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Lst>
  <p:notesMasterIdLst>
    <p:notesMasterId r:id="rId25"/>
  </p:notesMasterIdLst>
  <p:handoutMasterIdLst>
    <p:handoutMasterId r:id="rId26"/>
  </p:handoutMasterIdLst>
  <p:sldIdLst>
    <p:sldId id="775" r:id="rId2"/>
    <p:sldId id="729" r:id="rId3"/>
    <p:sldId id="751" r:id="rId4"/>
    <p:sldId id="730" r:id="rId5"/>
    <p:sldId id="750" r:id="rId6"/>
    <p:sldId id="752" r:id="rId7"/>
    <p:sldId id="731" r:id="rId8"/>
    <p:sldId id="740" r:id="rId9"/>
    <p:sldId id="771" r:id="rId10"/>
    <p:sldId id="772" r:id="rId11"/>
    <p:sldId id="773" r:id="rId12"/>
    <p:sldId id="782" r:id="rId13"/>
    <p:sldId id="756" r:id="rId14"/>
    <p:sldId id="786" r:id="rId15"/>
    <p:sldId id="735" r:id="rId16"/>
    <p:sldId id="774" r:id="rId17"/>
    <p:sldId id="784" r:id="rId18"/>
    <p:sldId id="777" r:id="rId19"/>
    <p:sldId id="785" r:id="rId20"/>
    <p:sldId id="787" r:id="rId21"/>
    <p:sldId id="793" r:id="rId22"/>
    <p:sldId id="790" r:id="rId23"/>
    <p:sldId id="789" r:id="rId24"/>
  </p:sldIdLst>
  <p:sldSz cx="9906000" cy="6858000" type="A4"/>
  <p:notesSz cx="6858000" cy="9144000"/>
  <p:defaultTex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FAFAFB"/>
    <a:srgbClr val="F5F5F8"/>
    <a:srgbClr val="FFE9EA"/>
    <a:srgbClr val="706D6D"/>
    <a:srgbClr val="E4E4EC"/>
    <a:srgbClr val="FFCCD1"/>
    <a:srgbClr val="7F7F7F"/>
    <a:srgbClr val="003399"/>
    <a:srgbClr val="F5F5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C9F33-23F3-452A-9A69-66755C27C7BC}" v="23" dt="2020-10-05T03:18:25.217"/>
    <p1510:client id="{7CA7F79C-84F6-476D-B8A6-699422EA7B24}" v="206" dt="2020-06-23T01:15:54.452"/>
    <p1510:client id="{FA19EAFE-512D-4D32-A08E-00C7A2EC4103}" v="16" dt="2020-09-17T04:13:34.528"/>
    <p1510:client id="{FB591AEA-AB11-4387-B684-B068FD424C79}" v="125" dt="2020-09-24T02:11:11.655"/>
  </p1510:revLst>
</p1510:revInfo>
</file>

<file path=ppt/tableStyles.xml><?xml version="1.0" encoding="utf-8"?>
<a:tblStyleLst xmlns:a="http://schemas.openxmlformats.org/drawingml/2006/main" def="{5C22544A-7EE6-4342-B048-85BDC9FD1C3A}">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52" autoAdjust="0"/>
    <p:restoredTop sz="96063" autoAdjust="0"/>
  </p:normalViewPr>
  <p:slideViewPr>
    <p:cSldViewPr>
      <p:cViewPr>
        <p:scale>
          <a:sx n="75" d="100"/>
          <a:sy n="75" d="100"/>
        </p:scale>
        <p:origin x="492" y="309"/>
      </p:cViewPr>
      <p:guideLst>
        <p:guide orient="horz" pos="2160"/>
        <p:guide pos="3120"/>
      </p:guideLst>
    </p:cSldViewPr>
  </p:slideViewPr>
  <p:notesTextViewPr>
    <p:cViewPr>
      <p:scale>
        <a:sx n="100" d="100"/>
        <a:sy n="100" d="100"/>
      </p:scale>
      <p:origin x="0" y="0"/>
    </p:cViewPr>
  </p:notesTextViewPr>
  <p:sorterViewPr>
    <p:cViewPr>
      <p:scale>
        <a:sx n="100" d="100"/>
        <a:sy n="100" d="100"/>
      </p:scale>
      <p:origin x="0" y="-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50"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49"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clId="Web-{7CA7F79C-84F6-476D-B8A6-699422EA7B24}"/>
    <pc:docChg chg="modSld sldOrd">
      <pc:chgData name="smiyazak" userId="" providerId="" clId="Web-{7CA7F79C-84F6-476D-B8A6-699422EA7B24}" dt="2020-06-23T01:15:54.452" v="186"/>
      <pc:docMkLst>
        <pc:docMk/>
      </pc:docMkLst>
      <pc:sldChg chg="addSp delSp modSp">
        <pc:chgData name="smiyazak" userId="" providerId="" clId="Web-{7CA7F79C-84F6-476D-B8A6-699422EA7B24}" dt="2020-06-23T01:15:19.702" v="182" actId="1076"/>
        <pc:sldMkLst>
          <pc:docMk/>
          <pc:sldMk cId="438246715" sldId="686"/>
        </pc:sldMkLst>
        <pc:spChg chg="add del mod">
          <ac:chgData name="smiyazak" userId="" providerId="" clId="Web-{7CA7F79C-84F6-476D-B8A6-699422EA7B24}" dt="2020-06-23T01:15:02.811" v="174"/>
          <ac:spMkLst>
            <pc:docMk/>
            <pc:sldMk cId="438246715" sldId="686"/>
            <ac:spMk id="4" creationId="{E5E6C6B1-7244-4418-A2B0-9E5D96FD50AB}"/>
          </ac:spMkLst>
        </pc:spChg>
        <pc:spChg chg="add mod">
          <ac:chgData name="smiyazak" userId="" providerId="" clId="Web-{7CA7F79C-84F6-476D-B8A6-699422EA7B24}" dt="2020-06-23T01:15:19.702" v="182" actId="1076"/>
          <ac:spMkLst>
            <pc:docMk/>
            <pc:sldMk cId="438246715" sldId="686"/>
            <ac:spMk id="9" creationId="{6A035B23-D36E-4D8B-BD07-34DF7D64E63A}"/>
          </ac:spMkLst>
        </pc:spChg>
      </pc:sldChg>
      <pc:sldChg chg="modSp">
        <pc:chgData name="smiyazak" userId="" providerId="" clId="Web-{7CA7F79C-84F6-476D-B8A6-699422EA7B24}" dt="2020-06-23T01:14:31.436" v="170" actId="20577"/>
        <pc:sldMkLst>
          <pc:docMk/>
          <pc:sldMk cId="3989490186" sldId="692"/>
        </pc:sldMkLst>
        <pc:spChg chg="mod">
          <ac:chgData name="smiyazak" userId="" providerId="" clId="Web-{7CA7F79C-84F6-476D-B8A6-699422EA7B24}" dt="2020-06-23T01:14:31.436" v="170" actId="20577"/>
          <ac:spMkLst>
            <pc:docMk/>
            <pc:sldMk cId="3989490186" sldId="692"/>
            <ac:spMk id="5" creationId="{00000000-0000-0000-0000-000000000000}"/>
          </ac:spMkLst>
        </pc:spChg>
      </pc:sldChg>
      <pc:sldChg chg="addSp delSp modSp">
        <pc:chgData name="smiyazak" userId="" providerId="" clId="Web-{7CA7F79C-84F6-476D-B8A6-699422EA7B24}" dt="2020-06-23T01:15:26.796" v="185" actId="1076"/>
        <pc:sldMkLst>
          <pc:docMk/>
          <pc:sldMk cId="2004407853" sldId="698"/>
        </pc:sldMkLst>
        <pc:spChg chg="add mod">
          <ac:chgData name="smiyazak" userId="" providerId="" clId="Web-{7CA7F79C-84F6-476D-B8A6-699422EA7B24}" dt="2020-06-23T01:15:26.796" v="185" actId="1076"/>
          <ac:spMkLst>
            <pc:docMk/>
            <pc:sldMk cId="2004407853" sldId="698"/>
            <ac:spMk id="4" creationId="{4DE84799-7CD0-40BA-93DF-406B9A6437BB}"/>
          </ac:spMkLst>
        </pc:spChg>
        <pc:spChg chg="del mod">
          <ac:chgData name="smiyazak" userId="" providerId="" clId="Web-{7CA7F79C-84F6-476D-B8A6-699422EA7B24}" dt="2020-06-23T01:15:23.968" v="183"/>
          <ac:spMkLst>
            <pc:docMk/>
            <pc:sldMk cId="2004407853" sldId="698"/>
            <ac:spMk id="8" creationId="{00000000-0000-0000-0000-000000000000}"/>
          </ac:spMkLst>
        </pc:spChg>
        <pc:graphicFrameChg chg="mod modGraphic">
          <ac:chgData name="smiyazak" userId="" providerId="" clId="Web-{7CA7F79C-84F6-476D-B8A6-699422EA7B24}" dt="2020-06-23T01:04:41.179" v="7"/>
          <ac:graphicFrameMkLst>
            <pc:docMk/>
            <pc:sldMk cId="2004407853" sldId="698"/>
            <ac:graphicFrameMk id="13" creationId="{8D6FD0B5-1C48-2E4A-A909-7ABA89B39DE9}"/>
          </ac:graphicFrameMkLst>
        </pc:graphicFrameChg>
      </pc:sldChg>
      <pc:sldChg chg="modSp ord">
        <pc:chgData name="smiyazak" userId="" providerId="" clId="Web-{7CA7F79C-84F6-476D-B8A6-699422EA7B24}" dt="2020-06-23T01:15:54.452" v="186"/>
        <pc:sldMkLst>
          <pc:docMk/>
          <pc:sldMk cId="3912940893" sldId="705"/>
        </pc:sldMkLst>
        <pc:spChg chg="mod">
          <ac:chgData name="smiyazak" userId="" providerId="" clId="Web-{7CA7F79C-84F6-476D-B8A6-699422EA7B24}" dt="2020-06-23T01:07:39.464" v="29" actId="1076"/>
          <ac:spMkLst>
            <pc:docMk/>
            <pc:sldMk cId="3912940893" sldId="705"/>
            <ac:spMk id="7" creationId="{56BC9F35-7A4E-CA42-9DF1-B36D469930AE}"/>
          </ac:spMkLst>
        </pc:spChg>
      </pc:sldChg>
      <pc:sldChg chg="modSp">
        <pc:chgData name="smiyazak" userId="" providerId="" clId="Web-{7CA7F79C-84F6-476D-B8A6-699422EA7B24}" dt="2020-06-23T01:10:24.917" v="40" actId="20577"/>
        <pc:sldMkLst>
          <pc:docMk/>
          <pc:sldMk cId="2104917091" sldId="724"/>
        </pc:sldMkLst>
        <pc:spChg chg="mod">
          <ac:chgData name="smiyazak" userId="" providerId="" clId="Web-{7CA7F79C-84F6-476D-B8A6-699422EA7B24}" dt="2020-06-23T01:10:24.917" v="40" actId="20577"/>
          <ac:spMkLst>
            <pc:docMk/>
            <pc:sldMk cId="2104917091" sldId="724"/>
            <ac:spMk id="6" creationId="{00000000-0000-0000-0000-000000000000}"/>
          </ac:spMkLst>
        </pc:spChg>
      </pc:sldChg>
      <pc:sldChg chg="modSp">
        <pc:chgData name="smiyazak" userId="" providerId="" clId="Web-{7CA7F79C-84F6-476D-B8A6-699422EA7B24}" dt="2020-06-23T01:06:33.337" v="25"/>
        <pc:sldMkLst>
          <pc:docMk/>
          <pc:sldMk cId="4082721140" sldId="725"/>
        </pc:sldMkLst>
        <pc:graphicFrameChg chg="mod modGraphic">
          <ac:chgData name="smiyazak" userId="" providerId="" clId="Web-{7CA7F79C-84F6-476D-B8A6-699422EA7B24}" dt="2020-06-23T01:06:33.337" v="25"/>
          <ac:graphicFrameMkLst>
            <pc:docMk/>
            <pc:sldMk cId="4082721140" sldId="725"/>
            <ac:graphicFrameMk id="5" creationId="{5C4374D8-C7AA-A044-9BC8-03321DB933E1}"/>
          </ac:graphicFrameMkLst>
        </pc:graphicFrameChg>
      </pc:sldChg>
    </pc:docChg>
  </pc:docChgLst>
  <pc:docChgLst>
    <pc:chgData name="smiyazak" userId="fzgxfhLGUM4XWADjrFiAltUgLhdVdaSdGq4h9WOKtRk=" providerId="None" clId="Web-{24CC9F33-23F3-452A-9A69-66755C27C7BC}"/>
    <pc:docChg chg="modSld">
      <pc:chgData name="smiyazak" userId="fzgxfhLGUM4XWADjrFiAltUgLhdVdaSdGq4h9WOKtRk=" providerId="None" clId="Web-{24CC9F33-23F3-452A-9A69-66755C27C7BC}" dt="2020-10-05T03:18:22.639" v="7"/>
      <pc:docMkLst>
        <pc:docMk/>
      </pc:docMkLst>
      <pc:sldChg chg="modSp">
        <pc:chgData name="smiyazak" userId="fzgxfhLGUM4XWADjrFiAltUgLhdVdaSdGq4h9WOKtRk=" providerId="None" clId="Web-{24CC9F33-23F3-452A-9A69-66755C27C7BC}" dt="2020-10-05T03:18:01.529" v="1"/>
        <pc:sldMkLst>
          <pc:docMk/>
          <pc:sldMk cId="4277606802" sldId="733"/>
        </pc:sldMkLst>
        <pc:graphicFrameChg chg="mod modGraphic">
          <ac:chgData name="smiyazak" userId="fzgxfhLGUM4XWADjrFiAltUgLhdVdaSdGq4h9WOKtRk=" providerId="None" clId="Web-{24CC9F33-23F3-452A-9A69-66755C27C7BC}" dt="2020-10-05T03:18:01.529" v="1"/>
          <ac:graphicFrameMkLst>
            <pc:docMk/>
            <pc:sldMk cId="4277606802" sldId="733"/>
            <ac:graphicFrameMk id="15" creationId="{5C4374D8-C7AA-A044-9BC8-03321DB933E1}"/>
          </ac:graphicFrameMkLst>
        </pc:graphicFrameChg>
      </pc:sldChg>
      <pc:sldChg chg="modSp">
        <pc:chgData name="smiyazak" userId="fzgxfhLGUM4XWADjrFiAltUgLhdVdaSdGq4h9WOKtRk=" providerId="None" clId="Web-{24CC9F33-23F3-452A-9A69-66755C27C7BC}" dt="2020-10-05T03:18:10.014" v="4"/>
        <pc:sldMkLst>
          <pc:docMk/>
          <pc:sldMk cId="1574332077" sldId="734"/>
        </pc:sldMkLst>
        <pc:graphicFrameChg chg="mod modGraphic">
          <ac:chgData name="smiyazak" userId="fzgxfhLGUM4XWADjrFiAltUgLhdVdaSdGq4h9WOKtRk=" providerId="None" clId="Web-{24CC9F33-23F3-452A-9A69-66755C27C7BC}" dt="2020-10-05T03:18:10.014" v="4"/>
          <ac:graphicFrameMkLst>
            <pc:docMk/>
            <pc:sldMk cId="1574332077" sldId="734"/>
            <ac:graphicFrameMk id="15" creationId="{5C4374D8-C7AA-A044-9BC8-03321DB933E1}"/>
          </ac:graphicFrameMkLst>
        </pc:graphicFrameChg>
      </pc:sldChg>
      <pc:sldChg chg="modSp">
        <pc:chgData name="smiyazak" userId="fzgxfhLGUM4XWADjrFiAltUgLhdVdaSdGq4h9WOKtRk=" providerId="None" clId="Web-{24CC9F33-23F3-452A-9A69-66755C27C7BC}" dt="2020-10-05T03:18:22.639" v="7"/>
        <pc:sldMkLst>
          <pc:docMk/>
          <pc:sldMk cId="3532094771" sldId="736"/>
        </pc:sldMkLst>
        <pc:graphicFrameChg chg="mod modGraphic">
          <ac:chgData name="smiyazak" userId="fzgxfhLGUM4XWADjrFiAltUgLhdVdaSdGq4h9WOKtRk=" providerId="None" clId="Web-{24CC9F33-23F3-452A-9A69-66755C27C7BC}" dt="2020-10-05T03:18:22.639" v="7"/>
          <ac:graphicFrameMkLst>
            <pc:docMk/>
            <pc:sldMk cId="3532094771" sldId="736"/>
            <ac:graphicFrameMk id="15" creationId="{5C4374D8-C7AA-A044-9BC8-03321DB933E1}"/>
          </ac:graphicFrameMkLst>
        </pc:graphicFrameChg>
      </pc:sldChg>
    </pc:docChg>
  </pc:docChgLst>
  <pc:docChgLst>
    <pc:chgData name="smiyazak" userId="fzgxfhLGUM4XWADjrFiAltUgLhdVdaSdGq4h9WOKtRk=" providerId="None" clId="Web-{FA19EAFE-512D-4D32-A08E-00C7A2EC4103}"/>
    <pc:docChg chg="modSld">
      <pc:chgData name="smiyazak" userId="fzgxfhLGUM4XWADjrFiAltUgLhdVdaSdGq4h9WOKtRk=" providerId="None" clId="Web-{FA19EAFE-512D-4D32-A08E-00C7A2EC4103}" dt="2020-09-17T04:13:26.122" v="12" actId="20577"/>
      <pc:docMkLst>
        <pc:docMk/>
      </pc:docMkLst>
      <pc:sldChg chg="modSp">
        <pc:chgData name="smiyazak" userId="fzgxfhLGUM4XWADjrFiAltUgLhdVdaSdGq4h9WOKtRk=" providerId="None" clId="Web-{FA19EAFE-512D-4D32-A08E-00C7A2EC4103}" dt="2020-09-17T04:13:12.794" v="2" actId="20577"/>
        <pc:sldMkLst>
          <pc:docMk/>
          <pc:sldMk cId="4277606802" sldId="733"/>
        </pc:sldMkLst>
        <pc:spChg chg="mod">
          <ac:chgData name="smiyazak" userId="fzgxfhLGUM4XWADjrFiAltUgLhdVdaSdGq4h9WOKtRk=" providerId="None" clId="Web-{FA19EAFE-512D-4D32-A08E-00C7A2EC4103}" dt="2020-09-17T04:13:12.794" v="2" actId="20577"/>
          <ac:spMkLst>
            <pc:docMk/>
            <pc:sldMk cId="4277606802" sldId="733"/>
            <ac:spMk id="5" creationId="{80B0730C-3B9E-4841-8DAD-6780CB507DD0}"/>
          </ac:spMkLst>
        </pc:spChg>
      </pc:sldChg>
      <pc:sldChg chg="modSp">
        <pc:chgData name="smiyazak" userId="fzgxfhLGUM4XWADjrFiAltUgLhdVdaSdGq4h9WOKtRk=" providerId="None" clId="Web-{FA19EAFE-512D-4D32-A08E-00C7A2EC4103}" dt="2020-09-17T04:13:17.044" v="7" actId="20577"/>
        <pc:sldMkLst>
          <pc:docMk/>
          <pc:sldMk cId="1574332077" sldId="734"/>
        </pc:sldMkLst>
        <pc:spChg chg="mod">
          <ac:chgData name="smiyazak" userId="fzgxfhLGUM4XWADjrFiAltUgLhdVdaSdGq4h9WOKtRk=" providerId="None" clId="Web-{FA19EAFE-512D-4D32-A08E-00C7A2EC4103}" dt="2020-09-17T04:13:17.044" v="7" actId="20577"/>
          <ac:spMkLst>
            <pc:docMk/>
            <pc:sldMk cId="1574332077" sldId="734"/>
            <ac:spMk id="5" creationId="{80B0730C-3B9E-4841-8DAD-6780CB507DD0}"/>
          </ac:spMkLst>
        </pc:spChg>
      </pc:sldChg>
      <pc:sldChg chg="modSp">
        <pc:chgData name="smiyazak" userId="fzgxfhLGUM4XWADjrFiAltUgLhdVdaSdGq4h9WOKtRk=" providerId="None" clId="Web-{FA19EAFE-512D-4D32-A08E-00C7A2EC4103}" dt="2020-09-17T04:13:24.934" v="10" actId="20577"/>
        <pc:sldMkLst>
          <pc:docMk/>
          <pc:sldMk cId="3532094771" sldId="736"/>
        </pc:sldMkLst>
        <pc:spChg chg="mod">
          <ac:chgData name="smiyazak" userId="fzgxfhLGUM4XWADjrFiAltUgLhdVdaSdGq4h9WOKtRk=" providerId="None" clId="Web-{FA19EAFE-512D-4D32-A08E-00C7A2EC4103}" dt="2020-09-17T04:13:24.934" v="10" actId="20577"/>
          <ac:spMkLst>
            <pc:docMk/>
            <pc:sldMk cId="3532094771" sldId="736"/>
            <ac:spMk id="5" creationId="{80B0730C-3B9E-4841-8DAD-6780CB507DD0}"/>
          </ac:spMkLst>
        </pc:spChg>
      </pc:sldChg>
    </pc:docChg>
  </pc:docChgLst>
  <pc:docChgLst>
    <pc:chgData name="mhiguchi" userId="NbHeIkdE0LhaLYNyBMZYozbDZdIty0KAIZWEN4inVbk=" providerId="None" clId="Web-{FB591AEA-AB11-4387-B684-B068FD424C79}"/>
    <pc:docChg chg="modSld">
      <pc:chgData name="mhiguchi" userId="NbHeIkdE0LhaLYNyBMZYozbDZdIty0KAIZWEN4inVbk=" providerId="None" clId="Web-{FB591AEA-AB11-4387-B684-B068FD424C79}" dt="2020-09-24T02:10:59.780" v="72"/>
      <pc:docMkLst>
        <pc:docMk/>
      </pc:docMkLst>
      <pc:sldChg chg="modSp">
        <pc:chgData name="mhiguchi" userId="NbHeIkdE0LhaLYNyBMZYozbDZdIty0KAIZWEN4inVbk=" providerId="None" clId="Web-{FB591AEA-AB11-4387-B684-B068FD424C79}" dt="2020-09-24T02:10:59.780" v="72"/>
        <pc:sldMkLst>
          <pc:docMk/>
          <pc:sldMk cId="4082721140" sldId="725"/>
        </pc:sldMkLst>
        <pc:spChg chg="mod">
          <ac:chgData name="mhiguchi" userId="NbHeIkdE0LhaLYNyBMZYozbDZdIty0KAIZWEN4inVbk=" providerId="None" clId="Web-{FB591AEA-AB11-4387-B684-B068FD424C79}" dt="2020-09-24T02:10:53.389" v="59" actId="20577"/>
          <ac:spMkLst>
            <pc:docMk/>
            <pc:sldMk cId="4082721140" sldId="725"/>
            <ac:spMk id="3" creationId="{00000000-0000-0000-0000-000000000000}"/>
          </ac:spMkLst>
        </pc:spChg>
        <pc:graphicFrameChg chg="mod modGraphic">
          <ac:chgData name="mhiguchi" userId="NbHeIkdE0LhaLYNyBMZYozbDZdIty0KAIZWEN4inVbk=" providerId="None" clId="Web-{FB591AEA-AB11-4387-B684-B068FD424C79}" dt="2020-09-24T02:10:59.780" v="72"/>
          <ac:graphicFrameMkLst>
            <pc:docMk/>
            <pc:sldMk cId="4082721140" sldId="725"/>
            <ac:graphicFrameMk id="5" creationId="{5C4374D8-C7AA-A044-9BC8-03321DB933E1}"/>
          </ac:graphicFrameMkLst>
        </pc:graphicFrameChg>
      </pc:sldChg>
      <pc:sldChg chg="modSp">
        <pc:chgData name="mhiguchi" userId="NbHeIkdE0LhaLYNyBMZYozbDZdIty0KAIZWEN4inVbk=" providerId="None" clId="Web-{FB591AEA-AB11-4387-B684-B068FD424C79}" dt="2020-09-24T02:10:26.982" v="12"/>
        <pc:sldMkLst>
          <pc:docMk/>
          <pc:sldMk cId="2664336359" sldId="744"/>
        </pc:sldMkLst>
        <pc:spChg chg="mod">
          <ac:chgData name="mhiguchi" userId="NbHeIkdE0LhaLYNyBMZYozbDZdIty0KAIZWEN4inVbk=" providerId="None" clId="Web-{FB591AEA-AB11-4387-B684-B068FD424C79}" dt="2020-09-24T02:10:19.201" v="8" actId="20577"/>
          <ac:spMkLst>
            <pc:docMk/>
            <pc:sldMk cId="2664336359" sldId="744"/>
            <ac:spMk id="3" creationId="{00000000-0000-0000-0000-000000000000}"/>
          </ac:spMkLst>
        </pc:spChg>
        <pc:graphicFrameChg chg="mod modGraphic">
          <ac:chgData name="mhiguchi" userId="NbHeIkdE0LhaLYNyBMZYozbDZdIty0KAIZWEN4inVbk=" providerId="None" clId="Web-{FB591AEA-AB11-4387-B684-B068FD424C79}" dt="2020-09-24T02:10:26.982" v="12"/>
          <ac:graphicFrameMkLst>
            <pc:docMk/>
            <pc:sldMk cId="2664336359" sldId="744"/>
            <ac:graphicFrameMk id="5" creationId="{5C4374D8-C7AA-A044-9BC8-03321DB933E1}"/>
          </ac:graphicFrameMkLst>
        </pc:graphicFrameChg>
      </pc:sldChg>
      <pc:sldChg chg="modSp">
        <pc:chgData name="mhiguchi" userId="NbHeIkdE0LhaLYNyBMZYozbDZdIty0KAIZWEN4inVbk=" providerId="None" clId="Web-{FB591AEA-AB11-4387-B684-B068FD424C79}" dt="2020-09-24T02:10:44.467" v="38"/>
        <pc:sldMkLst>
          <pc:docMk/>
          <pc:sldMk cId="112280498" sldId="745"/>
        </pc:sldMkLst>
        <pc:spChg chg="mod">
          <ac:chgData name="mhiguchi" userId="NbHeIkdE0LhaLYNyBMZYozbDZdIty0KAIZWEN4inVbk=" providerId="None" clId="Web-{FB591AEA-AB11-4387-B684-B068FD424C79}" dt="2020-09-24T02:10:38.701" v="26" actId="20577"/>
          <ac:spMkLst>
            <pc:docMk/>
            <pc:sldMk cId="112280498" sldId="745"/>
            <ac:spMk id="3" creationId="{00000000-0000-0000-0000-000000000000}"/>
          </ac:spMkLst>
        </pc:spChg>
        <pc:graphicFrameChg chg="mod modGraphic">
          <ac:chgData name="mhiguchi" userId="NbHeIkdE0LhaLYNyBMZYozbDZdIty0KAIZWEN4inVbk=" providerId="None" clId="Web-{FB591AEA-AB11-4387-B684-B068FD424C79}" dt="2020-09-24T02:10:44.467" v="38"/>
          <ac:graphicFrameMkLst>
            <pc:docMk/>
            <pc:sldMk cId="112280498" sldId="745"/>
            <ac:graphicFrameMk id="5" creationId="{5C4374D8-C7AA-A044-9BC8-03321DB933E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7E4A5E-F982-442B-AD96-6979D7864649}" type="datetimeFigureOut">
              <a:rPr kumimoji="1" lang="ja-JP" altLang="en-US" smtClean="0"/>
              <a:t>2021/6/4</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D7EC5-E9E6-417E-95B1-D9DF5F42AA33}" type="slidenum">
              <a:rPr kumimoji="1" lang="ja-JP" altLang="en-US" smtClean="0"/>
              <a:t>‹#›</a:t>
            </a:fld>
            <a:endParaRPr kumimoji="1" lang="ja-JP" altLang="en-US"/>
          </a:p>
        </p:txBody>
      </p:sp>
    </p:spTree>
    <p:extLst>
      <p:ext uri="{BB962C8B-B14F-4D97-AF65-F5344CB8AC3E}">
        <p14:creationId xmlns:p14="http://schemas.microsoft.com/office/powerpoint/2010/main" val="37863130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2021/6/4</a:t>
            </a:fld>
            <a:endParaRPr kumimoji="1" lang="ja-JP" altLang="en-US" dirty="0"/>
          </a:p>
        </p:txBody>
      </p:sp>
      <p:sp>
        <p:nvSpPr>
          <p:cNvPr id="4" name="スライド イメージ プレースホルダ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79909950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29065739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2790895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512674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2518731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32858291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用">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3212976"/>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pic>
        <p:nvPicPr>
          <p:cNvPr id="7" name="Picture 2"/>
          <p:cNvPicPr>
            <a:picLocks noChangeAspect="1" noChangeArrowheads="1"/>
          </p:cNvPicPr>
          <p:nvPr userDrawn="1"/>
        </p:nvPicPr>
        <p:blipFill>
          <a:blip r:embed="rId2" cstate="print"/>
          <a:srcRect/>
          <a:stretch>
            <a:fillRect/>
          </a:stretch>
        </p:blipFill>
        <p:spPr bwMode="auto">
          <a:xfrm>
            <a:off x="3224826" y="1730067"/>
            <a:ext cx="3529372" cy="943646"/>
          </a:xfrm>
          <a:prstGeom prst="rect">
            <a:avLst/>
          </a:prstGeom>
          <a:noFill/>
          <a:ln w="9525">
            <a:noFill/>
            <a:miter lim="800000"/>
            <a:headEnd/>
            <a:tailEnd/>
          </a:ln>
          <a:effectLst/>
        </p:spPr>
      </p:pic>
      <p:sp>
        <p:nvSpPr>
          <p:cNvPr id="10" name="テキスト プレースホルダ 9"/>
          <p:cNvSpPr>
            <a:spLocks noGrp="1"/>
          </p:cNvSpPr>
          <p:nvPr>
            <p:ph type="body" sz="quarter" idx="13" hasCustomPrompt="1"/>
          </p:nvPr>
        </p:nvSpPr>
        <p:spPr>
          <a:xfrm>
            <a:off x="2792414" y="458112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2013/XX/XX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521943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面用">
    <p:spTree>
      <p:nvGrpSpPr>
        <p:cNvPr id="1" name=""/>
        <p:cNvGrpSpPr/>
        <p:nvPr/>
      </p:nvGrpSpPr>
      <p:grpSpPr>
        <a:xfrm>
          <a:off x="0" y="0"/>
          <a:ext cx="0" cy="0"/>
          <a:chOff x="0" y="0"/>
          <a:chExt cx="0" cy="0"/>
        </a:xfrm>
      </p:grpSpPr>
      <p:sp>
        <p:nvSpPr>
          <p:cNvPr id="15"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8" name="スライド番号プレースホルダ 10"/>
          <p:cNvSpPr txBox="1">
            <a:spLocks/>
          </p:cNvSpPr>
          <p:nvPr userDrawn="1"/>
        </p:nvSpPr>
        <p:spPr>
          <a:xfrm>
            <a:off x="7538144" y="6520259"/>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500926" y="291972"/>
            <a:ext cx="7992888"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0" y="-11861"/>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449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用">
    <p:spTree>
      <p:nvGrpSpPr>
        <p:cNvPr id="1" name=""/>
        <p:cNvGrpSpPr/>
        <p:nvPr/>
      </p:nvGrpSpPr>
      <p:grpSpPr>
        <a:xfrm>
          <a:off x="0" y="0"/>
          <a:ext cx="0" cy="0"/>
          <a:chOff x="0" y="0"/>
          <a:chExt cx="0" cy="0"/>
        </a:xfrm>
      </p:grpSpPr>
      <p:sp>
        <p:nvSpPr>
          <p:cNvPr id="6" name="タイトル 1"/>
          <p:cNvSpPr>
            <a:spLocks noGrp="1"/>
          </p:cNvSpPr>
          <p:nvPr userDrawn="1">
            <p:ph type="title" hasCustomPrompt="1"/>
          </p:nvPr>
        </p:nvSpPr>
        <p:spPr>
          <a:xfrm>
            <a:off x="704528" y="2703416"/>
            <a:ext cx="8496944" cy="1143000"/>
          </a:xfrm>
        </p:spPr>
        <p:txBody>
          <a:bodyPr>
            <a:normAutofit/>
          </a:bodyPr>
          <a:lstStyle>
            <a:lvl1pPr>
              <a:defRPr sz="4000"/>
            </a:lvl1pPr>
          </a:lstStyle>
          <a:p>
            <a:r>
              <a:rPr kumimoji="1" lang="ja-JP" altLang="en-US" dirty="0">
                <a:solidFill>
                  <a:schemeClr val="tx1"/>
                </a:solidFill>
              </a:rPr>
              <a:t>クリックして中表紙タイトルを入力</a:t>
            </a:r>
          </a:p>
        </p:txBody>
      </p:sp>
      <p:sp>
        <p:nvSpPr>
          <p:cNvPr id="13"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5" name="スライド番号プレースホルダ 10"/>
          <p:cNvSpPr txBox="1">
            <a:spLocks/>
          </p:cNvSpPr>
          <p:nvPr userDrawn="1"/>
        </p:nvSpPr>
        <p:spPr>
          <a:xfrm>
            <a:off x="7594600" y="6453336"/>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401743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用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442035"/>
            <a:ext cx="3529372" cy="943646"/>
          </a:xfrm>
          <a:prstGeom prst="rect">
            <a:avLst/>
          </a:prstGeom>
          <a:noFill/>
          <a:ln w="9525">
            <a:noFill/>
            <a:miter lim="800000"/>
            <a:headEnd/>
            <a:tailEnd/>
          </a:ln>
          <a:effectLst/>
        </p:spPr>
      </p:pic>
      <p:sp>
        <p:nvSpPr>
          <p:cNvPr id="10" name="タイトル 1"/>
          <p:cNvSpPr>
            <a:spLocks noGrp="1"/>
          </p:cNvSpPr>
          <p:nvPr>
            <p:ph type="ctrTitle"/>
          </p:nvPr>
        </p:nvSpPr>
        <p:spPr>
          <a:xfrm>
            <a:off x="742950" y="2996952"/>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sp>
        <p:nvSpPr>
          <p:cNvPr id="12" name="サブタイトル 2"/>
          <p:cNvSpPr>
            <a:spLocks noGrp="1"/>
          </p:cNvSpPr>
          <p:nvPr>
            <p:ph type="subTitle" idx="1"/>
          </p:nvPr>
        </p:nvSpPr>
        <p:spPr>
          <a:xfrm>
            <a:off x="1485900" y="386104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65407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75648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用二行">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340768"/>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924944"/>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テキスト プレースホルダ 9"/>
          <p:cNvSpPr>
            <a:spLocks noGrp="1"/>
          </p:cNvSpPr>
          <p:nvPr>
            <p:ph type="body" sz="quarter" idx="13" hasCustomPrompt="1"/>
          </p:nvPr>
        </p:nvSpPr>
        <p:spPr>
          <a:xfrm>
            <a:off x="2792414" y="4509120"/>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2053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用二行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124744"/>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708920"/>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サブタイトル 2"/>
          <p:cNvSpPr>
            <a:spLocks noGrp="1"/>
          </p:cNvSpPr>
          <p:nvPr>
            <p:ph type="subTitle" idx="1"/>
          </p:nvPr>
        </p:nvSpPr>
        <p:spPr>
          <a:xfrm>
            <a:off x="1485900" y="422108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798094"/>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53057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16696" y="1916832"/>
            <a:ext cx="7429500" cy="2387600"/>
          </a:xfrm>
        </p:spPr>
        <p:txBody>
          <a:bodyPr anchor="b"/>
          <a:lstStyle>
            <a:lvl1pPr algn="ctr">
              <a:defRPr sz="4875">
                <a:solidFill>
                  <a:srgbClr val="21212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solidFill>
                  <a:srgbClr val="212121"/>
                </a:solidFill>
                <a:latin typeface="メイリオ" panose="020B0604030504040204" pitchFamily="50" charset="-128"/>
                <a:ea typeface="メイリオ" panose="020B0604030504040204" pitchFamily="50" charset="-128"/>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fld id="{AB8BD671-3A72-4035-B958-7833A2864846}" type="datetime1">
              <a:rPr lang="ja-JP" altLang="en-US" smtClean="0"/>
              <a:t>2021/6/4</a:t>
            </a:fld>
            <a:endParaRPr lang="ja-JP" altLang="en-US"/>
          </a:p>
        </p:txBody>
      </p:sp>
      <p:sp>
        <p:nvSpPr>
          <p:cNvPr id="7" name="スライド番号プレースホルダー 5"/>
          <p:cNvSpPr>
            <a:spLocks noGrp="1"/>
          </p:cNvSpPr>
          <p:nvPr>
            <p:ph type="sldNum" sz="quarter" idx="12"/>
          </p:nvPr>
        </p:nvSpPr>
        <p:spPr>
          <a:xfrm>
            <a:off x="7616442" y="6552833"/>
            <a:ext cx="2228850" cy="365125"/>
          </a:xfrm>
          <a:prstGeom prst="rect">
            <a:avLst/>
          </a:prstGeom>
        </p:spPr>
        <p:txBody>
          <a:bodyPr/>
          <a:lstStyle>
            <a:lvl1pPr algn="r">
              <a:defRPr sz="813">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a:p>
        </p:txBody>
      </p:sp>
      <p:sp>
        <p:nvSpPr>
          <p:cNvPr id="8" name="フッター プレースホルダー 4"/>
          <p:cNvSpPr>
            <a:spLocks noGrp="1"/>
          </p:cNvSpPr>
          <p:nvPr>
            <p:ph type="ftr" sz="quarter" idx="3"/>
          </p:nvPr>
        </p:nvSpPr>
        <p:spPr>
          <a:xfrm>
            <a:off x="3281363" y="6552833"/>
            <a:ext cx="3343275" cy="365125"/>
          </a:xfrm>
          <a:prstGeom prst="rect">
            <a:avLst/>
          </a:prstGeom>
        </p:spPr>
        <p:txBody>
          <a:bodyPr vert="horz" lIns="91440" tIns="45720" rIns="91440" bIns="45720" rtlCol="0" anchor="ctr"/>
          <a:lstStyle>
            <a:lvl1pPr algn="ctr">
              <a:defRPr sz="650">
                <a:solidFill>
                  <a:schemeClr val="tx1">
                    <a:tint val="75000"/>
                  </a:schemeClr>
                </a:solidFill>
                <a:latin typeface="メイリオ" panose="020B0604030504040204" pitchFamily="50" charset="-128"/>
                <a:ea typeface="メイリオ" panose="020B0604030504040204" pitchFamily="50" charset="-128"/>
              </a:defRPr>
            </a:lvl1pPr>
          </a:lstStyle>
          <a:p>
            <a:r>
              <a:rPr lang="en" altLang="ja-JP" dirty="0"/>
              <a:t>Copyright (C)</a:t>
            </a:r>
            <a:r>
              <a:rPr lang="en" altLang="ja-JP"/>
              <a:t> 2019</a:t>
            </a:r>
            <a:r>
              <a:rPr lang="en" altLang="ja-JP" dirty="0"/>
              <a:t> Yahoo Japan Corporation. All Rights Reserved.</a:t>
            </a:r>
            <a:endParaRPr lang="ja-JP" altLang="en-US" dirty="0"/>
          </a:p>
        </p:txBody>
      </p:sp>
    </p:spTree>
    <p:extLst>
      <p:ext uri="{BB962C8B-B14F-4D97-AF65-F5344CB8AC3E}">
        <p14:creationId xmlns:p14="http://schemas.microsoft.com/office/powerpoint/2010/main" val="39919292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7"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latin typeface="メイリオ"/>
                <a:ea typeface="メイリオ"/>
              </a:defRPr>
            </a:lvl1p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5" name="フローチャート: 処理 4"/>
          <p:cNvSpPr/>
          <p:nvPr userDrawn="1"/>
        </p:nvSpPr>
        <p:spPr>
          <a:xfrm>
            <a:off x="8481392" y="188640"/>
            <a:ext cx="1280407" cy="480012"/>
          </a:xfrm>
          <a:prstGeom prst="flowChartProcess">
            <a:avLst/>
          </a:prstGeom>
          <a:solidFill>
            <a:schemeClr val="bg1"/>
          </a:solidFill>
          <a:ln w="3175">
            <a:solidFill>
              <a:srgbClr val="AEB1BF"/>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200" dirty="0">
                <a:solidFill>
                  <a:srgbClr val="454958"/>
                </a:solidFill>
                <a:latin typeface="メイリオ" pitchFamily="50" charset="-128"/>
                <a:ea typeface="メイリオ" pitchFamily="50" charset="-128"/>
                <a:cs typeface="メイリオ" pitchFamily="50" charset="-128"/>
              </a:rPr>
              <a:t>広告主・代理店限定</a:t>
            </a:r>
          </a:p>
        </p:txBody>
      </p:sp>
    </p:spTree>
    <p:extLst>
      <p:ext uri="{BB962C8B-B14F-4D97-AF65-F5344CB8AC3E}">
        <p14:creationId xmlns:p14="http://schemas.microsoft.com/office/powerpoint/2010/main" val="27922626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sldNum="0" hdr="0" dt="0"/>
  <p:txStyles>
    <p:titleStyle>
      <a:lvl1pPr algn="ctr" defTabSz="914400" rtl="0" eaLnBrk="1" latinLnBrk="0" hangingPunct="1">
        <a:spcBef>
          <a:spcPct val="0"/>
        </a:spcBef>
        <a:buNone/>
        <a:defRPr kumimoji="1" sz="4400" kern="1200">
          <a:solidFill>
            <a:schemeClr val="tx1"/>
          </a:solidFill>
          <a:latin typeface="メイリオ"/>
          <a:ea typeface="メイリオ"/>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marketing.yahoo.c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s.yimg.jp/images/listing/pdfs/listing_nyuukoukitei.pdf" TargetMode="External"/><Relationship Id="rId3" Type="http://schemas.openxmlformats.org/officeDocument/2006/relationships/image" Target="../media/image13.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hyperlink" Target="https://s.yimg.jp/images/listing/pdfs/listing_nyuukoukitei.pdf" TargetMode="External"/><Relationship Id="rId3" Type="http://schemas.openxmlformats.org/officeDocument/2006/relationships/image" Target="../media/image18.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form-business.yahoo.co.jp/claris/enqueteForm?inquiry_type=display_support" TargetMode="Externa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0" y="4532392"/>
            <a:ext cx="9906000" cy="2758035"/>
          </a:xfrm>
          <a:prstGeom prst="rect">
            <a:avLst/>
          </a:prstGeom>
        </p:spPr>
      </p:pic>
      <p:sp>
        <p:nvSpPr>
          <p:cNvPr id="27" name="正方形/長方形 26">
            <a:extLst>
              <a:ext uri="{FF2B5EF4-FFF2-40B4-BE49-F238E27FC236}">
                <a16:creationId xmlns:a16="http://schemas.microsoft.com/office/drawing/2014/main" id="{1743E5D1-7053-1E45-ABCD-B20FA969A2F6}"/>
              </a:ext>
            </a:extLst>
          </p:cNvPr>
          <p:cNvSpPr/>
          <p:nvPr/>
        </p:nvSpPr>
        <p:spPr>
          <a:xfrm>
            <a:off x="394954" y="2095621"/>
            <a:ext cx="9022542" cy="1442703"/>
          </a:xfrm>
          <a:prstGeom prst="rect">
            <a:avLst/>
          </a:prstGeom>
          <a:ln>
            <a:noFill/>
          </a:ln>
        </p:spPr>
        <p:txBody>
          <a:bodyPr wrap="square">
            <a:spAutoFit/>
          </a:bodyPr>
          <a:lstStyle/>
          <a:p>
            <a:r>
              <a:rPr lang="en-US" altLang="ja-JP" sz="3575"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575" dirty="0">
                <a:latin typeface="メイリオ" panose="020B0604030504040204" pitchFamily="50" charset="-128"/>
                <a:ea typeface="メイリオ" panose="020B0604030504040204" pitchFamily="50" charset="-128"/>
                <a:cs typeface="メイリオ" panose="020B0604030504040204" pitchFamily="50" charset="-128"/>
              </a:rPr>
              <a:t>広告</a:t>
            </a:r>
            <a:endParaRPr lang="en-US" altLang="ja-JP" sz="35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ブランド</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パネル</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600" dirty="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4"/>
          <a:stretch>
            <a:fillRect/>
          </a:stretch>
        </p:blipFill>
        <p:spPr>
          <a:xfrm>
            <a:off x="243702" y="404664"/>
            <a:ext cx="1936692" cy="597490"/>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6990289" y="6678915"/>
            <a:ext cx="3305205" cy="20694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sz="1138" dirty="0">
                <a:solidFill>
                  <a:srgbClr val="545454"/>
                </a:solidFill>
                <a:latin typeface="メイリオ" panose="020B0604030504040204" pitchFamily="50" charset="-128"/>
                <a:ea typeface="メイリオ" panose="020B0604030504040204" pitchFamily="50" charset="-128"/>
                <a:hlinkClick r:id="rId5"/>
              </a:rPr>
              <a:t>https://marketing.yahoo.co.jp/</a:t>
            </a:r>
            <a:endParaRPr lang="en-US" altLang="ja-JP" sz="1138" dirty="0">
              <a:solidFill>
                <a:srgbClr val="545454"/>
              </a:solidFill>
              <a:latin typeface="メイリオ" panose="020B0604030504040204" pitchFamily="50" charset="-128"/>
              <a:ea typeface="メイリオ" panose="020B0604030504040204" pitchFamily="50" charset="-128"/>
            </a:endParaRPr>
          </a:p>
          <a:p>
            <a:pPr algn="l"/>
            <a:endParaRPr lang="ja-JP" altLang="en-US" sz="1138" dirty="0">
              <a:solidFill>
                <a:srgbClr val="545454"/>
              </a:solidFill>
              <a:latin typeface="メイリオ" panose="020B0604030504040204" pitchFamily="50" charset="-128"/>
              <a:ea typeface="メイリオ" panose="020B0604030504040204" pitchFamily="50" charset="-128"/>
            </a:endParaRPr>
          </a:p>
        </p:txBody>
      </p:sp>
      <p:sp>
        <p:nvSpPr>
          <p:cNvPr id="19" name="フッター プレースホルダー 1">
            <a:extLst>
              <a:ext uri="{FF2B5EF4-FFF2-40B4-BE49-F238E27FC236}">
                <a16:creationId xmlns:a16="http://schemas.microsoft.com/office/drawing/2014/main" id="{68C5972C-3F34-3F4B-AE58-3DB523F056B3}"/>
              </a:ext>
            </a:extLst>
          </p:cNvPr>
          <p:cNvSpPr txBox="1">
            <a:spLocks/>
          </p:cNvSpPr>
          <p:nvPr/>
        </p:nvSpPr>
        <p:spPr>
          <a:xfrm>
            <a:off x="389494" y="6709668"/>
            <a:ext cx="2925325" cy="296664"/>
          </a:xfrm>
          <a:prstGeom prst="rect">
            <a:avLst/>
          </a:prstGeom>
          <a:solidFill>
            <a:srgbClr val="FFFFFF">
              <a:alpha val="29804"/>
            </a:srgbClr>
          </a:solidFill>
        </p:spPr>
        <p:txBody>
          <a:bodyPr vert="horz" lIns="74295" tIns="37148" rIns="74295" bIns="37148"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650" dirty="0" smtClean="0">
                <a:solidFill>
                  <a:schemeClr val="tx1"/>
                </a:solidFill>
                <a:latin typeface="メイリオ" panose="020B0604030504040204" pitchFamily="50" charset="-128"/>
                <a:ea typeface="メイリオ" panose="020B0604030504040204" pitchFamily="50" charset="-128"/>
              </a:rPr>
              <a:t>Copyright (C) 2021 Yahoo Japan Corporation. All Rights Reserved.</a:t>
            </a:r>
            <a:endParaRPr lang="ja-JP" altLang="en-US" sz="650" dirty="0">
              <a:solidFill>
                <a:schemeClr val="tx1"/>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B2FD3422-EC4A-A646-AA70-7DF8C3883804}"/>
              </a:ext>
            </a:extLst>
          </p:cNvPr>
          <p:cNvSpPr/>
          <p:nvPr/>
        </p:nvSpPr>
        <p:spPr>
          <a:xfrm>
            <a:off x="389495" y="3944283"/>
            <a:ext cx="3569960" cy="348813"/>
          </a:xfrm>
          <a:prstGeom prst="rect">
            <a:avLst/>
          </a:prstGeom>
          <a:noFill/>
        </p:spPr>
        <p:txBody>
          <a:bodyPr wrap="square">
            <a:spAutoFit/>
          </a:bodyPr>
          <a:lstStyle/>
          <a:p>
            <a:pPr>
              <a:lnSpc>
                <a:spcPts val="2031"/>
              </a:lnSpc>
              <a:spcBef>
                <a:spcPct val="0"/>
              </a:spcBef>
              <a:defRPr/>
            </a:pPr>
            <a:r>
              <a:rPr lang="ja-JP" altLang="en-US" sz="1625" dirty="0">
                <a:solidFill>
                  <a:srgbClr val="454958"/>
                </a:solidFill>
                <a:latin typeface="メイリオ" pitchFamily="50" charset="-128"/>
                <a:ea typeface="メイリオ" pitchFamily="50" charset="-128"/>
                <a:cs typeface="メイリオ" pitchFamily="50" charset="-128"/>
              </a:rPr>
              <a:t>ヤフー株式会社　</a:t>
            </a:r>
            <a:r>
              <a:rPr lang="en-US" altLang="ja-JP" sz="1625" dirty="0" smtClean="0">
                <a:solidFill>
                  <a:srgbClr val="454958"/>
                </a:solidFill>
                <a:latin typeface="メイリオ" pitchFamily="50" charset="-128"/>
                <a:ea typeface="メイリオ" pitchFamily="50" charset="-128"/>
                <a:cs typeface="メイリオ" pitchFamily="50" charset="-128"/>
              </a:rPr>
              <a:t>2021</a:t>
            </a:r>
            <a:r>
              <a:rPr lang="ja-JP" altLang="en-US" sz="1625" dirty="0" smtClean="0">
                <a:solidFill>
                  <a:srgbClr val="454958"/>
                </a:solidFill>
                <a:latin typeface="メイリオ" pitchFamily="50" charset="-128"/>
                <a:ea typeface="メイリオ" pitchFamily="50" charset="-128"/>
                <a:cs typeface="メイリオ" pitchFamily="50" charset="-128"/>
              </a:rPr>
              <a:t>年</a:t>
            </a:r>
            <a:r>
              <a:rPr lang="en-US" altLang="ja-JP" sz="1625" dirty="0" smtClean="0">
                <a:solidFill>
                  <a:srgbClr val="454958"/>
                </a:solidFill>
                <a:latin typeface="メイリオ" pitchFamily="50" charset="-128"/>
                <a:ea typeface="メイリオ" pitchFamily="50" charset="-128"/>
                <a:cs typeface="メイリオ" pitchFamily="50" charset="-128"/>
              </a:rPr>
              <a:t>1</a:t>
            </a:r>
            <a:r>
              <a:rPr lang="ja-JP" altLang="en-US" sz="1625" dirty="0" smtClean="0">
                <a:solidFill>
                  <a:srgbClr val="454958"/>
                </a:solidFill>
                <a:latin typeface="メイリオ" pitchFamily="50" charset="-128"/>
                <a:ea typeface="メイリオ" pitchFamily="50" charset="-128"/>
                <a:cs typeface="メイリオ" pitchFamily="50" charset="-128"/>
              </a:rPr>
              <a:t>月</a:t>
            </a:r>
            <a:endParaRPr lang="en-US" altLang="ja-JP" sz="1625" dirty="0" smtClean="0">
              <a:solidFill>
                <a:srgbClr val="454958"/>
              </a:solidFill>
              <a:latin typeface="メイリオ" pitchFamily="50" charset="-128"/>
              <a:ea typeface="メイリオ" pitchFamily="50" charset="-128"/>
              <a:cs typeface="メイリオ" pitchFamily="50" charset="-128"/>
            </a:endParaRPr>
          </a:p>
        </p:txBody>
      </p:sp>
      <p:sp>
        <p:nvSpPr>
          <p:cNvPr id="8"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488504" y="4252819"/>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0933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latin typeface="+mn-ea"/>
                <a:ea typeface="+mn-ea"/>
              </a:rPr>
              <a:t>ターゲティング設定</a:t>
            </a:r>
            <a:endParaRPr kumimoji="1" lang="ja-JP" altLang="en-US" sz="2200" dirty="0">
              <a:latin typeface="+mn-ea"/>
              <a:ea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07959813"/>
              </p:ext>
            </p:extLst>
          </p:nvPr>
        </p:nvGraphicFramePr>
        <p:xfrm>
          <a:off x="344485" y="1124744"/>
          <a:ext cx="8856988" cy="3517508"/>
        </p:xfrm>
        <a:graphic>
          <a:graphicData uri="http://schemas.openxmlformats.org/drawingml/2006/table">
            <a:tbl>
              <a:tblPr firstCol="1" bandRow="1">
                <a:tableStyleId>{21E4AEA4-8DFA-4A89-87EB-49C32662AFE0}</a:tableStyleId>
              </a:tblPr>
              <a:tblGrid>
                <a:gridCol w="1296147">
                  <a:extLst>
                    <a:ext uri="{9D8B030D-6E8A-4147-A177-3AD203B41FA5}">
                      <a16:colId xmlns:a16="http://schemas.microsoft.com/office/drawing/2014/main" val="792911817"/>
                    </a:ext>
                  </a:extLst>
                </a:gridCol>
                <a:gridCol w="864096">
                  <a:extLst>
                    <a:ext uri="{9D8B030D-6E8A-4147-A177-3AD203B41FA5}">
                      <a16:colId xmlns:a16="http://schemas.microsoft.com/office/drawing/2014/main" val="2515137241"/>
                    </a:ext>
                  </a:extLst>
                </a:gridCol>
                <a:gridCol w="1142364">
                  <a:extLst>
                    <a:ext uri="{9D8B030D-6E8A-4147-A177-3AD203B41FA5}">
                      <a16:colId xmlns:a16="http://schemas.microsoft.com/office/drawing/2014/main" val="598637953"/>
                    </a:ext>
                  </a:extLst>
                </a:gridCol>
                <a:gridCol w="1050829">
                  <a:extLst>
                    <a:ext uri="{9D8B030D-6E8A-4147-A177-3AD203B41FA5}">
                      <a16:colId xmlns:a16="http://schemas.microsoft.com/office/drawing/2014/main" val="56015879"/>
                    </a:ext>
                  </a:extLst>
                </a:gridCol>
                <a:gridCol w="1125888">
                  <a:extLst>
                    <a:ext uri="{9D8B030D-6E8A-4147-A177-3AD203B41FA5}">
                      <a16:colId xmlns:a16="http://schemas.microsoft.com/office/drawing/2014/main" val="379781813"/>
                    </a:ext>
                  </a:extLst>
                </a:gridCol>
                <a:gridCol w="1200947">
                  <a:extLst>
                    <a:ext uri="{9D8B030D-6E8A-4147-A177-3AD203B41FA5}">
                      <a16:colId xmlns:a16="http://schemas.microsoft.com/office/drawing/2014/main" val="1484868583"/>
                    </a:ext>
                  </a:extLst>
                </a:gridCol>
                <a:gridCol w="1050829">
                  <a:extLst>
                    <a:ext uri="{9D8B030D-6E8A-4147-A177-3AD203B41FA5}">
                      <a16:colId xmlns:a16="http://schemas.microsoft.com/office/drawing/2014/main" val="3608287535"/>
                    </a:ext>
                  </a:extLst>
                </a:gridCol>
                <a:gridCol w="1125888">
                  <a:extLst>
                    <a:ext uri="{9D8B030D-6E8A-4147-A177-3AD203B41FA5}">
                      <a16:colId xmlns:a16="http://schemas.microsoft.com/office/drawing/2014/main" val="2760754859"/>
                    </a:ext>
                  </a:extLst>
                </a:gridCol>
              </a:tblGrid>
              <a:tr h="216024">
                <a:tc rowSpan="2">
                  <a:txBody>
                    <a:bodyPr/>
                    <a:lstStyle/>
                    <a:p>
                      <a:pPr algn="ctr"/>
                      <a:r>
                        <a:rPr kumimoji="1" lang="ja-JP" altLang="en-US" sz="800" b="0"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dirty="0" err="1">
                          <a:solidFill>
                            <a:schemeClr val="bg1"/>
                          </a:solidFill>
                          <a:latin typeface="+mn-ea"/>
                          <a:ea typeface="+mn-ea"/>
                          <a:cs typeface="+mn-cs"/>
                        </a:rPr>
                        <a:t>vCPM</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6">
                  <a:txBody>
                    <a:body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69996">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SP</a:t>
                      </a: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700" b="1" i="0" u="none" strike="noStrike" kern="1200" dirty="0">
                          <a:solidFill>
                            <a:schemeClr val="tx1">
                              <a:lumMod val="65000"/>
                              <a:lumOff val="35000"/>
                            </a:schemeClr>
                          </a:solidFill>
                          <a:effectLst/>
                          <a:latin typeface="+mj-ea"/>
                          <a:ea typeface="+mn-ea"/>
                          <a:cs typeface="+mn-cs"/>
                        </a:rPr>
                        <a:t>　</a:t>
                      </a:r>
                      <a:r>
                        <a:rPr kumimoji="1" lang="en-US" altLang="ja-JP" sz="700" b="1" i="0" u="none" strike="noStrike" kern="1200" dirty="0" smtClean="0">
                          <a:solidFill>
                            <a:schemeClr val="tx1">
                              <a:lumMod val="65000"/>
                              <a:lumOff val="35000"/>
                            </a:schemeClr>
                          </a:solidFill>
                          <a:effectLst/>
                          <a:latin typeface="+mj-ea"/>
                          <a:ea typeface="+mn-ea"/>
                          <a:cs typeface="+mn-cs"/>
                        </a:rPr>
                        <a:t>SP</a:t>
                      </a:r>
                      <a:br>
                        <a:rPr kumimoji="1" lang="en-US" altLang="ja-JP" sz="700" b="1" i="0" u="none" strike="noStrike" kern="1200" dirty="0" smtClean="0">
                          <a:solidFill>
                            <a:schemeClr val="tx1">
                              <a:lumMod val="65000"/>
                              <a:lumOff val="35000"/>
                            </a:schemeClr>
                          </a:solidFill>
                          <a:effectLst/>
                          <a:latin typeface="+mj-ea"/>
                          <a:ea typeface="+mn-ea"/>
                          <a:cs typeface="+mn-cs"/>
                        </a:rPr>
                      </a:br>
                      <a:r>
                        <a:rPr kumimoji="1" lang="ja-JP" altLang="en-US" sz="700" b="1" kern="1200" dirty="0" smtClean="0">
                          <a:solidFill>
                            <a:schemeClr val="tx1">
                              <a:lumMod val="65000"/>
                              <a:lumOff val="35000"/>
                            </a:schemeClr>
                          </a:solidFill>
                          <a:latin typeface="+mn-lt"/>
                          <a:ea typeface="+mn-ea"/>
                          <a:cs typeface="+mn-cs"/>
                        </a:rPr>
                        <a:t>（</a:t>
                      </a:r>
                      <a:r>
                        <a:rPr kumimoji="1" lang="en-US" altLang="ja-JP" sz="700" b="1" kern="1200" dirty="0" smtClean="0">
                          <a:solidFill>
                            <a:schemeClr val="tx1">
                              <a:lumMod val="65000"/>
                              <a:lumOff val="35000"/>
                            </a:schemeClr>
                          </a:solidFill>
                          <a:latin typeface="+mn-lt"/>
                          <a:ea typeface="+mn-ea"/>
                          <a:cs typeface="+mn-cs"/>
                        </a:rPr>
                        <a:t>FQ1</a:t>
                      </a:r>
                      <a:r>
                        <a:rPr kumimoji="1" lang="ja-JP" altLang="en-US" sz="700" b="1" kern="1200" dirty="0" smtClean="0">
                          <a:solidFill>
                            <a:schemeClr val="tx1">
                              <a:lumMod val="65000"/>
                              <a:lumOff val="35000"/>
                            </a:schemeClr>
                          </a:solidFill>
                          <a:latin typeface="+mn-lt"/>
                          <a:ea typeface="+mn-ea"/>
                          <a:cs typeface="+mn-cs"/>
                        </a:rPr>
                        <a:t>）</a:t>
                      </a:r>
                      <a:endParaRPr kumimoji="1" lang="en-US" altLang="ja-JP" sz="700" b="1" i="0" u="none" strike="noStrike" kern="1200" dirty="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700" b="1" i="0" u="none" strike="noStrike" kern="1200" dirty="0">
                          <a:solidFill>
                            <a:schemeClr val="tx1">
                              <a:lumMod val="65000"/>
                              <a:lumOff val="35000"/>
                            </a:schemeClr>
                          </a:solidFill>
                          <a:effectLst/>
                          <a:latin typeface="+mj-ea"/>
                          <a:ea typeface="+mn-ea"/>
                          <a:cs typeface="+mn-cs"/>
                        </a:rPr>
                        <a:t>　</a:t>
                      </a:r>
                      <a:r>
                        <a:rPr kumimoji="1" lang="en-US" altLang="ja-JP" sz="7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（都道府県）</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700" b="1" i="0" u="none" strike="noStrike" kern="1200" dirty="0">
                          <a:solidFill>
                            <a:schemeClr val="tx1">
                              <a:lumMod val="65000"/>
                              <a:lumOff val="35000"/>
                            </a:schemeClr>
                          </a:solidFill>
                          <a:effectLst/>
                          <a:latin typeface="+mj-ea"/>
                          <a:ea typeface="+mn-ea"/>
                          <a:cs typeface="+mn-cs"/>
                        </a:rPr>
                        <a:t>　</a:t>
                      </a:r>
                      <a:r>
                        <a:rPr kumimoji="1" lang="en-US" altLang="ja-JP" sz="700" b="1" i="0" u="none" strike="noStrike" kern="1200" dirty="0" smtClean="0">
                          <a:solidFill>
                            <a:schemeClr val="tx1">
                              <a:lumMod val="65000"/>
                              <a:lumOff val="35000"/>
                            </a:schemeClr>
                          </a:solidFill>
                          <a:effectLst/>
                          <a:latin typeface="+mj-ea"/>
                          <a:ea typeface="+mn-ea"/>
                          <a:cs typeface="+mn-cs"/>
                        </a:rPr>
                        <a:t>SP</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7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（時間帯ジャック）</a:t>
                      </a:r>
                      <a:endParaRPr kumimoji="1" lang="en-US" altLang="ja-JP" sz="700" b="1" i="0" u="none" strike="noStrike" kern="1200" dirty="0" smtClean="0">
                        <a:solidFill>
                          <a:schemeClr val="tx1">
                            <a:lumMod val="65000"/>
                            <a:lumOff val="35000"/>
                          </a:schemeClr>
                        </a:solidFill>
                        <a:effectLst/>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　</a:t>
                      </a:r>
                      <a:r>
                        <a:rPr kumimoji="1" lang="en-US" altLang="ja-JP" sz="700" b="1" i="0" u="none" strike="noStrike" kern="1200" dirty="0" smtClean="0">
                          <a:solidFill>
                            <a:schemeClr val="tx1">
                              <a:lumMod val="65000"/>
                              <a:lumOff val="35000"/>
                            </a:schemeClr>
                          </a:solidFill>
                          <a:effectLst/>
                          <a:latin typeface="+mj-ea"/>
                          <a:ea typeface="+mn-ea"/>
                          <a:cs typeface="+mn-cs"/>
                        </a:rPr>
                        <a:t>SP</a:t>
                      </a:r>
                      <a:br>
                        <a:rPr kumimoji="1" lang="en-US" altLang="ja-JP" sz="700" b="1" i="0" u="none" strike="noStrike" kern="1200" dirty="0" smtClean="0">
                          <a:solidFill>
                            <a:schemeClr val="tx1">
                              <a:lumMod val="65000"/>
                              <a:lumOff val="35000"/>
                            </a:schemeClr>
                          </a:solidFill>
                          <a:effectLst/>
                          <a:latin typeface="+mj-ea"/>
                          <a:ea typeface="+mn-ea"/>
                          <a:cs typeface="+mn-cs"/>
                        </a:rPr>
                      </a:br>
                      <a:r>
                        <a:rPr kumimoji="1" lang="ja-JP" altLang="en-US" sz="700" b="1" kern="1200" dirty="0" smtClean="0">
                          <a:solidFill>
                            <a:schemeClr val="tx1">
                              <a:lumMod val="65000"/>
                              <a:lumOff val="35000"/>
                            </a:schemeClr>
                          </a:solidFill>
                          <a:latin typeface="+mn-lt"/>
                          <a:ea typeface="+mn-ea"/>
                          <a:cs typeface="+mn-cs"/>
                        </a:rPr>
                        <a:t>（</a:t>
                      </a:r>
                      <a:r>
                        <a:rPr kumimoji="1" lang="ja-JP" altLang="en-US" sz="700" b="1" i="0" u="none" strike="noStrike" kern="1200" dirty="0" smtClean="0">
                          <a:solidFill>
                            <a:schemeClr val="tx1">
                              <a:lumMod val="65000"/>
                              <a:lumOff val="35000"/>
                            </a:schemeClr>
                          </a:solidFill>
                          <a:effectLst/>
                          <a:latin typeface="+mj-ea"/>
                          <a:ea typeface="+mn-ea"/>
                          <a:cs typeface="+mn-cs"/>
                        </a:rPr>
                        <a:t>時間帯ジャック　</a:t>
                      </a:r>
                      <a:r>
                        <a:rPr kumimoji="1" lang="ja-JP" altLang="en-US" sz="700" b="1" kern="1200" dirty="0" smtClean="0">
                          <a:solidFill>
                            <a:schemeClr val="tx1">
                              <a:lumMod val="65000"/>
                              <a:lumOff val="35000"/>
                            </a:schemeClr>
                          </a:solidFill>
                          <a:latin typeface="+mn-lt"/>
                          <a:ea typeface="+mn-ea"/>
                          <a:cs typeface="+mn-cs"/>
                        </a:rPr>
                        <a:t>関東</a:t>
                      </a:r>
                      <a:r>
                        <a:rPr kumimoji="1" lang="en-US" altLang="ja-JP" sz="700" b="1" kern="1200" dirty="0" smtClean="0">
                          <a:solidFill>
                            <a:schemeClr val="tx1">
                              <a:lumMod val="65000"/>
                              <a:lumOff val="35000"/>
                            </a:schemeClr>
                          </a:solidFill>
                          <a:latin typeface="+mn-lt"/>
                          <a:ea typeface="+mn-ea"/>
                          <a:cs typeface="+mn-cs"/>
                        </a:rPr>
                        <a:t>1</a:t>
                      </a:r>
                      <a:r>
                        <a:rPr kumimoji="1" lang="ja-JP" altLang="en-US" sz="700" b="1" kern="1200" dirty="0" smtClean="0">
                          <a:solidFill>
                            <a:schemeClr val="tx1">
                              <a:lumMod val="65000"/>
                              <a:lumOff val="35000"/>
                            </a:schemeClr>
                          </a:solidFill>
                          <a:latin typeface="+mn-lt"/>
                          <a:ea typeface="+mn-ea"/>
                          <a:cs typeface="+mn-cs"/>
                        </a:rPr>
                        <a:t>都</a:t>
                      </a:r>
                      <a:r>
                        <a:rPr kumimoji="1" lang="en-US" altLang="ja-JP" sz="700" b="1" kern="1200" dirty="0" smtClean="0">
                          <a:solidFill>
                            <a:schemeClr val="tx1">
                              <a:lumMod val="65000"/>
                              <a:lumOff val="35000"/>
                            </a:schemeClr>
                          </a:solidFill>
                          <a:latin typeface="+mn-lt"/>
                          <a:ea typeface="+mn-ea"/>
                          <a:cs typeface="+mn-cs"/>
                        </a:rPr>
                        <a:t>6</a:t>
                      </a:r>
                      <a:r>
                        <a:rPr kumimoji="1" lang="ja-JP" altLang="en-US" sz="700" b="1" kern="1200" dirty="0" smtClean="0">
                          <a:solidFill>
                            <a:schemeClr val="tx1">
                              <a:lumMod val="65000"/>
                              <a:lumOff val="35000"/>
                            </a:schemeClr>
                          </a:solidFill>
                          <a:latin typeface="+mn-lt"/>
                          <a:ea typeface="+mn-ea"/>
                          <a:cs typeface="+mn-cs"/>
                        </a:rPr>
                        <a:t>県）</a:t>
                      </a:r>
                      <a:endParaRPr kumimoji="1" lang="en-US" altLang="ja-JP" sz="700" b="1" kern="1200" dirty="0" smtClean="0">
                        <a:solidFill>
                          <a:schemeClr val="tx1">
                            <a:lumMod val="65000"/>
                            <a:lumOff val="35000"/>
                          </a:schemeClr>
                        </a:solidFill>
                        <a:latin typeface="+mj-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8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8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地域</a:t>
                      </a:r>
                      <a:endParaRPr kumimoji="1" lang="en-US" altLang="ja-JP" sz="8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都</a:t>
                      </a:r>
                      <a:r>
                        <a:rPr kumimoji="1" lang="en-US" altLang="ja-JP" sz="800" b="0" kern="1200" dirty="0" smtClean="0">
                          <a:solidFill>
                            <a:schemeClr val="tx1">
                              <a:lumMod val="65000"/>
                              <a:lumOff val="35000"/>
                            </a:schemeClr>
                          </a:solidFill>
                          <a:latin typeface="+mj-ea"/>
                          <a:ea typeface="+mn-ea"/>
                          <a:cs typeface="+mn-cs"/>
                        </a:rPr>
                        <a:t>6</a:t>
                      </a:r>
                      <a:r>
                        <a:rPr kumimoji="1" lang="ja-JP" altLang="en-US" sz="800" b="0" kern="1200" dirty="0" smtClean="0">
                          <a:solidFill>
                            <a:schemeClr val="tx1">
                              <a:lumMod val="65000"/>
                              <a:lumOff val="35000"/>
                            </a:schemeClr>
                          </a:solidFill>
                          <a:latin typeface="+mj-ea"/>
                          <a:ea typeface="+mn-ea"/>
                          <a:cs typeface="+mn-cs"/>
                        </a:rPr>
                        <a:t>県</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800" b="0" dirty="0">
                          <a:solidFill>
                            <a:schemeClr val="bg1"/>
                          </a:solidFill>
                          <a:latin typeface="+mj-lt"/>
                          <a:ea typeface="+mj-ea"/>
                        </a:rPr>
                        <a:t>地域</a:t>
                      </a:r>
                      <a:endParaRPr kumimoji="1" lang="en-US" altLang="ja-JP" sz="800" b="0" dirty="0">
                        <a:solidFill>
                          <a:schemeClr val="bg1"/>
                        </a:solidFill>
                        <a:latin typeface="+mj-lt"/>
                        <a:ea typeface="+mj-ea"/>
                      </a:endParaRPr>
                    </a:p>
                    <a:p>
                      <a:pPr algn="ctr"/>
                      <a:r>
                        <a:rPr kumimoji="1" lang="ja-JP" altLang="en-US" sz="8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800" b="0" kern="1200" dirty="0">
                          <a:solidFill>
                            <a:schemeClr val="bg1"/>
                          </a:solidFill>
                          <a:latin typeface="+mn-lt"/>
                          <a:ea typeface="+mn-ea"/>
                          <a:cs typeface="+mn-cs"/>
                        </a:rPr>
                        <a:t>オーディエンス</a:t>
                      </a:r>
                      <a:endParaRPr kumimoji="1" lang="en-US" altLang="ja-JP" sz="800" b="0" kern="1200" dirty="0">
                        <a:solidFill>
                          <a:schemeClr val="bg1"/>
                        </a:solidFill>
                        <a:latin typeface="+mn-lt"/>
                        <a:ea typeface="+mn-ea"/>
                        <a:cs typeface="+mn-cs"/>
                      </a:endParaRPr>
                    </a:p>
                    <a:p>
                      <a:pPr algn="ctr"/>
                      <a:r>
                        <a:rPr kumimoji="1" lang="ja-JP" altLang="en-US" sz="8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曜日・</a:t>
                      </a:r>
                      <a:r>
                        <a:rPr kumimoji="1" lang="ja-JP" altLang="en-US" sz="8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時間</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j-ea"/>
                          <a:ea typeface="+mn-ea"/>
                          <a:cs typeface="+mn-cs"/>
                        </a:rPr>
                        <a:t>1</a:t>
                      </a:r>
                      <a:r>
                        <a:rPr kumimoji="1" lang="ja-JP" altLang="en-US" sz="800" b="0" kern="1200" dirty="0" smtClean="0">
                          <a:solidFill>
                            <a:schemeClr val="tx1">
                              <a:lumMod val="65000"/>
                              <a:lumOff val="35000"/>
                            </a:schemeClr>
                          </a:solidFill>
                          <a:latin typeface="+mj-ea"/>
                          <a:ea typeface="+mn-ea"/>
                          <a:cs typeface="+mn-cs"/>
                        </a:rPr>
                        <a:t>回</a:t>
                      </a:r>
                      <a:r>
                        <a:rPr kumimoji="1" lang="en-US" altLang="ja-JP" sz="800" b="0" kern="1200" dirty="0" smtClean="0">
                          <a:solidFill>
                            <a:schemeClr val="tx1">
                              <a:lumMod val="65000"/>
                              <a:lumOff val="35000"/>
                            </a:schemeClr>
                          </a:solidFill>
                          <a:latin typeface="+mj-ea"/>
                          <a:ea typeface="+mn-ea"/>
                          <a:cs typeface="+mn-cs"/>
                        </a:rPr>
                        <a:t>/</a:t>
                      </a:r>
                      <a:r>
                        <a:rPr kumimoji="1" lang="ja-JP" altLang="en-US" sz="800" b="0" kern="1200" dirty="0" smtClean="0">
                          <a:solidFill>
                            <a:schemeClr val="tx1">
                              <a:lumMod val="65000"/>
                              <a:lumOff val="35000"/>
                            </a:schemeClr>
                          </a:solidFill>
                          <a:latin typeface="+mj-ea"/>
                          <a:ea typeface="+mn-ea"/>
                          <a:cs typeface="+mn-cs"/>
                        </a:rPr>
                        <a:t>通期</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9" name="テキスト ボックス 8">
            <a:extLst>
              <a:ext uri="{FF2B5EF4-FFF2-40B4-BE49-F238E27FC236}">
                <a16:creationId xmlns:a16="http://schemas.microsoft.com/office/drawing/2014/main" id="{80B0730C-3B9E-4841-8DAD-6780CB507DD0}"/>
              </a:ext>
            </a:extLst>
          </p:cNvPr>
          <p:cNvSpPr txBox="1"/>
          <p:nvPr/>
        </p:nvSpPr>
        <p:spPr>
          <a:xfrm>
            <a:off x="208624" y="4725144"/>
            <a:ext cx="9577064" cy="1592744"/>
          </a:xfrm>
          <a:prstGeom prst="rect">
            <a:avLst/>
          </a:prstGeom>
          <a:noFill/>
        </p:spPr>
        <p:txBody>
          <a:bodyPr wrap="square" lIns="91440" tIns="45720" rIns="91440" bIns="45720" rtlCol="0" anchor="t">
            <a:spAutoFit/>
          </a:body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latin typeface="+mn-ea"/>
              </a:rPr>
              <a:t>13</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14</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15</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17</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18</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21</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22</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30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39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40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49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50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59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60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69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70</a:t>
            </a:r>
            <a:r>
              <a:rPr lang="ja-JP" altLang="en-US" sz="1000" dirty="0">
                <a:solidFill>
                  <a:schemeClr val="tx1">
                    <a:lumMod val="65000"/>
                    <a:lumOff val="35000"/>
                  </a:schemeClr>
                </a:solidFill>
                <a:latin typeface="+mn-ea"/>
              </a:rPr>
              <a:t>歳～</a:t>
            </a:r>
            <a:endParaRPr lang="en-US" altLang="ja-JP" sz="1000" dirty="0">
              <a:solidFill>
                <a:schemeClr val="tx1">
                  <a:lumMod val="65000"/>
                  <a:lumOff val="35000"/>
                </a:schemeClr>
              </a:solidFill>
              <a:latin typeface="+mn-ea"/>
            </a:endParaRPr>
          </a:p>
          <a:p>
            <a:pPr>
              <a:lnSpc>
                <a:spcPts val="1460"/>
              </a:lnSpc>
            </a:pPr>
            <a:endParaRPr lang="en-US" altLang="ja-JP" sz="1000" dirty="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オーディエンスカテゴリーの詳細は、</a:t>
            </a:r>
            <a:r>
              <a:rPr lang="en-US" altLang="ja-JP" sz="1000" dirty="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広告ヘルプを参照してください。</a:t>
            </a:r>
          </a:p>
          <a:p>
            <a:pPr>
              <a:lnSpc>
                <a:spcPts val="1460"/>
              </a:lnSpc>
            </a:pPr>
            <a:r>
              <a:rPr lang="en-US" altLang="ja-JP" sz="1000" dirty="0">
                <a:solidFill>
                  <a:schemeClr val="tx1">
                    <a:lumMod val="65000"/>
                    <a:lumOff val="35000"/>
                  </a:schemeClr>
                </a:solidFill>
                <a:latin typeface="+mn-ea"/>
                <a:hlinkClick r:id="rId2"/>
              </a:rPr>
              <a:t>https://</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a:solidFill>
                <a:schemeClr val="tx1">
                  <a:lumMod val="65000"/>
                  <a:lumOff val="35000"/>
                </a:schemeClr>
              </a:solidFill>
              <a:latin typeface="+mn-ea"/>
            </a:endParaRPr>
          </a:p>
        </p:txBody>
      </p:sp>
      <p:sp>
        <p:nvSpPr>
          <p:cNvPr id="10" name="正方形/長方形 9"/>
          <p:cNvSpPr/>
          <p:nvPr/>
        </p:nvSpPr>
        <p:spPr>
          <a:xfrm>
            <a:off x="500926" y="6186615"/>
            <a:ext cx="1885453" cy="45974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pPr>
              <a:lnSpc>
                <a:spcPts val="1460"/>
              </a:lnSpc>
            </a:pPr>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1204958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latin typeface="+mn-ea"/>
                <a:ea typeface="+mn-ea"/>
              </a:rPr>
              <a:t>ターゲティング設定</a:t>
            </a:r>
            <a:endParaRPr kumimoji="1" lang="ja-JP" altLang="en-US" sz="2200" dirty="0">
              <a:latin typeface="+mn-ea"/>
              <a:ea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495205486"/>
              </p:ext>
            </p:extLst>
          </p:nvPr>
        </p:nvGraphicFramePr>
        <p:xfrm>
          <a:off x="344488" y="1124744"/>
          <a:ext cx="8100724" cy="3517508"/>
        </p:xfrm>
        <a:graphic>
          <a:graphicData uri="http://schemas.openxmlformats.org/drawingml/2006/table">
            <a:tbl>
              <a:tblPr firstCol="1" bandRow="1">
                <a:tableStyleId>{21E4AEA4-8DFA-4A89-87EB-49C32662AFE0}</a:tableStyleId>
              </a:tblPr>
              <a:tblGrid>
                <a:gridCol w="1440160">
                  <a:extLst>
                    <a:ext uri="{9D8B030D-6E8A-4147-A177-3AD203B41FA5}">
                      <a16:colId xmlns:a16="http://schemas.microsoft.com/office/drawing/2014/main" val="792911817"/>
                    </a:ext>
                  </a:extLst>
                </a:gridCol>
                <a:gridCol w="864096">
                  <a:extLst>
                    <a:ext uri="{9D8B030D-6E8A-4147-A177-3AD203B41FA5}">
                      <a16:colId xmlns:a16="http://schemas.microsoft.com/office/drawing/2014/main" val="2515137241"/>
                    </a:ext>
                  </a:extLst>
                </a:gridCol>
                <a:gridCol w="1127481">
                  <a:extLst>
                    <a:ext uri="{9D8B030D-6E8A-4147-A177-3AD203B41FA5}">
                      <a16:colId xmlns:a16="http://schemas.microsoft.com/office/drawing/2014/main" val="3608287535"/>
                    </a:ext>
                  </a:extLst>
                </a:gridCol>
                <a:gridCol w="1176775">
                  <a:extLst>
                    <a:ext uri="{9D8B030D-6E8A-4147-A177-3AD203B41FA5}">
                      <a16:colId xmlns:a16="http://schemas.microsoft.com/office/drawing/2014/main" val="135909385"/>
                    </a:ext>
                  </a:extLst>
                </a:gridCol>
                <a:gridCol w="1080120">
                  <a:extLst>
                    <a:ext uri="{9D8B030D-6E8A-4147-A177-3AD203B41FA5}">
                      <a16:colId xmlns:a16="http://schemas.microsoft.com/office/drawing/2014/main" val="2591893762"/>
                    </a:ext>
                  </a:extLst>
                </a:gridCol>
                <a:gridCol w="1224136">
                  <a:extLst>
                    <a:ext uri="{9D8B030D-6E8A-4147-A177-3AD203B41FA5}">
                      <a16:colId xmlns:a16="http://schemas.microsoft.com/office/drawing/2014/main" val="4235398964"/>
                    </a:ext>
                  </a:extLst>
                </a:gridCol>
                <a:gridCol w="1187956">
                  <a:extLst>
                    <a:ext uri="{9D8B030D-6E8A-4147-A177-3AD203B41FA5}">
                      <a16:colId xmlns:a16="http://schemas.microsoft.com/office/drawing/2014/main" val="2760754859"/>
                    </a:ext>
                  </a:extLst>
                </a:gridCol>
              </a:tblGrid>
              <a:tr h="216024">
                <a:tc rowSpan="2">
                  <a:txBody>
                    <a:bodyPr/>
                    <a:lstStyle/>
                    <a:p>
                      <a:pPr algn="ctr"/>
                      <a:r>
                        <a:rPr kumimoji="1" lang="ja-JP" altLang="en-US" sz="800" b="0"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dirty="0" err="1">
                          <a:solidFill>
                            <a:schemeClr val="bg1"/>
                          </a:solidFill>
                          <a:latin typeface="+mn-ea"/>
                          <a:ea typeface="+mn-ea"/>
                          <a:cs typeface="+mn-cs"/>
                        </a:rPr>
                        <a:t>vCPM</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5">
                  <a:txBody>
                    <a:body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69996">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ブランドパネル</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700" b="1" i="0" u="none" strike="noStrike" kern="1200" dirty="0">
                          <a:solidFill>
                            <a:schemeClr val="tx1">
                              <a:lumMod val="65000"/>
                              <a:lumOff val="35000"/>
                            </a:schemeClr>
                          </a:solidFill>
                          <a:effectLst/>
                          <a:latin typeface="+mj-ea"/>
                          <a:ea typeface="+mn-ea"/>
                          <a:cs typeface="+mn-cs"/>
                        </a:rPr>
                        <a:t>　</a:t>
                      </a:r>
                      <a:r>
                        <a:rPr kumimoji="1" lang="en-US" altLang="ja-JP" sz="700" b="1" i="0" u="none" strike="noStrike" kern="1200" dirty="0" smtClean="0">
                          <a:solidFill>
                            <a:schemeClr val="tx1">
                              <a:lumMod val="65000"/>
                              <a:lumOff val="35000"/>
                            </a:schemeClr>
                          </a:solidFill>
                          <a:effectLst/>
                          <a:latin typeface="+mj-ea"/>
                          <a:ea typeface="+mn-ea"/>
                          <a:cs typeface="+mn-cs"/>
                        </a:rPr>
                        <a:t>PC</a:t>
                      </a:r>
                      <a:endParaRPr kumimoji="1" lang="en-US" altLang="ja-JP" sz="700" b="1" i="0" u="none" strike="noStrike" kern="1200" dirty="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i="0" u="none" strike="noStrike" kern="1200" dirty="0">
                          <a:solidFill>
                            <a:schemeClr val="tx1">
                              <a:lumMod val="65000"/>
                              <a:lumOff val="35000"/>
                            </a:schemeClr>
                          </a:solidFill>
                          <a:effectLst/>
                          <a:latin typeface="+mj-ea"/>
                          <a:ea typeface="+mn-ea"/>
                          <a:cs typeface="+mn-cs"/>
                        </a:rPr>
                        <a:t>（市区郡）</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トップインパクト</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トップインパクト</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8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8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地域</a:t>
                      </a:r>
                      <a:endParaRPr kumimoji="1" lang="en-US" altLang="ja-JP" sz="8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800" b="0" dirty="0">
                          <a:solidFill>
                            <a:schemeClr val="bg1"/>
                          </a:solidFill>
                          <a:latin typeface="+mn-ea"/>
                          <a:ea typeface="+mn-ea"/>
                        </a:rPr>
                        <a:t>地域</a:t>
                      </a:r>
                      <a:endParaRPr kumimoji="1" lang="en-US" altLang="ja-JP" sz="800" b="0" dirty="0">
                        <a:solidFill>
                          <a:schemeClr val="bg1"/>
                        </a:solidFill>
                        <a:latin typeface="+mn-ea"/>
                        <a:ea typeface="+mn-ea"/>
                      </a:endParaRPr>
                    </a:p>
                    <a:p>
                      <a:pPr algn="ctr"/>
                      <a:r>
                        <a:rPr kumimoji="1" lang="ja-JP" altLang="en-US" sz="8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800" b="0" kern="1200" dirty="0">
                          <a:solidFill>
                            <a:schemeClr val="bg1"/>
                          </a:solidFill>
                          <a:latin typeface="+mn-ea"/>
                          <a:ea typeface="+mn-ea"/>
                          <a:cs typeface="+mn-cs"/>
                        </a:rPr>
                        <a:t>オーディエンス</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曜日・</a:t>
                      </a:r>
                      <a:r>
                        <a:rPr kumimoji="1" lang="ja-JP" altLang="en-US" sz="8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6">
            <a:extLst>
              <a:ext uri="{FF2B5EF4-FFF2-40B4-BE49-F238E27FC236}">
                <a16:creationId xmlns:a16="http://schemas.microsoft.com/office/drawing/2014/main" id="{80B0730C-3B9E-4841-8DAD-6780CB507DD0}"/>
              </a:ext>
            </a:extLst>
          </p:cNvPr>
          <p:cNvSpPr txBox="1"/>
          <p:nvPr/>
        </p:nvSpPr>
        <p:spPr>
          <a:xfrm>
            <a:off x="208624" y="4725144"/>
            <a:ext cx="9577064" cy="1592744"/>
          </a:xfrm>
          <a:prstGeom prst="rect">
            <a:avLst/>
          </a:prstGeom>
          <a:noFill/>
        </p:spPr>
        <p:txBody>
          <a:bodyPr wrap="square" lIns="91440" tIns="45720" rIns="91440" bIns="45720" rtlCol="0" anchor="t">
            <a:spAutoFit/>
          </a:body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latin typeface="+mn-ea"/>
              </a:rPr>
              <a:t>13</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14</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15</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17</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18</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21</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22</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30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39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40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49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50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59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60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69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70</a:t>
            </a:r>
            <a:r>
              <a:rPr lang="ja-JP" altLang="en-US" sz="1000" dirty="0">
                <a:solidFill>
                  <a:schemeClr val="tx1">
                    <a:lumMod val="65000"/>
                    <a:lumOff val="35000"/>
                  </a:schemeClr>
                </a:solidFill>
                <a:latin typeface="+mn-ea"/>
              </a:rPr>
              <a:t>歳～</a:t>
            </a:r>
            <a:endParaRPr lang="en-US" altLang="ja-JP" sz="1000" dirty="0">
              <a:solidFill>
                <a:schemeClr val="tx1">
                  <a:lumMod val="65000"/>
                  <a:lumOff val="35000"/>
                </a:schemeClr>
              </a:solidFill>
              <a:latin typeface="+mn-ea"/>
            </a:endParaRPr>
          </a:p>
          <a:p>
            <a:pPr>
              <a:lnSpc>
                <a:spcPts val="1460"/>
              </a:lnSpc>
            </a:pPr>
            <a:endParaRPr lang="en-US" altLang="ja-JP" sz="1000" dirty="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オーディエンスカテゴリーの詳細は、</a:t>
            </a:r>
            <a:r>
              <a:rPr lang="en-US" altLang="ja-JP" sz="1000" dirty="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広告ヘルプを参照してください。</a:t>
            </a:r>
          </a:p>
          <a:p>
            <a:pPr>
              <a:lnSpc>
                <a:spcPts val="1460"/>
              </a:lnSpc>
            </a:pPr>
            <a:r>
              <a:rPr lang="en-US" altLang="ja-JP" sz="1000" dirty="0">
                <a:solidFill>
                  <a:schemeClr val="tx1">
                    <a:lumMod val="65000"/>
                    <a:lumOff val="35000"/>
                  </a:schemeClr>
                </a:solidFill>
                <a:latin typeface="+mn-ea"/>
                <a:hlinkClick r:id="rId2"/>
              </a:rPr>
              <a:t>https://</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a:solidFill>
                <a:schemeClr val="tx1">
                  <a:lumMod val="65000"/>
                  <a:lumOff val="35000"/>
                </a:schemeClr>
              </a:solidFill>
              <a:latin typeface="+mn-ea"/>
            </a:endParaRPr>
          </a:p>
        </p:txBody>
      </p:sp>
      <p:sp>
        <p:nvSpPr>
          <p:cNvPr id="8" name="正方形/長方形 7"/>
          <p:cNvSpPr/>
          <p:nvPr/>
        </p:nvSpPr>
        <p:spPr>
          <a:xfrm>
            <a:off x="500926" y="6186615"/>
            <a:ext cx="1885453" cy="45974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pPr>
              <a:lnSpc>
                <a:spcPts val="1460"/>
              </a:lnSpc>
            </a:pPr>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3840734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247347"/>
            <a:ext cx="4185761" cy="284693"/>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の枠は</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2" name="フッター プレースホルダー 1"/>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p:cNvSpPr>
            <a:spLocks noGrp="1"/>
          </p:cNvSpPr>
          <p:nvPr>
            <p:ph type="title"/>
          </p:nvPr>
        </p:nvSpPr>
        <p:spPr/>
        <p:txBody>
          <a:bodyPr>
            <a:normAutofit fontScale="90000"/>
          </a:bodyPr>
          <a:lstStyle/>
          <a:p>
            <a:r>
              <a:rPr lang="ja-JP" altLang="en-US" dirty="0"/>
              <a:t>掲載制限カテゴリー</a:t>
            </a:r>
            <a:endParaRPr lang="ja-JP" dirty="0"/>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849105732"/>
              </p:ext>
            </p:extLst>
          </p:nvPr>
        </p:nvGraphicFramePr>
        <p:xfrm>
          <a:off x="344488" y="948575"/>
          <a:ext cx="8928991" cy="4917429"/>
        </p:xfrm>
        <a:graphic>
          <a:graphicData uri="http://schemas.openxmlformats.org/drawingml/2006/table">
            <a:tbl>
              <a:tblPr firstCol="1" bandRow="1">
                <a:tableStyleId>{21E4AEA4-8DFA-4A89-87EB-49C32662AFE0}</a:tableStyleId>
              </a:tblPr>
              <a:tblGrid>
                <a:gridCol w="2669358">
                  <a:extLst>
                    <a:ext uri="{9D8B030D-6E8A-4147-A177-3AD203B41FA5}">
                      <a16:colId xmlns:a16="http://schemas.microsoft.com/office/drawing/2014/main" val="792911817"/>
                    </a:ext>
                  </a:extLst>
                </a:gridCol>
                <a:gridCol w="1296503">
                  <a:extLst>
                    <a:ext uri="{9D8B030D-6E8A-4147-A177-3AD203B41FA5}">
                      <a16:colId xmlns:a16="http://schemas.microsoft.com/office/drawing/2014/main" val="379781813"/>
                    </a:ext>
                  </a:extLst>
                </a:gridCol>
                <a:gridCol w="1238698">
                  <a:extLst>
                    <a:ext uri="{9D8B030D-6E8A-4147-A177-3AD203B41FA5}">
                      <a16:colId xmlns:a16="http://schemas.microsoft.com/office/drawing/2014/main" val="1892586743"/>
                    </a:ext>
                  </a:extLst>
                </a:gridCol>
                <a:gridCol w="1238698">
                  <a:extLst>
                    <a:ext uri="{9D8B030D-6E8A-4147-A177-3AD203B41FA5}">
                      <a16:colId xmlns:a16="http://schemas.microsoft.com/office/drawing/2014/main" val="1484868583"/>
                    </a:ext>
                  </a:extLst>
                </a:gridCol>
                <a:gridCol w="1195306">
                  <a:extLst>
                    <a:ext uri="{9D8B030D-6E8A-4147-A177-3AD203B41FA5}">
                      <a16:colId xmlns:a16="http://schemas.microsoft.com/office/drawing/2014/main" val="3633136020"/>
                    </a:ext>
                  </a:extLst>
                </a:gridCol>
                <a:gridCol w="1290428">
                  <a:extLst>
                    <a:ext uri="{9D8B030D-6E8A-4147-A177-3AD203B41FA5}">
                      <a16:colId xmlns:a16="http://schemas.microsoft.com/office/drawing/2014/main" val="2910572198"/>
                    </a:ext>
                  </a:extLst>
                </a:gridCol>
              </a:tblGrid>
              <a:tr h="504049">
                <a:tc>
                  <a:txBody>
                    <a:body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MD</a:t>
                      </a:r>
                    </a:p>
                    <a:p>
                      <a:pPr algn="ctr"/>
                      <a:r>
                        <a:rPr kumimoji="1" lang="ja-JP" altLang="en-US" sz="700" b="1" kern="1200" dirty="0" smtClean="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　</a:t>
                      </a:r>
                      <a:r>
                        <a:rPr kumimoji="1" lang="ja-JP" altLang="en-US" sz="700" b="1" dirty="0" smtClean="0">
                          <a:solidFill>
                            <a:schemeClr val="tx1">
                              <a:lumMod val="65000"/>
                              <a:lumOff val="35000"/>
                            </a:schemeClr>
                          </a:solidFill>
                          <a:latin typeface="+mn-ea"/>
                          <a:ea typeface="+mn-ea"/>
                        </a:rPr>
                        <a:t>リッチフォーマット　</a:t>
                      </a:r>
                      <a:r>
                        <a:rPr kumimoji="1" lang="en-US" altLang="ja-JP" sz="700" b="1" kern="1200" dirty="0" smtClean="0">
                          <a:solidFill>
                            <a:schemeClr val="tx1">
                              <a:lumMod val="65000"/>
                              <a:lumOff val="35000"/>
                            </a:schemeClr>
                          </a:solidFill>
                          <a:latin typeface="+mn-ea"/>
                          <a:ea typeface="+mn-ea"/>
                          <a:cs typeface="+mn-cs"/>
                        </a:rPr>
                        <a:t>MD</a:t>
                      </a:r>
                    </a:p>
                    <a:p>
                      <a:pPr algn="ctr"/>
                      <a:r>
                        <a:rPr kumimoji="1" lang="ja-JP" altLang="en-US" sz="700" b="1" kern="1200" dirty="0" smtClean="0">
                          <a:solidFill>
                            <a:schemeClr val="tx1">
                              <a:lumMod val="65000"/>
                              <a:lumOff val="35000"/>
                            </a:schemeClr>
                          </a:solidFill>
                          <a:latin typeface="+mn-ea"/>
                          <a:ea typeface="+mn-ea"/>
                          <a:cs typeface="+mn-cs"/>
                        </a:rPr>
                        <a:t>関連商品</a:t>
                      </a:r>
                      <a:endParaRPr kumimoji="1" lang="en-US" altLang="ja-JP" sz="700" b="1" kern="1200" dirty="0" smtClean="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関連商品</a:t>
                      </a:r>
                      <a:endParaRPr kumimoji="1" lang="en-US" altLang="ja-JP" sz="700" b="1" kern="1200" dirty="0" smtClean="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関連商品</a:t>
                      </a:r>
                      <a:endParaRPr kumimoji="1" lang="en-US" altLang="ja-JP" sz="700" b="1" kern="1200" dirty="0" smtClean="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ea"/>
                          <a:ea typeface="+mn-ea"/>
                          <a:cs typeface="+mn-cs"/>
                        </a:rPr>
                        <a:t>ブランドパネル</a:t>
                      </a:r>
                      <a:endParaRPr kumimoji="1" lang="en-US" altLang="ja-JP" sz="700" b="1" kern="1200" dirty="0">
                        <a:solidFill>
                          <a:schemeClr val="tx1">
                            <a:lumMod val="65000"/>
                            <a:lumOff val="35000"/>
                          </a:schemeClr>
                        </a:solidFill>
                        <a:latin typeface="+mn-ea"/>
                        <a:ea typeface="+mn-ea"/>
                        <a:cs typeface="+mn-cs"/>
                      </a:endParaRPr>
                    </a:p>
                    <a:p>
                      <a:pPr algn="ctr"/>
                      <a:r>
                        <a:rPr kumimoji="1" lang="ja-JP" altLang="en-US" sz="700" b="1" kern="1200" dirty="0">
                          <a:solidFill>
                            <a:schemeClr val="tx1">
                              <a:lumMod val="65000"/>
                              <a:lumOff val="35000"/>
                            </a:schemeClr>
                          </a:solidFill>
                          <a:latin typeface="+mn-ea"/>
                          <a:ea typeface="+mn-ea"/>
                          <a:cs typeface="+mn-cs"/>
                        </a:rPr>
                        <a:t>トップインパクト　</a:t>
                      </a:r>
                      <a:r>
                        <a:rPr kumimoji="1" lang="en-US" altLang="ja-JP" sz="700" b="1" kern="1200" dirty="0" smtClean="0">
                          <a:solidFill>
                            <a:schemeClr val="tx1">
                              <a:lumMod val="65000"/>
                              <a:lumOff val="35000"/>
                            </a:schemeClr>
                          </a:solidFill>
                          <a:latin typeface="+mn-ea"/>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関連商品</a:t>
                      </a:r>
                      <a:endParaRPr kumimoji="1" lang="en-US" altLang="ja-JP" sz="700" b="1" kern="1200" dirty="0" smtClean="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7883443"/>
                  </a:ext>
                </a:extLst>
              </a:tr>
              <a:tr h="220669">
                <a:tc>
                  <a:txBody>
                    <a:body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1594927395"/>
                  </a:ext>
                </a:extLst>
              </a:tr>
              <a:tr h="220669">
                <a:tc>
                  <a:txBody>
                    <a:body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233359345"/>
                  </a:ext>
                </a:extLst>
              </a:tr>
              <a:tr h="220669">
                <a:tc>
                  <a:txBody>
                    <a:body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792717137"/>
                  </a:ext>
                </a:extLst>
              </a:tr>
              <a:tr h="220669">
                <a:tc>
                  <a:txBody>
                    <a:body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accent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572816015"/>
                  </a:ext>
                </a:extLst>
              </a:tr>
              <a:tr h="220669">
                <a:tc>
                  <a:txBody>
                    <a:body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078824691"/>
                  </a:ext>
                </a:extLst>
              </a:tr>
              <a:tr h="220669">
                <a:tc>
                  <a:txBody>
                    <a:body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C9C9D9"/>
                    </a:solidFill>
                  </a:tcPr>
                </a:tc>
                <a:extLst>
                  <a:ext uri="{0D108BD9-81ED-4DB2-BD59-A6C34878D82A}">
                    <a16:rowId xmlns:a16="http://schemas.microsoft.com/office/drawing/2014/main" val="542850792"/>
                  </a:ext>
                </a:extLst>
              </a:tr>
              <a:tr h="220669">
                <a:tc>
                  <a:txBody>
                    <a:body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782460784"/>
                  </a:ext>
                </a:extLst>
              </a:tr>
              <a:tr h="220669">
                <a:tc>
                  <a:txBody>
                    <a:body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7" name="正方形/長方形 6"/>
          <p:cNvSpPr/>
          <p:nvPr/>
        </p:nvSpPr>
        <p:spPr>
          <a:xfrm>
            <a:off x="143958" y="6021288"/>
            <a:ext cx="9294249" cy="338554"/>
          </a:xfrm>
          <a:prstGeom prst="rect">
            <a:avLst/>
          </a:prstGeom>
        </p:spPr>
        <p:txBody>
          <a:bodyPr wrap="square">
            <a:spAutoFit/>
          </a:bodyPr>
          <a:lstStyle/>
          <a:p>
            <a:r>
              <a:rPr lang="en-US" altLang="ja-JP" sz="800" dirty="0" smtClean="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r>
              <a:rPr lang="ja-JP" altLang="en-US" sz="800" dirty="0" smtClean="0">
                <a:solidFill>
                  <a:schemeClr val="tx1">
                    <a:lumMod val="65000"/>
                    <a:lumOff val="35000"/>
                  </a:schemeClr>
                </a:solidFill>
              </a:rPr>
              <a:t>。</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a:t>
            </a:r>
            <a:r>
              <a:rPr lang="ja-JP" altLang="en-US" sz="800" dirty="0" smtClean="0">
                <a:solidFill>
                  <a:schemeClr val="tx1">
                    <a:lumMod val="65000"/>
                    <a:lumOff val="35000"/>
                  </a:schemeClr>
                </a:solidFill>
              </a:rPr>
              <a:t>。　</a:t>
            </a:r>
            <a:endParaRPr lang="en-US" altLang="ja-JP" sz="800" dirty="0">
              <a:solidFill>
                <a:schemeClr val="tx1">
                  <a:lumMod val="65000"/>
                  <a:lumOff val="35000"/>
                </a:schemeClr>
              </a:solidFill>
            </a:endParaRPr>
          </a:p>
        </p:txBody>
      </p:sp>
      <p:pic>
        <p:nvPicPr>
          <p:cNvPr id="4" name="図 3"/>
          <p:cNvPicPr>
            <a:picLocks noChangeAspect="1"/>
          </p:cNvPicPr>
          <p:nvPr/>
        </p:nvPicPr>
        <p:blipFill>
          <a:blip r:embed="rId2"/>
          <a:stretch>
            <a:fillRect/>
          </a:stretch>
        </p:blipFill>
        <p:spPr>
          <a:xfrm>
            <a:off x="416496" y="6334332"/>
            <a:ext cx="203602" cy="120158"/>
          </a:xfrm>
          <a:prstGeom prst="rect">
            <a:avLst/>
          </a:prstGeom>
        </p:spPr>
      </p:pic>
      <p:sp>
        <p:nvSpPr>
          <p:cNvPr id="11" name="正方形/長方形 10"/>
          <p:cNvSpPr/>
          <p:nvPr/>
        </p:nvSpPr>
        <p:spPr>
          <a:xfrm>
            <a:off x="6249144" y="6033779"/>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7601441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Autofit/>
          </a:bodyPr>
          <a:lstStyle/>
          <a:p>
            <a:r>
              <a:rPr lang="ja-JP" altLang="en-US" sz="2500" dirty="0">
                <a:latin typeface="+mn-ea"/>
                <a:ea typeface="+mn-ea"/>
                <a:cs typeface="メイリオ" panose="020B0604030504040204" pitchFamily="50" charset="-128"/>
              </a:rPr>
              <a:t>スペシャル商品について</a:t>
            </a:r>
          </a:p>
        </p:txBody>
      </p:sp>
      <p:sp>
        <p:nvSpPr>
          <p:cNvPr id="5" name="正方形/長方形 4"/>
          <p:cNvSpPr/>
          <p:nvPr/>
        </p:nvSpPr>
        <p:spPr>
          <a:xfrm>
            <a:off x="344488" y="936117"/>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a:t>
            </a:r>
            <a:r>
              <a:rPr lang="ja-JP" altLang="en-US" sz="1600" dirty="0" smtClean="0">
                <a:solidFill>
                  <a:schemeClr val="tx1">
                    <a:lumMod val="65000"/>
                    <a:lumOff val="35000"/>
                  </a:schemeClr>
                </a:solidFill>
                <a:latin typeface="+mn-ea"/>
              </a:rPr>
              <a:t>主様や</a:t>
            </a:r>
            <a:r>
              <a:rPr lang="ja-JP" altLang="en-US" sz="1600" dirty="0">
                <a:solidFill>
                  <a:schemeClr val="tx1">
                    <a:lumMod val="65000"/>
                    <a:lumOff val="35000"/>
                  </a:schemeClr>
                </a:solidFill>
                <a:latin typeface="+mn-ea"/>
              </a:rPr>
              <a:t>プロモーションが限定されています</a:t>
            </a:r>
            <a:r>
              <a:rPr lang="ja-JP" altLang="en-US" sz="1600" dirty="0" smtClean="0">
                <a:solidFill>
                  <a:schemeClr val="tx1">
                    <a:lumMod val="65000"/>
                    <a:lumOff val="35000"/>
                  </a:schemeClr>
                </a:solidFill>
                <a:latin typeface="+mn-ea"/>
              </a:rPr>
              <a:t>。その</a:t>
            </a:r>
            <a:r>
              <a:rPr lang="ja-JP" altLang="en-US" sz="1600" dirty="0">
                <a:solidFill>
                  <a:schemeClr val="tx1">
                    <a:lumMod val="65000"/>
                    <a:lumOff val="35000"/>
                  </a:schemeClr>
                </a:solidFill>
                <a:latin typeface="+mn-ea"/>
              </a:rPr>
              <a:t>ため</a:t>
            </a:r>
            <a:r>
              <a:rPr lang="ja-JP" altLang="en-US" sz="1600" dirty="0" smtClean="0">
                <a:solidFill>
                  <a:schemeClr val="tx1">
                    <a:lumMod val="65000"/>
                    <a:lumOff val="35000"/>
                  </a:schemeClr>
                </a:solidFill>
                <a:latin typeface="+mn-ea"/>
              </a:rPr>
              <a:t>、</a:t>
            </a:r>
            <a:r>
              <a:rPr lang="ja-JP" altLang="en-US" sz="1600" dirty="0">
                <a:solidFill>
                  <a:schemeClr val="tx1">
                    <a:lumMod val="65000"/>
                    <a:lumOff val="35000"/>
                  </a:schemeClr>
                </a:solidFill>
                <a:latin typeface="+mn-ea"/>
              </a:rPr>
              <a:t>事前</a:t>
            </a:r>
            <a:r>
              <a:rPr lang="ja-JP" altLang="en-US" sz="1600" dirty="0" smtClean="0">
                <a:solidFill>
                  <a:schemeClr val="tx1">
                    <a:lumMod val="65000"/>
                    <a:lumOff val="35000"/>
                  </a:schemeClr>
                </a:solidFill>
                <a:latin typeface="+mn-ea"/>
              </a:rPr>
              <a:t>に弊社</a:t>
            </a:r>
            <a:r>
              <a:rPr lang="ja-JP" altLang="en-US" sz="1600" dirty="0">
                <a:solidFill>
                  <a:schemeClr val="tx1">
                    <a:lumMod val="65000"/>
                    <a:lumOff val="35000"/>
                  </a:schemeClr>
                </a:solidFill>
                <a:latin typeface="+mn-ea"/>
              </a:rPr>
              <a:t>による出稿可否判断が</a:t>
            </a:r>
            <a:r>
              <a:rPr lang="ja-JP" altLang="en-US" sz="1600" dirty="0" smtClean="0">
                <a:solidFill>
                  <a:schemeClr val="tx1">
                    <a:lumMod val="65000"/>
                    <a:lumOff val="35000"/>
                  </a:schemeClr>
                </a:solidFill>
                <a:latin typeface="+mn-ea"/>
              </a:rPr>
              <a:t>必要となりま</a:t>
            </a:r>
            <a:r>
              <a:rPr lang="ja-JP" altLang="en-US" sz="1600" dirty="0">
                <a:solidFill>
                  <a:schemeClr val="tx1">
                    <a:lumMod val="65000"/>
                    <a:lumOff val="35000"/>
                  </a:schemeClr>
                </a:solidFill>
                <a:latin typeface="+mn-ea"/>
              </a:rPr>
              <a:t>す</a:t>
            </a:r>
            <a:r>
              <a:rPr lang="ja-JP" altLang="en-US" sz="1600" dirty="0" smtClean="0">
                <a:solidFill>
                  <a:schemeClr val="tx1">
                    <a:lumMod val="65000"/>
                    <a:lumOff val="35000"/>
                  </a:schemeClr>
                </a:solidFill>
                <a:latin typeface="+mn-ea"/>
              </a:rPr>
              <a:t>。</a:t>
            </a:r>
            <a:endParaRPr lang="en-US" altLang="ja-JP" sz="1600" dirty="0" smtClean="0">
              <a:solidFill>
                <a:schemeClr val="tx1">
                  <a:lumMod val="65000"/>
                  <a:lumOff val="35000"/>
                </a:schemeClr>
              </a:solidFill>
              <a:latin typeface="+mn-ea"/>
            </a:endParaRPr>
          </a:p>
          <a:p>
            <a:endParaRPr lang="en-US" altLang="ja-JP" sz="1600" dirty="0" smtClean="0">
              <a:solidFill>
                <a:schemeClr val="tx1">
                  <a:lumMod val="65000"/>
                  <a:lumOff val="35000"/>
                </a:schemeClr>
              </a:solidFill>
              <a:latin typeface="+mn-ea"/>
            </a:endParaRPr>
          </a:p>
          <a:p>
            <a:r>
              <a:rPr lang="ja-JP" altLang="en-US" sz="1600" dirty="0" smtClean="0">
                <a:solidFill>
                  <a:schemeClr val="tx1">
                    <a:lumMod val="65000"/>
                    <a:lumOff val="35000"/>
                  </a:schemeClr>
                </a:solidFill>
                <a:latin typeface="+mn-ea"/>
              </a:rPr>
              <a:t>事前</a:t>
            </a:r>
            <a:r>
              <a:rPr lang="ja-JP" altLang="en-US" sz="1600" dirty="0">
                <a:solidFill>
                  <a:schemeClr val="tx1">
                    <a:lumMod val="65000"/>
                    <a:lumOff val="35000"/>
                  </a:schemeClr>
                </a:solidFill>
                <a:latin typeface="+mn-ea"/>
              </a:rPr>
              <a:t>提案可否申請で承認されたアカウントに</a:t>
            </a:r>
            <a:r>
              <a:rPr lang="ja-JP" altLang="en-US" sz="1600" dirty="0" smtClean="0">
                <a:solidFill>
                  <a:schemeClr val="tx1">
                    <a:lumMod val="65000"/>
                    <a:lumOff val="35000"/>
                  </a:schemeClr>
                </a:solidFill>
                <a:latin typeface="+mn-ea"/>
              </a:rPr>
              <a:t>対して、</a:t>
            </a:r>
            <a:r>
              <a:rPr lang="ja-JP" altLang="en-US" sz="1600" dirty="0">
                <a:solidFill>
                  <a:schemeClr val="tx1">
                    <a:lumMod val="65000"/>
                    <a:lumOff val="35000"/>
                  </a:schemeClr>
                </a:solidFill>
                <a:latin typeface="+mn-ea"/>
              </a:rPr>
              <a:t>弊社内でシステム対応を行い、広告管理ツールの商品選択画面にて該当商品が予約購入できるようになります</a:t>
            </a:r>
            <a:r>
              <a:rPr lang="ja-JP" altLang="en-US" sz="1600" dirty="0" smtClean="0">
                <a:solidFill>
                  <a:schemeClr val="tx1">
                    <a:lumMod val="65000"/>
                    <a:lumOff val="35000"/>
                  </a:schemeClr>
                </a:solidFill>
                <a:latin typeface="+mn-ea"/>
              </a:rPr>
              <a:t>。（事前</a:t>
            </a:r>
            <a:r>
              <a:rPr lang="ja-JP" altLang="en-US" sz="1600" dirty="0">
                <a:solidFill>
                  <a:schemeClr val="tx1">
                    <a:lumMod val="65000"/>
                    <a:lumOff val="35000"/>
                  </a:schemeClr>
                </a:solidFill>
                <a:latin typeface="+mn-ea"/>
              </a:rPr>
              <a:t>提案可否申請で承認されていない</a:t>
            </a:r>
            <a:r>
              <a:rPr lang="ja-JP" altLang="en-US" sz="1600" dirty="0" smtClean="0">
                <a:solidFill>
                  <a:schemeClr val="tx1">
                    <a:lumMod val="65000"/>
                    <a:lumOff val="35000"/>
                  </a:schemeClr>
                </a:solidFill>
                <a:latin typeface="+mn-ea"/>
              </a:rPr>
              <a:t>アカウントで予約する</a:t>
            </a:r>
            <a:r>
              <a:rPr lang="ja-JP" altLang="en-US" sz="1600" dirty="0">
                <a:solidFill>
                  <a:schemeClr val="tx1">
                    <a:lumMod val="65000"/>
                    <a:lumOff val="35000"/>
                  </a:schemeClr>
                </a:solidFill>
                <a:latin typeface="+mn-ea"/>
              </a:rPr>
              <a:t>ことはできません</a:t>
            </a:r>
            <a:r>
              <a:rPr lang="ja-JP" altLang="en-US" sz="1600" dirty="0" smtClean="0">
                <a:solidFill>
                  <a:schemeClr val="tx1">
                    <a:lumMod val="65000"/>
                    <a:lumOff val="35000"/>
                  </a:schemeClr>
                </a:solidFill>
                <a:latin typeface="+mn-ea"/>
              </a:rPr>
              <a:t>。）</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7" name="正方形/長方形 6"/>
          <p:cNvSpPr/>
          <p:nvPr/>
        </p:nvSpPr>
        <p:spPr>
          <a:xfrm>
            <a:off x="632520" y="2564905"/>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9" name="正方形/長方形 8"/>
          <p:cNvSpPr/>
          <p:nvPr/>
        </p:nvSpPr>
        <p:spPr>
          <a:xfrm>
            <a:off x="5169024" y="2564904"/>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0" name="正方形/長方形 9"/>
          <p:cNvSpPr/>
          <p:nvPr/>
        </p:nvSpPr>
        <p:spPr>
          <a:xfrm>
            <a:off x="7562998" y="3094184"/>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smtClean="0">
                <a:solidFill>
                  <a:schemeClr val="tx1">
                    <a:lumMod val="65000"/>
                    <a:lumOff val="35000"/>
                  </a:schemeClr>
                </a:solidFill>
                <a:latin typeface="+mn-ea"/>
              </a:rPr>
              <a:t>期間限定特別商品</a:t>
            </a:r>
            <a:endParaRPr lang="ja-JP" altLang="en-US" sz="1200" dirty="0">
              <a:solidFill>
                <a:schemeClr val="tx1">
                  <a:lumMod val="65000"/>
                  <a:lumOff val="35000"/>
                </a:schemeClr>
              </a:solidFill>
              <a:latin typeface="+mn-ea"/>
            </a:endParaRPr>
          </a:p>
        </p:txBody>
      </p:sp>
      <p:sp>
        <p:nvSpPr>
          <p:cNvPr id="11" name="正方形/長方形 10"/>
          <p:cNvSpPr/>
          <p:nvPr/>
        </p:nvSpPr>
        <p:spPr>
          <a:xfrm>
            <a:off x="7563627" y="3569727"/>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a:t>
            </a:r>
            <a:r>
              <a:rPr lang="ja-JP" altLang="en-US" sz="1200" dirty="0" smtClean="0">
                <a:solidFill>
                  <a:schemeClr val="tx1">
                    <a:lumMod val="65000"/>
                    <a:lumOff val="35000"/>
                  </a:schemeClr>
                </a:solidFill>
                <a:latin typeface="+mn-ea"/>
              </a:rPr>
              <a:t>主様限定商品</a:t>
            </a:r>
            <a:endParaRPr lang="ja-JP" altLang="en-US" sz="1200" dirty="0">
              <a:solidFill>
                <a:schemeClr val="tx1">
                  <a:lumMod val="65000"/>
                  <a:lumOff val="35000"/>
                </a:schemeClr>
              </a:solidFill>
              <a:latin typeface="+mn-ea"/>
            </a:endParaRPr>
          </a:p>
        </p:txBody>
      </p:sp>
      <p:sp>
        <p:nvSpPr>
          <p:cNvPr id="12" name="正方形/長方形 11"/>
          <p:cNvSpPr/>
          <p:nvPr/>
        </p:nvSpPr>
        <p:spPr>
          <a:xfrm>
            <a:off x="7562998" y="4063880"/>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a:t>
            </a:r>
            <a:r>
              <a:rPr lang="ja-JP" altLang="en-US" sz="1200" dirty="0" smtClean="0">
                <a:solidFill>
                  <a:schemeClr val="tx1">
                    <a:lumMod val="65000"/>
                    <a:lumOff val="35000"/>
                  </a:schemeClr>
                </a:solidFill>
                <a:latin typeface="+mn-ea"/>
              </a:rPr>
              <a:t>対応商品</a:t>
            </a:r>
            <a:endParaRPr lang="ja-JP" altLang="en-US" sz="1200" dirty="0">
              <a:solidFill>
                <a:schemeClr val="tx1">
                  <a:lumMod val="65000"/>
                  <a:lumOff val="35000"/>
                </a:schemeClr>
              </a:solidFill>
              <a:latin typeface="+mn-ea"/>
            </a:endParaRPr>
          </a:p>
        </p:txBody>
      </p:sp>
      <p:sp>
        <p:nvSpPr>
          <p:cNvPr id="24" name="正方形/長方形 23"/>
          <p:cNvSpPr/>
          <p:nvPr/>
        </p:nvSpPr>
        <p:spPr>
          <a:xfrm>
            <a:off x="3026494" y="3071562"/>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25" name="正方形/長方形 24"/>
          <p:cNvSpPr/>
          <p:nvPr/>
        </p:nvSpPr>
        <p:spPr>
          <a:xfrm>
            <a:off x="3026494" y="2569246"/>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35" name="正方形/長方形 34"/>
          <p:cNvSpPr/>
          <p:nvPr/>
        </p:nvSpPr>
        <p:spPr>
          <a:xfrm>
            <a:off x="7562999" y="2591869"/>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4" name="正方形/長方形 3"/>
          <p:cNvSpPr/>
          <p:nvPr/>
        </p:nvSpPr>
        <p:spPr bwMode="auto">
          <a:xfrm>
            <a:off x="7538619" y="2577604"/>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12430557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p>
        </p:txBody>
      </p:sp>
      <p:sp>
        <p:nvSpPr>
          <p:cNvPr id="5" name="正方形/長方形 4"/>
          <p:cNvSpPr/>
          <p:nvPr/>
        </p:nvSpPr>
        <p:spPr>
          <a:xfrm>
            <a:off x="486795" y="1070136"/>
            <a:ext cx="9219376" cy="1461939"/>
          </a:xfrm>
          <a:prstGeom prst="rect">
            <a:avLst/>
          </a:prstGeom>
        </p:spPr>
        <p:txBody>
          <a:bodyPr wrap="square" lIns="91440" tIns="45720" rIns="91440" bIns="45720" anchor="t">
            <a:spAutoFit/>
          </a:bodyPr>
          <a:lstStyle/>
          <a:p>
            <a:r>
              <a:rPr lang="ja-JP" altLang="en-US" sz="1600" u="sng" dirty="0">
                <a:solidFill>
                  <a:schemeClr val="tx1">
                    <a:lumMod val="65000"/>
                    <a:lumOff val="35000"/>
                  </a:schemeClr>
                </a:solidFill>
              </a:rPr>
              <a:t>スペシャル商品（事前提案可否必須商品</a:t>
            </a:r>
            <a:r>
              <a:rPr lang="en-US" altLang="ja-JP" sz="800" u="sng" dirty="0">
                <a:solidFill>
                  <a:schemeClr val="tx1">
                    <a:lumMod val="65000"/>
                    <a:lumOff val="35000"/>
                  </a:schemeClr>
                </a:solidFill>
              </a:rPr>
              <a:t>※</a:t>
            </a:r>
            <a:r>
              <a:rPr lang="ja-JP" altLang="en-US" sz="1600" u="sng" dirty="0">
                <a:solidFill>
                  <a:schemeClr val="tx1">
                    <a:lumMod val="65000"/>
                    <a:lumOff val="35000"/>
                  </a:schemeClr>
                </a:solidFill>
              </a:rPr>
              <a:t>）</a:t>
            </a:r>
            <a:r>
              <a:rPr lang="ja-JP" altLang="en-US" sz="1600" dirty="0">
                <a:solidFill>
                  <a:schemeClr val="tx1">
                    <a:lumMod val="65000"/>
                    <a:lumOff val="35000"/>
                  </a:schemeClr>
                </a:solidFill>
              </a:rPr>
              <a:t>への掲載をご希望の場合は、</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弊社担当営業または</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広告パートナーサポート宛</a:t>
            </a:r>
            <a:r>
              <a:rPr lang="ja-JP" altLang="en-US" sz="1600" dirty="0" smtClean="0">
                <a:solidFill>
                  <a:schemeClr val="tx1">
                    <a:lumMod val="65000"/>
                    <a:lumOff val="35000"/>
                  </a:schemeClr>
                </a:solidFill>
              </a:rPr>
              <a:t>に以下</a:t>
            </a:r>
            <a:r>
              <a:rPr lang="ja-JP" altLang="en-US" sz="1600" dirty="0">
                <a:solidFill>
                  <a:schemeClr val="tx1">
                    <a:lumMod val="65000"/>
                    <a:lumOff val="35000"/>
                  </a:schemeClr>
                </a:solidFill>
              </a:rPr>
              <a:t>の項目をご連絡ください</a:t>
            </a:r>
            <a:r>
              <a:rPr lang="ja-JP" altLang="en-US" sz="1600" dirty="0" smtClean="0">
                <a:solidFill>
                  <a:schemeClr val="tx1">
                    <a:lumMod val="65000"/>
                    <a:lumOff val="35000"/>
                  </a:schemeClr>
                </a:solidFill>
              </a:rPr>
              <a:t>。</a:t>
            </a:r>
            <a:endParaRPr lang="en-US" altLang="ja-JP" sz="1600" dirty="0" smtClean="0">
              <a:solidFill>
                <a:schemeClr val="tx1">
                  <a:lumMod val="65000"/>
                  <a:lumOff val="35000"/>
                </a:schemeClr>
              </a:solidFill>
            </a:endParaRPr>
          </a:p>
          <a:p>
            <a:r>
              <a:rPr lang="ja-JP" altLang="en-US" sz="1600" dirty="0" smtClean="0">
                <a:solidFill>
                  <a:schemeClr val="tx1">
                    <a:lumMod val="65000"/>
                    <a:lumOff val="35000"/>
                  </a:schemeClr>
                </a:solidFill>
              </a:rPr>
              <a:t>回答</a:t>
            </a:r>
            <a:r>
              <a:rPr lang="ja-JP" altLang="en-US" sz="1600" dirty="0">
                <a:solidFill>
                  <a:schemeClr val="tx1">
                    <a:lumMod val="65000"/>
                    <a:lumOff val="35000"/>
                  </a:schemeClr>
                </a:solidFill>
              </a:rPr>
              <a:t>まで最大5営業日いただきます。</a:t>
            </a:r>
            <a:endParaRPr lang="en-US" altLang="ja-JP" sz="1600" dirty="0">
              <a:solidFill>
                <a:schemeClr val="tx1">
                  <a:lumMod val="65000"/>
                  <a:lumOff val="35000"/>
                </a:schemeClr>
              </a:solidFill>
            </a:endParaRPr>
          </a:p>
          <a:p>
            <a:r>
              <a:rPr lang="en-US" altLang="ja-JP" sz="900" dirty="0">
                <a:solidFill>
                  <a:schemeClr val="tx1">
                    <a:lumMod val="65000"/>
                    <a:lumOff val="35000"/>
                  </a:schemeClr>
                </a:solidFill>
              </a:rPr>
              <a:t>※</a:t>
            </a:r>
            <a:r>
              <a:rPr lang="ja-JP" altLang="en-US" sz="900" dirty="0">
                <a:solidFill>
                  <a:schemeClr val="tx1">
                    <a:lumMod val="65000"/>
                    <a:lumOff val="35000"/>
                  </a:schemeClr>
                </a:solidFill>
              </a:rPr>
              <a:t>商品名一例：ブランドパネルパノラマ </a:t>
            </a:r>
            <a:r>
              <a:rPr lang="en-US" altLang="ja-JP" sz="900" dirty="0">
                <a:solidFill>
                  <a:schemeClr val="tx1">
                    <a:lumMod val="65000"/>
                    <a:lumOff val="35000"/>
                  </a:schemeClr>
                </a:solidFill>
              </a:rPr>
              <a:t>PC</a:t>
            </a:r>
            <a:r>
              <a:rPr lang="ja-JP" altLang="en-US" sz="900" dirty="0">
                <a:solidFill>
                  <a:schemeClr val="tx1">
                    <a:lumMod val="65000"/>
                    <a:lumOff val="35000"/>
                  </a:schemeClr>
                </a:solidFill>
              </a:rPr>
              <a:t>（</a:t>
            </a:r>
            <a:r>
              <a:rPr lang="en-US" altLang="ja-JP" sz="900" dirty="0">
                <a:solidFill>
                  <a:schemeClr val="tx1">
                    <a:lumMod val="65000"/>
                    <a:lumOff val="35000"/>
                  </a:schemeClr>
                </a:solidFill>
              </a:rPr>
              <a:t>2000</a:t>
            </a:r>
            <a:r>
              <a:rPr lang="ja-JP" altLang="en-US" sz="900" dirty="0">
                <a:solidFill>
                  <a:schemeClr val="tx1">
                    <a:lumMod val="65000"/>
                    <a:lumOff val="35000"/>
                  </a:schemeClr>
                </a:solidFill>
              </a:rPr>
              <a:t>万円～）、ブランドパネルトップインパクトパノラマ </a:t>
            </a:r>
            <a:r>
              <a:rPr lang="en-US" altLang="ja-JP" sz="900" dirty="0">
                <a:solidFill>
                  <a:schemeClr val="tx1">
                    <a:lumMod val="65000"/>
                    <a:lumOff val="35000"/>
                  </a:schemeClr>
                </a:solidFill>
              </a:rPr>
              <a:t>PC</a:t>
            </a:r>
            <a:r>
              <a:rPr lang="ja-JP" altLang="en-US" sz="900" dirty="0">
                <a:solidFill>
                  <a:schemeClr val="tx1">
                    <a:lumMod val="65000"/>
                    <a:lumOff val="35000"/>
                  </a:schemeClr>
                </a:solidFill>
              </a:rPr>
              <a:t>（</a:t>
            </a:r>
            <a:r>
              <a:rPr lang="en-US" altLang="ja-JP" sz="900" dirty="0">
                <a:solidFill>
                  <a:schemeClr val="tx1">
                    <a:lumMod val="65000"/>
                    <a:lumOff val="35000"/>
                  </a:schemeClr>
                </a:solidFill>
              </a:rPr>
              <a:t>2000</a:t>
            </a:r>
            <a:r>
              <a:rPr lang="ja-JP" altLang="en-US" sz="900" dirty="0">
                <a:solidFill>
                  <a:schemeClr val="tx1">
                    <a:lumMod val="65000"/>
                    <a:lumOff val="35000"/>
                  </a:schemeClr>
                </a:solidFill>
              </a:rPr>
              <a:t>万円～）</a:t>
            </a:r>
          </a:p>
          <a:p>
            <a:pPr algn="ctr"/>
            <a:endParaRPr lang="ja-JP" altLang="en-US" sz="1600" b="1" dirty="0">
              <a:solidFill>
                <a:schemeClr val="tx1">
                  <a:lumMod val="65000"/>
                  <a:lumOff val="35000"/>
                </a:schemeClr>
              </a:solidFill>
            </a:endParaRPr>
          </a:p>
          <a:p>
            <a:endParaRPr lang="ja-JP" altLang="en-US" sz="1600" dirty="0">
              <a:solidFill>
                <a:schemeClr val="tx1">
                  <a:lumMod val="65000"/>
                  <a:lumOff val="35000"/>
                </a:schemeClr>
              </a:solidFill>
            </a:endParaRPr>
          </a:p>
        </p:txBody>
      </p:sp>
      <p:sp>
        <p:nvSpPr>
          <p:cNvPr id="8" name="正方形/長方形 7"/>
          <p:cNvSpPr/>
          <p:nvPr/>
        </p:nvSpPr>
        <p:spPr>
          <a:xfrm>
            <a:off x="632520" y="2348880"/>
            <a:ext cx="5616624" cy="3108543"/>
          </a:xfrm>
          <a:prstGeom prst="rect">
            <a:avLst/>
          </a:prstGeom>
        </p:spPr>
        <p:txBody>
          <a:bodyPr wrap="square">
            <a:spAutoFit/>
          </a:bodyPr>
          <a:lstStyle/>
          <a:p>
            <a:r>
              <a:rPr lang="ja-JP" altLang="en-US" sz="1600" u="sng" dirty="0">
                <a:solidFill>
                  <a:schemeClr val="tx1">
                    <a:lumMod val="65000"/>
                    <a:lumOff val="35000"/>
                  </a:schemeClr>
                </a:solidFill>
              </a:rPr>
              <a:t>▼ご連絡いただきたい項目</a:t>
            </a:r>
            <a:endParaRPr lang="en-US" altLang="ja-JP" sz="1600" u="sng" dirty="0">
              <a:solidFill>
                <a:schemeClr val="tx1">
                  <a:lumMod val="65000"/>
                  <a:lumOff val="35000"/>
                </a:schemeClr>
              </a:solidFill>
            </a:endParaRPr>
          </a:p>
          <a:p>
            <a:endParaRPr lang="en-US" altLang="ja-JP" sz="1200" dirty="0">
              <a:solidFill>
                <a:schemeClr val="tx1">
                  <a:lumMod val="65000"/>
                  <a:lumOff val="35000"/>
                </a:schemeClr>
              </a:solidFill>
            </a:endParaRPr>
          </a:p>
          <a:p>
            <a:pPr marL="285750" indent="-285750">
              <a:buFont typeface="Arial" panose="020B0604020202020204" pitchFamily="34" charset="0"/>
              <a:buChar char="•"/>
            </a:pPr>
            <a:r>
              <a:rPr lang="ja-JP" altLang="en-US" sz="1400" dirty="0" smtClean="0">
                <a:solidFill>
                  <a:schemeClr val="tx1">
                    <a:lumMod val="65000"/>
                    <a:lumOff val="35000"/>
                  </a:schemeClr>
                </a:solidFill>
              </a:rPr>
              <a:t>広告</a:t>
            </a:r>
            <a:r>
              <a:rPr lang="ja-JP" altLang="en-US" sz="1400" dirty="0">
                <a:solidFill>
                  <a:schemeClr val="tx1">
                    <a:lumMod val="65000"/>
                    <a:lumOff val="35000"/>
                  </a:schemeClr>
                </a:solidFill>
              </a:rPr>
              <a:t>商品：</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広告主：</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プロモーション商品・内容：</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リンク先</a:t>
            </a:r>
            <a:r>
              <a:rPr lang="en-US" altLang="ja-JP" sz="1400" dirty="0">
                <a:solidFill>
                  <a:schemeClr val="tx1">
                    <a:lumMod val="65000"/>
                    <a:lumOff val="35000"/>
                  </a:schemeClr>
                </a:solidFill>
              </a:rPr>
              <a:t>URL:</a:t>
            </a:r>
          </a:p>
          <a:p>
            <a:pPr marL="285750" indent="-285750">
              <a:buFont typeface="Arial" panose="020B0604020202020204" pitchFamily="34" charset="0"/>
              <a:buChar char="•"/>
            </a:pPr>
            <a:r>
              <a:rPr lang="ja-JP" altLang="en-US" sz="1400" dirty="0">
                <a:solidFill>
                  <a:schemeClr val="tx1">
                    <a:lumMod val="65000"/>
                    <a:lumOff val="35000"/>
                  </a:schemeClr>
                </a:solidFill>
              </a:rPr>
              <a:t>ヤフー営業担当者：</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代理店：</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予約型対応アカウント</a:t>
            </a:r>
            <a:r>
              <a:rPr lang="en-US" altLang="ja-JP" sz="1400" dirty="0">
                <a:solidFill>
                  <a:schemeClr val="tx1">
                    <a:lumMod val="65000"/>
                    <a:lumOff val="35000"/>
                  </a:schemeClr>
                </a:solidFill>
              </a:rPr>
              <a:t>ID</a:t>
            </a:r>
            <a:r>
              <a:rPr lang="ja-JP" altLang="en-US" sz="1400" dirty="0">
                <a:solidFill>
                  <a:schemeClr val="tx1">
                    <a:lumMod val="65000"/>
                    <a:lumOff val="35000"/>
                  </a:schemeClr>
                </a:solidFill>
              </a:rPr>
              <a:t>（用意があれば）：</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掲載期間：</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予算：</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掲載</a:t>
            </a:r>
            <a:r>
              <a:rPr lang="en-US" altLang="ja-JP" sz="1400" dirty="0" err="1">
                <a:solidFill>
                  <a:schemeClr val="tx1">
                    <a:lumMod val="65000"/>
                    <a:lumOff val="35000"/>
                  </a:schemeClr>
                </a:solidFill>
              </a:rPr>
              <a:t>vimps</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懸念点：</a:t>
            </a:r>
            <a:endParaRPr lang="en-US" altLang="ja-JP" sz="1400" dirty="0">
              <a:solidFill>
                <a:schemeClr val="tx1">
                  <a:lumMod val="65000"/>
                  <a:lumOff val="35000"/>
                </a:schemeClr>
              </a:solidFill>
            </a:endParaRPr>
          </a:p>
          <a:p>
            <a:pPr marL="285750" indent="-285750">
              <a:buFont typeface="Arial" panose="020B0604020202020204" pitchFamily="34" charset="0"/>
              <a:buChar char="•"/>
            </a:pPr>
            <a:r>
              <a:rPr lang="ja-JP" altLang="en-US" sz="1400" dirty="0">
                <a:solidFill>
                  <a:schemeClr val="tx1">
                    <a:lumMod val="65000"/>
                    <a:lumOff val="35000"/>
                  </a:schemeClr>
                </a:solidFill>
              </a:rPr>
              <a:t>備考：</a:t>
            </a:r>
            <a:endParaRPr lang="ja-JP" altLang="ja-JP" sz="1400" dirty="0">
              <a:solidFill>
                <a:schemeClr val="tx1">
                  <a:lumMod val="65000"/>
                  <a:lumOff val="35000"/>
                </a:schemeClr>
              </a:solidFill>
            </a:endParaRPr>
          </a:p>
        </p:txBody>
      </p:sp>
    </p:spTree>
    <p:extLst>
      <p:ext uri="{BB962C8B-B14F-4D97-AF65-F5344CB8AC3E}">
        <p14:creationId xmlns:p14="http://schemas.microsoft.com/office/powerpoint/2010/main" val="3250763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60512" y="260648"/>
            <a:ext cx="7992888" cy="432048"/>
          </a:xfrm>
        </p:spPr>
        <p:txBody>
          <a:bodyPr>
            <a:normAutofit fontScale="90000"/>
          </a:bodyPr>
          <a:lstStyle/>
          <a:p>
            <a:r>
              <a:rPr kumimoji="1" lang="ja-JP" altLang="en-US" dirty="0">
                <a:latin typeface="+mn-ea"/>
                <a:ea typeface="+mn-ea"/>
              </a:rPr>
              <a:t>商品一覧</a:t>
            </a:r>
            <a:r>
              <a:rPr kumimoji="1" lang="ja-JP" altLang="en-US" sz="2200" dirty="0">
                <a:latin typeface="+mn-ea"/>
                <a:ea typeface="+mn-ea"/>
              </a:rPr>
              <a:t>　スペシャル商品（事前提案可否判断必須商品）</a:t>
            </a:r>
          </a:p>
        </p:txBody>
      </p:sp>
      <p:graphicFrame>
        <p:nvGraphicFramePr>
          <p:cNvPr id="11" name="表 10">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982714488"/>
              </p:ext>
            </p:extLst>
          </p:nvPr>
        </p:nvGraphicFramePr>
        <p:xfrm>
          <a:off x="344489" y="921904"/>
          <a:ext cx="9145016" cy="5315408"/>
        </p:xfrm>
        <a:graphic>
          <a:graphicData uri="http://schemas.openxmlformats.org/drawingml/2006/table">
            <a:tbl>
              <a:tblPr firstCol="1" bandRow="1">
                <a:tableStyleId>{21E4AEA4-8DFA-4A89-87EB-49C32662AFE0}</a:tableStyleId>
              </a:tblPr>
              <a:tblGrid>
                <a:gridCol w="1052774">
                  <a:extLst>
                    <a:ext uri="{9D8B030D-6E8A-4147-A177-3AD203B41FA5}">
                      <a16:colId xmlns:a16="http://schemas.microsoft.com/office/drawing/2014/main" val="792911817"/>
                    </a:ext>
                  </a:extLst>
                </a:gridCol>
                <a:gridCol w="1614627">
                  <a:extLst>
                    <a:ext uri="{9D8B030D-6E8A-4147-A177-3AD203B41FA5}">
                      <a16:colId xmlns:a16="http://schemas.microsoft.com/office/drawing/2014/main" val="598637953"/>
                    </a:ext>
                  </a:extLst>
                </a:gridCol>
                <a:gridCol w="1560782">
                  <a:extLst>
                    <a:ext uri="{9D8B030D-6E8A-4147-A177-3AD203B41FA5}">
                      <a16:colId xmlns:a16="http://schemas.microsoft.com/office/drawing/2014/main" val="401512163"/>
                    </a:ext>
                  </a:extLst>
                </a:gridCol>
                <a:gridCol w="1634007">
                  <a:extLst>
                    <a:ext uri="{9D8B030D-6E8A-4147-A177-3AD203B41FA5}">
                      <a16:colId xmlns:a16="http://schemas.microsoft.com/office/drawing/2014/main" val="3071454543"/>
                    </a:ext>
                  </a:extLst>
                </a:gridCol>
                <a:gridCol w="1641413">
                  <a:extLst>
                    <a:ext uri="{9D8B030D-6E8A-4147-A177-3AD203B41FA5}">
                      <a16:colId xmlns:a16="http://schemas.microsoft.com/office/drawing/2014/main" val="4019469902"/>
                    </a:ext>
                  </a:extLst>
                </a:gridCol>
                <a:gridCol w="1641413">
                  <a:extLst>
                    <a:ext uri="{9D8B030D-6E8A-4147-A177-3AD203B41FA5}">
                      <a16:colId xmlns:a16="http://schemas.microsoft.com/office/drawing/2014/main" val="1973299869"/>
                    </a:ext>
                  </a:extLst>
                </a:gridCol>
              </a:tblGrid>
              <a:tr h="623674">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サイドスイッチ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トップインパクト　パノラマ</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サイドビジョン　</a:t>
                      </a:r>
                      <a:r>
                        <a:rPr kumimoji="1" lang="en-US" altLang="ja-JP" sz="800" b="1" kern="1200" dirty="0" smtClean="0">
                          <a:solidFill>
                            <a:schemeClr val="tx1">
                              <a:lumMod val="65000"/>
                              <a:lumOff val="35000"/>
                            </a:schemeClr>
                          </a:solidFill>
                          <a:latin typeface="+mn-lt"/>
                          <a:ea typeface="+mn-ea"/>
                          <a:cs typeface="+mn-cs"/>
                        </a:rPr>
                        <a:t>PC</a:t>
                      </a:r>
                      <a:endParaRPr kumimoji="1" lang="ja-JP" altLang="en-US"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smtClean="0">
                          <a:solidFill>
                            <a:schemeClr val="tx1">
                              <a:lumMod val="65000"/>
                              <a:lumOff val="35000"/>
                            </a:schemeClr>
                          </a:solidFill>
                          <a:latin typeface="+mj-lt"/>
                          <a:ea typeface="+mj-ea"/>
                        </a:rPr>
                        <a:t>ブランドパネル</a:t>
                      </a:r>
                      <a:r>
                        <a:rPr kumimoji="1" lang="ja-JP" altLang="en-US" sz="800" b="1" dirty="0">
                          <a:solidFill>
                            <a:schemeClr val="tx1">
                              <a:lumMod val="65000"/>
                              <a:lumOff val="35000"/>
                            </a:schemeClr>
                          </a:solidFill>
                          <a:latin typeface="+mj-lt"/>
                          <a:ea typeface="+mj-ea"/>
                        </a:rPr>
                        <a:t>　</a:t>
                      </a:r>
                      <a:r>
                        <a:rPr kumimoji="1" lang="ja-JP" altLang="en-US" sz="800" b="1" dirty="0" smtClean="0">
                          <a:solidFill>
                            <a:schemeClr val="tx1">
                              <a:lumMod val="65000"/>
                              <a:lumOff val="35000"/>
                            </a:schemeClr>
                          </a:solidFill>
                          <a:latin typeface="+mj-lt"/>
                          <a:ea typeface="+mj-ea"/>
                        </a:rPr>
                        <a:t>パノラマ　</a:t>
                      </a:r>
                      <a:r>
                        <a:rPr kumimoji="1" lang="en-US" altLang="ja-JP" sz="800" b="1" dirty="0" smtClean="0">
                          <a:solidFill>
                            <a:schemeClr val="tx1">
                              <a:lumMod val="65000"/>
                              <a:lumOff val="35000"/>
                            </a:schemeClr>
                          </a:solidFill>
                          <a:latin typeface="+mj-lt"/>
                          <a:ea typeface="+mj-ea"/>
                        </a:rPr>
                        <a:t>PC</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smtClean="0">
                          <a:solidFill>
                            <a:schemeClr val="tx1">
                              <a:lumMod val="65000"/>
                              <a:lumOff val="35000"/>
                            </a:schemeClr>
                          </a:solidFill>
                          <a:latin typeface="+mj-lt"/>
                          <a:ea typeface="+mj-ea"/>
                        </a:rPr>
                        <a:t>ブランドパネル</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トップインパクト　パノラマ</a:t>
                      </a:r>
                      <a:r>
                        <a:rPr kumimoji="1" lang="ja-JP" altLang="en-US" sz="800" b="1" dirty="0">
                          <a:solidFill>
                            <a:schemeClr val="tx1">
                              <a:lumMod val="65000"/>
                              <a:lumOff val="35000"/>
                            </a:schemeClr>
                          </a:solidFill>
                          <a:latin typeface="+mj-lt"/>
                          <a:ea typeface="+mj-ea"/>
                        </a:rPr>
                        <a:t>　</a:t>
                      </a:r>
                      <a:r>
                        <a:rPr kumimoji="1" lang="en-US" altLang="ja-JP" sz="800" b="1" dirty="0" smtClean="0">
                          <a:solidFill>
                            <a:schemeClr val="tx1">
                              <a:lumMod val="65000"/>
                              <a:lumOff val="35000"/>
                            </a:schemeClr>
                          </a:solidFill>
                          <a:latin typeface="+mj-lt"/>
                          <a:ea typeface="+mj-ea"/>
                        </a:rPr>
                        <a:t>PC</a:t>
                      </a:r>
                    </a:p>
                    <a:p>
                      <a:pPr algn="ctr"/>
                      <a:r>
                        <a:rPr kumimoji="1" lang="ja-JP" altLang="en-US" sz="800" b="1" dirty="0" smtClean="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2000</a:t>
                      </a:r>
                      <a:r>
                        <a:rPr kumimoji="1" lang="ja-JP" altLang="en-US" sz="800" b="1" dirty="0">
                          <a:solidFill>
                            <a:schemeClr val="tx1">
                              <a:lumMod val="65000"/>
                              <a:lumOff val="35000"/>
                            </a:schemeClr>
                          </a:solidFill>
                          <a:latin typeface="+mj-lt"/>
                          <a:ea typeface="+mj-ea"/>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トップインパクト　</a:t>
                      </a:r>
                      <a:r>
                        <a:rPr kumimoji="1" lang="ja-JP" altLang="en-US" sz="800" b="1" kern="1200" dirty="0" smtClean="0">
                          <a:solidFill>
                            <a:schemeClr val="tx1">
                              <a:lumMod val="65000"/>
                              <a:lumOff val="35000"/>
                            </a:schemeClr>
                          </a:solidFill>
                          <a:latin typeface="+mn-lt"/>
                          <a:ea typeface="+mn-ea"/>
                          <a:cs typeface="+mn-cs"/>
                        </a:rPr>
                        <a:t>パノラマ</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p>
                    <a:p>
                      <a:pPr algn="ct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5221">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1000000672</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1000000675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1000000692</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1000000676</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1000000677</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99213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smtClean="0">
                          <a:solidFill>
                            <a:schemeClr val="bg1"/>
                          </a:solidFill>
                          <a:latin typeface="+mn-ea"/>
                          <a:ea typeface="+mn-ea"/>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gridSpan="2">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mpd="sng">
                      <a:noFill/>
                    </a:lnT>
                  </a:tcPr>
                </a:tc>
                <a:tc hMerge="1">
                  <a:txBody>
                    <a:bodyPr/>
                    <a:lstStyle/>
                    <a:p>
                      <a:endParaRPr kumimoji="1" lang="ja-JP" altLang="en-US"/>
                    </a:p>
                  </a:txBody>
                  <a:tcPr/>
                </a:tc>
                <a:extLst>
                  <a:ext uri="{0D108BD9-81ED-4DB2-BD59-A6C34878D82A}">
                    <a16:rowId xmlns:a16="http://schemas.microsoft.com/office/drawing/2014/main" val="2658556097"/>
                  </a:ext>
                </a:extLst>
              </a:tr>
              <a:tr h="47432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a:t>
                      </a:r>
                    </a:p>
                    <a:p>
                      <a:pPr algn="ctr"/>
                      <a:r>
                        <a:rPr kumimoji="1" lang="ja-JP" altLang="en-US" sz="800" kern="1200" dirty="0" smtClean="0">
                          <a:solidFill>
                            <a:schemeClr val="tx1">
                              <a:lumMod val="65000"/>
                              <a:lumOff val="35000"/>
                            </a:schemeClr>
                          </a:solidFill>
                          <a:latin typeface="+mn-lt"/>
                          <a:ea typeface="+mn-ea"/>
                          <a:cs typeface="+mn-cs"/>
                        </a:rPr>
                        <a:t>トップインパクト</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サイドスイッチ</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a:t>
                      </a:r>
                    </a:p>
                    <a:p>
                      <a:pPr algn="ctr"/>
                      <a:r>
                        <a:rPr kumimoji="1" lang="ja-JP" altLang="en-US" sz="800" kern="1200" dirty="0" smtClean="0">
                          <a:solidFill>
                            <a:schemeClr val="tx1">
                              <a:lumMod val="65000"/>
                              <a:lumOff val="35000"/>
                            </a:schemeClr>
                          </a:solidFill>
                          <a:latin typeface="+mn-lt"/>
                          <a:ea typeface="+mn-ea"/>
                          <a:cs typeface="+mn-cs"/>
                        </a:rPr>
                        <a:t>トップインパクト</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サイドビジョン</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ja-JP" altLang="en-US" sz="800" kern="1200" dirty="0">
                          <a:solidFill>
                            <a:schemeClr val="tx1">
                              <a:lumMod val="65000"/>
                              <a:lumOff val="35000"/>
                            </a:schemeClr>
                          </a:solidFill>
                          <a:latin typeface="+mn-lt"/>
                          <a:ea typeface="+mn-ea"/>
                          <a:cs typeface="+mn-cs"/>
                        </a:rPr>
                        <a:t>ブランドパネル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トップインパクト　パノラマ</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05742330"/>
                  </a:ext>
                </a:extLst>
              </a:tr>
              <a:tr h="358775">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dirty="0" smtClean="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411630">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dirty="0">
                          <a:solidFill>
                            <a:schemeClr val="tx1">
                              <a:lumMod val="65000"/>
                              <a:lumOff val="35000"/>
                            </a:schemeClr>
                          </a:solidFill>
                          <a:latin typeface="+mj-lt"/>
                          <a:ea typeface="+mj-ea"/>
                        </a:rPr>
                        <a:t>Yahoo! </a:t>
                      </a:r>
                      <a:r>
                        <a:rPr kumimoji="1" lang="en-US" altLang="ja-JP" sz="800" dirty="0" smtClean="0">
                          <a:solidFill>
                            <a:schemeClr val="tx1">
                              <a:lumMod val="65000"/>
                              <a:lumOff val="35000"/>
                            </a:schemeClr>
                          </a:solidFill>
                          <a:latin typeface="+mj-lt"/>
                          <a:ea typeface="+mj-ea"/>
                        </a:rPr>
                        <a:t>JAPAN</a:t>
                      </a:r>
                      <a:r>
                        <a:rPr kumimoji="1" lang="ja-JP" altLang="en-US" sz="800" dirty="0" smtClean="0">
                          <a:solidFill>
                            <a:schemeClr val="tx1">
                              <a:lumMod val="65000"/>
                              <a:lumOff val="35000"/>
                            </a:schemeClr>
                          </a:solidFill>
                          <a:latin typeface="+mj-lt"/>
                          <a:ea typeface="+mj-ea"/>
                        </a:rPr>
                        <a:t>　トップページ</a:t>
                      </a: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411630">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628761">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j-lt"/>
                          <a:ea typeface="+mj-ea"/>
                        </a:rPr>
                        <a:t/>
                      </a:r>
                      <a:br>
                        <a:rPr kumimoji="1" lang="en-US" altLang="ja-JP" sz="8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j-lt"/>
                          <a:ea typeface="+mj-ea"/>
                        </a:rPr>
                        <a:t/>
                      </a:r>
                      <a:br>
                        <a:rPr kumimoji="1" lang="en-US" altLang="ja-JP" sz="8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j-lt"/>
                          <a:ea typeface="+mj-ea"/>
                        </a:rPr>
                        <a:t/>
                      </a:r>
                      <a:br>
                        <a:rPr kumimoji="1" lang="en-US" altLang="ja-JP" sz="8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j-lt"/>
                          <a:ea typeface="+mj-ea"/>
                        </a:rPr>
                        <a:t/>
                      </a:r>
                      <a:br>
                        <a:rPr kumimoji="1" lang="en-US" altLang="ja-JP" sz="8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32198">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694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260860005"/>
                  </a:ext>
                </a:extLst>
              </a:tr>
              <a:tr h="397572">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1,680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j-lt"/>
                          <a:ea typeface="+mj-ea"/>
                        </a:rPr>
                        <a:t>2,040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1,320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1,680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1,344</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12" name="図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6564" y="1883494"/>
            <a:ext cx="1138116" cy="897434"/>
          </a:xfrm>
          <a:prstGeom prst="rect">
            <a:avLst/>
          </a:prstGeom>
        </p:spPr>
      </p:pic>
      <p:pic>
        <p:nvPicPr>
          <p:cNvPr id="17" name="図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30456" y="1897782"/>
            <a:ext cx="1130655" cy="897434"/>
          </a:xfrm>
          <a:prstGeom prst="rect">
            <a:avLst/>
          </a:prstGeom>
        </p:spPr>
      </p:pic>
      <p:sp>
        <p:nvSpPr>
          <p:cNvPr id="14" name="正方形/長方形 13"/>
          <p:cNvSpPr/>
          <p:nvPr/>
        </p:nvSpPr>
        <p:spPr>
          <a:xfrm>
            <a:off x="272480" y="6246241"/>
            <a:ext cx="4953000" cy="338554"/>
          </a:xfrm>
          <a:prstGeom prst="rect">
            <a:avLst/>
          </a:prstGeom>
        </p:spPr>
        <p:txBody>
          <a:bodyPr>
            <a:spAutoFit/>
          </a:bodyPr>
          <a:lstStyle/>
          <a:p>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4644" y="1883494"/>
            <a:ext cx="1138116" cy="897434"/>
          </a:xfrm>
          <a:prstGeom prst="rect">
            <a:avLst/>
          </a:prstGeom>
        </p:spPr>
      </p:pic>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42550" y="1883494"/>
            <a:ext cx="1138116" cy="897434"/>
          </a:xfrm>
          <a:prstGeom prst="rect">
            <a:avLst/>
          </a:prstGeom>
        </p:spPr>
      </p:pic>
    </p:spTree>
    <p:extLst>
      <p:ext uri="{BB962C8B-B14F-4D97-AF65-F5344CB8AC3E}">
        <p14:creationId xmlns:p14="http://schemas.microsoft.com/office/powerpoint/2010/main" val="37647542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latin typeface="+mn-ea"/>
                <a:ea typeface="+mn-ea"/>
              </a:rPr>
              <a:t>ターゲティング設定</a:t>
            </a:r>
            <a:endParaRPr kumimoji="1" lang="ja-JP" altLang="en-US" sz="2200" dirty="0">
              <a:latin typeface="+mn-ea"/>
              <a:ea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800165557"/>
              </p:ext>
            </p:extLst>
          </p:nvPr>
        </p:nvGraphicFramePr>
        <p:xfrm>
          <a:off x="344489" y="1124744"/>
          <a:ext cx="7560840" cy="3523576"/>
        </p:xfrm>
        <a:graphic>
          <a:graphicData uri="http://schemas.openxmlformats.org/drawingml/2006/table">
            <a:tbl>
              <a:tblPr firstCol="1" bandRow="1">
                <a:tableStyleId>{21E4AEA4-8DFA-4A89-87EB-49C32662AFE0}</a:tableStyleId>
              </a:tblPr>
              <a:tblGrid>
                <a:gridCol w="1497597">
                  <a:extLst>
                    <a:ext uri="{9D8B030D-6E8A-4147-A177-3AD203B41FA5}">
                      <a16:colId xmlns:a16="http://schemas.microsoft.com/office/drawing/2014/main" val="792911817"/>
                    </a:ext>
                  </a:extLst>
                </a:gridCol>
                <a:gridCol w="823679">
                  <a:extLst>
                    <a:ext uri="{9D8B030D-6E8A-4147-A177-3AD203B41FA5}">
                      <a16:colId xmlns:a16="http://schemas.microsoft.com/office/drawing/2014/main" val="2515137241"/>
                    </a:ext>
                  </a:extLst>
                </a:gridCol>
                <a:gridCol w="1272958">
                  <a:extLst>
                    <a:ext uri="{9D8B030D-6E8A-4147-A177-3AD203B41FA5}">
                      <a16:colId xmlns:a16="http://schemas.microsoft.com/office/drawing/2014/main" val="3608287535"/>
                    </a:ext>
                  </a:extLst>
                </a:gridCol>
                <a:gridCol w="1272958">
                  <a:extLst>
                    <a:ext uri="{9D8B030D-6E8A-4147-A177-3AD203B41FA5}">
                      <a16:colId xmlns:a16="http://schemas.microsoft.com/office/drawing/2014/main" val="135909385"/>
                    </a:ext>
                  </a:extLst>
                </a:gridCol>
                <a:gridCol w="1272958">
                  <a:extLst>
                    <a:ext uri="{9D8B030D-6E8A-4147-A177-3AD203B41FA5}">
                      <a16:colId xmlns:a16="http://schemas.microsoft.com/office/drawing/2014/main" val="2591893762"/>
                    </a:ext>
                  </a:extLst>
                </a:gridCol>
                <a:gridCol w="1420690">
                  <a:extLst>
                    <a:ext uri="{9D8B030D-6E8A-4147-A177-3AD203B41FA5}">
                      <a16:colId xmlns:a16="http://schemas.microsoft.com/office/drawing/2014/main" val="2760754859"/>
                    </a:ext>
                  </a:extLst>
                </a:gridCol>
              </a:tblGrid>
              <a:tr h="288032">
                <a:tc rowSpan="2">
                  <a:txBody>
                    <a:bodyPr/>
                    <a:lstStyle/>
                    <a:p>
                      <a:pPr algn="ctr"/>
                      <a:r>
                        <a:rPr kumimoji="1" lang="ja-JP" altLang="en-US" sz="800" b="0"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dirty="0" err="1">
                          <a:solidFill>
                            <a:schemeClr val="bg1"/>
                          </a:solidFill>
                          <a:latin typeface="+mn-ea"/>
                          <a:ea typeface="+mn-ea"/>
                          <a:cs typeface="+mn-cs"/>
                        </a:rPr>
                        <a:t>vCPM</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4">
                  <a:txBody>
                    <a:body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1986674777"/>
                  </a:ext>
                </a:extLst>
              </a:tr>
              <a:tr h="504056">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トップインパクト</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サイドスイッチ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トップインパクト</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サイドビジョン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　</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パノラマ</a:t>
                      </a:r>
                      <a:r>
                        <a:rPr kumimoji="1" lang="ja-JP" altLang="en-US" sz="700" b="1" kern="1200" dirty="0">
                          <a:solidFill>
                            <a:schemeClr val="tx1">
                              <a:lumMod val="65000"/>
                              <a:lumOff val="35000"/>
                            </a:schemeClr>
                          </a:solidFill>
                          <a:latin typeface="+mn-lt"/>
                          <a:ea typeface="+mn-ea"/>
                          <a:cs typeface="+mn-cs"/>
                        </a:rPr>
                        <a:t>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a:solidFill>
                            <a:schemeClr val="tx1">
                              <a:lumMod val="65000"/>
                              <a:lumOff val="35000"/>
                            </a:schemeClr>
                          </a:solidFill>
                          <a:latin typeface="+mn-lt"/>
                          <a:ea typeface="+mn-ea"/>
                          <a:cs typeface="+mn-cs"/>
                        </a:rPr>
                        <a:t>ブランドパネル</a:t>
                      </a:r>
                      <a:endParaRPr kumimoji="1" lang="en-US" altLang="ja-JP" sz="700" b="1" kern="1200" dirty="0">
                        <a:solidFill>
                          <a:schemeClr val="tx1">
                            <a:lumMod val="65000"/>
                            <a:lumOff val="35000"/>
                          </a:schemeClr>
                        </a:solidFill>
                        <a:latin typeface="+mn-lt"/>
                        <a:ea typeface="+mn-ea"/>
                        <a:cs typeface="+mn-cs"/>
                      </a:endParaRPr>
                    </a:p>
                    <a:p>
                      <a:pPr algn="ctr"/>
                      <a:r>
                        <a:rPr kumimoji="1" lang="ja-JP" altLang="en-US" sz="700" b="1" kern="1200" dirty="0">
                          <a:solidFill>
                            <a:schemeClr val="tx1">
                              <a:lumMod val="65000"/>
                              <a:lumOff val="35000"/>
                            </a:schemeClr>
                          </a:solidFill>
                          <a:latin typeface="+mn-lt"/>
                          <a:ea typeface="+mn-ea"/>
                          <a:cs typeface="+mn-cs"/>
                        </a:rPr>
                        <a:t>トップインパクト　パノラマ　</a:t>
                      </a:r>
                      <a:endParaRPr kumimoji="1" lang="en-US" altLang="ja-JP" sz="700" b="1" kern="1200" dirty="0">
                        <a:solidFill>
                          <a:schemeClr val="tx1">
                            <a:lumMod val="65000"/>
                            <a:lumOff val="35000"/>
                          </a:schemeClr>
                        </a:solidFill>
                        <a:latin typeface="+mn-lt"/>
                        <a:ea typeface="+mn-ea"/>
                        <a:cs typeface="+mn-cs"/>
                      </a:endParaRPr>
                    </a:p>
                    <a:p>
                      <a:pPr algn="ct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8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8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地域</a:t>
                      </a:r>
                      <a:endParaRPr kumimoji="1" lang="en-US" altLang="ja-JP" sz="8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800" b="0" dirty="0">
                          <a:solidFill>
                            <a:schemeClr val="bg1"/>
                          </a:solidFill>
                          <a:latin typeface="+mn-ea"/>
                          <a:ea typeface="+mn-ea"/>
                        </a:rPr>
                        <a:t>地域</a:t>
                      </a:r>
                      <a:endParaRPr kumimoji="1" lang="en-US" altLang="ja-JP" sz="800" b="0" dirty="0">
                        <a:solidFill>
                          <a:schemeClr val="bg1"/>
                        </a:solidFill>
                        <a:latin typeface="+mn-ea"/>
                        <a:ea typeface="+mn-ea"/>
                      </a:endParaRPr>
                    </a:p>
                    <a:p>
                      <a:pPr algn="ctr"/>
                      <a:r>
                        <a:rPr kumimoji="1" lang="ja-JP" altLang="en-US" sz="8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800" b="0" kern="1200" dirty="0">
                          <a:solidFill>
                            <a:schemeClr val="bg1"/>
                          </a:solidFill>
                          <a:latin typeface="+mn-ea"/>
                          <a:ea typeface="+mn-ea"/>
                          <a:cs typeface="+mn-cs"/>
                        </a:rPr>
                        <a:t>オーディエンス</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〇</a:t>
                      </a:r>
                      <a: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9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属性・ライフイベントのみ可</a:t>
                      </a:r>
                      <a:endParaRPr kumimoji="1" lang="ja-JP" altLang="en-US" sz="9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曜日・</a:t>
                      </a:r>
                      <a:r>
                        <a:rPr kumimoji="1" lang="ja-JP" altLang="en-US" sz="8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6">
            <a:extLst>
              <a:ext uri="{FF2B5EF4-FFF2-40B4-BE49-F238E27FC236}">
                <a16:creationId xmlns:a16="http://schemas.microsoft.com/office/drawing/2014/main" id="{80B0730C-3B9E-4841-8DAD-6780CB507DD0}"/>
              </a:ext>
            </a:extLst>
          </p:cNvPr>
          <p:cNvSpPr txBox="1"/>
          <p:nvPr/>
        </p:nvSpPr>
        <p:spPr>
          <a:xfrm>
            <a:off x="208624" y="4725144"/>
            <a:ext cx="9577064" cy="1592744"/>
          </a:xfrm>
          <a:prstGeom prst="rect">
            <a:avLst/>
          </a:prstGeom>
          <a:noFill/>
        </p:spPr>
        <p:txBody>
          <a:bodyPr wrap="square" lIns="91440" tIns="45720" rIns="91440" bIns="45720" rtlCol="0" anchor="t">
            <a:spAutoFit/>
          </a:body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latin typeface="+mn-ea"/>
              </a:rPr>
              <a:t>13</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14</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15</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17</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18</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21</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22</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30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39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40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49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50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59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60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69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70</a:t>
            </a:r>
            <a:r>
              <a:rPr lang="ja-JP" altLang="en-US" sz="1000" dirty="0">
                <a:solidFill>
                  <a:schemeClr val="tx1">
                    <a:lumMod val="65000"/>
                    <a:lumOff val="35000"/>
                  </a:schemeClr>
                </a:solidFill>
                <a:latin typeface="+mn-ea"/>
              </a:rPr>
              <a:t>歳～</a:t>
            </a:r>
            <a:endParaRPr lang="en-US" altLang="ja-JP" sz="1000" dirty="0">
              <a:solidFill>
                <a:schemeClr val="tx1">
                  <a:lumMod val="65000"/>
                  <a:lumOff val="35000"/>
                </a:schemeClr>
              </a:solidFill>
              <a:latin typeface="+mn-ea"/>
            </a:endParaRPr>
          </a:p>
          <a:p>
            <a:pPr>
              <a:lnSpc>
                <a:spcPts val="1460"/>
              </a:lnSpc>
            </a:pPr>
            <a:endParaRPr lang="en-US" altLang="ja-JP" sz="1000" dirty="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オーディエンスカテゴリーの詳細は、</a:t>
            </a:r>
            <a:r>
              <a:rPr lang="en-US" altLang="ja-JP" sz="1000" dirty="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広告ヘルプを参照してください。</a:t>
            </a:r>
          </a:p>
          <a:p>
            <a:pPr>
              <a:lnSpc>
                <a:spcPts val="1460"/>
              </a:lnSpc>
            </a:pPr>
            <a:r>
              <a:rPr lang="en-US" altLang="ja-JP" sz="1000" dirty="0">
                <a:solidFill>
                  <a:schemeClr val="tx1">
                    <a:lumMod val="65000"/>
                    <a:lumOff val="35000"/>
                  </a:schemeClr>
                </a:solidFill>
                <a:latin typeface="+mn-ea"/>
                <a:hlinkClick r:id="rId2"/>
              </a:rPr>
              <a:t>https://</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a:solidFill>
                <a:schemeClr val="tx1">
                  <a:lumMod val="65000"/>
                  <a:lumOff val="35000"/>
                </a:schemeClr>
              </a:solidFill>
              <a:latin typeface="+mn-ea"/>
            </a:endParaRPr>
          </a:p>
        </p:txBody>
      </p:sp>
      <p:sp>
        <p:nvSpPr>
          <p:cNvPr id="8" name="正方形/長方形 7"/>
          <p:cNvSpPr/>
          <p:nvPr/>
        </p:nvSpPr>
        <p:spPr>
          <a:xfrm>
            <a:off x="500926" y="6186615"/>
            <a:ext cx="1885453" cy="45974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pPr>
              <a:lnSpc>
                <a:spcPts val="1460"/>
              </a:lnSpc>
            </a:pPr>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20789631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341088"/>
            <a:ext cx="4185761" cy="284693"/>
          </a:xfrm>
          <a:prstGeom prst="rect">
            <a:avLst/>
          </a:prstGeom>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の枠は</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2" name="フッター プレースホルダー 1"/>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p:cNvSpPr>
            <a:spLocks noGrp="1"/>
          </p:cNvSpPr>
          <p:nvPr>
            <p:ph type="title"/>
          </p:nvPr>
        </p:nvSpPr>
        <p:spPr/>
        <p:txBody>
          <a:bodyPr>
            <a:normAutofit fontScale="90000"/>
          </a:bodyPr>
          <a:lstStyle/>
          <a:p>
            <a:r>
              <a:rPr lang="ja-JP" altLang="en-US"/>
              <a:t>掲載制限カテゴリー</a:t>
            </a:r>
            <a:endParaRPr lang="ja-JP"/>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64454066"/>
              </p:ext>
            </p:extLst>
          </p:nvPr>
        </p:nvGraphicFramePr>
        <p:xfrm>
          <a:off x="344488" y="1136170"/>
          <a:ext cx="8928991" cy="4917429"/>
        </p:xfrm>
        <a:graphic>
          <a:graphicData uri="http://schemas.openxmlformats.org/drawingml/2006/table">
            <a:tbl>
              <a:tblPr firstCol="1" bandRow="1">
                <a:tableStyleId>{21E4AEA4-8DFA-4A89-87EB-49C32662AFE0}</a:tableStyleId>
              </a:tblPr>
              <a:tblGrid>
                <a:gridCol w="3099319">
                  <a:extLst>
                    <a:ext uri="{9D8B030D-6E8A-4147-A177-3AD203B41FA5}">
                      <a16:colId xmlns:a16="http://schemas.microsoft.com/office/drawing/2014/main" val="792911817"/>
                    </a:ext>
                  </a:extLst>
                </a:gridCol>
                <a:gridCol w="1505335">
                  <a:extLst>
                    <a:ext uri="{9D8B030D-6E8A-4147-A177-3AD203B41FA5}">
                      <a16:colId xmlns:a16="http://schemas.microsoft.com/office/drawing/2014/main" val="379781813"/>
                    </a:ext>
                  </a:extLst>
                </a:gridCol>
                <a:gridCol w="1438219">
                  <a:extLst>
                    <a:ext uri="{9D8B030D-6E8A-4147-A177-3AD203B41FA5}">
                      <a16:colId xmlns:a16="http://schemas.microsoft.com/office/drawing/2014/main" val="1484868583"/>
                    </a:ext>
                  </a:extLst>
                </a:gridCol>
                <a:gridCol w="1387837">
                  <a:extLst>
                    <a:ext uri="{9D8B030D-6E8A-4147-A177-3AD203B41FA5}">
                      <a16:colId xmlns:a16="http://schemas.microsoft.com/office/drawing/2014/main" val="3633136020"/>
                    </a:ext>
                  </a:extLst>
                </a:gridCol>
                <a:gridCol w="1498281">
                  <a:extLst>
                    <a:ext uri="{9D8B030D-6E8A-4147-A177-3AD203B41FA5}">
                      <a16:colId xmlns:a16="http://schemas.microsoft.com/office/drawing/2014/main" val="2910572198"/>
                    </a:ext>
                  </a:extLst>
                </a:gridCol>
              </a:tblGrid>
              <a:tr h="504049">
                <a:tc>
                  <a:txBody>
                    <a:body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トップインパクト　パノラマ</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サイドスイッチ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lt"/>
                          <a:ea typeface="+mn-ea"/>
                          <a:cs typeface="+mn-cs"/>
                        </a:rPr>
                        <a:t>ブランドパネル</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トップインパクト　パノラマ</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サイドビジョン　</a:t>
                      </a:r>
                      <a:r>
                        <a:rPr kumimoji="1" lang="en-US" altLang="ja-JP" sz="700" b="1" kern="1200" dirty="0" smtClean="0">
                          <a:solidFill>
                            <a:schemeClr val="tx1">
                              <a:lumMod val="65000"/>
                              <a:lumOff val="35000"/>
                            </a:schemeClr>
                          </a:solidFill>
                          <a:latin typeface="+mn-lt"/>
                          <a:ea typeface="+mn-ea"/>
                          <a:cs typeface="+mn-cs"/>
                        </a:rPr>
                        <a:t>PC</a:t>
                      </a:r>
                      <a:endParaRPr kumimoji="1" lang="ja-JP" altLang="en-US"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ブランドパネル　パノラマ　</a:t>
                      </a:r>
                      <a:r>
                        <a:rPr kumimoji="1" lang="en-US" altLang="ja-JP" sz="700" b="1" kern="1200" dirty="0" smtClean="0">
                          <a:solidFill>
                            <a:schemeClr val="tx1">
                              <a:lumMod val="65000"/>
                              <a:lumOff val="35000"/>
                            </a:schemeClr>
                          </a:solidFill>
                          <a:latin typeface="+mn-lt"/>
                          <a:ea typeface="+mn-ea"/>
                          <a:cs typeface="+mn-cs"/>
                        </a:rPr>
                        <a:t>PC</a:t>
                      </a: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lt"/>
                          <a:ea typeface="+mn-ea"/>
                          <a:cs typeface="+mn-cs"/>
                        </a:rPr>
                        <a:t>ブランドパネル　</a:t>
                      </a:r>
                      <a:endParaRPr kumimoji="1" lang="en-US" altLang="ja-JP" sz="7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lt"/>
                          <a:ea typeface="+mn-ea"/>
                          <a:cs typeface="+mn-cs"/>
                        </a:rPr>
                        <a:t>トップインパクト</a:t>
                      </a:r>
                      <a:r>
                        <a:rPr kumimoji="1" lang="ja-JP" altLang="en-US" sz="700" b="1" kern="1200" dirty="0">
                          <a:solidFill>
                            <a:schemeClr val="tx1">
                              <a:lumMod val="65000"/>
                              <a:lumOff val="35000"/>
                            </a:schemeClr>
                          </a:solidFill>
                          <a:latin typeface="+mn-lt"/>
                          <a:ea typeface="+mn-ea"/>
                          <a:cs typeface="+mn-cs"/>
                        </a:rPr>
                        <a:t>　パノラマ　</a:t>
                      </a:r>
                      <a:r>
                        <a:rPr kumimoji="1" lang="en-US" altLang="ja-JP" sz="700" b="1" kern="1200" dirty="0">
                          <a:solidFill>
                            <a:schemeClr val="tx1">
                              <a:lumMod val="65000"/>
                              <a:lumOff val="35000"/>
                            </a:schemeClr>
                          </a:solidFill>
                          <a:latin typeface="+mn-lt"/>
                          <a:ea typeface="+mn-ea"/>
                          <a:cs typeface="+mn-cs"/>
                        </a:rPr>
                        <a:t>PC</a:t>
                      </a: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7883443"/>
                  </a:ext>
                </a:extLst>
              </a:tr>
              <a:tr h="220669">
                <a:tc>
                  <a:txBody>
                    <a:body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1594927395"/>
                  </a:ext>
                </a:extLst>
              </a:tr>
              <a:tr h="220669">
                <a:tc>
                  <a:txBody>
                    <a:body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233359345"/>
                  </a:ext>
                </a:extLst>
              </a:tr>
              <a:tr h="220669">
                <a:tc>
                  <a:txBody>
                    <a:body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792717137"/>
                  </a:ext>
                </a:extLst>
              </a:tr>
              <a:tr h="220669">
                <a:tc>
                  <a:txBody>
                    <a:body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572816015"/>
                  </a:ext>
                </a:extLst>
              </a:tr>
              <a:tr h="220669">
                <a:tc>
                  <a:txBody>
                    <a:body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078824691"/>
                  </a:ext>
                </a:extLst>
              </a:tr>
              <a:tr h="220669">
                <a:tc>
                  <a:txBody>
                    <a:body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smtClean="0">
                          <a:solidFill>
                            <a:schemeClr val="tx1">
                              <a:lumMod val="65000"/>
                              <a:lumOff val="35000"/>
                            </a:schemeClr>
                          </a:solidFill>
                          <a:effectLst/>
                          <a:latin typeface="メイリオ" panose="020B0604030504040204" pitchFamily="50" charset="-128"/>
                          <a:ea typeface="メイリオ" panose="020B0604030504040204" pitchFamily="50" charset="-128"/>
                          <a:cs typeface="+mn-cs"/>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C9C9D9"/>
                    </a:solidFill>
                  </a:tcPr>
                </a:tc>
                <a:extLst>
                  <a:ext uri="{0D108BD9-81ED-4DB2-BD59-A6C34878D82A}">
                    <a16:rowId xmlns:a16="http://schemas.microsoft.com/office/drawing/2014/main" val="542850792"/>
                  </a:ext>
                </a:extLst>
              </a:tr>
              <a:tr h="220669">
                <a:tc>
                  <a:txBody>
                    <a:body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782460784"/>
                  </a:ext>
                </a:extLst>
              </a:tr>
              <a:tr h="220669">
                <a:tc>
                  <a:txBody>
                    <a:body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sp>
        <p:nvSpPr>
          <p:cNvPr id="7" name="正方形/長方形 6"/>
          <p:cNvSpPr/>
          <p:nvPr/>
        </p:nvSpPr>
        <p:spPr>
          <a:xfrm>
            <a:off x="143958" y="6093296"/>
            <a:ext cx="9294249" cy="338554"/>
          </a:xfrm>
          <a:prstGeom prst="rect">
            <a:avLst/>
          </a:prstGeom>
        </p:spPr>
        <p:txBody>
          <a:bodyPr wrap="square">
            <a:spAutoFit/>
          </a:bodyPr>
          <a:lstStyle/>
          <a:p>
            <a:r>
              <a:rPr lang="en-US" altLang="ja-JP" sz="800" dirty="0" smtClean="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r>
              <a:rPr lang="ja-JP" altLang="en-US" sz="800" dirty="0" smtClean="0">
                <a:solidFill>
                  <a:schemeClr val="tx1">
                    <a:lumMod val="65000"/>
                    <a:lumOff val="35000"/>
                  </a:schemeClr>
                </a:solidFill>
              </a:rPr>
              <a:t>。</a:t>
            </a:r>
            <a:endParaRPr lang="en-US" altLang="ja-JP" sz="800" dirty="0" smtClean="0">
              <a:solidFill>
                <a:schemeClr val="tx1">
                  <a:lumMod val="65000"/>
                  <a:lumOff val="35000"/>
                </a:schemeClr>
              </a:solidFill>
            </a:endParaRPr>
          </a:p>
          <a:p>
            <a:r>
              <a:rPr lang="en-US" altLang="ja-JP" sz="800" dirty="0" smtClean="0">
                <a:solidFill>
                  <a:schemeClr val="tx1">
                    <a:lumMod val="65000"/>
                    <a:lumOff val="35000"/>
                  </a:schemeClr>
                </a:solidFill>
              </a:rPr>
              <a:t>※</a:t>
            </a:r>
            <a:r>
              <a:rPr lang="ja-JP" altLang="en-US" sz="800" dirty="0" smtClean="0">
                <a:solidFill>
                  <a:schemeClr val="tx1">
                    <a:lumMod val="65000"/>
                    <a:lumOff val="35000"/>
                  </a:schemeClr>
                </a:solidFill>
              </a:rPr>
              <a:t>　印</a:t>
            </a:r>
            <a:r>
              <a:rPr lang="ja-JP" altLang="en-US" sz="800" dirty="0">
                <a:solidFill>
                  <a:schemeClr val="tx1">
                    <a:lumMod val="65000"/>
                    <a:lumOff val="35000"/>
                  </a:schemeClr>
                </a:solidFill>
              </a:rPr>
              <a:t>のないカテゴリーは制限なしと</a:t>
            </a:r>
            <a:r>
              <a:rPr lang="ja-JP" altLang="en-US" sz="800" dirty="0" smtClean="0">
                <a:solidFill>
                  <a:schemeClr val="tx1">
                    <a:lumMod val="65000"/>
                    <a:lumOff val="35000"/>
                  </a:schemeClr>
                </a:solidFill>
              </a:rPr>
              <a:t>なります。</a:t>
            </a:r>
            <a:endParaRPr lang="en-US" altLang="ja-JP" sz="800" dirty="0">
              <a:solidFill>
                <a:schemeClr val="tx1">
                  <a:lumMod val="65000"/>
                  <a:lumOff val="35000"/>
                </a:schemeClr>
              </a:solidFill>
            </a:endParaRPr>
          </a:p>
        </p:txBody>
      </p:sp>
      <p:pic>
        <p:nvPicPr>
          <p:cNvPr id="4" name="図 3"/>
          <p:cNvPicPr>
            <a:picLocks noChangeAspect="1"/>
          </p:cNvPicPr>
          <p:nvPr/>
        </p:nvPicPr>
        <p:blipFill>
          <a:blip r:embed="rId2"/>
          <a:stretch>
            <a:fillRect/>
          </a:stretch>
        </p:blipFill>
        <p:spPr>
          <a:xfrm>
            <a:off x="416496" y="6428073"/>
            <a:ext cx="203602" cy="120158"/>
          </a:xfrm>
          <a:prstGeom prst="rect">
            <a:avLst/>
          </a:prstGeom>
        </p:spPr>
      </p:pic>
      <p:sp>
        <p:nvSpPr>
          <p:cNvPr id="11" name="正方形/長方形 10"/>
          <p:cNvSpPr/>
          <p:nvPr/>
        </p:nvSpPr>
        <p:spPr>
          <a:xfrm>
            <a:off x="6249144" y="609329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10" name="正方形/長方形 9"/>
          <p:cNvSpPr/>
          <p:nvPr/>
        </p:nvSpPr>
        <p:spPr>
          <a:xfrm>
            <a:off x="3440832" y="870218"/>
            <a:ext cx="5832647" cy="215444"/>
          </a:xfrm>
          <a:prstGeom prst="rect">
            <a:avLst/>
          </a:prstGeom>
          <a:solidFill>
            <a:srgbClr val="FFE9EA"/>
          </a:solidFill>
          <a:ln>
            <a:solidFill>
              <a:schemeClr val="accent5"/>
            </a:solidFill>
          </a:ln>
        </p:spPr>
        <p:txBody>
          <a:bodyPr wrap="square">
            <a:spAutoFit/>
          </a:bodyPr>
          <a:lstStyle/>
          <a:p>
            <a:pPr lvl="0" algn="ctr">
              <a:defRPr/>
            </a:pPr>
            <a:r>
              <a:rPr lang="ja-JP" altLang="en-US" sz="800" b="1" dirty="0" smtClean="0">
                <a:solidFill>
                  <a:srgbClr val="FF0000"/>
                </a:solidFill>
              </a:rPr>
              <a:t>販売制限カテゴリーに加えて、事前提案可否確認が必須となります。</a:t>
            </a:r>
            <a:endParaRPr lang="ja-JP" altLang="en-US" sz="800" b="1" dirty="0">
              <a:solidFill>
                <a:srgbClr val="FF0000"/>
              </a:solidFill>
            </a:endParaRPr>
          </a:p>
        </p:txBody>
      </p:sp>
    </p:spTree>
    <p:extLst>
      <p:ext uri="{BB962C8B-B14F-4D97-AF65-F5344CB8AC3E}">
        <p14:creationId xmlns:p14="http://schemas.microsoft.com/office/powerpoint/2010/main" val="37904209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7944" y="1161097"/>
            <a:ext cx="2827184" cy="1937902"/>
          </a:xfrm>
          <a:prstGeom prst="rect">
            <a:avLst/>
          </a:prstGeom>
        </p:spPr>
      </p:pic>
      <p:sp>
        <p:nvSpPr>
          <p:cNvPr id="18" name="テキスト ボックス 17">
            <a:extLst>
              <a:ext uri="{FF2B5EF4-FFF2-40B4-BE49-F238E27FC236}">
                <a16:creationId xmlns:a16="http://schemas.microsoft.com/office/drawing/2014/main" id="{80B0730C-3B9E-4841-8DAD-6780CB507DD0}"/>
              </a:ext>
            </a:extLst>
          </p:cNvPr>
          <p:cNvSpPr txBox="1"/>
          <p:nvPr/>
        </p:nvSpPr>
        <p:spPr>
          <a:xfrm>
            <a:off x="3790033" y="624629"/>
            <a:ext cx="1826141"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ブランドパネル　クインティ</a:t>
            </a:r>
            <a:endParaRPr lang="en-US" altLang="ja-JP" sz="800" b="1" dirty="0">
              <a:solidFill>
                <a:schemeClr val="tx1">
                  <a:lumMod val="65000"/>
                  <a:lumOff val="35000"/>
                </a:schemeClr>
              </a:solidFill>
            </a:endParaRPr>
          </a:p>
          <a:p>
            <a:pPr algn="ctr">
              <a:lnSpc>
                <a:spcPts val="1460"/>
              </a:lnSpc>
            </a:pPr>
            <a:r>
              <a:rPr lang="ja-JP" altLang="en-US" sz="800" b="1" dirty="0">
                <a:solidFill>
                  <a:schemeClr val="tx1">
                    <a:lumMod val="65000"/>
                    <a:lumOff val="35000"/>
                  </a:schemeClr>
                </a:solidFill>
              </a:rPr>
              <a:t>ブランドパネル　クインティ　動画</a:t>
            </a:r>
            <a:endParaRPr lang="en-US" altLang="ja-JP" sz="800" b="1" dirty="0">
              <a:solidFill>
                <a:schemeClr val="tx1">
                  <a:lumMod val="65000"/>
                  <a:lumOff val="35000"/>
                </a:schemeClr>
              </a:solidFill>
            </a:endParaRPr>
          </a:p>
        </p:txBody>
      </p:sp>
      <p:sp>
        <p:nvSpPr>
          <p:cNvPr id="16" name="テキスト ボックス 15">
            <a:extLst>
              <a:ext uri="{FF2B5EF4-FFF2-40B4-BE49-F238E27FC236}">
                <a16:creationId xmlns:a16="http://schemas.microsoft.com/office/drawing/2014/main" id="{105A310C-96BB-AD4C-AB58-A365BD4CA5F0}"/>
              </a:ext>
            </a:extLst>
          </p:cNvPr>
          <p:cNvSpPr txBox="1"/>
          <p:nvPr/>
        </p:nvSpPr>
        <p:spPr>
          <a:xfrm>
            <a:off x="1119198" y="649269"/>
            <a:ext cx="904415"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画像（</a:t>
            </a:r>
            <a:r>
              <a:rPr lang="en-US" altLang="ja-JP" sz="800" b="1" dirty="0">
                <a:solidFill>
                  <a:schemeClr val="tx1">
                    <a:lumMod val="65000"/>
                    <a:lumOff val="35000"/>
                  </a:schemeClr>
                </a:solidFill>
              </a:rPr>
              <a:t>16</a:t>
            </a:r>
            <a:r>
              <a:rPr lang="ja-JP" altLang="en-US" sz="800" b="1" dirty="0">
                <a:solidFill>
                  <a:schemeClr val="tx1">
                    <a:lumMod val="65000"/>
                    <a:lumOff val="35000"/>
                  </a:schemeClr>
                </a:solidFill>
              </a:rPr>
              <a:t>：</a:t>
            </a:r>
            <a:r>
              <a:rPr lang="en-US" altLang="ja-JP" sz="800" b="1" dirty="0">
                <a:solidFill>
                  <a:schemeClr val="tx1">
                    <a:lumMod val="65000"/>
                    <a:lumOff val="35000"/>
                  </a:schemeClr>
                </a:solidFill>
              </a:rPr>
              <a:t>9</a:t>
            </a:r>
            <a:r>
              <a:rPr lang="ja-JP" altLang="en-US" sz="800" b="1" dirty="0">
                <a:solidFill>
                  <a:schemeClr val="tx1">
                    <a:lumMod val="65000"/>
                    <a:lumOff val="35000"/>
                  </a:schemeClr>
                </a:solidFill>
              </a:rPr>
              <a:t>）</a:t>
            </a:r>
            <a:endParaRPr lang="en-US" altLang="ja-JP" sz="800" b="1" dirty="0">
              <a:solidFill>
                <a:schemeClr val="tx1">
                  <a:lumMod val="65000"/>
                  <a:lumOff val="35000"/>
                </a:schemeClr>
              </a:solidFill>
            </a:endParaRPr>
          </a:p>
          <a:p>
            <a:pPr algn="ctr">
              <a:lnSpc>
                <a:spcPts val="1460"/>
              </a:lnSpc>
            </a:pPr>
            <a:r>
              <a:rPr lang="ja-JP" altLang="en-US" sz="800" b="1" dirty="0">
                <a:solidFill>
                  <a:schemeClr val="tx1">
                    <a:lumMod val="65000"/>
                    <a:lumOff val="35000"/>
                  </a:schemeClr>
                </a:solidFill>
              </a:rPr>
              <a:t>動画（</a:t>
            </a:r>
            <a:r>
              <a:rPr lang="en-US" altLang="ja-JP" sz="800" b="1" dirty="0">
                <a:solidFill>
                  <a:schemeClr val="tx1">
                    <a:lumMod val="65000"/>
                    <a:lumOff val="35000"/>
                  </a:schemeClr>
                </a:solidFill>
              </a:rPr>
              <a:t>16</a:t>
            </a:r>
            <a:r>
              <a:rPr lang="ja-JP" altLang="en-US" sz="800" b="1" dirty="0">
                <a:solidFill>
                  <a:schemeClr val="tx1">
                    <a:lumMod val="65000"/>
                    <a:lumOff val="35000"/>
                  </a:schemeClr>
                </a:solidFill>
              </a:rPr>
              <a:t>：</a:t>
            </a:r>
            <a:r>
              <a:rPr lang="en-US" altLang="ja-JP" sz="800" b="1" dirty="0">
                <a:solidFill>
                  <a:schemeClr val="tx1">
                    <a:lumMod val="65000"/>
                    <a:lumOff val="35000"/>
                  </a:schemeClr>
                </a:solidFill>
              </a:rPr>
              <a:t>9</a:t>
            </a:r>
            <a:r>
              <a:rPr lang="ja-JP" altLang="en-US" sz="800" b="1" dirty="0">
                <a:solidFill>
                  <a:schemeClr val="tx1">
                    <a:lumMod val="65000"/>
                    <a:lumOff val="35000"/>
                  </a:schemeClr>
                </a:solidFill>
              </a:rPr>
              <a:t>）</a:t>
            </a:r>
            <a:endParaRPr lang="en-US" altLang="ja-JP" sz="800" b="1" dirty="0">
              <a:solidFill>
                <a:schemeClr val="tx1">
                  <a:lumMod val="65000"/>
                  <a:lumOff val="35000"/>
                </a:schemeClr>
              </a:solidFill>
            </a:endParaRPr>
          </a:p>
        </p:txBody>
      </p:sp>
      <p:pic>
        <p:nvPicPr>
          <p:cNvPr id="20" name="図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560" y="1082775"/>
            <a:ext cx="1180051" cy="2098905"/>
          </a:xfrm>
          <a:prstGeom prst="rect">
            <a:avLst/>
          </a:prstGeom>
          <a:ln>
            <a:solidFill>
              <a:schemeClr val="bg1">
                <a:lumMod val="95000"/>
              </a:schemeClr>
            </a:solidFill>
          </a:ln>
        </p:spPr>
      </p:pic>
      <p:sp>
        <p:nvSpPr>
          <p:cNvPr id="21" name="テキスト ボックス 20">
            <a:extLst>
              <a:ext uri="{FF2B5EF4-FFF2-40B4-BE49-F238E27FC236}">
                <a16:creationId xmlns:a16="http://schemas.microsoft.com/office/drawing/2014/main" id="{B2C2EF20-2127-FC40-8CEB-0C59A3ECA146}"/>
              </a:ext>
            </a:extLst>
          </p:cNvPr>
          <p:cNvSpPr txBox="1"/>
          <p:nvPr/>
        </p:nvSpPr>
        <p:spPr>
          <a:xfrm>
            <a:off x="1149796" y="3301947"/>
            <a:ext cx="835485"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画像（</a:t>
            </a:r>
            <a:r>
              <a:rPr lang="en-US" altLang="ja-JP" sz="800" b="1" dirty="0">
                <a:solidFill>
                  <a:schemeClr val="tx1">
                    <a:lumMod val="65000"/>
                    <a:lumOff val="35000"/>
                  </a:schemeClr>
                </a:solidFill>
              </a:rPr>
              <a:t>1</a:t>
            </a:r>
            <a:r>
              <a:rPr lang="ja-JP" altLang="en-US" sz="800" b="1" dirty="0">
                <a:solidFill>
                  <a:schemeClr val="tx1">
                    <a:lumMod val="65000"/>
                    <a:lumOff val="35000"/>
                  </a:schemeClr>
                </a:solidFill>
              </a:rPr>
              <a:t>：</a:t>
            </a:r>
            <a:r>
              <a:rPr lang="en-US" altLang="ja-JP" sz="800" b="1" dirty="0">
                <a:solidFill>
                  <a:schemeClr val="tx1">
                    <a:lumMod val="65000"/>
                    <a:lumOff val="35000"/>
                  </a:schemeClr>
                </a:solidFill>
              </a:rPr>
              <a:t>1</a:t>
            </a:r>
            <a:r>
              <a:rPr lang="ja-JP" altLang="en-US" sz="800" b="1" dirty="0">
                <a:solidFill>
                  <a:schemeClr val="tx1">
                    <a:lumMod val="65000"/>
                    <a:lumOff val="35000"/>
                  </a:schemeClr>
                </a:solidFill>
              </a:rPr>
              <a:t>）</a:t>
            </a:r>
            <a:endParaRPr lang="en-US" altLang="ja-JP" sz="800" b="1" dirty="0">
              <a:solidFill>
                <a:schemeClr val="tx1">
                  <a:lumMod val="65000"/>
                  <a:lumOff val="35000"/>
                </a:schemeClr>
              </a:solidFill>
            </a:endParaRPr>
          </a:p>
          <a:p>
            <a:pPr algn="ctr">
              <a:lnSpc>
                <a:spcPts val="1460"/>
              </a:lnSpc>
            </a:pPr>
            <a:r>
              <a:rPr lang="ja-JP" altLang="en-US" sz="800" b="1" dirty="0">
                <a:solidFill>
                  <a:schemeClr val="tx1">
                    <a:lumMod val="65000"/>
                    <a:lumOff val="35000"/>
                  </a:schemeClr>
                </a:solidFill>
              </a:rPr>
              <a:t>動画（</a:t>
            </a:r>
            <a:r>
              <a:rPr lang="en-US" altLang="ja-JP" sz="800" b="1" dirty="0">
                <a:solidFill>
                  <a:schemeClr val="tx1">
                    <a:lumMod val="65000"/>
                    <a:lumOff val="35000"/>
                  </a:schemeClr>
                </a:solidFill>
              </a:rPr>
              <a:t>1</a:t>
            </a:r>
            <a:r>
              <a:rPr lang="ja-JP" altLang="en-US" sz="800" b="1" dirty="0">
                <a:solidFill>
                  <a:schemeClr val="tx1">
                    <a:lumMod val="65000"/>
                    <a:lumOff val="35000"/>
                  </a:schemeClr>
                </a:solidFill>
              </a:rPr>
              <a:t>：</a:t>
            </a:r>
            <a:r>
              <a:rPr lang="en-US" altLang="ja-JP" sz="800" b="1" dirty="0">
                <a:solidFill>
                  <a:schemeClr val="tx1">
                    <a:lumMod val="65000"/>
                    <a:lumOff val="35000"/>
                  </a:schemeClr>
                </a:solidFill>
              </a:rPr>
              <a:t>1</a:t>
            </a:r>
            <a:r>
              <a:rPr lang="ja-JP" altLang="en-US" sz="800" b="1" dirty="0">
                <a:solidFill>
                  <a:schemeClr val="tx1">
                    <a:lumMod val="65000"/>
                    <a:lumOff val="35000"/>
                  </a:schemeClr>
                </a:solidFill>
              </a:rPr>
              <a:t>）</a:t>
            </a:r>
            <a:endParaRPr kumimoji="1" lang="en-US" altLang="ja-JP" sz="800" b="1" dirty="0">
              <a:solidFill>
                <a:schemeClr val="tx1">
                  <a:lumMod val="65000"/>
                  <a:lumOff val="35000"/>
                </a:schemeClr>
              </a:solidFill>
            </a:endParaRPr>
          </a:p>
        </p:txBody>
      </p:sp>
      <p:pic>
        <p:nvPicPr>
          <p:cNvPr id="22" name="図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56" y="3711705"/>
            <a:ext cx="3062069" cy="2098905"/>
          </a:xfrm>
          <a:prstGeom prst="rect">
            <a:avLst/>
          </a:prstGeom>
        </p:spPr>
      </p:pic>
      <p:sp>
        <p:nvSpPr>
          <p:cNvPr id="23" name="テキスト ボックス 22">
            <a:extLst>
              <a:ext uri="{FF2B5EF4-FFF2-40B4-BE49-F238E27FC236}">
                <a16:creationId xmlns:a16="http://schemas.microsoft.com/office/drawing/2014/main" id="{56BC9F35-7A4E-CA42-9DF1-B36D469930AE}"/>
              </a:ext>
            </a:extLst>
          </p:cNvPr>
          <p:cNvSpPr txBox="1"/>
          <p:nvPr/>
        </p:nvSpPr>
        <p:spPr>
          <a:xfrm>
            <a:off x="3806825" y="3306205"/>
            <a:ext cx="1826141"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トップインパクト　スクエア</a:t>
            </a:r>
            <a:endParaRPr lang="en-US" altLang="ja-JP" sz="800" b="1" dirty="0">
              <a:solidFill>
                <a:schemeClr val="tx1">
                  <a:lumMod val="65000"/>
                  <a:lumOff val="35000"/>
                </a:schemeClr>
              </a:solidFill>
            </a:endParaRPr>
          </a:p>
          <a:p>
            <a:pPr algn="ctr">
              <a:lnSpc>
                <a:spcPts val="1460"/>
              </a:lnSpc>
            </a:pPr>
            <a:r>
              <a:rPr lang="ja-JP" altLang="en-US" sz="800" b="1" dirty="0">
                <a:solidFill>
                  <a:schemeClr val="tx1">
                    <a:lumMod val="65000"/>
                    <a:lumOff val="35000"/>
                  </a:schemeClr>
                </a:solidFill>
              </a:rPr>
              <a:t>トップインパクト　スクエア　動画</a:t>
            </a:r>
            <a:endParaRPr kumimoji="1" lang="en-US" altLang="ja-JP" sz="800" b="1" dirty="0">
              <a:solidFill>
                <a:schemeClr val="tx1">
                  <a:lumMod val="65000"/>
                  <a:lumOff val="35000"/>
                </a:schemeClr>
              </a:solidFill>
            </a:endParaRPr>
          </a:p>
        </p:txBody>
      </p:sp>
      <p:sp>
        <p:nvSpPr>
          <p:cNvPr id="24" name="テキスト ボックス 23">
            <a:extLst>
              <a:ext uri="{FF2B5EF4-FFF2-40B4-BE49-F238E27FC236}">
                <a16:creationId xmlns:a16="http://schemas.microsoft.com/office/drawing/2014/main" id="{7453E9FA-3CCC-5244-9FA5-207A456D56B6}"/>
              </a:ext>
            </a:extLst>
          </p:cNvPr>
          <p:cNvSpPr txBox="1"/>
          <p:nvPr/>
        </p:nvSpPr>
        <p:spPr>
          <a:xfrm>
            <a:off x="7199028" y="680502"/>
            <a:ext cx="1928733"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トップインパクト　クインティ</a:t>
            </a:r>
            <a:endParaRPr lang="en-US" altLang="ja-JP" sz="800" b="1" dirty="0">
              <a:solidFill>
                <a:schemeClr val="tx1">
                  <a:lumMod val="65000"/>
                  <a:lumOff val="35000"/>
                </a:schemeClr>
              </a:solidFill>
            </a:endParaRPr>
          </a:p>
          <a:p>
            <a:pPr algn="ctr">
              <a:lnSpc>
                <a:spcPts val="1460"/>
              </a:lnSpc>
            </a:pPr>
            <a:r>
              <a:rPr lang="ja-JP" altLang="en-US" sz="800" b="1" dirty="0">
                <a:solidFill>
                  <a:schemeClr val="tx1">
                    <a:lumMod val="65000"/>
                    <a:lumOff val="35000"/>
                  </a:schemeClr>
                </a:solidFill>
              </a:rPr>
              <a:t>トップインパクト　クインティ　動画</a:t>
            </a:r>
            <a:endParaRPr kumimoji="1" lang="en-US" altLang="ja-JP" sz="800" b="1" dirty="0">
              <a:solidFill>
                <a:schemeClr val="tx1">
                  <a:lumMod val="65000"/>
                  <a:lumOff val="35000"/>
                </a:schemeClr>
              </a:solidFill>
            </a:endParaRPr>
          </a:p>
        </p:txBody>
      </p:sp>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96816" y="3769376"/>
            <a:ext cx="2817956" cy="1931577"/>
          </a:xfrm>
          <a:prstGeom prst="rect">
            <a:avLst/>
          </a:prstGeom>
        </p:spPr>
      </p:pic>
      <p:pic>
        <p:nvPicPr>
          <p:cNvPr id="26" name="図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3200" y="1161867"/>
            <a:ext cx="2826061" cy="1937132"/>
          </a:xfrm>
          <a:prstGeom prst="rect">
            <a:avLst/>
          </a:prstGeom>
        </p:spPr>
      </p:pic>
      <p:sp>
        <p:nvSpPr>
          <p:cNvPr id="15" name="テキスト ボックス 14"/>
          <p:cNvSpPr txBox="1"/>
          <p:nvPr/>
        </p:nvSpPr>
        <p:spPr>
          <a:xfrm>
            <a:off x="704528" y="6063679"/>
            <a:ext cx="9001000" cy="461665"/>
          </a:xfrm>
          <a:prstGeom prst="rect">
            <a:avLst/>
          </a:prstGeom>
          <a:noFill/>
        </p:spPr>
        <p:txBody>
          <a:bodyPr wrap="square" rtlCol="0">
            <a:spAutoFit/>
          </a:bodyPr>
          <a:lstStyle/>
          <a:p>
            <a:pPr lvl="0">
              <a:defRPr/>
            </a:pPr>
            <a:r>
              <a:rPr kumimoji="0" lang="ja-JP" altLang="en-US" sz="1200" kern="0" dirty="0" smtClean="0">
                <a:solidFill>
                  <a:schemeClr val="tx1">
                    <a:lumMod val="65000"/>
                    <a:lumOff val="35000"/>
                  </a:schemeClr>
                </a:solidFill>
              </a:rPr>
              <a:t>・</a:t>
            </a:r>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web</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lang="en-US" altLang="ja-JP" sz="1200" dirty="0">
                <a:solidFill>
                  <a:schemeClr val="tx1">
                    <a:lumMod val="65000"/>
                    <a:lumOff val="35000"/>
                  </a:schemeClr>
                </a:solidFill>
                <a:hlinkClick r:id="rId7"/>
              </a:rPr>
              <a:t>https://</a:t>
            </a:r>
            <a:r>
              <a:rPr lang="en-US" altLang="ja-JP" sz="1200" dirty="0" smtClean="0">
                <a:solidFill>
                  <a:schemeClr val="tx1">
                    <a:lumMod val="65000"/>
                    <a:lumOff val="35000"/>
                  </a:schemeClr>
                </a:solidFill>
                <a:hlinkClick r:id="rId7"/>
              </a:rPr>
              <a:t>ads-help.yahoo.co.jp/yahooads/guideline/articledetail?lan=ja&amp;aid=1493&amp;o=default</a:t>
            </a:r>
            <a:endParaRPr kumimoji="0" lang="en-US" altLang="ja-JP" sz="1200" kern="0" dirty="0">
              <a:solidFill>
                <a:schemeClr val="tx1">
                  <a:lumMod val="65000"/>
                  <a:lumOff val="35000"/>
                </a:schemeClr>
              </a:solidFill>
            </a:endParaRPr>
          </a:p>
          <a:p>
            <a:pPr lvl="0">
              <a:defRPr/>
            </a:pPr>
            <a:r>
              <a:rPr kumimoji="0" lang="ja-JP" altLang="en-US" sz="1200" kern="0" dirty="0" smtClean="0">
                <a:solidFill>
                  <a:schemeClr val="tx1">
                    <a:lumMod val="65000"/>
                    <a:lumOff val="35000"/>
                  </a:schemeClr>
                </a:solidFill>
              </a:rPr>
              <a:t>・</a:t>
            </a:r>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PDF</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kumimoji="0" lang="en-US" altLang="ja-JP" sz="1200" kern="0" dirty="0">
                <a:solidFill>
                  <a:schemeClr val="tx1">
                    <a:lumMod val="65000"/>
                    <a:lumOff val="35000"/>
                  </a:schemeClr>
                </a:solidFill>
                <a:hlinkClick r:id="rId8"/>
              </a:rPr>
              <a:t>https://</a:t>
            </a:r>
            <a:r>
              <a:rPr kumimoji="0" lang="en-US" altLang="ja-JP" sz="1200" kern="0" dirty="0" smtClean="0">
                <a:solidFill>
                  <a:schemeClr val="tx1">
                    <a:lumMod val="65000"/>
                    <a:lumOff val="35000"/>
                  </a:schemeClr>
                </a:solidFill>
                <a:hlinkClick r:id="rId8"/>
              </a:rPr>
              <a:t>s.yimg.jp/images/listing/pdfs/listing_nyuukoukitei.pdf</a:t>
            </a:r>
            <a:endParaRPr kumimoji="0" lang="en-US" altLang="ja-JP" sz="1200" kern="0" dirty="0">
              <a:solidFill>
                <a:schemeClr val="tx1">
                  <a:lumMod val="65000"/>
                  <a:lumOff val="35000"/>
                </a:schemeClr>
              </a:solidFill>
            </a:endParaRPr>
          </a:p>
        </p:txBody>
      </p:sp>
    </p:spTree>
    <p:extLst>
      <p:ext uri="{BB962C8B-B14F-4D97-AF65-F5344CB8AC3E}">
        <p14:creationId xmlns:p14="http://schemas.microsoft.com/office/powerpoint/2010/main" val="8869994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6" name="テキスト ボックス 5">
            <a:extLst>
              <a:ext uri="{FF2B5EF4-FFF2-40B4-BE49-F238E27FC236}">
                <a16:creationId xmlns:a16="http://schemas.microsoft.com/office/drawing/2014/main" id="{80B0730C-3B9E-4841-8DAD-6780CB507DD0}"/>
              </a:ext>
            </a:extLst>
          </p:cNvPr>
          <p:cNvSpPr txBox="1"/>
          <p:nvPr/>
        </p:nvSpPr>
        <p:spPr>
          <a:xfrm>
            <a:off x="1121478" y="656747"/>
            <a:ext cx="1723549" cy="459741"/>
          </a:xfrm>
          <a:prstGeom prst="rect">
            <a:avLst/>
          </a:prstGeom>
          <a:noFill/>
        </p:spPr>
        <p:txBody>
          <a:bodyPr wrap="none" rtlCol="0">
            <a:spAutoFit/>
          </a:bodyPr>
          <a:lstStyle/>
          <a:p>
            <a:pPr algn="ctr">
              <a:lnSpc>
                <a:spcPts val="1460"/>
              </a:lnSpc>
            </a:pPr>
            <a:r>
              <a:rPr lang="ja-JP" altLang="en-US" sz="800" b="1" dirty="0">
                <a:solidFill>
                  <a:schemeClr val="tx1">
                    <a:lumMod val="65000"/>
                    <a:lumOff val="35000"/>
                  </a:schemeClr>
                </a:solidFill>
              </a:rPr>
              <a:t>ブランドパネル　</a:t>
            </a:r>
            <a:r>
              <a:rPr lang="ja-JP" altLang="en-US" sz="800" b="1" dirty="0" smtClean="0">
                <a:solidFill>
                  <a:schemeClr val="tx1">
                    <a:lumMod val="65000"/>
                    <a:lumOff val="35000"/>
                  </a:schemeClr>
                </a:solidFill>
              </a:rPr>
              <a:t>パノラマ</a:t>
            </a:r>
            <a:endParaRPr lang="en-US" altLang="ja-JP" sz="800" b="1" dirty="0" smtClean="0">
              <a:solidFill>
                <a:schemeClr val="tx1">
                  <a:lumMod val="65000"/>
                  <a:lumOff val="35000"/>
                </a:schemeClr>
              </a:solidFill>
            </a:endParaRPr>
          </a:p>
          <a:p>
            <a:pPr algn="ctr">
              <a:lnSpc>
                <a:spcPts val="1460"/>
              </a:lnSpc>
            </a:pPr>
            <a:r>
              <a:rPr lang="ja-JP" altLang="en-US" sz="800" b="1" dirty="0" smtClean="0">
                <a:solidFill>
                  <a:schemeClr val="tx1">
                    <a:lumMod val="65000"/>
                    <a:lumOff val="35000"/>
                  </a:schemeClr>
                </a:solidFill>
              </a:rPr>
              <a:t>ブランドパネル</a:t>
            </a:r>
            <a:r>
              <a:rPr lang="ja-JP" altLang="en-US" sz="800" b="1" dirty="0">
                <a:solidFill>
                  <a:schemeClr val="tx1">
                    <a:lumMod val="65000"/>
                    <a:lumOff val="35000"/>
                  </a:schemeClr>
                </a:solidFill>
              </a:rPr>
              <a:t>　</a:t>
            </a:r>
            <a:r>
              <a:rPr lang="ja-JP" altLang="en-US" sz="800" b="1" dirty="0" smtClean="0">
                <a:solidFill>
                  <a:schemeClr val="tx1">
                    <a:lumMod val="65000"/>
                    <a:lumOff val="35000"/>
                  </a:schemeClr>
                </a:solidFill>
              </a:rPr>
              <a:t>パノラマ</a:t>
            </a:r>
            <a:r>
              <a:rPr lang="ja-JP" altLang="en-US" sz="800" b="1" dirty="0">
                <a:solidFill>
                  <a:schemeClr val="tx1">
                    <a:lumMod val="65000"/>
                    <a:lumOff val="35000"/>
                  </a:schemeClr>
                </a:solidFill>
              </a:rPr>
              <a:t>　動画</a:t>
            </a:r>
            <a:endParaRPr lang="en-US" altLang="ja-JP" sz="800" b="1" dirty="0">
              <a:solidFill>
                <a:schemeClr val="tx1">
                  <a:lumMod val="65000"/>
                  <a:lumOff val="35000"/>
                </a:schemeClr>
              </a:solidFill>
            </a:endParaRPr>
          </a:p>
        </p:txBody>
      </p:sp>
      <p:pic>
        <p:nvPicPr>
          <p:cNvPr id="11" name="図 10"/>
          <p:cNvPicPr>
            <a:picLocks noChangeAspect="1"/>
          </p:cNvPicPr>
          <p:nvPr/>
        </p:nvPicPr>
        <p:blipFill>
          <a:blip r:embed="rId2"/>
          <a:stretch>
            <a:fillRect/>
          </a:stretch>
        </p:blipFill>
        <p:spPr>
          <a:xfrm>
            <a:off x="416496" y="1083571"/>
            <a:ext cx="3052592" cy="2092409"/>
          </a:xfrm>
          <a:prstGeom prst="rect">
            <a:avLst/>
          </a:prstGeom>
        </p:spPr>
      </p:pic>
      <p:pic>
        <p:nvPicPr>
          <p:cNvPr id="14" name="図 13"/>
          <p:cNvPicPr>
            <a:picLocks noChangeAspect="1"/>
          </p:cNvPicPr>
          <p:nvPr/>
        </p:nvPicPr>
        <p:blipFill>
          <a:blip r:embed="rId3"/>
          <a:stretch>
            <a:fillRect/>
          </a:stretch>
        </p:blipFill>
        <p:spPr>
          <a:xfrm>
            <a:off x="3584849" y="1112809"/>
            <a:ext cx="2817710" cy="1931408"/>
          </a:xfrm>
          <a:prstGeom prst="rect">
            <a:avLst/>
          </a:prstGeom>
        </p:spPr>
      </p:pic>
      <p:sp>
        <p:nvSpPr>
          <p:cNvPr id="19" name="テキスト ボックス 18">
            <a:extLst>
              <a:ext uri="{FF2B5EF4-FFF2-40B4-BE49-F238E27FC236}">
                <a16:creationId xmlns:a16="http://schemas.microsoft.com/office/drawing/2014/main" id="{80B0730C-3B9E-4841-8DAD-6780CB507DD0}"/>
              </a:ext>
            </a:extLst>
          </p:cNvPr>
          <p:cNvSpPr txBox="1"/>
          <p:nvPr/>
        </p:nvSpPr>
        <p:spPr>
          <a:xfrm>
            <a:off x="3613068" y="656747"/>
            <a:ext cx="2789490" cy="477054"/>
          </a:xfrm>
          <a:prstGeom prst="rect">
            <a:avLst/>
          </a:prstGeom>
          <a:noFill/>
        </p:spPr>
        <p:txBody>
          <a:bodyPr wrap="square" rtlCol="0">
            <a:spAutoFit/>
          </a:bodyPr>
          <a:lstStyle/>
          <a:p>
            <a:pPr algn="ctr">
              <a:lnSpc>
                <a:spcPts val="1460"/>
              </a:lnSpc>
            </a:pPr>
            <a:r>
              <a:rPr lang="ja-JP" altLang="en-US" sz="800" b="1" dirty="0" smtClean="0">
                <a:solidFill>
                  <a:schemeClr val="tx1">
                    <a:lumMod val="65000"/>
                    <a:lumOff val="35000"/>
                  </a:schemeClr>
                </a:solidFill>
              </a:rPr>
              <a:t>トップインパクト　パノラマ</a:t>
            </a:r>
            <a:endParaRPr lang="en-US" altLang="ja-JP" sz="800" b="1" dirty="0" smtClean="0">
              <a:solidFill>
                <a:schemeClr val="tx1">
                  <a:lumMod val="65000"/>
                  <a:lumOff val="35000"/>
                </a:schemeClr>
              </a:solidFill>
            </a:endParaRPr>
          </a:p>
          <a:p>
            <a:pPr algn="ctr">
              <a:lnSpc>
                <a:spcPts val="1460"/>
              </a:lnSpc>
            </a:pPr>
            <a:r>
              <a:rPr lang="ja-JP" altLang="en-US" sz="800" b="1" dirty="0" smtClean="0">
                <a:solidFill>
                  <a:schemeClr val="tx1">
                    <a:lumMod val="65000"/>
                    <a:lumOff val="35000"/>
                  </a:schemeClr>
                </a:solidFill>
              </a:rPr>
              <a:t>トップインパクト　パノラマ　動画</a:t>
            </a:r>
            <a:endParaRPr lang="en-US" altLang="ja-JP" sz="800" b="1" dirty="0">
              <a:solidFill>
                <a:schemeClr val="tx1">
                  <a:lumMod val="65000"/>
                  <a:lumOff val="35000"/>
                </a:schemeClr>
              </a:solidFill>
            </a:endParaRPr>
          </a:p>
        </p:txBody>
      </p:sp>
      <p:sp>
        <p:nvSpPr>
          <p:cNvPr id="16" name="テキスト ボックス 15">
            <a:extLst>
              <a:ext uri="{FF2B5EF4-FFF2-40B4-BE49-F238E27FC236}">
                <a16:creationId xmlns:a16="http://schemas.microsoft.com/office/drawing/2014/main" id="{B2C2EF20-2127-FC40-8CEB-0C59A3ECA146}"/>
              </a:ext>
            </a:extLst>
          </p:cNvPr>
          <p:cNvSpPr txBox="1"/>
          <p:nvPr/>
        </p:nvSpPr>
        <p:spPr>
          <a:xfrm>
            <a:off x="7256366" y="656747"/>
            <a:ext cx="1826141" cy="459741"/>
          </a:xfrm>
          <a:prstGeom prst="rect">
            <a:avLst/>
          </a:prstGeom>
          <a:noFill/>
        </p:spPr>
        <p:txBody>
          <a:bodyPr wrap="none" rtlCol="0">
            <a:spAutoFit/>
          </a:bodyPr>
          <a:lstStyle/>
          <a:p>
            <a:pPr algn="ctr">
              <a:lnSpc>
                <a:spcPts val="1460"/>
              </a:lnSpc>
            </a:pPr>
            <a:r>
              <a:rPr kumimoji="1" lang="ja-JP" altLang="en-US" sz="800" b="1" dirty="0" smtClean="0">
                <a:solidFill>
                  <a:schemeClr val="tx1">
                    <a:lumMod val="65000"/>
                    <a:lumOff val="35000"/>
                  </a:schemeClr>
                </a:solidFill>
              </a:rPr>
              <a:t>ブランドパネル　トップインパクト</a:t>
            </a:r>
            <a:endParaRPr kumimoji="1" lang="en-US" altLang="ja-JP" sz="800" b="1" dirty="0" smtClean="0">
              <a:solidFill>
                <a:schemeClr val="tx1">
                  <a:lumMod val="65000"/>
                  <a:lumOff val="35000"/>
                </a:schemeClr>
              </a:solidFill>
            </a:endParaRPr>
          </a:p>
          <a:p>
            <a:pPr algn="ctr">
              <a:lnSpc>
                <a:spcPts val="1460"/>
              </a:lnSpc>
            </a:pPr>
            <a:r>
              <a:rPr lang="ja-JP" altLang="en-US" sz="800" b="1" dirty="0" smtClean="0">
                <a:solidFill>
                  <a:schemeClr val="tx1">
                    <a:lumMod val="65000"/>
                    <a:lumOff val="35000"/>
                  </a:schemeClr>
                </a:solidFill>
              </a:rPr>
              <a:t>サイドビジョン</a:t>
            </a:r>
            <a:endParaRPr kumimoji="1" lang="en-US" altLang="ja-JP" sz="800" b="1" dirty="0">
              <a:solidFill>
                <a:schemeClr val="tx1">
                  <a:lumMod val="65000"/>
                  <a:lumOff val="35000"/>
                </a:schemeClr>
              </a:solidFill>
            </a:endParaRPr>
          </a:p>
        </p:txBody>
      </p:sp>
      <p:pic>
        <p:nvPicPr>
          <p:cNvPr id="20" name="図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53200" y="1112809"/>
            <a:ext cx="2832474" cy="1806094"/>
          </a:xfrm>
          <a:prstGeom prst="rect">
            <a:avLst/>
          </a:prstGeom>
        </p:spPr>
      </p:pic>
      <p:sp>
        <p:nvSpPr>
          <p:cNvPr id="21" name="正方形/長方形 20"/>
          <p:cNvSpPr/>
          <p:nvPr/>
        </p:nvSpPr>
        <p:spPr>
          <a:xfrm>
            <a:off x="6726483" y="2968883"/>
            <a:ext cx="1826141" cy="267381"/>
          </a:xfrm>
          <a:prstGeom prst="rect">
            <a:avLst/>
          </a:prstGeom>
        </p:spPr>
        <p:txBody>
          <a:bodyPr wrap="none">
            <a:spAutoFit/>
          </a:bodyPr>
          <a:lstStyle/>
          <a:p>
            <a:pPr>
              <a:lnSpc>
                <a:spcPts val="1460"/>
              </a:lnSpc>
            </a:pPr>
            <a:r>
              <a:rPr lang="en-US" altLang="ja-JP" sz="800" dirty="0" smtClean="0">
                <a:solidFill>
                  <a:schemeClr val="tx1">
                    <a:lumMod val="65000"/>
                    <a:lumOff val="35000"/>
                  </a:schemeClr>
                </a:solidFill>
                <a:latin typeface="+mn-ea"/>
              </a:rPr>
              <a:t>※</a:t>
            </a:r>
            <a:r>
              <a:rPr lang="ja-JP" altLang="en-US" sz="800" dirty="0" smtClean="0">
                <a:solidFill>
                  <a:schemeClr val="tx1">
                    <a:lumMod val="65000"/>
                    <a:lumOff val="35000"/>
                  </a:schemeClr>
                </a:solidFill>
                <a:latin typeface="+mn-ea"/>
              </a:rPr>
              <a:t>サイドパネルが動画となります。</a:t>
            </a:r>
            <a:endParaRPr lang="en-US" altLang="ja-JP" sz="800" dirty="0">
              <a:solidFill>
                <a:schemeClr val="tx1">
                  <a:lumMod val="65000"/>
                  <a:lumOff val="35000"/>
                </a:schemeClr>
              </a:solidFill>
              <a:latin typeface="+mn-ea"/>
            </a:endParaRPr>
          </a:p>
        </p:txBody>
      </p:sp>
      <p:sp>
        <p:nvSpPr>
          <p:cNvPr id="22" name="テキスト ボックス 21">
            <a:extLst>
              <a:ext uri="{FF2B5EF4-FFF2-40B4-BE49-F238E27FC236}">
                <a16:creationId xmlns:a16="http://schemas.microsoft.com/office/drawing/2014/main" id="{80B0730C-3B9E-4841-8DAD-6780CB507DD0}"/>
              </a:ext>
            </a:extLst>
          </p:cNvPr>
          <p:cNvSpPr txBox="1"/>
          <p:nvPr/>
        </p:nvSpPr>
        <p:spPr>
          <a:xfrm>
            <a:off x="2130486" y="3209272"/>
            <a:ext cx="2677203" cy="477054"/>
          </a:xfrm>
          <a:prstGeom prst="rect">
            <a:avLst/>
          </a:prstGeom>
          <a:noFill/>
        </p:spPr>
        <p:txBody>
          <a:bodyPr wrap="square" rtlCol="0">
            <a:spAutoFit/>
          </a:bodyPr>
          <a:lstStyle/>
          <a:p>
            <a:pPr algn="ctr">
              <a:lnSpc>
                <a:spcPts val="1460"/>
              </a:lnSpc>
            </a:pPr>
            <a:r>
              <a:rPr lang="ja-JP" altLang="en-US" sz="800" b="1" dirty="0">
                <a:solidFill>
                  <a:schemeClr val="tx1">
                    <a:lumMod val="65000"/>
                    <a:lumOff val="35000"/>
                  </a:schemeClr>
                </a:solidFill>
              </a:rPr>
              <a:t>ブランドパネル　トップインパクト</a:t>
            </a:r>
            <a:endParaRPr lang="en-US" altLang="ja-JP" sz="800" b="1" dirty="0">
              <a:solidFill>
                <a:schemeClr val="tx1">
                  <a:lumMod val="65000"/>
                  <a:lumOff val="35000"/>
                </a:schemeClr>
              </a:solidFill>
            </a:endParaRPr>
          </a:p>
          <a:p>
            <a:pPr algn="ctr">
              <a:lnSpc>
                <a:spcPts val="1460"/>
              </a:lnSpc>
            </a:pPr>
            <a:r>
              <a:rPr lang="ja-JP" altLang="en-US" sz="800" b="1" dirty="0" smtClean="0">
                <a:solidFill>
                  <a:schemeClr val="tx1">
                    <a:lumMod val="65000"/>
                    <a:lumOff val="35000"/>
                  </a:schemeClr>
                </a:solidFill>
              </a:rPr>
              <a:t>サイドスイッチ</a:t>
            </a:r>
            <a:endParaRPr lang="en-US" altLang="ja-JP" sz="800" b="1" dirty="0">
              <a:solidFill>
                <a:schemeClr val="tx1">
                  <a:lumMod val="65000"/>
                  <a:lumOff val="35000"/>
                </a:schemeClr>
              </a:solidFill>
            </a:endParaRPr>
          </a:p>
        </p:txBody>
      </p:sp>
      <p:pic>
        <p:nvPicPr>
          <p:cNvPr id="23" name="図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56856" y="3642004"/>
            <a:ext cx="2599051" cy="1964153"/>
          </a:xfrm>
          <a:prstGeom prst="rect">
            <a:avLst/>
          </a:prstGeom>
        </p:spPr>
      </p:pic>
      <p:pic>
        <p:nvPicPr>
          <p:cNvPr id="24" name="図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8548" y="3642005"/>
            <a:ext cx="2609413" cy="1971984"/>
          </a:xfrm>
          <a:prstGeom prst="rect">
            <a:avLst/>
          </a:prstGeom>
        </p:spPr>
      </p:pic>
      <p:sp>
        <p:nvSpPr>
          <p:cNvPr id="25" name="正方形/長方形 24"/>
          <p:cNvSpPr/>
          <p:nvPr/>
        </p:nvSpPr>
        <p:spPr>
          <a:xfrm>
            <a:off x="544398" y="5621023"/>
            <a:ext cx="2236510" cy="267381"/>
          </a:xfrm>
          <a:prstGeom prst="rect">
            <a:avLst/>
          </a:prstGeom>
        </p:spPr>
        <p:txBody>
          <a:bodyPr wrap="none">
            <a:spAutoFit/>
          </a:bodyPr>
          <a:lstStyle/>
          <a:p>
            <a:pPr>
              <a:lnSpc>
                <a:spcPts val="1460"/>
              </a:lnSpc>
            </a:pPr>
            <a:r>
              <a:rPr lang="en-US" altLang="ja-JP" sz="800" dirty="0" smtClean="0">
                <a:solidFill>
                  <a:schemeClr val="tx1">
                    <a:lumMod val="65000"/>
                    <a:lumOff val="35000"/>
                  </a:schemeClr>
                </a:solidFill>
                <a:latin typeface="+mn-ea"/>
              </a:rPr>
              <a:t>※</a:t>
            </a:r>
            <a:r>
              <a:rPr lang="ja-JP" altLang="en-US" sz="800" dirty="0" smtClean="0">
                <a:solidFill>
                  <a:schemeClr val="tx1">
                    <a:lumMod val="65000"/>
                    <a:lumOff val="35000"/>
                  </a:schemeClr>
                </a:solidFill>
                <a:latin typeface="+mn-ea"/>
              </a:rPr>
              <a:t>ブランドパネルパノラマ箇所　動画再生</a:t>
            </a:r>
            <a:r>
              <a:rPr lang="ja-JP" altLang="en-US" sz="800" dirty="0">
                <a:solidFill>
                  <a:schemeClr val="tx1">
                    <a:lumMod val="65000"/>
                    <a:lumOff val="35000"/>
                  </a:schemeClr>
                </a:solidFill>
                <a:latin typeface="+mn-ea"/>
              </a:rPr>
              <a:t>中</a:t>
            </a:r>
            <a:endParaRPr lang="en-US" altLang="ja-JP" sz="800" dirty="0">
              <a:solidFill>
                <a:schemeClr val="tx1">
                  <a:lumMod val="65000"/>
                  <a:lumOff val="35000"/>
                </a:schemeClr>
              </a:solidFill>
              <a:latin typeface="+mn-ea"/>
            </a:endParaRPr>
          </a:p>
        </p:txBody>
      </p:sp>
      <p:sp>
        <p:nvSpPr>
          <p:cNvPr id="26" name="正方形/長方形 25"/>
          <p:cNvSpPr/>
          <p:nvPr/>
        </p:nvSpPr>
        <p:spPr>
          <a:xfrm>
            <a:off x="3462169" y="5612029"/>
            <a:ext cx="2441694" cy="459741"/>
          </a:xfrm>
          <a:prstGeom prst="rect">
            <a:avLst/>
          </a:prstGeom>
        </p:spPr>
        <p:txBody>
          <a:bodyPr wrap="none">
            <a:spAutoFit/>
          </a:bodyPr>
          <a:lstStyle/>
          <a:p>
            <a:pPr>
              <a:lnSpc>
                <a:spcPts val="1460"/>
              </a:lnSpc>
            </a:pPr>
            <a:r>
              <a:rPr lang="en-US" altLang="ja-JP" sz="800" dirty="0" smtClean="0">
                <a:solidFill>
                  <a:schemeClr val="tx1">
                    <a:lumMod val="65000"/>
                    <a:lumOff val="35000"/>
                  </a:schemeClr>
                </a:solidFill>
                <a:latin typeface="+mn-ea"/>
              </a:rPr>
              <a:t>※</a:t>
            </a:r>
            <a:r>
              <a:rPr lang="ja-JP" altLang="en-US" sz="800" dirty="0">
                <a:solidFill>
                  <a:schemeClr val="tx1">
                    <a:lumMod val="65000"/>
                    <a:lumOff val="35000"/>
                  </a:schemeClr>
                </a:solidFill>
                <a:latin typeface="+mn-ea"/>
              </a:rPr>
              <a:t>ブランドパネルパノラマ箇所　</a:t>
            </a:r>
            <a:r>
              <a:rPr lang="ja-JP" altLang="en-US" sz="800" dirty="0" smtClean="0">
                <a:solidFill>
                  <a:schemeClr val="tx1">
                    <a:lumMod val="65000"/>
                    <a:lumOff val="35000"/>
                  </a:schemeClr>
                </a:solidFill>
                <a:latin typeface="+mn-ea"/>
              </a:rPr>
              <a:t>動画再生終了後</a:t>
            </a:r>
            <a:endParaRPr lang="en-US" altLang="ja-JP" sz="800" dirty="0" smtClean="0">
              <a:solidFill>
                <a:schemeClr val="tx1">
                  <a:lumMod val="65000"/>
                  <a:lumOff val="35000"/>
                </a:schemeClr>
              </a:solidFill>
              <a:latin typeface="+mn-ea"/>
            </a:endParaRPr>
          </a:p>
          <a:p>
            <a:pPr>
              <a:lnSpc>
                <a:spcPts val="1460"/>
              </a:lnSpc>
            </a:pPr>
            <a:r>
              <a:rPr lang="ja-JP" altLang="en-US" sz="800" dirty="0">
                <a:solidFill>
                  <a:schemeClr val="tx1">
                    <a:lumMod val="65000"/>
                    <a:lumOff val="35000"/>
                  </a:schemeClr>
                </a:solidFill>
                <a:latin typeface="+mn-ea"/>
              </a:rPr>
              <a:t>　</a:t>
            </a:r>
            <a:r>
              <a:rPr lang="ja-JP" altLang="en-US" sz="800" dirty="0" smtClean="0">
                <a:solidFill>
                  <a:schemeClr val="tx1">
                    <a:lumMod val="65000"/>
                    <a:lumOff val="35000"/>
                  </a:schemeClr>
                </a:solidFill>
                <a:latin typeface="+mn-ea"/>
              </a:rPr>
              <a:t>サイドパネルが止め画用に切り替わります。</a:t>
            </a:r>
            <a:endParaRPr lang="en-US" altLang="ja-JP" sz="800" dirty="0">
              <a:solidFill>
                <a:schemeClr val="tx1">
                  <a:lumMod val="65000"/>
                  <a:lumOff val="35000"/>
                </a:schemeClr>
              </a:solidFill>
              <a:latin typeface="+mn-ea"/>
            </a:endParaRPr>
          </a:p>
        </p:txBody>
      </p:sp>
      <p:sp>
        <p:nvSpPr>
          <p:cNvPr id="18" name="テキスト ボックス 17"/>
          <p:cNvSpPr txBox="1"/>
          <p:nvPr/>
        </p:nvSpPr>
        <p:spPr>
          <a:xfrm>
            <a:off x="704528" y="6063679"/>
            <a:ext cx="9001000" cy="461665"/>
          </a:xfrm>
          <a:prstGeom prst="rect">
            <a:avLst/>
          </a:prstGeom>
          <a:noFill/>
        </p:spPr>
        <p:txBody>
          <a:bodyPr wrap="square" rtlCol="0">
            <a:spAutoFit/>
          </a:bodyPr>
          <a:lstStyle/>
          <a:p>
            <a:pPr lvl="0">
              <a:defRPr/>
            </a:pPr>
            <a:r>
              <a:rPr kumimoji="0" lang="ja-JP" altLang="en-US" sz="1200" kern="0" dirty="0" smtClean="0">
                <a:solidFill>
                  <a:schemeClr val="tx1">
                    <a:lumMod val="65000"/>
                    <a:lumOff val="35000"/>
                  </a:schemeClr>
                </a:solidFill>
              </a:rPr>
              <a:t>・</a:t>
            </a:r>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web</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lang="en-US" altLang="ja-JP" sz="1200" dirty="0">
                <a:solidFill>
                  <a:schemeClr val="tx1">
                    <a:lumMod val="65000"/>
                    <a:lumOff val="35000"/>
                  </a:schemeClr>
                </a:solidFill>
                <a:hlinkClick r:id="rId7"/>
              </a:rPr>
              <a:t>https://</a:t>
            </a:r>
            <a:r>
              <a:rPr lang="en-US" altLang="ja-JP" sz="1200" dirty="0" smtClean="0">
                <a:solidFill>
                  <a:schemeClr val="tx1">
                    <a:lumMod val="65000"/>
                    <a:lumOff val="35000"/>
                  </a:schemeClr>
                </a:solidFill>
                <a:hlinkClick r:id="rId7"/>
              </a:rPr>
              <a:t>ads-help.yahoo.co.jp/yahooads/guideline/articledetail?lan=ja&amp;aid=1493&amp;o=default</a:t>
            </a:r>
            <a:endParaRPr kumimoji="0" lang="en-US" altLang="ja-JP" sz="1200" kern="0" dirty="0">
              <a:solidFill>
                <a:schemeClr val="tx1">
                  <a:lumMod val="65000"/>
                  <a:lumOff val="35000"/>
                </a:schemeClr>
              </a:solidFill>
            </a:endParaRPr>
          </a:p>
          <a:p>
            <a:pPr lvl="0">
              <a:defRPr/>
            </a:pPr>
            <a:r>
              <a:rPr kumimoji="0" lang="ja-JP" altLang="en-US" sz="1200" kern="0" dirty="0" smtClean="0">
                <a:solidFill>
                  <a:schemeClr val="tx1">
                    <a:lumMod val="65000"/>
                    <a:lumOff val="35000"/>
                  </a:schemeClr>
                </a:solidFill>
              </a:rPr>
              <a:t>・</a:t>
            </a:r>
            <a:r>
              <a:rPr kumimoji="0" lang="ja-JP" altLang="en-US" sz="1200" kern="0" dirty="0">
                <a:solidFill>
                  <a:schemeClr val="tx1">
                    <a:lumMod val="65000"/>
                    <a:lumOff val="35000"/>
                  </a:schemeClr>
                </a:solidFill>
              </a:rPr>
              <a:t>入稿規定（</a:t>
            </a:r>
            <a:r>
              <a:rPr kumimoji="0" lang="en-US" altLang="ja-JP" sz="1200" kern="0" dirty="0">
                <a:solidFill>
                  <a:schemeClr val="tx1">
                    <a:lumMod val="65000"/>
                    <a:lumOff val="35000"/>
                  </a:schemeClr>
                </a:solidFill>
              </a:rPr>
              <a:t>PDF</a:t>
            </a:r>
            <a:r>
              <a:rPr kumimoji="0" lang="ja-JP" altLang="en-US" sz="1200" kern="0" dirty="0">
                <a:solidFill>
                  <a:schemeClr val="tx1">
                    <a:lumMod val="65000"/>
                    <a:lumOff val="35000"/>
                  </a:schemeClr>
                </a:solidFill>
              </a:rPr>
              <a:t>）：</a:t>
            </a:r>
            <a:r>
              <a:rPr kumimoji="0" lang="en-US" altLang="ja-JP" sz="1200" kern="0" dirty="0">
                <a:solidFill>
                  <a:schemeClr val="tx1">
                    <a:lumMod val="65000"/>
                    <a:lumOff val="35000"/>
                  </a:schemeClr>
                </a:solidFill>
              </a:rPr>
              <a:t> </a:t>
            </a:r>
            <a:r>
              <a:rPr kumimoji="0" lang="en-US" altLang="ja-JP" sz="1200" kern="0" dirty="0">
                <a:solidFill>
                  <a:schemeClr val="tx1">
                    <a:lumMod val="65000"/>
                    <a:lumOff val="35000"/>
                  </a:schemeClr>
                </a:solidFill>
                <a:hlinkClick r:id="rId8"/>
              </a:rPr>
              <a:t>https://</a:t>
            </a:r>
            <a:r>
              <a:rPr kumimoji="0" lang="en-US" altLang="ja-JP" sz="1200" kern="0" dirty="0" smtClean="0">
                <a:solidFill>
                  <a:schemeClr val="tx1">
                    <a:lumMod val="65000"/>
                    <a:lumOff val="35000"/>
                  </a:schemeClr>
                </a:solidFill>
                <a:hlinkClick r:id="rId8"/>
              </a:rPr>
              <a:t>s.yimg.jp/images/listing/pdfs/listing_nyuukoukitei.pdf</a:t>
            </a:r>
            <a:endParaRPr kumimoji="0" lang="en-US" altLang="ja-JP" sz="1200" kern="0" dirty="0">
              <a:solidFill>
                <a:schemeClr val="tx1">
                  <a:lumMod val="65000"/>
                  <a:lumOff val="35000"/>
                </a:schemeClr>
              </a:solidFill>
            </a:endParaRPr>
          </a:p>
        </p:txBody>
      </p:sp>
    </p:spTree>
    <p:extLst>
      <p:ext uri="{BB962C8B-B14F-4D97-AF65-F5344CB8AC3E}">
        <p14:creationId xmlns:p14="http://schemas.microsoft.com/office/powerpoint/2010/main" val="34831842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latin typeface="+mn-ea"/>
                <a:ea typeface="+mn-ea"/>
              </a:rPr>
              <a:t>商品一覧　</a:t>
            </a:r>
            <a:r>
              <a:rPr kumimoji="1" lang="ja-JP" altLang="en-US" sz="2200" dirty="0">
                <a:latin typeface="+mn-ea"/>
                <a:ea typeface="+mn-ea"/>
              </a:rPr>
              <a:t>ブランドパネル（</a:t>
            </a:r>
            <a:r>
              <a:rPr lang="ja-JP" altLang="en-US" sz="2200" dirty="0">
                <a:latin typeface="+mn-ea"/>
                <a:ea typeface="+mn-ea"/>
              </a:rPr>
              <a:t>マルチデバイス</a:t>
            </a:r>
            <a:r>
              <a:rPr kumimoji="1" lang="ja-JP" altLang="en-US" sz="2200" dirty="0">
                <a:latin typeface="+mn-ea"/>
                <a:ea typeface="+mn-ea"/>
              </a:rPr>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38003398"/>
              </p:ext>
            </p:extLst>
          </p:nvPr>
        </p:nvGraphicFramePr>
        <p:xfrm>
          <a:off x="272478" y="908717"/>
          <a:ext cx="9361043" cy="5328594"/>
        </p:xfrm>
        <a:graphic>
          <a:graphicData uri="http://schemas.openxmlformats.org/drawingml/2006/table">
            <a:tbl>
              <a:tblPr firstCol="1" bandRow="1">
                <a:tableStyleId>{21E4AEA4-8DFA-4A89-87EB-49C32662AFE0}</a:tableStyleId>
              </a:tblPr>
              <a:tblGrid>
                <a:gridCol w="935370">
                  <a:extLst>
                    <a:ext uri="{9D8B030D-6E8A-4147-A177-3AD203B41FA5}">
                      <a16:colId xmlns:a16="http://schemas.microsoft.com/office/drawing/2014/main" val="792911817"/>
                    </a:ext>
                  </a:extLst>
                </a:gridCol>
                <a:gridCol w="1383138">
                  <a:extLst>
                    <a:ext uri="{9D8B030D-6E8A-4147-A177-3AD203B41FA5}">
                      <a16:colId xmlns:a16="http://schemas.microsoft.com/office/drawing/2014/main" val="598637953"/>
                    </a:ext>
                  </a:extLst>
                </a:gridCol>
                <a:gridCol w="1467003">
                  <a:extLst>
                    <a:ext uri="{9D8B030D-6E8A-4147-A177-3AD203B41FA5}">
                      <a16:colId xmlns:a16="http://schemas.microsoft.com/office/drawing/2014/main" val="56015879"/>
                    </a:ext>
                  </a:extLst>
                </a:gridCol>
                <a:gridCol w="1366904">
                  <a:extLst>
                    <a:ext uri="{9D8B030D-6E8A-4147-A177-3AD203B41FA5}">
                      <a16:colId xmlns:a16="http://schemas.microsoft.com/office/drawing/2014/main" val="1598988926"/>
                    </a:ext>
                  </a:extLst>
                </a:gridCol>
                <a:gridCol w="1402876">
                  <a:extLst>
                    <a:ext uri="{9D8B030D-6E8A-4147-A177-3AD203B41FA5}">
                      <a16:colId xmlns:a16="http://schemas.microsoft.com/office/drawing/2014/main" val="818970803"/>
                    </a:ext>
                  </a:extLst>
                </a:gridCol>
                <a:gridCol w="1402876">
                  <a:extLst>
                    <a:ext uri="{9D8B030D-6E8A-4147-A177-3AD203B41FA5}">
                      <a16:colId xmlns:a16="http://schemas.microsoft.com/office/drawing/2014/main" val="1262143990"/>
                    </a:ext>
                  </a:extLst>
                </a:gridCol>
                <a:gridCol w="1402876">
                  <a:extLst>
                    <a:ext uri="{9D8B030D-6E8A-4147-A177-3AD203B41FA5}">
                      <a16:colId xmlns:a16="http://schemas.microsoft.com/office/drawing/2014/main" val="2050705481"/>
                    </a:ext>
                  </a:extLst>
                </a:gridCol>
              </a:tblGrid>
              <a:tr h="510526">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MD</a:t>
                      </a:r>
                      <a:r>
                        <a:rPr kumimoji="1" lang="ja-JP" altLang="en-US" sz="800" b="1" dirty="0">
                          <a:solidFill>
                            <a:schemeClr val="tx1">
                              <a:lumMod val="65000"/>
                              <a:lumOff val="35000"/>
                            </a:schemeClr>
                          </a:solidFill>
                          <a:latin typeface="+mj-lt"/>
                          <a:ea typeface="+mj-ea"/>
                        </a:rPr>
                        <a:t>　（</a:t>
                      </a:r>
                      <a:r>
                        <a:rPr kumimoji="1" lang="en-US" altLang="ja-JP" sz="800" b="1" dirty="0">
                          <a:solidFill>
                            <a:schemeClr val="tx1">
                              <a:lumMod val="65000"/>
                              <a:lumOff val="35000"/>
                            </a:schemeClr>
                          </a:solidFill>
                          <a:latin typeface="+mj-lt"/>
                          <a:ea typeface="+mj-ea"/>
                        </a:rPr>
                        <a:t>500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r>
                        <a:rPr kumimoji="1" lang="ja-JP" altLang="en-US" sz="800" b="1" kern="1200" dirty="0">
                          <a:solidFill>
                            <a:schemeClr val="tx1">
                              <a:lumMod val="65000"/>
                              <a:lumOff val="35000"/>
                            </a:schemeClr>
                          </a:solidFill>
                          <a:latin typeface="+mn-lt"/>
                          <a:ea typeface="+mn-ea"/>
                          <a:cs typeface="+mn-cs"/>
                        </a:rPr>
                        <a:t>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FQ1</a:t>
                      </a:r>
                      <a:r>
                        <a:rPr kumimoji="1" lang="ja-JP" altLang="en-US" sz="800" b="1" kern="1200" dirty="0" smtClean="0">
                          <a:solidFill>
                            <a:schemeClr val="tx1">
                              <a:lumMod val="65000"/>
                              <a:lumOff val="35000"/>
                            </a:schemeClr>
                          </a:solidFill>
                          <a:latin typeface="+mn-lt"/>
                          <a:ea typeface="+mn-ea"/>
                          <a:cs typeface="+mn-cs"/>
                        </a:rPr>
                        <a:t>）</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ja-JP" altLang="en-US" sz="800" b="1" kern="1200" dirty="0" smtClean="0">
                          <a:solidFill>
                            <a:schemeClr val="tx1">
                              <a:lumMod val="65000"/>
                              <a:lumOff val="35000"/>
                            </a:schemeClr>
                          </a:solidFill>
                          <a:latin typeface="+mn-lt"/>
                          <a:ea typeface="+mn-ea"/>
                          <a:cs typeface="+mn-cs"/>
                        </a:rPr>
                        <a:t>）</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MD</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MD</a:t>
                      </a:r>
                      <a:endParaRPr kumimoji="1" lang="ja-JP" altLang="en-US"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（市区郡）</a:t>
                      </a:r>
                      <a:endParaRPr kumimoji="1" lang="en-US" altLang="ja-JP" sz="800" b="1"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38246">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1000000663</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1000000681</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1000000682</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1000000683</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1000000664</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j-lt"/>
                          <a:ea typeface="+mj-ea"/>
                        </a:rPr>
                        <a:t>1000000665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238246">
                <a:tc>
                  <a:txBody>
                    <a:bodyPr/>
                    <a:lstStyle/>
                    <a:p>
                      <a:pPr algn="ctr"/>
                      <a:r>
                        <a:rPr kumimoji="1" lang="ja-JP" altLang="en-US" sz="800" b="0" dirty="0" smtClean="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1</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27</a:t>
                      </a:r>
                      <a:r>
                        <a:rPr kumimoji="1" lang="ja-JP" altLang="en-US" sz="800" dirty="0" smtClean="0">
                          <a:solidFill>
                            <a:schemeClr val="tx1">
                              <a:lumMod val="65000"/>
                              <a:lumOff val="35000"/>
                            </a:schemeClr>
                          </a:solidFill>
                          <a:latin typeface="+mj-lt"/>
                          <a:ea typeface="+mj-ea"/>
                        </a:rPr>
                        <a:t>日（水）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noFill/>
                      <a:prstDash val="solid"/>
                      <a:round/>
                      <a:headEnd type="none" w="med" len="med"/>
                      <a:tailEnd type="none" w="med" len="med"/>
                    </a:lnT>
                    <a:lnB w="12700" cmpd="sng">
                      <a:noFill/>
                    </a:lnB>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noFill/>
                      <a:prstDash val="solid"/>
                      <a:round/>
                      <a:headEnd type="none" w="med" len="med"/>
                      <a:tailEnd type="none" w="med" len="med"/>
                    </a:lnT>
                    <a:lnB w="12700" cmpd="sng">
                      <a:noFill/>
                    </a:lnB>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tcPr>
                </a:tc>
                <a:extLst>
                  <a:ext uri="{0D108BD9-81ED-4DB2-BD59-A6C34878D82A}">
                    <a16:rowId xmlns:a16="http://schemas.microsoft.com/office/drawing/2014/main" val="710207372"/>
                  </a:ext>
                </a:extLst>
              </a:tr>
              <a:tr h="10231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mpd="sng">
                      <a:noFill/>
                    </a:lnT>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3743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238246">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smtClean="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238246">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dirty="0">
                          <a:solidFill>
                            <a:schemeClr val="tx1">
                              <a:lumMod val="65000"/>
                              <a:lumOff val="35000"/>
                            </a:schemeClr>
                          </a:solidFill>
                          <a:latin typeface="+mj-lt"/>
                          <a:ea typeface="+mj-ea"/>
                        </a:rPr>
                        <a:t>Yahoo! </a:t>
                      </a:r>
                      <a:r>
                        <a:rPr kumimoji="1" lang="en-US" altLang="ja-JP" sz="800" dirty="0" smtClean="0">
                          <a:solidFill>
                            <a:schemeClr val="tx1">
                              <a:lumMod val="65000"/>
                              <a:lumOff val="35000"/>
                            </a:schemeClr>
                          </a:solidFill>
                          <a:latin typeface="+mj-lt"/>
                          <a:ea typeface="+mj-ea"/>
                        </a:rPr>
                        <a:t>JAPAN</a:t>
                      </a:r>
                      <a:r>
                        <a:rPr kumimoji="1" lang="ja-JP" altLang="en-US" sz="800" dirty="0" smtClean="0">
                          <a:solidFill>
                            <a:schemeClr val="tx1">
                              <a:lumMod val="65000"/>
                              <a:lumOff val="35000"/>
                            </a:schemeClr>
                          </a:solidFill>
                          <a:latin typeface="+mj-lt"/>
                          <a:ea typeface="+mj-ea"/>
                        </a:rPr>
                        <a:t>　トップページ</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238246">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714737">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algn="ctr"/>
                      <a:r>
                        <a:rPr kumimoji="1" lang="en-US" altLang="ja-JP" sz="600" dirty="0" smtClean="0">
                          <a:solidFill>
                            <a:schemeClr val="tx1">
                              <a:lumMod val="65000"/>
                              <a:lumOff val="35000"/>
                            </a:schemeClr>
                          </a:solidFill>
                          <a:latin typeface="+mj-lt"/>
                          <a:ea typeface="+mj-ea"/>
                        </a:rPr>
                        <a:t>※1</a:t>
                      </a:r>
                      <a:r>
                        <a:rPr kumimoji="1" lang="ja-JP" altLang="en-US" sz="600" dirty="0" smtClean="0">
                          <a:solidFill>
                            <a:schemeClr val="tx1">
                              <a:lumMod val="65000"/>
                              <a:lumOff val="35000"/>
                            </a:schemeClr>
                          </a:solidFill>
                          <a:latin typeface="+mj-lt"/>
                          <a:ea typeface="+mj-ea"/>
                        </a:rPr>
                        <a:t>日間～</a:t>
                      </a:r>
                      <a:r>
                        <a:rPr kumimoji="1" lang="en-US" altLang="ja-JP" sz="600" dirty="0" smtClean="0">
                          <a:solidFill>
                            <a:schemeClr val="tx1">
                              <a:lumMod val="65000"/>
                              <a:lumOff val="35000"/>
                            </a:schemeClr>
                          </a:solidFill>
                          <a:latin typeface="+mj-lt"/>
                          <a:ea typeface="+mj-ea"/>
                        </a:rPr>
                        <a:t>4</a:t>
                      </a:r>
                      <a:r>
                        <a:rPr kumimoji="1" lang="ja-JP" altLang="en-US" sz="600" dirty="0" smtClean="0">
                          <a:solidFill>
                            <a:schemeClr val="tx1">
                              <a:lumMod val="65000"/>
                              <a:lumOff val="35000"/>
                            </a:schemeClr>
                          </a:solidFill>
                          <a:latin typeface="+mj-lt"/>
                          <a:ea typeface="+mj-ea"/>
                        </a:rPr>
                        <a:t>日間での掲載も可能ですが、掲載</a:t>
                      </a:r>
                      <a:r>
                        <a:rPr kumimoji="1" lang="en-US" altLang="ja-JP" sz="600" dirty="0" err="1" smtClean="0">
                          <a:solidFill>
                            <a:schemeClr val="tx1">
                              <a:lumMod val="65000"/>
                              <a:lumOff val="35000"/>
                            </a:schemeClr>
                          </a:solidFill>
                          <a:latin typeface="+mj-lt"/>
                          <a:ea typeface="+mj-ea"/>
                        </a:rPr>
                        <a:t>vimps</a:t>
                      </a:r>
                      <a:r>
                        <a:rPr kumimoji="1" lang="ja-JP" altLang="en-US" sz="600" dirty="0" smtClean="0">
                          <a:solidFill>
                            <a:schemeClr val="tx1">
                              <a:lumMod val="65000"/>
                              <a:lumOff val="35000"/>
                            </a:schemeClr>
                          </a:solidFill>
                          <a:latin typeface="+mj-lt"/>
                          <a:ea typeface="+mj-ea"/>
                        </a:rPr>
                        <a:t>数が未達成の場合補填対象外になります。</a:t>
                      </a:r>
                      <a:endParaRPr kumimoji="1" lang="ja-JP" altLang="en-US" sz="6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900" kern="1200" dirty="0" smtClean="0">
                          <a:solidFill>
                            <a:schemeClr val="tx1">
                              <a:lumMod val="65000"/>
                              <a:lumOff val="35000"/>
                            </a:schemeClr>
                          </a:solidFill>
                          <a:latin typeface="+mn-lt"/>
                          <a:ea typeface="+mn-ea"/>
                          <a:cs typeface="+mn-cs"/>
                        </a:rPr>
                        <a:t>5</a:t>
                      </a:r>
                      <a:r>
                        <a:rPr kumimoji="1" lang="ja-JP" altLang="en-US" sz="900" kern="1200" dirty="0" smtClean="0">
                          <a:solidFill>
                            <a:schemeClr val="tx1">
                              <a:lumMod val="65000"/>
                              <a:lumOff val="35000"/>
                            </a:schemeClr>
                          </a:solidFill>
                          <a:latin typeface="+mn-lt"/>
                          <a:ea typeface="+mn-ea"/>
                          <a:cs typeface="+mn-cs"/>
                        </a:rPr>
                        <a:t>日間～</a:t>
                      </a:r>
                      <a:r>
                        <a:rPr kumimoji="1" lang="en-US" altLang="ja-JP" sz="900" kern="1200" dirty="0" smtClean="0">
                          <a:solidFill>
                            <a:schemeClr val="tx1">
                              <a:lumMod val="65000"/>
                              <a:lumOff val="35000"/>
                            </a:schemeClr>
                          </a:solidFill>
                          <a:latin typeface="+mn-lt"/>
                          <a:ea typeface="+mn-ea"/>
                          <a:cs typeface="+mn-cs"/>
                        </a:rPr>
                        <a:t>31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algn="ctr"/>
                      <a:endParaRPr kumimoji="1" lang="en-US" altLang="ja-JP" sz="900" kern="1200" dirty="0" smtClean="0">
                        <a:solidFill>
                          <a:schemeClr val="tx1">
                            <a:lumMod val="65000"/>
                            <a:lumOff val="35000"/>
                          </a:schemeClr>
                        </a:solidFill>
                        <a:latin typeface="+mn-lt"/>
                        <a:ea typeface="+mn-ea"/>
                        <a:cs typeface="+mn-cs"/>
                      </a:endParaRPr>
                    </a:p>
                    <a:p>
                      <a:pPr algn="ct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3</a:t>
                      </a:r>
                      <a:r>
                        <a:rPr kumimoji="1" lang="ja-JP" altLang="en-US" sz="800" dirty="0" smtClean="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238246">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238246">
                <a:tc>
                  <a:txBody>
                    <a:bodyPr/>
                    <a:lstStyle/>
                    <a:p>
                      <a:pPr algn="ctr"/>
                      <a:r>
                        <a:rPr kumimoji="1" lang="ja-JP" altLang="en-US" sz="800" b="0" dirty="0" smtClean="0">
                          <a:solidFill>
                            <a:schemeClr val="bg1"/>
                          </a:solidFill>
                          <a:latin typeface="+mj-lt"/>
                          <a:ea typeface="+mj-ea"/>
                        </a:rPr>
                        <a:t>最低購入価格</a:t>
                      </a:r>
                      <a:endParaRPr kumimoji="1" lang="ja-JP" altLang="en-US" sz="800" b="0" dirty="0">
                        <a:solidFill>
                          <a:schemeClr val="bg1"/>
                        </a:solidFill>
                        <a:latin typeface="+mj-lt"/>
                        <a:ea typeface="+mj-ea"/>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137322884"/>
                  </a:ext>
                </a:extLst>
              </a:tr>
              <a:tr h="1038071">
                <a:tc>
                  <a:txBody>
                    <a:bodyPr/>
                    <a:lstStyle/>
                    <a:p>
                      <a:pPr algn="ctr"/>
                      <a:r>
                        <a:rPr kumimoji="1" lang="ja-JP" altLang="en-US" sz="800" b="0" dirty="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780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702</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smtClean="0">
                          <a:solidFill>
                            <a:schemeClr val="tx1">
                              <a:lumMod val="65000"/>
                              <a:lumOff val="35000"/>
                            </a:schemeClr>
                          </a:solidFill>
                          <a:latin typeface="+mj-lt"/>
                          <a:ea typeface="+mj-ea"/>
                        </a:rPr>
                        <a:t>748</a:t>
                      </a:r>
                      <a:r>
                        <a:rPr kumimoji="1" lang="ja-JP" altLang="en-US" sz="80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※FQ1</a:t>
                      </a:r>
                      <a:r>
                        <a:rPr kumimoji="1" lang="ja-JP" altLang="en-US" sz="600" kern="1200" dirty="0" smtClean="0">
                          <a:solidFill>
                            <a:schemeClr val="tx1">
                              <a:lumMod val="65000"/>
                              <a:lumOff val="35000"/>
                            </a:schemeClr>
                          </a:solidFill>
                          <a:latin typeface="+mn-lt"/>
                          <a:ea typeface="+mn-ea"/>
                          <a:cs typeface="+mn-cs"/>
                        </a:rPr>
                        <a:t>回指定の掛け率含む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j-lt"/>
                          <a:ea typeface="+mj-ea"/>
                        </a:rPr>
                        <a:t>1,014</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1,014</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912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912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1,216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
                      </a:r>
                      <a:br>
                        <a:rPr kumimoji="1" lang="ja-JP" altLang="en-US" sz="800" kern="1200" dirty="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5" name="図 4"/>
          <p:cNvPicPr>
            <a:picLocks noChangeAspect="1"/>
          </p:cNvPicPr>
          <p:nvPr/>
        </p:nvPicPr>
        <p:blipFill>
          <a:blip r:embed="rId2"/>
          <a:stretch>
            <a:fillRect/>
          </a:stretch>
        </p:blipFill>
        <p:spPr>
          <a:xfrm>
            <a:off x="4880992" y="1947517"/>
            <a:ext cx="1152128" cy="914483"/>
          </a:xfrm>
          <a:prstGeom prst="rect">
            <a:avLst/>
          </a:prstGeom>
        </p:spPr>
      </p:pic>
      <p:pic>
        <p:nvPicPr>
          <p:cNvPr id="6" name="図 5"/>
          <p:cNvPicPr>
            <a:picLocks noChangeAspect="1"/>
          </p:cNvPicPr>
          <p:nvPr/>
        </p:nvPicPr>
        <p:blipFill>
          <a:blip r:embed="rId3"/>
          <a:stretch>
            <a:fillRect/>
          </a:stretch>
        </p:blipFill>
        <p:spPr>
          <a:xfrm>
            <a:off x="6393160" y="1947517"/>
            <a:ext cx="1092481" cy="914483"/>
          </a:xfrm>
          <a:prstGeom prst="rect">
            <a:avLst/>
          </a:prstGeom>
        </p:spPr>
      </p:pic>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5201" y="1957001"/>
            <a:ext cx="1024114" cy="936104"/>
          </a:xfrm>
          <a:prstGeom prst="rect">
            <a:avLst/>
          </a:prstGeom>
        </p:spPr>
      </p:pic>
      <p:sp>
        <p:nvSpPr>
          <p:cNvPr id="4" name="正方形/長方形 3"/>
          <p:cNvSpPr/>
          <p:nvPr/>
        </p:nvSpPr>
        <p:spPr>
          <a:xfrm>
            <a:off x="272478" y="6237312"/>
            <a:ext cx="4953000" cy="461665"/>
          </a:xfrm>
          <a:prstGeom prst="rect">
            <a:avLst/>
          </a:prstGeom>
        </p:spPr>
        <p:txBody>
          <a:bodyPr>
            <a:spAutoFit/>
          </a:bodyPr>
          <a:lstStyle/>
          <a:p>
            <a:r>
              <a:rPr lang="ja-JP" altLang="en-US" sz="800" dirty="0">
                <a:solidFill>
                  <a:schemeClr val="tx1">
                    <a:lumMod val="65000"/>
                    <a:lumOff val="35000"/>
                  </a:schemeClr>
                </a:solidFill>
                <a:latin typeface="+mn-ea"/>
              </a:rPr>
              <a:t>※MDはマルチデバイスの略称です。</a:t>
            </a:r>
          </a:p>
          <a:p>
            <a:r>
              <a:rPr lang="ja-JP" altLang="en-US" sz="800" dirty="0">
                <a:solidFill>
                  <a:schemeClr val="tx1">
                    <a:lumMod val="65000"/>
                    <a:lumOff val="35000"/>
                  </a:schemeClr>
                </a:solidFill>
                <a:latin typeface="+mn-ea"/>
              </a:rPr>
              <a:t>※Vimpsはビューアブルインプレッションの略称です。</a:t>
            </a:r>
          </a:p>
          <a:p>
            <a:r>
              <a:rPr lang="ja-JP" altLang="en-US" sz="800" dirty="0">
                <a:solidFill>
                  <a:schemeClr val="tx1">
                    <a:lumMod val="65000"/>
                    <a:lumOff val="35000"/>
                  </a:schemeClr>
                </a:solidFill>
                <a:latin typeface="+mn-ea"/>
              </a:rPr>
              <a:t>※vCPMはビューアブルインプレッション1,000回あたりにかかる見込み広告費用です。</a:t>
            </a:r>
          </a:p>
        </p:txBody>
      </p:sp>
    </p:spTree>
    <p:extLst>
      <p:ext uri="{BB962C8B-B14F-4D97-AF65-F5344CB8AC3E}">
        <p14:creationId xmlns:p14="http://schemas.microsoft.com/office/powerpoint/2010/main" val="4033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4" name="テキスト ボックス 3"/>
          <p:cNvSpPr txBox="1"/>
          <p:nvPr/>
        </p:nvSpPr>
        <p:spPr>
          <a:xfrm>
            <a:off x="344488" y="1196752"/>
            <a:ext cx="9317678" cy="5478423"/>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pPr lvl="0">
              <a:defRPr/>
            </a:pPr>
            <a:r>
              <a:rPr kumimoji="0" lang="ja-JP" altLang="en-US" sz="1400" kern="0" dirty="0" smtClean="0">
                <a:solidFill>
                  <a:schemeClr val="tx1">
                    <a:lumMod val="65000"/>
                    <a:lumOff val="35000"/>
                  </a:schemeClr>
                </a:solidFill>
              </a:rPr>
              <a:t>　・</a:t>
            </a:r>
            <a:r>
              <a:rPr kumimoji="0" lang="ja-JP" altLang="en-US" sz="1400" kern="0" dirty="0">
                <a:solidFill>
                  <a:schemeClr val="tx1">
                    <a:lumMod val="65000"/>
                    <a:lumOff val="35000"/>
                  </a:schemeClr>
                </a:solidFill>
              </a:rPr>
              <a:t>広告取扱基本規定：</a:t>
            </a:r>
            <a:r>
              <a:rPr kumimoji="0" lang="en-US" altLang="ja-JP" sz="1400" kern="0" dirty="0">
                <a:solidFill>
                  <a:schemeClr val="tx1">
                    <a:lumMod val="65000"/>
                    <a:lumOff val="35000"/>
                  </a:schemeClr>
                </a:solidFill>
                <a:hlinkClick r:id="rId3"/>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4"/>
              </a:rPr>
              <a:t>https://</a:t>
            </a:r>
            <a:r>
              <a:rPr lang="en-US" altLang="ja-JP" sz="1400" dirty="0" smtClean="0">
                <a:solidFill>
                  <a:schemeClr val="tx1">
                    <a:lumMod val="65000"/>
                    <a:lumOff val="35000"/>
                  </a:schemeClr>
                </a:solidFill>
                <a:hlinkClick r:id="rId4"/>
              </a:rPr>
              <a:t>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kern="0" dirty="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6"/>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■市区郡合併などでエリアが変更・廃止になる場合があります。</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9388" indent="-179388"/>
            <a:r>
              <a:rPr lang="ja-JP" altLang="en-US" sz="1400" dirty="0" smtClean="0">
                <a:solidFill>
                  <a:schemeClr val="tx1">
                    <a:lumMod val="65000"/>
                    <a:lumOff val="35000"/>
                  </a:schemeClr>
                </a:solidFill>
                <a:latin typeface="+mn-ea"/>
              </a:rPr>
              <a:t>■商品</a:t>
            </a:r>
            <a:r>
              <a:rPr lang="ja-JP" altLang="en-US" sz="1400" dirty="0">
                <a:solidFill>
                  <a:schemeClr val="tx1">
                    <a:lumMod val="65000"/>
                    <a:lumOff val="35000"/>
                  </a:schemeClr>
                </a:solidFill>
                <a:latin typeface="+mn-ea"/>
              </a:rPr>
              <a:t>によってはセールスシートに明示された「購入期間」より短期間で設定可能ですが、指定したビューアブルインプレッション未達と</a:t>
            </a:r>
            <a:r>
              <a:rPr lang="ja-JP" altLang="ja-JP" sz="1400" dirty="0">
                <a:solidFill>
                  <a:schemeClr val="tx1">
                    <a:lumMod val="65000"/>
                    <a:lumOff val="35000"/>
                  </a:schemeClr>
                </a:solidFill>
                <a:latin typeface="+mn-ea"/>
              </a:rPr>
              <a:t>なる場合があります。</a:t>
            </a:r>
            <a:r>
              <a:rPr lang="ja-JP" altLang="en-US" sz="1400" dirty="0">
                <a:solidFill>
                  <a:schemeClr val="tx1">
                    <a:lumMod val="65000"/>
                    <a:lumOff val="35000"/>
                  </a:schemeClr>
                </a:solidFill>
                <a:latin typeface="+mn-ea"/>
              </a:rPr>
              <a:t>その際は補填対象外となりますので</a:t>
            </a:r>
            <a:r>
              <a:rPr lang="ja-JP" altLang="ja-JP" sz="1400" dirty="0">
                <a:solidFill>
                  <a:schemeClr val="tx1">
                    <a:lumMod val="65000"/>
                    <a:lumOff val="35000"/>
                  </a:schemeClr>
                </a:solidFill>
                <a:latin typeface="+mn-ea"/>
              </a:rPr>
              <a:t>あらかじめご了承ください</a:t>
            </a:r>
            <a:r>
              <a:rPr lang="ja-JP" altLang="ja-JP" sz="1400" dirty="0" smtClean="0">
                <a:solidFill>
                  <a:schemeClr val="tx1">
                    <a:lumMod val="65000"/>
                    <a:lumOff val="35000"/>
                  </a:schemeClr>
                </a:solidFill>
                <a:latin typeface="+mn-ea"/>
              </a:rPr>
              <a:t>。</a:t>
            </a:r>
            <a:endParaRPr lang="en-US" altLang="ja-JP" sz="1400" dirty="0" smtClean="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r>
              <a:rPr lang="ja-JP" altLang="en-US" sz="1400" dirty="0" smtClean="0">
                <a:solidFill>
                  <a:schemeClr val="tx1">
                    <a:lumMod val="65000"/>
                    <a:lumOff val="35000"/>
                  </a:schemeClr>
                </a:solidFill>
                <a:latin typeface="+mn-ea"/>
              </a:rPr>
              <a:t>。</a:t>
            </a:r>
            <a:endParaRPr lang="en-US" altLang="ja-JP" sz="1400" dirty="0">
              <a:solidFill>
                <a:schemeClr val="tx1">
                  <a:lumMod val="65000"/>
                  <a:lumOff val="35000"/>
                </a:schemeClr>
              </a:solidFill>
              <a:latin typeface="+mn-ea"/>
            </a:endParaRPr>
          </a:p>
        </p:txBody>
      </p:sp>
    </p:spTree>
    <p:extLst>
      <p:ext uri="{BB962C8B-B14F-4D97-AF65-F5344CB8AC3E}">
        <p14:creationId xmlns:p14="http://schemas.microsoft.com/office/powerpoint/2010/main" val="2569638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4" name="テキスト ボックス 3"/>
          <p:cNvSpPr txBox="1"/>
          <p:nvPr/>
        </p:nvSpPr>
        <p:spPr>
          <a:xfrm>
            <a:off x="344488" y="1196752"/>
            <a:ext cx="9317678" cy="2831544"/>
          </a:xfrm>
          <a:prstGeom prst="rect">
            <a:avLst/>
          </a:prstGeom>
          <a:noFill/>
        </p:spPr>
        <p:txBody>
          <a:bodyPr wrap="square" rtlCol="0">
            <a:spAutoFit/>
          </a:bodyPr>
          <a:lstStyle/>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■掲載</a:t>
            </a:r>
            <a:r>
              <a:rPr lang="ja-JP" altLang="en-US" sz="1400" dirty="0">
                <a:solidFill>
                  <a:schemeClr val="tx1">
                    <a:lumMod val="65000"/>
                    <a:lumOff val="35000"/>
                  </a:schemeClr>
                </a:solidFill>
              </a:rPr>
              <a:t>不具合に</a:t>
            </a:r>
            <a:r>
              <a:rPr lang="ja-JP" altLang="en-US" sz="1400" dirty="0" smtClean="0">
                <a:solidFill>
                  <a:schemeClr val="tx1">
                    <a:lumMod val="65000"/>
                    <a:lumOff val="35000"/>
                  </a:schemeClr>
                </a:solidFill>
              </a:rPr>
              <a:t>ついて</a:t>
            </a:r>
            <a:endParaRPr lang="en-US" altLang="ja-JP" sz="1400" dirty="0" smtClean="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smtClean="0">
                <a:solidFill>
                  <a:schemeClr val="tx1">
                    <a:lumMod val="65000"/>
                    <a:lumOff val="35000"/>
                  </a:schemeClr>
                </a:solidFill>
              </a:rPr>
              <a:t>　　ただし</a:t>
            </a:r>
            <a:r>
              <a:rPr lang="ja-JP" altLang="en-US" sz="1200" dirty="0">
                <a:solidFill>
                  <a:schemeClr val="tx1">
                    <a:lumMod val="65000"/>
                    <a:lumOff val="35000"/>
                  </a:schemeClr>
                </a:solidFill>
              </a:rPr>
              <a:t>、（２）、（３）に該当する場合は、その定めに従います。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623221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lang="ja-JP" altLang="en-US" dirty="0"/>
              <a:t>業種カテゴリーの制限</a:t>
            </a:r>
            <a:r>
              <a:rPr lang="en-US" altLang="ja-JP" dirty="0"/>
              <a:t>/</a:t>
            </a:r>
            <a:r>
              <a:rPr lang="ja-JP" altLang="en-US" dirty="0"/>
              <a:t>予約時の注意点</a:t>
            </a:r>
          </a:p>
        </p:txBody>
      </p:sp>
      <p:sp>
        <p:nvSpPr>
          <p:cNvPr id="4" name="コンテンツ プレースホルダー 2"/>
          <p:cNvSpPr txBox="1">
            <a:spLocks/>
          </p:cNvSpPr>
          <p:nvPr/>
        </p:nvSpPr>
        <p:spPr>
          <a:xfrm>
            <a:off x="416496" y="1052736"/>
            <a:ext cx="9283307" cy="5184576"/>
          </a:xfrm>
          <a:prstGeom prst="rect">
            <a:avLst/>
          </a:prstGeom>
        </p:spPr>
        <p:txBody>
          <a:bodyPr vert="horz" lIns="74295" tIns="37148" rIns="74295" bIns="37148" rtlCol="0" anchor="t">
            <a:normAutofit/>
          </a:bodyPr>
          <a:lst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lvl="0" indent="0">
              <a:buFont typeface="Arial" pitchFamily="34" charset="0"/>
              <a:buNone/>
            </a:pPr>
            <a:r>
              <a:rPr lang="ja-JP" altLang="en-US" sz="1950" b="1" dirty="0" smtClean="0">
                <a:solidFill>
                  <a:schemeClr val="tx1">
                    <a:lumMod val="65000"/>
                    <a:lumOff val="35000"/>
                  </a:schemeClr>
                </a:solidFill>
              </a:rPr>
              <a:t>・広告タイプが静止画・動画の場合</a:t>
            </a:r>
          </a:p>
          <a:p>
            <a:pPr marL="179388" indent="-179388">
              <a:buNone/>
            </a:pPr>
            <a:r>
              <a:rPr lang="ja-JP" altLang="en-US" sz="1300" dirty="0" smtClean="0">
                <a:solidFill>
                  <a:schemeClr val="tx1">
                    <a:lumMod val="65000"/>
                    <a:lumOff val="35000"/>
                  </a:schemeClr>
                </a:solidFill>
              </a:rPr>
              <a:t>　</a:t>
            </a:r>
            <a:r>
              <a:rPr lang="ja-JP" altLang="en-US" sz="1600" dirty="0">
                <a:solidFill>
                  <a:schemeClr val="tx1">
                    <a:lumMod val="65000"/>
                    <a:lumOff val="35000"/>
                  </a:schemeClr>
                </a:solidFill>
              </a:rPr>
              <a:t>掲載予定のキャンペーンが掲載制限カテゴリー</a:t>
            </a:r>
            <a:r>
              <a:rPr lang="ja-JP" altLang="en-US" sz="1600" dirty="0" smtClean="0">
                <a:solidFill>
                  <a:schemeClr val="tx1">
                    <a:lumMod val="65000"/>
                    <a:lumOff val="35000"/>
                  </a:schemeClr>
                </a:solidFill>
              </a:rPr>
              <a:t>に該当する場合、予約はできません。広告管理ツールのシミュレーションの結果は在庫なしと表示されます。</a:t>
            </a:r>
            <a:r>
              <a:rPr lang="ja-JP" altLang="en-US" sz="1600" dirty="0">
                <a:solidFill>
                  <a:schemeClr val="tx1">
                    <a:lumMod val="65000"/>
                    <a:lumOff val="35000"/>
                  </a:schemeClr>
                </a:solidFill>
              </a:rPr>
              <a:t>（ただし、ホワイトリストに登録されていれば予約可能です。</a:t>
            </a:r>
            <a:r>
              <a:rPr lang="ja-JP" altLang="en-US" sz="1600" dirty="0" smtClean="0">
                <a:solidFill>
                  <a:schemeClr val="tx1">
                    <a:lumMod val="65000"/>
                    <a:lumOff val="35000"/>
                  </a:schemeClr>
                </a:solidFill>
              </a:rPr>
              <a:t>）</a:t>
            </a:r>
          </a:p>
          <a:p>
            <a:pPr marL="0" lvl="0" indent="0">
              <a:buFont typeface="Arial" pitchFamily="34" charset="0"/>
              <a:buNone/>
            </a:pPr>
            <a:endParaRPr lang="en-US" altLang="ja-JP" sz="1300" dirty="0" smtClean="0">
              <a:solidFill>
                <a:schemeClr val="tx1">
                  <a:lumMod val="65000"/>
                  <a:lumOff val="35000"/>
                </a:schemeClr>
              </a:solidFill>
            </a:endParaRPr>
          </a:p>
          <a:p>
            <a:pPr marL="179388" lvl="0" indent="-179388">
              <a:buFont typeface="Arial" pitchFamily="34" charset="0"/>
              <a:buNone/>
            </a:pPr>
            <a:r>
              <a:rPr lang="ja-JP" altLang="en-US" sz="1950" b="1" dirty="0" smtClean="0">
                <a:solidFill>
                  <a:schemeClr val="tx1">
                    <a:lumMod val="65000"/>
                    <a:lumOff val="35000"/>
                  </a:schemeClr>
                </a:solidFill>
              </a:rPr>
              <a:t>・広告タイプが予約型専用広告の場合</a:t>
            </a:r>
            <a:r>
              <a:rPr lang="ja-JP" altLang="en-US" sz="1138" dirty="0" smtClean="0">
                <a:solidFill>
                  <a:schemeClr val="tx1">
                    <a:lumMod val="65000"/>
                    <a:lumOff val="35000"/>
                  </a:schemeClr>
                </a:solidFill>
              </a:rPr>
              <a:t>（</a:t>
            </a:r>
            <a:r>
              <a:rPr lang="en-US" altLang="ja-JP" sz="1138" dirty="0" smtClean="0">
                <a:solidFill>
                  <a:schemeClr val="tx1">
                    <a:lumMod val="65000"/>
                    <a:lumOff val="35000"/>
                  </a:schemeClr>
                </a:solidFill>
              </a:rPr>
              <a:t>※</a:t>
            </a:r>
            <a:r>
              <a:rPr lang="ja-JP" altLang="en-US" sz="1138" dirty="0" smtClean="0">
                <a:solidFill>
                  <a:schemeClr val="tx1">
                    <a:lumMod val="65000"/>
                    <a:lumOff val="35000"/>
                  </a:schemeClr>
                </a:solidFill>
              </a:rPr>
              <a:t>広告タイプ：ブランドパネルトップインパクト関連、パノラマ関連）</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予定のキャンペーンが</a:t>
            </a:r>
            <a:r>
              <a:rPr lang="ja-JP" altLang="en-US" sz="1600" dirty="0" smtClean="0">
                <a:solidFill>
                  <a:schemeClr val="tx1">
                    <a:lumMod val="65000"/>
                    <a:lumOff val="35000"/>
                  </a:schemeClr>
                </a:solidFill>
              </a:rPr>
              <a:t>掲載</a:t>
            </a:r>
            <a:r>
              <a:rPr lang="ja-JP" altLang="en-US" sz="1600" dirty="0">
                <a:solidFill>
                  <a:schemeClr val="tx1">
                    <a:lumMod val="65000"/>
                    <a:lumOff val="35000"/>
                  </a:schemeClr>
                </a:solidFill>
              </a:rPr>
              <a:t>制限カテゴリーに該当する場合、予約は</a:t>
            </a:r>
            <a:r>
              <a:rPr lang="ja-JP" altLang="en-US" sz="1600" dirty="0" smtClean="0">
                <a:solidFill>
                  <a:schemeClr val="tx1">
                    <a:lumMod val="65000"/>
                    <a:lumOff val="35000"/>
                  </a:schemeClr>
                </a:solidFill>
              </a:rPr>
              <a:t>できません。ただし </a:t>
            </a:r>
            <a:r>
              <a:rPr lang="ja-JP" altLang="en-US" sz="1600" b="1" dirty="0" smtClean="0">
                <a:solidFill>
                  <a:srgbClr val="C00000"/>
                </a:solidFill>
              </a:rPr>
              <a:t>「健康・美容食品」「健康器具・雑貨」</a:t>
            </a:r>
            <a:r>
              <a:rPr lang="ja-JP" altLang="en-US" sz="1600" dirty="0" smtClean="0">
                <a:solidFill>
                  <a:schemeClr val="tx1">
                    <a:lumMod val="65000"/>
                    <a:lumOff val="35000"/>
                  </a:schemeClr>
                </a:solidFill>
              </a:rPr>
              <a:t>の場合は、一部のプロモーション内容のみ許可しています。</a:t>
            </a:r>
            <a:r>
              <a:rPr lang="en-US" altLang="ja-JP" sz="1600" dirty="0" smtClean="0">
                <a:solidFill>
                  <a:schemeClr val="tx1">
                    <a:lumMod val="65000"/>
                    <a:lumOff val="35000"/>
                  </a:schemeClr>
                </a:solidFill>
              </a:rPr>
              <a:t>P14</a:t>
            </a:r>
            <a:r>
              <a:rPr lang="ja-JP" altLang="en-US" sz="1600" dirty="0" smtClean="0">
                <a:solidFill>
                  <a:schemeClr val="tx1">
                    <a:lumMod val="65000"/>
                    <a:lumOff val="35000"/>
                  </a:schemeClr>
                </a:solidFill>
              </a:rPr>
              <a:t>の事前提案可否のフローにて、事前に弊社営業または</a:t>
            </a:r>
            <a:r>
              <a:rPr lang="en-US" altLang="ja-JP" sz="1600" dirty="0" smtClean="0">
                <a:solidFill>
                  <a:schemeClr val="tx1">
                    <a:lumMod val="65000"/>
                    <a:lumOff val="35000"/>
                  </a:schemeClr>
                </a:solidFill>
              </a:rPr>
              <a:t>Yahoo!</a:t>
            </a:r>
            <a:r>
              <a:rPr lang="ja-JP" altLang="en-US" sz="1600" dirty="0" smtClean="0">
                <a:solidFill>
                  <a:schemeClr val="tx1">
                    <a:lumMod val="65000"/>
                    <a:lumOff val="35000"/>
                  </a:schemeClr>
                </a:solidFill>
              </a:rPr>
              <a:t>広告パートナーサポート宛にご連絡ください。</a:t>
            </a:r>
          </a:p>
          <a:p>
            <a:pPr marL="400050" lvl="1" indent="0">
              <a:buFont typeface="Arial" pitchFamily="34" charset="0"/>
              <a:buNone/>
            </a:pPr>
            <a:endParaRPr lang="en-US" altLang="ja-JP" sz="1100" dirty="0">
              <a:solidFill>
                <a:schemeClr val="tx1">
                  <a:lumMod val="65000"/>
                  <a:lumOff val="35000"/>
                </a:schemeClr>
              </a:solidFill>
            </a:endParaRPr>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4797" y="4209979"/>
            <a:ext cx="720080" cy="720080"/>
          </a:xfrm>
          <a:prstGeom prst="rect">
            <a:avLst/>
          </a:prstGeom>
        </p:spPr>
      </p:pic>
      <p:sp>
        <p:nvSpPr>
          <p:cNvPr id="6" name="角丸四角形 5"/>
          <p:cNvSpPr/>
          <p:nvPr/>
        </p:nvSpPr>
        <p:spPr bwMode="auto">
          <a:xfrm>
            <a:off x="920552" y="4101967"/>
            <a:ext cx="8568952" cy="2144296"/>
          </a:xfrm>
          <a:prstGeom prst="roundRect">
            <a:avLst/>
          </a:prstGeom>
          <a:noFill/>
          <a:ln w="3175" algn="ctr">
            <a:solidFill>
              <a:srgbClr val="292929"/>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7" name="テキスト ボックス 6"/>
          <p:cNvSpPr txBox="1"/>
          <p:nvPr/>
        </p:nvSpPr>
        <p:spPr>
          <a:xfrm>
            <a:off x="1384837" y="4368825"/>
            <a:ext cx="8131485" cy="1877437"/>
          </a:xfrm>
          <a:prstGeom prst="rect">
            <a:avLst/>
          </a:prstGeom>
          <a:noFill/>
        </p:spPr>
        <p:txBody>
          <a:bodyPr wrap="square" rtlCol="0">
            <a:spAutoFit/>
          </a:bodyPr>
          <a:lstStyle/>
          <a:p>
            <a:pPr marL="400050" lvl="1" indent="0">
              <a:buFont typeface="Arial" pitchFamily="34" charset="0"/>
              <a:buNone/>
            </a:pPr>
            <a:r>
              <a:rPr lang="ja-JP" altLang="en-US" sz="1400" dirty="0" smtClean="0">
                <a:solidFill>
                  <a:schemeClr val="tx1">
                    <a:lumMod val="65000"/>
                    <a:lumOff val="35000"/>
                  </a:schemeClr>
                </a:solidFill>
              </a:rPr>
              <a:t>予約型専用広告において、掲載</a:t>
            </a:r>
            <a:r>
              <a:rPr lang="ja-JP" altLang="en-US" sz="1400" dirty="0">
                <a:solidFill>
                  <a:schemeClr val="tx1">
                    <a:lumMod val="65000"/>
                    <a:lumOff val="35000"/>
                  </a:schemeClr>
                </a:solidFill>
              </a:rPr>
              <a:t>制限カテゴリーのうち、</a:t>
            </a:r>
            <a:r>
              <a:rPr lang="ja-JP" altLang="en-US" sz="1400" b="1" dirty="0">
                <a:solidFill>
                  <a:srgbClr val="C00000"/>
                </a:solidFill>
              </a:rPr>
              <a:t>「健康・美容食品」「法務・税務」</a:t>
            </a:r>
            <a:r>
              <a:rPr lang="ja-JP" altLang="en-US" sz="1400" dirty="0">
                <a:solidFill>
                  <a:schemeClr val="tx1">
                    <a:lumMod val="65000"/>
                    <a:lumOff val="35000"/>
                  </a:schemeClr>
                </a:solidFill>
              </a:rPr>
              <a:t>は、</a:t>
            </a:r>
            <a:r>
              <a:rPr lang="ja-JP" altLang="en-US" sz="1400" u="sng" dirty="0">
                <a:solidFill>
                  <a:schemeClr val="tx1">
                    <a:lumMod val="65000"/>
                    <a:lumOff val="35000"/>
                  </a:schemeClr>
                </a:solidFill>
              </a:rPr>
              <a:t>システム制御がかからず予約できてしまいます</a:t>
            </a:r>
            <a:r>
              <a:rPr lang="ja-JP" altLang="en-US" sz="1400" dirty="0" smtClean="0">
                <a:solidFill>
                  <a:schemeClr val="tx1">
                    <a:lumMod val="65000"/>
                    <a:lumOff val="35000"/>
                  </a:schemeClr>
                </a:solidFill>
              </a:rPr>
              <a:t>。</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しかし</a:t>
            </a:r>
            <a:r>
              <a:rPr lang="ja-JP" altLang="en-US" sz="1400" dirty="0">
                <a:solidFill>
                  <a:schemeClr val="tx1">
                    <a:lumMod val="65000"/>
                    <a:lumOff val="35000"/>
                  </a:schemeClr>
                </a:solidFill>
              </a:rPr>
              <a:t>、予約型専用広告の掲載制限カテゴリー対象のため、審査のタイミングで否認されます。</a:t>
            </a:r>
            <a:endParaRPr lang="en-US" altLang="ja-JP" sz="1400" dirty="0">
              <a:solidFill>
                <a:schemeClr val="tx1">
                  <a:lumMod val="65000"/>
                  <a:lumOff val="35000"/>
                </a:schemeClr>
              </a:solidFill>
            </a:endParaRPr>
          </a:p>
          <a:p>
            <a:pPr marL="400050" lvl="1" indent="0">
              <a:buFont typeface="Arial" pitchFamily="34" charset="0"/>
              <a:buNone/>
            </a:pPr>
            <a:r>
              <a:rPr lang="ja-JP" altLang="en-US" sz="1400" dirty="0">
                <a:solidFill>
                  <a:schemeClr val="tx1">
                    <a:lumMod val="65000"/>
                    <a:lumOff val="35000"/>
                  </a:schemeClr>
                </a:solidFill>
              </a:rPr>
              <a:t>（</a:t>
            </a:r>
            <a:r>
              <a:rPr lang="ja-JP" altLang="en-US" sz="1400" b="1" dirty="0">
                <a:solidFill>
                  <a:schemeClr val="tx1">
                    <a:lumMod val="65000"/>
                    <a:lumOff val="35000"/>
                  </a:schemeClr>
                </a:solidFill>
              </a:rPr>
              <a:t> </a:t>
            </a:r>
            <a:r>
              <a:rPr lang="ja-JP" altLang="en-US" sz="1400" dirty="0">
                <a:solidFill>
                  <a:schemeClr val="tx1">
                    <a:lumMod val="65000"/>
                    <a:lumOff val="35000"/>
                  </a:schemeClr>
                </a:solidFill>
              </a:rPr>
              <a:t>「健康・美容食品」 は許可されたプロモーション内容</a:t>
            </a:r>
            <a:r>
              <a:rPr lang="ja-JP" altLang="en-US" sz="1400" dirty="0" smtClean="0">
                <a:solidFill>
                  <a:schemeClr val="tx1">
                    <a:lumMod val="65000"/>
                    <a:lumOff val="35000"/>
                  </a:schemeClr>
                </a:solidFill>
              </a:rPr>
              <a:t>のみ掲載可となりますので上記のとおり事前の申請が必要です。）</a:t>
            </a:r>
            <a:endParaRPr lang="en-US" altLang="ja-JP" sz="1400" dirty="0" smtClean="0">
              <a:solidFill>
                <a:schemeClr val="tx1">
                  <a:lumMod val="65000"/>
                  <a:lumOff val="35000"/>
                </a:schemeClr>
              </a:solidFill>
            </a:endParaRPr>
          </a:p>
          <a:p>
            <a:pPr marL="400050" lvl="1" indent="0">
              <a:buFont typeface="Arial" pitchFamily="34" charset="0"/>
              <a:buNone/>
            </a:pPr>
            <a:r>
              <a:rPr lang="ja-JP" altLang="en-US" sz="1400" b="1" u="sng" dirty="0" smtClean="0">
                <a:solidFill>
                  <a:schemeClr val="tx1">
                    <a:lumMod val="65000"/>
                    <a:lumOff val="35000"/>
                  </a:schemeClr>
                </a:solidFill>
              </a:rPr>
              <a:t>否認</a:t>
            </a:r>
            <a:r>
              <a:rPr lang="ja-JP" altLang="en-US" sz="1400" b="1" u="sng" dirty="0">
                <a:solidFill>
                  <a:schemeClr val="tx1">
                    <a:lumMod val="65000"/>
                    <a:lumOff val="35000"/>
                  </a:schemeClr>
                </a:solidFill>
              </a:rPr>
              <a:t>された場合、再審査を申請するか、忘れずにキャンセルしてください</a:t>
            </a:r>
            <a:r>
              <a:rPr lang="ja-JP" altLang="en-US" sz="1400" b="1" u="sng" dirty="0" smtClean="0">
                <a:solidFill>
                  <a:schemeClr val="tx1">
                    <a:lumMod val="65000"/>
                    <a:lumOff val="35000"/>
                  </a:schemeClr>
                </a:solidFill>
              </a:rPr>
              <a:t>。</a:t>
            </a:r>
            <a:endParaRPr lang="en-US" altLang="ja-JP" sz="1400" b="1" u="sng" dirty="0" smtClean="0">
              <a:solidFill>
                <a:schemeClr val="tx1">
                  <a:lumMod val="65000"/>
                  <a:lumOff val="35000"/>
                </a:schemeClr>
              </a:solidFill>
            </a:endParaRPr>
          </a:p>
          <a:p>
            <a:pPr marL="400050" lvl="1" indent="0">
              <a:buFont typeface="Arial" pitchFamily="34" charset="0"/>
              <a:buNone/>
            </a:pPr>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latin typeface="+mn-ea"/>
              </a:rPr>
              <a:t>キャンペーン作成（予約）後、</a:t>
            </a:r>
            <a:r>
              <a:rPr lang="en-US" altLang="ja-JP" sz="1400" dirty="0">
                <a:solidFill>
                  <a:schemeClr val="tx1">
                    <a:lumMod val="65000"/>
                    <a:lumOff val="35000"/>
                  </a:schemeClr>
                </a:solidFill>
                <a:latin typeface="+mn-ea"/>
              </a:rPr>
              <a:t>4</a:t>
            </a:r>
            <a:r>
              <a:rPr lang="ja-JP" altLang="en-US" sz="1400" dirty="0">
                <a:solidFill>
                  <a:schemeClr val="tx1">
                    <a:lumMod val="65000"/>
                    <a:lumOff val="35000"/>
                  </a:schemeClr>
                </a:solidFill>
                <a:latin typeface="+mn-ea"/>
              </a:rPr>
              <a:t>営業日以降のキャンセルはキャンセル料が発生します。</a:t>
            </a:r>
            <a:r>
              <a:rPr lang="ja-JP" altLang="en-US" sz="1400" dirty="0">
                <a:solidFill>
                  <a:schemeClr val="tx1">
                    <a:lumMod val="65000"/>
                    <a:lumOff val="35000"/>
                  </a:schemeClr>
                </a:solidFill>
              </a:rPr>
              <a:t>）</a:t>
            </a:r>
            <a:endParaRPr lang="en-US" altLang="ja-JP" sz="1400" dirty="0">
              <a:solidFill>
                <a:schemeClr val="tx1">
                  <a:lumMod val="65000"/>
                  <a:lumOff val="35000"/>
                </a:schemeClr>
              </a:solidFill>
            </a:endParaRPr>
          </a:p>
          <a:p>
            <a:endParaRPr kumimoji="1" lang="ja-JP" altLang="en-US" dirty="0"/>
          </a:p>
        </p:txBody>
      </p:sp>
    </p:spTree>
    <p:extLst>
      <p:ext uri="{BB962C8B-B14F-4D97-AF65-F5344CB8AC3E}">
        <p14:creationId xmlns:p14="http://schemas.microsoft.com/office/powerpoint/2010/main" val="41990088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lang="ja-JP" altLang="en-US" dirty="0" smtClean="0"/>
              <a:t>更新・変更履歴</a:t>
            </a:r>
            <a:endParaRPr kumimoji="1" lang="ja-JP" altLang="en-US" dirty="0"/>
          </a:p>
        </p:txBody>
      </p:sp>
      <p:sp>
        <p:nvSpPr>
          <p:cNvPr id="5" name="テキスト ボックス 4"/>
          <p:cNvSpPr txBox="1"/>
          <p:nvPr/>
        </p:nvSpPr>
        <p:spPr>
          <a:xfrm>
            <a:off x="272480" y="1124744"/>
            <a:ext cx="9433048" cy="2677656"/>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2021/6/4</a:t>
            </a: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a:t>
            </a:r>
            <a:r>
              <a:rPr lang="ja-JP" altLang="en-US" sz="1400" dirty="0"/>
              <a:t>広告タイプ一覧</a:t>
            </a:r>
            <a:r>
              <a:rPr lang="ja-JP" altLang="en-US" sz="1400" dirty="0">
                <a:solidFill>
                  <a:schemeClr val="tx1">
                    <a:lumMod val="65000"/>
                    <a:lumOff val="35000"/>
                  </a:schemeClr>
                </a:solidFill>
              </a:rPr>
              <a:t>」および「免責事項・注意事項」に入稿規定関連について追記いたしました。</a:t>
            </a:r>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endParaRPr kumimoji="1" lang="ja-JP" altLang="en-US" sz="1400" dirty="0">
              <a:solidFill>
                <a:schemeClr val="tx1">
                  <a:lumMod val="65000"/>
                  <a:lumOff val="35000"/>
                </a:schemeClr>
              </a:solidFill>
            </a:endParaRPr>
          </a:p>
        </p:txBody>
      </p:sp>
    </p:spTree>
    <p:extLst>
      <p:ext uri="{BB962C8B-B14F-4D97-AF65-F5344CB8AC3E}">
        <p14:creationId xmlns:p14="http://schemas.microsoft.com/office/powerpoint/2010/main" val="3514664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a:t>
            </a:r>
            <a:r>
              <a:rPr lang="ja-JP" altLang="en-US" sz="2200" dirty="0"/>
              <a:t>マルチデバイス</a:t>
            </a:r>
            <a:r>
              <a:rPr kumimoji="1" lang="ja-JP" altLang="en-US" sz="2200" dirty="0"/>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21546403"/>
              </p:ext>
            </p:extLst>
          </p:nvPr>
        </p:nvGraphicFramePr>
        <p:xfrm>
          <a:off x="1424608" y="908722"/>
          <a:ext cx="6768752" cy="5327932"/>
        </p:xfrm>
        <a:graphic>
          <a:graphicData uri="http://schemas.openxmlformats.org/drawingml/2006/table">
            <a:tbl>
              <a:tblPr firstCol="1" bandRow="1">
                <a:tableStyleId>{21E4AEA4-8DFA-4A89-87EB-49C32662AFE0}</a:tableStyleId>
              </a:tblPr>
              <a:tblGrid>
                <a:gridCol w="1220281">
                  <a:extLst>
                    <a:ext uri="{9D8B030D-6E8A-4147-A177-3AD203B41FA5}">
                      <a16:colId xmlns:a16="http://schemas.microsoft.com/office/drawing/2014/main" val="792911817"/>
                    </a:ext>
                  </a:extLst>
                </a:gridCol>
                <a:gridCol w="1804437">
                  <a:extLst>
                    <a:ext uri="{9D8B030D-6E8A-4147-A177-3AD203B41FA5}">
                      <a16:colId xmlns:a16="http://schemas.microsoft.com/office/drawing/2014/main" val="598637953"/>
                    </a:ext>
                  </a:extLst>
                </a:gridCol>
                <a:gridCol w="1913847">
                  <a:extLst>
                    <a:ext uri="{9D8B030D-6E8A-4147-A177-3AD203B41FA5}">
                      <a16:colId xmlns:a16="http://schemas.microsoft.com/office/drawing/2014/main" val="56015879"/>
                    </a:ext>
                  </a:extLst>
                </a:gridCol>
                <a:gridCol w="1830187">
                  <a:extLst>
                    <a:ext uri="{9D8B030D-6E8A-4147-A177-3AD203B41FA5}">
                      <a16:colId xmlns:a16="http://schemas.microsoft.com/office/drawing/2014/main" val="2050705481"/>
                    </a:ext>
                  </a:extLst>
                </a:gridCol>
              </a:tblGrid>
              <a:tr h="518284">
                <a:tc>
                  <a:txBody>
                    <a:bodyPr/>
                    <a:lstStyle/>
                    <a:p>
                      <a:pPr algn="ctr"/>
                      <a:r>
                        <a:rPr kumimoji="1" lang="ja-JP" altLang="en-US" sz="800" dirty="0">
                          <a:solidFill>
                            <a:schemeClr val="bg1"/>
                          </a:solidFill>
                          <a:latin typeface="+mn-ea"/>
                          <a:ea typeface="+mn-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smtClean="0">
                          <a:solidFill>
                            <a:schemeClr val="tx1">
                              <a:lumMod val="65000"/>
                              <a:lumOff val="35000"/>
                            </a:schemeClr>
                          </a:solidFill>
                          <a:latin typeface="+mn-ea"/>
                          <a:ea typeface="+mn-ea"/>
                        </a:rPr>
                        <a:t>ブランドパネル</a:t>
                      </a:r>
                      <a:endParaRPr kumimoji="1" lang="en-US" altLang="ja-JP" sz="800" b="1" dirty="0" smtClean="0">
                        <a:solidFill>
                          <a:schemeClr val="tx1">
                            <a:lumMod val="65000"/>
                            <a:lumOff val="35000"/>
                          </a:schemeClr>
                        </a:solidFill>
                        <a:latin typeface="+mn-ea"/>
                        <a:ea typeface="+mn-ea"/>
                      </a:endParaRPr>
                    </a:p>
                    <a:p>
                      <a:pPr algn="ctr"/>
                      <a:r>
                        <a:rPr kumimoji="1" lang="ja-JP" altLang="en-US" sz="800" b="1" dirty="0" smtClean="0">
                          <a:solidFill>
                            <a:schemeClr val="tx1">
                              <a:lumMod val="65000"/>
                              <a:lumOff val="35000"/>
                            </a:schemeClr>
                          </a:solidFill>
                          <a:latin typeface="+mn-ea"/>
                          <a:ea typeface="+mn-ea"/>
                        </a:rPr>
                        <a:t>リッチフォーマット</a:t>
                      </a:r>
                      <a:r>
                        <a:rPr kumimoji="1" lang="ja-JP" altLang="en-US" sz="800" b="1" dirty="0">
                          <a:solidFill>
                            <a:schemeClr val="tx1">
                              <a:lumMod val="65000"/>
                              <a:lumOff val="35000"/>
                            </a:schemeClr>
                          </a:solidFill>
                          <a:latin typeface="+mn-ea"/>
                          <a:ea typeface="+mn-ea"/>
                        </a:rPr>
                        <a:t>　</a:t>
                      </a:r>
                      <a:r>
                        <a:rPr kumimoji="1" lang="en-US" altLang="ja-JP" sz="800" b="1" dirty="0">
                          <a:solidFill>
                            <a:schemeClr val="tx1">
                              <a:lumMod val="65000"/>
                              <a:lumOff val="35000"/>
                            </a:schemeClr>
                          </a:solidFill>
                          <a:latin typeface="+mn-ea"/>
                          <a:ea typeface="+mn-ea"/>
                        </a:rPr>
                        <a:t>MD</a:t>
                      </a:r>
                      <a:r>
                        <a:rPr kumimoji="1" lang="ja-JP" altLang="en-US" sz="800" b="1" dirty="0">
                          <a:solidFill>
                            <a:schemeClr val="tx1">
                              <a:lumMod val="65000"/>
                              <a:lumOff val="35000"/>
                            </a:schemeClr>
                          </a:solidFill>
                          <a:latin typeface="+mn-ea"/>
                          <a:ea typeface="+mn-ea"/>
                        </a:rPr>
                        <a:t>　</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　</a:t>
                      </a:r>
                      <a:r>
                        <a:rPr kumimoji="1" lang="en-US" altLang="ja-JP" sz="800" b="1" kern="1200" dirty="0" smtClean="0">
                          <a:solidFill>
                            <a:schemeClr val="tx1">
                              <a:lumMod val="65000"/>
                              <a:lumOff val="35000"/>
                            </a:schemeClr>
                          </a:solidFill>
                          <a:latin typeface="+mn-ea"/>
                          <a:ea typeface="+mn-ea"/>
                          <a:cs typeface="+mn-cs"/>
                        </a:rPr>
                        <a:t>MD</a:t>
                      </a:r>
                      <a:r>
                        <a:rPr kumimoji="1" lang="ja-JP" altLang="en-US" sz="800" b="1" kern="1200" dirty="0" smtClean="0">
                          <a:solidFill>
                            <a:schemeClr val="tx1">
                              <a:lumMod val="65000"/>
                              <a:lumOff val="35000"/>
                            </a:schemeClr>
                          </a:solidFill>
                          <a:latin typeface="+mn-ea"/>
                          <a:ea typeface="+mn-ea"/>
                          <a:cs typeface="+mn-cs"/>
                        </a:rPr>
                        <a:t>（</a:t>
                      </a:r>
                      <a:r>
                        <a:rPr kumimoji="1" lang="en-US" altLang="ja-JP" sz="800" b="1" kern="1200" dirty="0" smtClean="0">
                          <a:solidFill>
                            <a:schemeClr val="tx1">
                              <a:lumMod val="65000"/>
                              <a:lumOff val="35000"/>
                            </a:schemeClr>
                          </a:solidFill>
                          <a:latin typeface="+mn-ea"/>
                          <a:ea typeface="+mn-ea"/>
                          <a:cs typeface="+mn-cs"/>
                        </a:rPr>
                        <a:t>FQ1</a:t>
                      </a:r>
                      <a:r>
                        <a:rPr kumimoji="1" lang="ja-JP" altLang="en-US" sz="800" b="1" kern="1200" dirty="0" smtClean="0">
                          <a:solidFill>
                            <a:schemeClr val="tx1">
                              <a:lumMod val="65000"/>
                              <a:lumOff val="35000"/>
                            </a:schemeClr>
                          </a:solidFill>
                          <a:latin typeface="+mn-ea"/>
                          <a:ea typeface="+mn-ea"/>
                          <a:cs typeface="+mn-cs"/>
                        </a:rPr>
                        <a:t>）　</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dirty="0" smtClean="0">
                          <a:solidFill>
                            <a:schemeClr val="tx1">
                              <a:lumMod val="65000"/>
                              <a:lumOff val="35000"/>
                            </a:schemeClr>
                          </a:solidFill>
                          <a:latin typeface="+mn-ea"/>
                          <a:ea typeface="+mn-ea"/>
                          <a:cs typeface="+mn-cs"/>
                        </a:rPr>
                        <a:t>リッチフォーマット　</a:t>
                      </a:r>
                      <a:r>
                        <a:rPr kumimoji="1" lang="en-US" altLang="ja-JP" sz="800" b="1" kern="1200" dirty="0" smtClean="0">
                          <a:solidFill>
                            <a:schemeClr val="tx1">
                              <a:lumMod val="65000"/>
                              <a:lumOff val="35000"/>
                            </a:schemeClr>
                          </a:solidFill>
                          <a:latin typeface="+mn-ea"/>
                          <a:ea typeface="+mn-ea"/>
                          <a:cs typeface="+mn-cs"/>
                        </a:rPr>
                        <a:t>MD</a:t>
                      </a:r>
                      <a:r>
                        <a:rPr kumimoji="1" lang="ja-JP" altLang="en-US" sz="800" b="1" kern="1200" dirty="0" smtClean="0">
                          <a:solidFill>
                            <a:schemeClr val="tx1">
                              <a:lumMod val="65000"/>
                              <a:lumOff val="35000"/>
                            </a:schemeClr>
                          </a:solidFill>
                          <a:latin typeface="+mn-ea"/>
                          <a:ea typeface="+mn-ea"/>
                          <a:cs typeface="+mn-cs"/>
                        </a:rPr>
                        <a:t>　</a:t>
                      </a:r>
                      <a:endParaRPr kumimoji="1" lang="en-US" altLang="ja-JP" sz="800" b="1"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（都道府県）</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41866">
                <a:tc>
                  <a:txBody>
                    <a:bodyPr/>
                    <a:lstStyle/>
                    <a:p>
                      <a:pPr algn="ctr"/>
                      <a:r>
                        <a:rPr kumimoji="1" lang="ja-JP" altLang="en-US" sz="800" b="0" dirty="0">
                          <a:solidFill>
                            <a:schemeClr val="bg1"/>
                          </a:solidFill>
                          <a:latin typeface="+mn-ea"/>
                          <a:ea typeface="+mn-ea"/>
                        </a:rPr>
                        <a:t>商品</a:t>
                      </a:r>
                      <a:r>
                        <a:rPr kumimoji="1" lang="en-US" altLang="ja-JP" sz="800" b="0" dirty="0">
                          <a:solidFill>
                            <a:schemeClr val="bg1"/>
                          </a:solidFill>
                          <a:latin typeface="+mn-ea"/>
                          <a:ea typeface="+mn-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1000000666</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1000000724</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1000000667</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2418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予約開始日</a:t>
                      </a:r>
                      <a:endParaRPr kumimoji="1" lang="en-US" altLang="ja-JP" sz="800" b="0" kern="1200" dirty="0" smtClean="0">
                        <a:solidFill>
                          <a:schemeClr val="bg1"/>
                        </a:solidFill>
                        <a:latin typeface="+mn-lt"/>
                        <a:ea typeface="+mn-ea"/>
                        <a:cs typeface="+mn-cs"/>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algn="ct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tcPr>
                </a:tc>
                <a:extLst>
                  <a:ext uri="{0D108BD9-81ED-4DB2-BD59-A6C34878D82A}">
                    <a16:rowId xmlns:a16="http://schemas.microsoft.com/office/drawing/2014/main" val="3306586896"/>
                  </a:ext>
                </a:extLst>
              </a:tr>
              <a:tr h="9570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51828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smtClean="0">
                          <a:solidFill>
                            <a:schemeClr val="tx1">
                              <a:lumMod val="65000"/>
                              <a:lumOff val="35000"/>
                            </a:schemeClr>
                          </a:solidFill>
                          <a:latin typeface="+mn-ea"/>
                          <a:ea typeface="+mn-ea"/>
                          <a:cs typeface="+mn-cs"/>
                        </a:rPr>
                        <a:t>：トップインパクト　クインティ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クインティ動画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スクエア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kern="1200" dirty="0" smtClean="0">
                          <a:solidFill>
                            <a:schemeClr val="tx1">
                              <a:lumMod val="65000"/>
                              <a:lumOff val="35000"/>
                            </a:schemeClr>
                          </a:solidFill>
                          <a:latin typeface="+mn-ea"/>
                          <a:ea typeface="+mn-ea"/>
                          <a:cs typeface="+mn-cs"/>
                        </a:rPr>
                        <a:t>トップインパクト　スクエア動画</a:t>
                      </a:r>
                      <a:endParaRPr kumimoji="1" lang="ja-JP" altLang="en-US" sz="800" kern="1200" dirty="0">
                        <a:solidFill>
                          <a:schemeClr val="tx1">
                            <a:lumMod val="65000"/>
                            <a:lumOff val="35000"/>
                          </a:schemeClr>
                        </a:solidFill>
                        <a:latin typeface="+mn-ea"/>
                        <a:ea typeface="+mn-ea"/>
                        <a:cs typeface="+mn-cs"/>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241866">
                <a:tc>
                  <a:txBody>
                    <a:bodyPr/>
                    <a:lstStyle/>
                    <a:p>
                      <a:pPr algn="ctr"/>
                      <a:r>
                        <a:rPr kumimoji="1" lang="ja-JP" altLang="en-US" sz="800" b="0" dirty="0">
                          <a:solidFill>
                            <a:schemeClr val="bg1"/>
                          </a:solidFill>
                          <a:latin typeface="+mn-ea"/>
                          <a:ea typeface="+mn-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smtClean="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241866">
                <a:tc>
                  <a:txBody>
                    <a:bodyPr/>
                    <a:lstStyle/>
                    <a:p>
                      <a:pPr algn="ctr"/>
                      <a:r>
                        <a:rPr kumimoji="1" lang="ja-JP" altLang="en-US" sz="800" b="0" dirty="0">
                          <a:solidFill>
                            <a:schemeClr val="bg1"/>
                          </a:solidFill>
                          <a:latin typeface="+mn-ea"/>
                          <a:ea typeface="+mn-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algn="ctr"/>
                      <a:r>
                        <a:rPr kumimoji="1" lang="en-US" altLang="ja-JP" sz="800" dirty="0">
                          <a:solidFill>
                            <a:schemeClr val="tx1">
                              <a:lumMod val="65000"/>
                              <a:lumOff val="35000"/>
                            </a:schemeClr>
                          </a:solidFill>
                          <a:latin typeface="+mn-ea"/>
                          <a:ea typeface="+mn-ea"/>
                        </a:rPr>
                        <a:t>Yahoo! </a:t>
                      </a:r>
                      <a:r>
                        <a:rPr kumimoji="1" lang="en-US" altLang="ja-JP" sz="800" dirty="0" smtClean="0">
                          <a:solidFill>
                            <a:schemeClr val="tx1">
                              <a:lumMod val="65000"/>
                              <a:lumOff val="35000"/>
                            </a:schemeClr>
                          </a:solidFill>
                          <a:latin typeface="+mn-ea"/>
                          <a:ea typeface="+mn-ea"/>
                        </a:rPr>
                        <a:t>JAPAN</a:t>
                      </a:r>
                      <a:r>
                        <a:rPr kumimoji="1" lang="ja-JP" altLang="en-US" sz="800" dirty="0" smtClean="0">
                          <a:solidFill>
                            <a:schemeClr val="tx1">
                              <a:lumMod val="65000"/>
                              <a:lumOff val="35000"/>
                            </a:schemeClr>
                          </a:solidFill>
                          <a:latin typeface="+mn-ea"/>
                          <a:ea typeface="+mn-ea"/>
                        </a:rPr>
                        <a:t>　トップページ</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241866">
                <a:tc>
                  <a:txBody>
                    <a:bodyPr/>
                    <a:lstStyle/>
                    <a:p>
                      <a:pPr algn="ctr"/>
                      <a:r>
                        <a:rPr kumimoji="1" lang="ja-JP" altLang="en-US" sz="800" b="0" dirty="0">
                          <a:solidFill>
                            <a:schemeClr val="bg1"/>
                          </a:solidFill>
                          <a:latin typeface="+mn-ea"/>
                          <a:ea typeface="+mn-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（木）～</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691045">
                <a:tc>
                  <a:txBody>
                    <a:bodyPr/>
                    <a:lstStyle/>
                    <a:p>
                      <a:pPr algn="ctr"/>
                      <a:r>
                        <a:rPr kumimoji="1" lang="ja-JP" altLang="en-US" sz="800" b="0" dirty="0">
                          <a:solidFill>
                            <a:schemeClr val="bg1"/>
                          </a:solidFill>
                          <a:latin typeface="+mn-ea"/>
                          <a:ea typeface="+mn-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n-ea"/>
                          <a:ea typeface="+mn-ea"/>
                        </a:rPr>
                        <a:t>5</a:t>
                      </a:r>
                      <a:r>
                        <a:rPr kumimoji="1" lang="ja-JP" altLang="en-US" sz="800" dirty="0">
                          <a:solidFill>
                            <a:schemeClr val="tx1">
                              <a:lumMod val="65000"/>
                              <a:lumOff val="35000"/>
                            </a:schemeClr>
                          </a:solidFill>
                          <a:latin typeface="+mn-ea"/>
                          <a:ea typeface="+mn-ea"/>
                        </a:rPr>
                        <a:t>日間</a:t>
                      </a:r>
                      <a:r>
                        <a:rPr kumimoji="1" lang="ja-JP" altLang="en-US" sz="800" kern="1200" dirty="0">
                          <a:solidFill>
                            <a:schemeClr val="tx1">
                              <a:lumMod val="65000"/>
                              <a:lumOff val="35000"/>
                            </a:schemeClr>
                          </a:solidFill>
                          <a:latin typeface="+mn-ea"/>
                          <a:ea typeface="+mn-ea"/>
                          <a:cs typeface="+mn-cs"/>
                        </a:rPr>
                        <a:t>～</a:t>
                      </a:r>
                      <a:r>
                        <a:rPr kumimoji="1" lang="en-US" altLang="ja-JP" sz="800" dirty="0">
                          <a:solidFill>
                            <a:schemeClr val="tx1">
                              <a:lumMod val="65000"/>
                              <a:lumOff val="35000"/>
                            </a:schemeClr>
                          </a:solidFill>
                          <a:latin typeface="+mn-ea"/>
                          <a:ea typeface="+mn-ea"/>
                        </a:rPr>
                        <a:t>31</a:t>
                      </a:r>
                      <a:r>
                        <a:rPr kumimoji="1" lang="ja-JP" altLang="en-US" sz="800" dirty="0" smtClean="0">
                          <a:solidFill>
                            <a:schemeClr val="tx1">
                              <a:lumMod val="65000"/>
                              <a:lumOff val="35000"/>
                            </a:schemeClr>
                          </a:solidFill>
                          <a:latin typeface="+mn-ea"/>
                          <a:ea typeface="+mn-ea"/>
                        </a:rPr>
                        <a:t>日間</a:t>
                      </a:r>
                      <a:endParaRPr kumimoji="1" lang="en-US" altLang="ja-JP" sz="800" dirty="0" smtClean="0">
                        <a:solidFill>
                          <a:schemeClr val="tx1">
                            <a:lumMod val="65000"/>
                            <a:lumOff val="35000"/>
                          </a:schemeClr>
                        </a:solidFill>
                        <a:latin typeface="+mn-ea"/>
                        <a:ea typeface="+mn-ea"/>
                      </a:endParaRPr>
                    </a:p>
                    <a:p>
                      <a:pPr algn="ct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ea"/>
                          <a:ea typeface="+mn-ea"/>
                          <a:cs typeface="+mn-cs"/>
                        </a:rPr>
                        <a:t>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n-ea"/>
                          <a:ea typeface="+mn-ea"/>
                        </a:rPr>
                        <a:t>3</a:t>
                      </a:r>
                      <a:r>
                        <a:rPr kumimoji="1" lang="ja-JP" altLang="en-US" sz="800" dirty="0" smtClean="0">
                          <a:solidFill>
                            <a:schemeClr val="tx1">
                              <a:lumMod val="65000"/>
                              <a:lumOff val="35000"/>
                            </a:schemeClr>
                          </a:solidFill>
                          <a:latin typeface="+mn-ea"/>
                          <a:ea typeface="+mn-ea"/>
                        </a:rPr>
                        <a:t>日間</a:t>
                      </a:r>
                      <a:r>
                        <a:rPr kumimoji="1" lang="ja-JP" altLang="en-US" sz="800" kern="1200" dirty="0">
                          <a:solidFill>
                            <a:schemeClr val="tx1">
                              <a:lumMod val="65000"/>
                              <a:lumOff val="35000"/>
                            </a:schemeClr>
                          </a:solidFill>
                          <a:latin typeface="+mn-ea"/>
                          <a:ea typeface="+mn-ea"/>
                          <a:cs typeface="+mn-cs"/>
                        </a:rPr>
                        <a:t>～</a:t>
                      </a:r>
                      <a:r>
                        <a:rPr kumimoji="1" lang="en-US" altLang="ja-JP" sz="800" dirty="0">
                          <a:solidFill>
                            <a:schemeClr val="tx1">
                              <a:lumMod val="65000"/>
                              <a:lumOff val="35000"/>
                            </a:schemeClr>
                          </a:solidFill>
                          <a:latin typeface="+mn-ea"/>
                          <a:ea typeface="+mn-ea"/>
                        </a:rPr>
                        <a:t>31</a:t>
                      </a:r>
                      <a:r>
                        <a:rPr kumimoji="1" lang="ja-JP" altLang="en-US" sz="800" dirty="0">
                          <a:solidFill>
                            <a:schemeClr val="tx1">
                              <a:lumMod val="65000"/>
                              <a:lumOff val="35000"/>
                            </a:schemeClr>
                          </a:solidFill>
                          <a:latin typeface="+mn-ea"/>
                          <a:ea typeface="+mn-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ea"/>
                          <a:ea typeface="+mn-ea"/>
                          <a:cs typeface="+mn-cs"/>
                        </a:rPr>
                        <a:t>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241866">
                <a:tc>
                  <a:txBody>
                    <a:bodyPr/>
                    <a:lstStyle/>
                    <a:p>
                      <a:pPr algn="ctr"/>
                      <a:r>
                        <a:rPr kumimoji="1" lang="ja-JP" altLang="en-US" sz="800" b="0" dirty="0">
                          <a:solidFill>
                            <a:schemeClr val="bg1"/>
                          </a:solidFill>
                          <a:latin typeface="+mn-ea"/>
                          <a:ea typeface="+mn-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2418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20,000,000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3,000,000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255784151"/>
                  </a:ext>
                </a:extLst>
              </a:tr>
              <a:tr h="950188">
                <a:tc>
                  <a:txBody>
                    <a:bodyPr/>
                    <a:lstStyle/>
                    <a:p>
                      <a:pPr algn="ctr"/>
                      <a:r>
                        <a:rPr kumimoji="1" lang="ja-JP" altLang="en-US" sz="800" b="0" dirty="0">
                          <a:solidFill>
                            <a:schemeClr val="bg1"/>
                          </a:solidFill>
                          <a:latin typeface="+mn-ea"/>
                          <a:ea typeface="+mn-ea"/>
                        </a:rPr>
                        <a:t>基本料金（</a:t>
                      </a:r>
                      <a:r>
                        <a:rPr kumimoji="1" lang="en-US" altLang="ja-JP" sz="800" b="0" dirty="0" err="1">
                          <a:solidFill>
                            <a:schemeClr val="bg1"/>
                          </a:solidFill>
                          <a:latin typeface="+mn-ea"/>
                          <a:ea typeface="+mn-ea"/>
                        </a:rPr>
                        <a:t>vCPM</a:t>
                      </a:r>
                      <a:r>
                        <a:rPr kumimoji="1" lang="ja-JP" altLang="en-US" sz="800" b="0" dirty="0">
                          <a:solidFill>
                            <a:schemeClr val="bg1"/>
                          </a:solidFill>
                          <a:latin typeface="+mn-ea"/>
                          <a:ea typeface="+mn-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998</a:t>
                      </a:r>
                      <a:r>
                        <a:rPr kumimoji="1" lang="ja-JP" altLang="en-US" sz="800" dirty="0" smtClean="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n-ea"/>
                          <a:ea typeface="+mn-ea"/>
                        </a:rPr>
                        <a:t>998</a:t>
                      </a:r>
                      <a:r>
                        <a:rPr kumimoji="1" lang="ja-JP" altLang="en-US" sz="800" dirty="0" smtClean="0">
                          <a:solidFill>
                            <a:schemeClr val="tx1">
                              <a:lumMod val="65000"/>
                              <a:lumOff val="35000"/>
                            </a:schemeClr>
                          </a:solidFill>
                          <a:latin typeface="+mn-ea"/>
                          <a:ea typeface="+mn-ea"/>
                        </a:rPr>
                        <a:t>円</a:t>
                      </a:r>
                      <a:endParaRPr kumimoji="1" lang="en-US" altLang="ja-JP" sz="800" dirty="0" smtClean="0">
                        <a:solidFill>
                          <a:schemeClr val="tx1">
                            <a:lumMod val="65000"/>
                            <a:lumOff val="35000"/>
                          </a:schemeClr>
                        </a:solidFill>
                        <a:latin typeface="+mn-ea"/>
                        <a:ea typeface="+mn-ea"/>
                      </a:endParaRPr>
                    </a:p>
                    <a:p>
                      <a:pPr algn="ct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※FQ1</a:t>
                      </a:r>
                      <a:r>
                        <a:rPr kumimoji="1" lang="ja-JP" altLang="en-US" sz="600" kern="1200" dirty="0" smtClean="0">
                          <a:solidFill>
                            <a:schemeClr val="tx1">
                              <a:lumMod val="65000"/>
                              <a:lumOff val="35000"/>
                            </a:schemeClr>
                          </a:solidFill>
                          <a:latin typeface="+mn-ea"/>
                          <a:ea typeface="+mn-ea"/>
                          <a:cs typeface="+mn-cs"/>
                        </a:rPr>
                        <a:t>回指定の掛け率含む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1,297</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
                      </a:r>
                      <a:br>
                        <a:rPr kumimoji="1" lang="en-US" altLang="ja-JP" sz="800" kern="1200" dirty="0" smtClean="0">
                          <a:solidFill>
                            <a:schemeClr val="tx1">
                              <a:lumMod val="65000"/>
                              <a:lumOff val="35000"/>
                            </a:schemeClr>
                          </a:solidFill>
                          <a:latin typeface="+mn-ea"/>
                          <a:ea typeface="+mn-ea"/>
                          <a:cs typeface="+mn-cs"/>
                        </a:rPr>
                      </a:b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998</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×1.3</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smtClean="0">
                          <a:solidFill>
                            <a:schemeClr val="tx1">
                              <a:lumMod val="65000"/>
                              <a:lumOff val="35000"/>
                            </a:schemeClr>
                          </a:solidFill>
                          <a:latin typeface="+mn-ea"/>
                          <a:ea typeface="+mn-ea"/>
                          <a:cs typeface="+mn-cs"/>
                        </a:rPr>
                        <a:t/>
                      </a:r>
                      <a:br>
                        <a:rPr kumimoji="1" lang="ja-JP" altLang="en-US" sz="900" kern="1200" dirty="0" smtClean="0">
                          <a:solidFill>
                            <a:schemeClr val="tx1">
                              <a:lumMod val="65000"/>
                              <a:lumOff val="35000"/>
                            </a:schemeClr>
                          </a:solidFill>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都道府県指定の掛け率含む</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1,297</a:t>
                      </a:r>
                      <a:r>
                        <a:rPr kumimoji="1" lang="ja-JP" altLang="en-US" sz="600" kern="1200" baseline="0" dirty="0" smtClean="0">
                          <a:solidFill>
                            <a:schemeClr val="tx1">
                              <a:lumMod val="65000"/>
                              <a:lumOff val="35000"/>
                            </a:schemeClr>
                          </a:solidFill>
                          <a:latin typeface="+mn-ea"/>
                          <a:ea typeface="+mn-ea"/>
                          <a:cs typeface="+mn-cs"/>
                        </a:rPr>
                        <a:t>円</a:t>
                      </a:r>
                      <a:r>
                        <a:rPr kumimoji="1" lang="ja-JP" altLang="en-US" sz="600" kern="1200" dirty="0" smtClean="0">
                          <a:solidFill>
                            <a:schemeClr val="tx1">
                              <a:lumMod val="65000"/>
                              <a:lumOff val="35000"/>
                            </a:schemeClr>
                          </a:solidFill>
                          <a:latin typeface="+mn-ea"/>
                          <a:ea typeface="+mn-ea"/>
                          <a:cs typeface="+mn-cs"/>
                        </a:rPr>
                        <a:t>）を元に計算せず、カッコ内の計算式を元に計算してください。</a:t>
                      </a:r>
                      <a:endParaRPr kumimoji="1" lang="ja-JP" altLang="en-US" sz="600"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12840" y="1916832"/>
            <a:ext cx="1024114" cy="936104"/>
          </a:xfrm>
          <a:prstGeom prst="rect">
            <a:avLst/>
          </a:prstGeom>
        </p:spPr>
      </p:pic>
      <p:sp>
        <p:nvSpPr>
          <p:cNvPr id="4" name="正方形/長方形 3"/>
          <p:cNvSpPr/>
          <p:nvPr/>
        </p:nvSpPr>
        <p:spPr>
          <a:xfrm>
            <a:off x="272478" y="6236654"/>
            <a:ext cx="4953000" cy="461665"/>
          </a:xfrm>
          <a:prstGeom prst="rect">
            <a:avLst/>
          </a:prstGeom>
        </p:spPr>
        <p:txBody>
          <a:bodyPr>
            <a:spAutoFit/>
          </a:bodyPr>
          <a:lstStyle/>
          <a:p>
            <a:r>
              <a:rPr lang="ja-JP" altLang="en-US" sz="800" dirty="0">
                <a:solidFill>
                  <a:schemeClr val="tx1">
                    <a:lumMod val="65000"/>
                    <a:lumOff val="35000"/>
                  </a:schemeClr>
                </a:solidFill>
              </a:rPr>
              <a:t>※MDはマルチデバイスの略称です。</a:t>
            </a:r>
          </a:p>
          <a:p>
            <a:r>
              <a:rPr lang="ja-JP" altLang="en-US" sz="800" dirty="0">
                <a:solidFill>
                  <a:schemeClr val="tx1">
                    <a:lumMod val="65000"/>
                    <a:lumOff val="35000"/>
                  </a:schemeClr>
                </a:solidFill>
              </a:rPr>
              <a:t>※Vimpsはビューアブルインプレッションの略称です。</a:t>
            </a:r>
          </a:p>
          <a:p>
            <a:r>
              <a:rPr lang="ja-JP" altLang="en-US" sz="800" dirty="0">
                <a:solidFill>
                  <a:schemeClr val="tx1">
                    <a:lumMod val="65000"/>
                    <a:lumOff val="35000"/>
                  </a:schemeClr>
                </a:solidFill>
              </a:rPr>
              <a:t>※vCPMはビューアブルインプレッション1,000回あたりにかかる見込み広告費用です。</a:t>
            </a:r>
          </a:p>
        </p:txBody>
      </p:sp>
      <p:pic>
        <p:nvPicPr>
          <p:cNvPr id="40" name="図 39"/>
          <p:cNvPicPr>
            <a:picLocks noChangeAspect="1"/>
          </p:cNvPicPr>
          <p:nvPr/>
        </p:nvPicPr>
        <p:blipFill>
          <a:blip r:embed="rId3"/>
          <a:stretch>
            <a:fillRect/>
          </a:stretch>
        </p:blipFill>
        <p:spPr>
          <a:xfrm>
            <a:off x="6249144" y="1916787"/>
            <a:ext cx="1126751" cy="901063"/>
          </a:xfrm>
          <a:prstGeom prst="rect">
            <a:avLst/>
          </a:prstGeom>
        </p:spPr>
      </p:pic>
      <p:pic>
        <p:nvPicPr>
          <p:cNvPr id="41" name="図 40"/>
          <p:cNvPicPr>
            <a:picLocks noChangeAspect="1"/>
          </p:cNvPicPr>
          <p:nvPr/>
        </p:nvPicPr>
        <p:blipFill>
          <a:blip r:embed="rId4"/>
          <a:stretch>
            <a:fillRect/>
          </a:stretch>
        </p:blipFill>
        <p:spPr>
          <a:xfrm>
            <a:off x="4918459" y="1916787"/>
            <a:ext cx="1124232" cy="901063"/>
          </a:xfrm>
          <a:prstGeom prst="rect">
            <a:avLst/>
          </a:prstGeom>
        </p:spPr>
      </p:pic>
    </p:spTree>
    <p:extLst>
      <p:ext uri="{BB962C8B-B14F-4D97-AF65-F5344CB8AC3E}">
        <p14:creationId xmlns:p14="http://schemas.microsoft.com/office/powerpoint/2010/main" val="38763770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t>商品一覧　</a:t>
            </a:r>
            <a:r>
              <a:rPr kumimoji="1" lang="ja-JP" altLang="en-US" sz="2200" dirty="0"/>
              <a:t>ブランドパネル（スマートフォン商品）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096567673"/>
              </p:ext>
            </p:extLst>
          </p:nvPr>
        </p:nvGraphicFramePr>
        <p:xfrm>
          <a:off x="272480" y="900333"/>
          <a:ext cx="9402851" cy="5345908"/>
        </p:xfrm>
        <a:graphic>
          <a:graphicData uri="http://schemas.openxmlformats.org/drawingml/2006/table">
            <a:tbl>
              <a:tblPr firstCol="1" bandRow="1">
                <a:tableStyleId>{21E4AEA4-8DFA-4A89-87EB-49C32662AFE0}</a:tableStyleId>
              </a:tblPr>
              <a:tblGrid>
                <a:gridCol w="936104">
                  <a:extLst>
                    <a:ext uri="{9D8B030D-6E8A-4147-A177-3AD203B41FA5}">
                      <a16:colId xmlns:a16="http://schemas.microsoft.com/office/drawing/2014/main" val="792911817"/>
                    </a:ext>
                  </a:extLst>
                </a:gridCol>
                <a:gridCol w="1280381">
                  <a:extLst>
                    <a:ext uri="{9D8B030D-6E8A-4147-A177-3AD203B41FA5}">
                      <a16:colId xmlns:a16="http://schemas.microsoft.com/office/drawing/2014/main" val="598637953"/>
                    </a:ext>
                  </a:extLst>
                </a:gridCol>
                <a:gridCol w="1371874">
                  <a:extLst>
                    <a:ext uri="{9D8B030D-6E8A-4147-A177-3AD203B41FA5}">
                      <a16:colId xmlns:a16="http://schemas.microsoft.com/office/drawing/2014/main" val="56015879"/>
                    </a:ext>
                  </a:extLst>
                </a:gridCol>
                <a:gridCol w="1408325">
                  <a:extLst>
                    <a:ext uri="{9D8B030D-6E8A-4147-A177-3AD203B41FA5}">
                      <a16:colId xmlns:a16="http://schemas.microsoft.com/office/drawing/2014/main" val="1911923291"/>
                    </a:ext>
                  </a:extLst>
                </a:gridCol>
                <a:gridCol w="1485075">
                  <a:extLst>
                    <a:ext uri="{9D8B030D-6E8A-4147-A177-3AD203B41FA5}">
                      <a16:colId xmlns:a16="http://schemas.microsoft.com/office/drawing/2014/main" val="1598988926"/>
                    </a:ext>
                  </a:extLst>
                </a:gridCol>
                <a:gridCol w="1526512">
                  <a:extLst>
                    <a:ext uri="{9D8B030D-6E8A-4147-A177-3AD203B41FA5}">
                      <a16:colId xmlns:a16="http://schemas.microsoft.com/office/drawing/2014/main" val="607182202"/>
                    </a:ext>
                  </a:extLst>
                </a:gridCol>
                <a:gridCol w="1394580">
                  <a:extLst>
                    <a:ext uri="{9D8B030D-6E8A-4147-A177-3AD203B41FA5}">
                      <a16:colId xmlns:a16="http://schemas.microsoft.com/office/drawing/2014/main" val="2346658083"/>
                    </a:ext>
                  </a:extLst>
                </a:gridCol>
              </a:tblGrid>
              <a:tr h="389889">
                <a:tc>
                  <a:txBody>
                    <a:bodyPr/>
                    <a:lstStyle/>
                    <a:p>
                      <a:pPr algn="ctr"/>
                      <a:r>
                        <a:rPr kumimoji="1" lang="ja-JP" altLang="en-US" sz="800" dirty="0">
                          <a:solidFill>
                            <a:schemeClr val="bg1"/>
                          </a:solidFill>
                          <a:latin typeface="+mn-ea"/>
                          <a:ea typeface="+mn-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n-ea"/>
                          <a:ea typeface="+mn-ea"/>
                        </a:rPr>
                        <a:t>ブランドパネル　</a:t>
                      </a:r>
                      <a:r>
                        <a:rPr kumimoji="1" lang="en-US" altLang="ja-JP" sz="800" b="1" dirty="0">
                          <a:solidFill>
                            <a:schemeClr val="tx1">
                              <a:lumMod val="65000"/>
                              <a:lumOff val="35000"/>
                            </a:schemeClr>
                          </a:solidFill>
                          <a:latin typeface="+mn-ea"/>
                          <a:ea typeface="+mn-ea"/>
                        </a:rPr>
                        <a:t>SP</a:t>
                      </a:r>
                    </a:p>
                    <a:p>
                      <a:pPr algn="ctr"/>
                      <a:r>
                        <a:rPr kumimoji="1" lang="ja-JP" altLang="en-US" sz="800" b="1" dirty="0">
                          <a:solidFill>
                            <a:schemeClr val="tx1">
                              <a:lumMod val="65000"/>
                              <a:lumOff val="35000"/>
                            </a:schemeClr>
                          </a:solidFill>
                          <a:latin typeface="+mn-ea"/>
                          <a:ea typeface="+mn-ea"/>
                        </a:rPr>
                        <a:t>（</a:t>
                      </a:r>
                      <a:r>
                        <a:rPr kumimoji="1" lang="en-US" altLang="ja-JP" sz="800" b="1" dirty="0">
                          <a:solidFill>
                            <a:schemeClr val="tx1">
                              <a:lumMod val="65000"/>
                              <a:lumOff val="35000"/>
                            </a:schemeClr>
                          </a:solidFill>
                          <a:latin typeface="+mn-ea"/>
                          <a:ea typeface="+mn-ea"/>
                        </a:rPr>
                        <a:t>500</a:t>
                      </a:r>
                      <a:r>
                        <a:rPr kumimoji="1" lang="ja-JP" altLang="en-US" sz="800" b="1" dirty="0">
                          <a:solidFill>
                            <a:schemeClr val="tx1">
                              <a:lumMod val="65000"/>
                              <a:lumOff val="35000"/>
                            </a:schemeClr>
                          </a:solidFill>
                          <a:latin typeface="+mn-ea"/>
                          <a:ea typeface="+mn-ea"/>
                        </a:rPr>
                        <a:t>万円</a:t>
                      </a:r>
                      <a:r>
                        <a:rPr kumimoji="1" lang="en-US" altLang="ja-JP" sz="800" b="1" dirty="0">
                          <a:solidFill>
                            <a:schemeClr val="tx1">
                              <a:lumMod val="65000"/>
                              <a:lumOff val="35000"/>
                            </a:schemeClr>
                          </a:solidFill>
                          <a:latin typeface="+mn-ea"/>
                          <a:ea typeface="+mn-ea"/>
                        </a:rPr>
                        <a:t>〜</a:t>
                      </a:r>
                      <a:r>
                        <a:rPr kumimoji="1" lang="ja-JP" altLang="en-US" sz="800" b="1" dirty="0">
                          <a:solidFill>
                            <a:schemeClr val="tx1">
                              <a:lumMod val="65000"/>
                              <a:lumOff val="35000"/>
                            </a:schemeClr>
                          </a:solidFill>
                          <a:latin typeface="+mn-ea"/>
                          <a:ea typeface="+mn-ea"/>
                        </a:rPr>
                        <a:t>）</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algn="ctr"/>
                      <a:r>
                        <a:rPr kumimoji="1" lang="ja-JP" altLang="en-US" sz="800" b="1" kern="1200" dirty="0">
                          <a:solidFill>
                            <a:schemeClr val="tx1">
                              <a:lumMod val="65000"/>
                              <a:lumOff val="35000"/>
                            </a:schemeClr>
                          </a:solidFill>
                          <a:latin typeface="+mn-ea"/>
                          <a:ea typeface="+mn-ea"/>
                          <a:cs typeface="+mn-cs"/>
                        </a:rPr>
                        <a:t>（</a:t>
                      </a:r>
                      <a:r>
                        <a:rPr kumimoji="1" lang="en-US" altLang="ja-JP" sz="800" b="1" kern="1200" dirty="0">
                          <a:solidFill>
                            <a:schemeClr val="tx1">
                              <a:lumMod val="65000"/>
                              <a:lumOff val="35000"/>
                            </a:schemeClr>
                          </a:solidFill>
                          <a:latin typeface="+mn-ea"/>
                          <a:ea typeface="+mn-ea"/>
                          <a:cs typeface="+mn-cs"/>
                        </a:rPr>
                        <a:t>1000</a:t>
                      </a:r>
                      <a:r>
                        <a:rPr kumimoji="1" lang="ja-JP" altLang="en-US" sz="800" b="1" kern="1200" dirty="0">
                          <a:solidFill>
                            <a:schemeClr val="tx1">
                              <a:lumMod val="65000"/>
                              <a:lumOff val="35000"/>
                            </a:schemeClr>
                          </a:solidFill>
                          <a:latin typeface="+mn-ea"/>
                          <a:ea typeface="+mn-ea"/>
                          <a:cs typeface="+mn-cs"/>
                        </a:rPr>
                        <a:t>万円</a:t>
                      </a:r>
                      <a:r>
                        <a:rPr kumimoji="1" lang="en-US" altLang="ja-JP" sz="800" b="1" kern="1200" dirty="0">
                          <a:solidFill>
                            <a:schemeClr val="tx1">
                              <a:lumMod val="65000"/>
                              <a:lumOff val="35000"/>
                            </a:schemeClr>
                          </a:solidFill>
                          <a:latin typeface="+mn-ea"/>
                          <a:ea typeface="+mn-ea"/>
                          <a:cs typeface="+mn-cs"/>
                        </a:rPr>
                        <a:t>〜</a:t>
                      </a:r>
                      <a:r>
                        <a:rPr kumimoji="1" lang="ja-JP" altLang="en-US" sz="800" b="1" kern="1200" dirty="0">
                          <a:solidFill>
                            <a:schemeClr val="tx1">
                              <a:lumMod val="65000"/>
                              <a:lumOff val="35000"/>
                            </a:schemeClr>
                          </a:solidFill>
                          <a:latin typeface="+mn-ea"/>
                          <a:ea typeface="+mn-ea"/>
                          <a:cs typeface="+mn-cs"/>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a:t>
                      </a:r>
                      <a:r>
                        <a:rPr kumimoji="1" lang="en-US" altLang="ja-JP" sz="800" b="1" kern="1200" dirty="0" smtClean="0">
                          <a:solidFill>
                            <a:schemeClr val="tx1">
                              <a:lumMod val="65000"/>
                              <a:lumOff val="35000"/>
                            </a:schemeClr>
                          </a:solidFill>
                          <a:latin typeface="+mn-ea"/>
                          <a:ea typeface="+mn-ea"/>
                          <a:cs typeface="+mn-cs"/>
                        </a:rPr>
                        <a:t>FQ1</a:t>
                      </a:r>
                      <a:r>
                        <a:rPr kumimoji="1" lang="ja-JP" altLang="en-US" sz="800" b="1" kern="1200" dirty="0" smtClean="0">
                          <a:solidFill>
                            <a:schemeClr val="tx1">
                              <a:lumMod val="65000"/>
                              <a:lumOff val="35000"/>
                            </a:schemeClr>
                          </a:solidFill>
                          <a:latin typeface="+mn-ea"/>
                          <a:ea typeface="+mn-ea"/>
                          <a:cs typeface="+mn-cs"/>
                        </a:rPr>
                        <a:t>）</a:t>
                      </a:r>
                    </a:p>
                  </a:txBody>
                  <a:tcPr marL="0" marR="0" marT="0" marB="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n-ea"/>
                          <a:ea typeface="+mn-ea"/>
                        </a:rPr>
                        <a:t>ブランドパネル</a:t>
                      </a:r>
                      <a:r>
                        <a:rPr kumimoji="1" lang="ja-JP" altLang="en-US" sz="800" b="1" kern="1200" dirty="0">
                          <a:solidFill>
                            <a:schemeClr val="tx1">
                              <a:lumMod val="65000"/>
                              <a:lumOff val="35000"/>
                            </a:schemeClr>
                          </a:solidFill>
                          <a:latin typeface="+mn-ea"/>
                          <a:ea typeface="+mn-ea"/>
                          <a:cs typeface="+mn-cs"/>
                        </a:rPr>
                        <a:t>　</a:t>
                      </a:r>
                      <a:r>
                        <a:rPr kumimoji="1" lang="en-US" altLang="ja-JP" sz="800" b="1" kern="1200" dirty="0">
                          <a:solidFill>
                            <a:schemeClr val="tx1">
                              <a:lumMod val="65000"/>
                              <a:lumOff val="35000"/>
                            </a:schemeClr>
                          </a:solidFill>
                          <a:latin typeface="+mn-ea"/>
                          <a:ea typeface="+mn-ea"/>
                          <a:cs typeface="+mn-cs"/>
                        </a:rPr>
                        <a:t>SP</a:t>
                      </a:r>
                      <a:endParaRPr lang="en-US" altLang="ja-JP" sz="800" b="1" i="0" u="none" strike="noStrike" dirty="0">
                        <a:solidFill>
                          <a:schemeClr val="tx1">
                            <a:lumMod val="65000"/>
                            <a:lumOff val="35000"/>
                          </a:schemeClr>
                        </a:solidFill>
                        <a:effectLst/>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n-ea"/>
                          <a:ea typeface="+mn-ea"/>
                        </a:rPr>
                        <a:t>（都道府県）</a:t>
                      </a:r>
                      <a:r>
                        <a:rPr lang="ja-JP" altLang="en-US" sz="800" b="1" i="0" u="none" strike="noStrike" dirty="0" smtClean="0">
                          <a:solidFill>
                            <a:schemeClr val="tx1">
                              <a:lumMod val="65000"/>
                              <a:lumOff val="35000"/>
                            </a:schemeClr>
                          </a:solidFill>
                          <a:effectLst/>
                          <a:latin typeface="+mn-ea"/>
                          <a:ea typeface="+mn-ea"/>
                        </a:rPr>
                        <a:t>（</a:t>
                      </a:r>
                      <a:r>
                        <a:rPr lang="en-US" altLang="ja-JP" sz="800" b="1" i="0" u="none" strike="noStrike" dirty="0" smtClean="0">
                          <a:solidFill>
                            <a:schemeClr val="tx1">
                              <a:lumMod val="65000"/>
                              <a:lumOff val="35000"/>
                            </a:schemeClr>
                          </a:solidFill>
                          <a:effectLst/>
                          <a:latin typeface="+mn-ea"/>
                          <a:ea typeface="+mn-ea"/>
                        </a:rPr>
                        <a:t>50</a:t>
                      </a:r>
                      <a:r>
                        <a:rPr lang="ja-JP" altLang="en-US" sz="800" b="1" i="0" u="none" strike="noStrike" dirty="0">
                          <a:solidFill>
                            <a:schemeClr val="tx1">
                              <a:lumMod val="65000"/>
                              <a:lumOff val="35000"/>
                            </a:schemeClr>
                          </a:solidFill>
                          <a:effectLst/>
                          <a:latin typeface="+mn-ea"/>
                          <a:ea typeface="+mn-ea"/>
                        </a:rPr>
                        <a:t>万円～）</a:t>
                      </a:r>
                    </a:p>
                  </a:txBody>
                  <a:tcPr marL="0" marR="0" marT="0" marB="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n-ea"/>
                          <a:ea typeface="+mn-ea"/>
                        </a:rPr>
                        <a:t>ブランドパネル</a:t>
                      </a:r>
                      <a:r>
                        <a:rPr kumimoji="1" lang="ja-JP" altLang="en-US" sz="800" b="1" kern="1200" dirty="0">
                          <a:solidFill>
                            <a:schemeClr val="tx1">
                              <a:lumMod val="65000"/>
                              <a:lumOff val="35000"/>
                            </a:schemeClr>
                          </a:solidFill>
                          <a:latin typeface="+mn-ea"/>
                          <a:ea typeface="+mn-ea"/>
                          <a:cs typeface="+mn-cs"/>
                        </a:rPr>
                        <a:t>　</a:t>
                      </a:r>
                      <a:r>
                        <a:rPr kumimoji="1" lang="en-US" altLang="ja-JP" sz="800" b="1" kern="1200" dirty="0">
                          <a:solidFill>
                            <a:schemeClr val="tx1">
                              <a:lumMod val="65000"/>
                              <a:lumOff val="35000"/>
                            </a:schemeClr>
                          </a:solidFill>
                          <a:latin typeface="+mn-ea"/>
                          <a:ea typeface="+mn-ea"/>
                          <a:cs typeface="+mn-cs"/>
                        </a:rPr>
                        <a:t>SP</a:t>
                      </a:r>
                      <a:endParaRPr lang="en-US" altLang="ja-JP" sz="800" b="1" i="0" u="none" strike="noStrike" dirty="0">
                        <a:solidFill>
                          <a:schemeClr val="tx1">
                            <a:lumMod val="65000"/>
                            <a:lumOff val="35000"/>
                          </a:schemeClr>
                        </a:solidFill>
                        <a:effectLst/>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800" b="1" i="0" u="none" strike="noStrike" dirty="0">
                          <a:solidFill>
                            <a:schemeClr val="tx1">
                              <a:lumMod val="65000"/>
                              <a:lumOff val="35000"/>
                            </a:schemeClr>
                          </a:solidFill>
                          <a:effectLst/>
                          <a:latin typeface="+mn-ea"/>
                          <a:ea typeface="+mn-ea"/>
                        </a:rPr>
                        <a:t>（都道府県）（</a:t>
                      </a:r>
                      <a:r>
                        <a:rPr lang="en-US" altLang="ja-JP" sz="800" b="1" i="0" u="none" strike="noStrike" dirty="0">
                          <a:solidFill>
                            <a:schemeClr val="tx1">
                              <a:lumMod val="65000"/>
                              <a:lumOff val="35000"/>
                            </a:schemeClr>
                          </a:solidFill>
                          <a:effectLst/>
                          <a:latin typeface="+mn-ea"/>
                          <a:ea typeface="+mn-ea"/>
                        </a:rPr>
                        <a:t>300</a:t>
                      </a:r>
                      <a:r>
                        <a:rPr lang="ja-JP" altLang="en-US" sz="800" b="1" i="0" u="none" strike="noStrike" dirty="0">
                          <a:solidFill>
                            <a:schemeClr val="tx1">
                              <a:lumMod val="65000"/>
                              <a:lumOff val="35000"/>
                            </a:schemeClr>
                          </a:solidFill>
                          <a:effectLst/>
                          <a:latin typeface="+mn-ea"/>
                          <a:ea typeface="+mn-ea"/>
                        </a:rPr>
                        <a:t>万円～）</a:t>
                      </a:r>
                    </a:p>
                  </a:txBody>
                  <a:tcPr marL="0" marR="0" marT="0" marB="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n-ea"/>
                          <a:ea typeface="+mn-ea"/>
                          <a:cs typeface="+mn-cs"/>
                        </a:rPr>
                        <a:t>ブランドパネル</a:t>
                      </a:r>
                      <a:r>
                        <a:rPr kumimoji="1" lang="ja-JP" altLang="en-US" sz="800" b="1" kern="1200" dirty="0">
                          <a:solidFill>
                            <a:schemeClr val="tx1">
                              <a:lumMod val="65000"/>
                              <a:lumOff val="35000"/>
                            </a:schemeClr>
                          </a:solidFill>
                          <a:latin typeface="+mn-ea"/>
                          <a:ea typeface="+mn-ea"/>
                          <a:cs typeface="+mn-cs"/>
                        </a:rPr>
                        <a:t>　</a:t>
                      </a:r>
                      <a:r>
                        <a:rPr kumimoji="1" lang="en-US" altLang="ja-JP" sz="800" b="1" kern="1200" dirty="0">
                          <a:solidFill>
                            <a:schemeClr val="tx1">
                              <a:lumMod val="65000"/>
                              <a:lumOff val="35000"/>
                            </a:schemeClr>
                          </a:solidFill>
                          <a:latin typeface="+mn-ea"/>
                          <a:ea typeface="+mn-ea"/>
                          <a:cs typeface="+mn-cs"/>
                        </a:rPr>
                        <a:t>SP</a:t>
                      </a:r>
                      <a:endParaRPr kumimoji="1" lang="en-US" altLang="ja-JP" sz="800" b="1" i="0" u="none" strike="noStrike" kern="1200" dirty="0">
                        <a:solidFill>
                          <a:schemeClr val="tx1">
                            <a:lumMod val="65000"/>
                            <a:lumOff val="35000"/>
                          </a:schemeClr>
                        </a:solidFill>
                        <a:effectLst/>
                        <a:latin typeface="+mn-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a:solidFill>
                            <a:schemeClr val="tx1">
                              <a:lumMod val="65000"/>
                              <a:lumOff val="35000"/>
                            </a:schemeClr>
                          </a:solidFill>
                          <a:effectLst/>
                          <a:latin typeface="+mn-ea"/>
                          <a:ea typeface="+mn-ea"/>
                          <a:cs typeface="+mn-cs"/>
                        </a:rPr>
                        <a:t>（市区郡</a:t>
                      </a:r>
                      <a:r>
                        <a:rPr kumimoji="1" lang="ja-JP" altLang="en-US" sz="800" b="1" i="0" u="none" strike="noStrike" kern="1200" dirty="0" smtClean="0">
                          <a:solidFill>
                            <a:schemeClr val="tx1">
                              <a:lumMod val="65000"/>
                              <a:lumOff val="35000"/>
                            </a:schemeClr>
                          </a:solidFill>
                          <a:effectLst/>
                          <a:latin typeface="+mn-ea"/>
                          <a:ea typeface="+mn-ea"/>
                          <a:cs typeface="+mn-cs"/>
                        </a:rPr>
                        <a:t>）</a:t>
                      </a:r>
                      <a:endParaRPr kumimoji="1" lang="ja-JP" altLang="en-US" sz="800" b="1" i="0" u="none" strike="noStrike" kern="1200" dirty="0">
                        <a:solidFill>
                          <a:schemeClr val="tx1">
                            <a:lumMod val="65000"/>
                            <a:lumOff val="35000"/>
                          </a:schemeClr>
                        </a:solidFill>
                        <a:effectLst/>
                        <a:latin typeface="+mn-ea"/>
                        <a:ea typeface="+mn-ea"/>
                        <a:cs typeface="+mn-cs"/>
                      </a:endParaRPr>
                    </a:p>
                  </a:txBody>
                  <a:tcPr marL="0" marR="0" marT="0" marB="0"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48110">
                <a:tc>
                  <a:txBody>
                    <a:bodyPr/>
                    <a:lstStyle/>
                    <a:p>
                      <a:pPr algn="ctr"/>
                      <a:r>
                        <a:rPr kumimoji="1" lang="ja-JP" altLang="en-US" sz="800" b="0" dirty="0">
                          <a:solidFill>
                            <a:schemeClr val="bg1"/>
                          </a:solidFill>
                          <a:latin typeface="+mn-ea"/>
                          <a:ea typeface="+mn-ea"/>
                        </a:rPr>
                        <a:t>商品</a:t>
                      </a:r>
                      <a:r>
                        <a:rPr kumimoji="1" lang="en-US" altLang="ja-JP" sz="800" b="0" dirty="0">
                          <a:solidFill>
                            <a:schemeClr val="bg1"/>
                          </a:solidFill>
                          <a:latin typeface="+mn-ea"/>
                          <a:ea typeface="+mn-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1000000684</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1000000669</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1000000726</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1000000685</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latin typeface="+mn-ea"/>
                          <a:ea typeface="+mn-ea"/>
                        </a:rPr>
                        <a:t>1000000671</a:t>
                      </a:r>
                      <a:endParaRPr kumimoji="1" lang="ja-JP" altLang="en-US" sz="800" dirty="0">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1000000699</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2481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予約開始日</a:t>
                      </a:r>
                      <a:endParaRPr kumimoji="1" lang="en-US" altLang="ja-JP" sz="800" b="0" kern="1200" dirty="0" smtClean="0">
                        <a:solidFill>
                          <a:schemeClr val="bg1"/>
                        </a:solidFill>
                        <a:latin typeface="+mn-lt"/>
                        <a:ea typeface="+mn-ea"/>
                        <a:cs typeface="+mn-cs"/>
                      </a:endParaRP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sz="800" dirty="0">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490640"/>
                  </a:ext>
                </a:extLst>
              </a:tr>
              <a:tr h="882104">
                <a:tc>
                  <a:txBody>
                    <a:bodyPr/>
                    <a:lstStyle/>
                    <a:p>
                      <a:pPr algn="ctr"/>
                      <a:r>
                        <a:rPr kumimoji="1" lang="ja-JP" altLang="en-US" sz="800" b="0" dirty="0">
                          <a:solidFill>
                            <a:schemeClr val="bg1"/>
                          </a:solidFill>
                          <a:latin typeface="+mn-ea"/>
                          <a:ea typeface="+mn-ea"/>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60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6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256652">
                <a:tc>
                  <a:txBody>
                    <a:bodyPr/>
                    <a:lstStyle/>
                    <a:p>
                      <a:pPr algn="ctr"/>
                      <a:r>
                        <a:rPr kumimoji="1" lang="ja-JP" altLang="en-US" sz="800" b="0" dirty="0">
                          <a:solidFill>
                            <a:schemeClr val="bg1"/>
                          </a:solidFill>
                          <a:latin typeface="+mn-ea"/>
                          <a:ea typeface="+mn-ea"/>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smtClean="0">
                          <a:solidFill>
                            <a:schemeClr val="tx1">
                              <a:lumMod val="65000"/>
                              <a:lumOff val="35000"/>
                            </a:schemeClr>
                          </a:solidFill>
                          <a:latin typeface="+mn-ea"/>
                          <a:ea typeface="+mn-ea"/>
                        </a:rPr>
                        <a:t>）　</a:t>
                      </a:r>
                      <a:r>
                        <a:rPr kumimoji="1" lang="en-US" altLang="ja-JP" sz="800" dirty="0" smtClean="0">
                          <a:solidFill>
                            <a:schemeClr val="tx1">
                              <a:lumMod val="65000"/>
                              <a:lumOff val="35000"/>
                            </a:schemeClr>
                          </a:solidFill>
                          <a:latin typeface="+mn-ea"/>
                          <a:ea typeface="+mn-ea"/>
                        </a:rPr>
                        <a:t>/</a:t>
                      </a:r>
                      <a:r>
                        <a:rPr kumimoji="1" lang="ja-JP" altLang="en-US" sz="800" dirty="0" smtClean="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48110">
                <a:tc>
                  <a:txBody>
                    <a:bodyPr/>
                    <a:lstStyle/>
                    <a:p>
                      <a:pPr algn="ctr"/>
                      <a:r>
                        <a:rPr kumimoji="1" lang="ja-JP" altLang="en-US" sz="800" b="0" dirty="0">
                          <a:solidFill>
                            <a:schemeClr val="bg1"/>
                          </a:solidFill>
                          <a:latin typeface="+mn-ea"/>
                          <a:ea typeface="+mn-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smtClean="0">
                          <a:solidFill>
                            <a:schemeClr val="tx1">
                              <a:lumMod val="65000"/>
                              <a:lumOff val="35000"/>
                            </a:schemeClr>
                          </a:solidFill>
                          <a:latin typeface="+mn-ea"/>
                          <a:ea typeface="+mn-ea"/>
                        </a:rPr>
                        <a:t>スマートフォン</a:t>
                      </a: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270085">
                <a:tc>
                  <a:txBody>
                    <a:bodyPr/>
                    <a:lstStyle/>
                    <a:p>
                      <a:pPr algn="ctr"/>
                      <a:r>
                        <a:rPr kumimoji="1" lang="ja-JP" altLang="en-US" sz="800" b="0" dirty="0">
                          <a:solidFill>
                            <a:schemeClr val="bg1"/>
                          </a:solidFill>
                          <a:latin typeface="+mn-ea"/>
                          <a:ea typeface="+mn-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dirty="0">
                          <a:solidFill>
                            <a:schemeClr val="tx1">
                              <a:lumMod val="65000"/>
                              <a:lumOff val="35000"/>
                            </a:schemeClr>
                          </a:solidFill>
                          <a:latin typeface="+mn-ea"/>
                          <a:ea typeface="+mn-ea"/>
                        </a:rPr>
                        <a:t>Yahoo! </a:t>
                      </a:r>
                      <a:r>
                        <a:rPr kumimoji="1" lang="en-US" altLang="ja-JP" sz="800" dirty="0" smtClean="0">
                          <a:solidFill>
                            <a:schemeClr val="tx1">
                              <a:lumMod val="65000"/>
                              <a:lumOff val="35000"/>
                            </a:schemeClr>
                          </a:solidFill>
                          <a:latin typeface="+mn-ea"/>
                          <a:ea typeface="+mn-ea"/>
                        </a:rPr>
                        <a:t>JAPAN</a:t>
                      </a:r>
                      <a:r>
                        <a:rPr kumimoji="1" lang="ja-JP" altLang="en-US" sz="800" dirty="0" smtClean="0">
                          <a:solidFill>
                            <a:schemeClr val="tx1">
                              <a:lumMod val="65000"/>
                              <a:lumOff val="35000"/>
                            </a:schemeClr>
                          </a:solidFill>
                          <a:latin typeface="+mn-ea"/>
                          <a:ea typeface="+mn-ea"/>
                        </a:rPr>
                        <a:t>　トップページ</a:t>
                      </a: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48363901"/>
                  </a:ext>
                </a:extLst>
              </a:tr>
              <a:tr h="304039">
                <a:tc>
                  <a:txBody>
                    <a:bodyPr/>
                    <a:lstStyle/>
                    <a:p>
                      <a:pPr algn="ctr"/>
                      <a:r>
                        <a:rPr kumimoji="1" lang="ja-JP" altLang="en-US" sz="800" b="0" dirty="0">
                          <a:solidFill>
                            <a:schemeClr val="bg1"/>
                          </a:solidFill>
                          <a:latin typeface="+mn-ea"/>
                          <a:ea typeface="+mn-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73279428"/>
                  </a:ext>
                </a:extLst>
              </a:tr>
              <a:tr h="708888">
                <a:tc>
                  <a:txBody>
                    <a:bodyPr/>
                    <a:lstStyle/>
                    <a:p>
                      <a:pPr algn="ctr"/>
                      <a:r>
                        <a:rPr kumimoji="1" lang="ja-JP" altLang="en-US" sz="800" b="0" dirty="0">
                          <a:solidFill>
                            <a:schemeClr val="bg1"/>
                          </a:solidFill>
                          <a:latin typeface="+mn-ea"/>
                          <a:ea typeface="+mn-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ea"/>
                          <a:ea typeface="+mn-ea"/>
                        </a:rPr>
                        <a:t>5</a:t>
                      </a:r>
                      <a:r>
                        <a:rPr kumimoji="1" lang="ja-JP" altLang="en-US" sz="800" dirty="0">
                          <a:solidFill>
                            <a:schemeClr val="tx1">
                              <a:lumMod val="65000"/>
                              <a:lumOff val="35000"/>
                            </a:schemeClr>
                          </a:solidFill>
                          <a:latin typeface="+mn-ea"/>
                          <a:ea typeface="+mn-ea"/>
                        </a:rPr>
                        <a:t>日間</a:t>
                      </a:r>
                      <a:r>
                        <a:rPr kumimoji="1" lang="ja-JP" altLang="en-US" sz="800" kern="1200" dirty="0">
                          <a:solidFill>
                            <a:schemeClr val="tx1">
                              <a:lumMod val="65000"/>
                              <a:lumOff val="35000"/>
                            </a:schemeClr>
                          </a:solidFill>
                          <a:latin typeface="+mn-ea"/>
                          <a:ea typeface="+mn-ea"/>
                          <a:cs typeface="+mn-cs"/>
                        </a:rPr>
                        <a:t>～</a:t>
                      </a:r>
                      <a:r>
                        <a:rPr kumimoji="1" lang="en-US" altLang="ja-JP" sz="800" dirty="0">
                          <a:solidFill>
                            <a:schemeClr val="tx1">
                              <a:lumMod val="65000"/>
                              <a:lumOff val="35000"/>
                            </a:schemeClr>
                          </a:solidFill>
                          <a:latin typeface="+mn-ea"/>
                          <a:ea typeface="+mn-ea"/>
                        </a:rPr>
                        <a:t>31</a:t>
                      </a:r>
                      <a:r>
                        <a:rPr kumimoji="1" lang="ja-JP" altLang="en-US" sz="800" dirty="0" smtClean="0">
                          <a:solidFill>
                            <a:schemeClr val="tx1">
                              <a:lumMod val="65000"/>
                              <a:lumOff val="35000"/>
                            </a:schemeClr>
                          </a:solidFill>
                          <a:latin typeface="+mn-ea"/>
                          <a:ea typeface="+mn-ea"/>
                        </a:rPr>
                        <a:t>日間</a:t>
                      </a: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n-ea"/>
                          <a:ea typeface="+mn-ea"/>
                        </a:rPr>
                        <a:t/>
                      </a:r>
                      <a:br>
                        <a:rPr kumimoji="1" lang="en-US" altLang="ja-JP" sz="800" dirty="0" smtClean="0">
                          <a:solidFill>
                            <a:schemeClr val="tx1">
                              <a:lumMod val="65000"/>
                              <a:lumOff val="35000"/>
                            </a:schemeClr>
                          </a:solidFill>
                          <a:latin typeface="+mn-ea"/>
                          <a:ea typeface="+mn-ea"/>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r>
                        <a:rPr kumimoji="1" lang="ja-JP" altLang="en-US" sz="800" kern="1200" dirty="0" smtClean="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n-ea"/>
                          <a:ea typeface="+mn-ea"/>
                        </a:rPr>
                        <a:t>3</a:t>
                      </a:r>
                      <a:r>
                        <a:rPr kumimoji="1" lang="ja-JP" altLang="en-US" sz="800" dirty="0" smtClean="0">
                          <a:solidFill>
                            <a:schemeClr val="tx1">
                              <a:lumMod val="65000"/>
                              <a:lumOff val="35000"/>
                            </a:schemeClr>
                          </a:solidFill>
                          <a:latin typeface="+mn-ea"/>
                          <a:ea typeface="+mn-ea"/>
                        </a:rPr>
                        <a:t>日間</a:t>
                      </a:r>
                      <a:r>
                        <a:rPr kumimoji="1" lang="ja-JP" altLang="en-US" sz="800" kern="1200" dirty="0">
                          <a:solidFill>
                            <a:schemeClr val="tx1">
                              <a:lumMod val="65000"/>
                              <a:lumOff val="35000"/>
                            </a:schemeClr>
                          </a:solidFill>
                          <a:latin typeface="+mn-ea"/>
                          <a:ea typeface="+mn-ea"/>
                          <a:cs typeface="+mn-cs"/>
                        </a:rPr>
                        <a:t>～</a:t>
                      </a:r>
                      <a:r>
                        <a:rPr kumimoji="1" lang="en-US" altLang="ja-JP" sz="800" dirty="0">
                          <a:solidFill>
                            <a:schemeClr val="tx1">
                              <a:lumMod val="65000"/>
                              <a:lumOff val="35000"/>
                            </a:schemeClr>
                          </a:solidFill>
                          <a:latin typeface="+mn-ea"/>
                          <a:ea typeface="+mn-ea"/>
                        </a:rPr>
                        <a:t>31</a:t>
                      </a:r>
                      <a:r>
                        <a:rPr kumimoji="1" lang="ja-JP" altLang="en-US" sz="800" dirty="0">
                          <a:solidFill>
                            <a:schemeClr val="tx1">
                              <a:lumMod val="65000"/>
                              <a:lumOff val="35000"/>
                            </a:schemeClr>
                          </a:solidFill>
                          <a:latin typeface="+mn-ea"/>
                          <a:ea typeface="+mn-ea"/>
                        </a:rPr>
                        <a:t>日間</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endParaRPr kumimoji="1" lang="ja-JP" altLang="en-US" sz="7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22466">
                <a:tc>
                  <a:txBody>
                    <a:bodyPr/>
                    <a:lstStyle/>
                    <a:p>
                      <a:pPr algn="ctr"/>
                      <a:r>
                        <a:rPr kumimoji="1" lang="ja-JP" altLang="en-US" sz="800" b="0" dirty="0">
                          <a:solidFill>
                            <a:schemeClr val="bg1"/>
                          </a:solidFill>
                          <a:latin typeface="+mn-ea"/>
                          <a:ea typeface="+mn-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041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5,000,000</a:t>
                      </a:r>
                      <a:r>
                        <a:rPr kumimoji="1" lang="ja-JP" altLang="en-US" sz="800" dirty="0" smtClean="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500,000</a:t>
                      </a:r>
                      <a:r>
                        <a:rPr kumimoji="1" lang="ja-JP" altLang="en-US" sz="800" kern="1200" dirty="0" smtClean="0">
                          <a:solidFill>
                            <a:schemeClr val="tx1">
                              <a:lumMod val="65000"/>
                              <a:lumOff val="35000"/>
                            </a:schemeClr>
                          </a:solidFill>
                          <a:latin typeface="+mn-ea"/>
                          <a:ea typeface="+mn-ea"/>
                          <a:cs typeface="+mn-cs"/>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3,000,000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300,000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94346706"/>
                  </a:ext>
                </a:extLst>
              </a:tr>
              <a:tr h="1063332">
                <a:tc>
                  <a:txBody>
                    <a:bodyPr/>
                    <a:lstStyle/>
                    <a:p>
                      <a:pPr algn="ctr"/>
                      <a:r>
                        <a:rPr kumimoji="1" lang="ja-JP" altLang="en-US" sz="800" b="0" dirty="0">
                          <a:solidFill>
                            <a:schemeClr val="bg1"/>
                          </a:solidFill>
                          <a:latin typeface="+mn-ea"/>
                          <a:ea typeface="+mn-ea"/>
                        </a:rPr>
                        <a:t>基本料金（</a:t>
                      </a:r>
                      <a:r>
                        <a:rPr kumimoji="1" lang="en-US" altLang="ja-JP" sz="800" b="0" dirty="0" err="1">
                          <a:solidFill>
                            <a:schemeClr val="bg1"/>
                          </a:solidFill>
                          <a:latin typeface="+mn-ea"/>
                          <a:ea typeface="+mn-ea"/>
                        </a:rPr>
                        <a:t>vCPM</a:t>
                      </a:r>
                      <a:r>
                        <a:rPr kumimoji="1" lang="ja-JP" altLang="en-US" sz="800" b="0" dirty="0">
                          <a:solidFill>
                            <a:schemeClr val="bg1"/>
                          </a:solidFill>
                          <a:latin typeface="+mn-ea"/>
                          <a:ea typeface="+mn-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n-ea"/>
                          <a:ea typeface="+mn-ea"/>
                        </a:rPr>
                        <a:t>960</a:t>
                      </a:r>
                      <a:r>
                        <a:rPr kumimoji="1" lang="ja-JP" altLang="en-US" sz="800" dirty="0">
                          <a:solidFill>
                            <a:schemeClr val="tx1">
                              <a:lumMod val="65000"/>
                              <a:lumOff val="35000"/>
                            </a:schemeClr>
                          </a:solidFill>
                          <a:latin typeface="+mn-ea"/>
                          <a:ea typeface="+mn-ea"/>
                        </a:rPr>
                        <a:t>円</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n-ea"/>
                          <a:ea typeface="+mn-ea"/>
                        </a:rPr>
                        <a:t>768</a:t>
                      </a:r>
                      <a:r>
                        <a:rPr kumimoji="1" lang="ja-JP" altLang="en-US" sz="800" dirty="0">
                          <a:solidFill>
                            <a:schemeClr val="tx1">
                              <a:lumMod val="65000"/>
                              <a:lumOff val="35000"/>
                            </a:schemeClr>
                          </a:solidFill>
                          <a:latin typeface="+mn-ea"/>
                          <a:ea typeface="+mn-ea"/>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n-ea"/>
                          <a:ea typeface="+mn-ea"/>
                        </a:rPr>
                        <a:t>902</a:t>
                      </a:r>
                      <a:r>
                        <a:rPr kumimoji="1" lang="ja-JP" altLang="en-US" sz="800" dirty="0" smtClean="0">
                          <a:solidFill>
                            <a:schemeClr val="tx1">
                              <a:lumMod val="65000"/>
                              <a:lumOff val="35000"/>
                            </a:schemeClr>
                          </a:solidFill>
                          <a:latin typeface="+mn-ea"/>
                          <a:ea typeface="+mn-ea"/>
                        </a:rPr>
                        <a:t>円</a:t>
                      </a:r>
                      <a:endParaRPr kumimoji="1" lang="en-US" altLang="ja-JP" sz="800" dirty="0" smtClean="0">
                        <a:solidFill>
                          <a:schemeClr val="tx1">
                            <a:lumMod val="65000"/>
                            <a:lumOff val="35000"/>
                          </a:schemeClr>
                        </a:solidFill>
                        <a:latin typeface="+mn-ea"/>
                        <a:ea typeface="+mn-ea"/>
                      </a:endParaRPr>
                    </a:p>
                    <a:p>
                      <a:pPr algn="ct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smtClean="0">
                          <a:solidFill>
                            <a:schemeClr val="tx1">
                              <a:lumMod val="65000"/>
                              <a:lumOff val="35000"/>
                            </a:schemeClr>
                          </a:solidFill>
                          <a:latin typeface="+mn-ea"/>
                          <a:ea typeface="+mn-ea"/>
                        </a:rPr>
                        <a:t>　</a:t>
                      </a:r>
                      <a:r>
                        <a:rPr kumimoji="1" lang="en-US" altLang="ja-JP" sz="600" kern="1200" dirty="0" smtClean="0">
                          <a:solidFill>
                            <a:schemeClr val="tx1">
                              <a:lumMod val="65000"/>
                              <a:lumOff val="35000"/>
                            </a:schemeClr>
                          </a:solidFill>
                          <a:latin typeface="+mn-ea"/>
                          <a:ea typeface="+mn-ea"/>
                          <a:cs typeface="+mn-cs"/>
                        </a:rPr>
                        <a:t>※FQ1</a:t>
                      </a:r>
                      <a:r>
                        <a:rPr kumimoji="1" lang="ja-JP" altLang="en-US" sz="600" kern="1200" dirty="0" smtClean="0">
                          <a:solidFill>
                            <a:schemeClr val="tx1">
                              <a:lumMod val="65000"/>
                              <a:lumOff val="35000"/>
                            </a:schemeClr>
                          </a:solidFill>
                          <a:latin typeface="+mn-ea"/>
                          <a:ea typeface="+mn-ea"/>
                          <a:cs typeface="+mn-cs"/>
                        </a:rPr>
                        <a:t>回指定の掛け率含む</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n-ea"/>
                          <a:ea typeface="+mn-ea"/>
                        </a:rPr>
                        <a:t>1,248</a:t>
                      </a:r>
                      <a:r>
                        <a:rPr kumimoji="1" lang="ja-JP" altLang="en-US" sz="800" dirty="0" smtClean="0">
                          <a:solidFill>
                            <a:schemeClr val="tx1">
                              <a:lumMod val="65000"/>
                              <a:lumOff val="35000"/>
                            </a:schemeClr>
                          </a:solidFill>
                          <a:latin typeface="+mn-ea"/>
                          <a:ea typeface="+mn-ea"/>
                        </a:rPr>
                        <a:t>円</a:t>
                      </a: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960</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×1.3</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algn="ctr"/>
                      <a:endParaRPr kumimoji="1" lang="ja-JP" altLang="en-US" sz="800" dirty="0" smtClean="0">
                        <a:solidFill>
                          <a:schemeClr val="tx1">
                            <a:lumMod val="65000"/>
                            <a:lumOff val="35000"/>
                          </a:schemeClr>
                        </a:solidFill>
                        <a:latin typeface="+mn-ea"/>
                        <a:ea typeface="+mn-ea"/>
                      </a:endParaRPr>
                    </a:p>
                    <a:p>
                      <a:pPr algn="ctr"/>
                      <a:r>
                        <a:rPr kumimoji="1" lang="en-US" altLang="ja-JP" sz="600" dirty="0" smtClean="0">
                          <a:solidFill>
                            <a:schemeClr val="tx1">
                              <a:lumMod val="65000"/>
                              <a:lumOff val="35000"/>
                            </a:schemeClr>
                          </a:solidFill>
                          <a:latin typeface="+mn-ea"/>
                          <a:ea typeface="+mn-ea"/>
                        </a:rPr>
                        <a:t>※</a:t>
                      </a:r>
                      <a:r>
                        <a:rPr kumimoji="1" lang="ja-JP" altLang="en-US" sz="600" dirty="0" smtClean="0">
                          <a:solidFill>
                            <a:schemeClr val="tx1">
                              <a:lumMod val="65000"/>
                              <a:lumOff val="35000"/>
                            </a:schemeClr>
                          </a:solidFill>
                          <a:latin typeface="+mn-ea"/>
                          <a:ea typeface="+mn-ea"/>
                        </a:rPr>
                        <a:t>都道府県指定</a:t>
                      </a:r>
                      <a:r>
                        <a:rPr kumimoji="1" lang="ja-JP" altLang="en-US" sz="600" dirty="0">
                          <a:solidFill>
                            <a:schemeClr val="tx1">
                              <a:lumMod val="65000"/>
                              <a:lumOff val="35000"/>
                            </a:schemeClr>
                          </a:solidFill>
                          <a:latin typeface="+mn-ea"/>
                          <a:ea typeface="+mn-ea"/>
                        </a:rPr>
                        <a:t>の掛け率</a:t>
                      </a:r>
                      <a:r>
                        <a:rPr kumimoji="1" lang="ja-JP" altLang="en-US" sz="600" dirty="0" smtClean="0">
                          <a:solidFill>
                            <a:schemeClr val="tx1">
                              <a:lumMod val="65000"/>
                              <a:lumOff val="35000"/>
                            </a:schemeClr>
                          </a:solidFill>
                          <a:latin typeface="+mn-ea"/>
                          <a:ea typeface="+mn-ea"/>
                        </a:rPr>
                        <a:t>含む</a:t>
                      </a:r>
                      <a:endParaRPr kumimoji="1" lang="en-US" altLang="ja-JP" sz="6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1,248</a:t>
                      </a:r>
                      <a:r>
                        <a:rPr kumimoji="1" lang="ja-JP" altLang="en-US" sz="600" kern="1200" dirty="0" smtClean="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n-ea"/>
                          <a:ea typeface="+mn-ea"/>
                        </a:rPr>
                        <a:t>998</a:t>
                      </a:r>
                      <a:r>
                        <a:rPr kumimoji="1" lang="ja-JP" altLang="en-US" sz="800" dirty="0" smtClean="0">
                          <a:solidFill>
                            <a:schemeClr val="tx1">
                              <a:lumMod val="65000"/>
                              <a:lumOff val="35000"/>
                            </a:schemeClr>
                          </a:solidFill>
                          <a:latin typeface="+mn-ea"/>
                          <a:ea typeface="+mn-ea"/>
                        </a:rPr>
                        <a:t>円</a:t>
                      </a: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768</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×1.3</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algn="ctr"/>
                      <a:r>
                        <a:rPr kumimoji="1" lang="ja-JP" altLang="en-US" sz="800" dirty="0">
                          <a:solidFill>
                            <a:schemeClr val="tx1">
                              <a:lumMod val="65000"/>
                              <a:lumOff val="35000"/>
                            </a:schemeClr>
                          </a:solidFill>
                          <a:latin typeface="+mn-ea"/>
                          <a:ea typeface="+mn-ea"/>
                        </a:rPr>
                        <a:t/>
                      </a:r>
                      <a:br>
                        <a:rPr kumimoji="1" lang="ja-JP" altLang="en-US" sz="800" dirty="0">
                          <a:solidFill>
                            <a:schemeClr val="tx1">
                              <a:lumMod val="65000"/>
                              <a:lumOff val="35000"/>
                            </a:schemeClr>
                          </a:solidFill>
                          <a:latin typeface="+mn-ea"/>
                          <a:ea typeface="+mn-ea"/>
                        </a:rPr>
                      </a:br>
                      <a:r>
                        <a:rPr kumimoji="1" lang="en-US" altLang="ja-JP" sz="600" dirty="0" smtClean="0">
                          <a:solidFill>
                            <a:schemeClr val="tx1">
                              <a:lumMod val="65000"/>
                              <a:lumOff val="35000"/>
                            </a:schemeClr>
                          </a:solidFill>
                          <a:latin typeface="+mn-ea"/>
                          <a:ea typeface="+mn-ea"/>
                        </a:rPr>
                        <a:t>※</a:t>
                      </a:r>
                      <a:r>
                        <a:rPr kumimoji="1" lang="ja-JP" altLang="en-US" sz="600" dirty="0" smtClean="0">
                          <a:solidFill>
                            <a:schemeClr val="tx1">
                              <a:lumMod val="65000"/>
                              <a:lumOff val="35000"/>
                            </a:schemeClr>
                          </a:solidFill>
                          <a:latin typeface="+mn-ea"/>
                          <a:ea typeface="+mn-ea"/>
                        </a:rPr>
                        <a:t>都道府県指定</a:t>
                      </a:r>
                      <a:r>
                        <a:rPr kumimoji="1" lang="ja-JP" altLang="en-US" sz="600" dirty="0">
                          <a:solidFill>
                            <a:schemeClr val="tx1">
                              <a:lumMod val="65000"/>
                              <a:lumOff val="35000"/>
                            </a:schemeClr>
                          </a:solidFill>
                          <a:latin typeface="+mn-ea"/>
                          <a:ea typeface="+mn-ea"/>
                        </a:rPr>
                        <a:t>の掛け率</a:t>
                      </a:r>
                      <a:r>
                        <a:rPr kumimoji="1" lang="ja-JP" altLang="en-US" sz="600" dirty="0" smtClean="0">
                          <a:solidFill>
                            <a:schemeClr val="tx1">
                              <a:lumMod val="65000"/>
                              <a:lumOff val="35000"/>
                            </a:schemeClr>
                          </a:solidFill>
                          <a:latin typeface="+mn-ea"/>
                          <a:ea typeface="+mn-ea"/>
                        </a:rPr>
                        <a:t>含む</a:t>
                      </a:r>
                      <a:endParaRPr kumimoji="1" lang="en-US" altLang="ja-JP" sz="6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998</a:t>
                      </a:r>
                      <a:r>
                        <a:rPr kumimoji="1" lang="ja-JP" altLang="en-US" sz="600" kern="1200" dirty="0" smtClean="0">
                          <a:solidFill>
                            <a:schemeClr val="tx1">
                              <a:lumMod val="65000"/>
                              <a:lumOff val="35000"/>
                            </a:schemeClr>
                          </a:solidFill>
                          <a:latin typeface="+mn-ea"/>
                          <a:ea typeface="+mn-ea"/>
                          <a:cs typeface="+mn-cs"/>
                        </a:rPr>
                        <a:t>円）を元に計算せず、カッコ内の計算式を元に計算してください。</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n-ea"/>
                          <a:ea typeface="+mn-ea"/>
                        </a:rPr>
                        <a:t>1,497</a:t>
                      </a:r>
                      <a:r>
                        <a:rPr kumimoji="1" lang="ja-JP" altLang="en-US" sz="800" dirty="0" smtClean="0">
                          <a:solidFill>
                            <a:schemeClr val="tx1">
                              <a:lumMod val="65000"/>
                              <a:lumOff val="35000"/>
                            </a:schemeClr>
                          </a:solidFill>
                          <a:latin typeface="+mn-ea"/>
                          <a:ea typeface="+mn-ea"/>
                        </a:rPr>
                        <a:t>円</a:t>
                      </a:r>
                      <a:endParaRPr kumimoji="1" lang="en-US" altLang="ja-JP" sz="800" dirty="0" smtClean="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960</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×1.56</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dirty="0">
                          <a:solidFill>
                            <a:schemeClr val="tx1">
                              <a:lumMod val="65000"/>
                              <a:lumOff val="35000"/>
                            </a:schemeClr>
                          </a:solidFill>
                          <a:latin typeface="+mn-ea"/>
                          <a:ea typeface="+mn-ea"/>
                        </a:rPr>
                        <a:t/>
                      </a:r>
                      <a:br>
                        <a:rPr kumimoji="1" lang="ja-JP" altLang="en-US" sz="800" dirty="0">
                          <a:solidFill>
                            <a:schemeClr val="tx1">
                              <a:lumMod val="65000"/>
                              <a:lumOff val="35000"/>
                            </a:schemeClr>
                          </a:solidFill>
                          <a:latin typeface="+mn-ea"/>
                          <a:ea typeface="+mn-ea"/>
                        </a:rPr>
                      </a:br>
                      <a:r>
                        <a:rPr kumimoji="1" lang="en-US" altLang="ja-JP" sz="600" dirty="0" smtClean="0">
                          <a:solidFill>
                            <a:schemeClr val="tx1">
                              <a:lumMod val="65000"/>
                              <a:lumOff val="35000"/>
                            </a:schemeClr>
                          </a:solidFill>
                          <a:latin typeface="+mn-ea"/>
                          <a:ea typeface="+mn-ea"/>
                        </a:rPr>
                        <a:t>※</a:t>
                      </a:r>
                      <a:r>
                        <a:rPr kumimoji="1" lang="ja-JP" altLang="en-US" sz="600" dirty="0" smtClean="0">
                          <a:solidFill>
                            <a:schemeClr val="tx1">
                              <a:lumMod val="65000"/>
                              <a:lumOff val="35000"/>
                            </a:schemeClr>
                          </a:solidFill>
                          <a:latin typeface="+mn-ea"/>
                          <a:ea typeface="+mn-ea"/>
                        </a:rPr>
                        <a:t>市区郡指定</a:t>
                      </a:r>
                      <a:r>
                        <a:rPr kumimoji="1" lang="ja-JP" altLang="en-US" sz="600" dirty="0">
                          <a:solidFill>
                            <a:schemeClr val="tx1">
                              <a:lumMod val="65000"/>
                              <a:lumOff val="35000"/>
                            </a:schemeClr>
                          </a:solidFill>
                          <a:latin typeface="+mn-ea"/>
                          <a:ea typeface="+mn-ea"/>
                        </a:rPr>
                        <a:t>の掛け率</a:t>
                      </a:r>
                      <a:r>
                        <a:rPr kumimoji="1" lang="ja-JP" altLang="en-US" sz="600" dirty="0" smtClean="0">
                          <a:solidFill>
                            <a:schemeClr val="tx1">
                              <a:lumMod val="65000"/>
                              <a:lumOff val="35000"/>
                            </a:schemeClr>
                          </a:solidFill>
                          <a:latin typeface="+mn-ea"/>
                          <a:ea typeface="+mn-ea"/>
                        </a:rPr>
                        <a:t>含む</a:t>
                      </a:r>
                      <a:endParaRPr kumimoji="1" lang="en-US" altLang="ja-JP" sz="600" dirty="0" smtClean="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8" name="図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7395" y="1791227"/>
            <a:ext cx="945336" cy="864096"/>
          </a:xfrm>
          <a:prstGeom prst="rect">
            <a:avLst/>
          </a:prstGeom>
        </p:spPr>
      </p:pic>
      <p:sp>
        <p:nvSpPr>
          <p:cNvPr id="14" name="正方形/長方形 13"/>
          <p:cNvSpPr/>
          <p:nvPr/>
        </p:nvSpPr>
        <p:spPr>
          <a:xfrm>
            <a:off x="272480" y="6246241"/>
            <a:ext cx="4953000" cy="461665"/>
          </a:xfrm>
          <a:prstGeom prst="rect">
            <a:avLst/>
          </a:prstGeom>
        </p:spPr>
        <p:txBody>
          <a:bodyPr>
            <a:spAutoFit/>
          </a:bodyPr>
          <a:lstStyle/>
          <a:p>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spTree>
    <p:extLst>
      <p:ext uri="{BB962C8B-B14F-4D97-AF65-F5344CB8AC3E}">
        <p14:creationId xmlns:p14="http://schemas.microsoft.com/office/powerpoint/2010/main" val="3912130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latin typeface="+mn-ea"/>
                <a:ea typeface="+mn-ea"/>
              </a:rPr>
              <a:t>商品一覧　</a:t>
            </a:r>
            <a:r>
              <a:rPr kumimoji="1" lang="ja-JP" altLang="en-US" sz="2200" dirty="0">
                <a:latin typeface="+mn-ea"/>
                <a:ea typeface="+mn-ea"/>
              </a:rPr>
              <a:t>ブランドパネル（スマートフォン商品）</a:t>
            </a:r>
          </a:p>
        </p:txBody>
      </p:sp>
      <p:graphicFrame>
        <p:nvGraphicFramePr>
          <p:cNvPr id="18" name="表 1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507741769"/>
              </p:ext>
            </p:extLst>
          </p:nvPr>
        </p:nvGraphicFramePr>
        <p:xfrm>
          <a:off x="2306442" y="958144"/>
          <a:ext cx="4950814" cy="5279168"/>
        </p:xfrm>
        <a:graphic>
          <a:graphicData uri="http://schemas.openxmlformats.org/drawingml/2006/table">
            <a:tbl>
              <a:tblPr firstCol="1" bandRow="1">
                <a:tableStyleId>{21E4AEA4-8DFA-4A89-87EB-49C32662AFE0}</a:tableStyleId>
              </a:tblPr>
              <a:tblGrid>
                <a:gridCol w="1280922">
                  <a:extLst>
                    <a:ext uri="{9D8B030D-6E8A-4147-A177-3AD203B41FA5}">
                      <a16:colId xmlns:a16="http://schemas.microsoft.com/office/drawing/2014/main" val="792911817"/>
                    </a:ext>
                  </a:extLst>
                </a:gridCol>
                <a:gridCol w="1864352">
                  <a:extLst>
                    <a:ext uri="{9D8B030D-6E8A-4147-A177-3AD203B41FA5}">
                      <a16:colId xmlns:a16="http://schemas.microsoft.com/office/drawing/2014/main" val="56015879"/>
                    </a:ext>
                  </a:extLst>
                </a:gridCol>
                <a:gridCol w="1805540">
                  <a:extLst>
                    <a:ext uri="{9D8B030D-6E8A-4147-A177-3AD203B41FA5}">
                      <a16:colId xmlns:a16="http://schemas.microsoft.com/office/drawing/2014/main" val="2590836129"/>
                    </a:ext>
                  </a:extLst>
                </a:gridCol>
              </a:tblGrid>
              <a:tr h="681451">
                <a:tc>
                  <a:txBody>
                    <a:bodyPr/>
                    <a:lstStyle/>
                    <a:p>
                      <a:pPr algn="ctr"/>
                      <a:r>
                        <a:rPr kumimoji="1" lang="ja-JP" altLang="en-US" sz="800" dirty="0">
                          <a:solidFill>
                            <a:schemeClr val="bg1"/>
                          </a:solidFill>
                          <a:latin typeface="+mn-ea"/>
                          <a:ea typeface="+mn-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a:t>
                      </a:r>
                      <a:r>
                        <a:rPr kumimoji="1" lang="ja-JP" altLang="en-US" sz="800" b="1" kern="1200" dirty="0">
                          <a:solidFill>
                            <a:schemeClr val="tx1">
                              <a:lumMod val="65000"/>
                              <a:lumOff val="35000"/>
                            </a:schemeClr>
                          </a:solidFill>
                          <a:latin typeface="+mn-ea"/>
                          <a:ea typeface="+mn-ea"/>
                          <a:cs typeface="+mn-cs"/>
                        </a:rPr>
                        <a:t>　</a:t>
                      </a:r>
                      <a:r>
                        <a:rPr kumimoji="1" lang="en-US" altLang="ja-JP" sz="800" b="1" kern="1200" dirty="0" smtClean="0">
                          <a:solidFill>
                            <a:schemeClr val="tx1">
                              <a:lumMod val="65000"/>
                              <a:lumOff val="35000"/>
                            </a:schemeClr>
                          </a:solidFill>
                          <a:latin typeface="+mn-ea"/>
                          <a:ea typeface="+mn-ea"/>
                          <a:cs typeface="+mn-cs"/>
                        </a:rPr>
                        <a:t>SP</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（時間帯ジャック）</a:t>
                      </a:r>
                      <a:endParaRPr kumimoji="1" lang="en-US" altLang="ja-JP" sz="800" b="1"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SP</a:t>
                      </a:r>
                      <a:br>
                        <a:rPr kumimoji="1" lang="en-US" altLang="ja-JP" sz="800" b="1" kern="1200" dirty="0" smtClean="0">
                          <a:solidFill>
                            <a:schemeClr val="tx1">
                              <a:lumMod val="65000"/>
                              <a:lumOff val="35000"/>
                            </a:schemeClr>
                          </a:solidFill>
                          <a:latin typeface="+mn-ea"/>
                          <a:ea typeface="+mn-ea"/>
                          <a:cs typeface="+mn-cs"/>
                        </a:rPr>
                      </a:br>
                      <a:r>
                        <a:rPr kumimoji="1" lang="ja-JP" altLang="en-US" sz="800" b="1" kern="1200" dirty="0" smtClean="0">
                          <a:solidFill>
                            <a:schemeClr val="tx1">
                              <a:lumMod val="65000"/>
                              <a:lumOff val="35000"/>
                            </a:schemeClr>
                          </a:solidFill>
                          <a:latin typeface="+mn-ea"/>
                          <a:ea typeface="+mn-ea"/>
                          <a:cs typeface="+mn-cs"/>
                        </a:rPr>
                        <a:t>（時間帯ジャック　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0" marR="0" marT="0" marB="0"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05432">
                <a:tc>
                  <a:txBody>
                    <a:bodyPr/>
                    <a:lstStyle/>
                    <a:p>
                      <a:pPr algn="ctr"/>
                      <a:r>
                        <a:rPr kumimoji="1" lang="ja-JP" altLang="en-US" sz="800" b="0" dirty="0">
                          <a:solidFill>
                            <a:schemeClr val="bg1"/>
                          </a:solidFill>
                          <a:latin typeface="+mn-ea"/>
                          <a:ea typeface="+mn-ea"/>
                        </a:rPr>
                        <a:t>商品</a:t>
                      </a:r>
                      <a:r>
                        <a:rPr kumimoji="1" lang="en-US" altLang="ja-JP" sz="800" b="0" dirty="0">
                          <a:solidFill>
                            <a:schemeClr val="bg1"/>
                          </a:solidFill>
                          <a:latin typeface="+mn-ea"/>
                          <a:ea typeface="+mn-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n-ea"/>
                          <a:ea typeface="+mn-ea"/>
                          <a:cs typeface="+mn-cs"/>
                        </a:rPr>
                        <a:t>1000000686</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n-ea"/>
                          <a:ea typeface="+mn-ea"/>
                          <a:cs typeface="+mn-cs"/>
                        </a:rPr>
                        <a:t>1000000673</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05432">
                <a:tc>
                  <a:txBody>
                    <a:bodyPr/>
                    <a:lstStyle/>
                    <a:p>
                      <a:pPr algn="ctr"/>
                      <a:r>
                        <a:rPr kumimoji="1" lang="ja-JP" altLang="en-US" sz="800" b="0" dirty="0" smtClean="0">
                          <a:solidFill>
                            <a:schemeClr val="bg1"/>
                          </a:solidFill>
                          <a:latin typeface="+mn-ea"/>
                          <a:ea typeface="+mn-ea"/>
                        </a:rPr>
                        <a:t>予約開始日</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algn="ctr" defTabSz="914400" rtl="0" eaLnBrk="1" latinLnBrk="0" hangingPunct="1"/>
                      <a:r>
                        <a:rPr kumimoji="1" lang="en-US" altLang="ja-JP" sz="800" kern="1200" dirty="0" smtClean="0">
                          <a:solidFill>
                            <a:schemeClr val="tx1">
                              <a:lumMod val="65000"/>
                              <a:lumOff val="35000"/>
                            </a:schemeClr>
                          </a:solidFill>
                          <a:latin typeface="+mn-ea"/>
                          <a:ea typeface="+mn-ea"/>
                          <a:cs typeface="+mn-cs"/>
                        </a:rPr>
                        <a:t>2021</a:t>
                      </a:r>
                      <a:r>
                        <a:rPr kumimoji="1" lang="ja-JP" altLang="en-US" sz="800" kern="1200" dirty="0" smtClean="0">
                          <a:solidFill>
                            <a:schemeClr val="tx1">
                              <a:lumMod val="65000"/>
                              <a:lumOff val="35000"/>
                            </a:schemeClr>
                          </a:solidFill>
                          <a:latin typeface="+mn-ea"/>
                          <a:ea typeface="+mn-ea"/>
                          <a:cs typeface="+mn-cs"/>
                        </a:rPr>
                        <a:t>年</a:t>
                      </a:r>
                      <a:r>
                        <a:rPr kumimoji="1" lang="en-US" altLang="ja-JP" sz="800" kern="1200" dirty="0" smtClean="0">
                          <a:solidFill>
                            <a:schemeClr val="tx1">
                              <a:lumMod val="65000"/>
                              <a:lumOff val="35000"/>
                            </a:schemeClr>
                          </a:solidFill>
                          <a:latin typeface="+mn-ea"/>
                          <a:ea typeface="+mn-ea"/>
                          <a:cs typeface="+mn-cs"/>
                        </a:rPr>
                        <a:t>1</a:t>
                      </a:r>
                      <a:r>
                        <a:rPr kumimoji="1" lang="ja-JP" altLang="en-US" sz="800" kern="1200" dirty="0" smtClean="0">
                          <a:solidFill>
                            <a:schemeClr val="tx1">
                              <a:lumMod val="65000"/>
                              <a:lumOff val="35000"/>
                            </a:schemeClr>
                          </a:solidFill>
                          <a:latin typeface="+mn-ea"/>
                          <a:ea typeface="+mn-ea"/>
                          <a:cs typeface="+mn-cs"/>
                        </a:rPr>
                        <a:t>月</a:t>
                      </a:r>
                      <a:r>
                        <a:rPr kumimoji="1" lang="en-US" altLang="ja-JP" sz="800" kern="1200" dirty="0" smtClean="0">
                          <a:solidFill>
                            <a:schemeClr val="tx1">
                              <a:lumMod val="65000"/>
                              <a:lumOff val="35000"/>
                            </a:schemeClr>
                          </a:solidFill>
                          <a:latin typeface="+mn-ea"/>
                          <a:ea typeface="+mn-ea"/>
                          <a:cs typeface="+mn-cs"/>
                        </a:rPr>
                        <a:t>27</a:t>
                      </a:r>
                      <a:r>
                        <a:rPr kumimoji="1" lang="ja-JP" altLang="en-US" sz="800" kern="1200" dirty="0" smtClean="0">
                          <a:solidFill>
                            <a:schemeClr val="tx1">
                              <a:lumMod val="65000"/>
                              <a:lumOff val="35000"/>
                            </a:schemeClr>
                          </a:solidFill>
                          <a:latin typeface="+mn-ea"/>
                          <a:ea typeface="+mn-ea"/>
                          <a:cs typeface="+mn-cs"/>
                        </a:rPr>
                        <a:t>日（水）</a:t>
                      </a:r>
                    </a:p>
                  </a:txBody>
                  <a:tcPr anchor="ctr">
                    <a:lnL w="6350" cap="flat" cmpd="sng" algn="ctr">
                      <a:noFill/>
                      <a:prstDash val="dot"/>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marL="0" algn="ctr" defTabSz="914400" rtl="0" eaLnBrk="1" latinLnBrk="0" hangingPunct="1"/>
                      <a:endParaRPr kumimoji="1" lang="ja-JP" altLang="en-US" sz="1050"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05920390"/>
                  </a:ext>
                </a:extLst>
              </a:tr>
              <a:tr h="993041">
                <a:tc>
                  <a:txBody>
                    <a:bodyPr/>
                    <a:lstStyle/>
                    <a:p>
                      <a:pPr algn="ctr"/>
                      <a:r>
                        <a:rPr kumimoji="1" lang="ja-JP" altLang="en-US" sz="800" b="0" dirty="0">
                          <a:solidFill>
                            <a:schemeClr val="bg1"/>
                          </a:solidFill>
                          <a:latin typeface="+mn-ea"/>
                          <a:ea typeface="+mn-ea"/>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6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63146">
                <a:tc>
                  <a:txBody>
                    <a:bodyPr/>
                    <a:lstStyle/>
                    <a:p>
                      <a:pPr algn="ctr"/>
                      <a:r>
                        <a:rPr kumimoji="1" lang="ja-JP" altLang="en-US" sz="800" b="0" dirty="0">
                          <a:solidFill>
                            <a:schemeClr val="bg1"/>
                          </a:solidFill>
                          <a:latin typeface="+mn-ea"/>
                          <a:ea typeface="+mn-ea"/>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kern="1200" dirty="0" smtClean="0">
                          <a:solidFill>
                            <a:schemeClr val="tx1">
                              <a:lumMod val="65000"/>
                              <a:lumOff val="35000"/>
                            </a:schemeClr>
                          </a:solidFill>
                          <a:latin typeface="+mn-ea"/>
                          <a:ea typeface="+mn-ea"/>
                          <a:cs typeface="+mn-cs"/>
                        </a:rPr>
                        <a:t>画像（</a:t>
                      </a:r>
                      <a:r>
                        <a:rPr kumimoji="1" lang="en-US" altLang="ja-JP" sz="800" kern="1200" dirty="0" smtClean="0">
                          <a:solidFill>
                            <a:schemeClr val="tx1">
                              <a:lumMod val="65000"/>
                              <a:lumOff val="35000"/>
                            </a:schemeClr>
                          </a:solidFill>
                          <a:latin typeface="+mn-ea"/>
                          <a:ea typeface="+mn-ea"/>
                          <a:cs typeface="+mn-cs"/>
                        </a:rPr>
                        <a:t>16</a:t>
                      </a: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a:t>
                      </a:r>
                      <a:r>
                        <a:rPr kumimoji="1" lang="ja-JP" altLang="en-US" sz="800" kern="1200" dirty="0" smtClean="0">
                          <a:solidFill>
                            <a:schemeClr val="tx1">
                              <a:lumMod val="65000"/>
                              <a:lumOff val="35000"/>
                            </a:schemeClr>
                          </a:solidFill>
                          <a:latin typeface="+mn-ea"/>
                          <a:ea typeface="+mn-ea"/>
                          <a:cs typeface="+mn-cs"/>
                        </a:rPr>
                        <a:t>）　</a:t>
                      </a:r>
                      <a:r>
                        <a:rPr kumimoji="1" lang="en-US" altLang="ja-JP" sz="800" kern="1200" dirty="0" smtClean="0">
                          <a:solidFill>
                            <a:schemeClr val="tx1">
                              <a:lumMod val="65000"/>
                              <a:lumOff val="35000"/>
                            </a:schemeClr>
                          </a:solidFill>
                          <a:latin typeface="+mn-ea"/>
                          <a:ea typeface="+mn-ea"/>
                          <a:cs typeface="+mn-cs"/>
                        </a:rPr>
                        <a:t>/</a:t>
                      </a:r>
                      <a:r>
                        <a:rPr kumimoji="1" lang="ja-JP" altLang="en-US" sz="800" kern="1200" dirty="0" smtClean="0">
                          <a:solidFill>
                            <a:schemeClr val="tx1">
                              <a:lumMod val="65000"/>
                              <a:lumOff val="35000"/>
                            </a:schemeClr>
                          </a:solidFill>
                          <a:latin typeface="+mn-ea"/>
                          <a:ea typeface="+mn-ea"/>
                          <a:cs typeface="+mn-cs"/>
                        </a:rPr>
                        <a:t>　動画（</a:t>
                      </a:r>
                      <a:r>
                        <a:rPr kumimoji="1" lang="en-US" altLang="ja-JP" sz="800" kern="1200" dirty="0" smtClean="0">
                          <a:solidFill>
                            <a:schemeClr val="tx1">
                              <a:lumMod val="65000"/>
                              <a:lumOff val="35000"/>
                            </a:schemeClr>
                          </a:solidFill>
                          <a:latin typeface="+mn-ea"/>
                          <a:ea typeface="+mn-ea"/>
                          <a:cs typeface="+mn-cs"/>
                        </a:rPr>
                        <a:t>16</a:t>
                      </a: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9</a:t>
                      </a:r>
                      <a:r>
                        <a:rPr kumimoji="1" lang="ja-JP" altLang="en-US" sz="800" kern="1200" dirty="0" smtClean="0">
                          <a:solidFill>
                            <a:schemeClr val="tx1">
                              <a:lumMod val="65000"/>
                              <a:lumOff val="35000"/>
                            </a:schemeClr>
                          </a:solidFill>
                          <a:latin typeface="+mn-ea"/>
                          <a:ea typeface="+mn-ea"/>
                          <a:cs typeface="+mn-cs"/>
                        </a:rPr>
                        <a:t>）</a:t>
                      </a:r>
                      <a:endParaRPr kumimoji="1" lang="ja-JP" altLang="en-US" sz="800" kern="1200" dirty="0">
                        <a:solidFill>
                          <a:schemeClr val="tx1">
                            <a:lumMod val="65000"/>
                            <a:lumOff val="35000"/>
                          </a:schemeClr>
                        </a:solidFill>
                        <a:latin typeface="+mn-ea"/>
                        <a:ea typeface="+mn-ea"/>
                        <a:cs typeface="+mn-cs"/>
                      </a:endParaRPr>
                    </a:p>
                  </a:txBody>
                  <a:tcPr anchor="ctr">
                    <a:lnL w="12700" cmpd="sng">
                      <a:noFill/>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307245">
                <a:tc>
                  <a:txBody>
                    <a:bodyPr/>
                    <a:lstStyle/>
                    <a:p>
                      <a:pPr algn="ctr"/>
                      <a:r>
                        <a:rPr kumimoji="1" lang="ja-JP" altLang="en-US" sz="800" b="0" dirty="0">
                          <a:solidFill>
                            <a:schemeClr val="bg1"/>
                          </a:solidFill>
                          <a:latin typeface="+mn-ea"/>
                          <a:ea typeface="+mn-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スマートフォン</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11229">
                <a:tc>
                  <a:txBody>
                    <a:bodyPr/>
                    <a:lstStyle/>
                    <a:p>
                      <a:pPr algn="ctr"/>
                      <a:r>
                        <a:rPr kumimoji="1" lang="ja-JP" altLang="en-US" sz="800" b="0" dirty="0">
                          <a:solidFill>
                            <a:schemeClr val="bg1"/>
                          </a:solidFill>
                          <a:latin typeface="+mn-ea"/>
                          <a:ea typeface="+mn-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800" dirty="0">
                          <a:solidFill>
                            <a:schemeClr val="tx1">
                              <a:lumMod val="65000"/>
                              <a:lumOff val="35000"/>
                            </a:schemeClr>
                          </a:solidFill>
                          <a:latin typeface="+mn-ea"/>
                          <a:ea typeface="+mn-ea"/>
                        </a:rPr>
                        <a:t>Yahoo! </a:t>
                      </a:r>
                      <a:r>
                        <a:rPr kumimoji="1" lang="en-US" altLang="ja-JP" sz="800" dirty="0" smtClean="0">
                          <a:solidFill>
                            <a:schemeClr val="tx1">
                              <a:lumMod val="65000"/>
                              <a:lumOff val="35000"/>
                            </a:schemeClr>
                          </a:solidFill>
                          <a:latin typeface="+mn-ea"/>
                          <a:ea typeface="+mn-ea"/>
                        </a:rPr>
                        <a:t>JAPAN</a:t>
                      </a:r>
                      <a:r>
                        <a:rPr kumimoji="1" lang="ja-JP" altLang="en-US" sz="800" dirty="0" smtClean="0">
                          <a:solidFill>
                            <a:schemeClr val="tx1">
                              <a:lumMod val="65000"/>
                              <a:lumOff val="35000"/>
                            </a:schemeClr>
                          </a:solidFill>
                          <a:latin typeface="+mn-ea"/>
                          <a:ea typeface="+mn-ea"/>
                        </a:rPr>
                        <a:t>　トップページ</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048363901"/>
                  </a:ext>
                </a:extLst>
              </a:tr>
              <a:tr h="370918">
                <a:tc>
                  <a:txBody>
                    <a:bodyPr/>
                    <a:lstStyle/>
                    <a:p>
                      <a:pPr algn="ctr"/>
                      <a:r>
                        <a:rPr kumimoji="1" lang="ja-JP" altLang="en-US" sz="800" b="0" dirty="0">
                          <a:solidFill>
                            <a:schemeClr val="bg1"/>
                          </a:solidFill>
                          <a:latin typeface="+mn-ea"/>
                          <a:ea typeface="+mn-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noFill/>
                      <a:prstDash val="dot"/>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673279428"/>
                  </a:ext>
                </a:extLst>
              </a:tr>
              <a:tr h="314809">
                <a:tc>
                  <a:txBody>
                    <a:bodyPr/>
                    <a:lstStyle/>
                    <a:p>
                      <a:pPr algn="ctr"/>
                      <a:r>
                        <a:rPr kumimoji="1" lang="ja-JP" altLang="en-US" sz="800" b="0" dirty="0">
                          <a:solidFill>
                            <a:schemeClr val="bg1"/>
                          </a:solidFill>
                          <a:latin typeface="+mn-ea"/>
                          <a:ea typeface="+mn-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時間単位）</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時間単位）</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51674">
                <a:tc>
                  <a:txBody>
                    <a:bodyPr/>
                    <a:lstStyle/>
                    <a:p>
                      <a:pPr algn="ctr"/>
                      <a:r>
                        <a:rPr kumimoji="1" lang="ja-JP" altLang="en-US" sz="800" b="0" dirty="0">
                          <a:solidFill>
                            <a:schemeClr val="bg1"/>
                          </a:solidFill>
                          <a:latin typeface="+mn-ea"/>
                          <a:ea typeface="+mn-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ja-JP" altLang="en-US" sz="800" b="0" i="0" dirty="0" smtClean="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lang="ja-JP" altLang="en-US" sz="800" b="0" i="0" dirty="0" smtClean="0">
                          <a:solidFill>
                            <a:schemeClr val="tx1">
                              <a:lumMod val="65000"/>
                              <a:lumOff val="35000"/>
                            </a:schemeClr>
                          </a:solidFill>
                          <a:effectLst/>
                          <a:latin typeface="+mn-ea"/>
                          <a:ea typeface="+mn-ea"/>
                        </a:rPr>
                        <a:t>時間帯ジャック購入型</a:t>
                      </a:r>
                      <a:endParaRPr kumimoji="1" lang="ja-JP" altLang="en-US" sz="800"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45997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価格は次項をご確認ください。</a:t>
                      </a:r>
                      <a:endParaRPr kumimoji="1" lang="ja-JP" altLang="en-US" sz="11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521770638"/>
                  </a:ext>
                </a:extLst>
              </a:tr>
              <a:tr h="514818">
                <a:tc>
                  <a:txBody>
                    <a:bodyPr/>
                    <a:lstStyle/>
                    <a:p>
                      <a:pPr algn="ctr"/>
                      <a:r>
                        <a:rPr kumimoji="1" lang="ja-JP" altLang="en-US" sz="800" b="0" dirty="0">
                          <a:solidFill>
                            <a:schemeClr val="bg1"/>
                          </a:solidFill>
                          <a:latin typeface="+mn-ea"/>
                          <a:ea typeface="+mn-ea"/>
                        </a:rPr>
                        <a:t>基本料金（</a:t>
                      </a:r>
                      <a:r>
                        <a:rPr kumimoji="1" lang="en-US" altLang="ja-JP" sz="800" b="0" dirty="0" err="1">
                          <a:solidFill>
                            <a:schemeClr val="bg1"/>
                          </a:solidFill>
                          <a:latin typeface="+mn-ea"/>
                          <a:ea typeface="+mn-ea"/>
                        </a:rPr>
                        <a:t>vCPM</a:t>
                      </a:r>
                      <a:r>
                        <a:rPr kumimoji="1" lang="ja-JP" altLang="en-US" sz="800" b="0" dirty="0">
                          <a:solidFill>
                            <a:schemeClr val="bg1"/>
                          </a:solidFill>
                          <a:latin typeface="+mn-ea"/>
                          <a:ea typeface="+mn-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000" y="2276872"/>
            <a:ext cx="1024114" cy="936104"/>
          </a:xfrm>
          <a:prstGeom prst="rect">
            <a:avLst/>
          </a:prstGeom>
        </p:spPr>
      </p:pic>
      <p:sp>
        <p:nvSpPr>
          <p:cNvPr id="9" name="正方形/長方形 8"/>
          <p:cNvSpPr/>
          <p:nvPr/>
        </p:nvSpPr>
        <p:spPr>
          <a:xfrm>
            <a:off x="344488" y="6267607"/>
            <a:ext cx="9145016" cy="338554"/>
          </a:xfrm>
          <a:prstGeom prst="rect">
            <a:avLst/>
          </a:prstGeom>
        </p:spPr>
        <p:txBody>
          <a:bodyPr wrap="square">
            <a:spAutoFit/>
          </a:bodyPr>
          <a:lstStyle/>
          <a:p>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時間帯ジャック商品は</a:t>
            </a:r>
            <a:r>
              <a:rPr lang="en-US" altLang="ja-JP" sz="800" dirty="0">
                <a:solidFill>
                  <a:schemeClr val="tx1">
                    <a:lumMod val="65000"/>
                    <a:lumOff val="35000"/>
                  </a:schemeClr>
                </a:solidFill>
                <a:latin typeface="+mn-ea"/>
              </a:rPr>
              <a:t>1</a:t>
            </a:r>
            <a:r>
              <a:rPr lang="ja-JP" altLang="en-US" sz="800" dirty="0">
                <a:solidFill>
                  <a:schemeClr val="tx1">
                    <a:lumMod val="65000"/>
                    <a:lumOff val="35000"/>
                  </a:schemeClr>
                </a:solidFill>
                <a:latin typeface="+mn-ea"/>
              </a:rPr>
              <a:t>日で最大</a:t>
            </a:r>
            <a:r>
              <a:rPr lang="en-US" altLang="ja-JP" sz="800" dirty="0">
                <a:solidFill>
                  <a:schemeClr val="tx1">
                    <a:lumMod val="65000"/>
                    <a:lumOff val="35000"/>
                  </a:schemeClr>
                </a:solidFill>
                <a:latin typeface="+mn-ea"/>
              </a:rPr>
              <a:t>3</a:t>
            </a:r>
            <a:r>
              <a:rPr lang="ja-JP" altLang="en-US" sz="800" dirty="0">
                <a:solidFill>
                  <a:schemeClr val="tx1">
                    <a:lumMod val="65000"/>
                    <a:lumOff val="35000"/>
                  </a:schemeClr>
                </a:solidFill>
                <a:latin typeface="+mn-ea"/>
              </a:rPr>
              <a:t>時間、</a:t>
            </a:r>
            <a:r>
              <a:rPr lang="en-US" altLang="ja-JP" sz="800" dirty="0">
                <a:solidFill>
                  <a:schemeClr val="tx1">
                    <a:lumMod val="65000"/>
                    <a:lumOff val="35000"/>
                  </a:schemeClr>
                </a:solidFill>
                <a:latin typeface="+mn-ea"/>
              </a:rPr>
              <a:t>1</a:t>
            </a:r>
            <a:r>
              <a:rPr lang="ja-JP" altLang="en-US" sz="800" dirty="0">
                <a:solidFill>
                  <a:schemeClr val="tx1">
                    <a:lumMod val="65000"/>
                    <a:lumOff val="35000"/>
                  </a:schemeClr>
                </a:solidFill>
                <a:latin typeface="+mn-ea"/>
              </a:rPr>
              <a:t>週間で最大</a:t>
            </a:r>
            <a:r>
              <a:rPr lang="en-US" altLang="ja-JP" sz="800" dirty="0">
                <a:solidFill>
                  <a:schemeClr val="tx1">
                    <a:lumMod val="65000"/>
                    <a:lumOff val="35000"/>
                  </a:schemeClr>
                </a:solidFill>
                <a:latin typeface="+mn-ea"/>
              </a:rPr>
              <a:t>10</a:t>
            </a:r>
            <a:r>
              <a:rPr lang="ja-JP" altLang="en-US" sz="800" dirty="0">
                <a:solidFill>
                  <a:schemeClr val="tx1">
                    <a:lumMod val="65000"/>
                    <a:lumOff val="35000"/>
                  </a:schemeClr>
                </a:solidFill>
                <a:latin typeface="+mn-ea"/>
              </a:rPr>
              <a:t>時間までの販売となります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vCPMはビューアブルインプレッション1,000回あたりにかかる見込み広告費用です。</a:t>
            </a:r>
          </a:p>
        </p:txBody>
      </p:sp>
    </p:spTree>
    <p:extLst>
      <p:ext uri="{BB962C8B-B14F-4D97-AF65-F5344CB8AC3E}">
        <p14:creationId xmlns:p14="http://schemas.microsoft.com/office/powerpoint/2010/main" val="33851082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smtClean="0">
                <a:solidFill>
                  <a:prstClr val="black"/>
                </a:solidFill>
              </a:rPr>
              <a:t>Copyright</a:t>
            </a:r>
            <a:r>
              <a:rPr lang="ja-JP" altLang="en-US" dirty="0" smtClean="0">
                <a:solidFill>
                  <a:prstClr val="black"/>
                </a:solidFill>
              </a:rPr>
              <a:t>（</a:t>
            </a:r>
            <a:r>
              <a:rPr lang="en-US" altLang="ja-JP" dirty="0" smtClean="0">
                <a:solidFill>
                  <a:prstClr val="black"/>
                </a:solidFill>
              </a:rPr>
              <a:t>C</a:t>
            </a:r>
            <a:r>
              <a:rPr lang="ja-JP" altLang="en-US" dirty="0" smtClean="0">
                <a:solidFill>
                  <a:prstClr val="black"/>
                </a:solidFill>
              </a:rPr>
              <a:t>）</a:t>
            </a:r>
            <a:r>
              <a:rPr lang="en-US" altLang="ja-JP" dirty="0" smtClean="0">
                <a:solidFill>
                  <a:prstClr val="black"/>
                </a:solidFill>
              </a:rPr>
              <a:t>2021 Yahoo Japan Corporation. All Rights Reserved. </a:t>
            </a:r>
            <a:r>
              <a:rPr lang="ja-JP" altLang="en-US" dirty="0" smtClean="0">
                <a:solidFill>
                  <a:prstClr val="black"/>
                </a:solidFill>
              </a:rPr>
              <a:t>無断引用・転載禁止</a:t>
            </a:r>
            <a:endParaRPr lang="ja-JP" altLang="en-US" dirty="0">
              <a:solidFill>
                <a:prstClr val="black"/>
              </a:solidFill>
            </a:endParaRPr>
          </a:p>
        </p:txBody>
      </p:sp>
      <p:sp>
        <p:nvSpPr>
          <p:cNvPr id="3" name="タイトル 2"/>
          <p:cNvSpPr>
            <a:spLocks noGrp="1"/>
          </p:cNvSpPr>
          <p:nvPr>
            <p:ph type="title"/>
          </p:nvPr>
        </p:nvSpPr>
        <p:spPr/>
        <p:txBody>
          <a:bodyPr>
            <a:noAutofit/>
          </a:bodyPr>
          <a:lstStyle/>
          <a:p>
            <a:r>
              <a:rPr lang="ja-JP" altLang="en-US" sz="2500" dirty="0" smtClean="0"/>
              <a:t>価格表　</a:t>
            </a:r>
            <a:r>
              <a:rPr lang="ja-JP" altLang="en-US" sz="2000" dirty="0" smtClean="0"/>
              <a:t>ブランドパネル　時間帯</a:t>
            </a:r>
            <a:r>
              <a:rPr lang="ja-JP" altLang="en-US" sz="2000" dirty="0"/>
              <a:t>ジャック　</a:t>
            </a:r>
            <a:r>
              <a:rPr lang="en-US" altLang="ja-JP" sz="2000" dirty="0" smtClean="0"/>
              <a:t>SP</a:t>
            </a:r>
            <a:endParaRPr kumimoji="1" lang="ja-JP" altLang="en-US" sz="2500" dirty="0"/>
          </a:p>
        </p:txBody>
      </p:sp>
      <p:graphicFrame>
        <p:nvGraphicFramePr>
          <p:cNvPr id="4" name="表 3">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619165433"/>
              </p:ext>
            </p:extLst>
          </p:nvPr>
        </p:nvGraphicFramePr>
        <p:xfrm>
          <a:off x="272480" y="1121149"/>
          <a:ext cx="4594557" cy="5201818"/>
        </p:xfrm>
        <a:graphic>
          <a:graphicData uri="http://schemas.openxmlformats.org/drawingml/2006/table">
            <a:tbl>
              <a:tblPr firstCol="1" bandRow="1">
                <a:tableStyleId>{21E4AEA4-8DFA-4A89-87EB-49C32662AFE0}</a:tableStyleId>
              </a:tblPr>
              <a:tblGrid>
                <a:gridCol w="1005205">
                  <a:extLst>
                    <a:ext uri="{9D8B030D-6E8A-4147-A177-3AD203B41FA5}">
                      <a16:colId xmlns:a16="http://schemas.microsoft.com/office/drawing/2014/main" val="792911817"/>
                    </a:ext>
                  </a:extLst>
                </a:gridCol>
                <a:gridCol w="871700">
                  <a:extLst>
                    <a:ext uri="{9D8B030D-6E8A-4147-A177-3AD203B41FA5}">
                      <a16:colId xmlns:a16="http://schemas.microsoft.com/office/drawing/2014/main" val="598637953"/>
                    </a:ext>
                  </a:extLst>
                </a:gridCol>
                <a:gridCol w="871700">
                  <a:extLst>
                    <a:ext uri="{9D8B030D-6E8A-4147-A177-3AD203B41FA5}">
                      <a16:colId xmlns:a16="http://schemas.microsoft.com/office/drawing/2014/main" val="240533709"/>
                    </a:ext>
                  </a:extLst>
                </a:gridCol>
                <a:gridCol w="922976">
                  <a:extLst>
                    <a:ext uri="{9D8B030D-6E8A-4147-A177-3AD203B41FA5}">
                      <a16:colId xmlns:a16="http://schemas.microsoft.com/office/drawing/2014/main" val="2760754859"/>
                    </a:ext>
                  </a:extLst>
                </a:gridCol>
                <a:gridCol w="922976">
                  <a:extLst>
                    <a:ext uri="{9D8B030D-6E8A-4147-A177-3AD203B41FA5}">
                      <a16:colId xmlns:a16="http://schemas.microsoft.com/office/drawing/2014/main" val="4205928780"/>
                    </a:ext>
                  </a:extLst>
                </a:gridCol>
              </a:tblGrid>
              <a:tr h="194679">
                <a:tc rowSpan="3">
                  <a:txBody>
                    <a:bodyPr/>
                    <a:lstStyle/>
                    <a:p>
                      <a:pPr algn="ctr"/>
                      <a:r>
                        <a:rPr kumimoji="1" lang="ja-JP" altLang="en-US" sz="800" b="0"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ja-JP" altLang="en-US" sz="800" b="1" kern="1200" dirty="0">
                          <a:solidFill>
                            <a:schemeClr val="tx1">
                              <a:lumMod val="65000"/>
                              <a:lumOff val="35000"/>
                            </a:schemeClr>
                          </a:solidFill>
                          <a:latin typeface="+mn-lt"/>
                          <a:ea typeface="+mn-ea"/>
                          <a:cs typeface="+mn-cs"/>
                        </a:rPr>
                        <a:t>商品名</a:t>
                      </a:r>
                      <a:endParaRPr kumimoji="1" lang="en-US" altLang="ja-JP" sz="8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940179995"/>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3,900,000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022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1,500,000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2,400,000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00480174"/>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1,700,000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256108755"/>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4,700,000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4602142"/>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4,800,000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71874848"/>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5,500,000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4,500,000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32261419"/>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5,700,000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4,600,000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2,200,000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12777398"/>
                  </a:ext>
                </a:extLst>
              </a:tr>
            </a:tbl>
          </a:graphicData>
        </a:graphic>
      </p:graphicFrame>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720153811"/>
              </p:ext>
            </p:extLst>
          </p:nvPr>
        </p:nvGraphicFramePr>
        <p:xfrm>
          <a:off x="4953000" y="1121149"/>
          <a:ext cx="4680519" cy="5201818"/>
        </p:xfrm>
        <a:graphic>
          <a:graphicData uri="http://schemas.openxmlformats.org/drawingml/2006/table">
            <a:tbl>
              <a:tblPr firstCol="1" bandRow="1">
                <a:tableStyleId>{21E4AEA4-8DFA-4A89-87EB-49C32662AFE0}</a:tableStyleId>
              </a:tblPr>
              <a:tblGrid>
                <a:gridCol w="977219">
                  <a:extLst>
                    <a:ext uri="{9D8B030D-6E8A-4147-A177-3AD203B41FA5}">
                      <a16:colId xmlns:a16="http://schemas.microsoft.com/office/drawing/2014/main" val="792911817"/>
                    </a:ext>
                  </a:extLst>
                </a:gridCol>
                <a:gridCol w="899373">
                  <a:extLst>
                    <a:ext uri="{9D8B030D-6E8A-4147-A177-3AD203B41FA5}">
                      <a16:colId xmlns:a16="http://schemas.microsoft.com/office/drawing/2014/main" val="598637953"/>
                    </a:ext>
                  </a:extLst>
                </a:gridCol>
                <a:gridCol w="899373">
                  <a:extLst>
                    <a:ext uri="{9D8B030D-6E8A-4147-A177-3AD203B41FA5}">
                      <a16:colId xmlns:a16="http://schemas.microsoft.com/office/drawing/2014/main" val="240533709"/>
                    </a:ext>
                  </a:extLst>
                </a:gridCol>
                <a:gridCol w="952277">
                  <a:extLst>
                    <a:ext uri="{9D8B030D-6E8A-4147-A177-3AD203B41FA5}">
                      <a16:colId xmlns:a16="http://schemas.microsoft.com/office/drawing/2014/main" val="2760754859"/>
                    </a:ext>
                  </a:extLst>
                </a:gridCol>
                <a:gridCol w="952277">
                  <a:extLst>
                    <a:ext uri="{9D8B030D-6E8A-4147-A177-3AD203B41FA5}">
                      <a16:colId xmlns:a16="http://schemas.microsoft.com/office/drawing/2014/main" val="4205928780"/>
                    </a:ext>
                  </a:extLst>
                </a:gridCol>
              </a:tblGrid>
              <a:tr h="194679">
                <a:tc rowSpan="3">
                  <a:txBody>
                    <a:bodyPr/>
                    <a:lstStyle/>
                    <a:p>
                      <a:pPr algn="ctr"/>
                      <a:r>
                        <a:rPr kumimoji="1" lang="ja-JP" altLang="en-US" sz="800" b="0"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4">
                  <a:txBody>
                    <a:body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endParaRPr kumimoji="1" lang="ja-JP" altLang="en-US"/>
                    </a:p>
                  </a:txBody>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25555">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a:t>
                      </a:r>
                      <a:endParaRPr kumimoji="1" lang="en-US" altLang="ja-JP" sz="800" b="1" kern="1200" dirty="0" smtClean="0">
                        <a:solidFill>
                          <a:schemeClr val="tx1">
                            <a:lumMod val="65000"/>
                            <a:lumOff val="35000"/>
                          </a:schemeClr>
                        </a:solidFill>
                        <a:latin typeface="+mn-ea"/>
                        <a:ea typeface="+mn-ea"/>
                        <a:cs typeface="+mn-cs"/>
                      </a:endParaRPr>
                    </a:p>
                    <a:p>
                      <a:pPr algn="ctr"/>
                      <a:r>
                        <a:rPr kumimoji="1" lang="ja-JP" altLang="en-US" sz="800" b="1" kern="1200" baseline="0" dirty="0" smtClean="0">
                          <a:solidFill>
                            <a:schemeClr val="tx1">
                              <a:lumMod val="65000"/>
                              <a:lumOff val="35000"/>
                            </a:schemeClr>
                          </a:solidFill>
                          <a:latin typeface="+mn-ea"/>
                          <a:ea typeface="+mn-ea"/>
                          <a:cs typeface="+mn-cs"/>
                        </a:rPr>
                        <a:t>時間帯ジャック　</a:t>
                      </a:r>
                      <a:r>
                        <a:rPr kumimoji="1" lang="en-US" altLang="ja-JP" sz="800" b="1" kern="1200" dirty="0" smtClean="0">
                          <a:solidFill>
                            <a:schemeClr val="tx1">
                              <a:lumMod val="65000"/>
                              <a:lumOff val="35000"/>
                            </a:schemeClr>
                          </a:solidFill>
                          <a:latin typeface="+mn-ea"/>
                          <a:ea typeface="+mn-ea"/>
                          <a:cs typeface="+mn-cs"/>
                        </a:rPr>
                        <a:t>SP</a:t>
                      </a:r>
                    </a:p>
                    <a:p>
                      <a:pPr algn="ctr"/>
                      <a:r>
                        <a:rPr kumimoji="1" lang="ja-JP" altLang="en-US" sz="800" b="1" kern="1200" dirty="0" smtClean="0">
                          <a:solidFill>
                            <a:schemeClr val="tx1">
                              <a:lumMod val="65000"/>
                              <a:lumOff val="35000"/>
                            </a:schemeClr>
                          </a:solidFill>
                          <a:latin typeface="+mn-ea"/>
                          <a:ea typeface="+mn-ea"/>
                          <a:cs typeface="+mn-cs"/>
                        </a:rPr>
                        <a:t>（関東</a:t>
                      </a:r>
                      <a:r>
                        <a:rPr kumimoji="1" lang="en-US" altLang="ja-JP" sz="800" b="1" kern="1200" dirty="0" smtClean="0">
                          <a:solidFill>
                            <a:schemeClr val="tx1">
                              <a:lumMod val="65000"/>
                              <a:lumOff val="35000"/>
                            </a:schemeClr>
                          </a:solidFill>
                          <a:latin typeface="+mn-ea"/>
                          <a:ea typeface="+mn-ea"/>
                          <a:cs typeface="+mn-cs"/>
                        </a:rPr>
                        <a:t>1</a:t>
                      </a:r>
                      <a:r>
                        <a:rPr kumimoji="1" lang="ja-JP" altLang="en-US" sz="800" b="1" kern="1200" dirty="0" smtClean="0">
                          <a:solidFill>
                            <a:schemeClr val="tx1">
                              <a:lumMod val="65000"/>
                              <a:lumOff val="35000"/>
                            </a:schemeClr>
                          </a:solidFill>
                          <a:latin typeface="+mn-ea"/>
                          <a:ea typeface="+mn-ea"/>
                          <a:cs typeface="+mn-cs"/>
                        </a:rPr>
                        <a:t>都</a:t>
                      </a:r>
                      <a:r>
                        <a:rPr kumimoji="1" lang="en-US" altLang="ja-JP" sz="800" b="1" kern="1200" dirty="0" smtClean="0">
                          <a:solidFill>
                            <a:schemeClr val="tx1">
                              <a:lumMod val="65000"/>
                              <a:lumOff val="35000"/>
                            </a:schemeClr>
                          </a:solidFill>
                          <a:latin typeface="+mn-ea"/>
                          <a:ea typeface="+mn-ea"/>
                          <a:cs typeface="+mn-cs"/>
                        </a:rPr>
                        <a:t>6</a:t>
                      </a:r>
                      <a:r>
                        <a:rPr kumimoji="1" lang="ja-JP" altLang="en-US" sz="800" b="1" kern="1200" dirty="0" smtClean="0">
                          <a:solidFill>
                            <a:schemeClr val="tx1">
                              <a:lumMod val="65000"/>
                              <a:lumOff val="35000"/>
                            </a:schemeClr>
                          </a:solidFill>
                          <a:latin typeface="+mn-ea"/>
                          <a:ea typeface="+mn-ea"/>
                          <a:cs typeface="+mn-cs"/>
                        </a:rPr>
                        <a:t>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672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金額</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fontAlgn="ctr"/>
                      <a:r>
                        <a:rPr lang="ja-JP" altLang="en-US" sz="800" b="1" i="0" u="none" strike="noStrike" dirty="0" smtClean="0">
                          <a:solidFill>
                            <a:schemeClr val="tx1">
                              <a:lumMod val="65000"/>
                              <a:lumOff val="35000"/>
                            </a:schemeClr>
                          </a:solidFill>
                          <a:effectLst/>
                          <a:latin typeface="+mn-ea"/>
                          <a:ea typeface="+mn-ea"/>
                        </a:rPr>
                        <a:t>想定</a:t>
                      </a:r>
                      <a:r>
                        <a:rPr lang="en-US" altLang="ja-JP" sz="800" b="1" i="0" u="none" strike="noStrike" dirty="0" err="1" smtClean="0">
                          <a:solidFill>
                            <a:schemeClr val="tx1">
                              <a:lumMod val="65000"/>
                              <a:lumOff val="35000"/>
                            </a:schemeClr>
                          </a:solidFill>
                          <a:effectLst/>
                          <a:latin typeface="+mn-ea"/>
                          <a:ea typeface="+mn-ea"/>
                        </a:rPr>
                        <a:t>Vimps</a:t>
                      </a:r>
                      <a:endParaRPr lang="en-US" altLang="ja-JP" sz="800" b="1" i="0" u="none" strike="noStrike" dirty="0">
                        <a:solidFill>
                          <a:schemeClr val="tx1">
                            <a:lumMod val="65000"/>
                            <a:lumOff val="35000"/>
                          </a:schemeClr>
                        </a:solidFill>
                        <a:effectLst/>
                        <a:latin typeface="+mn-ea"/>
                        <a:ea typeface="+mn-ea"/>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940179995"/>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7,400,000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022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6,000,000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14</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5,800,000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15</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6,100,000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3,000,000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16</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6,600,000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5,400,000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3,200,000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2,500,000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17</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800480174"/>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18</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7,200,000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5,900,000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3,400,000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2,700,000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19</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7,600,000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6,300,000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3,500,000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2,800,000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256108755"/>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20</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8,200,000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a:solidFill>
                            <a:schemeClr val="tx1">
                              <a:lumMod val="65000"/>
                              <a:lumOff val="35000"/>
                            </a:schemeClr>
                          </a:solidFill>
                          <a:effectLst/>
                          <a:latin typeface="+mn-ea"/>
                          <a:ea typeface="+mn-ea"/>
                        </a:rPr>
                        <a:t>6,700,000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3,800,000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4602142"/>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21</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1000" b="0" i="0" u="none" strike="noStrike" dirty="0">
                          <a:solidFill>
                            <a:schemeClr val="tx1">
                              <a:lumMod val="65000"/>
                              <a:lumOff val="35000"/>
                            </a:schemeClr>
                          </a:solidFill>
                          <a:effectLst/>
                          <a:latin typeface="+mn-ea"/>
                          <a:ea typeface="+mn-ea"/>
                        </a:rPr>
                        <a:t>8,400,000</a:t>
                      </a: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6,900,000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4,100,000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r>
                        <a:rPr lang="en-US" altLang="ja-JP" sz="1000" b="0" i="0" u="none" strike="noStrike" dirty="0">
                          <a:solidFill>
                            <a:schemeClr val="tx1">
                              <a:lumMod val="65000"/>
                              <a:lumOff val="35000"/>
                            </a:schemeClr>
                          </a:solidFill>
                          <a:effectLst/>
                          <a:latin typeface="+mn-ea"/>
                          <a:ea typeface="+mn-ea"/>
                        </a:rPr>
                        <a:t>3,200,000</a:t>
                      </a: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71874848"/>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22</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332261419"/>
                  </a:ext>
                </a:extLst>
              </a:tr>
              <a:tr h="34672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23</a:t>
                      </a:r>
                      <a:r>
                        <a:rPr kumimoji="1" lang="ja-JP" altLang="en-US" sz="800" b="0" dirty="0" smtClean="0">
                          <a:solidFill>
                            <a:schemeClr val="bg1"/>
                          </a:solidFill>
                          <a:latin typeface="+mn-ea"/>
                          <a:ea typeface="+mn-ea"/>
                        </a:rPr>
                        <a:t>時</a:t>
                      </a:r>
                      <a:r>
                        <a:rPr kumimoji="1" lang="en-US" altLang="ja-JP" sz="800" b="0" dirty="0" smtClean="0">
                          <a:solidFill>
                            <a:schemeClr val="bg1"/>
                          </a:solidFill>
                          <a:latin typeface="+mn-ea"/>
                          <a:ea typeface="+mn-ea"/>
                        </a:rPr>
                        <a:t>59</a:t>
                      </a:r>
                      <a:r>
                        <a:rPr kumimoji="1" lang="ja-JP" altLang="en-US" sz="800" b="0" dirty="0" smtClean="0">
                          <a:solidFill>
                            <a:schemeClr val="bg1"/>
                          </a:solidFill>
                          <a:latin typeface="+mn-ea"/>
                          <a:ea typeface="+mn-ea"/>
                        </a:rPr>
                        <a:t>分</a:t>
                      </a:r>
                      <a:endParaRPr kumimoji="1" lang="ja-JP" altLang="en-US" sz="800" b="0" dirty="0">
                        <a:solidFill>
                          <a:schemeClr val="bg1"/>
                        </a:solidFill>
                        <a:latin typeface="+mn-ea"/>
                        <a:ea typeface="+mn-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endParaRPr kumimoji="1" lang="en-US" altLang="ja-JP" sz="10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6350" marR="6350" marT="6350" marB="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1370920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latin typeface="+mn-ea"/>
                <a:ea typeface="+mn-ea"/>
              </a:rPr>
              <a:t>商品一覧　</a:t>
            </a:r>
            <a:r>
              <a:rPr kumimoji="1" lang="ja-JP" altLang="en-US" sz="2200" dirty="0">
                <a:latin typeface="+mn-ea"/>
                <a:ea typeface="+mn-ea"/>
              </a:rPr>
              <a:t>ブランドパネル（</a:t>
            </a:r>
            <a:r>
              <a:rPr kumimoji="1" lang="en-US" altLang="ja-JP" sz="2200" dirty="0">
                <a:latin typeface="+mn-ea"/>
                <a:ea typeface="+mn-ea"/>
              </a:rPr>
              <a:t>PC</a:t>
            </a:r>
            <a:r>
              <a:rPr kumimoji="1" lang="ja-JP" altLang="en-US" sz="2200" dirty="0">
                <a:latin typeface="+mn-ea"/>
                <a:ea typeface="+mn-ea"/>
              </a:rPr>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09864458"/>
              </p:ext>
            </p:extLst>
          </p:nvPr>
        </p:nvGraphicFramePr>
        <p:xfrm>
          <a:off x="272479" y="908720"/>
          <a:ext cx="9361040" cy="5337520"/>
        </p:xfrm>
        <a:graphic>
          <a:graphicData uri="http://schemas.openxmlformats.org/drawingml/2006/table">
            <a:tbl>
              <a:tblPr firstCol="1" bandRow="1">
                <a:tableStyleId>{21E4AEA4-8DFA-4A89-87EB-49C32662AFE0}</a:tableStyleId>
              </a:tblPr>
              <a:tblGrid>
                <a:gridCol w="936105">
                  <a:extLst>
                    <a:ext uri="{9D8B030D-6E8A-4147-A177-3AD203B41FA5}">
                      <a16:colId xmlns:a16="http://schemas.microsoft.com/office/drawing/2014/main" val="792911817"/>
                    </a:ext>
                  </a:extLst>
                </a:gridCol>
                <a:gridCol w="1613732">
                  <a:extLst>
                    <a:ext uri="{9D8B030D-6E8A-4147-A177-3AD203B41FA5}">
                      <a16:colId xmlns:a16="http://schemas.microsoft.com/office/drawing/2014/main" val="598637953"/>
                    </a:ext>
                  </a:extLst>
                </a:gridCol>
                <a:gridCol w="1613374">
                  <a:extLst>
                    <a:ext uri="{9D8B030D-6E8A-4147-A177-3AD203B41FA5}">
                      <a16:colId xmlns:a16="http://schemas.microsoft.com/office/drawing/2014/main" val="56015879"/>
                    </a:ext>
                  </a:extLst>
                </a:gridCol>
                <a:gridCol w="1785182">
                  <a:extLst>
                    <a:ext uri="{9D8B030D-6E8A-4147-A177-3AD203B41FA5}">
                      <a16:colId xmlns:a16="http://schemas.microsoft.com/office/drawing/2014/main" val="1598988926"/>
                    </a:ext>
                  </a:extLst>
                </a:gridCol>
                <a:gridCol w="1618447">
                  <a:extLst>
                    <a:ext uri="{9D8B030D-6E8A-4147-A177-3AD203B41FA5}">
                      <a16:colId xmlns:a16="http://schemas.microsoft.com/office/drawing/2014/main" val="3199540024"/>
                    </a:ext>
                  </a:extLst>
                </a:gridCol>
                <a:gridCol w="1794200">
                  <a:extLst>
                    <a:ext uri="{9D8B030D-6E8A-4147-A177-3AD203B41FA5}">
                      <a16:colId xmlns:a16="http://schemas.microsoft.com/office/drawing/2014/main" val="2050705481"/>
                    </a:ext>
                  </a:extLst>
                </a:gridCol>
              </a:tblGrid>
              <a:tr h="448215">
                <a:tc>
                  <a:txBody>
                    <a:body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PC</a:t>
                      </a:r>
                      <a:r>
                        <a:rPr kumimoji="1" lang="ja-JP" altLang="en-US" sz="800" b="1" dirty="0">
                          <a:solidFill>
                            <a:schemeClr val="tx1">
                              <a:lumMod val="65000"/>
                              <a:lumOff val="35000"/>
                            </a:schemeClr>
                          </a:solidFill>
                          <a:latin typeface="+mj-lt"/>
                          <a:ea typeface="+mj-ea"/>
                        </a:rPr>
                        <a:t/>
                      </a:r>
                      <a:br>
                        <a:rPr kumimoji="1" lang="ja-JP" altLang="en-US" sz="800" b="1" dirty="0">
                          <a:solidFill>
                            <a:schemeClr val="tx1">
                              <a:lumMod val="65000"/>
                              <a:lumOff val="35000"/>
                            </a:schemeClr>
                          </a:solidFill>
                          <a:latin typeface="+mj-lt"/>
                          <a:ea typeface="+mj-ea"/>
                        </a:rPr>
                      </a:br>
                      <a:r>
                        <a:rPr kumimoji="1" lang="ja-JP" altLang="en-US" sz="800" b="1" dirty="0">
                          <a:solidFill>
                            <a:schemeClr val="tx1">
                              <a:lumMod val="65000"/>
                              <a:lumOff val="35000"/>
                            </a:schemeClr>
                          </a:solidFill>
                          <a:latin typeface="+mj-lt"/>
                          <a:ea typeface="+mj-ea"/>
                        </a:rPr>
                        <a:t>（</a:t>
                      </a:r>
                      <a:r>
                        <a:rPr kumimoji="1" lang="en-US" altLang="ja-JP" sz="800" b="1" dirty="0">
                          <a:solidFill>
                            <a:schemeClr val="tx1">
                              <a:lumMod val="65000"/>
                              <a:lumOff val="35000"/>
                            </a:schemeClr>
                          </a:solidFill>
                          <a:latin typeface="+mj-lt"/>
                          <a:ea typeface="+mj-ea"/>
                        </a:rPr>
                        <a:t>500</a:t>
                      </a:r>
                      <a:r>
                        <a:rPr kumimoji="1" lang="ja-JP" altLang="en-US" sz="800" b="1" dirty="0">
                          <a:solidFill>
                            <a:schemeClr val="tx1">
                              <a:lumMod val="65000"/>
                              <a:lumOff val="35000"/>
                            </a:schemeClr>
                          </a:solidFill>
                          <a:latin typeface="+mj-lt"/>
                          <a:ea typeface="+mj-ea"/>
                        </a:rPr>
                        <a:t>万円～）</a:t>
                      </a: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r>
                        <a:rPr kumimoji="1" lang="ja-JP" altLang="en-US" sz="800" b="1" kern="1200" dirty="0">
                          <a:solidFill>
                            <a:schemeClr val="tx1">
                              <a:lumMod val="65000"/>
                              <a:lumOff val="35000"/>
                            </a:schemeClr>
                          </a:solidFill>
                          <a:latin typeface="+mn-lt"/>
                          <a:ea typeface="+mn-ea"/>
                          <a:cs typeface="+mn-cs"/>
                        </a:rPr>
                        <a:t/>
                      </a:r>
                      <a:br>
                        <a:rPr kumimoji="1" lang="ja-JP" altLang="en-US" sz="800" b="1" kern="1200" dirty="0">
                          <a:solidFill>
                            <a:schemeClr val="tx1">
                              <a:lumMod val="65000"/>
                              <a:lumOff val="35000"/>
                            </a:schemeClr>
                          </a:solidFill>
                          <a:latin typeface="+mn-lt"/>
                          <a:ea typeface="+mn-ea"/>
                          <a:cs typeface="+mn-cs"/>
                        </a:rPr>
                      </a:b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dirty="0">
                          <a:solidFill>
                            <a:schemeClr val="tx1">
                              <a:lumMod val="65000"/>
                              <a:lumOff val="35000"/>
                            </a:schemeClr>
                          </a:solidFill>
                          <a:latin typeface="+mj-lt"/>
                          <a:ea typeface="+mj-ea"/>
                        </a:rPr>
                        <a:t>ブランドパネル　</a:t>
                      </a:r>
                      <a:r>
                        <a:rPr kumimoji="1" lang="en-US" altLang="ja-JP" sz="800" b="1" dirty="0">
                          <a:solidFill>
                            <a:schemeClr val="tx1">
                              <a:lumMod val="65000"/>
                              <a:lumOff val="35000"/>
                            </a:schemeClr>
                          </a:solidFill>
                          <a:latin typeface="+mj-lt"/>
                          <a:ea typeface="+mj-ea"/>
                        </a:rPr>
                        <a:t>PC</a:t>
                      </a:r>
                      <a:endParaRPr kumimoji="1" lang="ja-JP" altLang="en-US" sz="800" b="1"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tx1">
                              <a:lumMod val="65000"/>
                              <a:lumOff val="35000"/>
                            </a:schemeClr>
                          </a:solidFill>
                          <a:latin typeface="+mj-lt"/>
                          <a:ea typeface="+mj-ea"/>
                        </a:rPr>
                        <a:t>（都道府県）</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50</a:t>
                      </a:r>
                      <a:r>
                        <a:rPr kumimoji="1" lang="ja-JP" altLang="en-US" sz="800" b="1" dirty="0">
                          <a:solidFill>
                            <a:schemeClr val="tx1">
                              <a:lumMod val="65000"/>
                              <a:lumOff val="35000"/>
                            </a:schemeClr>
                          </a:solidFill>
                          <a:latin typeface="+mj-lt"/>
                          <a:ea typeface="+mj-ea"/>
                        </a:rPr>
                        <a:t>万円～</a:t>
                      </a:r>
                      <a:r>
                        <a:rPr kumimoji="1" lang="ja-JP" altLang="en-US" sz="800" b="1" kern="1200" dirty="0">
                          <a:solidFill>
                            <a:schemeClr val="tx1">
                              <a:lumMod val="65000"/>
                              <a:lumOff val="35000"/>
                            </a:schemeClr>
                          </a:solidFill>
                          <a:latin typeface="+mn-lt"/>
                          <a:ea typeface="+mn-ea"/>
                          <a:cs typeface="+mn-cs"/>
                        </a:rPr>
                        <a:t>）</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r>
                        <a:rPr kumimoji="1" lang="en-US" altLang="ja-JP" sz="800" b="1" kern="1200" dirty="0">
                          <a:solidFill>
                            <a:schemeClr val="tx1">
                              <a:lumMod val="65000"/>
                              <a:lumOff val="35000"/>
                            </a:schemeClr>
                          </a:solidFill>
                          <a:latin typeface="+mn-lt"/>
                          <a:ea typeface="+mn-ea"/>
                          <a:cs typeface="+mn-cs"/>
                        </a:rPr>
                        <a:t>300</a:t>
                      </a:r>
                      <a:r>
                        <a:rPr kumimoji="1" lang="ja-JP" altLang="en-US" sz="800" b="1" kern="1200" dirty="0">
                          <a:solidFill>
                            <a:schemeClr val="tx1">
                              <a:lumMod val="65000"/>
                              <a:lumOff val="35000"/>
                            </a:schemeClr>
                          </a:solidFill>
                          <a:latin typeface="+mn-lt"/>
                          <a:ea typeface="+mn-ea"/>
                          <a:cs typeface="+mn-cs"/>
                        </a:rPr>
                        <a:t>万円～）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ブランドパネル　</a:t>
                      </a:r>
                      <a:r>
                        <a:rPr kumimoji="1" lang="en-US" altLang="ja-JP" sz="800" b="1" kern="1200" dirty="0">
                          <a:solidFill>
                            <a:schemeClr val="tx1">
                              <a:lumMod val="65000"/>
                              <a:lumOff val="35000"/>
                            </a:schemeClr>
                          </a:solidFill>
                          <a:latin typeface="+mn-lt"/>
                          <a:ea typeface="+mn-ea"/>
                          <a:cs typeface="+mn-cs"/>
                        </a:rPr>
                        <a:t>PC</a:t>
                      </a:r>
                      <a:endParaRPr kumimoji="1" lang="ja-JP" altLang="en-US"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（市区郡</a:t>
                      </a:r>
                      <a:r>
                        <a:rPr kumimoji="1" lang="ja-JP" altLang="en-US" sz="800" b="1" kern="1200" dirty="0" smtClean="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34493">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1000000674</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1000000687</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1000000688</a:t>
                      </a:r>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1000000668</a:t>
                      </a:r>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algn="ctr" defTabSz="914400" rtl="0" eaLnBrk="1" latinLnBrk="0" hangingPunct="1"/>
                      <a:r>
                        <a:rPr kumimoji="1" lang="en-US" altLang="ja-JP" sz="800" kern="1200" dirty="0" smtClean="0">
                          <a:solidFill>
                            <a:schemeClr val="tx1">
                              <a:lumMod val="65000"/>
                              <a:lumOff val="35000"/>
                            </a:schemeClr>
                          </a:solidFill>
                          <a:latin typeface="+mj-lt"/>
                          <a:ea typeface="+mj-ea"/>
                          <a:cs typeface="+mn-cs"/>
                        </a:rPr>
                        <a:t>1000000670</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23449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smtClean="0">
                          <a:solidFill>
                            <a:schemeClr val="bg1"/>
                          </a:solidFill>
                          <a:latin typeface="+mn-ea"/>
                          <a:ea typeface="+mn-ea"/>
                        </a:rPr>
                        <a:t>予約開始日</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dirty="0" smtClean="0">
                          <a:solidFill>
                            <a:schemeClr val="tx1">
                              <a:lumMod val="65000"/>
                              <a:lumOff val="35000"/>
                            </a:schemeClr>
                          </a:solidFill>
                          <a:latin typeface="+mn-ea"/>
                          <a:ea typeface="+mn-ea"/>
                        </a:rPr>
                        <a:t>2021</a:t>
                      </a:r>
                      <a:r>
                        <a:rPr kumimoji="1" lang="ja-JP" altLang="en-US" sz="800" dirty="0" smtClean="0">
                          <a:solidFill>
                            <a:schemeClr val="tx1">
                              <a:lumMod val="65000"/>
                              <a:lumOff val="35000"/>
                            </a:schemeClr>
                          </a:solidFill>
                          <a:latin typeface="+mn-ea"/>
                          <a:ea typeface="+mn-ea"/>
                        </a:rPr>
                        <a:t>年</a:t>
                      </a:r>
                      <a:r>
                        <a:rPr kumimoji="1" lang="en-US" altLang="ja-JP" sz="800" dirty="0" smtClean="0">
                          <a:solidFill>
                            <a:schemeClr val="tx1">
                              <a:lumMod val="65000"/>
                              <a:lumOff val="35000"/>
                            </a:schemeClr>
                          </a:solidFill>
                          <a:latin typeface="+mn-ea"/>
                          <a:ea typeface="+mn-ea"/>
                        </a:rPr>
                        <a:t>1</a:t>
                      </a:r>
                      <a:r>
                        <a:rPr kumimoji="1" lang="ja-JP" altLang="en-US" sz="800" dirty="0" smtClean="0">
                          <a:solidFill>
                            <a:schemeClr val="tx1">
                              <a:lumMod val="65000"/>
                              <a:lumOff val="35000"/>
                            </a:schemeClr>
                          </a:solidFill>
                          <a:latin typeface="+mn-ea"/>
                          <a:ea typeface="+mn-ea"/>
                        </a:rPr>
                        <a:t>月</a:t>
                      </a:r>
                      <a:r>
                        <a:rPr kumimoji="1" lang="en-US" altLang="ja-JP" sz="800" dirty="0" smtClean="0">
                          <a:solidFill>
                            <a:schemeClr val="tx1">
                              <a:lumMod val="65000"/>
                              <a:lumOff val="35000"/>
                            </a:schemeClr>
                          </a:solidFill>
                          <a:latin typeface="+mn-ea"/>
                          <a:ea typeface="+mn-ea"/>
                        </a:rPr>
                        <a:t>27</a:t>
                      </a:r>
                      <a:r>
                        <a:rPr kumimoji="1" lang="ja-JP" altLang="en-US" sz="800" dirty="0" smtClean="0">
                          <a:solidFill>
                            <a:schemeClr val="tx1">
                              <a:lumMod val="65000"/>
                              <a:lumOff val="35000"/>
                            </a:schemeClr>
                          </a:solidFill>
                          <a:latin typeface="+mn-ea"/>
                          <a:ea typeface="+mn-ea"/>
                        </a:rPr>
                        <a:t>日（水）</a:t>
                      </a: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algn="ctr" defTabSz="914400" rtl="0" eaLnBrk="1" latinLnBrk="0" hangingPunct="1"/>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algn="ctr" defTabSz="914400" rtl="0" eaLnBrk="1" latinLnBrk="0" hangingPunct="1"/>
                      <a:endParaRPr kumimoji="1" lang="ja-JP" altLang="en-US" sz="800" kern="1200" dirty="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algn="ctr" defTabSz="914400" rtl="0" eaLnBrk="1" latinLnBrk="0" hangingPunct="1"/>
                      <a:endParaRPr kumimoji="1" lang="en-US" altLang="ja-JP" sz="800" kern="1200" dirty="0" smtClean="0">
                        <a:solidFill>
                          <a:schemeClr val="tx1">
                            <a:lumMod val="65000"/>
                            <a:lumOff val="35000"/>
                          </a:schemeClr>
                        </a:solidFill>
                        <a:latin typeface="+mj-lt"/>
                        <a:ea typeface="+mj-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tcPr>
                </a:tc>
                <a:extLst>
                  <a:ext uri="{0D108BD9-81ED-4DB2-BD59-A6C34878D82A}">
                    <a16:rowId xmlns:a16="http://schemas.microsoft.com/office/drawing/2014/main" val="2147248817"/>
                  </a:ext>
                </a:extLst>
              </a:tr>
              <a:tr h="90302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lnT w="12700" cmpd="sng">
                      <a:noFill/>
                    </a:lnT>
                  </a:tcPr>
                </a:tc>
                <a:extLst>
                  <a:ext uri="{0D108BD9-81ED-4DB2-BD59-A6C34878D82A}">
                    <a16:rowId xmlns:a16="http://schemas.microsoft.com/office/drawing/2014/main" val="2658556097"/>
                  </a:ext>
                </a:extLst>
              </a:tr>
              <a:tr h="36848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a:solidFill>
                            <a:schemeClr val="tx1">
                              <a:lumMod val="65000"/>
                              <a:lumOff val="35000"/>
                            </a:schemeClr>
                          </a:solidFill>
                          <a:latin typeface="+mn-lt"/>
                          <a:ea typeface="+mn-ea"/>
                          <a:cs typeface="+mn-cs"/>
                        </a:rPr>
                        <a:t>ブランドパネル　</a:t>
                      </a:r>
                      <a:r>
                        <a:rPr kumimoji="1" lang="ja-JP" altLang="en-US" sz="800" kern="1200" dirty="0" smtClean="0">
                          <a:solidFill>
                            <a:schemeClr val="tx1">
                              <a:lumMod val="65000"/>
                              <a:lumOff val="35000"/>
                            </a:schemeClr>
                          </a:solidFill>
                          <a:latin typeface="+mn-lt"/>
                          <a:ea typeface="+mn-ea"/>
                          <a:cs typeface="+mn-cs"/>
                        </a:rPr>
                        <a:t>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ブランドパネル</a:t>
                      </a:r>
                      <a:r>
                        <a:rPr kumimoji="1" lang="ja-JP" altLang="en-US" sz="800" kern="1200" dirty="0">
                          <a:solidFill>
                            <a:schemeClr val="tx1">
                              <a:lumMod val="65000"/>
                              <a:lumOff val="35000"/>
                            </a:schemeClr>
                          </a:solidFill>
                          <a:latin typeface="+mn-lt"/>
                          <a:ea typeface="+mn-ea"/>
                          <a:cs typeface="+mn-cs"/>
                        </a:rPr>
                        <a:t>　クインティ動画</a:t>
                      </a: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605742330"/>
                  </a:ext>
                </a:extLst>
              </a:tr>
              <a:tr h="263693">
                <a:tc>
                  <a:txBody>
                    <a:body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dirty="0" smtClean="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931917948"/>
                  </a:ext>
                </a:extLst>
              </a:tr>
              <a:tr h="302542">
                <a:tc>
                  <a:txBody>
                    <a:body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dirty="0">
                          <a:solidFill>
                            <a:schemeClr val="tx1">
                              <a:lumMod val="65000"/>
                              <a:lumOff val="35000"/>
                            </a:schemeClr>
                          </a:solidFill>
                          <a:latin typeface="+mj-lt"/>
                          <a:ea typeface="+mj-ea"/>
                        </a:rPr>
                        <a:t>Yahoo! </a:t>
                      </a:r>
                      <a:r>
                        <a:rPr kumimoji="1" lang="en-US" altLang="ja-JP" sz="800" dirty="0" smtClean="0">
                          <a:solidFill>
                            <a:schemeClr val="tx1">
                              <a:lumMod val="65000"/>
                              <a:lumOff val="35000"/>
                            </a:schemeClr>
                          </a:solidFill>
                          <a:latin typeface="+mj-lt"/>
                          <a:ea typeface="+mj-ea"/>
                        </a:rPr>
                        <a:t>JAPAN</a:t>
                      </a:r>
                      <a:r>
                        <a:rPr kumimoji="1" lang="ja-JP" altLang="en-US" sz="800" dirty="0" smtClean="0">
                          <a:solidFill>
                            <a:schemeClr val="tx1">
                              <a:lumMod val="65000"/>
                              <a:lumOff val="35000"/>
                            </a:schemeClr>
                          </a:solidFill>
                          <a:latin typeface="+mj-lt"/>
                          <a:ea typeface="+mj-ea"/>
                        </a:rPr>
                        <a:t>　トップページ</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66098080"/>
                  </a:ext>
                </a:extLst>
              </a:tr>
              <a:tr h="302542">
                <a:tc>
                  <a:txBody>
                    <a:body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日（木）～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2463668774"/>
                  </a:ext>
                </a:extLst>
              </a:tr>
              <a:tr h="669979">
                <a:tc>
                  <a:txBody>
                    <a:body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algn="ct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lt"/>
                          <a:ea typeface="+mn-ea"/>
                          <a:cs typeface="+mn-cs"/>
                        </a:rPr>
                        <a:t>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j-lt"/>
                          <a:ea typeface="+mj-ea"/>
                        </a:rPr>
                        <a:t>5</a:t>
                      </a:r>
                      <a:r>
                        <a:rPr kumimoji="1" lang="ja-JP" altLang="en-US" sz="800" dirty="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smtClean="0">
                          <a:solidFill>
                            <a:schemeClr val="tx1">
                              <a:lumMod val="65000"/>
                              <a:lumOff val="35000"/>
                            </a:schemeClr>
                          </a:solidFill>
                          <a:latin typeface="+mj-lt"/>
                          <a:ea typeface="+mj-ea"/>
                        </a:rPr>
                        <a:t/>
                      </a:r>
                      <a:br>
                        <a:rPr kumimoji="1" lang="en-US" altLang="ja-JP" sz="8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
                      </a:r>
                      <a:br>
                        <a:rPr kumimoji="1" lang="en-US" altLang="ja-JP" sz="7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br>
                      <a:r>
                        <a:rPr kumimoji="1" lang="en-US" altLang="ja-JP" sz="600" kern="1200" dirty="0" smtClean="0">
                          <a:solidFill>
                            <a:schemeClr val="tx1">
                              <a:lumMod val="65000"/>
                              <a:lumOff val="35000"/>
                            </a:schemeClr>
                          </a:solidFill>
                          <a:latin typeface="+mn-lt"/>
                          <a:ea typeface="+mn-ea"/>
                          <a:cs typeface="+mn-cs"/>
                        </a:rPr>
                        <a:t>※1</a:t>
                      </a:r>
                      <a:r>
                        <a:rPr kumimoji="1" lang="ja-JP" altLang="en-US" sz="600" kern="1200" dirty="0" smtClean="0">
                          <a:solidFill>
                            <a:schemeClr val="tx1">
                              <a:lumMod val="65000"/>
                              <a:lumOff val="35000"/>
                            </a:schemeClr>
                          </a:solidFill>
                          <a:latin typeface="+mn-lt"/>
                          <a:ea typeface="+mn-ea"/>
                          <a:cs typeface="+mn-cs"/>
                        </a:rPr>
                        <a:t>日間～</a:t>
                      </a:r>
                      <a:r>
                        <a:rPr kumimoji="1" lang="en-US" altLang="ja-JP" sz="600" kern="1200" dirty="0" smtClean="0">
                          <a:solidFill>
                            <a:schemeClr val="tx1">
                              <a:lumMod val="65000"/>
                              <a:lumOff val="35000"/>
                            </a:schemeClr>
                          </a:solidFill>
                          <a:latin typeface="+mn-lt"/>
                          <a:ea typeface="+mn-ea"/>
                          <a:cs typeface="+mn-cs"/>
                        </a:rPr>
                        <a:t>4</a:t>
                      </a:r>
                      <a:r>
                        <a:rPr kumimoji="1" lang="ja-JP" altLang="en-US" sz="600" kern="1200" dirty="0" smtClean="0">
                          <a:solidFill>
                            <a:schemeClr val="tx1">
                              <a:lumMod val="65000"/>
                              <a:lumOff val="35000"/>
                            </a:schemeClr>
                          </a:solidFill>
                          <a:latin typeface="+mn-lt"/>
                          <a:ea typeface="+mn-ea"/>
                          <a:cs typeface="+mn-cs"/>
                        </a:rPr>
                        <a:t>日間での掲載も可能ですが、掲載</a:t>
                      </a:r>
                      <a:r>
                        <a:rPr kumimoji="1" lang="en-US" altLang="ja-JP" sz="600" kern="1200" dirty="0" err="1" smtClean="0">
                          <a:solidFill>
                            <a:schemeClr val="tx1">
                              <a:lumMod val="65000"/>
                              <a:lumOff val="35000"/>
                            </a:schemeClr>
                          </a:solidFill>
                          <a:latin typeface="+mn-lt"/>
                          <a:ea typeface="+mn-ea"/>
                          <a:cs typeface="+mn-cs"/>
                        </a:rPr>
                        <a:t>vimps</a:t>
                      </a:r>
                      <a:r>
                        <a:rPr kumimoji="1" lang="ja-JP" altLang="en-US" sz="6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ja-JP" altLang="en-US" sz="800" kern="1200" dirty="0">
                          <a:solidFill>
                            <a:schemeClr val="tx1">
                              <a:lumMod val="65000"/>
                              <a:lumOff val="35000"/>
                            </a:schemeClr>
                          </a:solidFill>
                          <a:latin typeface="+mn-lt"/>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302542">
                <a:tc>
                  <a:txBody>
                    <a:body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3025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lt"/>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5,000,000</a:t>
                      </a:r>
                      <a:r>
                        <a:rPr kumimoji="1" lang="ja-JP" altLang="en-US" sz="800" dirty="0" smtClean="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93112173"/>
                  </a:ext>
                </a:extLst>
              </a:tr>
              <a:tr h="1004968">
                <a:tc>
                  <a:txBody>
                    <a:bodyPr/>
                    <a:lstStyle/>
                    <a:p>
                      <a:pPr algn="ctr"/>
                      <a:r>
                        <a:rPr kumimoji="1" lang="ja-JP" altLang="en-US" sz="800" b="0" dirty="0" smtClean="0">
                          <a:solidFill>
                            <a:schemeClr val="bg1"/>
                          </a:solidFill>
                          <a:latin typeface="+mj-lt"/>
                          <a:ea typeface="+mj-ea"/>
                        </a:rPr>
                        <a:t>基本料金</a:t>
                      </a:r>
                      <a:r>
                        <a:rPr kumimoji="1" lang="ja-JP" altLang="en-US" sz="800" b="0" dirty="0">
                          <a:solidFill>
                            <a:schemeClr val="bg1"/>
                          </a:solidFill>
                          <a:latin typeface="+mj-lt"/>
                          <a:ea typeface="+mj-ea"/>
                        </a:rPr>
                        <a:t>（</a:t>
                      </a:r>
                      <a:r>
                        <a:rPr kumimoji="1" lang="en-US" altLang="ja-JP" sz="800" b="0" dirty="0" err="1">
                          <a:solidFill>
                            <a:schemeClr val="bg1"/>
                          </a:solidFill>
                          <a:latin typeface="+mj-lt"/>
                          <a:ea typeface="+mj-ea"/>
                        </a:rPr>
                        <a:t>vCPM</a:t>
                      </a:r>
                      <a:r>
                        <a:rPr kumimoji="1" lang="ja-JP" altLang="en-US" sz="800" b="0" dirty="0">
                          <a:solidFill>
                            <a:schemeClr val="bg1"/>
                          </a:solidFill>
                          <a:latin typeface="+mj-lt"/>
                          <a:ea typeface="+mj-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a:solidFill>
                            <a:schemeClr val="tx1">
                              <a:lumMod val="65000"/>
                              <a:lumOff val="35000"/>
                            </a:schemeClr>
                          </a:solidFill>
                          <a:latin typeface="+mj-lt"/>
                          <a:ea typeface="+mj-ea"/>
                        </a:rPr>
                        <a:t>600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a:solidFill>
                            <a:schemeClr val="tx1">
                              <a:lumMod val="65000"/>
                              <a:lumOff val="35000"/>
                            </a:schemeClr>
                          </a:solidFill>
                          <a:latin typeface="+mj-lt"/>
                          <a:ea typeface="+mj-ea"/>
                        </a:rPr>
                        <a:t>540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dirty="0" smtClean="0">
                          <a:solidFill>
                            <a:schemeClr val="tx1">
                              <a:lumMod val="65000"/>
                              <a:lumOff val="35000"/>
                            </a:schemeClr>
                          </a:solidFill>
                          <a:latin typeface="+mj-lt"/>
                          <a:ea typeface="+mj-ea"/>
                        </a:rPr>
                        <a:t>780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都道府県指定の掛け率含む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780</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
                      </a:r>
                      <a:br>
                        <a:rPr kumimoji="1" lang="ja-JP" altLang="en-US" sz="800" kern="1200" dirty="0" smtClean="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都道府県指定の掛け率含む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smtClean="0">
                          <a:solidFill>
                            <a:schemeClr val="tx1">
                              <a:lumMod val="65000"/>
                              <a:lumOff val="35000"/>
                            </a:schemeClr>
                          </a:solidFill>
                          <a:latin typeface="+mn-lt"/>
                          <a:ea typeface="+mn-ea"/>
                          <a:cs typeface="+mn-cs"/>
                        </a:rPr>
                        <a:t>702</a:t>
                      </a:r>
                      <a:r>
                        <a:rPr kumimoji="1" lang="ja-JP" altLang="en-US" sz="600" kern="1200" smtClean="0">
                          <a:solidFill>
                            <a:schemeClr val="tx1">
                              <a:lumMod val="65000"/>
                              <a:lumOff val="35000"/>
                            </a:schemeClr>
                          </a:solidFill>
                          <a:latin typeface="+mn-lt"/>
                          <a:ea typeface="+mn-ea"/>
                          <a:cs typeface="+mn-cs"/>
                        </a:rPr>
                        <a:t>円</a:t>
                      </a:r>
                      <a:r>
                        <a:rPr kumimoji="1" lang="ja-JP" altLang="en-US" sz="600" kern="1200" dirty="0" smtClean="0">
                          <a:solidFill>
                            <a:schemeClr val="tx1">
                              <a:lumMod val="65000"/>
                              <a:lumOff val="35000"/>
                            </a:schemeClr>
                          </a:solidFill>
                          <a:latin typeface="+mn-lt"/>
                          <a:ea typeface="+mn-ea"/>
                          <a:cs typeface="+mn-cs"/>
                        </a:rPr>
                        <a:t>）を元に計算せず、カッコ内の計算式を元に計算してください。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smtClean="0">
                          <a:solidFill>
                            <a:schemeClr val="tx1">
                              <a:lumMod val="65000"/>
                              <a:lumOff val="35000"/>
                            </a:schemeClr>
                          </a:solidFill>
                          <a:latin typeface="+mn-lt"/>
                          <a:ea typeface="+mn-ea"/>
                          <a:cs typeface="+mn-cs"/>
                        </a:rPr>
                        <a:t>936</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×1.56</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r>
                        <a:rPr kumimoji="1" lang="ja-JP" altLang="en-US" sz="800" kern="1200" dirty="0" smtClean="0">
                          <a:solidFill>
                            <a:schemeClr val="tx1">
                              <a:lumMod val="65000"/>
                              <a:lumOff val="35000"/>
                            </a:schemeClr>
                          </a:solidFill>
                          <a:latin typeface="+mn-lt"/>
                          <a:ea typeface="+mn-ea"/>
                          <a:cs typeface="+mn-cs"/>
                        </a:rPr>
                        <a:t/>
                      </a:r>
                      <a:br>
                        <a:rPr kumimoji="1" lang="ja-JP" altLang="en-US" sz="800" kern="1200" dirty="0" smtClean="0">
                          <a:solidFill>
                            <a:schemeClr val="tx1">
                              <a:lumMod val="65000"/>
                              <a:lumOff val="35000"/>
                            </a:schemeClr>
                          </a:solidFill>
                          <a:latin typeface="+mn-lt"/>
                          <a:ea typeface="+mn-ea"/>
                          <a:cs typeface="+mn-cs"/>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市区郡指定の掛け率含む</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5" name="図 4"/>
          <p:cNvPicPr>
            <a:picLocks noChangeAspect="1"/>
          </p:cNvPicPr>
          <p:nvPr/>
        </p:nvPicPr>
        <p:blipFill>
          <a:blip r:embed="rId2"/>
          <a:stretch>
            <a:fillRect/>
          </a:stretch>
        </p:blipFill>
        <p:spPr>
          <a:xfrm>
            <a:off x="3741138" y="1851309"/>
            <a:ext cx="1080477" cy="857611"/>
          </a:xfrm>
          <a:prstGeom prst="rect">
            <a:avLst/>
          </a:prstGeom>
        </p:spPr>
      </p:pic>
      <p:pic>
        <p:nvPicPr>
          <p:cNvPr id="6" name="図 5"/>
          <p:cNvPicPr>
            <a:picLocks noChangeAspect="1"/>
          </p:cNvPicPr>
          <p:nvPr/>
        </p:nvPicPr>
        <p:blipFill>
          <a:blip r:embed="rId3"/>
          <a:stretch>
            <a:fillRect/>
          </a:stretch>
        </p:blipFill>
        <p:spPr>
          <a:xfrm>
            <a:off x="5817096" y="1851308"/>
            <a:ext cx="1024540" cy="857611"/>
          </a:xfrm>
          <a:prstGeom prst="rect">
            <a:avLst/>
          </a:prstGeom>
        </p:spPr>
      </p:pic>
      <p:sp>
        <p:nvSpPr>
          <p:cNvPr id="8" name="正方形/長方形 7"/>
          <p:cNvSpPr/>
          <p:nvPr/>
        </p:nvSpPr>
        <p:spPr>
          <a:xfrm>
            <a:off x="272480" y="6246241"/>
            <a:ext cx="4953000" cy="338554"/>
          </a:xfrm>
          <a:prstGeom prst="rect">
            <a:avLst/>
          </a:prstGeom>
        </p:spPr>
        <p:txBody>
          <a:bodyPr>
            <a:spAutoFit/>
          </a:bodyPr>
          <a:lstStyle/>
          <a:p>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spTree>
    <p:extLst>
      <p:ext uri="{BB962C8B-B14F-4D97-AF65-F5344CB8AC3E}">
        <p14:creationId xmlns:p14="http://schemas.microsoft.com/office/powerpoint/2010/main" val="25841389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ea"/>
                <a:ea typeface="+mn-ea"/>
              </a:rPr>
              <a:t>Copyright</a:t>
            </a:r>
            <a:r>
              <a:rPr lang="ja-JP" altLang="en-US" dirty="0" smtClean="0">
                <a:solidFill>
                  <a:prstClr val="black"/>
                </a:solidFill>
                <a:latin typeface="+mn-ea"/>
                <a:ea typeface="+mn-ea"/>
              </a:rPr>
              <a:t>（</a:t>
            </a:r>
            <a:r>
              <a:rPr lang="en-US" altLang="ja-JP" dirty="0" smtClean="0">
                <a:solidFill>
                  <a:prstClr val="black"/>
                </a:solidFill>
                <a:latin typeface="+mn-ea"/>
                <a:ea typeface="+mn-ea"/>
              </a:rPr>
              <a:t>C</a:t>
            </a:r>
            <a:r>
              <a:rPr lang="ja-JP" altLang="en-US" dirty="0" smtClean="0">
                <a:solidFill>
                  <a:prstClr val="black"/>
                </a:solidFill>
                <a:latin typeface="+mn-ea"/>
                <a:ea typeface="+mn-ea"/>
              </a:rPr>
              <a:t>）</a:t>
            </a:r>
            <a:r>
              <a:rPr lang="en-US" altLang="ja-JP" dirty="0" smtClean="0">
                <a:solidFill>
                  <a:prstClr val="black"/>
                </a:solidFill>
                <a:latin typeface="+mn-ea"/>
                <a:ea typeface="+mn-ea"/>
              </a:rPr>
              <a:t>2021 Yahoo Japan Corporation. All Rights Reserved. </a:t>
            </a:r>
            <a:r>
              <a:rPr lang="ja-JP" altLang="en-US" dirty="0" smtClean="0">
                <a:solidFill>
                  <a:prstClr val="black"/>
                </a:solidFill>
                <a:latin typeface="+mn-ea"/>
                <a:ea typeface="+mn-ea"/>
              </a:rPr>
              <a:t>無断引用・転載禁止</a:t>
            </a:r>
            <a:endParaRPr lang="ja-JP" altLang="en-US" dirty="0">
              <a:solidFill>
                <a:prstClr val="black"/>
              </a:solidFill>
              <a:latin typeface="+mn-ea"/>
              <a:ea typeface="+mn-ea"/>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kumimoji="1" lang="ja-JP" altLang="en-US" dirty="0">
                <a:latin typeface="+mn-ea"/>
                <a:ea typeface="+mn-ea"/>
              </a:rPr>
              <a:t>商品一覧　</a:t>
            </a:r>
            <a:r>
              <a:rPr kumimoji="1" lang="ja-JP" altLang="en-US" sz="2200" dirty="0">
                <a:latin typeface="+mn-ea"/>
                <a:ea typeface="+mn-ea"/>
              </a:rPr>
              <a:t>ブランドパネル　トップインパクト（</a:t>
            </a:r>
            <a:r>
              <a:rPr kumimoji="1" lang="en-US" altLang="ja-JP" sz="2200" dirty="0">
                <a:latin typeface="+mn-ea"/>
                <a:ea typeface="+mn-ea"/>
              </a:rPr>
              <a:t>PC</a:t>
            </a:r>
            <a:r>
              <a:rPr kumimoji="1" lang="ja-JP" altLang="en-US" sz="2200" dirty="0">
                <a:latin typeface="+mn-ea"/>
                <a:ea typeface="+mn-ea"/>
              </a:rPr>
              <a:t>商品）</a:t>
            </a:r>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023535959"/>
              </p:ext>
            </p:extLst>
          </p:nvPr>
        </p:nvGraphicFramePr>
        <p:xfrm>
          <a:off x="1856657" y="908721"/>
          <a:ext cx="5760639" cy="5337521"/>
        </p:xfrm>
        <a:graphic>
          <a:graphicData uri="http://schemas.openxmlformats.org/drawingml/2006/table">
            <a:tbl>
              <a:tblPr firstCol="1" bandRow="1">
                <a:tableStyleId>{21E4AEA4-8DFA-4A89-87EB-49C32662AFE0}</a:tableStyleId>
              </a:tblPr>
              <a:tblGrid>
                <a:gridCol w="1386535">
                  <a:extLst>
                    <a:ext uri="{9D8B030D-6E8A-4147-A177-3AD203B41FA5}">
                      <a16:colId xmlns:a16="http://schemas.microsoft.com/office/drawing/2014/main" val="792911817"/>
                    </a:ext>
                  </a:extLst>
                </a:gridCol>
                <a:gridCol w="2141856">
                  <a:extLst>
                    <a:ext uri="{9D8B030D-6E8A-4147-A177-3AD203B41FA5}">
                      <a16:colId xmlns:a16="http://schemas.microsoft.com/office/drawing/2014/main" val="3278940019"/>
                    </a:ext>
                  </a:extLst>
                </a:gridCol>
                <a:gridCol w="2232248">
                  <a:extLst>
                    <a:ext uri="{9D8B030D-6E8A-4147-A177-3AD203B41FA5}">
                      <a16:colId xmlns:a16="http://schemas.microsoft.com/office/drawing/2014/main" val="2031931546"/>
                    </a:ext>
                  </a:extLst>
                </a:gridCol>
              </a:tblGrid>
              <a:tr h="516234">
                <a:tc>
                  <a:txBody>
                    <a:bodyPr/>
                    <a:lstStyle/>
                    <a:p>
                      <a:pPr algn="ctr"/>
                      <a:r>
                        <a:rPr kumimoji="1" lang="ja-JP" altLang="en-US" sz="800" dirty="0">
                          <a:solidFill>
                            <a:schemeClr val="bg1"/>
                          </a:solidFill>
                          <a:latin typeface="+mn-ea"/>
                          <a:ea typeface="+mn-ea"/>
                        </a:rPr>
                        <a:t>商品名</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smtClean="0">
                          <a:solidFill>
                            <a:schemeClr val="tx1">
                              <a:lumMod val="65000"/>
                              <a:lumOff val="35000"/>
                            </a:schemeClr>
                          </a:solidFill>
                          <a:latin typeface="+mn-ea"/>
                          <a:ea typeface="+mn-ea"/>
                          <a:cs typeface="+mn-cs"/>
                        </a:rPr>
                        <a:t>PC</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a:solidFill>
                            <a:schemeClr val="tx1">
                              <a:lumMod val="65000"/>
                              <a:lumOff val="35000"/>
                            </a:schemeClr>
                          </a:solidFill>
                          <a:latin typeface="+mn-ea"/>
                          <a:ea typeface="+mn-ea"/>
                          <a:cs typeface="+mn-cs"/>
                        </a:rPr>
                        <a:t>ブランドパネル</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トップインパクト　</a:t>
                      </a:r>
                      <a:r>
                        <a:rPr kumimoji="1" lang="en-US" altLang="ja-JP" sz="800" b="1" kern="1200" dirty="0">
                          <a:solidFill>
                            <a:schemeClr val="tx1">
                              <a:lumMod val="65000"/>
                              <a:lumOff val="35000"/>
                            </a:schemeClr>
                          </a:solidFill>
                          <a:latin typeface="+mn-ea"/>
                          <a:ea typeface="+mn-ea"/>
                          <a:cs typeface="+mn-cs"/>
                        </a:rPr>
                        <a:t>PC</a:t>
                      </a:r>
                      <a:endParaRPr kumimoji="1" lang="ja-JP" altLang="en-US" sz="800" b="1" kern="1200" dirty="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（都道府県</a:t>
                      </a: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92533">
                <a:tc>
                  <a:txBody>
                    <a:bodyPr/>
                    <a:lstStyle/>
                    <a:p>
                      <a:pPr algn="ctr"/>
                      <a:r>
                        <a:rPr kumimoji="1" lang="ja-JP" altLang="en-US" sz="800" b="0" dirty="0">
                          <a:solidFill>
                            <a:schemeClr val="bg1"/>
                          </a:solidFill>
                          <a:latin typeface="+mn-ea"/>
                          <a:ea typeface="+mn-ea"/>
                        </a:rPr>
                        <a:t>商品</a:t>
                      </a:r>
                      <a:r>
                        <a:rPr kumimoji="1" lang="en-US" altLang="ja-JP" sz="800" b="0" dirty="0">
                          <a:solidFill>
                            <a:schemeClr val="bg1"/>
                          </a:solidFill>
                          <a:latin typeface="+mn-ea"/>
                          <a:ea typeface="+mn-ea"/>
                        </a:rPr>
                        <a:t>ID</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1000000689</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tc>
                  <a:txBody>
                    <a:bodyPr/>
                    <a:lstStyle/>
                    <a:p>
                      <a:pPr algn="ctr"/>
                      <a:r>
                        <a:rPr kumimoji="1" lang="en-US" altLang="ja-JP" sz="800" dirty="0" smtClean="0">
                          <a:solidFill>
                            <a:schemeClr val="tx1">
                              <a:lumMod val="65000"/>
                              <a:lumOff val="35000"/>
                            </a:schemeClr>
                          </a:solidFill>
                          <a:latin typeface="+mn-ea"/>
                          <a:ea typeface="+mn-ea"/>
                        </a:rPr>
                        <a:t>1000000690</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solidFill>
                        <a:schemeClr val="bg1"/>
                      </a:solidFill>
                      <a:prstDash val="solid"/>
                      <a:round/>
                      <a:headEnd type="none" w="med" len="med"/>
                      <a:tailEnd type="none" w="med" len="med"/>
                    </a:lnT>
                    <a:lnB w="12700" cmpd="sng">
                      <a:noFill/>
                    </a:lnB>
                  </a:tcPr>
                </a:tc>
                <a:extLst>
                  <a:ext uri="{0D108BD9-81ED-4DB2-BD59-A6C34878D82A}">
                    <a16:rowId xmlns:a16="http://schemas.microsoft.com/office/drawing/2014/main" val="4069392726"/>
                  </a:ext>
                </a:extLst>
              </a:tr>
              <a:tr h="2925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smtClean="0">
                          <a:solidFill>
                            <a:schemeClr val="bg1"/>
                          </a:solidFill>
                          <a:latin typeface="+mn-ea"/>
                          <a:ea typeface="+mn-ea"/>
                        </a:rPr>
                        <a:t>予約開始日</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800" dirty="0" smtClean="0">
                          <a:solidFill>
                            <a:schemeClr val="tx1">
                              <a:lumMod val="65000"/>
                              <a:lumOff val="35000"/>
                            </a:schemeClr>
                          </a:solidFill>
                          <a:latin typeface="+mn-ea"/>
                          <a:ea typeface="+mn-ea"/>
                        </a:rPr>
                        <a:t>2021</a:t>
                      </a:r>
                      <a:r>
                        <a:rPr kumimoji="1" lang="ja-JP" altLang="en-US" sz="800" dirty="0" smtClean="0">
                          <a:solidFill>
                            <a:schemeClr val="tx1">
                              <a:lumMod val="65000"/>
                              <a:lumOff val="35000"/>
                            </a:schemeClr>
                          </a:solidFill>
                          <a:latin typeface="+mn-ea"/>
                          <a:ea typeface="+mn-ea"/>
                        </a:rPr>
                        <a:t>年</a:t>
                      </a:r>
                      <a:r>
                        <a:rPr kumimoji="1" lang="en-US" altLang="ja-JP" sz="800" dirty="0" smtClean="0">
                          <a:solidFill>
                            <a:schemeClr val="tx1">
                              <a:lumMod val="65000"/>
                              <a:lumOff val="35000"/>
                            </a:schemeClr>
                          </a:solidFill>
                          <a:latin typeface="+mn-ea"/>
                          <a:ea typeface="+mn-ea"/>
                        </a:rPr>
                        <a:t>1</a:t>
                      </a:r>
                      <a:r>
                        <a:rPr kumimoji="1" lang="ja-JP" altLang="en-US" sz="800" dirty="0" smtClean="0">
                          <a:solidFill>
                            <a:schemeClr val="tx1">
                              <a:lumMod val="65000"/>
                              <a:lumOff val="35000"/>
                            </a:schemeClr>
                          </a:solidFill>
                          <a:latin typeface="+mn-ea"/>
                          <a:ea typeface="+mn-ea"/>
                        </a:rPr>
                        <a:t>月</a:t>
                      </a:r>
                      <a:r>
                        <a:rPr kumimoji="1" lang="en-US" altLang="ja-JP" sz="800" dirty="0" smtClean="0">
                          <a:solidFill>
                            <a:schemeClr val="tx1">
                              <a:lumMod val="65000"/>
                              <a:lumOff val="35000"/>
                            </a:schemeClr>
                          </a:solidFill>
                          <a:latin typeface="+mn-ea"/>
                          <a:ea typeface="+mn-ea"/>
                        </a:rPr>
                        <a:t>27</a:t>
                      </a:r>
                      <a:r>
                        <a:rPr kumimoji="1" lang="ja-JP" altLang="en-US" sz="800" dirty="0" smtClean="0">
                          <a:solidFill>
                            <a:schemeClr val="tx1">
                              <a:lumMod val="65000"/>
                              <a:lumOff val="35000"/>
                            </a:schemeClr>
                          </a:solidFill>
                          <a:latin typeface="+mn-ea"/>
                          <a:ea typeface="+mn-ea"/>
                        </a:rPr>
                        <a:t>日（水）</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noFill/>
                      <a:prstDash val="solid"/>
                      <a:round/>
                      <a:headEnd type="none" w="med" len="med"/>
                      <a:tailEnd type="none" w="med" len="med"/>
                    </a:lnT>
                    <a:lnB w="12700" cmpd="sng">
                      <a:noFill/>
                    </a:lnB>
                  </a:tcPr>
                </a:tc>
                <a:tc hMerge="1">
                  <a:txBody>
                    <a:bodyPr/>
                    <a:lstStyle/>
                    <a:p>
                      <a:endParaRPr kumimoji="1" lang="ja-JP" altLang="en-US" sz="1100" dirty="0">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lnT w="6350" cap="flat" cmpd="sng" algn="ctr">
                      <a:noFill/>
                      <a:prstDash val="solid"/>
                      <a:round/>
                      <a:headEnd type="none" w="med" len="med"/>
                      <a:tailEnd type="none" w="med" len="med"/>
                    </a:lnT>
                    <a:lnB w="12700" cmpd="sng">
                      <a:noFill/>
                    </a:lnB>
                  </a:tcPr>
                </a:tc>
                <a:extLst>
                  <a:ext uri="{0D108BD9-81ED-4DB2-BD59-A6C34878D82A}">
                    <a16:rowId xmlns:a16="http://schemas.microsoft.com/office/drawing/2014/main" val="2391539287"/>
                  </a:ext>
                </a:extLst>
              </a:tr>
              <a:tr h="931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掲載イメージ</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noFill/>
                    </a:lnT>
                  </a:tcPr>
                </a:tc>
                <a:tc hMerge="1">
                  <a:txBody>
                    <a:bodyPr/>
                    <a:lstStyle/>
                    <a:p>
                      <a:endParaRPr kumimoji="1" lang="ja-JP" altLang="en-US"/>
                    </a:p>
                  </a:txBody>
                  <a:tcPr/>
                </a:tc>
                <a:extLst>
                  <a:ext uri="{0D108BD9-81ED-4DB2-BD59-A6C34878D82A}">
                    <a16:rowId xmlns:a16="http://schemas.microsoft.com/office/drawing/2014/main" val="2658556097"/>
                  </a:ext>
                </a:extLst>
              </a:tr>
              <a:tr h="3785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広告タイプ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800" dirty="0">
                          <a:solidFill>
                            <a:schemeClr val="tx1">
                              <a:lumMod val="65000"/>
                              <a:lumOff val="35000"/>
                            </a:schemeClr>
                          </a:solidFill>
                          <a:latin typeface="+mn-ea"/>
                          <a:ea typeface="+mn-ea"/>
                        </a:rPr>
                        <a:t>トップインパクト　</a:t>
                      </a:r>
                      <a:r>
                        <a:rPr kumimoji="1" lang="ja-JP" altLang="en-US" sz="800" dirty="0" smtClean="0">
                          <a:solidFill>
                            <a:schemeClr val="tx1">
                              <a:lumMod val="65000"/>
                              <a:lumOff val="35000"/>
                            </a:schemeClr>
                          </a:solidFill>
                          <a:latin typeface="+mn-ea"/>
                          <a:ea typeface="+mn-ea"/>
                        </a:rPr>
                        <a:t>クインティ</a:t>
                      </a:r>
                      <a:r>
                        <a:rPr kumimoji="1" lang="ja-JP" altLang="en-US" sz="800" baseline="0" dirty="0">
                          <a:solidFill>
                            <a:schemeClr val="tx1">
                              <a:lumMod val="65000"/>
                              <a:lumOff val="35000"/>
                            </a:schemeClr>
                          </a:solidFill>
                          <a:latin typeface="+mn-ea"/>
                          <a:ea typeface="+mn-ea"/>
                        </a:rPr>
                        <a:t>　</a:t>
                      </a:r>
                      <a:r>
                        <a:rPr kumimoji="1" lang="en-US" altLang="ja-JP" sz="800" baseline="0" dirty="0" smtClean="0">
                          <a:solidFill>
                            <a:schemeClr val="tx1">
                              <a:lumMod val="65000"/>
                              <a:lumOff val="35000"/>
                            </a:schemeClr>
                          </a:solidFill>
                          <a:latin typeface="+mn-ea"/>
                          <a:ea typeface="+mn-ea"/>
                        </a:rPr>
                        <a:t>/</a:t>
                      </a:r>
                      <a:r>
                        <a:rPr kumimoji="1" lang="ja-JP" altLang="en-US" sz="800" baseline="0" dirty="0" smtClean="0">
                          <a:solidFill>
                            <a:schemeClr val="tx1">
                              <a:lumMod val="65000"/>
                              <a:lumOff val="35000"/>
                            </a:schemeClr>
                          </a:solidFill>
                          <a:latin typeface="+mn-ea"/>
                          <a:ea typeface="+mn-ea"/>
                        </a:rPr>
                        <a:t>　</a:t>
                      </a:r>
                      <a:r>
                        <a:rPr kumimoji="1" lang="ja-JP" altLang="en-US" sz="800" dirty="0" smtClean="0">
                          <a:solidFill>
                            <a:schemeClr val="tx1">
                              <a:lumMod val="65000"/>
                              <a:lumOff val="35000"/>
                            </a:schemeClr>
                          </a:solidFill>
                          <a:latin typeface="+mn-ea"/>
                          <a:ea typeface="+mn-ea"/>
                        </a:rPr>
                        <a:t>トップインパクト</a:t>
                      </a:r>
                      <a:r>
                        <a:rPr kumimoji="1" lang="ja-JP" altLang="en-US" sz="800" dirty="0">
                          <a:solidFill>
                            <a:schemeClr val="tx1">
                              <a:lumMod val="65000"/>
                              <a:lumOff val="35000"/>
                            </a:schemeClr>
                          </a:solidFill>
                          <a:latin typeface="+mn-ea"/>
                          <a:ea typeface="+mn-ea"/>
                        </a:rPr>
                        <a:t>　クインティ動画</a:t>
                      </a:r>
                    </a:p>
                    <a:p>
                      <a:pPr algn="ctr"/>
                      <a:r>
                        <a:rPr kumimoji="1" lang="ja-JP" altLang="en-US" sz="800" dirty="0">
                          <a:solidFill>
                            <a:schemeClr val="tx1">
                              <a:lumMod val="65000"/>
                              <a:lumOff val="35000"/>
                            </a:schemeClr>
                          </a:solidFill>
                          <a:latin typeface="+mn-ea"/>
                          <a:ea typeface="+mn-ea"/>
                        </a:rPr>
                        <a:t>トップインパクト　</a:t>
                      </a:r>
                      <a:r>
                        <a:rPr kumimoji="1" lang="ja-JP" altLang="en-US" sz="800" dirty="0" smtClean="0">
                          <a:solidFill>
                            <a:schemeClr val="tx1">
                              <a:lumMod val="65000"/>
                              <a:lumOff val="35000"/>
                            </a:schemeClr>
                          </a:solidFill>
                          <a:latin typeface="+mn-ea"/>
                          <a:ea typeface="+mn-ea"/>
                        </a:rPr>
                        <a:t>スクエア</a:t>
                      </a:r>
                      <a:r>
                        <a:rPr kumimoji="1" lang="ja-JP" altLang="en-US" sz="800" kern="1200" baseline="0" dirty="0" smtClean="0">
                          <a:solidFill>
                            <a:schemeClr val="tx1">
                              <a:lumMod val="65000"/>
                              <a:lumOff val="35000"/>
                            </a:schemeClr>
                          </a:solidFill>
                          <a:latin typeface="+mn-ea"/>
                          <a:ea typeface="+mn-ea"/>
                          <a:cs typeface="+mn-cs"/>
                        </a:rPr>
                        <a:t>　</a:t>
                      </a:r>
                      <a:r>
                        <a:rPr kumimoji="1" lang="en-US" altLang="ja-JP" sz="800" kern="1200" baseline="0" dirty="0" smtClean="0">
                          <a:solidFill>
                            <a:schemeClr val="tx1">
                              <a:lumMod val="65000"/>
                              <a:lumOff val="35000"/>
                            </a:schemeClr>
                          </a:solidFill>
                          <a:latin typeface="+mn-ea"/>
                          <a:ea typeface="+mn-ea"/>
                          <a:cs typeface="+mn-cs"/>
                        </a:rPr>
                        <a:t>/</a:t>
                      </a:r>
                      <a:r>
                        <a:rPr kumimoji="1" lang="ja-JP" altLang="en-US" sz="800" kern="1200" baseline="0" dirty="0" smtClean="0">
                          <a:solidFill>
                            <a:schemeClr val="tx1">
                              <a:lumMod val="65000"/>
                              <a:lumOff val="35000"/>
                            </a:schemeClr>
                          </a:solidFill>
                          <a:latin typeface="+mn-ea"/>
                          <a:ea typeface="+mn-ea"/>
                          <a:cs typeface="+mn-cs"/>
                        </a:rPr>
                        <a:t>　</a:t>
                      </a:r>
                      <a:r>
                        <a:rPr kumimoji="1" lang="ja-JP" altLang="en-US" sz="800" dirty="0" smtClean="0">
                          <a:solidFill>
                            <a:schemeClr val="tx1">
                              <a:lumMod val="65000"/>
                              <a:lumOff val="35000"/>
                            </a:schemeClr>
                          </a:solidFill>
                          <a:latin typeface="+mn-ea"/>
                          <a:ea typeface="+mn-ea"/>
                        </a:rPr>
                        <a:t>トップインパクト</a:t>
                      </a:r>
                      <a:r>
                        <a:rPr kumimoji="1" lang="ja-JP" altLang="en-US" sz="800" dirty="0">
                          <a:solidFill>
                            <a:schemeClr val="tx1">
                              <a:lumMod val="65000"/>
                              <a:lumOff val="35000"/>
                            </a:schemeClr>
                          </a:solidFill>
                          <a:latin typeface="+mn-ea"/>
                          <a:ea typeface="+mn-ea"/>
                        </a:rPr>
                        <a:t>　スクエア動画</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605742330"/>
                  </a:ext>
                </a:extLst>
              </a:tr>
              <a:tr h="240909">
                <a:tc>
                  <a:txBody>
                    <a:bodyPr/>
                    <a:lstStyle/>
                    <a:p>
                      <a:pPr algn="ctr"/>
                      <a:r>
                        <a:rPr kumimoji="1" lang="ja-JP" altLang="en-US" sz="800" b="0" dirty="0">
                          <a:solidFill>
                            <a:schemeClr val="bg1"/>
                          </a:solidFill>
                          <a:latin typeface="+mn-ea"/>
                          <a:ea typeface="+mn-ea"/>
                        </a:rPr>
                        <a:t>デバイス</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3931917948"/>
                  </a:ext>
                </a:extLst>
              </a:tr>
              <a:tr h="258362">
                <a:tc>
                  <a:txBody>
                    <a:bodyPr/>
                    <a:lstStyle/>
                    <a:p>
                      <a:pPr algn="ctr"/>
                      <a:r>
                        <a:rPr kumimoji="1" lang="ja-JP" altLang="en-US" sz="800" b="0" dirty="0">
                          <a:solidFill>
                            <a:schemeClr val="bg1"/>
                          </a:solidFill>
                          <a:latin typeface="+mn-ea"/>
                          <a:ea typeface="+mn-ea"/>
                        </a:rPr>
                        <a:t>掲載場所</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en-US" altLang="ja-JP" sz="800" dirty="0">
                          <a:solidFill>
                            <a:schemeClr val="tx1">
                              <a:lumMod val="65000"/>
                              <a:lumOff val="35000"/>
                            </a:schemeClr>
                          </a:solidFill>
                          <a:latin typeface="+mn-ea"/>
                          <a:ea typeface="+mn-ea"/>
                        </a:rPr>
                        <a:t>Yahoo! JAPAN </a:t>
                      </a:r>
                      <a:r>
                        <a:rPr kumimoji="1" lang="ja-JP" altLang="en-US" sz="800" dirty="0" smtClean="0">
                          <a:solidFill>
                            <a:schemeClr val="tx1">
                              <a:lumMod val="65000"/>
                              <a:lumOff val="35000"/>
                            </a:schemeClr>
                          </a:solidFill>
                          <a:latin typeface="+mn-ea"/>
                          <a:ea typeface="+mn-ea"/>
                        </a:rPr>
                        <a:t>トップページ</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66098080"/>
                  </a:ext>
                </a:extLst>
              </a:tr>
              <a:tr h="258362">
                <a:tc>
                  <a:txBody>
                    <a:bodyPr/>
                    <a:lstStyle/>
                    <a:p>
                      <a:pPr algn="ctr"/>
                      <a:r>
                        <a:rPr kumimoji="1" lang="ja-JP" altLang="en-US" sz="800" b="0" dirty="0">
                          <a:solidFill>
                            <a:schemeClr val="bg1"/>
                          </a:solidFill>
                          <a:latin typeface="+mn-ea"/>
                          <a:ea typeface="+mn-ea"/>
                        </a:rPr>
                        <a:t>掲載期間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日（木）　～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7</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20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日（火）</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2463668774"/>
                  </a:ext>
                </a:extLst>
              </a:tr>
              <a:tr h="585065">
                <a:tc>
                  <a:txBody>
                    <a:bodyPr/>
                    <a:lstStyle/>
                    <a:p>
                      <a:pPr algn="ctr"/>
                      <a:r>
                        <a:rPr kumimoji="1" lang="ja-JP" altLang="en-US" sz="800" b="0" dirty="0">
                          <a:solidFill>
                            <a:schemeClr val="bg1"/>
                          </a:solidFill>
                          <a:latin typeface="+mn-ea"/>
                          <a:ea typeface="+mn-ea"/>
                        </a:rPr>
                        <a:t>購入期間</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ea"/>
                          <a:ea typeface="+mn-ea"/>
                          <a:cs typeface="+mn-cs"/>
                        </a:rPr>
                        <a:t>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日間</a:t>
                      </a:r>
                      <a:r>
                        <a:rPr kumimoji="1" lang="ja-JP" altLang="en-US" sz="800" kern="1200" dirty="0">
                          <a:solidFill>
                            <a:schemeClr val="tx1">
                              <a:lumMod val="65000"/>
                              <a:lumOff val="35000"/>
                            </a:schemeClr>
                          </a:solidFill>
                          <a:latin typeface="+mn-ea"/>
                          <a:ea typeface="+mn-ea"/>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ea"/>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日間</a:t>
                      </a:r>
                      <a:endPar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
                      </a:r>
                      <a:b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※1</a:t>
                      </a:r>
                      <a:r>
                        <a:rPr kumimoji="1" lang="ja-JP" altLang="en-US" sz="600" kern="1200" dirty="0" smtClean="0">
                          <a:solidFill>
                            <a:schemeClr val="tx1">
                              <a:lumMod val="65000"/>
                              <a:lumOff val="35000"/>
                            </a:schemeClr>
                          </a:solidFill>
                          <a:latin typeface="+mn-ea"/>
                          <a:ea typeface="+mn-ea"/>
                          <a:cs typeface="+mn-cs"/>
                        </a:rPr>
                        <a:t>日間～</a:t>
                      </a:r>
                      <a:r>
                        <a:rPr kumimoji="1" lang="en-US" altLang="ja-JP" sz="600" kern="1200" dirty="0" smtClean="0">
                          <a:solidFill>
                            <a:schemeClr val="tx1">
                              <a:lumMod val="65000"/>
                              <a:lumOff val="35000"/>
                            </a:schemeClr>
                          </a:solidFill>
                          <a:latin typeface="+mn-ea"/>
                          <a:ea typeface="+mn-ea"/>
                          <a:cs typeface="+mn-cs"/>
                        </a:rPr>
                        <a:t>4</a:t>
                      </a:r>
                      <a:r>
                        <a:rPr kumimoji="1" lang="ja-JP" altLang="en-US" sz="600" kern="1200" dirty="0" smtClean="0">
                          <a:solidFill>
                            <a:schemeClr val="tx1">
                              <a:lumMod val="65000"/>
                              <a:lumOff val="35000"/>
                            </a:schemeClr>
                          </a:solidFill>
                          <a:latin typeface="+mn-ea"/>
                          <a:ea typeface="+mn-ea"/>
                          <a:cs typeface="+mn-cs"/>
                        </a:rPr>
                        <a:t>日間での掲載も可能ですが、</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kern="1200" dirty="0" smtClean="0">
                          <a:solidFill>
                            <a:schemeClr val="tx1">
                              <a:lumMod val="65000"/>
                              <a:lumOff val="35000"/>
                            </a:schemeClr>
                          </a:solidFill>
                          <a:latin typeface="+mn-ea"/>
                          <a:ea typeface="+mn-ea"/>
                          <a:cs typeface="+mn-cs"/>
                        </a:rPr>
                        <a:t>掲載</a:t>
                      </a:r>
                      <a:r>
                        <a:rPr kumimoji="1" lang="en-US" altLang="ja-JP" sz="600" kern="1200" dirty="0" err="1" smtClean="0">
                          <a:solidFill>
                            <a:schemeClr val="tx1">
                              <a:lumMod val="65000"/>
                              <a:lumOff val="35000"/>
                            </a:schemeClr>
                          </a:solidFill>
                          <a:latin typeface="+mn-ea"/>
                          <a:ea typeface="+mn-ea"/>
                          <a:cs typeface="+mn-cs"/>
                        </a:rPr>
                        <a:t>vimps</a:t>
                      </a:r>
                      <a:r>
                        <a:rPr kumimoji="1" lang="ja-JP" altLang="en-US" sz="600" kern="1200" dirty="0" smtClean="0">
                          <a:solidFill>
                            <a:schemeClr val="tx1">
                              <a:lumMod val="65000"/>
                              <a:lumOff val="35000"/>
                            </a:schemeClr>
                          </a:solidFill>
                          <a:latin typeface="+mn-ea"/>
                          <a:ea typeface="+mn-ea"/>
                          <a:cs typeface="+mn-cs"/>
                        </a:rPr>
                        <a:t>数が未達成の場合補填対象外になります。</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967014782"/>
                  </a:ext>
                </a:extLst>
              </a:tr>
              <a:tr h="258362">
                <a:tc>
                  <a:txBody>
                    <a:bodyPr/>
                    <a:lstStyle/>
                    <a:p>
                      <a:pPr algn="ctr"/>
                      <a:r>
                        <a:rPr kumimoji="1" lang="ja-JP" altLang="en-US" sz="800" b="0" dirty="0">
                          <a:solidFill>
                            <a:schemeClr val="bg1"/>
                          </a:solidFill>
                          <a:latin typeface="+mn-ea"/>
                          <a:ea typeface="+mn-ea"/>
                        </a:rPr>
                        <a:t>料金タイプ</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r>
                        <a:rPr kumimoji="1" lang="en-US" altLang="ja-JP" sz="800" kern="1200" dirty="0" err="1">
                          <a:solidFill>
                            <a:schemeClr val="tx1">
                              <a:lumMod val="65000"/>
                              <a:lumOff val="35000"/>
                            </a:schemeClr>
                          </a:solidFill>
                          <a:latin typeface="+mn-ea"/>
                          <a:ea typeface="+mn-ea"/>
                          <a:cs typeface="+mn-cs"/>
                        </a:rPr>
                        <a:t>Vimps</a:t>
                      </a:r>
                      <a:r>
                        <a:rPr kumimoji="1" lang="ja-JP" altLang="en-US" sz="800" kern="1200" dirty="0">
                          <a:solidFill>
                            <a:schemeClr val="tx1">
                              <a:lumMod val="65000"/>
                              <a:lumOff val="35000"/>
                            </a:schemeClr>
                          </a:solidFill>
                          <a:latin typeface="+mn-ea"/>
                          <a:ea typeface="+mn-ea"/>
                          <a:cs typeface="+mn-cs"/>
                        </a:rPr>
                        <a:t>購入型</a:t>
                      </a: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1750538939"/>
                  </a:ext>
                </a:extLst>
              </a:tr>
              <a:tr h="25836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smtClean="0">
                          <a:solidFill>
                            <a:schemeClr val="bg1"/>
                          </a:solidFill>
                          <a:latin typeface="+mn-ea"/>
                          <a:ea typeface="+mn-ea"/>
                          <a:cs typeface="+mn-cs"/>
                        </a:rPr>
                        <a:t>最低購入価格</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10,000,000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ea"/>
                          <a:ea typeface="+mn-ea"/>
                          <a:cs typeface="+mn-cs"/>
                        </a:rPr>
                        <a:t>3,000,000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57955433"/>
                  </a:ext>
                </a:extLst>
              </a:tr>
              <a:tr h="1066884">
                <a:tc>
                  <a:txBody>
                    <a:bodyPr/>
                    <a:lstStyle/>
                    <a:p>
                      <a:pPr algn="ctr"/>
                      <a:r>
                        <a:rPr kumimoji="1" lang="ja-JP" altLang="en-US" sz="800" b="0" dirty="0">
                          <a:solidFill>
                            <a:schemeClr val="bg1"/>
                          </a:solidFill>
                          <a:latin typeface="+mn-ea"/>
                          <a:ea typeface="+mn-ea"/>
                        </a:rPr>
                        <a:t>基本料金（</a:t>
                      </a:r>
                      <a:r>
                        <a:rPr kumimoji="1" lang="en-US" altLang="ja-JP" sz="800" b="0" dirty="0" err="1">
                          <a:solidFill>
                            <a:schemeClr val="bg1"/>
                          </a:solidFill>
                          <a:latin typeface="+mn-ea"/>
                          <a:ea typeface="+mn-ea"/>
                        </a:rPr>
                        <a:t>vCPM</a:t>
                      </a:r>
                      <a:r>
                        <a:rPr kumimoji="1" lang="ja-JP" altLang="en-US" sz="800" b="0" dirty="0">
                          <a:solidFill>
                            <a:schemeClr val="bg1"/>
                          </a:solidFill>
                          <a:latin typeface="+mn-ea"/>
                          <a:ea typeface="+mn-ea"/>
                        </a:rPr>
                        <a:t>）</a:t>
                      </a:r>
                    </a:p>
                  </a:txBody>
                  <a:tcPr anchor="ctr">
                    <a:lnL w="12700" cmpd="sng">
                      <a:noFill/>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1,200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algn="ct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smtClean="0">
                          <a:solidFill>
                            <a:schemeClr val="tx1">
                              <a:lumMod val="65000"/>
                              <a:lumOff val="35000"/>
                            </a:schemeClr>
                          </a:solidFill>
                          <a:latin typeface="+mn-ea"/>
                          <a:ea typeface="+mn-ea"/>
                          <a:cs typeface="+mn-cs"/>
                        </a:rPr>
                        <a:t>1,560</a:t>
                      </a:r>
                      <a:r>
                        <a:rPr kumimoji="1" lang="ja-JP" altLang="en-US" sz="800" kern="1200" dirty="0" smtClean="0">
                          <a:solidFill>
                            <a:schemeClr val="tx1">
                              <a:lumMod val="65000"/>
                              <a:lumOff val="35000"/>
                            </a:schemeClr>
                          </a:solidFill>
                          <a:latin typeface="+mn-ea"/>
                          <a:ea typeface="+mn-ea"/>
                          <a:cs typeface="+mn-cs"/>
                        </a:rPr>
                        <a:t>円</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a:t>
                      </a:r>
                      <a:r>
                        <a:rPr kumimoji="1" lang="en-US" altLang="ja-JP" sz="800" kern="1200" dirty="0" smtClean="0">
                          <a:solidFill>
                            <a:schemeClr val="tx1">
                              <a:lumMod val="65000"/>
                              <a:lumOff val="35000"/>
                            </a:schemeClr>
                          </a:solidFill>
                          <a:latin typeface="+mn-ea"/>
                          <a:ea typeface="+mn-ea"/>
                          <a:cs typeface="+mn-cs"/>
                        </a:rPr>
                        <a:t>1,200</a:t>
                      </a:r>
                      <a:r>
                        <a:rPr kumimoji="1" lang="ja-JP" altLang="en-US" sz="800" kern="1200" dirty="0" smtClean="0">
                          <a:solidFill>
                            <a:schemeClr val="tx1">
                              <a:lumMod val="65000"/>
                              <a:lumOff val="35000"/>
                            </a:schemeClr>
                          </a:solidFill>
                          <a:latin typeface="+mn-ea"/>
                          <a:ea typeface="+mn-ea"/>
                          <a:cs typeface="+mn-cs"/>
                        </a:rPr>
                        <a:t>円</a:t>
                      </a:r>
                      <a:r>
                        <a:rPr kumimoji="1" lang="en-US" altLang="ja-JP" sz="800" kern="1200" dirty="0" smtClean="0">
                          <a:solidFill>
                            <a:schemeClr val="tx1">
                              <a:lumMod val="65000"/>
                              <a:lumOff val="35000"/>
                            </a:schemeClr>
                          </a:solidFill>
                          <a:latin typeface="+mn-ea"/>
                          <a:ea typeface="+mn-ea"/>
                          <a:cs typeface="+mn-cs"/>
                        </a:rPr>
                        <a:t>×1.3</a:t>
                      </a:r>
                      <a:r>
                        <a:rPr kumimoji="1" lang="ja-JP" altLang="en-US" sz="800" kern="1200" dirty="0" smtClean="0">
                          <a:solidFill>
                            <a:schemeClr val="tx1">
                              <a:lumMod val="65000"/>
                              <a:lumOff val="35000"/>
                            </a:schemeClr>
                          </a:solidFill>
                          <a:latin typeface="+mn-ea"/>
                          <a:ea typeface="+mn-ea"/>
                          <a:cs typeface="+mn-cs"/>
                        </a:rPr>
                        <a:t>倍）</a:t>
                      </a:r>
                      <a:endParaRPr kumimoji="1" lang="en-US" altLang="ja-JP" sz="8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ea"/>
                          <a:ea typeface="+mn-ea"/>
                          <a:cs typeface="+mn-cs"/>
                        </a:rPr>
                        <a:t/>
                      </a:r>
                      <a:br>
                        <a:rPr kumimoji="1" lang="ja-JP" altLang="en-US" sz="800" kern="1200" dirty="0" smtClean="0">
                          <a:solidFill>
                            <a:schemeClr val="tx1">
                              <a:lumMod val="65000"/>
                              <a:lumOff val="35000"/>
                            </a:schemeClr>
                          </a:solidFill>
                          <a:latin typeface="+mn-ea"/>
                          <a:ea typeface="+mn-ea"/>
                          <a:cs typeface="+mn-cs"/>
                        </a:rPr>
                      </a:b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都道府県指定の掛け率含む</a:t>
                      </a:r>
                      <a:endParaRPr kumimoji="1" lang="en-US" altLang="ja-JP" sz="600"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ea"/>
                          <a:ea typeface="+mn-ea"/>
                          <a:cs typeface="+mn-cs"/>
                        </a:rPr>
                        <a:t>※</a:t>
                      </a:r>
                      <a:r>
                        <a:rPr kumimoji="1" lang="ja-JP" altLang="en-US" sz="600" kern="1200" dirty="0" smtClean="0">
                          <a:solidFill>
                            <a:schemeClr val="tx1">
                              <a:lumMod val="65000"/>
                              <a:lumOff val="35000"/>
                            </a:schemeClr>
                          </a:solidFill>
                          <a:latin typeface="+mn-ea"/>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ea"/>
                          <a:ea typeface="+mn-ea"/>
                          <a:cs typeface="+mn-cs"/>
                        </a:rPr>
                        <a:t>vCPM</a:t>
                      </a:r>
                      <a:r>
                        <a:rPr kumimoji="1" lang="ja-JP" altLang="en-US" sz="600" kern="1200" dirty="0" smtClean="0">
                          <a:solidFill>
                            <a:schemeClr val="tx1">
                              <a:lumMod val="65000"/>
                              <a:lumOff val="35000"/>
                            </a:schemeClr>
                          </a:solidFill>
                          <a:latin typeface="+mn-ea"/>
                          <a:ea typeface="+mn-ea"/>
                          <a:cs typeface="+mn-cs"/>
                        </a:rPr>
                        <a:t>（</a:t>
                      </a:r>
                      <a:r>
                        <a:rPr kumimoji="1" lang="en-US" altLang="ja-JP" sz="600" kern="1200" dirty="0" smtClean="0">
                          <a:solidFill>
                            <a:schemeClr val="tx1">
                              <a:lumMod val="65000"/>
                              <a:lumOff val="35000"/>
                            </a:schemeClr>
                          </a:solidFill>
                          <a:latin typeface="+mn-ea"/>
                          <a:ea typeface="+mn-ea"/>
                          <a:cs typeface="+mn-cs"/>
                        </a:rPr>
                        <a:t>1560</a:t>
                      </a:r>
                      <a:r>
                        <a:rPr kumimoji="1" lang="en-US" altLang="ja-JP" sz="600" kern="1200" baseline="0" dirty="0" smtClean="0">
                          <a:solidFill>
                            <a:schemeClr val="tx1">
                              <a:lumMod val="65000"/>
                              <a:lumOff val="35000"/>
                            </a:schemeClr>
                          </a:solidFill>
                          <a:latin typeface="+mn-ea"/>
                          <a:ea typeface="+mn-ea"/>
                          <a:cs typeface="+mn-cs"/>
                        </a:rPr>
                        <a:t> </a:t>
                      </a:r>
                      <a:r>
                        <a:rPr kumimoji="1" lang="ja-JP" altLang="en-US" sz="600" kern="1200" dirty="0" smtClean="0">
                          <a:solidFill>
                            <a:schemeClr val="tx1">
                              <a:lumMod val="65000"/>
                              <a:lumOff val="35000"/>
                            </a:schemeClr>
                          </a:solidFill>
                          <a:latin typeface="+mn-ea"/>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ea"/>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a:stretch>
            <a:fillRect/>
          </a:stretch>
        </p:blipFill>
        <p:spPr>
          <a:xfrm>
            <a:off x="5528658" y="2060847"/>
            <a:ext cx="1080526" cy="864097"/>
          </a:xfrm>
          <a:prstGeom prst="rect">
            <a:avLst/>
          </a:prstGeom>
        </p:spPr>
      </p:pic>
      <p:pic>
        <p:nvPicPr>
          <p:cNvPr id="10" name="図 9"/>
          <p:cNvPicPr>
            <a:picLocks noChangeAspect="1"/>
          </p:cNvPicPr>
          <p:nvPr/>
        </p:nvPicPr>
        <p:blipFill>
          <a:blip r:embed="rId3"/>
          <a:stretch>
            <a:fillRect/>
          </a:stretch>
        </p:blipFill>
        <p:spPr>
          <a:xfrm>
            <a:off x="4197972" y="2060848"/>
            <a:ext cx="1078109" cy="864096"/>
          </a:xfrm>
          <a:prstGeom prst="rect">
            <a:avLst/>
          </a:prstGeom>
        </p:spPr>
      </p:pic>
      <p:sp>
        <p:nvSpPr>
          <p:cNvPr id="8" name="正方形/長方形 7"/>
          <p:cNvSpPr/>
          <p:nvPr/>
        </p:nvSpPr>
        <p:spPr>
          <a:xfrm>
            <a:off x="272480" y="6246241"/>
            <a:ext cx="4953000" cy="338554"/>
          </a:xfrm>
          <a:prstGeom prst="rect">
            <a:avLst/>
          </a:prstGeom>
        </p:spPr>
        <p:txBody>
          <a:bodyPr>
            <a:spAutoFit/>
          </a:bodyPr>
          <a:lstStyle/>
          <a:p>
            <a:r>
              <a:rPr lang="ja-JP" altLang="en-US" sz="800" dirty="0" smtClean="0">
                <a:solidFill>
                  <a:schemeClr val="tx1">
                    <a:lumMod val="65000"/>
                    <a:lumOff val="35000"/>
                  </a:schemeClr>
                </a:solidFill>
              </a:rPr>
              <a:t>※</a:t>
            </a:r>
            <a:r>
              <a:rPr lang="ja-JP" altLang="en-US" sz="800" dirty="0">
                <a:solidFill>
                  <a:schemeClr val="tx1">
                    <a:lumMod val="65000"/>
                    <a:lumOff val="35000"/>
                  </a:schemeClr>
                </a:solidFill>
              </a:rPr>
              <a:t>Vimpsはビューアブルインプレッションの略称です</a:t>
            </a:r>
            <a:r>
              <a:rPr lang="ja-JP" altLang="en-US" sz="800" dirty="0" smtClean="0">
                <a:solidFill>
                  <a:schemeClr val="tx1">
                    <a:lumMod val="65000"/>
                    <a:lumOff val="35000"/>
                  </a:schemeClr>
                </a:solidFill>
              </a:rPr>
              <a:t>。</a:t>
            </a:r>
            <a:endParaRPr lang="ja-JP" altLang="en-US" sz="800" dirty="0">
              <a:solidFill>
                <a:schemeClr val="tx1">
                  <a:lumMod val="65000"/>
                  <a:lumOff val="35000"/>
                </a:schemeClr>
              </a:solidFill>
            </a:endParaRPr>
          </a:p>
          <a:p>
            <a:r>
              <a:rPr lang="ja-JP" altLang="en-US" sz="800" dirty="0">
                <a:solidFill>
                  <a:schemeClr val="tx1">
                    <a:lumMod val="65000"/>
                    <a:lumOff val="35000"/>
                  </a:schemeClr>
                </a:solidFill>
              </a:rPr>
              <a:t>※vCPMはビューアブルインプレッション1,000回あたりにかかる見込み広告費用です。</a:t>
            </a:r>
          </a:p>
        </p:txBody>
      </p:sp>
    </p:spTree>
    <p:extLst>
      <p:ext uri="{BB962C8B-B14F-4D97-AF65-F5344CB8AC3E}">
        <p14:creationId xmlns:p14="http://schemas.microsoft.com/office/powerpoint/2010/main" val="29388296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smtClean="0">
                <a:solidFill>
                  <a:prstClr val="black"/>
                </a:solidFill>
                <a:latin typeface="+mn-lt"/>
              </a:rPr>
              <a:t>Copyright</a:t>
            </a:r>
            <a:r>
              <a:rPr lang="ja-JP" altLang="en-US" dirty="0" smtClean="0">
                <a:solidFill>
                  <a:prstClr val="black"/>
                </a:solidFill>
                <a:latin typeface="+mn-lt"/>
              </a:rPr>
              <a:t>（</a:t>
            </a:r>
            <a:r>
              <a:rPr lang="en-US" altLang="ja-JP" dirty="0" smtClean="0">
                <a:solidFill>
                  <a:prstClr val="black"/>
                </a:solidFill>
                <a:latin typeface="+mn-lt"/>
              </a:rPr>
              <a:t>C</a:t>
            </a:r>
            <a:r>
              <a:rPr lang="ja-JP" altLang="en-US" dirty="0" smtClean="0">
                <a:solidFill>
                  <a:prstClr val="black"/>
                </a:solidFill>
                <a:latin typeface="+mn-lt"/>
              </a:rPr>
              <a:t>）</a:t>
            </a:r>
            <a:r>
              <a:rPr lang="en-US" altLang="ja-JP" dirty="0" smtClean="0">
                <a:solidFill>
                  <a:prstClr val="black"/>
                </a:solidFill>
                <a:latin typeface="+mn-lt"/>
              </a:rPr>
              <a:t>2021 Yahoo Japan Corporation. All Rights Reserved. </a:t>
            </a:r>
            <a:r>
              <a:rPr lang="ja-JP" altLang="en-US" dirty="0" smtClean="0">
                <a:solidFill>
                  <a:prstClr val="black"/>
                </a:solidFill>
                <a:latin typeface="+mn-lt"/>
              </a:rPr>
              <a:t>無断引用・転載禁止</a:t>
            </a:r>
            <a:endParaRPr lang="ja-JP" altLang="en-US" dirty="0">
              <a:solidFill>
                <a:prstClr val="black"/>
              </a:solidFill>
              <a:latin typeface="+mn-lt"/>
            </a:endParaRP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latin typeface="+mn-lt"/>
              </a:rPr>
              <a:t>ターゲティング設定</a:t>
            </a:r>
            <a:endParaRPr kumimoji="1" lang="ja-JP" altLang="en-US" sz="2200" dirty="0">
              <a:latin typeface="+mn-lt"/>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2782080439"/>
              </p:ext>
            </p:extLst>
          </p:nvPr>
        </p:nvGraphicFramePr>
        <p:xfrm>
          <a:off x="272481" y="1124745"/>
          <a:ext cx="9513207" cy="3542590"/>
        </p:xfrm>
        <a:graphic>
          <a:graphicData uri="http://schemas.openxmlformats.org/drawingml/2006/table">
            <a:tbl>
              <a:tblPr firstCol="1" bandRow="1">
                <a:tableStyleId>{21E4AEA4-8DFA-4A89-87EB-49C32662AFE0}</a:tableStyleId>
              </a:tblPr>
              <a:tblGrid>
                <a:gridCol w="1259931">
                  <a:extLst>
                    <a:ext uri="{9D8B030D-6E8A-4147-A177-3AD203B41FA5}">
                      <a16:colId xmlns:a16="http://schemas.microsoft.com/office/drawing/2014/main" val="792911817"/>
                    </a:ext>
                  </a:extLst>
                </a:gridCol>
                <a:gridCol w="839955">
                  <a:extLst>
                    <a:ext uri="{9D8B030D-6E8A-4147-A177-3AD203B41FA5}">
                      <a16:colId xmlns:a16="http://schemas.microsoft.com/office/drawing/2014/main" val="2515137241"/>
                    </a:ext>
                  </a:extLst>
                </a:gridCol>
                <a:gridCol w="956134">
                  <a:extLst>
                    <a:ext uri="{9D8B030D-6E8A-4147-A177-3AD203B41FA5}">
                      <a16:colId xmlns:a16="http://schemas.microsoft.com/office/drawing/2014/main" val="598637953"/>
                    </a:ext>
                  </a:extLst>
                </a:gridCol>
                <a:gridCol w="956134">
                  <a:extLst>
                    <a:ext uri="{9D8B030D-6E8A-4147-A177-3AD203B41FA5}">
                      <a16:colId xmlns:a16="http://schemas.microsoft.com/office/drawing/2014/main" val="56015879"/>
                    </a:ext>
                  </a:extLst>
                </a:gridCol>
                <a:gridCol w="1065943">
                  <a:extLst>
                    <a:ext uri="{9D8B030D-6E8A-4147-A177-3AD203B41FA5}">
                      <a16:colId xmlns:a16="http://schemas.microsoft.com/office/drawing/2014/main" val="379781813"/>
                    </a:ext>
                  </a:extLst>
                </a:gridCol>
                <a:gridCol w="1120172">
                  <a:extLst>
                    <a:ext uri="{9D8B030D-6E8A-4147-A177-3AD203B41FA5}">
                      <a16:colId xmlns:a16="http://schemas.microsoft.com/office/drawing/2014/main" val="1484868583"/>
                    </a:ext>
                  </a:extLst>
                </a:gridCol>
                <a:gridCol w="1145054">
                  <a:extLst>
                    <a:ext uri="{9D8B030D-6E8A-4147-A177-3AD203B41FA5}">
                      <a16:colId xmlns:a16="http://schemas.microsoft.com/office/drawing/2014/main" val="3608287535"/>
                    </a:ext>
                  </a:extLst>
                </a:gridCol>
                <a:gridCol w="1119940">
                  <a:extLst>
                    <a:ext uri="{9D8B030D-6E8A-4147-A177-3AD203B41FA5}">
                      <a16:colId xmlns:a16="http://schemas.microsoft.com/office/drawing/2014/main" val="135909385"/>
                    </a:ext>
                  </a:extLst>
                </a:gridCol>
                <a:gridCol w="1049944">
                  <a:extLst>
                    <a:ext uri="{9D8B030D-6E8A-4147-A177-3AD203B41FA5}">
                      <a16:colId xmlns:a16="http://schemas.microsoft.com/office/drawing/2014/main" val="2591893762"/>
                    </a:ext>
                  </a:extLst>
                </a:gridCol>
              </a:tblGrid>
              <a:tr h="210081">
                <a:tc rowSpan="2">
                  <a:txBody>
                    <a:bodyPr/>
                    <a:lstStyle/>
                    <a:p>
                      <a:pPr algn="ctr"/>
                      <a:r>
                        <a:rPr kumimoji="1" lang="ja-JP" altLang="en-US" sz="800" b="0"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2">
                  <a:txBody>
                    <a:bodyPr/>
                    <a:lstStyle/>
                    <a:p>
                      <a:pPr algn="ctr"/>
                      <a:r>
                        <a:rPr kumimoji="1" lang="en-US" altLang="ja-JP" sz="800" b="0" kern="1200" dirty="0" err="1">
                          <a:solidFill>
                            <a:schemeClr val="bg1"/>
                          </a:solidFill>
                          <a:latin typeface="+mn-ea"/>
                          <a:ea typeface="+mn-ea"/>
                          <a:cs typeface="+mn-cs"/>
                        </a:rPr>
                        <a:t>vCPM</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掛け率</a:t>
                      </a: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gridSpan="7">
                  <a:txBody>
                    <a:bodyPr/>
                    <a:lstStyle/>
                    <a:p>
                      <a:pPr algn="ctr"/>
                      <a:r>
                        <a:rPr kumimoji="1" lang="ja-JP" altLang="en-US" sz="800" b="1" kern="1200" dirty="0">
                          <a:solidFill>
                            <a:schemeClr val="tx1">
                              <a:lumMod val="65000"/>
                              <a:lumOff val="35000"/>
                            </a:schemeClr>
                          </a:solidFill>
                          <a:latin typeface="+mn-ea"/>
                          <a:ea typeface="+mn-ea"/>
                          <a:cs typeface="+mn-cs"/>
                        </a:rPr>
                        <a:t>商品名</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ja-JP" altLang="en-US" sz="7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54317">
                <a:tc vMerge="1">
                  <a:txBody>
                    <a:bodyPr/>
                    <a:lstStyle/>
                    <a:p>
                      <a:pPr algn="ctr"/>
                      <a:endParaRPr kumimoji="1" lang="ja-JP" altLang="en-US" sz="70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algn="ctr"/>
                      <a:endParaRPr kumimoji="1" lang="en-US" altLang="ja-JP" sz="800" b="0"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MD</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MD</a:t>
                      </a:r>
                      <a:br>
                        <a:rPr kumimoji="1" lang="en-US" altLang="ja-JP" sz="700" b="1" kern="1200" dirty="0" smtClean="0">
                          <a:solidFill>
                            <a:schemeClr val="tx1">
                              <a:lumMod val="65000"/>
                              <a:lumOff val="35000"/>
                            </a:schemeClr>
                          </a:solidFill>
                          <a:latin typeface="+mn-ea"/>
                          <a:ea typeface="+mn-ea"/>
                          <a:cs typeface="+mn-cs"/>
                        </a:rPr>
                      </a:br>
                      <a:r>
                        <a:rPr kumimoji="1" lang="ja-JP" altLang="en-US" sz="700" b="1" kern="1200" dirty="0" smtClean="0">
                          <a:solidFill>
                            <a:schemeClr val="tx1">
                              <a:lumMod val="65000"/>
                              <a:lumOff val="35000"/>
                            </a:schemeClr>
                          </a:solidFill>
                          <a:latin typeface="+mn-ea"/>
                          <a:ea typeface="+mn-ea"/>
                          <a:cs typeface="+mn-cs"/>
                        </a:rPr>
                        <a:t>（</a:t>
                      </a:r>
                      <a:r>
                        <a:rPr kumimoji="1" lang="en-US" altLang="ja-JP" sz="700" b="1" kern="1200" dirty="0" smtClean="0">
                          <a:solidFill>
                            <a:schemeClr val="tx1">
                              <a:lumMod val="65000"/>
                              <a:lumOff val="35000"/>
                            </a:schemeClr>
                          </a:solidFill>
                          <a:latin typeface="+mn-ea"/>
                          <a:ea typeface="+mn-ea"/>
                          <a:cs typeface="+mn-cs"/>
                        </a:rPr>
                        <a:t>FQ1</a:t>
                      </a:r>
                      <a:r>
                        <a:rPr kumimoji="1" lang="ja-JP" altLang="en-US" sz="700" b="1" kern="1200" dirty="0" smtClean="0">
                          <a:solidFill>
                            <a:schemeClr val="tx1">
                              <a:lumMod val="65000"/>
                              <a:lumOff val="35000"/>
                            </a:schemeClr>
                          </a:solidFill>
                          <a:latin typeface="+mn-ea"/>
                          <a:ea typeface="+mn-ea"/>
                          <a:cs typeface="+mn-cs"/>
                        </a:rPr>
                        <a:t>）</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MD</a:t>
                      </a:r>
                      <a:endParaRPr kumimoji="1" lang="en-US" altLang="ja-JP" sz="700" b="1" kern="1200" dirty="0">
                        <a:solidFill>
                          <a:schemeClr val="tx1">
                            <a:lumMod val="65000"/>
                            <a:lumOff val="35000"/>
                          </a:schemeClr>
                        </a:solidFill>
                        <a:latin typeface="+mn-ea"/>
                        <a:ea typeface="+mn-ea"/>
                        <a:cs typeface="+mn-cs"/>
                      </a:endParaRPr>
                    </a:p>
                    <a:p>
                      <a:pPr algn="ctr"/>
                      <a:r>
                        <a:rPr kumimoji="1" lang="ja-JP" altLang="en-US" sz="700" b="1" kern="1200" dirty="0">
                          <a:solidFill>
                            <a:schemeClr val="tx1">
                              <a:lumMod val="65000"/>
                              <a:lumOff val="35000"/>
                            </a:schemeClr>
                          </a:solidFill>
                          <a:latin typeface="+mn-ea"/>
                          <a:ea typeface="+mn-ea"/>
                          <a:cs typeface="+mn-cs"/>
                        </a:rPr>
                        <a:t>（都道府県）</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　</a:t>
                      </a:r>
                      <a:r>
                        <a:rPr kumimoji="1" lang="en-US" altLang="ja-JP" sz="700" b="1" kern="1200" dirty="0" smtClean="0">
                          <a:solidFill>
                            <a:schemeClr val="tx1">
                              <a:lumMod val="65000"/>
                              <a:lumOff val="35000"/>
                            </a:schemeClr>
                          </a:solidFill>
                          <a:latin typeface="+mn-ea"/>
                          <a:ea typeface="+mn-ea"/>
                          <a:cs typeface="+mn-cs"/>
                        </a:rPr>
                        <a:t>MD</a:t>
                      </a:r>
                      <a:endParaRPr kumimoji="1" lang="en-US" altLang="ja-JP" sz="700" b="1" kern="1200" dirty="0">
                        <a:solidFill>
                          <a:schemeClr val="tx1">
                            <a:lumMod val="65000"/>
                            <a:lumOff val="35000"/>
                          </a:schemeClr>
                        </a:solidFill>
                        <a:latin typeface="+mn-ea"/>
                        <a:ea typeface="+mn-ea"/>
                        <a:cs typeface="+mn-cs"/>
                      </a:endParaRPr>
                    </a:p>
                    <a:p>
                      <a:pPr algn="ctr"/>
                      <a:r>
                        <a:rPr kumimoji="1" lang="ja-JP" altLang="en-US" sz="700" b="1" kern="1200" dirty="0">
                          <a:solidFill>
                            <a:schemeClr val="tx1">
                              <a:lumMod val="65000"/>
                              <a:lumOff val="35000"/>
                            </a:schemeClr>
                          </a:solidFill>
                          <a:latin typeface="+mn-ea"/>
                          <a:ea typeface="+mn-ea"/>
                          <a:cs typeface="+mn-cs"/>
                        </a:rPr>
                        <a:t>（市区郡）</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a:t>
                      </a:r>
                      <a:endParaRPr kumimoji="1" lang="en-US" altLang="ja-JP" sz="700" b="1" kern="1200" dirty="0" smtClean="0">
                        <a:solidFill>
                          <a:schemeClr val="tx1">
                            <a:lumMod val="65000"/>
                            <a:lumOff val="35000"/>
                          </a:schemeClr>
                        </a:solidFill>
                        <a:latin typeface="+mn-ea"/>
                        <a:ea typeface="+mn-ea"/>
                        <a:cs typeface="+mn-cs"/>
                      </a:endParaRPr>
                    </a:p>
                    <a:p>
                      <a:pPr algn="ctr"/>
                      <a:r>
                        <a:rPr kumimoji="1" lang="ja-JP" altLang="en-US" sz="700" b="1" kern="1200" dirty="0" smtClean="0">
                          <a:solidFill>
                            <a:schemeClr val="tx1">
                              <a:lumMod val="65000"/>
                              <a:lumOff val="35000"/>
                            </a:schemeClr>
                          </a:solidFill>
                          <a:latin typeface="+mn-ea"/>
                          <a:ea typeface="+mn-ea"/>
                          <a:cs typeface="+mn-cs"/>
                        </a:rPr>
                        <a:t>リッチフォーマット　</a:t>
                      </a:r>
                      <a:r>
                        <a:rPr kumimoji="1" lang="en-US" altLang="ja-JP" sz="700" b="1" kern="1200" dirty="0" smtClean="0">
                          <a:solidFill>
                            <a:schemeClr val="tx1">
                              <a:lumMod val="65000"/>
                              <a:lumOff val="35000"/>
                            </a:schemeClr>
                          </a:solidFill>
                          <a:latin typeface="+mn-ea"/>
                          <a:ea typeface="+mn-ea"/>
                          <a:cs typeface="+mn-cs"/>
                        </a:rPr>
                        <a:t>MD</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700" b="1" kern="1200" dirty="0" smtClean="0">
                          <a:solidFill>
                            <a:schemeClr val="tx1">
                              <a:lumMod val="65000"/>
                              <a:lumOff val="35000"/>
                            </a:schemeClr>
                          </a:solidFill>
                          <a:latin typeface="+mn-ea"/>
                          <a:ea typeface="+mn-ea"/>
                          <a:cs typeface="+mn-cs"/>
                        </a:rPr>
                        <a:t>ブランドパネル</a:t>
                      </a:r>
                      <a:endParaRPr kumimoji="1" lang="en-US" altLang="ja-JP" sz="700" b="1" kern="1200" dirty="0" smtClean="0">
                        <a:solidFill>
                          <a:schemeClr val="tx1">
                            <a:lumMod val="65000"/>
                            <a:lumOff val="35000"/>
                          </a:schemeClr>
                        </a:solidFill>
                        <a:latin typeface="+mn-ea"/>
                        <a:ea typeface="+mn-ea"/>
                        <a:cs typeface="+mn-cs"/>
                      </a:endParaRPr>
                    </a:p>
                    <a:p>
                      <a:pPr algn="ctr"/>
                      <a:r>
                        <a:rPr kumimoji="1" lang="ja-JP" altLang="en-US" sz="700" b="1" kern="1200" dirty="0" smtClean="0">
                          <a:solidFill>
                            <a:schemeClr val="tx1">
                              <a:lumMod val="65000"/>
                              <a:lumOff val="35000"/>
                            </a:schemeClr>
                          </a:solidFill>
                          <a:latin typeface="+mn-ea"/>
                          <a:ea typeface="+mn-ea"/>
                          <a:cs typeface="+mn-cs"/>
                        </a:rPr>
                        <a:t>リッチフォーマット</a:t>
                      </a:r>
                      <a:endParaRPr kumimoji="1" lang="en-US" altLang="ja-JP" sz="700" b="1" kern="1200" dirty="0" smtClean="0">
                        <a:solidFill>
                          <a:schemeClr val="tx1">
                            <a:lumMod val="65000"/>
                            <a:lumOff val="35000"/>
                          </a:schemeClr>
                        </a:solidFill>
                        <a:latin typeface="+mn-ea"/>
                        <a:ea typeface="+mn-ea"/>
                        <a:cs typeface="+mn-cs"/>
                      </a:endParaRPr>
                    </a:p>
                    <a:p>
                      <a:pPr algn="ctr"/>
                      <a:r>
                        <a:rPr kumimoji="1" lang="en-US" altLang="ja-JP" sz="700" b="1" kern="1200" dirty="0" smtClean="0">
                          <a:solidFill>
                            <a:schemeClr val="tx1">
                              <a:lumMod val="65000"/>
                              <a:lumOff val="35000"/>
                            </a:schemeClr>
                          </a:solidFill>
                          <a:latin typeface="+mn-ea"/>
                          <a:ea typeface="+mn-ea"/>
                          <a:cs typeface="+mn-cs"/>
                        </a:rPr>
                        <a:t>MD</a:t>
                      </a:r>
                      <a:r>
                        <a:rPr kumimoji="1" lang="ja-JP" altLang="en-US" sz="700" b="1" kern="1200" dirty="0" smtClean="0">
                          <a:solidFill>
                            <a:schemeClr val="tx1">
                              <a:lumMod val="65000"/>
                              <a:lumOff val="35000"/>
                            </a:schemeClr>
                          </a:solidFill>
                          <a:latin typeface="+mn-ea"/>
                          <a:ea typeface="+mn-ea"/>
                          <a:cs typeface="+mn-cs"/>
                        </a:rPr>
                        <a:t>（</a:t>
                      </a:r>
                      <a:r>
                        <a:rPr kumimoji="1" lang="en-US" altLang="ja-JP" sz="700" b="1" kern="1200" dirty="0" smtClean="0">
                          <a:solidFill>
                            <a:schemeClr val="tx1">
                              <a:lumMod val="65000"/>
                              <a:lumOff val="35000"/>
                            </a:schemeClr>
                          </a:solidFill>
                          <a:latin typeface="+mn-ea"/>
                          <a:ea typeface="+mn-ea"/>
                          <a:cs typeface="+mn-cs"/>
                        </a:rPr>
                        <a:t>FQ1</a:t>
                      </a:r>
                      <a:r>
                        <a:rPr kumimoji="1" lang="ja-JP" altLang="en-US" sz="700" b="1" kern="1200" dirty="0" smtClean="0">
                          <a:solidFill>
                            <a:schemeClr val="tx1">
                              <a:lumMod val="65000"/>
                              <a:lumOff val="35000"/>
                            </a:schemeClr>
                          </a:solidFill>
                          <a:latin typeface="+mn-ea"/>
                          <a:ea typeface="+mn-ea"/>
                          <a:cs typeface="+mn-cs"/>
                        </a:rPr>
                        <a:t>）</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ブランドパネル</a:t>
                      </a:r>
                      <a:endParaRPr kumimoji="1" lang="en-US" altLang="ja-JP" sz="700" b="1" kern="1200" dirty="0" smtClean="0">
                        <a:solidFill>
                          <a:schemeClr val="tx1">
                            <a:lumMod val="65000"/>
                            <a:lumOff val="35000"/>
                          </a:schemeClr>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smtClean="0">
                          <a:solidFill>
                            <a:schemeClr val="tx1">
                              <a:lumMod val="65000"/>
                              <a:lumOff val="35000"/>
                            </a:schemeClr>
                          </a:solidFill>
                          <a:latin typeface="+mn-ea"/>
                          <a:ea typeface="+mn-ea"/>
                          <a:cs typeface="+mn-cs"/>
                        </a:rPr>
                        <a:t>リッチフォーマット</a:t>
                      </a:r>
                      <a:endParaRPr kumimoji="1" lang="en-US" altLang="ja-JP" sz="700" b="1" kern="1200" dirty="0" smtClean="0">
                        <a:solidFill>
                          <a:schemeClr val="tx1">
                            <a:lumMod val="65000"/>
                            <a:lumOff val="35000"/>
                          </a:schemeClr>
                        </a:solidFill>
                        <a:latin typeface="+mn-ea"/>
                        <a:ea typeface="+mn-ea"/>
                        <a:cs typeface="+mn-cs"/>
                      </a:endParaRPr>
                    </a:p>
                    <a:p>
                      <a:pPr algn="ctr"/>
                      <a:r>
                        <a:rPr kumimoji="1" lang="en-US" altLang="ja-JP" sz="700" b="1" kern="1200" dirty="0" smtClean="0">
                          <a:solidFill>
                            <a:schemeClr val="tx1">
                              <a:lumMod val="65000"/>
                              <a:lumOff val="35000"/>
                            </a:schemeClr>
                          </a:solidFill>
                          <a:latin typeface="+mn-ea"/>
                          <a:ea typeface="+mn-ea"/>
                          <a:cs typeface="+mn-cs"/>
                        </a:rPr>
                        <a:t>MD</a:t>
                      </a:r>
                      <a:r>
                        <a:rPr kumimoji="1" lang="ja-JP" altLang="en-US" sz="700" b="1" kern="1200" dirty="0" smtClean="0">
                          <a:solidFill>
                            <a:schemeClr val="tx1">
                              <a:lumMod val="65000"/>
                              <a:lumOff val="35000"/>
                            </a:schemeClr>
                          </a:solidFill>
                          <a:latin typeface="+mn-ea"/>
                          <a:ea typeface="+mn-ea"/>
                          <a:cs typeface="+mn-cs"/>
                        </a:rPr>
                        <a:t>（</a:t>
                      </a:r>
                      <a:r>
                        <a:rPr kumimoji="1" lang="ja-JP" altLang="en-US" sz="700" b="1" kern="1200" dirty="0">
                          <a:solidFill>
                            <a:schemeClr val="tx1">
                              <a:lumMod val="65000"/>
                              <a:lumOff val="35000"/>
                            </a:schemeClr>
                          </a:solidFill>
                          <a:latin typeface="+mn-ea"/>
                          <a:ea typeface="+mn-ea"/>
                          <a:cs typeface="+mn-cs"/>
                        </a:rPr>
                        <a:t>都道府県）</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8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dirty="0">
                        <a:solidFill>
                          <a:schemeClr val="tx1">
                            <a:lumMod val="65000"/>
                            <a:lumOff val="35000"/>
                          </a:schemeClr>
                        </a:solidFill>
                        <a:latin typeface="+mn-ea"/>
                        <a:ea typeface="+mn-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8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effectLst/>
                          <a:uLnTx/>
                          <a:uFillTx/>
                          <a:latin typeface="+mn-ea"/>
                          <a:ea typeface="+mn-ea"/>
                          <a:cs typeface="+mn-cs"/>
                        </a:rPr>
                        <a:t>-</a:t>
                      </a:r>
                      <a:endParaRPr kumimoji="1" lang="ja-JP" altLang="en-US" sz="800" b="1" i="0" u="none" strike="noStrike" kern="1200" cap="none" spc="0" normalizeH="0" baseline="0" noProof="0" dirty="0">
                        <a:ln>
                          <a:noFill/>
                        </a:ln>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地域</a:t>
                      </a:r>
                      <a:endParaRPr kumimoji="1" lang="en-US" altLang="ja-JP" sz="8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a:ln>
                            <a:noFill/>
                          </a:ln>
                          <a:solidFill>
                            <a:prstClr val="black">
                              <a:lumMod val="65000"/>
                              <a:lumOff val="35000"/>
                            </a:prstClr>
                          </a:solidFill>
                          <a:effectLst/>
                          <a:uLnTx/>
                          <a:uFillTx/>
                          <a:latin typeface="+mn-ea"/>
                          <a:ea typeface="+mn-ea"/>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800" b="0" dirty="0">
                          <a:solidFill>
                            <a:schemeClr val="bg1"/>
                          </a:solidFill>
                          <a:latin typeface="+mn-ea"/>
                          <a:ea typeface="+mn-ea"/>
                        </a:rPr>
                        <a:t>地域</a:t>
                      </a:r>
                      <a:endParaRPr kumimoji="1" lang="en-US" altLang="ja-JP" sz="800" b="0" dirty="0">
                        <a:solidFill>
                          <a:schemeClr val="bg1"/>
                        </a:solidFill>
                        <a:latin typeface="+mn-ea"/>
                        <a:ea typeface="+mn-ea"/>
                      </a:endParaRPr>
                    </a:p>
                    <a:p>
                      <a:pPr algn="ctr"/>
                      <a:r>
                        <a:rPr kumimoji="1" lang="ja-JP" altLang="en-US" sz="8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578010">
                <a:tc>
                  <a:txBody>
                    <a:bodyPr/>
                    <a:lstStyle/>
                    <a:p>
                      <a:pPr algn="ctr"/>
                      <a:r>
                        <a:rPr kumimoji="1" lang="ja-JP" altLang="en-US" sz="800" b="0" kern="1200" dirty="0">
                          <a:solidFill>
                            <a:schemeClr val="bg1"/>
                          </a:solidFill>
                          <a:latin typeface="+mn-ea"/>
                          <a:ea typeface="+mn-ea"/>
                          <a:cs typeface="+mn-cs"/>
                        </a:rPr>
                        <a:t>オーディエンス</a:t>
                      </a:r>
                      <a:endParaRPr kumimoji="1" lang="en-US" altLang="ja-JP" sz="800" b="0" kern="1200" dirty="0">
                        <a:solidFill>
                          <a:schemeClr val="bg1"/>
                        </a:solidFill>
                        <a:latin typeface="+mn-ea"/>
                        <a:ea typeface="+mn-ea"/>
                        <a:cs typeface="+mn-cs"/>
                      </a:endParaRPr>
                    </a:p>
                    <a:p>
                      <a:pPr algn="ctr"/>
                      <a:r>
                        <a:rPr kumimoji="1" lang="ja-JP" altLang="en-US" sz="8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ea"/>
                          <a:ea typeface="+mn-ea"/>
                          <a:cs typeface="+mn-cs"/>
                        </a:rPr>
                        <a:t>曜日・</a:t>
                      </a:r>
                      <a:r>
                        <a:rPr kumimoji="1" lang="ja-JP" altLang="en-US" sz="8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n-ea"/>
                          <a:ea typeface="+mn-ea"/>
                          <a:cs typeface="+mn-cs"/>
                        </a:rPr>
                        <a:t>1</a:t>
                      </a:r>
                      <a:r>
                        <a:rPr kumimoji="1" lang="ja-JP" altLang="en-US" sz="800" b="0" kern="1200" dirty="0" smtClean="0">
                          <a:solidFill>
                            <a:schemeClr val="tx1">
                              <a:lumMod val="65000"/>
                              <a:lumOff val="35000"/>
                            </a:schemeClr>
                          </a:solidFill>
                          <a:latin typeface="+mn-ea"/>
                          <a:ea typeface="+mn-ea"/>
                          <a:cs typeface="+mn-cs"/>
                        </a:rPr>
                        <a:t>回</a:t>
                      </a: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通期</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smtClean="0">
                          <a:solidFill>
                            <a:schemeClr val="tx1">
                              <a:lumMod val="65000"/>
                              <a:lumOff val="35000"/>
                            </a:schemeClr>
                          </a:solidFill>
                          <a:latin typeface="+mn-ea"/>
                          <a:ea typeface="+mn-ea"/>
                          <a:cs typeface="+mn-cs"/>
                        </a:rPr>
                        <a:t>1</a:t>
                      </a:r>
                      <a:r>
                        <a:rPr kumimoji="1" lang="ja-JP" altLang="en-US" sz="800" b="0" kern="1200" dirty="0" smtClean="0">
                          <a:solidFill>
                            <a:schemeClr val="tx1">
                              <a:lumMod val="65000"/>
                              <a:lumOff val="35000"/>
                            </a:schemeClr>
                          </a:solidFill>
                          <a:latin typeface="+mn-ea"/>
                          <a:ea typeface="+mn-ea"/>
                          <a:cs typeface="+mn-cs"/>
                        </a:rPr>
                        <a:t>回</a:t>
                      </a: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通期</a:t>
                      </a:r>
                      <a:endParaRPr kumimoji="1" lang="ja-JP" altLang="en-US" sz="800" b="0"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6">
            <a:extLst>
              <a:ext uri="{FF2B5EF4-FFF2-40B4-BE49-F238E27FC236}">
                <a16:creationId xmlns:a16="http://schemas.microsoft.com/office/drawing/2014/main" id="{80B0730C-3B9E-4841-8DAD-6780CB507DD0}"/>
              </a:ext>
            </a:extLst>
          </p:cNvPr>
          <p:cNvSpPr txBox="1"/>
          <p:nvPr/>
        </p:nvSpPr>
        <p:spPr>
          <a:xfrm>
            <a:off x="208624" y="4725144"/>
            <a:ext cx="9577064" cy="1592744"/>
          </a:xfrm>
          <a:prstGeom prst="rect">
            <a:avLst/>
          </a:prstGeom>
          <a:noFill/>
        </p:spPr>
        <p:txBody>
          <a:bodyPr wrap="square" lIns="91440" tIns="45720" rIns="91440" bIns="45720" rtlCol="0" anchor="t">
            <a:spAutoFit/>
          </a:body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latin typeface="+mn-ea"/>
              </a:rPr>
              <a:t>13</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14</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15</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17</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18</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19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21</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22</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29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30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39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40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49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50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59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60</a:t>
            </a:r>
            <a:r>
              <a:rPr lang="ja-JP" altLang="en-US" sz="1000" dirty="0">
                <a:solidFill>
                  <a:schemeClr val="tx1">
                    <a:lumMod val="65000"/>
                    <a:lumOff val="35000"/>
                  </a:schemeClr>
                </a:solidFill>
                <a:latin typeface="+mn-ea"/>
              </a:rPr>
              <a:t>歳～</a:t>
            </a:r>
            <a:r>
              <a:rPr lang="en-US" altLang="ja-JP" sz="1000" dirty="0">
                <a:solidFill>
                  <a:schemeClr val="tx1">
                    <a:lumMod val="65000"/>
                    <a:lumOff val="35000"/>
                  </a:schemeClr>
                </a:solidFill>
                <a:latin typeface="+mn-ea"/>
              </a:rPr>
              <a:t>69</a:t>
            </a:r>
            <a:r>
              <a:rPr lang="ja-JP" altLang="en-US" sz="1000" dirty="0">
                <a:solidFill>
                  <a:schemeClr val="tx1">
                    <a:lumMod val="65000"/>
                    <a:lumOff val="35000"/>
                  </a:schemeClr>
                </a:solidFill>
                <a:latin typeface="+mn-ea"/>
              </a:rPr>
              <a:t>歳 </a:t>
            </a:r>
            <a:r>
              <a:rPr lang="en-US" altLang="ja-JP" sz="1000" dirty="0">
                <a:solidFill>
                  <a:schemeClr val="tx1">
                    <a:lumMod val="65000"/>
                    <a:lumOff val="35000"/>
                  </a:schemeClr>
                </a:solidFill>
                <a:latin typeface="+mn-ea"/>
              </a:rPr>
              <a:t>/ 70</a:t>
            </a:r>
            <a:r>
              <a:rPr lang="ja-JP" altLang="en-US" sz="1000" dirty="0">
                <a:solidFill>
                  <a:schemeClr val="tx1">
                    <a:lumMod val="65000"/>
                    <a:lumOff val="35000"/>
                  </a:schemeClr>
                </a:solidFill>
                <a:latin typeface="+mn-ea"/>
              </a:rPr>
              <a:t>歳～</a:t>
            </a:r>
            <a:endParaRPr lang="en-US" altLang="ja-JP" sz="1000" dirty="0">
              <a:solidFill>
                <a:schemeClr val="tx1">
                  <a:lumMod val="65000"/>
                  <a:lumOff val="35000"/>
                </a:schemeClr>
              </a:solidFill>
              <a:latin typeface="+mn-ea"/>
            </a:endParaRPr>
          </a:p>
          <a:p>
            <a:pPr>
              <a:lnSpc>
                <a:spcPts val="1460"/>
              </a:lnSpc>
            </a:pPr>
            <a:endParaRPr lang="en-US" altLang="ja-JP" sz="1000" dirty="0">
              <a:solidFill>
                <a:schemeClr val="tx1">
                  <a:lumMod val="65000"/>
                  <a:lumOff val="35000"/>
                </a:schemeClr>
              </a:solidFill>
              <a:latin typeface="+mn-ea"/>
            </a:endParaRPr>
          </a:p>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オーディエンスカテゴリーの詳細は、</a:t>
            </a:r>
            <a:r>
              <a:rPr lang="en-US" altLang="ja-JP" sz="1000" dirty="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広告ヘルプを参照してください。</a:t>
            </a:r>
          </a:p>
          <a:p>
            <a:pPr>
              <a:lnSpc>
                <a:spcPts val="1460"/>
              </a:lnSpc>
            </a:pPr>
            <a:r>
              <a:rPr lang="en-US" altLang="ja-JP" sz="1000" dirty="0">
                <a:solidFill>
                  <a:schemeClr val="tx1">
                    <a:lumMod val="65000"/>
                    <a:lumOff val="35000"/>
                  </a:schemeClr>
                </a:solidFill>
                <a:latin typeface="+mn-ea"/>
                <a:hlinkClick r:id="rId2"/>
              </a:rPr>
              <a:t>https://</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a:solidFill>
                <a:schemeClr val="tx1">
                  <a:lumMod val="65000"/>
                  <a:lumOff val="35000"/>
                </a:schemeClr>
              </a:solidFill>
              <a:latin typeface="+mn-ea"/>
            </a:endParaRPr>
          </a:p>
        </p:txBody>
      </p:sp>
      <p:sp>
        <p:nvSpPr>
          <p:cNvPr id="8" name="正方形/長方形 7"/>
          <p:cNvSpPr/>
          <p:nvPr/>
        </p:nvSpPr>
        <p:spPr>
          <a:xfrm>
            <a:off x="500926" y="6186615"/>
            <a:ext cx="1885453" cy="45974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ja-JP" altLang="en-US" sz="800" dirty="0" smtClean="0">
                <a:solidFill>
                  <a:schemeClr val="tx1">
                    <a:lumMod val="65000"/>
                    <a:lumOff val="35000"/>
                  </a:schemeClr>
                </a:solidFill>
                <a:latin typeface="+mn-ea"/>
              </a:rPr>
              <a:t>。</a:t>
            </a:r>
            <a:endParaRPr lang="en-US" altLang="ja-JP" sz="800" dirty="0" smtClean="0">
              <a:solidFill>
                <a:schemeClr val="tx1">
                  <a:lumMod val="65000"/>
                  <a:lumOff val="35000"/>
                </a:schemeClr>
              </a:solidFill>
              <a:latin typeface="+mn-ea"/>
            </a:endParaRPr>
          </a:p>
          <a:p>
            <a:pPr>
              <a:lnSpc>
                <a:spcPts val="1460"/>
              </a:lnSpc>
            </a:pPr>
            <a:r>
              <a:rPr lang="en-US" altLang="ja-JP" sz="800" dirty="0" smtClean="0">
                <a:solidFill>
                  <a:schemeClr val="tx1">
                    <a:lumMod val="65000"/>
                    <a:lumOff val="35000"/>
                  </a:schemeClr>
                </a:solidFill>
                <a:latin typeface="+mn-ea"/>
              </a:rPr>
              <a:t>※</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641271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2_【社外秘】MSCテンプレート_2013">
  <a:themeElements>
    <a:clrScheme name="MSC2013">
      <a:dk1>
        <a:sysClr val="windowText" lastClr="000000"/>
      </a:dk1>
      <a:lt1>
        <a:srgbClr val="FFFFFF"/>
      </a:lt1>
      <a:dk2>
        <a:srgbClr val="FAFAFC"/>
      </a:dk2>
      <a:lt2>
        <a:srgbClr val="E4E4EC"/>
      </a:lt2>
      <a:accent1>
        <a:srgbClr val="FAFAFC"/>
      </a:accent1>
      <a:accent2>
        <a:srgbClr val="E4E4EC"/>
      </a:accent2>
      <a:accent3>
        <a:srgbClr val="687080"/>
      </a:accent3>
      <a:accent4>
        <a:srgbClr val="454958"/>
      </a:accent4>
      <a:accent5>
        <a:srgbClr val="D00216"/>
      </a:accent5>
      <a:accent6>
        <a:srgbClr val="000000"/>
      </a:accent6>
      <a:hlink>
        <a:srgbClr val="0E5C58"/>
      </a:hlink>
      <a:folHlink>
        <a:srgbClr val="424868"/>
      </a:folHlink>
    </a:clrScheme>
    <a:fontScheme name="MSC2013">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3175" algn="ctr">
          <a:solidFill>
            <a:srgbClr val="292929"/>
          </a:solidFill>
          <a:prstDash val="solid"/>
          <a:miter lim="800000"/>
          <a:headEnd/>
          <a:tailEnd/>
        </a:ln>
      </a:spPr>
      <a:bodyPr lIns="0" tIns="0" rIns="0" bIns="0" anchor="ctr"/>
      <a:lstStyle>
        <a:defPPr marL="0" marR="0" indent="0" algn="ctr" defTabSz="914400" eaLnBrk="1" fontAlgn="auto" latinLnBrk="0" hangingPunct="1">
          <a:lnSpc>
            <a:spcPct val="100000"/>
          </a:lnSpc>
          <a:spcBef>
            <a:spcPts val="0"/>
          </a:spcBef>
          <a:spcAft>
            <a:spcPts val="0"/>
          </a:spcAft>
          <a:buClrTx/>
          <a:buSzTx/>
          <a:buFontTx/>
          <a:buNone/>
          <a:tabLst/>
          <a:defRPr kumimoji="0" sz="1200" b="1" i="0" u="none" strike="noStrike" kern="0" cap="none" spc="0" normalizeH="0" baseline="0" noProof="0" dirty="0" smtClean="0">
            <a:ln>
              <a:noFill/>
            </a:ln>
            <a:solidFill>
              <a:schemeClr val="bg1"/>
            </a:solidFill>
            <a:effectLst/>
            <a:uLnTx/>
            <a:uFillTx/>
            <a:latin typeface="+mn-ea"/>
            <a:cs typeface="Verdana" pitchFamily="34" charset="0"/>
          </a:defRPr>
        </a:defPPr>
      </a:lst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【社外秘】MSCテンプレート_2013</Template>
  <TotalTime>55124</TotalTime>
  <Words>6359</Words>
  <Application>Microsoft Office PowerPoint</Application>
  <PresentationFormat>A4 210 x 297 mm</PresentationFormat>
  <Paragraphs>1317</Paragraphs>
  <Slides>23</Slides>
  <Notes>5</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23</vt:i4>
      </vt:variant>
    </vt:vector>
  </HeadingPairs>
  <TitlesOfParts>
    <vt:vector size="29" baseType="lpstr">
      <vt:lpstr>ＭＳ Ｐゴシック</vt:lpstr>
      <vt:lpstr>メイリオ</vt:lpstr>
      <vt:lpstr>Arial</vt:lpstr>
      <vt:lpstr>Calibri</vt:lpstr>
      <vt:lpstr>Verdana</vt:lpstr>
      <vt:lpstr>2_【社外秘】MSCテンプレート_2013</vt:lpstr>
      <vt:lpstr>PowerPoint プレゼンテーション</vt:lpstr>
      <vt:lpstr>商品一覧　ブランドパネル（マルチデバイス商品）</vt:lpstr>
      <vt:lpstr>商品一覧　ブランドパネル（マルチデバイス商品）</vt:lpstr>
      <vt:lpstr>商品一覧　ブランドパネル（スマートフォン商品）</vt:lpstr>
      <vt:lpstr>商品一覧　ブランドパネル（スマートフォン商品）</vt:lpstr>
      <vt:lpstr>価格表　ブランドパネル　時間帯ジャック　SP</vt:lpstr>
      <vt:lpstr>商品一覧　ブランドパネル（PC商品）</vt:lpstr>
      <vt:lpstr>商品一覧　ブランドパネル　トップインパクト（PC商品）</vt:lpstr>
      <vt:lpstr>ターゲティング設定</vt:lpstr>
      <vt:lpstr>ターゲティング設定</vt:lpstr>
      <vt:lpstr>ターゲティング設定</vt:lpstr>
      <vt:lpstr>掲載制限カテゴリー</vt:lpstr>
      <vt:lpstr>スペシャル商品について</vt:lpstr>
      <vt:lpstr>スペシャル商品（事前提案可否必須商品）について</vt:lpstr>
      <vt:lpstr>商品一覧　スペシャル商品（事前提案可否判断必須商品）</vt:lpstr>
      <vt:lpstr>ターゲティング設定</vt:lpstr>
      <vt:lpstr>掲載制限カテゴリー</vt:lpstr>
      <vt:lpstr>広告タイプ一覧</vt:lpstr>
      <vt:lpstr>広告タイプ一覧</vt:lpstr>
      <vt:lpstr>免責事項・注意事項</vt:lpstr>
      <vt:lpstr>免責事項・注意事項</vt:lpstr>
      <vt:lpstr>業種カテゴリーの制限/予約時の注意点</vt:lpstr>
      <vt:lpstr>更新・変更履歴</vt:lpstr>
    </vt:vector>
  </TitlesOfParts>
  <Company>Yahoo! JAPAN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JAPAN セールスシート</dc:title>
  <dc:creator>akumazaw</dc:creator>
  <cp:lastModifiedBy>大原 真由美</cp:lastModifiedBy>
  <cp:revision>1016</cp:revision>
  <dcterms:created xsi:type="dcterms:W3CDTF">2013-09-17T05:48:50Z</dcterms:created>
  <dcterms:modified xsi:type="dcterms:W3CDTF">2021-06-04T02:24:12Z</dcterms:modified>
</cp:coreProperties>
</file>