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10"/>
  </p:notesMasterIdLst>
  <p:sldIdLst>
    <p:sldId id="290" r:id="rId3"/>
    <p:sldId id="311" r:id="rId4"/>
    <p:sldId id="330" r:id="rId5"/>
    <p:sldId id="313" r:id="rId6"/>
    <p:sldId id="334" r:id="rId7"/>
    <p:sldId id="336" r:id="rId8"/>
    <p:sldId id="32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39E"/>
    <a:srgbClr val="D9D9D9"/>
    <a:srgbClr val="BFBFBF"/>
    <a:srgbClr val="006600"/>
    <a:srgbClr val="008000"/>
    <a:srgbClr val="EBEBEB"/>
    <a:srgbClr val="002B4E"/>
    <a:srgbClr val="E2E1DF"/>
    <a:srgbClr val="545454"/>
    <a:srgbClr val="256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5" autoAdjust="0"/>
    <p:restoredTop sz="96125" autoAdjust="0"/>
  </p:normalViewPr>
  <p:slideViewPr>
    <p:cSldViewPr>
      <p:cViewPr varScale="1">
        <p:scale>
          <a:sx n="98" d="100"/>
          <a:sy n="98" d="100"/>
        </p:scale>
        <p:origin x="60" y="2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kajita\Desktop\&#33509;&#24180;&#23652;&#12522;&#12540;&#12481;&#12471;&#12511;&#12517;&#12524;&#12540;&#12471;&#12519;&#12531;_&#26806;&#30000;&#21152;&#2403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kajita\Desktop\&#33509;&#24180;&#23652;&#12522;&#12540;&#12481;&#12471;&#12511;&#12517;&#12524;&#12540;&#12471;&#12519;&#12531;_&#26806;&#30000;&#21152;&#24037;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kajita\Desktop\&#12467;&#12500;&#12540;&#12304;&#12372;&#30906;&#35469;&#20381;&#38972;&#12305;&#12491;&#12540;&#12523;&#12475;&#12531;&#27096;_&#33509;&#24180;&#21033;&#29992;&#12518;&#12540;&#12470;&#12540;&#12487;&#12540;&#12479;_&#12516;&#12501;&#12540;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加工データ!$A$4</c:f>
              <c:strCache>
                <c:ptCount val="1"/>
                <c:pt idx="0">
                  <c:v>M1+F1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32-44D2-91B9-A8AD5073B46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32-44D2-91B9-A8AD5073B46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F32-44D2-91B9-A8AD5073B46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32-44D2-91B9-A8AD5073B467}"/>
              </c:ext>
            </c:extLst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32-44D2-91B9-A8AD5073B4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加工データ!$B$3:$E$3</c:f>
              <c:strCache>
                <c:ptCount val="4"/>
                <c:pt idx="0">
                  <c:v>Facebook</c:v>
                </c:pt>
                <c:pt idx="1">
                  <c:v>Instagram</c:v>
                </c:pt>
                <c:pt idx="2">
                  <c:v>Twitter</c:v>
                </c:pt>
                <c:pt idx="3">
                  <c:v>Yahoo! JAPAN</c:v>
                </c:pt>
              </c:strCache>
            </c:strRef>
          </c:cat>
          <c:val>
            <c:numRef>
              <c:f>加工データ!$B$4:$E$4</c:f>
              <c:numCache>
                <c:formatCode>0%</c:formatCode>
                <c:ptCount val="4"/>
                <c:pt idx="0">
                  <c:v>0.35588567713529767</c:v>
                </c:pt>
                <c:pt idx="1">
                  <c:v>0.64486715121191962</c:v>
                </c:pt>
                <c:pt idx="2">
                  <c:v>0.66486110021949729</c:v>
                </c:pt>
                <c:pt idx="3">
                  <c:v>0.70759554835371852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32-44D2-91B9-A8AD5073B4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6383864"/>
        <c:axId val="576384192"/>
      </c:barChart>
      <c:catAx>
        <c:axId val="5763838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76384192"/>
        <c:crosses val="autoZero"/>
        <c:auto val="1"/>
        <c:lblAlgn val="ctr"/>
        <c:lblOffset val="100"/>
        <c:noMultiLvlLbl val="0"/>
      </c:catAx>
      <c:valAx>
        <c:axId val="576384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638386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200" b="1" dirty="0" smtClean="0"/>
              <a:t>　　</a:t>
            </a:r>
            <a:endParaRPr lang="ja-JP" altLang="en-US" sz="22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data_曜日時間帯構成比!$A$165</c:f>
              <c:strCache>
                <c:ptCount val="1"/>
                <c:pt idx="0">
                  <c:v>Yahoo! JAPANトップページ</c:v>
                </c:pt>
              </c:strCache>
            </c:strRef>
          </c:tx>
          <c:spPr>
            <a:ln w="28575" cap="rnd">
              <a:solidFill>
                <a:srgbClr val="008000"/>
              </a:solidFill>
              <a:round/>
            </a:ln>
            <a:effectLst/>
          </c:spPr>
          <c:marker>
            <c:symbol val="none"/>
          </c:marker>
          <c:cat>
            <c:multiLvlStrRef>
              <c:f>data_曜日時間帯構成比!$B$163:$AW$164</c:f>
              <c:multiLvlStrCache>
                <c:ptCount val="48"/>
                <c:lvl>
                  <c:pt idx="0">
                    <c:v>0時</c:v>
                  </c:pt>
                  <c:pt idx="1">
                    <c:v>1時</c:v>
                  </c:pt>
                  <c:pt idx="2">
                    <c:v>2時</c:v>
                  </c:pt>
                  <c:pt idx="3">
                    <c:v>3時</c:v>
                  </c:pt>
                  <c:pt idx="4">
                    <c:v>4時</c:v>
                  </c:pt>
                  <c:pt idx="5">
                    <c:v>5時</c:v>
                  </c:pt>
                  <c:pt idx="6">
                    <c:v>6時</c:v>
                  </c:pt>
                  <c:pt idx="7">
                    <c:v>7時</c:v>
                  </c:pt>
                  <c:pt idx="8">
                    <c:v>8時</c:v>
                  </c:pt>
                  <c:pt idx="9">
                    <c:v>9時</c:v>
                  </c:pt>
                  <c:pt idx="10">
                    <c:v>10時</c:v>
                  </c:pt>
                  <c:pt idx="11">
                    <c:v>11時</c:v>
                  </c:pt>
                  <c:pt idx="12">
                    <c:v>12時</c:v>
                  </c:pt>
                  <c:pt idx="13">
                    <c:v>13時</c:v>
                  </c:pt>
                  <c:pt idx="14">
                    <c:v>14時</c:v>
                  </c:pt>
                  <c:pt idx="15">
                    <c:v>15時</c:v>
                  </c:pt>
                  <c:pt idx="16">
                    <c:v>16時</c:v>
                  </c:pt>
                  <c:pt idx="17">
                    <c:v>17時</c:v>
                  </c:pt>
                  <c:pt idx="18">
                    <c:v>18時</c:v>
                  </c:pt>
                  <c:pt idx="19">
                    <c:v>19時</c:v>
                  </c:pt>
                  <c:pt idx="20">
                    <c:v>20時</c:v>
                  </c:pt>
                  <c:pt idx="21">
                    <c:v>21時</c:v>
                  </c:pt>
                  <c:pt idx="22">
                    <c:v>22時</c:v>
                  </c:pt>
                  <c:pt idx="23">
                    <c:v>23時</c:v>
                  </c:pt>
                  <c:pt idx="24">
                    <c:v>0時</c:v>
                  </c:pt>
                  <c:pt idx="25">
                    <c:v>1時</c:v>
                  </c:pt>
                  <c:pt idx="26">
                    <c:v>2時</c:v>
                  </c:pt>
                  <c:pt idx="27">
                    <c:v>3時</c:v>
                  </c:pt>
                  <c:pt idx="28">
                    <c:v>4時</c:v>
                  </c:pt>
                  <c:pt idx="29">
                    <c:v>5時</c:v>
                  </c:pt>
                  <c:pt idx="30">
                    <c:v>6時</c:v>
                  </c:pt>
                  <c:pt idx="31">
                    <c:v>7時</c:v>
                  </c:pt>
                  <c:pt idx="32">
                    <c:v>8時</c:v>
                  </c:pt>
                  <c:pt idx="33">
                    <c:v>9時</c:v>
                  </c:pt>
                  <c:pt idx="34">
                    <c:v>10時</c:v>
                  </c:pt>
                  <c:pt idx="35">
                    <c:v>11時</c:v>
                  </c:pt>
                  <c:pt idx="36">
                    <c:v>12時</c:v>
                  </c:pt>
                  <c:pt idx="37">
                    <c:v>13時</c:v>
                  </c:pt>
                  <c:pt idx="38">
                    <c:v>14時</c:v>
                  </c:pt>
                  <c:pt idx="39">
                    <c:v>15時</c:v>
                  </c:pt>
                  <c:pt idx="40">
                    <c:v>16時</c:v>
                  </c:pt>
                  <c:pt idx="41">
                    <c:v>17時</c:v>
                  </c:pt>
                  <c:pt idx="42">
                    <c:v>18時</c:v>
                  </c:pt>
                  <c:pt idx="43">
                    <c:v>19時</c:v>
                  </c:pt>
                  <c:pt idx="44">
                    <c:v>20時</c:v>
                  </c:pt>
                  <c:pt idx="45">
                    <c:v>21時</c:v>
                  </c:pt>
                  <c:pt idx="46">
                    <c:v>22時</c:v>
                  </c:pt>
                  <c:pt idx="47">
                    <c:v>23時</c:v>
                  </c:pt>
                </c:lvl>
                <c:lvl>
                  <c:pt idx="0">
                    <c:v>休日</c:v>
                  </c:pt>
                  <c:pt idx="24">
                    <c:v>平日</c:v>
                  </c:pt>
                </c:lvl>
              </c:multiLvlStrCache>
            </c:multiLvlStrRef>
          </c:cat>
          <c:val>
            <c:numRef>
              <c:f>data_曜日時間帯構成比!$B$165:$AW$165</c:f>
              <c:numCache>
                <c:formatCode>0%</c:formatCode>
                <c:ptCount val="48"/>
                <c:pt idx="0">
                  <c:v>1.2051358507718895E-2</c:v>
                </c:pt>
                <c:pt idx="1">
                  <c:v>6.5884466834690335E-3</c:v>
                </c:pt>
                <c:pt idx="2">
                  <c:v>3.7918037335139495E-3</c:v>
                </c:pt>
                <c:pt idx="3">
                  <c:v>2.8991135510019884E-3</c:v>
                </c:pt>
                <c:pt idx="4">
                  <c:v>2.3705892856441505E-3</c:v>
                </c:pt>
                <c:pt idx="5">
                  <c:v>3.8395155810312291E-3</c:v>
                </c:pt>
                <c:pt idx="6">
                  <c:v>7.5086551602478423E-3</c:v>
                </c:pt>
                <c:pt idx="7">
                  <c:v>1.0472529524926012E-2</c:v>
                </c:pt>
                <c:pt idx="8">
                  <c:v>1.1136782504204433E-2</c:v>
                </c:pt>
                <c:pt idx="9">
                  <c:v>1.7068212547364712E-2</c:v>
                </c:pt>
                <c:pt idx="10">
                  <c:v>1.7379627700336815E-2</c:v>
                </c:pt>
                <c:pt idx="11">
                  <c:v>1.6291171185297295E-2</c:v>
                </c:pt>
                <c:pt idx="12">
                  <c:v>1.7775725699663365E-2</c:v>
                </c:pt>
                <c:pt idx="13">
                  <c:v>1.8318369034773539E-2</c:v>
                </c:pt>
                <c:pt idx="14">
                  <c:v>1.4830453651394132E-2</c:v>
                </c:pt>
                <c:pt idx="15">
                  <c:v>1.6928752004184901E-2</c:v>
                </c:pt>
                <c:pt idx="16">
                  <c:v>1.7626768250889858E-2</c:v>
                </c:pt>
                <c:pt idx="17">
                  <c:v>1.7367781826072331E-2</c:v>
                </c:pt>
                <c:pt idx="18">
                  <c:v>1.9465183529531783E-2</c:v>
                </c:pt>
                <c:pt idx="19">
                  <c:v>1.7396739810814819E-2</c:v>
                </c:pt>
                <c:pt idx="20">
                  <c:v>1.873533623156497E-2</c:v>
                </c:pt>
                <c:pt idx="21">
                  <c:v>1.6951698649748402E-2</c:v>
                </c:pt>
                <c:pt idx="22">
                  <c:v>1.7929791523852635E-2</c:v>
                </c:pt>
                <c:pt idx="23">
                  <c:v>1.4316484151590465E-2</c:v>
                </c:pt>
                <c:pt idx="24">
                  <c:v>2.2641456440390305E-2</c:v>
                </c:pt>
                <c:pt idx="25">
                  <c:v>1.1426741217543963E-2</c:v>
                </c:pt>
                <c:pt idx="26">
                  <c:v>8.4377859293164759E-3</c:v>
                </c:pt>
                <c:pt idx="27">
                  <c:v>5.2043800385299056E-3</c:v>
                </c:pt>
                <c:pt idx="28">
                  <c:v>5.1091647197484E-3</c:v>
                </c:pt>
                <c:pt idx="29">
                  <c:v>1.0286998886525706E-2</c:v>
                </c:pt>
                <c:pt idx="30">
                  <c:v>2.3058063714562826E-2</c:v>
                </c:pt>
                <c:pt idx="31">
                  <c:v>3.4361900829396844E-2</c:v>
                </c:pt>
                <c:pt idx="32">
                  <c:v>3.6919163665617136E-2</c:v>
                </c:pt>
                <c:pt idx="33">
                  <c:v>2.9639671868272564E-2</c:v>
                </c:pt>
                <c:pt idx="34">
                  <c:v>2.9406985052363121E-2</c:v>
                </c:pt>
                <c:pt idx="35">
                  <c:v>3.3360532959269752E-2</c:v>
                </c:pt>
                <c:pt idx="36">
                  <c:v>4.1352229531822632E-2</c:v>
                </c:pt>
                <c:pt idx="37">
                  <c:v>3.455168739490496E-2</c:v>
                </c:pt>
                <c:pt idx="38">
                  <c:v>2.9469510557142913E-2</c:v>
                </c:pt>
                <c:pt idx="39">
                  <c:v>2.8591135191772518E-2</c:v>
                </c:pt>
                <c:pt idx="40">
                  <c:v>3.0812230301930751E-2</c:v>
                </c:pt>
                <c:pt idx="41">
                  <c:v>3.7440899916670968E-2</c:v>
                </c:pt>
                <c:pt idx="42">
                  <c:v>3.9251803215477957E-2</c:v>
                </c:pt>
                <c:pt idx="43">
                  <c:v>3.8286819102020343E-2</c:v>
                </c:pt>
                <c:pt idx="44">
                  <c:v>4.2629058179622273E-2</c:v>
                </c:pt>
                <c:pt idx="45">
                  <c:v>3.949303977219449E-2</c:v>
                </c:pt>
                <c:pt idx="46">
                  <c:v>3.8949701849574143E-2</c:v>
                </c:pt>
                <c:pt idx="47">
                  <c:v>3.0278149336491492E-2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4B-45F4-AF2F-C85688BC2047}"/>
            </c:ext>
          </c:extLst>
        </c:ser>
        <c:ser>
          <c:idx val="1"/>
          <c:order val="1"/>
          <c:tx>
            <c:strRef>
              <c:f>data_曜日時間帯構成比!$A$166</c:f>
              <c:strCache>
                <c:ptCount val="1"/>
                <c:pt idx="0">
                  <c:v>Yahoo!天気・災害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multiLvlStrRef>
              <c:f>data_曜日時間帯構成比!$B$163:$AW$164</c:f>
              <c:multiLvlStrCache>
                <c:ptCount val="48"/>
                <c:lvl>
                  <c:pt idx="0">
                    <c:v>0時</c:v>
                  </c:pt>
                  <c:pt idx="1">
                    <c:v>1時</c:v>
                  </c:pt>
                  <c:pt idx="2">
                    <c:v>2時</c:v>
                  </c:pt>
                  <c:pt idx="3">
                    <c:v>3時</c:v>
                  </c:pt>
                  <c:pt idx="4">
                    <c:v>4時</c:v>
                  </c:pt>
                  <c:pt idx="5">
                    <c:v>5時</c:v>
                  </c:pt>
                  <c:pt idx="6">
                    <c:v>6時</c:v>
                  </c:pt>
                  <c:pt idx="7">
                    <c:v>7時</c:v>
                  </c:pt>
                  <c:pt idx="8">
                    <c:v>8時</c:v>
                  </c:pt>
                  <c:pt idx="9">
                    <c:v>9時</c:v>
                  </c:pt>
                  <c:pt idx="10">
                    <c:v>10時</c:v>
                  </c:pt>
                  <c:pt idx="11">
                    <c:v>11時</c:v>
                  </c:pt>
                  <c:pt idx="12">
                    <c:v>12時</c:v>
                  </c:pt>
                  <c:pt idx="13">
                    <c:v>13時</c:v>
                  </c:pt>
                  <c:pt idx="14">
                    <c:v>14時</c:v>
                  </c:pt>
                  <c:pt idx="15">
                    <c:v>15時</c:v>
                  </c:pt>
                  <c:pt idx="16">
                    <c:v>16時</c:v>
                  </c:pt>
                  <c:pt idx="17">
                    <c:v>17時</c:v>
                  </c:pt>
                  <c:pt idx="18">
                    <c:v>18時</c:v>
                  </c:pt>
                  <c:pt idx="19">
                    <c:v>19時</c:v>
                  </c:pt>
                  <c:pt idx="20">
                    <c:v>20時</c:v>
                  </c:pt>
                  <c:pt idx="21">
                    <c:v>21時</c:v>
                  </c:pt>
                  <c:pt idx="22">
                    <c:v>22時</c:v>
                  </c:pt>
                  <c:pt idx="23">
                    <c:v>23時</c:v>
                  </c:pt>
                  <c:pt idx="24">
                    <c:v>0時</c:v>
                  </c:pt>
                  <c:pt idx="25">
                    <c:v>1時</c:v>
                  </c:pt>
                  <c:pt idx="26">
                    <c:v>2時</c:v>
                  </c:pt>
                  <c:pt idx="27">
                    <c:v>3時</c:v>
                  </c:pt>
                  <c:pt idx="28">
                    <c:v>4時</c:v>
                  </c:pt>
                  <c:pt idx="29">
                    <c:v>5時</c:v>
                  </c:pt>
                  <c:pt idx="30">
                    <c:v>6時</c:v>
                  </c:pt>
                  <c:pt idx="31">
                    <c:v>7時</c:v>
                  </c:pt>
                  <c:pt idx="32">
                    <c:v>8時</c:v>
                  </c:pt>
                  <c:pt idx="33">
                    <c:v>9時</c:v>
                  </c:pt>
                  <c:pt idx="34">
                    <c:v>10時</c:v>
                  </c:pt>
                  <c:pt idx="35">
                    <c:v>11時</c:v>
                  </c:pt>
                  <c:pt idx="36">
                    <c:v>12時</c:v>
                  </c:pt>
                  <c:pt idx="37">
                    <c:v>13時</c:v>
                  </c:pt>
                  <c:pt idx="38">
                    <c:v>14時</c:v>
                  </c:pt>
                  <c:pt idx="39">
                    <c:v>15時</c:v>
                  </c:pt>
                  <c:pt idx="40">
                    <c:v>16時</c:v>
                  </c:pt>
                  <c:pt idx="41">
                    <c:v>17時</c:v>
                  </c:pt>
                  <c:pt idx="42">
                    <c:v>18時</c:v>
                  </c:pt>
                  <c:pt idx="43">
                    <c:v>19時</c:v>
                  </c:pt>
                  <c:pt idx="44">
                    <c:v>20時</c:v>
                  </c:pt>
                  <c:pt idx="45">
                    <c:v>21時</c:v>
                  </c:pt>
                  <c:pt idx="46">
                    <c:v>22時</c:v>
                  </c:pt>
                  <c:pt idx="47">
                    <c:v>23時</c:v>
                  </c:pt>
                </c:lvl>
                <c:lvl>
                  <c:pt idx="0">
                    <c:v>休日</c:v>
                  </c:pt>
                  <c:pt idx="24">
                    <c:v>平日</c:v>
                  </c:pt>
                </c:lvl>
              </c:multiLvlStrCache>
            </c:multiLvlStrRef>
          </c:cat>
          <c:val>
            <c:numRef>
              <c:f>data_曜日時間帯構成比!$B$166:$AW$166</c:f>
              <c:numCache>
                <c:formatCode>0%</c:formatCode>
                <c:ptCount val="48"/>
                <c:pt idx="0">
                  <c:v>1.2683260962936538E-2</c:v>
                </c:pt>
                <c:pt idx="1">
                  <c:v>6.2195041706646333E-3</c:v>
                </c:pt>
                <c:pt idx="2">
                  <c:v>2.7034857509205786E-3</c:v>
                </c:pt>
                <c:pt idx="3">
                  <c:v>4.338831541103063E-3</c:v>
                </c:pt>
                <c:pt idx="4">
                  <c:v>5.2994649179934142E-3</c:v>
                </c:pt>
                <c:pt idx="5">
                  <c:v>4.6805835599469537E-3</c:v>
                </c:pt>
                <c:pt idx="6">
                  <c:v>9.6131654170137412E-3</c:v>
                </c:pt>
                <c:pt idx="7">
                  <c:v>1.6273504061527878E-2</c:v>
                </c:pt>
                <c:pt idx="8">
                  <c:v>1.605035887684049E-2</c:v>
                </c:pt>
                <c:pt idx="9">
                  <c:v>1.8902727441749527E-2</c:v>
                </c:pt>
                <c:pt idx="10">
                  <c:v>1.3345930829628845E-2</c:v>
                </c:pt>
                <c:pt idx="11">
                  <c:v>1.7681530294453549E-2</c:v>
                </c:pt>
                <c:pt idx="12">
                  <c:v>1.664263921059015E-2</c:v>
                </c:pt>
                <c:pt idx="13">
                  <c:v>1.8217140929258493E-2</c:v>
                </c:pt>
                <c:pt idx="14">
                  <c:v>1.8305942931728571E-2</c:v>
                </c:pt>
                <c:pt idx="15">
                  <c:v>1.6923085432737274E-2</c:v>
                </c:pt>
                <c:pt idx="16">
                  <c:v>1.717851368835659E-2</c:v>
                </c:pt>
                <c:pt idx="17">
                  <c:v>1.8994610753091393E-2</c:v>
                </c:pt>
                <c:pt idx="18">
                  <c:v>1.8780690649093545E-2</c:v>
                </c:pt>
                <c:pt idx="19">
                  <c:v>1.6374612453559281E-2</c:v>
                </c:pt>
                <c:pt idx="20">
                  <c:v>1.9266510347878546E-2</c:v>
                </c:pt>
                <c:pt idx="21">
                  <c:v>1.4068606124136247E-2</c:v>
                </c:pt>
                <c:pt idx="22">
                  <c:v>1.2139480619288052E-2</c:v>
                </c:pt>
                <c:pt idx="23">
                  <c:v>9.4308499306182524E-3</c:v>
                </c:pt>
                <c:pt idx="24">
                  <c:v>1.4870245847834999E-2</c:v>
                </c:pt>
                <c:pt idx="25">
                  <c:v>9.6467111649756986E-3</c:v>
                </c:pt>
                <c:pt idx="26">
                  <c:v>6.6379025698238489E-3</c:v>
                </c:pt>
                <c:pt idx="27">
                  <c:v>5.6981693246693464E-3</c:v>
                </c:pt>
                <c:pt idx="28">
                  <c:v>7.6951590084001287E-3</c:v>
                </c:pt>
                <c:pt idx="29">
                  <c:v>1.5177057520206155E-2</c:v>
                </c:pt>
                <c:pt idx="30">
                  <c:v>3.0695688022960896E-2</c:v>
                </c:pt>
                <c:pt idx="31">
                  <c:v>4.9340942426139497E-2</c:v>
                </c:pt>
                <c:pt idx="32">
                  <c:v>5.4693147667543886E-2</c:v>
                </c:pt>
                <c:pt idx="33">
                  <c:v>3.4255608026905728E-2</c:v>
                </c:pt>
                <c:pt idx="34">
                  <c:v>2.4884301798919945E-2</c:v>
                </c:pt>
                <c:pt idx="35">
                  <c:v>3.0843091431772381E-2</c:v>
                </c:pt>
                <c:pt idx="36">
                  <c:v>3.8548483777893487E-2</c:v>
                </c:pt>
                <c:pt idx="37">
                  <c:v>3.0867167102009124E-2</c:v>
                </c:pt>
                <c:pt idx="38">
                  <c:v>2.9086707683002443E-2</c:v>
                </c:pt>
                <c:pt idx="39">
                  <c:v>3.1811772018988438E-2</c:v>
                </c:pt>
                <c:pt idx="40">
                  <c:v>3.156651114034973E-2</c:v>
                </c:pt>
                <c:pt idx="41">
                  <c:v>4.8547773946097432E-2</c:v>
                </c:pt>
                <c:pt idx="42">
                  <c:v>4.3846158332933878E-2</c:v>
                </c:pt>
                <c:pt idx="43">
                  <c:v>3.4352438393775692E-2</c:v>
                </c:pt>
                <c:pt idx="44">
                  <c:v>3.2185873069504635E-2</c:v>
                </c:pt>
                <c:pt idx="45">
                  <c:v>2.6833705519951886E-2</c:v>
                </c:pt>
                <c:pt idx="46">
                  <c:v>2.3874282673414814E-2</c:v>
                </c:pt>
                <c:pt idx="47">
                  <c:v>1.9926070636810334E-2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04B-45F4-AF2F-C85688BC2047}"/>
            </c:ext>
          </c:extLst>
        </c:ser>
        <c:ser>
          <c:idx val="2"/>
          <c:order val="2"/>
          <c:tx>
            <c:strRef>
              <c:f>data_曜日時間帯構成比!$A$167</c:f>
              <c:strCache>
                <c:ptCount val="1"/>
                <c:pt idx="0">
                  <c:v>Yahoo!路線情報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multiLvlStrRef>
              <c:f>data_曜日時間帯構成比!$B$163:$AW$164</c:f>
              <c:multiLvlStrCache>
                <c:ptCount val="48"/>
                <c:lvl>
                  <c:pt idx="0">
                    <c:v>0時</c:v>
                  </c:pt>
                  <c:pt idx="1">
                    <c:v>1時</c:v>
                  </c:pt>
                  <c:pt idx="2">
                    <c:v>2時</c:v>
                  </c:pt>
                  <c:pt idx="3">
                    <c:v>3時</c:v>
                  </c:pt>
                  <c:pt idx="4">
                    <c:v>4時</c:v>
                  </c:pt>
                  <c:pt idx="5">
                    <c:v>5時</c:v>
                  </c:pt>
                  <c:pt idx="6">
                    <c:v>6時</c:v>
                  </c:pt>
                  <c:pt idx="7">
                    <c:v>7時</c:v>
                  </c:pt>
                  <c:pt idx="8">
                    <c:v>8時</c:v>
                  </c:pt>
                  <c:pt idx="9">
                    <c:v>9時</c:v>
                  </c:pt>
                  <c:pt idx="10">
                    <c:v>10時</c:v>
                  </c:pt>
                  <c:pt idx="11">
                    <c:v>11時</c:v>
                  </c:pt>
                  <c:pt idx="12">
                    <c:v>12時</c:v>
                  </c:pt>
                  <c:pt idx="13">
                    <c:v>13時</c:v>
                  </c:pt>
                  <c:pt idx="14">
                    <c:v>14時</c:v>
                  </c:pt>
                  <c:pt idx="15">
                    <c:v>15時</c:v>
                  </c:pt>
                  <c:pt idx="16">
                    <c:v>16時</c:v>
                  </c:pt>
                  <c:pt idx="17">
                    <c:v>17時</c:v>
                  </c:pt>
                  <c:pt idx="18">
                    <c:v>18時</c:v>
                  </c:pt>
                  <c:pt idx="19">
                    <c:v>19時</c:v>
                  </c:pt>
                  <c:pt idx="20">
                    <c:v>20時</c:v>
                  </c:pt>
                  <c:pt idx="21">
                    <c:v>21時</c:v>
                  </c:pt>
                  <c:pt idx="22">
                    <c:v>22時</c:v>
                  </c:pt>
                  <c:pt idx="23">
                    <c:v>23時</c:v>
                  </c:pt>
                  <c:pt idx="24">
                    <c:v>0時</c:v>
                  </c:pt>
                  <c:pt idx="25">
                    <c:v>1時</c:v>
                  </c:pt>
                  <c:pt idx="26">
                    <c:v>2時</c:v>
                  </c:pt>
                  <c:pt idx="27">
                    <c:v>3時</c:v>
                  </c:pt>
                  <c:pt idx="28">
                    <c:v>4時</c:v>
                  </c:pt>
                  <c:pt idx="29">
                    <c:v>5時</c:v>
                  </c:pt>
                  <c:pt idx="30">
                    <c:v>6時</c:v>
                  </c:pt>
                  <c:pt idx="31">
                    <c:v>7時</c:v>
                  </c:pt>
                  <c:pt idx="32">
                    <c:v>8時</c:v>
                  </c:pt>
                  <c:pt idx="33">
                    <c:v>9時</c:v>
                  </c:pt>
                  <c:pt idx="34">
                    <c:v>10時</c:v>
                  </c:pt>
                  <c:pt idx="35">
                    <c:v>11時</c:v>
                  </c:pt>
                  <c:pt idx="36">
                    <c:v>12時</c:v>
                  </c:pt>
                  <c:pt idx="37">
                    <c:v>13時</c:v>
                  </c:pt>
                  <c:pt idx="38">
                    <c:v>14時</c:v>
                  </c:pt>
                  <c:pt idx="39">
                    <c:v>15時</c:v>
                  </c:pt>
                  <c:pt idx="40">
                    <c:v>16時</c:v>
                  </c:pt>
                  <c:pt idx="41">
                    <c:v>17時</c:v>
                  </c:pt>
                  <c:pt idx="42">
                    <c:v>18時</c:v>
                  </c:pt>
                  <c:pt idx="43">
                    <c:v>19時</c:v>
                  </c:pt>
                  <c:pt idx="44">
                    <c:v>20時</c:v>
                  </c:pt>
                  <c:pt idx="45">
                    <c:v>21時</c:v>
                  </c:pt>
                  <c:pt idx="46">
                    <c:v>22時</c:v>
                  </c:pt>
                  <c:pt idx="47">
                    <c:v>23時</c:v>
                  </c:pt>
                </c:lvl>
                <c:lvl>
                  <c:pt idx="0">
                    <c:v>休日</c:v>
                  </c:pt>
                  <c:pt idx="24">
                    <c:v>平日</c:v>
                  </c:pt>
                </c:lvl>
              </c:multiLvlStrCache>
            </c:multiLvlStrRef>
          </c:cat>
          <c:val>
            <c:numRef>
              <c:f>data_曜日時間帯構成比!$B$167:$AW$167</c:f>
              <c:numCache>
                <c:formatCode>0%</c:formatCode>
                <c:ptCount val="48"/>
                <c:pt idx="0">
                  <c:v>6.3662263871465318E-3</c:v>
                </c:pt>
                <c:pt idx="1">
                  <c:v>2.4246889645602584E-3</c:v>
                </c:pt>
                <c:pt idx="2">
                  <c:v>9.2162252535288335E-4</c:v>
                </c:pt>
                <c:pt idx="3">
                  <c:v>1.7804395645612473E-3</c:v>
                </c:pt>
                <c:pt idx="4">
                  <c:v>2.0595454388961866E-3</c:v>
                </c:pt>
                <c:pt idx="5">
                  <c:v>3.5393530552423167E-3</c:v>
                </c:pt>
                <c:pt idx="6">
                  <c:v>7.6376909317768344E-3</c:v>
                </c:pt>
                <c:pt idx="7">
                  <c:v>1.2561190530772069E-2</c:v>
                </c:pt>
                <c:pt idx="8">
                  <c:v>2.1616430075121467E-2</c:v>
                </c:pt>
                <c:pt idx="9">
                  <c:v>2.1795729608146949E-2</c:v>
                </c:pt>
                <c:pt idx="10">
                  <c:v>2.0767702966518239E-2</c:v>
                </c:pt>
                <c:pt idx="11">
                  <c:v>1.8420561183279883E-2</c:v>
                </c:pt>
                <c:pt idx="12">
                  <c:v>2.3882505863722519E-2</c:v>
                </c:pt>
                <c:pt idx="13">
                  <c:v>2.6254279340168656E-2</c:v>
                </c:pt>
                <c:pt idx="14">
                  <c:v>2.0214396230348611E-2</c:v>
                </c:pt>
                <c:pt idx="15">
                  <c:v>1.9537357888092487E-2</c:v>
                </c:pt>
                <c:pt idx="16">
                  <c:v>2.0618033441069002E-2</c:v>
                </c:pt>
                <c:pt idx="17">
                  <c:v>2.576812329143453E-2</c:v>
                </c:pt>
                <c:pt idx="18">
                  <c:v>1.9330027808088669E-2</c:v>
                </c:pt>
                <c:pt idx="19">
                  <c:v>1.637469113249581E-2</c:v>
                </c:pt>
                <c:pt idx="20">
                  <c:v>1.6388473151314451E-2</c:v>
                </c:pt>
                <c:pt idx="21">
                  <c:v>1.629062614923743E-2</c:v>
                </c:pt>
                <c:pt idx="22">
                  <c:v>1.338403303536582E-2</c:v>
                </c:pt>
                <c:pt idx="23">
                  <c:v>1.0637186048710267E-2</c:v>
                </c:pt>
                <c:pt idx="24">
                  <c:v>1.2296506459494934E-2</c:v>
                </c:pt>
                <c:pt idx="25">
                  <c:v>3.1451526620495836E-3</c:v>
                </c:pt>
                <c:pt idx="26">
                  <c:v>3.005733013265273E-3</c:v>
                </c:pt>
                <c:pt idx="27">
                  <c:v>2.4812432255346207E-3</c:v>
                </c:pt>
                <c:pt idx="28">
                  <c:v>1.5582878163501474E-3</c:v>
                </c:pt>
                <c:pt idx="29">
                  <c:v>8.0062333112114609E-3</c:v>
                </c:pt>
                <c:pt idx="30">
                  <c:v>2.2325830836808596E-2</c:v>
                </c:pt>
                <c:pt idx="31">
                  <c:v>3.750691116927727E-2</c:v>
                </c:pt>
                <c:pt idx="32">
                  <c:v>5.2839153857086568E-2</c:v>
                </c:pt>
                <c:pt idx="33">
                  <c:v>3.8784853529329102E-2</c:v>
                </c:pt>
                <c:pt idx="34">
                  <c:v>2.8698828273819605E-2</c:v>
                </c:pt>
                <c:pt idx="35">
                  <c:v>2.9758897442759738E-2</c:v>
                </c:pt>
                <c:pt idx="36">
                  <c:v>4.0469672007812083E-2</c:v>
                </c:pt>
                <c:pt idx="37">
                  <c:v>2.9166897088959053E-2</c:v>
                </c:pt>
                <c:pt idx="38">
                  <c:v>2.47954913018467E-2</c:v>
                </c:pt>
                <c:pt idx="39">
                  <c:v>3.1764261153901789E-2</c:v>
                </c:pt>
                <c:pt idx="40">
                  <c:v>3.9940543784347499E-2</c:v>
                </c:pt>
                <c:pt idx="41">
                  <c:v>5.106401917017505E-2</c:v>
                </c:pt>
                <c:pt idx="42">
                  <c:v>4.5704613242896631E-2</c:v>
                </c:pt>
                <c:pt idx="43">
                  <c:v>4.0097890720666697E-2</c:v>
                </c:pt>
                <c:pt idx="44">
                  <c:v>3.0847716915947267E-2</c:v>
                </c:pt>
                <c:pt idx="45">
                  <c:v>2.6015066678913203E-2</c:v>
                </c:pt>
                <c:pt idx="46">
                  <c:v>2.7392575461184804E-2</c:v>
                </c:pt>
                <c:pt idx="47">
                  <c:v>2.3762706264939211E-2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4B-45F4-AF2F-C85688BC2047}"/>
            </c:ext>
          </c:extLst>
        </c:ser>
        <c:ser>
          <c:idx val="3"/>
          <c:order val="3"/>
          <c:tx>
            <c:strRef>
              <c:f>data_曜日時間帯構成比!$A$168</c:f>
              <c:strCache>
                <c:ptCount val="1"/>
                <c:pt idx="0">
                  <c:v>Yahoo!ニュース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multiLvlStrRef>
              <c:f>data_曜日時間帯構成比!$B$163:$AW$164</c:f>
              <c:multiLvlStrCache>
                <c:ptCount val="48"/>
                <c:lvl>
                  <c:pt idx="0">
                    <c:v>0時</c:v>
                  </c:pt>
                  <c:pt idx="1">
                    <c:v>1時</c:v>
                  </c:pt>
                  <c:pt idx="2">
                    <c:v>2時</c:v>
                  </c:pt>
                  <c:pt idx="3">
                    <c:v>3時</c:v>
                  </c:pt>
                  <c:pt idx="4">
                    <c:v>4時</c:v>
                  </c:pt>
                  <c:pt idx="5">
                    <c:v>5時</c:v>
                  </c:pt>
                  <c:pt idx="6">
                    <c:v>6時</c:v>
                  </c:pt>
                  <c:pt idx="7">
                    <c:v>7時</c:v>
                  </c:pt>
                  <c:pt idx="8">
                    <c:v>8時</c:v>
                  </c:pt>
                  <c:pt idx="9">
                    <c:v>9時</c:v>
                  </c:pt>
                  <c:pt idx="10">
                    <c:v>10時</c:v>
                  </c:pt>
                  <c:pt idx="11">
                    <c:v>11時</c:v>
                  </c:pt>
                  <c:pt idx="12">
                    <c:v>12時</c:v>
                  </c:pt>
                  <c:pt idx="13">
                    <c:v>13時</c:v>
                  </c:pt>
                  <c:pt idx="14">
                    <c:v>14時</c:v>
                  </c:pt>
                  <c:pt idx="15">
                    <c:v>15時</c:v>
                  </c:pt>
                  <c:pt idx="16">
                    <c:v>16時</c:v>
                  </c:pt>
                  <c:pt idx="17">
                    <c:v>17時</c:v>
                  </c:pt>
                  <c:pt idx="18">
                    <c:v>18時</c:v>
                  </c:pt>
                  <c:pt idx="19">
                    <c:v>19時</c:v>
                  </c:pt>
                  <c:pt idx="20">
                    <c:v>20時</c:v>
                  </c:pt>
                  <c:pt idx="21">
                    <c:v>21時</c:v>
                  </c:pt>
                  <c:pt idx="22">
                    <c:v>22時</c:v>
                  </c:pt>
                  <c:pt idx="23">
                    <c:v>23時</c:v>
                  </c:pt>
                  <c:pt idx="24">
                    <c:v>0時</c:v>
                  </c:pt>
                  <c:pt idx="25">
                    <c:v>1時</c:v>
                  </c:pt>
                  <c:pt idx="26">
                    <c:v>2時</c:v>
                  </c:pt>
                  <c:pt idx="27">
                    <c:v>3時</c:v>
                  </c:pt>
                  <c:pt idx="28">
                    <c:v>4時</c:v>
                  </c:pt>
                  <c:pt idx="29">
                    <c:v>5時</c:v>
                  </c:pt>
                  <c:pt idx="30">
                    <c:v>6時</c:v>
                  </c:pt>
                  <c:pt idx="31">
                    <c:v>7時</c:v>
                  </c:pt>
                  <c:pt idx="32">
                    <c:v>8時</c:v>
                  </c:pt>
                  <c:pt idx="33">
                    <c:v>9時</c:v>
                  </c:pt>
                  <c:pt idx="34">
                    <c:v>10時</c:v>
                  </c:pt>
                  <c:pt idx="35">
                    <c:v>11時</c:v>
                  </c:pt>
                  <c:pt idx="36">
                    <c:v>12時</c:v>
                  </c:pt>
                  <c:pt idx="37">
                    <c:v>13時</c:v>
                  </c:pt>
                  <c:pt idx="38">
                    <c:v>14時</c:v>
                  </c:pt>
                  <c:pt idx="39">
                    <c:v>15時</c:v>
                  </c:pt>
                  <c:pt idx="40">
                    <c:v>16時</c:v>
                  </c:pt>
                  <c:pt idx="41">
                    <c:v>17時</c:v>
                  </c:pt>
                  <c:pt idx="42">
                    <c:v>18時</c:v>
                  </c:pt>
                  <c:pt idx="43">
                    <c:v>19時</c:v>
                  </c:pt>
                  <c:pt idx="44">
                    <c:v>20時</c:v>
                  </c:pt>
                  <c:pt idx="45">
                    <c:v>21時</c:v>
                  </c:pt>
                  <c:pt idx="46">
                    <c:v>22時</c:v>
                  </c:pt>
                  <c:pt idx="47">
                    <c:v>23時</c:v>
                  </c:pt>
                </c:lvl>
                <c:lvl>
                  <c:pt idx="0">
                    <c:v>休日</c:v>
                  </c:pt>
                  <c:pt idx="24">
                    <c:v>平日</c:v>
                  </c:pt>
                </c:lvl>
              </c:multiLvlStrCache>
            </c:multiLvlStrRef>
          </c:cat>
          <c:val>
            <c:numRef>
              <c:f>data_曜日時間帯構成比!$B$168:$AW$168</c:f>
              <c:numCache>
                <c:formatCode>0%</c:formatCode>
                <c:ptCount val="48"/>
                <c:pt idx="0">
                  <c:v>1.0548095642999711E-2</c:v>
                </c:pt>
                <c:pt idx="1">
                  <c:v>7.520510232562205E-3</c:v>
                </c:pt>
                <c:pt idx="2">
                  <c:v>5.7458338134402463E-3</c:v>
                </c:pt>
                <c:pt idx="3">
                  <c:v>2.3336783394191604E-3</c:v>
                </c:pt>
                <c:pt idx="4">
                  <c:v>3.4884694113332961E-3</c:v>
                </c:pt>
                <c:pt idx="5">
                  <c:v>5.4280547514017116E-3</c:v>
                </c:pt>
                <c:pt idx="6">
                  <c:v>6.8339829708663575E-3</c:v>
                </c:pt>
                <c:pt idx="7">
                  <c:v>9.8755080211352514E-3</c:v>
                </c:pt>
                <c:pt idx="8">
                  <c:v>2.1155788837043242E-2</c:v>
                </c:pt>
                <c:pt idx="9">
                  <c:v>1.7749988198827643E-2</c:v>
                </c:pt>
                <c:pt idx="10">
                  <c:v>1.3875756027454606E-2</c:v>
                </c:pt>
                <c:pt idx="11">
                  <c:v>1.6641880011642955E-2</c:v>
                </c:pt>
                <c:pt idx="12">
                  <c:v>2.5646123271552215E-2</c:v>
                </c:pt>
                <c:pt idx="13">
                  <c:v>1.9815831640310033E-2</c:v>
                </c:pt>
                <c:pt idx="14">
                  <c:v>1.342996709108211E-2</c:v>
                </c:pt>
                <c:pt idx="15">
                  <c:v>1.8114338330302859E-2</c:v>
                </c:pt>
                <c:pt idx="16">
                  <c:v>1.4936230899921344E-2</c:v>
                </c:pt>
                <c:pt idx="17">
                  <c:v>1.2960063323236598E-2</c:v>
                </c:pt>
                <c:pt idx="18">
                  <c:v>2.0565963167707119E-2</c:v>
                </c:pt>
                <c:pt idx="19">
                  <c:v>1.519100204448672E-2</c:v>
                </c:pt>
                <c:pt idx="20">
                  <c:v>1.3067704178405175E-2</c:v>
                </c:pt>
                <c:pt idx="21">
                  <c:v>1.8241919579347888E-2</c:v>
                </c:pt>
                <c:pt idx="22">
                  <c:v>1.5601345533052665E-2</c:v>
                </c:pt>
                <c:pt idx="23">
                  <c:v>1.2870853355492142E-2</c:v>
                </c:pt>
                <c:pt idx="24">
                  <c:v>2.4668354443967429E-2</c:v>
                </c:pt>
                <c:pt idx="25">
                  <c:v>1.3644782904366076E-2</c:v>
                </c:pt>
                <c:pt idx="26">
                  <c:v>1.1852886930158285E-2</c:v>
                </c:pt>
                <c:pt idx="27">
                  <c:v>8.0611185371995409E-3</c:v>
                </c:pt>
                <c:pt idx="28">
                  <c:v>5.9442500504519923E-3</c:v>
                </c:pt>
                <c:pt idx="29">
                  <c:v>1.1417124098370398E-2</c:v>
                </c:pt>
                <c:pt idx="30">
                  <c:v>1.8872278292311376E-2</c:v>
                </c:pt>
                <c:pt idx="31">
                  <c:v>2.951044115363341E-2</c:v>
                </c:pt>
                <c:pt idx="32">
                  <c:v>4.4353138561156712E-2</c:v>
                </c:pt>
                <c:pt idx="33">
                  <c:v>2.6939453491202362E-2</c:v>
                </c:pt>
                <c:pt idx="34">
                  <c:v>2.1039966829620685E-2</c:v>
                </c:pt>
                <c:pt idx="35">
                  <c:v>2.9792457957869226E-2</c:v>
                </c:pt>
                <c:pt idx="36">
                  <c:v>4.5866390825793767E-2</c:v>
                </c:pt>
                <c:pt idx="37">
                  <c:v>3.4343694455170951E-2</c:v>
                </c:pt>
                <c:pt idx="38">
                  <c:v>2.8042175908452198E-2</c:v>
                </c:pt>
                <c:pt idx="39">
                  <c:v>3.888175538380851E-2</c:v>
                </c:pt>
                <c:pt idx="40">
                  <c:v>2.4338387515017493E-2</c:v>
                </c:pt>
                <c:pt idx="41">
                  <c:v>2.9467690440032872E-2</c:v>
                </c:pt>
                <c:pt idx="42">
                  <c:v>4.8662071319036368E-2</c:v>
                </c:pt>
                <c:pt idx="43">
                  <c:v>3.2768403338931364E-2</c:v>
                </c:pt>
                <c:pt idx="44">
                  <c:v>4.1567074183091912E-2</c:v>
                </c:pt>
                <c:pt idx="45">
                  <c:v>3.9420257833765432E-2</c:v>
                </c:pt>
                <c:pt idx="46">
                  <c:v>3.6211233474934358E-2</c:v>
                </c:pt>
                <c:pt idx="47">
                  <c:v>3.2695723398634025E-2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04B-45F4-AF2F-C85688BC2047}"/>
            </c:ext>
          </c:extLst>
        </c:ser>
        <c:ser>
          <c:idx val="4"/>
          <c:order val="4"/>
          <c:tx>
            <c:strRef>
              <c:f>data_曜日時間帯構成比!$A$169</c:f>
              <c:strCache>
                <c:ptCount val="1"/>
                <c:pt idx="0">
                  <c:v>Yahoo!知恵袋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multiLvlStrRef>
              <c:f>data_曜日時間帯構成比!$B$163:$AW$164</c:f>
              <c:multiLvlStrCache>
                <c:ptCount val="48"/>
                <c:lvl>
                  <c:pt idx="0">
                    <c:v>0時</c:v>
                  </c:pt>
                  <c:pt idx="1">
                    <c:v>1時</c:v>
                  </c:pt>
                  <c:pt idx="2">
                    <c:v>2時</c:v>
                  </c:pt>
                  <c:pt idx="3">
                    <c:v>3時</c:v>
                  </c:pt>
                  <c:pt idx="4">
                    <c:v>4時</c:v>
                  </c:pt>
                  <c:pt idx="5">
                    <c:v>5時</c:v>
                  </c:pt>
                  <c:pt idx="6">
                    <c:v>6時</c:v>
                  </c:pt>
                  <c:pt idx="7">
                    <c:v>7時</c:v>
                  </c:pt>
                  <c:pt idx="8">
                    <c:v>8時</c:v>
                  </c:pt>
                  <c:pt idx="9">
                    <c:v>9時</c:v>
                  </c:pt>
                  <c:pt idx="10">
                    <c:v>10時</c:v>
                  </c:pt>
                  <c:pt idx="11">
                    <c:v>11時</c:v>
                  </c:pt>
                  <c:pt idx="12">
                    <c:v>12時</c:v>
                  </c:pt>
                  <c:pt idx="13">
                    <c:v>13時</c:v>
                  </c:pt>
                  <c:pt idx="14">
                    <c:v>14時</c:v>
                  </c:pt>
                  <c:pt idx="15">
                    <c:v>15時</c:v>
                  </c:pt>
                  <c:pt idx="16">
                    <c:v>16時</c:v>
                  </c:pt>
                  <c:pt idx="17">
                    <c:v>17時</c:v>
                  </c:pt>
                  <c:pt idx="18">
                    <c:v>18時</c:v>
                  </c:pt>
                  <c:pt idx="19">
                    <c:v>19時</c:v>
                  </c:pt>
                  <c:pt idx="20">
                    <c:v>20時</c:v>
                  </c:pt>
                  <c:pt idx="21">
                    <c:v>21時</c:v>
                  </c:pt>
                  <c:pt idx="22">
                    <c:v>22時</c:v>
                  </c:pt>
                  <c:pt idx="23">
                    <c:v>23時</c:v>
                  </c:pt>
                  <c:pt idx="24">
                    <c:v>0時</c:v>
                  </c:pt>
                  <c:pt idx="25">
                    <c:v>1時</c:v>
                  </c:pt>
                  <c:pt idx="26">
                    <c:v>2時</c:v>
                  </c:pt>
                  <c:pt idx="27">
                    <c:v>3時</c:v>
                  </c:pt>
                  <c:pt idx="28">
                    <c:v>4時</c:v>
                  </c:pt>
                  <c:pt idx="29">
                    <c:v>5時</c:v>
                  </c:pt>
                  <c:pt idx="30">
                    <c:v>6時</c:v>
                  </c:pt>
                  <c:pt idx="31">
                    <c:v>7時</c:v>
                  </c:pt>
                  <c:pt idx="32">
                    <c:v>8時</c:v>
                  </c:pt>
                  <c:pt idx="33">
                    <c:v>9時</c:v>
                  </c:pt>
                  <c:pt idx="34">
                    <c:v>10時</c:v>
                  </c:pt>
                  <c:pt idx="35">
                    <c:v>11時</c:v>
                  </c:pt>
                  <c:pt idx="36">
                    <c:v>12時</c:v>
                  </c:pt>
                  <c:pt idx="37">
                    <c:v>13時</c:v>
                  </c:pt>
                  <c:pt idx="38">
                    <c:v>14時</c:v>
                  </c:pt>
                  <c:pt idx="39">
                    <c:v>15時</c:v>
                  </c:pt>
                  <c:pt idx="40">
                    <c:v>16時</c:v>
                  </c:pt>
                  <c:pt idx="41">
                    <c:v>17時</c:v>
                  </c:pt>
                  <c:pt idx="42">
                    <c:v>18時</c:v>
                  </c:pt>
                  <c:pt idx="43">
                    <c:v>19時</c:v>
                  </c:pt>
                  <c:pt idx="44">
                    <c:v>20時</c:v>
                  </c:pt>
                  <c:pt idx="45">
                    <c:v>21時</c:v>
                  </c:pt>
                  <c:pt idx="46">
                    <c:v>22時</c:v>
                  </c:pt>
                  <c:pt idx="47">
                    <c:v>23時</c:v>
                  </c:pt>
                </c:lvl>
                <c:lvl>
                  <c:pt idx="0">
                    <c:v>休日</c:v>
                  </c:pt>
                  <c:pt idx="24">
                    <c:v>平日</c:v>
                  </c:pt>
                </c:lvl>
              </c:multiLvlStrCache>
            </c:multiLvlStrRef>
          </c:cat>
          <c:val>
            <c:numRef>
              <c:f>data_曜日時間帯構成比!$B$169:$AW$169</c:f>
              <c:numCache>
                <c:formatCode>0%</c:formatCode>
                <c:ptCount val="48"/>
                <c:pt idx="0">
                  <c:v>1.1770507480044439E-2</c:v>
                </c:pt>
                <c:pt idx="1">
                  <c:v>8.6207992094765448E-4</c:v>
                </c:pt>
                <c:pt idx="2">
                  <c:v>7.3971042963397876E-3</c:v>
                </c:pt>
                <c:pt idx="3">
                  <c:v>1.2781456049691737E-2</c:v>
                </c:pt>
                <c:pt idx="4">
                  <c:v>5.5923913193305806E-3</c:v>
                </c:pt>
                <c:pt idx="5">
                  <c:v>5.5929292367603899E-3</c:v>
                </c:pt>
                <c:pt idx="6">
                  <c:v>7.6433359998348592E-3</c:v>
                </c:pt>
                <c:pt idx="7">
                  <c:v>6.5804111585322685E-3</c:v>
                </c:pt>
                <c:pt idx="8">
                  <c:v>4.6337552197322097E-3</c:v>
                </c:pt>
                <c:pt idx="9">
                  <c:v>4.9310218393804105E-3</c:v>
                </c:pt>
                <c:pt idx="10">
                  <c:v>1.1277304436588309E-2</c:v>
                </c:pt>
                <c:pt idx="11">
                  <c:v>9.1282570648226133E-3</c:v>
                </c:pt>
                <c:pt idx="12">
                  <c:v>1.0117419978562645E-2</c:v>
                </c:pt>
                <c:pt idx="13">
                  <c:v>2.5192690428317427E-3</c:v>
                </c:pt>
                <c:pt idx="14">
                  <c:v>3.1300742843798661E-3</c:v>
                </c:pt>
                <c:pt idx="15">
                  <c:v>6.3253710571240743E-3</c:v>
                </c:pt>
                <c:pt idx="16">
                  <c:v>1.1252694714174548E-2</c:v>
                </c:pt>
                <c:pt idx="17">
                  <c:v>4.1008135261489395E-3</c:v>
                </c:pt>
                <c:pt idx="18">
                  <c:v>1.1350730165757239E-2</c:v>
                </c:pt>
                <c:pt idx="19">
                  <c:v>9.8481250652645135E-3</c:v>
                </c:pt>
                <c:pt idx="20">
                  <c:v>8.5111985331529603E-3</c:v>
                </c:pt>
                <c:pt idx="21">
                  <c:v>4.601547413622396E-3</c:v>
                </c:pt>
                <c:pt idx="22">
                  <c:v>2.6612120046225936E-3</c:v>
                </c:pt>
                <c:pt idx="23">
                  <c:v>1.6890607296002715E-3</c:v>
                </c:pt>
                <c:pt idx="24">
                  <c:v>1.3480748708443442E-2</c:v>
                </c:pt>
                <c:pt idx="25">
                  <c:v>3.3208332529258843E-3</c:v>
                </c:pt>
                <c:pt idx="26">
                  <c:v>2.7044471180434921E-3</c:v>
                </c:pt>
                <c:pt idx="27">
                  <c:v>6.6416665058517685E-3</c:v>
                </c:pt>
                <c:pt idx="28">
                  <c:v>6.4231375499918609E-3</c:v>
                </c:pt>
                <c:pt idx="29">
                  <c:v>1.1153448948374787E-2</c:v>
                </c:pt>
                <c:pt idx="30">
                  <c:v>9.6904480186517494E-3</c:v>
                </c:pt>
                <c:pt idx="31">
                  <c:v>3.1623493301684062E-2</c:v>
                </c:pt>
                <c:pt idx="32">
                  <c:v>6.3169392014118184E-2</c:v>
                </c:pt>
                <c:pt idx="33">
                  <c:v>3.8966671375685498E-2</c:v>
                </c:pt>
                <c:pt idx="34">
                  <c:v>5.8928182038789093E-2</c:v>
                </c:pt>
                <c:pt idx="35">
                  <c:v>5.548860351323287E-2</c:v>
                </c:pt>
                <c:pt idx="36">
                  <c:v>6.306248092494364E-2</c:v>
                </c:pt>
                <c:pt idx="37">
                  <c:v>6.8843614022458463E-2</c:v>
                </c:pt>
                <c:pt idx="38">
                  <c:v>4.3005893356121309E-2</c:v>
                </c:pt>
                <c:pt idx="39">
                  <c:v>5.1644443840781554E-2</c:v>
                </c:pt>
                <c:pt idx="40">
                  <c:v>3.5931673997024377E-2</c:v>
                </c:pt>
                <c:pt idx="41">
                  <c:v>3.5837403967450346E-2</c:v>
                </c:pt>
                <c:pt idx="42">
                  <c:v>3.9752367021600274E-2</c:v>
                </c:pt>
                <c:pt idx="43">
                  <c:v>3.3936807208577682E-2</c:v>
                </c:pt>
                <c:pt idx="44">
                  <c:v>2.756356150020061E-2</c:v>
                </c:pt>
                <c:pt idx="45">
                  <c:v>2.7410053313668865E-2</c:v>
                </c:pt>
                <c:pt idx="46">
                  <c:v>3.7189526666954006E-2</c:v>
                </c:pt>
                <c:pt idx="47">
                  <c:v>6.9933031297179135E-2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04B-45F4-AF2F-C85688BC20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6937936"/>
        <c:axId val="646934656"/>
      </c:lineChart>
      <c:catAx>
        <c:axId val="646937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6934656"/>
        <c:crosses val="autoZero"/>
        <c:auto val="1"/>
        <c:lblAlgn val="ctr"/>
        <c:lblOffset val="100"/>
        <c:noMultiLvlLbl val="0"/>
      </c:catAx>
      <c:valAx>
        <c:axId val="6469346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64693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ja-JP" altLang="ja-JP" sz="1800" b="1" i="0" baseline="0" dirty="0" smtClean="0">
                <a:effectLst/>
              </a:rPr>
              <a:t>若年層（</a:t>
            </a:r>
            <a:r>
              <a:rPr lang="en-US" altLang="ja-JP" sz="1800" b="1" i="0" baseline="0" dirty="0" smtClean="0">
                <a:effectLst/>
              </a:rPr>
              <a:t>F1,M1</a:t>
            </a:r>
            <a:r>
              <a:rPr lang="ja-JP" altLang="ja-JP" sz="1800" b="1" i="0" baseline="0" dirty="0" smtClean="0">
                <a:effectLst/>
              </a:rPr>
              <a:t>）</a:t>
            </a:r>
            <a:r>
              <a:rPr lang="ja-JP" altLang="en-US" sz="1400" b="1" i="0" baseline="0" dirty="0" smtClean="0">
                <a:effectLst/>
              </a:rPr>
              <a:t>の</a:t>
            </a:r>
            <a:endParaRPr lang="en-US" altLang="ja-JP" sz="1800" b="1" i="0" baseline="0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pPr>
            <a:r>
              <a:rPr lang="ja-JP" altLang="ja-JP" sz="1800" b="1" i="0" baseline="0" dirty="0" smtClean="0">
                <a:effectLst/>
              </a:rPr>
              <a:t>セッション当たり滞在時間</a:t>
            </a:r>
            <a:r>
              <a:rPr lang="en-US" altLang="ja-JP" sz="1800" b="1" i="0" baseline="0" dirty="0" smtClean="0">
                <a:effectLst/>
              </a:rPr>
              <a:t>/</a:t>
            </a:r>
            <a:r>
              <a:rPr lang="ja-JP" altLang="ja-JP" sz="1800" b="1" i="0" baseline="0" dirty="0" smtClean="0">
                <a:effectLst/>
              </a:rPr>
              <a:t>利用者</a:t>
            </a:r>
            <a:r>
              <a:rPr lang="ja-JP" altLang="en-US" sz="1200" b="1" i="0" baseline="0" dirty="0" smtClean="0">
                <a:effectLst/>
              </a:rPr>
              <a:t>　</a:t>
            </a:r>
            <a:r>
              <a:rPr lang="en-US" altLang="ja-JP" sz="1200" b="0" i="0" baseline="0" dirty="0" smtClean="0">
                <a:effectLst/>
                <a:latin typeface="+mn-ea"/>
                <a:ea typeface="+mn-ea"/>
              </a:rPr>
              <a:t>※</a:t>
            </a:r>
            <a:r>
              <a:rPr lang="ja-JP" altLang="en-US" sz="1200" b="0" i="0" baseline="0" dirty="0" smtClean="0">
                <a:effectLst/>
                <a:latin typeface="+mn-ea"/>
                <a:ea typeface="+mn-ea"/>
              </a:rPr>
              <a:t>単位：</a:t>
            </a:r>
            <a:r>
              <a:rPr lang="ja-JP" altLang="ja-JP" sz="1200" b="0" i="0" baseline="0" dirty="0" smtClean="0">
                <a:effectLst/>
                <a:latin typeface="+mn-ea"/>
                <a:ea typeface="+mn-ea"/>
              </a:rPr>
              <a:t>分</a:t>
            </a:r>
            <a:endParaRPr lang="en-US" altLang="ja-JP" sz="1200" b="0" i="0" baseline="0" dirty="0" smtClean="0">
              <a:effectLst/>
              <a:latin typeface="+mn-ea"/>
              <a:ea typeface="+mn-ea"/>
            </a:endParaRPr>
          </a:p>
        </c:rich>
      </c:tx>
      <c:layout>
        <c:manualLayout>
          <c:xMode val="edge"/>
          <c:yMode val="edge"/>
          <c:x val="0.2318980988715215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'data_ヤフーサービスリーチ集計（テレビ式階級）'!$AL$99</c:f>
              <c:strCache>
                <c:ptCount val="1"/>
                <c:pt idx="0">
                  <c:v>M1＋F1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012-4D65-8C50-7049A74AA37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012-4D65-8C50-7049A74AA37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012-4D65-8C50-7049A74AA37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012-4D65-8C50-7049A74AA370}"/>
              </c:ext>
            </c:extLst>
          </c:dPt>
          <c:dPt>
            <c:idx val="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012-4D65-8C50-7049A74AA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'data_ヤフーサービスリーチ集計（テレビ式階級）'!$AK$100:$AK$104</c:f>
              <c:strCache>
                <c:ptCount val="5"/>
                <c:pt idx="0">
                  <c:v>Yahoo! JAPAN
トップページ</c:v>
                </c:pt>
                <c:pt idx="1">
                  <c:v>Yahoo!路線情報</c:v>
                </c:pt>
                <c:pt idx="2">
                  <c:v>Yahoo!ニュース</c:v>
                </c:pt>
                <c:pt idx="3">
                  <c:v>Yahoo!天気・災害</c:v>
                </c:pt>
                <c:pt idx="4">
                  <c:v>Yahoo!知恵袋</c:v>
                </c:pt>
              </c:strCache>
            </c:strRef>
          </c:cat>
          <c:val>
            <c:numRef>
              <c:f>'data_ヤフーサービスリーチ集計（テレビ式階級）'!$AL$100:$AL$104</c:f>
              <c:numCache>
                <c:formatCode>#,##0.0;[Red]\-#,##0.0</c:formatCode>
                <c:ptCount val="5"/>
                <c:pt idx="0">
                  <c:v>7.9058712235846915</c:v>
                </c:pt>
                <c:pt idx="1">
                  <c:v>4.0897675187802127</c:v>
                </c:pt>
                <c:pt idx="2">
                  <c:v>3.6785604069496562</c:v>
                </c:pt>
                <c:pt idx="3">
                  <c:v>1.909281646793755</c:v>
                </c:pt>
                <c:pt idx="4">
                  <c:v>0.95321109707925544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12-4D65-8C50-7049A74AA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8673344"/>
        <c:axId val="618673672"/>
      </c:barChart>
      <c:catAx>
        <c:axId val="618673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8673672"/>
        <c:crosses val="autoZero"/>
        <c:auto val="1"/>
        <c:lblAlgn val="ctr"/>
        <c:lblOffset val="100"/>
        <c:noMultiLvlLbl val="0"/>
      </c:catAx>
      <c:valAx>
        <c:axId val="6186736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;[Red]\-#,##0.0" sourceLinked="1"/>
        <c:majorTickMark val="none"/>
        <c:minorTickMark val="none"/>
        <c:tickLblPos val="nextTo"/>
        <c:crossAx val="61867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0.311</cdr:x>
      <cdr:y>0.19538</cdr:y>
    </cdr:from>
    <cdr:to>
      <cdr:x>0.61487</cdr:x>
      <cdr:y>0.61297</cdr:y>
    </cdr:to>
    <cdr:grpSp>
      <cdr:nvGrpSpPr>
        <cdr:cNvPr id="2" name="グループ化 1">
          <a:extLst xmlns:a="http://schemas.openxmlformats.org/drawingml/2006/main">
            <a:ext uri="{FF2B5EF4-FFF2-40B4-BE49-F238E27FC236}">
              <a16:creationId xmlns:a16="http://schemas.microsoft.com/office/drawing/2014/main" id="{8192A53C-BB93-EB42-A1C5-30C0A3813DB4}"/>
            </a:ext>
          </a:extLst>
        </cdr:cNvPr>
        <cdr:cNvGrpSpPr/>
      </cdr:nvGrpSpPr>
      <cdr:grpSpPr>
        <a:xfrm xmlns:a="http://schemas.openxmlformats.org/drawingml/2006/main">
          <a:off x="2509190" y="936080"/>
          <a:ext cx="2451664" cy="2000706"/>
          <a:chOff x="2704185" y="610434"/>
          <a:chExt cx="2451737" cy="2275564"/>
        </a:xfrm>
      </cdr:grpSpPr>
      <cdr:pic>
        <cdr:nvPicPr>
          <cdr:cNvPr id="3" name="図 2">
            <a:extLst xmlns:a="http://schemas.openxmlformats.org/drawingml/2006/main">
              <a:ext uri="{FF2B5EF4-FFF2-40B4-BE49-F238E27FC236}">
                <a16:creationId xmlns:a16="http://schemas.microsoft.com/office/drawing/2014/main" id="{7D5C73A3-1A5C-794D-BC28-078203445B1B}"/>
              </a:ext>
            </a:extLst>
          </cdr:cNvPr>
          <cdr:cNvPicPr>
            <a:picLocks xmlns:a="http://schemas.openxmlformats.org/drawingml/2006/main" noChangeAspect="1"/>
          </cdr:cNvPicPr>
        </cdr:nvPicPr>
        <cdr:blipFill>
          <a:blip xmlns:a="http://schemas.openxmlformats.org/drawingml/2006/main" xmlns:r="http://schemas.openxmlformats.org/officeDocument/2006/relationships" r:embed="rId1"/>
          <a:stretch xmlns:a="http://schemas.openxmlformats.org/drawingml/2006/main">
            <a:fillRect/>
          </a:stretch>
        </cdr:blipFill>
        <cdr:spPr>
          <a:xfrm xmlns:a="http://schemas.openxmlformats.org/drawingml/2006/main" rot="10800000">
            <a:off x="2704185" y="610434"/>
            <a:ext cx="2451737" cy="2275564"/>
          </a:xfrm>
          <a:prstGeom xmlns:a="http://schemas.openxmlformats.org/drawingml/2006/main" prst="rect">
            <a:avLst/>
          </a:prstGeom>
        </cdr:spPr>
      </cdr:pic>
      <cdr:sp macro="" textlink="">
        <cdr:nvSpPr>
          <cdr:cNvPr id="4" name="正方形/長方形 3">
            <a:extLst xmlns:a="http://schemas.openxmlformats.org/drawingml/2006/main">
              <a:ext uri="{FF2B5EF4-FFF2-40B4-BE49-F238E27FC236}">
                <a16:creationId xmlns:a16="http://schemas.microsoft.com/office/drawing/2014/main" id="{96A833BE-5427-1F43-921F-AD9A3B2B49CB}"/>
              </a:ext>
            </a:extLst>
          </cdr:cNvPr>
          <cdr:cNvSpPr/>
        </cdr:nvSpPr>
        <cdr:spPr>
          <a:xfrm xmlns:a="http://schemas.openxmlformats.org/drawingml/2006/main">
            <a:off x="2859948" y="874963"/>
            <a:ext cx="2020747" cy="1855324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>
            <a:spAutoFit/>
          </a:bodyPr>
          <a:lstStyle xmlns:a="http://schemas.openxmlformats.org/drawingml/2006/main"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>
              <a:lnSpc>
                <a:spcPct val="150000"/>
              </a:lnSpc>
            </a:pPr>
            <a:r>
              <a:rPr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どの</a:t>
            </a:r>
            <a:r>
              <a:rPr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サービス</a:t>
            </a:r>
            <a:r>
              <a:rPr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も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 xmlns:a="http://schemas.openxmlformats.org/drawingml/2006/main">
            <a:pPr algn="ctr">
              <a:lnSpc>
                <a:spcPct val="150000"/>
              </a:lnSpc>
            </a:pPr>
            <a:r>
              <a:rPr lang="ja-JP" altLang="en-US" b="1" dirty="0">
                <a:solidFill>
                  <a:srgbClr val="C00000"/>
                </a:solidFill>
              </a:rPr>
              <a:t>一日</a:t>
            </a:r>
            <a:r>
              <a:rPr lang="ja-JP" altLang="en-US" b="1" dirty="0" smtClean="0">
                <a:solidFill>
                  <a:srgbClr val="C00000"/>
                </a:solidFill>
              </a:rPr>
              <a:t>の始まりの</a:t>
            </a:r>
            <a:endParaRPr lang="en-US" altLang="ja-JP" b="1" dirty="0">
              <a:solidFill>
                <a:srgbClr val="C00000"/>
              </a:solidFill>
            </a:endParaRPr>
          </a:p>
          <a:p xmlns:a="http://schemas.openxmlformats.org/drawingml/2006/main"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rgbClr val="C00000"/>
                </a:solidFill>
              </a:rPr>
              <a:t>タイミング</a:t>
            </a:r>
            <a:r>
              <a:rPr lang="en-US" altLang="ja-JP" sz="1600" b="1" dirty="0" smtClean="0">
                <a:solidFill>
                  <a:srgbClr val="C00000"/>
                </a:solidFill>
              </a:rPr>
              <a:t/>
            </a:r>
            <a:br>
              <a:rPr lang="en-US" altLang="ja-JP" sz="1600" b="1" dirty="0" smtClean="0">
                <a:solidFill>
                  <a:srgbClr val="C00000"/>
                </a:solidFill>
              </a:rPr>
            </a:br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で</a:t>
            </a:r>
            <a:r>
              <a:rPr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利用される</a:t>
            </a:r>
            <a:endParaRPr lang="ja-JP" altLang="en-US" sz="1600" dirty="0">
              <a:solidFill>
                <a:schemeClr val="accent6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0.00892</cdr:x>
      <cdr:y>0.03833</cdr:y>
    </cdr:from>
    <cdr:to>
      <cdr:x>0.98175</cdr:x>
      <cdr:y>0.16359</cdr:y>
    </cdr:to>
    <cdr:sp macro="" textlink="">
      <cdr:nvSpPr>
        <cdr:cNvPr id="5" name="正方形/長方形 4"/>
        <cdr:cNvSpPr/>
      </cdr:nvSpPr>
      <cdr:spPr>
        <a:xfrm xmlns:a="http://schemas.openxmlformats.org/drawingml/2006/main">
          <a:off x="72008" y="183627"/>
          <a:ext cx="7848872" cy="600164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25000"/>
            <a:lumOff val="75000"/>
            <a:alpha val="20000"/>
          </a:schemeClr>
        </a:solidFill>
        <a:ln xmlns:a="http://schemas.openxmlformats.org/drawingml/2006/main">
          <a:solidFill>
            <a:schemeClr val="bg1">
              <a:lumMod val="95000"/>
            </a:schemeClr>
          </a:solidFill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 sz="1400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r>
            <a:rPr lang="ja-JP" altLang="en-US" sz="2200" b="1" dirty="0"/>
            <a:t>若年層　時間帯別の利用</a:t>
          </a:r>
          <a:r>
            <a:rPr lang="ja-JP" altLang="en-US" sz="2200" b="1" dirty="0" smtClean="0"/>
            <a:t>傾向</a:t>
          </a:r>
          <a:endParaRPr lang="en-US" altLang="ja-JP" sz="2200" b="1" dirty="0" smtClean="0"/>
        </a:p>
        <a:p xmlns:a="http://schemas.openxmlformats.org/drawingml/2006/main">
          <a:pPr algn="ctr">
            <a:defRPr sz="1400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r>
            <a:rPr lang="ja-JP" altLang="en-US" sz="1100" dirty="0" smtClean="0"/>
            <a:t>（各サービス内での利用割合）</a:t>
          </a:r>
          <a:endParaRPr lang="ja-JP" alt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0.04286</cdr:x>
      <cdr:y>0.09143</cdr:y>
    </cdr:from>
    <cdr:to>
      <cdr:x>0.19636</cdr:x>
      <cdr:y>0.24103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341784" y="396055"/>
          <a:ext cx="1224106" cy="648047"/>
        </a:xfrm>
        <a:prstGeom xmlns:a="http://schemas.openxmlformats.org/drawingml/2006/main" prst="rect">
          <a:avLst/>
        </a:prstGeom>
        <a:solidFill xmlns:a="http://schemas.openxmlformats.org/drawingml/2006/main">
          <a:srgbClr val="D9D9D9">
            <a:alpha val="60000"/>
          </a:srgbClr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ja-JP" altLang="en-US" b="0" dirty="0">
              <a:solidFill>
                <a:schemeClr val="tx1">
                  <a:lumMod val="65000"/>
                  <a:lumOff val="35000"/>
                </a:schemeClr>
              </a:solidFill>
            </a:rPr>
            <a:t>話題の情報</a:t>
          </a:r>
          <a:r>
            <a:rPr lang="ja-JP" altLang="en-US" b="0" dirty="0" smtClean="0">
              <a:solidFill>
                <a:schemeClr val="tx1">
                  <a:lumMod val="65000"/>
                  <a:lumOff val="35000"/>
                </a:schemeClr>
              </a:solidFill>
            </a:rPr>
            <a:t>が</a:t>
          </a:r>
          <a:endParaRPr lang="en-US" altLang="ja-JP" b="0" dirty="0" smtClean="0">
            <a:solidFill>
              <a:schemeClr val="tx1">
                <a:lumMod val="65000"/>
                <a:lumOff val="35000"/>
              </a:schemeClr>
            </a:solidFill>
          </a:endParaRPr>
        </a:p>
        <a:p xmlns:a="http://schemas.openxmlformats.org/drawingml/2006/main">
          <a:pPr algn="ctr"/>
          <a:r>
            <a:rPr lang="ja-JP" altLang="en-US" b="0" dirty="0" smtClean="0">
              <a:solidFill>
                <a:schemeClr val="tx1">
                  <a:lumMod val="65000"/>
                  <a:lumOff val="35000"/>
                </a:schemeClr>
              </a:solidFill>
            </a:rPr>
            <a:t>集約されるため</a:t>
          </a:r>
          <a:endParaRPr lang="en-US" altLang="ja-JP" b="0" dirty="0" smtClean="0">
            <a:solidFill>
              <a:schemeClr val="tx1">
                <a:lumMod val="65000"/>
                <a:lumOff val="35000"/>
              </a:schemeClr>
            </a:solidFill>
          </a:endParaRPr>
        </a:p>
        <a:p xmlns:a="http://schemas.openxmlformats.org/drawingml/2006/main">
          <a:pPr algn="ctr"/>
          <a:r>
            <a:rPr lang="ja-JP" altLang="en-US" b="0" dirty="0" smtClean="0">
              <a:solidFill>
                <a:schemeClr val="tx1">
                  <a:lumMod val="65000"/>
                  <a:lumOff val="35000"/>
                </a:schemeClr>
              </a:solidFill>
            </a:rPr>
            <a:t>回遊</a:t>
          </a:r>
          <a:r>
            <a:rPr lang="ja-JP" altLang="en-US" b="0" dirty="0">
              <a:solidFill>
                <a:schemeClr val="tx1">
                  <a:lumMod val="65000"/>
                  <a:lumOff val="35000"/>
                </a:schemeClr>
              </a:solidFill>
            </a:rPr>
            <a:t>する</a:t>
          </a:r>
          <a:endParaRPr lang="en-US" altLang="ja-JP" b="0" dirty="0">
            <a:solidFill>
              <a:schemeClr val="tx1">
                <a:lumMod val="65000"/>
                <a:lumOff val="35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10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926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626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504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720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638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45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9">
            <a:extLst>
              <a:ext uri="{FF2B5EF4-FFF2-40B4-BE49-F238E27FC236}">
                <a16:creationId xmlns:a16="http://schemas.microsoft.com/office/drawing/2014/main" id="{0C19E9A5-FB8A-D843-9302-EF49291B7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7243" y="6525349"/>
            <a:ext cx="5317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altLang="ja-JP" b="0" i="0" smtClean="0">
                <a:effectLst/>
              </a:defRPr>
            </a:lvl1pPr>
          </a:lstStyle>
          <a:p>
            <a:r>
              <a:rPr lang="en-US" altLang="ja-JP" dirty="0"/>
              <a:t>© 2021 Yahoo Japan Corporation All rights reserved.</a:t>
            </a:r>
            <a:endParaRPr lang="en-US" altLang="ja-JP" sz="100" dirty="0"/>
          </a:p>
        </p:txBody>
      </p:sp>
      <p:sp>
        <p:nvSpPr>
          <p:cNvPr id="3" name="スライド番号プレースホルダ 10">
            <a:extLst>
              <a:ext uri="{FF2B5EF4-FFF2-40B4-BE49-F238E27FC236}">
                <a16:creationId xmlns:a16="http://schemas.microsoft.com/office/drawing/2014/main" id="{89DB156A-C138-BD47-9A9C-E2C1EFAD1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9258" y="64533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687080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 userDrawn="1"/>
        </p:nvSpPr>
        <p:spPr>
          <a:xfrm>
            <a:off x="10992544" y="70592"/>
            <a:ext cx="1114908" cy="41771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9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6C67D-DB03-C641-AA7F-C16480386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87B7F4-1388-C841-8842-1BD07BEF0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90DDAF-D52E-5A47-B00E-C35383000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8811D1-94BD-B742-BC58-6F218170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1629A4-987C-3541-94F1-DBF35C51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FF29A-C797-A146-8B8C-49AB161A4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60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145C18-89B6-524E-982F-4067AE7E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9E6D68-437B-3043-B50E-8A78D6848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CA1B15-FC34-A947-AAFA-F28B72C6B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32E2D7-DC40-6F4B-9279-74F72AE004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640493-81D1-264C-80A0-C6997E0C5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43843C0-F208-B14B-A457-586DF33C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6042182-5A19-5045-8C52-63AAEEFB6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893638-A763-A147-A8CA-D3A426FE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934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A9A2BB-7AF7-1844-B9B1-E2EF64299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EA78286-DA5E-E945-B4E4-10AF769AB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BDDB46-C13C-4D43-91CF-8BB69B165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39F06F-B84D-9642-BC0D-8EDE0015B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605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021389-835C-364C-B856-C92D532F2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5C027F3-75F2-AC44-BC06-E784705D3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91E502-44A4-8E4F-AEBE-4590D15D6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35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BD8DB1-ADF8-7D49-B843-CBFD7AC44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C30161-6BDF-A845-B133-B86AA7286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2930AEB-61B2-3441-B2CC-46DA72ACED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1CBBD3-02F4-A24E-B9FC-A8E48D8D1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85690C-49A7-D148-8EB2-BC526DC4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B9E7DE-DCB4-C24B-8562-6F8F87661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905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8BFE8C-3332-B441-8B73-081893713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B26DD27-27A7-874B-9873-370FCFDC4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BA3AB4-F098-B946-8194-A30E78226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FAA3C80-0267-1848-A5C7-F0B8B7D62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56A8BE-A7D6-C848-BCEF-1394E39B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D85308-46D9-F240-9881-F547009E1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815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19DA19-6126-2344-B90F-6E07E20D2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47084C-D64C-0A49-9BB8-866CED96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ED8A9-BE34-774C-8998-5AC98DBDD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33DE92-FADA-B841-8D0B-C42AB0CEB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9671BB-872B-3141-8F65-D00D586CA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440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4E3A138-A4D4-694F-A01B-3A07C9255A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87D43A-23D9-1B42-AA44-05A13C3D4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78A5A7-DE6C-6E4A-8CD9-233DCB28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65F926-AB62-DF44-BA1C-56715E41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C4F081-79D9-694C-853B-6BB5F5D9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25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面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35361" y="188640"/>
            <a:ext cx="9837401" cy="432048"/>
          </a:xfrm>
          <a:prstGeom prst="rect">
            <a:avLst/>
          </a:prstGeom>
        </p:spPr>
        <p:txBody>
          <a:bodyPr anchor="ctr"/>
          <a:lstStyle>
            <a:lvl1pPr marL="0" marR="0" indent="0" algn="l" defTabSz="91442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タイトル（</a:t>
            </a:r>
            <a:r>
              <a:rPr kumimoji="1" lang="en-US" altLang="ja-JP" dirty="0"/>
              <a:t>28</a:t>
            </a:r>
            <a:r>
              <a:rPr kumimoji="1" lang="en" altLang="ja-JP" dirty="0" err="1"/>
              <a:t>pt</a:t>
            </a:r>
            <a:r>
              <a:rPr kumimoji="1" lang="ja-JP" altLang="en"/>
              <a:t>）</a:t>
            </a:r>
          </a:p>
        </p:txBody>
      </p:sp>
      <p:sp>
        <p:nvSpPr>
          <p:cNvPr id="10" name="コンテンツ プレースホルダ 8"/>
          <p:cNvSpPr>
            <a:spLocks noGrp="1"/>
          </p:cNvSpPr>
          <p:nvPr>
            <p:ph sz="quarter" idx="13" hasCustomPrompt="1"/>
          </p:nvPr>
        </p:nvSpPr>
        <p:spPr>
          <a:xfrm>
            <a:off x="336064" y="1052513"/>
            <a:ext cx="11519877" cy="5256212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ja-JP" altLang="en-US"/>
              <a:t>本文（</a:t>
            </a:r>
            <a:r>
              <a:rPr kumimoji="1" lang="en-US" altLang="ja-JP" dirty="0"/>
              <a:t>20pt</a:t>
            </a:r>
            <a:r>
              <a:rPr kumimoji="1" lang="ja-JP" altLang="en-US"/>
              <a:t>）</a:t>
            </a:r>
            <a:endParaRPr kumimoji="1" lang="ja-JP" altLang="en-US" dirty="0"/>
          </a:p>
        </p:txBody>
      </p:sp>
      <p:sp>
        <p:nvSpPr>
          <p:cNvPr id="11" name="Line 18"/>
          <p:cNvSpPr>
            <a:spLocks noChangeShapeType="1"/>
          </p:cNvSpPr>
          <p:nvPr userDrawn="1"/>
        </p:nvSpPr>
        <p:spPr bwMode="auto">
          <a:xfrm>
            <a:off x="0" y="692696"/>
            <a:ext cx="12192000" cy="0"/>
          </a:xfrm>
          <a:prstGeom prst="line">
            <a:avLst/>
          </a:prstGeom>
          <a:noFill/>
          <a:ln w="3175">
            <a:solidFill>
              <a:srgbClr val="AEB1B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latin typeface="+mn-lt"/>
              <a:ea typeface="+mn-ea"/>
            </a:endParaRPr>
          </a:p>
        </p:txBody>
      </p:sp>
      <p:sp>
        <p:nvSpPr>
          <p:cNvPr id="15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3437243" y="6525349"/>
            <a:ext cx="5317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altLang="ja-JP" b="0" i="0" smtClean="0">
                <a:effectLst/>
              </a:defRPr>
            </a:lvl1pPr>
          </a:lstStyle>
          <a:p>
            <a:r>
              <a:rPr lang="en-US" altLang="ja-JP" dirty="0"/>
              <a:t>© 2021 Yahoo Japan Corporation All rights reserved.</a:t>
            </a:r>
            <a:endParaRPr lang="en-US" altLang="ja-JP" sz="100" dirty="0"/>
          </a:p>
        </p:txBody>
      </p:sp>
      <p:sp>
        <p:nvSpPr>
          <p:cNvPr id="8" name="スライド番号プレースホルダ 10"/>
          <p:cNvSpPr>
            <a:spLocks noGrp="1"/>
          </p:cNvSpPr>
          <p:nvPr>
            <p:ph type="sldNum" sz="quarter" idx="4"/>
          </p:nvPr>
        </p:nvSpPr>
        <p:spPr>
          <a:xfrm>
            <a:off x="9109258" y="64533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687080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 userDrawn="1"/>
        </p:nvSpPr>
        <p:spPr>
          <a:xfrm>
            <a:off x="10992544" y="70592"/>
            <a:ext cx="1114908" cy="41771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9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表紙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867114" y="2703416"/>
            <a:ext cx="10457777" cy="1143000"/>
          </a:xfrm>
        </p:spPr>
        <p:txBody>
          <a:bodyPr>
            <a:normAutofit/>
          </a:bodyPr>
          <a:lstStyle>
            <a:lvl1pPr>
              <a:defRPr sz="4000" spc="300">
                <a:latin typeface="+mj-lt"/>
              </a:defRPr>
            </a:lvl1pPr>
          </a:lstStyle>
          <a:p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3437243" y="6525349"/>
            <a:ext cx="5317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altLang="ja-JP" b="0" i="0" smtClean="0">
                <a:effectLst/>
              </a:defRPr>
            </a:lvl1pPr>
          </a:lstStyle>
          <a:p>
            <a:r>
              <a:rPr lang="en-US" altLang="ja-JP" dirty="0"/>
              <a:t>© 2021 Yahoo Japan Corporation All rights reserved.</a:t>
            </a:r>
            <a:endParaRPr lang="en-US" altLang="ja-JP" sz="100" dirty="0"/>
          </a:p>
        </p:txBody>
      </p:sp>
      <p:sp>
        <p:nvSpPr>
          <p:cNvPr id="5" name="スライド番号プレースホルダ 10"/>
          <p:cNvSpPr>
            <a:spLocks noGrp="1"/>
          </p:cNvSpPr>
          <p:nvPr>
            <p:ph type="sldNum" sz="quarter" idx="4"/>
          </p:nvPr>
        </p:nvSpPr>
        <p:spPr>
          <a:xfrm>
            <a:off x="9109258" y="64533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687080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044F6924-CB14-6D40-8D00-DD453AF696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7512" y="4005065"/>
            <a:ext cx="9256975" cy="365126"/>
          </a:xfrm>
        </p:spPr>
        <p:txBody>
          <a:bodyPr/>
          <a:lstStyle>
            <a:lvl1pPr marL="342908" marR="0" indent="-342908" algn="ctr" defTabSz="91442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latin typeface="+mn-lt"/>
              </a:defRPr>
            </a:lvl1pPr>
          </a:lstStyle>
          <a:p>
            <a:r>
              <a:rPr lang="ja-JP" altLang="en-US"/>
              <a:t>サブタイトル（</a:t>
            </a:r>
            <a:r>
              <a:rPr lang="en-US" altLang="ja-JP" dirty="0"/>
              <a:t>20</a:t>
            </a:r>
            <a:r>
              <a:rPr lang="en" altLang="ja-JP" dirty="0" err="1"/>
              <a:t>pt</a:t>
            </a:r>
            <a:r>
              <a:rPr lang="ja-JP" altLang="en"/>
              <a:t>）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 userDrawn="1"/>
        </p:nvSpPr>
        <p:spPr>
          <a:xfrm>
            <a:off x="10992544" y="70592"/>
            <a:ext cx="1114908" cy="41771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9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用サブタイトル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592" y="1449960"/>
            <a:ext cx="3897249" cy="1043305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996957"/>
            <a:ext cx="10363200" cy="819523"/>
          </a:xfrm>
        </p:spPr>
        <p:txBody>
          <a:bodyPr>
            <a:normAutofit/>
          </a:bodyPr>
          <a:lstStyle>
            <a:lvl1pPr>
              <a:defRPr sz="4000" spc="300">
                <a:latin typeface="+mj-lt"/>
              </a:defRPr>
            </a:lvl1pPr>
          </a:lstStyle>
          <a:p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endParaRPr kumimoji="1" lang="ja-JP" altLang="en-US" dirty="0"/>
          </a:p>
        </p:txBody>
      </p:sp>
      <p:sp>
        <p:nvSpPr>
          <p:cNvPr id="12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61048"/>
            <a:ext cx="8534400" cy="459124"/>
          </a:xfrm>
        </p:spPr>
        <p:txBody>
          <a:bodyPr>
            <a:noAutofit/>
          </a:bodyPr>
          <a:lstStyle>
            <a:lvl1pPr marL="0" marR="0" indent="0" algn="ctr" defTabSz="91442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>
                <a:solidFill>
                  <a:srgbClr val="687080"/>
                </a:solidFill>
                <a:latin typeface="+mj-lt"/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サブタイトル（</a:t>
            </a:r>
            <a:r>
              <a:rPr kumimoji="1" lang="en-US" altLang="ja-JP" dirty="0"/>
              <a:t>28</a:t>
            </a:r>
            <a:r>
              <a:rPr kumimoji="1" lang="en" altLang="ja-JP" dirty="0" err="1"/>
              <a:t>pt</a:t>
            </a:r>
            <a:r>
              <a:rPr kumimoji="1" lang="ja-JP" altLang="en"/>
              <a:t>）</a:t>
            </a:r>
          </a:p>
        </p:txBody>
      </p:sp>
      <p:sp>
        <p:nvSpPr>
          <p:cNvPr id="16" name="テキスト プレースホルダ 9"/>
          <p:cNvSpPr>
            <a:spLocks noGrp="1"/>
          </p:cNvSpPr>
          <p:nvPr>
            <p:ph type="body" sz="quarter" idx="13" hasCustomPrompt="1"/>
          </p:nvPr>
        </p:nvSpPr>
        <p:spPr>
          <a:xfrm>
            <a:off x="3436820" y="4654078"/>
            <a:ext cx="5306795" cy="719138"/>
          </a:xfrm>
        </p:spPr>
        <p:txBody>
          <a:bodyPr>
            <a:noAutofit/>
          </a:bodyPr>
          <a:lstStyle>
            <a:lvl1pPr marL="0" marR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4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marR="0" lvl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ヤフー株式会社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NAME NAME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20XX/XX/XX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54958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プレースホルダー 7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3614494" y="5589240"/>
            <a:ext cx="5006700" cy="576064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用二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592" y="1340768"/>
            <a:ext cx="3897249" cy="1043305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924949"/>
            <a:ext cx="10363200" cy="1323579"/>
          </a:xfrm>
        </p:spPr>
        <p:txBody>
          <a:bodyPr>
            <a:normAutofit/>
          </a:bodyPr>
          <a:lstStyle>
            <a:lvl1pPr>
              <a:defRPr sz="4000" spc="300">
                <a:latin typeface="+mj-lt"/>
              </a:defRPr>
            </a:lvl1pPr>
          </a:lstStyle>
          <a:p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endParaRPr kumimoji="1" lang="ja-JP" altLang="en-US" dirty="0"/>
          </a:p>
        </p:txBody>
      </p:sp>
      <p:sp>
        <p:nvSpPr>
          <p:cNvPr id="13" name="テキスト プレースホルダ 9"/>
          <p:cNvSpPr>
            <a:spLocks noGrp="1"/>
          </p:cNvSpPr>
          <p:nvPr>
            <p:ph type="body" sz="quarter" idx="13" hasCustomPrompt="1"/>
          </p:nvPr>
        </p:nvSpPr>
        <p:spPr>
          <a:xfrm>
            <a:off x="3436820" y="4509120"/>
            <a:ext cx="5306795" cy="719138"/>
          </a:xfrm>
        </p:spPr>
        <p:txBody>
          <a:bodyPr>
            <a:noAutofit/>
          </a:bodyPr>
          <a:lstStyle>
            <a:lvl1pPr marL="0" marR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4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marR="0" lvl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ヤフー株式会社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NAME NAME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20XX/XX/XX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54958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テキスト プレースホルダー 7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3614494" y="5517232"/>
            <a:ext cx="5006700" cy="576064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用二行サブタイトル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219" y="1124744"/>
            <a:ext cx="3897249" cy="1043305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708925"/>
            <a:ext cx="10363200" cy="1323579"/>
          </a:xfrm>
        </p:spPr>
        <p:txBody>
          <a:bodyPr>
            <a:normAutofit/>
          </a:bodyPr>
          <a:lstStyle>
            <a:lvl1pPr>
              <a:defRPr sz="4000" spc="300">
                <a:latin typeface="+mj-lt"/>
              </a:defRPr>
            </a:lvl1pPr>
          </a:lstStyle>
          <a:p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タイトル（</a:t>
            </a:r>
            <a:r>
              <a:rPr kumimoji="1" lang="en-US" altLang="ja-JP" dirty="0"/>
              <a:t>40pt</a:t>
            </a:r>
            <a:r>
              <a:rPr kumimoji="1" lang="ja-JP" altLang="en-US"/>
              <a:t>）</a:t>
            </a:r>
            <a:endParaRPr kumimoji="1" lang="ja-JP" altLang="en-US" dirty="0"/>
          </a:p>
        </p:txBody>
      </p:sp>
      <p:sp>
        <p:nvSpPr>
          <p:cNvPr id="1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221088"/>
            <a:ext cx="8534400" cy="432990"/>
          </a:xfrm>
        </p:spPr>
        <p:txBody>
          <a:bodyPr>
            <a:noAutofit/>
          </a:bodyPr>
          <a:lstStyle>
            <a:lvl1pPr marL="0" marR="0" indent="0" algn="ctr" defTabSz="91442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>
                <a:solidFill>
                  <a:srgbClr val="687080"/>
                </a:solidFill>
                <a:latin typeface="+mj-lt"/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サブタイトル（</a:t>
            </a:r>
            <a:r>
              <a:rPr kumimoji="1" lang="en-US" altLang="ja-JP" dirty="0"/>
              <a:t>28</a:t>
            </a:r>
            <a:r>
              <a:rPr kumimoji="1" lang="en" altLang="ja-JP" dirty="0" err="1"/>
              <a:t>pt</a:t>
            </a:r>
            <a:r>
              <a:rPr kumimoji="1" lang="ja-JP" altLang="en"/>
              <a:t>）</a:t>
            </a:r>
          </a:p>
        </p:txBody>
      </p:sp>
      <p:sp>
        <p:nvSpPr>
          <p:cNvPr id="16" name="テキスト プレースホルダ 9"/>
          <p:cNvSpPr>
            <a:spLocks noGrp="1"/>
          </p:cNvSpPr>
          <p:nvPr>
            <p:ph type="body" sz="quarter" idx="13" hasCustomPrompt="1"/>
          </p:nvPr>
        </p:nvSpPr>
        <p:spPr>
          <a:xfrm>
            <a:off x="3436820" y="4798094"/>
            <a:ext cx="5306795" cy="719138"/>
          </a:xfrm>
        </p:spPr>
        <p:txBody>
          <a:bodyPr>
            <a:noAutofit/>
          </a:bodyPr>
          <a:lstStyle>
            <a:lvl1pPr marL="0" marR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4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marL="0" marR="0" lvl="0" indent="0" algn="ctr" defTabSz="914423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ヤフー株式会社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NAME NAME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454958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20XX/XX/XX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54958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プレースホルダー 7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3614494" y="5661248"/>
            <a:ext cx="5006700" cy="576064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
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96C2D-5937-2C44-B661-8A7942850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1AF80E7-77CB-2B48-A892-09090BCA1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51AE0D-8B7F-D045-B26F-0C9895168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C2ACD5-3615-384A-ACE0-BB3F3CF6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7B8CB0-472D-E142-A903-4B47D78C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42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7B0D85-7AF9-6A4B-B170-0C4F63F58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87B05-0BAB-AA4D-897E-5BBC5CE53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35BE6-73EA-CA4F-8140-E0F9363C1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CC23E6-71B6-1140-8A33-D2750EDA4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F2F15A-C6C5-4F42-8CD1-51FEFAB40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697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BEF764-9B2D-A743-BA5C-1077DEB6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293E15-235A-6C4C-8CF7-B34E5BAAA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DF801E-48E6-E941-94FF-8051BC245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1D6536-B20A-DA44-AFB5-84B8D02B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5F7530-F655-0E4F-999A-FC23FC2A5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03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5" name="スライド番号プレースホルダ 10"/>
          <p:cNvSpPr>
            <a:spLocks noGrp="1"/>
          </p:cNvSpPr>
          <p:nvPr>
            <p:ph type="sldNum" sz="quarter" idx="4"/>
          </p:nvPr>
        </p:nvSpPr>
        <p:spPr>
          <a:xfrm>
            <a:off x="9109258" y="64533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687080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7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3437243" y="6525349"/>
            <a:ext cx="5317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altLang="ja-JP" sz="800" b="0" i="0" baseline="0" smtClean="0">
                <a:effectLst/>
              </a:defRPr>
            </a:lvl1pPr>
          </a:lstStyle>
          <a:p>
            <a:r>
              <a:rPr lang="en-US" altLang="ja-JP" dirty="0"/>
              <a:t>© 2021 Yahoo Japan Corporation All rights reserved.</a:t>
            </a:r>
            <a:endParaRPr lang="en-US" altLang="ja-JP" sz="1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 userDrawn="1"/>
        </p:nvSpPr>
        <p:spPr>
          <a:xfrm>
            <a:off x="10992544" y="70592"/>
            <a:ext cx="1114908" cy="41771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9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</p:sldLayoutIdLst>
  <p:hf hdr="0" dt="0"/>
  <p:txStyles>
    <p:titleStyle>
      <a:lvl1pPr algn="ctr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8" indent="-342908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B18FD29-0D64-8B4F-AF71-7F64788A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E6E671-2D0D-F04F-81D4-F707142D8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5DC6DA-FF81-114A-896C-E6FF38346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3798-CEDE-5542-B01B-757F6917FCC9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0E51BD-3E7D-3B4E-9477-3058CD038B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818E3B-2C27-DA43-BA81-693118AC2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71A0-38FE-D94A-A1A3-AD601F972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93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7.png"/><Relationship Id="rId21" Type="http://schemas.openxmlformats.org/officeDocument/2006/relationships/image" Target="../media/image23.png"/><Relationship Id="rId7" Type="http://schemas.openxmlformats.org/officeDocument/2006/relationships/image" Target="../media/image10.emf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jpe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chart" Target="../charts/chart1.xml"/><Relationship Id="rId15" Type="http://schemas.openxmlformats.org/officeDocument/2006/relationships/image" Target="../media/image18.jpeg"/><Relationship Id="rId10" Type="http://schemas.openxmlformats.org/officeDocument/2006/relationships/image" Target="../media/image13.emf"/><Relationship Id="rId19" Type="http://schemas.openxmlformats.org/officeDocument/2006/relationships/image" Target="../media/image22.png"/><Relationship Id="rId4" Type="http://schemas.openxmlformats.org/officeDocument/2006/relationships/image" Target="../media/image8.jpeg"/><Relationship Id="rId9" Type="http://schemas.openxmlformats.org/officeDocument/2006/relationships/image" Target="../media/image12.emf"/><Relationship Id="rId14" Type="http://schemas.openxmlformats.org/officeDocument/2006/relationships/image" Target="../media/image17.jpeg"/><Relationship Id="rId27" Type="http://schemas.openxmlformats.org/officeDocument/2006/relationships/image" Target="../media/image3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凧を揚げている人のイラスト&#10;&#10;低い精度で自動的に生成された説明">
            <a:extLst>
              <a:ext uri="{FF2B5EF4-FFF2-40B4-BE49-F238E27FC236}">
                <a16:creationId xmlns:a16="http://schemas.microsoft.com/office/drawing/2014/main" id="{0FBE7F45-D7AC-504B-B8B4-C31AED9B3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236761" y="321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2EFFF9F-3594-A54C-9676-BEA86D89C1AB}"/>
              </a:ext>
            </a:extLst>
          </p:cNvPr>
          <p:cNvSpPr/>
          <p:nvPr/>
        </p:nvSpPr>
        <p:spPr>
          <a:xfrm>
            <a:off x="8976320" y="6488628"/>
            <a:ext cx="2970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dirty="0">
                <a:solidFill>
                  <a:schemeClr val="accent3"/>
                </a:solidFill>
              </a:rPr>
              <a:t> 2022</a:t>
            </a:r>
            <a:r>
              <a:rPr lang="ja-JP" altLang="en-US" dirty="0">
                <a:solidFill>
                  <a:schemeClr val="accent3"/>
                </a:solidFill>
              </a:rPr>
              <a:t>年</a:t>
            </a:r>
            <a:r>
              <a:rPr lang="en-US" altLang="ja-JP" dirty="0">
                <a:solidFill>
                  <a:schemeClr val="accent3"/>
                </a:solidFill>
              </a:rPr>
              <a:t>3</a:t>
            </a:r>
            <a:r>
              <a:rPr lang="ja-JP" altLang="en-US" dirty="0">
                <a:solidFill>
                  <a:schemeClr val="accent3"/>
                </a:solidFill>
              </a:rPr>
              <a:t>月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7C56175-3162-7A4C-86E4-218E1F6F6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0376" y="399592"/>
            <a:ext cx="2328741" cy="459189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839416" y="1124744"/>
            <a:ext cx="3744416" cy="432048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</a:rPr>
              <a:t>M1</a:t>
            </a:r>
            <a:r>
              <a:rPr lang="ja-JP" altLang="en-US" sz="1600" dirty="0">
                <a:solidFill>
                  <a:schemeClr val="bg1"/>
                </a:solidFill>
              </a:rPr>
              <a:t>層</a:t>
            </a:r>
            <a:r>
              <a:rPr lang="en-US" altLang="ja-JP" sz="1600" dirty="0">
                <a:solidFill>
                  <a:schemeClr val="bg1"/>
                </a:solidFill>
              </a:rPr>
              <a:t>,F1</a:t>
            </a:r>
            <a:r>
              <a:rPr lang="ja-JP" altLang="en-US" sz="1600" dirty="0" smtClean="0">
                <a:solidFill>
                  <a:schemeClr val="bg1"/>
                </a:solidFill>
              </a:rPr>
              <a:t>層</a:t>
            </a:r>
            <a:r>
              <a:rPr lang="ja-JP" altLang="en-US" sz="1600" dirty="0">
                <a:solidFill>
                  <a:schemeClr val="bg1"/>
                </a:solidFill>
              </a:rPr>
              <a:t>　</a:t>
            </a:r>
            <a:r>
              <a:rPr lang="ja-JP" altLang="en-US" sz="1600" dirty="0" smtClean="0">
                <a:solidFill>
                  <a:schemeClr val="bg1"/>
                </a:solidFill>
              </a:rPr>
              <a:t>ヤフーのサービス利用者</a:t>
            </a:r>
            <a:endParaRPr kumimoji="1" lang="ja-JP" alt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0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25344"/>
            <a:ext cx="12192000" cy="365125"/>
          </a:xfrm>
        </p:spPr>
        <p:txBody>
          <a:bodyPr/>
          <a:lstStyle/>
          <a:p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1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21E5-5C5F-2545-A30A-8D2779848727}"/>
              </a:ext>
            </a:extLst>
          </p:cNvPr>
          <p:cNvSpPr/>
          <p:nvPr/>
        </p:nvSpPr>
        <p:spPr>
          <a:xfrm>
            <a:off x="0" y="0"/>
            <a:ext cx="3071664" cy="6858000"/>
          </a:xfrm>
          <a:prstGeom prst="rect">
            <a:avLst/>
          </a:prstGeom>
          <a:solidFill>
            <a:srgbClr val="F5F5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78F80E-8D6D-DA46-A71A-CAA69210B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20259"/>
            <a:ext cx="2844800" cy="365125"/>
          </a:xfrm>
        </p:spPr>
        <p:txBody>
          <a:bodyPr/>
          <a:lstStyle/>
          <a:p>
            <a:r>
              <a:rPr lang="en-US" altLang="ja-JP" sz="1100" dirty="0">
                <a:solidFill>
                  <a:schemeClr val="accent2"/>
                </a:solidFill>
              </a:rPr>
              <a:t>3</a:t>
            </a:r>
            <a:endParaRPr lang="ja-JP" altLang="en-US" sz="1100">
              <a:solidFill>
                <a:schemeClr val="accent2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FD4FA90-836C-6F46-AA0E-A4650AF94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63" y="4186599"/>
            <a:ext cx="2557240" cy="2410753"/>
          </a:xfrm>
          <a:prstGeom prst="rect">
            <a:avLst/>
          </a:prstGeom>
        </p:spPr>
      </p:pic>
      <p:sp>
        <p:nvSpPr>
          <p:cNvPr id="35" name="サブタイトル 2">
            <a:extLst>
              <a:ext uri="{FF2B5EF4-FFF2-40B4-BE49-F238E27FC236}">
                <a16:creationId xmlns:a16="http://schemas.microsoft.com/office/drawing/2014/main" id="{1C9ACF5A-0517-EC4F-976D-7A5601E2C6CA}"/>
              </a:ext>
            </a:extLst>
          </p:cNvPr>
          <p:cNvSpPr txBox="1">
            <a:spLocks/>
          </p:cNvSpPr>
          <p:nvPr/>
        </p:nvSpPr>
        <p:spPr>
          <a:xfrm>
            <a:off x="4021370" y="3299352"/>
            <a:ext cx="3082742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40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1918</a:t>
            </a:r>
            <a:r>
              <a:rPr lang="ja-JP" altLang="en-US" sz="18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b="1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A1FCA8DD-FA76-4C4E-9148-9BADCA33584F}"/>
              </a:ext>
            </a:extLst>
          </p:cNvPr>
          <p:cNvSpPr txBox="1"/>
          <p:nvPr/>
        </p:nvSpPr>
        <p:spPr>
          <a:xfrm>
            <a:off x="2937633" y="850340"/>
            <a:ext cx="4561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000" b="1" dirty="0">
                <a:solidFill>
                  <a:schemeClr val="accent3"/>
                </a:solidFill>
              </a:rPr>
              <a:t>日本</a:t>
            </a:r>
            <a:r>
              <a:rPr lang="ja-JP" altLang="en-US" sz="2000" b="1" dirty="0" smtClean="0">
                <a:solidFill>
                  <a:schemeClr val="accent3"/>
                </a:solidFill>
              </a:rPr>
              <a:t>の若年層</a:t>
            </a:r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147" name="サブタイトル 2">
            <a:extLst>
              <a:ext uri="{FF2B5EF4-FFF2-40B4-BE49-F238E27FC236}">
                <a16:creationId xmlns:a16="http://schemas.microsoft.com/office/drawing/2014/main" id="{6EF8C7FE-097D-E548-A1EB-10DD04794425}"/>
              </a:ext>
            </a:extLst>
          </p:cNvPr>
          <p:cNvSpPr txBox="1">
            <a:spLocks/>
          </p:cNvSpPr>
          <p:nvPr/>
        </p:nvSpPr>
        <p:spPr>
          <a:xfrm>
            <a:off x="3522795" y="4729627"/>
            <a:ext cx="3835171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40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40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</a:t>
            </a:r>
            <a:r>
              <a:rPr lang="en-US" altLang="ja-JP" sz="40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2544</a:t>
            </a:r>
            <a:r>
              <a:rPr lang="ja-JP" altLang="en-US" sz="1800" b="1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b="1" kern="600" spc="300" dirty="0" smtClean="0">
              <a:solidFill>
                <a:schemeClr val="accent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33C7D4DF-D533-5E44-8670-7C80E2C55E12}"/>
              </a:ext>
            </a:extLst>
          </p:cNvPr>
          <p:cNvSpPr/>
          <p:nvPr/>
        </p:nvSpPr>
        <p:spPr>
          <a:xfrm>
            <a:off x="3503712" y="4290119"/>
            <a:ext cx="3672408" cy="72008"/>
          </a:xfrm>
          <a:prstGeom prst="rect">
            <a:avLst/>
          </a:prstGeom>
          <a:solidFill>
            <a:srgbClr val="99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EBDBC442-0AA1-F04E-8888-965166EED08A}"/>
              </a:ext>
            </a:extLst>
          </p:cNvPr>
          <p:cNvSpPr/>
          <p:nvPr/>
        </p:nvSpPr>
        <p:spPr>
          <a:xfrm>
            <a:off x="3535370" y="4489375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日本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の総人口</a:t>
            </a:r>
            <a:endParaRPr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6F17CFA6-AEF6-9C49-8C91-BBB0B14CE612}"/>
              </a:ext>
            </a:extLst>
          </p:cNvPr>
          <p:cNvSpPr/>
          <p:nvPr/>
        </p:nvSpPr>
        <p:spPr>
          <a:xfrm>
            <a:off x="3549000" y="2996952"/>
            <a:ext cx="1710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accent6"/>
                </a:solidFill>
                <a:latin typeface="+mn-ea"/>
              </a:rPr>
              <a:t>20</a:t>
            </a:r>
            <a:r>
              <a:rPr lang="ja-JP" altLang="en-US" sz="1400" dirty="0">
                <a:solidFill>
                  <a:schemeClr val="accent6"/>
                </a:solidFill>
                <a:latin typeface="+mn-ea"/>
              </a:rPr>
              <a:t>歳～</a:t>
            </a:r>
            <a:r>
              <a:rPr lang="en-US" altLang="ja-JP" sz="1400" dirty="0">
                <a:solidFill>
                  <a:schemeClr val="accent6"/>
                </a:solidFill>
                <a:latin typeface="+mn-ea"/>
              </a:rPr>
              <a:t>34</a:t>
            </a:r>
            <a:r>
              <a:rPr lang="ja-JP" altLang="en-US" sz="1400" dirty="0">
                <a:solidFill>
                  <a:schemeClr val="accent6"/>
                </a:solidFill>
                <a:latin typeface="+mn-ea"/>
              </a:rPr>
              <a:t>歳の</a:t>
            </a:r>
            <a:r>
              <a:rPr lang="ja-JP" altLang="en-US" sz="1400" dirty="0" smtClean="0">
                <a:solidFill>
                  <a:schemeClr val="accent6"/>
                </a:solidFill>
                <a:latin typeface="+mn-ea"/>
              </a:rPr>
              <a:t>男女</a:t>
            </a:r>
            <a:endParaRPr lang="ja-JP" altLang="en-US" sz="1400" dirty="0">
              <a:solidFill>
                <a:schemeClr val="accent6"/>
              </a:solidFill>
              <a:latin typeface="+mn-ea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AFE45F7F-B8BF-C34F-9FF7-38EAC35D49BF}"/>
              </a:ext>
            </a:extLst>
          </p:cNvPr>
          <p:cNvSpPr/>
          <p:nvPr/>
        </p:nvSpPr>
        <p:spPr>
          <a:xfrm>
            <a:off x="8062807" y="4290119"/>
            <a:ext cx="1561585" cy="72008"/>
          </a:xfrm>
          <a:prstGeom prst="rect">
            <a:avLst/>
          </a:prstGeom>
          <a:solidFill>
            <a:srgbClr val="99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2" name="サブタイトル 2">
            <a:extLst>
              <a:ext uri="{FF2B5EF4-FFF2-40B4-BE49-F238E27FC236}">
                <a16:creationId xmlns:a16="http://schemas.microsoft.com/office/drawing/2014/main" id="{300FB060-8A84-5E43-8128-72072536EFCC}"/>
              </a:ext>
            </a:extLst>
          </p:cNvPr>
          <p:cNvSpPr txBox="1">
            <a:spLocks/>
          </p:cNvSpPr>
          <p:nvPr/>
        </p:nvSpPr>
        <p:spPr>
          <a:xfrm>
            <a:off x="7601754" y="3342177"/>
            <a:ext cx="2634394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18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約</a:t>
            </a:r>
            <a:r>
              <a:rPr lang="en-US" altLang="ja-JP" sz="40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701</a:t>
            </a:r>
            <a:r>
              <a:rPr lang="ja-JP" altLang="en-US" sz="18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b="1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C38221C7-805F-E14A-A61E-E753B10AA423}"/>
              </a:ext>
            </a:extLst>
          </p:cNvPr>
          <p:cNvSpPr txBox="1"/>
          <p:nvPr/>
        </p:nvSpPr>
        <p:spPr>
          <a:xfrm>
            <a:off x="7622226" y="813192"/>
            <a:ext cx="4569774" cy="8156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  <a:defRPr sz="140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 altLang="ja-JP" sz="2000" b="1" dirty="0" smtClean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  <a:defRPr sz="1400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月間アクティブユーザー数</a:t>
            </a:r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3656" y="6520259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133D5C44-6822-F348-8409-F384B6D0334B}"/>
              </a:ext>
            </a:extLst>
          </p:cNvPr>
          <p:cNvCxnSpPr>
            <a:cxnSpLocks/>
          </p:cNvCxnSpPr>
          <p:nvPr/>
        </p:nvCxnSpPr>
        <p:spPr>
          <a:xfrm flipH="1">
            <a:off x="7625670" y="549025"/>
            <a:ext cx="11078" cy="5616279"/>
          </a:xfrm>
          <a:prstGeom prst="line">
            <a:avLst/>
          </a:prstGeom>
          <a:ln w="63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FDFE998-226C-684A-BDBA-CDD0F8139DD1}"/>
              </a:ext>
            </a:extLst>
          </p:cNvPr>
          <p:cNvSpPr/>
          <p:nvPr/>
        </p:nvSpPr>
        <p:spPr>
          <a:xfrm>
            <a:off x="0" y="0"/>
            <a:ext cx="3082742" cy="96632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2">
            <a:extLst>
              <a:ext uri="{FF2B5EF4-FFF2-40B4-BE49-F238E27FC236}">
                <a16:creationId xmlns:a16="http://schemas.microsoft.com/office/drawing/2014/main" id="{F00D5D79-71AB-AB4C-A405-D8721BEAA610}"/>
              </a:ext>
            </a:extLst>
          </p:cNvPr>
          <p:cNvSpPr txBox="1">
            <a:spLocks/>
          </p:cNvSpPr>
          <p:nvPr/>
        </p:nvSpPr>
        <p:spPr>
          <a:xfrm>
            <a:off x="244758" y="1815807"/>
            <a:ext cx="2703952" cy="3737380"/>
          </a:xfrm>
          <a:prstGeom prst="rect">
            <a:avLst/>
          </a:prstGeom>
        </p:spPr>
        <p:txBody>
          <a:bodyPr>
            <a:noAutofit/>
          </a:bodyPr>
          <a:lstStyle>
            <a:lvl1pPr marL="342908" indent="-342908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2021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年の日本国内における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歳～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34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歳の男女は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1918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日本の総人口の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％</a:t>
            </a:r>
            <a:r>
              <a:rPr lang="en-US" altLang="ja-JP" sz="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altLang="ja-JP" sz="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altLang="ja-JP" sz="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そのうちの約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割のユーザーが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Yahoo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JAPAN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のサービスを日々利用している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53DA1CE9-5377-784D-B9A5-4CF2CA8DF5E6}"/>
              </a:ext>
            </a:extLst>
          </p:cNvPr>
          <p:cNvSpPr txBox="1">
            <a:spLocks/>
          </p:cNvSpPr>
          <p:nvPr/>
        </p:nvSpPr>
        <p:spPr>
          <a:xfrm>
            <a:off x="119336" y="615600"/>
            <a:ext cx="2829374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23" rtl="0" eaLnBrk="1" latinLnBrk="0" hangingPunct="1">
              <a:spcBef>
                <a:spcPct val="0"/>
              </a:spcBef>
              <a:buNone/>
              <a:defRPr kumimoji="1" sz="400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国内若年利用者</a:t>
            </a:r>
            <a:endParaRPr lang="en-US" altLang="ja-JP" sz="2000" b="1" dirty="0" smtClean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accent3"/>
                </a:solidFill>
              </a:rPr>
              <a:t>（</a:t>
            </a:r>
            <a:r>
              <a:rPr lang="en-US" altLang="ja-JP" sz="1600" b="1" dirty="0" smtClean="0">
                <a:solidFill>
                  <a:schemeClr val="accent3"/>
                </a:solidFill>
              </a:rPr>
              <a:t>M1</a:t>
            </a:r>
            <a:r>
              <a:rPr lang="ja-JP" altLang="en-US" sz="1600" b="1" dirty="0" smtClean="0">
                <a:solidFill>
                  <a:schemeClr val="accent3"/>
                </a:solidFill>
              </a:rPr>
              <a:t>層</a:t>
            </a:r>
            <a:r>
              <a:rPr lang="en-US" altLang="ja-JP" sz="1600" b="1" dirty="0" smtClean="0">
                <a:solidFill>
                  <a:schemeClr val="accent3"/>
                </a:solidFill>
              </a:rPr>
              <a:t>,F1</a:t>
            </a:r>
            <a:r>
              <a:rPr lang="ja-JP" altLang="en-US" sz="1600" b="1" dirty="0" smtClean="0">
                <a:solidFill>
                  <a:schemeClr val="accent3"/>
                </a:solidFill>
              </a:rPr>
              <a:t>層）</a:t>
            </a:r>
            <a:endParaRPr lang="en-US" altLang="ja-JP" sz="1600" b="1" dirty="0">
              <a:solidFill>
                <a:schemeClr val="accent3"/>
              </a:solidFill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AE9F233-3A5C-C84D-A46B-E402F0FBB84D}"/>
              </a:ext>
            </a:extLst>
          </p:cNvPr>
          <p:cNvSpPr/>
          <p:nvPr/>
        </p:nvSpPr>
        <p:spPr>
          <a:xfrm>
            <a:off x="3431704" y="6088511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bg1">
                    <a:lumMod val="65000"/>
                  </a:schemeClr>
                </a:solidFill>
              </a:rPr>
              <a:t>出典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：総務省統計局データ　</a:t>
            </a:r>
            <a:endParaRPr lang="en-US" altLang="ja-JP" sz="8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https://www.stat.go.jp/data/jinsui/new.html</a:t>
            </a:r>
          </a:p>
          <a:p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https://www.stat.go.jp/data/roudou/sokuhou/nen/ft/pdf/index1.pdf</a:t>
            </a:r>
            <a:endParaRPr lang="ja-JP" altLang="en-US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76CEE-01CB-1246-983B-CB34E8569EB0}"/>
              </a:ext>
            </a:extLst>
          </p:cNvPr>
          <p:cNvSpPr/>
          <p:nvPr/>
        </p:nvSpPr>
        <p:spPr>
          <a:xfrm>
            <a:off x="10992544" y="70592"/>
            <a:ext cx="1114908" cy="41771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広告主・代理店</a:t>
            </a:r>
            <a:endParaRPr lang="en-US" altLang="ja-JP" sz="9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511824" y="3830694"/>
            <a:ext cx="1944763" cy="282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（日本</a:t>
            </a:r>
            <a:r>
              <a:rPr lang="ja-JP" altLang="en-US" sz="900" kern="600" spc="300" dirty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総人口の</a:t>
            </a:r>
            <a:r>
              <a:rPr lang="en-US" altLang="ja-JP" sz="900" kern="600" spc="300" dirty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r>
              <a:rPr lang="ja-JP" altLang="en-US" sz="900" kern="600" spc="300" dirty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％）</a:t>
            </a:r>
            <a:endParaRPr lang="en-US" altLang="ja-JP" sz="900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FE45F7F-B8BF-C34F-9FF7-38EAC35D49BF}"/>
              </a:ext>
            </a:extLst>
          </p:cNvPr>
          <p:cNvSpPr/>
          <p:nvPr/>
        </p:nvSpPr>
        <p:spPr>
          <a:xfrm>
            <a:off x="10367063" y="4290119"/>
            <a:ext cx="1561585" cy="72008"/>
          </a:xfrm>
          <a:prstGeom prst="rect">
            <a:avLst/>
          </a:prstGeom>
          <a:solidFill>
            <a:srgbClr val="99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サブタイトル 2">
            <a:extLst>
              <a:ext uri="{FF2B5EF4-FFF2-40B4-BE49-F238E27FC236}">
                <a16:creationId xmlns:a16="http://schemas.microsoft.com/office/drawing/2014/main" id="{6EF8C7FE-097D-E548-A1EB-10DD04794425}"/>
              </a:ext>
            </a:extLst>
          </p:cNvPr>
          <p:cNvSpPr txBox="1">
            <a:spLocks/>
          </p:cNvSpPr>
          <p:nvPr/>
        </p:nvSpPr>
        <p:spPr>
          <a:xfrm>
            <a:off x="8087124" y="4729048"/>
            <a:ext cx="2520151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ja-JP" sz="40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983</a:t>
            </a:r>
            <a:r>
              <a:rPr lang="ja-JP" altLang="en-US" sz="18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kern="600" spc="300" dirty="0" smtClean="0">
              <a:solidFill>
                <a:schemeClr val="accent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17CFA6-AEF6-9C49-8C91-BBB0B14CE612}"/>
              </a:ext>
            </a:extLst>
          </p:cNvPr>
          <p:cNvSpPr/>
          <p:nvPr/>
        </p:nvSpPr>
        <p:spPr>
          <a:xfrm>
            <a:off x="8114868" y="3025114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accent6"/>
                </a:solidFill>
              </a:rPr>
              <a:t>男性</a:t>
            </a:r>
            <a:r>
              <a:rPr lang="en-US" altLang="ja-JP" sz="1400" dirty="0">
                <a:solidFill>
                  <a:schemeClr val="accent6"/>
                </a:solidFill>
              </a:rPr>
              <a:t>20</a:t>
            </a:r>
            <a:r>
              <a:rPr lang="ja-JP" altLang="en-US" sz="1400" dirty="0">
                <a:solidFill>
                  <a:schemeClr val="accent6"/>
                </a:solidFill>
              </a:rPr>
              <a:t>歳～</a:t>
            </a:r>
            <a:r>
              <a:rPr lang="en-US" altLang="ja-JP" sz="1400" dirty="0">
                <a:solidFill>
                  <a:schemeClr val="accent6"/>
                </a:solidFill>
              </a:rPr>
              <a:t>34</a:t>
            </a:r>
            <a:r>
              <a:rPr lang="ja-JP" altLang="en-US" sz="1400" dirty="0">
                <a:solidFill>
                  <a:schemeClr val="accent6"/>
                </a:solidFill>
              </a:rPr>
              <a:t>歳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F17CFA6-AEF6-9C49-8C91-BBB0B14CE612}"/>
              </a:ext>
            </a:extLst>
          </p:cNvPr>
          <p:cNvSpPr/>
          <p:nvPr/>
        </p:nvSpPr>
        <p:spPr>
          <a:xfrm>
            <a:off x="10260064" y="3030547"/>
            <a:ext cx="1531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accent6"/>
                </a:solidFill>
              </a:rPr>
              <a:t>女性</a:t>
            </a:r>
            <a:r>
              <a:rPr lang="en-US" altLang="ja-JP" sz="1400" dirty="0" smtClean="0">
                <a:solidFill>
                  <a:schemeClr val="accent6"/>
                </a:solidFill>
              </a:rPr>
              <a:t>20</a:t>
            </a:r>
            <a:r>
              <a:rPr lang="ja-JP" altLang="en-US" sz="1400" dirty="0">
                <a:solidFill>
                  <a:schemeClr val="accent6"/>
                </a:solidFill>
              </a:rPr>
              <a:t>歳～</a:t>
            </a:r>
            <a:r>
              <a:rPr lang="en-US" altLang="ja-JP" sz="1400" dirty="0">
                <a:solidFill>
                  <a:schemeClr val="accent6"/>
                </a:solidFill>
              </a:rPr>
              <a:t>34</a:t>
            </a:r>
            <a:r>
              <a:rPr lang="ja-JP" altLang="en-US" sz="1400" dirty="0">
                <a:solidFill>
                  <a:schemeClr val="accent6"/>
                </a:solidFill>
              </a:rPr>
              <a:t>歳</a:t>
            </a:r>
          </a:p>
        </p:txBody>
      </p:sp>
      <p:sp>
        <p:nvSpPr>
          <p:cNvPr id="47" name="サブタイトル 2">
            <a:extLst>
              <a:ext uri="{FF2B5EF4-FFF2-40B4-BE49-F238E27FC236}">
                <a16:creationId xmlns:a16="http://schemas.microsoft.com/office/drawing/2014/main" id="{6EF8C7FE-097D-E548-A1EB-10DD04794425}"/>
              </a:ext>
            </a:extLst>
          </p:cNvPr>
          <p:cNvSpPr txBox="1">
            <a:spLocks/>
          </p:cNvSpPr>
          <p:nvPr/>
        </p:nvSpPr>
        <p:spPr>
          <a:xfrm>
            <a:off x="10002693" y="4725144"/>
            <a:ext cx="2520151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40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983</a:t>
            </a:r>
            <a:r>
              <a:rPr lang="ja-JP" altLang="en-US" sz="1800" kern="600" spc="300" dirty="0" smtClean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kern="600" spc="300" dirty="0" smtClean="0">
              <a:solidFill>
                <a:schemeClr val="accent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BDBC442-0AA1-F04E-8888-965166EED08A}"/>
              </a:ext>
            </a:extLst>
          </p:cNvPr>
          <p:cNvSpPr/>
          <p:nvPr/>
        </p:nvSpPr>
        <p:spPr>
          <a:xfrm>
            <a:off x="9328180" y="4509120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各年齢層の人口</a:t>
            </a:r>
            <a:endParaRPr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0" name="サブタイトル 2">
            <a:extLst>
              <a:ext uri="{FF2B5EF4-FFF2-40B4-BE49-F238E27FC236}">
                <a16:creationId xmlns:a16="http://schemas.microsoft.com/office/drawing/2014/main" id="{300FB060-8A84-5E43-8128-72072536EFCC}"/>
              </a:ext>
            </a:extLst>
          </p:cNvPr>
          <p:cNvSpPr txBox="1">
            <a:spLocks/>
          </p:cNvSpPr>
          <p:nvPr/>
        </p:nvSpPr>
        <p:spPr>
          <a:xfrm>
            <a:off x="9830658" y="3353488"/>
            <a:ext cx="2634394" cy="5795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18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約</a:t>
            </a:r>
            <a:r>
              <a:rPr lang="en-US" altLang="ja-JP" sz="40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666</a:t>
            </a:r>
            <a:r>
              <a:rPr lang="ja-JP" altLang="en-US" sz="1800" b="1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万人</a:t>
            </a:r>
            <a:endParaRPr lang="en-US" altLang="ja-JP" sz="1800" b="1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064374" y="3847033"/>
            <a:ext cx="17267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該当年齢層の</a:t>
            </a:r>
            <a:r>
              <a:rPr lang="en-US" altLang="ja-JP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72</a:t>
            </a:r>
            <a:r>
              <a:rPr lang="ja-JP" altLang="en-US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％）</a:t>
            </a:r>
            <a:endParaRPr lang="en-US" altLang="ja-JP" sz="900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10258284" y="3863449"/>
            <a:ext cx="17267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900" kern="600" spc="300" dirty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該当年齢層の</a:t>
            </a:r>
            <a:r>
              <a:rPr lang="en-US" altLang="ja-JP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69</a:t>
            </a:r>
            <a:r>
              <a:rPr lang="ja-JP" altLang="en-US" sz="900" kern="600" spc="3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％）</a:t>
            </a:r>
            <a:endParaRPr lang="en-US" altLang="ja-JP" sz="900" kern="600" spc="300" dirty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010" y="1758619"/>
            <a:ext cx="887420" cy="88742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996" y="1772920"/>
            <a:ext cx="833095" cy="833095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459" y="1784311"/>
            <a:ext cx="887420" cy="887420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469" y="1822219"/>
            <a:ext cx="833095" cy="83309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806060" y="6093296"/>
            <a:ext cx="477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bg1">
                    <a:lumMod val="65000"/>
                  </a:schemeClr>
                </a:solidFill>
              </a:rPr>
              <a:t>出典：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Nielsen Mobile </a:t>
            </a:r>
            <a:r>
              <a:rPr lang="en-US" altLang="ja-JP" sz="800" dirty="0" err="1">
                <a:solidFill>
                  <a:schemeClr val="bg1">
                    <a:lumMod val="65000"/>
                  </a:schemeClr>
                </a:solidFill>
              </a:rPr>
              <a:t>NetView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 2021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年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10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月データ </a:t>
            </a:r>
            <a:r>
              <a:rPr lang="en-US" altLang="ja-JP" sz="8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altLang="ja-JP" sz="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ja-JP" altLang="en-US" sz="800" dirty="0" smtClean="0">
                <a:solidFill>
                  <a:schemeClr val="bg1">
                    <a:lumMod val="65000"/>
                  </a:schemeClr>
                </a:solidFill>
              </a:rPr>
              <a:t>　　（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ブランドレベル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スマートフォンからのアクセス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アプリ含む）</a:t>
            </a:r>
          </a:p>
          <a:p>
            <a:r>
              <a:rPr lang="ja-JP" altLang="en-US" sz="800" dirty="0" smtClean="0">
                <a:solidFill>
                  <a:schemeClr val="bg1">
                    <a:lumMod val="65000"/>
                  </a:schemeClr>
                </a:solidFill>
              </a:rPr>
              <a:t>　　「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Nielsen Mobile </a:t>
            </a:r>
            <a:r>
              <a:rPr lang="en-US" altLang="ja-JP" sz="800" dirty="0" err="1">
                <a:solidFill>
                  <a:schemeClr val="bg1">
                    <a:lumMod val="65000"/>
                  </a:schemeClr>
                </a:solidFill>
              </a:rPr>
              <a:t>NetView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</a:rPr>
              <a:t> Custom Data Feed</a:t>
            </a:r>
            <a:r>
              <a:rPr lang="ja-JP" altLang="en-US" sz="800" dirty="0">
                <a:solidFill>
                  <a:schemeClr val="bg1">
                    <a:lumMod val="65000"/>
                  </a:schemeClr>
                </a:solidFill>
              </a:rPr>
              <a:t>」を基にヤフー株式会社が独自集計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293" y="475293"/>
            <a:ext cx="2381250" cy="75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10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21E5-5C5F-2545-A30A-8D2779848727}"/>
              </a:ext>
            </a:extLst>
          </p:cNvPr>
          <p:cNvSpPr/>
          <p:nvPr/>
        </p:nvSpPr>
        <p:spPr>
          <a:xfrm>
            <a:off x="0" y="0"/>
            <a:ext cx="3071664" cy="6858000"/>
          </a:xfrm>
          <a:prstGeom prst="rect">
            <a:avLst/>
          </a:prstGeom>
          <a:solidFill>
            <a:srgbClr val="F5F5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3656" y="6520259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FDFE998-226C-684A-BDBA-CDD0F8139DD1}"/>
              </a:ext>
            </a:extLst>
          </p:cNvPr>
          <p:cNvSpPr/>
          <p:nvPr/>
        </p:nvSpPr>
        <p:spPr>
          <a:xfrm>
            <a:off x="0" y="0"/>
            <a:ext cx="3082742" cy="96632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2">
            <a:extLst>
              <a:ext uri="{FF2B5EF4-FFF2-40B4-BE49-F238E27FC236}">
                <a16:creationId xmlns:a16="http://schemas.microsoft.com/office/drawing/2014/main" id="{F00D5D79-71AB-AB4C-A405-D8721BEAA610}"/>
              </a:ext>
            </a:extLst>
          </p:cNvPr>
          <p:cNvSpPr txBox="1">
            <a:spLocks/>
          </p:cNvSpPr>
          <p:nvPr/>
        </p:nvSpPr>
        <p:spPr>
          <a:xfrm>
            <a:off x="223629" y="1950696"/>
            <a:ext cx="2711230" cy="3737380"/>
          </a:xfrm>
          <a:prstGeom prst="rect">
            <a:avLst/>
          </a:prstGeom>
        </p:spPr>
        <p:txBody>
          <a:bodyPr>
            <a:noAutofit/>
          </a:bodyPr>
          <a:lstStyle>
            <a:lvl1pPr marL="342908" indent="-342908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主要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SNS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メディアと比べると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JAPAN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がリーチ率が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高い結果に。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国内の若年層は、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SNS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で話題になるような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ニュース記事をはじめとして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様々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な情報を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JAPAN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を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利用している。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4D42F3E-884E-BC4D-A142-1AB2CBA25187}"/>
              </a:ext>
            </a:extLst>
          </p:cNvPr>
          <p:cNvSpPr/>
          <p:nvPr/>
        </p:nvSpPr>
        <p:spPr>
          <a:xfrm>
            <a:off x="3359696" y="6453336"/>
            <a:ext cx="73309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accent2"/>
                </a:solidFill>
              </a:rPr>
              <a:t>出典：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2021</a:t>
            </a:r>
            <a:r>
              <a:rPr lang="ja-JP" altLang="en-US" sz="800" dirty="0">
                <a:solidFill>
                  <a:schemeClr val="accent2"/>
                </a:solidFill>
              </a:rPr>
              <a:t>年</a:t>
            </a:r>
            <a:r>
              <a:rPr lang="en-US" altLang="ja-JP" sz="800" dirty="0">
                <a:solidFill>
                  <a:schemeClr val="accent2"/>
                </a:solidFill>
              </a:rPr>
              <a:t>10</a:t>
            </a:r>
            <a:r>
              <a:rPr lang="ja-JP" altLang="en-US" sz="800" dirty="0">
                <a:solidFill>
                  <a:schemeClr val="accent2"/>
                </a:solidFill>
              </a:rPr>
              <a:t>月データ （ブランドレベル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スマートフォンからのアクセス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アプリ含む）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</a:rPr>
              <a:t>　　「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Custom Data Feed</a:t>
            </a:r>
            <a:r>
              <a:rPr lang="ja-JP" altLang="en-US" sz="800" dirty="0">
                <a:solidFill>
                  <a:schemeClr val="accent2"/>
                </a:solidFill>
              </a:rPr>
              <a:t>」を基にヤフー株式会社が独自集計</a:t>
            </a:r>
            <a:endParaRPr lang="en-US" altLang="ja-JP" sz="800" dirty="0">
              <a:solidFill>
                <a:schemeClr val="accent2"/>
              </a:solidFill>
            </a:endParaRPr>
          </a:p>
        </p:txBody>
      </p:sp>
      <p:sp>
        <p:nvSpPr>
          <p:cNvPr id="65" name="スライド番号プレースホルダー 3">
            <a:extLst>
              <a:ext uri="{FF2B5EF4-FFF2-40B4-BE49-F238E27FC236}">
                <a16:creationId xmlns:a16="http://schemas.microsoft.com/office/drawing/2014/main" id="{8C88240E-053F-854E-951E-F59BF1961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20259"/>
            <a:ext cx="2844800" cy="365125"/>
          </a:xfrm>
        </p:spPr>
        <p:txBody>
          <a:bodyPr/>
          <a:lstStyle/>
          <a:p>
            <a:r>
              <a:rPr lang="en-US" altLang="ja-JP" sz="1100" dirty="0">
                <a:solidFill>
                  <a:schemeClr val="accent2"/>
                </a:solidFill>
              </a:rPr>
              <a:t>4</a:t>
            </a:r>
            <a:endParaRPr lang="ja-JP" altLang="en-US" sz="1100">
              <a:solidFill>
                <a:schemeClr val="accent2"/>
              </a:solidFill>
            </a:endParaRPr>
          </a:p>
        </p:txBody>
      </p:sp>
      <p:sp>
        <p:nvSpPr>
          <p:cNvPr id="78" name="タイトル 1">
            <a:extLst>
              <a:ext uri="{FF2B5EF4-FFF2-40B4-BE49-F238E27FC236}">
                <a16:creationId xmlns:a16="http://schemas.microsoft.com/office/drawing/2014/main" id="{53DA1CE9-5377-784D-B9A5-4CF2CA8DF5E6}"/>
              </a:ext>
            </a:extLst>
          </p:cNvPr>
          <p:cNvSpPr txBox="1">
            <a:spLocks/>
          </p:cNvSpPr>
          <p:nvPr/>
        </p:nvSpPr>
        <p:spPr>
          <a:xfrm>
            <a:off x="99946" y="696581"/>
            <a:ext cx="2829374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23" rtl="0" eaLnBrk="1" latinLnBrk="0" hangingPunct="1">
              <a:spcBef>
                <a:spcPct val="0"/>
              </a:spcBef>
              <a:buNone/>
              <a:defRPr kumimoji="1" sz="400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Yahoo! JAPAN</a:t>
            </a:r>
            <a:b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</a:b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の高いリーチ率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431704" y="836712"/>
            <a:ext cx="5184576" cy="569387"/>
          </a:xfrm>
          <a:prstGeom prst="rect">
            <a:avLst/>
          </a:prstGeom>
          <a:solidFill>
            <a:schemeClr val="tx2">
              <a:lumMod val="25000"/>
              <a:lumOff val="75000"/>
              <a:alpha val="2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000" b="1" dirty="0" smtClean="0">
                <a:latin typeface="+mn-ea"/>
              </a:rPr>
              <a:t>国内</a:t>
            </a:r>
            <a:r>
              <a:rPr lang="en-US" altLang="ja-JP" sz="2000" b="1" dirty="0" smtClean="0">
                <a:latin typeface="+mn-ea"/>
              </a:rPr>
              <a:t>20</a:t>
            </a:r>
            <a:r>
              <a:rPr lang="ja-JP" altLang="ja-JP" sz="2000" b="1" dirty="0" smtClean="0">
                <a:latin typeface="+mn-ea"/>
              </a:rPr>
              <a:t>歳</a:t>
            </a:r>
            <a:r>
              <a:rPr lang="ja-JP" altLang="en-US" sz="2000" b="1" dirty="0" smtClean="0">
                <a:latin typeface="+mn-ea"/>
              </a:rPr>
              <a:t>～</a:t>
            </a:r>
            <a:r>
              <a:rPr lang="en-US" altLang="ja-JP" sz="2000" b="1" dirty="0" smtClean="0">
                <a:latin typeface="+mn-ea"/>
              </a:rPr>
              <a:t>34</a:t>
            </a:r>
            <a:r>
              <a:rPr lang="ja-JP" altLang="ja-JP" sz="2000" b="1" dirty="0" smtClean="0">
                <a:latin typeface="+mn-ea"/>
              </a:rPr>
              <a:t>歳</a:t>
            </a:r>
            <a:r>
              <a:rPr lang="ja-JP" altLang="en-US" sz="2000" b="1" dirty="0" smtClean="0">
                <a:latin typeface="+mn-ea"/>
              </a:rPr>
              <a:t>男女　メディアリーチ率</a:t>
            </a:r>
            <a:r>
              <a:rPr lang="en-US" altLang="ja-JP" sz="2200" b="1" dirty="0" smtClean="0">
                <a:latin typeface="+mn-ea"/>
              </a:rPr>
              <a:t/>
            </a:r>
            <a:br>
              <a:rPr lang="en-US" altLang="ja-JP" sz="2200" b="1" dirty="0" smtClean="0">
                <a:latin typeface="+mn-ea"/>
              </a:rPr>
            </a:br>
            <a:r>
              <a:rPr lang="ja-JP" altLang="en-US" sz="1100" dirty="0" smtClean="0">
                <a:latin typeface="+mn-ea"/>
              </a:rPr>
              <a:t>主要</a:t>
            </a:r>
            <a:r>
              <a:rPr lang="en-US" altLang="ja-JP" sz="1100" dirty="0">
                <a:latin typeface="+mn-ea"/>
              </a:rPr>
              <a:t>SNS</a:t>
            </a:r>
            <a:r>
              <a:rPr lang="ja-JP" altLang="ja-JP" sz="1100" dirty="0">
                <a:latin typeface="+mn-ea"/>
              </a:rPr>
              <a:t>メディア</a:t>
            </a:r>
            <a:r>
              <a:rPr lang="ja-JP" altLang="en-US" sz="1100" dirty="0">
                <a:latin typeface="+mn-ea"/>
              </a:rPr>
              <a:t>比較</a:t>
            </a:r>
            <a:endParaRPr lang="ja-JP" altLang="ja-JP" sz="1100" dirty="0"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795491" y="1692097"/>
            <a:ext cx="3277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accent6"/>
                </a:solidFill>
                <a:latin typeface="+mn-ea"/>
              </a:rPr>
              <a:t>複数サービスを利用しているから</a:t>
            </a:r>
            <a:endParaRPr lang="en-US" altLang="ja-JP" sz="1600" b="1" dirty="0" smtClean="0">
              <a:solidFill>
                <a:schemeClr val="accent6"/>
              </a:solidFill>
              <a:latin typeface="+mn-ea"/>
            </a:endParaRPr>
          </a:p>
          <a:p>
            <a:pPr algn="ctr"/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若年層のリーチ率</a:t>
            </a:r>
            <a:r>
              <a:rPr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が</a:t>
            </a:r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高い</a:t>
            </a:r>
            <a:endParaRPr lang="en-US" altLang="ja-JP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3431704" y="1700808"/>
            <a:ext cx="5504946" cy="4256661"/>
            <a:chOff x="3431704" y="1980651"/>
            <a:chExt cx="5504946" cy="4256661"/>
          </a:xfrm>
        </p:grpSpPr>
        <p:sp>
          <p:nvSpPr>
            <p:cNvPr id="87" name="正方形/長方形 86"/>
            <p:cNvSpPr/>
            <p:nvPr/>
          </p:nvSpPr>
          <p:spPr>
            <a:xfrm>
              <a:off x="6326442" y="5758924"/>
              <a:ext cx="742070" cy="31036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 smtClean="0">
                  <a:solidFill>
                    <a:schemeClr val="bg1">
                      <a:lumMod val="50000"/>
                    </a:schemeClr>
                  </a:solidFill>
                </a:rPr>
                <a:t>Twitter</a:t>
              </a:r>
              <a:endParaRPr kumimoji="1" lang="ja-JP" altLang="en-US" sz="1200" dirty="0" smtClea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3960639" y="5775526"/>
              <a:ext cx="962866" cy="268476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kumimoji="1" lang="en-US" altLang="ja-JP" sz="1200" dirty="0" smtClean="0">
                  <a:solidFill>
                    <a:schemeClr val="bg1">
                      <a:lumMod val="50000"/>
                    </a:schemeClr>
                  </a:solidFill>
                </a:rPr>
                <a:t>Facebook</a:t>
              </a:r>
              <a:endParaRPr kumimoji="1" lang="ja-JP" altLang="en-US" sz="1200" dirty="0" smtClea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084029" y="5779866"/>
              <a:ext cx="957069" cy="268476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kumimoji="1" lang="en-US" altLang="ja-JP" sz="1200" dirty="0" smtClean="0">
                  <a:solidFill>
                    <a:schemeClr val="bg1">
                      <a:lumMod val="50000"/>
                    </a:schemeClr>
                  </a:solidFill>
                </a:rPr>
                <a:t>Instagram</a:t>
              </a:r>
              <a:endParaRPr kumimoji="1" lang="ja-JP" altLang="en-US" sz="1200" dirty="0" smtClean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1650" y="5637237"/>
              <a:ext cx="1905000" cy="600075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466034">
              <a:off x="7220372" y="1980651"/>
              <a:ext cx="722461" cy="407265"/>
            </a:xfrm>
            <a:prstGeom prst="rect">
              <a:avLst/>
            </a:prstGeom>
          </p:spPr>
        </p:pic>
        <p:graphicFrame>
          <p:nvGraphicFramePr>
            <p:cNvPr id="32" name="グラフ 3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75988366"/>
                </p:ext>
              </p:extLst>
            </p:nvPr>
          </p:nvGraphicFramePr>
          <p:xfrm>
            <a:off x="3431704" y="2424172"/>
            <a:ext cx="5288922" cy="33330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" name="テキスト ボックス 9"/>
            <p:cNvSpPr txBox="1"/>
            <p:nvPr/>
          </p:nvSpPr>
          <p:spPr>
            <a:xfrm>
              <a:off x="7581602" y="2368893"/>
              <a:ext cx="1224136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300" b="1" dirty="0" smtClean="0">
                  <a:solidFill>
                    <a:srgbClr val="C00000"/>
                  </a:solidFill>
                  <a:latin typeface="+mn-ea"/>
                </a:rPr>
                <a:t>71</a:t>
              </a:r>
              <a:r>
                <a:rPr kumimoji="1" lang="ja-JP" altLang="en-US" sz="2200" b="1" dirty="0" smtClean="0">
                  <a:solidFill>
                    <a:srgbClr val="C00000"/>
                  </a:solidFill>
                  <a:latin typeface="+mn-ea"/>
                </a:rPr>
                <a:t>％</a:t>
              </a:r>
              <a:endParaRPr kumimoji="1" lang="ja-JP" altLang="en-US" sz="2200" b="1" dirty="0">
                <a:solidFill>
                  <a:srgbClr val="C00000"/>
                </a:solidFill>
                <a:latin typeface="+mn-ea"/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8931974" y="2689214"/>
            <a:ext cx="2952328" cy="2681195"/>
            <a:chOff x="6240016" y="1740971"/>
            <a:chExt cx="2952328" cy="2681195"/>
          </a:xfrm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370B024C-9B8F-D045-B121-6694A1EDC92B}"/>
                </a:ext>
              </a:extLst>
            </p:cNvPr>
            <p:cNvSpPr txBox="1"/>
            <p:nvPr/>
          </p:nvSpPr>
          <p:spPr>
            <a:xfrm>
              <a:off x="6918824" y="2563652"/>
              <a:ext cx="14404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サービス数</a:t>
              </a:r>
              <a:endParaRPr kumimoji="1"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ABAA7746-D0A1-ED41-A41E-0298DEEAE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0016" y="3006443"/>
              <a:ext cx="359551" cy="361229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A1D1F615-F8DE-8340-A046-A121DAAF5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5386" y="4064394"/>
              <a:ext cx="407673" cy="357772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01D32E31-1F33-E347-80C1-E61B40327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4313" y="1793778"/>
              <a:ext cx="381342" cy="264441"/>
            </a:xfrm>
            <a:prstGeom prst="rect">
              <a:avLst/>
            </a:prstGeom>
          </p:spPr>
        </p:pic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6602F887-73DF-4542-B474-97E1AE451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1156" y="2431360"/>
              <a:ext cx="424924" cy="378513"/>
            </a:xfrm>
            <a:prstGeom prst="rect">
              <a:avLst/>
            </a:prstGeom>
          </p:spPr>
        </p:pic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1A2874A8-9C7C-544F-9593-4BEEBA5EB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0823" y="2492413"/>
              <a:ext cx="326865" cy="311106"/>
            </a:xfrm>
            <a:prstGeom prst="rect">
              <a:avLst/>
            </a:prstGeom>
          </p:spPr>
        </p:pic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A84602E9-596D-4F4B-8754-BA67764AE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5592" y="3906248"/>
              <a:ext cx="381342" cy="316292"/>
            </a:xfrm>
            <a:prstGeom prst="rect">
              <a:avLst/>
            </a:prstGeom>
          </p:spPr>
        </p:pic>
        <p:pic>
          <p:nvPicPr>
            <p:cNvPr id="68" name="図 67">
              <a:extLst>
                <a:ext uri="{FF2B5EF4-FFF2-40B4-BE49-F238E27FC236}">
                  <a16:creationId xmlns:a16="http://schemas.microsoft.com/office/drawing/2014/main" id="{A1E597C5-5D36-924E-A82C-046A3D8B4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40676" y="1949209"/>
              <a:ext cx="326865" cy="368143"/>
            </a:xfrm>
            <a:prstGeom prst="rect">
              <a:avLst/>
            </a:prstGeom>
          </p:spPr>
        </p:pic>
        <p:pic>
          <p:nvPicPr>
            <p:cNvPr id="69" name="図 68">
              <a:extLst>
                <a:ext uri="{FF2B5EF4-FFF2-40B4-BE49-F238E27FC236}">
                  <a16:creationId xmlns:a16="http://schemas.microsoft.com/office/drawing/2014/main" id="{D05007AC-7015-FC4A-AE24-56D2CCE7A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6628" y="3564718"/>
              <a:ext cx="421292" cy="357772"/>
            </a:xfrm>
            <a:prstGeom prst="rect">
              <a:avLst/>
            </a:prstGeom>
          </p:spPr>
        </p:pic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CD7B2707-AAD5-D443-9192-0C02E062F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2491" y="3851997"/>
              <a:ext cx="359551" cy="381105"/>
            </a:xfrm>
            <a:prstGeom prst="rect">
              <a:avLst/>
            </a:prstGeom>
          </p:spPr>
        </p:pic>
        <p:pic>
          <p:nvPicPr>
            <p:cNvPr id="71" name="図 70">
              <a:extLst>
                <a:ext uri="{FF2B5EF4-FFF2-40B4-BE49-F238E27FC236}">
                  <a16:creationId xmlns:a16="http://schemas.microsoft.com/office/drawing/2014/main" id="{BE596F57-D73B-D947-BD12-BCBD75EE3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1303" y="3607893"/>
              <a:ext cx="381342" cy="259255"/>
            </a:xfrm>
            <a:prstGeom prst="rect">
              <a:avLst/>
            </a:prstGeom>
          </p:spPr>
        </p:pic>
        <p:pic>
          <p:nvPicPr>
            <p:cNvPr id="72" name="図 71">
              <a:extLst>
                <a:ext uri="{FF2B5EF4-FFF2-40B4-BE49-F238E27FC236}">
                  <a16:creationId xmlns:a16="http://schemas.microsoft.com/office/drawing/2014/main" id="{90E3B586-1FA6-824F-9194-D8A2218FD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11002" y="2994034"/>
              <a:ext cx="381342" cy="362958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C1305D21-6AE9-2E4D-943A-B08CC6A58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2063" y="1981123"/>
              <a:ext cx="348656" cy="362958"/>
            </a:xfrm>
            <a:prstGeom prst="rect">
              <a:avLst/>
            </a:prstGeom>
          </p:spPr>
        </p:pic>
        <p:pic>
          <p:nvPicPr>
            <p:cNvPr id="74" name="図 73">
              <a:extLst>
                <a:ext uri="{FF2B5EF4-FFF2-40B4-BE49-F238E27FC236}">
                  <a16:creationId xmlns:a16="http://schemas.microsoft.com/office/drawing/2014/main" id="{100B76FA-4AF1-2141-92BC-6A906E23F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91726" y="1740971"/>
              <a:ext cx="381342" cy="362958"/>
            </a:xfrm>
            <a:prstGeom prst="rect">
              <a:avLst/>
            </a:prstGeom>
          </p:spPr>
        </p:pic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B5AC385-4BFD-C646-BEF8-D10F3C50DB33}"/>
                </a:ext>
              </a:extLst>
            </p:cNvPr>
            <p:cNvGrpSpPr/>
            <p:nvPr/>
          </p:nvGrpSpPr>
          <p:grpSpPr>
            <a:xfrm>
              <a:off x="6732814" y="3003531"/>
              <a:ext cx="1565569" cy="592813"/>
              <a:chOff x="902105" y="5051763"/>
              <a:chExt cx="1565569" cy="592813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F999446-1783-AA4F-879B-C4F803ABE9AC}"/>
                  </a:ext>
                </a:extLst>
              </p:cNvPr>
              <p:cNvGrpSpPr/>
              <p:nvPr/>
            </p:nvGrpSpPr>
            <p:grpSpPr>
              <a:xfrm>
                <a:off x="1315554" y="5051763"/>
                <a:ext cx="1152120" cy="545231"/>
                <a:chOff x="2818852" y="3782616"/>
                <a:chExt cx="2169062" cy="1026490"/>
              </a:xfrm>
            </p:grpSpPr>
            <p:pic>
              <p:nvPicPr>
                <p:cNvPr id="79" name="グラフィックス 28">
                  <a:extLst>
                    <a:ext uri="{FF2B5EF4-FFF2-40B4-BE49-F238E27FC236}">
                      <a16:creationId xmlns:a16="http://schemas.microsoft.com/office/drawing/2014/main" id="{4E273941-CA0B-C743-93FF-EAF11E3430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email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=""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0919" y="3782616"/>
                  <a:ext cx="723591" cy="1026490"/>
                </a:xfrm>
                <a:prstGeom prst="rect">
                  <a:avLst/>
                </a:prstGeom>
              </p:spPr>
            </p:pic>
            <p:pic>
              <p:nvPicPr>
                <p:cNvPr id="80" name="グラフィックス 29">
                  <a:extLst>
                    <a:ext uri="{FF2B5EF4-FFF2-40B4-BE49-F238E27FC236}">
                      <a16:creationId xmlns:a16="http://schemas.microsoft.com/office/drawing/2014/main" id="{CFF9C6F5-11A1-5949-8D2A-C735829EAA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 cstate="email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="" xmlns:asvg="http://schemas.microsoft.com/office/drawing/2016/SVG/main" r:embed="rId2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18852" y="3799440"/>
                  <a:ext cx="454349" cy="992835"/>
                </a:xfrm>
                <a:prstGeom prst="rect">
                  <a:avLst/>
                </a:prstGeom>
              </p:spPr>
            </p:pic>
            <p:pic>
              <p:nvPicPr>
                <p:cNvPr id="81" name="グラフィックス 30">
                  <a:extLst>
                    <a:ext uri="{FF2B5EF4-FFF2-40B4-BE49-F238E27FC236}">
                      <a16:creationId xmlns:a16="http://schemas.microsoft.com/office/drawing/2014/main" id="{9FB58736-9367-624E-BF28-38F63C1B2F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email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=""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64323" y="3782616"/>
                  <a:ext cx="723591" cy="1026490"/>
                </a:xfrm>
                <a:prstGeom prst="rect">
                  <a:avLst/>
                </a:prstGeom>
              </p:spPr>
            </p:pic>
          </p:grp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A2EBBD56-3A47-9941-9F87-89DCDCD3B5F6}"/>
                  </a:ext>
                </a:extLst>
              </p:cNvPr>
              <p:cNvSpPr txBox="1"/>
              <p:nvPr/>
            </p:nvSpPr>
            <p:spPr>
              <a:xfrm>
                <a:off x="902105" y="5373712"/>
                <a:ext cx="575808" cy="2708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約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682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8812088" y="2785832"/>
            <a:ext cx="2234764" cy="119751"/>
          </a:xfrm>
          <a:prstGeom prst="rect">
            <a:avLst/>
          </a:prstGeom>
          <a:solidFill>
            <a:srgbClr val="FF839E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812087" y="3655751"/>
            <a:ext cx="2474636" cy="119751"/>
          </a:xfrm>
          <a:prstGeom prst="rect">
            <a:avLst/>
          </a:prstGeom>
          <a:solidFill>
            <a:srgbClr val="FF839E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812087" y="4578623"/>
            <a:ext cx="2234765" cy="148124"/>
          </a:xfrm>
          <a:prstGeom prst="rect">
            <a:avLst/>
          </a:prstGeom>
          <a:solidFill>
            <a:srgbClr val="FF839E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8859179" y="5516651"/>
            <a:ext cx="1917341" cy="133689"/>
          </a:xfrm>
          <a:prstGeom prst="rect">
            <a:avLst/>
          </a:prstGeom>
          <a:solidFill>
            <a:srgbClr val="FF839E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94319" y="2785832"/>
            <a:ext cx="3757151" cy="119751"/>
          </a:xfrm>
          <a:prstGeom prst="rect">
            <a:avLst/>
          </a:prstGeom>
          <a:solidFill>
            <a:srgbClr val="FF839E">
              <a:alpha val="4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4D42F3E-884E-BC4D-A142-1AB2CBA25187}"/>
              </a:ext>
            </a:extLst>
          </p:cNvPr>
          <p:cNvSpPr/>
          <p:nvPr/>
        </p:nvSpPr>
        <p:spPr>
          <a:xfrm>
            <a:off x="3359696" y="6253537"/>
            <a:ext cx="73309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accent2"/>
                </a:solidFill>
              </a:rPr>
              <a:t>出典：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2021</a:t>
            </a:r>
            <a:r>
              <a:rPr lang="ja-JP" altLang="en-US" sz="800" dirty="0">
                <a:solidFill>
                  <a:schemeClr val="accent2"/>
                </a:solidFill>
              </a:rPr>
              <a:t>年</a:t>
            </a:r>
            <a:r>
              <a:rPr lang="en-US" altLang="ja-JP" sz="800" dirty="0">
                <a:solidFill>
                  <a:schemeClr val="accent2"/>
                </a:solidFill>
              </a:rPr>
              <a:t>10</a:t>
            </a:r>
            <a:r>
              <a:rPr lang="ja-JP" altLang="en-US" sz="800" dirty="0">
                <a:solidFill>
                  <a:schemeClr val="accent2"/>
                </a:solidFill>
              </a:rPr>
              <a:t>月データ （チャネルレベル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スマートフォンからのアクセス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アプリ含む）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</a:rPr>
              <a:t>　　「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Custom Data Feed</a:t>
            </a:r>
            <a:r>
              <a:rPr lang="ja-JP" altLang="en-US" sz="800" dirty="0">
                <a:solidFill>
                  <a:schemeClr val="accent2"/>
                </a:solidFill>
              </a:rPr>
              <a:t>」を基にヤフー株式会社が独自集計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</a:rPr>
              <a:t>　　　</a:t>
            </a:r>
            <a:r>
              <a:rPr lang="en-US" altLang="ja-JP" sz="800" dirty="0" err="1" smtClean="0">
                <a:solidFill>
                  <a:schemeClr val="accent2"/>
                </a:solidFill>
              </a:rPr>
              <a:t>yahoo_top</a:t>
            </a:r>
            <a:r>
              <a:rPr lang="ja-JP" altLang="en-US" sz="800" dirty="0">
                <a:solidFill>
                  <a:schemeClr val="accent2"/>
                </a:solidFill>
              </a:rPr>
              <a:t>は、チャネル「</a:t>
            </a:r>
            <a:r>
              <a:rPr lang="en-US" altLang="ja-JP" sz="800" dirty="0">
                <a:solidFill>
                  <a:schemeClr val="accent2"/>
                </a:solidFill>
              </a:rPr>
              <a:t>Yahoo Japan Homepage</a:t>
            </a:r>
            <a:r>
              <a:rPr lang="ja-JP" altLang="en-US" sz="800" dirty="0">
                <a:solidFill>
                  <a:schemeClr val="accent2"/>
                </a:solidFill>
              </a:rPr>
              <a:t>」 </a:t>
            </a:r>
            <a:r>
              <a:rPr lang="en-US" altLang="ja-JP" sz="800" dirty="0">
                <a:solidFill>
                  <a:schemeClr val="accent2"/>
                </a:solidFill>
              </a:rPr>
              <a:t>+ </a:t>
            </a:r>
            <a:r>
              <a:rPr lang="ja-JP" altLang="en-US" sz="800" dirty="0">
                <a:solidFill>
                  <a:schemeClr val="accent2"/>
                </a:solidFill>
              </a:rPr>
              <a:t>「</a:t>
            </a:r>
            <a:r>
              <a:rPr lang="en-US" altLang="ja-JP" sz="800" dirty="0">
                <a:solidFill>
                  <a:schemeClr val="accent2"/>
                </a:solidFill>
              </a:rPr>
              <a:t>Yahoo! JAPAN</a:t>
            </a:r>
            <a:r>
              <a:rPr lang="ja-JP" altLang="en-US" sz="800" dirty="0">
                <a:solidFill>
                  <a:schemeClr val="accent2"/>
                </a:solidFill>
              </a:rPr>
              <a:t>」アプリ（リーチは重複除く）</a:t>
            </a:r>
            <a:endParaRPr lang="en-US" altLang="ja-JP" sz="800" dirty="0">
              <a:solidFill>
                <a:schemeClr val="accent2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21E5-5C5F-2545-A30A-8D2779848727}"/>
              </a:ext>
            </a:extLst>
          </p:cNvPr>
          <p:cNvSpPr/>
          <p:nvPr/>
        </p:nvSpPr>
        <p:spPr>
          <a:xfrm>
            <a:off x="0" y="0"/>
            <a:ext cx="3071664" cy="6858000"/>
          </a:xfrm>
          <a:prstGeom prst="rect">
            <a:avLst/>
          </a:prstGeom>
          <a:solidFill>
            <a:srgbClr val="F5F5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3656" y="6520259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FDFE998-226C-684A-BDBA-CDD0F8139DD1}"/>
              </a:ext>
            </a:extLst>
          </p:cNvPr>
          <p:cNvSpPr/>
          <p:nvPr/>
        </p:nvSpPr>
        <p:spPr>
          <a:xfrm>
            <a:off x="0" y="0"/>
            <a:ext cx="3082742" cy="96632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2">
            <a:extLst>
              <a:ext uri="{FF2B5EF4-FFF2-40B4-BE49-F238E27FC236}">
                <a16:creationId xmlns:a16="http://schemas.microsoft.com/office/drawing/2014/main" id="{F00D5D79-71AB-AB4C-A405-D8721BEAA610}"/>
              </a:ext>
            </a:extLst>
          </p:cNvPr>
          <p:cNvSpPr txBox="1">
            <a:spLocks/>
          </p:cNvSpPr>
          <p:nvPr/>
        </p:nvSpPr>
        <p:spPr>
          <a:xfrm>
            <a:off x="192767" y="2684584"/>
            <a:ext cx="2682890" cy="3233324"/>
          </a:xfrm>
          <a:prstGeom prst="rect">
            <a:avLst/>
          </a:prstGeom>
        </p:spPr>
        <p:txBody>
          <a:bodyPr>
            <a:noAutofit/>
          </a:bodyPr>
          <a:lstStyle>
            <a:lvl1pPr marL="342908" indent="-342908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 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JAPANのトップページ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をはじめ、世の中で話題になるニュースや路線情報、天気など毎日の生活に欠かせない多様な情報を摂取している。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知恵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袋が利用される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理由は、検索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で解決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できない</a:t>
            </a:r>
            <a:endParaRPr lang="en-US" altLang="ja-JP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小さな疑問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や情報を得るために利用されて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いる傾向がある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53DA1CE9-5377-784D-B9A5-4CF2CA8DF5E6}"/>
              </a:ext>
            </a:extLst>
          </p:cNvPr>
          <p:cNvSpPr txBox="1">
            <a:spLocks/>
          </p:cNvSpPr>
          <p:nvPr/>
        </p:nvSpPr>
        <p:spPr>
          <a:xfrm>
            <a:off x="237600" y="615600"/>
            <a:ext cx="2593225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23" rtl="0" eaLnBrk="1" latinLnBrk="0" hangingPunct="1">
              <a:spcBef>
                <a:spcPct val="0"/>
              </a:spcBef>
              <a:buNone/>
              <a:defRPr kumimoji="1" sz="400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毎日の生活に</a:t>
            </a:r>
            <a:endParaRPr lang="en-US" altLang="ja-JP" sz="2000" b="1" dirty="0" smtClean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欠かせない情報は</a:t>
            </a:r>
            <a:endParaRPr lang="en-US" altLang="ja-JP" sz="2000" b="1" dirty="0" smtClean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 JAPAN</a:t>
            </a:r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23" name="スライド番号プレースホルダー 3">
            <a:extLst>
              <a:ext uri="{FF2B5EF4-FFF2-40B4-BE49-F238E27FC236}">
                <a16:creationId xmlns:a16="http://schemas.microsoft.com/office/drawing/2014/main" id="{897A9291-6AB3-B74B-B602-20DB16234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20259"/>
            <a:ext cx="2844800" cy="365125"/>
          </a:xfrm>
        </p:spPr>
        <p:txBody>
          <a:bodyPr/>
          <a:lstStyle/>
          <a:p>
            <a:r>
              <a:rPr lang="en-US" altLang="ja-JP" sz="1100" dirty="0">
                <a:solidFill>
                  <a:schemeClr val="accent2"/>
                </a:solidFill>
              </a:rPr>
              <a:t>5</a:t>
            </a:r>
            <a:endParaRPr lang="ja-JP" altLang="en-US" sz="1100">
              <a:solidFill>
                <a:schemeClr val="accent2"/>
              </a:solidFill>
            </a:endParaRP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4294967295"/>
          </p:nvPr>
        </p:nvSpPr>
        <p:spPr>
          <a:xfrm>
            <a:off x="3215680" y="476672"/>
            <a:ext cx="8784976" cy="8143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若年層がよく利用するサービスの一例</a:t>
            </a:r>
            <a:endParaRPr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61B1181-3551-DB4A-BD71-0C76A06A05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768" y="2411158"/>
            <a:ext cx="603504" cy="603504"/>
          </a:xfrm>
          <a:prstGeom prst="rect">
            <a:avLst/>
          </a:prstGeom>
        </p:spPr>
      </p:pic>
      <p:pic>
        <p:nvPicPr>
          <p:cNvPr id="1026" name="Picture 2" descr="https://s.yimg.jp/c/icon/s/bsc/2.0/weather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752" y="337637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.yimg.jp/c/icon/s/bsc/2.0/transit8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869" y="4301246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.yimg.jp/c/icon/s/bsc/2.0/chiebukuro8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928" y="523735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4EA6C31-5383-1942-85B3-1CFF9D828B34}"/>
              </a:ext>
            </a:extLst>
          </p:cNvPr>
          <p:cNvGrpSpPr/>
          <p:nvPr/>
        </p:nvGrpSpPr>
        <p:grpSpPr>
          <a:xfrm>
            <a:off x="3719736" y="3311167"/>
            <a:ext cx="3534581" cy="2192202"/>
            <a:chOff x="513156" y="2051110"/>
            <a:chExt cx="3534581" cy="2192202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AE27A910-033C-4D42-883D-79F7D41A8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156" y="2051110"/>
              <a:ext cx="3534581" cy="2192202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5F641CE0-F509-944A-AD96-30BE051BE3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851" t="-1993"/>
            <a:stretch/>
          </p:blipFill>
          <p:spPr>
            <a:xfrm>
              <a:off x="1009302" y="2137424"/>
              <a:ext cx="2518023" cy="1670266"/>
            </a:xfrm>
            <a:prstGeom prst="rect">
              <a:avLst/>
            </a:prstGeom>
          </p:spPr>
        </p:pic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7217C7E-0FEA-B34E-9B08-A2E8AE9F85BC}"/>
              </a:ext>
            </a:extLst>
          </p:cNvPr>
          <p:cNvGrpSpPr/>
          <p:nvPr/>
        </p:nvGrpSpPr>
        <p:grpSpPr>
          <a:xfrm>
            <a:off x="6278374" y="4063209"/>
            <a:ext cx="911062" cy="1850648"/>
            <a:chOff x="4022719" y="2169763"/>
            <a:chExt cx="911062" cy="1850648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B4D72B4C-CF01-394A-8D0B-FE5D57B2B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2719" y="2169763"/>
              <a:ext cx="911062" cy="1850648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FFC34890-D951-BA4D-BC25-792FCF3AEF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76735" y="2290946"/>
              <a:ext cx="799834" cy="162829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3634993" y="2578193"/>
            <a:ext cx="3875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chemeClr val="bg1">
                    <a:lumMod val="50000"/>
                  </a:schemeClr>
                </a:solidFill>
              </a:rPr>
              <a:t>Yahoo! </a:t>
            </a:r>
            <a:r>
              <a:rPr lang="ja-JP" altLang="en-US" sz="2000" b="1" dirty="0" smtClean="0">
                <a:solidFill>
                  <a:schemeClr val="bg1">
                    <a:lumMod val="50000"/>
                  </a:schemeClr>
                </a:solidFill>
              </a:rPr>
              <a:t>JAPANのトップページ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75384" y="1591627"/>
            <a:ext cx="7480211" cy="430887"/>
          </a:xfrm>
          <a:prstGeom prst="rect">
            <a:avLst/>
          </a:prstGeom>
          <a:solidFill>
            <a:schemeClr val="tx2">
              <a:lumMod val="25000"/>
              <a:lumOff val="75000"/>
              <a:alpha val="2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200" dirty="0">
                <a:latin typeface="+mn-ea"/>
              </a:rPr>
              <a:t>信頼性が求められる</a:t>
            </a:r>
            <a:r>
              <a:rPr lang="ja-JP" altLang="en-US" sz="2200" dirty="0" smtClean="0">
                <a:latin typeface="+mn-ea"/>
              </a:rPr>
              <a:t>情報を提供しているから利用される</a:t>
            </a:r>
            <a:endParaRPr lang="ja-JP" altLang="en-US" sz="220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696527" y="2557238"/>
            <a:ext cx="23375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Yahoo!</a:t>
            </a:r>
            <a:r>
              <a:rPr lang="ja-JP" altLang="en-US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ニュース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721086" y="5301208"/>
            <a:ext cx="20554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Yahoo!</a:t>
            </a:r>
            <a:r>
              <a:rPr lang="ja-JP" altLang="en-US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知恵袋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8709289" y="4365104"/>
            <a:ext cx="23375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Yahoo!</a:t>
            </a:r>
            <a:r>
              <a:rPr lang="ja-JP" altLang="en-US" sz="2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路線情報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8696527" y="3412003"/>
            <a:ext cx="27126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Yahoo!</a:t>
            </a:r>
            <a:r>
              <a:rPr lang="ja-JP" altLang="en-US" sz="2200" b="1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天気</a:t>
            </a:r>
            <a:r>
              <a:rPr lang="ja-JP" altLang="en-US" sz="2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・災害</a:t>
            </a:r>
            <a:endParaRPr lang="ja-JP" altLang="en-US" sz="2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920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A278892F-BA80-084A-A7B7-2B35FF6D459E}"/>
              </a:ext>
            </a:extLst>
          </p:cNvPr>
          <p:cNvCxnSpPr>
            <a:cxnSpLocks/>
          </p:cNvCxnSpPr>
          <p:nvPr/>
        </p:nvCxnSpPr>
        <p:spPr>
          <a:xfrm>
            <a:off x="12192000" y="2132856"/>
            <a:ext cx="0" cy="3641632"/>
          </a:xfrm>
          <a:prstGeom prst="line">
            <a:avLst/>
          </a:prstGeom>
          <a:ln w="12700">
            <a:solidFill>
              <a:srgbClr val="D9D9D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4D42F3E-884E-BC4D-A142-1AB2CBA25187}"/>
              </a:ext>
            </a:extLst>
          </p:cNvPr>
          <p:cNvSpPr/>
          <p:nvPr/>
        </p:nvSpPr>
        <p:spPr>
          <a:xfrm>
            <a:off x="3359696" y="6402814"/>
            <a:ext cx="73309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accent2"/>
                </a:solidFill>
              </a:rPr>
              <a:t>出典：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2021</a:t>
            </a:r>
            <a:r>
              <a:rPr lang="ja-JP" altLang="en-US" sz="800" dirty="0">
                <a:solidFill>
                  <a:schemeClr val="accent2"/>
                </a:solidFill>
              </a:rPr>
              <a:t>年</a:t>
            </a:r>
            <a:r>
              <a:rPr lang="en-US" altLang="ja-JP" sz="800" dirty="0">
                <a:solidFill>
                  <a:schemeClr val="accent2"/>
                </a:solidFill>
              </a:rPr>
              <a:t>10</a:t>
            </a:r>
            <a:r>
              <a:rPr lang="ja-JP" altLang="en-US" sz="800" dirty="0">
                <a:solidFill>
                  <a:schemeClr val="accent2"/>
                </a:solidFill>
              </a:rPr>
              <a:t>月データ （ブランドレベル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スマートフォンからのアクセス</a:t>
            </a:r>
            <a:r>
              <a:rPr lang="en-US" altLang="ja-JP" sz="800" dirty="0">
                <a:solidFill>
                  <a:schemeClr val="accent2"/>
                </a:solidFill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</a:rPr>
              <a:t>アプリ含む）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</a:rPr>
              <a:t>　　「</a:t>
            </a:r>
            <a:r>
              <a:rPr lang="en-US" altLang="ja-JP" sz="800" dirty="0">
                <a:solidFill>
                  <a:schemeClr val="accent2"/>
                </a:solidFill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</a:rPr>
              <a:t> Custom Data Feed</a:t>
            </a:r>
            <a:r>
              <a:rPr lang="ja-JP" altLang="en-US" sz="800" dirty="0">
                <a:solidFill>
                  <a:schemeClr val="accent2"/>
                </a:solidFill>
              </a:rPr>
              <a:t>」を基にヤフー株式会社が独自集計</a:t>
            </a:r>
            <a:endParaRPr lang="en-US" altLang="ja-JP" sz="800" dirty="0">
              <a:solidFill>
                <a:schemeClr val="accent2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21E5-5C5F-2545-A30A-8D2779848727}"/>
              </a:ext>
            </a:extLst>
          </p:cNvPr>
          <p:cNvSpPr/>
          <p:nvPr/>
        </p:nvSpPr>
        <p:spPr>
          <a:xfrm>
            <a:off x="0" y="0"/>
            <a:ext cx="3071664" cy="6858000"/>
          </a:xfrm>
          <a:prstGeom prst="rect">
            <a:avLst/>
          </a:prstGeom>
          <a:solidFill>
            <a:srgbClr val="F5F5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3656" y="6520259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FDFE998-226C-684A-BDBA-CDD0F8139DD1}"/>
              </a:ext>
            </a:extLst>
          </p:cNvPr>
          <p:cNvSpPr/>
          <p:nvPr/>
        </p:nvSpPr>
        <p:spPr>
          <a:xfrm>
            <a:off x="0" y="0"/>
            <a:ext cx="3082742" cy="96632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2">
            <a:extLst>
              <a:ext uri="{FF2B5EF4-FFF2-40B4-BE49-F238E27FC236}">
                <a16:creationId xmlns:a16="http://schemas.microsoft.com/office/drawing/2014/main" id="{F00D5D79-71AB-AB4C-A405-D8721BEAA610}"/>
              </a:ext>
            </a:extLst>
          </p:cNvPr>
          <p:cNvSpPr txBox="1">
            <a:spLocks/>
          </p:cNvSpPr>
          <p:nvPr/>
        </p:nvSpPr>
        <p:spPr>
          <a:xfrm>
            <a:off x="244758" y="2780928"/>
            <a:ext cx="2593225" cy="1656184"/>
          </a:xfrm>
          <a:prstGeom prst="rect">
            <a:avLst/>
          </a:prstGeom>
        </p:spPr>
        <p:txBody>
          <a:bodyPr>
            <a:noAutofit/>
          </a:bodyPr>
          <a:lstStyle>
            <a:lvl1pPr marL="342908" indent="-342908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accent3"/>
                </a:solidFill>
              </a:rPr>
              <a:t>一日を有意義に過ごすため、</a:t>
            </a:r>
            <a:endParaRPr lang="en-US" altLang="ja-JP" sz="1400" dirty="0" smtClean="0">
              <a:solidFill>
                <a:schemeClr val="accent3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ja-JP" altLang="en-US" sz="1400" dirty="0" smtClean="0">
                <a:solidFill>
                  <a:schemeClr val="accent3"/>
                </a:solidFill>
              </a:rPr>
              <a:t>話題のニュースや天気などの情報を朝の出社や通学時間帯に、情報収集をしています。</a:t>
            </a:r>
            <a:endParaRPr lang="en-US" altLang="ja-JP" sz="1400" dirty="0" smtClean="0">
              <a:solidFill>
                <a:schemeClr val="accent3"/>
              </a:solidFill>
            </a:endParaRP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53DA1CE9-5377-784D-B9A5-4CF2CA8DF5E6}"/>
              </a:ext>
            </a:extLst>
          </p:cNvPr>
          <p:cNvSpPr txBox="1">
            <a:spLocks/>
          </p:cNvSpPr>
          <p:nvPr/>
        </p:nvSpPr>
        <p:spPr>
          <a:xfrm>
            <a:off x="237600" y="615600"/>
            <a:ext cx="2593225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23" rtl="0" eaLnBrk="1" latinLnBrk="0" hangingPunct="1">
              <a:spcBef>
                <a:spcPct val="0"/>
              </a:spcBef>
              <a:buNone/>
              <a:defRPr kumimoji="1" sz="400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一日のはじまりは</a:t>
            </a:r>
            <a:endParaRPr lang="en-US" altLang="ja-JP" sz="2000" b="1" dirty="0" smtClean="0">
              <a:solidFill>
                <a:schemeClr val="accent3"/>
              </a:solidFill>
            </a:endParaRPr>
          </a:p>
          <a:p>
            <a:pPr algn="l">
              <a:lnSpc>
                <a:spcPct val="150000"/>
              </a:lnSpc>
            </a:pP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 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JAPAN</a:t>
            </a:r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23" name="スライド番号プレースホルダー 3">
            <a:extLst>
              <a:ext uri="{FF2B5EF4-FFF2-40B4-BE49-F238E27FC236}">
                <a16:creationId xmlns:a16="http://schemas.microsoft.com/office/drawing/2014/main" id="{897A9291-6AB3-B74B-B602-20DB16234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20259"/>
            <a:ext cx="2844800" cy="365125"/>
          </a:xfrm>
        </p:spPr>
        <p:txBody>
          <a:bodyPr/>
          <a:lstStyle/>
          <a:p>
            <a:r>
              <a:rPr lang="en-US" altLang="ja-JP" sz="1100" dirty="0">
                <a:solidFill>
                  <a:schemeClr val="accent2"/>
                </a:solidFill>
              </a:rPr>
              <a:t>5</a:t>
            </a:r>
            <a:endParaRPr lang="ja-JP" altLang="en-US" sz="1100">
              <a:solidFill>
                <a:schemeClr val="accent2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02DF8D-9346-C94F-BAB1-35AE837E5C57}"/>
              </a:ext>
            </a:extLst>
          </p:cNvPr>
          <p:cNvSpPr/>
          <p:nvPr/>
        </p:nvSpPr>
        <p:spPr>
          <a:xfrm>
            <a:off x="9158268" y="5888661"/>
            <a:ext cx="668982" cy="4926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745166A-15A2-8D41-973E-9BE347330DC4}"/>
              </a:ext>
            </a:extLst>
          </p:cNvPr>
          <p:cNvSpPr/>
          <p:nvPr/>
        </p:nvSpPr>
        <p:spPr>
          <a:xfrm>
            <a:off x="8859806" y="2323759"/>
            <a:ext cx="596924" cy="2596187"/>
          </a:xfrm>
          <a:prstGeom prst="rect">
            <a:avLst/>
          </a:prstGeom>
          <a:solidFill>
            <a:schemeClr val="accent6">
              <a:alpha val="10000"/>
            </a:schemeClr>
          </a:solidFill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791744" y="1141639"/>
            <a:ext cx="8068135" cy="4812561"/>
            <a:chOff x="3791744" y="1141639"/>
            <a:chExt cx="8068135" cy="4812561"/>
          </a:xfrm>
        </p:grpSpPr>
        <p:graphicFrame>
          <p:nvGraphicFramePr>
            <p:cNvPr id="52" name="グラフ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70269972"/>
                </p:ext>
              </p:extLst>
            </p:nvPr>
          </p:nvGraphicFramePr>
          <p:xfrm>
            <a:off x="3791744" y="1141639"/>
            <a:ext cx="8068135" cy="47910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正方形/長方形 2"/>
            <p:cNvSpPr/>
            <p:nvPr/>
          </p:nvSpPr>
          <p:spPr>
            <a:xfrm>
              <a:off x="4652200" y="5517232"/>
              <a:ext cx="1591456" cy="436968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kumimoji="1" lang="en-US" altLang="ja-JP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Yahoo!</a:t>
              </a:r>
              <a:r>
                <a:rPr kumimoji="1"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 </a:t>
              </a:r>
              <a:r>
                <a:rPr kumimoji="1" lang="en-US" altLang="ja-JP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JAPAN</a:t>
              </a:r>
              <a:r>
                <a:rPr kumimoji="1"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のトップページ</a:t>
              </a:r>
            </a:p>
          </p:txBody>
        </p:sp>
      </p:grpSp>
      <p:sp>
        <p:nvSpPr>
          <p:cNvPr id="19" name="テキスト プレースホルダー 2"/>
          <p:cNvSpPr>
            <a:spLocks noGrp="1"/>
          </p:cNvSpPr>
          <p:nvPr>
            <p:ph type="body" sz="quarter" idx="4294967295"/>
          </p:nvPr>
        </p:nvSpPr>
        <p:spPr>
          <a:xfrm>
            <a:off x="3215680" y="476672"/>
            <a:ext cx="8784976" cy="8143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若年層がよく利用するサービスの一例</a:t>
            </a:r>
            <a:endParaRPr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4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4D42F3E-884E-BC4D-A142-1AB2CBA25187}"/>
              </a:ext>
            </a:extLst>
          </p:cNvPr>
          <p:cNvSpPr/>
          <p:nvPr/>
        </p:nvSpPr>
        <p:spPr>
          <a:xfrm>
            <a:off x="3359696" y="6253537"/>
            <a:ext cx="6261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chemeClr val="accent2"/>
                </a:solidFill>
                <a:latin typeface="+mn-ea"/>
              </a:rPr>
              <a:t>出典：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  <a:latin typeface="+mn-ea"/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 2021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年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10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月データ （チャネルレベル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スマートフォンからのアクセス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/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アプリ含む）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  <a:latin typeface="+mn-ea"/>
              </a:rPr>
              <a:t>　　「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Nielsen Mobile </a:t>
            </a:r>
            <a:r>
              <a:rPr lang="en-US" altLang="ja-JP" sz="800" dirty="0" err="1">
                <a:solidFill>
                  <a:schemeClr val="accent2"/>
                </a:solidFill>
                <a:latin typeface="+mn-ea"/>
              </a:rPr>
              <a:t>NetView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 Custom Data Feed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」を基にヤフー株式会社が独自集計</a:t>
            </a:r>
          </a:p>
          <a:p>
            <a:r>
              <a:rPr lang="ja-JP" altLang="en-US" sz="800" dirty="0" smtClean="0">
                <a:solidFill>
                  <a:schemeClr val="accent2"/>
                </a:solidFill>
                <a:latin typeface="+mn-ea"/>
              </a:rPr>
              <a:t>　　　</a:t>
            </a:r>
            <a:r>
              <a:rPr lang="en-US" altLang="ja-JP" sz="800" dirty="0" err="1" smtClean="0">
                <a:solidFill>
                  <a:schemeClr val="accent2"/>
                </a:solidFill>
                <a:latin typeface="+mn-ea"/>
              </a:rPr>
              <a:t>yahoo_top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は、チャネル「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Yahoo Japan Homepage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」 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+ 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「</a:t>
            </a:r>
            <a:r>
              <a:rPr lang="en-US" altLang="ja-JP" sz="800" dirty="0">
                <a:solidFill>
                  <a:schemeClr val="accent2"/>
                </a:solidFill>
                <a:latin typeface="+mn-ea"/>
              </a:rPr>
              <a:t>Yahoo! JAPAN</a:t>
            </a:r>
            <a:r>
              <a:rPr lang="ja-JP" altLang="en-US" sz="800" dirty="0">
                <a:solidFill>
                  <a:schemeClr val="accent2"/>
                </a:solidFill>
                <a:latin typeface="+mn-ea"/>
              </a:rPr>
              <a:t>」アプリ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DA121E5-5C5F-2545-A30A-8D2779848727}"/>
              </a:ext>
            </a:extLst>
          </p:cNvPr>
          <p:cNvSpPr/>
          <p:nvPr/>
        </p:nvSpPr>
        <p:spPr>
          <a:xfrm>
            <a:off x="0" y="0"/>
            <a:ext cx="3071664" cy="6858000"/>
          </a:xfrm>
          <a:prstGeom prst="rect">
            <a:avLst/>
          </a:prstGeom>
          <a:solidFill>
            <a:srgbClr val="F5F5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3656" y="6520259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FDFE998-226C-684A-BDBA-CDD0F8139DD1}"/>
              </a:ext>
            </a:extLst>
          </p:cNvPr>
          <p:cNvSpPr/>
          <p:nvPr/>
        </p:nvSpPr>
        <p:spPr>
          <a:xfrm>
            <a:off x="0" y="0"/>
            <a:ext cx="3082742" cy="96632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2">
            <a:extLst>
              <a:ext uri="{FF2B5EF4-FFF2-40B4-BE49-F238E27FC236}">
                <a16:creationId xmlns:a16="http://schemas.microsoft.com/office/drawing/2014/main" id="{F00D5D79-71AB-AB4C-A405-D8721BEAA610}"/>
              </a:ext>
            </a:extLst>
          </p:cNvPr>
          <p:cNvSpPr txBox="1">
            <a:spLocks/>
          </p:cNvSpPr>
          <p:nvPr/>
        </p:nvSpPr>
        <p:spPr>
          <a:xfrm>
            <a:off x="244758" y="2276872"/>
            <a:ext cx="2682890" cy="4320480"/>
          </a:xfrm>
          <a:prstGeom prst="rect">
            <a:avLst/>
          </a:prstGeom>
        </p:spPr>
        <p:txBody>
          <a:bodyPr>
            <a:noAutofit/>
          </a:bodyPr>
          <a:lstStyle>
            <a:lvl1pPr marL="342908" indent="-342908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話題の情報が集まっているYahoo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! 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JAPANのトップページは滞在時間が長い傾向。</a:t>
            </a:r>
            <a:r>
              <a:rPr lang="en-US" altLang="ja-JP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endParaRPr lang="en-US" altLang="ja-JP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ニュースはスキマ時間や休憩中に興味のある記事が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読み終わるまで利用。</a:t>
            </a:r>
            <a: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endParaRPr lang="en-US" altLang="ja-JP" sz="8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一方、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路線情報、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天気・災害、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Yahoo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!</a:t>
            </a: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知恵袋に関しては、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ユーザーが求めている情報を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手に入れたらセッションが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ja-JP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終了する傾向。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9" name="タイトル 1">
            <a:extLst>
              <a:ext uri="{FF2B5EF4-FFF2-40B4-BE49-F238E27FC236}">
                <a16:creationId xmlns:a16="http://schemas.microsoft.com/office/drawing/2014/main" id="{53DA1CE9-5377-784D-B9A5-4CF2CA8DF5E6}"/>
              </a:ext>
            </a:extLst>
          </p:cNvPr>
          <p:cNvSpPr txBox="1">
            <a:spLocks/>
          </p:cNvSpPr>
          <p:nvPr/>
        </p:nvSpPr>
        <p:spPr>
          <a:xfrm>
            <a:off x="237600" y="615600"/>
            <a:ext cx="2593225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23" rtl="0" eaLnBrk="1" latinLnBrk="0" hangingPunct="1">
              <a:spcBef>
                <a:spcPct val="0"/>
              </a:spcBef>
              <a:buNone/>
              <a:defRPr kumimoji="1" sz="400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トップページと</a:t>
            </a:r>
            <a:endParaRPr lang="en-US" altLang="ja-JP" sz="2000" b="1" dirty="0" smtClean="0">
              <a:solidFill>
                <a:schemeClr val="accent3"/>
              </a:solidFill>
            </a:endParaRPr>
          </a:p>
          <a:p>
            <a:pPr algn="l"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accent3"/>
                </a:solidFill>
              </a:rPr>
              <a:t>他サービスで</a:t>
            </a:r>
            <a:r>
              <a:rPr lang="en-US" altLang="ja-JP" sz="2000" b="1" dirty="0" smtClean="0">
                <a:solidFill>
                  <a:schemeClr val="accent3"/>
                </a:solidFill>
              </a:rPr>
              <a:t/>
            </a:r>
            <a:br>
              <a:rPr lang="en-US" altLang="ja-JP" sz="2000" b="1" dirty="0" smtClean="0">
                <a:solidFill>
                  <a:schemeClr val="accent3"/>
                </a:solidFill>
              </a:rPr>
            </a:br>
            <a:r>
              <a:rPr lang="ja-JP" altLang="en-US" sz="2000" b="1" dirty="0" smtClean="0">
                <a:solidFill>
                  <a:schemeClr val="accent3"/>
                </a:solidFill>
              </a:rPr>
              <a:t>異なる行動傾向</a:t>
            </a:r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23" name="スライド番号プレースホルダー 3">
            <a:extLst>
              <a:ext uri="{FF2B5EF4-FFF2-40B4-BE49-F238E27FC236}">
                <a16:creationId xmlns:a16="http://schemas.microsoft.com/office/drawing/2014/main" id="{897A9291-6AB3-B74B-B602-20DB16234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7200" y="6520259"/>
            <a:ext cx="2844800" cy="365125"/>
          </a:xfrm>
        </p:spPr>
        <p:txBody>
          <a:bodyPr/>
          <a:lstStyle/>
          <a:p>
            <a:r>
              <a:rPr lang="en-US" altLang="ja-JP" sz="1100" dirty="0">
                <a:solidFill>
                  <a:schemeClr val="accent2"/>
                </a:solidFill>
              </a:rPr>
              <a:t>5</a:t>
            </a:r>
            <a:endParaRPr lang="ja-JP" altLang="en-US" sz="1100" dirty="0">
              <a:solidFill>
                <a:schemeClr val="accent2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02DF8D-9346-C94F-BAB1-35AE837E5C57}"/>
              </a:ext>
            </a:extLst>
          </p:cNvPr>
          <p:cNvSpPr/>
          <p:nvPr/>
        </p:nvSpPr>
        <p:spPr>
          <a:xfrm>
            <a:off x="9158268" y="5888661"/>
            <a:ext cx="668982" cy="4926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833787"/>
              </p:ext>
            </p:extLst>
          </p:nvPr>
        </p:nvGraphicFramePr>
        <p:xfrm>
          <a:off x="3810000" y="1556793"/>
          <a:ext cx="7974632" cy="433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テキスト プレースホルダー 2"/>
          <p:cNvSpPr>
            <a:spLocks noGrp="1"/>
          </p:cNvSpPr>
          <p:nvPr>
            <p:ph type="body" sz="quarter" idx="4294967295"/>
          </p:nvPr>
        </p:nvSpPr>
        <p:spPr>
          <a:xfrm>
            <a:off x="3215680" y="476672"/>
            <a:ext cx="8784976" cy="81438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ja-JP" alt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トップページは話題の情報が集約されるため回遊する</a:t>
            </a:r>
            <a:endParaRPr lang="en-US" altLang="ja-JP" sz="2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ja-JP" alt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欲しい</a:t>
            </a:r>
            <a:r>
              <a:rPr lang="ja-JP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情報</a:t>
            </a:r>
            <a:r>
              <a:rPr lang="ja-JP" alt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が手に入り、満足した後に別行動を起こす</a:t>
            </a:r>
            <a:endParaRPr lang="en-US" altLang="ja-JP" sz="2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テキスト ボックス 1"/>
          <p:cNvSpPr txBox="1"/>
          <p:nvPr/>
        </p:nvSpPr>
        <p:spPr>
          <a:xfrm>
            <a:off x="6022093" y="3140968"/>
            <a:ext cx="5186475" cy="432049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欲しい情報が手に入り、満足した後に別行動を</a:t>
            </a:r>
            <a:r>
              <a:rPr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起こす</a:t>
            </a:r>
            <a:endParaRPr lang="en-US" altLang="ja-JP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3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>
            <a:extLst>
              <a:ext uri="{FF2B5EF4-FFF2-40B4-BE49-F238E27FC236}">
                <a16:creationId xmlns:a16="http://schemas.microsoft.com/office/drawing/2014/main" id="{ED36122F-A1F3-D84C-A1EA-12010EBEB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80" y="3284984"/>
            <a:ext cx="2329421" cy="455242"/>
          </a:xfrm>
          <a:prstGeom prst="rect">
            <a:avLst/>
          </a:prstGeom>
        </p:spPr>
      </p:pic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6BD1FC-D26D-3B46-B5C1-9AD3E07FB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95600" y="6492875"/>
            <a:ext cx="5317514" cy="365125"/>
          </a:xfrm>
        </p:spPr>
        <p:txBody>
          <a:bodyPr/>
          <a:lstStyle/>
          <a:p>
            <a:pPr algn="r"/>
            <a:r>
              <a:rPr lang="en-US" altLang="ja-JP" dirty="0">
                <a:solidFill>
                  <a:schemeClr val="accent2"/>
                </a:solidFill>
              </a:rPr>
              <a:t>© 2022 Yahoo Japan Corporation All rights reserved.</a:t>
            </a:r>
            <a:endParaRPr lang="en-US" altLang="ja-JP" sz="1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840643"/>
      </p:ext>
    </p:extLst>
  </p:cSld>
  <p:clrMapOvr>
    <a:masterClrMapping/>
  </p:clrMapOvr>
</p:sld>
</file>

<file path=ppt/theme/theme1.xml><?xml version="1.0" encoding="utf-8"?>
<a:theme xmlns:a="http://schemas.openxmlformats.org/drawingml/2006/main" name="【社外秘】mscテンプレート_2016">
  <a:themeElements>
    <a:clrScheme name="MSC Color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999999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MSC fonts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17581</TotalTime>
  <Words>582</Words>
  <Application>Microsoft Office PowerPoint</Application>
  <PresentationFormat>ワイド画面</PresentationFormat>
  <Paragraphs>118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【社外秘】mscテンプレート_2016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加賀谷 有里</dc:creator>
  <cp:lastModifiedBy>亮 梶田</cp:lastModifiedBy>
  <cp:revision>218</cp:revision>
  <dcterms:created xsi:type="dcterms:W3CDTF">2020-02-26T07:28:11Z</dcterms:created>
  <dcterms:modified xsi:type="dcterms:W3CDTF">2022-03-17T05:54:16Z</dcterms:modified>
</cp:coreProperties>
</file>