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3" r:id="rId4"/>
    <p:sldId id="335" r:id="rId5"/>
    <p:sldId id="299" r:id="rId6"/>
    <p:sldId id="344" r:id="rId7"/>
    <p:sldId id="345" r:id="rId8"/>
    <p:sldId id="346" r:id="rId9"/>
    <p:sldId id="347" r:id="rId10"/>
    <p:sldId id="348" r:id="rId11"/>
    <p:sldId id="320" r:id="rId12"/>
    <p:sldId id="328" r:id="rId13"/>
    <p:sldId id="334" r:id="rId14"/>
    <p:sldId id="324" r:id="rId15"/>
    <p:sldId id="325" r:id="rId16"/>
    <p:sldId id="333" r:id="rId17"/>
    <p:sldId id="330" r:id="rId18"/>
    <p:sldId id="351" r:id="rId19"/>
    <p:sldId id="350" r:id="rId20"/>
    <p:sldId id="312"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666666"/>
    <a:srgbClr val="F2F2F2"/>
    <a:srgbClr val="000000"/>
    <a:srgbClr val="FF839E"/>
    <a:srgbClr val="999999"/>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テーマ スタイル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0" autoAdjust="0"/>
    <p:restoredTop sz="96327" autoAdjust="0"/>
  </p:normalViewPr>
  <p:slideViewPr>
    <p:cSldViewPr>
      <p:cViewPr varScale="1">
        <p:scale>
          <a:sx n="116" d="100"/>
          <a:sy n="116" d="100"/>
        </p:scale>
        <p:origin x="13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rkajita\Desktop\&#12459;&#12523;&#12540;&#12475;&#12523;&#12288;&#32080;&#2652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kajita\Desktop\&#12459;&#12523;&#12540;&#12475;&#12523;&#12288;&#32080;&#2652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kajita\Desktop\&#12459;&#12523;&#12540;&#12475;&#12523;&#12288;&#32080;&#26524;.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Sheet1!$AC$5</c:f>
              <c:strCache>
                <c:ptCount val="1"/>
                <c:pt idx="0">
                  <c:v>広告接触者</c:v>
                </c:pt>
              </c:strCache>
            </c:strRef>
          </c:tx>
          <c:spPr>
            <a:solidFill>
              <a:schemeClr val="accent1"/>
            </a:solidFill>
            <a:ln>
              <a:noFill/>
            </a:ln>
            <a:effectLst/>
          </c:spPr>
          <c:invertIfNegative val="0"/>
          <c:dPt>
            <c:idx val="0"/>
            <c:invertIfNegative val="0"/>
            <c:bubble3D val="0"/>
            <c:spPr>
              <a:solidFill>
                <a:schemeClr val="bg1">
                  <a:lumMod val="65000"/>
                </a:schemeClr>
              </a:solidFill>
              <a:ln>
                <a:noFill/>
              </a:ln>
              <a:effectLst/>
            </c:spPr>
            <c:extLst>
              <c:ext xmlns:c16="http://schemas.microsoft.com/office/drawing/2014/chart" uri="{C3380CC4-5D6E-409C-BE32-E72D297353CC}">
                <c16:uniqueId val="{00000002-3F2B-44CB-AA52-C752B93553B7}"/>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1-3F2B-44CB-AA52-C752B93553B7}"/>
              </c:ext>
            </c:extLst>
          </c:dPt>
          <c:dLbls>
            <c:dLbl>
              <c:idx val="1"/>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accent6">
                          <a:lumMod val="60000"/>
                          <a:lumOff val="40000"/>
                        </a:schemeClr>
                      </a:solidFill>
                      <a:latin typeface="+mn-lt"/>
                      <a:ea typeface="+mn-ea"/>
                      <a:cs typeface="+mn-cs"/>
                    </a:defRPr>
                  </a:pPr>
                  <a:endParaRPr lang="ja-JP"/>
                </a:p>
              </c:txPr>
              <c:showLegendKey val="0"/>
              <c:showVal val="1"/>
              <c:showCatName val="0"/>
              <c:showSerName val="0"/>
              <c:showPercent val="0"/>
              <c:showBubbleSize val="0"/>
              <c:extLst>
                <c:ext xmlns:c16="http://schemas.microsoft.com/office/drawing/2014/chart" uri="{C3380CC4-5D6E-409C-BE32-E72D297353CC}">
                  <c16:uniqueId val="{00000001-3F2B-44CB-AA52-C752B93553B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Sheet1!$AB$6:$AB$7</c:f>
              <c:strCache>
                <c:ptCount val="2"/>
                <c:pt idx="0">
                  <c:v>興味関⼼層</c:v>
                </c:pt>
                <c:pt idx="1">
                  <c:v>無関⼼層</c:v>
                </c:pt>
              </c:strCache>
            </c:strRef>
          </c:cat>
          <c:val>
            <c:numRef>
              <c:f>Sheet1!$AC$6:$AC$7</c:f>
              <c:numCache>
                <c:formatCode>0.0%</c:formatCode>
                <c:ptCount val="2"/>
                <c:pt idx="0">
                  <c:v>8.8999999999999996E-2</c:v>
                </c:pt>
                <c:pt idx="1">
                  <c:v>0.15</c:v>
                </c:pt>
              </c:numCache>
            </c:numRef>
          </c:val>
          <c:extLst>
            <c:ext xmlns:c16="http://schemas.microsoft.com/office/drawing/2014/chart" uri="{C3380CC4-5D6E-409C-BE32-E72D297353CC}">
              <c16:uniqueId val="{00000000-3F2B-44CB-AA52-C752B93553B7}"/>
            </c:ext>
          </c:extLst>
        </c:ser>
        <c:dLbls>
          <c:showLegendKey val="0"/>
          <c:showVal val="0"/>
          <c:showCatName val="0"/>
          <c:showSerName val="0"/>
          <c:showPercent val="0"/>
          <c:showBubbleSize val="0"/>
        </c:dLbls>
        <c:gapWidth val="219"/>
        <c:overlap val="-27"/>
        <c:axId val="538737632"/>
        <c:axId val="538735992"/>
      </c:barChart>
      <c:catAx>
        <c:axId val="538737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38735992"/>
        <c:crosses val="autoZero"/>
        <c:auto val="1"/>
        <c:lblAlgn val="ctr"/>
        <c:lblOffset val="100"/>
        <c:noMultiLvlLbl val="0"/>
      </c:catAx>
      <c:valAx>
        <c:axId val="5387359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538737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Sheet1!$L$18</c:f>
              <c:strCache>
                <c:ptCount val="1"/>
                <c:pt idx="0">
                  <c:v>広告想起
上昇率</c:v>
                </c:pt>
              </c:strCache>
            </c:strRef>
          </c:tx>
          <c:spPr>
            <a:solidFill>
              <a:schemeClr val="accent1"/>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2-E936-46A2-8545-24E878DD73FA}"/>
              </c:ext>
            </c:extLst>
          </c:dPt>
          <c:dPt>
            <c:idx val="1"/>
            <c:invertIfNegative val="0"/>
            <c:bubble3D val="0"/>
            <c:spPr>
              <a:solidFill>
                <a:schemeClr val="accent6">
                  <a:lumMod val="60000"/>
                  <a:lumOff val="40000"/>
                </a:schemeClr>
              </a:solidFill>
              <a:ln>
                <a:noFill/>
              </a:ln>
              <a:effectLst/>
            </c:spPr>
            <c:extLst>
              <c:ext xmlns:c16="http://schemas.microsoft.com/office/drawing/2014/chart" uri="{C3380CC4-5D6E-409C-BE32-E72D297353CC}">
                <c16:uniqueId val="{00000001-E936-46A2-8545-24E878DD73FA}"/>
              </c:ext>
            </c:extLst>
          </c:dPt>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Sheet1!$M$17:$N$17</c:f>
              <c:strCache>
                <c:ptCount val="2"/>
                <c:pt idx="0">
                  <c:v>通常フォーマット</c:v>
                </c:pt>
                <c:pt idx="1">
                  <c:v>カルーセル</c:v>
                </c:pt>
              </c:strCache>
            </c:strRef>
          </c:cat>
          <c:val>
            <c:numRef>
              <c:f>Sheet1!$M$18:$N$18</c:f>
              <c:numCache>
                <c:formatCode>0.0%</c:formatCode>
                <c:ptCount val="2"/>
                <c:pt idx="0">
                  <c:v>5.5E-2</c:v>
                </c:pt>
                <c:pt idx="1">
                  <c:v>7.8E-2</c:v>
                </c:pt>
              </c:numCache>
            </c:numRef>
          </c:val>
          <c:extLst>
            <c:ext xmlns:c16="http://schemas.microsoft.com/office/drawing/2014/chart" uri="{C3380CC4-5D6E-409C-BE32-E72D297353CC}">
              <c16:uniqueId val="{00000000-E936-46A2-8545-24E878DD73FA}"/>
            </c:ext>
          </c:extLst>
        </c:ser>
        <c:dLbls>
          <c:showLegendKey val="0"/>
          <c:showVal val="0"/>
          <c:showCatName val="0"/>
          <c:showSerName val="0"/>
          <c:showPercent val="0"/>
          <c:showBubbleSize val="0"/>
        </c:dLbls>
        <c:gapWidth val="219"/>
        <c:overlap val="-27"/>
        <c:axId val="11693520"/>
        <c:axId val="11692536"/>
      </c:barChart>
      <c:catAx>
        <c:axId val="11693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692536"/>
        <c:crosses val="autoZero"/>
        <c:auto val="1"/>
        <c:lblAlgn val="ctr"/>
        <c:lblOffset val="100"/>
        <c:noMultiLvlLbl val="0"/>
      </c:catAx>
      <c:valAx>
        <c:axId val="11692536"/>
        <c:scaling>
          <c:orientation val="minMax"/>
          <c:max val="9.0000000000000024E-2"/>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693520"/>
        <c:crosses val="autoZero"/>
        <c:crossBetween val="between"/>
      </c:valAx>
      <c:spPr>
        <a:noFill/>
        <a:ln>
          <a:noFill/>
        </a:ln>
        <a:effectLst/>
      </c:spPr>
    </c:plotArea>
    <c:plotVisOnly val="1"/>
    <c:dispBlanksAs val="gap"/>
    <c:showDLblsOverMax val="0"/>
  </c:chart>
  <c:spPr>
    <a:noFill/>
    <a:ln>
      <a:noFill/>
    </a:ln>
    <a:effectLst/>
  </c:spPr>
  <c:txPr>
    <a:bodyPr/>
    <a:lstStyle/>
    <a:p>
      <a:pPr>
        <a:defRPr sz="8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Sheet1!$L$19</c:f>
              <c:strCache>
                <c:ptCount val="1"/>
                <c:pt idx="0">
                  <c:v>サーチリフト
上昇率</c:v>
                </c:pt>
              </c:strCache>
            </c:strRef>
          </c:tx>
          <c:spPr>
            <a:solidFill>
              <a:schemeClr val="accent1"/>
            </a:solidFill>
            <a:ln>
              <a:noFill/>
            </a:ln>
            <a:effectLst/>
          </c:spPr>
          <c:invertIfNegative val="0"/>
          <c:dPt>
            <c:idx val="0"/>
            <c:invertIfNegative val="0"/>
            <c:bubble3D val="0"/>
            <c:spPr>
              <a:solidFill>
                <a:schemeClr val="bg1">
                  <a:lumMod val="85000"/>
                </a:schemeClr>
              </a:solidFill>
              <a:ln>
                <a:noFill/>
              </a:ln>
              <a:effectLst/>
            </c:spPr>
            <c:extLst>
              <c:ext xmlns:c16="http://schemas.microsoft.com/office/drawing/2014/chart" uri="{C3380CC4-5D6E-409C-BE32-E72D297353CC}">
                <c16:uniqueId val="{00000002-34B8-4934-B402-24BAE550BFA6}"/>
              </c:ext>
            </c:extLst>
          </c:dPt>
          <c:dPt>
            <c:idx val="1"/>
            <c:invertIfNegative val="0"/>
            <c:bubble3D val="0"/>
            <c:spPr>
              <a:solidFill>
                <a:schemeClr val="accent6">
                  <a:lumMod val="60000"/>
                  <a:lumOff val="40000"/>
                </a:schemeClr>
              </a:solidFill>
              <a:ln>
                <a:noFill/>
              </a:ln>
              <a:effectLst/>
            </c:spPr>
            <c:extLst>
              <c:ext xmlns:c16="http://schemas.microsoft.com/office/drawing/2014/chart" uri="{C3380CC4-5D6E-409C-BE32-E72D297353CC}">
                <c16:uniqueId val="{00000001-34B8-4934-B402-24BAE550BFA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Sheet1!$M$17:$N$17</c:f>
              <c:strCache>
                <c:ptCount val="2"/>
                <c:pt idx="0">
                  <c:v>通常フォーマット</c:v>
                </c:pt>
                <c:pt idx="1">
                  <c:v>カルーセル</c:v>
                </c:pt>
              </c:strCache>
            </c:strRef>
          </c:cat>
          <c:val>
            <c:numRef>
              <c:f>Sheet1!$M$19:$N$19</c:f>
              <c:numCache>
                <c:formatCode>0.0%</c:formatCode>
                <c:ptCount val="2"/>
                <c:pt idx="0">
                  <c:v>0.10100000000000001</c:v>
                </c:pt>
                <c:pt idx="1">
                  <c:v>0.189</c:v>
                </c:pt>
              </c:numCache>
            </c:numRef>
          </c:val>
          <c:extLst>
            <c:ext xmlns:c16="http://schemas.microsoft.com/office/drawing/2014/chart" uri="{C3380CC4-5D6E-409C-BE32-E72D297353CC}">
              <c16:uniqueId val="{00000000-34B8-4934-B402-24BAE550BFA6}"/>
            </c:ext>
          </c:extLst>
        </c:ser>
        <c:dLbls>
          <c:showLegendKey val="0"/>
          <c:showVal val="0"/>
          <c:showCatName val="0"/>
          <c:showSerName val="0"/>
          <c:showPercent val="0"/>
          <c:showBubbleSize val="0"/>
        </c:dLbls>
        <c:gapWidth val="219"/>
        <c:overlap val="-27"/>
        <c:axId val="11693520"/>
        <c:axId val="11692536"/>
      </c:barChart>
      <c:catAx>
        <c:axId val="11693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1692536"/>
        <c:crosses val="autoZero"/>
        <c:auto val="1"/>
        <c:lblAlgn val="ctr"/>
        <c:lblOffset val="100"/>
        <c:noMultiLvlLbl val="0"/>
      </c:catAx>
      <c:valAx>
        <c:axId val="11692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693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2022/5/24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
        <p:nvSpPr>
          <p:cNvPr id="11" name="正方形/長方形 10">
            <a:extLst>
              <a:ext uri="{FF2B5EF4-FFF2-40B4-BE49-F238E27FC236}">
                <a16:creationId xmlns:a16="http://schemas.microsoft.com/office/drawing/2014/main" id="{E9476CEE-01CB-1246-983B-CB34E8569EB0}"/>
              </a:ext>
            </a:extLst>
          </p:cNvPr>
          <p:cNvSpPr/>
          <p:nvPr userDrawn="1"/>
        </p:nvSpPr>
        <p:spPr>
          <a:xfrm>
            <a:off x="10567284" y="143012"/>
            <a:ext cx="1402940" cy="417710"/>
          </a:xfrm>
          <a:prstGeom prst="rect">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広告主・代理店</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限定</a:t>
            </a:r>
          </a:p>
        </p:txBody>
      </p:sp>
    </p:spTree>
    <p:extLst>
      <p:ext uri="{BB962C8B-B14F-4D97-AF65-F5344CB8AC3E}">
        <p14:creationId xmlns:p14="http://schemas.microsoft.com/office/powerpoint/2010/main" val="95272838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endParaRPr lang="en" altLang="ja-JP" sz="800" dirty="0">
              <a:solidFill>
                <a:schemeClr val="accent2"/>
              </a:solidFill>
            </a:endParaRPr>
          </a:p>
        </p:txBody>
      </p:sp>
      <p:sp>
        <p:nvSpPr>
          <p:cNvPr id="4" name="スライド番号プレースホルダー 3"/>
          <p:cNvSpPr>
            <a:spLocks noGrp="1"/>
          </p:cNvSpPr>
          <p:nvPr>
            <p:ph type="sldNum" sz="quarter" idx="15"/>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07501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669360"/>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30"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image" Target="../media/image36.jpeg"/><Relationship Id="rId1" Type="http://schemas.openxmlformats.org/officeDocument/2006/relationships/slideLayout" Target="../slideLayouts/slideLayout19.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19.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37.png"/><Relationship Id="rId7" Type="http://schemas.openxmlformats.org/officeDocument/2006/relationships/image" Target="../media/image51.png"/><Relationship Id="rId2" Type="http://schemas.openxmlformats.org/officeDocument/2006/relationships/image" Target="../media/image36.jpeg"/><Relationship Id="rId1" Type="http://schemas.openxmlformats.org/officeDocument/2006/relationships/slideLayout" Target="../slideLayouts/slideLayout19.xml"/><Relationship Id="rId6" Type="http://schemas.openxmlformats.org/officeDocument/2006/relationships/image" Target="../media/image50.png"/><Relationship Id="rId5" Type="http://schemas.openxmlformats.org/officeDocument/2006/relationships/image" Target="../media/image49.png"/><Relationship Id="rId4" Type="http://schemas.microsoft.com/office/2007/relationships/hdphoto" Target="../media/hdphoto4.wdp"/><Relationship Id="rId9" Type="http://schemas.openxmlformats.org/officeDocument/2006/relationships/chart" Target="../charts/chart3.xml"/></Relationships>
</file>

<file path=ppt/slides/_rels/slide15.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image" Target="../media/image52.png"/><Relationship Id="rId1" Type="http://schemas.openxmlformats.org/officeDocument/2006/relationships/slideLayout" Target="../slideLayouts/slideLayout19.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9.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9.xml"/><Relationship Id="rId6" Type="http://schemas.openxmlformats.org/officeDocument/2006/relationships/image" Target="../media/image18.png"/><Relationship Id="rId5" Type="http://schemas.microsoft.com/office/2007/relationships/hdphoto" Target="../media/hdphoto1.wdp"/><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07/relationships/hdphoto" Target="../media/hdphoto3.wdp"/><Relationship Id="rId7"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1.png"/><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5.png"/><Relationship Id="rId2" Type="http://schemas.openxmlformats.org/officeDocument/2006/relationships/image" Target="../media/image22.png"/><Relationship Id="rId1" Type="http://schemas.openxmlformats.org/officeDocument/2006/relationships/slideLayout" Target="../slideLayouts/slideLayout1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AE313529-97B5-314B-AAA8-3A3C97228463}"/>
              </a:ext>
            </a:extLst>
          </p:cNvPr>
          <p:cNvSpPr>
            <a:spLocks noGrp="1"/>
          </p:cNvSpPr>
          <p:nvPr>
            <p:ph type="ctrTitle"/>
          </p:nvPr>
        </p:nvSpPr>
        <p:spPr/>
        <p:txBody>
          <a:bodyPr/>
          <a:lstStyle/>
          <a:p>
            <a:pPr lvl="0">
              <a:lnSpc>
                <a:spcPct val="100000"/>
              </a:lnSpc>
              <a:spcBef>
                <a:spcPts val="0"/>
              </a:spcBef>
            </a:pPr>
            <a:r>
              <a:rPr lang="ja-JP" altLang="en-US" sz="4400" b="1" dirty="0" smtClean="0">
                <a:solidFill>
                  <a:schemeClr val="tx1">
                    <a:lumMod val="75000"/>
                    <a:lumOff val="25000"/>
                  </a:schemeClr>
                </a:solidFill>
                <a:latin typeface="+mn-ea"/>
                <a:ea typeface="+mn-ea"/>
              </a:rPr>
              <a:t>スマートフォン版</a:t>
            </a:r>
            <a:r>
              <a:rPr lang="en-US" altLang="ja-JP" sz="4400" b="1" dirty="0" smtClean="0">
                <a:solidFill>
                  <a:schemeClr val="tx1">
                    <a:lumMod val="75000"/>
                    <a:lumOff val="25000"/>
                  </a:schemeClr>
                </a:solidFill>
                <a:latin typeface="+mn-ea"/>
                <a:ea typeface="+mn-ea"/>
              </a:rPr>
              <a:t>Yahoo</a:t>
            </a:r>
            <a:r>
              <a:rPr lang="en-US" altLang="ja-JP" sz="4400" b="1" dirty="0">
                <a:solidFill>
                  <a:schemeClr val="tx1">
                    <a:lumMod val="75000"/>
                    <a:lumOff val="25000"/>
                  </a:schemeClr>
                </a:solidFill>
                <a:latin typeface="+mn-ea"/>
                <a:ea typeface="+mn-ea"/>
              </a:rPr>
              <a:t>! </a:t>
            </a:r>
            <a:r>
              <a:rPr lang="en-US" altLang="ja-JP" sz="4400" b="1" dirty="0" smtClean="0">
                <a:solidFill>
                  <a:schemeClr val="tx1">
                    <a:lumMod val="75000"/>
                    <a:lumOff val="25000"/>
                  </a:schemeClr>
                </a:solidFill>
                <a:latin typeface="+mn-ea"/>
                <a:ea typeface="+mn-ea"/>
              </a:rPr>
              <a:t>JAPAN</a:t>
            </a:r>
            <a:br>
              <a:rPr lang="en-US" altLang="ja-JP" sz="4400" b="1" dirty="0" smtClean="0">
                <a:solidFill>
                  <a:schemeClr val="tx1">
                    <a:lumMod val="75000"/>
                    <a:lumOff val="25000"/>
                  </a:schemeClr>
                </a:solidFill>
                <a:latin typeface="+mn-ea"/>
                <a:ea typeface="+mn-ea"/>
              </a:rPr>
            </a:br>
            <a:r>
              <a:rPr lang="ja-JP" altLang="en-US" sz="4400" b="1" dirty="0" smtClean="0">
                <a:solidFill>
                  <a:schemeClr val="tx1">
                    <a:lumMod val="75000"/>
                    <a:lumOff val="25000"/>
                  </a:schemeClr>
                </a:solidFill>
                <a:latin typeface="+mn-ea"/>
                <a:ea typeface="+mn-ea"/>
              </a:rPr>
              <a:t>ブランドパネル（</a:t>
            </a:r>
            <a:r>
              <a:rPr lang="ja-JP" altLang="en-US" b="1" dirty="0">
                <a:solidFill>
                  <a:schemeClr val="tx1">
                    <a:lumMod val="75000"/>
                    <a:lumOff val="25000"/>
                  </a:schemeClr>
                </a:solidFill>
                <a:latin typeface="+mn-ea"/>
                <a:ea typeface="+mn-ea"/>
              </a:rPr>
              <a:t>カルーセル広告</a:t>
            </a:r>
            <a:r>
              <a:rPr lang="ja-JP" altLang="en-US" sz="4400" b="1" dirty="0" smtClean="0">
                <a:solidFill>
                  <a:schemeClr val="tx1">
                    <a:lumMod val="75000"/>
                    <a:lumOff val="25000"/>
                  </a:schemeClr>
                </a:solidFill>
                <a:latin typeface="+mn-ea"/>
                <a:ea typeface="+mn-ea"/>
              </a:rPr>
              <a:t>）</a:t>
            </a:r>
            <a:r>
              <a:rPr lang="en-US" altLang="ja-JP" sz="4400" b="1" dirty="0" smtClean="0">
                <a:solidFill>
                  <a:schemeClr val="tx1">
                    <a:lumMod val="75000"/>
                    <a:lumOff val="25000"/>
                  </a:schemeClr>
                </a:solidFill>
                <a:latin typeface="+mn-ea"/>
                <a:ea typeface="+mn-ea"/>
              </a:rPr>
              <a:t/>
            </a:r>
            <a:br>
              <a:rPr lang="en-US" altLang="ja-JP" sz="4400" b="1" dirty="0" smtClean="0">
                <a:solidFill>
                  <a:schemeClr val="tx1">
                    <a:lumMod val="75000"/>
                    <a:lumOff val="25000"/>
                  </a:schemeClr>
                </a:solidFill>
                <a:latin typeface="+mn-ea"/>
                <a:ea typeface="+mn-ea"/>
              </a:rPr>
            </a:br>
            <a:r>
              <a:rPr lang="ja-JP" altLang="en-US" sz="4400" b="1" dirty="0" smtClean="0">
                <a:solidFill>
                  <a:schemeClr val="tx1">
                    <a:lumMod val="75000"/>
                    <a:lumOff val="25000"/>
                  </a:schemeClr>
                </a:solidFill>
                <a:latin typeface="+mn-ea"/>
                <a:ea typeface="+mn-ea"/>
              </a:rPr>
              <a:t>ご紹介資料</a:t>
            </a:r>
            <a:endParaRPr kumimoji="1" lang="ja-JP" altLang="en-US" dirty="0">
              <a:solidFill>
                <a:schemeClr val="tx1">
                  <a:lumMod val="75000"/>
                  <a:lumOff val="25000"/>
                </a:schemeClr>
              </a:solidFill>
            </a:endParaRPr>
          </a:p>
        </p:txBody>
      </p:sp>
      <p:sp>
        <p:nvSpPr>
          <p:cNvPr id="4" name="テキスト プレースホルダー 3">
            <a:extLst>
              <a:ext uri="{FF2B5EF4-FFF2-40B4-BE49-F238E27FC236}">
                <a16:creationId xmlns:a16="http://schemas.microsoft.com/office/drawing/2014/main" id="{943D171D-B8FA-8240-85CF-F102E8602C9A}"/>
              </a:ext>
            </a:extLst>
          </p:cNvPr>
          <p:cNvSpPr>
            <a:spLocks noGrp="1"/>
          </p:cNvSpPr>
          <p:nvPr>
            <p:ph type="body" sz="quarter" idx="12"/>
          </p:nvPr>
        </p:nvSpPr>
        <p:spPr/>
        <p:txBody>
          <a:bodyPr/>
          <a:lstStyle/>
          <a:p>
            <a:r>
              <a:rPr kumimoji="1" lang="en-US" altLang="ja-JP" dirty="0" smtClean="0">
                <a:solidFill>
                  <a:schemeClr val="tx1">
                    <a:lumMod val="75000"/>
                    <a:lumOff val="25000"/>
                  </a:schemeClr>
                </a:solidFill>
                <a:latin typeface="+mn-ea"/>
              </a:rPr>
              <a:t>2022</a:t>
            </a:r>
            <a:r>
              <a:rPr kumimoji="1" lang="ja-JP" altLang="en-US" dirty="0" smtClean="0">
                <a:solidFill>
                  <a:schemeClr val="tx1">
                    <a:lumMod val="75000"/>
                    <a:lumOff val="25000"/>
                  </a:schemeClr>
                </a:solidFill>
                <a:latin typeface="+mn-ea"/>
              </a:rPr>
              <a:t>年</a:t>
            </a:r>
            <a:r>
              <a:rPr lang="en-US" altLang="ja-JP" dirty="0">
                <a:solidFill>
                  <a:schemeClr val="tx1">
                    <a:lumMod val="75000"/>
                    <a:lumOff val="25000"/>
                  </a:schemeClr>
                </a:solidFill>
                <a:latin typeface="+mn-ea"/>
              </a:rPr>
              <a:t>5</a:t>
            </a:r>
            <a:r>
              <a:rPr kumimoji="1" lang="ja-JP" altLang="en-US" dirty="0" smtClean="0">
                <a:solidFill>
                  <a:schemeClr val="tx1">
                    <a:lumMod val="75000"/>
                    <a:lumOff val="25000"/>
                  </a:schemeClr>
                </a:solidFill>
                <a:latin typeface="+mn-ea"/>
              </a:rPr>
              <a:t>月</a:t>
            </a:r>
            <a:endParaRPr kumimoji="1" lang="ja-JP" altLang="en-US" dirty="0">
              <a:solidFill>
                <a:schemeClr val="tx1">
                  <a:lumMod val="75000"/>
                  <a:lumOff val="25000"/>
                </a:schemeClr>
              </a:solidFill>
              <a:latin typeface="+mn-ea"/>
            </a:endParaRPr>
          </a:p>
        </p:txBody>
      </p:sp>
      <p:sp>
        <p:nvSpPr>
          <p:cNvPr id="5" name="テキスト プレースホルダー 4">
            <a:extLst>
              <a:ext uri="{FF2B5EF4-FFF2-40B4-BE49-F238E27FC236}">
                <a16:creationId xmlns:a16="http://schemas.microsoft.com/office/drawing/2014/main" id="{C4244CEF-553B-0C43-A090-F4259801956C}"/>
              </a:ext>
            </a:extLst>
          </p:cNvPr>
          <p:cNvSpPr>
            <a:spLocks noGrp="1"/>
          </p:cNvSpPr>
          <p:nvPr>
            <p:ph type="body" sz="quarter" idx="14"/>
          </p:nvPr>
        </p:nvSpPr>
        <p:spPr/>
        <p:txBody>
          <a:bodyPr>
            <a:normAutofit/>
          </a:bodyPr>
          <a:lstStyle/>
          <a:p>
            <a:r>
              <a:rPr lang="ja-JP" altLang="en-US" dirty="0"/>
              <a:t>ディスプレイ広告（予約型</a:t>
            </a:r>
            <a:r>
              <a:rPr lang="ja-JP" altLang="en-US" dirty="0" smtClean="0"/>
              <a:t>）</a:t>
            </a:r>
            <a:endParaRPr lang="ja-JP" altLang="en-US" dirty="0"/>
          </a:p>
        </p:txBody>
      </p:sp>
    </p:spTree>
    <p:extLst>
      <p:ext uri="{BB962C8B-B14F-4D97-AF65-F5344CB8AC3E}">
        <p14:creationId xmlns:p14="http://schemas.microsoft.com/office/powerpoint/2010/main" val="2529611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p:txBody>
          <a:bodyPr/>
          <a:lstStyle/>
          <a:p>
            <a:r>
              <a:rPr lang="ja-JP" altLang="en-US" dirty="0" smtClean="0"/>
              <a:t>成功事例：</a:t>
            </a:r>
            <a:r>
              <a:rPr lang="ja-JP" altLang="en-US" dirty="0"/>
              <a:t>株式会社セゾンファンデックス</a:t>
            </a:r>
            <a:r>
              <a:rPr lang="ja-JP" altLang="en-US" dirty="0" smtClean="0">
                <a:solidFill>
                  <a:schemeClr val="tx1">
                    <a:lumMod val="75000"/>
                    <a:lumOff val="25000"/>
                  </a:schemeClr>
                </a:solidFill>
              </a:rPr>
              <a:t>様　</a:t>
            </a:r>
            <a:endParaRPr kumimoji="1" lang="ja-JP" altLang="en-US" dirty="0"/>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10</a:t>
            </a:fld>
            <a:endParaRPr lang="ja-JP" altLang="en-US"/>
          </a:p>
        </p:txBody>
      </p:sp>
      <p:sp>
        <p:nvSpPr>
          <p:cNvPr id="5" name="正方形/長方形 4">
            <a:extLst>
              <a:ext uri="{FF2B5EF4-FFF2-40B4-BE49-F238E27FC236}">
                <a16:creationId xmlns:a16="http://schemas.microsoft.com/office/drawing/2014/main" id="{CAB4F017-0EED-4826-BC1E-AC9FCF8ABE92}"/>
              </a:ext>
            </a:extLst>
          </p:cNvPr>
          <p:cNvSpPr/>
          <p:nvPr/>
        </p:nvSpPr>
        <p:spPr>
          <a:xfrm>
            <a:off x="454540" y="918659"/>
            <a:ext cx="11175055" cy="1070182"/>
          </a:xfrm>
          <a:prstGeom prst="rect">
            <a:avLst/>
          </a:prstGeom>
          <a:solidFill>
            <a:srgbClr val="A6A6A6">
              <a:alpha val="14902"/>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ja-JP" altLang="en-US" sz="1400" dirty="0" smtClean="0">
                <a:solidFill>
                  <a:schemeClr val="tx1">
                    <a:lumMod val="65000"/>
                    <a:lumOff val="35000"/>
                  </a:schemeClr>
                </a:solidFill>
                <a:latin typeface="+mn-ea"/>
              </a:rPr>
              <a:t>スマートフォン版 ブランドパネルのカルーセル広告を</a:t>
            </a:r>
            <a:r>
              <a:rPr lang="ja-JP" altLang="en-US" sz="1400" dirty="0">
                <a:solidFill>
                  <a:schemeClr val="tx1">
                    <a:lumMod val="75000"/>
                    <a:lumOff val="25000"/>
                  </a:schemeClr>
                </a:solidFill>
                <a:latin typeface="+mn-ea"/>
              </a:rPr>
              <a:t>態度変容</a:t>
            </a:r>
            <a:r>
              <a:rPr lang="ja-JP" altLang="en-US" sz="1400" dirty="0" smtClean="0">
                <a:solidFill>
                  <a:schemeClr val="tx1">
                    <a:lumMod val="75000"/>
                    <a:lumOff val="25000"/>
                  </a:schemeClr>
                </a:solidFill>
                <a:latin typeface="+mn-ea"/>
              </a:rPr>
              <a:t>促進を目的として</a:t>
            </a:r>
            <a:r>
              <a:rPr lang="en-US" altLang="ja-JP" sz="1400" dirty="0" smtClean="0">
                <a:solidFill>
                  <a:schemeClr val="tx1">
                    <a:lumMod val="65000"/>
                    <a:lumOff val="35000"/>
                  </a:schemeClr>
                </a:solidFill>
                <a:latin typeface="+mn-ea"/>
              </a:rPr>
              <a:t>7</a:t>
            </a:r>
            <a:r>
              <a:rPr lang="ja-JP" altLang="en-US" sz="1400" dirty="0" smtClean="0">
                <a:solidFill>
                  <a:schemeClr val="tx1">
                    <a:lumMod val="65000"/>
                    <a:lumOff val="35000"/>
                  </a:schemeClr>
                </a:solidFill>
                <a:latin typeface="+mn-ea"/>
              </a:rPr>
              <a:t>日</a:t>
            </a:r>
            <a:r>
              <a:rPr lang="ja-JP" altLang="en-US" sz="1400" dirty="0" smtClean="0">
                <a:solidFill>
                  <a:schemeClr val="tx1">
                    <a:lumMod val="75000"/>
                    <a:lumOff val="25000"/>
                  </a:schemeClr>
                </a:solidFill>
                <a:latin typeface="+mn-ea"/>
              </a:rPr>
              <a:t>間配信。</a:t>
            </a:r>
            <a:endParaRPr lang="en-US" altLang="ja-JP" sz="1400" dirty="0" smtClean="0">
              <a:solidFill>
                <a:schemeClr val="tx1">
                  <a:lumMod val="75000"/>
                  <a:lumOff val="25000"/>
                </a:schemeClr>
              </a:solidFill>
              <a:latin typeface="+mn-ea"/>
            </a:endParaRPr>
          </a:p>
          <a:p>
            <a:pPr lvl="0" algn="ctr"/>
            <a:r>
              <a:rPr lang="ja-JP" altLang="en-US" sz="1400" dirty="0" smtClean="0">
                <a:solidFill>
                  <a:schemeClr val="tx1">
                    <a:lumMod val="75000"/>
                    <a:lumOff val="25000"/>
                  </a:schemeClr>
                </a:solidFill>
                <a:latin typeface="+mn-ea"/>
              </a:rPr>
              <a:t>ブランドリフト調査ではカルーセル広告の</a:t>
            </a:r>
            <a:r>
              <a:rPr lang="ja-JP" altLang="en-US" sz="1400" b="1" dirty="0" smtClean="0">
                <a:solidFill>
                  <a:schemeClr val="accent6"/>
                </a:solidFill>
                <a:latin typeface="+mn-ea"/>
              </a:rPr>
              <a:t>広告想起</a:t>
            </a:r>
            <a:r>
              <a:rPr lang="ja-JP" altLang="en-US" sz="1400" dirty="0" smtClean="0">
                <a:solidFill>
                  <a:schemeClr val="tx1">
                    <a:lumMod val="75000"/>
                    <a:lumOff val="25000"/>
                  </a:schemeClr>
                </a:solidFill>
                <a:latin typeface="+mn-ea"/>
              </a:rPr>
              <a:t>と</a:t>
            </a:r>
            <a:r>
              <a:rPr lang="ja-JP" altLang="en-US" sz="1400" b="1" dirty="0" smtClean="0">
                <a:solidFill>
                  <a:schemeClr val="accent6"/>
                </a:solidFill>
                <a:latin typeface="+mn-ea"/>
              </a:rPr>
              <a:t>好意度</a:t>
            </a:r>
            <a:r>
              <a:rPr lang="ja-JP" altLang="en-US" sz="1400" dirty="0" smtClean="0">
                <a:solidFill>
                  <a:schemeClr val="tx1">
                    <a:lumMod val="75000"/>
                    <a:lumOff val="25000"/>
                  </a:schemeClr>
                </a:solidFill>
                <a:latin typeface="+mn-ea"/>
              </a:rPr>
              <a:t>ともに高く出る結果に。</a:t>
            </a:r>
            <a:endParaRPr lang="en-US" altLang="ja-JP" sz="1400" dirty="0" smtClean="0">
              <a:solidFill>
                <a:schemeClr val="tx1">
                  <a:lumMod val="75000"/>
                  <a:lumOff val="25000"/>
                </a:schemeClr>
              </a:solidFill>
              <a:latin typeface="+mn-ea"/>
            </a:endParaRPr>
          </a:p>
          <a:p>
            <a:pPr algn="ctr"/>
            <a:r>
              <a:rPr lang="ja-JP" altLang="en-US" sz="1400" dirty="0" smtClean="0">
                <a:solidFill>
                  <a:schemeClr val="tx1">
                    <a:lumMod val="75000"/>
                    <a:lumOff val="25000"/>
                  </a:schemeClr>
                </a:solidFill>
              </a:rPr>
              <a:t>クリエイティブを漫画にして、</a:t>
            </a:r>
            <a:r>
              <a:rPr lang="en-US" altLang="ja-JP" sz="1400" dirty="0" smtClean="0">
                <a:solidFill>
                  <a:schemeClr val="tx1">
                    <a:lumMod val="75000"/>
                    <a:lumOff val="25000"/>
                  </a:schemeClr>
                </a:solidFill>
              </a:rPr>
              <a:t>1</a:t>
            </a:r>
            <a:r>
              <a:rPr lang="ja-JP" altLang="en-US" sz="1400" dirty="0">
                <a:solidFill>
                  <a:schemeClr val="tx1">
                    <a:lumMod val="75000"/>
                    <a:lumOff val="25000"/>
                  </a:schemeClr>
                </a:solidFill>
              </a:rPr>
              <a:t>枚目の画像を“多くの人</a:t>
            </a:r>
            <a:r>
              <a:rPr lang="ja-JP" altLang="en-US" sz="1400" dirty="0" smtClean="0">
                <a:solidFill>
                  <a:schemeClr val="tx1">
                    <a:lumMod val="75000"/>
                    <a:lumOff val="25000"/>
                  </a:schemeClr>
                </a:solidFill>
              </a:rPr>
              <a:t>が抱く課題や疑問</a:t>
            </a:r>
            <a:r>
              <a:rPr lang="ja-JP" altLang="en-US" sz="1400" dirty="0">
                <a:solidFill>
                  <a:schemeClr val="tx1">
                    <a:lumMod val="75000"/>
                    <a:lumOff val="25000"/>
                  </a:schemeClr>
                </a:solidFill>
              </a:rPr>
              <a:t>“から</a:t>
            </a:r>
            <a:r>
              <a:rPr lang="ja-JP" altLang="en-US" sz="1400" dirty="0" smtClean="0">
                <a:solidFill>
                  <a:schemeClr val="tx1">
                    <a:lumMod val="75000"/>
                    <a:lumOff val="25000"/>
                  </a:schemeClr>
                </a:solidFill>
              </a:rPr>
              <a:t>始めることで、</a:t>
            </a:r>
            <a:r>
              <a:rPr lang="ja-JP" altLang="en-US" sz="1400" b="1" dirty="0" smtClean="0">
                <a:solidFill>
                  <a:schemeClr val="accent6"/>
                </a:solidFill>
              </a:rPr>
              <a:t>潜在顧客に</a:t>
            </a:r>
            <a:r>
              <a:rPr lang="ja-JP" altLang="en-US" sz="1400" b="1" dirty="0">
                <a:solidFill>
                  <a:schemeClr val="accent6"/>
                </a:solidFill>
              </a:rPr>
              <a:t>自分</a:t>
            </a:r>
            <a:r>
              <a:rPr lang="ja-JP" altLang="en-US" sz="1400" b="1" dirty="0" smtClean="0">
                <a:solidFill>
                  <a:schemeClr val="accent6"/>
                </a:solidFill>
              </a:rPr>
              <a:t>事</a:t>
            </a:r>
            <a:r>
              <a:rPr lang="ja-JP" altLang="en-US" sz="1400" b="1" dirty="0">
                <a:solidFill>
                  <a:schemeClr val="accent6"/>
                </a:solidFill>
              </a:rPr>
              <a:t>化</a:t>
            </a:r>
            <a:r>
              <a:rPr lang="ja-JP" altLang="en-US" sz="1400" b="1" dirty="0" smtClean="0">
                <a:solidFill>
                  <a:schemeClr val="accent6"/>
                </a:solidFill>
              </a:rPr>
              <a:t>してもらいやすく工夫</a:t>
            </a:r>
            <a:endParaRPr lang="en-US" altLang="ja-JP" sz="1400" dirty="0" smtClean="0">
              <a:solidFill>
                <a:schemeClr val="tx1">
                  <a:lumMod val="75000"/>
                  <a:lumOff val="25000"/>
                </a:schemeClr>
              </a:solidFill>
            </a:endParaRPr>
          </a:p>
        </p:txBody>
      </p:sp>
      <p:sp>
        <p:nvSpPr>
          <p:cNvPr id="39" name="テキスト ボックス 38">
            <a:extLst>
              <a:ext uri="{FF2B5EF4-FFF2-40B4-BE49-F238E27FC236}">
                <a16:creationId xmlns:a16="http://schemas.microsoft.com/office/drawing/2014/main" id="{354FE6D9-11D1-4595-8A98-0C29393941B6}"/>
              </a:ext>
            </a:extLst>
          </p:cNvPr>
          <p:cNvSpPr txBox="1"/>
          <p:nvPr/>
        </p:nvSpPr>
        <p:spPr>
          <a:xfrm>
            <a:off x="456187" y="2491444"/>
            <a:ext cx="2519717" cy="461665"/>
          </a:xfrm>
          <a:prstGeom prst="rect">
            <a:avLst/>
          </a:prstGeom>
          <a:noFill/>
        </p:spPr>
        <p:txBody>
          <a:bodyPr wrap="square" rtlCol="0">
            <a:spAutoFit/>
          </a:bodyPr>
          <a:lstStyle/>
          <a:p>
            <a:pPr algn="ctr"/>
            <a:r>
              <a:rPr kumimoji="1" lang="ja-JP" altLang="en-US" sz="1200" dirty="0" smtClean="0">
                <a:latin typeface="メイリオ" panose="020B0604030504040204" pitchFamily="50" charset="-128"/>
                <a:ea typeface="メイリオ" panose="020B0604030504040204" pitchFamily="50" charset="-128"/>
              </a:rPr>
              <a:t>スマートフォン版ブランドパネル</a:t>
            </a: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a:t>
            </a:r>
            <a:r>
              <a:rPr kumimoji="1" lang="ja-JP" altLang="en-US" sz="1200" dirty="0" smtClean="0">
                <a:latin typeface="メイリオ" panose="020B0604030504040204" pitchFamily="50" charset="-128"/>
                <a:ea typeface="メイリオ" panose="020B0604030504040204" pitchFamily="50" charset="-128"/>
              </a:rPr>
              <a:t>カルーセル広告</a:t>
            </a:r>
            <a:r>
              <a:rPr kumimoji="1" lang="en-US" altLang="ja-JP" sz="1200" dirty="0" smtClean="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p:txBody>
      </p:sp>
      <p:grpSp>
        <p:nvGrpSpPr>
          <p:cNvPr id="6" name="グループ化 5"/>
          <p:cNvGrpSpPr/>
          <p:nvPr/>
        </p:nvGrpSpPr>
        <p:grpSpPr>
          <a:xfrm>
            <a:off x="407368" y="3036726"/>
            <a:ext cx="3372480" cy="3821274"/>
            <a:chOff x="742439" y="3036726"/>
            <a:chExt cx="2944169" cy="3394814"/>
          </a:xfrm>
        </p:grpSpPr>
        <p:pic>
          <p:nvPicPr>
            <p:cNvPr id="16" name="図 15">
              <a:extLst>
                <a:ext uri="{FF2B5EF4-FFF2-40B4-BE49-F238E27FC236}">
                  <a16:creationId xmlns:a16="http://schemas.microsoft.com/office/drawing/2014/main" id="{0C15B8F7-071C-BC47-8445-D27476E674F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1"/>
            <a:stretch/>
          </p:blipFill>
          <p:spPr>
            <a:xfrm>
              <a:off x="742439" y="3036726"/>
              <a:ext cx="2275499" cy="3394814"/>
            </a:xfrm>
            <a:prstGeom prst="rect">
              <a:avLst/>
            </a:prstGeom>
          </p:spPr>
        </p:pic>
        <p:pic>
          <p:nvPicPr>
            <p:cNvPr id="27" name="Picture 6">
              <a:extLst>
                <a:ext uri="{FF2B5EF4-FFF2-40B4-BE49-F238E27FC236}">
                  <a16:creationId xmlns:a16="http://schemas.microsoft.com/office/drawing/2014/main" id="{4B36F0AD-9B22-46BF-9259-17EC50FFC25B}"/>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bwMode="auto">
            <a:xfrm>
              <a:off x="857243" y="3684798"/>
              <a:ext cx="2017507" cy="2736304"/>
            </a:xfrm>
            <a:prstGeom prst="rect">
              <a:avLst/>
            </a:prstGeom>
            <a:noFill/>
            <a:extLst>
              <a:ext uri="{909E8E84-426E-40DD-AFC4-6F175D3DCCD1}">
                <a14:hiddenFill xmlns:a14="http://schemas.microsoft.com/office/drawing/2010/main">
                  <a:solidFill>
                    <a:srgbClr val="FFFFFF"/>
                  </a:solidFill>
                </a14:hiddenFill>
              </a:ext>
            </a:extLst>
          </p:spPr>
        </p:pic>
        <p:pic>
          <p:nvPicPr>
            <p:cNvPr id="42" name="図 41" descr="ホワイトボード&#10;&#10;低い精度で自動的に生成された説明">
              <a:extLst>
                <a:ext uri="{FF2B5EF4-FFF2-40B4-BE49-F238E27FC236}">
                  <a16:creationId xmlns:a16="http://schemas.microsoft.com/office/drawing/2014/main" id="{50CCF790-109C-4FF4-A898-2C10ABE0B4A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0709" y="3670963"/>
              <a:ext cx="2815899" cy="1260206"/>
            </a:xfrm>
            <a:prstGeom prst="rect">
              <a:avLst/>
            </a:prstGeom>
          </p:spPr>
        </p:pic>
      </p:grpSp>
      <p:sp>
        <p:nvSpPr>
          <p:cNvPr id="22" name="四角形: 角を丸くする 2">
            <a:extLst>
              <a:ext uri="{FF2B5EF4-FFF2-40B4-BE49-F238E27FC236}">
                <a16:creationId xmlns:a16="http://schemas.microsoft.com/office/drawing/2014/main" id="{45BE1193-8DA1-47CA-8A69-ABDC042E5E21}"/>
              </a:ext>
            </a:extLst>
          </p:cNvPr>
          <p:cNvSpPr/>
          <p:nvPr/>
        </p:nvSpPr>
        <p:spPr>
          <a:xfrm>
            <a:off x="4986240" y="3429000"/>
            <a:ext cx="1728192" cy="28972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solidFill>
                  <a:schemeClr val="tx1">
                    <a:lumMod val="65000"/>
                    <a:lumOff val="35000"/>
                  </a:schemeClr>
                </a:solidFill>
                <a:latin typeface="メイリオ" panose="020B0604030504040204" pitchFamily="50" charset="-128"/>
                <a:ea typeface="メイリオ" panose="020B0604030504040204" pitchFamily="50" charset="-128"/>
              </a:rPr>
              <a:t>広告想起</a:t>
            </a:r>
            <a:endParaRPr lang="en-US" altLang="ja-JP" sz="2800" b="1" dirty="0" smtClean="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30" name="正方形/長方形 29"/>
          <p:cNvSpPr/>
          <p:nvPr/>
        </p:nvSpPr>
        <p:spPr>
          <a:xfrm>
            <a:off x="8353217" y="2984172"/>
            <a:ext cx="3363974" cy="2893100"/>
          </a:xfrm>
          <a:prstGeom prst="rect">
            <a:avLst/>
          </a:prstGeom>
        </p:spPr>
        <p:txBody>
          <a:bodyPr wrap="square">
            <a:spAutoFit/>
          </a:bodyPr>
          <a:lstStyle/>
          <a:p>
            <a:pPr marL="285750" indent="-285750">
              <a:buFont typeface="Wingdings" panose="05000000000000000000" pitchFamily="2" charset="2"/>
              <a:buChar char="n"/>
            </a:pPr>
            <a:r>
              <a:rPr lang="ja-JP" altLang="en-US" sz="1400" b="1" dirty="0" smtClean="0">
                <a:solidFill>
                  <a:schemeClr val="tx1">
                    <a:lumMod val="75000"/>
                    <a:lumOff val="25000"/>
                  </a:schemeClr>
                </a:solidFill>
                <a:latin typeface="メイリオ" panose="020B0604030504040204" pitchFamily="50" charset="-128"/>
                <a:ea typeface="メイリオ" panose="020B0604030504040204" pitchFamily="50" charset="-128"/>
              </a:rPr>
              <a:t>目的</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潜在顧客の興味関心獲得、</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および自社サービス</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理解</a:t>
            </a: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向上</a:t>
            </a:r>
            <a:endPar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smtClean="0">
                <a:solidFill>
                  <a:schemeClr val="tx1">
                    <a:lumMod val="75000"/>
                    <a:lumOff val="25000"/>
                  </a:schemeClr>
                </a:solidFill>
                <a:latin typeface="メイリオ" panose="020B0604030504040204" pitchFamily="50" charset="-128"/>
                <a:ea typeface="メイリオ" panose="020B0604030504040204" pitchFamily="50" charset="-128"/>
              </a:rPr>
              <a:t>課題</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dirty="0" smtClean="0">
                <a:solidFill>
                  <a:schemeClr val="tx1">
                    <a:lumMod val="75000"/>
                    <a:lumOff val="25000"/>
                  </a:schemeClr>
                </a:solidFill>
              </a:rPr>
              <a:t>潜在顧客が自社サービスに対して、</a:t>
            </a:r>
            <a:r>
              <a:rPr lang="en-US" altLang="ja-JP" sz="1400" dirty="0" smtClean="0">
                <a:solidFill>
                  <a:schemeClr val="tx1">
                    <a:lumMod val="75000"/>
                    <a:lumOff val="25000"/>
                  </a:schemeClr>
                </a:solidFill>
              </a:rPr>
              <a:t/>
            </a:r>
            <a:br>
              <a:rPr lang="en-US" altLang="ja-JP" sz="1400" dirty="0" smtClean="0">
                <a:solidFill>
                  <a:schemeClr val="tx1">
                    <a:lumMod val="75000"/>
                    <a:lumOff val="25000"/>
                  </a:schemeClr>
                </a:solidFill>
              </a:rPr>
            </a:br>
            <a:r>
              <a:rPr lang="ja-JP" altLang="en-US" sz="1400" dirty="0" smtClean="0">
                <a:solidFill>
                  <a:schemeClr val="tx1">
                    <a:lumMod val="75000"/>
                    <a:lumOff val="25000"/>
                  </a:schemeClr>
                </a:solidFill>
              </a:rPr>
              <a:t>なかなか興味</a:t>
            </a:r>
            <a:r>
              <a:rPr lang="ja-JP" altLang="en-US" sz="1400" dirty="0">
                <a:solidFill>
                  <a:schemeClr val="tx1">
                    <a:lumMod val="75000"/>
                    <a:lumOff val="25000"/>
                  </a:schemeClr>
                </a:solidFill>
              </a:rPr>
              <a:t>を</a:t>
            </a:r>
            <a:r>
              <a:rPr lang="ja-JP" altLang="en-US" sz="1400" dirty="0" smtClean="0">
                <a:solidFill>
                  <a:schemeClr val="tx1">
                    <a:lumMod val="75000"/>
                    <a:lumOff val="25000"/>
                  </a:schemeClr>
                </a:solidFill>
              </a:rPr>
              <a:t>持っていただけない</a:t>
            </a:r>
            <a: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b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smtClean="0">
                <a:solidFill>
                  <a:schemeClr val="tx1">
                    <a:lumMod val="75000"/>
                    <a:lumOff val="25000"/>
                  </a:schemeClr>
                </a:solidFill>
                <a:latin typeface="メイリオ" panose="020B0604030504040204" pitchFamily="50" charset="-128"/>
                <a:ea typeface="メイリオ" panose="020B0604030504040204" pitchFamily="50" charset="-128"/>
              </a:rPr>
              <a:t>商材</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リースバック</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（不動産担保ローン</a:t>
            </a: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endPar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smtClean="0">
                <a:solidFill>
                  <a:schemeClr val="tx1">
                    <a:lumMod val="75000"/>
                    <a:lumOff val="25000"/>
                  </a:schemeClr>
                </a:solidFill>
                <a:latin typeface="メイリオ" panose="020B0604030504040204" pitchFamily="50" charset="-128"/>
                <a:ea typeface="メイリオ" panose="020B0604030504040204" pitchFamily="50" charset="-128"/>
              </a:rPr>
              <a:t>時期</a:t>
            </a:r>
            <a: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br>
            <a: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t>2022</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a:t>
            </a:r>
            <a:r>
              <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日間配信）</a:t>
            </a:r>
            <a:endParaRPr lang="en-US" altLang="ja-JP" sz="1400" dirty="0" smtClean="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1" name="正方形/長方形 30"/>
          <p:cNvSpPr/>
          <p:nvPr/>
        </p:nvSpPr>
        <p:spPr>
          <a:xfrm>
            <a:off x="8372329" y="2276872"/>
            <a:ext cx="3365264" cy="567430"/>
          </a:xfrm>
          <a:prstGeom prst="rect">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200" b="1" dirty="0" smtClean="0">
                <a:solidFill>
                  <a:schemeClr val="bg1"/>
                </a:solidFill>
              </a:rPr>
              <a:t>ご出稿概要</a:t>
            </a:r>
          </a:p>
        </p:txBody>
      </p:sp>
      <p:sp>
        <p:nvSpPr>
          <p:cNvPr id="10" name="正方形/長方形 9"/>
          <p:cNvSpPr/>
          <p:nvPr/>
        </p:nvSpPr>
        <p:spPr>
          <a:xfrm>
            <a:off x="8372329" y="2844302"/>
            <a:ext cx="3365264" cy="35370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2" name="正方形/長方形 31"/>
          <p:cNvSpPr/>
          <p:nvPr/>
        </p:nvSpPr>
        <p:spPr>
          <a:xfrm>
            <a:off x="4269609" y="2276872"/>
            <a:ext cx="3646767" cy="56743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200" b="1" dirty="0" smtClean="0">
                <a:solidFill>
                  <a:schemeClr val="bg1"/>
                </a:solidFill>
              </a:rPr>
              <a:t>ブランドリフト調査結果</a:t>
            </a:r>
            <a:endParaRPr kumimoji="1" lang="en-US" altLang="ja-JP" sz="2200" b="1" dirty="0" smtClean="0">
              <a:solidFill>
                <a:schemeClr val="bg1"/>
              </a:solidFill>
            </a:endParaRPr>
          </a:p>
          <a:p>
            <a:pPr algn="ctr"/>
            <a:r>
              <a:rPr lang="ja-JP" altLang="en-US" sz="1000" dirty="0" smtClean="0">
                <a:solidFill>
                  <a:schemeClr val="bg1"/>
                </a:solidFill>
              </a:rPr>
              <a:t>（広告接触者　対　非広告接触者）</a:t>
            </a:r>
            <a:endParaRPr kumimoji="1" lang="ja-JP" altLang="en-US" sz="1000" dirty="0" smtClean="0">
              <a:solidFill>
                <a:schemeClr val="bg1"/>
              </a:solidFill>
            </a:endParaRPr>
          </a:p>
        </p:txBody>
      </p:sp>
      <p:sp>
        <p:nvSpPr>
          <p:cNvPr id="37" name="四角形: 角を丸くする 2">
            <a:extLst>
              <a:ext uri="{FF2B5EF4-FFF2-40B4-BE49-F238E27FC236}">
                <a16:creationId xmlns:a16="http://schemas.microsoft.com/office/drawing/2014/main" id="{45BE1193-8DA1-47CA-8A69-ABDC042E5E21}"/>
              </a:ext>
            </a:extLst>
          </p:cNvPr>
          <p:cNvSpPr/>
          <p:nvPr/>
        </p:nvSpPr>
        <p:spPr>
          <a:xfrm>
            <a:off x="5047885" y="5012328"/>
            <a:ext cx="1986991" cy="28972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b="1" dirty="0" smtClean="0">
                <a:solidFill>
                  <a:schemeClr val="tx1">
                    <a:lumMod val="65000"/>
                    <a:lumOff val="35000"/>
                  </a:schemeClr>
                </a:solidFill>
                <a:latin typeface="メイリオ" panose="020B0604030504040204" pitchFamily="50" charset="-128"/>
                <a:ea typeface="メイリオ" panose="020B0604030504040204" pitchFamily="50" charset="-128"/>
              </a:rPr>
              <a:t>好意度</a:t>
            </a:r>
            <a:endParaRPr kumimoji="1" lang="ja-JP" altLang="en-US" sz="2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grpSp>
        <p:nvGrpSpPr>
          <p:cNvPr id="11" name="グループ化 10"/>
          <p:cNvGrpSpPr/>
          <p:nvPr/>
        </p:nvGrpSpPr>
        <p:grpSpPr>
          <a:xfrm>
            <a:off x="4833973" y="3786984"/>
            <a:ext cx="3047189" cy="938719"/>
            <a:chOff x="4943871" y="3426385"/>
            <a:chExt cx="3047189" cy="938719"/>
          </a:xfrm>
        </p:grpSpPr>
        <p:sp>
          <p:nvSpPr>
            <p:cNvPr id="2" name="正方形/長方形 1"/>
            <p:cNvSpPr/>
            <p:nvPr/>
          </p:nvSpPr>
          <p:spPr>
            <a:xfrm>
              <a:off x="5213993" y="3894909"/>
              <a:ext cx="2682207" cy="254171"/>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7" name="テキスト ボックス 16">
              <a:extLst>
                <a:ext uri="{FF2B5EF4-FFF2-40B4-BE49-F238E27FC236}">
                  <a16:creationId xmlns:a16="http://schemas.microsoft.com/office/drawing/2014/main" id="{8A3371F9-5B07-40F1-902C-970A8DF9D5AD}"/>
                </a:ext>
              </a:extLst>
            </p:cNvPr>
            <p:cNvSpPr txBox="1"/>
            <p:nvPr/>
          </p:nvSpPr>
          <p:spPr>
            <a:xfrm>
              <a:off x="4943871" y="3426385"/>
              <a:ext cx="3047189" cy="938719"/>
            </a:xfrm>
            <a:prstGeom prst="rect">
              <a:avLst/>
            </a:prstGeom>
            <a:noFill/>
          </p:spPr>
          <p:txBody>
            <a:bodyPr wrap="square" rtlCol="0">
              <a:spAutoFit/>
            </a:bodyPr>
            <a:lstStyle/>
            <a:p>
              <a:pPr algn="ctr"/>
              <a:r>
                <a:rPr kumimoji="1" lang="en-US" altLang="ja-JP" sz="5500" b="1" dirty="0" smtClean="0">
                  <a:solidFill>
                    <a:srgbClr val="C00000"/>
                  </a:solidFill>
                  <a:latin typeface="メイリオ" panose="020B0604030504040204" pitchFamily="50" charset="-128"/>
                  <a:ea typeface="メイリオ" panose="020B0604030504040204" pitchFamily="50" charset="-128"/>
                </a:rPr>
                <a:t>109</a:t>
              </a:r>
              <a:r>
                <a:rPr kumimoji="1" lang="ja-JP" altLang="en-US" sz="5500" b="1" dirty="0" smtClean="0">
                  <a:solidFill>
                    <a:srgbClr val="C00000"/>
                  </a:solidFill>
                  <a:latin typeface="メイリオ" panose="020B0604030504040204" pitchFamily="50" charset="-128"/>
                  <a:ea typeface="メイリオ" panose="020B0604030504040204" pitchFamily="50" charset="-128"/>
                </a:rPr>
                <a:t>％</a:t>
              </a:r>
              <a:r>
                <a:rPr kumimoji="1" lang="en-US" altLang="ja-JP" sz="2200" b="1" dirty="0" smtClean="0">
                  <a:solidFill>
                    <a:srgbClr val="C00000"/>
                  </a:solidFill>
                  <a:latin typeface="メイリオ" panose="020B0604030504040204" pitchFamily="50" charset="-128"/>
                  <a:ea typeface="メイリオ" panose="020B0604030504040204" pitchFamily="50" charset="-128"/>
                </a:rPr>
                <a:t>UP</a:t>
              </a:r>
              <a:endParaRPr kumimoji="1" lang="ja-JP" altLang="en-US" sz="2200" b="1" dirty="0">
                <a:solidFill>
                  <a:srgbClr val="C00000"/>
                </a:solidFill>
                <a:latin typeface="メイリオ" panose="020B0604030504040204" pitchFamily="50" charset="-128"/>
                <a:ea typeface="メイリオ" panose="020B0604030504040204" pitchFamily="50" charset="-128"/>
              </a:endParaRPr>
            </a:p>
          </p:txBody>
        </p:sp>
      </p:grpSp>
      <p:grpSp>
        <p:nvGrpSpPr>
          <p:cNvPr id="8" name="グループ化 7"/>
          <p:cNvGrpSpPr/>
          <p:nvPr/>
        </p:nvGrpSpPr>
        <p:grpSpPr>
          <a:xfrm>
            <a:off x="4833973" y="5373216"/>
            <a:ext cx="3024336" cy="938719"/>
            <a:chOff x="4943872" y="5386203"/>
            <a:chExt cx="3024336" cy="938719"/>
          </a:xfrm>
        </p:grpSpPr>
        <p:sp>
          <p:nvSpPr>
            <p:cNvPr id="18" name="正方形/長方形 17"/>
            <p:cNvSpPr/>
            <p:nvPr/>
          </p:nvSpPr>
          <p:spPr>
            <a:xfrm>
              <a:off x="5213993" y="5926837"/>
              <a:ext cx="2674161" cy="24008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9" name="テキスト ボックス 18">
              <a:extLst>
                <a:ext uri="{FF2B5EF4-FFF2-40B4-BE49-F238E27FC236}">
                  <a16:creationId xmlns:a16="http://schemas.microsoft.com/office/drawing/2014/main" id="{8A3371F9-5B07-40F1-902C-970A8DF9D5AD}"/>
                </a:ext>
              </a:extLst>
            </p:cNvPr>
            <p:cNvSpPr txBox="1"/>
            <p:nvPr/>
          </p:nvSpPr>
          <p:spPr>
            <a:xfrm>
              <a:off x="4943872" y="5386203"/>
              <a:ext cx="3024336" cy="938719"/>
            </a:xfrm>
            <a:prstGeom prst="rect">
              <a:avLst/>
            </a:prstGeom>
            <a:noFill/>
          </p:spPr>
          <p:txBody>
            <a:bodyPr wrap="square" rtlCol="0">
              <a:spAutoFit/>
            </a:bodyPr>
            <a:lstStyle/>
            <a:p>
              <a:pPr algn="ctr"/>
              <a:r>
                <a:rPr kumimoji="1" lang="en-US" altLang="ja-JP" sz="5500" b="1" dirty="0" smtClean="0">
                  <a:solidFill>
                    <a:srgbClr val="C00000"/>
                  </a:solidFill>
                  <a:latin typeface="メイリオ" panose="020B0604030504040204" pitchFamily="50" charset="-128"/>
                  <a:ea typeface="メイリオ" panose="020B0604030504040204" pitchFamily="50" charset="-128"/>
                </a:rPr>
                <a:t>109</a:t>
              </a:r>
              <a:r>
                <a:rPr kumimoji="1" lang="ja-JP" altLang="en-US" sz="5500" b="1" dirty="0" smtClean="0">
                  <a:solidFill>
                    <a:srgbClr val="C00000"/>
                  </a:solidFill>
                  <a:latin typeface="メイリオ" panose="020B0604030504040204" pitchFamily="50" charset="-128"/>
                  <a:ea typeface="メイリオ" panose="020B0604030504040204" pitchFamily="50" charset="-128"/>
                </a:rPr>
                <a:t>％</a:t>
              </a:r>
              <a:r>
                <a:rPr kumimoji="1" lang="en-US" altLang="ja-JP" sz="2200" b="1" dirty="0" smtClean="0">
                  <a:solidFill>
                    <a:srgbClr val="C00000"/>
                  </a:solidFill>
                  <a:latin typeface="メイリオ" panose="020B0604030504040204" pitchFamily="50" charset="-128"/>
                  <a:ea typeface="メイリオ" panose="020B0604030504040204" pitchFamily="50" charset="-128"/>
                </a:rPr>
                <a:t>UP</a:t>
              </a:r>
              <a:endParaRPr kumimoji="1" lang="ja-JP" altLang="en-US" sz="2200" b="1" dirty="0">
                <a:solidFill>
                  <a:srgbClr val="C00000"/>
                </a:solidFill>
                <a:latin typeface="メイリオ" panose="020B0604030504040204" pitchFamily="50" charset="-128"/>
                <a:ea typeface="メイリオ" panose="020B0604030504040204" pitchFamily="50" charset="-128"/>
              </a:endParaRPr>
            </a:p>
          </p:txBody>
        </p:sp>
      </p:grpSp>
      <p:pic>
        <p:nvPicPr>
          <p:cNvPr id="7" name="図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46841" y="5493693"/>
            <a:ext cx="660244" cy="660244"/>
          </a:xfrm>
          <a:prstGeom prst="rect">
            <a:avLst/>
          </a:prstGeom>
        </p:spPr>
      </p:pic>
      <p:pic>
        <p:nvPicPr>
          <p:cNvPr id="9" name="図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68026" y="3626098"/>
            <a:ext cx="897202" cy="897202"/>
          </a:xfrm>
          <a:prstGeom prst="rect">
            <a:avLst/>
          </a:prstGeom>
        </p:spPr>
      </p:pic>
    </p:spTree>
    <p:extLst>
      <p:ext uri="{BB962C8B-B14F-4D97-AF65-F5344CB8AC3E}">
        <p14:creationId xmlns:p14="http://schemas.microsoft.com/office/powerpoint/2010/main" val="3258862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p:txBody>
          <a:bodyPr/>
          <a:lstStyle/>
          <a:p>
            <a:r>
              <a:rPr lang="ja-JP" altLang="en-US" dirty="0" smtClean="0"/>
              <a:t>成功事例：</a:t>
            </a:r>
            <a:r>
              <a:rPr lang="ja-JP" altLang="en-US" dirty="0"/>
              <a:t>株式会社セゾンファンデックス</a:t>
            </a:r>
            <a:r>
              <a:rPr lang="ja-JP" altLang="en-US" dirty="0" smtClean="0">
                <a:solidFill>
                  <a:schemeClr val="tx1">
                    <a:lumMod val="75000"/>
                    <a:lumOff val="25000"/>
                  </a:schemeClr>
                </a:solidFill>
              </a:rPr>
              <a:t>様　</a:t>
            </a:r>
            <a:endParaRPr kumimoji="1" lang="ja-JP" altLang="en-US" dirty="0"/>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11</a:t>
            </a:fld>
            <a:endParaRPr lang="ja-JP" altLang="en-US"/>
          </a:p>
        </p:txBody>
      </p:sp>
      <p:sp>
        <p:nvSpPr>
          <p:cNvPr id="5" name="正方形/長方形 4">
            <a:extLst>
              <a:ext uri="{FF2B5EF4-FFF2-40B4-BE49-F238E27FC236}">
                <a16:creationId xmlns:a16="http://schemas.microsoft.com/office/drawing/2014/main" id="{CAB4F017-0EED-4826-BC1E-AC9FCF8ABE92}"/>
              </a:ext>
            </a:extLst>
          </p:cNvPr>
          <p:cNvSpPr/>
          <p:nvPr/>
        </p:nvSpPr>
        <p:spPr>
          <a:xfrm>
            <a:off x="407368" y="1168773"/>
            <a:ext cx="11175055" cy="1036092"/>
          </a:xfrm>
          <a:prstGeom prst="rect">
            <a:avLst/>
          </a:prstGeom>
          <a:solidFill>
            <a:srgbClr val="A6A6A6">
              <a:alpha val="14902"/>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sz="2200" dirty="0" smtClean="0">
                <a:solidFill>
                  <a:schemeClr val="tx1"/>
                </a:solidFill>
              </a:rPr>
              <a:t>今回の出稿では、</a:t>
            </a:r>
            <a:r>
              <a:rPr lang="ja-JP" altLang="en-US" sz="2200" b="1" dirty="0" smtClean="0">
                <a:solidFill>
                  <a:schemeClr val="accent6"/>
                </a:solidFill>
              </a:rPr>
              <a:t>潜在層の好意度が大幅に向上</a:t>
            </a:r>
            <a:r>
              <a:rPr lang="ja-JP" altLang="en-US" sz="2200" dirty="0" smtClean="0">
                <a:solidFill>
                  <a:schemeClr val="tx1"/>
                </a:solidFill>
              </a:rPr>
              <a:t>した</a:t>
            </a:r>
            <a:endParaRPr lang="en-US" altLang="ja-JP" sz="2200" dirty="0" smtClean="0">
              <a:solidFill>
                <a:schemeClr val="tx1"/>
              </a:solidFill>
            </a:endParaRPr>
          </a:p>
          <a:p>
            <a:pPr algn="ctr"/>
            <a:r>
              <a:rPr lang="ja-JP" altLang="en-US" sz="2200" dirty="0">
                <a:solidFill>
                  <a:schemeClr val="tx1"/>
                </a:solidFill>
              </a:rPr>
              <a:t>リターゲティング偏重の広告配信ではアプローチ</a:t>
            </a:r>
            <a:r>
              <a:rPr lang="ja-JP" altLang="en-US" sz="2200" dirty="0" smtClean="0">
                <a:solidFill>
                  <a:schemeClr val="tx1"/>
                </a:solidFill>
              </a:rPr>
              <a:t>できない層の顧客育成に繋がった</a:t>
            </a:r>
            <a:endParaRPr lang="en-US" altLang="ja-JP" sz="2200" dirty="0" smtClean="0">
              <a:solidFill>
                <a:schemeClr val="tx1"/>
              </a:solidFill>
            </a:endParaRPr>
          </a:p>
        </p:txBody>
      </p:sp>
      <p:sp>
        <p:nvSpPr>
          <p:cNvPr id="33" name="object 93"/>
          <p:cNvSpPr txBox="1"/>
          <p:nvPr/>
        </p:nvSpPr>
        <p:spPr>
          <a:xfrm>
            <a:off x="6960096" y="5349893"/>
            <a:ext cx="1478216" cy="183826"/>
          </a:xfrm>
          <a:prstGeom prst="rect">
            <a:avLst/>
          </a:prstGeom>
        </p:spPr>
        <p:txBody>
          <a:bodyPr vert="horz" wrap="square" lIns="0" tIns="14408" rIns="0" bIns="0" rtlCol="0">
            <a:spAutoFit/>
          </a:bodyPr>
          <a:lstStyle/>
          <a:p>
            <a:pPr marL="11527">
              <a:spcBef>
                <a:spcPts val="113"/>
              </a:spcBef>
            </a:pPr>
            <a:r>
              <a:rPr lang="ja-JP" altLang="en-US" sz="1100" spc="18" dirty="0">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a:t>
            </a:r>
            <a:r>
              <a:rPr sz="1100" spc="18" dirty="0" err="1" smtClean="0">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興味関</a:t>
            </a:r>
            <a:r>
              <a:rPr sz="1100" spc="18" dirty="0" err="1">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a:t>
            </a:r>
            <a:r>
              <a:rPr sz="1100" spc="23" dirty="0" err="1">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層</a:t>
            </a:r>
            <a:r>
              <a:rPr sz="1100" spc="-50" dirty="0">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 </a:t>
            </a:r>
            <a:r>
              <a:rPr sz="1100" spc="18" dirty="0">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定</a:t>
            </a:r>
            <a:r>
              <a:rPr sz="1100" spc="23" dirty="0">
                <a:solidFill>
                  <a:schemeClr val="tx1">
                    <a:lumMod val="65000"/>
                    <a:lumOff val="35000"/>
                  </a:schemeClr>
                </a:solidFill>
                <a:uFill>
                  <a:solidFill>
                    <a:srgbClr val="000000"/>
                  </a:solidFill>
                </a:uFill>
                <a:latin typeface="メイリオ" panose="020B0604030504040204" pitchFamily="50" charset="-128"/>
                <a:ea typeface="メイリオ" panose="020B0604030504040204" pitchFamily="50" charset="-128"/>
                <a:cs typeface="Microsoft YaHei"/>
              </a:rPr>
              <a:t>義</a:t>
            </a:r>
            <a:endParaRPr sz="1100" dirty="0">
              <a:solidFill>
                <a:schemeClr val="tx1">
                  <a:lumMod val="65000"/>
                  <a:lumOff val="35000"/>
                </a:schemeClr>
              </a:solidFill>
              <a:latin typeface="メイリオ" panose="020B0604030504040204" pitchFamily="50" charset="-128"/>
              <a:ea typeface="メイリオ" panose="020B0604030504040204" pitchFamily="50" charset="-128"/>
              <a:cs typeface="Microsoft YaHei"/>
            </a:endParaRPr>
          </a:p>
        </p:txBody>
      </p:sp>
      <p:graphicFrame>
        <p:nvGraphicFramePr>
          <p:cNvPr id="35" name="object 107"/>
          <p:cNvGraphicFramePr>
            <a:graphicFrameLocks noGrp="1"/>
          </p:cNvGraphicFramePr>
          <p:nvPr>
            <p:extLst>
              <p:ext uri="{D42A27DB-BD31-4B8C-83A1-F6EECF244321}">
                <p14:modId xmlns:p14="http://schemas.microsoft.com/office/powerpoint/2010/main" val="1033451900"/>
              </p:ext>
            </p:extLst>
          </p:nvPr>
        </p:nvGraphicFramePr>
        <p:xfrm>
          <a:off x="6960096" y="5657253"/>
          <a:ext cx="4464496" cy="486912"/>
        </p:xfrm>
        <a:graphic>
          <a:graphicData uri="http://schemas.openxmlformats.org/drawingml/2006/table">
            <a:tbl>
              <a:tblPr>
                <a:tableStyleId>{5DA37D80-6434-44D0-A028-1B22A696006F}</a:tableStyleId>
              </a:tblPr>
              <a:tblGrid>
                <a:gridCol w="1071479">
                  <a:extLst>
                    <a:ext uri="{9D8B030D-6E8A-4147-A177-3AD203B41FA5}">
                      <a16:colId xmlns:a16="http://schemas.microsoft.com/office/drawing/2014/main" val="20000"/>
                    </a:ext>
                  </a:extLst>
                </a:gridCol>
                <a:gridCol w="3393017">
                  <a:extLst>
                    <a:ext uri="{9D8B030D-6E8A-4147-A177-3AD203B41FA5}">
                      <a16:colId xmlns:a16="http://schemas.microsoft.com/office/drawing/2014/main" val="20001"/>
                    </a:ext>
                  </a:extLst>
                </a:gridCol>
              </a:tblGrid>
              <a:tr h="226821">
                <a:tc>
                  <a:txBody>
                    <a:bodyPr/>
                    <a:lstStyle/>
                    <a:p>
                      <a:pPr marL="54610" algn="ctr">
                        <a:lnSpc>
                          <a:spcPct val="100000"/>
                        </a:lnSpc>
                      </a:pPr>
                      <a:r>
                        <a:rPr sz="1000" dirty="0" err="1" smtClean="0">
                          <a:solidFill>
                            <a:schemeClr val="tx1">
                              <a:lumMod val="50000"/>
                              <a:lumOff val="50000"/>
                            </a:schemeClr>
                          </a:solidFill>
                        </a:rPr>
                        <a:t>興味関</a:t>
                      </a:r>
                      <a:r>
                        <a:rPr sz="1000" dirty="0" smtClean="0">
                          <a:solidFill>
                            <a:schemeClr val="tx1">
                              <a:lumMod val="50000"/>
                              <a:lumOff val="50000"/>
                            </a:schemeClr>
                          </a:solidFill>
                        </a:rPr>
                        <a:t>⼼</a:t>
                      </a:r>
                      <a:r>
                        <a:rPr lang="ja-JP" altLang="en-US" sz="1000" dirty="0" smtClean="0">
                          <a:solidFill>
                            <a:schemeClr val="tx1">
                              <a:lumMod val="50000"/>
                              <a:lumOff val="50000"/>
                            </a:schemeClr>
                          </a:solidFill>
                        </a:rPr>
                        <a:t>層</a:t>
                      </a:r>
                      <a:endParaRPr sz="1000" dirty="0">
                        <a:solidFill>
                          <a:schemeClr val="tx1">
                            <a:lumMod val="50000"/>
                            <a:lumOff val="50000"/>
                          </a:schemeClr>
                        </a:solidFill>
                        <a:latin typeface="メイリオ" panose="020B0604030504040204" pitchFamily="50" charset="-128"/>
                        <a:ea typeface="メイリオ" panose="020B0604030504040204" pitchFamily="50" charset="-128"/>
                        <a:cs typeface="Microsoft YaHei"/>
                      </a:endParaRPr>
                    </a:p>
                  </a:txBody>
                  <a:tcPr marL="0" marR="0" marT="6339" marB="0" anchor="ctr"/>
                </a:tc>
                <a:tc>
                  <a:txBody>
                    <a:bodyPr/>
                    <a:lstStyle/>
                    <a:p>
                      <a:pPr marR="9525" algn="ctr">
                        <a:lnSpc>
                          <a:spcPct val="100000"/>
                        </a:lnSpc>
                        <a:spcBef>
                          <a:spcPts val="790"/>
                        </a:spcBef>
                      </a:pPr>
                      <a:r>
                        <a:rPr sz="1000" dirty="0">
                          <a:solidFill>
                            <a:schemeClr val="tx1">
                              <a:lumMod val="50000"/>
                              <a:lumOff val="50000"/>
                            </a:schemeClr>
                          </a:solidFill>
                        </a:rPr>
                        <a:t>「銀⾏、⾦融」</a:t>
                      </a:r>
                      <a:r>
                        <a:rPr sz="1000" spc="-80" dirty="0">
                          <a:solidFill>
                            <a:schemeClr val="tx1">
                              <a:lumMod val="50000"/>
                              <a:lumOff val="50000"/>
                            </a:schemeClr>
                          </a:solidFill>
                        </a:rPr>
                        <a:t> </a:t>
                      </a:r>
                      <a:r>
                        <a:rPr sz="1000" dirty="0">
                          <a:solidFill>
                            <a:schemeClr val="tx1">
                              <a:lumMod val="50000"/>
                              <a:lumOff val="50000"/>
                            </a:schemeClr>
                          </a:solidFill>
                        </a:rPr>
                        <a:t>に興味を持っている層</a:t>
                      </a:r>
                      <a:endParaRPr sz="1000" dirty="0">
                        <a:solidFill>
                          <a:schemeClr val="tx1">
                            <a:lumMod val="50000"/>
                            <a:lumOff val="50000"/>
                          </a:schemeClr>
                        </a:solidFill>
                        <a:latin typeface="メイリオ" panose="020B0604030504040204" pitchFamily="50" charset="-128"/>
                        <a:ea typeface="メイリオ" panose="020B0604030504040204" pitchFamily="50" charset="-128"/>
                        <a:cs typeface="Microsoft YaHei"/>
                      </a:endParaRPr>
                    </a:p>
                  </a:txBody>
                  <a:tcPr marL="0" marR="0" marT="91056" marB="0" anchor="ctr"/>
                </a:tc>
                <a:extLst>
                  <a:ext uri="{0D108BD9-81ED-4DB2-BD59-A6C34878D82A}">
                    <a16:rowId xmlns:a16="http://schemas.microsoft.com/office/drawing/2014/main" val="10000"/>
                  </a:ext>
                </a:extLst>
              </a:tr>
              <a:tr h="221562">
                <a:tc>
                  <a:txBody>
                    <a:bodyPr/>
                    <a:lstStyle/>
                    <a:p>
                      <a:pPr marL="54610" algn="ctr">
                        <a:lnSpc>
                          <a:spcPct val="100000"/>
                        </a:lnSpc>
                      </a:pPr>
                      <a:r>
                        <a:rPr sz="1000" dirty="0" err="1" smtClean="0">
                          <a:solidFill>
                            <a:schemeClr val="tx1">
                              <a:lumMod val="50000"/>
                              <a:lumOff val="50000"/>
                            </a:schemeClr>
                          </a:solidFill>
                        </a:rPr>
                        <a:t>無関</a:t>
                      </a:r>
                      <a:r>
                        <a:rPr sz="1000" dirty="0" smtClean="0">
                          <a:solidFill>
                            <a:schemeClr val="tx1">
                              <a:lumMod val="50000"/>
                              <a:lumOff val="50000"/>
                            </a:schemeClr>
                          </a:solidFill>
                        </a:rPr>
                        <a:t>⼼</a:t>
                      </a:r>
                      <a:r>
                        <a:rPr lang="ja-JP" altLang="en-US" sz="1000" dirty="0" smtClean="0">
                          <a:solidFill>
                            <a:schemeClr val="tx1">
                              <a:lumMod val="50000"/>
                              <a:lumOff val="50000"/>
                            </a:schemeClr>
                          </a:solidFill>
                        </a:rPr>
                        <a:t>層</a:t>
                      </a:r>
                      <a:endParaRPr sz="1000" dirty="0">
                        <a:solidFill>
                          <a:schemeClr val="tx1">
                            <a:lumMod val="50000"/>
                            <a:lumOff val="50000"/>
                          </a:schemeClr>
                        </a:solidFill>
                        <a:latin typeface="メイリオ" panose="020B0604030504040204" pitchFamily="50" charset="-128"/>
                        <a:ea typeface="メイリオ" panose="020B0604030504040204" pitchFamily="50" charset="-128"/>
                        <a:cs typeface="Microsoft YaHei"/>
                      </a:endParaRPr>
                    </a:p>
                  </a:txBody>
                  <a:tcPr marL="0" marR="0" marT="6339" marB="0" anchor="ctr"/>
                </a:tc>
                <a:tc>
                  <a:txBody>
                    <a:bodyPr/>
                    <a:lstStyle/>
                    <a:p>
                      <a:pPr marR="1270" algn="ctr">
                        <a:lnSpc>
                          <a:spcPct val="100000"/>
                        </a:lnSpc>
                        <a:spcBef>
                          <a:spcPts val="790"/>
                        </a:spcBef>
                      </a:pPr>
                      <a:r>
                        <a:rPr sz="1000" dirty="0">
                          <a:solidFill>
                            <a:schemeClr val="tx1">
                              <a:lumMod val="50000"/>
                              <a:lumOff val="50000"/>
                            </a:schemeClr>
                          </a:solidFill>
                        </a:rPr>
                        <a:t>上記以外</a:t>
                      </a:r>
                      <a:endParaRPr sz="1000" dirty="0">
                        <a:solidFill>
                          <a:schemeClr val="tx1">
                            <a:lumMod val="50000"/>
                            <a:lumOff val="50000"/>
                          </a:schemeClr>
                        </a:solidFill>
                        <a:latin typeface="メイリオ" panose="020B0604030504040204" pitchFamily="50" charset="-128"/>
                        <a:ea typeface="メイリオ" panose="020B0604030504040204" pitchFamily="50" charset="-128"/>
                        <a:cs typeface="Microsoft YaHei"/>
                      </a:endParaRPr>
                    </a:p>
                  </a:txBody>
                  <a:tcPr marL="0" marR="0" marT="91056" marB="0" anchor="ctr"/>
                </a:tc>
                <a:extLst>
                  <a:ext uri="{0D108BD9-81ED-4DB2-BD59-A6C34878D82A}">
                    <a16:rowId xmlns:a16="http://schemas.microsoft.com/office/drawing/2014/main" val="10001"/>
                  </a:ext>
                </a:extLst>
              </a:tr>
            </a:tbl>
          </a:graphicData>
        </a:graphic>
      </p:graphicFrame>
      <p:graphicFrame>
        <p:nvGraphicFramePr>
          <p:cNvPr id="8" name="表 7"/>
          <p:cNvGraphicFramePr>
            <a:graphicFrameLocks noGrp="1"/>
          </p:cNvGraphicFramePr>
          <p:nvPr>
            <p:extLst>
              <p:ext uri="{D42A27DB-BD31-4B8C-83A1-F6EECF244321}">
                <p14:modId xmlns:p14="http://schemas.microsoft.com/office/powerpoint/2010/main" val="2460976892"/>
              </p:ext>
            </p:extLst>
          </p:nvPr>
        </p:nvGraphicFramePr>
        <p:xfrm>
          <a:off x="6965572" y="3506921"/>
          <a:ext cx="3586585" cy="1603885"/>
        </p:xfrm>
        <a:graphic>
          <a:graphicData uri="http://schemas.openxmlformats.org/drawingml/2006/table">
            <a:tbl>
              <a:tblPr firstRow="1" bandRow="1">
                <a:tableStyleId>{93296810-A885-4BE3-A3E7-6D5BEEA58F35}</a:tableStyleId>
              </a:tblPr>
              <a:tblGrid>
                <a:gridCol w="1370087">
                  <a:extLst>
                    <a:ext uri="{9D8B030D-6E8A-4147-A177-3AD203B41FA5}">
                      <a16:colId xmlns:a16="http://schemas.microsoft.com/office/drawing/2014/main" val="1806850812"/>
                    </a:ext>
                  </a:extLst>
                </a:gridCol>
                <a:gridCol w="2216498">
                  <a:extLst>
                    <a:ext uri="{9D8B030D-6E8A-4147-A177-3AD203B41FA5}">
                      <a16:colId xmlns:a16="http://schemas.microsoft.com/office/drawing/2014/main" val="2505093494"/>
                    </a:ext>
                  </a:extLst>
                </a:gridCol>
              </a:tblGrid>
              <a:tr h="376477">
                <a:tc>
                  <a:txBody>
                    <a:bodyPr/>
                    <a:lstStyle/>
                    <a:p>
                      <a:pPr algn="ctr" fontAlgn="ctr"/>
                      <a:r>
                        <a:rPr lang="ja-JP" altLang="en-US" sz="1400" u="none" strike="noStrike" dirty="0">
                          <a:effectLst/>
                        </a:rPr>
                        <a:t>　</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ctr">
                        <a:defRPr sz="1400" b="0" i="0" u="none" strike="noStrike" kern="1200" spc="0" baseline="0">
                          <a:solidFill>
                            <a:srgbClr val="000000">
                              <a:lumMod val="65000"/>
                              <a:lumOff val="35000"/>
                            </a:srgbClr>
                          </a:solidFill>
                          <a:latin typeface="+mn-lt"/>
                          <a:ea typeface="+mn-ea"/>
                          <a:cs typeface="+mn-cs"/>
                        </a:defRPr>
                      </a:pPr>
                      <a:r>
                        <a:rPr lang="zh-TW" altLang="en-US" sz="1400" b="1" spc="-15" dirty="0" smtClean="0">
                          <a:solidFill>
                            <a:schemeClr val="bg1"/>
                          </a:solidFill>
                          <a:latin typeface="メイリオ" panose="020B0604030504040204" pitchFamily="50" charset="-128"/>
                          <a:ea typeface="メイリオ" panose="020B0604030504040204" pitchFamily="50" charset="-128"/>
                        </a:rPr>
                        <a:t>興味関⼼層別</a:t>
                      </a:r>
                      <a:r>
                        <a:rPr lang="ja-JP" altLang="en-US" sz="1400" b="1" spc="-15" dirty="0" smtClean="0">
                          <a:solidFill>
                            <a:schemeClr val="bg1"/>
                          </a:solidFill>
                          <a:latin typeface="メイリオ" panose="020B0604030504040204" pitchFamily="50" charset="-128"/>
                          <a:ea typeface="メイリオ" panose="020B0604030504040204" pitchFamily="50" charset="-128"/>
                        </a:rPr>
                        <a:t>の好意度</a:t>
                      </a:r>
                      <a:endParaRPr lang="en-US" altLang="zh-TW" sz="1400" b="1" spc="165" dirty="0" smtClean="0">
                        <a:solidFill>
                          <a:schemeClr val="bg1"/>
                        </a:solidFill>
                        <a:latin typeface="メイリオ" panose="020B0604030504040204" pitchFamily="50" charset="-128"/>
                        <a:ea typeface="メイリオ" panose="020B0604030504040204" pitchFamily="50" charset="-128"/>
                        <a:cs typeface="Segoe UI Symbol"/>
                      </a:endParaRPr>
                    </a:p>
                  </a:txBody>
                  <a:tcPr marL="6350" marR="6350" marT="6350" marB="0" anchor="ctr"/>
                </a:tc>
                <a:extLst>
                  <a:ext uri="{0D108BD9-81ED-4DB2-BD59-A6C34878D82A}">
                    <a16:rowId xmlns:a16="http://schemas.microsoft.com/office/drawing/2014/main" val="876557899"/>
                  </a:ext>
                </a:extLst>
              </a:tr>
              <a:tr h="613704">
                <a:tc>
                  <a:txBody>
                    <a:bodyPr/>
                    <a:lstStyle/>
                    <a:p>
                      <a:pPr algn="ctr" fontAlgn="ctr"/>
                      <a:r>
                        <a:rPr lang="ja-JP" altLang="en-US" sz="1800" u="none" strike="noStrike" dirty="0">
                          <a:effectLst/>
                        </a:rPr>
                        <a:t>興味関⼼層</a:t>
                      </a:r>
                      <a:endParaRPr lang="ja-JP" altLang="en-US" sz="1800" b="0" i="0" u="none" strike="noStrike"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ctr" fontAlgn="ctr"/>
                      <a:r>
                        <a:rPr lang="en-US" altLang="ja-JP" sz="1800" u="none" strike="noStrike" dirty="0" smtClean="0">
                          <a:effectLst/>
                        </a:rPr>
                        <a:t>8.9</a:t>
                      </a:r>
                      <a:r>
                        <a:rPr lang="ja-JP" altLang="en-US" sz="1800" u="none" strike="noStrike" dirty="0" smtClean="0">
                          <a:effectLst/>
                        </a:rPr>
                        <a:t>％</a:t>
                      </a:r>
                      <a:endParaRPr lang="en-US" altLang="ja-JP" sz="1800" u="none" strike="noStrike" dirty="0" smtClean="0">
                        <a:effectLst/>
                      </a:endParaRPr>
                    </a:p>
                  </a:txBody>
                  <a:tcPr marL="6350" marR="6350" marT="6350" marB="0" anchor="ctr"/>
                </a:tc>
                <a:extLst>
                  <a:ext uri="{0D108BD9-81ED-4DB2-BD59-A6C34878D82A}">
                    <a16:rowId xmlns:a16="http://schemas.microsoft.com/office/drawing/2014/main" val="2809160864"/>
                  </a:ext>
                </a:extLst>
              </a:tr>
              <a:tr h="613704">
                <a:tc>
                  <a:txBody>
                    <a:bodyPr/>
                    <a:lstStyle/>
                    <a:p>
                      <a:pPr algn="ctr" fontAlgn="ctr"/>
                      <a:r>
                        <a:rPr lang="ja-JP" altLang="en-US" sz="1800" b="1" u="none" strike="noStrike" dirty="0">
                          <a:solidFill>
                            <a:schemeClr val="accent6"/>
                          </a:solidFill>
                          <a:effectLst/>
                        </a:rPr>
                        <a:t>無関⼼層</a:t>
                      </a:r>
                      <a:endParaRPr lang="ja-JP" altLang="en-US" sz="1800" b="1" i="0" u="none" strike="noStrike" dirty="0">
                        <a:solidFill>
                          <a:schemeClr val="accent6"/>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ctr" fontAlgn="ctr"/>
                      <a:r>
                        <a:rPr lang="en-US" altLang="ja-JP" sz="2800" b="1" u="none" strike="noStrike" dirty="0" smtClean="0">
                          <a:solidFill>
                            <a:schemeClr val="accent6"/>
                          </a:solidFill>
                          <a:effectLst/>
                        </a:rPr>
                        <a:t>15.0%</a:t>
                      </a:r>
                      <a:endParaRPr lang="en-US" altLang="ja-JP" sz="2800" b="1" i="0" u="none" strike="noStrike" dirty="0">
                        <a:solidFill>
                          <a:schemeClr val="accent6"/>
                        </a:solidFill>
                        <a:effectLst/>
                        <a:latin typeface="游ゴシック" panose="020B0400000000000000" pitchFamily="50" charset="-128"/>
                        <a:ea typeface="游ゴシック" panose="020B0400000000000000" pitchFamily="50" charset="-128"/>
                      </a:endParaRPr>
                    </a:p>
                  </a:txBody>
                  <a:tcPr marL="6350" marR="6350" marT="6350" marB="0" anchor="ctr"/>
                </a:tc>
                <a:extLst>
                  <a:ext uri="{0D108BD9-81ED-4DB2-BD59-A6C34878D82A}">
                    <a16:rowId xmlns:a16="http://schemas.microsoft.com/office/drawing/2014/main" val="778763820"/>
                  </a:ext>
                </a:extLst>
              </a:tr>
            </a:tbl>
          </a:graphicData>
        </a:graphic>
      </p:graphicFrame>
      <p:grpSp>
        <p:nvGrpSpPr>
          <p:cNvPr id="19" name="グループ化 18"/>
          <p:cNvGrpSpPr/>
          <p:nvPr/>
        </p:nvGrpSpPr>
        <p:grpSpPr>
          <a:xfrm>
            <a:off x="1098351" y="3090213"/>
            <a:ext cx="5184576" cy="3459337"/>
            <a:chOff x="479376" y="2204865"/>
            <a:chExt cx="6768752" cy="4320479"/>
          </a:xfrm>
        </p:grpSpPr>
        <p:graphicFrame>
          <p:nvGraphicFramePr>
            <p:cNvPr id="9" name="グラフ 8"/>
            <p:cNvGraphicFramePr>
              <a:graphicFrameLocks/>
            </p:cNvGraphicFramePr>
            <p:nvPr>
              <p:extLst>
                <p:ext uri="{D42A27DB-BD31-4B8C-83A1-F6EECF244321}">
                  <p14:modId xmlns:p14="http://schemas.microsoft.com/office/powerpoint/2010/main" val="407649420"/>
                </p:ext>
              </p:extLst>
            </p:nvPr>
          </p:nvGraphicFramePr>
          <p:xfrm>
            <a:off x="479376" y="2204865"/>
            <a:ext cx="6768752" cy="4320479"/>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直線コネクタ 9"/>
            <p:cNvCxnSpPr/>
            <p:nvPr/>
          </p:nvCxnSpPr>
          <p:spPr>
            <a:xfrm flipV="1">
              <a:off x="2974520" y="2651072"/>
              <a:ext cx="2104249" cy="1382519"/>
            </a:xfrm>
            <a:prstGeom prst="line">
              <a:avLst/>
            </a:prstGeom>
            <a:ln/>
          </p:spPr>
          <p:style>
            <a:lnRef idx="1">
              <a:schemeClr val="accent6"/>
            </a:lnRef>
            <a:fillRef idx="0">
              <a:schemeClr val="accent6"/>
            </a:fillRef>
            <a:effectRef idx="0">
              <a:schemeClr val="accent6"/>
            </a:effectRef>
            <a:fontRef idx="minor">
              <a:schemeClr val="tx1"/>
            </a:fontRef>
          </p:style>
        </p:cxnSp>
      </p:grpSp>
      <p:sp>
        <p:nvSpPr>
          <p:cNvPr id="20" name="正方形/長方形 19"/>
          <p:cNvSpPr/>
          <p:nvPr/>
        </p:nvSpPr>
        <p:spPr>
          <a:xfrm>
            <a:off x="767408" y="2560909"/>
            <a:ext cx="5976664" cy="477054"/>
          </a:xfrm>
          <a:prstGeom prst="rect">
            <a:avLst/>
          </a:prstGeom>
        </p:spPr>
        <p:txBody>
          <a:bodyPr wrap="square">
            <a:spAutoFit/>
          </a:bodyPr>
          <a:lstStyle/>
          <a:p>
            <a:pPr algn="ctr">
              <a:defRPr sz="1400" b="0" i="0" u="none" strike="noStrike" kern="1200" spc="0" baseline="0">
                <a:solidFill>
                  <a:srgbClr val="000000">
                    <a:lumMod val="65000"/>
                    <a:lumOff val="35000"/>
                  </a:srgbClr>
                </a:solidFill>
                <a:latin typeface="+mn-lt"/>
                <a:ea typeface="+mn-ea"/>
                <a:cs typeface="+mn-cs"/>
              </a:defRPr>
            </a:pPr>
            <a:r>
              <a:rPr lang="ja-JP" altLang="en-US" b="1" dirty="0"/>
              <a:t>カルーセル</a:t>
            </a:r>
            <a:r>
              <a:rPr lang="ja-JP" altLang="en-US" b="1" dirty="0" smtClean="0"/>
              <a:t>広告接触者内の</a:t>
            </a:r>
            <a:r>
              <a:rPr lang="zh-TW" altLang="en-US" sz="1400" b="1" spc="-15" dirty="0" smtClean="0">
                <a:latin typeface="メイリオ" panose="020B0604030504040204" pitchFamily="50" charset="-128"/>
                <a:ea typeface="メイリオ" panose="020B0604030504040204" pitchFamily="50" charset="-128"/>
              </a:rPr>
              <a:t>興味関</a:t>
            </a:r>
            <a:r>
              <a:rPr lang="zh-TW" altLang="en-US" sz="1400" b="1" spc="-15" dirty="0">
                <a:latin typeface="メイリオ" panose="020B0604030504040204" pitchFamily="50" charset="-128"/>
                <a:ea typeface="メイリオ" panose="020B0604030504040204" pitchFamily="50" charset="-128"/>
              </a:rPr>
              <a:t>⼼</a:t>
            </a:r>
            <a:r>
              <a:rPr lang="zh-TW" altLang="en-US" sz="1400" b="1" spc="-15" dirty="0" smtClean="0">
                <a:latin typeface="メイリオ" panose="020B0604030504040204" pitchFamily="50" charset="-128"/>
                <a:ea typeface="メイリオ" panose="020B0604030504040204" pitchFamily="50" charset="-128"/>
              </a:rPr>
              <a:t>層別</a:t>
            </a:r>
            <a:r>
              <a:rPr lang="ja-JP" altLang="en-US" sz="1400" b="1" spc="-15" dirty="0" smtClean="0">
                <a:latin typeface="メイリオ" panose="020B0604030504040204" pitchFamily="50" charset="-128"/>
                <a:ea typeface="メイリオ" panose="020B0604030504040204" pitchFamily="50" charset="-128"/>
              </a:rPr>
              <a:t>　好意度</a:t>
            </a:r>
            <a:endParaRPr lang="en-US" altLang="zh-TW" sz="1400" b="1" spc="165" dirty="0" smtClean="0">
              <a:latin typeface="メイリオ" panose="020B0604030504040204" pitchFamily="50" charset="-128"/>
              <a:ea typeface="メイリオ" panose="020B0604030504040204" pitchFamily="50" charset="-128"/>
              <a:cs typeface="Segoe UI Symbol"/>
            </a:endParaRPr>
          </a:p>
          <a:p>
            <a:pPr algn="ctr">
              <a:defRPr sz="1400" b="0" i="0" u="none" strike="noStrike" kern="1200" spc="0" baseline="0">
                <a:solidFill>
                  <a:srgbClr val="000000">
                    <a:lumMod val="65000"/>
                    <a:lumOff val="35000"/>
                  </a:srgbClr>
                </a:solidFill>
                <a:latin typeface="+mn-lt"/>
                <a:ea typeface="+mn-ea"/>
                <a:cs typeface="+mn-cs"/>
              </a:defRPr>
            </a:pPr>
            <a:r>
              <a:rPr lang="ja-JP" altLang="en-US" sz="1100" dirty="0" smtClean="0"/>
              <a:t>（広告接触者のうち興味関心層と無関心層の比較）</a:t>
            </a:r>
            <a:endParaRPr lang="ja-JP" altLang="en-US" sz="1100" dirty="0"/>
          </a:p>
        </p:txBody>
      </p:sp>
      <p:sp>
        <p:nvSpPr>
          <p:cNvPr id="2" name="正方形/長方形 1"/>
          <p:cNvSpPr/>
          <p:nvPr/>
        </p:nvSpPr>
        <p:spPr>
          <a:xfrm>
            <a:off x="1199456" y="6441828"/>
            <a:ext cx="3172663" cy="338554"/>
          </a:xfrm>
          <a:prstGeom prst="rect">
            <a:avLst/>
          </a:prstGeom>
        </p:spPr>
        <p:txBody>
          <a:bodyPr wrap="none">
            <a:spAutoFit/>
          </a:bodyPr>
          <a:lstStyle/>
          <a:p>
            <a:r>
              <a:rPr lang="en-US" altLang="ja-JP" sz="800" dirty="0" smtClean="0">
                <a:solidFill>
                  <a:schemeClr val="bg1">
                    <a:lumMod val="50000"/>
                  </a:schemeClr>
                </a:solidFill>
                <a:latin typeface="+mn-ea"/>
              </a:rPr>
              <a:t>※</a:t>
            </a:r>
            <a:r>
              <a:rPr lang="ja-JP" altLang="en-US" sz="800" dirty="0" smtClean="0">
                <a:solidFill>
                  <a:schemeClr val="bg1">
                    <a:lumMod val="50000"/>
                  </a:schemeClr>
                </a:solidFill>
                <a:latin typeface="+mn-ea"/>
              </a:rPr>
              <a:t>前頁記載　</a:t>
            </a:r>
            <a:r>
              <a:rPr lang="ja-JP" altLang="en-US" sz="800" dirty="0">
                <a:solidFill>
                  <a:schemeClr val="bg1">
                    <a:lumMod val="50000"/>
                  </a:schemeClr>
                </a:solidFill>
                <a:latin typeface="+mn-ea"/>
              </a:rPr>
              <a:t>株式会社</a:t>
            </a:r>
            <a:r>
              <a:rPr lang="ja-JP" altLang="en-US" sz="800" dirty="0" smtClean="0">
                <a:solidFill>
                  <a:schemeClr val="bg1">
                    <a:lumMod val="50000"/>
                  </a:schemeClr>
                </a:solidFill>
                <a:latin typeface="+mn-ea"/>
              </a:rPr>
              <a:t>セゾンファンデックス様ご出稿事例より</a:t>
            </a:r>
            <a:r>
              <a:rPr lang="en-US" altLang="ja-JP" sz="800" dirty="0" smtClean="0">
                <a:solidFill>
                  <a:schemeClr val="bg1">
                    <a:lumMod val="50000"/>
                  </a:schemeClr>
                </a:solidFill>
                <a:latin typeface="+mn-ea"/>
              </a:rPr>
              <a:t/>
            </a:r>
            <a:br>
              <a:rPr lang="en-US" altLang="ja-JP" sz="800" dirty="0" smtClean="0">
                <a:solidFill>
                  <a:schemeClr val="bg1">
                    <a:lumMod val="50000"/>
                  </a:schemeClr>
                </a:solidFill>
                <a:latin typeface="+mn-ea"/>
              </a:rPr>
            </a:br>
            <a:r>
              <a:rPr lang="ja-JP" altLang="en-US" sz="800" dirty="0" smtClean="0">
                <a:solidFill>
                  <a:schemeClr val="bg1">
                    <a:lumMod val="50000"/>
                  </a:schemeClr>
                </a:solidFill>
                <a:latin typeface="+mn-ea"/>
              </a:rPr>
              <a:t>　カルーセル広告接触者内の態度変容比較</a:t>
            </a:r>
            <a:r>
              <a:rPr lang="ja-JP" altLang="en-US" sz="800" dirty="0">
                <a:solidFill>
                  <a:schemeClr val="bg1">
                    <a:lumMod val="50000"/>
                  </a:schemeClr>
                </a:solidFill>
                <a:latin typeface="+mn-ea"/>
              </a:rPr>
              <a:t>　</a:t>
            </a:r>
            <a:r>
              <a:rPr lang="en-US"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2</a:t>
            </a:r>
            <a:r>
              <a:rPr lang="ja-JP" altLang="en-US" sz="800" dirty="0" smtClean="0">
                <a:solidFill>
                  <a:schemeClr val="bg1">
                    <a:lumMod val="50000"/>
                  </a:schemeClr>
                </a:solidFill>
                <a:latin typeface="+mn-ea"/>
              </a:rPr>
              <a:t>月</a:t>
            </a:r>
            <a:endParaRPr lang="en-US" altLang="ja-JP" sz="800" dirty="0" smtClean="0">
              <a:solidFill>
                <a:schemeClr val="bg1">
                  <a:lumMod val="50000"/>
                </a:schemeClr>
              </a:solidFill>
              <a:latin typeface="+mn-ea"/>
            </a:endParaRPr>
          </a:p>
        </p:txBody>
      </p:sp>
    </p:spTree>
    <p:extLst>
      <p:ext uri="{BB962C8B-B14F-4D97-AF65-F5344CB8AC3E}">
        <p14:creationId xmlns:p14="http://schemas.microsoft.com/office/powerpoint/2010/main" val="1991444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a:xfrm>
            <a:off x="334962" y="130175"/>
            <a:ext cx="11593685" cy="814388"/>
          </a:xfrm>
        </p:spPr>
        <p:txBody>
          <a:bodyPr/>
          <a:lstStyle/>
          <a:p>
            <a:r>
              <a:rPr lang="ja-JP" altLang="en-US" dirty="0" smtClean="0"/>
              <a:t>成功事例：</a:t>
            </a:r>
            <a:r>
              <a:rPr lang="ja-JP" altLang="en-US" dirty="0"/>
              <a:t>株式会社セゾンファンデックス</a:t>
            </a:r>
            <a:r>
              <a:rPr lang="ja-JP" altLang="en-US" dirty="0" smtClean="0">
                <a:solidFill>
                  <a:schemeClr val="tx1">
                    <a:lumMod val="75000"/>
                    <a:lumOff val="25000"/>
                  </a:schemeClr>
                </a:solidFill>
              </a:rPr>
              <a:t>様　クリエイティブ　</a:t>
            </a:r>
            <a:endParaRPr kumimoji="1" lang="ja-JP" altLang="en-US" dirty="0"/>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12</a:t>
            </a:fld>
            <a:endParaRPr lang="ja-JP" altLang="en-US"/>
          </a:p>
        </p:txBody>
      </p:sp>
      <p:pic>
        <p:nvPicPr>
          <p:cNvPr id="16" name="図 15">
            <a:extLst>
              <a:ext uri="{FF2B5EF4-FFF2-40B4-BE49-F238E27FC236}">
                <a16:creationId xmlns:a16="http://schemas.microsoft.com/office/drawing/2014/main" id="{1DDD2761-FB4F-C149-9AE9-BB9110770E0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1493" y="1633921"/>
            <a:ext cx="2493773" cy="1425013"/>
          </a:xfrm>
          <a:prstGeom prst="rect">
            <a:avLst/>
          </a:prstGeom>
        </p:spPr>
      </p:pic>
      <p:pic>
        <p:nvPicPr>
          <p:cNvPr id="17" name="図 16">
            <a:extLst>
              <a:ext uri="{FF2B5EF4-FFF2-40B4-BE49-F238E27FC236}">
                <a16:creationId xmlns:a16="http://schemas.microsoft.com/office/drawing/2014/main" id="{FEBB40BC-3FB5-8248-8963-5C76726F1B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29986" y="1645351"/>
            <a:ext cx="2482978" cy="1425013"/>
          </a:xfrm>
          <a:prstGeom prst="rect">
            <a:avLst/>
          </a:prstGeom>
        </p:spPr>
      </p:pic>
      <p:pic>
        <p:nvPicPr>
          <p:cNvPr id="18" name="図 17">
            <a:extLst>
              <a:ext uri="{FF2B5EF4-FFF2-40B4-BE49-F238E27FC236}">
                <a16:creationId xmlns:a16="http://schemas.microsoft.com/office/drawing/2014/main" id="{462A7583-C514-1746-8685-D4D327C024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52827" y="1633921"/>
            <a:ext cx="2472182" cy="1414218"/>
          </a:xfrm>
          <a:prstGeom prst="rect">
            <a:avLst/>
          </a:prstGeom>
        </p:spPr>
      </p:pic>
      <p:pic>
        <p:nvPicPr>
          <p:cNvPr id="19" name="図 18">
            <a:extLst>
              <a:ext uri="{FF2B5EF4-FFF2-40B4-BE49-F238E27FC236}">
                <a16:creationId xmlns:a16="http://schemas.microsoft.com/office/drawing/2014/main" id="{5B639271-79C0-FB4D-8C85-D5E10DBBB91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65932" y="1633921"/>
            <a:ext cx="2472182" cy="1425013"/>
          </a:xfrm>
          <a:prstGeom prst="rect">
            <a:avLst/>
          </a:prstGeom>
        </p:spPr>
      </p:pic>
      <p:pic>
        <p:nvPicPr>
          <p:cNvPr id="20" name="図 19">
            <a:extLst>
              <a:ext uri="{FF2B5EF4-FFF2-40B4-BE49-F238E27FC236}">
                <a16:creationId xmlns:a16="http://schemas.microsoft.com/office/drawing/2014/main" id="{4A9B8DFD-7148-F647-8710-D7915FA9402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7266" y="3360322"/>
            <a:ext cx="2482978" cy="1414218"/>
          </a:xfrm>
          <a:prstGeom prst="rect">
            <a:avLst/>
          </a:prstGeom>
        </p:spPr>
      </p:pic>
      <p:pic>
        <p:nvPicPr>
          <p:cNvPr id="21" name="図 20">
            <a:extLst>
              <a:ext uri="{FF2B5EF4-FFF2-40B4-BE49-F238E27FC236}">
                <a16:creationId xmlns:a16="http://schemas.microsoft.com/office/drawing/2014/main" id="{5A8802BA-C09D-D743-A425-37F4676E942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15129" y="3344178"/>
            <a:ext cx="2482978" cy="1435809"/>
          </a:xfrm>
          <a:prstGeom prst="rect">
            <a:avLst/>
          </a:prstGeom>
        </p:spPr>
      </p:pic>
      <p:pic>
        <p:nvPicPr>
          <p:cNvPr id="22" name="図 21">
            <a:extLst>
              <a:ext uri="{FF2B5EF4-FFF2-40B4-BE49-F238E27FC236}">
                <a16:creationId xmlns:a16="http://schemas.microsoft.com/office/drawing/2014/main" id="{25511207-277F-BF44-AEC1-1A06A76972A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52828" y="3337463"/>
            <a:ext cx="2493773" cy="1435809"/>
          </a:xfrm>
          <a:prstGeom prst="rect">
            <a:avLst/>
          </a:prstGeom>
        </p:spPr>
      </p:pic>
      <p:pic>
        <p:nvPicPr>
          <p:cNvPr id="13" name="Picture 2" descr="https://ima.c.yimg.jp/res/ydnstorage-media/1002453059/10456329/627db94b8bbf0b946e7186e44706ac31.png?AWSAccessKeyId=AKISCMTLSY682K75TVW&amp;Expires=1644393785&amp;Signature=YHLQD6b8ztDs5vsl4BpoaHGFbZI%3D"/>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44625" y="5445224"/>
            <a:ext cx="2426314" cy="1364803"/>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p:cNvSpPr txBox="1"/>
          <p:nvPr/>
        </p:nvSpPr>
        <p:spPr>
          <a:xfrm>
            <a:off x="736309" y="1340768"/>
            <a:ext cx="576064" cy="338554"/>
          </a:xfrm>
          <a:prstGeom prst="rect">
            <a:avLst/>
          </a:prstGeom>
          <a:noFill/>
        </p:spPr>
        <p:txBody>
          <a:bodyPr wrap="square" rtlCol="0">
            <a:spAutoFit/>
          </a:bodyPr>
          <a:lstStyle/>
          <a:p>
            <a:pPr algn="l"/>
            <a:r>
              <a:rPr kumimoji="1" lang="ja-JP" altLang="en-US" sz="1600" dirty="0" smtClean="0"/>
              <a:t>①</a:t>
            </a:r>
          </a:p>
        </p:txBody>
      </p:sp>
      <p:sp>
        <p:nvSpPr>
          <p:cNvPr id="15" name="テキスト ボックス 14"/>
          <p:cNvSpPr txBox="1"/>
          <p:nvPr/>
        </p:nvSpPr>
        <p:spPr>
          <a:xfrm>
            <a:off x="3266876" y="1371537"/>
            <a:ext cx="576064" cy="338554"/>
          </a:xfrm>
          <a:prstGeom prst="rect">
            <a:avLst/>
          </a:prstGeom>
          <a:noFill/>
        </p:spPr>
        <p:txBody>
          <a:bodyPr wrap="square" rtlCol="0">
            <a:spAutoFit/>
          </a:bodyPr>
          <a:lstStyle/>
          <a:p>
            <a:pPr algn="l"/>
            <a:r>
              <a:rPr kumimoji="1" lang="ja-JP" altLang="en-US" sz="1600" dirty="0" smtClean="0"/>
              <a:t>②</a:t>
            </a:r>
          </a:p>
        </p:txBody>
      </p:sp>
      <p:sp>
        <p:nvSpPr>
          <p:cNvPr id="23" name="テキスト ボックス 22"/>
          <p:cNvSpPr txBox="1"/>
          <p:nvPr/>
        </p:nvSpPr>
        <p:spPr>
          <a:xfrm>
            <a:off x="5819844" y="1352253"/>
            <a:ext cx="576064" cy="338554"/>
          </a:xfrm>
          <a:prstGeom prst="rect">
            <a:avLst/>
          </a:prstGeom>
          <a:noFill/>
        </p:spPr>
        <p:txBody>
          <a:bodyPr wrap="square" rtlCol="0">
            <a:spAutoFit/>
          </a:bodyPr>
          <a:lstStyle/>
          <a:p>
            <a:pPr algn="l"/>
            <a:r>
              <a:rPr kumimoji="1" lang="ja-JP" altLang="en-US" sz="1600" dirty="0" smtClean="0"/>
              <a:t>③</a:t>
            </a:r>
          </a:p>
        </p:txBody>
      </p:sp>
      <p:sp>
        <p:nvSpPr>
          <p:cNvPr id="24" name="正方形/長方形 23"/>
          <p:cNvSpPr/>
          <p:nvPr/>
        </p:nvSpPr>
        <p:spPr>
          <a:xfrm>
            <a:off x="8325009" y="1340768"/>
            <a:ext cx="389850" cy="338554"/>
          </a:xfrm>
          <a:prstGeom prst="rect">
            <a:avLst/>
          </a:prstGeom>
        </p:spPr>
        <p:txBody>
          <a:bodyPr wrap="none">
            <a:spAutoFit/>
          </a:bodyPr>
          <a:lstStyle/>
          <a:p>
            <a:r>
              <a:rPr lang="ja-JP" altLang="en-US" sz="1600" dirty="0" smtClean="0"/>
              <a:t>④</a:t>
            </a:r>
            <a:endParaRPr lang="ja-JP" altLang="en-US" sz="1600" dirty="0"/>
          </a:p>
        </p:txBody>
      </p:sp>
      <p:sp>
        <p:nvSpPr>
          <p:cNvPr id="25" name="テキスト ボックス 24"/>
          <p:cNvSpPr txBox="1"/>
          <p:nvPr/>
        </p:nvSpPr>
        <p:spPr>
          <a:xfrm>
            <a:off x="689367" y="3068960"/>
            <a:ext cx="365283" cy="369332"/>
          </a:xfrm>
          <a:prstGeom prst="rect">
            <a:avLst/>
          </a:prstGeom>
          <a:noFill/>
        </p:spPr>
        <p:txBody>
          <a:bodyPr wrap="square" rtlCol="0">
            <a:spAutoFit/>
          </a:bodyPr>
          <a:lstStyle/>
          <a:p>
            <a:pPr algn="l"/>
            <a:r>
              <a:rPr kumimoji="1" lang="ja-JP" altLang="en-US" dirty="0" smtClean="0"/>
              <a:t>⑤</a:t>
            </a:r>
          </a:p>
        </p:txBody>
      </p:sp>
      <p:sp>
        <p:nvSpPr>
          <p:cNvPr id="28" name="テキスト ボックス 27"/>
          <p:cNvSpPr txBox="1"/>
          <p:nvPr/>
        </p:nvSpPr>
        <p:spPr>
          <a:xfrm>
            <a:off x="3279029" y="3093618"/>
            <a:ext cx="576064" cy="369332"/>
          </a:xfrm>
          <a:prstGeom prst="rect">
            <a:avLst/>
          </a:prstGeom>
          <a:noFill/>
        </p:spPr>
        <p:txBody>
          <a:bodyPr wrap="square" rtlCol="0">
            <a:spAutoFit/>
          </a:bodyPr>
          <a:lstStyle/>
          <a:p>
            <a:pPr algn="l"/>
            <a:r>
              <a:rPr kumimoji="1" lang="ja-JP" altLang="en-US" dirty="0" smtClean="0"/>
              <a:t>⑥</a:t>
            </a:r>
          </a:p>
        </p:txBody>
      </p:sp>
      <p:sp>
        <p:nvSpPr>
          <p:cNvPr id="29" name="正方形/長方形 28"/>
          <p:cNvSpPr/>
          <p:nvPr/>
        </p:nvSpPr>
        <p:spPr>
          <a:xfrm>
            <a:off x="5816955" y="3058694"/>
            <a:ext cx="415498" cy="369332"/>
          </a:xfrm>
          <a:prstGeom prst="rect">
            <a:avLst/>
          </a:prstGeom>
        </p:spPr>
        <p:txBody>
          <a:bodyPr wrap="none">
            <a:spAutoFit/>
          </a:bodyPr>
          <a:lstStyle/>
          <a:p>
            <a:r>
              <a:rPr lang="ja-JP" altLang="en-US" dirty="0" smtClean="0"/>
              <a:t>⑦</a:t>
            </a:r>
            <a:endParaRPr lang="ja-JP" altLang="en-US" dirty="0"/>
          </a:p>
        </p:txBody>
      </p:sp>
      <p:sp>
        <p:nvSpPr>
          <p:cNvPr id="8" name="正方形/長方形 7"/>
          <p:cNvSpPr/>
          <p:nvPr/>
        </p:nvSpPr>
        <p:spPr>
          <a:xfrm>
            <a:off x="744625" y="980728"/>
            <a:ext cx="3767199" cy="369332"/>
          </a:xfrm>
          <a:prstGeom prst="rect">
            <a:avLst/>
          </a:prstGeom>
          <a:solidFill>
            <a:schemeClr val="accent6"/>
          </a:solidFill>
        </p:spPr>
        <p:txBody>
          <a:bodyPr wrap="square">
            <a:spAutoFit/>
          </a:bodyPr>
          <a:lstStyle/>
          <a:p>
            <a:r>
              <a:rPr lang="ja-JP" altLang="en-US" dirty="0" smtClean="0">
                <a:solidFill>
                  <a:schemeClr val="bg1"/>
                </a:solidFill>
                <a:latin typeface="Arial" panose="020B0604020202020204" pitchFamily="34" charset="0"/>
              </a:rPr>
              <a:t>ブランドパネル　</a:t>
            </a:r>
            <a:r>
              <a:rPr lang="en-US" altLang="ja-JP" dirty="0" smtClean="0">
                <a:solidFill>
                  <a:schemeClr val="bg1"/>
                </a:solidFill>
                <a:latin typeface="Arial" panose="020B0604020202020204" pitchFamily="34" charset="0"/>
              </a:rPr>
              <a:t>SP</a:t>
            </a:r>
            <a:r>
              <a:rPr lang="ja-JP" altLang="en-US" dirty="0" smtClean="0">
                <a:solidFill>
                  <a:schemeClr val="bg1"/>
                </a:solidFill>
                <a:latin typeface="Arial" panose="020B0604020202020204" pitchFamily="34" charset="0"/>
              </a:rPr>
              <a:t>　カルーセル</a:t>
            </a:r>
            <a:endParaRPr lang="ja-JP" altLang="en-US" dirty="0">
              <a:solidFill>
                <a:schemeClr val="bg1"/>
              </a:solidFill>
            </a:endParaRPr>
          </a:p>
        </p:txBody>
      </p:sp>
      <p:sp>
        <p:nvSpPr>
          <p:cNvPr id="31" name="正方形/長方形 30"/>
          <p:cNvSpPr/>
          <p:nvPr/>
        </p:nvSpPr>
        <p:spPr>
          <a:xfrm>
            <a:off x="744625" y="5009998"/>
            <a:ext cx="4703303" cy="369332"/>
          </a:xfrm>
          <a:prstGeom prst="rect">
            <a:avLst/>
          </a:prstGeom>
          <a:solidFill>
            <a:schemeClr val="tx1">
              <a:lumMod val="65000"/>
              <a:lumOff val="35000"/>
            </a:schemeClr>
          </a:solidFill>
        </p:spPr>
        <p:txBody>
          <a:bodyPr wrap="square">
            <a:spAutoFit/>
          </a:bodyPr>
          <a:lstStyle/>
          <a:p>
            <a:r>
              <a:rPr lang="ja-JP" altLang="en-US" dirty="0" smtClean="0">
                <a:solidFill>
                  <a:schemeClr val="bg1"/>
                </a:solidFill>
                <a:latin typeface="Arial" panose="020B0604020202020204" pitchFamily="34" charset="0"/>
              </a:rPr>
              <a:t>ブランドパネル　</a:t>
            </a:r>
            <a:r>
              <a:rPr lang="en-US" altLang="ja-JP" dirty="0" smtClean="0">
                <a:solidFill>
                  <a:schemeClr val="bg1"/>
                </a:solidFill>
                <a:latin typeface="Arial" panose="020B0604020202020204" pitchFamily="34" charset="0"/>
              </a:rPr>
              <a:t>SP</a:t>
            </a:r>
            <a:r>
              <a:rPr lang="ja-JP" altLang="en-US" dirty="0" smtClean="0">
                <a:solidFill>
                  <a:schemeClr val="bg1"/>
                </a:solidFill>
                <a:latin typeface="Arial" panose="020B0604020202020204" pitchFamily="34" charset="0"/>
              </a:rPr>
              <a:t>（通常フォ－マット）</a:t>
            </a:r>
            <a:endParaRPr lang="ja-JP" altLang="en-US" dirty="0">
              <a:solidFill>
                <a:schemeClr val="bg1"/>
              </a:solidFill>
            </a:endParaRPr>
          </a:p>
        </p:txBody>
      </p:sp>
    </p:spTree>
    <p:extLst>
      <p:ext uri="{BB962C8B-B14F-4D97-AF65-F5344CB8AC3E}">
        <p14:creationId xmlns:p14="http://schemas.microsoft.com/office/powerpoint/2010/main" val="3475226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548A35C-EC16-834E-A676-44E937BC4164}"/>
              </a:ext>
            </a:extLst>
          </p:cNvPr>
          <p:cNvSpPr>
            <a:spLocks noGrp="1"/>
          </p:cNvSpPr>
          <p:nvPr>
            <p:ph type="title"/>
          </p:nvPr>
        </p:nvSpPr>
        <p:spPr>
          <a:xfrm>
            <a:off x="0" y="3140968"/>
            <a:ext cx="12192000" cy="815027"/>
          </a:xfrm>
        </p:spPr>
        <p:txBody>
          <a:bodyPr>
            <a:noAutofit/>
          </a:bodyPr>
          <a:lstStyle/>
          <a:p>
            <a:pPr algn="ctr"/>
            <a:r>
              <a:rPr lang="ja-JP" altLang="en-US" sz="4400" dirty="0" smtClean="0">
                <a:solidFill>
                  <a:schemeClr val="tx1">
                    <a:lumMod val="75000"/>
                    <a:lumOff val="25000"/>
                  </a:schemeClr>
                </a:solidFill>
              </a:rPr>
              <a:t>成功事例</a:t>
            </a:r>
            <a:r>
              <a:rPr lang="en-US" altLang="ja-JP" sz="4400" dirty="0" smtClean="0">
                <a:solidFill>
                  <a:schemeClr val="tx1">
                    <a:lumMod val="75000"/>
                    <a:lumOff val="25000"/>
                  </a:schemeClr>
                </a:solidFill>
              </a:rPr>
              <a:t/>
            </a:r>
            <a:br>
              <a:rPr lang="en-US" altLang="ja-JP" sz="4400" dirty="0" smtClean="0">
                <a:solidFill>
                  <a:schemeClr val="tx1">
                    <a:lumMod val="75000"/>
                    <a:lumOff val="25000"/>
                  </a:schemeClr>
                </a:solidFill>
              </a:rPr>
            </a:br>
            <a:r>
              <a:rPr lang="ja-JP" altLang="en-US" sz="3300" dirty="0" smtClean="0">
                <a:solidFill>
                  <a:schemeClr val="tx1">
                    <a:lumMod val="75000"/>
                    <a:lumOff val="25000"/>
                  </a:schemeClr>
                </a:solidFill>
              </a:rPr>
              <a:t>（</a:t>
            </a:r>
            <a:r>
              <a:rPr lang="en-US" altLang="ja-JP" sz="3300" dirty="0">
                <a:solidFill>
                  <a:schemeClr val="tx1">
                    <a:lumMod val="75000"/>
                    <a:lumOff val="25000"/>
                  </a:schemeClr>
                </a:solidFill>
              </a:rPr>
              <a:t>KDDI</a:t>
            </a:r>
            <a:r>
              <a:rPr lang="ja-JP" altLang="en-US" sz="3300" dirty="0">
                <a:solidFill>
                  <a:schemeClr val="tx1">
                    <a:lumMod val="75000"/>
                    <a:lumOff val="25000"/>
                  </a:schemeClr>
                </a:solidFill>
              </a:rPr>
              <a:t>株式会社</a:t>
            </a:r>
            <a:r>
              <a:rPr lang="ja-JP" altLang="en-US" sz="3300" dirty="0" smtClean="0">
                <a:solidFill>
                  <a:schemeClr val="tx1">
                    <a:lumMod val="75000"/>
                    <a:lumOff val="25000"/>
                  </a:schemeClr>
                </a:solidFill>
              </a:rPr>
              <a:t>様）</a:t>
            </a:r>
            <a:endParaRPr lang="ja-JP" altLang="en-US" sz="3300" dirty="0">
              <a:solidFill>
                <a:schemeClr val="tx1">
                  <a:lumMod val="75000"/>
                  <a:lumOff val="25000"/>
                </a:schemeClr>
              </a:solidFill>
            </a:endParaRPr>
          </a:p>
        </p:txBody>
      </p:sp>
      <p:sp>
        <p:nvSpPr>
          <p:cNvPr id="4" name="フッター プレースホルダー 3">
            <a:extLst>
              <a:ext uri="{FF2B5EF4-FFF2-40B4-BE49-F238E27FC236}">
                <a16:creationId xmlns:a16="http://schemas.microsoft.com/office/drawing/2014/main" id="{79CAD57A-1DFF-A24D-97EC-272750C5EE0D}"/>
              </a:ext>
            </a:extLst>
          </p:cNvPr>
          <p:cNvSpPr>
            <a:spLocks noGrp="1"/>
          </p:cNvSpPr>
          <p:nvPr>
            <p:ph type="ftr" sz="quarter" idx="14"/>
          </p:nvPr>
        </p:nvSpPr>
        <p:spPr/>
        <p:txBody>
          <a:bodyPr/>
          <a:lstStyle/>
          <a:p>
            <a:pPr>
              <a:defRPr/>
            </a:pPr>
            <a:endParaRPr lang="en" altLang="ja-JP" sz="800" dirty="0">
              <a:solidFill>
                <a:schemeClr val="accent2"/>
              </a:solidFill>
            </a:endParaRPr>
          </a:p>
        </p:txBody>
      </p:sp>
    </p:spTree>
    <p:extLst>
      <p:ext uri="{BB962C8B-B14F-4D97-AF65-F5344CB8AC3E}">
        <p14:creationId xmlns:p14="http://schemas.microsoft.com/office/powerpoint/2010/main" val="1537554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p:txBody>
          <a:bodyPr/>
          <a:lstStyle/>
          <a:p>
            <a:r>
              <a:rPr lang="ja-JP" altLang="en-US" dirty="0" smtClean="0"/>
              <a:t>成功事例：</a:t>
            </a:r>
            <a:r>
              <a:rPr lang="en-US" altLang="ja-JP" dirty="0">
                <a:solidFill>
                  <a:schemeClr val="tx1">
                    <a:lumMod val="75000"/>
                    <a:lumOff val="25000"/>
                  </a:schemeClr>
                </a:solidFill>
              </a:rPr>
              <a:t>KDDI</a:t>
            </a:r>
            <a:r>
              <a:rPr lang="ja-JP" altLang="en-US" dirty="0">
                <a:solidFill>
                  <a:schemeClr val="tx1">
                    <a:lumMod val="75000"/>
                    <a:lumOff val="25000"/>
                  </a:schemeClr>
                </a:solidFill>
              </a:rPr>
              <a:t>株式会社様</a:t>
            </a:r>
            <a:endParaRPr lang="ja-JP" altLang="en-US" dirty="0"/>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14</a:t>
            </a:fld>
            <a:endParaRPr lang="ja-JP" altLang="en-US"/>
          </a:p>
        </p:txBody>
      </p:sp>
      <p:sp>
        <p:nvSpPr>
          <p:cNvPr id="5" name="正方形/長方形 4">
            <a:extLst>
              <a:ext uri="{FF2B5EF4-FFF2-40B4-BE49-F238E27FC236}">
                <a16:creationId xmlns:a16="http://schemas.microsoft.com/office/drawing/2014/main" id="{CAB4F017-0EED-4826-BC1E-AC9FCF8ABE92}"/>
              </a:ext>
            </a:extLst>
          </p:cNvPr>
          <p:cNvSpPr/>
          <p:nvPr/>
        </p:nvSpPr>
        <p:spPr>
          <a:xfrm>
            <a:off x="454540" y="918659"/>
            <a:ext cx="11175055" cy="1070182"/>
          </a:xfrm>
          <a:prstGeom prst="rect">
            <a:avLst/>
          </a:prstGeom>
          <a:solidFill>
            <a:srgbClr val="A6A6A6">
              <a:alpha val="14902"/>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ja-JP" altLang="en-US" sz="1400" dirty="0" smtClean="0">
                <a:solidFill>
                  <a:schemeClr val="tx1">
                    <a:lumMod val="65000"/>
                    <a:lumOff val="35000"/>
                  </a:schemeClr>
                </a:solidFill>
                <a:latin typeface="+mn-ea"/>
              </a:rPr>
              <a:t>スマートフォン版 ブランドパネルの“カルーセル広告”と“通常フォーマット”を</a:t>
            </a:r>
            <a:r>
              <a:rPr lang="en-US" altLang="ja-JP" sz="1400" dirty="0" smtClean="0">
                <a:solidFill>
                  <a:schemeClr val="tx1">
                    <a:lumMod val="65000"/>
                    <a:lumOff val="35000"/>
                  </a:schemeClr>
                </a:solidFill>
                <a:latin typeface="+mn-ea"/>
              </a:rPr>
              <a:t>5</a:t>
            </a:r>
            <a:r>
              <a:rPr lang="ja-JP" altLang="en-US" sz="1400" dirty="0" smtClean="0">
                <a:solidFill>
                  <a:schemeClr val="tx1">
                    <a:lumMod val="65000"/>
                    <a:lumOff val="35000"/>
                  </a:schemeClr>
                </a:solidFill>
                <a:latin typeface="+mn-ea"/>
              </a:rPr>
              <a:t>日</a:t>
            </a:r>
            <a:r>
              <a:rPr lang="ja-JP" altLang="en-US" sz="1400" dirty="0" smtClean="0">
                <a:solidFill>
                  <a:schemeClr val="tx1">
                    <a:lumMod val="75000"/>
                    <a:lumOff val="25000"/>
                  </a:schemeClr>
                </a:solidFill>
                <a:latin typeface="+mn-ea"/>
              </a:rPr>
              <a:t>間配信。</a:t>
            </a:r>
            <a:endParaRPr lang="en-US" altLang="ja-JP" sz="1400" dirty="0" smtClean="0">
              <a:solidFill>
                <a:schemeClr val="tx1">
                  <a:lumMod val="75000"/>
                  <a:lumOff val="25000"/>
                </a:schemeClr>
              </a:solidFill>
              <a:latin typeface="+mn-ea"/>
            </a:endParaRPr>
          </a:p>
          <a:p>
            <a:pPr lvl="0" algn="ctr"/>
            <a:r>
              <a:rPr lang="ja-JP" altLang="en-US" sz="1400" dirty="0" smtClean="0">
                <a:solidFill>
                  <a:schemeClr val="tx1">
                    <a:lumMod val="75000"/>
                    <a:lumOff val="25000"/>
                  </a:schemeClr>
                </a:solidFill>
                <a:latin typeface="+mn-ea"/>
              </a:rPr>
              <a:t>ブランドリフト調査ではカルーセル広告の</a:t>
            </a:r>
            <a:r>
              <a:rPr lang="ja-JP" altLang="en-US" sz="1400" b="1" dirty="0" smtClean="0">
                <a:solidFill>
                  <a:schemeClr val="accent6"/>
                </a:solidFill>
                <a:latin typeface="+mn-ea"/>
              </a:rPr>
              <a:t>広告想起</a:t>
            </a:r>
            <a:r>
              <a:rPr lang="ja-JP" altLang="en-US" sz="1400" dirty="0" smtClean="0">
                <a:solidFill>
                  <a:schemeClr val="tx1">
                    <a:lumMod val="75000"/>
                    <a:lumOff val="25000"/>
                  </a:schemeClr>
                </a:solidFill>
                <a:latin typeface="+mn-ea"/>
              </a:rPr>
              <a:t>、サーチリフト調査では</a:t>
            </a:r>
            <a:r>
              <a:rPr lang="ja-JP" altLang="en-US" sz="1400" b="1" dirty="0" smtClean="0">
                <a:solidFill>
                  <a:schemeClr val="accent6"/>
                </a:solidFill>
                <a:latin typeface="+mn-ea"/>
              </a:rPr>
              <a:t>サービス名の検索</a:t>
            </a:r>
            <a:r>
              <a:rPr lang="ja-JP" altLang="en-US" sz="1400" dirty="0" smtClean="0">
                <a:solidFill>
                  <a:schemeClr val="tx1">
                    <a:lumMod val="75000"/>
                    <a:lumOff val="25000"/>
                  </a:schemeClr>
                </a:solidFill>
                <a:latin typeface="+mn-ea"/>
              </a:rPr>
              <a:t>が大幅に上昇。</a:t>
            </a:r>
            <a:endParaRPr lang="en-US" altLang="ja-JP" sz="1400" dirty="0" smtClean="0">
              <a:solidFill>
                <a:schemeClr val="tx1">
                  <a:lumMod val="75000"/>
                  <a:lumOff val="25000"/>
                </a:schemeClr>
              </a:solidFill>
              <a:latin typeface="+mn-ea"/>
            </a:endParaRPr>
          </a:p>
          <a:p>
            <a:pPr lvl="0" algn="ctr"/>
            <a:r>
              <a:rPr lang="ja-JP" altLang="en-US" sz="1400" dirty="0" smtClean="0">
                <a:solidFill>
                  <a:schemeClr val="tx1">
                    <a:lumMod val="75000"/>
                    <a:lumOff val="25000"/>
                  </a:schemeClr>
                </a:solidFill>
                <a:latin typeface="+mn-ea"/>
              </a:rPr>
              <a:t>情報量を多く伝えることで、キャンペーンへの興味が増したため検索数が増加したと想定される。</a:t>
            </a:r>
            <a:endParaRPr lang="en-US" altLang="ja-JP" sz="1400" dirty="0" smtClean="0">
              <a:solidFill>
                <a:schemeClr val="tx1">
                  <a:lumMod val="75000"/>
                  <a:lumOff val="25000"/>
                </a:schemeClr>
              </a:solidFill>
              <a:latin typeface="+mn-ea"/>
            </a:endParaRPr>
          </a:p>
          <a:p>
            <a:pPr algn="ctr"/>
            <a:r>
              <a:rPr lang="ja-JP" altLang="en-US" sz="1400" dirty="0" smtClean="0">
                <a:solidFill>
                  <a:schemeClr val="tx1">
                    <a:lumMod val="75000"/>
                    <a:lumOff val="25000"/>
                  </a:schemeClr>
                </a:solidFill>
              </a:rPr>
              <a:t>キャンペーン内容の紹介だけでなく、</a:t>
            </a:r>
            <a:r>
              <a:rPr lang="ja-JP" altLang="en-US" sz="1400" dirty="0">
                <a:solidFill>
                  <a:schemeClr val="tx1">
                    <a:lumMod val="75000"/>
                    <a:lumOff val="25000"/>
                  </a:schemeClr>
                </a:solidFill>
              </a:rPr>
              <a:t>具体的</a:t>
            </a:r>
            <a:r>
              <a:rPr lang="ja-JP" altLang="en-US" sz="1400" dirty="0" smtClean="0">
                <a:solidFill>
                  <a:schemeClr val="tx1">
                    <a:lumMod val="75000"/>
                    <a:lumOff val="25000"/>
                  </a:schemeClr>
                </a:solidFill>
              </a:rPr>
              <a:t>なオケージョン訴求をしてストーリーを見せることで自分事化してもらえるように設計。</a:t>
            </a:r>
            <a:endParaRPr lang="en-US" altLang="ja-JP" sz="1400" dirty="0" smtClean="0">
              <a:solidFill>
                <a:schemeClr val="tx1">
                  <a:lumMod val="75000"/>
                  <a:lumOff val="25000"/>
                </a:schemeClr>
              </a:solidFill>
            </a:endParaRPr>
          </a:p>
        </p:txBody>
      </p:sp>
      <p:sp>
        <p:nvSpPr>
          <p:cNvPr id="22" name="四角形: 角を丸くする 2">
            <a:extLst>
              <a:ext uri="{FF2B5EF4-FFF2-40B4-BE49-F238E27FC236}">
                <a16:creationId xmlns:a16="http://schemas.microsoft.com/office/drawing/2014/main" id="{45BE1193-8DA1-47CA-8A69-ABDC042E5E21}"/>
              </a:ext>
            </a:extLst>
          </p:cNvPr>
          <p:cNvSpPr/>
          <p:nvPr/>
        </p:nvSpPr>
        <p:spPr>
          <a:xfrm>
            <a:off x="4249500" y="3629554"/>
            <a:ext cx="830056" cy="28972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chemeClr val="tx1">
                    <a:lumMod val="65000"/>
                    <a:lumOff val="35000"/>
                  </a:schemeClr>
                </a:solidFill>
                <a:latin typeface="メイリオ" panose="020B0604030504040204" pitchFamily="50" charset="-128"/>
                <a:ea typeface="メイリオ" panose="020B0604030504040204" pitchFamily="50" charset="-128"/>
              </a:rPr>
              <a:t>広告</a:t>
            </a:r>
            <a:endParaRPr lang="en-US" altLang="ja-JP" sz="1600" b="1"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ja-JP" altLang="en-US" sz="1600" b="1" dirty="0" smtClean="0">
                <a:solidFill>
                  <a:schemeClr val="tx1">
                    <a:lumMod val="65000"/>
                    <a:lumOff val="35000"/>
                  </a:schemeClr>
                </a:solidFill>
                <a:latin typeface="メイリオ" panose="020B0604030504040204" pitchFamily="50" charset="-128"/>
                <a:ea typeface="メイリオ" panose="020B0604030504040204" pitchFamily="50" charset="-128"/>
              </a:rPr>
              <a:t>想起</a:t>
            </a:r>
            <a:endParaRPr lang="en-US" altLang="ja-JP" sz="1600" b="1"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sz="1000" dirty="0" smtClean="0">
                <a:solidFill>
                  <a:schemeClr val="tx1">
                    <a:lumMod val="65000"/>
                    <a:lumOff val="35000"/>
                  </a:schemeClr>
                </a:solidFill>
                <a:latin typeface="メイリオ" panose="020B0604030504040204" pitchFamily="50" charset="-128"/>
                <a:ea typeface="メイリオ" panose="020B0604030504040204" pitchFamily="50" charset="-128"/>
              </a:rPr>
              <a:t>上昇率</a:t>
            </a:r>
            <a:endParaRPr kumimoji="1" lang="ja-JP" altLang="en-US" sz="10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32" name="正方形/長方形 31"/>
          <p:cNvSpPr/>
          <p:nvPr/>
        </p:nvSpPr>
        <p:spPr>
          <a:xfrm>
            <a:off x="4604680" y="2420888"/>
            <a:ext cx="3646767" cy="423414"/>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smtClean="0">
                <a:solidFill>
                  <a:schemeClr val="bg1"/>
                </a:solidFill>
              </a:rPr>
              <a:t>ブランドリフト・サーチリフト調査結果</a:t>
            </a:r>
            <a:endParaRPr kumimoji="1" lang="en-US" altLang="ja-JP" sz="1400" b="1" dirty="0" smtClean="0">
              <a:solidFill>
                <a:schemeClr val="bg1"/>
              </a:solidFill>
            </a:endParaRPr>
          </a:p>
          <a:p>
            <a:pPr algn="ctr"/>
            <a:r>
              <a:rPr lang="ja-JP" altLang="en-US" sz="1000" dirty="0" smtClean="0">
                <a:solidFill>
                  <a:schemeClr val="bg1"/>
                </a:solidFill>
              </a:rPr>
              <a:t>（カルーセル広告と通常フォーマット比較）</a:t>
            </a:r>
            <a:endParaRPr kumimoji="1" lang="ja-JP" altLang="en-US" sz="1000" dirty="0" smtClean="0">
              <a:solidFill>
                <a:schemeClr val="bg1"/>
              </a:solidFill>
            </a:endParaRPr>
          </a:p>
        </p:txBody>
      </p:sp>
      <p:sp>
        <p:nvSpPr>
          <p:cNvPr id="37" name="四角形: 角を丸くする 2">
            <a:extLst>
              <a:ext uri="{FF2B5EF4-FFF2-40B4-BE49-F238E27FC236}">
                <a16:creationId xmlns:a16="http://schemas.microsoft.com/office/drawing/2014/main" id="{45BE1193-8DA1-47CA-8A69-ABDC042E5E21}"/>
              </a:ext>
            </a:extLst>
          </p:cNvPr>
          <p:cNvSpPr/>
          <p:nvPr/>
        </p:nvSpPr>
        <p:spPr>
          <a:xfrm>
            <a:off x="4241168" y="5740470"/>
            <a:ext cx="846720" cy="28972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smtClean="0">
                <a:solidFill>
                  <a:schemeClr val="tx1">
                    <a:lumMod val="65000"/>
                    <a:lumOff val="35000"/>
                  </a:schemeClr>
                </a:solidFill>
                <a:latin typeface="メイリオ" panose="020B0604030504040204" pitchFamily="50" charset="-128"/>
                <a:ea typeface="メイリオ" panose="020B0604030504040204" pitchFamily="50" charset="-128"/>
              </a:rPr>
              <a:t>サーチリフト</a:t>
            </a:r>
            <a:r>
              <a:rPr lang="en-US" altLang="ja-JP" sz="1000" dirty="0" smtClean="0">
                <a:solidFill>
                  <a:schemeClr val="tx1">
                    <a:lumMod val="65000"/>
                    <a:lumOff val="35000"/>
                  </a:schemeClr>
                </a:solidFill>
                <a:latin typeface="メイリオ" panose="020B0604030504040204" pitchFamily="50" charset="-128"/>
                <a:ea typeface="メイリオ" panose="020B0604030504040204" pitchFamily="50" charset="-128"/>
              </a:rPr>
              <a:t/>
            </a:r>
            <a:br>
              <a:rPr lang="en-US" altLang="ja-JP" sz="1000" dirty="0" smtClean="0">
                <a:solidFill>
                  <a:schemeClr val="tx1">
                    <a:lumMod val="65000"/>
                    <a:lumOff val="35000"/>
                  </a:schemeClr>
                </a:solidFill>
                <a:latin typeface="メイリオ" panose="020B0604030504040204" pitchFamily="50" charset="-128"/>
                <a:ea typeface="メイリオ" panose="020B0604030504040204" pitchFamily="50" charset="-128"/>
              </a:rPr>
            </a:br>
            <a:r>
              <a:rPr lang="ja-JP" altLang="en-US" sz="1000" dirty="0" smtClean="0">
                <a:solidFill>
                  <a:schemeClr val="tx1">
                    <a:lumMod val="65000"/>
                    <a:lumOff val="35000"/>
                  </a:schemeClr>
                </a:solidFill>
                <a:latin typeface="メイリオ" panose="020B0604030504040204" pitchFamily="50" charset="-128"/>
                <a:ea typeface="メイリオ" panose="020B0604030504040204" pitchFamily="50" charset="-128"/>
              </a:rPr>
              <a:t>上昇率</a:t>
            </a:r>
            <a:endParaRPr kumimoji="1" lang="ja-JP" altLang="en-US" sz="10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24" name="図 23">
            <a:extLst>
              <a:ext uri="{FF2B5EF4-FFF2-40B4-BE49-F238E27FC236}">
                <a16:creationId xmlns:a16="http://schemas.microsoft.com/office/drawing/2014/main" id="{0C15B8F7-071C-BC47-8445-D27476E674F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t="-1"/>
          <a:stretch/>
        </p:blipFill>
        <p:spPr>
          <a:xfrm>
            <a:off x="742439" y="3036726"/>
            <a:ext cx="2606533" cy="3821274"/>
          </a:xfrm>
          <a:prstGeom prst="rect">
            <a:avLst/>
          </a:prstGeom>
        </p:spPr>
      </p:pic>
      <p:pic>
        <p:nvPicPr>
          <p:cNvPr id="25" name="Picture 6">
            <a:extLst>
              <a:ext uri="{FF2B5EF4-FFF2-40B4-BE49-F238E27FC236}">
                <a16:creationId xmlns:a16="http://schemas.microsoft.com/office/drawing/2014/main" id="{4B36F0AD-9B22-46BF-9259-17EC50FFC25B}"/>
              </a:ext>
            </a:extLst>
          </p:cNvPr>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bwMode="auto">
          <a:xfrm>
            <a:off x="873944" y="3766209"/>
            <a:ext cx="2311009" cy="3080041"/>
          </a:xfrm>
          <a:prstGeom prst="rect">
            <a:avLst/>
          </a:prstGeom>
          <a:noFill/>
          <a:extLst>
            <a:ext uri="{909E8E84-426E-40DD-AFC4-6F175D3DCCD1}">
              <a14:hiddenFill xmlns:a14="http://schemas.microsoft.com/office/drawing/2010/main">
                <a:solidFill>
                  <a:srgbClr val="FFFFFF"/>
                </a:solidFill>
              </a14:hiddenFill>
            </a:ext>
          </a:extLst>
        </p:spPr>
      </p:pic>
      <p:sp>
        <p:nvSpPr>
          <p:cNvPr id="26" name="正方形/長方形 25"/>
          <p:cNvSpPr/>
          <p:nvPr/>
        </p:nvSpPr>
        <p:spPr>
          <a:xfrm>
            <a:off x="865966" y="3765963"/>
            <a:ext cx="3274285" cy="139122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28" name="図 27" descr="テキスト が含まれている画像&#10;&#10;自動的に生成された説明">
            <a:extLst>
              <a:ext uri="{FF2B5EF4-FFF2-40B4-BE49-F238E27FC236}">
                <a16:creationId xmlns:a16="http://schemas.microsoft.com/office/drawing/2014/main" id="{462C106D-63A5-4EAD-86C5-A9483172813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7091" y="3829947"/>
            <a:ext cx="2321999" cy="1281047"/>
          </a:xfrm>
          <a:prstGeom prst="rect">
            <a:avLst/>
          </a:prstGeom>
          <a:ln w="6350">
            <a:solidFill>
              <a:schemeClr val="bg1">
                <a:lumMod val="50000"/>
              </a:schemeClr>
            </a:solidFill>
          </a:ln>
        </p:spPr>
      </p:pic>
      <p:grpSp>
        <p:nvGrpSpPr>
          <p:cNvPr id="29" name="グループ化 28"/>
          <p:cNvGrpSpPr/>
          <p:nvPr/>
        </p:nvGrpSpPr>
        <p:grpSpPr>
          <a:xfrm>
            <a:off x="3331251" y="3821428"/>
            <a:ext cx="797085" cy="1289566"/>
            <a:chOff x="3337845" y="3750634"/>
            <a:chExt cx="849082" cy="1404462"/>
          </a:xfrm>
        </p:grpSpPr>
        <p:pic>
          <p:nvPicPr>
            <p:cNvPr id="33" name="図 32" descr="人, テーブル, オレンジ, 座る が含まれている画像&#10;&#10;自動的に生成された説明">
              <a:extLst>
                <a:ext uri="{FF2B5EF4-FFF2-40B4-BE49-F238E27FC236}">
                  <a16:creationId xmlns:a16="http://schemas.microsoft.com/office/drawing/2014/main" id="{64998443-DC5E-4647-BCB4-82696D7A6F9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337845" y="3766209"/>
              <a:ext cx="783928" cy="1388887"/>
            </a:xfrm>
            <a:prstGeom prst="rect">
              <a:avLst/>
            </a:prstGeom>
            <a:ln w="6350">
              <a:solidFill>
                <a:schemeClr val="bg1">
                  <a:lumMod val="50000"/>
                </a:schemeClr>
              </a:solidFill>
            </a:ln>
          </p:spPr>
        </p:pic>
        <p:pic>
          <p:nvPicPr>
            <p:cNvPr id="35" name="図 34" descr="ホワイトボード&#10;&#10;低い精度で自動的に生成された説明">
              <a:extLst>
                <a:ext uri="{FF2B5EF4-FFF2-40B4-BE49-F238E27FC236}">
                  <a16:creationId xmlns:a16="http://schemas.microsoft.com/office/drawing/2014/main" id="{50CCF790-109C-4FF4-A898-2C10ABE0B4A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935760" y="3750634"/>
              <a:ext cx="251167" cy="182422"/>
            </a:xfrm>
            <a:prstGeom prst="rect">
              <a:avLst/>
            </a:prstGeom>
            <a:ln>
              <a:noFill/>
            </a:ln>
          </p:spPr>
        </p:pic>
      </p:grpSp>
      <p:sp>
        <p:nvSpPr>
          <p:cNvPr id="43" name="テキスト ボックス 42">
            <a:extLst>
              <a:ext uri="{FF2B5EF4-FFF2-40B4-BE49-F238E27FC236}">
                <a16:creationId xmlns:a16="http://schemas.microsoft.com/office/drawing/2014/main" id="{354FE6D9-11D1-4595-8A98-0C29393941B6}"/>
              </a:ext>
            </a:extLst>
          </p:cNvPr>
          <p:cNvSpPr txBox="1"/>
          <p:nvPr/>
        </p:nvSpPr>
        <p:spPr>
          <a:xfrm>
            <a:off x="791258" y="2491444"/>
            <a:ext cx="2519717" cy="461665"/>
          </a:xfrm>
          <a:prstGeom prst="rect">
            <a:avLst/>
          </a:prstGeom>
          <a:noFill/>
        </p:spPr>
        <p:txBody>
          <a:bodyPr wrap="square" rtlCol="0">
            <a:spAutoFit/>
          </a:bodyPr>
          <a:lstStyle/>
          <a:p>
            <a:pPr algn="ctr"/>
            <a:r>
              <a:rPr kumimoji="1" lang="ja-JP" altLang="en-US" sz="1200" dirty="0" smtClean="0">
                <a:latin typeface="メイリオ" panose="020B0604030504040204" pitchFamily="50" charset="-128"/>
                <a:ea typeface="メイリオ" panose="020B0604030504040204" pitchFamily="50" charset="-128"/>
              </a:rPr>
              <a:t>スマートフォン版ブランドパネル</a:t>
            </a: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a:t>
            </a:r>
            <a:r>
              <a:rPr kumimoji="1" lang="ja-JP" altLang="en-US" sz="1200" dirty="0" smtClean="0">
                <a:latin typeface="メイリオ" panose="020B0604030504040204" pitchFamily="50" charset="-128"/>
                <a:ea typeface="メイリオ" panose="020B0604030504040204" pitchFamily="50" charset="-128"/>
              </a:rPr>
              <a:t>カルーセル広告</a:t>
            </a:r>
            <a:r>
              <a:rPr kumimoji="1" lang="en-US" altLang="ja-JP" sz="1200" dirty="0" smtClean="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p:txBody>
      </p:sp>
      <p:graphicFrame>
        <p:nvGraphicFramePr>
          <p:cNvPr id="44" name="グラフ 43"/>
          <p:cNvGraphicFramePr>
            <a:graphicFrameLocks/>
          </p:cNvGraphicFramePr>
          <p:nvPr>
            <p:extLst>
              <p:ext uri="{D42A27DB-BD31-4B8C-83A1-F6EECF244321}">
                <p14:modId xmlns:p14="http://schemas.microsoft.com/office/powerpoint/2010/main" val="3091686000"/>
              </p:ext>
            </p:extLst>
          </p:nvPr>
        </p:nvGraphicFramePr>
        <p:xfrm>
          <a:off x="5200224" y="2974009"/>
          <a:ext cx="3025857" cy="187220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5" name="グラフ 44"/>
          <p:cNvGraphicFramePr>
            <a:graphicFrameLocks/>
          </p:cNvGraphicFramePr>
          <p:nvPr>
            <p:extLst>
              <p:ext uri="{D42A27DB-BD31-4B8C-83A1-F6EECF244321}">
                <p14:modId xmlns:p14="http://schemas.microsoft.com/office/powerpoint/2010/main" val="741088062"/>
              </p:ext>
            </p:extLst>
          </p:nvPr>
        </p:nvGraphicFramePr>
        <p:xfrm>
          <a:off x="5204765" y="4917902"/>
          <a:ext cx="3025857" cy="1872208"/>
        </p:xfrm>
        <a:graphic>
          <a:graphicData uri="http://schemas.openxmlformats.org/drawingml/2006/chart">
            <c:chart xmlns:c="http://schemas.openxmlformats.org/drawingml/2006/chart" xmlns:r="http://schemas.openxmlformats.org/officeDocument/2006/relationships" r:id="rId9"/>
          </a:graphicData>
        </a:graphic>
      </p:graphicFrame>
      <p:sp>
        <p:nvSpPr>
          <p:cNvPr id="2" name="正方形/長方形 1"/>
          <p:cNvSpPr/>
          <p:nvPr/>
        </p:nvSpPr>
        <p:spPr>
          <a:xfrm>
            <a:off x="3920744" y="6228093"/>
            <a:ext cx="1467068" cy="246221"/>
          </a:xfrm>
          <a:prstGeom prst="rect">
            <a:avLst/>
          </a:prstGeom>
        </p:spPr>
        <p:txBody>
          <a:bodyPr wrap="none">
            <a:spAutoFit/>
          </a:bodyPr>
          <a:lstStyle/>
          <a:p>
            <a:r>
              <a:rPr lang="ja-JP" altLang="en-US" sz="1000" dirty="0">
                <a:solidFill>
                  <a:schemeClr val="tx1">
                    <a:lumMod val="65000"/>
                    <a:lumOff val="35000"/>
                  </a:schemeClr>
                </a:solidFill>
                <a:latin typeface="メイリオ" panose="020B0604030504040204" pitchFamily="50" charset="-128"/>
                <a:ea typeface="メイリオ" panose="020B0604030504040204" pitchFamily="50" charset="-128"/>
              </a:rPr>
              <a:t>（商品・サービス名）</a:t>
            </a:r>
            <a:endParaRPr lang="ja-JP" altLang="en-US" sz="1000" dirty="0"/>
          </a:p>
        </p:txBody>
      </p:sp>
      <p:cxnSp>
        <p:nvCxnSpPr>
          <p:cNvPr id="47" name="直線コネクタ 46"/>
          <p:cNvCxnSpPr/>
          <p:nvPr/>
        </p:nvCxnSpPr>
        <p:spPr>
          <a:xfrm flipV="1">
            <a:off x="6384032" y="3296880"/>
            <a:ext cx="890074" cy="351516"/>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48" name="直線コネクタ 47"/>
          <p:cNvCxnSpPr/>
          <p:nvPr/>
        </p:nvCxnSpPr>
        <p:spPr>
          <a:xfrm flipV="1">
            <a:off x="6428063" y="5125802"/>
            <a:ext cx="864096" cy="614668"/>
          </a:xfrm>
          <a:prstGeom prst="line">
            <a:avLst/>
          </a:prstGeom>
          <a:ln/>
        </p:spPr>
        <p:style>
          <a:lnRef idx="1">
            <a:schemeClr val="accent6"/>
          </a:lnRef>
          <a:fillRef idx="0">
            <a:schemeClr val="accent6"/>
          </a:fillRef>
          <a:effectRef idx="0">
            <a:schemeClr val="accent6"/>
          </a:effectRef>
          <a:fontRef idx="minor">
            <a:schemeClr val="tx1"/>
          </a:fontRef>
        </p:style>
      </p:cxnSp>
      <p:sp>
        <p:nvSpPr>
          <p:cNvPr id="49" name="正方形/長方形 48"/>
          <p:cNvSpPr/>
          <p:nvPr/>
        </p:nvSpPr>
        <p:spPr>
          <a:xfrm>
            <a:off x="6035509" y="3905177"/>
            <a:ext cx="1790730" cy="430887"/>
          </a:xfrm>
          <a:prstGeom prst="rect">
            <a:avLst/>
          </a:prstGeom>
          <a:solidFill>
            <a:srgbClr val="F2F2F2">
              <a:alpha val="60000"/>
            </a:srgbClr>
          </a:solidFill>
        </p:spPr>
        <p:txBody>
          <a:bodyPr wrap="square">
            <a:spAutoFit/>
          </a:bodyPr>
          <a:lstStyle/>
          <a:p>
            <a:pPr algn="ctr"/>
            <a:r>
              <a:rPr lang="en-US" altLang="ja-JP" sz="2200" b="1" dirty="0">
                <a:solidFill>
                  <a:srgbClr val="C00000"/>
                </a:solidFill>
                <a:latin typeface="メイリオ" panose="020B0604030504040204" pitchFamily="50" charset="-128"/>
                <a:ea typeface="メイリオ" panose="020B0604030504040204" pitchFamily="50" charset="-128"/>
              </a:rPr>
              <a:t>142</a:t>
            </a:r>
            <a:r>
              <a:rPr lang="ja-JP" altLang="en-US" sz="2200" b="1" dirty="0">
                <a:solidFill>
                  <a:srgbClr val="C00000"/>
                </a:solidFill>
                <a:latin typeface="メイリオ" panose="020B0604030504040204" pitchFamily="50" charset="-128"/>
                <a:ea typeface="メイリオ" panose="020B0604030504040204" pitchFamily="50" charset="-128"/>
              </a:rPr>
              <a:t>％</a:t>
            </a:r>
            <a:r>
              <a:rPr lang="en-US" altLang="ja-JP" sz="1050" b="1" dirty="0">
                <a:solidFill>
                  <a:srgbClr val="C00000"/>
                </a:solidFill>
                <a:latin typeface="メイリオ" panose="020B0604030504040204" pitchFamily="50" charset="-128"/>
                <a:ea typeface="メイリオ" panose="020B0604030504040204" pitchFamily="50" charset="-128"/>
              </a:rPr>
              <a:t>UP</a:t>
            </a:r>
            <a:endParaRPr lang="ja-JP" altLang="en-US" sz="1050" b="1" dirty="0">
              <a:solidFill>
                <a:srgbClr val="C00000"/>
              </a:solidFill>
              <a:latin typeface="メイリオ" panose="020B0604030504040204" pitchFamily="50" charset="-128"/>
              <a:ea typeface="メイリオ" panose="020B0604030504040204" pitchFamily="50" charset="-128"/>
            </a:endParaRPr>
          </a:p>
        </p:txBody>
      </p:sp>
      <p:sp>
        <p:nvSpPr>
          <p:cNvPr id="50" name="正方形/長方形 49"/>
          <p:cNvSpPr/>
          <p:nvPr/>
        </p:nvSpPr>
        <p:spPr>
          <a:xfrm>
            <a:off x="6241191" y="5851280"/>
            <a:ext cx="1237839" cy="430887"/>
          </a:xfrm>
          <a:prstGeom prst="rect">
            <a:avLst/>
          </a:prstGeom>
          <a:solidFill>
            <a:srgbClr val="F2F2F2">
              <a:alpha val="60000"/>
            </a:srgbClr>
          </a:solidFill>
        </p:spPr>
        <p:txBody>
          <a:bodyPr wrap="none">
            <a:spAutoFit/>
          </a:bodyPr>
          <a:lstStyle/>
          <a:p>
            <a:pPr algn="ctr"/>
            <a:r>
              <a:rPr lang="en-US" altLang="ja-JP" sz="2200" b="1" dirty="0" smtClean="0">
                <a:solidFill>
                  <a:srgbClr val="C00000"/>
                </a:solidFill>
                <a:latin typeface="メイリオ" panose="020B0604030504040204" pitchFamily="50" charset="-128"/>
                <a:ea typeface="メイリオ" panose="020B0604030504040204" pitchFamily="50" charset="-128"/>
              </a:rPr>
              <a:t>187</a:t>
            </a:r>
            <a:r>
              <a:rPr lang="ja-JP" altLang="en-US" sz="2200" b="1" dirty="0" smtClean="0">
                <a:solidFill>
                  <a:srgbClr val="C00000"/>
                </a:solidFill>
                <a:latin typeface="メイリオ" panose="020B0604030504040204" pitchFamily="50" charset="-128"/>
                <a:ea typeface="メイリオ" panose="020B0604030504040204" pitchFamily="50" charset="-128"/>
              </a:rPr>
              <a:t>％</a:t>
            </a:r>
            <a:r>
              <a:rPr lang="en-US" altLang="ja-JP" sz="1050" b="1" dirty="0" smtClean="0">
                <a:solidFill>
                  <a:srgbClr val="C00000"/>
                </a:solidFill>
                <a:latin typeface="メイリオ" panose="020B0604030504040204" pitchFamily="50" charset="-128"/>
                <a:ea typeface="メイリオ" panose="020B0604030504040204" pitchFamily="50" charset="-128"/>
              </a:rPr>
              <a:t>UP</a:t>
            </a:r>
            <a:endParaRPr lang="ja-JP" altLang="en-US" sz="1050" b="1" dirty="0">
              <a:solidFill>
                <a:srgbClr val="C00000"/>
              </a:solidFill>
              <a:latin typeface="メイリオ" panose="020B0604030504040204" pitchFamily="50" charset="-128"/>
              <a:ea typeface="メイリオ" panose="020B0604030504040204" pitchFamily="50" charset="-128"/>
            </a:endParaRPr>
          </a:p>
        </p:txBody>
      </p:sp>
      <p:sp>
        <p:nvSpPr>
          <p:cNvPr id="27" name="正方形/長方形 26"/>
          <p:cNvSpPr/>
          <p:nvPr/>
        </p:nvSpPr>
        <p:spPr>
          <a:xfrm>
            <a:off x="8707400" y="2420888"/>
            <a:ext cx="3365264" cy="423414"/>
          </a:xfrm>
          <a:prstGeom prst="rect">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smtClean="0">
                <a:solidFill>
                  <a:schemeClr val="bg1"/>
                </a:solidFill>
              </a:rPr>
              <a:t>ご出稿概要</a:t>
            </a:r>
          </a:p>
        </p:txBody>
      </p:sp>
      <p:sp>
        <p:nvSpPr>
          <p:cNvPr id="34" name="正方形/長方形 33"/>
          <p:cNvSpPr/>
          <p:nvPr/>
        </p:nvSpPr>
        <p:spPr>
          <a:xfrm>
            <a:off x="8707400" y="2844302"/>
            <a:ext cx="3365264" cy="35370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正方形/長方形 35"/>
          <p:cNvSpPr/>
          <p:nvPr/>
        </p:nvSpPr>
        <p:spPr>
          <a:xfrm>
            <a:off x="8688288" y="2984172"/>
            <a:ext cx="3363974" cy="3108543"/>
          </a:xfrm>
          <a:prstGeom prst="rect">
            <a:avLst/>
          </a:prstGeom>
        </p:spPr>
        <p:txBody>
          <a:bodyPr wrap="square">
            <a:spAutoFit/>
          </a:bodyPr>
          <a:lstStyle/>
          <a:p>
            <a:pPr marL="285750" indent="-285750">
              <a:buFont typeface="Wingdings" panose="05000000000000000000" pitchFamily="2" charset="2"/>
              <a:buChar char="n"/>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rPr>
              <a:t>目的</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au PAY</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の認知獲得および興味関心の促進</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rPr>
              <a:t>課題</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一定のサービス認知は獲得できているが、さらなる層の認知獲得と利用に至るまでの興味関心の上乗せ</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rPr>
              <a:t>商材</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au PAY</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（電子マネー）</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n"/>
            </a:pP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rPr>
              <a:t>時期</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2021</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5</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日間配信</a:t>
            </a:r>
            <a:r>
              <a:rPr lang="ja-JP" altLang="en-US" sz="140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41704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descr="ロゴ, 会社名&#10;&#10;自動的に生成された説明">
            <a:extLst>
              <a:ext uri="{FF2B5EF4-FFF2-40B4-BE49-F238E27FC236}">
                <a16:creationId xmlns:a16="http://schemas.microsoft.com/office/drawing/2014/main" id="{B944BABB-335F-B346-B714-109815599D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1493" y="1660124"/>
            <a:ext cx="2492742" cy="1402167"/>
          </a:xfrm>
          <a:prstGeom prst="rect">
            <a:avLst/>
          </a:prstGeom>
        </p:spPr>
      </p:pic>
      <p:pic>
        <p:nvPicPr>
          <p:cNvPr id="38" name="図 37" descr="パスタとサラダの食事&#10;&#10;自動的に生成された説明">
            <a:extLst>
              <a:ext uri="{FF2B5EF4-FFF2-40B4-BE49-F238E27FC236}">
                <a16:creationId xmlns:a16="http://schemas.microsoft.com/office/drawing/2014/main" id="{A84E1020-E53F-C24A-ADA5-268E1D45B2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82164" y="1645870"/>
            <a:ext cx="2510488" cy="1412150"/>
          </a:xfrm>
          <a:prstGeom prst="rect">
            <a:avLst/>
          </a:prstGeom>
        </p:spPr>
      </p:pic>
      <p:pic>
        <p:nvPicPr>
          <p:cNvPr id="39" name="図 38" descr="人, テーブル, オレンジ, 座る が含まれている画像&#10;&#10;自動的に生成された説明">
            <a:extLst>
              <a:ext uri="{FF2B5EF4-FFF2-40B4-BE49-F238E27FC236}">
                <a16:creationId xmlns:a16="http://schemas.microsoft.com/office/drawing/2014/main" id="{64998443-DC5E-4647-BCB4-82696D7A6F9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20450" y="1647424"/>
            <a:ext cx="2510488" cy="1412150"/>
          </a:xfrm>
          <a:prstGeom prst="rect">
            <a:avLst/>
          </a:prstGeom>
        </p:spPr>
      </p:pic>
      <p:grpSp>
        <p:nvGrpSpPr>
          <p:cNvPr id="40" name="グループ化 39"/>
          <p:cNvGrpSpPr/>
          <p:nvPr/>
        </p:nvGrpSpPr>
        <p:grpSpPr>
          <a:xfrm>
            <a:off x="8447140" y="1654093"/>
            <a:ext cx="2479411" cy="1352503"/>
            <a:chOff x="8731900" y="3635030"/>
            <a:chExt cx="3224750" cy="1801884"/>
          </a:xfrm>
        </p:grpSpPr>
        <p:pic>
          <p:nvPicPr>
            <p:cNvPr id="41" name="図 40" descr="会社名 が含まれている画像&#10;&#10;自動的に生成された説明">
              <a:extLst>
                <a:ext uri="{FF2B5EF4-FFF2-40B4-BE49-F238E27FC236}">
                  <a16:creationId xmlns:a16="http://schemas.microsoft.com/office/drawing/2014/main" id="{F830DD23-0874-994A-9D3F-70C29FE2378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32912" y="3640514"/>
              <a:ext cx="3193600" cy="1796400"/>
            </a:xfrm>
            <a:prstGeom prst="rect">
              <a:avLst/>
            </a:prstGeom>
          </p:spPr>
        </p:pic>
        <p:sp>
          <p:nvSpPr>
            <p:cNvPr id="42" name="正方形/長方形 41">
              <a:extLst>
                <a:ext uri="{FF2B5EF4-FFF2-40B4-BE49-F238E27FC236}">
                  <a16:creationId xmlns:a16="http://schemas.microsoft.com/office/drawing/2014/main" id="{90E0A837-0298-477B-9730-FC531B5EC9DB}"/>
                </a:ext>
              </a:extLst>
            </p:cNvPr>
            <p:cNvSpPr/>
            <p:nvPr/>
          </p:nvSpPr>
          <p:spPr>
            <a:xfrm>
              <a:off x="8731900" y="3635030"/>
              <a:ext cx="3193344" cy="1796256"/>
            </a:xfrm>
            <a:prstGeom prst="rect">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8731900" y="4993419"/>
              <a:ext cx="3193344" cy="238539"/>
            </a:xfrm>
            <a:prstGeom prst="rect">
              <a:avLst/>
            </a:prstGeom>
            <a:solidFill>
              <a:srgbClr val="FADBD9"/>
            </a:solidFill>
            <a:ln w="19050">
              <a:no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44" name="テキスト ボックス 43">
              <a:extLst>
                <a:ext uri="{FF2B5EF4-FFF2-40B4-BE49-F238E27FC236}">
                  <a16:creationId xmlns:a16="http://schemas.microsoft.com/office/drawing/2014/main" id="{F7397E41-6430-B44F-9ABB-AACC2AF8D846}"/>
                </a:ext>
              </a:extLst>
            </p:cNvPr>
            <p:cNvSpPr txBox="1"/>
            <p:nvPr/>
          </p:nvSpPr>
          <p:spPr>
            <a:xfrm>
              <a:off x="10328572" y="5003715"/>
              <a:ext cx="1628078" cy="246023"/>
            </a:xfrm>
            <a:prstGeom prst="rect">
              <a:avLst/>
            </a:prstGeom>
            <a:solidFill>
              <a:srgbClr val="FADBD9"/>
            </a:solidFill>
            <a:ln>
              <a:noFill/>
            </a:ln>
          </p:spPr>
          <p:txBody>
            <a:bodyPr wrap="square" rtlCol="0">
              <a:spAutoFit/>
            </a:bodyPr>
            <a:lstStyle/>
            <a:p>
              <a:pPr algn="r"/>
              <a:r>
                <a:rPr lang="en-US" altLang="ja-JP" sz="600" dirty="0"/>
                <a:t>※</a:t>
              </a:r>
              <a:r>
                <a:rPr lang="ja-JP" altLang="en-US" sz="600" dirty="0"/>
                <a:t>還元ポイント数上限あり</a:t>
              </a:r>
              <a:endParaRPr kumimoji="1" lang="ja-JP" altLang="en-US" sz="600" dirty="0"/>
            </a:p>
          </p:txBody>
        </p:sp>
      </p:grpSp>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a:xfrm>
            <a:off x="334962" y="130175"/>
            <a:ext cx="11593685" cy="814388"/>
          </a:xfrm>
        </p:spPr>
        <p:txBody>
          <a:bodyPr/>
          <a:lstStyle/>
          <a:p>
            <a:r>
              <a:rPr lang="ja-JP" altLang="en-US" dirty="0" smtClean="0"/>
              <a:t>成功事例：</a:t>
            </a:r>
            <a:r>
              <a:rPr lang="en-US" altLang="ja-JP" dirty="0">
                <a:solidFill>
                  <a:schemeClr val="tx1">
                    <a:lumMod val="75000"/>
                    <a:lumOff val="25000"/>
                  </a:schemeClr>
                </a:solidFill>
              </a:rPr>
              <a:t> KDDI</a:t>
            </a:r>
            <a:r>
              <a:rPr lang="ja-JP" altLang="en-US" dirty="0">
                <a:solidFill>
                  <a:schemeClr val="tx1">
                    <a:lumMod val="75000"/>
                    <a:lumOff val="25000"/>
                  </a:schemeClr>
                </a:solidFill>
              </a:rPr>
              <a:t>株式会社</a:t>
            </a:r>
            <a:r>
              <a:rPr lang="ja-JP" altLang="en-US" dirty="0" smtClean="0">
                <a:solidFill>
                  <a:schemeClr val="tx1">
                    <a:lumMod val="75000"/>
                    <a:lumOff val="25000"/>
                  </a:schemeClr>
                </a:solidFill>
              </a:rPr>
              <a:t>様　クリエイティブ　</a:t>
            </a:r>
            <a:endParaRPr kumimoji="1" lang="ja-JP" altLang="en-US" dirty="0"/>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15</a:t>
            </a:fld>
            <a:endParaRPr lang="ja-JP" altLang="en-US"/>
          </a:p>
        </p:txBody>
      </p:sp>
      <p:sp>
        <p:nvSpPr>
          <p:cNvPr id="14" name="テキスト ボックス 13"/>
          <p:cNvSpPr txBox="1"/>
          <p:nvPr/>
        </p:nvSpPr>
        <p:spPr>
          <a:xfrm>
            <a:off x="736309" y="1340768"/>
            <a:ext cx="576064" cy="338554"/>
          </a:xfrm>
          <a:prstGeom prst="rect">
            <a:avLst/>
          </a:prstGeom>
          <a:noFill/>
        </p:spPr>
        <p:txBody>
          <a:bodyPr wrap="square" rtlCol="0">
            <a:spAutoFit/>
          </a:bodyPr>
          <a:lstStyle/>
          <a:p>
            <a:pPr algn="l"/>
            <a:r>
              <a:rPr kumimoji="1" lang="ja-JP" altLang="en-US" sz="1600" dirty="0" smtClean="0"/>
              <a:t>①</a:t>
            </a:r>
          </a:p>
        </p:txBody>
      </p:sp>
      <p:sp>
        <p:nvSpPr>
          <p:cNvPr id="15" name="テキスト ボックス 14"/>
          <p:cNvSpPr txBox="1"/>
          <p:nvPr/>
        </p:nvSpPr>
        <p:spPr>
          <a:xfrm>
            <a:off x="3266876" y="1371537"/>
            <a:ext cx="576064" cy="338554"/>
          </a:xfrm>
          <a:prstGeom prst="rect">
            <a:avLst/>
          </a:prstGeom>
          <a:noFill/>
        </p:spPr>
        <p:txBody>
          <a:bodyPr wrap="square" rtlCol="0">
            <a:spAutoFit/>
          </a:bodyPr>
          <a:lstStyle/>
          <a:p>
            <a:pPr algn="l"/>
            <a:r>
              <a:rPr kumimoji="1" lang="ja-JP" altLang="en-US" sz="1600" dirty="0" smtClean="0"/>
              <a:t>②</a:t>
            </a:r>
          </a:p>
        </p:txBody>
      </p:sp>
      <p:sp>
        <p:nvSpPr>
          <p:cNvPr id="23" name="テキスト ボックス 22"/>
          <p:cNvSpPr txBox="1"/>
          <p:nvPr/>
        </p:nvSpPr>
        <p:spPr>
          <a:xfrm>
            <a:off x="5819844" y="1352253"/>
            <a:ext cx="576064" cy="338554"/>
          </a:xfrm>
          <a:prstGeom prst="rect">
            <a:avLst/>
          </a:prstGeom>
          <a:noFill/>
        </p:spPr>
        <p:txBody>
          <a:bodyPr wrap="square" rtlCol="0">
            <a:spAutoFit/>
          </a:bodyPr>
          <a:lstStyle/>
          <a:p>
            <a:pPr algn="l"/>
            <a:r>
              <a:rPr kumimoji="1" lang="ja-JP" altLang="en-US" sz="1600" dirty="0" smtClean="0"/>
              <a:t>③</a:t>
            </a:r>
          </a:p>
        </p:txBody>
      </p:sp>
      <p:sp>
        <p:nvSpPr>
          <p:cNvPr id="24" name="正方形/長方形 23"/>
          <p:cNvSpPr/>
          <p:nvPr/>
        </p:nvSpPr>
        <p:spPr>
          <a:xfrm>
            <a:off x="8325009" y="1340768"/>
            <a:ext cx="389850" cy="338554"/>
          </a:xfrm>
          <a:prstGeom prst="rect">
            <a:avLst/>
          </a:prstGeom>
        </p:spPr>
        <p:txBody>
          <a:bodyPr wrap="none">
            <a:spAutoFit/>
          </a:bodyPr>
          <a:lstStyle/>
          <a:p>
            <a:r>
              <a:rPr lang="ja-JP" altLang="en-US" sz="1600" dirty="0" smtClean="0"/>
              <a:t>④</a:t>
            </a:r>
            <a:endParaRPr lang="ja-JP" altLang="en-US" sz="1600" dirty="0"/>
          </a:p>
        </p:txBody>
      </p:sp>
      <p:sp>
        <p:nvSpPr>
          <p:cNvPr id="8" name="正方形/長方形 7"/>
          <p:cNvSpPr/>
          <p:nvPr/>
        </p:nvSpPr>
        <p:spPr>
          <a:xfrm>
            <a:off x="744625" y="980728"/>
            <a:ext cx="3767199" cy="369332"/>
          </a:xfrm>
          <a:prstGeom prst="rect">
            <a:avLst/>
          </a:prstGeom>
          <a:solidFill>
            <a:schemeClr val="accent6"/>
          </a:solidFill>
        </p:spPr>
        <p:txBody>
          <a:bodyPr wrap="square">
            <a:spAutoFit/>
          </a:bodyPr>
          <a:lstStyle/>
          <a:p>
            <a:r>
              <a:rPr lang="ja-JP" altLang="en-US" dirty="0" smtClean="0">
                <a:solidFill>
                  <a:schemeClr val="bg1"/>
                </a:solidFill>
                <a:latin typeface="Arial" panose="020B0604020202020204" pitchFamily="34" charset="0"/>
              </a:rPr>
              <a:t>ブランドパネル　</a:t>
            </a:r>
            <a:r>
              <a:rPr lang="en-US" altLang="ja-JP" dirty="0" smtClean="0">
                <a:solidFill>
                  <a:schemeClr val="bg1"/>
                </a:solidFill>
                <a:latin typeface="Arial" panose="020B0604020202020204" pitchFamily="34" charset="0"/>
              </a:rPr>
              <a:t>SP</a:t>
            </a:r>
            <a:r>
              <a:rPr lang="ja-JP" altLang="en-US" dirty="0" smtClean="0">
                <a:solidFill>
                  <a:schemeClr val="bg1"/>
                </a:solidFill>
                <a:latin typeface="Arial" panose="020B0604020202020204" pitchFamily="34" charset="0"/>
              </a:rPr>
              <a:t>　カルーセル</a:t>
            </a:r>
            <a:endParaRPr lang="ja-JP" altLang="en-US" dirty="0">
              <a:solidFill>
                <a:schemeClr val="bg1"/>
              </a:solidFill>
            </a:endParaRPr>
          </a:p>
        </p:txBody>
      </p:sp>
      <p:sp>
        <p:nvSpPr>
          <p:cNvPr id="31" name="正方形/長方形 30"/>
          <p:cNvSpPr/>
          <p:nvPr/>
        </p:nvSpPr>
        <p:spPr>
          <a:xfrm>
            <a:off x="736309" y="3635732"/>
            <a:ext cx="4703303" cy="369332"/>
          </a:xfrm>
          <a:prstGeom prst="rect">
            <a:avLst/>
          </a:prstGeom>
          <a:solidFill>
            <a:schemeClr val="tx1">
              <a:lumMod val="65000"/>
              <a:lumOff val="35000"/>
            </a:schemeClr>
          </a:solidFill>
        </p:spPr>
        <p:txBody>
          <a:bodyPr wrap="square">
            <a:spAutoFit/>
          </a:bodyPr>
          <a:lstStyle/>
          <a:p>
            <a:r>
              <a:rPr lang="ja-JP" altLang="en-US" dirty="0" smtClean="0">
                <a:solidFill>
                  <a:schemeClr val="bg1"/>
                </a:solidFill>
                <a:latin typeface="Arial" panose="020B0604020202020204" pitchFamily="34" charset="0"/>
              </a:rPr>
              <a:t>ブランドパネル　</a:t>
            </a:r>
            <a:r>
              <a:rPr lang="en-US" altLang="ja-JP" dirty="0" smtClean="0">
                <a:solidFill>
                  <a:schemeClr val="bg1"/>
                </a:solidFill>
                <a:latin typeface="Arial" panose="020B0604020202020204" pitchFamily="34" charset="0"/>
              </a:rPr>
              <a:t>SP</a:t>
            </a:r>
            <a:r>
              <a:rPr lang="ja-JP" altLang="en-US" dirty="0" smtClean="0">
                <a:solidFill>
                  <a:schemeClr val="bg1"/>
                </a:solidFill>
                <a:latin typeface="Arial" panose="020B0604020202020204" pitchFamily="34" charset="0"/>
              </a:rPr>
              <a:t>（通常フォ－マット）</a:t>
            </a:r>
            <a:endParaRPr lang="ja-JP" altLang="en-US" dirty="0">
              <a:solidFill>
                <a:schemeClr val="bg1"/>
              </a:solidFill>
            </a:endParaRPr>
          </a:p>
        </p:txBody>
      </p:sp>
      <p:pic>
        <p:nvPicPr>
          <p:cNvPr id="45" name="図 44" descr="テキスト&#10;&#10;自動的に生成された説明">
            <a:extLst>
              <a:ext uri="{FF2B5EF4-FFF2-40B4-BE49-F238E27FC236}">
                <a16:creationId xmlns:a16="http://schemas.microsoft.com/office/drawing/2014/main" id="{9058E089-B46A-41C3-8450-AE8C464D53B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36309" y="4149080"/>
            <a:ext cx="2451970" cy="1379233"/>
          </a:xfrm>
          <a:prstGeom prst="rect">
            <a:avLst/>
          </a:prstGeom>
        </p:spPr>
      </p:pic>
      <p:pic>
        <p:nvPicPr>
          <p:cNvPr id="46" name="図 45" descr="テキスト&#10;&#10;自動的に生成された説明">
            <a:extLst>
              <a:ext uri="{FF2B5EF4-FFF2-40B4-BE49-F238E27FC236}">
                <a16:creationId xmlns:a16="http://schemas.microsoft.com/office/drawing/2014/main" id="{E9813646-F313-42D6-BC56-23277E53D81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378968" y="4137998"/>
            <a:ext cx="2451970" cy="1379233"/>
          </a:xfrm>
          <a:prstGeom prst="rect">
            <a:avLst/>
          </a:prstGeom>
        </p:spPr>
      </p:pic>
      <p:pic>
        <p:nvPicPr>
          <p:cNvPr id="47" name="図 46" descr="グラフィカル ユーザー インターフェイス, テキスト, アプリケーション&#10;&#10;自動的に生成された説明">
            <a:extLst>
              <a:ext uri="{FF2B5EF4-FFF2-40B4-BE49-F238E27FC236}">
                <a16:creationId xmlns:a16="http://schemas.microsoft.com/office/drawing/2014/main" id="{F8AD23DD-7E27-4538-B4DB-CE5F277873A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95171" y="4137998"/>
            <a:ext cx="2451969" cy="1379233"/>
          </a:xfrm>
          <a:prstGeom prst="rect">
            <a:avLst/>
          </a:prstGeom>
        </p:spPr>
      </p:pic>
      <p:sp>
        <p:nvSpPr>
          <p:cNvPr id="2" name="テキスト ボックス 1"/>
          <p:cNvSpPr txBox="1"/>
          <p:nvPr/>
        </p:nvSpPr>
        <p:spPr>
          <a:xfrm>
            <a:off x="736309" y="5661248"/>
            <a:ext cx="2911419" cy="261610"/>
          </a:xfrm>
          <a:prstGeom prst="rect">
            <a:avLst/>
          </a:prstGeom>
          <a:noFill/>
        </p:spPr>
        <p:txBody>
          <a:bodyPr wrap="square" rtlCol="0">
            <a:spAutoFit/>
          </a:bodyPr>
          <a:lstStyle/>
          <a:p>
            <a:pPr algn="l"/>
            <a:r>
              <a:rPr kumimoji="1" lang="en-US" altLang="ja-JP" sz="1100" dirty="0" smtClean="0"/>
              <a:t>※</a:t>
            </a:r>
            <a:r>
              <a:rPr kumimoji="1" lang="ja-JP" altLang="en-US" sz="1100" dirty="0" smtClean="0"/>
              <a:t>上記</a:t>
            </a:r>
            <a:r>
              <a:rPr kumimoji="1" lang="en-US" altLang="ja-JP" sz="1100" dirty="0" smtClean="0"/>
              <a:t>3</a:t>
            </a:r>
            <a:r>
              <a:rPr kumimoji="1" lang="ja-JP" altLang="en-US" sz="1100" dirty="0" smtClean="0"/>
              <a:t>パターンを個別に配信</a:t>
            </a:r>
          </a:p>
        </p:txBody>
      </p:sp>
    </p:spTree>
    <p:extLst>
      <p:ext uri="{BB962C8B-B14F-4D97-AF65-F5344CB8AC3E}">
        <p14:creationId xmlns:p14="http://schemas.microsoft.com/office/powerpoint/2010/main" val="2701332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548A35C-EC16-834E-A676-44E937BC4164}"/>
              </a:ext>
            </a:extLst>
          </p:cNvPr>
          <p:cNvSpPr>
            <a:spLocks noGrp="1"/>
          </p:cNvSpPr>
          <p:nvPr>
            <p:ph type="title"/>
          </p:nvPr>
        </p:nvSpPr>
        <p:spPr>
          <a:xfrm>
            <a:off x="0" y="3140968"/>
            <a:ext cx="12192000" cy="815027"/>
          </a:xfrm>
        </p:spPr>
        <p:txBody>
          <a:bodyPr>
            <a:noAutofit/>
          </a:bodyPr>
          <a:lstStyle/>
          <a:p>
            <a:pPr algn="ctr"/>
            <a:r>
              <a:rPr lang="ja-JP" altLang="en-US" sz="4400" dirty="0" smtClean="0">
                <a:solidFill>
                  <a:schemeClr val="tx1">
                    <a:lumMod val="75000"/>
                    <a:lumOff val="25000"/>
                  </a:schemeClr>
                </a:solidFill>
              </a:rPr>
              <a:t>商品詳細</a:t>
            </a:r>
            <a:endParaRPr lang="ja-JP" altLang="en-US" sz="3300" dirty="0">
              <a:solidFill>
                <a:schemeClr val="tx1">
                  <a:lumMod val="75000"/>
                  <a:lumOff val="25000"/>
                </a:schemeClr>
              </a:solidFill>
            </a:endParaRPr>
          </a:p>
        </p:txBody>
      </p:sp>
      <p:sp>
        <p:nvSpPr>
          <p:cNvPr id="4" name="フッター プレースホルダー 3">
            <a:extLst>
              <a:ext uri="{FF2B5EF4-FFF2-40B4-BE49-F238E27FC236}">
                <a16:creationId xmlns:a16="http://schemas.microsoft.com/office/drawing/2014/main" id="{79CAD57A-1DFF-A24D-97EC-272750C5EE0D}"/>
              </a:ext>
            </a:extLst>
          </p:cNvPr>
          <p:cNvSpPr>
            <a:spLocks noGrp="1"/>
          </p:cNvSpPr>
          <p:nvPr>
            <p:ph type="ftr" sz="quarter" idx="14"/>
          </p:nvPr>
        </p:nvSpPr>
        <p:spPr/>
        <p:txBody>
          <a:bodyPr/>
          <a:lstStyle/>
          <a:p>
            <a:pPr>
              <a:defRPr/>
            </a:pPr>
            <a:endParaRPr lang="en" altLang="ja-JP" sz="800" dirty="0">
              <a:solidFill>
                <a:schemeClr val="accent2"/>
              </a:solidFill>
            </a:endParaRPr>
          </a:p>
        </p:txBody>
      </p:sp>
    </p:spTree>
    <p:extLst>
      <p:ext uri="{BB962C8B-B14F-4D97-AF65-F5344CB8AC3E}">
        <p14:creationId xmlns:p14="http://schemas.microsoft.com/office/powerpoint/2010/main" val="1338734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17</a:t>
            </a:fld>
            <a:endParaRPr lang="ja-JP" altLang="en-US"/>
          </a:p>
        </p:txBody>
      </p:sp>
      <p:sp>
        <p:nvSpPr>
          <p:cNvPr id="2" name="テキスト プレースホルダー 1"/>
          <p:cNvSpPr>
            <a:spLocks noGrp="1"/>
          </p:cNvSpPr>
          <p:nvPr>
            <p:ph type="body" sz="quarter" idx="11"/>
          </p:nvPr>
        </p:nvSpPr>
        <p:spPr/>
        <p:txBody>
          <a:bodyPr>
            <a:normAutofit fontScale="92500"/>
          </a:bodyPr>
          <a:lstStyle/>
          <a:p>
            <a:r>
              <a:rPr lang="ja-JP" altLang="en-US" b="1" dirty="0">
                <a:solidFill>
                  <a:schemeClr val="tx1">
                    <a:lumMod val="75000"/>
                    <a:lumOff val="25000"/>
                  </a:schemeClr>
                </a:solidFill>
              </a:rPr>
              <a:t>商品一覧　</a:t>
            </a:r>
            <a:r>
              <a:rPr lang="ja-JP" altLang="en-US" b="1" dirty="0">
                <a:solidFill>
                  <a:schemeClr val="tx1">
                    <a:lumMod val="75000"/>
                    <a:lumOff val="25000"/>
                  </a:schemeClr>
                </a:solidFill>
                <a:latin typeface="+mn-ea"/>
              </a:rPr>
              <a:t>ブランドパネル　カルーセル（スマートフォン商品</a:t>
            </a:r>
            <a:r>
              <a:rPr lang="ja-JP" altLang="en-US" b="1" dirty="0" smtClean="0">
                <a:solidFill>
                  <a:schemeClr val="tx1">
                    <a:lumMod val="75000"/>
                    <a:lumOff val="25000"/>
                  </a:schemeClr>
                </a:solidFill>
                <a:latin typeface="+mn-ea"/>
              </a:rPr>
              <a:t>）</a:t>
            </a:r>
            <a:endParaRPr lang="ja-JP" altLang="en-US" b="1" dirty="0">
              <a:solidFill>
                <a:schemeClr val="tx1">
                  <a:lumMod val="75000"/>
                  <a:lumOff val="25000"/>
                </a:schemeClr>
              </a:solidFill>
            </a:endParaRPr>
          </a:p>
        </p:txBody>
      </p:sp>
      <p:sp>
        <p:nvSpPr>
          <p:cNvPr id="7" name="テキスト ボックス 6"/>
          <p:cNvSpPr txBox="1"/>
          <p:nvPr/>
        </p:nvSpPr>
        <p:spPr>
          <a:xfrm>
            <a:off x="119336" y="6241783"/>
            <a:ext cx="6109365" cy="307777"/>
          </a:xfrm>
          <a:prstGeom prst="rect">
            <a:avLst/>
          </a:prstGeom>
          <a:noFill/>
        </p:spPr>
        <p:txBody>
          <a:bodyPr wrap="none" rtlCol="0">
            <a:spAutoFit/>
          </a:bodyPr>
          <a:lstStyle/>
          <a:p>
            <a:r>
              <a:rPr kumimoji="1" lang="en-US" altLang="ja-JP" sz="1400" b="1" dirty="0">
                <a:solidFill>
                  <a:srgbClr val="FF0000"/>
                </a:solidFill>
                <a:latin typeface="メイリオ" panose="020B0604030504040204" pitchFamily="50" charset="-128"/>
                <a:ea typeface="メイリオ" panose="020B0604030504040204" pitchFamily="50" charset="-128"/>
              </a:rPr>
              <a:t>※</a:t>
            </a:r>
            <a:r>
              <a:rPr kumimoji="1" lang="ja-JP" altLang="en-US" sz="1400" b="1" dirty="0">
                <a:solidFill>
                  <a:srgbClr val="FF0000"/>
                </a:solidFill>
                <a:latin typeface="メイリオ" panose="020B0604030504040204" pitchFamily="50" charset="-128"/>
                <a:ea typeface="メイリオ" panose="020B0604030504040204" pitchFamily="50" charset="-128"/>
              </a:rPr>
              <a:t>商品詳細につきましては、別紙セールスシートを必ずご確認ください。</a:t>
            </a:r>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72924382"/>
              </p:ext>
            </p:extLst>
          </p:nvPr>
        </p:nvGraphicFramePr>
        <p:xfrm>
          <a:off x="191343" y="903312"/>
          <a:ext cx="11881321" cy="5334000"/>
        </p:xfrm>
        <a:graphic>
          <a:graphicData uri="http://schemas.openxmlformats.org/drawingml/2006/table">
            <a:tbl>
              <a:tblPr firstCol="1" bandRow="1"/>
              <a:tblGrid>
                <a:gridCol w="1231600">
                  <a:extLst>
                    <a:ext uri="{9D8B030D-6E8A-4147-A177-3AD203B41FA5}">
                      <a16:colId xmlns:a16="http://schemas.microsoft.com/office/drawing/2014/main" val="792911817"/>
                    </a:ext>
                  </a:extLst>
                </a:gridCol>
                <a:gridCol w="507130">
                  <a:extLst>
                    <a:ext uri="{9D8B030D-6E8A-4147-A177-3AD203B41FA5}">
                      <a16:colId xmlns:a16="http://schemas.microsoft.com/office/drawing/2014/main" val="1525620392"/>
                    </a:ext>
                  </a:extLst>
                </a:gridCol>
                <a:gridCol w="1321324">
                  <a:extLst>
                    <a:ext uri="{9D8B030D-6E8A-4147-A177-3AD203B41FA5}">
                      <a16:colId xmlns:a16="http://schemas.microsoft.com/office/drawing/2014/main" val="3835180974"/>
                    </a:ext>
                  </a:extLst>
                </a:gridCol>
                <a:gridCol w="468339">
                  <a:extLst>
                    <a:ext uri="{9D8B030D-6E8A-4147-A177-3AD203B41FA5}">
                      <a16:colId xmlns:a16="http://schemas.microsoft.com/office/drawing/2014/main" val="4269922740"/>
                    </a:ext>
                  </a:extLst>
                </a:gridCol>
                <a:gridCol w="1266017">
                  <a:extLst>
                    <a:ext uri="{9D8B030D-6E8A-4147-A177-3AD203B41FA5}">
                      <a16:colId xmlns:a16="http://schemas.microsoft.com/office/drawing/2014/main" val="360912566"/>
                    </a:ext>
                  </a:extLst>
                </a:gridCol>
                <a:gridCol w="494227">
                  <a:extLst>
                    <a:ext uri="{9D8B030D-6E8A-4147-A177-3AD203B41FA5}">
                      <a16:colId xmlns:a16="http://schemas.microsoft.com/office/drawing/2014/main" val="1933156410"/>
                    </a:ext>
                  </a:extLst>
                </a:gridCol>
                <a:gridCol w="1263995">
                  <a:extLst>
                    <a:ext uri="{9D8B030D-6E8A-4147-A177-3AD203B41FA5}">
                      <a16:colId xmlns:a16="http://schemas.microsoft.com/office/drawing/2014/main" val="846502076"/>
                    </a:ext>
                  </a:extLst>
                </a:gridCol>
                <a:gridCol w="474735">
                  <a:extLst>
                    <a:ext uri="{9D8B030D-6E8A-4147-A177-3AD203B41FA5}">
                      <a16:colId xmlns:a16="http://schemas.microsoft.com/office/drawing/2014/main" val="4196219788"/>
                    </a:ext>
                  </a:extLst>
                </a:gridCol>
                <a:gridCol w="1333563">
                  <a:extLst>
                    <a:ext uri="{9D8B030D-6E8A-4147-A177-3AD203B41FA5}">
                      <a16:colId xmlns:a16="http://schemas.microsoft.com/office/drawing/2014/main" val="943744829"/>
                    </a:ext>
                  </a:extLst>
                </a:gridCol>
                <a:gridCol w="477614">
                  <a:extLst>
                    <a:ext uri="{9D8B030D-6E8A-4147-A177-3AD203B41FA5}">
                      <a16:colId xmlns:a16="http://schemas.microsoft.com/office/drawing/2014/main" val="2494124302"/>
                    </a:ext>
                  </a:extLst>
                </a:gridCol>
                <a:gridCol w="1410898">
                  <a:extLst>
                    <a:ext uri="{9D8B030D-6E8A-4147-A177-3AD203B41FA5}">
                      <a16:colId xmlns:a16="http://schemas.microsoft.com/office/drawing/2014/main" val="3445193374"/>
                    </a:ext>
                  </a:extLst>
                </a:gridCol>
                <a:gridCol w="472726">
                  <a:extLst>
                    <a:ext uri="{9D8B030D-6E8A-4147-A177-3AD203B41FA5}">
                      <a16:colId xmlns:a16="http://schemas.microsoft.com/office/drawing/2014/main" val="739266037"/>
                    </a:ext>
                  </a:extLst>
                </a:gridCol>
                <a:gridCol w="1159153">
                  <a:extLst>
                    <a:ext uri="{9D8B030D-6E8A-4147-A177-3AD203B41FA5}">
                      <a16:colId xmlns:a16="http://schemas.microsoft.com/office/drawing/2014/main" val="3201855149"/>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r>
                        <a:rPr kumimoji="1" lang="ja-JP" altLang="en-US" sz="900" b="0" kern="1200" dirty="0" smtClean="0">
                          <a:solidFill>
                            <a:schemeClr val="bg1"/>
                          </a:solidFill>
                          <a:latin typeface="メイリオ"/>
                          <a:ea typeface="メイリオ"/>
                          <a:cs typeface="+mn-cs"/>
                        </a:rPr>
                        <a:t>　　</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内容</a:t>
                      </a:r>
                      <a:endParaRPr kumimoji="1" lang="en-US" altLang="ja-JP" sz="800" dirty="0" smtClean="0">
                        <a:solidFill>
                          <a:schemeClr val="tx1">
                            <a:lumMod val="65000"/>
                            <a:lumOff val="35000"/>
                          </a:schemeClr>
                        </a:solidFill>
                        <a:latin typeface="+mn-ea"/>
                        <a:ea typeface="+mn-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1000003118</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1000003119</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1000001919</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1000003048</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1000003130</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latin typeface="+mn-ea"/>
                          <a:ea typeface="+mn-ea"/>
                        </a:rPr>
                        <a:t>内容変更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1000003036</a:t>
                      </a:r>
                      <a:endParaRPr kumimoji="1" lang="ja-JP" altLang="en-US"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25</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1448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2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smtClean="0">
                        <a:solidFill>
                          <a:schemeClr val="tx1">
                            <a:lumMod val="65000"/>
                            <a:lumOff val="35000"/>
                          </a:schemeClr>
                        </a:solidFill>
                      </a:endParaRPr>
                    </a:p>
                    <a:p>
                      <a:endParaRPr kumimoji="1" lang="en-US" altLang="ja-JP" sz="1600" dirty="0" smtClean="0">
                        <a:solidFill>
                          <a:schemeClr val="tx1">
                            <a:lumMod val="65000"/>
                            <a:lumOff val="35000"/>
                          </a:schemeClr>
                        </a:solidFill>
                      </a:endParaRPr>
                    </a:p>
                    <a:p>
                      <a:endParaRPr kumimoji="1" lang="ja-JP" altLang="en-US"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lang="ja-JP" altLang="en-US" sz="800" kern="1200" dirty="0" smtClean="0">
                          <a:solidFill>
                            <a:schemeClr val="tx1">
                              <a:lumMod val="65000"/>
                              <a:lumOff val="35000"/>
                            </a:schemeClr>
                          </a:solidFill>
                          <a:latin typeface="+mn-lt"/>
                          <a:ea typeface="+mn-ea"/>
                          <a:cs typeface="+mn-cs"/>
                        </a:rPr>
                        <a:t>カルーセル</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14099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1284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6</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日（水）～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日（金）</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1211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534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1,152</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921</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ターゲティングを掛ける場合は、</a:t>
                      </a:r>
                      <a:r>
                        <a:rPr kumimoji="1" lang="en-US" altLang="ja-JP" sz="600" kern="1200" dirty="0" smtClean="0">
                          <a:solidFill>
                            <a:schemeClr val="tx1">
                              <a:lumMod val="65000"/>
                              <a:lumOff val="35000"/>
                            </a:schemeClr>
                          </a:solidFill>
                          <a:latin typeface="+mn-lt"/>
                          <a:ea typeface="+mn-ea"/>
                          <a:cs typeface="+mn-cs"/>
                        </a:rPr>
                        <a:t>921.6</a:t>
                      </a:r>
                      <a:r>
                        <a:rPr kumimoji="1" lang="ja-JP" altLang="en-US" sz="600" kern="1200" dirty="0" smtClean="0">
                          <a:solidFill>
                            <a:schemeClr val="tx1">
                              <a:lumMod val="65000"/>
                              <a:lumOff val="35000"/>
                            </a:schemeClr>
                          </a:solidFill>
                          <a:latin typeface="+mn-lt"/>
                          <a:ea typeface="+mn-ea"/>
                          <a:cs typeface="+mn-cs"/>
                        </a:rPr>
                        <a:t>円にターゲティング係数をかけ合わせて計算（最後に小数点以下切り捨て）してください。</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1,082</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※FQ1</a:t>
                      </a:r>
                      <a:r>
                        <a:rPr kumimoji="1" lang="ja-JP" altLang="en-US" sz="600" kern="1200" dirty="0" smtClean="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1,497</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1,152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1,497</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1,198</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921.6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1,198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円）を元に計算せず、カッコ内の計算式を元に計算（最後に小数点以下切り捨て）してください。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1,797</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1,152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bl>
          </a:graphicData>
        </a:graphic>
      </p:graphicFrame>
      <p:sp>
        <p:nvSpPr>
          <p:cNvPr id="9" name="正方形/長方形 8"/>
          <p:cNvSpPr/>
          <p:nvPr/>
        </p:nvSpPr>
        <p:spPr>
          <a:xfrm>
            <a:off x="407368" y="6434246"/>
            <a:ext cx="10423046"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p:txBody>
      </p:sp>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8" y="2060848"/>
            <a:ext cx="420206" cy="792088"/>
          </a:xfrm>
          <a:prstGeom prst="rect">
            <a:avLst/>
          </a:prstGeom>
        </p:spPr>
      </p:pic>
    </p:spTree>
    <p:extLst>
      <p:ext uri="{BB962C8B-B14F-4D97-AF65-F5344CB8AC3E}">
        <p14:creationId xmlns:p14="http://schemas.microsoft.com/office/powerpoint/2010/main" val="3021080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p:txBody>
          <a:bodyPr>
            <a:normAutofit/>
          </a:bodyPr>
          <a:lstStyle/>
          <a:p>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目次</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2</a:t>
            </a:fld>
            <a:endParaRPr lang="ja-JP" altLang="en-US"/>
          </a:p>
        </p:txBody>
      </p:sp>
      <p:sp>
        <p:nvSpPr>
          <p:cNvPr id="31" name="テキスト ボックス 30">
            <a:extLst>
              <a:ext uri="{FF2B5EF4-FFF2-40B4-BE49-F238E27FC236}">
                <a16:creationId xmlns:a16="http://schemas.microsoft.com/office/drawing/2014/main" id="{D75CA5F3-E9C3-4EA0-A949-E1D2DADF9C4B}"/>
              </a:ext>
            </a:extLst>
          </p:cNvPr>
          <p:cNvSpPr txBox="1"/>
          <p:nvPr/>
        </p:nvSpPr>
        <p:spPr>
          <a:xfrm>
            <a:off x="1271464" y="2132856"/>
            <a:ext cx="9785221" cy="2346009"/>
          </a:xfrm>
          <a:prstGeom prst="rect">
            <a:avLst/>
          </a:prstGeom>
          <a:noFill/>
        </p:spPr>
        <p:txBody>
          <a:bodyPr wrap="square" tIns="144000">
            <a:spAutoFit/>
          </a:bodyPr>
          <a:lstStyle/>
          <a:p>
            <a:pPr marL="742950" indent="-742950">
              <a:buFont typeface="+mj-lt"/>
              <a:buAutoNum type="arabicPeriod"/>
            </a:pPr>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ブランドパネル（</a:t>
            </a:r>
            <a:r>
              <a:rPr lang="ja-JP" altLang="en-US" sz="2800" dirty="0">
                <a:solidFill>
                  <a:schemeClr val="tx1">
                    <a:lumMod val="75000"/>
                    <a:lumOff val="25000"/>
                  </a:schemeClr>
                </a:solidFill>
              </a:rPr>
              <a:t>カルーセル広告</a:t>
            </a:r>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）とは</a:t>
            </a: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28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742950" indent="-742950">
              <a:buFont typeface="+mj-lt"/>
              <a:buAutoNum type="arabicPeriod"/>
            </a:pP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期待</a:t>
            </a:r>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できる</a:t>
            </a: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効果</a:t>
            </a:r>
            <a:endParaRPr lang="en-US" altLang="ja-JP" sz="28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742950" indent="-742950">
              <a:buFont typeface="+mj-lt"/>
              <a:buAutoNum type="arabicPeriod"/>
            </a:pP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推奨</a:t>
            </a:r>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クリエイティブ／活用</a:t>
            </a: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パターン</a:t>
            </a:r>
            <a:endParaRPr lang="en-US" altLang="ja-JP" sz="28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marL="742950" indent="-742950">
              <a:buFont typeface="+mj-lt"/>
              <a:buAutoNum type="arabicPeriod"/>
            </a:pPr>
            <a:r>
              <a:rPr lang="ja-JP" altLang="en-US" sz="2800" dirty="0" smtClean="0">
                <a:solidFill>
                  <a:schemeClr val="tx1">
                    <a:lumMod val="75000"/>
                    <a:lumOff val="25000"/>
                  </a:schemeClr>
                </a:solidFill>
                <a:latin typeface="メイリオ"/>
                <a:ea typeface="メイリオ"/>
              </a:rPr>
              <a:t>成功事例のご紹介</a:t>
            </a:r>
            <a:endParaRPr lang="en-US" altLang="ja-JP" sz="2800" dirty="0" smtClean="0">
              <a:solidFill>
                <a:schemeClr val="tx1">
                  <a:lumMod val="75000"/>
                  <a:lumOff val="25000"/>
                </a:schemeClr>
              </a:solidFill>
              <a:latin typeface="メイリオ"/>
              <a:ea typeface="メイリオ"/>
            </a:endParaRPr>
          </a:p>
          <a:p>
            <a:pPr marL="742950" indent="-742950">
              <a:buFont typeface="+mj-lt"/>
              <a:buAutoNum type="arabicPeriod"/>
            </a:pPr>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商品詳細・</a:t>
            </a:r>
            <a:r>
              <a:rPr lang="ja-JP" altLang="en-US" sz="2800" dirty="0" smtClean="0">
                <a:solidFill>
                  <a:schemeClr val="tx1">
                    <a:lumMod val="75000"/>
                    <a:lumOff val="25000"/>
                  </a:schemeClr>
                </a:solidFill>
                <a:latin typeface="メイリオ" panose="020B0604030504040204" pitchFamily="50" charset="-128"/>
                <a:ea typeface="メイリオ" panose="020B0604030504040204" pitchFamily="50" charset="-128"/>
              </a:rPr>
              <a:t>仕様</a:t>
            </a:r>
            <a:endParaRPr lang="en-US" altLang="ja-JP" sz="28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49611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図 113">
            <a:extLst>
              <a:ext uri="{FF2B5EF4-FFF2-40B4-BE49-F238E27FC236}">
                <a16:creationId xmlns:a16="http://schemas.microsoft.com/office/drawing/2014/main" id="{0C15B8F7-071C-BC47-8445-D27476E674F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261329" y="2718212"/>
            <a:ext cx="2144579" cy="3575015"/>
          </a:xfrm>
          <a:prstGeom prst="rect">
            <a:avLst/>
          </a:prstGeom>
        </p:spPr>
      </p:pic>
      <p:pic>
        <p:nvPicPr>
          <p:cNvPr id="113" name="図 112">
            <a:extLst>
              <a:ext uri="{FF2B5EF4-FFF2-40B4-BE49-F238E27FC236}">
                <a16:creationId xmlns:a16="http://schemas.microsoft.com/office/drawing/2014/main" id="{0C15B8F7-071C-BC47-8445-D27476E674F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92154" y="2739491"/>
            <a:ext cx="2144579" cy="3575015"/>
          </a:xfrm>
          <a:prstGeom prst="rect">
            <a:avLst/>
          </a:prstGeom>
        </p:spPr>
      </p:pic>
      <p:pic>
        <p:nvPicPr>
          <p:cNvPr id="112" name="図 111">
            <a:extLst>
              <a:ext uri="{FF2B5EF4-FFF2-40B4-BE49-F238E27FC236}">
                <a16:creationId xmlns:a16="http://schemas.microsoft.com/office/drawing/2014/main" id="{0C15B8F7-071C-BC47-8445-D27476E674F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9327" y="2734304"/>
            <a:ext cx="2144579" cy="3575015"/>
          </a:xfrm>
          <a:prstGeom prst="rect">
            <a:avLst/>
          </a:prstGeom>
        </p:spPr>
      </p:pic>
      <p:sp>
        <p:nvSpPr>
          <p:cNvPr id="3" name="テキスト プレースホルダー 2">
            <a:extLst>
              <a:ext uri="{FF2B5EF4-FFF2-40B4-BE49-F238E27FC236}">
                <a16:creationId xmlns:a16="http://schemas.microsoft.com/office/drawing/2014/main" id="{F2BE9F62-EC43-F049-9A5E-B938131B11B0}"/>
              </a:ext>
            </a:extLst>
          </p:cNvPr>
          <p:cNvSpPr>
            <a:spLocks noGrp="1"/>
          </p:cNvSpPr>
          <p:nvPr>
            <p:ph type="body" sz="quarter" idx="11"/>
          </p:nvPr>
        </p:nvSpPr>
        <p:spPr/>
        <p:txBody>
          <a:bodyPr>
            <a:normAutofit/>
          </a:bodyPr>
          <a:lstStyle/>
          <a:p>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ブランドパネル</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b="1" dirty="0">
                <a:solidFill>
                  <a:schemeClr val="tx1">
                    <a:lumMod val="75000"/>
                    <a:lumOff val="25000"/>
                  </a:schemeClr>
                </a:solidFill>
              </a:rPr>
              <a:t>カルーセル広告</a:t>
            </a:r>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）とは？</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3</a:t>
            </a:fld>
            <a:endParaRPr lang="ja-JP" altLang="en-US"/>
          </a:p>
        </p:txBody>
      </p:sp>
      <p:pic>
        <p:nvPicPr>
          <p:cNvPr id="86" name="Picture 6">
            <a:extLst>
              <a:ext uri="{FF2B5EF4-FFF2-40B4-BE49-F238E27FC236}">
                <a16:creationId xmlns:a16="http://schemas.microsoft.com/office/drawing/2014/main" id="{4B36F0AD-9B22-46BF-9259-17EC50FFC25B}"/>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7192"/>
          <a:stretch/>
        </p:blipFill>
        <p:spPr bwMode="auto">
          <a:xfrm>
            <a:off x="601219" y="3227027"/>
            <a:ext cx="1840222" cy="3037467"/>
          </a:xfrm>
          <a:prstGeom prst="rect">
            <a:avLst/>
          </a:prstGeom>
          <a:noFill/>
          <a:extLst>
            <a:ext uri="{909E8E84-426E-40DD-AFC4-6F175D3DCCD1}">
              <a14:hiddenFill xmlns:a14="http://schemas.microsoft.com/office/drawing/2010/main">
                <a:solidFill>
                  <a:srgbClr val="FFFFFF"/>
                </a:solidFill>
              </a14:hiddenFill>
            </a:ext>
          </a:extLst>
        </p:spPr>
      </p:pic>
      <p:sp>
        <p:nvSpPr>
          <p:cNvPr id="87" name="角丸四角形吹き出し 15">
            <a:extLst>
              <a:ext uri="{FF2B5EF4-FFF2-40B4-BE49-F238E27FC236}">
                <a16:creationId xmlns:a16="http://schemas.microsoft.com/office/drawing/2014/main" id="{2BCA42F9-5D80-4716-9062-7FBDA2110C46}"/>
              </a:ext>
            </a:extLst>
          </p:cNvPr>
          <p:cNvSpPr/>
          <p:nvPr/>
        </p:nvSpPr>
        <p:spPr>
          <a:xfrm>
            <a:off x="525190" y="4983092"/>
            <a:ext cx="2130558" cy="721735"/>
          </a:xfrm>
          <a:prstGeom prst="wedgeRoundRectCallout">
            <a:avLst>
              <a:gd name="adj1" fmla="val 19841"/>
              <a:gd name="adj2" fmla="val -98696"/>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schemeClr val="tx1"/>
                </a:solidFill>
                <a:latin typeface="メイリオ" panose="020B0604030504040204" pitchFamily="50" charset="-128"/>
                <a:ea typeface="メイリオ" panose="020B0604030504040204" pitchFamily="50" charset="-128"/>
              </a:rPr>
              <a:t>バナーを横スクロール</a:t>
            </a:r>
            <a:endParaRPr lang="en-US" altLang="ja-JP" sz="1200" b="1" dirty="0">
              <a:solidFill>
                <a:schemeClr val="tx1"/>
              </a:solidFill>
              <a:latin typeface="メイリオ" panose="020B0604030504040204" pitchFamily="50" charset="-128"/>
              <a:ea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rPr>
              <a:t>o</a:t>
            </a:r>
            <a:r>
              <a:rPr kumimoji="1" lang="en-US" altLang="ja-JP" sz="1200" b="1" dirty="0">
                <a:solidFill>
                  <a:schemeClr val="tx1"/>
                </a:solidFill>
                <a:latin typeface="メイリオ" panose="020B0604030504040204" pitchFamily="50" charset="-128"/>
                <a:ea typeface="メイリオ" panose="020B0604030504040204" pitchFamily="50" charset="-128"/>
              </a:rPr>
              <a:t>r &gt;</a:t>
            </a:r>
            <a:r>
              <a:rPr lang="ja-JP" altLang="en-US" sz="1200" b="1" dirty="0">
                <a:solidFill>
                  <a:schemeClr val="tx1"/>
                </a:solidFill>
                <a:latin typeface="メイリオ" panose="020B0604030504040204" pitchFamily="50" charset="-128"/>
                <a:ea typeface="メイリオ" panose="020B0604030504040204" pitchFamily="50" charset="-128"/>
              </a:rPr>
              <a:t>ボタンをタップすると</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pic>
        <p:nvPicPr>
          <p:cNvPr id="89" name="Picture 2">
            <a:extLst>
              <a:ext uri="{FF2B5EF4-FFF2-40B4-BE49-F238E27FC236}">
                <a16:creationId xmlns:a16="http://schemas.microsoft.com/office/drawing/2014/main" id="{2FE07327-2521-482D-81F8-EF82207726C8}"/>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6711"/>
          <a:stretch/>
        </p:blipFill>
        <p:spPr bwMode="auto">
          <a:xfrm>
            <a:off x="3506265" y="3261213"/>
            <a:ext cx="1828864" cy="3034363"/>
          </a:xfrm>
          <a:prstGeom prst="rect">
            <a:avLst/>
          </a:prstGeom>
          <a:noFill/>
          <a:extLst>
            <a:ext uri="{909E8E84-426E-40DD-AFC4-6F175D3DCCD1}">
              <a14:hiddenFill xmlns:a14="http://schemas.microsoft.com/office/drawing/2010/main">
                <a:solidFill>
                  <a:srgbClr val="FFFFFF"/>
                </a:solidFill>
              </a14:hiddenFill>
            </a:ext>
          </a:extLst>
        </p:spPr>
      </p:pic>
      <p:sp>
        <p:nvSpPr>
          <p:cNvPr id="90" name="右矢印 12">
            <a:extLst>
              <a:ext uri="{FF2B5EF4-FFF2-40B4-BE49-F238E27FC236}">
                <a16:creationId xmlns:a16="http://schemas.microsoft.com/office/drawing/2014/main" id="{A86FD958-2380-4062-9876-25F2DC560D69}"/>
              </a:ext>
            </a:extLst>
          </p:cNvPr>
          <p:cNvSpPr/>
          <p:nvPr/>
        </p:nvSpPr>
        <p:spPr>
          <a:xfrm>
            <a:off x="2735338" y="3695541"/>
            <a:ext cx="477430" cy="93034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四角形: 角を丸くする 33">
            <a:extLst>
              <a:ext uri="{FF2B5EF4-FFF2-40B4-BE49-F238E27FC236}">
                <a16:creationId xmlns:a16="http://schemas.microsoft.com/office/drawing/2014/main" id="{A2640921-A21A-493E-8190-0BC8B8A046BF}"/>
              </a:ext>
            </a:extLst>
          </p:cNvPr>
          <p:cNvSpPr/>
          <p:nvPr/>
        </p:nvSpPr>
        <p:spPr>
          <a:xfrm>
            <a:off x="3417060" y="3678274"/>
            <a:ext cx="2109027" cy="930346"/>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2" name="角丸四角形吹き出し 15">
            <a:extLst>
              <a:ext uri="{FF2B5EF4-FFF2-40B4-BE49-F238E27FC236}">
                <a16:creationId xmlns:a16="http://schemas.microsoft.com/office/drawing/2014/main" id="{EBAC0DB4-92F0-4F71-A03F-CA3C2BBC9C5F}"/>
              </a:ext>
            </a:extLst>
          </p:cNvPr>
          <p:cNvSpPr/>
          <p:nvPr/>
        </p:nvSpPr>
        <p:spPr>
          <a:xfrm>
            <a:off x="3681513" y="4884828"/>
            <a:ext cx="1572049" cy="758361"/>
          </a:xfrm>
          <a:prstGeom prst="wedgeRoundRectCallout">
            <a:avLst>
              <a:gd name="adj1" fmla="val 21291"/>
              <a:gd name="adj2" fmla="val -91848"/>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メイリオ" panose="020B0604030504040204" pitchFamily="50" charset="-128"/>
                <a:ea typeface="メイリオ" panose="020B0604030504040204" pitchFamily="50" charset="-128"/>
              </a:rPr>
              <a:t>次の画像が</a:t>
            </a:r>
            <a:endParaRPr kumimoji="1" lang="en-US" altLang="ja-JP" sz="1200" b="1"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b="1" dirty="0">
                <a:solidFill>
                  <a:schemeClr val="tx1"/>
                </a:solidFill>
                <a:latin typeface="メイリオ" panose="020B0604030504040204" pitchFamily="50" charset="-128"/>
                <a:ea typeface="メイリオ" panose="020B0604030504040204" pitchFamily="50" charset="-128"/>
              </a:rPr>
              <a:t>表示される</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sp>
        <p:nvSpPr>
          <p:cNvPr id="93" name="正方形/長方形 92">
            <a:extLst>
              <a:ext uri="{FF2B5EF4-FFF2-40B4-BE49-F238E27FC236}">
                <a16:creationId xmlns:a16="http://schemas.microsoft.com/office/drawing/2014/main" id="{3B02C349-FABB-4631-882F-A580D0E7DDCD}"/>
              </a:ext>
            </a:extLst>
          </p:cNvPr>
          <p:cNvSpPr/>
          <p:nvPr/>
        </p:nvSpPr>
        <p:spPr>
          <a:xfrm rot="20584545">
            <a:off x="3044122" y="3444183"/>
            <a:ext cx="648908" cy="26723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メイリオ" panose="020B0604030504040204" pitchFamily="50" charset="-128"/>
                <a:ea typeface="メイリオ" panose="020B0604030504040204" pitchFamily="50" charset="-128"/>
              </a:rPr>
              <a:t>２枚目</a:t>
            </a:r>
            <a:endParaRPr kumimoji="1" lang="ja-JP" altLang="en-US" sz="1200" b="1"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D75CA5F3-E9C3-4EA0-A949-E1D2DADF9C4B}"/>
              </a:ext>
            </a:extLst>
          </p:cNvPr>
          <p:cNvSpPr txBox="1"/>
          <p:nvPr/>
        </p:nvSpPr>
        <p:spPr>
          <a:xfrm>
            <a:off x="2383924" y="2348880"/>
            <a:ext cx="4258523" cy="307777"/>
          </a:xfrm>
          <a:prstGeom prst="rect">
            <a:avLst/>
          </a:prstGeom>
          <a:noFill/>
        </p:spPr>
        <p:txBody>
          <a:bodyPr wrap="square">
            <a:spAutoFit/>
          </a:bodyPr>
          <a:lstStyle/>
          <a:p>
            <a:pPr algn="ct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掲載イメージ</a:t>
            </a:r>
          </a:p>
        </p:txBody>
      </p:sp>
      <p:sp>
        <p:nvSpPr>
          <p:cNvPr id="95" name="テキスト ボックス 94">
            <a:extLst>
              <a:ext uri="{FF2B5EF4-FFF2-40B4-BE49-F238E27FC236}">
                <a16:creationId xmlns:a16="http://schemas.microsoft.com/office/drawing/2014/main" id="{AD96178A-84EE-4C8A-AAD6-F9D91702C5EA}"/>
              </a:ext>
            </a:extLst>
          </p:cNvPr>
          <p:cNvSpPr txBox="1"/>
          <p:nvPr/>
        </p:nvSpPr>
        <p:spPr>
          <a:xfrm>
            <a:off x="353706" y="6446285"/>
            <a:ext cx="5445023" cy="246221"/>
          </a:xfrm>
          <a:prstGeom prst="rect">
            <a:avLst/>
          </a:prstGeom>
          <a:noFill/>
        </p:spPr>
        <p:txBody>
          <a:bodyPr wrap="square" lIns="91440" tIns="45720" rIns="91440" bIns="45720" anchor="t">
            <a:spAutoFit/>
          </a:bodyPr>
          <a:lstStyle/>
          <a:p>
            <a:r>
              <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000" dirty="0">
                <a:solidFill>
                  <a:schemeClr val="tx1">
                    <a:lumMod val="75000"/>
                    <a:lumOff val="25000"/>
                  </a:schemeClr>
                </a:solidFill>
                <a:latin typeface="メイリオ" panose="020B0604030504040204" pitchFamily="50" charset="-128"/>
                <a:ea typeface="メイリオ" panose="020B0604030504040204" pitchFamily="50" charset="-128"/>
              </a:rPr>
              <a:t>画像のみ掲載可能です（掲載可能枚数：</a:t>
            </a:r>
            <a:r>
              <a:rPr kumimoji="1" lang="en-US" altLang="ja-JP" sz="1000" dirty="0">
                <a:solidFill>
                  <a:schemeClr val="tx1">
                    <a:lumMod val="75000"/>
                    <a:lumOff val="25000"/>
                  </a:schemeClr>
                </a:solidFill>
                <a:latin typeface="メイリオ" panose="020B0604030504040204" pitchFamily="50" charset="-128"/>
                <a:ea typeface="メイリオ" panose="020B0604030504040204" pitchFamily="50" charset="-128"/>
              </a:rPr>
              <a:t>3</a:t>
            </a: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rPr>
              <a:t>枚～</a:t>
            </a:r>
            <a:r>
              <a:rPr kumimoji="1" lang="en-US" altLang="ja-JP" sz="1000" dirty="0">
                <a:solidFill>
                  <a:schemeClr val="tx1">
                    <a:lumMod val="75000"/>
                    <a:lumOff val="25000"/>
                  </a:schemeClr>
                </a:solidFill>
                <a:latin typeface="メイリオ" panose="020B0604030504040204" pitchFamily="50" charset="-128"/>
                <a:ea typeface="メイリオ" panose="020B0604030504040204" pitchFamily="50" charset="-128"/>
              </a:rPr>
              <a:t>10</a:t>
            </a:r>
            <a:r>
              <a:rPr kumimoji="1" lang="ja-JP" altLang="en-US" sz="1000" dirty="0">
                <a:solidFill>
                  <a:schemeClr val="tx1">
                    <a:lumMod val="75000"/>
                    <a:lumOff val="25000"/>
                  </a:schemeClr>
                </a:solidFill>
                <a:latin typeface="メイリオ" panose="020B0604030504040204" pitchFamily="50" charset="-128"/>
                <a:ea typeface="メイリオ" panose="020B0604030504040204" pitchFamily="50" charset="-128"/>
              </a:rPr>
              <a:t>枚</a:t>
            </a:r>
            <a:r>
              <a:rPr lang="ja-JP" altLang="en-US" sz="100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10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99" name="Picture 4">
            <a:extLst>
              <a:ext uri="{FF2B5EF4-FFF2-40B4-BE49-F238E27FC236}">
                <a16:creationId xmlns:a16="http://schemas.microsoft.com/office/drawing/2014/main" id="{18EBC245-C1AF-4A05-943A-A779CBB82F5C}"/>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b="7667"/>
          <a:stretch/>
        </p:blipFill>
        <p:spPr bwMode="auto">
          <a:xfrm>
            <a:off x="6395323" y="3261213"/>
            <a:ext cx="1828864" cy="3003281"/>
          </a:xfrm>
          <a:prstGeom prst="rect">
            <a:avLst/>
          </a:prstGeom>
          <a:noFill/>
          <a:extLst>
            <a:ext uri="{909E8E84-426E-40DD-AFC4-6F175D3DCCD1}">
              <a14:hiddenFill xmlns:a14="http://schemas.microsoft.com/office/drawing/2010/main">
                <a:solidFill>
                  <a:srgbClr val="FFFFFF"/>
                </a:solidFill>
              </a14:hiddenFill>
            </a:ext>
          </a:extLst>
        </p:spPr>
      </p:pic>
      <p:sp>
        <p:nvSpPr>
          <p:cNvPr id="100" name="四角形: 角を丸くする 49">
            <a:extLst>
              <a:ext uri="{FF2B5EF4-FFF2-40B4-BE49-F238E27FC236}">
                <a16:creationId xmlns:a16="http://schemas.microsoft.com/office/drawing/2014/main" id="{3599A574-A763-4FC9-9EE2-1581E8C2F97D}"/>
              </a:ext>
            </a:extLst>
          </p:cNvPr>
          <p:cNvSpPr/>
          <p:nvPr/>
        </p:nvSpPr>
        <p:spPr>
          <a:xfrm>
            <a:off x="6280295" y="3663392"/>
            <a:ext cx="1990247" cy="920179"/>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1" name="正方形/長方形 100">
            <a:extLst>
              <a:ext uri="{FF2B5EF4-FFF2-40B4-BE49-F238E27FC236}">
                <a16:creationId xmlns:a16="http://schemas.microsoft.com/office/drawing/2014/main" id="{DA62BE18-6903-4555-9EEB-6BDDF93C5C1C}"/>
              </a:ext>
            </a:extLst>
          </p:cNvPr>
          <p:cNvSpPr/>
          <p:nvPr/>
        </p:nvSpPr>
        <p:spPr>
          <a:xfrm rot="20584545">
            <a:off x="5966565" y="3372310"/>
            <a:ext cx="648908" cy="28185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メイリオ" panose="020B0604030504040204" pitchFamily="50" charset="-128"/>
                <a:ea typeface="メイリオ" panose="020B0604030504040204" pitchFamily="50" charset="-128"/>
              </a:rPr>
              <a:t>３枚目</a:t>
            </a:r>
            <a:endParaRPr kumimoji="1" lang="ja-JP" altLang="en-US" sz="1200" b="1" dirty="0">
              <a:latin typeface="メイリオ" panose="020B0604030504040204" pitchFamily="50" charset="-128"/>
              <a:ea typeface="メイリオ" panose="020B0604030504040204" pitchFamily="50" charset="-128"/>
            </a:endParaRPr>
          </a:p>
        </p:txBody>
      </p:sp>
      <p:sp>
        <p:nvSpPr>
          <p:cNvPr id="102" name="角丸四角形吹き出し 15">
            <a:extLst>
              <a:ext uri="{FF2B5EF4-FFF2-40B4-BE49-F238E27FC236}">
                <a16:creationId xmlns:a16="http://schemas.microsoft.com/office/drawing/2014/main" id="{B08DE935-DF76-4476-BE80-9F9D419E6846}"/>
              </a:ext>
            </a:extLst>
          </p:cNvPr>
          <p:cNvSpPr/>
          <p:nvPr/>
        </p:nvSpPr>
        <p:spPr>
          <a:xfrm>
            <a:off x="6570798" y="4877770"/>
            <a:ext cx="1572049" cy="758361"/>
          </a:xfrm>
          <a:prstGeom prst="wedgeRoundRectCallout">
            <a:avLst>
              <a:gd name="adj1" fmla="val 21291"/>
              <a:gd name="adj2" fmla="val -91848"/>
              <a:gd name="adj3" fmla="val 16667"/>
            </a:avLst>
          </a:prstGeom>
          <a:solidFill>
            <a:schemeClr val="bg1">
              <a:alpha val="83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latin typeface="メイリオ" panose="020B0604030504040204" pitchFamily="50" charset="-128"/>
                <a:ea typeface="メイリオ" panose="020B0604030504040204" pitchFamily="50" charset="-128"/>
              </a:rPr>
              <a:t>次の画像が</a:t>
            </a:r>
            <a:endParaRPr kumimoji="1" lang="en-US" altLang="ja-JP" sz="1200" b="1">
              <a:solidFill>
                <a:schemeClr val="tx1"/>
              </a:solidFill>
              <a:latin typeface="メイリオ" panose="020B0604030504040204" pitchFamily="50" charset="-128"/>
              <a:ea typeface="メイリオ" panose="020B0604030504040204" pitchFamily="50" charset="-128"/>
            </a:endParaRPr>
          </a:p>
          <a:p>
            <a:pPr algn="ctr"/>
            <a:r>
              <a:rPr kumimoji="1" lang="ja-JP" altLang="en-US" sz="1200" b="1">
                <a:solidFill>
                  <a:schemeClr val="tx1"/>
                </a:solidFill>
                <a:latin typeface="メイリオ" panose="020B0604030504040204" pitchFamily="50" charset="-128"/>
                <a:ea typeface="メイリオ" panose="020B0604030504040204" pitchFamily="50" charset="-128"/>
              </a:rPr>
              <a:t>表示</a:t>
            </a:r>
            <a:r>
              <a:rPr kumimoji="1" lang="ja-JP" altLang="en-US" sz="1200" b="1" dirty="0">
                <a:solidFill>
                  <a:schemeClr val="tx1"/>
                </a:solidFill>
                <a:latin typeface="メイリオ" panose="020B0604030504040204" pitchFamily="50" charset="-128"/>
                <a:ea typeface="メイリオ" panose="020B0604030504040204" pitchFamily="50" charset="-128"/>
              </a:rPr>
              <a:t>される</a:t>
            </a:r>
            <a:endParaRPr kumimoji="1" lang="en-US" altLang="ja-JP" sz="1200" b="1" dirty="0">
              <a:solidFill>
                <a:schemeClr val="tx1"/>
              </a:solidFill>
              <a:latin typeface="メイリオ" panose="020B0604030504040204" pitchFamily="50" charset="-128"/>
              <a:ea typeface="メイリオ" panose="020B0604030504040204" pitchFamily="50" charset="-128"/>
            </a:endParaRPr>
          </a:p>
        </p:txBody>
      </p:sp>
      <p:sp>
        <p:nvSpPr>
          <p:cNvPr id="103" name="正方形/長方形 102">
            <a:extLst>
              <a:ext uri="{FF2B5EF4-FFF2-40B4-BE49-F238E27FC236}">
                <a16:creationId xmlns:a16="http://schemas.microsoft.com/office/drawing/2014/main" id="{97829754-B007-417D-8DC7-8D2202DE7A79}"/>
              </a:ext>
            </a:extLst>
          </p:cNvPr>
          <p:cNvSpPr/>
          <p:nvPr/>
        </p:nvSpPr>
        <p:spPr>
          <a:xfrm rot="20584545">
            <a:off x="163795" y="3374041"/>
            <a:ext cx="615418" cy="2403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a:latin typeface="メイリオ" panose="020B0604030504040204" pitchFamily="50" charset="-128"/>
                <a:ea typeface="メイリオ" panose="020B0604030504040204" pitchFamily="50" charset="-128"/>
              </a:rPr>
              <a:t>1</a:t>
            </a:r>
            <a:r>
              <a:rPr kumimoji="1" lang="ja-JP" altLang="en-US" sz="1200" b="1" dirty="0">
                <a:latin typeface="メイリオ" panose="020B0604030504040204" pitchFamily="50" charset="-128"/>
                <a:ea typeface="メイリオ" panose="020B0604030504040204" pitchFamily="50" charset="-128"/>
              </a:rPr>
              <a:t>枚目</a:t>
            </a:r>
          </a:p>
        </p:txBody>
      </p:sp>
      <p:sp>
        <p:nvSpPr>
          <p:cNvPr id="104" name="四角形: 角を丸くする 42">
            <a:extLst>
              <a:ext uri="{FF2B5EF4-FFF2-40B4-BE49-F238E27FC236}">
                <a16:creationId xmlns:a16="http://schemas.microsoft.com/office/drawing/2014/main" id="{463998C4-9DA1-455B-A29B-E7C3B81CBA7C}"/>
              </a:ext>
            </a:extLst>
          </p:cNvPr>
          <p:cNvSpPr/>
          <p:nvPr/>
        </p:nvSpPr>
        <p:spPr>
          <a:xfrm>
            <a:off x="449369" y="3682394"/>
            <a:ext cx="2109027" cy="930346"/>
          </a:xfrm>
          <a:prstGeom prst="roundRect">
            <a:avLst/>
          </a:prstGeom>
          <a:noFill/>
          <a:ln w="57150">
            <a:solidFill>
              <a:srgbClr val="CE11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5" name="右矢印 12">
            <a:extLst>
              <a:ext uri="{FF2B5EF4-FFF2-40B4-BE49-F238E27FC236}">
                <a16:creationId xmlns:a16="http://schemas.microsoft.com/office/drawing/2014/main" id="{A030820A-4889-4CB6-9CD4-E8EB70550959}"/>
              </a:ext>
            </a:extLst>
          </p:cNvPr>
          <p:cNvSpPr/>
          <p:nvPr/>
        </p:nvSpPr>
        <p:spPr>
          <a:xfrm>
            <a:off x="5674182" y="3695541"/>
            <a:ext cx="477430" cy="93034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正方形/長方形 105">
            <a:extLst>
              <a:ext uri="{FF2B5EF4-FFF2-40B4-BE49-F238E27FC236}">
                <a16:creationId xmlns:a16="http://schemas.microsoft.com/office/drawing/2014/main" id="{2374D69E-7122-4D9A-8BF8-029820402FB3}"/>
              </a:ext>
            </a:extLst>
          </p:cNvPr>
          <p:cNvSpPr/>
          <p:nvPr/>
        </p:nvSpPr>
        <p:spPr>
          <a:xfrm>
            <a:off x="828160" y="1124744"/>
            <a:ext cx="10573079" cy="901605"/>
          </a:xfrm>
          <a:prstGeom prst="rect">
            <a:avLst/>
          </a:prstGeom>
          <a:solidFill>
            <a:srgbClr val="A6A6A6">
              <a:alpha val="14902"/>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ja-JP" altLang="en-US" dirty="0">
                <a:solidFill>
                  <a:schemeClr val="tx1"/>
                </a:solidFill>
                <a:latin typeface="メイリオ"/>
                <a:ea typeface="メイリオ"/>
              </a:rPr>
              <a:t>ヤフートップのブランドパネル枠（</a:t>
            </a:r>
            <a:r>
              <a:rPr lang="ja-JP" altLang="en-US" dirty="0" smtClean="0">
                <a:solidFill>
                  <a:schemeClr val="tx1"/>
                </a:solidFill>
                <a:latin typeface="メイリオ"/>
                <a:ea typeface="メイリオ"/>
              </a:rPr>
              <a:t>スマートフォン ウェブおよびアプリ面）</a:t>
            </a:r>
            <a:r>
              <a:rPr lang="ja-JP" altLang="en-US" dirty="0">
                <a:solidFill>
                  <a:schemeClr val="tx1"/>
                </a:solidFill>
                <a:latin typeface="メイリオ"/>
                <a:ea typeface="メイリオ"/>
              </a:rPr>
              <a:t>に</a:t>
            </a:r>
            <a:endParaRPr lang="en-US" altLang="ja-JP" dirty="0">
              <a:solidFill>
                <a:schemeClr val="tx1"/>
              </a:solidFill>
              <a:latin typeface="メイリオ"/>
              <a:ea typeface="メイリオ"/>
            </a:endParaRPr>
          </a:p>
          <a:p>
            <a:pPr algn="ctr"/>
            <a:r>
              <a:rPr lang="ja-JP" altLang="en-US" sz="2200" b="1" dirty="0">
                <a:solidFill>
                  <a:srgbClr val="C00000"/>
                </a:solidFill>
                <a:latin typeface="メイリオ"/>
                <a:ea typeface="メイリオ"/>
              </a:rPr>
              <a:t>カルーセル形式で複数画像を掲載</a:t>
            </a:r>
            <a:r>
              <a:rPr lang="ja-JP" altLang="en-US" dirty="0">
                <a:solidFill>
                  <a:schemeClr val="tx1"/>
                </a:solidFill>
                <a:latin typeface="メイリオ"/>
                <a:ea typeface="メイリオ"/>
              </a:rPr>
              <a:t>すること</a:t>
            </a:r>
            <a:r>
              <a:rPr lang="ja-JP" altLang="en-US" dirty="0" smtClean="0">
                <a:solidFill>
                  <a:schemeClr val="tx1"/>
                </a:solidFill>
                <a:latin typeface="メイリオ"/>
                <a:ea typeface="メイリオ"/>
              </a:rPr>
              <a:t>ができる広告商品です。</a:t>
            </a:r>
            <a:endParaRPr lang="en-US" altLang="ja-JP" dirty="0">
              <a:solidFill>
                <a:schemeClr val="tx1"/>
              </a:solidFill>
              <a:latin typeface="メイリオ" panose="020B0604030504040204" pitchFamily="50" charset="-128"/>
              <a:ea typeface="メイリオ" panose="020B0604030504040204" pitchFamily="50" charset="-128"/>
            </a:endParaRPr>
          </a:p>
        </p:txBody>
      </p:sp>
      <p:sp>
        <p:nvSpPr>
          <p:cNvPr id="109" name="正方形/長方形 108"/>
          <p:cNvSpPr/>
          <p:nvPr/>
        </p:nvSpPr>
        <p:spPr>
          <a:xfrm>
            <a:off x="8803062" y="2673854"/>
            <a:ext cx="2678482" cy="63077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bg1"/>
                </a:solidFill>
                <a:latin typeface="+mj-ea"/>
                <a:ea typeface="+mj-ea"/>
              </a:rPr>
              <a:t>“潜在顧客の態度変容</a:t>
            </a:r>
            <a:r>
              <a:rPr lang="en-US" altLang="ja-JP" b="1" dirty="0" smtClean="0">
                <a:solidFill>
                  <a:schemeClr val="bg1"/>
                </a:solidFill>
                <a:latin typeface="+mj-ea"/>
                <a:ea typeface="+mj-ea"/>
              </a:rPr>
              <a:t>”</a:t>
            </a:r>
          </a:p>
          <a:p>
            <a:pPr algn="ctr"/>
            <a:r>
              <a:rPr lang="ja-JP" altLang="en-US" sz="1400" b="1" dirty="0" smtClean="0">
                <a:solidFill>
                  <a:schemeClr val="bg1"/>
                </a:solidFill>
                <a:latin typeface="+mj-ea"/>
                <a:ea typeface="+mj-ea"/>
              </a:rPr>
              <a:t>を促す際におすすめです</a:t>
            </a:r>
            <a:endParaRPr lang="en-US" altLang="ja-JP" sz="1400" b="1" dirty="0" smtClean="0">
              <a:solidFill>
                <a:schemeClr val="bg1"/>
              </a:solidFill>
              <a:latin typeface="+mj-ea"/>
              <a:ea typeface="+mj-ea"/>
            </a:endParaRPr>
          </a:p>
        </p:txBody>
      </p:sp>
      <p:grpSp>
        <p:nvGrpSpPr>
          <p:cNvPr id="123" name="Google Shape;504;p47"/>
          <p:cNvGrpSpPr/>
          <p:nvPr/>
        </p:nvGrpSpPr>
        <p:grpSpPr>
          <a:xfrm>
            <a:off x="8982552" y="3357020"/>
            <a:ext cx="2321448" cy="3055615"/>
            <a:chOff x="3868662" y="4663777"/>
            <a:chExt cx="541875" cy="444083"/>
          </a:xfrm>
        </p:grpSpPr>
        <p:sp>
          <p:nvSpPr>
            <p:cNvPr id="124" name="Google Shape;505;p47"/>
            <p:cNvSpPr/>
            <p:nvPr/>
          </p:nvSpPr>
          <p:spPr>
            <a:xfrm>
              <a:off x="3957011" y="4902228"/>
              <a:ext cx="364723" cy="110621"/>
            </a:xfrm>
            <a:custGeom>
              <a:avLst/>
              <a:gdLst/>
              <a:ahLst/>
              <a:cxnLst/>
              <a:rect l="l" t="t" r="r" b="b"/>
              <a:pathLst>
                <a:path w="640" h="194" extrusionOk="0">
                  <a:moveTo>
                    <a:pt x="0" y="0"/>
                  </a:moveTo>
                  <a:cubicBezTo>
                    <a:pt x="63" y="130"/>
                    <a:pt x="63" y="130"/>
                    <a:pt x="63" y="130"/>
                  </a:cubicBezTo>
                  <a:cubicBezTo>
                    <a:pt x="64" y="130"/>
                    <a:pt x="64" y="130"/>
                    <a:pt x="64" y="130"/>
                  </a:cubicBezTo>
                  <a:cubicBezTo>
                    <a:pt x="64" y="130"/>
                    <a:pt x="64" y="130"/>
                    <a:pt x="64" y="131"/>
                  </a:cubicBezTo>
                  <a:cubicBezTo>
                    <a:pt x="70" y="143"/>
                    <a:pt x="70" y="143"/>
                    <a:pt x="70" y="143"/>
                  </a:cubicBezTo>
                  <a:cubicBezTo>
                    <a:pt x="93" y="170"/>
                    <a:pt x="188" y="194"/>
                    <a:pt x="320" y="194"/>
                  </a:cubicBezTo>
                  <a:cubicBezTo>
                    <a:pt x="452" y="194"/>
                    <a:pt x="547" y="170"/>
                    <a:pt x="571" y="143"/>
                  </a:cubicBezTo>
                  <a:cubicBezTo>
                    <a:pt x="577" y="131"/>
                    <a:pt x="577" y="131"/>
                    <a:pt x="577" y="131"/>
                  </a:cubicBezTo>
                  <a:cubicBezTo>
                    <a:pt x="577" y="130"/>
                    <a:pt x="577" y="130"/>
                    <a:pt x="577" y="130"/>
                  </a:cubicBezTo>
                  <a:cubicBezTo>
                    <a:pt x="577" y="130"/>
                    <a:pt x="577" y="130"/>
                    <a:pt x="577" y="130"/>
                  </a:cubicBezTo>
                  <a:cubicBezTo>
                    <a:pt x="640" y="0"/>
                    <a:pt x="640" y="0"/>
                    <a:pt x="640" y="0"/>
                  </a:cubicBezTo>
                  <a:cubicBezTo>
                    <a:pt x="587" y="29"/>
                    <a:pt x="452" y="46"/>
                    <a:pt x="320" y="46"/>
                  </a:cubicBezTo>
                  <a:cubicBezTo>
                    <a:pt x="189" y="46"/>
                    <a:pt x="53" y="29"/>
                    <a:pt x="0" y="0"/>
                  </a:cubicBezTo>
                  <a:close/>
                </a:path>
              </a:pathLst>
            </a:custGeom>
            <a:solidFill>
              <a:schemeClr val="tx1">
                <a:lumMod val="50000"/>
                <a:lumOff val="50000"/>
              </a:schemeClr>
            </a:solidFill>
            <a:ln>
              <a:noFill/>
            </a:ln>
          </p:spPr>
          <p:txBody>
            <a:bodyPr spcFirstLastPara="1" wrap="square" lIns="68575" tIns="34275" rIns="68575" bIns="34275" anchor="ctr" anchorCtr="0">
              <a:noAutofit/>
            </a:bodyPr>
            <a:lstStyle/>
            <a:p>
              <a:pPr lvl="0" algn="ctr">
                <a:buClr>
                  <a:schemeClr val="dk1"/>
                </a:buClr>
                <a:buSzPts val="1400"/>
              </a:pPr>
              <a:r>
                <a:rPr lang="ja-JP" altLang="en-US" b="1" dirty="0" smtClean="0">
                  <a:solidFill>
                    <a:schemeClr val="lt1"/>
                  </a:solidFill>
                  <a:latin typeface="+mn-ea"/>
                  <a:cs typeface="Tinos"/>
                  <a:sym typeface="Tinos"/>
                </a:rPr>
                <a:t>比較・検討</a:t>
              </a:r>
              <a:endParaRPr lang="ja-JP" altLang="en-US" b="1" dirty="0">
                <a:solidFill>
                  <a:schemeClr val="lt1"/>
                </a:solidFill>
                <a:latin typeface="+mn-ea"/>
                <a:cs typeface="Tinos"/>
                <a:sym typeface="Tinos"/>
              </a:endParaRPr>
            </a:p>
          </p:txBody>
        </p:sp>
        <p:sp>
          <p:nvSpPr>
            <p:cNvPr id="125" name="Google Shape;506;p47"/>
            <p:cNvSpPr/>
            <p:nvPr/>
          </p:nvSpPr>
          <p:spPr>
            <a:xfrm>
              <a:off x="4002092" y="4999728"/>
              <a:ext cx="275015" cy="108132"/>
            </a:xfrm>
            <a:custGeom>
              <a:avLst/>
              <a:gdLst/>
              <a:ahLst/>
              <a:cxnLst/>
              <a:rect l="l" t="t" r="r" b="b"/>
              <a:pathLst>
                <a:path w="483" h="190" extrusionOk="0">
                  <a:moveTo>
                    <a:pt x="0" y="0"/>
                  </a:moveTo>
                  <a:cubicBezTo>
                    <a:pt x="61" y="125"/>
                    <a:pt x="61" y="125"/>
                    <a:pt x="61" y="125"/>
                  </a:cubicBezTo>
                  <a:cubicBezTo>
                    <a:pt x="62" y="126"/>
                    <a:pt x="62" y="127"/>
                    <a:pt x="63" y="128"/>
                  </a:cubicBezTo>
                  <a:cubicBezTo>
                    <a:pt x="70" y="144"/>
                    <a:pt x="70" y="144"/>
                    <a:pt x="70" y="144"/>
                  </a:cubicBezTo>
                  <a:cubicBezTo>
                    <a:pt x="93" y="170"/>
                    <a:pt x="162" y="190"/>
                    <a:pt x="241" y="190"/>
                  </a:cubicBezTo>
                  <a:cubicBezTo>
                    <a:pt x="320" y="190"/>
                    <a:pt x="389" y="170"/>
                    <a:pt x="412" y="144"/>
                  </a:cubicBezTo>
                  <a:cubicBezTo>
                    <a:pt x="420" y="128"/>
                    <a:pt x="420" y="128"/>
                    <a:pt x="420" y="128"/>
                  </a:cubicBezTo>
                  <a:cubicBezTo>
                    <a:pt x="421" y="127"/>
                    <a:pt x="421" y="126"/>
                    <a:pt x="421" y="125"/>
                  </a:cubicBezTo>
                  <a:cubicBezTo>
                    <a:pt x="483" y="0"/>
                    <a:pt x="483" y="0"/>
                    <a:pt x="483" y="0"/>
                  </a:cubicBezTo>
                  <a:cubicBezTo>
                    <a:pt x="437" y="26"/>
                    <a:pt x="338" y="41"/>
                    <a:pt x="241" y="41"/>
                  </a:cubicBezTo>
                  <a:cubicBezTo>
                    <a:pt x="144" y="41"/>
                    <a:pt x="45" y="26"/>
                    <a:pt x="0" y="0"/>
                  </a:cubicBezTo>
                  <a:close/>
                </a:path>
              </a:pathLst>
            </a:custGeom>
            <a:solidFill>
              <a:schemeClr val="tx1">
                <a:lumMod val="50000"/>
                <a:lumOff val="50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ja-JP" altLang="en-US" b="1" i="0" u="none" strike="noStrike" cap="none" dirty="0" smtClean="0">
                  <a:solidFill>
                    <a:schemeClr val="lt1"/>
                  </a:solidFill>
                  <a:latin typeface="+mn-ea"/>
                  <a:cs typeface="Tinos"/>
                  <a:sym typeface="Tinos"/>
                </a:rPr>
                <a:t>利用</a:t>
              </a:r>
              <a:endParaRPr b="1" i="0" u="none" strike="noStrike" cap="none" dirty="0">
                <a:solidFill>
                  <a:schemeClr val="lt1"/>
                </a:solidFill>
                <a:latin typeface="+mn-ea"/>
                <a:cs typeface="Tinos"/>
                <a:sym typeface="Tinos"/>
              </a:endParaRPr>
            </a:p>
          </p:txBody>
        </p:sp>
        <p:sp>
          <p:nvSpPr>
            <p:cNvPr id="127" name="Google Shape;508;p47"/>
            <p:cNvSpPr/>
            <p:nvPr/>
          </p:nvSpPr>
          <p:spPr>
            <a:xfrm>
              <a:off x="3868662" y="4710395"/>
              <a:ext cx="541875" cy="112657"/>
            </a:xfrm>
            <a:custGeom>
              <a:avLst/>
              <a:gdLst/>
              <a:ahLst/>
              <a:cxnLst/>
              <a:rect l="l" t="t" r="r" b="b"/>
              <a:pathLst>
                <a:path w="951" h="198" extrusionOk="0">
                  <a:moveTo>
                    <a:pt x="0" y="0"/>
                  </a:moveTo>
                  <a:cubicBezTo>
                    <a:pt x="70" y="144"/>
                    <a:pt x="70" y="144"/>
                    <a:pt x="70" y="144"/>
                  </a:cubicBezTo>
                  <a:cubicBezTo>
                    <a:pt x="101" y="171"/>
                    <a:pt x="259" y="198"/>
                    <a:pt x="475" y="198"/>
                  </a:cubicBezTo>
                  <a:cubicBezTo>
                    <a:pt x="692" y="198"/>
                    <a:pt x="849" y="171"/>
                    <a:pt x="881" y="144"/>
                  </a:cubicBezTo>
                  <a:cubicBezTo>
                    <a:pt x="951" y="0"/>
                    <a:pt x="951" y="0"/>
                    <a:pt x="951" y="0"/>
                  </a:cubicBezTo>
                  <a:cubicBezTo>
                    <a:pt x="881" y="32"/>
                    <a:pt x="673" y="50"/>
                    <a:pt x="475" y="50"/>
                  </a:cubicBezTo>
                  <a:cubicBezTo>
                    <a:pt x="277" y="50"/>
                    <a:pt x="69" y="32"/>
                    <a:pt x="0" y="0"/>
                  </a:cubicBezTo>
                  <a:close/>
                </a:path>
              </a:pathLst>
            </a:custGeom>
            <a:solidFill>
              <a:schemeClr val="tx1">
                <a:lumMod val="50000"/>
                <a:lumOff val="50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ja-JP" altLang="en-US" b="1" i="0" u="none" strike="noStrike" cap="none" dirty="0" smtClean="0">
                  <a:solidFill>
                    <a:schemeClr val="lt1"/>
                  </a:solidFill>
                  <a:latin typeface="+mn-ea"/>
                  <a:cs typeface="Tinos"/>
                  <a:sym typeface="Tinos"/>
                </a:rPr>
                <a:t>認知</a:t>
              </a:r>
              <a:endParaRPr b="1" i="0" u="none" strike="noStrike" cap="none" dirty="0">
                <a:solidFill>
                  <a:schemeClr val="lt1"/>
                </a:solidFill>
                <a:latin typeface="+mn-ea"/>
                <a:cs typeface="Tinos"/>
                <a:sym typeface="Tinos"/>
              </a:endParaRPr>
            </a:p>
          </p:txBody>
        </p:sp>
        <p:sp>
          <p:nvSpPr>
            <p:cNvPr id="129" name="Google Shape;510;p47"/>
            <p:cNvSpPr/>
            <p:nvPr/>
          </p:nvSpPr>
          <p:spPr>
            <a:xfrm>
              <a:off x="3912610" y="4806085"/>
              <a:ext cx="453525" cy="112204"/>
            </a:xfrm>
            <a:custGeom>
              <a:avLst/>
              <a:gdLst/>
              <a:ahLst/>
              <a:cxnLst/>
              <a:rect l="l" t="t" r="r" b="b"/>
              <a:pathLst>
                <a:path w="796" h="197" extrusionOk="0">
                  <a:moveTo>
                    <a:pt x="0" y="0"/>
                  </a:moveTo>
                  <a:cubicBezTo>
                    <a:pt x="65" y="132"/>
                    <a:pt x="65" y="132"/>
                    <a:pt x="65" y="132"/>
                  </a:cubicBezTo>
                  <a:cubicBezTo>
                    <a:pt x="65" y="132"/>
                    <a:pt x="65" y="132"/>
                    <a:pt x="65" y="132"/>
                  </a:cubicBezTo>
                  <a:cubicBezTo>
                    <a:pt x="65" y="133"/>
                    <a:pt x="65" y="133"/>
                    <a:pt x="65" y="133"/>
                  </a:cubicBezTo>
                  <a:cubicBezTo>
                    <a:pt x="70" y="142"/>
                    <a:pt x="70" y="142"/>
                    <a:pt x="70" y="142"/>
                  </a:cubicBezTo>
                  <a:cubicBezTo>
                    <a:pt x="95" y="170"/>
                    <a:pt x="221" y="197"/>
                    <a:pt x="398" y="197"/>
                  </a:cubicBezTo>
                  <a:cubicBezTo>
                    <a:pt x="576" y="197"/>
                    <a:pt x="702" y="170"/>
                    <a:pt x="727" y="142"/>
                  </a:cubicBezTo>
                  <a:cubicBezTo>
                    <a:pt x="732" y="133"/>
                    <a:pt x="732" y="133"/>
                    <a:pt x="732" y="133"/>
                  </a:cubicBezTo>
                  <a:cubicBezTo>
                    <a:pt x="732" y="132"/>
                    <a:pt x="732" y="132"/>
                    <a:pt x="732" y="132"/>
                  </a:cubicBezTo>
                  <a:cubicBezTo>
                    <a:pt x="732" y="132"/>
                    <a:pt x="732" y="132"/>
                    <a:pt x="732" y="132"/>
                  </a:cubicBezTo>
                  <a:cubicBezTo>
                    <a:pt x="796" y="0"/>
                    <a:pt x="796" y="0"/>
                    <a:pt x="796" y="0"/>
                  </a:cubicBezTo>
                  <a:cubicBezTo>
                    <a:pt x="735" y="31"/>
                    <a:pt x="562" y="48"/>
                    <a:pt x="398" y="48"/>
                  </a:cubicBezTo>
                  <a:cubicBezTo>
                    <a:pt x="234" y="48"/>
                    <a:pt x="62" y="31"/>
                    <a:pt x="0" y="0"/>
                  </a:cubicBezTo>
                  <a:close/>
                </a:path>
              </a:pathLst>
            </a:custGeom>
            <a:solidFill>
              <a:schemeClr val="accent6">
                <a:lumMod val="40000"/>
                <a:lumOff val="60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r>
                <a:rPr lang="ja-JP" altLang="en-US" b="1" dirty="0" smtClean="0">
                  <a:solidFill>
                    <a:schemeClr val="lt1"/>
                  </a:solidFill>
                  <a:latin typeface="+mn-ea"/>
                  <a:cs typeface="Tinos"/>
                  <a:sym typeface="Tinos"/>
                </a:rPr>
                <a:t>興味・関心</a:t>
              </a:r>
              <a:endParaRPr b="1" i="0" u="none" strike="noStrike" cap="none" dirty="0">
                <a:solidFill>
                  <a:schemeClr val="lt1"/>
                </a:solidFill>
                <a:latin typeface="+mn-ea"/>
                <a:cs typeface="Tinos"/>
                <a:sym typeface="Tinos"/>
              </a:endParaRPr>
            </a:p>
          </p:txBody>
        </p:sp>
        <p:sp>
          <p:nvSpPr>
            <p:cNvPr id="130" name="Google Shape;511;p47"/>
            <p:cNvSpPr/>
            <p:nvPr/>
          </p:nvSpPr>
          <p:spPr>
            <a:xfrm>
              <a:off x="3868662" y="4663777"/>
              <a:ext cx="541875" cy="70739"/>
            </a:xfrm>
            <a:prstGeom prst="ellipse">
              <a:avLst/>
            </a:prstGeom>
            <a:solidFill>
              <a:srgbClr val="1B1B46">
                <a:alpha val="1038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200" b="1" i="0" u="none" strike="noStrike" cap="none">
                <a:solidFill>
                  <a:schemeClr val="lt1"/>
                </a:solidFill>
                <a:latin typeface="Tinos"/>
                <a:ea typeface="Tinos"/>
                <a:cs typeface="Tinos"/>
                <a:sym typeface="Tinos"/>
              </a:endParaRPr>
            </a:p>
          </p:txBody>
        </p:sp>
      </p:grpSp>
    </p:spTree>
    <p:extLst>
      <p:ext uri="{BB962C8B-B14F-4D97-AF65-F5344CB8AC3E}">
        <p14:creationId xmlns:p14="http://schemas.microsoft.com/office/powerpoint/2010/main" val="1249505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4</a:t>
            </a:fld>
            <a:endParaRPr lang="ja-JP" altLang="en-US"/>
          </a:p>
        </p:txBody>
      </p:sp>
      <p:sp>
        <p:nvSpPr>
          <p:cNvPr id="2" name="テキスト プレースホルダー 1"/>
          <p:cNvSpPr>
            <a:spLocks noGrp="1"/>
          </p:cNvSpPr>
          <p:nvPr>
            <p:ph type="body" sz="quarter" idx="11"/>
          </p:nvPr>
        </p:nvSpPr>
        <p:spPr>
          <a:xfrm>
            <a:off x="334962" y="130175"/>
            <a:ext cx="10302335" cy="814388"/>
          </a:xfrm>
        </p:spPr>
        <p:txBody>
          <a:bodyPr>
            <a:noAutofit/>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期待できる効果（事例：ビー・エム・ダブリュー株式会社様）　</a:t>
            </a:r>
          </a:p>
        </p:txBody>
      </p:sp>
      <p:sp>
        <p:nvSpPr>
          <p:cNvPr id="34" name="正方形/長方形 33"/>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CAB4F017-0EED-4826-BC1E-AC9FCF8ABE92}"/>
              </a:ext>
            </a:extLst>
          </p:cNvPr>
          <p:cNvSpPr/>
          <p:nvPr/>
        </p:nvSpPr>
        <p:spPr>
          <a:xfrm>
            <a:off x="827318" y="1006263"/>
            <a:ext cx="10573079" cy="1126593"/>
          </a:xfrm>
          <a:prstGeom prst="rect">
            <a:avLst/>
          </a:prstGeom>
          <a:solidFill>
            <a:srgbClr val="A6A6A6">
              <a:alpha val="14902"/>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画像</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枚のフォーマットに比べ、多くの情報量をユーザーに届けることができるため</a:t>
            </a:r>
            <a:endPar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200" b="1" dirty="0">
                <a:solidFill>
                  <a:srgbClr val="C00000"/>
                </a:solidFill>
                <a:latin typeface="メイリオ" panose="020B0604030504040204" pitchFamily="50" charset="-128"/>
                <a:ea typeface="メイリオ" panose="020B0604030504040204" pitchFamily="50" charset="-128"/>
              </a:rPr>
              <a:t>“深い理解”</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を促すことが期待できます。</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また、スワイプをすることによって広告効果をさらに拡大することが期待できます。</a:t>
            </a:r>
          </a:p>
        </p:txBody>
      </p:sp>
      <p:sp>
        <p:nvSpPr>
          <p:cNvPr id="36" name="テキスト ボックス 35">
            <a:extLst>
              <a:ext uri="{FF2B5EF4-FFF2-40B4-BE49-F238E27FC236}">
                <a16:creationId xmlns:a16="http://schemas.microsoft.com/office/drawing/2014/main" id="{5ABB3CB7-BB9F-40F5-A64A-48BC8C44B5C4}"/>
              </a:ext>
            </a:extLst>
          </p:cNvPr>
          <p:cNvSpPr txBox="1"/>
          <p:nvPr/>
        </p:nvSpPr>
        <p:spPr>
          <a:xfrm>
            <a:off x="10637298" y="5129572"/>
            <a:ext cx="1529938" cy="369332"/>
          </a:xfrm>
          <a:prstGeom prst="rect">
            <a:avLst/>
          </a:prstGeom>
          <a:noFill/>
        </p:spPr>
        <p:txBody>
          <a:bodyPr wrap="square" rtlCol="0">
            <a:spAutoFit/>
          </a:bodyPr>
          <a:lstStyle/>
          <a:p>
            <a:pPr algn="ct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114</a:t>
            </a:r>
            <a:r>
              <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UP</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0EBF8C4A-3723-42F6-9017-79F507D7B861}"/>
              </a:ext>
            </a:extLst>
          </p:cNvPr>
          <p:cNvSpPr txBox="1"/>
          <p:nvPr/>
        </p:nvSpPr>
        <p:spPr>
          <a:xfrm>
            <a:off x="8096737" y="4973410"/>
            <a:ext cx="2748418" cy="769441"/>
          </a:xfrm>
          <a:prstGeom prst="rect">
            <a:avLst/>
          </a:prstGeom>
          <a:noFill/>
        </p:spPr>
        <p:txBody>
          <a:bodyPr wrap="square" rtlCol="0">
            <a:spAutoFit/>
          </a:bodyPr>
          <a:lstStyle/>
          <a:p>
            <a:r>
              <a:rPr kumimoji="1" lang="en-US" altLang="ja-JP" sz="4400" b="1" dirty="0">
                <a:solidFill>
                  <a:srgbClr val="C00000"/>
                </a:solidFill>
                <a:latin typeface="メイリオ" panose="020B0604030504040204" pitchFamily="50" charset="-128"/>
                <a:ea typeface="メイリオ" panose="020B0604030504040204" pitchFamily="50" charset="-128"/>
              </a:rPr>
              <a:t>486%</a:t>
            </a:r>
            <a:r>
              <a:rPr kumimoji="1" lang="en-US" altLang="ja-JP" sz="2200" b="1" dirty="0">
                <a:solidFill>
                  <a:srgbClr val="C00000"/>
                </a:solidFill>
                <a:latin typeface="メイリオ" panose="020B0604030504040204" pitchFamily="50" charset="-128"/>
                <a:ea typeface="メイリオ" panose="020B0604030504040204" pitchFamily="50" charset="-128"/>
              </a:rPr>
              <a:t>UP</a:t>
            </a:r>
            <a:r>
              <a:rPr kumimoji="1" lang="ja-JP" altLang="en-US" sz="4400" b="1" dirty="0">
                <a:solidFill>
                  <a:srgbClr val="C00000"/>
                </a:solidFill>
                <a:latin typeface="メイリオ" panose="020B0604030504040204" pitchFamily="50" charset="-128"/>
                <a:ea typeface="メイリオ" panose="020B0604030504040204" pitchFamily="50" charset="-128"/>
              </a:rPr>
              <a:t>　</a:t>
            </a:r>
            <a:endParaRPr kumimoji="1" lang="ja-JP" altLang="en-US" b="1" dirty="0">
              <a:solidFill>
                <a:srgbClr val="C00000"/>
              </a:solidFill>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B7F16E5B-58C5-4911-8049-404C48A520AC}"/>
              </a:ext>
            </a:extLst>
          </p:cNvPr>
          <p:cNvSpPr txBox="1"/>
          <p:nvPr/>
        </p:nvSpPr>
        <p:spPr>
          <a:xfrm>
            <a:off x="10902969" y="4732275"/>
            <a:ext cx="994855" cy="253916"/>
          </a:xfrm>
          <a:prstGeom prst="rect">
            <a:avLst/>
          </a:prstGeom>
          <a:noFill/>
        </p:spPr>
        <p:txBody>
          <a:bodyPr wrap="square" rtlCol="0">
            <a:spAutoFit/>
          </a:bodyPr>
          <a:lstStyle/>
          <a:p>
            <a:r>
              <a:rPr kumimoji="1" lang="ja-JP" altLang="en-US" sz="1050" b="1" dirty="0">
                <a:solidFill>
                  <a:schemeClr val="tx1">
                    <a:lumMod val="75000"/>
                    <a:lumOff val="25000"/>
                  </a:schemeClr>
                </a:solidFill>
                <a:latin typeface="メイリオ" panose="020B0604030504040204" pitchFamily="50" charset="-128"/>
                <a:ea typeface="メイリオ" panose="020B0604030504040204" pitchFamily="50" charset="-128"/>
              </a:rPr>
              <a:t>スワイプ</a:t>
            </a:r>
            <a:r>
              <a:rPr lang="ja-JP" altLang="en-US" sz="1050" b="1" dirty="0">
                <a:solidFill>
                  <a:schemeClr val="tx1">
                    <a:lumMod val="75000"/>
                    <a:lumOff val="25000"/>
                  </a:schemeClr>
                </a:solidFill>
                <a:latin typeface="メイリオ" panose="020B0604030504040204" pitchFamily="50" charset="-128"/>
                <a:ea typeface="メイリオ" panose="020B0604030504040204" pitchFamily="50" charset="-128"/>
              </a:rPr>
              <a:t>無し</a:t>
            </a:r>
            <a:endParaRPr kumimoji="1" lang="ja-JP" altLang="en-US" sz="105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9" name="テキスト ボックス 38">
            <a:extLst>
              <a:ext uri="{FF2B5EF4-FFF2-40B4-BE49-F238E27FC236}">
                <a16:creationId xmlns:a16="http://schemas.microsoft.com/office/drawing/2014/main" id="{AD2F84CB-87EA-4F99-9FB5-7499FB4D7673}"/>
              </a:ext>
            </a:extLst>
          </p:cNvPr>
          <p:cNvSpPr txBox="1"/>
          <p:nvPr/>
        </p:nvSpPr>
        <p:spPr>
          <a:xfrm>
            <a:off x="8597843" y="4721448"/>
            <a:ext cx="994855" cy="253916"/>
          </a:xfrm>
          <a:prstGeom prst="rect">
            <a:avLst/>
          </a:prstGeom>
          <a:noFill/>
        </p:spPr>
        <p:txBody>
          <a:bodyPr wrap="square" rtlCol="0">
            <a:spAutoFit/>
          </a:bodyPr>
          <a:lstStyle/>
          <a:p>
            <a:r>
              <a:rPr kumimoji="1" lang="ja-JP" altLang="en-US" sz="1050" b="1" dirty="0">
                <a:solidFill>
                  <a:srgbClr val="C00000"/>
                </a:solidFill>
                <a:latin typeface="メイリオ" panose="020B0604030504040204" pitchFamily="50" charset="-128"/>
                <a:ea typeface="メイリオ" panose="020B0604030504040204" pitchFamily="50" charset="-128"/>
              </a:rPr>
              <a:t>スワイプ</a:t>
            </a:r>
            <a:r>
              <a:rPr lang="ja-JP" altLang="en-US" sz="1050" b="1" dirty="0">
                <a:solidFill>
                  <a:srgbClr val="C00000"/>
                </a:solidFill>
                <a:latin typeface="メイリオ" panose="020B0604030504040204" pitchFamily="50" charset="-128"/>
                <a:ea typeface="メイリオ" panose="020B0604030504040204" pitchFamily="50" charset="-128"/>
              </a:rPr>
              <a:t>有り</a:t>
            </a:r>
            <a:endParaRPr kumimoji="1" lang="ja-JP" altLang="en-US" sz="1050" b="1" dirty="0">
              <a:solidFill>
                <a:srgbClr val="C00000"/>
              </a:solidFill>
              <a:latin typeface="メイリオ" panose="020B0604030504040204" pitchFamily="50" charset="-128"/>
              <a:ea typeface="メイリオ" panose="020B0604030504040204" pitchFamily="50" charset="-128"/>
            </a:endParaRPr>
          </a:p>
        </p:txBody>
      </p:sp>
      <p:sp>
        <p:nvSpPr>
          <p:cNvPr id="40" name="テキスト ボックス 39">
            <a:extLst>
              <a:ext uri="{FF2B5EF4-FFF2-40B4-BE49-F238E27FC236}">
                <a16:creationId xmlns:a16="http://schemas.microsoft.com/office/drawing/2014/main" id="{8A3371F9-5B07-40F1-902C-970A8DF9D5AD}"/>
              </a:ext>
            </a:extLst>
          </p:cNvPr>
          <p:cNvSpPr txBox="1"/>
          <p:nvPr/>
        </p:nvSpPr>
        <p:spPr>
          <a:xfrm>
            <a:off x="7962596" y="3326189"/>
            <a:ext cx="3169008" cy="769441"/>
          </a:xfrm>
          <a:prstGeom prst="rect">
            <a:avLst/>
          </a:prstGeom>
          <a:noFill/>
        </p:spPr>
        <p:txBody>
          <a:bodyPr wrap="square" rtlCol="0">
            <a:spAutoFit/>
          </a:bodyPr>
          <a:lstStyle/>
          <a:p>
            <a:pPr algn="ctr"/>
            <a:r>
              <a:rPr kumimoji="1" lang="en-US" altLang="ja-JP" sz="4400" b="1" dirty="0">
                <a:solidFill>
                  <a:srgbClr val="C00000"/>
                </a:solidFill>
                <a:latin typeface="メイリオ" panose="020B0604030504040204" pitchFamily="50" charset="-128"/>
                <a:ea typeface="メイリオ" panose="020B0604030504040204" pitchFamily="50" charset="-128"/>
              </a:rPr>
              <a:t>139</a:t>
            </a:r>
            <a:r>
              <a:rPr kumimoji="1" lang="ja-JP" altLang="en-US" sz="4400" b="1" dirty="0">
                <a:solidFill>
                  <a:srgbClr val="C00000"/>
                </a:solidFill>
                <a:latin typeface="メイリオ" panose="020B0604030504040204" pitchFamily="50" charset="-128"/>
                <a:ea typeface="メイリオ" panose="020B0604030504040204" pitchFamily="50" charset="-128"/>
              </a:rPr>
              <a:t>％</a:t>
            </a:r>
            <a:r>
              <a:rPr kumimoji="1" lang="en-US" altLang="ja-JP" sz="2200" b="1" dirty="0">
                <a:solidFill>
                  <a:srgbClr val="C00000"/>
                </a:solidFill>
                <a:latin typeface="メイリオ" panose="020B0604030504040204" pitchFamily="50" charset="-128"/>
                <a:ea typeface="メイリオ" panose="020B0604030504040204" pitchFamily="50" charset="-128"/>
              </a:rPr>
              <a:t>UP</a:t>
            </a:r>
            <a:endParaRPr kumimoji="1" lang="ja-JP" altLang="en-US" sz="2200" b="1" dirty="0">
              <a:solidFill>
                <a:srgbClr val="C00000"/>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418F4EE9-34FE-4153-9190-0080EF13F75A}"/>
              </a:ext>
            </a:extLst>
          </p:cNvPr>
          <p:cNvSpPr txBox="1"/>
          <p:nvPr/>
        </p:nvSpPr>
        <p:spPr>
          <a:xfrm>
            <a:off x="2457572" y="4098071"/>
            <a:ext cx="922596" cy="600164"/>
          </a:xfrm>
          <a:prstGeom prst="rect">
            <a:avLst/>
          </a:prstGeom>
          <a:noFill/>
        </p:spPr>
        <p:txBody>
          <a:bodyPr wrap="square" rtlCol="0">
            <a:spAutoFit/>
          </a:bodyPr>
          <a:lstStyle/>
          <a:p>
            <a:pPr algn="ctr"/>
            <a:r>
              <a:rPr lang="en-US" altLang="ja-JP" sz="3300" dirty="0">
                <a:latin typeface="メイリオ" panose="020B0604030504040204" pitchFamily="50" charset="-128"/>
                <a:ea typeface="メイリオ" panose="020B0604030504040204" pitchFamily="50" charset="-128"/>
              </a:rPr>
              <a:t>VS</a:t>
            </a:r>
            <a:endParaRPr kumimoji="1" lang="ja-JP" altLang="en-US" sz="3300" dirty="0">
              <a:latin typeface="メイリオ" panose="020B0604030504040204" pitchFamily="50" charset="-128"/>
              <a:ea typeface="メイリオ" panose="020B0604030504040204" pitchFamily="50" charset="-128"/>
            </a:endParaRPr>
          </a:p>
        </p:txBody>
      </p:sp>
      <p:sp>
        <p:nvSpPr>
          <p:cNvPr id="42" name="四角形: 角を丸くする 2">
            <a:extLst>
              <a:ext uri="{FF2B5EF4-FFF2-40B4-BE49-F238E27FC236}">
                <a16:creationId xmlns:a16="http://schemas.microsoft.com/office/drawing/2014/main" id="{45BE1193-8DA1-47CA-8A69-ABDC042E5E21}"/>
              </a:ext>
            </a:extLst>
          </p:cNvPr>
          <p:cNvSpPr/>
          <p:nvPr/>
        </p:nvSpPr>
        <p:spPr>
          <a:xfrm>
            <a:off x="6249496" y="3200810"/>
            <a:ext cx="1995637" cy="97410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ブランドリフト</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メッセージ連想</a:t>
            </a:r>
          </a:p>
        </p:txBody>
      </p:sp>
      <p:grpSp>
        <p:nvGrpSpPr>
          <p:cNvPr id="43" name="グループ化 42">
            <a:extLst>
              <a:ext uri="{FF2B5EF4-FFF2-40B4-BE49-F238E27FC236}">
                <a16:creationId xmlns:a16="http://schemas.microsoft.com/office/drawing/2014/main" id="{913DD10A-F4C8-4D9B-A10C-933B667DD213}"/>
              </a:ext>
            </a:extLst>
          </p:cNvPr>
          <p:cNvGrpSpPr/>
          <p:nvPr/>
        </p:nvGrpSpPr>
        <p:grpSpPr>
          <a:xfrm>
            <a:off x="2760242" y="2333033"/>
            <a:ext cx="3561109" cy="3650456"/>
            <a:chOff x="10189669" y="2821699"/>
            <a:chExt cx="3561109" cy="3650456"/>
          </a:xfrm>
        </p:grpSpPr>
        <p:sp>
          <p:nvSpPr>
            <p:cNvPr id="44" name="テキスト ボックス 43">
              <a:extLst>
                <a:ext uri="{FF2B5EF4-FFF2-40B4-BE49-F238E27FC236}">
                  <a16:creationId xmlns:a16="http://schemas.microsoft.com/office/drawing/2014/main" id="{C7B709AC-89F6-4BC5-8BCC-5EC3EDF7E0EB}"/>
                </a:ext>
              </a:extLst>
            </p:cNvPr>
            <p:cNvSpPr txBox="1"/>
            <p:nvPr/>
          </p:nvSpPr>
          <p:spPr>
            <a:xfrm>
              <a:off x="10189669" y="2821699"/>
              <a:ext cx="3561109" cy="492443"/>
            </a:xfrm>
            <a:prstGeom prst="rect">
              <a:avLst/>
            </a:prstGeom>
            <a:noFill/>
          </p:spPr>
          <p:txBody>
            <a:bodyPr wrap="square" rtlCol="0">
              <a:spAutoFit/>
            </a:bodyPr>
            <a:lstStyle/>
            <a:p>
              <a:pPr algn="ctr"/>
              <a:r>
                <a:rPr kumimoji="1" lang="ja-JP" altLang="en-US" sz="1300" b="1" dirty="0">
                  <a:solidFill>
                    <a:schemeClr val="tx1">
                      <a:lumMod val="75000"/>
                      <a:lumOff val="25000"/>
                    </a:schemeClr>
                  </a:solidFill>
                  <a:latin typeface="メイリオ" panose="020B0604030504040204" pitchFamily="50" charset="-128"/>
                  <a:ea typeface="メイリオ" panose="020B0604030504040204" pitchFamily="50" charset="-128"/>
                </a:rPr>
                <a:t>スマートフォン版ブランドパネル</a:t>
              </a:r>
              <a:endParaRPr kumimoji="1" lang="en-US" altLang="ja-JP" sz="13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kumimoji="1" lang="en-US" altLang="ja-JP" sz="1300" b="1"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300" b="1" dirty="0">
                  <a:solidFill>
                    <a:schemeClr val="tx1">
                      <a:lumMod val="75000"/>
                      <a:lumOff val="25000"/>
                    </a:schemeClr>
                  </a:solidFill>
                  <a:latin typeface="メイリオ" panose="020B0604030504040204" pitchFamily="50" charset="-128"/>
                  <a:ea typeface="メイリオ" panose="020B0604030504040204" pitchFamily="50" charset="-128"/>
                </a:rPr>
                <a:t>通常フォーマット</a:t>
              </a:r>
              <a:r>
                <a:rPr kumimoji="1" lang="en-US" altLang="ja-JP" sz="1300" b="1" dirty="0">
                  <a:solidFill>
                    <a:schemeClr val="tx1">
                      <a:lumMod val="75000"/>
                      <a:lumOff val="25000"/>
                    </a:schemeClr>
                  </a:solidFill>
                  <a:latin typeface="メイリオ" panose="020B0604030504040204" pitchFamily="50" charset="-128"/>
                  <a:ea typeface="メイリオ" panose="020B0604030504040204" pitchFamily="50" charset="-128"/>
                </a:rPr>
                <a:t>)</a:t>
              </a:r>
              <a:endParaRPr kumimoji="1" lang="ja-JP" altLang="en-US" sz="13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pSp>
          <p:nvGrpSpPr>
            <p:cNvPr id="45" name="グループ化 44">
              <a:extLst>
                <a:ext uri="{FF2B5EF4-FFF2-40B4-BE49-F238E27FC236}">
                  <a16:creationId xmlns:a16="http://schemas.microsoft.com/office/drawing/2014/main" id="{1D9F9DB8-5418-4281-907F-9029D3ED3F2F}"/>
                </a:ext>
              </a:extLst>
            </p:cNvPr>
            <p:cNvGrpSpPr/>
            <p:nvPr/>
          </p:nvGrpSpPr>
          <p:grpSpPr>
            <a:xfrm>
              <a:off x="10965673" y="3375163"/>
              <a:ext cx="1909486" cy="3096992"/>
              <a:chOff x="667621" y="2535059"/>
              <a:chExt cx="1909486" cy="3096992"/>
            </a:xfrm>
          </p:grpSpPr>
          <p:pic>
            <p:nvPicPr>
              <p:cNvPr id="46" name="図 45">
                <a:extLst>
                  <a:ext uri="{FF2B5EF4-FFF2-40B4-BE49-F238E27FC236}">
                    <a16:creationId xmlns:a16="http://schemas.microsoft.com/office/drawing/2014/main" id="{7FA36422-8A63-48F7-9E34-F7F6DF7BA3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7621" y="2535059"/>
                <a:ext cx="1909486" cy="3096992"/>
              </a:xfrm>
              <a:prstGeom prst="rect">
                <a:avLst/>
              </a:prstGeom>
            </p:spPr>
          </p:pic>
          <p:pic>
            <p:nvPicPr>
              <p:cNvPr id="47" name="図 46">
                <a:extLst>
                  <a:ext uri="{FF2B5EF4-FFF2-40B4-BE49-F238E27FC236}">
                    <a16:creationId xmlns:a16="http://schemas.microsoft.com/office/drawing/2014/main" id="{1C4AEEE6-780F-41DC-86CB-E494829414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13594" y="2963613"/>
                <a:ext cx="1638279" cy="2641561"/>
              </a:xfrm>
              <a:prstGeom prst="rect">
                <a:avLst/>
              </a:prstGeom>
            </p:spPr>
          </p:pic>
          <p:pic>
            <p:nvPicPr>
              <p:cNvPr id="48" name="図 47">
                <a:extLst>
                  <a:ext uri="{FF2B5EF4-FFF2-40B4-BE49-F238E27FC236}">
                    <a16:creationId xmlns:a16="http://schemas.microsoft.com/office/drawing/2014/main" id="{8B9864C7-81DF-4669-B7D5-FA72195ABE6B}"/>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a:off x="830159" y="5258706"/>
                <a:ext cx="1608292" cy="373345"/>
              </a:xfrm>
              <a:prstGeom prst="rect">
                <a:avLst/>
              </a:prstGeom>
            </p:spPr>
          </p:pic>
        </p:grpSp>
      </p:grpSp>
      <p:sp>
        <p:nvSpPr>
          <p:cNvPr id="49" name="テキスト ボックス 48">
            <a:extLst>
              <a:ext uri="{FF2B5EF4-FFF2-40B4-BE49-F238E27FC236}">
                <a16:creationId xmlns:a16="http://schemas.microsoft.com/office/drawing/2014/main" id="{952E000D-3F3F-434C-8521-F01328AD6F26}"/>
              </a:ext>
            </a:extLst>
          </p:cNvPr>
          <p:cNvSpPr txBox="1"/>
          <p:nvPr/>
        </p:nvSpPr>
        <p:spPr>
          <a:xfrm>
            <a:off x="55137" y="6237865"/>
            <a:ext cx="12136863" cy="369332"/>
          </a:xfrm>
          <a:prstGeom prst="rect">
            <a:avLst/>
          </a:prstGeom>
          <a:noFill/>
        </p:spPr>
        <p:txBody>
          <a:bodyPr wrap="square">
            <a:spAutoFit/>
          </a:bodyPr>
          <a:lstStyle/>
          <a:p>
            <a:pPr algn="ct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過去事例ではスワイプ有りの場合、サーチリフトが上昇しました</a:t>
            </a:r>
          </a:p>
        </p:txBody>
      </p:sp>
      <p:sp>
        <p:nvSpPr>
          <p:cNvPr id="50" name="四角形: 角を丸くする 32">
            <a:extLst>
              <a:ext uri="{FF2B5EF4-FFF2-40B4-BE49-F238E27FC236}">
                <a16:creationId xmlns:a16="http://schemas.microsoft.com/office/drawing/2014/main" id="{F942E5A9-5588-474A-A6F9-EEB919826B37}"/>
              </a:ext>
            </a:extLst>
          </p:cNvPr>
          <p:cNvSpPr/>
          <p:nvPr/>
        </p:nvSpPr>
        <p:spPr>
          <a:xfrm>
            <a:off x="6250484" y="4812192"/>
            <a:ext cx="1987513" cy="94253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サーチリフト</a:t>
            </a:r>
            <a:endParaRPr kumimoji="1"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62842131-480E-41EF-BCE5-036BDE32AF04}"/>
              </a:ext>
            </a:extLst>
          </p:cNvPr>
          <p:cNvSpPr txBox="1"/>
          <p:nvPr/>
        </p:nvSpPr>
        <p:spPr>
          <a:xfrm>
            <a:off x="7345048" y="2421646"/>
            <a:ext cx="3875610" cy="369332"/>
          </a:xfrm>
          <a:prstGeom prst="rect">
            <a:avLst/>
          </a:prstGeom>
          <a:solidFill>
            <a:schemeClr val="bg1">
              <a:lumMod val="50000"/>
            </a:schemeClr>
          </a:solidFill>
        </p:spPr>
        <p:txBody>
          <a:bodyPr wrap="square">
            <a:spAutoFit/>
          </a:bodyPr>
          <a:lstStyle/>
          <a:p>
            <a:pPr algn="ctr"/>
            <a:r>
              <a:rPr kumimoji="1" lang="ja-JP" altLang="en-US" sz="1800" b="1" dirty="0">
                <a:solidFill>
                  <a:schemeClr val="bg1"/>
                </a:solidFill>
                <a:latin typeface="メイリオ" panose="020B0604030504040204" pitchFamily="50" charset="-128"/>
                <a:ea typeface="メイリオ" panose="020B0604030504040204" pitchFamily="50" charset="-128"/>
              </a:rPr>
              <a:t>通常フォーマットとの比較結果</a:t>
            </a:r>
            <a:endParaRPr lang="ja-JP" altLang="en-US" b="1" dirty="0">
              <a:solidFill>
                <a:schemeClr val="bg1"/>
              </a:solidFill>
              <a:latin typeface="メイリオ" panose="020B0604030504040204" pitchFamily="50" charset="-128"/>
              <a:ea typeface="メイリオ" panose="020B0604030504040204" pitchFamily="50" charset="-128"/>
            </a:endParaRPr>
          </a:p>
        </p:txBody>
      </p:sp>
      <p:grpSp>
        <p:nvGrpSpPr>
          <p:cNvPr id="52" name="グループ化 51">
            <a:extLst>
              <a:ext uri="{FF2B5EF4-FFF2-40B4-BE49-F238E27FC236}">
                <a16:creationId xmlns:a16="http://schemas.microsoft.com/office/drawing/2014/main" id="{A3778A1E-14B0-4098-AA41-3D509AFCC677}"/>
              </a:ext>
            </a:extLst>
          </p:cNvPr>
          <p:cNvGrpSpPr/>
          <p:nvPr/>
        </p:nvGrpSpPr>
        <p:grpSpPr>
          <a:xfrm>
            <a:off x="-285008" y="2319478"/>
            <a:ext cx="3429419" cy="3634943"/>
            <a:chOff x="464085" y="1980463"/>
            <a:chExt cx="3429419" cy="3634943"/>
          </a:xfrm>
        </p:grpSpPr>
        <p:sp>
          <p:nvSpPr>
            <p:cNvPr id="53" name="テキスト ボックス 52">
              <a:extLst>
                <a:ext uri="{FF2B5EF4-FFF2-40B4-BE49-F238E27FC236}">
                  <a16:creationId xmlns:a16="http://schemas.microsoft.com/office/drawing/2014/main" id="{354FE6D9-11D1-4595-8A98-0C29393941B6}"/>
                </a:ext>
              </a:extLst>
            </p:cNvPr>
            <p:cNvSpPr txBox="1"/>
            <p:nvPr/>
          </p:nvSpPr>
          <p:spPr>
            <a:xfrm>
              <a:off x="464085" y="1980463"/>
              <a:ext cx="3429419" cy="492443"/>
            </a:xfrm>
            <a:prstGeom prst="rect">
              <a:avLst/>
            </a:prstGeom>
            <a:noFill/>
          </p:spPr>
          <p:txBody>
            <a:bodyPr wrap="square" rtlCol="0">
              <a:spAutoFit/>
            </a:bodyPr>
            <a:lstStyle/>
            <a:p>
              <a:pPr algn="ctr"/>
              <a:r>
                <a:rPr kumimoji="1" lang="ja-JP" altLang="en-US" sz="1300" b="1" dirty="0">
                  <a:solidFill>
                    <a:srgbClr val="C00000"/>
                  </a:solidFill>
                  <a:latin typeface="メイリオ" panose="020B0604030504040204" pitchFamily="50" charset="-128"/>
                  <a:ea typeface="メイリオ" panose="020B0604030504040204" pitchFamily="50" charset="-128"/>
                </a:rPr>
                <a:t>スマートフォン版ブランドパネル</a:t>
              </a:r>
              <a:endParaRPr kumimoji="1" lang="en-US" altLang="ja-JP" sz="1300" b="1" dirty="0">
                <a:solidFill>
                  <a:srgbClr val="C00000"/>
                </a:solidFill>
                <a:latin typeface="メイリオ" panose="020B0604030504040204" pitchFamily="50" charset="-128"/>
                <a:ea typeface="メイリオ" panose="020B0604030504040204" pitchFamily="50" charset="-128"/>
              </a:endParaRPr>
            </a:p>
            <a:p>
              <a:pPr algn="ctr"/>
              <a:r>
                <a:rPr kumimoji="1" lang="en-US" altLang="ja-JP" sz="1300" b="1" dirty="0">
                  <a:solidFill>
                    <a:srgbClr val="C00000"/>
                  </a:solidFill>
                  <a:latin typeface="メイリオ" panose="020B0604030504040204" pitchFamily="50" charset="-128"/>
                  <a:ea typeface="メイリオ" panose="020B0604030504040204" pitchFamily="50" charset="-128"/>
                </a:rPr>
                <a:t>(</a:t>
              </a:r>
              <a:r>
                <a:rPr kumimoji="1" lang="ja-JP" altLang="en-US" sz="1300" b="1" dirty="0" smtClean="0">
                  <a:solidFill>
                    <a:srgbClr val="C00000"/>
                  </a:solidFill>
                  <a:latin typeface="メイリオ" panose="020B0604030504040204" pitchFamily="50" charset="-128"/>
                  <a:ea typeface="メイリオ" panose="020B0604030504040204" pitchFamily="50" charset="-128"/>
                </a:rPr>
                <a:t>カルーセル形式</a:t>
              </a:r>
              <a:r>
                <a:rPr kumimoji="1" lang="en-US" altLang="ja-JP" sz="1300" b="1" dirty="0" smtClean="0">
                  <a:solidFill>
                    <a:srgbClr val="C00000"/>
                  </a:solidFill>
                  <a:latin typeface="メイリオ" panose="020B0604030504040204" pitchFamily="50" charset="-128"/>
                  <a:ea typeface="メイリオ" panose="020B0604030504040204" pitchFamily="50" charset="-128"/>
                </a:rPr>
                <a:t>)</a:t>
              </a:r>
              <a:endParaRPr kumimoji="1" lang="ja-JP" altLang="en-US" sz="1300" b="1" dirty="0">
                <a:solidFill>
                  <a:srgbClr val="C00000"/>
                </a:solidFill>
                <a:latin typeface="メイリオ" panose="020B0604030504040204" pitchFamily="50" charset="-128"/>
                <a:ea typeface="メイリオ" panose="020B0604030504040204" pitchFamily="50" charset="-128"/>
              </a:endParaRPr>
            </a:p>
          </p:txBody>
        </p:sp>
        <p:grpSp>
          <p:nvGrpSpPr>
            <p:cNvPr id="54" name="グループ化 53">
              <a:extLst>
                <a:ext uri="{FF2B5EF4-FFF2-40B4-BE49-F238E27FC236}">
                  <a16:creationId xmlns:a16="http://schemas.microsoft.com/office/drawing/2014/main" id="{2606E5F9-6BF1-4561-8430-4A1F260071D8}"/>
                </a:ext>
              </a:extLst>
            </p:cNvPr>
            <p:cNvGrpSpPr/>
            <p:nvPr/>
          </p:nvGrpSpPr>
          <p:grpSpPr>
            <a:xfrm>
              <a:off x="1242875" y="2510642"/>
              <a:ext cx="1909486" cy="3104764"/>
              <a:chOff x="9746911" y="2527287"/>
              <a:chExt cx="1909486" cy="3104764"/>
            </a:xfrm>
          </p:grpSpPr>
          <p:pic>
            <p:nvPicPr>
              <p:cNvPr id="55" name="図 54">
                <a:extLst>
                  <a:ext uri="{FF2B5EF4-FFF2-40B4-BE49-F238E27FC236}">
                    <a16:creationId xmlns:a16="http://schemas.microsoft.com/office/drawing/2014/main" id="{512858E2-BF40-4533-BE9D-7492E70F0DC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46911" y="2527287"/>
                <a:ext cx="1909486" cy="3096992"/>
              </a:xfrm>
              <a:prstGeom prst="rect">
                <a:avLst/>
              </a:prstGeom>
            </p:spPr>
          </p:pic>
          <p:pic>
            <p:nvPicPr>
              <p:cNvPr id="56" name="図 55">
                <a:extLst>
                  <a:ext uri="{FF2B5EF4-FFF2-40B4-BE49-F238E27FC236}">
                    <a16:creationId xmlns:a16="http://schemas.microsoft.com/office/drawing/2014/main" id="{340CC176-93A7-4AB9-B353-0ED940C6EDC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887300" y="2966084"/>
                <a:ext cx="1638279" cy="2639090"/>
              </a:xfrm>
              <a:prstGeom prst="rect">
                <a:avLst/>
              </a:prstGeom>
            </p:spPr>
          </p:pic>
          <p:pic>
            <p:nvPicPr>
              <p:cNvPr id="57" name="図 56">
                <a:extLst>
                  <a:ext uri="{FF2B5EF4-FFF2-40B4-BE49-F238E27FC236}">
                    <a16:creationId xmlns:a16="http://schemas.microsoft.com/office/drawing/2014/main" id="{A7F69C25-26C2-461B-AD8F-961F1BF2B1F8}"/>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p:blipFill>
            <p:spPr>
              <a:xfrm>
                <a:off x="9887300" y="5258706"/>
                <a:ext cx="1618500" cy="373345"/>
              </a:xfrm>
              <a:prstGeom prst="rect">
                <a:avLst/>
              </a:prstGeom>
            </p:spPr>
          </p:pic>
        </p:grpSp>
      </p:grpSp>
    </p:spTree>
    <p:extLst>
      <p:ext uri="{BB962C8B-B14F-4D97-AF65-F5344CB8AC3E}">
        <p14:creationId xmlns:p14="http://schemas.microsoft.com/office/powerpoint/2010/main" val="2655560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5</a:t>
            </a:fld>
            <a:endParaRPr lang="ja-JP" altLang="en-US"/>
          </a:p>
        </p:txBody>
      </p:sp>
      <p:sp>
        <p:nvSpPr>
          <p:cNvPr id="3" name="テキスト プレースホルダー 2"/>
          <p:cNvSpPr>
            <a:spLocks noGrp="1"/>
          </p:cNvSpPr>
          <p:nvPr>
            <p:ph type="body" sz="quarter" idx="11"/>
          </p:nvPr>
        </p:nvSpPr>
        <p:spPr/>
        <p:txBody>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推奨</a:t>
            </a:r>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クリエイティブ</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29" name="正方形/長方形 28"/>
          <p:cNvSpPr/>
          <p:nvPr/>
        </p:nvSpPr>
        <p:spPr>
          <a:xfrm>
            <a:off x="1025028" y="794322"/>
            <a:ext cx="10299689" cy="929937"/>
          </a:xfrm>
          <a:prstGeom prst="rect">
            <a:avLst/>
          </a:prstGeom>
          <a:solidFill>
            <a:schemeClr val="bg1">
              <a:lumMod val="95000"/>
            </a:scheme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スワイプを促し、広告効果最大化をさせるためのクリエイティブ制作ポイントを押さえた</a:t>
            </a:r>
            <a:endParaRPr lang="en-US" altLang="ja-JP"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推奨クリエイティブをご用意いたしました</a:t>
            </a:r>
          </a:p>
        </p:txBody>
      </p:sp>
      <p:sp>
        <p:nvSpPr>
          <p:cNvPr id="30" name="正方形/長方形 29">
            <a:extLst>
              <a:ext uri="{FF2B5EF4-FFF2-40B4-BE49-F238E27FC236}">
                <a16:creationId xmlns:a16="http://schemas.microsoft.com/office/drawing/2014/main" id="{6E1F795A-0BFE-4978-9471-F98E1307D443}"/>
              </a:ext>
            </a:extLst>
          </p:cNvPr>
          <p:cNvSpPr/>
          <p:nvPr/>
        </p:nvSpPr>
        <p:spPr>
          <a:xfrm>
            <a:off x="1025028" y="2342943"/>
            <a:ext cx="4591207" cy="784163"/>
          </a:xfrm>
          <a:prstGeom prst="rect">
            <a:avLst/>
          </a:prstGeom>
          <a:solidFill>
            <a:schemeClr val="tx1">
              <a:lumMod val="75000"/>
              <a:lumOff val="25000"/>
            </a:schemeClr>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latin typeface="メイリオ" panose="020B0604030504040204" pitchFamily="50" charset="-128"/>
                <a:ea typeface="メイリオ" panose="020B0604030504040204" pitchFamily="50" charset="-128"/>
              </a:rPr>
              <a:t>ストーリー性</a:t>
            </a:r>
            <a:r>
              <a:rPr lang="ja-JP" altLang="en-US" sz="2800" b="1" dirty="0">
                <a:latin typeface="メイリオ" panose="020B0604030504040204" pitchFamily="50" charset="-128"/>
                <a:ea typeface="メイリオ" panose="020B0604030504040204" pitchFamily="50" charset="-128"/>
              </a:rPr>
              <a:t>を持たす</a:t>
            </a:r>
            <a:endParaRPr lang="en-US" altLang="ja-JP" sz="2800" b="1"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81F397F-F2F9-4A6D-B0FE-8538B4CA597A}"/>
              </a:ext>
            </a:extLst>
          </p:cNvPr>
          <p:cNvSpPr/>
          <p:nvPr/>
        </p:nvSpPr>
        <p:spPr>
          <a:xfrm>
            <a:off x="6746667" y="2351407"/>
            <a:ext cx="4591207" cy="784163"/>
          </a:xfrm>
          <a:prstGeom prst="rect">
            <a:avLst/>
          </a:prstGeom>
          <a:solidFill>
            <a:schemeClr val="tx1">
              <a:lumMod val="75000"/>
              <a:lumOff val="25000"/>
            </a:schemeClr>
          </a:solidFill>
          <a:ln w="38100">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smtClean="0">
                <a:latin typeface="メイリオ" panose="020B0604030504040204" pitchFamily="50" charset="-128"/>
                <a:ea typeface="メイリオ" panose="020B0604030504040204" pitchFamily="50" charset="-128"/>
              </a:rPr>
              <a:t>続き</a:t>
            </a:r>
            <a:r>
              <a:rPr lang="ja-JP" altLang="en-US" sz="2800" b="1" dirty="0">
                <a:latin typeface="メイリオ" panose="020B0604030504040204" pitchFamily="50" charset="-128"/>
                <a:ea typeface="メイリオ" panose="020B0604030504040204" pitchFamily="50" charset="-128"/>
              </a:rPr>
              <a:t>を気にしてもらう</a:t>
            </a:r>
            <a:endParaRPr lang="en-US" altLang="ja-JP" sz="2800" b="1" dirty="0">
              <a:latin typeface="メイリオ" panose="020B0604030504040204" pitchFamily="50" charset="-128"/>
              <a:ea typeface="メイリオ" panose="020B0604030504040204" pitchFamily="50" charset="-128"/>
            </a:endParaRPr>
          </a:p>
        </p:txBody>
      </p:sp>
      <p:pic>
        <p:nvPicPr>
          <p:cNvPr id="32" name="図 31" descr="文字の書かれた紙&#10;&#10;中程度の精度で自動的に生成された説明">
            <a:extLst>
              <a:ext uri="{FF2B5EF4-FFF2-40B4-BE49-F238E27FC236}">
                <a16:creationId xmlns:a16="http://schemas.microsoft.com/office/drawing/2014/main" id="{EB1C32D9-68D9-4334-9681-6B67A4D8B3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5029" y="3127106"/>
            <a:ext cx="4579780" cy="2936572"/>
          </a:xfrm>
          <a:prstGeom prst="rect">
            <a:avLst/>
          </a:prstGeom>
        </p:spPr>
      </p:pic>
      <p:pic>
        <p:nvPicPr>
          <p:cNvPr id="33" name="Picture 2">
            <a:extLst>
              <a:ext uri="{FF2B5EF4-FFF2-40B4-BE49-F238E27FC236}">
                <a16:creationId xmlns:a16="http://schemas.microsoft.com/office/drawing/2014/main" id="{66EF8086-E350-4474-B4C3-2D79FA858DF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58092" y="3109076"/>
            <a:ext cx="4566625" cy="2972631"/>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781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ED6251D4-CC48-1F43-B84F-F950E7875ACA}"/>
              </a:ext>
            </a:extLst>
          </p:cNvPr>
          <p:cNvPicPr>
            <a:picLocks noChangeAspect="1"/>
          </p:cNvPicPr>
          <p:nvPr/>
        </p:nvPicPr>
        <p:blipFill rotWithShape="1">
          <a:blip r:embed="rId2" cstate="email">
            <a:alphaModFix amt="62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b="22196"/>
          <a:stretch/>
        </p:blipFill>
        <p:spPr>
          <a:xfrm>
            <a:off x="282934" y="934877"/>
            <a:ext cx="4040242" cy="5922538"/>
          </a:xfrm>
          <a:prstGeom prst="rect">
            <a:avLst/>
          </a:prstGeom>
        </p:spPr>
      </p:pic>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6</a:t>
            </a:fld>
            <a:endParaRPr lang="ja-JP" altLang="en-US"/>
          </a:p>
        </p:txBody>
      </p:sp>
      <p:sp>
        <p:nvSpPr>
          <p:cNvPr id="2" name="テキスト プレースホルダー 1"/>
          <p:cNvSpPr>
            <a:spLocks noGrp="1"/>
          </p:cNvSpPr>
          <p:nvPr>
            <p:ph type="body" sz="quarter" idx="11"/>
          </p:nvPr>
        </p:nvSpPr>
        <p:spPr/>
        <p:txBody>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推奨クリエイティブ（①ストーリー性を持たす</a:t>
            </a:r>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A7AF5D61-51F4-449B-81A5-D073DEBA88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36496" y="2644313"/>
            <a:ext cx="3381094" cy="1901864"/>
          </a:xfrm>
          <a:prstGeom prst="rect">
            <a:avLst/>
          </a:prstGeom>
        </p:spPr>
      </p:pic>
      <p:pic>
        <p:nvPicPr>
          <p:cNvPr id="11" name="図 10">
            <a:extLst>
              <a:ext uri="{FF2B5EF4-FFF2-40B4-BE49-F238E27FC236}">
                <a16:creationId xmlns:a16="http://schemas.microsoft.com/office/drawing/2014/main" id="{582CC575-C6FC-4E8A-848B-66C489A7F46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95441" y="4630152"/>
            <a:ext cx="3381093" cy="1901866"/>
          </a:xfrm>
          <a:prstGeom prst="rect">
            <a:avLst/>
          </a:prstGeom>
        </p:spPr>
      </p:pic>
      <p:pic>
        <p:nvPicPr>
          <p:cNvPr id="12" name="図 11">
            <a:extLst>
              <a:ext uri="{FF2B5EF4-FFF2-40B4-BE49-F238E27FC236}">
                <a16:creationId xmlns:a16="http://schemas.microsoft.com/office/drawing/2014/main" id="{E9DB937F-5C20-4950-9F9E-6D921295C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84971" y="4624106"/>
            <a:ext cx="3365549" cy="1893122"/>
          </a:xfrm>
          <a:prstGeom prst="rect">
            <a:avLst/>
          </a:prstGeom>
        </p:spPr>
      </p:pic>
      <p:sp>
        <p:nvSpPr>
          <p:cNvPr id="13" name="正方形/長方形 12"/>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14" name="正方形/長方形 13"/>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正方形/長方形 14"/>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878454D0-8DF7-4770-B0B0-36EE8C3C0145}"/>
              </a:ext>
            </a:extLst>
          </p:cNvPr>
          <p:cNvSpPr/>
          <p:nvPr/>
        </p:nvSpPr>
        <p:spPr>
          <a:xfrm>
            <a:off x="5617968" y="1126298"/>
            <a:ext cx="6383540" cy="1307366"/>
          </a:xfrm>
          <a:prstGeom prst="rect">
            <a:avLst/>
          </a:prstGeom>
          <a:solidFill>
            <a:srgbClr val="C00000">
              <a:alpha val="30196"/>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動画の印象的なシーンを切り出して</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ストーリー性を出すことで、</a:t>
            </a: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バナーでは伝えきれない</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動画では見てもらえない</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という弱点を克服する</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8" name="図 17">
            <a:extLst>
              <a:ext uri="{FF2B5EF4-FFF2-40B4-BE49-F238E27FC236}">
                <a16:creationId xmlns:a16="http://schemas.microsoft.com/office/drawing/2014/main" id="{76C6FA4C-EBF9-463F-BE62-AAA92F581E8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6797" y="2651002"/>
            <a:ext cx="3357996" cy="1888872"/>
          </a:xfrm>
          <a:prstGeom prst="rect">
            <a:avLst/>
          </a:prstGeom>
        </p:spPr>
      </p:pic>
      <p:pic>
        <p:nvPicPr>
          <p:cNvPr id="19" name="図 18">
            <a:extLst>
              <a:ext uri="{FF2B5EF4-FFF2-40B4-BE49-F238E27FC236}">
                <a16:creationId xmlns:a16="http://schemas.microsoft.com/office/drawing/2014/main" id="{9EFE2969-7643-4EBC-BEFE-0F084E5457F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85097" y="2644313"/>
            <a:ext cx="3381095" cy="1901865"/>
          </a:xfrm>
          <a:prstGeom prst="rect">
            <a:avLst/>
          </a:prstGeom>
        </p:spPr>
      </p:pic>
      <p:sp>
        <p:nvSpPr>
          <p:cNvPr id="20" name="四角形: 角を丸くする 17">
            <a:extLst>
              <a:ext uri="{FF2B5EF4-FFF2-40B4-BE49-F238E27FC236}">
                <a16:creationId xmlns:a16="http://schemas.microsoft.com/office/drawing/2014/main" id="{5C18173A-8299-429F-978C-2913322EE529}"/>
              </a:ext>
            </a:extLst>
          </p:cNvPr>
          <p:cNvSpPr/>
          <p:nvPr/>
        </p:nvSpPr>
        <p:spPr>
          <a:xfrm>
            <a:off x="5506975" y="1003812"/>
            <a:ext cx="1243028" cy="38080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メイリオ" panose="020B0604030504040204" pitchFamily="50" charset="-128"/>
                <a:ea typeface="メイリオ" panose="020B0604030504040204" pitchFamily="50" charset="-128"/>
              </a:rPr>
              <a:t>ねらい</a:t>
            </a:r>
            <a:endParaRPr kumimoji="1" lang="ja-JP" altLang="en-US"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42730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7</a:t>
            </a:fld>
            <a:endParaRPr lang="ja-JP" altLang="en-US"/>
          </a:p>
        </p:txBody>
      </p:sp>
      <p:sp>
        <p:nvSpPr>
          <p:cNvPr id="2" name="テキスト プレースホルダー 1"/>
          <p:cNvSpPr>
            <a:spLocks noGrp="1"/>
          </p:cNvSpPr>
          <p:nvPr>
            <p:ph type="body" sz="quarter" idx="11"/>
          </p:nvPr>
        </p:nvSpPr>
        <p:spPr>
          <a:xfrm>
            <a:off x="334962" y="130175"/>
            <a:ext cx="11691104" cy="814388"/>
          </a:xfrm>
        </p:spPr>
        <p:txBody>
          <a:bodyPr>
            <a:normAutofit/>
          </a:bodyPr>
          <a:lstStyle/>
          <a:p>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推奨クリエイティブ（②続きを気にして</a:t>
            </a:r>
            <a:r>
              <a:rPr lang="ja-JP" altLang="en-US" b="1" dirty="0" smtClean="0">
                <a:solidFill>
                  <a:schemeClr val="tx1">
                    <a:lumMod val="75000"/>
                    <a:lumOff val="25000"/>
                  </a:schemeClr>
                </a:solidFill>
                <a:latin typeface="メイリオ" panose="020B0604030504040204" pitchFamily="50" charset="-128"/>
                <a:ea typeface="メイリオ" panose="020B0604030504040204" pitchFamily="50" charset="-128"/>
              </a:rPr>
              <a:t>もらう）</a:t>
            </a:r>
            <a:endParaRPr lang="ja-JP" altLang="en-US"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5B9E3635-8B95-F249-B089-CDBE8E2DFE68}"/>
              </a:ext>
            </a:extLst>
          </p:cNvPr>
          <p:cNvPicPr>
            <a:picLocks noChangeAspect="1"/>
          </p:cNvPicPr>
          <p:nvPr/>
        </p:nvPicPr>
        <p:blipFill rotWithShape="1">
          <a:blip r:embed="rId2" cstate="email">
            <a:alphaModFix amt="62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b="22196"/>
          <a:stretch/>
        </p:blipFill>
        <p:spPr>
          <a:xfrm>
            <a:off x="282934" y="934877"/>
            <a:ext cx="4040242" cy="5922538"/>
          </a:xfrm>
          <a:prstGeom prst="rect">
            <a:avLst/>
          </a:prstGeom>
        </p:spPr>
      </p:pic>
      <p:sp>
        <p:nvSpPr>
          <p:cNvPr id="14" name="正方形/長方形 13"/>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ja-JP" sz="2000" dirty="0">
              <a:latin typeface="メイリオ" panose="020B0604030504040204" pitchFamily="50" charset="-128"/>
              <a:ea typeface="メイリオ" panose="020B0604030504040204" pitchFamily="50" charset="-128"/>
            </a:endParaRPr>
          </a:p>
        </p:txBody>
      </p:sp>
      <p:sp>
        <p:nvSpPr>
          <p:cNvPr id="15" name="正方形/長方形 14"/>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正方形/長方形 15"/>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7" name="Text Box 21"/>
          <p:cNvSpPr txBox="1">
            <a:spLocks noChangeArrowheads="1"/>
          </p:cNvSpPr>
          <p:nvPr/>
        </p:nvSpPr>
        <p:spPr bwMode="auto">
          <a:xfrm>
            <a:off x="470017" y="6328188"/>
            <a:ext cx="5063939" cy="210724"/>
          </a:xfrm>
          <a:prstGeom prst="rect">
            <a:avLst/>
          </a:prstGeom>
          <a:noFill/>
          <a:ln w="9525">
            <a:noFill/>
            <a:miter lim="800000"/>
            <a:headEnd/>
            <a:tailEnd/>
          </a:ln>
          <a:effectLst/>
        </p:spPr>
        <p:txBody>
          <a:bodyPr wrap="square" lIns="71526" tIns="35763" rIns="71526" bIns="35763">
            <a:spAutoFit/>
          </a:bodyPr>
          <a:lstStyle/>
          <a:p>
            <a:pPr defTabSz="714366">
              <a:defRPr/>
            </a:pPr>
            <a:r>
              <a:rPr kumimoji="0" lang="en-US" altLang="ja-JP" sz="9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a:t>
            </a:r>
            <a:r>
              <a:rPr kumimoji="0" lang="ja-JP" altLang="en-US" sz="9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rPr>
              <a:t>　旅行カテゴリから地図アプリを除く乗換専用アプリをヤフーにて抽出し、利用者数を算出</a:t>
            </a:r>
            <a:endParaRPr kumimoji="0" lang="en-US" altLang="ja-JP" sz="9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pic>
        <p:nvPicPr>
          <p:cNvPr id="18" name="図 17">
            <a:extLst>
              <a:ext uri="{FF2B5EF4-FFF2-40B4-BE49-F238E27FC236}">
                <a16:creationId xmlns:a16="http://schemas.microsoft.com/office/drawing/2014/main" id="{5F88428D-E4D4-5449-A77A-A00628D3539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076720" y="4624531"/>
            <a:ext cx="3403346" cy="1914381"/>
          </a:xfrm>
          <a:prstGeom prst="rect">
            <a:avLst/>
          </a:prstGeom>
        </p:spPr>
      </p:pic>
      <p:pic>
        <p:nvPicPr>
          <p:cNvPr id="19" name="図 18">
            <a:extLst>
              <a:ext uri="{FF2B5EF4-FFF2-40B4-BE49-F238E27FC236}">
                <a16:creationId xmlns:a16="http://schemas.microsoft.com/office/drawing/2014/main" id="{89886551-AC8F-BE45-930A-39701D5C39E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894011" y="2650572"/>
            <a:ext cx="3403346" cy="1914381"/>
          </a:xfrm>
          <a:prstGeom prst="rect">
            <a:avLst/>
          </a:prstGeom>
        </p:spPr>
      </p:pic>
      <p:pic>
        <p:nvPicPr>
          <p:cNvPr id="20" name="図 19" descr="テキスト&#10;&#10;自動的に生成された説明">
            <a:extLst>
              <a:ext uri="{FF2B5EF4-FFF2-40B4-BE49-F238E27FC236}">
                <a16:creationId xmlns:a16="http://schemas.microsoft.com/office/drawing/2014/main" id="{01F282DF-151B-D24A-AFDA-F81DBF0AC35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77728" y="4620413"/>
            <a:ext cx="3403344" cy="1914381"/>
          </a:xfrm>
          <a:prstGeom prst="rect">
            <a:avLst/>
          </a:prstGeom>
        </p:spPr>
      </p:pic>
      <p:sp>
        <p:nvSpPr>
          <p:cNvPr id="21" name="正方形/長方形 20">
            <a:extLst>
              <a:ext uri="{FF2B5EF4-FFF2-40B4-BE49-F238E27FC236}">
                <a16:creationId xmlns:a16="http://schemas.microsoft.com/office/drawing/2014/main" id="{97EE40CA-5DEE-4DD8-8AA2-2C06FD7B7AE0}"/>
              </a:ext>
            </a:extLst>
          </p:cNvPr>
          <p:cNvSpPr/>
          <p:nvPr/>
        </p:nvSpPr>
        <p:spPr>
          <a:xfrm>
            <a:off x="5617968" y="1126298"/>
            <a:ext cx="6383540" cy="891652"/>
          </a:xfrm>
          <a:prstGeom prst="rect">
            <a:avLst/>
          </a:prstGeom>
          <a:solidFill>
            <a:srgbClr val="C00000">
              <a:alpha val="30196"/>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lumMod val="75000"/>
                    <a:lumOff val="25000"/>
                  </a:schemeClr>
                </a:solidFill>
                <a:latin typeface="メイリオ" panose="020B0604030504040204" pitchFamily="50" charset="-128"/>
                <a:ea typeface="メイリオ" panose="020B0604030504040204" pitchFamily="50" charset="-128"/>
              </a:rPr>
              <a:t>続きを気にさせる構成</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にして、没入してもらう</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p:txBody>
      </p:sp>
      <p:pic>
        <p:nvPicPr>
          <p:cNvPr id="22" name="図 21">
            <a:extLst>
              <a:ext uri="{FF2B5EF4-FFF2-40B4-BE49-F238E27FC236}">
                <a16:creationId xmlns:a16="http://schemas.microsoft.com/office/drawing/2014/main" id="{DB135CC9-EA62-466D-AA20-6BBEA6F45E2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5068" y="2650571"/>
            <a:ext cx="3403344" cy="1914381"/>
          </a:xfrm>
          <a:prstGeom prst="rect">
            <a:avLst/>
          </a:prstGeom>
        </p:spPr>
      </p:pic>
      <p:sp>
        <p:nvSpPr>
          <p:cNvPr id="23" name="四角形: 角を丸くする 17">
            <a:extLst>
              <a:ext uri="{FF2B5EF4-FFF2-40B4-BE49-F238E27FC236}">
                <a16:creationId xmlns:a16="http://schemas.microsoft.com/office/drawing/2014/main" id="{5C18173A-8299-429F-978C-2913322EE529}"/>
              </a:ext>
            </a:extLst>
          </p:cNvPr>
          <p:cNvSpPr/>
          <p:nvPr/>
        </p:nvSpPr>
        <p:spPr>
          <a:xfrm>
            <a:off x="5506975" y="1003812"/>
            <a:ext cx="1243028" cy="38080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メイリオ" panose="020B0604030504040204" pitchFamily="50" charset="-128"/>
                <a:ea typeface="メイリオ" panose="020B0604030504040204" pitchFamily="50" charset="-128"/>
              </a:rPr>
              <a:t>ねらい</a:t>
            </a:r>
            <a:endParaRPr kumimoji="1" lang="ja-JP" altLang="en-US"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37123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C1BF88-1016-A240-BDDD-5A3834596345}"/>
              </a:ext>
            </a:extLst>
          </p:cNvPr>
          <p:cNvSpPr>
            <a:spLocks noGrp="1"/>
          </p:cNvSpPr>
          <p:nvPr>
            <p:ph type="sldNum" sz="quarter" idx="13"/>
          </p:nvPr>
        </p:nvSpPr>
        <p:spPr/>
        <p:txBody>
          <a:bodyPr/>
          <a:lstStyle/>
          <a:p>
            <a:fld id="{F9BD7636-22E7-4304-ABE2-16A3D163D5E1}" type="slidenum">
              <a:rPr lang="ja-JP" altLang="en-US" smtClean="0"/>
              <a:pPr/>
              <a:t>8</a:t>
            </a:fld>
            <a:endParaRPr lang="ja-JP" altLang="en-US"/>
          </a:p>
        </p:txBody>
      </p:sp>
      <p:sp>
        <p:nvSpPr>
          <p:cNvPr id="2" name="テキスト プレースホルダー 1"/>
          <p:cNvSpPr>
            <a:spLocks noGrp="1"/>
          </p:cNvSpPr>
          <p:nvPr>
            <p:ph type="body" sz="quarter" idx="11"/>
          </p:nvPr>
        </p:nvSpPr>
        <p:spPr/>
        <p:txBody>
          <a:bodyPr/>
          <a:lstStyle/>
          <a:p>
            <a:pPr lvl="0"/>
            <a:r>
              <a:rPr lang="ja-JP" altLang="en-US" b="1" dirty="0" smtClean="0">
                <a:solidFill>
                  <a:schemeClr val="tx1">
                    <a:lumMod val="75000"/>
                    <a:lumOff val="25000"/>
                  </a:schemeClr>
                </a:solidFill>
              </a:rPr>
              <a:t>推奨クリエイティブ（③</a:t>
            </a:r>
            <a:r>
              <a:rPr lang="ja-JP" altLang="en-US" b="1" dirty="0">
                <a:solidFill>
                  <a:schemeClr val="tx1">
                    <a:lumMod val="75000"/>
                    <a:lumOff val="25000"/>
                  </a:schemeClr>
                </a:solidFill>
              </a:rPr>
              <a:t>漫画のコマ風に</a:t>
            </a:r>
            <a:r>
              <a:rPr lang="ja-JP" altLang="en-US" b="1" dirty="0" smtClean="0">
                <a:solidFill>
                  <a:schemeClr val="tx1">
                    <a:lumMod val="75000"/>
                    <a:lumOff val="25000"/>
                  </a:schemeClr>
                </a:solidFill>
              </a:rPr>
              <a:t>する）</a:t>
            </a:r>
            <a:endParaRPr lang="ja-JP" altLang="en-US" b="1" dirty="0">
              <a:solidFill>
                <a:schemeClr val="tx1">
                  <a:lumMod val="75000"/>
                  <a:lumOff val="25000"/>
                </a:schemeClr>
              </a:solidFill>
            </a:endParaRPr>
          </a:p>
        </p:txBody>
      </p:sp>
      <p:sp>
        <p:nvSpPr>
          <p:cNvPr id="11" name="正方形/長方形 10"/>
          <p:cNvSpPr/>
          <p:nvPr/>
        </p:nvSpPr>
        <p:spPr>
          <a:xfrm>
            <a:off x="383771" y="934877"/>
            <a:ext cx="11489437" cy="70891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2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 name="正方形/長方形 11"/>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3" name="正方形/長方形 12"/>
          <p:cNvSpPr/>
          <p:nvPr/>
        </p:nvSpPr>
        <p:spPr>
          <a:xfrm>
            <a:off x="470017"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pic>
        <p:nvPicPr>
          <p:cNvPr id="15" name="図 14">
            <a:extLst>
              <a:ext uri="{FF2B5EF4-FFF2-40B4-BE49-F238E27FC236}">
                <a16:creationId xmlns:a16="http://schemas.microsoft.com/office/drawing/2014/main" id="{58FE0F38-BF8B-CE41-AC35-198D0791288A}"/>
              </a:ext>
            </a:extLst>
          </p:cNvPr>
          <p:cNvPicPr>
            <a:picLocks noChangeAspect="1"/>
          </p:cNvPicPr>
          <p:nvPr/>
        </p:nvPicPr>
        <p:blipFill rotWithShape="1">
          <a:blip r:embed="rId2" cstate="email">
            <a:alphaModFix amt="62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b="22196"/>
          <a:stretch/>
        </p:blipFill>
        <p:spPr>
          <a:xfrm>
            <a:off x="282934" y="934877"/>
            <a:ext cx="4040242" cy="5922538"/>
          </a:xfrm>
          <a:prstGeom prst="rect">
            <a:avLst/>
          </a:prstGeom>
        </p:spPr>
      </p:pic>
      <p:sp>
        <p:nvSpPr>
          <p:cNvPr id="16" name="正方形/長方形 15">
            <a:extLst>
              <a:ext uri="{FF2B5EF4-FFF2-40B4-BE49-F238E27FC236}">
                <a16:creationId xmlns:a16="http://schemas.microsoft.com/office/drawing/2014/main" id="{A5726A2F-E7F2-415E-9EB2-4A361F9B2B95}"/>
              </a:ext>
            </a:extLst>
          </p:cNvPr>
          <p:cNvSpPr/>
          <p:nvPr/>
        </p:nvSpPr>
        <p:spPr>
          <a:xfrm>
            <a:off x="5617968" y="1126298"/>
            <a:ext cx="6383540" cy="891652"/>
          </a:xfrm>
          <a:prstGeom prst="rect">
            <a:avLst/>
          </a:prstGeom>
          <a:solidFill>
            <a:srgbClr val="C00000">
              <a:alpha val="30196"/>
            </a:srgbClr>
          </a:solidFill>
          <a:ln w="381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tx1">
                    <a:lumMod val="75000"/>
                    <a:lumOff val="25000"/>
                  </a:schemeClr>
                </a:solidFill>
                <a:latin typeface="メイリオ" panose="020B0604030504040204" pitchFamily="50" charset="-128"/>
                <a:ea typeface="メイリオ" panose="020B0604030504040204" pitchFamily="50" charset="-128"/>
              </a:rPr>
              <a:t>漫画のコマ</a:t>
            </a: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のように見せることで、</a:t>
            </a: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a:solidFill>
                  <a:schemeClr val="tx1">
                    <a:lumMod val="75000"/>
                    <a:lumOff val="25000"/>
                  </a:schemeClr>
                </a:solidFill>
                <a:latin typeface="メイリオ" panose="020B0604030504040204" pitchFamily="50" charset="-128"/>
                <a:ea typeface="メイリオ" panose="020B0604030504040204" pitchFamily="50" charset="-128"/>
              </a:rPr>
              <a:t>興味を喚起、わかりやすく内容の理解を</a:t>
            </a:r>
            <a:r>
              <a:rPr lang="ja-JP" altLang="en-US" dirty="0">
                <a:solidFill>
                  <a:schemeClr val="tx1">
                    <a:lumMod val="75000"/>
                    <a:lumOff val="25000"/>
                  </a:schemeClr>
                </a:solidFill>
                <a:latin typeface="メイリオ" panose="020B0604030504040204" pitchFamily="50" charset="-128"/>
                <a:ea typeface="メイリオ" panose="020B0604030504040204" pitchFamily="50" charset="-128"/>
              </a:rPr>
              <a:t>深める</a:t>
            </a:r>
            <a:endParaRPr kumimoji="1" lang="en-US" altLang="ja-JP" sz="180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endParaRPr>
          </a:p>
        </p:txBody>
      </p:sp>
      <p:sp>
        <p:nvSpPr>
          <p:cNvPr id="17" name="四角形: 角を丸くする 17">
            <a:extLst>
              <a:ext uri="{FF2B5EF4-FFF2-40B4-BE49-F238E27FC236}">
                <a16:creationId xmlns:a16="http://schemas.microsoft.com/office/drawing/2014/main" id="{5C18173A-8299-429F-978C-2913322EE529}"/>
              </a:ext>
            </a:extLst>
          </p:cNvPr>
          <p:cNvSpPr/>
          <p:nvPr/>
        </p:nvSpPr>
        <p:spPr>
          <a:xfrm>
            <a:off x="5506975" y="1003812"/>
            <a:ext cx="1243028" cy="38080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メイリオ" panose="020B0604030504040204" pitchFamily="50" charset="-128"/>
                <a:ea typeface="メイリオ" panose="020B0604030504040204" pitchFamily="50" charset="-128"/>
              </a:rPr>
              <a:t>ねらい</a:t>
            </a:r>
            <a:endParaRPr kumimoji="1" lang="ja-JP" altLang="en-US" b="1" dirty="0">
              <a:latin typeface="メイリオ" panose="020B0604030504040204" pitchFamily="50" charset="-128"/>
              <a:ea typeface="メイリオ" panose="020B0604030504040204" pitchFamily="50" charset="-128"/>
            </a:endParaRPr>
          </a:p>
        </p:txBody>
      </p:sp>
      <p:sp>
        <p:nvSpPr>
          <p:cNvPr id="18" name="スライド番号プレースホルダー 4">
            <a:extLst>
              <a:ext uri="{FF2B5EF4-FFF2-40B4-BE49-F238E27FC236}">
                <a16:creationId xmlns:a16="http://schemas.microsoft.com/office/drawing/2014/main" id="{8E49C3C0-CC35-4EFF-950D-45291664F8F9}"/>
              </a:ext>
            </a:extLst>
          </p:cNvPr>
          <p:cNvSpPr txBox="1">
            <a:spLocks/>
          </p:cNvSpPr>
          <p:nvPr/>
        </p:nvSpPr>
        <p:spPr>
          <a:xfrm>
            <a:off x="9448800" y="6640043"/>
            <a:ext cx="2743200" cy="217957"/>
          </a:xfrm>
          <a:prstGeom prst="rect">
            <a:avLst/>
          </a:prstGeom>
        </p:spPr>
        <p:txBody>
          <a:bodyPr vert="horz" lIns="91440" tIns="45720" rIns="91440" bIns="45720" rtlCol="0">
            <a:normAutofit fontScale="92500" lnSpcReduction="10000"/>
          </a:bodyPr>
          <a:lstStyle>
            <a:lvl1pPr marL="0" indent="0" algn="l" defTabSz="914423" rtl="0" eaLnBrk="1" latinLnBrk="0" hangingPunct="1">
              <a:spcBef>
                <a:spcPct val="20000"/>
              </a:spcBef>
              <a:buFont typeface="+mj-lt"/>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fld id="{960A7A60-E623-C842-8AFE-9F11748E6EB6}" type="slidenum">
              <a:rPr lang="ja-JP" altLang="en-US" sz="1000" smtClean="0">
                <a:latin typeface="メイリオ" panose="020B0604030504040204" pitchFamily="50" charset="-128"/>
                <a:ea typeface="メイリオ" panose="020B0604030504040204" pitchFamily="50" charset="-128"/>
              </a:rPr>
              <a:pPr/>
              <a:t>8</a:t>
            </a:fld>
            <a:endParaRPr lang="ja-JP" altLang="en-US" sz="1000" dirty="0">
              <a:latin typeface="メイリオ" panose="020B0604030504040204" pitchFamily="50" charset="-128"/>
              <a:ea typeface="メイリオ" panose="020B0604030504040204" pitchFamily="50" charset="-128"/>
            </a:endParaRPr>
          </a:p>
        </p:txBody>
      </p:sp>
      <p:pic>
        <p:nvPicPr>
          <p:cNvPr id="19" name="図 18">
            <a:extLst>
              <a:ext uri="{FF2B5EF4-FFF2-40B4-BE49-F238E27FC236}">
                <a16:creationId xmlns:a16="http://schemas.microsoft.com/office/drawing/2014/main" id="{5873E74F-DD64-814B-B1CA-4FABDA67CE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5670" y="2583910"/>
            <a:ext cx="3594100" cy="2032000"/>
          </a:xfrm>
          <a:prstGeom prst="rect">
            <a:avLst/>
          </a:prstGeom>
        </p:spPr>
      </p:pic>
      <p:pic>
        <p:nvPicPr>
          <p:cNvPr id="20" name="図 19">
            <a:extLst>
              <a:ext uri="{FF2B5EF4-FFF2-40B4-BE49-F238E27FC236}">
                <a16:creationId xmlns:a16="http://schemas.microsoft.com/office/drawing/2014/main" id="{D88BAB81-460E-8C46-9709-1F7C018A551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09770" y="2583910"/>
            <a:ext cx="3606800" cy="2032000"/>
          </a:xfrm>
          <a:prstGeom prst="rect">
            <a:avLst/>
          </a:prstGeom>
        </p:spPr>
      </p:pic>
      <p:pic>
        <p:nvPicPr>
          <p:cNvPr id="21" name="図 20">
            <a:extLst>
              <a:ext uri="{FF2B5EF4-FFF2-40B4-BE49-F238E27FC236}">
                <a16:creationId xmlns:a16="http://schemas.microsoft.com/office/drawing/2014/main" id="{08A6DAB4-188F-9A4B-8227-EE46F64979E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00673" y="4616698"/>
            <a:ext cx="3606800" cy="2044700"/>
          </a:xfrm>
          <a:prstGeom prst="rect">
            <a:avLst/>
          </a:prstGeom>
        </p:spPr>
      </p:pic>
      <p:pic>
        <p:nvPicPr>
          <p:cNvPr id="22" name="図 21">
            <a:extLst>
              <a:ext uri="{FF2B5EF4-FFF2-40B4-BE49-F238E27FC236}">
                <a16:creationId xmlns:a16="http://schemas.microsoft.com/office/drawing/2014/main" id="{57841D45-E0DB-424C-96FE-720CBDFC39E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07473" y="4614631"/>
            <a:ext cx="3619500" cy="2057400"/>
          </a:xfrm>
          <a:prstGeom prst="rect">
            <a:avLst/>
          </a:prstGeom>
        </p:spPr>
      </p:pic>
    </p:spTree>
    <p:extLst>
      <p:ext uri="{BB962C8B-B14F-4D97-AF65-F5344CB8AC3E}">
        <p14:creationId xmlns:p14="http://schemas.microsoft.com/office/powerpoint/2010/main" val="1779242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548A35C-EC16-834E-A676-44E937BC4164}"/>
              </a:ext>
            </a:extLst>
          </p:cNvPr>
          <p:cNvSpPr>
            <a:spLocks noGrp="1"/>
          </p:cNvSpPr>
          <p:nvPr>
            <p:ph type="title"/>
          </p:nvPr>
        </p:nvSpPr>
        <p:spPr>
          <a:xfrm>
            <a:off x="0" y="3140967"/>
            <a:ext cx="12192000" cy="815027"/>
          </a:xfrm>
        </p:spPr>
        <p:txBody>
          <a:bodyPr>
            <a:noAutofit/>
          </a:bodyPr>
          <a:lstStyle/>
          <a:p>
            <a:pPr algn="ctr"/>
            <a:r>
              <a:rPr lang="ja-JP" altLang="en-US" sz="4400" dirty="0" smtClean="0">
                <a:solidFill>
                  <a:schemeClr val="tx1">
                    <a:lumMod val="75000"/>
                    <a:lumOff val="25000"/>
                  </a:schemeClr>
                </a:solidFill>
              </a:rPr>
              <a:t>成功事例</a:t>
            </a:r>
            <a:r>
              <a:rPr lang="en-US" altLang="ja-JP" sz="3300" dirty="0" smtClean="0">
                <a:solidFill>
                  <a:schemeClr val="tx1">
                    <a:lumMod val="75000"/>
                    <a:lumOff val="25000"/>
                  </a:schemeClr>
                </a:solidFill>
              </a:rPr>
              <a:t/>
            </a:r>
            <a:br>
              <a:rPr lang="en-US" altLang="ja-JP" sz="3300" dirty="0" smtClean="0">
                <a:solidFill>
                  <a:schemeClr val="tx1">
                    <a:lumMod val="75000"/>
                    <a:lumOff val="25000"/>
                  </a:schemeClr>
                </a:solidFill>
              </a:rPr>
            </a:br>
            <a:r>
              <a:rPr lang="ja-JP" altLang="en-US" sz="3300" dirty="0" smtClean="0">
                <a:solidFill>
                  <a:schemeClr val="tx1">
                    <a:lumMod val="75000"/>
                    <a:lumOff val="25000"/>
                  </a:schemeClr>
                </a:solidFill>
              </a:rPr>
              <a:t>（</a:t>
            </a:r>
            <a:r>
              <a:rPr lang="ja-JP" altLang="en-US" sz="3300" dirty="0" smtClean="0"/>
              <a:t>株式</a:t>
            </a:r>
            <a:r>
              <a:rPr lang="ja-JP" altLang="en-US" sz="3300" dirty="0"/>
              <a:t>会社</a:t>
            </a:r>
            <a:r>
              <a:rPr lang="ja-JP" altLang="en-US" sz="3300" dirty="0" smtClean="0"/>
              <a:t>セゾンファンデックス</a:t>
            </a:r>
            <a:r>
              <a:rPr lang="ja-JP" altLang="en-US" sz="3300" dirty="0" smtClean="0">
                <a:solidFill>
                  <a:schemeClr val="tx1">
                    <a:lumMod val="75000"/>
                    <a:lumOff val="25000"/>
                  </a:schemeClr>
                </a:solidFill>
              </a:rPr>
              <a:t>様）</a:t>
            </a:r>
            <a:endParaRPr lang="ja-JP" altLang="en-US" sz="3300" dirty="0">
              <a:solidFill>
                <a:schemeClr val="tx1">
                  <a:lumMod val="75000"/>
                  <a:lumOff val="25000"/>
                </a:schemeClr>
              </a:solidFill>
            </a:endParaRPr>
          </a:p>
        </p:txBody>
      </p:sp>
      <p:sp>
        <p:nvSpPr>
          <p:cNvPr id="4" name="フッター プレースホルダー 3">
            <a:extLst>
              <a:ext uri="{FF2B5EF4-FFF2-40B4-BE49-F238E27FC236}">
                <a16:creationId xmlns:a16="http://schemas.microsoft.com/office/drawing/2014/main" id="{79CAD57A-1DFF-A24D-97EC-272750C5EE0D}"/>
              </a:ext>
            </a:extLst>
          </p:cNvPr>
          <p:cNvSpPr>
            <a:spLocks noGrp="1"/>
          </p:cNvSpPr>
          <p:nvPr>
            <p:ph type="ftr" sz="quarter" idx="14"/>
          </p:nvPr>
        </p:nvSpPr>
        <p:spPr/>
        <p:txBody>
          <a:bodyPr/>
          <a:lstStyle/>
          <a:p>
            <a:pPr>
              <a:defRPr/>
            </a:pPr>
            <a:endParaRPr lang="en" altLang="ja-JP" sz="800" dirty="0">
              <a:solidFill>
                <a:schemeClr val="accent2"/>
              </a:solidFill>
            </a:endParaRPr>
          </a:p>
        </p:txBody>
      </p:sp>
    </p:spTree>
    <p:extLst>
      <p:ext uri="{BB962C8B-B14F-4D97-AF65-F5344CB8AC3E}">
        <p14:creationId xmlns:p14="http://schemas.microsoft.com/office/powerpoint/2010/main" val="275344632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2087</TotalTime>
  <Words>1477</Words>
  <Application>Microsoft Office PowerPoint</Application>
  <PresentationFormat>ワイド画面</PresentationFormat>
  <Paragraphs>254</Paragraphs>
  <Slides>18</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3</vt:i4>
      </vt:variant>
      <vt:variant>
        <vt:lpstr>スライド タイトル</vt:lpstr>
      </vt:variant>
      <vt:variant>
        <vt:i4>18</vt:i4>
      </vt:variant>
    </vt:vector>
  </HeadingPairs>
  <TitlesOfParts>
    <vt:vector size="31" baseType="lpstr">
      <vt:lpstr>Microsoft YaHei</vt:lpstr>
      <vt:lpstr>ＭＳ Ｐゴシック</vt:lpstr>
      <vt:lpstr>Tinos</vt:lpstr>
      <vt:lpstr>ヒラギノ角ゴ Pro W3</vt:lpstr>
      <vt:lpstr>メイリオ</vt:lpstr>
      <vt:lpstr>游ゴシック</vt:lpstr>
      <vt:lpstr>Arial</vt:lpstr>
      <vt:lpstr>Calibri</vt:lpstr>
      <vt:lpstr>Segoe UI Symbol</vt:lpstr>
      <vt:lpstr>Wingdings</vt:lpstr>
      <vt:lpstr>表紙</vt:lpstr>
      <vt:lpstr>中表紙と裏表紙</vt:lpstr>
      <vt:lpstr>コンテンツページ</vt:lpstr>
      <vt:lpstr>スマートフォン版Yahoo! JAPAN ブランドパネル（カルーセル広告） ご紹介資料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成功事例 （株式会社セゾンファンデックス様）</vt:lpstr>
      <vt:lpstr>PowerPoint プレゼンテーション</vt:lpstr>
      <vt:lpstr>PowerPoint プレゼンテーション</vt:lpstr>
      <vt:lpstr>PowerPoint プレゼンテーション</vt:lpstr>
      <vt:lpstr>成功事例 （KDDI株式会社様）</vt:lpstr>
      <vt:lpstr>PowerPoint プレゼンテーション</vt:lpstr>
      <vt:lpstr>PowerPoint プレゼンテーション</vt:lpstr>
      <vt:lpstr>商品詳細</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西井 邦雄</cp:lastModifiedBy>
  <cp:revision>322</cp:revision>
  <dcterms:created xsi:type="dcterms:W3CDTF">2020-02-26T07:28:11Z</dcterms:created>
  <dcterms:modified xsi:type="dcterms:W3CDTF">2022-05-24T11:17:07Z</dcterms:modified>
</cp:coreProperties>
</file>