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  <p:sldMasterId id="2147483704" r:id="rId3"/>
  </p:sldMasterIdLst>
  <p:notesMasterIdLst>
    <p:notesMasterId r:id="rId14"/>
  </p:notesMasterIdLst>
  <p:handoutMasterIdLst>
    <p:handoutMasterId r:id="rId15"/>
  </p:handoutMasterIdLst>
  <p:sldIdLst>
    <p:sldId id="376" r:id="rId4"/>
    <p:sldId id="384" r:id="rId5"/>
    <p:sldId id="387" r:id="rId6"/>
    <p:sldId id="379" r:id="rId7"/>
    <p:sldId id="382" r:id="rId8"/>
    <p:sldId id="385" r:id="rId9"/>
    <p:sldId id="386" r:id="rId10"/>
    <p:sldId id="377" r:id="rId11"/>
    <p:sldId id="380" r:id="rId12"/>
    <p:sldId id="336" r:id="rId1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EBEBEB"/>
    <a:srgbClr val="FFC319"/>
    <a:srgbClr val="454958"/>
    <a:srgbClr val="AEB1BF"/>
    <a:srgbClr val="687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44" autoAdjust="0"/>
    <p:restoredTop sz="89028" autoAdjust="0"/>
  </p:normalViewPr>
  <p:slideViewPr>
    <p:cSldViewPr>
      <p:cViewPr varScale="1">
        <p:scale>
          <a:sx n="89" d="100"/>
          <a:sy n="89" d="100"/>
        </p:scale>
        <p:origin x="173" y="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2720" y="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7702556930129424E-2"/>
          <c:y val="0.19938571640188127"/>
          <c:w val="0.88788650342290543"/>
          <c:h val="0.7006716846276338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①メディア高視聴ユーザー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60代以上</c:v>
                </c:pt>
                <c:pt idx="1">
                  <c:v>50代</c:v>
                </c:pt>
                <c:pt idx="2">
                  <c:v>40代</c:v>
                </c:pt>
                <c:pt idx="3">
                  <c:v>30代</c:v>
                </c:pt>
                <c:pt idx="4">
                  <c:v>20代</c:v>
                </c:pt>
                <c:pt idx="5">
                  <c:v>10代以下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0.27</c:v>
                </c:pt>
                <c:pt idx="1">
                  <c:v>0.25</c:v>
                </c:pt>
                <c:pt idx="2">
                  <c:v>0.28999999999999998</c:v>
                </c:pt>
                <c:pt idx="3">
                  <c:v>0.26</c:v>
                </c:pt>
                <c:pt idx="4">
                  <c:v>0.3</c:v>
                </c:pt>
                <c:pt idx="5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00-4454-B808-2795B520803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②テレビ高視聴　YouTube低視聴ユーザー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60代以上</c:v>
                </c:pt>
                <c:pt idx="1">
                  <c:v>50代</c:v>
                </c:pt>
                <c:pt idx="2">
                  <c:v>40代</c:v>
                </c:pt>
                <c:pt idx="3">
                  <c:v>30代</c:v>
                </c:pt>
                <c:pt idx="4">
                  <c:v>20代</c:v>
                </c:pt>
                <c:pt idx="5">
                  <c:v>10代以下</c:v>
                </c:pt>
              </c:strCache>
            </c:strRef>
          </c:cat>
          <c:val>
            <c:numRef>
              <c:f>Sheet1!$C$2:$C$7</c:f>
              <c:numCache>
                <c:formatCode>0%</c:formatCode>
                <c:ptCount val="6"/>
                <c:pt idx="0">
                  <c:v>0.43</c:v>
                </c:pt>
                <c:pt idx="1">
                  <c:v>0.34</c:v>
                </c:pt>
                <c:pt idx="2">
                  <c:v>0.27</c:v>
                </c:pt>
                <c:pt idx="3">
                  <c:v>0.18</c:v>
                </c:pt>
                <c:pt idx="4">
                  <c:v>0.08</c:v>
                </c:pt>
                <c:pt idx="5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00-4454-B808-2795B520803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③テレビ低視聴　YouTube高視聴ユーザー</c:v>
                </c:pt>
              </c:strCache>
            </c:strRef>
          </c:tx>
          <c:spPr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60代以上</c:v>
                </c:pt>
                <c:pt idx="1">
                  <c:v>50代</c:v>
                </c:pt>
                <c:pt idx="2">
                  <c:v>40代</c:v>
                </c:pt>
                <c:pt idx="3">
                  <c:v>30代</c:v>
                </c:pt>
                <c:pt idx="4">
                  <c:v>20代</c:v>
                </c:pt>
                <c:pt idx="5">
                  <c:v>10代以下</c:v>
                </c:pt>
              </c:strCache>
            </c:strRef>
          </c:cat>
          <c:val>
            <c:numRef>
              <c:f>Sheet1!$D$2:$D$7</c:f>
              <c:numCache>
                <c:formatCode>0%</c:formatCode>
                <c:ptCount val="6"/>
                <c:pt idx="0">
                  <c:v>0.12</c:v>
                </c:pt>
                <c:pt idx="1">
                  <c:v>0.18</c:v>
                </c:pt>
                <c:pt idx="2">
                  <c:v>0.24</c:v>
                </c:pt>
                <c:pt idx="3">
                  <c:v>0.3</c:v>
                </c:pt>
                <c:pt idx="4">
                  <c:v>0.49</c:v>
                </c:pt>
                <c:pt idx="5">
                  <c:v>0.63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400-4454-B808-2795B520803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④メディア低視聴ユーザー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60代以上</c:v>
                </c:pt>
                <c:pt idx="1">
                  <c:v>50代</c:v>
                </c:pt>
                <c:pt idx="2">
                  <c:v>40代</c:v>
                </c:pt>
                <c:pt idx="3">
                  <c:v>30代</c:v>
                </c:pt>
                <c:pt idx="4">
                  <c:v>20代</c:v>
                </c:pt>
                <c:pt idx="5">
                  <c:v>10代以下</c:v>
                </c:pt>
              </c:strCache>
            </c:strRef>
          </c:cat>
          <c:val>
            <c:numRef>
              <c:f>Sheet1!$E$2:$E$7</c:f>
              <c:numCache>
                <c:formatCode>0%</c:formatCode>
                <c:ptCount val="6"/>
                <c:pt idx="0">
                  <c:v>0.17</c:v>
                </c:pt>
                <c:pt idx="1">
                  <c:v>0.19</c:v>
                </c:pt>
                <c:pt idx="2">
                  <c:v>0.23</c:v>
                </c:pt>
                <c:pt idx="3">
                  <c:v>0.22</c:v>
                </c:pt>
                <c:pt idx="4">
                  <c:v>0.17</c:v>
                </c:pt>
                <c:pt idx="5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400-4454-B808-2795B52080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09347408"/>
        <c:axId val="409349048"/>
      </c:barChart>
      <c:catAx>
        <c:axId val="4093474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09349048"/>
        <c:crosses val="autoZero"/>
        <c:auto val="1"/>
        <c:lblAlgn val="ctr"/>
        <c:lblOffset val="100"/>
        <c:noMultiLvlLbl val="0"/>
      </c:catAx>
      <c:valAx>
        <c:axId val="409349048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09347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①メディア高視聴ユーザー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60代以上</c:v>
                </c:pt>
                <c:pt idx="1">
                  <c:v>50代</c:v>
                </c:pt>
                <c:pt idx="2">
                  <c:v>40代</c:v>
                </c:pt>
                <c:pt idx="3">
                  <c:v>30代</c:v>
                </c:pt>
                <c:pt idx="4">
                  <c:v>20代</c:v>
                </c:pt>
                <c:pt idx="5">
                  <c:v>10代以下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0.33</c:v>
                </c:pt>
                <c:pt idx="1">
                  <c:v>0.28999999999999998</c:v>
                </c:pt>
                <c:pt idx="2">
                  <c:v>0.27</c:v>
                </c:pt>
                <c:pt idx="3">
                  <c:v>0.25</c:v>
                </c:pt>
                <c:pt idx="4">
                  <c:v>0.2</c:v>
                </c:pt>
                <c:pt idx="5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9D-467B-BCD5-A10560C38B6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②テレビ高視聴　YouTube低視聴ユーザー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60代以上</c:v>
                </c:pt>
                <c:pt idx="1">
                  <c:v>50代</c:v>
                </c:pt>
                <c:pt idx="2">
                  <c:v>40代</c:v>
                </c:pt>
                <c:pt idx="3">
                  <c:v>30代</c:v>
                </c:pt>
                <c:pt idx="4">
                  <c:v>20代</c:v>
                </c:pt>
                <c:pt idx="5">
                  <c:v>10代以下</c:v>
                </c:pt>
              </c:strCache>
            </c:strRef>
          </c:cat>
          <c:val>
            <c:numRef>
              <c:f>Sheet1!$C$2:$C$7</c:f>
              <c:numCache>
                <c:formatCode>0%</c:formatCode>
                <c:ptCount val="6"/>
                <c:pt idx="0">
                  <c:v>0.35</c:v>
                </c:pt>
                <c:pt idx="1">
                  <c:v>0.23</c:v>
                </c:pt>
                <c:pt idx="2">
                  <c:v>0.14000000000000001</c:v>
                </c:pt>
                <c:pt idx="3">
                  <c:v>7.0000000000000007E-2</c:v>
                </c:pt>
                <c:pt idx="4">
                  <c:v>0.03</c:v>
                </c:pt>
                <c:pt idx="5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39D-467B-BCD5-A10560C38B6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③テレビ低視聴　YouTube高視聴ユーザー</c:v>
                </c:pt>
              </c:strCache>
            </c:strRef>
          </c:tx>
          <c:spPr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60代以上</c:v>
                </c:pt>
                <c:pt idx="1">
                  <c:v>50代</c:v>
                </c:pt>
                <c:pt idx="2">
                  <c:v>40代</c:v>
                </c:pt>
                <c:pt idx="3">
                  <c:v>30代</c:v>
                </c:pt>
                <c:pt idx="4">
                  <c:v>20代</c:v>
                </c:pt>
                <c:pt idx="5">
                  <c:v>10代以下</c:v>
                </c:pt>
              </c:strCache>
            </c:strRef>
          </c:cat>
          <c:val>
            <c:numRef>
              <c:f>Sheet1!$D$2:$D$7</c:f>
              <c:numCache>
                <c:formatCode>0%</c:formatCode>
                <c:ptCount val="6"/>
                <c:pt idx="0">
                  <c:v>0.16</c:v>
                </c:pt>
                <c:pt idx="1">
                  <c:v>0.28000000000000003</c:v>
                </c:pt>
                <c:pt idx="2">
                  <c:v>0.37</c:v>
                </c:pt>
                <c:pt idx="3">
                  <c:v>0.46</c:v>
                </c:pt>
                <c:pt idx="4">
                  <c:v>0.59</c:v>
                </c:pt>
                <c:pt idx="5">
                  <c:v>0.64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39D-467B-BCD5-A10560C38B6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④メディア低視聴ユーザー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60代以上</c:v>
                </c:pt>
                <c:pt idx="1">
                  <c:v>50代</c:v>
                </c:pt>
                <c:pt idx="2">
                  <c:v>40代</c:v>
                </c:pt>
                <c:pt idx="3">
                  <c:v>30代</c:v>
                </c:pt>
                <c:pt idx="4">
                  <c:v>20代</c:v>
                </c:pt>
                <c:pt idx="5">
                  <c:v>10代以下</c:v>
                </c:pt>
              </c:strCache>
            </c:strRef>
          </c:cat>
          <c:val>
            <c:numRef>
              <c:f>Sheet1!$E$2:$E$7</c:f>
              <c:numCache>
                <c:formatCode>0%</c:formatCode>
                <c:ptCount val="6"/>
                <c:pt idx="0">
                  <c:v>0.16</c:v>
                </c:pt>
                <c:pt idx="1">
                  <c:v>0.2</c:v>
                </c:pt>
                <c:pt idx="2">
                  <c:v>0.23</c:v>
                </c:pt>
                <c:pt idx="3">
                  <c:v>0.21</c:v>
                </c:pt>
                <c:pt idx="4">
                  <c:v>0.19</c:v>
                </c:pt>
                <c:pt idx="5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39D-467B-BCD5-A10560C38B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09347408"/>
        <c:axId val="409349048"/>
      </c:barChart>
      <c:catAx>
        <c:axId val="4093474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09349048"/>
        <c:crosses val="autoZero"/>
        <c:auto val="1"/>
        <c:lblAlgn val="ctr"/>
        <c:lblOffset val="100"/>
        <c:noMultiLvlLbl val="0"/>
      </c:catAx>
      <c:valAx>
        <c:axId val="409349048"/>
        <c:scaling>
          <c:orientation val="minMax"/>
        </c:scaling>
        <c:delete val="1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409347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963077087295311"/>
          <c:y val="0.73594515071649358"/>
          <c:w val="0.79070971054051364"/>
          <c:h val="0.233616756449720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①メディア高視聴ユーザー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2000万円以上</c:v>
                </c:pt>
                <c:pt idx="1">
                  <c:v>1500～2000万円未満</c:v>
                </c:pt>
                <c:pt idx="2">
                  <c:v>1200～1500万円未満</c:v>
                </c:pt>
                <c:pt idx="3">
                  <c:v>1000～1200万円未満</c:v>
                </c:pt>
                <c:pt idx="4">
                  <c:v>800～1000万円未満</c:v>
                </c:pt>
                <c:pt idx="5">
                  <c:v>600～800万円未満</c:v>
                </c:pt>
                <c:pt idx="6">
                  <c:v>400～600万円未満</c:v>
                </c:pt>
                <c:pt idx="7">
                  <c:v>200～400万円未満</c:v>
                </c:pt>
                <c:pt idx="8">
                  <c:v>200万円未満</c:v>
                </c:pt>
              </c:strCache>
            </c:strRef>
          </c:cat>
          <c:val>
            <c:numRef>
              <c:f>Sheet1!$B$2:$B$10</c:f>
              <c:numCache>
                <c:formatCode>0%</c:formatCode>
                <c:ptCount val="9"/>
                <c:pt idx="0">
                  <c:v>0.22</c:v>
                </c:pt>
                <c:pt idx="1">
                  <c:v>0.3</c:v>
                </c:pt>
                <c:pt idx="2">
                  <c:v>0.28000000000000003</c:v>
                </c:pt>
                <c:pt idx="3">
                  <c:v>0.26</c:v>
                </c:pt>
                <c:pt idx="4">
                  <c:v>0.28000000000000003</c:v>
                </c:pt>
                <c:pt idx="5">
                  <c:v>0.28999999999999998</c:v>
                </c:pt>
                <c:pt idx="6">
                  <c:v>0.27</c:v>
                </c:pt>
                <c:pt idx="7">
                  <c:v>0.28999999999999998</c:v>
                </c:pt>
                <c:pt idx="8">
                  <c:v>0.28000000000000003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E6-40EF-9CF2-E22BC732234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②テレビ高視聴　YouTube低視聴ユーザー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2000万円以上</c:v>
                </c:pt>
                <c:pt idx="1">
                  <c:v>1500～2000万円未満</c:v>
                </c:pt>
                <c:pt idx="2">
                  <c:v>1200～1500万円未満</c:v>
                </c:pt>
                <c:pt idx="3">
                  <c:v>1000～1200万円未満</c:v>
                </c:pt>
                <c:pt idx="4">
                  <c:v>800～1000万円未満</c:v>
                </c:pt>
                <c:pt idx="5">
                  <c:v>600～800万円未満</c:v>
                </c:pt>
                <c:pt idx="6">
                  <c:v>400～600万円未満</c:v>
                </c:pt>
                <c:pt idx="7">
                  <c:v>200～400万円未満</c:v>
                </c:pt>
                <c:pt idx="8">
                  <c:v>200万円未満</c:v>
                </c:pt>
              </c:strCache>
            </c:strRef>
          </c:cat>
          <c:val>
            <c:numRef>
              <c:f>Sheet1!$C$2:$C$10</c:f>
              <c:numCache>
                <c:formatCode>0%</c:formatCode>
                <c:ptCount val="9"/>
                <c:pt idx="0">
                  <c:v>0.2</c:v>
                </c:pt>
                <c:pt idx="1">
                  <c:v>0.25</c:v>
                </c:pt>
                <c:pt idx="2">
                  <c:v>0.24</c:v>
                </c:pt>
                <c:pt idx="3">
                  <c:v>0.24</c:v>
                </c:pt>
                <c:pt idx="4">
                  <c:v>0.23</c:v>
                </c:pt>
                <c:pt idx="5">
                  <c:v>0.22</c:v>
                </c:pt>
                <c:pt idx="6">
                  <c:v>0.21</c:v>
                </c:pt>
                <c:pt idx="7">
                  <c:v>0.25</c:v>
                </c:pt>
                <c:pt idx="8">
                  <c:v>0.27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E6-40EF-9CF2-E22BC732234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③テレビ低視聴　YouTube高視聴ユーザー</c:v>
                </c:pt>
              </c:strCache>
            </c:strRef>
          </c:tx>
          <c:spPr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2000万円以上</c:v>
                </c:pt>
                <c:pt idx="1">
                  <c:v>1500～2000万円未満</c:v>
                </c:pt>
                <c:pt idx="2">
                  <c:v>1200～1500万円未満</c:v>
                </c:pt>
                <c:pt idx="3">
                  <c:v>1000～1200万円未満</c:v>
                </c:pt>
                <c:pt idx="4">
                  <c:v>800～1000万円未満</c:v>
                </c:pt>
                <c:pt idx="5">
                  <c:v>600～800万円未満</c:v>
                </c:pt>
                <c:pt idx="6">
                  <c:v>400～600万円未満</c:v>
                </c:pt>
                <c:pt idx="7">
                  <c:v>200～400万円未満</c:v>
                </c:pt>
                <c:pt idx="8">
                  <c:v>200万円未満</c:v>
                </c:pt>
              </c:strCache>
            </c:strRef>
          </c:cat>
          <c:val>
            <c:numRef>
              <c:f>Sheet1!$D$2:$D$10</c:f>
              <c:numCache>
                <c:formatCode>0%</c:formatCode>
                <c:ptCount val="9"/>
                <c:pt idx="0">
                  <c:v>0.3</c:v>
                </c:pt>
                <c:pt idx="1">
                  <c:v>0.22</c:v>
                </c:pt>
                <c:pt idx="2">
                  <c:v>0.26</c:v>
                </c:pt>
                <c:pt idx="3">
                  <c:v>0.26</c:v>
                </c:pt>
                <c:pt idx="4">
                  <c:v>0.26</c:v>
                </c:pt>
                <c:pt idx="5">
                  <c:v>0.28999999999999998</c:v>
                </c:pt>
                <c:pt idx="6">
                  <c:v>0.33</c:v>
                </c:pt>
                <c:pt idx="7">
                  <c:v>0.28999999999999998</c:v>
                </c:pt>
                <c:pt idx="8">
                  <c:v>0.28000000000000003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7E6-40EF-9CF2-E22BC732234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④メディア低視聴ユーザー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2000万円以上</c:v>
                </c:pt>
                <c:pt idx="1">
                  <c:v>1500～2000万円未満</c:v>
                </c:pt>
                <c:pt idx="2">
                  <c:v>1200～1500万円未満</c:v>
                </c:pt>
                <c:pt idx="3">
                  <c:v>1000～1200万円未満</c:v>
                </c:pt>
                <c:pt idx="4">
                  <c:v>800～1000万円未満</c:v>
                </c:pt>
                <c:pt idx="5">
                  <c:v>600～800万円未満</c:v>
                </c:pt>
                <c:pt idx="6">
                  <c:v>400～600万円未満</c:v>
                </c:pt>
                <c:pt idx="7">
                  <c:v>200～400万円未満</c:v>
                </c:pt>
                <c:pt idx="8">
                  <c:v>200万円未満</c:v>
                </c:pt>
              </c:strCache>
            </c:strRef>
          </c:cat>
          <c:val>
            <c:numRef>
              <c:f>Sheet1!$E$2:$E$10</c:f>
              <c:numCache>
                <c:formatCode>0%</c:formatCode>
                <c:ptCount val="9"/>
                <c:pt idx="0">
                  <c:v>0.28000000000000003</c:v>
                </c:pt>
                <c:pt idx="1">
                  <c:v>0.23</c:v>
                </c:pt>
                <c:pt idx="2">
                  <c:v>0.22</c:v>
                </c:pt>
                <c:pt idx="3">
                  <c:v>0.23</c:v>
                </c:pt>
                <c:pt idx="4">
                  <c:v>0.23</c:v>
                </c:pt>
                <c:pt idx="5">
                  <c:v>0.21</c:v>
                </c:pt>
                <c:pt idx="6">
                  <c:v>0.19</c:v>
                </c:pt>
                <c:pt idx="7">
                  <c:v>0.17</c:v>
                </c:pt>
                <c:pt idx="8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7E6-40EF-9CF2-E22BC73223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09347408"/>
        <c:axId val="409349048"/>
      </c:barChart>
      <c:catAx>
        <c:axId val="4093474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09349048"/>
        <c:crosses val="autoZero"/>
        <c:auto val="1"/>
        <c:lblAlgn val="ctr"/>
        <c:lblOffset val="100"/>
        <c:noMultiLvlLbl val="0"/>
      </c:catAx>
      <c:valAx>
        <c:axId val="409349048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09347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922735890638149"/>
          <c:y val="0.83134222811702396"/>
          <c:w val="0.75843297730898451"/>
          <c:h val="0.155254967166347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月1回以上利用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Yahoo! JAPAN</c:v>
                </c:pt>
                <c:pt idx="1">
                  <c:v>LINE</c:v>
                </c:pt>
                <c:pt idx="2">
                  <c:v>Twitter</c:v>
                </c:pt>
                <c:pt idx="3">
                  <c:v>Instagram</c:v>
                </c:pt>
                <c:pt idx="4">
                  <c:v>Facebook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0.59599999999999997</c:v>
                </c:pt>
                <c:pt idx="1">
                  <c:v>0.57099999999999995</c:v>
                </c:pt>
                <c:pt idx="2">
                  <c:v>0.28299999999999997</c:v>
                </c:pt>
                <c:pt idx="3">
                  <c:v>0.25700000000000001</c:v>
                </c:pt>
                <c:pt idx="4">
                  <c:v>0.23799999999999999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A2-4476-92BF-3EE2FED60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利用無し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Yahoo! JAPAN</c:v>
                </c:pt>
                <c:pt idx="1">
                  <c:v>LINE</c:v>
                </c:pt>
                <c:pt idx="2">
                  <c:v>Twitter</c:v>
                </c:pt>
                <c:pt idx="3">
                  <c:v>Instagram</c:v>
                </c:pt>
                <c:pt idx="4">
                  <c:v>Facebook</c:v>
                </c:pt>
              </c:strCache>
            </c:strRef>
          </c:cat>
          <c:val>
            <c:numRef>
              <c:f>Sheet1!$C$2:$C$6</c:f>
              <c:numCache>
                <c:formatCode>0.00%</c:formatCode>
                <c:ptCount val="5"/>
                <c:pt idx="0">
                  <c:v>0.40400000000000003</c:v>
                </c:pt>
                <c:pt idx="1">
                  <c:v>0.42899999999999999</c:v>
                </c:pt>
                <c:pt idx="2">
                  <c:v>0.71699999999999997</c:v>
                </c:pt>
                <c:pt idx="3">
                  <c:v>0.74299999999999999</c:v>
                </c:pt>
                <c:pt idx="4">
                  <c:v>0.76200000000000001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BA2-4476-92BF-3EE2FED60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29122000"/>
        <c:axId val="529122328"/>
      </c:barChart>
      <c:catAx>
        <c:axId val="52912200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9122328"/>
        <c:crosses val="autoZero"/>
        <c:auto val="1"/>
        <c:lblAlgn val="ctr"/>
        <c:lblOffset val="100"/>
        <c:noMultiLvlLbl val="0"/>
      </c:catAx>
      <c:valAx>
        <c:axId val="529122328"/>
        <c:scaling>
          <c:orientation val="minMax"/>
        </c:scaling>
        <c:delete val="1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529122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bg1">
          <a:lumMod val="75000"/>
        </a:schemeClr>
      </a:solidFill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月1回以上利用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Yahoo! JAPAN</c:v>
                </c:pt>
                <c:pt idx="1">
                  <c:v>LINE</c:v>
                </c:pt>
                <c:pt idx="2">
                  <c:v>Twitter</c:v>
                </c:pt>
                <c:pt idx="3">
                  <c:v>Instagram</c:v>
                </c:pt>
                <c:pt idx="4">
                  <c:v>Facebook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0.76500000000000001</c:v>
                </c:pt>
                <c:pt idx="1">
                  <c:v>0.69599999999999995</c:v>
                </c:pt>
                <c:pt idx="2">
                  <c:v>0.26</c:v>
                </c:pt>
                <c:pt idx="3">
                  <c:v>0.245</c:v>
                </c:pt>
                <c:pt idx="4">
                  <c:v>0.252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81-4E7D-BF73-3AA23B73B30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利用無し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Yahoo! JAPAN</c:v>
                </c:pt>
                <c:pt idx="1">
                  <c:v>LINE</c:v>
                </c:pt>
                <c:pt idx="2">
                  <c:v>Twitter</c:v>
                </c:pt>
                <c:pt idx="3">
                  <c:v>Instagram</c:v>
                </c:pt>
                <c:pt idx="4">
                  <c:v>Facebook</c:v>
                </c:pt>
              </c:strCache>
            </c:strRef>
          </c:cat>
          <c:val>
            <c:numRef>
              <c:f>Sheet1!$C$2:$C$6</c:f>
              <c:numCache>
                <c:formatCode>0.00%</c:formatCode>
                <c:ptCount val="5"/>
                <c:pt idx="0">
                  <c:v>0.23499999999999999</c:v>
                </c:pt>
                <c:pt idx="1">
                  <c:v>0.30399999999999999</c:v>
                </c:pt>
                <c:pt idx="2">
                  <c:v>0.74</c:v>
                </c:pt>
                <c:pt idx="3">
                  <c:v>0.755</c:v>
                </c:pt>
                <c:pt idx="4">
                  <c:v>0.748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F81-4E7D-BF73-3AA23B73B3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29122000"/>
        <c:axId val="529122328"/>
      </c:barChart>
      <c:catAx>
        <c:axId val="52912200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9122328"/>
        <c:crosses val="autoZero"/>
        <c:auto val="1"/>
        <c:lblAlgn val="ctr"/>
        <c:lblOffset val="100"/>
        <c:noMultiLvlLbl val="0"/>
      </c:catAx>
      <c:valAx>
        <c:axId val="529122328"/>
        <c:scaling>
          <c:orientation val="minMax"/>
        </c:scaling>
        <c:delete val="1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529122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bg1">
          <a:lumMod val="75000"/>
        </a:schemeClr>
      </a:solidFill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月1回以上利用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Yahoo! JAPAN</c:v>
                </c:pt>
                <c:pt idx="1">
                  <c:v>LINE</c:v>
                </c:pt>
                <c:pt idx="2">
                  <c:v>Twitter</c:v>
                </c:pt>
                <c:pt idx="3">
                  <c:v>Instagram</c:v>
                </c:pt>
                <c:pt idx="4">
                  <c:v>Facebook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0.83299999999999996</c:v>
                </c:pt>
                <c:pt idx="1">
                  <c:v>0.84899999999999998</c:v>
                </c:pt>
                <c:pt idx="2">
                  <c:v>0.55600000000000005</c:v>
                </c:pt>
                <c:pt idx="3">
                  <c:v>0.499</c:v>
                </c:pt>
                <c:pt idx="4">
                  <c:v>0.40899999999999997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1C-419E-AFF4-03E6FB05E2E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利用無し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Yahoo! JAPAN</c:v>
                </c:pt>
                <c:pt idx="1">
                  <c:v>LINE</c:v>
                </c:pt>
                <c:pt idx="2">
                  <c:v>Twitter</c:v>
                </c:pt>
                <c:pt idx="3">
                  <c:v>Instagram</c:v>
                </c:pt>
                <c:pt idx="4">
                  <c:v>Facebook</c:v>
                </c:pt>
              </c:strCache>
            </c:strRef>
          </c:cat>
          <c:val>
            <c:numRef>
              <c:f>Sheet1!$C$2:$C$6</c:f>
              <c:numCache>
                <c:formatCode>0.00%</c:formatCode>
                <c:ptCount val="5"/>
                <c:pt idx="0">
                  <c:v>0.16700000000000001</c:v>
                </c:pt>
                <c:pt idx="1">
                  <c:v>0.151</c:v>
                </c:pt>
                <c:pt idx="2">
                  <c:v>0.44400000000000001</c:v>
                </c:pt>
                <c:pt idx="3">
                  <c:v>0.501</c:v>
                </c:pt>
                <c:pt idx="4">
                  <c:v>0.59099999999999997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1C-419E-AFF4-03E6FB05E2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29122000"/>
        <c:axId val="529122328"/>
      </c:barChart>
      <c:catAx>
        <c:axId val="52912200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9122328"/>
        <c:crosses val="autoZero"/>
        <c:auto val="1"/>
        <c:lblAlgn val="ctr"/>
        <c:lblOffset val="100"/>
        <c:noMultiLvlLbl val="0"/>
      </c:catAx>
      <c:valAx>
        <c:axId val="529122328"/>
        <c:scaling>
          <c:orientation val="minMax"/>
        </c:scaling>
        <c:delete val="1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529122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bg1">
          <a:lumMod val="75000"/>
        </a:schemeClr>
      </a:solidFill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月1回以上利用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Yahoo! JAPAN</c:v>
                </c:pt>
                <c:pt idx="1">
                  <c:v>LINE</c:v>
                </c:pt>
                <c:pt idx="2">
                  <c:v>Twitter</c:v>
                </c:pt>
                <c:pt idx="3">
                  <c:v>Instagram</c:v>
                </c:pt>
                <c:pt idx="4">
                  <c:v>Facebook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0.71399999999999997</c:v>
                </c:pt>
                <c:pt idx="1">
                  <c:v>0.83699999999999997</c:v>
                </c:pt>
                <c:pt idx="2">
                  <c:v>0.64900000000000002</c:v>
                </c:pt>
                <c:pt idx="3">
                  <c:v>0.53400000000000003</c:v>
                </c:pt>
                <c:pt idx="4">
                  <c:v>0.35599999999999998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00-424C-A294-C912FE00B84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利用無し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Yahoo! JAPAN</c:v>
                </c:pt>
                <c:pt idx="1">
                  <c:v>LINE</c:v>
                </c:pt>
                <c:pt idx="2">
                  <c:v>Twitter</c:v>
                </c:pt>
                <c:pt idx="3">
                  <c:v>Instagram</c:v>
                </c:pt>
                <c:pt idx="4">
                  <c:v>Facebook</c:v>
                </c:pt>
              </c:strCache>
            </c:strRef>
          </c:cat>
          <c:val>
            <c:numRef>
              <c:f>Sheet1!$C$2:$C$6</c:f>
              <c:numCache>
                <c:formatCode>0.00%</c:formatCode>
                <c:ptCount val="5"/>
                <c:pt idx="0">
                  <c:v>0.28599999999999998</c:v>
                </c:pt>
                <c:pt idx="1">
                  <c:v>0.16300000000000001</c:v>
                </c:pt>
                <c:pt idx="2">
                  <c:v>0.35099999999999998</c:v>
                </c:pt>
                <c:pt idx="3">
                  <c:v>0.46600000000000003</c:v>
                </c:pt>
                <c:pt idx="4">
                  <c:v>0.64400000000000002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900-424C-A294-C912FE00B8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29122000"/>
        <c:axId val="529122328"/>
      </c:barChart>
      <c:catAx>
        <c:axId val="52912200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9122328"/>
        <c:crosses val="autoZero"/>
        <c:auto val="1"/>
        <c:lblAlgn val="ctr"/>
        <c:lblOffset val="100"/>
        <c:noMultiLvlLbl val="0"/>
      </c:catAx>
      <c:valAx>
        <c:axId val="529122328"/>
        <c:scaling>
          <c:orientation val="minMax"/>
        </c:scaling>
        <c:delete val="1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529122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bg1">
          <a:lumMod val="75000"/>
        </a:schemeClr>
      </a:solidFill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2446A-F191-40E1-B91E-9EB3F5003C55}" type="datetimeFigureOut">
              <a:rPr kumimoji="1"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2022/7/27</a:t>
            </a:fld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47E0DF-DBA5-409F-A265-6D61D94D796A}" type="slidenum">
              <a:rPr kumimoji="1"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‹#›</a:t>
            </a:fld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05916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2022/7/27</a:t>
            </a:fld>
            <a:endParaRPr kumimoji="1"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D79FAC-C8F0-6146-9E93-58F95DBB458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2554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69632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215633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5723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4910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_1行+1行（商品名入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プレースホルダー 17">
            <a:extLst>
              <a:ext uri="{FF2B5EF4-FFF2-40B4-BE49-F238E27FC236}">
                <a16:creationId xmlns:a16="http://schemas.microsoft.com/office/drawing/2014/main" id="{CBF6D0D0-529A-1D4F-B49E-EF955707A15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24392" y="6016485"/>
            <a:ext cx="2376264" cy="43685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ts val="2500"/>
              </a:lnSpc>
              <a:spcBef>
                <a:spcPct val="0"/>
              </a:spcBef>
              <a:buFont typeface="+mj-lt"/>
              <a:buNone/>
              <a:defRPr sz="1600">
                <a:solidFill>
                  <a:schemeClr val="tx1"/>
                </a:solidFill>
              </a:defRPr>
            </a:lvl1pPr>
          </a:lstStyle>
          <a:p>
            <a:pPr algn="r">
              <a:lnSpc>
                <a:spcPts val="2500"/>
              </a:lnSpc>
              <a:spcBef>
                <a:spcPct val="0"/>
              </a:spcBef>
              <a:defRPr/>
            </a:pPr>
            <a:r>
              <a:rPr lang="en-US" altLang="ja-JP" sz="1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202X</a:t>
            </a:r>
            <a:r>
              <a:rPr lang="ja-JP" altLang="en-US" sz="16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</a:t>
            </a:r>
            <a:r>
              <a:rPr lang="en-US" altLang="ja-JP" sz="1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XX</a:t>
            </a:r>
            <a:r>
              <a:rPr lang="ja-JP" altLang="en-US" sz="16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</a:t>
            </a:r>
            <a:r>
              <a:rPr lang="en-US" altLang="ja-JP" sz="1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XX</a:t>
            </a:r>
            <a:r>
              <a:rPr lang="ja-JP" altLang="en-US" sz="16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</a:t>
            </a:r>
            <a:endParaRPr lang="ja-JP" altLang="en-US" sz="16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70F581E-4628-5E4F-9577-89D28E7B4275}"/>
              </a:ext>
            </a:extLst>
          </p:cNvPr>
          <p:cNvSpPr txBox="1"/>
          <p:nvPr userDrawn="1"/>
        </p:nvSpPr>
        <p:spPr>
          <a:xfrm>
            <a:off x="10368415" y="574993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600" dirty="0"/>
              <a:t>ヤフー株式会社</a:t>
            </a:r>
          </a:p>
        </p:txBody>
      </p:sp>
    </p:spTree>
    <p:extLst>
      <p:ext uri="{BB962C8B-B14F-4D97-AF65-F5344CB8AC3E}">
        <p14:creationId xmlns:p14="http://schemas.microsoft.com/office/powerpoint/2010/main" val="234345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chemeClr val="accent3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7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9242612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960A7A60-E623-C842-8AFE-9F11748E6EB6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7471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表紙_UPDATEロゴ入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>
            <a:extLst>
              <a:ext uri="{FF2B5EF4-FFF2-40B4-BE49-F238E27FC236}">
                <a16:creationId xmlns:a16="http://schemas.microsoft.com/office/drawing/2014/main" id="{EDB2976C-5BFC-BA4D-B09F-A7C43C21A164}"/>
              </a:ext>
            </a:extLst>
          </p:cNvPr>
          <p:cNvSpPr/>
          <p:nvPr userDrawn="1"/>
        </p:nvSpPr>
        <p:spPr>
          <a:xfrm rot="16200000">
            <a:off x="7867392" y="2535723"/>
            <a:ext cx="3834103" cy="4815114"/>
          </a:xfrm>
          <a:prstGeom prst="rtTriangle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サブタイトル 2">
            <a:extLst>
              <a:ext uri="{FF2B5EF4-FFF2-40B4-BE49-F238E27FC236}">
                <a16:creationId xmlns:a16="http://schemas.microsoft.com/office/drawing/2014/main" id="{298635B8-5D4F-5A47-90C9-E655C730FEC2}"/>
              </a:ext>
            </a:extLst>
          </p:cNvPr>
          <p:cNvSpPr txBox="1">
            <a:spLocks/>
          </p:cNvSpPr>
          <p:nvPr userDrawn="1"/>
        </p:nvSpPr>
        <p:spPr>
          <a:xfrm>
            <a:off x="334963" y="129600"/>
            <a:ext cx="9759296" cy="8150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endParaRPr lang="ja-JP" altLang="en-US" sz="2800" dirty="0">
              <a:solidFill>
                <a:srgbClr val="21212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6C02515D-5AF8-F44A-9EBF-3AD168A5FD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742" y="2099478"/>
            <a:ext cx="6037594" cy="2659044"/>
          </a:xfrm>
          <a:prstGeom prst="rect">
            <a:avLst/>
          </a:prstGeom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19C71B3-72EB-184E-9510-330486D9B5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© 2021 Yahoo Japan Corporation All rights reserved.</a:t>
            </a:r>
            <a:endParaRPr lang="en" altLang="ja-JP" sz="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840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ページ_汎用（赤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プレースホルダー 17"/>
          <p:cNvSpPr>
            <a:spLocks noGrp="1"/>
          </p:cNvSpPr>
          <p:nvPr>
            <p:ph type="body" sz="quarter" idx="12" hasCustomPrompt="1"/>
          </p:nvPr>
        </p:nvSpPr>
        <p:spPr>
          <a:xfrm>
            <a:off x="319913" y="1196752"/>
            <a:ext cx="11521280" cy="6097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 typeface="+mj-lt"/>
              <a:buNone/>
              <a:defRPr sz="2000"/>
            </a:lvl1pPr>
          </a:lstStyle>
          <a:p>
            <a:pPr lvl="0"/>
            <a:r>
              <a:rPr kumimoji="1" lang="ja-JP" altLang="en-US"/>
              <a:t>説明文</a:t>
            </a:r>
            <a:r>
              <a:rPr kumimoji="1" lang="en-US" altLang="ja-JP" dirty="0"/>
              <a:t>(20pt)</a:t>
            </a:r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1" hasCustomPrompt="1"/>
          </p:nvPr>
        </p:nvSpPr>
        <p:spPr>
          <a:xfrm>
            <a:off x="334963" y="130175"/>
            <a:ext cx="9759950" cy="81438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800">
                <a:latin typeface="+mj-ea"/>
                <a:ea typeface="+mj-ea"/>
              </a:defRPr>
            </a:lvl1pPr>
            <a:lvl2pPr>
              <a:defRPr sz="3200">
                <a:latin typeface="+mj-ea"/>
                <a:ea typeface="+mj-ea"/>
              </a:defRPr>
            </a:lvl2pPr>
            <a:lvl3pPr>
              <a:defRPr sz="3200">
                <a:latin typeface="+mj-ea"/>
                <a:ea typeface="+mj-ea"/>
              </a:defRPr>
            </a:lvl3pPr>
            <a:lvl4pPr>
              <a:defRPr sz="3200">
                <a:latin typeface="+mj-ea"/>
                <a:ea typeface="+mj-ea"/>
              </a:defRPr>
            </a:lvl4pPr>
            <a:lvl5pPr>
              <a:defRPr sz="320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 dirty="0"/>
              <a:t>(28pt)</a:t>
            </a:r>
          </a:p>
        </p:txBody>
      </p:sp>
      <p:sp>
        <p:nvSpPr>
          <p:cNvPr id="7" name="サブタイトル 2">
            <a:extLst>
              <a:ext uri="{FF2B5EF4-FFF2-40B4-BE49-F238E27FC236}">
                <a16:creationId xmlns:a16="http://schemas.microsoft.com/office/drawing/2014/main" id="{298635B8-5D4F-5A47-90C9-E655C730FEC2}"/>
              </a:ext>
            </a:extLst>
          </p:cNvPr>
          <p:cNvSpPr txBox="1">
            <a:spLocks/>
          </p:cNvSpPr>
          <p:nvPr userDrawn="1"/>
        </p:nvSpPr>
        <p:spPr>
          <a:xfrm>
            <a:off x="334963" y="129600"/>
            <a:ext cx="9759296" cy="8150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endParaRPr lang="ja-JP" altLang="en-US" sz="2800" dirty="0">
              <a:solidFill>
                <a:srgbClr val="21212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97AC3E9-BF37-6D4A-B69C-4E17A345C09B}"/>
              </a:ext>
            </a:extLst>
          </p:cNvPr>
          <p:cNvSpPr/>
          <p:nvPr userDrawn="1"/>
        </p:nvSpPr>
        <p:spPr>
          <a:xfrm>
            <a:off x="0" y="-1"/>
            <a:ext cx="47782" cy="685800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4BAEFCC-D685-134C-B3D2-5C61218641ED}"/>
              </a:ext>
            </a:extLst>
          </p:cNvPr>
          <p:cNvSpPr/>
          <p:nvPr userDrawn="1"/>
        </p:nvSpPr>
        <p:spPr>
          <a:xfrm>
            <a:off x="0" y="0"/>
            <a:ext cx="206829" cy="90722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スライド番号プレースホルダー 2">
            <a:extLst>
              <a:ext uri="{FF2B5EF4-FFF2-40B4-BE49-F238E27FC236}">
                <a16:creationId xmlns:a16="http://schemas.microsoft.com/office/drawing/2014/main" id="{00EAB7D5-3DA6-1543-A4E7-56A262AD7E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2544" y="6525344"/>
            <a:ext cx="1033522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F9BD7636-22E7-4304-ABE2-16A3D163D5E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416301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中表紙_UPDATEロゴ入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>
            <a:extLst>
              <a:ext uri="{FF2B5EF4-FFF2-40B4-BE49-F238E27FC236}">
                <a16:creationId xmlns:a16="http://schemas.microsoft.com/office/drawing/2014/main" id="{EDB2976C-5BFC-BA4D-B09F-A7C43C21A164}"/>
              </a:ext>
            </a:extLst>
          </p:cNvPr>
          <p:cNvSpPr/>
          <p:nvPr userDrawn="1"/>
        </p:nvSpPr>
        <p:spPr>
          <a:xfrm rot="16200000">
            <a:off x="7867392" y="2535723"/>
            <a:ext cx="3834103" cy="4815114"/>
          </a:xfrm>
          <a:prstGeom prst="rtTriangle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サブタイトル 2">
            <a:extLst>
              <a:ext uri="{FF2B5EF4-FFF2-40B4-BE49-F238E27FC236}">
                <a16:creationId xmlns:a16="http://schemas.microsoft.com/office/drawing/2014/main" id="{298635B8-5D4F-5A47-90C9-E655C730FEC2}"/>
              </a:ext>
            </a:extLst>
          </p:cNvPr>
          <p:cNvSpPr txBox="1">
            <a:spLocks/>
          </p:cNvSpPr>
          <p:nvPr userDrawn="1"/>
        </p:nvSpPr>
        <p:spPr>
          <a:xfrm>
            <a:off x="334963" y="129600"/>
            <a:ext cx="9759296" cy="8150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endParaRPr lang="ja-JP" altLang="en-US" sz="2800" dirty="0">
              <a:solidFill>
                <a:srgbClr val="21212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6C02515D-5AF8-F44A-9EBF-3AD168A5FD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742" y="2099478"/>
            <a:ext cx="6037594" cy="2659044"/>
          </a:xfrm>
          <a:prstGeom prst="rect">
            <a:avLst/>
          </a:prstGeom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19C71B3-72EB-184E-9510-330486D9B5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" altLang="ja-JP" sz="800" dirty="0">
                <a:solidFill>
                  <a:schemeClr val="accent2"/>
                </a:solidFill>
              </a:rPr>
              <a:t>© 2021 Yahoo Japan Corporation All rights reserved.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BD7636-22E7-4304-ABE2-16A3D163D5E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068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ローチャート: 処理 7">
            <a:extLst>
              <a:ext uri="{FF2B5EF4-FFF2-40B4-BE49-F238E27FC236}">
                <a16:creationId xmlns:a16="http://schemas.microsoft.com/office/drawing/2014/main" id="{27DB8BE3-7363-3F40-AFE7-EDB0A37997FD}"/>
              </a:ext>
            </a:extLst>
          </p:cNvPr>
          <p:cNvSpPr/>
          <p:nvPr userDrawn="1"/>
        </p:nvSpPr>
        <p:spPr>
          <a:xfrm>
            <a:off x="10583493" y="301745"/>
            <a:ext cx="1352415" cy="407963"/>
          </a:xfrm>
          <a:prstGeom prst="flowChartProcess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ctr"/>
          <a:lstStyle/>
          <a:p>
            <a:pPr algn="ctr"/>
            <a:r>
              <a:rPr kumimoji="1" lang="ja-JP" altLang="en-US" sz="1000" dirty="0" smtClean="0">
                <a:solidFill>
                  <a:srgbClr val="454958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広告主・広告会社</a:t>
            </a:r>
            <a:endParaRPr kumimoji="1" lang="en-US" altLang="ja-JP" sz="1000" dirty="0" smtClean="0">
              <a:solidFill>
                <a:srgbClr val="454958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kumimoji="1" lang="ja-JP" altLang="en-US" sz="1000" dirty="0" smtClean="0">
                <a:solidFill>
                  <a:srgbClr val="454958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限定</a:t>
            </a:r>
            <a:endParaRPr kumimoji="1" lang="ja-JP" altLang="en-US" sz="1000" dirty="0">
              <a:solidFill>
                <a:srgbClr val="454958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9795B6C2-3926-E349-8345-F50B05F897C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75" y="332656"/>
            <a:ext cx="2959983" cy="583659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5A84D97-CD1F-C447-B3C9-83F7F0EE70A1}"/>
              </a:ext>
            </a:extLst>
          </p:cNvPr>
          <p:cNvSpPr txBox="1"/>
          <p:nvPr userDrawn="1"/>
        </p:nvSpPr>
        <p:spPr>
          <a:xfrm>
            <a:off x="9142054" y="6538793"/>
            <a:ext cx="28472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dirty="0">
                <a:solidFill>
                  <a:schemeClr val="accent2"/>
                </a:solidFill>
              </a:rPr>
              <a:t>© 2021 Yahoo Japan Corporation All rights reserved.</a:t>
            </a:r>
          </a:p>
          <a:p>
            <a:pPr algn="r"/>
            <a:endParaRPr kumimoji="1" lang="ja-JP" altLang="en-US" sz="800" dirty="0">
              <a:solidFill>
                <a:schemeClr val="accent2"/>
              </a:solidFill>
            </a:endParaRPr>
          </a:p>
        </p:txBody>
      </p:sp>
      <p:sp>
        <p:nvSpPr>
          <p:cNvPr id="14" name="テキスト プレースホルダー 4">
            <a:extLst>
              <a:ext uri="{FF2B5EF4-FFF2-40B4-BE49-F238E27FC236}">
                <a16:creationId xmlns:a16="http://schemas.microsoft.com/office/drawing/2014/main" id="{C0D63BB6-B2A2-1244-97E7-66C835949DAC}"/>
              </a:ext>
            </a:extLst>
          </p:cNvPr>
          <p:cNvSpPr txBox="1">
            <a:spLocks/>
          </p:cNvSpPr>
          <p:nvPr userDrawn="1"/>
        </p:nvSpPr>
        <p:spPr>
          <a:xfrm>
            <a:off x="1127448" y="4509120"/>
            <a:ext cx="2520280" cy="360040"/>
          </a:xfrm>
          <a:prstGeom prst="rect">
            <a:avLst/>
          </a:prstGeom>
        </p:spPr>
        <p:txBody>
          <a:bodyPr lIns="0" rIns="0" anchor="t" anchorCtr="0">
            <a:normAutofit/>
          </a:bodyPr>
          <a:lstStyle>
            <a:lvl1pPr marL="0" indent="0" algn="ctr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mtClean="0"/>
              <a:t>ここに商品名を入れる</a:t>
            </a:r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730" r:id="rId2"/>
  </p:sldLayoutIdLst>
  <p:hf hdr="0" dt="0"/>
  <p:txStyles>
    <p:titleStyle>
      <a:lvl1pPr algn="l" defTabSz="914423" rtl="0" eaLnBrk="1" latinLnBrk="0" hangingPunct="1">
        <a:spcBef>
          <a:spcPct val="0"/>
        </a:spcBef>
        <a:buNone/>
        <a:defRPr kumimoji="1"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742969" indent="-285757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2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1828846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0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ローチャート: 処理 7">
            <a:extLst>
              <a:ext uri="{FF2B5EF4-FFF2-40B4-BE49-F238E27FC236}">
                <a16:creationId xmlns:a16="http://schemas.microsoft.com/office/drawing/2014/main" id="{27DB8BE3-7363-3F40-AFE7-EDB0A37997FD}"/>
              </a:ext>
            </a:extLst>
          </p:cNvPr>
          <p:cNvSpPr/>
          <p:nvPr userDrawn="1"/>
        </p:nvSpPr>
        <p:spPr>
          <a:xfrm>
            <a:off x="10583493" y="301745"/>
            <a:ext cx="1352415" cy="407963"/>
          </a:xfrm>
          <a:prstGeom prst="flowChartProcess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ctr"/>
          <a:lstStyle/>
          <a:p>
            <a:pPr algn="ctr"/>
            <a:r>
              <a:rPr kumimoji="1" lang="ja-JP" altLang="en-US" sz="1000" dirty="0" smtClean="0">
                <a:solidFill>
                  <a:srgbClr val="454958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広告主・広告会社</a:t>
            </a:r>
            <a:endParaRPr kumimoji="1" lang="en-US" altLang="ja-JP" sz="1000" dirty="0" smtClean="0">
              <a:solidFill>
                <a:srgbClr val="454958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kumimoji="1" lang="ja-JP" altLang="en-US" sz="1000" dirty="0" smtClean="0">
                <a:solidFill>
                  <a:srgbClr val="454958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限定</a:t>
            </a:r>
            <a:endParaRPr kumimoji="1" lang="en-US" altLang="ja-JP" sz="1000" dirty="0" smtClean="0">
              <a:solidFill>
                <a:srgbClr val="454958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" name="タイトル プレースホルダー 4">
            <a:extLst>
              <a:ext uri="{FF2B5EF4-FFF2-40B4-BE49-F238E27FC236}">
                <a16:creationId xmlns:a16="http://schemas.microsoft.com/office/drawing/2014/main" id="{775E66F0-779F-0B4B-A600-0BA315B4A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9C30EB7-67D9-7547-9893-EBF0BF060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7" name="フッター プレースホルダ 9">
            <a:extLst>
              <a:ext uri="{FF2B5EF4-FFF2-40B4-BE49-F238E27FC236}">
                <a16:creationId xmlns:a16="http://schemas.microsoft.com/office/drawing/2014/main" id="{692416AB-33E6-7642-9E44-F8B7E065D3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976320" y="6453336"/>
            <a:ext cx="3023328" cy="3494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altLang="ja-JP" sz="800" b="0" i="0" baseline="0" smtClean="0">
                <a:solidFill>
                  <a:schemeClr val="accent2"/>
                </a:solidFill>
                <a:effectLst/>
              </a:defRPr>
            </a:lvl1pPr>
          </a:lstStyle>
          <a:p>
            <a:pPr>
              <a:defRPr/>
            </a:pPr>
            <a:r>
              <a:rPr lang="en" altLang="ja-JP" sz="800" dirty="0">
                <a:solidFill>
                  <a:schemeClr val="accent2"/>
                </a:solidFill>
              </a:rPr>
              <a:t>© 2021 Yahoo Japan Corporation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827675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l" defTabSz="914423" rtl="0" eaLnBrk="1" latinLnBrk="0" hangingPunct="1">
        <a:spcBef>
          <a:spcPct val="0"/>
        </a:spcBef>
        <a:buNone/>
        <a:defRPr kumimoji="1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742969" indent="-285757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14422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1828846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0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ローチャート: 処理 7">
            <a:extLst>
              <a:ext uri="{FF2B5EF4-FFF2-40B4-BE49-F238E27FC236}">
                <a16:creationId xmlns:a16="http://schemas.microsoft.com/office/drawing/2014/main" id="{27DB8BE3-7363-3F40-AFE7-EDB0A37997FD}"/>
              </a:ext>
            </a:extLst>
          </p:cNvPr>
          <p:cNvSpPr/>
          <p:nvPr userDrawn="1"/>
        </p:nvSpPr>
        <p:spPr>
          <a:xfrm>
            <a:off x="10583493" y="301745"/>
            <a:ext cx="1352415" cy="407963"/>
          </a:xfrm>
          <a:prstGeom prst="flowChartProcess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ctr"/>
          <a:lstStyle/>
          <a:p>
            <a:pPr algn="ctr"/>
            <a:r>
              <a:rPr kumimoji="1" lang="ja-JP" altLang="en-US" sz="1000" dirty="0" smtClean="0">
                <a:solidFill>
                  <a:srgbClr val="454958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広告主・広告会社</a:t>
            </a:r>
            <a:endParaRPr kumimoji="1" lang="en-US" altLang="ja-JP" sz="1000" dirty="0" smtClean="0">
              <a:solidFill>
                <a:srgbClr val="454958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kumimoji="1" lang="ja-JP" altLang="en-US" sz="1000" dirty="0" smtClean="0">
                <a:solidFill>
                  <a:srgbClr val="454958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限定</a:t>
            </a:r>
            <a:endParaRPr kumimoji="1" lang="ja-JP" altLang="en-US" sz="1000" dirty="0">
              <a:solidFill>
                <a:srgbClr val="454958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" name="タイトル プレースホルダー 4">
            <a:extLst>
              <a:ext uri="{FF2B5EF4-FFF2-40B4-BE49-F238E27FC236}">
                <a16:creationId xmlns:a16="http://schemas.microsoft.com/office/drawing/2014/main" id="{775E66F0-779F-0B4B-A600-0BA315B4A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396E064-C0CC-6846-A87E-393CE40EB6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10" name="スライド番号プレースホルダー 2">
            <a:extLst>
              <a:ext uri="{FF2B5EF4-FFF2-40B4-BE49-F238E27FC236}">
                <a16:creationId xmlns:a16="http://schemas.microsoft.com/office/drawing/2014/main" id="{00EAB7D5-3DA6-1543-A4E7-56A262AD7E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2544" y="6525344"/>
            <a:ext cx="1033522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F9BD7636-22E7-4304-ABE2-16A3D163D5E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1A38A5C-E752-6049-BC5D-45DD294F6751}"/>
              </a:ext>
            </a:extLst>
          </p:cNvPr>
          <p:cNvSpPr txBox="1"/>
          <p:nvPr userDrawn="1"/>
        </p:nvSpPr>
        <p:spPr>
          <a:xfrm>
            <a:off x="5617343" y="6551915"/>
            <a:ext cx="957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dirty="0" smtClean="0">
                <a:solidFill>
                  <a:schemeClr val="accent2"/>
                </a:solidFill>
              </a:rPr>
              <a:t>©Yahoo Japan</a:t>
            </a:r>
            <a:endParaRPr lang="en" altLang="ja-JP" sz="800" dirty="0">
              <a:solidFill>
                <a:schemeClr val="accent2"/>
              </a:solidFill>
            </a:endParaRPr>
          </a:p>
          <a:p>
            <a:pPr algn="l"/>
            <a:endParaRPr kumimoji="1" lang="ja-JP" altLang="en-US" sz="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901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6" r:id="rId2"/>
  </p:sldLayoutIdLst>
  <p:hf hdr="0" dt="0"/>
  <p:txStyles>
    <p:titleStyle>
      <a:lvl1pPr algn="l" defTabSz="914423" rtl="0" eaLnBrk="1" latinLnBrk="0" hangingPunct="1">
        <a:spcBef>
          <a:spcPct val="0"/>
        </a:spcBef>
        <a:buNone/>
        <a:defRPr kumimoji="1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69" indent="-285757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2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角三角形 4">
            <a:extLst>
              <a:ext uri="{FF2B5EF4-FFF2-40B4-BE49-F238E27FC236}">
                <a16:creationId xmlns:a16="http://schemas.microsoft.com/office/drawing/2014/main" id="{EC147A71-4DE9-E046-B63F-924B5201DB02}"/>
              </a:ext>
            </a:extLst>
          </p:cNvPr>
          <p:cNvSpPr/>
          <p:nvPr/>
        </p:nvSpPr>
        <p:spPr>
          <a:xfrm rot="16200000">
            <a:off x="5308082" y="-38100"/>
            <a:ext cx="6898432" cy="6898432"/>
          </a:xfrm>
          <a:prstGeom prst="rtTriangle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6" name="三角形 5">
            <a:extLst>
              <a:ext uri="{FF2B5EF4-FFF2-40B4-BE49-F238E27FC236}">
                <a16:creationId xmlns:a16="http://schemas.microsoft.com/office/drawing/2014/main" id="{1CC03990-7381-C542-AC6D-A4E008F0456F}"/>
              </a:ext>
            </a:extLst>
          </p:cNvPr>
          <p:cNvSpPr/>
          <p:nvPr/>
        </p:nvSpPr>
        <p:spPr>
          <a:xfrm rot="10800000">
            <a:off x="6252819" y="-1865"/>
            <a:ext cx="5934269" cy="3225989"/>
          </a:xfrm>
          <a:custGeom>
            <a:avLst/>
            <a:gdLst>
              <a:gd name="connsiteX0" fmla="*/ 0 w 5934269"/>
              <a:gd name="connsiteY0" fmla="*/ 5115749 h 5115749"/>
              <a:gd name="connsiteX1" fmla="*/ 2967135 w 5934269"/>
              <a:gd name="connsiteY1" fmla="*/ 0 h 5115749"/>
              <a:gd name="connsiteX2" fmla="*/ 5934269 w 5934269"/>
              <a:gd name="connsiteY2" fmla="*/ 5115749 h 5115749"/>
              <a:gd name="connsiteX3" fmla="*/ 0 w 5934269"/>
              <a:gd name="connsiteY3" fmla="*/ 5115749 h 5115749"/>
              <a:gd name="connsiteX0" fmla="*/ 0 w 5934269"/>
              <a:gd name="connsiteY0" fmla="*/ 3286949 h 3286949"/>
              <a:gd name="connsiteX1" fmla="*/ 3135086 w 5934269"/>
              <a:gd name="connsiteY1" fmla="*/ 0 h 3286949"/>
              <a:gd name="connsiteX2" fmla="*/ 5934269 w 5934269"/>
              <a:gd name="connsiteY2" fmla="*/ 3286949 h 3286949"/>
              <a:gd name="connsiteX3" fmla="*/ 0 w 5934269"/>
              <a:gd name="connsiteY3" fmla="*/ 3286949 h 3286949"/>
              <a:gd name="connsiteX0" fmla="*/ 0 w 5934269"/>
              <a:gd name="connsiteY0" fmla="*/ 3201605 h 3201605"/>
              <a:gd name="connsiteX1" fmla="*/ 3196046 w 5934269"/>
              <a:gd name="connsiteY1" fmla="*/ 0 h 3201605"/>
              <a:gd name="connsiteX2" fmla="*/ 5934269 w 5934269"/>
              <a:gd name="connsiteY2" fmla="*/ 3201605 h 3201605"/>
              <a:gd name="connsiteX3" fmla="*/ 0 w 5934269"/>
              <a:gd name="connsiteY3" fmla="*/ 3201605 h 3201605"/>
              <a:gd name="connsiteX0" fmla="*/ 0 w 5934269"/>
              <a:gd name="connsiteY0" fmla="*/ 3225989 h 3225989"/>
              <a:gd name="connsiteX1" fmla="*/ 3257006 w 5934269"/>
              <a:gd name="connsiteY1" fmla="*/ 0 h 3225989"/>
              <a:gd name="connsiteX2" fmla="*/ 5934269 w 5934269"/>
              <a:gd name="connsiteY2" fmla="*/ 3225989 h 3225989"/>
              <a:gd name="connsiteX3" fmla="*/ 0 w 5934269"/>
              <a:gd name="connsiteY3" fmla="*/ 3225989 h 3225989"/>
              <a:gd name="connsiteX0" fmla="*/ 0 w 5934269"/>
              <a:gd name="connsiteY0" fmla="*/ 3225989 h 3225989"/>
              <a:gd name="connsiteX1" fmla="*/ 3232730 w 5934269"/>
              <a:gd name="connsiteY1" fmla="*/ 0 h 3225989"/>
              <a:gd name="connsiteX2" fmla="*/ 5934269 w 5934269"/>
              <a:gd name="connsiteY2" fmla="*/ 3225989 h 3225989"/>
              <a:gd name="connsiteX3" fmla="*/ 0 w 5934269"/>
              <a:gd name="connsiteY3" fmla="*/ 3225989 h 322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4269" h="3225989">
                <a:moveTo>
                  <a:pt x="0" y="3225989"/>
                </a:moveTo>
                <a:lnTo>
                  <a:pt x="3232730" y="0"/>
                </a:lnTo>
                <a:lnTo>
                  <a:pt x="5934269" y="3225989"/>
                </a:lnTo>
                <a:lnTo>
                  <a:pt x="0" y="3225989"/>
                </a:lnTo>
                <a:close/>
              </a:path>
            </a:pathLst>
          </a:custGeom>
          <a:solidFill>
            <a:srgbClr val="DB1F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17" name="テキスト プレースホルダー 7">
            <a:extLst>
              <a:ext uri="{FF2B5EF4-FFF2-40B4-BE49-F238E27FC236}">
                <a16:creationId xmlns:a16="http://schemas.microsoft.com/office/drawing/2014/main" id="{02F9056B-7970-924D-A2A6-FBB9B1896C3D}"/>
              </a:ext>
            </a:extLst>
          </p:cNvPr>
          <p:cNvSpPr txBox="1">
            <a:spLocks/>
          </p:cNvSpPr>
          <p:nvPr/>
        </p:nvSpPr>
        <p:spPr>
          <a:xfrm>
            <a:off x="545009" y="5445224"/>
            <a:ext cx="4067944" cy="118413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14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2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800" dirty="0" smtClean="0">
                <a:solidFill>
                  <a:srgbClr val="545454"/>
                </a:solidFill>
                <a:latin typeface="+mn-ea"/>
              </a:rPr>
              <a:t>ヤフー</a:t>
            </a:r>
            <a:r>
              <a:rPr lang="ja-JP" altLang="en-US" sz="1800" dirty="0">
                <a:solidFill>
                  <a:srgbClr val="545454"/>
                </a:solidFill>
                <a:latin typeface="+mn-ea"/>
              </a:rPr>
              <a:t>株式</a:t>
            </a:r>
            <a:r>
              <a:rPr lang="ja-JP" altLang="en-US" sz="1800" dirty="0" smtClean="0">
                <a:solidFill>
                  <a:srgbClr val="545454"/>
                </a:solidFill>
                <a:latin typeface="+mn-ea"/>
              </a:rPr>
              <a:t>会社</a:t>
            </a:r>
            <a:endParaRPr lang="en-US" altLang="ja-JP" sz="1800" dirty="0" smtClean="0">
              <a:solidFill>
                <a:srgbClr val="545454"/>
              </a:solidFill>
              <a:latin typeface="+mn-ea"/>
            </a:endParaRPr>
          </a:p>
          <a:p>
            <a:pPr algn="l"/>
            <a:r>
              <a:rPr lang="en-US" altLang="ja-JP" sz="1800" dirty="0" smtClean="0">
                <a:solidFill>
                  <a:srgbClr val="545454"/>
                </a:solidFill>
                <a:latin typeface="+mn-ea"/>
              </a:rPr>
              <a:t>2022</a:t>
            </a:r>
            <a:r>
              <a:rPr lang="ja-JP" altLang="en-US" sz="1800" dirty="0" smtClean="0">
                <a:solidFill>
                  <a:srgbClr val="545454"/>
                </a:solidFill>
                <a:latin typeface="+mn-ea"/>
              </a:rPr>
              <a:t>年</a:t>
            </a:r>
            <a:r>
              <a:rPr lang="en-US" altLang="ja-JP" sz="1800" dirty="0">
                <a:solidFill>
                  <a:srgbClr val="545454"/>
                </a:solidFill>
                <a:latin typeface="+mn-ea"/>
              </a:rPr>
              <a:t>7</a:t>
            </a:r>
            <a:r>
              <a:rPr lang="ja-JP" altLang="en-US" sz="1800" dirty="0" smtClean="0">
                <a:solidFill>
                  <a:srgbClr val="545454"/>
                </a:solidFill>
                <a:latin typeface="+mn-ea"/>
              </a:rPr>
              <a:t>月</a:t>
            </a:r>
            <a:endParaRPr lang="en-US" altLang="ja-JP" sz="1800" dirty="0" smtClean="0">
              <a:solidFill>
                <a:srgbClr val="545454"/>
              </a:solidFill>
              <a:latin typeface="+mn-ea"/>
            </a:endParaRPr>
          </a:p>
          <a:p>
            <a:pPr algn="l"/>
            <a:r>
              <a:rPr lang="en-US" altLang="ja-JP" dirty="0" smtClean="0">
                <a:solidFill>
                  <a:srgbClr val="545454"/>
                </a:solidFill>
                <a:latin typeface="+mn-ea"/>
              </a:rPr>
              <a:t>https</a:t>
            </a:r>
            <a:r>
              <a:rPr lang="en-US" altLang="ja-JP" dirty="0">
                <a:solidFill>
                  <a:srgbClr val="545454"/>
                </a:solidFill>
                <a:latin typeface="+mn-ea"/>
              </a:rPr>
              <a:t>://marketing.yahoo.co.jp/</a:t>
            </a:r>
            <a:endParaRPr lang="ja-JP" altLang="en-US" dirty="0">
              <a:solidFill>
                <a:srgbClr val="545454"/>
              </a:solidFill>
              <a:latin typeface="+mn-ea"/>
            </a:endParaRPr>
          </a:p>
        </p:txBody>
      </p:sp>
      <p:sp>
        <p:nvSpPr>
          <p:cNvPr id="16" name="タイトル 2">
            <a:extLst>
              <a:ext uri="{FF2B5EF4-FFF2-40B4-BE49-F238E27FC236}">
                <a16:creationId xmlns:a16="http://schemas.microsoft.com/office/drawing/2014/main" id="{AE313529-97B5-314B-AAA8-3A3C97228463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545008" y="2420888"/>
            <a:ext cx="10663559" cy="3672408"/>
          </a:xfrm>
          <a:prstGeom prst="rect">
            <a:avLst/>
          </a:prstGeom>
        </p:spPr>
        <p:txBody>
          <a:bodyPr/>
          <a:lstStyle/>
          <a:p>
            <a:r>
              <a:rPr lang="ja-JP" altLang="en-US" sz="4000" b="1" dirty="0" smtClean="0">
                <a:latin typeface="+mn-ea"/>
                <a:ea typeface="+mn-ea"/>
              </a:rPr>
              <a:t>メディア視聴傾向を使ったターゲティングと</a:t>
            </a:r>
            <a:r>
              <a:rPr lang="en-US" altLang="ja-JP" sz="4000" b="1" dirty="0" smtClean="0">
                <a:latin typeface="+mn-ea"/>
                <a:ea typeface="+mn-ea"/>
              </a:rPr>
              <a:t/>
            </a:r>
            <a:br>
              <a:rPr lang="en-US" altLang="ja-JP" sz="4000" b="1" dirty="0" smtClean="0">
                <a:latin typeface="+mn-ea"/>
                <a:ea typeface="+mn-ea"/>
              </a:rPr>
            </a:br>
            <a:r>
              <a:rPr lang="ja-JP" altLang="en-US" sz="4000" b="1" dirty="0" smtClean="0">
                <a:latin typeface="+mn-ea"/>
                <a:ea typeface="+mn-ea"/>
              </a:rPr>
              <a:t>メディア低消費層へのアプローチ</a:t>
            </a:r>
            <a:endParaRPr kumimoji="1" lang="ja-JP" altLang="en-US" sz="2400" dirty="0">
              <a:latin typeface="+mn-ea"/>
              <a:ea typeface="+mn-ea"/>
            </a:endParaRPr>
          </a:p>
        </p:txBody>
      </p:sp>
      <p:sp>
        <p:nvSpPr>
          <p:cNvPr id="23" name="フローチャート: 処理 22">
            <a:extLst>
              <a:ext uri="{FF2B5EF4-FFF2-40B4-BE49-F238E27FC236}">
                <a16:creationId xmlns:a16="http://schemas.microsoft.com/office/drawing/2014/main" id="{27DB8BE3-7363-3F40-AFE7-EDB0A37997FD}"/>
              </a:ext>
            </a:extLst>
          </p:cNvPr>
          <p:cNvSpPr/>
          <p:nvPr/>
        </p:nvSpPr>
        <p:spPr>
          <a:xfrm>
            <a:off x="10583493" y="301745"/>
            <a:ext cx="1352415" cy="407963"/>
          </a:xfrm>
          <a:prstGeom prst="flowChartProcess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ctr"/>
          <a:lstStyle/>
          <a:p>
            <a:pPr algn="ctr"/>
            <a:r>
              <a:rPr kumimoji="1" lang="ja-JP" altLang="en-US" sz="1000" dirty="0" smtClean="0">
                <a:solidFill>
                  <a:srgbClr val="454958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広告主・広告会社</a:t>
            </a:r>
            <a:endParaRPr kumimoji="1" lang="en-US" altLang="ja-JP" sz="1000" dirty="0" smtClean="0">
              <a:solidFill>
                <a:srgbClr val="454958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kumimoji="1" lang="ja-JP" altLang="en-US" sz="1000" dirty="0" smtClean="0">
                <a:solidFill>
                  <a:srgbClr val="454958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限定</a:t>
            </a:r>
            <a:endParaRPr kumimoji="1" lang="ja-JP" altLang="en-US" sz="1000" dirty="0">
              <a:solidFill>
                <a:srgbClr val="454958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9795B6C2-3926-E349-8345-F50B05F897C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75" y="332656"/>
            <a:ext cx="2959983" cy="583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91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852A4032-7FD5-B44E-ADA6-28AD5D5DB8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" altLang="ja-JP" sz="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0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プレースホルダー 5">
            <a:extLst>
              <a:ext uri="{FF2B5EF4-FFF2-40B4-BE49-F238E27FC236}">
                <a16:creationId xmlns:a16="http://schemas.microsoft.com/office/drawing/2014/main" id="{D2F2FBC5-4572-704F-ACE2-B6C4CADD4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763" y="74724"/>
            <a:ext cx="9759950" cy="814388"/>
          </a:xfrm>
        </p:spPr>
        <p:txBody>
          <a:bodyPr>
            <a:normAutofit/>
          </a:bodyPr>
          <a:lstStyle/>
          <a:p>
            <a:r>
              <a:rPr lang="ja-JP" altLang="en-US" b="1" dirty="0" smtClean="0"/>
              <a:t>メディア視聴ターゲティングの</a:t>
            </a:r>
            <a:r>
              <a:rPr lang="ja-JP" altLang="en-US" b="1" dirty="0"/>
              <a:t>ご紹介</a:t>
            </a:r>
            <a:endParaRPr lang="en-US" altLang="ja-JP" b="1" dirty="0"/>
          </a:p>
        </p:txBody>
      </p:sp>
      <p:sp>
        <p:nvSpPr>
          <p:cNvPr id="7" name="正方形/長方形 6"/>
          <p:cNvSpPr/>
          <p:nvPr/>
        </p:nvSpPr>
        <p:spPr>
          <a:xfrm>
            <a:off x="414612" y="1045057"/>
            <a:ext cx="11593288" cy="132392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</a:rPr>
              <a:t>メディア視聴ターゲティングとはユーザーのメディア視聴傾向に併せて広告配信できるターゲティング</a:t>
            </a:r>
            <a:r>
              <a:rPr lang="ja-JP" altLang="en-US" sz="1600" b="1" dirty="0" smtClean="0">
                <a:solidFill>
                  <a:schemeClr val="tx1"/>
                </a:solidFill>
              </a:rPr>
              <a:t>です</a:t>
            </a:r>
            <a:r>
              <a:rPr lang="ja-JP" altLang="en-US" sz="1600" b="1" dirty="0">
                <a:solidFill>
                  <a:schemeClr val="tx1"/>
                </a:solidFill>
              </a:rPr>
              <a:t>。</a:t>
            </a:r>
            <a:endParaRPr lang="en-US" altLang="ja-JP" sz="1600" b="1" dirty="0" smtClean="0">
              <a:solidFill>
                <a:schemeClr val="tx1"/>
              </a:solidFill>
            </a:endParaRPr>
          </a:p>
          <a:p>
            <a:pPr algn="ctr"/>
            <a:endParaRPr lang="en-US" altLang="ja-JP" sz="16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600" dirty="0">
                <a:solidFill>
                  <a:srgbClr val="1D1C1D"/>
                </a:solidFill>
                <a:latin typeface="+mn-ea"/>
              </a:rPr>
              <a:t>マクロミル</a:t>
            </a:r>
            <a:r>
              <a:rPr lang="en-US" altLang="ja-JP" sz="1600" dirty="0">
                <a:solidFill>
                  <a:srgbClr val="1D1C1D"/>
                </a:solidFill>
                <a:latin typeface="+mn-ea"/>
              </a:rPr>
              <a:t>OTS</a:t>
            </a:r>
            <a:r>
              <a:rPr lang="ja-JP" altLang="en-US" sz="1600" dirty="0">
                <a:solidFill>
                  <a:srgbClr val="1D1C1D"/>
                </a:solidFill>
                <a:latin typeface="+mn-ea"/>
              </a:rPr>
              <a:t>調査</a:t>
            </a:r>
            <a:r>
              <a:rPr lang="en-US" altLang="ja-JP" sz="1200" dirty="0">
                <a:solidFill>
                  <a:srgbClr val="1D1C1D"/>
                </a:solidFill>
                <a:latin typeface="+mn-ea"/>
              </a:rPr>
              <a:t>※</a:t>
            </a:r>
            <a:r>
              <a:rPr lang="ja-JP" altLang="en-US" sz="1600" dirty="0">
                <a:solidFill>
                  <a:srgbClr val="1D1C1D"/>
                </a:solidFill>
                <a:latin typeface="+mn-ea"/>
              </a:rPr>
              <a:t>でテレビ、</a:t>
            </a:r>
            <a:r>
              <a:rPr lang="en-US" altLang="ja-JP" sz="1600" dirty="0">
                <a:solidFill>
                  <a:srgbClr val="1D1C1D"/>
                </a:solidFill>
                <a:latin typeface="+mn-ea"/>
              </a:rPr>
              <a:t>WEB</a:t>
            </a:r>
            <a:r>
              <a:rPr lang="ja-JP" altLang="en-US" sz="1600" dirty="0">
                <a:solidFill>
                  <a:srgbClr val="1D1C1D"/>
                </a:solidFill>
                <a:latin typeface="+mn-ea"/>
              </a:rPr>
              <a:t>メディアの利用傾向を調査し、アンケート回答者を視聴傾向毎に</a:t>
            </a:r>
            <a:r>
              <a:rPr lang="en-US" altLang="ja-JP" sz="1600" dirty="0">
                <a:solidFill>
                  <a:srgbClr val="1D1C1D"/>
                </a:solidFill>
                <a:latin typeface="+mn-ea"/>
              </a:rPr>
              <a:t>4</a:t>
            </a:r>
            <a:r>
              <a:rPr lang="ja-JP" altLang="en-US" sz="1600" dirty="0">
                <a:solidFill>
                  <a:srgbClr val="1D1C1D"/>
                </a:solidFill>
                <a:latin typeface="+mn-ea"/>
              </a:rPr>
              <a:t>象限に分類。</a:t>
            </a:r>
            <a:endParaRPr lang="en-US" altLang="ja-JP" sz="1600" dirty="0">
              <a:solidFill>
                <a:srgbClr val="1D1C1D"/>
              </a:solidFill>
              <a:latin typeface="+mn-ea"/>
            </a:endParaRPr>
          </a:p>
          <a:p>
            <a:pPr algn="ctr"/>
            <a:r>
              <a:rPr lang="ja-JP" altLang="en-US" sz="1600" dirty="0">
                <a:solidFill>
                  <a:srgbClr val="1D1C1D"/>
                </a:solidFill>
                <a:latin typeface="+mn-ea"/>
              </a:rPr>
              <a:t>分類されたアンケート回答者データと</a:t>
            </a:r>
            <a:r>
              <a:rPr lang="en-US" altLang="ja-JP" sz="1600" dirty="0">
                <a:solidFill>
                  <a:srgbClr val="1D1C1D"/>
                </a:solidFill>
                <a:latin typeface="+mn-ea"/>
              </a:rPr>
              <a:t>Yahoo</a:t>
            </a:r>
            <a:r>
              <a:rPr lang="en-US" altLang="ja-JP" sz="1600" dirty="0" smtClean="0">
                <a:solidFill>
                  <a:srgbClr val="1D1C1D"/>
                </a:solidFill>
                <a:latin typeface="+mn-ea"/>
              </a:rPr>
              <a:t>! JAPAN</a:t>
            </a:r>
            <a:r>
              <a:rPr lang="ja-JP" altLang="en-US" sz="1600" dirty="0">
                <a:solidFill>
                  <a:srgbClr val="1D1C1D"/>
                </a:solidFill>
                <a:latin typeface="+mn-ea"/>
              </a:rPr>
              <a:t>のビッグデータを掛け合わせて拡張したオーディエンスリストです</a:t>
            </a:r>
            <a:r>
              <a:rPr lang="ja-JP" altLang="en-US" sz="1600" dirty="0" smtClean="0">
                <a:solidFill>
                  <a:srgbClr val="1D1C1D"/>
                </a:solidFill>
                <a:latin typeface="+mn-ea"/>
              </a:rPr>
              <a:t>。</a:t>
            </a:r>
            <a:endParaRPr lang="en-US" altLang="ja-JP" sz="1600" dirty="0">
              <a:solidFill>
                <a:srgbClr val="1D1C1D"/>
              </a:solidFill>
              <a:latin typeface="+mn-ea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469" y="3660033"/>
            <a:ext cx="1258798" cy="1258798"/>
          </a:xfrm>
          <a:prstGeom prst="rect">
            <a:avLst/>
          </a:prstGeom>
        </p:spPr>
      </p:pic>
      <p:sp>
        <p:nvSpPr>
          <p:cNvPr id="19" name="楕円 18"/>
          <p:cNvSpPr/>
          <p:nvPr/>
        </p:nvSpPr>
        <p:spPr>
          <a:xfrm>
            <a:off x="1814528" y="3985985"/>
            <a:ext cx="422932" cy="435085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 flipV="1">
            <a:off x="932686" y="3186333"/>
            <a:ext cx="2609545" cy="64666"/>
          </a:xfrm>
          <a:prstGeom prst="rect">
            <a:avLst/>
          </a:prstGeom>
          <a:solidFill>
            <a:srgbClr val="FF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861634" y="2945136"/>
            <a:ext cx="27516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1D1C1D"/>
                </a:solidFill>
                <a:latin typeface="+mn-ea"/>
              </a:rPr>
              <a:t>マクロミル</a:t>
            </a:r>
            <a:r>
              <a:rPr lang="en-US" altLang="ja-JP" sz="2000" dirty="0">
                <a:solidFill>
                  <a:srgbClr val="1D1C1D"/>
                </a:solidFill>
                <a:latin typeface="+mn-ea"/>
              </a:rPr>
              <a:t>OTS</a:t>
            </a:r>
            <a:r>
              <a:rPr lang="ja-JP" altLang="en-US" sz="2000" dirty="0" smtClean="0">
                <a:solidFill>
                  <a:srgbClr val="1D1C1D"/>
                </a:solidFill>
                <a:latin typeface="+mn-ea"/>
              </a:rPr>
              <a:t>調査</a:t>
            </a:r>
            <a:r>
              <a:rPr lang="en-US" altLang="ja-JP" sz="1600" dirty="0" smtClean="0">
                <a:solidFill>
                  <a:srgbClr val="1D1C1D"/>
                </a:solidFill>
                <a:latin typeface="+mn-ea"/>
              </a:rPr>
              <a:t>※</a:t>
            </a:r>
            <a:endParaRPr lang="en-US" altLang="ja-JP" sz="1600" dirty="0">
              <a:solidFill>
                <a:srgbClr val="1D1C1D"/>
              </a:solidFill>
              <a:latin typeface="+mn-ea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191344" y="5239245"/>
            <a:ext cx="4392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/>
              <a:t>・テレビ視聴</a:t>
            </a:r>
            <a:r>
              <a:rPr lang="ja-JP" altLang="en-US" sz="1600" dirty="0" smtClean="0"/>
              <a:t>実績</a:t>
            </a:r>
            <a:endParaRPr lang="en-US" altLang="ja-JP" sz="1600" dirty="0" smtClean="0"/>
          </a:p>
          <a:p>
            <a:r>
              <a:rPr lang="ja-JP" altLang="en-US" sz="1600" dirty="0" smtClean="0"/>
              <a:t>・</a:t>
            </a:r>
            <a:r>
              <a:rPr lang="en-US" altLang="ja-JP" sz="1600" dirty="0"/>
              <a:t>WEB</a:t>
            </a:r>
            <a:r>
              <a:rPr lang="ja-JP" altLang="en-US" sz="1600" dirty="0"/>
              <a:t>メディアの利用頻度と利用時間</a:t>
            </a:r>
            <a:endParaRPr lang="en-US" altLang="ja-JP" sz="1600" dirty="0"/>
          </a:p>
        </p:txBody>
      </p:sp>
      <p:graphicFrame>
        <p:nvGraphicFramePr>
          <p:cNvPr id="23" name="表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144672"/>
              </p:ext>
            </p:extLst>
          </p:nvPr>
        </p:nvGraphicFramePr>
        <p:xfrm>
          <a:off x="4799856" y="2632177"/>
          <a:ext cx="7200800" cy="34671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4546">
                  <a:extLst>
                    <a:ext uri="{9D8B030D-6E8A-4147-A177-3AD203B41FA5}">
                      <a16:colId xmlns:a16="http://schemas.microsoft.com/office/drawing/2014/main" val="232568209"/>
                    </a:ext>
                  </a:extLst>
                </a:gridCol>
                <a:gridCol w="1682973">
                  <a:extLst>
                    <a:ext uri="{9D8B030D-6E8A-4147-A177-3AD203B41FA5}">
                      <a16:colId xmlns:a16="http://schemas.microsoft.com/office/drawing/2014/main" val="601753244"/>
                    </a:ext>
                  </a:extLst>
                </a:gridCol>
                <a:gridCol w="2065142">
                  <a:extLst>
                    <a:ext uri="{9D8B030D-6E8A-4147-A177-3AD203B41FA5}">
                      <a16:colId xmlns:a16="http://schemas.microsoft.com/office/drawing/2014/main" val="1425865338"/>
                    </a:ext>
                  </a:extLst>
                </a:gridCol>
                <a:gridCol w="2198139">
                  <a:extLst>
                    <a:ext uri="{9D8B030D-6E8A-4147-A177-3AD203B41FA5}">
                      <a16:colId xmlns:a16="http://schemas.microsoft.com/office/drawing/2014/main" val="3774764951"/>
                    </a:ext>
                  </a:extLst>
                </a:gridCol>
              </a:tblGrid>
              <a:tr h="371475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　</a:t>
                      </a:r>
                      <a:endParaRPr lang="ja-JP" altLang="en-US" sz="11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>
                    <a:solidFill>
                      <a:srgbClr val="7F7F7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You</a:t>
                      </a:r>
                      <a:r>
                        <a:rPr lang="en-US" altLang="ja-JP" sz="1200" b="1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T</a:t>
                      </a:r>
                      <a:r>
                        <a:rPr lang="en-US" sz="1200" b="1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ube</a:t>
                      </a:r>
                      <a:r>
                        <a:rPr lang="ja-JP" altLang="en-US" sz="12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視聴傾向</a:t>
                      </a:r>
                      <a:endParaRPr lang="ja-JP" altLang="en-US" sz="12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>
                    <a:solidFill>
                      <a:srgbClr val="7F7F7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5400010"/>
                  </a:ext>
                </a:extLst>
              </a:tr>
              <a:tr h="5715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b="1" i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</a:t>
                      </a:r>
                      <a:r>
                        <a:rPr lang="ja-JP" altLang="en-US" sz="1050" b="1" i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日に何回も</a:t>
                      </a:r>
                      <a:endParaRPr lang="en-US" altLang="ja-JP" sz="1050" b="1" i="0" u="none" strike="noStrike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 fontAlgn="ctr"/>
                      <a:r>
                        <a:rPr lang="ja-JP" altLang="en-US" sz="1050" b="1" i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～</a:t>
                      </a:r>
                      <a:endParaRPr lang="en-US" altLang="ja-JP" sz="1050" b="1" i="0" u="none" strike="noStrike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 fontAlgn="ctr"/>
                      <a:r>
                        <a:rPr lang="en-US" altLang="ja-JP" sz="1050" b="1" i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2~3</a:t>
                      </a:r>
                      <a:r>
                        <a:rPr lang="ja-JP" altLang="en-US" sz="1050" b="1" i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日に</a:t>
                      </a:r>
                      <a:r>
                        <a:rPr lang="en-US" altLang="ja-JP" sz="1050" b="1" i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</a:t>
                      </a:r>
                      <a:r>
                        <a:rPr lang="ja-JP" altLang="en-US" sz="1050" b="1" i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回程度</a:t>
                      </a:r>
                      <a:endParaRPr lang="en-US" altLang="ja-JP" sz="1050" b="1" i="0" u="none" strike="noStrike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b="1" i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4~6</a:t>
                      </a:r>
                      <a:r>
                        <a:rPr lang="ja-JP" altLang="en-US" sz="1050" b="1" i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日に</a:t>
                      </a:r>
                      <a:r>
                        <a:rPr lang="en-US" altLang="ja-JP" sz="1050" b="1" i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</a:t>
                      </a:r>
                      <a:r>
                        <a:rPr lang="ja-JP" altLang="en-US" sz="1050" b="1" i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回程度　</a:t>
                      </a:r>
                      <a:endParaRPr lang="en-US" altLang="ja-JP" sz="1050" b="1" i="0" u="none" strike="noStrike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 fontAlgn="ctr"/>
                      <a:r>
                        <a:rPr lang="en-US" altLang="ja-JP" sz="1050" b="1" i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~</a:t>
                      </a:r>
                    </a:p>
                    <a:p>
                      <a:pPr algn="ctr" fontAlgn="ctr"/>
                      <a:r>
                        <a:rPr lang="en-US" altLang="ja-JP" sz="1050" b="1" i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</a:t>
                      </a:r>
                      <a:r>
                        <a:rPr lang="ja-JP" altLang="en-US" sz="1050" b="1" i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か月に</a:t>
                      </a:r>
                      <a:r>
                        <a:rPr lang="en-US" altLang="ja-JP" sz="1050" b="1" i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</a:t>
                      </a:r>
                      <a:r>
                        <a:rPr lang="ja-JP" altLang="en-US" sz="1050" b="1" i="0" u="none" strike="noStrik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回以下</a:t>
                      </a:r>
                      <a:endParaRPr lang="ja-JP" altLang="en-US" sz="105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>
                    <a:solidFill>
                      <a:srgbClr val="7F7F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3395436"/>
                  </a:ext>
                </a:extLst>
              </a:tr>
              <a:tr h="12192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テレビ視聴傾向</a:t>
                      </a:r>
                      <a:endParaRPr lang="ja-JP" altLang="en-US" sz="12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視聴時間</a:t>
                      </a:r>
                      <a:br>
                        <a:rPr lang="zh-TW" altLang="en-US" sz="105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</a:br>
                      <a:r>
                        <a:rPr lang="zh-TW" altLang="en-US" sz="105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上位</a:t>
                      </a:r>
                      <a:r>
                        <a:rPr lang="en-US" altLang="zh-TW" sz="105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10%</a:t>
                      </a:r>
                      <a:r>
                        <a:rPr lang="zh-TW" altLang="en-US" sz="105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～上位</a:t>
                      </a:r>
                      <a:r>
                        <a:rPr lang="en-US" altLang="zh-TW" sz="105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60</a:t>
                      </a:r>
                      <a:r>
                        <a:rPr lang="zh-TW" altLang="en-US" sz="105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％</a:t>
                      </a:r>
                      <a:endParaRPr lang="zh-TW" altLang="en-US" sz="105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 dirty="0">
                          <a:effectLst/>
                        </a:rPr>
                        <a:t>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>
                    <a:solidFill>
                      <a:srgbClr val="F5F5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 dirty="0">
                          <a:effectLst/>
                        </a:rPr>
                        <a:t>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>
                    <a:solidFill>
                      <a:srgbClr val="F5F5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272297"/>
                  </a:ext>
                </a:extLst>
              </a:tr>
              <a:tr h="13049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視聴時間</a:t>
                      </a:r>
                      <a:br>
                        <a:rPr lang="ja-JP" altLang="en-US" sz="105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</a:br>
                      <a:r>
                        <a:rPr lang="ja-JP" altLang="en-US" sz="105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上位</a:t>
                      </a:r>
                      <a:r>
                        <a:rPr lang="en-US" altLang="ja-JP" sz="105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70%</a:t>
                      </a:r>
                      <a:r>
                        <a:rPr lang="ja-JP" altLang="en-US" sz="105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～視聴なし</a:t>
                      </a:r>
                      <a:endParaRPr lang="ja-JP" altLang="en-US" sz="105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 dirty="0">
                          <a:effectLst/>
                        </a:rPr>
                        <a:t>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 dirty="0">
                          <a:effectLst/>
                        </a:rPr>
                        <a:t>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91814418"/>
                  </a:ext>
                </a:extLst>
              </a:tr>
            </a:tbl>
          </a:graphicData>
        </a:graphic>
      </p:graphicFrame>
      <p:sp>
        <p:nvSpPr>
          <p:cNvPr id="24" name="テキスト ボックス 23"/>
          <p:cNvSpPr txBox="1"/>
          <p:nvPr/>
        </p:nvSpPr>
        <p:spPr>
          <a:xfrm>
            <a:off x="7757611" y="3832119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/>
              <a:t>①</a:t>
            </a:r>
            <a:endParaRPr kumimoji="1" lang="en-US" altLang="ja-JP" sz="2000" dirty="0" smtClean="0"/>
          </a:p>
          <a:p>
            <a:pPr algn="ctr"/>
            <a:r>
              <a:rPr lang="ja-JP" altLang="en-US" sz="1200" dirty="0" smtClean="0"/>
              <a:t>メディア高視聴ユーザー</a:t>
            </a:r>
            <a:endParaRPr kumimoji="1" lang="ja-JP" altLang="en-US" sz="1200" dirty="0" smtClean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9912424" y="3838421"/>
            <a:ext cx="20162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/>
              <a:t>②</a:t>
            </a:r>
            <a:endParaRPr kumimoji="1" lang="en-US" altLang="ja-JP" sz="2000" dirty="0" smtClean="0"/>
          </a:p>
          <a:p>
            <a:pPr algn="ctr"/>
            <a:r>
              <a:rPr lang="ja-JP" altLang="en-US" sz="1200" dirty="0" smtClean="0"/>
              <a:t>テレビ高視聴</a:t>
            </a:r>
            <a:endParaRPr lang="en-US" altLang="ja-JP" sz="1200" dirty="0" smtClean="0"/>
          </a:p>
          <a:p>
            <a:pPr algn="ctr"/>
            <a:r>
              <a:rPr lang="en-US" altLang="ja-JP" sz="1200" dirty="0" smtClean="0"/>
              <a:t>YouTube</a:t>
            </a:r>
            <a:r>
              <a:rPr lang="ja-JP" altLang="en-US" sz="1200" dirty="0" smtClean="0"/>
              <a:t>低視聴ユーザー</a:t>
            </a:r>
            <a:endParaRPr kumimoji="1" lang="ja-JP" altLang="en-US" sz="1200" dirty="0" smtClean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757611" y="5044534"/>
            <a:ext cx="20162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 smtClean="0"/>
              <a:t>③</a:t>
            </a:r>
            <a:endParaRPr kumimoji="1" lang="en-US" altLang="ja-JP" sz="2000" dirty="0" smtClean="0"/>
          </a:p>
          <a:p>
            <a:pPr algn="ctr"/>
            <a:r>
              <a:rPr lang="ja-JP" altLang="en-US" sz="1200" dirty="0" smtClean="0"/>
              <a:t>テレビ低視聴</a:t>
            </a:r>
            <a:endParaRPr lang="en-US" altLang="ja-JP" sz="1200" dirty="0" smtClean="0"/>
          </a:p>
          <a:p>
            <a:pPr algn="ctr"/>
            <a:r>
              <a:rPr lang="en-US" altLang="ja-JP" sz="1200" dirty="0" smtClean="0"/>
              <a:t>YouTube</a:t>
            </a:r>
            <a:r>
              <a:rPr lang="ja-JP" altLang="en-US" sz="1200" dirty="0"/>
              <a:t>高</a:t>
            </a:r>
            <a:r>
              <a:rPr lang="ja-JP" altLang="en-US" sz="1200" dirty="0" smtClean="0"/>
              <a:t>視聴ユーザー</a:t>
            </a:r>
            <a:endParaRPr kumimoji="1" lang="ja-JP" altLang="en-US" sz="1200" dirty="0" smtClean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9881735" y="5044534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 smtClean="0"/>
              <a:t>④</a:t>
            </a:r>
            <a:endParaRPr kumimoji="1" lang="en-US" altLang="ja-JP" sz="2000" dirty="0" smtClean="0"/>
          </a:p>
          <a:p>
            <a:pPr algn="ctr"/>
            <a:r>
              <a:rPr lang="ja-JP" altLang="en-US" sz="1200" dirty="0" smtClean="0"/>
              <a:t>メディア低視聴ユーザー</a:t>
            </a:r>
            <a:endParaRPr kumimoji="1" lang="ja-JP" altLang="en-US" sz="1200" dirty="0" smtClean="0"/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50" y="3538004"/>
            <a:ext cx="1425667" cy="1425667"/>
          </a:xfrm>
          <a:prstGeom prst="rect">
            <a:avLst/>
          </a:prstGeom>
        </p:spPr>
      </p:pic>
      <p:sp>
        <p:nvSpPr>
          <p:cNvPr id="30" name="正方形/長方形 29"/>
          <p:cNvSpPr/>
          <p:nvPr/>
        </p:nvSpPr>
        <p:spPr>
          <a:xfrm>
            <a:off x="584215" y="3937170"/>
            <a:ext cx="7553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b="1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TV</a:t>
            </a:r>
            <a:endParaRPr lang="en-US" altLang="ja-JP" sz="32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31" name="二等辺三角形 30"/>
          <p:cNvSpPr/>
          <p:nvPr/>
        </p:nvSpPr>
        <p:spPr>
          <a:xfrm rot="5400000">
            <a:off x="1946859" y="4127949"/>
            <a:ext cx="186694" cy="149109"/>
          </a:xfrm>
          <a:prstGeom prst="triangle">
            <a:avLst/>
          </a:pr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857" y="3643812"/>
            <a:ext cx="882206" cy="882206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223" y="3845820"/>
            <a:ext cx="394042" cy="394042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576" y="3994739"/>
            <a:ext cx="1110983" cy="1110983"/>
          </a:xfrm>
          <a:prstGeom prst="rect">
            <a:avLst/>
          </a:prstGeom>
        </p:spPr>
      </p:pic>
      <p:sp>
        <p:nvSpPr>
          <p:cNvPr id="40" name="二等辺三角形 39"/>
          <p:cNvSpPr/>
          <p:nvPr/>
        </p:nvSpPr>
        <p:spPr>
          <a:xfrm rot="5400000">
            <a:off x="3969788" y="4199214"/>
            <a:ext cx="833371" cy="468153"/>
          </a:xfrm>
          <a:prstGeom prst="triangle">
            <a:avLst>
              <a:gd name="adj" fmla="val 50983"/>
            </a:avLst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318919" y="6249980"/>
            <a:ext cx="65887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latin typeface="a-otf-midashi-go-mb31-pr6n"/>
              </a:rPr>
              <a:t>※</a:t>
            </a:r>
            <a:r>
              <a:rPr lang="ja-JP" altLang="en-US" sz="1200" dirty="0" smtClean="0">
                <a:latin typeface="a-otf-midashi-go-mb31-pr6n"/>
              </a:rPr>
              <a:t>テレビ</a:t>
            </a:r>
            <a:r>
              <a:rPr lang="ja-JP" altLang="en-US" sz="1200" dirty="0">
                <a:latin typeface="a-otf-midashi-go-mb31-pr6n"/>
              </a:rPr>
              <a:t>視聴</a:t>
            </a:r>
            <a:r>
              <a:rPr lang="ja-JP" altLang="en-US" sz="1200" dirty="0" smtClean="0">
                <a:latin typeface="a-otf-midashi-go-mb31-pr6n"/>
              </a:rPr>
              <a:t>データ等を</a:t>
            </a:r>
            <a:r>
              <a:rPr lang="ja-JP" altLang="en-US" sz="1200" dirty="0">
                <a:latin typeface="a-otf-midashi-go-mb31-pr6n"/>
              </a:rPr>
              <a:t>電子番組表形式で</a:t>
            </a:r>
            <a:r>
              <a:rPr lang="ja-JP" altLang="en-US" sz="1200" dirty="0" smtClean="0">
                <a:latin typeface="a-otf-midashi-go-mb31-pr6n"/>
              </a:rPr>
              <a:t>取得することで</a:t>
            </a:r>
            <a:r>
              <a:rPr lang="ja-JP" altLang="en-US" sz="1200" dirty="0" smtClean="0"/>
              <a:t>視聴実態をリサーチする調査</a:t>
            </a:r>
            <a:endParaRPr lang="en-US" altLang="ja-JP" sz="1200" dirty="0" smtClean="0"/>
          </a:p>
          <a:p>
            <a:r>
              <a:rPr lang="ja-JP" altLang="en-US" sz="1200" dirty="0" smtClean="0"/>
              <a:t>アンケート期間：</a:t>
            </a:r>
            <a:r>
              <a:rPr lang="en-US" altLang="ja-JP" sz="1200" dirty="0" smtClean="0"/>
              <a:t>2021</a:t>
            </a:r>
            <a:r>
              <a:rPr lang="ja-JP" altLang="en-US" sz="1200" dirty="0" smtClean="0"/>
              <a:t>年</a:t>
            </a:r>
            <a:r>
              <a:rPr lang="en-US" altLang="ja-JP" sz="1200" dirty="0" smtClean="0"/>
              <a:t>6</a:t>
            </a:r>
            <a:r>
              <a:rPr lang="ja-JP" altLang="en-US" sz="1200" dirty="0" smtClean="0"/>
              <a:t>月（</a:t>
            </a:r>
            <a:r>
              <a:rPr lang="en-US" altLang="ja-JP" sz="1200" dirty="0" smtClean="0"/>
              <a:t>89,293</a:t>
            </a:r>
            <a:r>
              <a:rPr lang="ja-JP" altLang="en-US" sz="1200" dirty="0" smtClean="0"/>
              <a:t>サンプル）</a:t>
            </a:r>
            <a:endParaRPr lang="en-US" altLang="ja-JP" sz="1200" dirty="0" smtClean="0"/>
          </a:p>
        </p:txBody>
      </p:sp>
    </p:spTree>
    <p:extLst>
      <p:ext uri="{BB962C8B-B14F-4D97-AF65-F5344CB8AC3E}">
        <p14:creationId xmlns:p14="http://schemas.microsoft.com/office/powerpoint/2010/main" val="81922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プレースホルダー 5">
            <a:extLst>
              <a:ext uri="{FF2B5EF4-FFF2-40B4-BE49-F238E27FC236}">
                <a16:creationId xmlns:a16="http://schemas.microsoft.com/office/drawing/2014/main" id="{D2F2FBC5-4572-704F-ACE2-B6C4CADD4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763" y="74724"/>
            <a:ext cx="9759950" cy="814388"/>
          </a:xfrm>
        </p:spPr>
        <p:txBody>
          <a:bodyPr>
            <a:normAutofit/>
          </a:bodyPr>
          <a:lstStyle/>
          <a:p>
            <a:r>
              <a:rPr lang="ja-JP" altLang="en-US" b="1" dirty="0" smtClean="0"/>
              <a:t>マクロミル</a:t>
            </a:r>
            <a:r>
              <a:rPr lang="en-US" altLang="ja-JP" b="1" dirty="0" smtClean="0"/>
              <a:t>OTS</a:t>
            </a:r>
            <a:r>
              <a:rPr lang="ja-JP" altLang="en-US" b="1" dirty="0" smtClean="0"/>
              <a:t>調査について</a:t>
            </a:r>
            <a:endParaRPr lang="en-US" altLang="ja-JP" b="1" dirty="0"/>
          </a:p>
        </p:txBody>
      </p:sp>
      <p:sp>
        <p:nvSpPr>
          <p:cNvPr id="7" name="正方形/長方形 6"/>
          <p:cNvSpPr/>
          <p:nvPr/>
        </p:nvSpPr>
        <p:spPr>
          <a:xfrm>
            <a:off x="414612" y="1045057"/>
            <a:ext cx="11593288" cy="11598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600" dirty="0">
                <a:solidFill>
                  <a:srgbClr val="1D1C1D"/>
                </a:solidFill>
                <a:latin typeface="+mn-ea"/>
              </a:rPr>
              <a:t>マクロミル調査パネルユーザーを対象に</a:t>
            </a:r>
            <a:r>
              <a:rPr lang="ja-JP" altLang="en-US" sz="1600" dirty="0" smtClean="0">
                <a:solidFill>
                  <a:srgbClr val="1D1C1D"/>
                </a:solidFill>
                <a:latin typeface="+mn-ea"/>
              </a:rPr>
              <a:t>、アンケート形式にて</a:t>
            </a:r>
            <a:endParaRPr lang="en-US" altLang="ja-JP" sz="1600" dirty="0" smtClean="0">
              <a:solidFill>
                <a:srgbClr val="1D1C1D"/>
              </a:solidFill>
              <a:latin typeface="+mn-ea"/>
            </a:endParaRPr>
          </a:p>
          <a:p>
            <a:pPr algn="ctr"/>
            <a:r>
              <a:rPr lang="ja-JP" altLang="en-US" sz="1600" dirty="0" smtClean="0">
                <a:solidFill>
                  <a:srgbClr val="1D1C1D"/>
                </a:solidFill>
                <a:latin typeface="+mn-ea"/>
              </a:rPr>
              <a:t>テレビ</a:t>
            </a:r>
            <a:r>
              <a:rPr lang="ja-JP" altLang="en-US" sz="1600" dirty="0">
                <a:solidFill>
                  <a:srgbClr val="1D1C1D"/>
                </a:solidFill>
                <a:latin typeface="+mn-ea"/>
              </a:rPr>
              <a:t>視聴実績（</a:t>
            </a:r>
            <a:r>
              <a:rPr lang="en-US" altLang="ja-JP" sz="1600" dirty="0">
                <a:solidFill>
                  <a:srgbClr val="1D1C1D"/>
                </a:solidFill>
                <a:latin typeface="+mn-ea"/>
              </a:rPr>
              <a:t>1</a:t>
            </a:r>
            <a:r>
              <a:rPr lang="ja-JP" altLang="en-US" sz="1600" dirty="0">
                <a:solidFill>
                  <a:srgbClr val="1D1C1D"/>
                </a:solidFill>
                <a:latin typeface="+mn-ea"/>
              </a:rPr>
              <a:t>週間の視聴動向を番組表形式で聴取）</a:t>
            </a:r>
            <a:r>
              <a:rPr lang="ja-JP" altLang="en-US" sz="1600" dirty="0" smtClean="0">
                <a:solidFill>
                  <a:srgbClr val="1D1C1D"/>
                </a:solidFill>
                <a:latin typeface="+mn-ea"/>
              </a:rPr>
              <a:t>と</a:t>
            </a:r>
            <a:endParaRPr lang="en-US" altLang="ja-JP" sz="1600" dirty="0" smtClean="0">
              <a:solidFill>
                <a:srgbClr val="1D1C1D"/>
              </a:solidFill>
              <a:latin typeface="+mn-ea"/>
            </a:endParaRPr>
          </a:p>
          <a:p>
            <a:pPr algn="ctr"/>
            <a:r>
              <a:rPr lang="ja-JP" altLang="en-US" sz="1600" dirty="0" smtClean="0">
                <a:solidFill>
                  <a:srgbClr val="1D1C1D"/>
                </a:solidFill>
                <a:latin typeface="+mn-ea"/>
              </a:rPr>
              <a:t>その他</a:t>
            </a:r>
            <a:r>
              <a:rPr lang="ja-JP" altLang="en-US" sz="1600" dirty="0">
                <a:solidFill>
                  <a:srgbClr val="1D1C1D"/>
                </a:solidFill>
                <a:latin typeface="+mn-ea"/>
              </a:rPr>
              <a:t>マスメディア（雑誌、ラジオ、</a:t>
            </a:r>
            <a:r>
              <a:rPr lang="en-US" altLang="ja-JP" sz="1600" dirty="0" smtClean="0">
                <a:solidFill>
                  <a:srgbClr val="1D1C1D"/>
                </a:solidFill>
                <a:latin typeface="+mn-ea"/>
              </a:rPr>
              <a:t>OOH</a:t>
            </a:r>
            <a:r>
              <a:rPr lang="ja-JP" altLang="en-US" sz="1600" dirty="0" smtClean="0">
                <a:solidFill>
                  <a:srgbClr val="1D1C1D"/>
                </a:solidFill>
                <a:latin typeface="+mn-ea"/>
              </a:rPr>
              <a:t>）、ウェブメディアの利用頻度等を聴取します</a:t>
            </a:r>
            <a:endParaRPr lang="en-US" altLang="ja-JP" sz="1600" dirty="0">
              <a:solidFill>
                <a:srgbClr val="1D1C1D"/>
              </a:solidFill>
              <a:latin typeface="+mn-e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438047" y="385157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b="1" dirty="0" smtClean="0"/>
              <a:t>■ウェブ媒体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94151" y="3090953"/>
            <a:ext cx="31694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 dirty="0" smtClean="0"/>
              <a:t>1</a:t>
            </a:r>
            <a:r>
              <a:rPr kumimoji="1" lang="ja-JP" altLang="en-US" sz="1400" dirty="0" smtClean="0"/>
              <a:t>週間の視聴番組を番組表形式で聴取</a:t>
            </a:r>
            <a:r>
              <a:rPr kumimoji="1" lang="en-US" altLang="ja-JP" sz="1400" dirty="0" smtClean="0"/>
              <a:t/>
            </a:r>
            <a:br>
              <a:rPr kumimoji="1" lang="en-US" altLang="ja-JP" sz="1400" dirty="0" smtClean="0"/>
            </a:br>
            <a:r>
              <a:rPr kumimoji="1" lang="ja-JP" altLang="en-US" sz="1400" dirty="0" smtClean="0"/>
              <a:t>（</a:t>
            </a:r>
            <a:r>
              <a:rPr kumimoji="1" lang="en-US" altLang="ja-JP" sz="1400" dirty="0" smtClean="0"/>
              <a:t>15</a:t>
            </a:r>
            <a:r>
              <a:rPr kumimoji="1" lang="ja-JP" altLang="en-US" sz="1400" dirty="0" smtClean="0"/>
              <a:t>分単位）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438047" y="270425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b="1" dirty="0" smtClean="0"/>
              <a:t>■テレビ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470803" y="4203438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400" dirty="0"/>
              <a:t>ウェブ</a:t>
            </a:r>
            <a:r>
              <a:rPr kumimoji="1" lang="ja-JP" altLang="en-US" sz="1400" dirty="0" smtClean="0"/>
              <a:t>媒体の利用頻度・時間を聴取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438047" y="493273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b="1" dirty="0" smtClean="0"/>
              <a:t>■その他マス媒体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113367" y="5442388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400" dirty="0" smtClean="0"/>
              <a:t>調査データ</a:t>
            </a:r>
            <a:endParaRPr kumimoji="1" lang="ja-JP" altLang="en-US" sz="1400" dirty="0" smtClean="0"/>
          </a:p>
        </p:txBody>
      </p:sp>
      <p:sp>
        <p:nvSpPr>
          <p:cNvPr id="5" name="右矢印 4"/>
          <p:cNvSpPr/>
          <p:nvPr/>
        </p:nvSpPr>
        <p:spPr>
          <a:xfrm>
            <a:off x="5076633" y="4125232"/>
            <a:ext cx="477049" cy="923783"/>
          </a:xfrm>
          <a:prstGeom prst="rightArrow">
            <a:avLst/>
          </a:prstGeom>
          <a:solidFill>
            <a:schemeClr val="accent3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grpSp>
        <p:nvGrpSpPr>
          <p:cNvPr id="36" name="Group 67"/>
          <p:cNvGrpSpPr>
            <a:grpSpLocks/>
          </p:cNvGrpSpPr>
          <p:nvPr/>
        </p:nvGrpSpPr>
        <p:grpSpPr bwMode="auto">
          <a:xfrm>
            <a:off x="6096000" y="3685054"/>
            <a:ext cx="1152128" cy="1635938"/>
            <a:chOff x="4707" y="2899"/>
            <a:chExt cx="384" cy="472"/>
          </a:xfrm>
          <a:solidFill>
            <a:schemeClr val="accent6"/>
          </a:solidFill>
        </p:grpSpPr>
        <p:sp>
          <p:nvSpPr>
            <p:cNvPr id="37" name="Freeform 68"/>
            <p:cNvSpPr>
              <a:spLocks noChangeArrowheads="1"/>
            </p:cNvSpPr>
            <p:nvPr/>
          </p:nvSpPr>
          <p:spPr bwMode="auto">
            <a:xfrm>
              <a:off x="4707" y="3123"/>
              <a:ext cx="383" cy="128"/>
            </a:xfrm>
            <a:custGeom>
              <a:avLst/>
              <a:gdLst>
                <a:gd name="T0" fmla="*/ 0 w 1692"/>
                <a:gd name="T1" fmla="*/ 0 h 567"/>
                <a:gd name="T2" fmla="*/ 0 w 1692"/>
                <a:gd name="T3" fmla="*/ 369 h 567"/>
                <a:gd name="T4" fmla="*/ 575 w 1692"/>
                <a:gd name="T5" fmla="*/ 552 h 567"/>
                <a:gd name="T6" fmla="*/ 846 w 1692"/>
                <a:gd name="T7" fmla="*/ 566 h 567"/>
                <a:gd name="T8" fmla="*/ 1116 w 1692"/>
                <a:gd name="T9" fmla="*/ 552 h 567"/>
                <a:gd name="T10" fmla="*/ 1691 w 1692"/>
                <a:gd name="T11" fmla="*/ 369 h 567"/>
                <a:gd name="T12" fmla="*/ 1691 w 1692"/>
                <a:gd name="T13" fmla="*/ 0 h 567"/>
                <a:gd name="T14" fmla="*/ 846 w 1692"/>
                <a:gd name="T15" fmla="*/ 171 h 567"/>
                <a:gd name="T16" fmla="*/ 0 w 1692"/>
                <a:gd name="T17" fmla="*/ 0 h 567"/>
                <a:gd name="T18" fmla="*/ 197 w 1692"/>
                <a:gd name="T19" fmla="*/ 340 h 567"/>
                <a:gd name="T20" fmla="*/ 141 w 1692"/>
                <a:gd name="T21" fmla="*/ 284 h 567"/>
                <a:gd name="T22" fmla="*/ 197 w 1692"/>
                <a:gd name="T23" fmla="*/ 227 h 567"/>
                <a:gd name="T24" fmla="*/ 254 w 1692"/>
                <a:gd name="T25" fmla="*/ 284 h 567"/>
                <a:gd name="T26" fmla="*/ 197 w 1692"/>
                <a:gd name="T27" fmla="*/ 34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2" h="567">
                  <a:moveTo>
                    <a:pt x="0" y="0"/>
                  </a:moveTo>
                  <a:lnTo>
                    <a:pt x="0" y="369"/>
                  </a:lnTo>
                  <a:cubicBezTo>
                    <a:pt x="70" y="442"/>
                    <a:pt x="273" y="521"/>
                    <a:pt x="575" y="552"/>
                  </a:cubicBezTo>
                  <a:cubicBezTo>
                    <a:pt x="657" y="560"/>
                    <a:pt x="750" y="566"/>
                    <a:pt x="846" y="566"/>
                  </a:cubicBezTo>
                  <a:cubicBezTo>
                    <a:pt x="941" y="566"/>
                    <a:pt x="1034" y="560"/>
                    <a:pt x="1116" y="552"/>
                  </a:cubicBezTo>
                  <a:cubicBezTo>
                    <a:pt x="1418" y="521"/>
                    <a:pt x="1621" y="445"/>
                    <a:pt x="1691" y="369"/>
                  </a:cubicBezTo>
                  <a:lnTo>
                    <a:pt x="1691" y="0"/>
                  </a:lnTo>
                  <a:cubicBezTo>
                    <a:pt x="1508" y="112"/>
                    <a:pt x="1169" y="171"/>
                    <a:pt x="846" y="171"/>
                  </a:cubicBezTo>
                  <a:cubicBezTo>
                    <a:pt x="522" y="171"/>
                    <a:pt x="183" y="112"/>
                    <a:pt x="0" y="0"/>
                  </a:cubicBezTo>
                  <a:close/>
                  <a:moveTo>
                    <a:pt x="197" y="340"/>
                  </a:moveTo>
                  <a:cubicBezTo>
                    <a:pt x="166" y="340"/>
                    <a:pt x="141" y="315"/>
                    <a:pt x="141" y="284"/>
                  </a:cubicBezTo>
                  <a:cubicBezTo>
                    <a:pt x="141" y="253"/>
                    <a:pt x="166" y="227"/>
                    <a:pt x="197" y="227"/>
                  </a:cubicBezTo>
                  <a:cubicBezTo>
                    <a:pt x="228" y="227"/>
                    <a:pt x="254" y="253"/>
                    <a:pt x="254" y="284"/>
                  </a:cubicBezTo>
                  <a:cubicBezTo>
                    <a:pt x="254" y="315"/>
                    <a:pt x="228" y="340"/>
                    <a:pt x="197" y="34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Freeform 69"/>
            <p:cNvSpPr>
              <a:spLocks noChangeArrowheads="1"/>
            </p:cNvSpPr>
            <p:nvPr/>
          </p:nvSpPr>
          <p:spPr bwMode="auto">
            <a:xfrm>
              <a:off x="4707" y="3009"/>
              <a:ext cx="383" cy="126"/>
            </a:xfrm>
            <a:custGeom>
              <a:avLst/>
              <a:gdLst>
                <a:gd name="T0" fmla="*/ 0 w 1692"/>
                <a:gd name="T1" fmla="*/ 0 h 561"/>
                <a:gd name="T2" fmla="*/ 0 w 1692"/>
                <a:gd name="T3" fmla="*/ 364 h 561"/>
                <a:gd name="T4" fmla="*/ 846 w 1692"/>
                <a:gd name="T5" fmla="*/ 560 h 561"/>
                <a:gd name="T6" fmla="*/ 1691 w 1692"/>
                <a:gd name="T7" fmla="*/ 364 h 561"/>
                <a:gd name="T8" fmla="*/ 1691 w 1692"/>
                <a:gd name="T9" fmla="*/ 0 h 561"/>
                <a:gd name="T10" fmla="*/ 846 w 1692"/>
                <a:gd name="T11" fmla="*/ 194 h 561"/>
                <a:gd name="T12" fmla="*/ 0 w 1692"/>
                <a:gd name="T13" fmla="*/ 0 h 561"/>
                <a:gd name="T14" fmla="*/ 197 w 1692"/>
                <a:gd name="T15" fmla="*/ 336 h 561"/>
                <a:gd name="T16" fmla="*/ 141 w 1692"/>
                <a:gd name="T17" fmla="*/ 279 h 561"/>
                <a:gd name="T18" fmla="*/ 197 w 1692"/>
                <a:gd name="T19" fmla="*/ 223 h 561"/>
                <a:gd name="T20" fmla="*/ 254 w 1692"/>
                <a:gd name="T21" fmla="*/ 279 h 561"/>
                <a:gd name="T22" fmla="*/ 197 w 1692"/>
                <a:gd name="T23" fmla="*/ 336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92" h="561">
                  <a:moveTo>
                    <a:pt x="0" y="0"/>
                  </a:moveTo>
                  <a:lnTo>
                    <a:pt x="0" y="364"/>
                  </a:lnTo>
                  <a:cubicBezTo>
                    <a:pt x="90" y="460"/>
                    <a:pt x="395" y="560"/>
                    <a:pt x="846" y="560"/>
                  </a:cubicBezTo>
                  <a:cubicBezTo>
                    <a:pt x="1296" y="560"/>
                    <a:pt x="1601" y="460"/>
                    <a:pt x="1691" y="364"/>
                  </a:cubicBezTo>
                  <a:lnTo>
                    <a:pt x="1691" y="0"/>
                  </a:lnTo>
                  <a:cubicBezTo>
                    <a:pt x="1519" y="132"/>
                    <a:pt x="1172" y="194"/>
                    <a:pt x="846" y="194"/>
                  </a:cubicBezTo>
                  <a:cubicBezTo>
                    <a:pt x="519" y="194"/>
                    <a:pt x="172" y="132"/>
                    <a:pt x="0" y="0"/>
                  </a:cubicBezTo>
                  <a:close/>
                  <a:moveTo>
                    <a:pt x="197" y="336"/>
                  </a:moveTo>
                  <a:cubicBezTo>
                    <a:pt x="166" y="336"/>
                    <a:pt x="141" y="310"/>
                    <a:pt x="141" y="279"/>
                  </a:cubicBezTo>
                  <a:cubicBezTo>
                    <a:pt x="141" y="248"/>
                    <a:pt x="166" y="223"/>
                    <a:pt x="197" y="223"/>
                  </a:cubicBezTo>
                  <a:cubicBezTo>
                    <a:pt x="228" y="223"/>
                    <a:pt x="254" y="248"/>
                    <a:pt x="254" y="279"/>
                  </a:cubicBezTo>
                  <a:cubicBezTo>
                    <a:pt x="254" y="310"/>
                    <a:pt x="228" y="336"/>
                    <a:pt x="197" y="33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Freeform 70"/>
            <p:cNvSpPr>
              <a:spLocks noChangeArrowheads="1"/>
            </p:cNvSpPr>
            <p:nvPr/>
          </p:nvSpPr>
          <p:spPr bwMode="auto">
            <a:xfrm>
              <a:off x="4707" y="2899"/>
              <a:ext cx="383" cy="127"/>
            </a:xfrm>
            <a:custGeom>
              <a:avLst/>
              <a:gdLst>
                <a:gd name="T0" fmla="*/ 846 w 1692"/>
                <a:gd name="T1" fmla="*/ 565 h 566"/>
                <a:gd name="T2" fmla="*/ 1674 w 1692"/>
                <a:gd name="T3" fmla="*/ 339 h 566"/>
                <a:gd name="T4" fmla="*/ 1691 w 1692"/>
                <a:gd name="T5" fmla="*/ 282 h 566"/>
                <a:gd name="T6" fmla="*/ 846 w 1692"/>
                <a:gd name="T7" fmla="*/ 0 h 566"/>
                <a:gd name="T8" fmla="*/ 0 w 1692"/>
                <a:gd name="T9" fmla="*/ 282 h 566"/>
                <a:gd name="T10" fmla="*/ 17 w 1692"/>
                <a:gd name="T11" fmla="*/ 339 h 566"/>
                <a:gd name="T12" fmla="*/ 846 w 1692"/>
                <a:gd name="T13" fmla="*/ 565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2" h="566">
                  <a:moveTo>
                    <a:pt x="846" y="565"/>
                  </a:moveTo>
                  <a:cubicBezTo>
                    <a:pt x="1257" y="565"/>
                    <a:pt x="1598" y="466"/>
                    <a:pt x="1674" y="339"/>
                  </a:cubicBezTo>
                  <a:cubicBezTo>
                    <a:pt x="1686" y="322"/>
                    <a:pt x="1691" y="302"/>
                    <a:pt x="1691" y="282"/>
                  </a:cubicBezTo>
                  <a:cubicBezTo>
                    <a:pt x="1691" y="127"/>
                    <a:pt x="1313" y="0"/>
                    <a:pt x="846" y="0"/>
                  </a:cubicBezTo>
                  <a:cubicBezTo>
                    <a:pt x="378" y="0"/>
                    <a:pt x="0" y="127"/>
                    <a:pt x="0" y="282"/>
                  </a:cubicBezTo>
                  <a:cubicBezTo>
                    <a:pt x="0" y="302"/>
                    <a:pt x="5" y="319"/>
                    <a:pt x="17" y="339"/>
                  </a:cubicBezTo>
                  <a:cubicBezTo>
                    <a:pt x="93" y="466"/>
                    <a:pt x="434" y="565"/>
                    <a:pt x="846" y="56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Freeform 71"/>
            <p:cNvSpPr>
              <a:spLocks noChangeArrowheads="1"/>
            </p:cNvSpPr>
            <p:nvPr/>
          </p:nvSpPr>
          <p:spPr bwMode="auto">
            <a:xfrm>
              <a:off x="4707" y="3238"/>
              <a:ext cx="384" cy="133"/>
            </a:xfrm>
            <a:custGeom>
              <a:avLst/>
              <a:gdLst>
                <a:gd name="T0" fmla="*/ 846 w 1698"/>
                <a:gd name="T1" fmla="*/ 172 h 593"/>
                <a:gd name="T2" fmla="*/ 270 w 1698"/>
                <a:gd name="T3" fmla="*/ 107 h 593"/>
                <a:gd name="T4" fmla="*/ 0 w 1698"/>
                <a:gd name="T5" fmla="*/ 3 h 593"/>
                <a:gd name="T6" fmla="*/ 0 w 1698"/>
                <a:gd name="T7" fmla="*/ 313 h 593"/>
                <a:gd name="T8" fmla="*/ 2 w 1698"/>
                <a:gd name="T9" fmla="*/ 330 h 593"/>
                <a:gd name="T10" fmla="*/ 39 w 1698"/>
                <a:gd name="T11" fmla="*/ 395 h 593"/>
                <a:gd name="T12" fmla="*/ 848 w 1698"/>
                <a:gd name="T13" fmla="*/ 592 h 593"/>
                <a:gd name="T14" fmla="*/ 1657 w 1698"/>
                <a:gd name="T15" fmla="*/ 395 h 593"/>
                <a:gd name="T16" fmla="*/ 1694 w 1698"/>
                <a:gd name="T17" fmla="*/ 330 h 593"/>
                <a:gd name="T18" fmla="*/ 1697 w 1698"/>
                <a:gd name="T19" fmla="*/ 313 h 593"/>
                <a:gd name="T20" fmla="*/ 1697 w 1698"/>
                <a:gd name="T21" fmla="*/ 0 h 593"/>
                <a:gd name="T22" fmla="*/ 1426 w 1698"/>
                <a:gd name="T23" fmla="*/ 104 h 593"/>
                <a:gd name="T24" fmla="*/ 846 w 1698"/>
                <a:gd name="T25" fmla="*/ 172 h 593"/>
                <a:gd name="T26" fmla="*/ 197 w 1698"/>
                <a:gd name="T27" fmla="*/ 341 h 593"/>
                <a:gd name="T28" fmla="*/ 141 w 1698"/>
                <a:gd name="T29" fmla="*/ 285 h 593"/>
                <a:gd name="T30" fmla="*/ 197 w 1698"/>
                <a:gd name="T31" fmla="*/ 228 h 593"/>
                <a:gd name="T32" fmla="*/ 254 w 1698"/>
                <a:gd name="T33" fmla="*/ 285 h 593"/>
                <a:gd name="T34" fmla="*/ 197 w 1698"/>
                <a:gd name="T35" fmla="*/ 341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98" h="593">
                  <a:moveTo>
                    <a:pt x="846" y="172"/>
                  </a:moveTo>
                  <a:cubicBezTo>
                    <a:pt x="646" y="172"/>
                    <a:pt x="443" y="149"/>
                    <a:pt x="270" y="107"/>
                  </a:cubicBezTo>
                  <a:cubicBezTo>
                    <a:pt x="163" y="79"/>
                    <a:pt x="70" y="45"/>
                    <a:pt x="0" y="3"/>
                  </a:cubicBezTo>
                  <a:lnTo>
                    <a:pt x="0" y="313"/>
                  </a:lnTo>
                  <a:cubicBezTo>
                    <a:pt x="0" y="319"/>
                    <a:pt x="0" y="324"/>
                    <a:pt x="2" y="330"/>
                  </a:cubicBezTo>
                  <a:cubicBezTo>
                    <a:pt x="5" y="355"/>
                    <a:pt x="19" y="378"/>
                    <a:pt x="39" y="395"/>
                  </a:cubicBezTo>
                  <a:cubicBezTo>
                    <a:pt x="146" y="510"/>
                    <a:pt x="468" y="592"/>
                    <a:pt x="848" y="592"/>
                  </a:cubicBezTo>
                  <a:cubicBezTo>
                    <a:pt x="1229" y="592"/>
                    <a:pt x="1550" y="508"/>
                    <a:pt x="1657" y="395"/>
                  </a:cubicBezTo>
                  <a:cubicBezTo>
                    <a:pt x="1677" y="378"/>
                    <a:pt x="1689" y="355"/>
                    <a:pt x="1694" y="330"/>
                  </a:cubicBezTo>
                  <a:cubicBezTo>
                    <a:pt x="1694" y="324"/>
                    <a:pt x="1697" y="319"/>
                    <a:pt x="1697" y="313"/>
                  </a:cubicBezTo>
                  <a:lnTo>
                    <a:pt x="1697" y="0"/>
                  </a:lnTo>
                  <a:cubicBezTo>
                    <a:pt x="1626" y="42"/>
                    <a:pt x="1533" y="79"/>
                    <a:pt x="1426" y="104"/>
                  </a:cubicBezTo>
                  <a:cubicBezTo>
                    <a:pt x="1248" y="149"/>
                    <a:pt x="1045" y="172"/>
                    <a:pt x="846" y="172"/>
                  </a:cubicBezTo>
                  <a:close/>
                  <a:moveTo>
                    <a:pt x="197" y="341"/>
                  </a:moveTo>
                  <a:cubicBezTo>
                    <a:pt x="166" y="341"/>
                    <a:pt x="141" y="316"/>
                    <a:pt x="141" y="285"/>
                  </a:cubicBezTo>
                  <a:cubicBezTo>
                    <a:pt x="141" y="254"/>
                    <a:pt x="166" y="228"/>
                    <a:pt x="197" y="228"/>
                  </a:cubicBezTo>
                  <a:cubicBezTo>
                    <a:pt x="228" y="228"/>
                    <a:pt x="254" y="254"/>
                    <a:pt x="254" y="285"/>
                  </a:cubicBezTo>
                  <a:cubicBezTo>
                    <a:pt x="254" y="316"/>
                    <a:pt x="228" y="341"/>
                    <a:pt x="197" y="34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5" name="テキスト ボックス 44"/>
          <p:cNvSpPr txBox="1"/>
          <p:nvPr/>
        </p:nvSpPr>
        <p:spPr>
          <a:xfrm>
            <a:off x="1494151" y="5320992"/>
            <a:ext cx="3283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400" dirty="0" smtClean="0"/>
              <a:t>新聞・ラジオ・</a:t>
            </a:r>
            <a:r>
              <a:rPr lang="en-US" altLang="ja-JP" sz="1400" dirty="0" smtClean="0"/>
              <a:t>OOH</a:t>
            </a:r>
            <a:r>
              <a:rPr lang="ja-JP" altLang="en-US" sz="1400" dirty="0" smtClean="0"/>
              <a:t>・折込チラシへの</a:t>
            </a:r>
            <a:endParaRPr lang="en-US" altLang="ja-JP" sz="1400" dirty="0" smtClean="0"/>
          </a:p>
          <a:p>
            <a:pPr algn="l"/>
            <a:r>
              <a:rPr kumimoji="1" lang="ja-JP" altLang="en-US" sz="1400" dirty="0"/>
              <a:t>接触状況</a:t>
            </a:r>
            <a:r>
              <a:rPr kumimoji="1" lang="ja-JP" altLang="en-US" sz="1400" dirty="0" smtClean="0"/>
              <a:t>を聴取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451661" y="4183204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b="1" dirty="0" smtClean="0">
                <a:solidFill>
                  <a:schemeClr val="accent6"/>
                </a:solidFill>
              </a:rPr>
              <a:t>メディアの分析や</a:t>
            </a:r>
            <a:endParaRPr kumimoji="1" lang="en-US" altLang="ja-JP" b="1" dirty="0" smtClean="0">
              <a:solidFill>
                <a:schemeClr val="accent6"/>
              </a:solidFill>
            </a:endParaRPr>
          </a:p>
          <a:p>
            <a:pPr algn="l"/>
            <a:r>
              <a:rPr lang="ja-JP" altLang="en-US" b="1" dirty="0" smtClean="0">
                <a:solidFill>
                  <a:schemeClr val="accent6"/>
                </a:solidFill>
              </a:rPr>
              <a:t>ターゲティングのデータとして</a:t>
            </a:r>
            <a:r>
              <a:rPr kumimoji="1" lang="ja-JP" altLang="en-US" b="1" dirty="0" smtClean="0">
                <a:solidFill>
                  <a:schemeClr val="accent6"/>
                </a:solidFill>
              </a:rPr>
              <a:t>活用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1438047" y="6146392"/>
            <a:ext cx="65887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 smtClean="0"/>
              <a:t>アンケート期間：</a:t>
            </a:r>
            <a:r>
              <a:rPr lang="en-US" altLang="ja-JP" sz="1600" dirty="0" smtClean="0"/>
              <a:t>2021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6</a:t>
            </a:r>
            <a:r>
              <a:rPr lang="ja-JP" altLang="en-US" sz="1600" dirty="0" smtClean="0"/>
              <a:t>月（</a:t>
            </a:r>
            <a:r>
              <a:rPr lang="en-US" altLang="ja-JP" sz="1600" dirty="0" smtClean="0"/>
              <a:t>89,293</a:t>
            </a:r>
            <a:r>
              <a:rPr lang="ja-JP" altLang="en-US" sz="1600" dirty="0" smtClean="0"/>
              <a:t>サンプル）</a:t>
            </a:r>
            <a:endParaRPr lang="en-US" altLang="ja-JP" sz="1600" dirty="0" smtClean="0"/>
          </a:p>
        </p:txBody>
      </p:sp>
    </p:spTree>
    <p:extLst>
      <p:ext uri="{BB962C8B-B14F-4D97-AF65-F5344CB8AC3E}">
        <p14:creationId xmlns:p14="http://schemas.microsoft.com/office/powerpoint/2010/main" val="357527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6271682" y="2158902"/>
            <a:ext cx="4896545" cy="18722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114169" y="2148120"/>
            <a:ext cx="4896545" cy="18722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D8CAC5-4708-5B43-B851-63CF8E71CF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2544" y="6525344"/>
            <a:ext cx="1033522" cy="365125"/>
          </a:xfrm>
        </p:spPr>
        <p:txBody>
          <a:bodyPr/>
          <a:lstStyle/>
          <a:p>
            <a:fld id="{F9BD7636-22E7-4304-ABE2-16A3D163D5E1}" type="slidenum">
              <a:rPr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pPr/>
              <a:t>4</a:t>
            </a:fld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テキスト プレースホルダー 5">
            <a:extLst>
              <a:ext uri="{FF2B5EF4-FFF2-40B4-BE49-F238E27FC236}">
                <a16:creationId xmlns:a16="http://schemas.microsoft.com/office/drawing/2014/main" id="{D2F2FBC5-4572-704F-ACE2-B6C4CADD4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763" y="74724"/>
            <a:ext cx="9759950" cy="814388"/>
          </a:xfrm>
        </p:spPr>
        <p:txBody>
          <a:bodyPr>
            <a:normAutofit/>
          </a:bodyPr>
          <a:lstStyle/>
          <a:p>
            <a:r>
              <a:rPr lang="ja-JP" altLang="en-US" b="1" dirty="0" smtClean="0"/>
              <a:t>各セグメントの人口構成比</a:t>
            </a:r>
            <a:endParaRPr lang="en-US" altLang="ja-JP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85355" y="2797317"/>
            <a:ext cx="4453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b="1" dirty="0"/>
              <a:t>テレビ</a:t>
            </a:r>
            <a:r>
              <a:rPr lang="ja-JP" altLang="en-US" b="1" dirty="0" smtClean="0"/>
              <a:t>も</a:t>
            </a:r>
            <a:r>
              <a:rPr lang="en-US" altLang="ja-JP" b="1" dirty="0" smtClean="0"/>
              <a:t>YouTube</a:t>
            </a:r>
            <a:r>
              <a:rPr lang="ja-JP" altLang="en-US" b="1" dirty="0" smtClean="0"/>
              <a:t>もたくさん視聴する層</a:t>
            </a:r>
            <a:endParaRPr kumimoji="1" lang="ja-JP" altLang="en-US" b="1" dirty="0" smtClean="0"/>
          </a:p>
        </p:txBody>
      </p:sp>
      <p:sp>
        <p:nvSpPr>
          <p:cNvPr id="11" name="正方形/長方形 10"/>
          <p:cNvSpPr/>
          <p:nvPr/>
        </p:nvSpPr>
        <p:spPr>
          <a:xfrm>
            <a:off x="1122879" y="4297005"/>
            <a:ext cx="4896545" cy="18722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271684" y="4271598"/>
            <a:ext cx="4896545" cy="187220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341312" y="2802227"/>
            <a:ext cx="4684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b="1" dirty="0" smtClean="0"/>
              <a:t>テレビは観るが</a:t>
            </a:r>
            <a:r>
              <a:rPr lang="en-US" altLang="ja-JP" b="1" dirty="0" smtClean="0"/>
              <a:t>YouTube</a:t>
            </a:r>
            <a:r>
              <a:rPr lang="ja-JP" altLang="en-US" b="1" dirty="0" smtClean="0"/>
              <a:t>はあまり観ない層</a:t>
            </a:r>
            <a:endParaRPr kumimoji="1" lang="ja-JP" altLang="en-US" b="1" dirty="0" smtClean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244441" y="4940716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b="1" dirty="0" smtClean="0"/>
              <a:t>テレビは観ないが</a:t>
            </a:r>
            <a:r>
              <a:rPr lang="en-US" altLang="ja-JP" b="1" dirty="0" smtClean="0"/>
              <a:t>YouTube</a:t>
            </a:r>
            <a:r>
              <a:rPr lang="ja-JP" altLang="en-US" b="1" dirty="0" smtClean="0"/>
              <a:t>はよく観る層</a:t>
            </a:r>
            <a:endParaRPr lang="en-US" altLang="ja-JP" b="1" dirty="0" smtClean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685307" y="4923045"/>
            <a:ext cx="3992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b="1" dirty="0" smtClean="0"/>
              <a:t>テレビも</a:t>
            </a:r>
            <a:r>
              <a:rPr lang="en-US" altLang="ja-JP" b="1" dirty="0" smtClean="0"/>
              <a:t>YouTube</a:t>
            </a:r>
            <a:r>
              <a:rPr lang="ja-JP" altLang="en-US" b="1" dirty="0" smtClean="0"/>
              <a:t>もあまり観ない層</a:t>
            </a:r>
            <a:endParaRPr lang="en-US" altLang="ja-JP" b="1" dirty="0" smtClean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0964" y="3987052"/>
            <a:ext cx="9918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YouTube</a:t>
            </a:r>
            <a:endParaRPr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高</a:t>
            </a:r>
            <a:endParaRPr kumimoji="1" lang="en-US" altLang="ja-JP" sz="14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658770" y="6291018"/>
            <a:ext cx="962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テレビ 低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710807" y="1788787"/>
            <a:ext cx="9637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テレ</a:t>
            </a:r>
            <a:r>
              <a:rPr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ビ</a:t>
            </a:r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高</a:t>
            </a:r>
            <a:endParaRPr kumimoji="1" lang="ja-JP" altLang="en-US" sz="14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1190678" y="3884674"/>
            <a:ext cx="9918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YouTube</a:t>
            </a:r>
            <a:endParaRPr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低</a:t>
            </a:r>
            <a:endParaRPr kumimoji="1" lang="en-US" altLang="ja-JP" sz="14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下矢印 26"/>
          <p:cNvSpPr/>
          <p:nvPr/>
        </p:nvSpPr>
        <p:spPr>
          <a:xfrm rot="10800000">
            <a:off x="6047139" y="2158900"/>
            <a:ext cx="185388" cy="3984905"/>
          </a:xfrm>
          <a:prstGeom prst="downArrow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  <a:alpha val="28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bg2">
                  <a:lumMod val="5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1" name="下矢印 30"/>
          <p:cNvSpPr/>
          <p:nvPr/>
        </p:nvSpPr>
        <p:spPr>
          <a:xfrm rot="5400000" flipH="1">
            <a:off x="5951820" y="-887615"/>
            <a:ext cx="229707" cy="10067798"/>
          </a:xfrm>
          <a:prstGeom prst="downArrow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  <a:alpha val="66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bg2">
                  <a:lumMod val="5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489871" y="3303220"/>
            <a:ext cx="21451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b="1" dirty="0" smtClean="0"/>
              <a:t>構成比</a:t>
            </a:r>
            <a:r>
              <a:rPr kumimoji="1" lang="en-US" altLang="ja-JP" sz="3200" b="1" dirty="0" smtClean="0"/>
              <a:t>27.5</a:t>
            </a:r>
            <a:r>
              <a:rPr kumimoji="1" lang="en-US" altLang="ja-JP" b="1" dirty="0" smtClean="0"/>
              <a:t>%</a:t>
            </a:r>
            <a:endParaRPr kumimoji="1" lang="ja-JP" altLang="en-US" sz="3200" b="1" dirty="0" smtClean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512856" y="5381826"/>
            <a:ext cx="21451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b="1" dirty="0" smtClean="0"/>
              <a:t>構成比</a:t>
            </a:r>
            <a:r>
              <a:rPr kumimoji="1" lang="en-US" altLang="ja-JP" sz="3200" b="1" dirty="0" smtClean="0"/>
              <a:t>30.0</a:t>
            </a:r>
            <a:r>
              <a:rPr kumimoji="1" lang="en-US" altLang="ja-JP" b="1" dirty="0" smtClean="0"/>
              <a:t>%</a:t>
            </a:r>
            <a:endParaRPr kumimoji="1" lang="ja-JP" altLang="en-US" sz="3200" b="1" dirty="0" smtClean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796975" y="5393064"/>
            <a:ext cx="21451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b="1" dirty="0" smtClean="0"/>
              <a:t>構成比</a:t>
            </a:r>
            <a:r>
              <a:rPr kumimoji="1" lang="en-US" altLang="ja-JP" sz="3200" b="1" dirty="0" smtClean="0"/>
              <a:t>18.7</a:t>
            </a:r>
            <a:r>
              <a:rPr kumimoji="1" lang="en-US" altLang="ja-JP" b="1" dirty="0" smtClean="0"/>
              <a:t>%</a:t>
            </a:r>
            <a:endParaRPr kumimoji="1" lang="ja-JP" altLang="en-US" sz="2400" b="1" dirty="0" smtClean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720517" y="3200629"/>
            <a:ext cx="3272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構成比</a:t>
            </a:r>
            <a:r>
              <a:rPr lang="en-US" altLang="ja-JP" sz="3200" b="1" dirty="0" smtClean="0"/>
              <a:t>23</a:t>
            </a:r>
            <a:r>
              <a:rPr kumimoji="1" lang="en-US" altLang="ja-JP" sz="3200" b="1" dirty="0" smtClean="0"/>
              <a:t>.7</a:t>
            </a:r>
            <a:r>
              <a:rPr kumimoji="1" lang="en-US" altLang="ja-JP" b="1" dirty="0" smtClean="0"/>
              <a:t>%</a:t>
            </a:r>
            <a:endParaRPr kumimoji="1" lang="ja-JP" altLang="en-US" sz="3200" b="1" dirty="0" smtClean="0"/>
          </a:p>
        </p:txBody>
      </p:sp>
      <p:sp>
        <p:nvSpPr>
          <p:cNvPr id="32" name="正方形/長方形 31"/>
          <p:cNvSpPr/>
          <p:nvPr/>
        </p:nvSpPr>
        <p:spPr>
          <a:xfrm>
            <a:off x="1126111" y="2157358"/>
            <a:ext cx="2646878" cy="33855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chemeClr val="bg1"/>
                </a:solidFill>
              </a:rPr>
              <a:t>①メディア</a:t>
            </a:r>
            <a:r>
              <a:rPr lang="ja-JP" altLang="en-US" sz="1600" b="1" dirty="0">
                <a:solidFill>
                  <a:schemeClr val="bg1"/>
                </a:solidFill>
              </a:rPr>
              <a:t>高視聴ユーザー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6286187" y="2154342"/>
            <a:ext cx="4317099" cy="338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chemeClr val="bg1"/>
                </a:solidFill>
              </a:rPr>
              <a:t>②</a:t>
            </a:r>
            <a:r>
              <a:rPr lang="ja-JP" altLang="en-US" sz="1600" b="1" dirty="0">
                <a:solidFill>
                  <a:schemeClr val="bg1"/>
                </a:solidFill>
              </a:rPr>
              <a:t>テレビ</a:t>
            </a:r>
            <a:r>
              <a:rPr lang="ja-JP" altLang="en-US" sz="1600" b="1" dirty="0" smtClean="0">
                <a:solidFill>
                  <a:schemeClr val="bg1"/>
                </a:solidFill>
              </a:rPr>
              <a:t>高視聴　</a:t>
            </a:r>
            <a:r>
              <a:rPr lang="en-US" altLang="ja-JP" sz="1600" b="1" dirty="0" smtClean="0">
                <a:solidFill>
                  <a:schemeClr val="bg1"/>
                </a:solidFill>
              </a:rPr>
              <a:t>YouTube</a:t>
            </a:r>
            <a:r>
              <a:rPr lang="ja-JP" altLang="en-US" sz="1600" b="1" dirty="0">
                <a:solidFill>
                  <a:schemeClr val="bg1"/>
                </a:solidFill>
              </a:rPr>
              <a:t>低視聴</a:t>
            </a:r>
            <a:r>
              <a:rPr lang="ja-JP" altLang="en-US" sz="1600" b="1" dirty="0" smtClean="0">
                <a:solidFill>
                  <a:schemeClr val="bg1"/>
                </a:solidFill>
              </a:rPr>
              <a:t>ユーザー</a:t>
            </a:r>
            <a:endParaRPr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1114169" y="4294667"/>
            <a:ext cx="4317099" cy="33855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</a:rPr>
              <a:t>③</a:t>
            </a:r>
            <a:r>
              <a:rPr lang="ja-JP" altLang="en-US" sz="1600" b="1" dirty="0" smtClean="0">
                <a:solidFill>
                  <a:schemeClr val="bg1"/>
                </a:solidFill>
              </a:rPr>
              <a:t>テレビ</a:t>
            </a:r>
            <a:r>
              <a:rPr lang="ja-JP" altLang="en-US" sz="1600" b="1" dirty="0">
                <a:solidFill>
                  <a:schemeClr val="bg1"/>
                </a:solidFill>
              </a:rPr>
              <a:t>低</a:t>
            </a:r>
            <a:r>
              <a:rPr lang="ja-JP" altLang="en-US" sz="1600" b="1" dirty="0" smtClean="0">
                <a:solidFill>
                  <a:schemeClr val="bg1"/>
                </a:solidFill>
              </a:rPr>
              <a:t>視聴　</a:t>
            </a:r>
            <a:r>
              <a:rPr lang="en-US" altLang="ja-JP" sz="1600" b="1" dirty="0" smtClean="0">
                <a:solidFill>
                  <a:schemeClr val="bg1"/>
                </a:solidFill>
              </a:rPr>
              <a:t>YouTube</a:t>
            </a:r>
            <a:r>
              <a:rPr lang="ja-JP" altLang="en-US" sz="1600" b="1" dirty="0" smtClean="0">
                <a:solidFill>
                  <a:schemeClr val="bg1"/>
                </a:solidFill>
              </a:rPr>
              <a:t>高視聴ユーザー</a:t>
            </a:r>
            <a:endParaRPr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6267355" y="4277403"/>
            <a:ext cx="4317099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chemeClr val="bg1"/>
                </a:solidFill>
              </a:rPr>
              <a:t>④メディア低視聴ユーザー</a:t>
            </a:r>
            <a:endParaRPr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270029" y="1006839"/>
            <a:ext cx="11593288" cy="59360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600" dirty="0" smtClean="0">
                <a:solidFill>
                  <a:schemeClr val="tx1"/>
                </a:solidFill>
              </a:rPr>
              <a:t>ユーザー全体を</a:t>
            </a:r>
            <a:r>
              <a:rPr lang="en-US" altLang="ja-JP" sz="1600" dirty="0" smtClean="0">
                <a:solidFill>
                  <a:schemeClr val="tx1"/>
                </a:solidFill>
              </a:rPr>
              <a:t>100%</a:t>
            </a:r>
            <a:r>
              <a:rPr lang="ja-JP" altLang="en-US" sz="1600" dirty="0" smtClean="0">
                <a:solidFill>
                  <a:schemeClr val="tx1"/>
                </a:solidFill>
              </a:rPr>
              <a:t>とした場合の構成比です</a:t>
            </a:r>
            <a:endParaRPr lang="en-US" altLang="ja-JP" sz="1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80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D8CAC5-4708-5B43-B851-63CF8E71CF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2544" y="6525344"/>
            <a:ext cx="1033522" cy="365125"/>
          </a:xfrm>
        </p:spPr>
        <p:txBody>
          <a:bodyPr/>
          <a:lstStyle/>
          <a:p>
            <a:fld id="{F9BD7636-22E7-4304-ABE2-16A3D163D5E1}" type="slidenum">
              <a:rPr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pPr/>
              <a:t>5</a:t>
            </a:fld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テキスト プレースホルダー 5">
            <a:extLst>
              <a:ext uri="{FF2B5EF4-FFF2-40B4-BE49-F238E27FC236}">
                <a16:creationId xmlns:a16="http://schemas.microsoft.com/office/drawing/2014/main" id="{D2F2FBC5-4572-704F-ACE2-B6C4CADD4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763" y="74724"/>
            <a:ext cx="9759950" cy="814388"/>
          </a:xfrm>
        </p:spPr>
        <p:txBody>
          <a:bodyPr>
            <a:normAutofit/>
          </a:bodyPr>
          <a:lstStyle/>
          <a:p>
            <a:r>
              <a:rPr lang="ja-JP" altLang="en-US" b="1" dirty="0" smtClean="0"/>
              <a:t>各セグメントのデモグラフィック特徴</a:t>
            </a:r>
            <a:endParaRPr lang="en-US" altLang="ja-JP" b="1" dirty="0"/>
          </a:p>
        </p:txBody>
      </p:sp>
      <p:sp>
        <p:nvSpPr>
          <p:cNvPr id="7" name="正方形/長方形 6"/>
          <p:cNvSpPr/>
          <p:nvPr/>
        </p:nvSpPr>
        <p:spPr>
          <a:xfrm>
            <a:off x="270029" y="889112"/>
            <a:ext cx="11593288" cy="139113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</a:pPr>
            <a:r>
              <a:rPr lang="ja-JP" altLang="en-US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①メディア高視聴ユーザー　：　性年代に偏りなくバランスよく存在する</a:t>
            </a:r>
            <a:endParaRPr lang="en-US" altLang="ja-JP" sz="1600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ctr">
              <a:spcBef>
                <a:spcPts val="600"/>
              </a:spcBef>
            </a:pPr>
            <a:r>
              <a:rPr lang="ja-JP" altLang="en-US" sz="1600" b="1" dirty="0" smtClean="0">
                <a:solidFill>
                  <a:srgbClr val="FFC319"/>
                </a:solidFill>
              </a:rPr>
              <a:t>②テレビ高視聴 </a:t>
            </a:r>
            <a:r>
              <a:rPr lang="en-US" altLang="ja-JP" sz="1600" b="1" dirty="0" smtClean="0">
                <a:solidFill>
                  <a:srgbClr val="FFC319"/>
                </a:solidFill>
              </a:rPr>
              <a:t>YouTube</a:t>
            </a:r>
            <a:r>
              <a:rPr lang="ja-JP" altLang="en-US" sz="1600" b="1" dirty="0" smtClean="0">
                <a:solidFill>
                  <a:srgbClr val="FFC319"/>
                </a:solidFill>
              </a:rPr>
              <a:t>低視聴ユーザー　：　高年代層が多く、女性</a:t>
            </a:r>
            <a:r>
              <a:rPr lang="ja-JP" altLang="en-US" sz="1600" b="1" dirty="0">
                <a:solidFill>
                  <a:srgbClr val="FFC319"/>
                </a:solidFill>
              </a:rPr>
              <a:t>の</a:t>
            </a:r>
            <a:r>
              <a:rPr lang="ja-JP" altLang="en-US" sz="1600" b="1" dirty="0" smtClean="0">
                <a:solidFill>
                  <a:srgbClr val="FFC319"/>
                </a:solidFill>
              </a:rPr>
              <a:t>方が割合が大きい</a:t>
            </a:r>
            <a:endParaRPr lang="en-US" altLang="ja-JP" sz="1600" b="1" dirty="0" smtClean="0">
              <a:solidFill>
                <a:srgbClr val="FFC319"/>
              </a:solidFill>
            </a:endParaRPr>
          </a:p>
          <a:p>
            <a:pPr algn="ctr">
              <a:spcBef>
                <a:spcPts val="600"/>
              </a:spcBef>
            </a:pPr>
            <a:r>
              <a:rPr lang="ja-JP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③テレビ低視聴 </a:t>
            </a:r>
            <a:r>
              <a:rPr lang="en-US" altLang="ja-JP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YouTube</a:t>
            </a:r>
            <a:r>
              <a:rPr lang="ja-JP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高視聴ユーザー　</a:t>
            </a:r>
            <a:r>
              <a:rPr lang="en-US" altLang="ja-JP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  <a:r>
              <a:rPr lang="ja-JP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　若年層が多く男性の方が割合が大きい</a:t>
            </a:r>
            <a:endParaRPr lang="en-US" altLang="ja-JP" sz="16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spcBef>
                <a:spcPts val="600"/>
              </a:spcBef>
            </a:pPr>
            <a:r>
              <a:rPr lang="ja-JP" altLang="en-US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④メディア低視聴ユーザー　</a:t>
            </a:r>
            <a:r>
              <a:rPr lang="en-US" altLang="ja-JP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:</a:t>
            </a:r>
            <a:r>
              <a:rPr lang="ja-JP" altLang="en-US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　</a:t>
            </a:r>
            <a:r>
              <a:rPr lang="en-US" altLang="ja-JP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30</a:t>
            </a:r>
            <a:r>
              <a:rPr lang="ja-JP" altLang="en-US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代～</a:t>
            </a:r>
            <a:r>
              <a:rPr lang="en-US" altLang="ja-JP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40</a:t>
            </a:r>
            <a:r>
              <a:rPr lang="ja-JP" altLang="en-US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代を中心に存在する</a:t>
            </a:r>
            <a:endParaRPr lang="en-US" altLang="ja-JP" sz="1600" b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9" name="グラフ 8"/>
          <p:cNvGraphicFramePr/>
          <p:nvPr>
            <p:extLst>
              <p:ext uri="{D42A27DB-BD31-4B8C-83A1-F6EECF244321}">
                <p14:modId xmlns:p14="http://schemas.microsoft.com/office/powerpoint/2010/main" val="2308087167"/>
              </p:ext>
            </p:extLst>
          </p:nvPr>
        </p:nvGraphicFramePr>
        <p:xfrm>
          <a:off x="866752" y="2280247"/>
          <a:ext cx="11193853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グラフ 12"/>
          <p:cNvGraphicFramePr/>
          <p:nvPr>
            <p:extLst>
              <p:ext uri="{D42A27DB-BD31-4B8C-83A1-F6EECF244321}">
                <p14:modId xmlns:p14="http://schemas.microsoft.com/office/powerpoint/2010/main" val="290573526"/>
              </p:ext>
            </p:extLst>
          </p:nvPr>
        </p:nvGraphicFramePr>
        <p:xfrm>
          <a:off x="807449" y="4221088"/>
          <a:ext cx="11017224" cy="25034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270029" y="3103801"/>
            <a:ext cx="5374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女性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70029" y="4653136"/>
            <a:ext cx="5374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男性</a:t>
            </a:r>
          </a:p>
        </p:txBody>
      </p:sp>
    </p:spTree>
    <p:extLst>
      <p:ext uri="{BB962C8B-B14F-4D97-AF65-F5344CB8AC3E}">
        <p14:creationId xmlns:p14="http://schemas.microsoft.com/office/powerpoint/2010/main" val="152156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D8CAC5-4708-5B43-B851-63CF8E71CF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2544" y="6525344"/>
            <a:ext cx="1033522" cy="365125"/>
          </a:xfrm>
        </p:spPr>
        <p:txBody>
          <a:bodyPr/>
          <a:lstStyle/>
          <a:p>
            <a:fld id="{F9BD7636-22E7-4304-ABE2-16A3D163D5E1}" type="slidenum">
              <a:rPr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pPr/>
              <a:t>6</a:t>
            </a:fld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テキスト プレースホルダー 5">
            <a:extLst>
              <a:ext uri="{FF2B5EF4-FFF2-40B4-BE49-F238E27FC236}">
                <a16:creationId xmlns:a16="http://schemas.microsoft.com/office/drawing/2014/main" id="{D2F2FBC5-4572-704F-ACE2-B6C4CADD4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763" y="74724"/>
            <a:ext cx="9759950" cy="814388"/>
          </a:xfrm>
        </p:spPr>
        <p:txBody>
          <a:bodyPr>
            <a:normAutofit/>
          </a:bodyPr>
          <a:lstStyle/>
          <a:p>
            <a:r>
              <a:rPr lang="ja-JP" altLang="en-US" b="1" dirty="0" smtClean="0"/>
              <a:t>各セグメントの個人年収の分布</a:t>
            </a:r>
            <a:endParaRPr lang="en-US" altLang="ja-JP" b="1" dirty="0"/>
          </a:p>
        </p:txBody>
      </p:sp>
      <p:sp>
        <p:nvSpPr>
          <p:cNvPr id="7" name="正方形/長方形 6"/>
          <p:cNvSpPr/>
          <p:nvPr/>
        </p:nvSpPr>
        <p:spPr>
          <a:xfrm>
            <a:off x="335360" y="1047651"/>
            <a:ext cx="11593288" cy="100811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800"/>
              </a:spcBef>
            </a:pPr>
            <a:r>
              <a:rPr lang="ja-JP" altLang="en-US" sz="1600" dirty="0" smtClean="0">
                <a:solidFill>
                  <a:schemeClr val="tx1"/>
                </a:solidFill>
              </a:rPr>
              <a:t>年収が高く</a:t>
            </a:r>
            <a:r>
              <a:rPr lang="ja-JP" altLang="en-US" sz="1600" dirty="0">
                <a:solidFill>
                  <a:schemeClr val="tx1"/>
                </a:solidFill>
              </a:rPr>
              <a:t>なるに</a:t>
            </a:r>
            <a:r>
              <a:rPr lang="ja-JP" altLang="en-US" sz="1600" dirty="0" smtClean="0">
                <a:solidFill>
                  <a:schemeClr val="tx1"/>
                </a:solidFill>
              </a:rPr>
              <a:t>つれてメディア低消費ユーザーの構成比が増える</a:t>
            </a:r>
            <a:endParaRPr lang="en-US" altLang="ja-JP" sz="1600" dirty="0" smtClean="0">
              <a:solidFill>
                <a:schemeClr val="tx1"/>
              </a:solidFill>
            </a:endParaRPr>
          </a:p>
          <a:p>
            <a:pPr algn="ctr">
              <a:spcBef>
                <a:spcPts val="800"/>
              </a:spcBef>
            </a:pPr>
            <a:r>
              <a:rPr lang="ja-JP" altLang="en-US" sz="1600" dirty="0" smtClean="0">
                <a:solidFill>
                  <a:schemeClr val="tx1"/>
                </a:solidFill>
              </a:rPr>
              <a:t>すなわち高年収のユーザーはテレビや</a:t>
            </a:r>
            <a:r>
              <a:rPr lang="en-US" altLang="ja-JP" sz="1600" dirty="0" smtClean="0">
                <a:solidFill>
                  <a:schemeClr val="tx1"/>
                </a:solidFill>
              </a:rPr>
              <a:t>YouTube</a:t>
            </a:r>
            <a:r>
              <a:rPr lang="ja-JP" altLang="en-US" sz="1600" dirty="0" smtClean="0">
                <a:solidFill>
                  <a:schemeClr val="tx1"/>
                </a:solidFill>
              </a:rPr>
              <a:t>の視聴頻度が低い</a:t>
            </a:r>
            <a:endParaRPr lang="en-US" altLang="ja-JP" sz="16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11" name="グラフ 10"/>
          <p:cNvGraphicFramePr/>
          <p:nvPr>
            <p:extLst>
              <p:ext uri="{D42A27DB-BD31-4B8C-83A1-F6EECF244321}">
                <p14:modId xmlns:p14="http://schemas.microsoft.com/office/powerpoint/2010/main" val="3864431942"/>
              </p:ext>
            </p:extLst>
          </p:nvPr>
        </p:nvGraphicFramePr>
        <p:xfrm>
          <a:off x="492081" y="2420888"/>
          <a:ext cx="11017224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正方形/長方形 1"/>
          <p:cNvSpPr/>
          <p:nvPr/>
        </p:nvSpPr>
        <p:spPr>
          <a:xfrm>
            <a:off x="8544273" y="2708920"/>
            <a:ext cx="2808312" cy="3096344"/>
          </a:xfrm>
          <a:prstGeom prst="rect">
            <a:avLst/>
          </a:prstGeom>
          <a:noFill/>
          <a:ln w="44450"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64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D8CAC5-4708-5B43-B851-63CF8E71CF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2544" y="6525344"/>
            <a:ext cx="1033522" cy="365125"/>
          </a:xfrm>
        </p:spPr>
        <p:txBody>
          <a:bodyPr/>
          <a:lstStyle/>
          <a:p>
            <a:fld id="{F9BD7636-22E7-4304-ABE2-16A3D163D5E1}" type="slidenum">
              <a:rPr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pPr/>
              <a:t>7</a:t>
            </a:fld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テキスト プレースホルダー 5">
            <a:extLst>
              <a:ext uri="{FF2B5EF4-FFF2-40B4-BE49-F238E27FC236}">
                <a16:creationId xmlns:a16="http://schemas.microsoft.com/office/drawing/2014/main" id="{D2F2FBC5-4572-704F-ACE2-B6C4CADD4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763" y="74724"/>
            <a:ext cx="9759950" cy="814388"/>
          </a:xfrm>
        </p:spPr>
        <p:txBody>
          <a:bodyPr>
            <a:normAutofit/>
          </a:bodyPr>
          <a:lstStyle/>
          <a:p>
            <a:r>
              <a:rPr lang="ja-JP" altLang="en-US" b="1" dirty="0" smtClean="0"/>
              <a:t>低メディア視聴ユーザーが利用しているデジタル媒体</a:t>
            </a:r>
            <a:endParaRPr lang="en-US" altLang="ja-JP" b="1" dirty="0"/>
          </a:p>
        </p:txBody>
      </p:sp>
      <p:graphicFrame>
        <p:nvGraphicFramePr>
          <p:cNvPr id="30" name="グラフ 29"/>
          <p:cNvGraphicFramePr/>
          <p:nvPr>
            <p:extLst>
              <p:ext uri="{D42A27DB-BD31-4B8C-83A1-F6EECF244321}">
                <p14:modId xmlns:p14="http://schemas.microsoft.com/office/powerpoint/2010/main" val="4095042020"/>
              </p:ext>
            </p:extLst>
          </p:nvPr>
        </p:nvGraphicFramePr>
        <p:xfrm>
          <a:off x="6397891" y="4797152"/>
          <a:ext cx="5040560" cy="1568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2" name="グラフ 31"/>
          <p:cNvGraphicFramePr/>
          <p:nvPr>
            <p:extLst>
              <p:ext uri="{D42A27DB-BD31-4B8C-83A1-F6EECF244321}">
                <p14:modId xmlns:p14="http://schemas.microsoft.com/office/powerpoint/2010/main" val="193491304"/>
              </p:ext>
            </p:extLst>
          </p:nvPr>
        </p:nvGraphicFramePr>
        <p:xfrm>
          <a:off x="6384032" y="2883020"/>
          <a:ext cx="5040560" cy="1537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3" name="グラフ 32"/>
          <p:cNvGraphicFramePr/>
          <p:nvPr>
            <p:extLst>
              <p:ext uri="{D42A27DB-BD31-4B8C-83A1-F6EECF244321}">
                <p14:modId xmlns:p14="http://schemas.microsoft.com/office/powerpoint/2010/main" val="1092879757"/>
              </p:ext>
            </p:extLst>
          </p:nvPr>
        </p:nvGraphicFramePr>
        <p:xfrm>
          <a:off x="794510" y="2883020"/>
          <a:ext cx="5040560" cy="1537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4" name="グラフ 33"/>
          <p:cNvGraphicFramePr/>
          <p:nvPr>
            <p:extLst>
              <p:ext uri="{D42A27DB-BD31-4B8C-83A1-F6EECF244321}">
                <p14:modId xmlns:p14="http://schemas.microsoft.com/office/powerpoint/2010/main" val="1255158058"/>
              </p:ext>
            </p:extLst>
          </p:nvPr>
        </p:nvGraphicFramePr>
        <p:xfrm>
          <a:off x="811508" y="4797151"/>
          <a:ext cx="5040560" cy="15685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5" name="正方形/長方形 34"/>
          <p:cNvSpPr/>
          <p:nvPr/>
        </p:nvSpPr>
        <p:spPr>
          <a:xfrm>
            <a:off x="778821" y="2575242"/>
            <a:ext cx="2339102" cy="30777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ja-JP" altLang="en-US" sz="1400" b="1" dirty="0" smtClean="0">
                <a:solidFill>
                  <a:schemeClr val="bg1"/>
                </a:solidFill>
              </a:rPr>
              <a:t>①メディア</a:t>
            </a:r>
            <a:r>
              <a:rPr lang="ja-JP" altLang="en-US" sz="1400" b="1" dirty="0">
                <a:solidFill>
                  <a:schemeClr val="bg1"/>
                </a:solidFill>
              </a:rPr>
              <a:t>高視聴ユーザー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6384032" y="2575242"/>
            <a:ext cx="4317099" cy="3077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400" b="1" dirty="0" smtClean="0">
                <a:solidFill>
                  <a:schemeClr val="bg1"/>
                </a:solidFill>
              </a:rPr>
              <a:t>②</a:t>
            </a:r>
            <a:r>
              <a:rPr lang="ja-JP" altLang="en-US" sz="1400" b="1" dirty="0">
                <a:solidFill>
                  <a:schemeClr val="bg1"/>
                </a:solidFill>
              </a:rPr>
              <a:t>テレビ</a:t>
            </a:r>
            <a:r>
              <a:rPr lang="ja-JP" altLang="en-US" sz="1400" b="1" dirty="0" smtClean="0">
                <a:solidFill>
                  <a:schemeClr val="bg1"/>
                </a:solidFill>
              </a:rPr>
              <a:t>高視聴　</a:t>
            </a:r>
            <a:r>
              <a:rPr lang="en-US" altLang="ja-JP" sz="1400" b="1" dirty="0" smtClean="0">
                <a:solidFill>
                  <a:schemeClr val="bg1"/>
                </a:solidFill>
              </a:rPr>
              <a:t>YouTube</a:t>
            </a:r>
            <a:r>
              <a:rPr lang="ja-JP" altLang="en-US" sz="1400" b="1" dirty="0">
                <a:solidFill>
                  <a:schemeClr val="bg1"/>
                </a:solidFill>
              </a:rPr>
              <a:t>低視聴</a:t>
            </a:r>
            <a:r>
              <a:rPr lang="ja-JP" altLang="en-US" sz="1400" b="1" dirty="0" smtClean="0">
                <a:solidFill>
                  <a:schemeClr val="bg1"/>
                </a:solidFill>
              </a:rPr>
              <a:t>ユーザー</a:t>
            </a:r>
            <a:endParaRPr lang="ja-JP" altLang="en-US" sz="1400" b="1" dirty="0">
              <a:solidFill>
                <a:schemeClr val="bg1"/>
              </a:solidFill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810033" y="4489374"/>
            <a:ext cx="4035909" cy="30777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</a:rPr>
              <a:t>③</a:t>
            </a:r>
            <a:r>
              <a:rPr lang="ja-JP" altLang="en-US" sz="1400" b="1" dirty="0" smtClean="0">
                <a:solidFill>
                  <a:schemeClr val="bg1"/>
                </a:solidFill>
              </a:rPr>
              <a:t>テレビ</a:t>
            </a:r>
            <a:r>
              <a:rPr lang="ja-JP" altLang="en-US" sz="1400" b="1" dirty="0">
                <a:solidFill>
                  <a:schemeClr val="bg1"/>
                </a:solidFill>
              </a:rPr>
              <a:t>低</a:t>
            </a:r>
            <a:r>
              <a:rPr lang="ja-JP" altLang="en-US" sz="1400" b="1" dirty="0" smtClean="0">
                <a:solidFill>
                  <a:schemeClr val="bg1"/>
                </a:solidFill>
              </a:rPr>
              <a:t>視聴　</a:t>
            </a:r>
            <a:r>
              <a:rPr lang="en-US" altLang="ja-JP" sz="1400" b="1" dirty="0" smtClean="0">
                <a:solidFill>
                  <a:schemeClr val="bg1"/>
                </a:solidFill>
              </a:rPr>
              <a:t>YouTube</a:t>
            </a:r>
            <a:r>
              <a:rPr lang="ja-JP" altLang="en-US" sz="1400" b="1" dirty="0" smtClean="0">
                <a:solidFill>
                  <a:schemeClr val="bg1"/>
                </a:solidFill>
              </a:rPr>
              <a:t>高視聴ユーザー</a:t>
            </a:r>
            <a:endParaRPr lang="ja-JP" altLang="en-US" sz="1400" b="1" dirty="0">
              <a:solidFill>
                <a:schemeClr val="bg1"/>
              </a:solidFill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6393749" y="4489374"/>
            <a:ext cx="4317099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400" b="1" dirty="0" smtClean="0">
                <a:solidFill>
                  <a:schemeClr val="bg1"/>
                </a:solidFill>
              </a:rPr>
              <a:t>④メディア低視聴ユーザー</a:t>
            </a:r>
            <a:endParaRPr lang="ja-JP" altLang="en-US" sz="1400" b="1" dirty="0">
              <a:solidFill>
                <a:schemeClr val="bg1"/>
              </a:solidFill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6240015" y="1676502"/>
            <a:ext cx="5328593" cy="4896544"/>
          </a:xfrm>
          <a:prstGeom prst="rect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627687" y="1653087"/>
            <a:ext cx="5328593" cy="4896544"/>
          </a:xfrm>
          <a:prstGeom prst="rect">
            <a:avLst/>
          </a:prstGeom>
          <a:noFill/>
          <a:ln w="444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851858" y="1844386"/>
            <a:ext cx="4104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b="1" dirty="0" smtClean="0">
                <a:solidFill>
                  <a:schemeClr val="bg2">
                    <a:lumMod val="10000"/>
                  </a:schemeClr>
                </a:solidFill>
              </a:rPr>
              <a:t>Yahoo! JAPAN</a:t>
            </a:r>
            <a:r>
              <a:rPr kumimoji="1" lang="ja-JP" altLang="en-US" b="1" dirty="0" smtClean="0">
                <a:solidFill>
                  <a:schemeClr val="bg2">
                    <a:lumMod val="10000"/>
                  </a:schemeClr>
                </a:solidFill>
              </a:rPr>
              <a:t>と</a:t>
            </a:r>
            <a:r>
              <a:rPr kumimoji="1" lang="en-US" altLang="ja-JP" b="1" dirty="0" smtClean="0">
                <a:solidFill>
                  <a:schemeClr val="bg2">
                    <a:lumMod val="10000"/>
                  </a:schemeClr>
                </a:solidFill>
              </a:rPr>
              <a:t>LINE</a:t>
            </a:r>
            <a:r>
              <a:rPr kumimoji="1" lang="ja-JP" altLang="en-US" b="1" dirty="0" smtClean="0">
                <a:solidFill>
                  <a:schemeClr val="bg2">
                    <a:lumMod val="10000"/>
                  </a:schemeClr>
                </a:solidFill>
              </a:rPr>
              <a:t>は利用する。</a:t>
            </a:r>
            <a:endParaRPr kumimoji="1" lang="en-US" altLang="ja-JP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r>
              <a:rPr lang="en-US" altLang="ja-JP" b="1" dirty="0" smtClean="0">
                <a:solidFill>
                  <a:schemeClr val="bg2">
                    <a:lumMod val="10000"/>
                  </a:schemeClr>
                </a:solidFill>
              </a:rPr>
              <a:t>SNS</a:t>
            </a:r>
            <a:r>
              <a:rPr lang="ja-JP" altLang="en-US" b="1" dirty="0" smtClean="0">
                <a:solidFill>
                  <a:schemeClr val="bg2">
                    <a:lumMod val="10000"/>
                  </a:schemeClr>
                </a:solidFill>
              </a:rPr>
              <a:t>の利用は限定的。</a:t>
            </a:r>
            <a:endParaRPr kumimoji="1" lang="en-US" altLang="ja-JP" b="1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295891" y="1811267"/>
            <a:ext cx="3992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b="1" dirty="0" smtClean="0">
                <a:solidFill>
                  <a:schemeClr val="bg2">
                    <a:lumMod val="10000"/>
                  </a:schemeClr>
                </a:solidFill>
              </a:rPr>
              <a:t>デジタルメディアは</a:t>
            </a:r>
            <a:r>
              <a:rPr lang="en-US" altLang="ja-JP" b="1" dirty="0" smtClean="0">
                <a:solidFill>
                  <a:schemeClr val="bg2">
                    <a:lumMod val="10000"/>
                  </a:schemeClr>
                </a:solidFill>
              </a:rPr>
              <a:t>YouTube</a:t>
            </a:r>
            <a:r>
              <a:rPr lang="ja-JP" altLang="en-US" b="1" dirty="0" smtClean="0">
                <a:solidFill>
                  <a:schemeClr val="bg2">
                    <a:lumMod val="10000"/>
                  </a:schemeClr>
                </a:solidFill>
              </a:rPr>
              <a:t>以外も</a:t>
            </a:r>
            <a:endParaRPr lang="en-US" altLang="ja-JP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r>
              <a:rPr lang="ja-JP" altLang="en-US" b="1" dirty="0" smtClean="0">
                <a:solidFill>
                  <a:schemeClr val="bg2">
                    <a:lumMod val="10000"/>
                  </a:schemeClr>
                </a:solidFill>
              </a:rPr>
              <a:t>まんべんなく利用している。</a:t>
            </a:r>
            <a:endParaRPr lang="en-US" altLang="ja-JP" b="1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432778" y="995103"/>
            <a:ext cx="11351854" cy="54765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主要</a:t>
            </a:r>
            <a:r>
              <a:rPr lang="ja-JP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デジタルメディアの利用を</a:t>
            </a:r>
            <a:r>
              <a:rPr lang="ja-JP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月</a:t>
            </a:r>
            <a:r>
              <a:rPr lang="en-US" altLang="ja-JP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ja-JP" alt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回以上利用する</a:t>
            </a:r>
            <a:r>
              <a:rPr lang="ja-JP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割合</a:t>
            </a:r>
            <a:r>
              <a:rPr lang="ja-JP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で可視化</a:t>
            </a:r>
            <a:endParaRPr lang="ja-JP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03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D8CAC5-4708-5B43-B851-63CF8E71CF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931" y="6406933"/>
            <a:ext cx="1033522" cy="365125"/>
          </a:xfrm>
        </p:spPr>
        <p:txBody>
          <a:bodyPr/>
          <a:lstStyle/>
          <a:p>
            <a:fld id="{F9BD7636-22E7-4304-ABE2-16A3D163D5E1}" type="slidenum">
              <a:rPr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pPr/>
              <a:t>8</a:t>
            </a:fld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テキスト プレースホルダー 5">
            <a:extLst>
              <a:ext uri="{FF2B5EF4-FFF2-40B4-BE49-F238E27FC236}">
                <a16:creationId xmlns:a16="http://schemas.microsoft.com/office/drawing/2014/main" id="{D2F2FBC5-4572-704F-ACE2-B6C4CADD4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763" y="74724"/>
            <a:ext cx="9759950" cy="814388"/>
          </a:xfrm>
        </p:spPr>
        <p:txBody>
          <a:bodyPr>
            <a:normAutofit/>
          </a:bodyPr>
          <a:lstStyle/>
          <a:p>
            <a:r>
              <a:rPr lang="ja-JP" altLang="en-US" b="1" dirty="0" smtClean="0"/>
              <a:t>ユーザー像のサマリ</a:t>
            </a:r>
            <a:endParaRPr lang="en-US" altLang="ja-JP" b="1" dirty="0"/>
          </a:p>
        </p:txBody>
      </p:sp>
      <p:sp>
        <p:nvSpPr>
          <p:cNvPr id="6" name="正方形/長方形 5"/>
          <p:cNvSpPr/>
          <p:nvPr/>
        </p:nvSpPr>
        <p:spPr>
          <a:xfrm>
            <a:off x="375252" y="998437"/>
            <a:ext cx="11593288" cy="88328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800"/>
              </a:spcBef>
            </a:pPr>
            <a:r>
              <a:rPr lang="ja-JP" altLang="en-US" sz="1600" dirty="0" smtClean="0">
                <a:solidFill>
                  <a:schemeClr val="tx1"/>
                </a:solidFill>
              </a:rPr>
              <a:t>④メディア低視聴ユーザーはテレビ、</a:t>
            </a:r>
            <a:r>
              <a:rPr lang="en-US" altLang="ja-JP" sz="1600" dirty="0" smtClean="0">
                <a:solidFill>
                  <a:schemeClr val="tx1"/>
                </a:solidFill>
              </a:rPr>
              <a:t>YouTube</a:t>
            </a:r>
            <a:r>
              <a:rPr lang="ja-JP" altLang="en-US" sz="1600" dirty="0" smtClean="0">
                <a:solidFill>
                  <a:schemeClr val="tx1"/>
                </a:solidFill>
              </a:rPr>
              <a:t>の利用が少なく</a:t>
            </a:r>
            <a:r>
              <a:rPr lang="en-US" altLang="ja-JP" sz="1600" dirty="0" smtClean="0">
                <a:solidFill>
                  <a:schemeClr val="tx1"/>
                </a:solidFill>
              </a:rPr>
              <a:t>SNS</a:t>
            </a:r>
            <a:r>
              <a:rPr lang="ja-JP" altLang="en-US" sz="1600" dirty="0" smtClean="0">
                <a:solidFill>
                  <a:schemeClr val="tx1"/>
                </a:solidFill>
              </a:rPr>
              <a:t>等の利用も限られている。</a:t>
            </a:r>
            <a:endParaRPr lang="en-US" altLang="ja-JP" sz="1600" dirty="0" smtClean="0">
              <a:solidFill>
                <a:schemeClr val="tx1"/>
              </a:solidFill>
            </a:endParaRPr>
          </a:p>
          <a:p>
            <a:pPr algn="ctr">
              <a:spcBef>
                <a:spcPts val="800"/>
              </a:spcBef>
            </a:pPr>
            <a:r>
              <a:rPr lang="en-US" altLang="ja-JP" sz="16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Yahoo! </a:t>
            </a:r>
            <a:r>
              <a:rPr lang="en-US" altLang="ja-JP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JAPAN</a:t>
            </a:r>
            <a:r>
              <a:rPr lang="ja-JP" altLang="en-US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と</a:t>
            </a:r>
            <a:r>
              <a:rPr lang="en-US" altLang="ja-JP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LINE</a:t>
            </a:r>
            <a:r>
              <a:rPr lang="ja-JP" altLang="en-US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は最低限のインフラとして利用</a:t>
            </a:r>
            <a:r>
              <a:rPr lang="ja-JP" altLang="en-US" sz="1600" dirty="0" smtClean="0">
                <a:solidFill>
                  <a:schemeClr val="tx1"/>
                </a:solidFill>
              </a:rPr>
              <a:t>している</a:t>
            </a:r>
            <a:endParaRPr lang="en-US" altLang="ja-JP" sz="1600" dirty="0" smtClean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249182" y="2221905"/>
            <a:ext cx="4896545" cy="18722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091669" y="2211123"/>
            <a:ext cx="4896545" cy="18722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100379" y="4360008"/>
            <a:ext cx="4896545" cy="18722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6249184" y="4334601"/>
            <a:ext cx="4896545" cy="1872208"/>
          </a:xfrm>
          <a:prstGeom prst="rect">
            <a:avLst/>
          </a:prstGeom>
          <a:solidFill>
            <a:srgbClr val="EBEBEB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1103611" y="2220361"/>
            <a:ext cx="2646878" cy="33855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chemeClr val="bg1"/>
                </a:solidFill>
              </a:rPr>
              <a:t>①メディア</a:t>
            </a:r>
            <a:r>
              <a:rPr lang="ja-JP" altLang="en-US" sz="1600" b="1" dirty="0">
                <a:solidFill>
                  <a:schemeClr val="bg1"/>
                </a:solidFill>
              </a:rPr>
              <a:t>高視聴ユーザー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6263687" y="2217345"/>
            <a:ext cx="4317099" cy="338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chemeClr val="bg1"/>
                </a:solidFill>
              </a:rPr>
              <a:t>②</a:t>
            </a:r>
            <a:r>
              <a:rPr lang="ja-JP" altLang="en-US" sz="1600" b="1" dirty="0">
                <a:solidFill>
                  <a:schemeClr val="bg1"/>
                </a:solidFill>
              </a:rPr>
              <a:t>テレビ</a:t>
            </a:r>
            <a:r>
              <a:rPr lang="ja-JP" altLang="en-US" sz="1600" b="1" dirty="0" smtClean="0">
                <a:solidFill>
                  <a:schemeClr val="bg1"/>
                </a:solidFill>
              </a:rPr>
              <a:t>高視聴　</a:t>
            </a:r>
            <a:r>
              <a:rPr lang="en-US" altLang="ja-JP" sz="1600" b="1" dirty="0" smtClean="0">
                <a:solidFill>
                  <a:schemeClr val="bg1"/>
                </a:solidFill>
              </a:rPr>
              <a:t>YouTube</a:t>
            </a:r>
            <a:r>
              <a:rPr lang="ja-JP" altLang="en-US" sz="1600" b="1" dirty="0">
                <a:solidFill>
                  <a:schemeClr val="bg1"/>
                </a:solidFill>
              </a:rPr>
              <a:t>低視聴</a:t>
            </a:r>
            <a:r>
              <a:rPr lang="ja-JP" altLang="en-US" sz="1600" b="1" dirty="0" smtClean="0">
                <a:solidFill>
                  <a:schemeClr val="bg1"/>
                </a:solidFill>
              </a:rPr>
              <a:t>ユーザー</a:t>
            </a:r>
            <a:endParaRPr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091669" y="4357670"/>
            <a:ext cx="4317099" cy="33855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</a:rPr>
              <a:t>③</a:t>
            </a:r>
            <a:r>
              <a:rPr lang="ja-JP" altLang="en-US" sz="1600" b="1" dirty="0" smtClean="0">
                <a:solidFill>
                  <a:schemeClr val="bg1"/>
                </a:solidFill>
              </a:rPr>
              <a:t>テレビ</a:t>
            </a:r>
            <a:r>
              <a:rPr lang="ja-JP" altLang="en-US" sz="1600" b="1" dirty="0">
                <a:solidFill>
                  <a:schemeClr val="bg1"/>
                </a:solidFill>
              </a:rPr>
              <a:t>低</a:t>
            </a:r>
            <a:r>
              <a:rPr lang="ja-JP" altLang="en-US" sz="1600" b="1" dirty="0" smtClean="0">
                <a:solidFill>
                  <a:schemeClr val="bg1"/>
                </a:solidFill>
              </a:rPr>
              <a:t>視聴　</a:t>
            </a:r>
            <a:r>
              <a:rPr lang="en-US" altLang="ja-JP" sz="1600" b="1" dirty="0" smtClean="0">
                <a:solidFill>
                  <a:schemeClr val="bg1"/>
                </a:solidFill>
              </a:rPr>
              <a:t>YouTube</a:t>
            </a:r>
            <a:r>
              <a:rPr lang="ja-JP" altLang="en-US" sz="1600" b="1" dirty="0" smtClean="0">
                <a:solidFill>
                  <a:schemeClr val="bg1"/>
                </a:solidFill>
              </a:rPr>
              <a:t>高視聴ユーザー</a:t>
            </a:r>
            <a:endParaRPr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6244855" y="4340406"/>
            <a:ext cx="4317099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chemeClr val="bg1"/>
                </a:solidFill>
              </a:rPr>
              <a:t>④メディア低視聴ユーザー</a:t>
            </a:r>
            <a:endParaRPr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353508" y="2918935"/>
            <a:ext cx="44363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1600" b="1" dirty="0"/>
              <a:t>性</a:t>
            </a:r>
            <a:r>
              <a:rPr lang="ja-JP" altLang="en-US" sz="1600" b="1" dirty="0" smtClean="0"/>
              <a:t>年代、収入にも差が無い</a:t>
            </a:r>
            <a:endParaRPr lang="en-US" altLang="ja-JP" sz="1600" dirty="0"/>
          </a:p>
          <a:p>
            <a:pPr algn="l"/>
            <a:r>
              <a:rPr lang="en-US" altLang="ja-JP" sz="1600" dirty="0" smtClean="0"/>
              <a:t>Yahoo!</a:t>
            </a:r>
            <a:r>
              <a:rPr lang="ja-JP" altLang="en-US" sz="1600" dirty="0"/>
              <a:t> </a:t>
            </a:r>
            <a:r>
              <a:rPr lang="en-US" altLang="ja-JP" sz="1600" dirty="0" smtClean="0"/>
              <a:t>JAPAN</a:t>
            </a:r>
            <a:r>
              <a:rPr lang="ja-JP" altLang="en-US" sz="1600" dirty="0" smtClean="0"/>
              <a:t>以外にも</a:t>
            </a:r>
            <a:r>
              <a:rPr lang="en-US" altLang="ja-JP" sz="1600" dirty="0" smtClean="0"/>
              <a:t>SNS</a:t>
            </a:r>
            <a:r>
              <a:rPr lang="ja-JP" altLang="en-US" sz="1600" dirty="0" smtClean="0"/>
              <a:t>も利用している</a:t>
            </a:r>
            <a:endParaRPr lang="en-US" altLang="ja-JP" sz="1600" dirty="0" smtClean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308325" y="5012416"/>
            <a:ext cx="416575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600" b="1" dirty="0" smtClean="0"/>
              <a:t>主に若年層</a:t>
            </a:r>
            <a:endParaRPr lang="en-US" altLang="ja-JP" sz="1600" b="1" dirty="0" smtClean="0"/>
          </a:p>
          <a:p>
            <a:r>
              <a:rPr lang="ja-JP" altLang="en-US" sz="1600" dirty="0" smtClean="0"/>
              <a:t>テレビは観ないが</a:t>
            </a:r>
            <a:r>
              <a:rPr lang="en-US" altLang="ja-JP" sz="1600" dirty="0"/>
              <a:t>Yahoo!</a:t>
            </a:r>
            <a:r>
              <a:rPr lang="ja-JP" altLang="en-US" sz="1600" dirty="0"/>
              <a:t> </a:t>
            </a:r>
            <a:r>
              <a:rPr lang="en-US" altLang="ja-JP" sz="1600" dirty="0"/>
              <a:t>JAPAN</a:t>
            </a:r>
            <a:r>
              <a:rPr lang="ja-JP" altLang="en-US" sz="1600" dirty="0" smtClean="0"/>
              <a:t>以外にも</a:t>
            </a:r>
            <a:endParaRPr lang="en-US" altLang="ja-JP" sz="1600" dirty="0" smtClean="0"/>
          </a:p>
          <a:p>
            <a:r>
              <a:rPr lang="en-US" altLang="ja-JP" sz="1600" dirty="0" smtClean="0"/>
              <a:t>SNS</a:t>
            </a:r>
            <a:r>
              <a:rPr lang="ja-JP" altLang="en-US" sz="1600" dirty="0" smtClean="0"/>
              <a:t>も利用し情報収集している</a:t>
            </a:r>
            <a:endParaRPr lang="en-US" altLang="ja-JP" sz="16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617313" y="2850375"/>
            <a:ext cx="42883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600" b="1" dirty="0" smtClean="0"/>
              <a:t>主に高年代</a:t>
            </a:r>
            <a:endParaRPr lang="en-US" altLang="ja-JP" sz="1600" dirty="0" smtClean="0"/>
          </a:p>
          <a:p>
            <a:pPr algn="l"/>
            <a:r>
              <a:rPr lang="ja-JP" altLang="en-US" sz="1600" dirty="0"/>
              <a:t>デジタル</a:t>
            </a:r>
            <a:r>
              <a:rPr lang="ja-JP" altLang="en-US" sz="1600" dirty="0" smtClean="0"/>
              <a:t>は</a:t>
            </a:r>
            <a:r>
              <a:rPr lang="en-US" altLang="ja-JP" sz="1600" dirty="0" smtClean="0"/>
              <a:t>Yahoo!</a:t>
            </a:r>
            <a:r>
              <a:rPr lang="ja-JP" altLang="en-US" sz="1600" dirty="0"/>
              <a:t> </a:t>
            </a:r>
            <a:r>
              <a:rPr lang="en-US" altLang="ja-JP" sz="1600" dirty="0" smtClean="0"/>
              <a:t>JAPAN</a:t>
            </a:r>
            <a:r>
              <a:rPr lang="ja-JP" altLang="en-US" sz="1600" dirty="0" err="1" smtClean="0"/>
              <a:t>、</a:t>
            </a:r>
            <a:r>
              <a:rPr lang="en-US" altLang="ja-JP" sz="1600" dirty="0" smtClean="0"/>
              <a:t>LINE</a:t>
            </a:r>
            <a:r>
              <a:rPr lang="ja-JP" altLang="en-US" sz="1600" dirty="0" smtClean="0"/>
              <a:t>など</a:t>
            </a:r>
            <a:endParaRPr lang="en-US" altLang="ja-JP" sz="1600" dirty="0" smtClean="0"/>
          </a:p>
          <a:p>
            <a:pPr algn="l"/>
            <a:r>
              <a:rPr lang="ja-JP" altLang="en-US" sz="1600" dirty="0"/>
              <a:t>必要</a:t>
            </a:r>
            <a:r>
              <a:rPr lang="ja-JP" altLang="en-US" sz="1600" dirty="0" smtClean="0"/>
              <a:t>最低限の情報収集とコミュニケーション</a:t>
            </a:r>
            <a:endParaRPr lang="en-US" altLang="ja-JP" sz="1600" dirty="0" smtClean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612794" y="4860424"/>
            <a:ext cx="428835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1600" b="1" dirty="0" smtClean="0"/>
              <a:t>主に</a:t>
            </a:r>
            <a:r>
              <a:rPr lang="en-US" altLang="ja-JP" sz="1600" b="1" dirty="0" smtClean="0"/>
              <a:t>30~40</a:t>
            </a:r>
            <a:r>
              <a:rPr lang="ja-JP" altLang="en-US" sz="1600" b="1" dirty="0" smtClean="0"/>
              <a:t>代で年収高め</a:t>
            </a:r>
            <a:endParaRPr lang="en-US" altLang="ja-JP" sz="1600" b="1" dirty="0" smtClean="0"/>
          </a:p>
          <a:p>
            <a:pPr algn="l"/>
            <a:r>
              <a:rPr lang="ja-JP" altLang="en-US" sz="1600" dirty="0" smtClean="0"/>
              <a:t>デジタルは</a:t>
            </a:r>
            <a:r>
              <a:rPr lang="en-US" altLang="ja-JP" sz="1600" dirty="0" smtClean="0"/>
              <a:t>Yahoo!</a:t>
            </a:r>
            <a:r>
              <a:rPr lang="ja-JP" altLang="en-US" sz="1600" dirty="0"/>
              <a:t> </a:t>
            </a:r>
            <a:r>
              <a:rPr lang="en-US" altLang="ja-JP" sz="1600" dirty="0" smtClean="0"/>
              <a:t>JAPAN</a:t>
            </a:r>
            <a:r>
              <a:rPr lang="ja-JP" altLang="en-US" sz="1600" dirty="0" err="1" smtClean="0"/>
              <a:t>、</a:t>
            </a:r>
            <a:r>
              <a:rPr lang="en-US" altLang="ja-JP" sz="1600" dirty="0" smtClean="0"/>
              <a:t>LINE</a:t>
            </a:r>
            <a:r>
              <a:rPr lang="ja-JP" altLang="en-US" sz="1600" dirty="0" smtClean="0"/>
              <a:t>など</a:t>
            </a:r>
            <a:endParaRPr lang="en-US" altLang="ja-JP" sz="1600" dirty="0" smtClean="0"/>
          </a:p>
          <a:p>
            <a:pPr algn="l"/>
            <a:r>
              <a:rPr lang="ja-JP" altLang="en-US" sz="1600" dirty="0"/>
              <a:t>必要</a:t>
            </a:r>
            <a:r>
              <a:rPr lang="ja-JP" altLang="en-US" sz="1600" dirty="0" smtClean="0"/>
              <a:t>最低限の情報収集とコミュニケーション</a:t>
            </a:r>
            <a:endParaRPr lang="en-US" altLang="ja-JP" sz="1600" dirty="0" smtClean="0"/>
          </a:p>
          <a:p>
            <a:pPr algn="l"/>
            <a:r>
              <a:rPr lang="ja-JP" altLang="en-US" sz="1600" dirty="0"/>
              <a:t>のみ</a:t>
            </a:r>
            <a:endParaRPr lang="en-US" altLang="ja-JP" sz="1600" dirty="0" smtClean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7263538" y="5832106"/>
            <a:ext cx="3775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次</a:t>
            </a:r>
            <a:r>
              <a:rPr lang="ja-JP" altLang="en-US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ページにユーザーイメージ像</a:t>
            </a:r>
            <a:endParaRPr lang="en-US" altLang="ja-JP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8465" y="4060515"/>
            <a:ext cx="9918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YouTube</a:t>
            </a:r>
            <a:endParaRPr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高</a:t>
            </a:r>
            <a:endParaRPr kumimoji="1" lang="en-US" altLang="ja-JP" sz="14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636271" y="6364481"/>
            <a:ext cx="962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テレビ 低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688308" y="1862250"/>
            <a:ext cx="9637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テレ</a:t>
            </a:r>
            <a:r>
              <a:rPr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ビ</a:t>
            </a:r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高</a:t>
            </a:r>
            <a:endParaRPr kumimoji="1" lang="ja-JP" altLang="en-US" sz="14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1168179" y="3958137"/>
            <a:ext cx="9918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YouTube</a:t>
            </a:r>
            <a:endParaRPr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低</a:t>
            </a:r>
            <a:endParaRPr kumimoji="1" lang="en-US" altLang="ja-JP" sz="14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下矢印 37"/>
          <p:cNvSpPr/>
          <p:nvPr/>
        </p:nvSpPr>
        <p:spPr>
          <a:xfrm rot="10800000">
            <a:off x="6024640" y="2232363"/>
            <a:ext cx="185388" cy="3984905"/>
          </a:xfrm>
          <a:prstGeom prst="downArrow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  <a:alpha val="28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bg2">
                  <a:lumMod val="5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  <p:sp>
        <p:nvSpPr>
          <p:cNvPr id="39" name="下矢印 38"/>
          <p:cNvSpPr/>
          <p:nvPr/>
        </p:nvSpPr>
        <p:spPr>
          <a:xfrm rot="5400000" flipH="1">
            <a:off x="5984418" y="-823442"/>
            <a:ext cx="229707" cy="10067798"/>
          </a:xfrm>
          <a:prstGeom prst="downArrow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  <a:alpha val="66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bg2">
                  <a:lumMod val="50000"/>
                </a:schemeClr>
              </a:gs>
            </a:gsLst>
            <a:path path="circle">
              <a:fillToRect l="50000" t="-80000" r="50000" b="180000"/>
            </a:path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7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052736"/>
            <a:ext cx="4646730" cy="3097820"/>
          </a:xfrm>
          <a:prstGeom prst="rect">
            <a:avLst/>
          </a:prstGeom>
        </p:spPr>
      </p:pic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D8CAC5-4708-5B43-B851-63CF8E71CF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2544" y="6525344"/>
            <a:ext cx="1033522" cy="365125"/>
          </a:xfrm>
        </p:spPr>
        <p:txBody>
          <a:bodyPr/>
          <a:lstStyle/>
          <a:p>
            <a:fld id="{F9BD7636-22E7-4304-ABE2-16A3D163D5E1}" type="slidenum">
              <a:rPr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pPr/>
              <a:t>9</a:t>
            </a:fld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テキスト プレースホルダー 5">
            <a:extLst>
              <a:ext uri="{FF2B5EF4-FFF2-40B4-BE49-F238E27FC236}">
                <a16:creationId xmlns:a16="http://schemas.microsoft.com/office/drawing/2014/main" id="{D2F2FBC5-4572-704F-ACE2-B6C4CADD4F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6763" y="74724"/>
            <a:ext cx="9759950" cy="814388"/>
          </a:xfrm>
        </p:spPr>
        <p:txBody>
          <a:bodyPr>
            <a:normAutofit/>
          </a:bodyPr>
          <a:lstStyle/>
          <a:p>
            <a:r>
              <a:rPr lang="ja-JP" altLang="en-US" b="1" dirty="0" smtClean="0"/>
              <a:t>低メディア視聴ユーザーのイメージ像</a:t>
            </a:r>
            <a:endParaRPr lang="en-US" altLang="ja-JP" b="1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48" y="3523574"/>
            <a:ext cx="4554842" cy="3039589"/>
          </a:xfrm>
          <a:prstGeom prst="rect">
            <a:avLst/>
          </a:prstGeom>
          <a:effectLst/>
        </p:spPr>
      </p:pic>
      <p:sp>
        <p:nvSpPr>
          <p:cNvPr id="7" name="正方形/長方形 6"/>
          <p:cNvSpPr/>
          <p:nvPr/>
        </p:nvSpPr>
        <p:spPr>
          <a:xfrm>
            <a:off x="5210982" y="1340767"/>
            <a:ext cx="6815084" cy="496855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800"/>
              </a:spcBef>
            </a:pPr>
            <a:endParaRPr lang="en-US" altLang="ja-JP" sz="1600" dirty="0" smtClean="0">
              <a:solidFill>
                <a:schemeClr val="tx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414168" y="1483908"/>
            <a:ext cx="640871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ja-JP" altLang="en-US" b="1" dirty="0" smtClean="0"/>
              <a:t>働き盛りの男女</a:t>
            </a:r>
            <a:r>
              <a:rPr kumimoji="1" lang="en-US" altLang="ja-JP" b="1" dirty="0" smtClean="0"/>
              <a:t>30</a:t>
            </a:r>
            <a:r>
              <a:rPr kumimoji="1" lang="ja-JP" altLang="en-US" b="1" dirty="0" smtClean="0"/>
              <a:t>代～</a:t>
            </a:r>
            <a:r>
              <a:rPr kumimoji="1" lang="en-US" altLang="ja-JP" b="1" dirty="0" smtClean="0"/>
              <a:t>40</a:t>
            </a:r>
            <a:r>
              <a:rPr kumimoji="1" lang="ja-JP" altLang="en-US" b="1" dirty="0" smtClean="0"/>
              <a:t>代</a:t>
            </a:r>
            <a:endParaRPr kumimoji="1" lang="en-US" altLang="ja-JP" b="1" dirty="0" smtClean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ja-JP" altLang="en-US" b="1" dirty="0"/>
              <a:t>日々、忙しく働いており、収入も多い</a:t>
            </a:r>
            <a:r>
              <a:rPr lang="ja-JP" altLang="en-US" b="1" dirty="0" smtClean="0"/>
              <a:t>。</a:t>
            </a:r>
            <a:endParaRPr lang="en-US" altLang="ja-JP" b="1" dirty="0" smtClean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ja-JP" altLang="en-US" b="1" dirty="0" smtClean="0"/>
              <a:t>テレビ</a:t>
            </a:r>
            <a:r>
              <a:rPr lang="ja-JP" altLang="en-US" b="1" dirty="0"/>
              <a:t>や</a:t>
            </a:r>
            <a:r>
              <a:rPr lang="en-US" altLang="ja-JP" b="1" dirty="0"/>
              <a:t>YouTube</a:t>
            </a:r>
            <a:r>
              <a:rPr lang="ja-JP" altLang="en-US" b="1" dirty="0"/>
              <a:t>で映像を</a:t>
            </a:r>
            <a:r>
              <a:rPr lang="ja-JP" altLang="en-US" b="1" dirty="0" smtClean="0"/>
              <a:t>楽しめる時間の余裕は少ない</a:t>
            </a:r>
            <a:endParaRPr lang="en-US" altLang="ja-JP" b="1" dirty="0" smtClean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ja-JP" b="1" dirty="0" smtClean="0"/>
              <a:t>SNS</a:t>
            </a:r>
            <a:r>
              <a:rPr lang="ja-JP" altLang="en-US" b="1" dirty="0" smtClean="0"/>
              <a:t>の利用も積極的ではない</a:t>
            </a:r>
            <a:endParaRPr lang="ja-JP" altLang="en-US" b="1" dirty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ja-JP" b="1" dirty="0" smtClean="0"/>
              <a:t>Yahoo</a:t>
            </a:r>
            <a:r>
              <a:rPr lang="en-US" altLang="ja-JP" b="1" dirty="0"/>
              <a:t>! JAPAN</a:t>
            </a:r>
            <a:r>
              <a:rPr lang="ja-JP" altLang="en-US" b="1" dirty="0" smtClean="0"/>
              <a:t>で主要トピックスの情報</a:t>
            </a:r>
            <a:r>
              <a:rPr lang="ja-JP" altLang="en-US" b="1" dirty="0"/>
              <a:t>は</a:t>
            </a:r>
            <a:r>
              <a:rPr lang="ja-JP" altLang="en-US" b="1" dirty="0" smtClean="0"/>
              <a:t>収集する</a:t>
            </a:r>
            <a:endParaRPr lang="en-US" altLang="ja-JP" b="1" dirty="0" smtClean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ja-JP" altLang="en-US" b="1" dirty="0"/>
              <a:t>家族や友人とのコミュニケーションは</a:t>
            </a:r>
            <a:r>
              <a:rPr lang="en-US" altLang="ja-JP" b="1" dirty="0"/>
              <a:t>LINE</a:t>
            </a:r>
            <a:r>
              <a:rPr lang="ja-JP" altLang="en-US" b="1" dirty="0"/>
              <a:t>を使用</a:t>
            </a:r>
            <a:r>
              <a:rPr lang="ja-JP" altLang="en-US" b="1" dirty="0" smtClean="0"/>
              <a:t>する</a:t>
            </a:r>
            <a:endParaRPr lang="en-US" altLang="ja-JP" b="1" dirty="0"/>
          </a:p>
        </p:txBody>
      </p:sp>
      <p:sp>
        <p:nvSpPr>
          <p:cNvPr id="8" name="正方形/長方形 7"/>
          <p:cNvSpPr/>
          <p:nvPr/>
        </p:nvSpPr>
        <p:spPr>
          <a:xfrm>
            <a:off x="5477174" y="5045732"/>
            <a:ext cx="6282697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</a:rPr>
              <a:t>Yahoo! JAPAN</a:t>
            </a:r>
            <a:r>
              <a:rPr kumimoji="1" lang="ja-JP" altLang="en-US" b="1" dirty="0" err="1" smtClean="0">
                <a:solidFill>
                  <a:schemeClr val="bg1"/>
                </a:solidFill>
              </a:rPr>
              <a:t>に</a:t>
            </a:r>
            <a:r>
              <a:rPr lang="ja-JP" altLang="en-US" b="1" dirty="0" err="1" smtClean="0">
                <a:solidFill>
                  <a:schemeClr val="bg1"/>
                </a:solidFill>
              </a:rPr>
              <a:t>は</a:t>
            </a:r>
            <a:r>
              <a:rPr lang="ja-JP" altLang="en-US" b="1" dirty="0" smtClean="0">
                <a:solidFill>
                  <a:schemeClr val="bg1"/>
                </a:solidFill>
              </a:rPr>
              <a:t>このユーザーがおり、</a:t>
            </a:r>
            <a:endParaRPr lang="en-US" altLang="ja-JP" b="1" dirty="0" smtClean="0">
              <a:solidFill>
                <a:schemeClr val="bg1"/>
              </a:solidFill>
            </a:endParaRPr>
          </a:p>
          <a:p>
            <a:pPr algn="ctr"/>
            <a:r>
              <a:rPr lang="ja-JP" altLang="en-US" b="1" dirty="0" smtClean="0">
                <a:solidFill>
                  <a:schemeClr val="bg1"/>
                </a:solidFill>
              </a:rPr>
              <a:t>ターゲティングで効率的にアプローチすることが可能です</a:t>
            </a:r>
            <a:endParaRPr lang="en-US" altLang="ja-JP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20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表紙">
  <a:themeElements>
    <a:clrScheme name="MSC Color">
      <a:dk1>
        <a:srgbClr val="000000"/>
      </a:dk1>
      <a:lt1>
        <a:srgbClr val="FFFFFF"/>
      </a:lt1>
      <a:dk2>
        <a:srgbClr val="212121"/>
      </a:dk2>
      <a:lt2>
        <a:srgbClr val="CCCCCC"/>
      </a:lt2>
      <a:accent1>
        <a:srgbClr val="F5F5F5"/>
      </a:accent1>
      <a:accent2>
        <a:srgbClr val="999999"/>
      </a:accent2>
      <a:accent3>
        <a:srgbClr val="545454"/>
      </a:accent3>
      <a:accent4>
        <a:srgbClr val="F6B600"/>
      </a:accent4>
      <a:accent5>
        <a:srgbClr val="00569B"/>
      </a:accent5>
      <a:accent6>
        <a:srgbClr val="C9002C"/>
      </a:accent6>
      <a:hlink>
        <a:srgbClr val="1A72B0"/>
      </a:hlink>
      <a:folHlink>
        <a:srgbClr val="005F5F"/>
      </a:folHlink>
    </a:clrScheme>
    <a:fontScheme name="MSC fonts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kumimoji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プレゼンテーション18" id="{9B30A586-1A29-7B4A-91BD-BE8E61F22E7C}" vid="{6AFB665D-BE54-A544-807E-494758DA054B}"/>
    </a:ext>
  </a:extLst>
</a:theme>
</file>

<file path=ppt/theme/theme2.xml><?xml version="1.0" encoding="utf-8"?>
<a:theme xmlns:a="http://schemas.openxmlformats.org/drawingml/2006/main" name="中表紙と裏表紙">
  <a:themeElements>
    <a:clrScheme name="MSC Color">
      <a:dk1>
        <a:srgbClr val="000000"/>
      </a:dk1>
      <a:lt1>
        <a:srgbClr val="FFFFFF"/>
      </a:lt1>
      <a:dk2>
        <a:srgbClr val="212121"/>
      </a:dk2>
      <a:lt2>
        <a:srgbClr val="CCCCCC"/>
      </a:lt2>
      <a:accent1>
        <a:srgbClr val="F5F5F5"/>
      </a:accent1>
      <a:accent2>
        <a:srgbClr val="999999"/>
      </a:accent2>
      <a:accent3>
        <a:srgbClr val="545454"/>
      </a:accent3>
      <a:accent4>
        <a:srgbClr val="F6B600"/>
      </a:accent4>
      <a:accent5>
        <a:srgbClr val="00569B"/>
      </a:accent5>
      <a:accent6>
        <a:srgbClr val="C9002C"/>
      </a:accent6>
      <a:hlink>
        <a:srgbClr val="1A72B0"/>
      </a:hlink>
      <a:folHlink>
        <a:srgbClr val="005F5F"/>
      </a:folHlink>
    </a:clrScheme>
    <a:fontScheme name="MSC fonts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kumimoji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プレゼンテーション18" id="{9B30A586-1A29-7B4A-91BD-BE8E61F22E7C}" vid="{6AFB665D-BE54-A544-807E-494758DA054B}"/>
    </a:ext>
  </a:extLst>
</a:theme>
</file>

<file path=ppt/theme/theme3.xml><?xml version="1.0" encoding="utf-8"?>
<a:theme xmlns:a="http://schemas.openxmlformats.org/drawingml/2006/main" name="コンテンツページ">
  <a:themeElements>
    <a:clrScheme name="MSC Color">
      <a:dk1>
        <a:srgbClr val="000000"/>
      </a:dk1>
      <a:lt1>
        <a:srgbClr val="FFFFFF"/>
      </a:lt1>
      <a:dk2>
        <a:srgbClr val="212121"/>
      </a:dk2>
      <a:lt2>
        <a:srgbClr val="CCCCCC"/>
      </a:lt2>
      <a:accent1>
        <a:srgbClr val="F5F5F5"/>
      </a:accent1>
      <a:accent2>
        <a:srgbClr val="999999"/>
      </a:accent2>
      <a:accent3>
        <a:srgbClr val="545454"/>
      </a:accent3>
      <a:accent4>
        <a:srgbClr val="F6B600"/>
      </a:accent4>
      <a:accent5>
        <a:srgbClr val="00569B"/>
      </a:accent5>
      <a:accent6>
        <a:srgbClr val="C9002C"/>
      </a:accent6>
      <a:hlink>
        <a:srgbClr val="1A72B0"/>
      </a:hlink>
      <a:folHlink>
        <a:srgbClr val="005F5F"/>
      </a:folHlink>
    </a:clrScheme>
    <a:fontScheme name="MSC fonts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kumimoji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プレゼンテーション18" id="{9B30A586-1A29-7B4A-91BD-BE8E61F22E7C}" vid="{6AFB665D-BE54-A544-807E-494758DA054B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42875</TotalTime>
  <Words>863</Words>
  <Application>Microsoft Office PowerPoint</Application>
  <PresentationFormat>ワイド画面</PresentationFormat>
  <Paragraphs>143</Paragraphs>
  <Slides>10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10</vt:i4>
      </vt:variant>
    </vt:vector>
  </HeadingPairs>
  <TitlesOfParts>
    <vt:vector size="19" baseType="lpstr">
      <vt:lpstr>a-otf-midashi-go-mb31-pr6n</vt:lpstr>
      <vt:lpstr>ＭＳ Ｐゴシック</vt:lpstr>
      <vt:lpstr>メイリオ</vt:lpstr>
      <vt:lpstr>游ゴシック</vt:lpstr>
      <vt:lpstr>Arial</vt:lpstr>
      <vt:lpstr>Calibri</vt:lpstr>
      <vt:lpstr>表紙</vt:lpstr>
      <vt:lpstr>中表紙と裏表紙</vt:lpstr>
      <vt:lpstr>コンテンツページ</vt:lpstr>
      <vt:lpstr>メディア視聴傾向を使ったターゲティングと メディア低消費層へのアプローチ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加賀谷 有里</dc:creator>
  <cp:lastModifiedBy>西井 邦雄</cp:lastModifiedBy>
  <cp:revision>494</cp:revision>
  <dcterms:created xsi:type="dcterms:W3CDTF">2020-02-26T07:28:11Z</dcterms:created>
  <dcterms:modified xsi:type="dcterms:W3CDTF">2022-07-27T02:34:26Z</dcterms:modified>
</cp:coreProperties>
</file>