
<file path=[Content_Types].xml><?xml version="1.0" encoding="utf-8"?>
<Types xmlns="http://schemas.openxmlformats.org/package/2006/content-types">
  <Default Extension="emf" ContentType="image/x-emf"/>
  <Default Extension="jpeg" ContentType="image/jpeg"/>
  <Default Extension="jpg" ContentType="image/jp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83" r:id="rId2"/>
    <p:sldMasterId id="2147483704" r:id="rId3"/>
  </p:sldMasterIdLst>
  <p:notesMasterIdLst>
    <p:notesMasterId r:id="rId53"/>
  </p:notesMasterIdLst>
  <p:handoutMasterIdLst>
    <p:handoutMasterId r:id="rId54"/>
  </p:handoutMasterIdLst>
  <p:sldIdLst>
    <p:sldId id="456" r:id="rId4"/>
    <p:sldId id="480" r:id="rId5"/>
    <p:sldId id="554" r:id="rId6"/>
    <p:sldId id="557" r:id="rId7"/>
    <p:sldId id="489" r:id="rId8"/>
    <p:sldId id="482" r:id="rId9"/>
    <p:sldId id="492" r:id="rId10"/>
    <p:sldId id="495" r:id="rId11"/>
    <p:sldId id="494" r:id="rId12"/>
    <p:sldId id="534" r:id="rId13"/>
    <p:sldId id="476" r:id="rId14"/>
    <p:sldId id="386" r:id="rId15"/>
    <p:sldId id="448" r:id="rId16"/>
    <p:sldId id="535" r:id="rId17"/>
    <p:sldId id="487" r:id="rId18"/>
    <p:sldId id="488" r:id="rId19"/>
    <p:sldId id="563" r:id="rId20"/>
    <p:sldId id="483" r:id="rId21"/>
    <p:sldId id="532" r:id="rId22"/>
    <p:sldId id="533" r:id="rId23"/>
    <p:sldId id="445" r:id="rId24"/>
    <p:sldId id="449" r:id="rId25"/>
    <p:sldId id="451" r:id="rId26"/>
    <p:sldId id="464" r:id="rId27"/>
    <p:sldId id="552" r:id="rId28"/>
    <p:sldId id="553" r:id="rId29"/>
    <p:sldId id="564" r:id="rId30"/>
    <p:sldId id="486" r:id="rId31"/>
    <p:sldId id="558" r:id="rId32"/>
    <p:sldId id="385" r:id="rId33"/>
    <p:sldId id="479" r:id="rId34"/>
    <p:sldId id="549" r:id="rId35"/>
    <p:sldId id="559" r:id="rId36"/>
    <p:sldId id="373" r:id="rId37"/>
    <p:sldId id="398" r:id="rId38"/>
    <p:sldId id="408" r:id="rId39"/>
    <p:sldId id="333" r:id="rId40"/>
    <p:sldId id="409" r:id="rId41"/>
    <p:sldId id="410" r:id="rId42"/>
    <p:sldId id="411" r:id="rId43"/>
    <p:sldId id="560" r:id="rId44"/>
    <p:sldId id="567" r:id="rId45"/>
    <p:sldId id="568" r:id="rId46"/>
    <p:sldId id="569" r:id="rId47"/>
    <p:sldId id="570" r:id="rId48"/>
    <p:sldId id="555" r:id="rId49"/>
    <p:sldId id="561" r:id="rId50"/>
    <p:sldId id="571" r:id="rId51"/>
    <p:sldId id="546" r:id="rId5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884"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小岩 哲也" initials="小岩" lastIdx="2" clrIdx="0">
    <p:extLst>
      <p:ext uri="{19B8F6BF-5375-455C-9EA6-DF929625EA0E}">
        <p15:presenceInfo xmlns:p15="http://schemas.microsoft.com/office/powerpoint/2012/main" userId="S::tkoiwa@yahoo-corp.jp::b23b8ad5-342b-4ed1-8ea5-ef702f725543" providerId="AD"/>
      </p:ext>
    </p:extLst>
  </p:cmAuthor>
  <p:cmAuthor id="2" name="紅露 佳子" initials="紅露" lastIdx="10" clrIdx="1">
    <p:extLst>
      <p:ext uri="{19B8F6BF-5375-455C-9EA6-DF929625EA0E}">
        <p15:presenceInfo xmlns:p15="http://schemas.microsoft.com/office/powerpoint/2012/main" userId="S-1-5-21-2083014796-788661755-518595180-34278" providerId="AD"/>
      </p:ext>
    </p:extLst>
  </p:cmAuthor>
  <p:cmAuthor id="3" name="梶田 亮" initials="梶田" lastIdx="10" clrIdx="2">
    <p:extLst>
      <p:ext uri="{19B8F6BF-5375-455C-9EA6-DF929625EA0E}">
        <p15:presenceInfo xmlns:p15="http://schemas.microsoft.com/office/powerpoint/2012/main" userId="S-1-5-21-2083014796-788661755-518595180-14843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F5F8"/>
    <a:srgbClr val="00B050"/>
    <a:srgbClr val="FF466E"/>
    <a:srgbClr val="AEB1BF"/>
    <a:srgbClr val="FAFAFB"/>
    <a:srgbClr val="454958"/>
    <a:srgbClr val="6870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間スタイル 2 - アクセント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ED083AE6-46FA-4A59-8FB0-9F97EB10719F}" styleName="淡色スタイル 3 - アクセント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スタイル (中間)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間スタイル 2 - アクセント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200" autoAdjust="0"/>
    <p:restoredTop sz="96048" autoAdjust="0"/>
  </p:normalViewPr>
  <p:slideViewPr>
    <p:cSldViewPr>
      <p:cViewPr varScale="1">
        <p:scale>
          <a:sx n="94" d="100"/>
          <a:sy n="94" d="100"/>
        </p:scale>
        <p:origin x="76" y="304"/>
      </p:cViewPr>
      <p:guideLst>
        <p:guide orient="horz" pos="3884"/>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p:cViewPr varScale="1">
        <p:scale>
          <a:sx n="81" d="100"/>
          <a:sy n="81" d="100"/>
        </p:scale>
        <p:origin x="2720" y="6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commentAuthors" Target="commentAuthors.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notesMaster" Target="notesMasters/notesMaster1.xml"/><Relationship Id="rId58" Type="http://schemas.openxmlformats.org/officeDocument/2006/relationships/theme" Target="theme/theme1.xml"/><Relationship Id="rId5" Type="http://schemas.openxmlformats.org/officeDocument/2006/relationships/slide" Target="slides/slide2.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presProps" Target="presProps.xml"/><Relationship Id="rId8" Type="http://schemas.openxmlformats.org/officeDocument/2006/relationships/slide" Target="slides/slide5.xml"/><Relationship Id="rId51" Type="http://schemas.openxmlformats.org/officeDocument/2006/relationships/slide" Target="slides/slide48.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viewProps" Target="viewProps.xml"/><Relationship Id="rId10" Type="http://schemas.openxmlformats.org/officeDocument/2006/relationships/slide" Target="slides/slide7.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3.1235813889779602E-2"/>
          <c:y val="0.10644241403045163"/>
          <c:w val="0.95087239056479245"/>
          <c:h val="0.64534731974228177"/>
        </c:manualLayout>
      </c:layout>
      <c:barChart>
        <c:barDir val="col"/>
        <c:grouping val="clustered"/>
        <c:varyColors val="0"/>
        <c:ser>
          <c:idx val="0"/>
          <c:order val="0"/>
          <c:tx>
            <c:strRef>
              <c:f>利用率!$F$1</c:f>
              <c:strCache>
                <c:ptCount val="1"/>
                <c:pt idx="0">
                  <c:v>ニュース媒体としての利用率</c:v>
                </c:pt>
              </c:strCache>
            </c:strRef>
          </c:tx>
          <c:spPr>
            <a:solidFill>
              <a:srgbClr val="CCCCCC"/>
            </a:solidFill>
            <a:ln w="9525" cap="flat" cmpd="sng" algn="ctr">
              <a:noFill/>
              <a:round/>
            </a:ln>
            <a:effectLst/>
          </c:spPr>
          <c:invertIfNegative val="0"/>
          <c:dPt>
            <c:idx val="0"/>
            <c:invertIfNegative val="0"/>
            <c:bubble3D val="0"/>
            <c:spPr>
              <a:solidFill>
                <a:srgbClr val="C9002C">
                  <a:lumMod val="60000"/>
                  <a:lumOff val="40000"/>
                </a:srgbClr>
              </a:solidFill>
              <a:ln w="9525" cap="flat" cmpd="sng" algn="ctr">
                <a:noFill/>
                <a:round/>
              </a:ln>
              <a:effectLst/>
            </c:spPr>
            <c:extLst>
              <c:ext xmlns:c16="http://schemas.microsoft.com/office/drawing/2014/chart" uri="{C3380CC4-5D6E-409C-BE32-E72D297353CC}">
                <c16:uniqueId val="{00000001-1AB8-4F0C-ACA1-A1FCB5E6BFBF}"/>
              </c:ext>
            </c:extLst>
          </c:dPt>
          <c:cat>
            <c:strRef>
              <c:f>利用率!$E$2:$E$6</c:f>
              <c:strCache>
                <c:ptCount val="5"/>
                <c:pt idx="0">
                  <c:v>Yahoo!ニュース</c:v>
                </c:pt>
                <c:pt idx="1">
                  <c:v>A社</c:v>
                </c:pt>
                <c:pt idx="2">
                  <c:v>B社</c:v>
                </c:pt>
                <c:pt idx="3">
                  <c:v>C社</c:v>
                </c:pt>
                <c:pt idx="4">
                  <c:v>D社</c:v>
                </c:pt>
              </c:strCache>
            </c:strRef>
          </c:cat>
          <c:val>
            <c:numRef>
              <c:f>利用率!$F$2:$F$6</c:f>
              <c:numCache>
                <c:formatCode>General</c:formatCode>
                <c:ptCount val="5"/>
                <c:pt idx="0">
                  <c:v>64.3</c:v>
                </c:pt>
                <c:pt idx="1">
                  <c:v>54.6</c:v>
                </c:pt>
                <c:pt idx="2">
                  <c:v>15</c:v>
                </c:pt>
                <c:pt idx="3">
                  <c:v>23</c:v>
                </c:pt>
                <c:pt idx="4">
                  <c:v>36.799999999999997</c:v>
                </c:pt>
              </c:numCache>
            </c:numRef>
          </c:val>
          <c:extLst>
            <c:ext xmlns:c16="http://schemas.microsoft.com/office/drawing/2014/chart" uri="{C3380CC4-5D6E-409C-BE32-E72D297353CC}">
              <c16:uniqueId val="{00000002-1AB8-4F0C-ACA1-A1FCB5E6BFBF}"/>
            </c:ext>
          </c:extLst>
        </c:ser>
        <c:dLbls>
          <c:showLegendKey val="0"/>
          <c:showVal val="0"/>
          <c:showCatName val="0"/>
          <c:showSerName val="0"/>
          <c:showPercent val="0"/>
          <c:showBubbleSize val="0"/>
        </c:dLbls>
        <c:gapWidth val="62"/>
        <c:overlap val="-26"/>
        <c:axId val="398259192"/>
        <c:axId val="398260176"/>
      </c:barChart>
      <c:catAx>
        <c:axId val="398259192"/>
        <c:scaling>
          <c:orientation val="minMax"/>
        </c:scaling>
        <c:delete val="1"/>
        <c:axPos val="b"/>
        <c:numFmt formatCode="General" sourceLinked="1"/>
        <c:majorTickMark val="none"/>
        <c:minorTickMark val="none"/>
        <c:tickLblPos val="nextTo"/>
        <c:crossAx val="398260176"/>
        <c:crosses val="autoZero"/>
        <c:auto val="1"/>
        <c:lblAlgn val="ctr"/>
        <c:lblOffset val="100"/>
        <c:noMultiLvlLbl val="0"/>
      </c:catAx>
      <c:valAx>
        <c:axId val="398260176"/>
        <c:scaling>
          <c:orientation val="minMax"/>
        </c:scaling>
        <c:delete val="1"/>
        <c:axPos val="l"/>
        <c:numFmt formatCode="General" sourceLinked="1"/>
        <c:majorTickMark val="none"/>
        <c:minorTickMark val="none"/>
        <c:tickLblPos val="nextTo"/>
        <c:crossAx val="398259192"/>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ja-JP"/>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6">
  <cs:axisTitle>
    <cs:lnRef idx="0"/>
    <cs:fillRef idx="0"/>
    <cs:effectRef idx="0"/>
    <cs:fontRef idx="minor">
      <a:schemeClr val="tx1">
        <a:lumMod val="50000"/>
        <a:lumOff val="50000"/>
      </a:schemeClr>
    </cs:fontRef>
    <cs:defRPr sz="900" kern="1200" cap="all"/>
  </cs:axisTitle>
  <cs:category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50000"/>
        <a:lumOff val="50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
  <cs:dataPoint3D>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3D>
  <cs:dataPointLine>
    <cs:lnRef idx="0">
      <cs:styleClr val="auto"/>
    </cs:lnRef>
    <cs:fillRef idx="2">
      <cs:styleClr val="auto"/>
    </cs:fillRef>
    <cs:effectRef idx="1"/>
    <cs:fontRef idx="minor">
      <a:schemeClr val="dk1"/>
    </cs:fontRef>
    <cs:spPr>
      <a:ln w="15875" cap="rnd">
        <a:solidFill>
          <a:schemeClr val="phClr"/>
        </a:solidFill>
        <a:round/>
      </a:ln>
    </cs:spPr>
  </cs:dataPointLine>
  <cs:dataPointMarker>
    <cs:lnRef idx="0">
      <cs:styleClr val="auto"/>
    </cs:lnRef>
    <cs:fillRef idx="2">
      <cs:styleClr val="auto"/>
    </cs:fillRef>
    <cs:effectRef idx="1"/>
    <cs:fontRef idx="minor">
      <a:schemeClr val="dk1"/>
    </cs:fontRef>
    <cs:spPr>
      <a:ln w="9525" cap="flat" cmpd="sng" algn="ctr">
        <a:solidFill>
          <a:schemeClr val="phClr">
            <a:shade val="95000"/>
          </a:schemeClr>
        </a:solidFill>
        <a:round/>
      </a:ln>
    </cs:spPr>
  </cs:dataPointMarker>
  <cs:dataPointMarkerLayout symbol="circle" size="4"/>
  <cs:dataPointWireframe>
    <cs:lnRef idx="0">
      <cs:styleClr val="auto"/>
    </cs:lnRef>
    <cs:fillRef idx="2"/>
    <cs:effectRef idx="0"/>
    <cs:fontRef idx="minor">
      <a:schemeClr val="dk1"/>
    </cs:fontRef>
    <cs:spPr>
      <a:ln w="9525" cap="rnd">
        <a:solidFill>
          <a:schemeClr val="phClr"/>
        </a:solidFill>
        <a:round/>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tx1">
            <a:lumMod val="50000"/>
            <a:lumOff val="50000"/>
          </a:schemeClr>
        </a:solidFill>
      </a:ln>
    </cs:spPr>
  </cs:downBar>
  <cs:dropLine>
    <cs:lnRef idx="0"/>
    <cs:fillRef idx="0"/>
    <cs:effectRef idx="0"/>
    <cs:fontRef idx="minor">
      <a:schemeClr val="dk1"/>
    </cs:fontRef>
    <cs:spPr>
      <a:ln w="9525">
        <a:solidFill>
          <a:schemeClr val="tx1">
            <a:lumMod val="35000"/>
            <a:lumOff val="65000"/>
          </a:schemeClr>
        </a:solidFill>
        <a:prstDash val="dash"/>
      </a:ln>
    </cs:spPr>
  </cs:dropLine>
  <cs:errorBar>
    <cs:lnRef idx="0"/>
    <cs:fillRef idx="0"/>
    <cs:effectRef idx="0"/>
    <cs:fontRef idx="minor">
      <a:schemeClr val="dk1"/>
    </cs:fontRef>
    <cs:spPr>
      <a:ln w="9525">
        <a:solidFill>
          <a:schemeClr val="tx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prstDash val="dash"/>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50000"/>
        <a:lumOff val="50000"/>
      </a:schemeClr>
    </cs:fontRef>
    <cs:defRPr sz="900"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dk1"/>
    </cs:fontRef>
    <cs:spPr>
      <a:ln w="9525">
        <a:solidFill>
          <a:schemeClr val="tx1">
            <a:lumMod val="35000"/>
            <a:lumOff val="65000"/>
          </a:schemeClr>
        </a:solidFill>
        <a:prstDash val="dash"/>
      </a:ln>
    </cs:spPr>
  </cs:seriesLine>
  <cs:title>
    <cs:lnRef idx="0"/>
    <cs:fillRef idx="0"/>
    <cs:effectRef idx="0"/>
    <cs:fontRef idx="minor">
      <a:schemeClr val="tx1">
        <a:lumMod val="50000"/>
        <a:lumOff val="50000"/>
      </a:schemeClr>
    </cs:fontRef>
    <cs:defRPr sz="1400" kern="1200" cap="none" spc="20" baseline="0"/>
  </cs:title>
  <cs:trendline>
    <cs:lnRef idx="0">
      <cs:styleClr val="auto"/>
    </cs:lnRef>
    <cs:fillRef idx="2"/>
    <cs:effectRef idx="0"/>
    <cs:fontRef idx="minor">
      <a:schemeClr val="dk1"/>
    </cs:fontRef>
    <cs:spPr>
      <a:ln w="9525" cap="rnd">
        <a:solidFill>
          <a:schemeClr val="phClr"/>
        </a:solidFill>
      </a:ln>
    </cs:spPr>
  </cs:trendline>
  <cs:trendlineLabel>
    <cs:lnRef idx="0"/>
    <cs:fillRef idx="0"/>
    <cs:effectRef idx="0"/>
    <cs:fontRef idx="minor">
      <a:schemeClr val="tx1">
        <a:lumMod val="50000"/>
        <a:lumOff val="50000"/>
      </a:schemeClr>
    </cs:fontRef>
    <cs:defRPr sz="900" kern="1200"/>
  </cs:trendlineLabel>
  <cs:upBar>
    <cs:lnRef idx="0"/>
    <cs:fillRef idx="0"/>
    <cs:effectRef idx="0"/>
    <cs:fontRef idx="minor">
      <a:schemeClr val="dk1"/>
    </cs:fontRef>
    <cs:spPr>
      <a:solidFill>
        <a:schemeClr val="lt1"/>
      </a:solidFill>
      <a:ln w="9525">
        <a:solidFill>
          <a:schemeClr val="tx1">
            <a:lumMod val="50000"/>
            <a:lumOff val="50000"/>
          </a:schemeClr>
        </a:solidFill>
      </a:ln>
    </cs:spPr>
  </cs:upBar>
  <cs:valueAxis>
    <cs:lnRef idx="0"/>
    <cs:fillRef idx="0"/>
    <cs:effectRef idx="0"/>
    <cs:fontRef idx="minor">
      <a:schemeClr val="tx1">
        <a:lumMod val="50000"/>
        <a:lumOff val="50000"/>
      </a:schemeClr>
    </cs:fontRef>
    <cs:defRPr sz="900"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6C4A08C-C64D-4830-850D-399C351C689E}" type="datetimeFigureOut">
              <a:rPr kumimoji="1" lang="ja-JP" altLang="en-US" smtClean="0"/>
              <a:t>2022/12/1</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1324A223-C5DC-4F22-AB8D-D996F4D570F4}" type="slidenum">
              <a:rPr kumimoji="1" lang="ja-JP" altLang="en-US" smtClean="0"/>
              <a:t>‹#›</a:t>
            </a:fld>
            <a:endParaRPr kumimoji="1" lang="ja-JP" altLang="en-US"/>
          </a:p>
        </p:txBody>
      </p:sp>
    </p:spTree>
    <p:extLst>
      <p:ext uri="{BB962C8B-B14F-4D97-AF65-F5344CB8AC3E}">
        <p14:creationId xmlns:p14="http://schemas.microsoft.com/office/powerpoint/2010/main" val="35246868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68620B2-0E91-4F44-9E7D-8B5EAB0CF3E2}" type="datetimeFigureOut">
              <a:rPr kumimoji="1" lang="ja-JP" altLang="en-US" smtClean="0"/>
              <a:pPr/>
              <a:t>2022/12/1</a:t>
            </a:fld>
            <a:endParaRPr kumimoji="1" lang="ja-JP" altLang="en-US"/>
          </a:p>
        </p:txBody>
      </p:sp>
      <p:sp>
        <p:nvSpPr>
          <p:cNvPr id="4" name="スライド イメージ プレースホルダ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26725D-9DF2-415C-AB8C-875BE3177909}" type="slidenum">
              <a:rPr kumimoji="1" lang="ja-JP" altLang="en-US" smtClean="0"/>
              <a:pPr/>
              <a:t>‹#›</a:t>
            </a:fld>
            <a:endParaRPr kumimoji="1" lang="ja-JP" altLang="en-US"/>
          </a:p>
        </p:txBody>
      </p:sp>
    </p:spTree>
    <p:extLst>
      <p:ext uri="{BB962C8B-B14F-4D97-AF65-F5344CB8AC3E}">
        <p14:creationId xmlns:p14="http://schemas.microsoft.com/office/powerpoint/2010/main" val="141632818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a:t>
            </a:fld>
            <a:endParaRPr kumimoji="1" lang="ja-JP" altLang="en-US"/>
          </a:p>
        </p:txBody>
      </p:sp>
    </p:spTree>
    <p:extLst>
      <p:ext uri="{BB962C8B-B14F-4D97-AF65-F5344CB8AC3E}">
        <p14:creationId xmlns:p14="http://schemas.microsoft.com/office/powerpoint/2010/main" val="3426464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28</a:t>
            </a:fld>
            <a:endParaRPr kumimoji="1" lang="ja-JP" altLang="en-US"/>
          </a:p>
        </p:txBody>
      </p:sp>
    </p:spTree>
    <p:extLst>
      <p:ext uri="{BB962C8B-B14F-4D97-AF65-F5344CB8AC3E}">
        <p14:creationId xmlns:p14="http://schemas.microsoft.com/office/powerpoint/2010/main" val="1960013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29</a:t>
            </a:fld>
            <a:endParaRPr kumimoji="1" lang="ja-JP" altLang="en-US"/>
          </a:p>
        </p:txBody>
      </p:sp>
    </p:spTree>
    <p:extLst>
      <p:ext uri="{BB962C8B-B14F-4D97-AF65-F5344CB8AC3E}">
        <p14:creationId xmlns:p14="http://schemas.microsoft.com/office/powerpoint/2010/main" val="9585612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33</a:t>
            </a:fld>
            <a:endParaRPr kumimoji="1" lang="ja-JP" altLang="en-US"/>
          </a:p>
        </p:txBody>
      </p:sp>
    </p:spTree>
    <p:extLst>
      <p:ext uri="{BB962C8B-B14F-4D97-AF65-F5344CB8AC3E}">
        <p14:creationId xmlns:p14="http://schemas.microsoft.com/office/powerpoint/2010/main" val="18031861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41</a:t>
            </a:fld>
            <a:endParaRPr kumimoji="1" lang="ja-JP" altLang="en-US"/>
          </a:p>
        </p:txBody>
      </p:sp>
    </p:spTree>
    <p:extLst>
      <p:ext uri="{BB962C8B-B14F-4D97-AF65-F5344CB8AC3E}">
        <p14:creationId xmlns:p14="http://schemas.microsoft.com/office/powerpoint/2010/main" val="34938485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43</a:t>
            </a:fld>
            <a:endParaRPr kumimoji="1" lang="ja-JP" altLang="en-US"/>
          </a:p>
        </p:txBody>
      </p:sp>
    </p:spTree>
    <p:extLst>
      <p:ext uri="{BB962C8B-B14F-4D97-AF65-F5344CB8AC3E}">
        <p14:creationId xmlns:p14="http://schemas.microsoft.com/office/powerpoint/2010/main" val="30086738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45</a:t>
            </a:fld>
            <a:endParaRPr kumimoji="1" lang="ja-JP" altLang="en-US"/>
          </a:p>
        </p:txBody>
      </p:sp>
    </p:spTree>
    <p:extLst>
      <p:ext uri="{BB962C8B-B14F-4D97-AF65-F5344CB8AC3E}">
        <p14:creationId xmlns:p14="http://schemas.microsoft.com/office/powerpoint/2010/main" val="16474496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46</a:t>
            </a:fld>
            <a:endParaRPr kumimoji="1" lang="ja-JP" altLang="en-US"/>
          </a:p>
        </p:txBody>
      </p:sp>
    </p:spTree>
    <p:extLst>
      <p:ext uri="{BB962C8B-B14F-4D97-AF65-F5344CB8AC3E}">
        <p14:creationId xmlns:p14="http://schemas.microsoft.com/office/powerpoint/2010/main" val="277328168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a:t>ページ数あわせる</a:t>
            </a:r>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a:t>
            </a:fld>
            <a:endParaRPr kumimoji="1" lang="ja-JP" altLang="en-US"/>
          </a:p>
        </p:txBody>
      </p:sp>
    </p:spTree>
    <p:extLst>
      <p:ext uri="{BB962C8B-B14F-4D97-AF65-F5344CB8AC3E}">
        <p14:creationId xmlns:p14="http://schemas.microsoft.com/office/powerpoint/2010/main" val="7856633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3</a:t>
            </a:fld>
            <a:endParaRPr kumimoji="1" lang="ja-JP" altLang="en-US"/>
          </a:p>
        </p:txBody>
      </p:sp>
    </p:spTree>
    <p:extLst>
      <p:ext uri="{BB962C8B-B14F-4D97-AF65-F5344CB8AC3E}">
        <p14:creationId xmlns:p14="http://schemas.microsoft.com/office/powerpoint/2010/main" val="42430679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4</a:t>
            </a:fld>
            <a:endParaRPr kumimoji="1" lang="ja-JP" altLang="en-US"/>
          </a:p>
        </p:txBody>
      </p:sp>
    </p:spTree>
    <p:extLst>
      <p:ext uri="{BB962C8B-B14F-4D97-AF65-F5344CB8AC3E}">
        <p14:creationId xmlns:p14="http://schemas.microsoft.com/office/powerpoint/2010/main" val="6910896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11</a:t>
            </a:fld>
            <a:endParaRPr kumimoji="1" lang="ja-JP" altLang="en-US"/>
          </a:p>
        </p:txBody>
      </p:sp>
    </p:spTree>
    <p:extLst>
      <p:ext uri="{BB962C8B-B14F-4D97-AF65-F5344CB8AC3E}">
        <p14:creationId xmlns:p14="http://schemas.microsoft.com/office/powerpoint/2010/main" val="29395015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15</a:t>
            </a:fld>
            <a:endParaRPr kumimoji="1" lang="ja-JP" altLang="en-US"/>
          </a:p>
        </p:txBody>
      </p:sp>
    </p:spTree>
    <p:extLst>
      <p:ext uri="{BB962C8B-B14F-4D97-AF65-F5344CB8AC3E}">
        <p14:creationId xmlns:p14="http://schemas.microsoft.com/office/powerpoint/2010/main" val="18573527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16</a:t>
            </a:fld>
            <a:endParaRPr kumimoji="1" lang="ja-JP" altLang="en-US"/>
          </a:p>
        </p:txBody>
      </p:sp>
    </p:spTree>
    <p:extLst>
      <p:ext uri="{BB962C8B-B14F-4D97-AF65-F5344CB8AC3E}">
        <p14:creationId xmlns:p14="http://schemas.microsoft.com/office/powerpoint/2010/main" val="8932216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1" lang="en-US" altLang="ja-JP" sz="1200" b="0" i="0" u="none" strike="noStrike" kern="1200" dirty="0">
              <a:solidFill>
                <a:schemeClr val="tx1"/>
              </a:solidFill>
              <a:effectLst/>
              <a:latin typeface="+mn-lt"/>
              <a:ea typeface="+mn-ea"/>
              <a:cs typeface="+mn-cs"/>
            </a:endParaRPr>
          </a:p>
        </p:txBody>
      </p:sp>
      <p:sp>
        <p:nvSpPr>
          <p:cNvPr id="4" name="スライド番号プレースホルダー 3"/>
          <p:cNvSpPr>
            <a:spLocks noGrp="1"/>
          </p:cNvSpPr>
          <p:nvPr>
            <p:ph type="sldNum" sz="quarter" idx="10"/>
          </p:nvPr>
        </p:nvSpPr>
        <p:spPr/>
        <p:txBody>
          <a:bodyPr/>
          <a:lstStyle/>
          <a:p>
            <a:fld id="{D4D79FAC-C8F0-6146-9E93-58F95DBB458E}" type="slidenum">
              <a:rPr kumimoji="1" lang="ja-JP" altLang="en-US" smtClean="0"/>
              <a:t>18</a:t>
            </a:fld>
            <a:endParaRPr kumimoji="1" lang="ja-JP" altLang="en-US"/>
          </a:p>
        </p:txBody>
      </p:sp>
    </p:spTree>
    <p:extLst>
      <p:ext uri="{BB962C8B-B14F-4D97-AF65-F5344CB8AC3E}">
        <p14:creationId xmlns:p14="http://schemas.microsoft.com/office/powerpoint/2010/main" val="415975356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8226725D-9DF2-415C-AB8C-875BE3177909}" type="slidenum">
              <a:rPr kumimoji="1" lang="ja-JP" altLang="en-US" smtClean="0"/>
              <a:pPr/>
              <a:t>27</a:t>
            </a:fld>
            <a:endParaRPr kumimoji="1" lang="ja-JP" altLang="en-US"/>
          </a:p>
        </p:txBody>
      </p:sp>
    </p:spTree>
    <p:extLst>
      <p:ext uri="{BB962C8B-B14F-4D97-AF65-F5344CB8AC3E}">
        <p14:creationId xmlns:p14="http://schemas.microsoft.com/office/powerpoint/2010/main" val="19350515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hyperlink" Target="https://marketing.yahoo.co.jp/service/yahooads/" TargetMode="External"/><Relationship Id="rId2" Type="http://schemas.openxmlformats.org/officeDocument/2006/relationships/image" Target="../media/image1.emf"/><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_1行+1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753821"/>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18282615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Yahoo!広告）">
    <p:spTree>
      <p:nvGrpSpPr>
        <p:cNvPr id="1" name=""/>
        <p:cNvGrpSpPr/>
        <p:nvPr/>
      </p:nvGrpSpPr>
      <p:grpSpPr>
        <a:xfrm>
          <a:off x="0" y="0"/>
          <a:ext cx="0" cy="0"/>
          <a:chOff x="0" y="0"/>
          <a:chExt cx="0" cy="0"/>
        </a:xfrm>
      </p:grpSpPr>
      <p:pic>
        <p:nvPicPr>
          <p:cNvPr id="9" name="図 8" descr="携帯電話を操作している女性&#10;&#10;自動的に生成された説明">
            <a:extLst>
              <a:ext uri="{FF2B5EF4-FFF2-40B4-BE49-F238E27FC236}">
                <a16:creationId xmlns:a16="http://schemas.microsoft.com/office/drawing/2014/main" id="{D0FEAC0A-A036-DE40-9A38-ED1C0C8C46C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980" y="2501295"/>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AD0FB014-E172-274F-A119-B32EC2F0F2C1}"/>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C00BC4C1-EDC2-C94A-8CA7-87E9F8DE89D4}"/>
              </a:ext>
            </a:extLst>
          </p:cNvPr>
          <p:cNvSpPr/>
          <p:nvPr userDrawn="1"/>
        </p:nvSpPr>
        <p:spPr>
          <a:xfrm>
            <a:off x="-96688" y="2081589"/>
            <a:ext cx="12325152" cy="1059380"/>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8EFA5237-6A67-EC4F-B641-531D872BF45F}"/>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en-US" altLang="ja-JP" sz="4000" spc="300" dirty="0"/>
              <a:t>Yahoo!</a:t>
            </a:r>
            <a:r>
              <a:rPr lang="ja-JP" altLang="en-US" sz="4000" spc="300"/>
              <a:t>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C232B960-220F-024A-8D42-B331196E4B05}"/>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6513628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中表紙_写真のみ（Yahoo!広告）">
    <p:spTree>
      <p:nvGrpSpPr>
        <p:cNvPr id="1" name=""/>
        <p:cNvGrpSpPr/>
        <p:nvPr/>
      </p:nvGrpSpPr>
      <p:grpSpPr>
        <a:xfrm>
          <a:off x="0" y="0"/>
          <a:ext cx="0" cy="0"/>
          <a:chOff x="0" y="0"/>
          <a:chExt cx="0" cy="0"/>
        </a:xfrm>
      </p:grpSpPr>
      <p:pic>
        <p:nvPicPr>
          <p:cNvPr id="6" name="図 5" descr="携帯電話を操作している女性&#10;&#10;自動的に生成された説明">
            <a:extLst>
              <a:ext uri="{FF2B5EF4-FFF2-40B4-BE49-F238E27FC236}">
                <a16:creationId xmlns:a16="http://schemas.microsoft.com/office/drawing/2014/main" id="{AA452661-91C4-FF41-9694-A1EB4F9D387D}"/>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67980" y="-27384"/>
            <a:ext cx="12192758" cy="8128505"/>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096E38F4-83DD-E245-A10F-A16A439F8393}"/>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18509271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検索広告）">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中程度の精度で自動的に生成された説明">
            <a:extLst>
              <a:ext uri="{FF2B5EF4-FFF2-40B4-BE49-F238E27FC236}">
                <a16:creationId xmlns:a16="http://schemas.microsoft.com/office/drawing/2014/main" id="{C07981A8-04CE-664F-9413-ADA9B4F5F1D7}"/>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79516" y="2235204"/>
            <a:ext cx="12507980" cy="6954436"/>
          </a:xfrm>
          <a:prstGeom prst="rect">
            <a:avLst/>
          </a:prstGeom>
        </p:spPr>
      </p:pic>
      <p:sp>
        <p:nvSpPr>
          <p:cNvPr id="14" name="正方形/長方形 13">
            <a:extLst>
              <a:ext uri="{FF2B5EF4-FFF2-40B4-BE49-F238E27FC236}">
                <a16:creationId xmlns:a16="http://schemas.microsoft.com/office/drawing/2014/main" id="{AD32E17B-A469-0544-9F88-406C7E75F2E7}"/>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2B02EF58-E1DB-3C4F-A3F4-BAADB6A285DA}"/>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498233B5-6CD8-1042-9652-326F1EC0D4FD}"/>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検索広告テキストをここに入れるテキストをここに入れる（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A2147ACC-F80E-4D43-B3E0-CA7E2B4A14CE}"/>
              </a:ext>
            </a:extLst>
          </p:cNvPr>
          <p:cNvSpPr>
            <a:spLocks noGrp="1"/>
          </p:cNvSpPr>
          <p:nvPr>
            <p:ph type="ftr" sz="quarter" idx="10"/>
          </p:nvPr>
        </p:nvSpPr>
        <p:spPr/>
        <p:txBody>
          <a:bodyPr/>
          <a:lstStyle>
            <a:lvl1pPr>
              <a:defRPr>
                <a:solidFill>
                  <a:schemeClr val="tx2"/>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809771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中表紙_写真のみ（検索広告）">
    <p:spTree>
      <p:nvGrpSpPr>
        <p:cNvPr id="1" name=""/>
        <p:cNvGrpSpPr/>
        <p:nvPr/>
      </p:nvGrpSpPr>
      <p:grpSpPr>
        <a:xfrm>
          <a:off x="0" y="0"/>
          <a:ext cx="0" cy="0"/>
          <a:chOff x="0" y="0"/>
          <a:chExt cx="0" cy="0"/>
        </a:xfrm>
      </p:grpSpPr>
      <p:pic>
        <p:nvPicPr>
          <p:cNvPr id="18" name="図 17" descr="携帯電話を持っている手&#10;&#10;中程度の精度で自動的に生成された説明">
            <a:extLst>
              <a:ext uri="{FF2B5EF4-FFF2-40B4-BE49-F238E27FC236}">
                <a16:creationId xmlns:a16="http://schemas.microsoft.com/office/drawing/2014/main" id="{25111781-C8B5-134E-84D8-2EF259141C58}"/>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603448"/>
            <a:ext cx="13478278" cy="749392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EA7C2372-2431-F041-A1F9-A91607C117B6}"/>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54790917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予約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携帯電話を持っている手&#10;&#10;自動的に生成された説明">
            <a:extLst>
              <a:ext uri="{FF2B5EF4-FFF2-40B4-BE49-F238E27FC236}">
                <a16:creationId xmlns:a16="http://schemas.microsoft.com/office/drawing/2014/main" id="{D00B514B-0E07-864B-8C95-91CAC78B0B84}"/>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0" y="2182572"/>
            <a:ext cx="12228464" cy="7072944"/>
          </a:xfrm>
          <a:prstGeom prst="rect">
            <a:avLst/>
          </a:prstGeom>
        </p:spPr>
      </p:pic>
      <p:sp>
        <p:nvSpPr>
          <p:cNvPr id="10" name="正方形/長方形 9">
            <a:extLst>
              <a:ext uri="{FF2B5EF4-FFF2-40B4-BE49-F238E27FC236}">
                <a16:creationId xmlns:a16="http://schemas.microsoft.com/office/drawing/2014/main" id="{17AFEF38-3D4E-E44B-AAFC-09CA3A1DC126}"/>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1" name="正方形/長方形 10">
            <a:extLst>
              <a:ext uri="{FF2B5EF4-FFF2-40B4-BE49-F238E27FC236}">
                <a16:creationId xmlns:a16="http://schemas.microsoft.com/office/drawing/2014/main" id="{6BBDC94E-ED79-EA48-8DA0-41B1A96A6EFE}"/>
              </a:ext>
            </a:extLst>
          </p:cNvPr>
          <p:cNvSpPr/>
          <p:nvPr userDrawn="1"/>
        </p:nvSpPr>
        <p:spPr>
          <a:xfrm>
            <a:off x="-96688" y="2470605"/>
            <a:ext cx="12325152" cy="67036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2" name="タイトル 1">
            <a:extLst>
              <a:ext uri="{FF2B5EF4-FFF2-40B4-BE49-F238E27FC236}">
                <a16:creationId xmlns:a16="http://schemas.microsoft.com/office/drawing/2014/main" id="{34AECB9C-CE44-0640-A33C-E67118F2F5DE}"/>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ディスプレイ広告（予約型）テキストを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B2AE4CE1-1BBA-4B4C-9489-C74471DF8671}"/>
              </a:ext>
            </a:extLst>
          </p:cNvPr>
          <p:cNvSpPr>
            <a:spLocks noGrp="1"/>
          </p:cNvSpPr>
          <p:nvPr>
            <p:ph type="ftr" sz="quarter" idx="10"/>
          </p:nvPr>
        </p:nvSpPr>
        <p:spPr/>
        <p:txBody>
          <a:bodyPr/>
          <a:lstStyle>
            <a:lvl1pPr>
              <a:defRPr>
                <a:solidFill>
                  <a:schemeClr val="accent3"/>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30615592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予約型））">
    <p:spTree>
      <p:nvGrpSpPr>
        <p:cNvPr id="1" name=""/>
        <p:cNvGrpSpPr/>
        <p:nvPr/>
      </p:nvGrpSpPr>
      <p:grpSpPr>
        <a:xfrm>
          <a:off x="0" y="0"/>
          <a:ext cx="0" cy="0"/>
          <a:chOff x="0" y="0"/>
          <a:chExt cx="0" cy="0"/>
        </a:xfrm>
      </p:grpSpPr>
      <p:pic>
        <p:nvPicPr>
          <p:cNvPr id="13" name="図 12" descr="携帯電話を持っている手&#10;&#10;自動的に生成された説明">
            <a:extLst>
              <a:ext uri="{FF2B5EF4-FFF2-40B4-BE49-F238E27FC236}">
                <a16:creationId xmlns:a16="http://schemas.microsoft.com/office/drawing/2014/main" id="{E91BB4C5-D5EB-A845-AAB6-12957D96FA9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11779" y="-188218"/>
            <a:ext cx="12456179" cy="7204654"/>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58224CF5-DBDD-984E-8459-86A73E4C790F}"/>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198199476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中表紙_写真入りテキスト（ディスプレイ広告（運用型））">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13" name="図 12" descr="携帯電話を持っている手&#10;&#10;自動的に生成された説明">
            <a:extLst>
              <a:ext uri="{FF2B5EF4-FFF2-40B4-BE49-F238E27FC236}">
                <a16:creationId xmlns:a16="http://schemas.microsoft.com/office/drawing/2014/main" id="{38AE1137-F782-B34D-AEFE-5966A3760B49}"/>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22052" y="2678813"/>
            <a:ext cx="12250516" cy="8167011"/>
          </a:xfrm>
          <a:prstGeom prst="rect">
            <a:avLst/>
          </a:prstGeom>
        </p:spPr>
      </p:pic>
      <p:sp>
        <p:nvSpPr>
          <p:cNvPr id="14" name="正方形/長方形 13">
            <a:extLst>
              <a:ext uri="{FF2B5EF4-FFF2-40B4-BE49-F238E27FC236}">
                <a16:creationId xmlns:a16="http://schemas.microsoft.com/office/drawing/2014/main" id="{D68DD9F8-72EC-5640-949A-99A1A29BAD0E}"/>
              </a:ext>
            </a:extLst>
          </p:cNvPr>
          <p:cNvSpPr/>
          <p:nvPr userDrawn="1"/>
        </p:nvSpPr>
        <p:spPr>
          <a:xfrm>
            <a:off x="0" y="2910219"/>
            <a:ext cx="12228464" cy="1382877"/>
          </a:xfrm>
          <a:prstGeom prst="rect">
            <a:avLst/>
          </a:prstGeom>
          <a:gradFill>
            <a:gsLst>
              <a:gs pos="24000">
                <a:schemeClr val="accent1">
                  <a:lumMod val="5000"/>
                  <a:lumOff val="95000"/>
                </a:schemeClr>
              </a:gs>
              <a:gs pos="100000">
                <a:schemeClr val="accent1">
                  <a:lumMod val="30000"/>
                  <a:lumOff val="70000"/>
                  <a:alpha val="0"/>
                </a:schemeClr>
              </a:gs>
            </a:gsLst>
            <a:lin ang="5400000" scaled="1"/>
          </a:gra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CE6E5B61-E09A-3F41-B99B-4A090CEAB7A6}"/>
              </a:ext>
            </a:extLst>
          </p:cNvPr>
          <p:cNvSpPr/>
          <p:nvPr userDrawn="1"/>
        </p:nvSpPr>
        <p:spPr>
          <a:xfrm>
            <a:off x="-96688" y="1874010"/>
            <a:ext cx="12325152" cy="1266959"/>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8" name="タイトル 1">
            <a:extLst>
              <a:ext uri="{FF2B5EF4-FFF2-40B4-BE49-F238E27FC236}">
                <a16:creationId xmlns:a16="http://schemas.microsoft.com/office/drawing/2014/main" id="{67FE6A9A-E1E9-1544-B7B7-A651E53E4BC3}"/>
              </a:ext>
            </a:extLst>
          </p:cNvPr>
          <p:cNvSpPr>
            <a:spLocks noGrp="1"/>
          </p:cNvSpPr>
          <p:nvPr>
            <p:ph type="ctrTitle" hasCustomPrompt="1"/>
          </p:nvPr>
        </p:nvSpPr>
        <p:spPr>
          <a:xfrm>
            <a:off x="825116" y="1276412"/>
            <a:ext cx="10671484" cy="1504516"/>
          </a:xfrm>
          <a:prstGeom prst="rect">
            <a:avLst/>
          </a:prstGeom>
        </p:spPr>
        <p:txBody>
          <a:bodyPr>
            <a:noAutofit/>
          </a:bodyPr>
          <a:lstStyle>
            <a:lvl1pPr>
              <a:lnSpc>
                <a:spcPts val="5400"/>
              </a:lnSpc>
              <a:defRPr/>
            </a:lvl1pPr>
          </a:lstStyle>
          <a:p>
            <a:pPr algn="l"/>
            <a:r>
              <a:rPr lang="ja-JP" altLang="en-US" sz="4000" spc="300"/>
              <a:t>ディスプレイ広告（運用型）テキストを</a:t>
            </a:r>
            <a:br>
              <a:rPr lang="en-US" altLang="ja-JP" sz="4000" spc="300" dirty="0"/>
            </a:br>
            <a:r>
              <a:rPr lang="ja-JP" altLang="en-US" sz="4000" spc="300"/>
              <a:t>ここに入れる（</a:t>
            </a:r>
            <a:r>
              <a:rPr lang="en-US" altLang="ja-JP" sz="4000" spc="300" dirty="0"/>
              <a:t>40px</a:t>
            </a:r>
            <a:r>
              <a:rPr lang="ja-JP" altLang="en-US" sz="4000" spc="300"/>
              <a:t>）</a:t>
            </a:r>
            <a:endParaRPr kumimoji="1" lang="ja-JP" altLang="en-US" sz="4000" spc="300" dirty="0"/>
          </a:p>
        </p:txBody>
      </p:sp>
      <p:sp>
        <p:nvSpPr>
          <p:cNvPr id="2" name="フッター プレースホルダー 1">
            <a:extLst>
              <a:ext uri="{FF2B5EF4-FFF2-40B4-BE49-F238E27FC236}">
                <a16:creationId xmlns:a16="http://schemas.microsoft.com/office/drawing/2014/main" id="{4E43769D-E830-9649-BACD-B057299A5335}"/>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0134821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中表紙_写真のみ（ディスプレイ広告（運用型））">
    <p:spTree>
      <p:nvGrpSpPr>
        <p:cNvPr id="1" name=""/>
        <p:cNvGrpSpPr/>
        <p:nvPr/>
      </p:nvGrpSpPr>
      <p:grpSpPr>
        <a:xfrm>
          <a:off x="0" y="0"/>
          <a:ext cx="0" cy="0"/>
          <a:chOff x="0" y="0"/>
          <a:chExt cx="0" cy="0"/>
        </a:xfrm>
      </p:grpSpPr>
      <p:pic>
        <p:nvPicPr>
          <p:cNvPr id="6" name="図 5" descr="携帯電話を持っている手&#10;&#10;自動的に生成された説明">
            <a:extLst>
              <a:ext uri="{FF2B5EF4-FFF2-40B4-BE49-F238E27FC236}">
                <a16:creationId xmlns:a16="http://schemas.microsoft.com/office/drawing/2014/main" id="{8AD09E51-A758-0C47-911C-CBDE7907EED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816768" y="-587988"/>
            <a:ext cx="14274678" cy="9516452"/>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6" name="正方形/長方形 15">
            <a:extLst>
              <a:ext uri="{FF2B5EF4-FFF2-40B4-BE49-F238E27FC236}">
                <a16:creationId xmlns:a16="http://schemas.microsoft.com/office/drawing/2014/main" id="{B7574BD0-4B92-7244-9281-9B7E8451C8AB}"/>
              </a:ext>
            </a:extLst>
          </p:cNvPr>
          <p:cNvSpPr/>
          <p:nvPr userDrawn="1"/>
        </p:nvSpPr>
        <p:spPr>
          <a:xfrm>
            <a:off x="-96688" y="-1095"/>
            <a:ext cx="12288688"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2" name="フッター プレースホルダー 1">
            <a:extLst>
              <a:ext uri="{FF2B5EF4-FFF2-40B4-BE49-F238E27FC236}">
                <a16:creationId xmlns:a16="http://schemas.microsoft.com/office/drawing/2014/main" id="{3AE21EE8-1FB5-E141-B926-FF30C4AF2996}"/>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428022845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最終ページ_期間限定ディスプレイ広告用">
    <p:spTree>
      <p:nvGrpSpPr>
        <p:cNvPr id="1" name=""/>
        <p:cNvGrpSpPr/>
        <p:nvPr/>
      </p:nvGrpSpPr>
      <p:grpSpPr>
        <a:xfrm>
          <a:off x="0" y="0"/>
          <a:ext cx="0" cy="0"/>
          <a:chOff x="0" y="0"/>
          <a:chExt cx="0" cy="0"/>
        </a:xfrm>
      </p:grpSpPr>
      <p:pic>
        <p:nvPicPr>
          <p:cNvPr id="6" name="図 5" descr="背景パターン&#10;&#10;自動的に生成された説明">
            <a:extLst>
              <a:ext uri="{FF2B5EF4-FFF2-40B4-BE49-F238E27FC236}">
                <a16:creationId xmlns:a16="http://schemas.microsoft.com/office/drawing/2014/main" id="{B133E01B-08DC-484A-8710-7C6506B40231}"/>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1805" y="0"/>
            <a:ext cx="12188389" cy="6858000"/>
          </a:xfrm>
          <a:prstGeom prst="rect">
            <a:avLst/>
          </a:prstGeom>
        </p:spPr>
      </p:pic>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1">
            <a:extLst>
              <a:ext uri="{FF2B5EF4-FFF2-40B4-BE49-F238E27FC236}">
                <a16:creationId xmlns:a16="http://schemas.microsoft.com/office/drawing/2014/main" id="{2E530946-E213-3442-AD55-90EC6E3E6C3A}"/>
              </a:ext>
            </a:extLst>
          </p:cNvPr>
          <p:cNvSpPr>
            <a:spLocks noGrp="1"/>
          </p:cNvSpPr>
          <p:nvPr>
            <p:ph type="ftr" sz="quarter" idx="10"/>
          </p:nvPr>
        </p:nvSpPr>
        <p:spPr/>
        <p:txBody>
          <a:bodyPr/>
          <a:lstStyle>
            <a:lvl1pPr>
              <a:defRPr>
                <a:solidFill>
                  <a:schemeClr val="bg1"/>
                </a:solidFill>
              </a:defRPr>
            </a:lvl1pPr>
          </a:lstStyle>
          <a:p>
            <a:pPr>
              <a:defRPr/>
            </a:pPr>
            <a:r>
              <a:rPr lang="en" dirty="0"/>
              <a:t>© 2022 Yahoo Japan Corporation All rights reserved.</a:t>
            </a:r>
          </a:p>
        </p:txBody>
      </p:sp>
    </p:spTree>
    <p:extLst>
      <p:ext uri="{BB962C8B-B14F-4D97-AF65-F5344CB8AC3E}">
        <p14:creationId xmlns:p14="http://schemas.microsoft.com/office/powerpoint/2010/main" val="22872879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
        <p:nvSpPr>
          <p:cNvPr id="10" name="テキスト ボックス 9">
            <a:extLst>
              <a:ext uri="{FF2B5EF4-FFF2-40B4-BE49-F238E27FC236}">
                <a16:creationId xmlns:a16="http://schemas.microsoft.com/office/drawing/2014/main" id="{41F18511-780C-D345-8B72-6AD06E98F479}"/>
              </a:ext>
            </a:extLst>
          </p:cNvPr>
          <p:cNvSpPr txBox="1"/>
          <p:nvPr userDrawn="1"/>
        </p:nvSpPr>
        <p:spPr>
          <a:xfrm>
            <a:off x="9142054" y="6538793"/>
            <a:ext cx="2847254" cy="338554"/>
          </a:xfrm>
          <a:prstGeom prst="rect">
            <a:avLst/>
          </a:prstGeom>
          <a:noFill/>
        </p:spPr>
        <p:txBody>
          <a:bodyPr wrap="non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 altLang="ja-JP" sz="800" dirty="0">
                <a:solidFill>
                  <a:schemeClr val="accent2"/>
                </a:solidFill>
              </a:rPr>
              <a:t>© 2022 Yahoo Japan Corporation All rights reserved.</a:t>
            </a:r>
          </a:p>
          <a:p>
            <a:pPr algn="r"/>
            <a:endParaRPr kumimoji="1" lang="ja-JP" altLang="en-US" sz="800" dirty="0">
              <a:solidFill>
                <a:schemeClr val="accent2"/>
              </a:solidFill>
            </a:endParaRPr>
          </a:p>
        </p:txBody>
      </p:sp>
    </p:spTree>
    <p:extLst>
      <p:ext uri="{BB962C8B-B14F-4D97-AF65-F5344CB8AC3E}">
        <p14:creationId xmlns:p14="http://schemas.microsoft.com/office/powerpoint/2010/main" val="4722883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表紙_1行+1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436851"/>
          </a:xfrm>
          <a:prstGeom prst="rect">
            <a:avLst/>
          </a:prstGeom>
        </p:spPr>
        <p:txBody>
          <a:bodyPr>
            <a:noAutofit/>
          </a:bodyPr>
          <a:lstStyle>
            <a:lvl1pPr marL="0" indent="0">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1</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755314"/>
            <a:ext cx="10671484" cy="817702"/>
          </a:xfrm>
          <a:prstGeom prst="rect">
            <a:avLst/>
          </a:prstGeom>
        </p:spPr>
        <p:txBody>
          <a:bodyPr>
            <a:noAutofit/>
          </a:bodyPr>
          <a:lstStyle>
            <a:lvl1pPr>
              <a:lnSpc>
                <a:spcPts val="5800"/>
              </a:lnSpc>
              <a:defRPr/>
            </a:lvl1pPr>
          </a:lstStyle>
          <a:p>
            <a:pPr algn="l"/>
            <a:r>
              <a:rPr lang="ja-JP" altLang="en-US" sz="4400" spc="300"/>
              <a:t>タイトルもサブタイトルも</a:t>
            </a:r>
            <a:r>
              <a:rPr lang="en-US" altLang="ja-JP" sz="4400" spc="300" dirty="0"/>
              <a:t>1</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13" name="角丸四角形 12">
            <a:extLst>
              <a:ext uri="{FF2B5EF4-FFF2-40B4-BE49-F238E27FC236}">
                <a16:creationId xmlns:a16="http://schemas.microsoft.com/office/drawing/2014/main" id="{62F15990-21F4-D246-B866-9EA6D3E08365}"/>
              </a:ext>
            </a:extLst>
          </p:cNvPr>
          <p:cNvSpPr/>
          <p:nvPr userDrawn="1"/>
        </p:nvSpPr>
        <p:spPr>
          <a:xfrm>
            <a:off x="946332" y="4437112"/>
            <a:ext cx="702187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14" name="テキスト プレースホルダー 4">
            <a:extLst>
              <a:ext uri="{FF2B5EF4-FFF2-40B4-BE49-F238E27FC236}">
                <a16:creationId xmlns:a16="http://schemas.microsoft.com/office/drawing/2014/main" id="{C0D63BB6-B2A2-1244-97E7-66C835949DAC}"/>
              </a:ext>
            </a:extLst>
          </p:cNvPr>
          <p:cNvSpPr>
            <a:spLocks noGrp="1"/>
          </p:cNvSpPr>
          <p:nvPr>
            <p:ph type="body" sz="quarter" idx="14" hasCustomPrompt="1"/>
          </p:nvPr>
        </p:nvSpPr>
        <p:spPr>
          <a:xfrm>
            <a:off x="1127448" y="4509120"/>
            <a:ext cx="2520280" cy="360040"/>
          </a:xfrm>
        </p:spPr>
        <p:txBody>
          <a:bodyPr lIns="0" rIns="0" anchor="t" anchorCtr="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34345281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コンテンツページ_目次">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5040560"/>
          </a:xfrm>
          <a:prstGeom prst="rect">
            <a:avLst/>
          </a:prstGeom>
        </p:spPr>
        <p:txBody>
          <a:bodyPr>
            <a:normAutofit/>
          </a:bodyPr>
          <a:lstStyle>
            <a:lvl1pPr marL="0" indent="0">
              <a:buFont typeface="+mj-lt"/>
              <a:buNone/>
              <a:defRPr sz="2000"/>
            </a:lvl1pPr>
          </a:lstStyle>
          <a:p>
            <a:pPr lvl="0"/>
            <a:r>
              <a:rPr kumimoji="1" lang="ja-JP" altLang="en-US"/>
              <a:t>本文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目次</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8" name="スライド番号プレースホルダー 7">
            <a:extLst>
              <a:ext uri="{FF2B5EF4-FFF2-40B4-BE49-F238E27FC236}">
                <a16:creationId xmlns:a16="http://schemas.microsoft.com/office/drawing/2014/main" id="{6BC8A392-9224-F742-9C63-ADA7F00B45AC}"/>
              </a:ext>
            </a:extLst>
          </p:cNvPr>
          <p:cNvSpPr>
            <a:spLocks noGrp="1"/>
          </p:cNvSpPr>
          <p:nvPr>
            <p:ph type="sldNum" sz="quarter" idx="13"/>
          </p:nvPr>
        </p:nvSpPr>
        <p:spPr/>
        <p:txBody>
          <a:body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95272838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Tree>
    <p:extLst>
      <p:ext uri="{BB962C8B-B14F-4D97-AF65-F5344CB8AC3E}">
        <p14:creationId xmlns:p14="http://schemas.microsoft.com/office/powerpoint/2010/main" val="104163017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コンテンツページ_汎用（黒）">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rgbClr val="54545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プレースホルダー 17">
            <a:extLst>
              <a:ext uri="{FF2B5EF4-FFF2-40B4-BE49-F238E27FC236}">
                <a16:creationId xmlns:a16="http://schemas.microsoft.com/office/drawing/2014/main" id="{27B795C4-F04F-BF4C-A95F-871F054AF31C}"/>
              </a:ext>
            </a:extLst>
          </p:cNvPr>
          <p:cNvSpPr>
            <a:spLocks noGrp="1"/>
          </p:cNvSpPr>
          <p:nvPr>
            <p:ph type="body" sz="quarter" idx="13" hasCustomPrompt="1"/>
          </p:nvPr>
        </p:nvSpPr>
        <p:spPr>
          <a:xfrm>
            <a:off x="319913" y="2005639"/>
            <a:ext cx="11521280" cy="271233"/>
          </a:xfrm>
          <a:prstGeom prst="rect">
            <a:avLst/>
          </a:prstGeom>
        </p:spPr>
        <p:txBody>
          <a:bodyPr/>
          <a:lstStyle>
            <a:lvl1pPr marL="0" indent="0">
              <a:buFont typeface="+mj-lt"/>
              <a:buNone/>
              <a:defRPr sz="900">
                <a:solidFill>
                  <a:schemeClr val="accent2"/>
                </a:solidFill>
                <a:latin typeface="+mn-lt"/>
              </a:defRPr>
            </a:lvl1pPr>
          </a:lstStyle>
          <a:p>
            <a:pPr lvl="0"/>
            <a:r>
              <a:rPr kumimoji="1" lang="ja-JP" altLang="en-US"/>
              <a:t>注釈（</a:t>
            </a:r>
            <a:r>
              <a:rPr kumimoji="1" lang="en-US" altLang="ja-JP" dirty="0"/>
              <a:t>9pt</a:t>
            </a:r>
            <a:r>
              <a:rPr kumimoji="1" lang="ja-JP" altLang="en-US"/>
              <a:t>）</a:t>
            </a:r>
            <a:endParaRPr kumimoji="1" lang="ja-JP" altLang="en-US" dirty="0"/>
          </a:p>
        </p:txBody>
      </p:sp>
      <p:sp>
        <p:nvSpPr>
          <p:cNvPr id="13" name="スライド番号プレースホルダー 2">
            <a:extLst>
              <a:ext uri="{FF2B5EF4-FFF2-40B4-BE49-F238E27FC236}">
                <a16:creationId xmlns:a16="http://schemas.microsoft.com/office/drawing/2014/main" id="{19DA63E3-B037-B048-9C77-255C705E15A1}"/>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8" name="正方形/長方形 7">
            <a:extLst>
              <a:ext uri="{FF2B5EF4-FFF2-40B4-BE49-F238E27FC236}">
                <a16:creationId xmlns:a16="http://schemas.microsoft.com/office/drawing/2014/main" id="{197AC3E9-BF37-6D4A-B69C-4E17A345C09B}"/>
              </a:ext>
            </a:extLst>
          </p:cNvPr>
          <p:cNvSpPr/>
          <p:nvPr userDrawn="1"/>
        </p:nvSpPr>
        <p:spPr>
          <a:xfrm>
            <a:off x="-654"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正方形/長方形 8">
            <a:extLst>
              <a:ext uri="{FF2B5EF4-FFF2-40B4-BE49-F238E27FC236}">
                <a16:creationId xmlns:a16="http://schemas.microsoft.com/office/drawing/2014/main" id="{34BAEFCC-D685-134C-B3D2-5C61218641ED}"/>
              </a:ext>
            </a:extLst>
          </p:cNvPr>
          <p:cNvSpPr/>
          <p:nvPr userDrawn="1"/>
        </p:nvSpPr>
        <p:spPr>
          <a:xfrm>
            <a:off x="-654"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30890533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コンテンツページ_汎用（赤）">
    <p:spTree>
      <p:nvGrpSpPr>
        <p:cNvPr id="1" name=""/>
        <p:cNvGrpSpPr/>
        <p:nvPr/>
      </p:nvGrpSpPr>
      <p:grpSpPr>
        <a:xfrm>
          <a:off x="0" y="0"/>
          <a:ext cx="0" cy="0"/>
          <a:chOff x="0" y="0"/>
          <a:chExt cx="0" cy="0"/>
        </a:xfrm>
      </p:grpSpPr>
      <p:sp>
        <p:nvSpPr>
          <p:cNvPr id="18" name="テキスト プレースホルダー 17"/>
          <p:cNvSpPr>
            <a:spLocks noGrp="1"/>
          </p:cNvSpPr>
          <p:nvPr>
            <p:ph type="body" sz="quarter" idx="12" hasCustomPrompt="1"/>
          </p:nvPr>
        </p:nvSpPr>
        <p:spPr>
          <a:xfrm>
            <a:off x="319913" y="1196752"/>
            <a:ext cx="11521280" cy="609749"/>
          </a:xfrm>
          <a:prstGeom prst="rect">
            <a:avLst/>
          </a:prstGeom>
        </p:spPr>
        <p:txBody>
          <a:bodyPr>
            <a:normAutofit/>
          </a:bodyPr>
          <a:lstStyle>
            <a:lvl1pPr marL="0" indent="0">
              <a:buFont typeface="+mj-lt"/>
              <a:buNone/>
              <a:defRPr sz="2000"/>
            </a:lvl1pPr>
          </a:lstStyle>
          <a:p>
            <a:pPr lvl="0"/>
            <a:r>
              <a:rPr kumimoji="1" lang="ja-JP" altLang="en-US"/>
              <a:t>説明文</a:t>
            </a:r>
            <a:r>
              <a:rPr kumimoji="1" lang="en-US" altLang="ja-JP" dirty="0"/>
              <a:t>(20pt)</a:t>
            </a:r>
          </a:p>
        </p:txBody>
      </p:sp>
      <p:sp>
        <p:nvSpPr>
          <p:cNvPr id="16" name="テキスト プレースホルダー 15"/>
          <p:cNvSpPr>
            <a:spLocks noGrp="1"/>
          </p:cNvSpPr>
          <p:nvPr>
            <p:ph type="body" sz="quarter" idx="11" hasCustomPrompt="1"/>
          </p:nvPr>
        </p:nvSpPr>
        <p:spPr>
          <a:xfrm>
            <a:off x="334963" y="130175"/>
            <a:ext cx="9759950" cy="814388"/>
          </a:xfrm>
          <a:prstGeom prst="rect">
            <a:avLst/>
          </a:prstGeom>
        </p:spPr>
        <p:txBody>
          <a:bodyPr anchor="ctr"/>
          <a:lstStyle>
            <a:lvl1pPr marL="0" indent="0">
              <a:buNone/>
              <a:defRPr sz="2800">
                <a:latin typeface="+mj-ea"/>
                <a:ea typeface="+mj-ea"/>
              </a:defRPr>
            </a:lvl1pPr>
            <a:lvl2pPr>
              <a:defRPr sz="3200">
                <a:latin typeface="+mj-ea"/>
                <a:ea typeface="+mj-ea"/>
              </a:defRPr>
            </a:lvl2pPr>
            <a:lvl3pPr>
              <a:defRPr sz="3200">
                <a:latin typeface="+mj-ea"/>
                <a:ea typeface="+mj-ea"/>
              </a:defRPr>
            </a:lvl3pPr>
            <a:lvl4pPr>
              <a:defRPr sz="3200">
                <a:latin typeface="+mj-ea"/>
                <a:ea typeface="+mj-ea"/>
              </a:defRPr>
            </a:lvl4pPr>
            <a:lvl5pPr>
              <a:defRPr sz="3200">
                <a:latin typeface="+mj-ea"/>
                <a:ea typeface="+mj-ea"/>
              </a:defRPr>
            </a:lvl5pPr>
          </a:lstStyle>
          <a:p>
            <a:pPr lvl="0"/>
            <a:r>
              <a:rPr kumimoji="1" lang="ja-JP" altLang="en-US"/>
              <a:t>タイトル</a:t>
            </a:r>
            <a:r>
              <a:rPr kumimoji="1" lang="en-US" altLang="ja-JP" dirty="0"/>
              <a:t>(28pt)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9" name="正方形/長方形 8">
            <a:extLst>
              <a:ext uri="{FF2B5EF4-FFF2-40B4-BE49-F238E27FC236}">
                <a16:creationId xmlns:a16="http://schemas.microsoft.com/office/drawing/2014/main" id="{197AC3E9-BF37-6D4A-B69C-4E17A345C09B}"/>
              </a:ext>
            </a:extLst>
          </p:cNvPr>
          <p:cNvSpPr/>
          <p:nvPr userDrawn="1"/>
        </p:nvSpPr>
        <p:spPr>
          <a:xfrm>
            <a:off x="0" y="-1"/>
            <a:ext cx="47782" cy="685800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0" name="正方形/長方形 9">
            <a:extLst>
              <a:ext uri="{FF2B5EF4-FFF2-40B4-BE49-F238E27FC236}">
                <a16:creationId xmlns:a16="http://schemas.microsoft.com/office/drawing/2014/main" id="{34BAEFCC-D685-134C-B3D2-5C61218641ED}"/>
              </a:ext>
            </a:extLst>
          </p:cNvPr>
          <p:cNvSpPr/>
          <p:nvPr userDrawn="1"/>
        </p:nvSpPr>
        <p:spPr>
          <a:xfrm>
            <a:off x="0" y="0"/>
            <a:ext cx="206829" cy="90722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13"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373871846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normAutofit/>
          </a:bodyPr>
          <a:lstStyle>
            <a:lvl1pPr algn="ctr">
              <a:defRPr sz="4800" b="1">
                <a:solidFill>
                  <a:schemeClr val="accent3"/>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b="1">
                <a:solidFill>
                  <a:schemeClr val="accent3"/>
                </a:solidFill>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5" name="フッター プレースホルダー 4"/>
          <p:cNvSpPr>
            <a:spLocks noGrp="1"/>
          </p:cNvSpPr>
          <p:nvPr>
            <p:ph type="ftr" sz="quarter" idx="11"/>
          </p:nvPr>
        </p:nvSpPr>
        <p:spPr/>
        <p:txBody>
          <a:bodyPr/>
          <a:lstStyle>
            <a:lvl1pPr>
              <a:defRPr>
                <a:latin typeface="メイリオ" panose="020B0604030504040204" pitchFamily="50" charset="-128"/>
                <a:ea typeface="メイリオ" panose="020B0604030504040204" pitchFamily="50" charset="-128"/>
              </a:defRPr>
            </a:lvl1pPr>
          </a:lstStyle>
          <a:p>
            <a:endParaRPr lang="ja-JP" altLang="en-US" dirty="0"/>
          </a:p>
        </p:txBody>
      </p:sp>
      <p:sp>
        <p:nvSpPr>
          <p:cNvPr id="7" name="スライド番号プレースホルダー 3"/>
          <p:cNvSpPr>
            <a:spLocks noGrp="1"/>
          </p:cNvSpPr>
          <p:nvPr>
            <p:ph type="sldNum" sz="quarter" idx="12"/>
          </p:nvPr>
        </p:nvSpPr>
        <p:spPr>
          <a:xfrm>
            <a:off x="9242612" y="6356350"/>
            <a:ext cx="2743200" cy="365125"/>
          </a:xfrm>
          <a:prstGeom prst="rect">
            <a:avLst/>
          </a:prstGeom>
        </p:spPr>
        <p:txBody>
          <a:bodyPr/>
          <a:lstStyle>
            <a:lvl1pPr>
              <a:defRPr>
                <a:latin typeface="メイリオ" panose="020B0604030504040204" pitchFamily="50" charset="-128"/>
                <a:ea typeface="メイリオ" panose="020B0604030504040204" pitchFamily="50" charset="-128"/>
              </a:defRPr>
            </a:lvl1pPr>
          </a:lstStyle>
          <a:p>
            <a:fld id="{960A7A60-E623-C842-8AFE-9F11748E6EB6}" type="slidenum">
              <a:rPr lang="ja-JP" altLang="en-US" smtClean="0"/>
              <a:pPr/>
              <a:t>‹#›</a:t>
            </a:fld>
            <a:endParaRPr lang="ja-JP" altLang="en-US" dirty="0"/>
          </a:p>
        </p:txBody>
      </p:sp>
    </p:spTree>
    <p:extLst>
      <p:ext uri="{BB962C8B-B14F-4D97-AF65-F5344CB8AC3E}">
        <p14:creationId xmlns:p14="http://schemas.microsoft.com/office/powerpoint/2010/main" val="146023643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2_中表紙用">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CF10AA77-00DE-EE47-B7CC-7BCD1A0C8ECF}"/>
              </a:ext>
            </a:extLst>
          </p:cNvPr>
          <p:cNvSpPr/>
          <p:nvPr userDrawn="1"/>
        </p:nvSpPr>
        <p:spPr>
          <a:xfrm>
            <a:off x="1" y="0"/>
            <a:ext cx="55136" cy="6934200"/>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a:extLst>
              <a:ext uri="{FF2B5EF4-FFF2-40B4-BE49-F238E27FC236}">
                <a16:creationId xmlns:a16="http://schemas.microsoft.com/office/drawing/2014/main" id="{207835C1-517C-C945-844F-B62F9D9D8A59}"/>
              </a:ext>
            </a:extLst>
          </p:cNvPr>
          <p:cNvSpPr/>
          <p:nvPr userDrawn="1"/>
        </p:nvSpPr>
        <p:spPr>
          <a:xfrm>
            <a:off x="0" y="0"/>
            <a:ext cx="206829" cy="907223"/>
          </a:xfrm>
          <a:prstGeom prst="rect">
            <a:avLst/>
          </a:pr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9" name="タイトル 1"/>
          <p:cNvSpPr>
            <a:spLocks noGrp="1"/>
          </p:cNvSpPr>
          <p:nvPr>
            <p:ph type="title" hasCustomPrompt="1"/>
          </p:nvPr>
        </p:nvSpPr>
        <p:spPr>
          <a:xfrm>
            <a:off x="334963" y="138298"/>
            <a:ext cx="10153525" cy="768926"/>
          </a:xfrm>
        </p:spPr>
        <p:txBody>
          <a:bodyPr>
            <a:normAutofit/>
          </a:bodyPr>
          <a:lstStyle>
            <a:lvl1pPr marL="0" marR="0" indent="0" algn="l" defTabSz="914423" rtl="0" eaLnBrk="1" fontAlgn="auto" latinLnBrk="0" hangingPunct="1">
              <a:lnSpc>
                <a:spcPct val="100000"/>
              </a:lnSpc>
              <a:spcBef>
                <a:spcPct val="0"/>
              </a:spcBef>
              <a:spcAft>
                <a:spcPts val="0"/>
              </a:spcAft>
              <a:buClrTx/>
              <a:buSzTx/>
              <a:buFontTx/>
              <a:buNone/>
              <a:tabLst/>
              <a:defRPr sz="2800" b="1">
                <a:solidFill>
                  <a:srgbClr val="212121"/>
                </a:solidFill>
                <a:latin typeface="メイリオ" panose="020B0604030504040204" pitchFamily="50" charset="-128"/>
                <a:ea typeface="メイリオ" panose="020B0604030504040204" pitchFamily="50" charset="-128"/>
              </a:defRPr>
            </a:lvl1pPr>
          </a:lstStyle>
          <a:p>
            <a:pPr marL="0" marR="0" lvl="0" indent="0" algn="l" defTabSz="914423" rtl="0" eaLnBrk="1" fontAlgn="auto" latinLnBrk="0" hangingPunct="1">
              <a:lnSpc>
                <a:spcPct val="100000"/>
              </a:lnSpc>
              <a:spcBef>
                <a:spcPct val="0"/>
              </a:spcBef>
              <a:spcAft>
                <a:spcPts val="0"/>
              </a:spcAft>
              <a:buClrTx/>
              <a:buSzTx/>
              <a:buFontTx/>
              <a:buNone/>
              <a:tabLst/>
              <a:defRPr/>
            </a:pPr>
            <a:r>
              <a:rPr lang="ja-JP" altLang="en-US" sz="2800" b="1" dirty="0">
                <a:solidFill>
                  <a:srgbClr val="212121"/>
                </a:solidFill>
                <a:latin typeface="Meiryo" panose="020B0604030504040204" pitchFamily="34" charset="-128"/>
                <a:ea typeface="Meiryo" panose="020B0604030504040204" pitchFamily="34" charset="-128"/>
              </a:rPr>
              <a:t>タイトルを入れる</a:t>
            </a:r>
            <a:endParaRPr kumimoji="1" lang="ja-JP" altLang="en-US" dirty="0">
              <a:solidFill>
                <a:schemeClr val="tx1"/>
              </a:solidFill>
            </a:endParaRPr>
          </a:p>
        </p:txBody>
      </p:sp>
      <p:sp>
        <p:nvSpPr>
          <p:cNvPr id="8" name="スライド番号プレースホルダー 2">
            <a:extLst>
              <a:ext uri="{FF2B5EF4-FFF2-40B4-BE49-F238E27FC236}">
                <a16:creationId xmlns:a16="http://schemas.microsoft.com/office/drawing/2014/main" id="{012224A3-DD71-7345-83F7-C06026702557}"/>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dirty="0"/>
          </a:p>
        </p:txBody>
      </p:sp>
    </p:spTree>
    <p:extLst>
      <p:ext uri="{BB962C8B-B14F-4D97-AF65-F5344CB8AC3E}">
        <p14:creationId xmlns:p14="http://schemas.microsoft.com/office/powerpoint/2010/main" val="100589493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最終ページ_汎用">
    <p:spTree>
      <p:nvGrpSpPr>
        <p:cNvPr id="1" name=""/>
        <p:cNvGrpSpPr/>
        <p:nvPr/>
      </p:nvGrpSpPr>
      <p:grpSpPr>
        <a:xfrm>
          <a:off x="0" y="0"/>
          <a:ext cx="0" cy="0"/>
          <a:chOff x="0" y="0"/>
          <a:chExt cx="0" cy="0"/>
        </a:xfrm>
      </p:grpSpPr>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4" name="図 3">
            <a:extLst>
              <a:ext uri="{FF2B5EF4-FFF2-40B4-BE49-F238E27FC236}">
                <a16:creationId xmlns:a16="http://schemas.microsoft.com/office/drawing/2014/main" id="{333916FC-89BF-F045-94E9-FD9D5D9AE516}"/>
              </a:ext>
            </a:extLst>
          </p:cNvPr>
          <p:cNvPicPr>
            <a:picLocks noChangeAspect="1"/>
          </p:cNvPicPr>
          <p:nvPr userDrawn="1"/>
        </p:nvPicPr>
        <p:blipFill>
          <a:blip r:embed="rId2"/>
          <a:stretch>
            <a:fillRect/>
          </a:stretch>
        </p:blipFill>
        <p:spPr>
          <a:xfrm>
            <a:off x="3788849" y="2852936"/>
            <a:ext cx="4683415" cy="923491"/>
          </a:xfrm>
          <a:prstGeom prst="rect">
            <a:avLst/>
          </a:prstGeom>
        </p:spPr>
      </p:pic>
      <p:sp>
        <p:nvSpPr>
          <p:cNvPr id="6" name="テキスト プレースホルダー 7">
            <a:hlinkClick r:id="rId3"/>
            <a:extLst>
              <a:ext uri="{FF2B5EF4-FFF2-40B4-BE49-F238E27FC236}">
                <a16:creationId xmlns:a16="http://schemas.microsoft.com/office/drawing/2014/main" id="{A745E689-5F7E-584E-9AD3-014C038D895A}"/>
              </a:ext>
            </a:extLst>
          </p:cNvPr>
          <p:cNvSpPr txBox="1">
            <a:spLocks/>
          </p:cNvSpPr>
          <p:nvPr userDrawn="1"/>
        </p:nvSpPr>
        <p:spPr>
          <a:xfrm>
            <a:off x="7106683" y="609329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200" dirty="0">
                <a:solidFill>
                  <a:schemeClr val="accent2"/>
                </a:solidFill>
              </a:rPr>
              <a:t>https://</a:t>
            </a:r>
            <a:r>
              <a:rPr lang="en-US" altLang="ja-JP" sz="1200" dirty="0" err="1">
                <a:solidFill>
                  <a:schemeClr val="accent2"/>
                </a:solidFill>
              </a:rPr>
              <a:t>marketing.yahoo.co.jp</a:t>
            </a:r>
            <a:r>
              <a:rPr lang="en-US" altLang="ja-JP" sz="1200" dirty="0">
                <a:solidFill>
                  <a:schemeClr val="accent2"/>
                </a:solidFill>
              </a:rPr>
              <a:t>/service/</a:t>
            </a:r>
            <a:r>
              <a:rPr lang="en-US" altLang="ja-JP" sz="1200" dirty="0" err="1">
                <a:solidFill>
                  <a:schemeClr val="accent2"/>
                </a:solidFill>
              </a:rPr>
              <a:t>yahooads</a:t>
            </a:r>
            <a:r>
              <a:rPr lang="en-US" altLang="ja-JP" sz="1200" dirty="0">
                <a:solidFill>
                  <a:schemeClr val="accent2"/>
                </a:solidFill>
              </a:rPr>
              <a:t>/</a:t>
            </a:r>
            <a:endParaRPr lang="ja-JP" altLang="en-US" sz="1200" dirty="0">
              <a:solidFill>
                <a:schemeClr val="accent2"/>
              </a:solidFill>
            </a:endParaRPr>
          </a:p>
        </p:txBody>
      </p:sp>
      <p:sp>
        <p:nvSpPr>
          <p:cNvPr id="8" name="テキスト プレースホルダー 7">
            <a:extLst>
              <a:ext uri="{FF2B5EF4-FFF2-40B4-BE49-F238E27FC236}">
                <a16:creationId xmlns:a16="http://schemas.microsoft.com/office/drawing/2014/main" id="{82D6296F-FC05-B641-BD06-ABC79AA04466}"/>
              </a:ext>
            </a:extLst>
          </p:cNvPr>
          <p:cNvSpPr txBox="1">
            <a:spLocks/>
          </p:cNvSpPr>
          <p:nvPr userDrawn="1"/>
        </p:nvSpPr>
        <p:spPr>
          <a:xfrm>
            <a:off x="7104112" y="5748036"/>
            <a:ext cx="4896544" cy="576064"/>
          </a:xfrm>
          <a:prstGeom prst="rect">
            <a:avLst/>
          </a:prstGeom>
        </p:spPr>
        <p:txBody>
          <a:bodyPr vert="horz" lIns="91440" tIns="45720" rIns="91440" bIns="45720" rtlCol="0">
            <a:noAutofit/>
          </a:bodyPr>
          <a:lstStyle>
            <a:lvl1pPr marL="0" indent="0" algn="ctr" defTabSz="914423" rtl="0" eaLnBrk="1" latinLnBrk="0" hangingPunct="1">
              <a:spcBef>
                <a:spcPct val="20000"/>
              </a:spcBef>
              <a:buFontTx/>
              <a:buNone/>
              <a:defRPr kumimoji="1" sz="1400" kern="1200">
                <a:solidFill>
                  <a:schemeClr val="tx2">
                    <a:lumMod val="60000"/>
                    <a:lumOff val="40000"/>
                  </a:schemeClr>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2800" kern="1200">
                <a:solidFill>
                  <a:schemeClr val="accent6"/>
                </a:solidFill>
                <a:latin typeface="+mn-lt"/>
                <a:ea typeface="+mn-ea"/>
                <a:cs typeface="+mn-cs"/>
              </a:defRPr>
            </a:lvl2pPr>
            <a:lvl3pPr marL="1143028" indent="-228606" algn="l" defTabSz="914423" rtl="0" eaLnBrk="1" latinLnBrk="0" hangingPunct="1">
              <a:spcBef>
                <a:spcPct val="20000"/>
              </a:spcBef>
              <a:buFont typeface="Arial" pitchFamily="34" charset="0"/>
              <a:buChar char="•"/>
              <a:defRPr kumimoji="1" sz="2400" kern="1200">
                <a:solidFill>
                  <a:schemeClr val="accent6"/>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4pPr>
            <a:lvl5pPr marL="2057452" indent="-228606" algn="l" defTabSz="914423" rtl="0" eaLnBrk="1" latinLnBrk="0" hangingPunct="1">
              <a:spcBef>
                <a:spcPct val="20000"/>
              </a:spcBef>
              <a:buFont typeface="Arial" pitchFamily="34" charset="0"/>
              <a:buChar char="»"/>
              <a:defRPr kumimoji="1" sz="2000" kern="1200">
                <a:solidFill>
                  <a:schemeClr val="accent6"/>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algn="r"/>
            <a:r>
              <a:rPr lang="en-US" altLang="ja-JP" sz="1600" dirty="0">
                <a:solidFill>
                  <a:schemeClr val="tx1"/>
                </a:solidFill>
              </a:rPr>
              <a:t>Yahoo!</a:t>
            </a:r>
            <a:r>
              <a:rPr lang="ja-JP" altLang="en-US" sz="1600">
                <a:solidFill>
                  <a:schemeClr val="tx1"/>
                </a:solidFill>
              </a:rPr>
              <a:t>広告　ウェブサイト</a:t>
            </a:r>
            <a:endParaRPr lang="ja-JP" altLang="en-US" sz="1600" dirty="0">
              <a:solidFill>
                <a:schemeClr val="tx1"/>
              </a:solidFill>
            </a:endParaRPr>
          </a:p>
        </p:txBody>
      </p:sp>
    </p:spTree>
    <p:extLst>
      <p:ext uri="{BB962C8B-B14F-4D97-AF65-F5344CB8AC3E}">
        <p14:creationId xmlns:p14="http://schemas.microsoft.com/office/powerpoint/2010/main" val="4393006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表紙_2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969845"/>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276872"/>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2863667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表紙_2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3645024"/>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行の場合タイトルもサブタイトルも</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2060848"/>
            <a:ext cx="10671484" cy="1504516"/>
          </a:xfrm>
          <a:prstGeom prst="rect">
            <a:avLst/>
          </a:prstGeom>
        </p:spPr>
        <p:txBody>
          <a:bodyPr>
            <a:noAutofit/>
          </a:bodyPr>
          <a:lstStyle>
            <a:lvl1pPr algn="l">
              <a:lnSpc>
                <a:spcPts val="5800"/>
              </a:lnSpc>
              <a:defRPr/>
            </a:lvl1pPr>
          </a:lstStyle>
          <a:p>
            <a:pPr algn="l"/>
            <a:r>
              <a:rPr lang="ja-JP" altLang="en-US" sz="4400" spc="300"/>
              <a:t>タイトルもサブタイトルも</a:t>
            </a:r>
            <a:r>
              <a:rPr lang="en-US" altLang="ja-JP" sz="4400" spc="300" dirty="0"/>
              <a:t>2</a:t>
            </a:r>
            <a:r>
              <a:rPr lang="ja-JP" altLang="en-US" sz="4400" spc="300"/>
              <a:t>行の場合</a:t>
            </a:r>
            <a:r>
              <a:rPr lang="en-US" altLang="ja-JP" sz="4400" spc="300" dirty="0"/>
              <a:t>2</a:t>
            </a:r>
            <a:r>
              <a:rPr lang="ja-JP" altLang="en-US" sz="4400" spc="300"/>
              <a:t>行の場合</a:t>
            </a:r>
            <a:r>
              <a:rPr lang="en-US" altLang="ja-JP" sz="4400" spc="300" dirty="0"/>
              <a:t>2</a:t>
            </a:r>
            <a:r>
              <a:rPr lang="ja-JP" altLang="en-US" sz="4400" spc="300"/>
              <a:t>行の場合</a:t>
            </a:r>
            <a:endParaRPr kumimoji="1" lang="ja-JP" altLang="en-US" sz="4400" spc="300" dirty="0"/>
          </a:p>
        </p:txBody>
      </p:sp>
      <p:sp>
        <p:nvSpPr>
          <p:cNvPr id="15" name="テキスト プレースホルダー 17">
            <a:extLst>
              <a:ext uri="{FF2B5EF4-FFF2-40B4-BE49-F238E27FC236}">
                <a16:creationId xmlns:a16="http://schemas.microsoft.com/office/drawing/2014/main" id="{CBF6D0D0-529A-1D4F-B49E-EF955707A15E}"/>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7" name="テキスト ボックス 16">
            <a:extLst>
              <a:ext uri="{FF2B5EF4-FFF2-40B4-BE49-F238E27FC236}">
                <a16:creationId xmlns:a16="http://schemas.microsoft.com/office/drawing/2014/main" id="{370F581E-4628-5E4F-9577-89D28E7B4275}"/>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8" name="角丸四角形 7">
            <a:extLst>
              <a:ext uri="{FF2B5EF4-FFF2-40B4-BE49-F238E27FC236}">
                <a16:creationId xmlns:a16="http://schemas.microsoft.com/office/drawing/2014/main" id="{531AAF10-94E3-4C4D-A82C-8E0449C8B194}"/>
              </a:ext>
            </a:extLst>
          </p:cNvPr>
          <p:cNvSpPr/>
          <p:nvPr userDrawn="1"/>
        </p:nvSpPr>
        <p:spPr>
          <a:xfrm>
            <a:off x="946332" y="4869160"/>
            <a:ext cx="5653724"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9" name="テキスト プレースホルダー 4">
            <a:extLst>
              <a:ext uri="{FF2B5EF4-FFF2-40B4-BE49-F238E27FC236}">
                <a16:creationId xmlns:a16="http://schemas.microsoft.com/office/drawing/2014/main" id="{94591310-A897-D94D-8FB7-436A42052B7B}"/>
              </a:ext>
            </a:extLst>
          </p:cNvPr>
          <p:cNvSpPr>
            <a:spLocks noGrp="1"/>
          </p:cNvSpPr>
          <p:nvPr>
            <p:ph type="body" sz="quarter" idx="13" hasCustomPrompt="1"/>
          </p:nvPr>
        </p:nvSpPr>
        <p:spPr>
          <a:xfrm>
            <a:off x="1127448" y="4941168"/>
            <a:ext cx="2520280" cy="360040"/>
          </a:xfrm>
        </p:spPr>
        <p:txBody>
          <a:bodyPr lIns="0" rIns="0">
            <a:normAutofit/>
          </a:bodyPr>
          <a:lstStyle>
            <a:lvl1pPr algn="ctr">
              <a:defRPr sz="1400">
                <a:solidFill>
                  <a:schemeClr val="bg1"/>
                </a:solidFill>
              </a:defRPr>
            </a:lvl1pPr>
          </a:lstStyle>
          <a:p>
            <a:pPr lvl="0"/>
            <a:r>
              <a:rPr kumimoji="1" lang="ja-JP" altLang="en-US" dirty="0"/>
              <a:t>ここに商品名を入れる</a:t>
            </a:r>
          </a:p>
        </p:txBody>
      </p:sp>
    </p:spTree>
    <p:extLst>
      <p:ext uri="{BB962C8B-B14F-4D97-AF65-F5344CB8AC3E}">
        <p14:creationId xmlns:p14="http://schemas.microsoft.com/office/powerpoint/2010/main" val="23631151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表紙_3行+2行">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303596"/>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878765"/>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Tree>
    <p:extLst>
      <p:ext uri="{BB962C8B-B14F-4D97-AF65-F5344CB8AC3E}">
        <p14:creationId xmlns:p14="http://schemas.microsoft.com/office/powerpoint/2010/main" val="80249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表紙_3行+2行（商品名入り）">
    <p:spTree>
      <p:nvGrpSpPr>
        <p:cNvPr id="1" name=""/>
        <p:cNvGrpSpPr/>
        <p:nvPr/>
      </p:nvGrpSpPr>
      <p:grpSpPr>
        <a:xfrm>
          <a:off x="0" y="0"/>
          <a:ext cx="0" cy="0"/>
          <a:chOff x="0" y="0"/>
          <a:chExt cx="0" cy="0"/>
        </a:xfrm>
      </p:grpSpPr>
      <p:sp>
        <p:nvSpPr>
          <p:cNvPr id="19" name="サブタイトル 2">
            <a:extLst>
              <a:ext uri="{FF2B5EF4-FFF2-40B4-BE49-F238E27FC236}">
                <a16:creationId xmlns:a16="http://schemas.microsoft.com/office/drawing/2014/main" id="{42C831D7-E259-4246-B96F-256F67ECCA13}"/>
              </a:ext>
            </a:extLst>
          </p:cNvPr>
          <p:cNvSpPr>
            <a:spLocks noGrp="1"/>
          </p:cNvSpPr>
          <p:nvPr>
            <p:ph type="subTitle" idx="1" hasCustomPrompt="1"/>
          </p:nvPr>
        </p:nvSpPr>
        <p:spPr>
          <a:xfrm>
            <a:off x="839824" y="4077072"/>
            <a:ext cx="10656775" cy="997612"/>
          </a:xfrm>
          <a:prstGeom prst="rect">
            <a:avLst/>
          </a:prstGeom>
        </p:spPr>
        <p:txBody>
          <a:bodyPr>
            <a:noAutofit/>
          </a:bodyPr>
          <a:lstStyle>
            <a:lvl1pPr marL="0" indent="0" algn="l">
              <a:lnSpc>
                <a:spcPts val="3400"/>
              </a:lnSpc>
              <a:buNone/>
              <a:defRPr/>
            </a:lvl1pPr>
          </a:lstStyle>
          <a:p>
            <a:pPr algn="l"/>
            <a:r>
              <a:rPr kumimoji="1" lang="ja-JP" altLang="en-US" sz="2400" spc="300">
                <a:solidFill>
                  <a:schemeClr val="accent2"/>
                </a:solidFill>
              </a:rPr>
              <a:t>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行の場合サブタイトル</a:t>
            </a:r>
            <a:r>
              <a:rPr kumimoji="1" lang="en-US" altLang="ja-JP" sz="2400" spc="300" dirty="0">
                <a:solidFill>
                  <a:schemeClr val="accent2"/>
                </a:solidFill>
              </a:rPr>
              <a:t>2</a:t>
            </a:r>
            <a:r>
              <a:rPr kumimoji="1" lang="ja-JP" altLang="en-US" sz="2400" spc="300">
                <a:solidFill>
                  <a:schemeClr val="accent2"/>
                </a:solidFill>
              </a:rPr>
              <a:t>行の場合</a:t>
            </a:r>
            <a:endParaRPr kumimoji="1" lang="ja-JP" altLang="en-US" sz="2400" spc="300" dirty="0">
              <a:solidFill>
                <a:schemeClr val="accent2"/>
              </a:solidFill>
            </a:endParaRPr>
          </a:p>
        </p:txBody>
      </p:sp>
      <p:sp>
        <p:nvSpPr>
          <p:cNvPr id="20" name="タイトル 1">
            <a:extLst>
              <a:ext uri="{FF2B5EF4-FFF2-40B4-BE49-F238E27FC236}">
                <a16:creationId xmlns:a16="http://schemas.microsoft.com/office/drawing/2014/main" id="{02AD875C-056B-0745-9310-853D4B598303}"/>
              </a:ext>
            </a:extLst>
          </p:cNvPr>
          <p:cNvSpPr>
            <a:spLocks noGrp="1"/>
          </p:cNvSpPr>
          <p:nvPr>
            <p:ph type="ctrTitle" hasCustomPrompt="1"/>
          </p:nvPr>
        </p:nvSpPr>
        <p:spPr>
          <a:xfrm>
            <a:off x="825116" y="1772816"/>
            <a:ext cx="10671484" cy="2198307"/>
          </a:xfrm>
          <a:prstGeom prst="rect">
            <a:avLst/>
          </a:prstGeom>
        </p:spPr>
        <p:txBody>
          <a:bodyPr>
            <a:noAutofit/>
          </a:bodyPr>
          <a:lstStyle>
            <a:lvl1pPr algn="l">
              <a:lnSpc>
                <a:spcPts val="5800"/>
              </a:lnSpc>
              <a:defRPr/>
            </a:lvl1pPr>
          </a:lstStyle>
          <a:p>
            <a:pPr algn="l"/>
            <a:r>
              <a:rPr lang="ja-JP" altLang="en-US" sz="4400" spc="300"/>
              <a:t>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行の場合タイトル</a:t>
            </a:r>
            <a:r>
              <a:rPr lang="en-US" altLang="ja-JP" sz="4400" spc="300" dirty="0"/>
              <a:t>3</a:t>
            </a:r>
            <a:r>
              <a:rPr lang="ja-JP" altLang="en-US" sz="4400" spc="300"/>
              <a:t>行の場合</a:t>
            </a:r>
            <a:endParaRPr kumimoji="1" lang="ja-JP" altLang="en-US" sz="4400" spc="300" dirty="0"/>
          </a:p>
        </p:txBody>
      </p:sp>
      <p:sp>
        <p:nvSpPr>
          <p:cNvPr id="27" name="テキスト プレースホルダー 17">
            <a:extLst>
              <a:ext uri="{FF2B5EF4-FFF2-40B4-BE49-F238E27FC236}">
                <a16:creationId xmlns:a16="http://schemas.microsoft.com/office/drawing/2014/main" id="{32C02A88-733D-AE49-9C3D-D7E4DA70FE29}"/>
              </a:ext>
            </a:extLst>
          </p:cNvPr>
          <p:cNvSpPr>
            <a:spLocks noGrp="1"/>
          </p:cNvSpPr>
          <p:nvPr>
            <p:ph type="body" sz="quarter" idx="12" hasCustomPrompt="1"/>
          </p:nvPr>
        </p:nvSpPr>
        <p:spPr>
          <a:xfrm>
            <a:off x="9624392" y="6016485"/>
            <a:ext cx="2376264" cy="436851"/>
          </a:xfrm>
          <a:prstGeom prst="rect">
            <a:avLst/>
          </a:prstGeom>
        </p:spPr>
        <p:txBody>
          <a:bodyPr/>
          <a:lstStyle>
            <a:lvl1pPr marL="0" indent="0" algn="r">
              <a:lnSpc>
                <a:spcPts val="2500"/>
              </a:lnSpc>
              <a:spcBef>
                <a:spcPct val="0"/>
              </a:spcBef>
              <a:buFont typeface="+mj-lt"/>
              <a:buNone/>
              <a:defRPr sz="1600">
                <a:solidFill>
                  <a:schemeClr val="tx1"/>
                </a:solidFill>
              </a:defRPr>
            </a:lvl1pPr>
          </a:lstStyle>
          <a:p>
            <a:pPr algn="r">
              <a:lnSpc>
                <a:spcPts val="2500"/>
              </a:lnSpc>
              <a:spcBef>
                <a:spcPct val="0"/>
              </a:spcBef>
              <a:defRPr/>
            </a:pPr>
            <a:r>
              <a:rPr lang="en-US" altLang="ja-JP" sz="1600" dirty="0">
                <a:latin typeface="メイリオ" pitchFamily="50" charset="-128"/>
                <a:ea typeface="メイリオ" pitchFamily="50" charset="-128"/>
                <a:cs typeface="メイリオ" pitchFamily="50" charset="-128"/>
              </a:rPr>
              <a:t>202X</a:t>
            </a:r>
            <a:r>
              <a:rPr lang="ja-JP" altLang="en-US" sz="1600">
                <a:latin typeface="メイリオ" pitchFamily="50" charset="-128"/>
                <a:ea typeface="メイリオ" pitchFamily="50" charset="-128"/>
                <a:cs typeface="メイリオ" pitchFamily="50" charset="-128"/>
              </a:rPr>
              <a:t>年</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月</a:t>
            </a:r>
            <a:r>
              <a:rPr lang="en-US" altLang="ja-JP" sz="1600" dirty="0">
                <a:latin typeface="メイリオ" pitchFamily="50" charset="-128"/>
                <a:ea typeface="メイリオ" pitchFamily="50" charset="-128"/>
                <a:cs typeface="メイリオ" pitchFamily="50" charset="-128"/>
              </a:rPr>
              <a:t>XX</a:t>
            </a:r>
            <a:r>
              <a:rPr lang="ja-JP" altLang="en-US" sz="1600">
                <a:latin typeface="メイリオ" pitchFamily="50" charset="-128"/>
                <a:ea typeface="メイリオ" pitchFamily="50" charset="-128"/>
                <a:cs typeface="メイリオ" pitchFamily="50" charset="-128"/>
              </a:rPr>
              <a:t>日</a:t>
            </a:r>
            <a:endParaRPr lang="ja-JP" altLang="en-US" sz="1600" dirty="0">
              <a:latin typeface="メイリオ" pitchFamily="50" charset="-128"/>
              <a:ea typeface="メイリオ" pitchFamily="50" charset="-128"/>
              <a:cs typeface="メイリオ" pitchFamily="50" charset="-128"/>
            </a:endParaRPr>
          </a:p>
        </p:txBody>
      </p:sp>
      <p:sp>
        <p:nvSpPr>
          <p:cNvPr id="11" name="テキスト ボックス 10">
            <a:extLst>
              <a:ext uri="{FF2B5EF4-FFF2-40B4-BE49-F238E27FC236}">
                <a16:creationId xmlns:a16="http://schemas.microsoft.com/office/drawing/2014/main" id="{ABB9CC9C-09B1-BB47-BD44-20EA92154E94}"/>
              </a:ext>
            </a:extLst>
          </p:cNvPr>
          <p:cNvSpPr txBox="1"/>
          <p:nvPr userDrawn="1"/>
        </p:nvSpPr>
        <p:spPr>
          <a:xfrm>
            <a:off x="10368415" y="5749939"/>
            <a:ext cx="1620957" cy="338554"/>
          </a:xfrm>
          <a:prstGeom prst="rect">
            <a:avLst/>
          </a:prstGeom>
          <a:noFill/>
        </p:spPr>
        <p:txBody>
          <a:bodyPr wrap="none" rtlCol="0">
            <a:spAutoFit/>
          </a:bodyPr>
          <a:lstStyle/>
          <a:p>
            <a:pPr algn="r"/>
            <a:r>
              <a:rPr kumimoji="1" lang="ja-JP" altLang="en-US" sz="1600"/>
              <a:t>ヤフー株式会社</a:t>
            </a:r>
          </a:p>
        </p:txBody>
      </p:sp>
      <p:sp>
        <p:nvSpPr>
          <p:cNvPr id="6" name="角丸四角形 5">
            <a:extLst>
              <a:ext uri="{FF2B5EF4-FFF2-40B4-BE49-F238E27FC236}">
                <a16:creationId xmlns:a16="http://schemas.microsoft.com/office/drawing/2014/main" id="{5C3A3074-BA00-8D4D-8F11-91B03369DE3A}"/>
              </a:ext>
            </a:extLst>
          </p:cNvPr>
          <p:cNvSpPr/>
          <p:nvPr userDrawn="1"/>
        </p:nvSpPr>
        <p:spPr>
          <a:xfrm>
            <a:off x="946332" y="5339275"/>
            <a:ext cx="2910516"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7" name="テキスト プレースホルダー 4">
            <a:extLst>
              <a:ext uri="{FF2B5EF4-FFF2-40B4-BE49-F238E27FC236}">
                <a16:creationId xmlns:a16="http://schemas.microsoft.com/office/drawing/2014/main" id="{8D6EB350-A61F-774C-9F9D-145FC8530B33}"/>
              </a:ext>
            </a:extLst>
          </p:cNvPr>
          <p:cNvSpPr>
            <a:spLocks noGrp="1"/>
          </p:cNvSpPr>
          <p:nvPr>
            <p:ph type="body" sz="quarter" idx="13" hasCustomPrompt="1"/>
          </p:nvPr>
        </p:nvSpPr>
        <p:spPr>
          <a:xfrm>
            <a:off x="1127448" y="5411283"/>
            <a:ext cx="2520280" cy="360040"/>
          </a:xfrm>
        </p:spPr>
        <p:txBody>
          <a:bodyPr lIns="0" rIns="0">
            <a:normAutofit/>
          </a:bodyPr>
          <a:lstStyle>
            <a:lvl1pPr algn="ctr">
              <a:defRPr sz="1400">
                <a:solidFill>
                  <a:schemeClr val="bg1"/>
                </a:solidFill>
              </a:defRPr>
            </a:lvl1pPr>
          </a:lstStyle>
          <a:p>
            <a:pPr lvl="0"/>
            <a:r>
              <a:rPr kumimoji="1" lang="ja-JP" altLang="en-US"/>
              <a:t>ここに商品名を入れる</a:t>
            </a:r>
          </a:p>
        </p:txBody>
      </p:sp>
    </p:spTree>
    <p:extLst>
      <p:ext uri="{BB962C8B-B14F-4D97-AF65-F5344CB8AC3E}">
        <p14:creationId xmlns:p14="http://schemas.microsoft.com/office/powerpoint/2010/main" val="29393861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normAutofit/>
          </a:bodyPr>
          <a:lstStyle>
            <a:lvl1pPr algn="ctr">
              <a:defRPr sz="4800" b="1">
                <a:solidFill>
                  <a:schemeClr val="accent3"/>
                </a:solidFill>
                <a:latin typeface="メイリオ" panose="020B0604030504040204" pitchFamily="50" charset="-128"/>
                <a:ea typeface="メイリオ" panose="020B0604030504040204" pitchFamily="50" charset="-128"/>
              </a:defRPr>
            </a:lvl1pPr>
          </a:lstStyle>
          <a:p>
            <a:r>
              <a:rPr kumimoji="1" lang="ja-JP" altLang="en-US"/>
              <a:t>マスター タイトルの書式設定</a:t>
            </a:r>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b="1">
                <a:solidFill>
                  <a:schemeClr val="accent3"/>
                </a:solidFill>
                <a:latin typeface="メイリオ" panose="020B0604030504040204" pitchFamily="50" charset="-128"/>
                <a:ea typeface="メイリオ" panose="020B0604030504040204"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5" name="フッター プレースホルダー 4"/>
          <p:cNvSpPr>
            <a:spLocks noGrp="1"/>
          </p:cNvSpPr>
          <p:nvPr>
            <p:ph type="ftr" sz="quarter" idx="11"/>
          </p:nvPr>
        </p:nvSpPr>
        <p:spPr/>
        <p:txBody>
          <a:bodyPr/>
          <a:lstStyle>
            <a:lvl1pPr>
              <a:defRPr>
                <a:latin typeface="メイリオ" panose="020B0604030504040204" pitchFamily="50" charset="-128"/>
                <a:ea typeface="メイリオ" panose="020B0604030504040204" pitchFamily="50" charset="-128"/>
              </a:defRPr>
            </a:lvl1pPr>
          </a:lstStyle>
          <a:p>
            <a:r>
              <a:rPr lang="en-US" altLang="ja-JP" dirty="0"/>
              <a:t>© 2022 Yahoo Japan Corporation All rights reserved.</a:t>
            </a:r>
            <a:endParaRPr lang="ja-JP" altLang="en-US" dirty="0"/>
          </a:p>
        </p:txBody>
      </p:sp>
      <p:sp>
        <p:nvSpPr>
          <p:cNvPr id="7" name="スライド番号プレースホルダー 3"/>
          <p:cNvSpPr>
            <a:spLocks noGrp="1"/>
          </p:cNvSpPr>
          <p:nvPr>
            <p:ph type="sldNum" sz="quarter" idx="12"/>
          </p:nvPr>
        </p:nvSpPr>
        <p:spPr>
          <a:xfrm>
            <a:off x="9242612" y="6356350"/>
            <a:ext cx="2743200" cy="365125"/>
          </a:xfrm>
          <a:prstGeom prst="rect">
            <a:avLst/>
          </a:prstGeom>
        </p:spPr>
        <p:txBody>
          <a:bodyPr/>
          <a:lstStyle>
            <a:lvl1pPr>
              <a:defRPr>
                <a:latin typeface="メイリオ" panose="020B0604030504040204" pitchFamily="50" charset="-128"/>
                <a:ea typeface="メイリオ" panose="020B0604030504040204" pitchFamily="50" charset="-128"/>
              </a:defRPr>
            </a:lvl1pPr>
          </a:lstStyle>
          <a:p>
            <a:fld id="{960A7A60-E623-C842-8AFE-9F11748E6EB6}" type="slidenum">
              <a:rPr lang="ja-JP" altLang="en-US" smtClean="0"/>
              <a:pPr/>
              <a:t>‹#›</a:t>
            </a:fld>
            <a:endParaRPr lang="ja-JP" altLang="en-US" dirty="0"/>
          </a:p>
        </p:txBody>
      </p:sp>
    </p:spTree>
    <p:extLst>
      <p:ext uri="{BB962C8B-B14F-4D97-AF65-F5344CB8AC3E}">
        <p14:creationId xmlns:p14="http://schemas.microsoft.com/office/powerpoint/2010/main" val="23892873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中表紙_UPDATEロゴ入り">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pic>
        <p:nvPicPr>
          <p:cNvPr id="9" name="図 8" descr="テキスト が含まれている画像&#10;&#10;自動的に生成された説明">
            <a:extLst>
              <a:ext uri="{FF2B5EF4-FFF2-40B4-BE49-F238E27FC236}">
                <a16:creationId xmlns:a16="http://schemas.microsoft.com/office/drawing/2014/main" id="{6C02515D-5AF8-F44A-9EBF-3AD168A5FD1F}"/>
              </a:ext>
            </a:extLst>
          </p:cNvPr>
          <p:cNvPicPr>
            <a:picLocks noChangeAspect="1"/>
          </p:cNvPicPr>
          <p:nvPr userDrawn="1"/>
        </p:nvPicPr>
        <p:blipFill>
          <a:blip r:embed="rId2" cstate="email">
            <a:extLst>
              <a:ext uri="{28A0092B-C50C-407E-A947-70E740481C1C}">
                <a14:useLocalDpi xmlns:a14="http://schemas.microsoft.com/office/drawing/2010/main"/>
              </a:ext>
            </a:extLst>
          </a:blip>
          <a:stretch>
            <a:fillRect/>
          </a:stretch>
        </p:blipFill>
        <p:spPr>
          <a:xfrm>
            <a:off x="3082742" y="2099478"/>
            <a:ext cx="6037594" cy="2659044"/>
          </a:xfrm>
          <a:prstGeom prst="rect">
            <a:avLst/>
          </a:prstGeom>
        </p:spPr>
      </p:pic>
      <p:sp>
        <p:nvSpPr>
          <p:cNvPr id="4" name="フッター プレースホルダー 3">
            <a:extLst>
              <a:ext uri="{FF2B5EF4-FFF2-40B4-BE49-F238E27FC236}">
                <a16:creationId xmlns:a16="http://schemas.microsoft.com/office/drawing/2014/main" id="{E19C71B3-72EB-184E-9510-330486D9B50E}"/>
              </a:ext>
            </a:extLst>
          </p:cNvPr>
          <p:cNvSpPr>
            <a:spLocks noGrp="1"/>
          </p:cNvSpPr>
          <p:nvPr>
            <p:ph type="ftr" sz="quarter" idx="10"/>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659840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中表紙_汎用">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id="{EDB2976C-5BFC-BA4D-B09F-A7C43C21A164}"/>
              </a:ext>
            </a:extLst>
          </p:cNvPr>
          <p:cNvSpPr/>
          <p:nvPr userDrawn="1"/>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a:extLst>
              <a:ext uri="{FF2B5EF4-FFF2-40B4-BE49-F238E27FC236}">
                <a16:creationId xmlns:a16="http://schemas.microsoft.com/office/drawing/2014/main" id="{8DE8276C-E42E-D94B-80A1-A9BB74EF7711}"/>
              </a:ext>
            </a:extLst>
          </p:cNvPr>
          <p:cNvSpPr>
            <a:spLocks noGrp="1"/>
          </p:cNvSpPr>
          <p:nvPr>
            <p:ph type="title" hasCustomPrompt="1"/>
          </p:nvPr>
        </p:nvSpPr>
        <p:spPr>
          <a:xfrm>
            <a:off x="695401" y="2277319"/>
            <a:ext cx="10585176" cy="815027"/>
          </a:xfrm>
        </p:spPr>
        <p:txBody>
          <a:bodyPr/>
          <a:lstStyle>
            <a:lvl1pPr>
              <a:defRPr spc="300"/>
            </a:lvl1pPr>
          </a:lstStyle>
          <a:p>
            <a:r>
              <a:rPr kumimoji="1" lang="ja-JP" altLang="en-US"/>
              <a:t>タイトル（</a:t>
            </a:r>
            <a:r>
              <a:rPr kumimoji="1" lang="en-US" altLang="ja-JP" dirty="0"/>
              <a:t>40px</a:t>
            </a:r>
            <a:r>
              <a:rPr kumimoji="1" lang="ja-JP" altLang="en-US"/>
              <a:t>）</a:t>
            </a:r>
          </a:p>
        </p:txBody>
      </p:sp>
      <p:sp>
        <p:nvSpPr>
          <p:cNvPr id="7" name="サブタイトル 2">
            <a:extLst>
              <a:ext uri="{FF2B5EF4-FFF2-40B4-BE49-F238E27FC236}">
                <a16:creationId xmlns:a16="http://schemas.microsoft.com/office/drawing/2014/main" id="{298635B8-5D4F-5A47-90C9-E655C730FEC2}"/>
              </a:ext>
            </a:extLst>
          </p:cNvPr>
          <p:cNvSpPr txBox="1">
            <a:spLocks/>
          </p:cNvSpPr>
          <p:nvPr userDrawn="1"/>
        </p:nvSpPr>
        <p:spPr>
          <a:xfrm>
            <a:off x="334963" y="129600"/>
            <a:ext cx="9759296" cy="815027"/>
          </a:xfrm>
          <a:prstGeom prst="rect">
            <a:avLst/>
          </a:prstGeom>
        </p:spPr>
        <p:txBody>
          <a:bodyPr vert="horz" lIns="91440" tIns="45720" rIns="91440" bIns="45720" rtlCol="0" anchor="ctr">
            <a:noAutofit/>
          </a:bodyPr>
          <a:lstStyle>
            <a:lvl1pPr marL="0" indent="0" algn="ctr" defTabSz="914400" rtl="0" eaLnBrk="1" latinLnBrk="0" hangingPunct="1">
              <a:lnSpc>
                <a:spcPct val="90000"/>
              </a:lnSpc>
              <a:spcBef>
                <a:spcPts val="1000"/>
              </a:spcBef>
              <a:buFont typeface="Arial"/>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a:buNone/>
              <a:defRPr kumimoji="1" sz="1600" kern="1200">
                <a:solidFill>
                  <a:schemeClr val="tx1"/>
                </a:solidFill>
                <a:latin typeface="+mn-lt"/>
                <a:ea typeface="+mn-ea"/>
                <a:cs typeface="+mn-cs"/>
              </a:defRPr>
            </a:lvl9pPr>
          </a:lstStyle>
          <a:p>
            <a:pPr algn="l">
              <a:lnSpc>
                <a:spcPct val="150000"/>
              </a:lnSpc>
            </a:pPr>
            <a:endParaRPr lang="ja-JP" altLang="en-US" sz="2800" dirty="0">
              <a:solidFill>
                <a:srgbClr val="21212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15" name="テキスト プレースホルダー 17"/>
          <p:cNvSpPr>
            <a:spLocks noGrp="1"/>
          </p:cNvSpPr>
          <p:nvPr>
            <p:ph type="body" sz="quarter" idx="13" hasCustomPrompt="1"/>
          </p:nvPr>
        </p:nvSpPr>
        <p:spPr>
          <a:xfrm>
            <a:off x="2023602" y="3327301"/>
            <a:ext cx="9256975" cy="1685875"/>
          </a:xfrm>
          <a:prstGeom prst="rect">
            <a:avLst/>
          </a:prstGeom>
        </p:spPr>
        <p:txBody>
          <a:bodyPr/>
          <a:lstStyle>
            <a:lvl1pPr marL="342900" indent="-342900">
              <a:buFontTx/>
              <a:buNone/>
              <a:defRPr sz="2000">
                <a:solidFill>
                  <a:schemeClr val="accent2"/>
                </a:solidFill>
              </a:defRPr>
            </a:lvl1pPr>
          </a:lstStyle>
          <a:p>
            <a:pPr lvl="0"/>
            <a:r>
              <a:rPr kumimoji="1" lang="ja-JP" altLang="en-US"/>
              <a:t>サブタイトル（</a:t>
            </a:r>
            <a:r>
              <a:rPr kumimoji="1" lang="en-US" altLang="ja-JP" dirty="0"/>
              <a:t>20pt</a:t>
            </a:r>
            <a:r>
              <a:rPr kumimoji="1" lang="ja-JP" altLang="en-US"/>
              <a:t>）</a:t>
            </a:r>
            <a:endParaRPr kumimoji="1" lang="ja-JP" altLang="en-US" dirty="0"/>
          </a:p>
        </p:txBody>
      </p:sp>
      <p:sp>
        <p:nvSpPr>
          <p:cNvPr id="5" name="フッター プレースホルダー 4">
            <a:extLst>
              <a:ext uri="{FF2B5EF4-FFF2-40B4-BE49-F238E27FC236}">
                <a16:creationId xmlns:a16="http://schemas.microsoft.com/office/drawing/2014/main" id="{DBAD78F7-E805-1F44-B787-F2F911307417}"/>
              </a:ext>
            </a:extLst>
          </p:cNvPr>
          <p:cNvSpPr>
            <a:spLocks noGrp="1"/>
          </p:cNvSpPr>
          <p:nvPr>
            <p:ph type="ftr" sz="quarter" idx="14"/>
          </p:nvPr>
        </p:nvSpPr>
        <p:spPr/>
        <p:txBody>
          <a:bodyPr/>
          <a:lstStyle/>
          <a:p>
            <a:pPr>
              <a:defRPr/>
            </a:pPr>
            <a:r>
              <a:rPr lang="en" altLang="ja-JP" sz="800" dirty="0">
                <a:solidFill>
                  <a:schemeClr val="accent2"/>
                </a:solidFill>
              </a:rPr>
              <a:t>© 2022 Yahoo Japan Corporation All rights reserved.</a:t>
            </a:r>
          </a:p>
        </p:txBody>
      </p:sp>
    </p:spTree>
    <p:extLst>
      <p:ext uri="{BB962C8B-B14F-4D97-AF65-F5344CB8AC3E}">
        <p14:creationId xmlns:p14="http://schemas.microsoft.com/office/powerpoint/2010/main" val="9891407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e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theme" Target="../theme/theme2.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theme" Target="../theme/theme3.xml"/><Relationship Id="rId3" Type="http://schemas.openxmlformats.org/officeDocument/2006/relationships/slideLayout" Target="../slideLayouts/slideLayout22.xml"/><Relationship Id="rId7" Type="http://schemas.openxmlformats.org/officeDocument/2006/relationships/slideLayout" Target="../slideLayouts/slideLayout26.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5" Type="http://schemas.openxmlformats.org/officeDocument/2006/relationships/slideLayout" Target="../slideLayouts/slideLayout24.xml"/><Relationship Id="rId4"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a:t>
            </a:r>
            <a:r>
              <a:rPr lang="ja-JP" altLang="en-US" sz="1000" dirty="0">
                <a:solidFill>
                  <a:srgbClr val="454958"/>
                </a:solidFill>
                <a:latin typeface="メイリオ" pitchFamily="50" charset="-128"/>
                <a:ea typeface="メイリオ" pitchFamily="50" charset="-128"/>
                <a:cs typeface="メイリオ" pitchFamily="50" charset="-128"/>
              </a:rPr>
              <a:t>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1301229"/>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10" name="テキスト プレースホルダー 9">
            <a:extLst>
              <a:ext uri="{FF2B5EF4-FFF2-40B4-BE49-F238E27FC236}">
                <a16:creationId xmlns:a16="http://schemas.microsoft.com/office/drawing/2014/main" id="{8908BA44-6EE6-F34B-8D99-A172A29498C2}"/>
              </a:ext>
            </a:extLst>
          </p:cNvPr>
          <p:cNvSpPr>
            <a:spLocks noGrp="1"/>
          </p:cNvSpPr>
          <p:nvPr>
            <p:ph type="body" idx="1"/>
          </p:nvPr>
        </p:nvSpPr>
        <p:spPr>
          <a:xfrm>
            <a:off x="838200" y="2761729"/>
            <a:ext cx="10515600" cy="2683495"/>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p:txBody>
      </p:sp>
      <p:pic>
        <p:nvPicPr>
          <p:cNvPr id="18" name="図 17">
            <a:extLst>
              <a:ext uri="{FF2B5EF4-FFF2-40B4-BE49-F238E27FC236}">
                <a16:creationId xmlns:a16="http://schemas.microsoft.com/office/drawing/2014/main" id="{9795B6C2-3926-E349-8345-F50B05F897C8}"/>
              </a:ext>
            </a:extLst>
          </p:cNvPr>
          <p:cNvPicPr>
            <a:picLocks noChangeAspect="1"/>
          </p:cNvPicPr>
          <p:nvPr userDrawn="1"/>
        </p:nvPicPr>
        <p:blipFill>
          <a:blip r:embed="rId9" cstate="email">
            <a:extLst>
              <a:ext uri="{28A0092B-C50C-407E-A947-70E740481C1C}">
                <a14:useLocalDpi xmlns:a14="http://schemas.microsoft.com/office/drawing/2010/main"/>
              </a:ext>
            </a:extLst>
          </a:blip>
          <a:stretch>
            <a:fillRect/>
          </a:stretch>
        </p:blipFill>
        <p:spPr>
          <a:xfrm>
            <a:off x="479375" y="332656"/>
            <a:ext cx="2959983" cy="583659"/>
          </a:xfrm>
          <a:prstGeom prst="rect">
            <a:avLst/>
          </a:prstGeom>
        </p:spPr>
      </p:pic>
      <p:sp>
        <p:nvSpPr>
          <p:cNvPr id="3" name="フッター プレースホルダー 3">
            <a:extLst>
              <a:ext uri="{FF2B5EF4-FFF2-40B4-BE49-F238E27FC236}">
                <a16:creationId xmlns:a16="http://schemas.microsoft.com/office/drawing/2014/main" id="{4177FA81-BF8A-93B0-4CEB-07CFCCAF166C}"/>
              </a:ext>
            </a:extLst>
          </p:cNvPr>
          <p:cNvSpPr txBox="1">
            <a:spLocks/>
          </p:cNvSpPr>
          <p:nvPr userDrawn="1"/>
        </p:nvSpPr>
        <p:spPr>
          <a:xfrm>
            <a:off x="5435393" y="6597352"/>
            <a:ext cx="1294831" cy="191871"/>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sz="800" dirty="0">
                <a:solidFill>
                  <a:schemeClr val="bg1">
                    <a:lumMod val="65000"/>
                  </a:schemeClr>
                </a:solidFill>
                <a:latin typeface="+mn-ea"/>
                <a:ea typeface="+mn-ea"/>
              </a:rPr>
              <a:t>© Yahoo Japan</a:t>
            </a:r>
            <a:endParaRPr lang="en-US" altLang="ja-JP" sz="800" dirty="0">
              <a:solidFill>
                <a:schemeClr val="bg1">
                  <a:lumMod val="65000"/>
                </a:schemeClr>
              </a:solidFill>
              <a:latin typeface="+mn-ea"/>
              <a:ea typeface="+mn-ea"/>
            </a:endParaRPr>
          </a:p>
        </p:txBody>
      </p:sp>
    </p:spTree>
  </p:cSld>
  <p:clrMap bg1="lt1" tx1="dk1" bg2="lt2" tx2="dk2" accent1="accent1" accent2="accent2" accent3="accent3" accent4="accent4" accent5="accent5" accent6="accent6" hlink="hlink" folHlink="folHlink"/>
  <p:sldLayoutIdLst>
    <p:sldLayoutId id="2147483726" r:id="rId1"/>
    <p:sldLayoutId id="2147483670" r:id="rId2"/>
    <p:sldLayoutId id="2147483659" r:id="rId3"/>
    <p:sldLayoutId id="2147483725" r:id="rId4"/>
    <p:sldLayoutId id="2147483727" r:id="rId5"/>
    <p:sldLayoutId id="2147483728" r:id="rId6"/>
    <p:sldLayoutId id="2147483729" r:id="rId7"/>
  </p:sldLayoutIdLst>
  <p:hf hdr="0" dt="0"/>
  <p:txStyles>
    <p:titleStyle>
      <a:lvl1pPr algn="l" defTabSz="914423" rtl="0" eaLnBrk="1" latinLnBrk="0" hangingPunct="1">
        <a:spcBef>
          <a:spcPct val="0"/>
        </a:spcBef>
        <a:buNone/>
        <a:defRPr kumimoji="1" sz="4401"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endParaRPr kumimoji="1" lang="en-US" altLang="ja-JP" sz="1000" dirty="0">
              <a:solidFill>
                <a:srgbClr val="454958"/>
              </a:solidFill>
              <a:latin typeface="メイリオ" pitchFamily="50" charset="-128"/>
              <a:ea typeface="メイリオ" pitchFamily="50" charset="-128"/>
              <a:cs typeface="メイリオ" pitchFamily="50" charset="-128"/>
            </a:endParaRP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69C30EB7-67D9-7547-9893-EBF0BF0607E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7" name="フッター プレースホルダ 9">
            <a:extLst>
              <a:ext uri="{FF2B5EF4-FFF2-40B4-BE49-F238E27FC236}">
                <a16:creationId xmlns:a16="http://schemas.microsoft.com/office/drawing/2014/main" id="{692416AB-33E6-7642-9E44-F8B7E065D37D}"/>
              </a:ext>
            </a:extLst>
          </p:cNvPr>
          <p:cNvSpPr>
            <a:spLocks noGrp="1"/>
          </p:cNvSpPr>
          <p:nvPr>
            <p:ph type="ftr" sz="quarter" idx="3"/>
          </p:nvPr>
        </p:nvSpPr>
        <p:spPr>
          <a:xfrm>
            <a:off x="8976320" y="6453336"/>
            <a:ext cx="3023328" cy="349423"/>
          </a:xfrm>
          <a:prstGeom prst="rect">
            <a:avLst/>
          </a:prstGeom>
        </p:spPr>
        <p:txBody>
          <a:bodyPr vert="horz" lIns="91440" tIns="45720" rIns="91440" bIns="45720" rtlCol="0" anchor="ctr"/>
          <a:lstStyle>
            <a:lvl1pPr marL="0" marR="0" indent="0" algn="r" defTabSz="914400" rtl="0" eaLnBrk="1" fontAlgn="auto" latinLnBrk="0" hangingPunct="1">
              <a:lnSpc>
                <a:spcPct val="100000"/>
              </a:lnSpc>
              <a:spcBef>
                <a:spcPts val="0"/>
              </a:spcBef>
              <a:spcAft>
                <a:spcPts val="0"/>
              </a:spcAft>
              <a:buClrTx/>
              <a:buSzTx/>
              <a:buFontTx/>
              <a:buNone/>
              <a:tabLst/>
              <a:defRPr lang="en-US" altLang="ja-JP" sz="800" b="0" i="0" baseline="0" smtClean="0">
                <a:solidFill>
                  <a:schemeClr val="accent2"/>
                </a:solidFill>
                <a:effectLst/>
              </a:defRPr>
            </a:lvl1pPr>
          </a:lstStyle>
          <a:p>
            <a:pPr>
              <a:defRPr/>
            </a:pPr>
            <a:r>
              <a:rPr lang="en" altLang="ja-JP" sz="800" dirty="0">
                <a:solidFill>
                  <a:schemeClr val="accent2"/>
                </a:solidFill>
              </a:rPr>
              <a:t>© 2022 Yahoo Japan Corporation All rights reserved.</a:t>
            </a:r>
          </a:p>
        </p:txBody>
      </p:sp>
      <p:sp>
        <p:nvSpPr>
          <p:cNvPr id="9" name="正方形/長方形 8">
            <a:extLst>
              <a:ext uri="{FF2B5EF4-FFF2-40B4-BE49-F238E27FC236}">
                <a16:creationId xmlns:a16="http://schemas.microsoft.com/office/drawing/2014/main" id="{3C0C4A7B-DFAD-E24E-9637-6477EB71D44F}"/>
              </a:ext>
            </a:extLst>
          </p:cNvPr>
          <p:cNvSpPr/>
          <p:nvPr userDrawn="1"/>
        </p:nvSpPr>
        <p:spPr>
          <a:xfrm>
            <a:off x="0" y="-1095"/>
            <a:ext cx="12192000" cy="45719"/>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Tree>
    <p:extLst>
      <p:ext uri="{BB962C8B-B14F-4D97-AF65-F5344CB8AC3E}">
        <p14:creationId xmlns:p14="http://schemas.microsoft.com/office/powerpoint/2010/main" val="2827675005"/>
      </p:ext>
    </p:extLst>
  </p:cSld>
  <p:clrMap bg1="lt1" tx1="dk1" bg2="lt2" tx2="dk2" accent1="accent1" accent2="accent2" accent3="accent3" accent4="accent4" accent5="accent5" accent6="accent6" hlink="hlink" folHlink="folHlink"/>
  <p:sldLayoutIdLst>
    <p:sldLayoutId id="2147483687"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700" r:id="rId11"/>
    <p:sldLayoutId id="2147483701" r:id="rId12"/>
  </p:sldLayoutIdLst>
  <p:hf hdr="0" dt="0"/>
  <p:txStyles>
    <p:titleStyle>
      <a:lvl1pPr algn="l" defTabSz="914423" rtl="0" eaLnBrk="1" latinLnBrk="0" hangingPunct="1">
        <a:spcBef>
          <a:spcPct val="0"/>
        </a:spcBef>
        <a:buNone/>
        <a:defRPr kumimoji="1" sz="40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accent2"/>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フローチャート: 処理 7">
            <a:extLst>
              <a:ext uri="{FF2B5EF4-FFF2-40B4-BE49-F238E27FC236}">
                <a16:creationId xmlns:a16="http://schemas.microsoft.com/office/drawing/2014/main" id="{27DB8BE3-7363-3F40-AFE7-EDB0A37997FD}"/>
              </a:ext>
            </a:extLst>
          </p:cNvPr>
          <p:cNvSpPr/>
          <p:nvPr userDrawn="1"/>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a:t>
            </a:r>
            <a:r>
              <a:rPr lang="ja-JP" altLang="en-US" sz="1000" dirty="0">
                <a:solidFill>
                  <a:srgbClr val="454958"/>
                </a:solidFill>
                <a:latin typeface="メイリオ" pitchFamily="50" charset="-128"/>
                <a:ea typeface="メイリオ" pitchFamily="50" charset="-128"/>
                <a:cs typeface="メイリオ" pitchFamily="50" charset="-128"/>
              </a:rPr>
              <a:t>代理店</a:t>
            </a:r>
            <a:endParaRPr kumimoji="1"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5" name="タイトル プレースホルダー 4">
            <a:extLst>
              <a:ext uri="{FF2B5EF4-FFF2-40B4-BE49-F238E27FC236}">
                <a16:creationId xmlns:a16="http://schemas.microsoft.com/office/drawing/2014/main" id="{775E66F0-779F-0B4B-A600-0BA315B4AC8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dirty="0"/>
              <a:t>マスター タイトルの書式設定</a:t>
            </a:r>
          </a:p>
        </p:txBody>
      </p:sp>
      <p:sp>
        <p:nvSpPr>
          <p:cNvPr id="2" name="テキスト プレースホルダー 1">
            <a:extLst>
              <a:ext uri="{FF2B5EF4-FFF2-40B4-BE49-F238E27FC236}">
                <a16:creationId xmlns:a16="http://schemas.microsoft.com/office/drawing/2014/main" id="{8396E064-C0CC-6846-A87E-393CE40EB6B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dirty="0"/>
              <a:t>2 </a:t>
            </a:r>
            <a:r>
              <a:rPr kumimoji="1" lang="ja-JP" altLang="en-US"/>
              <a:t>レベル</a:t>
            </a:r>
          </a:p>
        </p:txBody>
      </p:sp>
      <p:sp>
        <p:nvSpPr>
          <p:cNvPr id="10" name="スライド番号プレースホルダー 2">
            <a:extLst>
              <a:ext uri="{FF2B5EF4-FFF2-40B4-BE49-F238E27FC236}">
                <a16:creationId xmlns:a16="http://schemas.microsoft.com/office/drawing/2014/main" id="{00EAB7D5-3DA6-1543-A4E7-56A262AD7E4F}"/>
              </a:ext>
            </a:extLst>
          </p:cNvPr>
          <p:cNvSpPr>
            <a:spLocks noGrp="1"/>
          </p:cNvSpPr>
          <p:nvPr>
            <p:ph type="sldNum" sz="quarter" idx="4"/>
          </p:nvPr>
        </p:nvSpPr>
        <p:spPr>
          <a:xfrm>
            <a:off x="10992544" y="6525344"/>
            <a:ext cx="1033522" cy="365125"/>
          </a:xfrm>
          <a:prstGeom prst="rect">
            <a:avLst/>
          </a:prstGeom>
        </p:spPr>
        <p:txBody>
          <a:bodyPr/>
          <a:lstStyle>
            <a:lvl1pPr algn="r">
              <a:defRPr sz="1400">
                <a:solidFill>
                  <a:schemeClr val="accent2"/>
                </a:solidFill>
              </a:defRPr>
            </a:lvl1pPr>
          </a:lstStyle>
          <a:p>
            <a:fld id="{F9BD7636-22E7-4304-ABE2-16A3D163D5E1}" type="slidenum">
              <a:rPr lang="ja-JP" altLang="en-US" smtClean="0"/>
              <a:pPr/>
              <a:t>‹#›</a:t>
            </a:fld>
            <a:endParaRPr lang="ja-JP" altLang="en-US"/>
          </a:p>
        </p:txBody>
      </p:sp>
      <p:sp>
        <p:nvSpPr>
          <p:cNvPr id="3" name="フッター プレースホルダー 3">
            <a:extLst>
              <a:ext uri="{FF2B5EF4-FFF2-40B4-BE49-F238E27FC236}">
                <a16:creationId xmlns:a16="http://schemas.microsoft.com/office/drawing/2014/main" id="{0504479E-64DB-5721-59A3-455AA47FE0FD}"/>
              </a:ext>
            </a:extLst>
          </p:cNvPr>
          <p:cNvSpPr txBox="1">
            <a:spLocks/>
          </p:cNvSpPr>
          <p:nvPr userDrawn="1"/>
        </p:nvSpPr>
        <p:spPr>
          <a:xfrm>
            <a:off x="5435393" y="6597352"/>
            <a:ext cx="1294831" cy="191871"/>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sz="800" dirty="0">
                <a:solidFill>
                  <a:schemeClr val="bg1">
                    <a:lumMod val="65000"/>
                  </a:schemeClr>
                </a:solidFill>
                <a:latin typeface="+mn-ea"/>
                <a:ea typeface="+mn-ea"/>
              </a:rPr>
              <a:t>© Yahoo Japan</a:t>
            </a:r>
            <a:endParaRPr lang="en-US" altLang="ja-JP" sz="800" dirty="0">
              <a:solidFill>
                <a:schemeClr val="bg1">
                  <a:lumMod val="65000"/>
                </a:schemeClr>
              </a:solidFill>
              <a:latin typeface="+mn-ea"/>
              <a:ea typeface="+mn-ea"/>
            </a:endParaRPr>
          </a:p>
        </p:txBody>
      </p:sp>
    </p:spTree>
    <p:extLst>
      <p:ext uri="{BB962C8B-B14F-4D97-AF65-F5344CB8AC3E}">
        <p14:creationId xmlns:p14="http://schemas.microsoft.com/office/powerpoint/2010/main" val="2323901215"/>
      </p:ext>
    </p:extLst>
  </p:cSld>
  <p:clrMap bg1="lt1" tx1="dk1" bg2="lt2" tx2="dk2" accent1="accent1" accent2="accent2" accent3="accent3" accent4="accent4" accent5="accent5" accent6="accent6" hlink="hlink" folHlink="folHlink"/>
  <p:sldLayoutIdLst>
    <p:sldLayoutId id="2147483719" r:id="rId1"/>
    <p:sldLayoutId id="2147483724" r:id="rId2"/>
    <p:sldLayoutId id="2147483720" r:id="rId3"/>
    <p:sldLayoutId id="2147483730" r:id="rId4"/>
    <p:sldLayoutId id="2147483732" r:id="rId5"/>
    <p:sldLayoutId id="2147483733" r:id="rId6"/>
    <p:sldLayoutId id="2147483734" r:id="rId7"/>
  </p:sldLayoutIdLst>
  <p:hf hdr="0" dt="0"/>
  <p:txStyles>
    <p:titleStyle>
      <a:lvl1pPr algn="l" defTabSz="914423" rtl="0" eaLnBrk="1" latinLnBrk="0" hangingPunct="1">
        <a:spcBef>
          <a:spcPct val="0"/>
        </a:spcBef>
        <a:buNone/>
        <a:defRPr kumimoji="1" sz="2800" kern="1200">
          <a:solidFill>
            <a:schemeClr val="tx1"/>
          </a:solidFill>
          <a:latin typeface="+mj-lt"/>
          <a:ea typeface="+mj-ea"/>
          <a:cs typeface="+mj-cs"/>
        </a:defRPr>
      </a:lvl1pPr>
    </p:titleStyle>
    <p:body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23" rtl="0" eaLnBrk="1" latinLnBrk="0" hangingPunct="1">
        <a:defRPr kumimoji="1" sz="1800" kern="1200">
          <a:solidFill>
            <a:schemeClr val="tx1"/>
          </a:solidFill>
          <a:latin typeface="+mn-lt"/>
          <a:ea typeface="+mn-ea"/>
          <a:cs typeface="+mn-cs"/>
        </a:defRPr>
      </a:lvl1pPr>
      <a:lvl2pPr marL="457212" algn="l" defTabSz="914423" rtl="0" eaLnBrk="1" latinLnBrk="0" hangingPunct="1">
        <a:defRPr kumimoji="1" sz="1800" kern="1200">
          <a:solidFill>
            <a:schemeClr val="tx1"/>
          </a:solidFill>
          <a:latin typeface="+mn-lt"/>
          <a:ea typeface="+mn-ea"/>
          <a:cs typeface="+mn-cs"/>
        </a:defRPr>
      </a:lvl2pPr>
      <a:lvl3pPr marL="914423" algn="l" defTabSz="914423" rtl="0" eaLnBrk="1" latinLnBrk="0" hangingPunct="1">
        <a:defRPr kumimoji="1" sz="1800" kern="1200">
          <a:solidFill>
            <a:schemeClr val="tx1"/>
          </a:solidFill>
          <a:latin typeface="+mn-lt"/>
          <a:ea typeface="+mn-ea"/>
          <a:cs typeface="+mn-cs"/>
        </a:defRPr>
      </a:lvl3pPr>
      <a:lvl4pPr marL="1371634" algn="l" defTabSz="914423" rtl="0" eaLnBrk="1" latinLnBrk="0" hangingPunct="1">
        <a:defRPr kumimoji="1" sz="1800" kern="1200">
          <a:solidFill>
            <a:schemeClr val="tx1"/>
          </a:solidFill>
          <a:latin typeface="+mn-lt"/>
          <a:ea typeface="+mn-ea"/>
          <a:cs typeface="+mn-cs"/>
        </a:defRPr>
      </a:lvl4pPr>
      <a:lvl5pPr marL="1828846" algn="l" defTabSz="914423" rtl="0" eaLnBrk="1" latinLnBrk="0" hangingPunct="1">
        <a:defRPr kumimoji="1" sz="1800" kern="1200">
          <a:solidFill>
            <a:schemeClr val="tx1"/>
          </a:solidFill>
          <a:latin typeface="+mn-lt"/>
          <a:ea typeface="+mn-ea"/>
          <a:cs typeface="+mn-cs"/>
        </a:defRPr>
      </a:lvl5pPr>
      <a:lvl6pPr marL="2286057" algn="l" defTabSz="914423" rtl="0" eaLnBrk="1" latinLnBrk="0" hangingPunct="1">
        <a:defRPr kumimoji="1" sz="1800" kern="1200">
          <a:solidFill>
            <a:schemeClr val="tx1"/>
          </a:solidFill>
          <a:latin typeface="+mn-lt"/>
          <a:ea typeface="+mn-ea"/>
          <a:cs typeface="+mn-cs"/>
        </a:defRPr>
      </a:lvl6pPr>
      <a:lvl7pPr marL="2743269" algn="l" defTabSz="914423" rtl="0" eaLnBrk="1" latinLnBrk="0" hangingPunct="1">
        <a:defRPr kumimoji="1" sz="1800" kern="1200">
          <a:solidFill>
            <a:schemeClr val="tx1"/>
          </a:solidFill>
          <a:latin typeface="+mn-lt"/>
          <a:ea typeface="+mn-ea"/>
          <a:cs typeface="+mn-cs"/>
        </a:defRPr>
      </a:lvl7pPr>
      <a:lvl8pPr marL="3200480" algn="l" defTabSz="914423" rtl="0" eaLnBrk="1" latinLnBrk="0" hangingPunct="1">
        <a:defRPr kumimoji="1" sz="1800" kern="1200">
          <a:solidFill>
            <a:schemeClr val="tx1"/>
          </a:solidFill>
          <a:latin typeface="+mn-lt"/>
          <a:ea typeface="+mn-ea"/>
          <a:cs typeface="+mn-cs"/>
        </a:defRPr>
      </a:lvl8pPr>
      <a:lvl9pPr marL="3657691" algn="l" defTabSz="914423"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2.xml"/><Relationship Id="rId5" Type="http://schemas.openxmlformats.org/officeDocument/2006/relationships/image" Target="../media/image29.png"/><Relationship Id="rId4" Type="http://schemas.openxmlformats.org/officeDocument/2006/relationships/image" Target="../media/image28.png"/></Relationships>
</file>

<file path=ppt/slides/_rels/slide13.xml.rels><?xml version="1.0" encoding="UTF-8" standalone="yes"?>
<Relationships xmlns="http://schemas.openxmlformats.org/package/2006/relationships"><Relationship Id="rId8" Type="http://schemas.openxmlformats.org/officeDocument/2006/relationships/image" Target="../media/image34.png"/><Relationship Id="rId13" Type="http://schemas.microsoft.com/office/2007/relationships/hdphoto" Target="../media/hdphoto3.wdp"/><Relationship Id="rId3" Type="http://schemas.openxmlformats.org/officeDocument/2006/relationships/image" Target="../media/image30.png"/><Relationship Id="rId7" Type="http://schemas.openxmlformats.org/officeDocument/2006/relationships/image" Target="../media/image33.jpg"/><Relationship Id="rId12" Type="http://schemas.openxmlformats.org/officeDocument/2006/relationships/image" Target="../media/image36.png"/><Relationship Id="rId2" Type="http://schemas.openxmlformats.org/officeDocument/2006/relationships/image" Target="../media/image13.png"/><Relationship Id="rId16" Type="http://schemas.openxmlformats.org/officeDocument/2006/relationships/image" Target="../media/image38.png"/><Relationship Id="rId1" Type="http://schemas.openxmlformats.org/officeDocument/2006/relationships/slideLayout" Target="../slideLayouts/slideLayout22.xml"/><Relationship Id="rId6" Type="http://schemas.openxmlformats.org/officeDocument/2006/relationships/image" Target="../media/image32.jpg"/><Relationship Id="rId11" Type="http://schemas.microsoft.com/office/2007/relationships/hdphoto" Target="../media/hdphoto2.wdp"/><Relationship Id="rId5" Type="http://schemas.openxmlformats.org/officeDocument/2006/relationships/image" Target="../media/image11.png"/><Relationship Id="rId15" Type="http://schemas.microsoft.com/office/2007/relationships/hdphoto" Target="../media/hdphoto4.wdp"/><Relationship Id="rId10" Type="http://schemas.openxmlformats.org/officeDocument/2006/relationships/image" Target="../media/image35.png"/><Relationship Id="rId4" Type="http://schemas.openxmlformats.org/officeDocument/2006/relationships/image" Target="../media/image31.png"/><Relationship Id="rId9" Type="http://schemas.microsoft.com/office/2007/relationships/hdphoto" Target="../media/hdphoto1.wdp"/><Relationship Id="rId14" Type="http://schemas.openxmlformats.org/officeDocument/2006/relationships/image" Target="../media/image3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2.xml"/><Relationship Id="rId6" Type="http://schemas.openxmlformats.org/officeDocument/2006/relationships/image" Target="../media/image39.png"/><Relationship Id="rId5" Type="http://schemas.openxmlformats.org/officeDocument/2006/relationships/image" Target="../media/image31.png"/><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13.png"/><Relationship Id="rId1" Type="http://schemas.openxmlformats.org/officeDocument/2006/relationships/slideLayout" Target="../slideLayouts/slideLayout22.xml"/><Relationship Id="rId6" Type="http://schemas.openxmlformats.org/officeDocument/2006/relationships/image" Target="../media/image42.png"/><Relationship Id="rId5" Type="http://schemas.openxmlformats.org/officeDocument/2006/relationships/image" Target="../media/image11.png"/><Relationship Id="rId4" Type="http://schemas.openxmlformats.org/officeDocument/2006/relationships/image" Target="../media/image41.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3.png"/><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3.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4.jpeg"/><Relationship Id="rId1" Type="http://schemas.openxmlformats.org/officeDocument/2006/relationships/slideLayout" Target="../slideLayouts/slideLayout21.xml"/></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22.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7" Type="http://schemas.microsoft.com/office/2007/relationships/hdphoto" Target="../media/hdphoto3.wdp"/><Relationship Id="rId2" Type="http://schemas.openxmlformats.org/officeDocument/2006/relationships/chart" Target="../charts/chart1.xml"/><Relationship Id="rId1" Type="http://schemas.openxmlformats.org/officeDocument/2006/relationships/slideLayout" Target="../slideLayouts/slideLayout22.xml"/><Relationship Id="rId6" Type="http://schemas.openxmlformats.org/officeDocument/2006/relationships/image" Target="../media/image36.png"/><Relationship Id="rId5" Type="http://schemas.microsoft.com/office/2007/relationships/hdphoto" Target="../media/hdphoto1.wdp"/><Relationship Id="rId4" Type="http://schemas.openxmlformats.org/officeDocument/2006/relationships/image" Target="../media/image34.png"/></Relationships>
</file>

<file path=ppt/slides/_rels/slide23.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2.xml"/></Relationships>
</file>

<file path=ppt/slides/_rels/slide2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3.png"/><Relationship Id="rId1" Type="http://schemas.openxmlformats.org/officeDocument/2006/relationships/slideLayout" Target="../slideLayouts/slideLayout22.xml"/><Relationship Id="rId4" Type="http://schemas.openxmlformats.org/officeDocument/2006/relationships/image" Target="../media/image31.png"/></Relationships>
</file>

<file path=ppt/slides/_rels/slide25.xml.rels><?xml version="1.0" encoding="UTF-8" standalone="yes"?>
<Relationships xmlns="http://schemas.openxmlformats.org/package/2006/relationships"><Relationship Id="rId8" Type="http://schemas.openxmlformats.org/officeDocument/2006/relationships/image" Target="../media/image54.png"/><Relationship Id="rId3" Type="http://schemas.openxmlformats.org/officeDocument/2006/relationships/image" Target="../media/image49.png"/><Relationship Id="rId7" Type="http://schemas.openxmlformats.org/officeDocument/2006/relationships/image" Target="../media/image53.png"/><Relationship Id="rId2" Type="http://schemas.openxmlformats.org/officeDocument/2006/relationships/image" Target="../media/image48.png"/><Relationship Id="rId1" Type="http://schemas.openxmlformats.org/officeDocument/2006/relationships/slideLayout" Target="../slideLayouts/slideLayout22.xml"/><Relationship Id="rId6" Type="http://schemas.openxmlformats.org/officeDocument/2006/relationships/image" Target="../media/image52.png"/><Relationship Id="rId11" Type="http://schemas.openxmlformats.org/officeDocument/2006/relationships/image" Target="../media/image57.png"/><Relationship Id="rId5" Type="http://schemas.openxmlformats.org/officeDocument/2006/relationships/image" Target="../media/image51.png"/><Relationship Id="rId10" Type="http://schemas.openxmlformats.org/officeDocument/2006/relationships/image" Target="../media/image56.emf"/><Relationship Id="rId4" Type="http://schemas.openxmlformats.org/officeDocument/2006/relationships/image" Target="../media/image50.png"/><Relationship Id="rId9"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8.png"/><Relationship Id="rId7" Type="http://schemas.openxmlformats.org/officeDocument/2006/relationships/image" Target="../media/image59.png"/><Relationship Id="rId2" Type="http://schemas.openxmlformats.org/officeDocument/2006/relationships/image" Target="../media/image51.png"/><Relationship Id="rId1" Type="http://schemas.openxmlformats.org/officeDocument/2006/relationships/slideLayout" Target="../slideLayouts/slideLayout22.xml"/><Relationship Id="rId6" Type="http://schemas.openxmlformats.org/officeDocument/2006/relationships/image" Target="../media/image56.emf"/><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56.emf"/><Relationship Id="rId7" Type="http://schemas.openxmlformats.org/officeDocument/2006/relationships/image" Target="../media/image41.png"/><Relationship Id="rId2" Type="http://schemas.openxmlformats.org/officeDocument/2006/relationships/notesSlide" Target="../notesSlides/notesSlide9.xml"/><Relationship Id="rId1" Type="http://schemas.openxmlformats.org/officeDocument/2006/relationships/slideLayout" Target="../slideLayouts/slideLayout22.xml"/><Relationship Id="rId6" Type="http://schemas.openxmlformats.org/officeDocument/2006/relationships/image" Target="../media/image61.png"/><Relationship Id="rId5" Type="http://schemas.openxmlformats.org/officeDocument/2006/relationships/image" Target="../media/image13.png"/><Relationship Id="rId4" Type="http://schemas.openxmlformats.org/officeDocument/2006/relationships/image" Target="../media/image60.png"/><Relationship Id="rId9" Type="http://schemas.openxmlformats.org/officeDocument/2006/relationships/image" Target="../media/image4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22.xml"/><Relationship Id="rId5" Type="http://schemas.openxmlformats.org/officeDocument/2006/relationships/image" Target="../media/image65.png"/><Relationship Id="rId4" Type="http://schemas.openxmlformats.org/officeDocument/2006/relationships/image" Target="../media/image64.png"/></Relationships>
</file>

<file path=ppt/slides/_rels/slide35.xml.rels><?xml version="1.0" encoding="UTF-8" standalone="yes"?>
<Relationships xmlns="http://schemas.openxmlformats.org/package/2006/relationships"><Relationship Id="rId3" Type="http://schemas.openxmlformats.org/officeDocument/2006/relationships/hyperlink" Target="https://s.yimg.jp/dl/displayads-guarantee/audiencelist.zip" TargetMode="External"/><Relationship Id="rId2" Type="http://schemas.openxmlformats.org/officeDocument/2006/relationships/hyperlink" Target="https://ads-help.yahoo.co.jp/yahooads/display/articledetail?lan=ja&amp;aid=71655" TargetMode="External"/><Relationship Id="rId1" Type="http://schemas.openxmlformats.org/officeDocument/2006/relationships/slideLayout" Target="../slideLayouts/slideLayout22.xml"/></Relationships>
</file>

<file path=ppt/slides/_rels/slide36.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2.xml"/></Relationships>
</file>

<file path=ppt/slides/_rels/slide37.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67.png"/><Relationship Id="rId1" Type="http://schemas.openxmlformats.org/officeDocument/2006/relationships/slideLayout" Target="../slideLayouts/slideLayout22.xml"/><Relationship Id="rId6" Type="http://schemas.openxmlformats.org/officeDocument/2006/relationships/hyperlink" Target="https://ads-help.yahoo.co.jp/yahooads/guideline/articledetail?lan=ja&amp;aid=1493&amp;o=default" TargetMode="External"/><Relationship Id="rId5" Type="http://schemas.openxmlformats.org/officeDocument/2006/relationships/image" Target="../media/image69.png"/><Relationship Id="rId4" Type="http://schemas.openxmlformats.org/officeDocument/2006/relationships/image" Target="../media/image15.png"/></Relationships>
</file>

<file path=ppt/slides/_rels/slide38.xml.rels><?xml version="1.0" encoding="UTF-8" standalone="yes"?>
<Relationships xmlns="http://schemas.openxmlformats.org/package/2006/relationships"><Relationship Id="rId3" Type="http://schemas.openxmlformats.org/officeDocument/2006/relationships/hyperlink" Target="https://form-business.yahoo.co.jp/claris/enqueteForm?inquiry_type=guaranteed_review" TargetMode="External"/><Relationship Id="rId2" Type="http://schemas.openxmlformats.org/officeDocument/2006/relationships/hyperlink" Target="https://form-business.yahoo.co.jp/claris/enqueteForm?inquiry_type=bls_review" TargetMode="External"/><Relationship Id="rId1" Type="http://schemas.openxmlformats.org/officeDocument/2006/relationships/slideLayout" Target="../slideLayouts/slideLayout22.xml"/><Relationship Id="rId4" Type="http://schemas.openxmlformats.org/officeDocument/2006/relationships/hyperlink" Target="https://form-business.yahoo.co.jp/claris/enqueteForm?inquiry_type=placement_restrictions" TargetMode="External"/></Relationships>
</file>

<file path=ppt/slides/_rels/slide39.xml.rels><?xml version="1.0" encoding="UTF-8" standalone="yes"?>
<Relationships xmlns="http://schemas.openxmlformats.org/package/2006/relationships"><Relationship Id="rId3" Type="http://schemas.openxmlformats.org/officeDocument/2006/relationships/hyperlink" Target="https://ads-help.yahoo.co.jp/yahooads/guideline/articledetail?lan=ja&amp;aid=1493&amp;o=default" TargetMode="External"/><Relationship Id="rId2" Type="http://schemas.openxmlformats.org/officeDocument/2006/relationships/hyperlink" Target="https://marketing.yahoo.co.jp/guidelines/terms.html" TargetMode="External"/><Relationship Id="rId1" Type="http://schemas.openxmlformats.org/officeDocument/2006/relationships/slideLayout" Target="../slideLayouts/slideLayout22.xml"/><Relationship Id="rId6" Type="http://schemas.openxmlformats.org/officeDocument/2006/relationships/hyperlink" Target="https://form-business.yahoo.co.jp/claris/enqueteForm?inquiry_type=bls_review" TargetMode="External"/><Relationship Id="rId5" Type="http://schemas.openxmlformats.org/officeDocument/2006/relationships/hyperlink" Target="https://form-business.yahoo.co.jp/claris/enqueteForm?inquiry_type=guaranteed_review" TargetMode="External"/><Relationship Id="rId4" Type="http://schemas.openxmlformats.org/officeDocument/2006/relationships/hyperlink" Target="https://form-business.yahoo.co.jp/claris/enqueteForm?inquiry_type=placement_restrictions"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8" Type="http://schemas.openxmlformats.org/officeDocument/2006/relationships/hyperlink" Target="https://s.yimg.jp/dl/displayads-guarantee/displayads-guarantee_salessheet_nakamen_primedisplay_2022H2.zip" TargetMode="External"/><Relationship Id="rId3" Type="http://schemas.openxmlformats.org/officeDocument/2006/relationships/hyperlink" Target="https://portal.yadui.business.yahoo.co.jp/agencyportal/30187098/" TargetMode="External"/><Relationship Id="rId7" Type="http://schemas.openxmlformats.org/officeDocument/2006/relationships/hyperlink" Target="https://s.yimg.jp/dl/displayads-guarantee/displayads-guarantee_salessheet_instream_2022H2.zip" TargetMode="External"/><Relationship Id="rId12" Type="http://schemas.openxmlformats.org/officeDocument/2006/relationships/hyperlink" Target="https://s.yimg.jp/dl/displayads-guarantee/displayads-guarantee_salessheet_carview_2022Q4.zip" TargetMode="External"/><Relationship Id="rId2" Type="http://schemas.openxmlformats.org/officeDocument/2006/relationships/hyperlink" Target="https://portal.yadui.business.yahoo.co.jp/agencyportal/873243/" TargetMode="External"/><Relationship Id="rId1" Type="http://schemas.openxmlformats.org/officeDocument/2006/relationships/slideLayout" Target="../slideLayouts/slideLayout22.xml"/><Relationship Id="rId6" Type="http://schemas.openxmlformats.org/officeDocument/2006/relationships/hyperlink" Target="https://s.yimg.jp/dl/displayads-guarantee/displayads-guarantee_salessheet_BP_2022Q4.zip" TargetMode="External"/><Relationship Id="rId11" Type="http://schemas.openxmlformats.org/officeDocument/2006/relationships/hyperlink" Target="https://s.yimg.jp/dl/displayads-guarantee/displayads-guarantee_salessheet_finance_2022H2.zip" TargetMode="External"/><Relationship Id="rId5" Type="http://schemas.openxmlformats.org/officeDocument/2006/relationships/hyperlink" Target="https://s.yimg.jp/dl/displayads-guarantee/displayads-guarantee_salessheet_BP_2022Q3.zip" TargetMode="External"/><Relationship Id="rId10" Type="http://schemas.openxmlformats.org/officeDocument/2006/relationships/hyperlink" Target="https://s.yimg.jp/dl/displayads-guarantee/displayads-guarantee_salessheet_sportsnavi_2022H2.zip" TargetMode="External"/><Relationship Id="rId4" Type="http://schemas.openxmlformats.org/officeDocument/2006/relationships/hyperlink" Target="https://portal.yadui.business.yahoo.co.jp/agencyportal/1052207/" TargetMode="External"/><Relationship Id="rId9" Type="http://schemas.openxmlformats.org/officeDocument/2006/relationships/hyperlink" Target="https://s.yimg.jp/dl/displayads-guarantee/displayads-guarantee_salessheet_news_2022H2.zip" TargetMode="Externa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8" Type="http://schemas.openxmlformats.org/officeDocument/2006/relationships/image" Target="../media/image20.jpe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png"/><Relationship Id="rId2" Type="http://schemas.openxmlformats.org/officeDocument/2006/relationships/image" Target="../media/image11.png"/><Relationship Id="rId1" Type="http://schemas.openxmlformats.org/officeDocument/2006/relationships/slideLayout" Target="../slideLayouts/slideLayout22.xml"/><Relationship Id="rId6" Type="http://schemas.openxmlformats.org/officeDocument/2006/relationships/image" Target="../media/image18.png"/><Relationship Id="rId11" Type="http://schemas.openxmlformats.org/officeDocument/2006/relationships/image" Target="../media/image23.png"/><Relationship Id="rId5" Type="http://schemas.openxmlformats.org/officeDocument/2006/relationships/image" Target="../media/image17.png"/><Relationship Id="rId10" Type="http://schemas.openxmlformats.org/officeDocument/2006/relationships/image" Target="../media/image22.png"/><Relationship Id="rId4" Type="http://schemas.openxmlformats.org/officeDocument/2006/relationships/image" Target="../media/image16.png"/><Relationship Id="rId9" Type="http://schemas.openxmlformats.org/officeDocument/2006/relationships/image" Target="../media/image21.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直角三角形 4">
            <a:extLst>
              <a:ext uri="{FF2B5EF4-FFF2-40B4-BE49-F238E27FC236}">
                <a16:creationId xmlns:a16="http://schemas.microsoft.com/office/drawing/2014/main" id="{EC147A71-4DE9-E046-B63F-924B5201DB02}"/>
              </a:ext>
            </a:extLst>
          </p:cNvPr>
          <p:cNvSpPr/>
          <p:nvPr/>
        </p:nvSpPr>
        <p:spPr>
          <a:xfrm rot="16200000">
            <a:off x="5317630" y="-40432"/>
            <a:ext cx="6898432" cy="6898432"/>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mn-ea"/>
            </a:endParaRPr>
          </a:p>
        </p:txBody>
      </p:sp>
      <p:sp>
        <p:nvSpPr>
          <p:cNvPr id="6" name="三角形 5">
            <a:extLst>
              <a:ext uri="{FF2B5EF4-FFF2-40B4-BE49-F238E27FC236}">
                <a16:creationId xmlns:a16="http://schemas.microsoft.com/office/drawing/2014/main" id="{1CC03990-7381-C542-AC6D-A4E008F0456F}"/>
              </a:ext>
            </a:extLst>
          </p:cNvPr>
          <p:cNvSpPr/>
          <p:nvPr/>
        </p:nvSpPr>
        <p:spPr>
          <a:xfrm rot="10800000">
            <a:off x="6252819" y="-1865"/>
            <a:ext cx="5934269" cy="3225989"/>
          </a:xfrm>
          <a:custGeom>
            <a:avLst/>
            <a:gdLst>
              <a:gd name="connsiteX0" fmla="*/ 0 w 5934269"/>
              <a:gd name="connsiteY0" fmla="*/ 5115749 h 5115749"/>
              <a:gd name="connsiteX1" fmla="*/ 2967135 w 5934269"/>
              <a:gd name="connsiteY1" fmla="*/ 0 h 5115749"/>
              <a:gd name="connsiteX2" fmla="*/ 5934269 w 5934269"/>
              <a:gd name="connsiteY2" fmla="*/ 5115749 h 5115749"/>
              <a:gd name="connsiteX3" fmla="*/ 0 w 5934269"/>
              <a:gd name="connsiteY3" fmla="*/ 5115749 h 5115749"/>
              <a:gd name="connsiteX0" fmla="*/ 0 w 5934269"/>
              <a:gd name="connsiteY0" fmla="*/ 3286949 h 3286949"/>
              <a:gd name="connsiteX1" fmla="*/ 3135086 w 5934269"/>
              <a:gd name="connsiteY1" fmla="*/ 0 h 3286949"/>
              <a:gd name="connsiteX2" fmla="*/ 5934269 w 5934269"/>
              <a:gd name="connsiteY2" fmla="*/ 3286949 h 3286949"/>
              <a:gd name="connsiteX3" fmla="*/ 0 w 5934269"/>
              <a:gd name="connsiteY3" fmla="*/ 3286949 h 3286949"/>
              <a:gd name="connsiteX0" fmla="*/ 0 w 5934269"/>
              <a:gd name="connsiteY0" fmla="*/ 3201605 h 3201605"/>
              <a:gd name="connsiteX1" fmla="*/ 3196046 w 5934269"/>
              <a:gd name="connsiteY1" fmla="*/ 0 h 3201605"/>
              <a:gd name="connsiteX2" fmla="*/ 5934269 w 5934269"/>
              <a:gd name="connsiteY2" fmla="*/ 3201605 h 3201605"/>
              <a:gd name="connsiteX3" fmla="*/ 0 w 5934269"/>
              <a:gd name="connsiteY3" fmla="*/ 3201605 h 3201605"/>
              <a:gd name="connsiteX0" fmla="*/ 0 w 5934269"/>
              <a:gd name="connsiteY0" fmla="*/ 3225989 h 3225989"/>
              <a:gd name="connsiteX1" fmla="*/ 3257006 w 5934269"/>
              <a:gd name="connsiteY1" fmla="*/ 0 h 3225989"/>
              <a:gd name="connsiteX2" fmla="*/ 5934269 w 5934269"/>
              <a:gd name="connsiteY2" fmla="*/ 3225989 h 3225989"/>
              <a:gd name="connsiteX3" fmla="*/ 0 w 5934269"/>
              <a:gd name="connsiteY3" fmla="*/ 3225989 h 3225989"/>
              <a:gd name="connsiteX0" fmla="*/ 0 w 5934269"/>
              <a:gd name="connsiteY0" fmla="*/ 3225989 h 3225989"/>
              <a:gd name="connsiteX1" fmla="*/ 3232730 w 5934269"/>
              <a:gd name="connsiteY1" fmla="*/ 0 h 3225989"/>
              <a:gd name="connsiteX2" fmla="*/ 5934269 w 5934269"/>
              <a:gd name="connsiteY2" fmla="*/ 3225989 h 3225989"/>
              <a:gd name="connsiteX3" fmla="*/ 0 w 5934269"/>
              <a:gd name="connsiteY3" fmla="*/ 3225989 h 3225989"/>
            </a:gdLst>
            <a:ahLst/>
            <a:cxnLst>
              <a:cxn ang="0">
                <a:pos x="connsiteX0" y="connsiteY0"/>
              </a:cxn>
              <a:cxn ang="0">
                <a:pos x="connsiteX1" y="connsiteY1"/>
              </a:cxn>
              <a:cxn ang="0">
                <a:pos x="connsiteX2" y="connsiteY2"/>
              </a:cxn>
              <a:cxn ang="0">
                <a:pos x="connsiteX3" y="connsiteY3"/>
              </a:cxn>
            </a:cxnLst>
            <a:rect l="l" t="t" r="r" b="b"/>
            <a:pathLst>
              <a:path w="5934269" h="3225989">
                <a:moveTo>
                  <a:pt x="0" y="3225989"/>
                </a:moveTo>
                <a:lnTo>
                  <a:pt x="3232730" y="0"/>
                </a:lnTo>
                <a:lnTo>
                  <a:pt x="5934269" y="3225989"/>
                </a:lnTo>
                <a:lnTo>
                  <a:pt x="0" y="3225989"/>
                </a:lnTo>
                <a:close/>
              </a:path>
            </a:pathLst>
          </a:custGeom>
          <a:solidFill>
            <a:srgbClr val="DB1F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2" name="三角形 5">
            <a:extLst>
              <a:ext uri="{FF2B5EF4-FFF2-40B4-BE49-F238E27FC236}">
                <a16:creationId xmlns:a16="http://schemas.microsoft.com/office/drawing/2014/main" id="{01FE08D1-D7E5-E241-A8F5-0B5C103FF7BD}"/>
              </a:ext>
            </a:extLst>
          </p:cNvPr>
          <p:cNvSpPr/>
          <p:nvPr/>
        </p:nvSpPr>
        <p:spPr>
          <a:xfrm rot="10800000">
            <a:off x="6240016" y="4462"/>
            <a:ext cx="5934269" cy="3244840"/>
          </a:xfrm>
          <a:custGeom>
            <a:avLst/>
            <a:gdLst>
              <a:gd name="connsiteX0" fmla="*/ 0 w 5934269"/>
              <a:gd name="connsiteY0" fmla="*/ 5115749 h 5115749"/>
              <a:gd name="connsiteX1" fmla="*/ 2967135 w 5934269"/>
              <a:gd name="connsiteY1" fmla="*/ 0 h 5115749"/>
              <a:gd name="connsiteX2" fmla="*/ 5934269 w 5934269"/>
              <a:gd name="connsiteY2" fmla="*/ 5115749 h 5115749"/>
              <a:gd name="connsiteX3" fmla="*/ 0 w 5934269"/>
              <a:gd name="connsiteY3" fmla="*/ 5115749 h 5115749"/>
              <a:gd name="connsiteX0" fmla="*/ 0 w 5934269"/>
              <a:gd name="connsiteY0" fmla="*/ 3286949 h 3286949"/>
              <a:gd name="connsiteX1" fmla="*/ 3135086 w 5934269"/>
              <a:gd name="connsiteY1" fmla="*/ 0 h 3286949"/>
              <a:gd name="connsiteX2" fmla="*/ 5934269 w 5934269"/>
              <a:gd name="connsiteY2" fmla="*/ 3286949 h 3286949"/>
              <a:gd name="connsiteX3" fmla="*/ 0 w 5934269"/>
              <a:gd name="connsiteY3" fmla="*/ 3286949 h 3286949"/>
              <a:gd name="connsiteX0" fmla="*/ 0 w 5934269"/>
              <a:gd name="connsiteY0" fmla="*/ 3201605 h 3201605"/>
              <a:gd name="connsiteX1" fmla="*/ 3196046 w 5934269"/>
              <a:gd name="connsiteY1" fmla="*/ 0 h 3201605"/>
              <a:gd name="connsiteX2" fmla="*/ 5934269 w 5934269"/>
              <a:gd name="connsiteY2" fmla="*/ 3201605 h 3201605"/>
              <a:gd name="connsiteX3" fmla="*/ 0 w 5934269"/>
              <a:gd name="connsiteY3" fmla="*/ 3201605 h 3201605"/>
              <a:gd name="connsiteX0" fmla="*/ 0 w 5934269"/>
              <a:gd name="connsiteY0" fmla="*/ 3225989 h 3225989"/>
              <a:gd name="connsiteX1" fmla="*/ 3257006 w 5934269"/>
              <a:gd name="connsiteY1" fmla="*/ 0 h 3225989"/>
              <a:gd name="connsiteX2" fmla="*/ 5934269 w 5934269"/>
              <a:gd name="connsiteY2" fmla="*/ 3225989 h 3225989"/>
              <a:gd name="connsiteX3" fmla="*/ 0 w 5934269"/>
              <a:gd name="connsiteY3" fmla="*/ 3225989 h 3225989"/>
              <a:gd name="connsiteX0" fmla="*/ 0 w 5934269"/>
              <a:gd name="connsiteY0" fmla="*/ 3225989 h 3225989"/>
              <a:gd name="connsiteX1" fmla="*/ 3232730 w 5934269"/>
              <a:gd name="connsiteY1" fmla="*/ 0 h 3225989"/>
              <a:gd name="connsiteX2" fmla="*/ 5934269 w 5934269"/>
              <a:gd name="connsiteY2" fmla="*/ 3225989 h 3225989"/>
              <a:gd name="connsiteX3" fmla="*/ 0 w 5934269"/>
              <a:gd name="connsiteY3" fmla="*/ 3225989 h 3225989"/>
            </a:gdLst>
            <a:ahLst/>
            <a:cxnLst>
              <a:cxn ang="0">
                <a:pos x="connsiteX0" y="connsiteY0"/>
              </a:cxn>
              <a:cxn ang="0">
                <a:pos x="connsiteX1" y="connsiteY1"/>
              </a:cxn>
              <a:cxn ang="0">
                <a:pos x="connsiteX2" y="connsiteY2"/>
              </a:cxn>
              <a:cxn ang="0">
                <a:pos x="connsiteX3" y="connsiteY3"/>
              </a:cxn>
            </a:cxnLst>
            <a:rect l="l" t="t" r="r" b="b"/>
            <a:pathLst>
              <a:path w="5934269" h="3225989">
                <a:moveTo>
                  <a:pt x="0" y="3225989"/>
                </a:moveTo>
                <a:lnTo>
                  <a:pt x="3232730" y="0"/>
                </a:lnTo>
                <a:lnTo>
                  <a:pt x="5934269" y="3225989"/>
                </a:lnTo>
                <a:lnTo>
                  <a:pt x="0" y="3225989"/>
                </a:lnTo>
                <a:close/>
              </a:path>
            </a:pathLst>
          </a:custGeom>
          <a:solidFill>
            <a:srgbClr val="C900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17" name="テキスト プレースホルダー 7">
            <a:extLst>
              <a:ext uri="{FF2B5EF4-FFF2-40B4-BE49-F238E27FC236}">
                <a16:creationId xmlns:a16="http://schemas.microsoft.com/office/drawing/2014/main" id="{02F9056B-7970-924D-A2A6-FBB9B1896C3D}"/>
              </a:ext>
            </a:extLst>
          </p:cNvPr>
          <p:cNvSpPr txBox="1">
            <a:spLocks/>
          </p:cNvSpPr>
          <p:nvPr/>
        </p:nvSpPr>
        <p:spPr>
          <a:xfrm>
            <a:off x="545009" y="5445224"/>
            <a:ext cx="4067944" cy="1184132"/>
          </a:xfrm>
          <a:prstGeom prst="rect">
            <a:avLst/>
          </a:prstGeom>
        </p:spPr>
        <p:txBody>
          <a:bodyPr/>
          <a:lstStyle>
            <a:lvl1pPr marL="0" indent="0" algn="ctr" defTabSz="914400" rtl="0" eaLnBrk="1" latinLnBrk="0" hangingPunct="1">
              <a:lnSpc>
                <a:spcPct val="90000"/>
              </a:lnSpc>
              <a:spcBef>
                <a:spcPts val="1000"/>
              </a:spcBef>
              <a:buFont typeface="Arial"/>
              <a:buNone/>
              <a:defRPr kumimoji="1" sz="1400" kern="1200">
                <a:solidFill>
                  <a:schemeClr val="tx2">
                    <a:lumMod val="60000"/>
                    <a:lumOff val="40000"/>
                  </a:schemeClr>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kumimoji="1" sz="2400" kern="1200">
                <a:solidFill>
                  <a:schemeClr val="accent6"/>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kumimoji="1" sz="2000" kern="1200">
                <a:solidFill>
                  <a:schemeClr val="accent6"/>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kumimoji="1" sz="1800"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kumimoji="1" sz="1800" kern="1200">
                <a:solidFill>
                  <a:schemeClr val="tx1"/>
                </a:solidFill>
                <a:latin typeface="+mn-lt"/>
                <a:ea typeface="+mn-ea"/>
                <a:cs typeface="+mn-cs"/>
              </a:defRPr>
            </a:lvl9pPr>
          </a:lstStyle>
          <a:p>
            <a:pPr algn="l"/>
            <a:r>
              <a:rPr lang="ja-JP" altLang="en-US" sz="1800" dirty="0">
                <a:solidFill>
                  <a:srgbClr val="545454"/>
                </a:solidFill>
                <a:latin typeface="+mn-ea"/>
              </a:rPr>
              <a:t>ヤフー株式会社</a:t>
            </a:r>
            <a:endParaRPr lang="en-US" altLang="ja-JP" sz="1800" dirty="0">
              <a:solidFill>
                <a:srgbClr val="545454"/>
              </a:solidFill>
              <a:latin typeface="+mn-ea"/>
            </a:endParaRPr>
          </a:p>
          <a:p>
            <a:pPr algn="l"/>
            <a:r>
              <a:rPr lang="en-US" altLang="ja-JP" sz="1800" dirty="0">
                <a:solidFill>
                  <a:srgbClr val="545454"/>
                </a:solidFill>
                <a:latin typeface="+mn-ea"/>
              </a:rPr>
              <a:t>2022</a:t>
            </a:r>
            <a:r>
              <a:rPr lang="ja-JP" altLang="en-US" sz="1800" dirty="0">
                <a:solidFill>
                  <a:srgbClr val="545454"/>
                </a:solidFill>
                <a:latin typeface="+mn-ea"/>
              </a:rPr>
              <a:t>年</a:t>
            </a:r>
            <a:r>
              <a:rPr lang="en-US" altLang="ja-JP" sz="1800" dirty="0">
                <a:solidFill>
                  <a:srgbClr val="545454"/>
                </a:solidFill>
                <a:latin typeface="+mn-ea"/>
              </a:rPr>
              <a:t>10</a:t>
            </a:r>
            <a:r>
              <a:rPr lang="ja-JP" altLang="en-US" sz="1800" dirty="0">
                <a:solidFill>
                  <a:srgbClr val="545454"/>
                </a:solidFill>
                <a:latin typeface="+mn-ea"/>
              </a:rPr>
              <a:t>月</a:t>
            </a:r>
            <a:r>
              <a:rPr lang="en-US" altLang="ja-JP" sz="1800" dirty="0">
                <a:solidFill>
                  <a:srgbClr val="545454"/>
                </a:solidFill>
                <a:latin typeface="+mn-ea"/>
              </a:rPr>
              <a:t>24</a:t>
            </a:r>
            <a:r>
              <a:rPr lang="ja-JP" altLang="en-US" sz="1800" dirty="0">
                <a:solidFill>
                  <a:srgbClr val="545454"/>
                </a:solidFill>
                <a:latin typeface="+mn-ea"/>
              </a:rPr>
              <a:t>日</a:t>
            </a:r>
            <a:endParaRPr lang="en-US" altLang="ja-JP" sz="1800" dirty="0">
              <a:solidFill>
                <a:srgbClr val="545454"/>
              </a:solidFill>
              <a:latin typeface="+mn-ea"/>
            </a:endParaRPr>
          </a:p>
          <a:p>
            <a:pPr algn="l"/>
            <a:r>
              <a:rPr lang="en-US" altLang="ja-JP" dirty="0">
                <a:solidFill>
                  <a:srgbClr val="545454"/>
                </a:solidFill>
                <a:latin typeface="+mn-ea"/>
              </a:rPr>
              <a:t>https://marketing.yahoo.co.jp/</a:t>
            </a:r>
            <a:endParaRPr lang="ja-JP" altLang="en-US" dirty="0">
              <a:solidFill>
                <a:srgbClr val="545454"/>
              </a:solidFill>
              <a:latin typeface="+mn-ea"/>
            </a:endParaRPr>
          </a:p>
        </p:txBody>
      </p:sp>
      <p:pic>
        <p:nvPicPr>
          <p:cNvPr id="11" name="図 10">
            <a:extLst>
              <a:ext uri="{FF2B5EF4-FFF2-40B4-BE49-F238E27FC236}">
                <a16:creationId xmlns:a16="http://schemas.microsoft.com/office/drawing/2014/main" id="{9795B6C2-3926-E349-8345-F50B05F897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79375" y="332656"/>
            <a:ext cx="2959983" cy="583659"/>
          </a:xfrm>
          <a:prstGeom prst="rect">
            <a:avLst/>
          </a:prstGeom>
        </p:spPr>
      </p:pic>
      <p:sp>
        <p:nvSpPr>
          <p:cNvPr id="15" name="フローチャート: 処理 14">
            <a:extLst>
              <a:ext uri="{FF2B5EF4-FFF2-40B4-BE49-F238E27FC236}">
                <a16:creationId xmlns:a16="http://schemas.microsoft.com/office/drawing/2014/main" id="{27DB8BE3-7363-3F40-AFE7-EDB0A37997FD}"/>
              </a:ext>
            </a:extLst>
          </p:cNvPr>
          <p:cNvSpPr/>
          <p:nvPr/>
        </p:nvSpPr>
        <p:spPr>
          <a:xfrm>
            <a:off x="10583493" y="301745"/>
            <a:ext cx="1352415" cy="407963"/>
          </a:xfrm>
          <a:prstGeom prst="flowChartProcess">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tIns="72000" rtlCol="0" anchor="ctr"/>
          <a:lstStyle/>
          <a:p>
            <a:pPr algn="ctr"/>
            <a:r>
              <a:rPr kumimoji="1" lang="ja-JP" altLang="en-US" sz="1000" dirty="0">
                <a:solidFill>
                  <a:srgbClr val="454958"/>
                </a:solidFill>
                <a:latin typeface="メイリオ" pitchFamily="50" charset="-128"/>
                <a:ea typeface="メイリオ" pitchFamily="50" charset="-128"/>
                <a:cs typeface="メイリオ" pitchFamily="50" charset="-128"/>
              </a:rPr>
              <a:t>広告主・</a:t>
            </a:r>
            <a:r>
              <a:rPr lang="ja-JP" altLang="en-US" sz="1000" dirty="0">
                <a:solidFill>
                  <a:srgbClr val="454958"/>
                </a:solidFill>
                <a:latin typeface="メイリオ" pitchFamily="50" charset="-128"/>
                <a:ea typeface="メイリオ" pitchFamily="50" charset="-128"/>
                <a:cs typeface="メイリオ" pitchFamily="50" charset="-128"/>
              </a:rPr>
              <a:t>代理店</a:t>
            </a:r>
            <a:endParaRPr lang="en-US" altLang="ja-JP" sz="1000" dirty="0">
              <a:solidFill>
                <a:srgbClr val="454958"/>
              </a:solidFill>
              <a:latin typeface="メイリオ" pitchFamily="50" charset="-128"/>
              <a:ea typeface="メイリオ" pitchFamily="50" charset="-128"/>
              <a:cs typeface="メイリオ" pitchFamily="50" charset="-128"/>
            </a:endParaRPr>
          </a:p>
          <a:p>
            <a:pPr algn="ctr"/>
            <a:r>
              <a:rPr kumimoji="1" lang="ja-JP" altLang="en-US" sz="1000" dirty="0">
                <a:solidFill>
                  <a:srgbClr val="454958"/>
                </a:solidFill>
                <a:latin typeface="メイリオ" pitchFamily="50" charset="-128"/>
                <a:ea typeface="メイリオ" pitchFamily="50" charset="-128"/>
                <a:cs typeface="メイリオ" pitchFamily="50" charset="-128"/>
              </a:rPr>
              <a:t>限定</a:t>
            </a:r>
          </a:p>
        </p:txBody>
      </p:sp>
      <p:sp>
        <p:nvSpPr>
          <p:cNvPr id="13" name="タイトル 6">
            <a:extLst>
              <a:ext uri="{FF2B5EF4-FFF2-40B4-BE49-F238E27FC236}">
                <a16:creationId xmlns:a16="http://schemas.microsoft.com/office/drawing/2014/main" id="{9B37690E-E7E3-C347-870E-7CC8439B28E6}"/>
              </a:ext>
            </a:extLst>
          </p:cNvPr>
          <p:cNvSpPr>
            <a:spLocks noGrp="1"/>
          </p:cNvSpPr>
          <p:nvPr>
            <p:ph type="ctrTitle" idx="4294967295"/>
          </p:nvPr>
        </p:nvSpPr>
        <p:spPr>
          <a:xfrm>
            <a:off x="355720" y="2019051"/>
            <a:ext cx="8281987" cy="2447850"/>
          </a:xfrm>
        </p:spPr>
        <p:txBody>
          <a:bodyPr>
            <a:normAutofit/>
          </a:bodyPr>
          <a:lstStyle/>
          <a:p>
            <a:r>
              <a:rPr lang="ja-JP" altLang="en-US" sz="4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年末・年度末限定</a:t>
            </a:r>
            <a:br>
              <a:rPr lang="en-US" altLang="ja-JP" sz="4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br>
            <a:r>
              <a:rPr lang="ja-JP" altLang="en-US" sz="4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rPr>
              <a:t>特別キャンペーンのご案内</a:t>
            </a:r>
            <a:endPar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2" name="フッター プレースホルダー 3">
            <a:extLst>
              <a:ext uri="{FF2B5EF4-FFF2-40B4-BE49-F238E27FC236}">
                <a16:creationId xmlns:a16="http://schemas.microsoft.com/office/drawing/2014/main" id="{880BC48F-FE67-7403-0437-590D880476F0}"/>
              </a:ext>
            </a:extLst>
          </p:cNvPr>
          <p:cNvSpPr txBox="1">
            <a:spLocks/>
          </p:cNvSpPr>
          <p:nvPr/>
        </p:nvSpPr>
        <p:spPr>
          <a:xfrm>
            <a:off x="5435393" y="6597352"/>
            <a:ext cx="1294831" cy="191871"/>
          </a:xfrm>
          <a:prstGeom prst="rect">
            <a:avLst/>
          </a:prstGeom>
        </p:spPr>
        <p:txBody>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sz="800" dirty="0">
                <a:solidFill>
                  <a:schemeClr val="bg1">
                    <a:lumMod val="65000"/>
                  </a:schemeClr>
                </a:solidFill>
                <a:latin typeface="+mn-ea"/>
                <a:ea typeface="+mn-ea"/>
              </a:rPr>
              <a:t>© Yahoo Japan</a:t>
            </a:r>
            <a:endParaRPr lang="en-US" altLang="ja-JP" sz="800" dirty="0">
              <a:solidFill>
                <a:schemeClr val="bg1">
                  <a:lumMod val="65000"/>
                </a:schemeClr>
              </a:solidFill>
              <a:latin typeface="+mn-ea"/>
              <a:ea typeface="+mn-ea"/>
            </a:endParaRPr>
          </a:p>
        </p:txBody>
      </p:sp>
      <p:sp>
        <p:nvSpPr>
          <p:cNvPr id="3" name="角丸四角形 7">
            <a:extLst>
              <a:ext uri="{FF2B5EF4-FFF2-40B4-BE49-F238E27FC236}">
                <a16:creationId xmlns:a16="http://schemas.microsoft.com/office/drawing/2014/main" id="{5DEBB47D-FD67-FB69-3316-3F7336BF51A3}"/>
              </a:ext>
            </a:extLst>
          </p:cNvPr>
          <p:cNvSpPr/>
          <p:nvPr/>
        </p:nvSpPr>
        <p:spPr>
          <a:xfrm>
            <a:off x="533842" y="4149080"/>
            <a:ext cx="3999858" cy="407963"/>
          </a:xfrm>
          <a:prstGeom prst="roundRect">
            <a:avLst>
              <a:gd name="adj" fmla="val 50000"/>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sz="1400" dirty="0">
              <a:solidFill>
                <a:schemeClr val="bg1"/>
              </a:solidFill>
            </a:endParaRPr>
          </a:p>
        </p:txBody>
      </p:sp>
      <p:sp>
        <p:nvSpPr>
          <p:cNvPr id="4" name="テキスト プレースホルダー 4">
            <a:extLst>
              <a:ext uri="{FF2B5EF4-FFF2-40B4-BE49-F238E27FC236}">
                <a16:creationId xmlns:a16="http://schemas.microsoft.com/office/drawing/2014/main" id="{1967D6CE-12DC-B601-E10A-C54D9B7CF6A4}"/>
              </a:ext>
            </a:extLst>
          </p:cNvPr>
          <p:cNvSpPr txBox="1">
            <a:spLocks/>
          </p:cNvSpPr>
          <p:nvPr/>
        </p:nvSpPr>
        <p:spPr>
          <a:xfrm>
            <a:off x="714958" y="4221088"/>
            <a:ext cx="3818742" cy="360040"/>
          </a:xfrm>
          <a:prstGeom prst="rect">
            <a:avLst/>
          </a:prstGeom>
        </p:spPr>
        <p:txBody>
          <a:bodyPr lIns="0" rIns="0">
            <a:normAutofit/>
          </a:bodyPr>
          <a:lstStyle>
            <a:lvl1pPr marL="0" indent="0" algn="ctr" defTabSz="914423" rtl="0" eaLnBrk="1" latinLnBrk="0" hangingPunct="1">
              <a:spcBef>
                <a:spcPct val="20000"/>
              </a:spcBef>
              <a:buFont typeface="Arial" pitchFamily="34" charset="0"/>
              <a:buNone/>
              <a:defRPr kumimoji="1" sz="1400" kern="1200">
                <a:solidFill>
                  <a:schemeClr val="bg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accent2"/>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accent2"/>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accent2"/>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b="1" dirty="0"/>
              <a:t>Yahoo!</a:t>
            </a:r>
            <a:r>
              <a:rPr lang="ja-JP" altLang="en-US" b="1" dirty="0"/>
              <a:t>広告　ディスプレイ広告（予約型）</a:t>
            </a:r>
          </a:p>
        </p:txBody>
      </p:sp>
      <p:sp>
        <p:nvSpPr>
          <p:cNvPr id="7" name="テキスト ボックス 6">
            <a:extLst>
              <a:ext uri="{FF2B5EF4-FFF2-40B4-BE49-F238E27FC236}">
                <a16:creationId xmlns:a16="http://schemas.microsoft.com/office/drawing/2014/main" id="{801BC2F3-0239-B5AE-7F46-2E5992E3B34A}"/>
              </a:ext>
            </a:extLst>
          </p:cNvPr>
          <p:cNvSpPr txBox="1"/>
          <p:nvPr/>
        </p:nvSpPr>
        <p:spPr>
          <a:xfrm>
            <a:off x="2423592" y="4601680"/>
            <a:ext cx="2808312" cy="307777"/>
          </a:xfrm>
          <a:prstGeom prst="rect">
            <a:avLst/>
          </a:prstGeom>
          <a:noFill/>
        </p:spPr>
        <p:txBody>
          <a:bodyPr wrap="square" rtlCol="0">
            <a:spAutoFit/>
          </a:bodyPr>
          <a:lstStyle/>
          <a:p>
            <a:pPr algn="l"/>
            <a:r>
              <a:rPr kumimoji="1" lang="ja-JP" altLang="en-US" sz="1400" dirty="0"/>
              <a:t>更新日：</a:t>
            </a:r>
            <a:r>
              <a:rPr kumimoji="1" lang="en-US" altLang="ja-JP" sz="1400" dirty="0"/>
              <a:t>2022</a:t>
            </a:r>
            <a:r>
              <a:rPr kumimoji="1" lang="ja-JP" altLang="en-US" sz="1400" dirty="0"/>
              <a:t>年</a:t>
            </a:r>
            <a:r>
              <a:rPr kumimoji="1" lang="en-US" altLang="ja-JP" sz="1400" dirty="0"/>
              <a:t>12</a:t>
            </a:r>
            <a:r>
              <a:rPr kumimoji="1" lang="ja-JP" altLang="en-US" sz="1400" dirty="0"/>
              <a:t>月</a:t>
            </a:r>
            <a:r>
              <a:rPr kumimoji="1" lang="en-US" altLang="ja-JP" sz="1400" dirty="0"/>
              <a:t>1</a:t>
            </a:r>
            <a:r>
              <a:rPr kumimoji="1" lang="ja-JP" altLang="en-US" sz="1400" dirty="0"/>
              <a:t>日</a:t>
            </a:r>
          </a:p>
        </p:txBody>
      </p:sp>
    </p:spTree>
    <p:extLst>
      <p:ext uri="{BB962C8B-B14F-4D97-AF65-F5344CB8AC3E}">
        <p14:creationId xmlns:p14="http://schemas.microsoft.com/office/powerpoint/2010/main" val="309862951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2" name="正方形/長方形 11"/>
          <p:cNvSpPr/>
          <p:nvPr/>
        </p:nvSpPr>
        <p:spPr>
          <a:xfrm>
            <a:off x="664889" y="5817458"/>
            <a:ext cx="6480542" cy="954107"/>
          </a:xfrm>
          <a:prstGeom prst="rect">
            <a:avLst/>
          </a:prstGeom>
        </p:spPr>
        <p:txBody>
          <a:bodyPr wrap="square" lIns="91440" tIns="45720" rIns="91440" bIns="45720" anchor="t">
            <a:spAutoFit/>
          </a:bodyPr>
          <a:lstStyle/>
          <a:p>
            <a:pPr>
              <a:defRPr/>
            </a:pPr>
            <a:r>
              <a:rPr lang="en-US" altLang="ja-JP" sz="800" dirty="0">
                <a:solidFill>
                  <a:schemeClr val="tx1">
                    <a:lumMod val="50000"/>
                    <a:lumOff val="50000"/>
                  </a:schemeClr>
                </a:solidFill>
              </a:rPr>
              <a:t>※1</a:t>
            </a:r>
            <a:r>
              <a:rPr lang="ja-JP" altLang="en-US" sz="800" dirty="0">
                <a:solidFill>
                  <a:schemeClr val="tx1">
                    <a:lumMod val="50000"/>
                    <a:lumOff val="50000"/>
                  </a:schemeClr>
                </a:solidFill>
              </a:rPr>
              <a:t>：本数値は参考数値です。</a:t>
            </a:r>
            <a:r>
              <a:rPr lang="en-US" altLang="ja-JP" sz="800" dirty="0">
                <a:solidFill>
                  <a:schemeClr val="tx1">
                    <a:lumMod val="50000"/>
                    <a:lumOff val="50000"/>
                  </a:schemeClr>
                </a:solidFill>
              </a:rPr>
              <a:t>CPC</a:t>
            </a:r>
            <a:r>
              <a:rPr lang="ja-JP" altLang="en-US" sz="800" dirty="0" err="1">
                <a:solidFill>
                  <a:schemeClr val="tx1">
                    <a:lumMod val="50000"/>
                    <a:lumOff val="50000"/>
                  </a:schemeClr>
                </a:solidFill>
              </a:rPr>
              <a:t>、</a:t>
            </a:r>
            <a:r>
              <a:rPr kumimoji="0" lang="en-US" altLang="ja-JP" sz="800" kern="0" dirty="0">
                <a:solidFill>
                  <a:schemeClr val="tx1">
                    <a:lumMod val="50000"/>
                    <a:lumOff val="50000"/>
                  </a:schemeClr>
                </a:solidFill>
              </a:rPr>
              <a:t>CTR</a:t>
            </a:r>
            <a:r>
              <a:rPr kumimoji="0" lang="ja-JP" altLang="en-US" sz="800" kern="0" dirty="0" err="1">
                <a:solidFill>
                  <a:schemeClr val="tx1">
                    <a:lumMod val="50000"/>
                    <a:lumOff val="50000"/>
                  </a:schemeClr>
                </a:solidFill>
              </a:rPr>
              <a:t>を保</a:t>
            </a:r>
            <a:r>
              <a:rPr kumimoji="0" lang="ja-JP" altLang="en-US" sz="800" kern="0" dirty="0">
                <a:solidFill>
                  <a:schemeClr val="tx1">
                    <a:lumMod val="50000"/>
                    <a:lumOff val="50000"/>
                  </a:schemeClr>
                </a:solidFill>
              </a:rPr>
              <a:t>証するものではございません</a:t>
            </a:r>
            <a:endParaRPr kumimoji="0" lang="en-US" altLang="ja-JP" sz="800" kern="0" dirty="0">
              <a:solidFill>
                <a:schemeClr val="tx1">
                  <a:lumMod val="50000"/>
                  <a:lumOff val="50000"/>
                </a:schemeClr>
              </a:solidFill>
            </a:endParaRPr>
          </a:p>
          <a:p>
            <a:pPr>
              <a:defRPr/>
            </a:pPr>
            <a:r>
              <a:rPr lang="ja-JP" altLang="en-US" sz="800" dirty="0">
                <a:solidFill>
                  <a:schemeClr val="tx1">
                    <a:lumMod val="50000"/>
                    <a:lumOff val="50000"/>
                  </a:schemeClr>
                </a:solidFill>
              </a:rPr>
              <a:t>　</a:t>
            </a:r>
            <a:r>
              <a:rPr lang="ja-JP" altLang="en-US" sz="800" dirty="0">
                <a:solidFill>
                  <a:schemeClr val="bg1">
                    <a:lumMod val="50000"/>
                  </a:schemeClr>
                </a:solidFill>
              </a:rPr>
              <a:t>　  </a:t>
            </a:r>
            <a:r>
              <a:rPr lang="en-US" altLang="ja-JP" sz="800" dirty="0">
                <a:solidFill>
                  <a:schemeClr val="bg1">
                    <a:lumMod val="50000"/>
                  </a:schemeClr>
                </a:solidFill>
              </a:rPr>
              <a:t>2022</a:t>
            </a:r>
            <a:r>
              <a:rPr lang="ja-JP" altLang="en-US" sz="800" dirty="0">
                <a:solidFill>
                  <a:schemeClr val="bg1">
                    <a:lumMod val="50000"/>
                  </a:schemeClr>
                </a:solidFill>
              </a:rPr>
              <a:t>年</a:t>
            </a:r>
            <a:r>
              <a:rPr lang="en-US" altLang="ja-JP" sz="800" dirty="0">
                <a:solidFill>
                  <a:schemeClr val="bg1">
                    <a:lumMod val="50000"/>
                  </a:schemeClr>
                </a:solidFill>
              </a:rPr>
              <a:t>1</a:t>
            </a:r>
            <a:r>
              <a:rPr lang="ja-JP" altLang="en-US" sz="800" dirty="0">
                <a:solidFill>
                  <a:schemeClr val="bg1">
                    <a:lumMod val="50000"/>
                  </a:schemeClr>
                </a:solidFill>
              </a:rPr>
              <a:t>月以降の同商品実績より想定数値を算出</a:t>
            </a:r>
            <a:endParaRPr lang="en-US" altLang="ja-JP" sz="800" dirty="0">
              <a:solidFill>
                <a:schemeClr val="bg1">
                  <a:lumMod val="50000"/>
                </a:schemeClr>
              </a:solidFill>
            </a:endParaRPr>
          </a:p>
          <a:p>
            <a:pPr>
              <a:defRPr/>
            </a:pPr>
            <a:r>
              <a:rPr kumimoji="0" lang="en-US" altLang="ja-JP" sz="800" kern="0" dirty="0">
                <a:solidFill>
                  <a:schemeClr val="bg1">
                    <a:lumMod val="50000"/>
                  </a:schemeClr>
                </a:solidFill>
              </a:rPr>
              <a:t>※2</a:t>
            </a:r>
            <a:r>
              <a:rPr kumimoji="0" lang="ja-JP" altLang="en-US" sz="800" kern="0" dirty="0">
                <a:solidFill>
                  <a:schemeClr val="bg1">
                    <a:lumMod val="50000"/>
                  </a:schemeClr>
                </a:solidFill>
              </a:rPr>
              <a:t>：</a:t>
            </a:r>
            <a:r>
              <a:rPr lang="ja-JP" altLang="en-US" sz="800" b="0" i="0" u="none" strike="noStrike" dirty="0">
                <a:solidFill>
                  <a:schemeClr val="bg1">
                    <a:lumMod val="50000"/>
                  </a:schemeClr>
                </a:solidFill>
                <a:effectLst/>
                <a:latin typeface="メイリオ" panose="020B0604030504040204" pitchFamily="50" charset="-128"/>
                <a:ea typeface="メイリオ" panose="020B0604030504040204" pitchFamily="50" charset="-128"/>
              </a:rPr>
              <a:t>ターゲティング：オーディエンスカテゴリーの掛け率は</a:t>
            </a:r>
            <a:r>
              <a:rPr lang="en-US" altLang="ja-JP" sz="800" b="0" i="0" u="none" strike="noStrike" dirty="0" err="1">
                <a:solidFill>
                  <a:schemeClr val="bg1">
                    <a:lumMod val="50000"/>
                  </a:schemeClr>
                </a:solidFill>
                <a:effectLst/>
                <a:latin typeface="メイリオ" panose="020B0604030504040204" pitchFamily="50" charset="-128"/>
                <a:ea typeface="メイリオ" panose="020B0604030504040204" pitchFamily="50" charset="-128"/>
              </a:rPr>
              <a:t>vcpm</a:t>
            </a:r>
            <a:r>
              <a:rPr lang="ja-JP" altLang="en-US" sz="800" b="0" i="0" u="none" strike="noStrike" dirty="0">
                <a:solidFill>
                  <a:schemeClr val="bg1">
                    <a:lumMod val="50000"/>
                  </a:schemeClr>
                </a:solidFill>
                <a:effectLst/>
                <a:latin typeface="メイリオ" panose="020B0604030504040204" pitchFamily="50" charset="-128"/>
                <a:ea typeface="メイリオ" panose="020B0604030504040204" pitchFamily="50" charset="-128"/>
              </a:rPr>
              <a:t>に対して</a:t>
            </a:r>
            <a:r>
              <a:rPr lang="en-US" altLang="ja-JP" sz="800" b="0" i="0" u="none" strike="noStrike" dirty="0">
                <a:solidFill>
                  <a:schemeClr val="bg1">
                    <a:lumMod val="50000"/>
                  </a:schemeClr>
                </a:solidFill>
                <a:effectLst/>
                <a:latin typeface="メイリオ" panose="020B0604030504040204" pitchFamily="50" charset="-128"/>
                <a:ea typeface="メイリオ" panose="020B0604030504040204" pitchFamily="50" charset="-128"/>
              </a:rPr>
              <a:t>1.8</a:t>
            </a:r>
            <a:r>
              <a:rPr lang="ja-JP" altLang="en-US" sz="800" b="0" i="0" u="none" strike="noStrike" dirty="0">
                <a:solidFill>
                  <a:schemeClr val="bg1">
                    <a:lumMod val="50000"/>
                  </a:schemeClr>
                </a:solidFill>
                <a:effectLst/>
                <a:latin typeface="メイリオ" panose="020B0604030504040204" pitchFamily="50" charset="-128"/>
                <a:ea typeface="メイリオ" panose="020B0604030504040204" pitchFamily="50" charset="-128"/>
              </a:rPr>
              <a:t>倍です</a:t>
            </a:r>
            <a:endParaRPr lang="en-US" altLang="ja-JP" sz="800" b="0" i="0" u="none" strike="noStrike" dirty="0">
              <a:solidFill>
                <a:schemeClr val="bg1">
                  <a:lumMod val="50000"/>
                </a:schemeClr>
              </a:solidFill>
              <a:effectLst/>
              <a:latin typeface="メイリオ" panose="020B0604030504040204" pitchFamily="50" charset="-128"/>
              <a:ea typeface="メイリオ" panose="020B0604030504040204" pitchFamily="50" charset="-128"/>
            </a:endParaRPr>
          </a:p>
          <a:p>
            <a:pPr>
              <a:defRPr/>
            </a:pPr>
            <a:endParaRPr kumimoji="0" lang="en-US" altLang="ja-JP" sz="800" kern="0" dirty="0">
              <a:solidFill>
                <a:schemeClr val="bg1">
                  <a:lumMod val="50000"/>
                </a:schemeClr>
              </a:solidFill>
            </a:endParaRPr>
          </a:p>
          <a:p>
            <a:pPr lvl="0">
              <a:defRPr/>
            </a:pPr>
            <a:r>
              <a:rPr kumimoji="0" lang="en-US" altLang="ja-JP" sz="800" b="0" i="0" u="none" strike="noStrike" kern="0" cap="none" spc="0" normalizeH="0" baseline="0" noProof="0" dirty="0">
                <a:ln>
                  <a:noFill/>
                </a:ln>
                <a:solidFill>
                  <a:schemeClr val="bg1">
                    <a:lumMod val="50000"/>
                  </a:schemeClr>
                </a:solidFill>
                <a:effectLst/>
                <a:uLnTx/>
                <a:uFillTx/>
              </a:rPr>
              <a:t>※SP</a:t>
            </a:r>
            <a:r>
              <a:rPr kumimoji="0" lang="ja-JP" altLang="en-US" sz="800" kern="0" dirty="0">
                <a:solidFill>
                  <a:schemeClr val="bg1">
                    <a:lumMod val="50000"/>
                  </a:schemeClr>
                </a:solidFill>
              </a:rPr>
              <a:t>はスマートフォン、</a:t>
            </a:r>
            <a:r>
              <a:rPr kumimoji="0" lang="en-US" altLang="ja-JP" sz="800" kern="0" dirty="0">
                <a:solidFill>
                  <a:schemeClr val="bg1">
                    <a:lumMod val="50000"/>
                  </a:schemeClr>
                </a:solidFill>
              </a:rPr>
              <a:t>PC</a:t>
            </a:r>
            <a:r>
              <a:rPr kumimoji="0" lang="ja-JP" altLang="en-US" sz="800" kern="0" dirty="0">
                <a:solidFill>
                  <a:schemeClr val="bg1">
                    <a:lumMod val="50000"/>
                  </a:schemeClr>
                </a:solidFill>
              </a:rPr>
              <a:t>はパソコン</a:t>
            </a:r>
            <a:r>
              <a:rPr kumimoji="0" lang="ja-JP" altLang="en-US" sz="800" b="0" i="0" u="none" strike="noStrike" kern="0" cap="none" spc="0" normalizeH="0" baseline="0" noProof="0" dirty="0">
                <a:ln>
                  <a:noFill/>
                </a:ln>
                <a:solidFill>
                  <a:schemeClr val="bg1">
                    <a:lumMod val="50000"/>
                  </a:schemeClr>
                </a:solidFill>
                <a:effectLst/>
                <a:uLnTx/>
                <a:uFillTx/>
              </a:rPr>
              <a:t>の略称です</a:t>
            </a:r>
            <a:endParaRPr kumimoji="0" lang="en-US" altLang="ja-JP" sz="800" b="0" i="0" u="none" strike="noStrike" kern="0" cap="none" spc="0" normalizeH="0" baseline="0" noProof="0" dirty="0">
              <a:ln>
                <a:noFill/>
              </a:ln>
              <a:solidFill>
                <a:schemeClr val="bg1">
                  <a:lumMod val="50000"/>
                </a:schemeClr>
              </a:solidFill>
              <a:effectLst/>
              <a:uLnTx/>
              <a:uFillTx/>
            </a:endParaRPr>
          </a:p>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rPr>
              <a:t>※vimps</a:t>
            </a:r>
            <a:r>
              <a:rPr kumimoji="0" lang="ja-JP" altLang="en-US" sz="800" b="0" i="0" u="none" strike="noStrike" kern="0" cap="none" spc="0" normalizeH="0" baseline="0" noProof="0" dirty="0">
                <a:ln>
                  <a:noFill/>
                </a:ln>
                <a:solidFill>
                  <a:schemeClr val="tx1">
                    <a:lumMod val="50000"/>
                    <a:lumOff val="50000"/>
                  </a:schemeClr>
                </a:solidFill>
                <a:effectLst/>
                <a:uLnTx/>
                <a:uFillTx/>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a:p>
            <a:pPr lvl="0">
              <a:defRPr/>
            </a:pPr>
            <a:r>
              <a:rPr kumimoji="0" lang="en-US" altLang="ja-JP" sz="800" kern="0" dirty="0">
                <a:solidFill>
                  <a:schemeClr val="tx1">
                    <a:lumMod val="50000"/>
                    <a:lumOff val="50000"/>
                  </a:schemeClr>
                </a:solidFill>
              </a:rPr>
              <a:t>※vCPM</a:t>
            </a:r>
            <a:r>
              <a:rPr kumimoji="0" lang="ja-JP" altLang="en-US" sz="800" kern="0" dirty="0">
                <a:solidFill>
                  <a:schemeClr val="tx1">
                    <a:lumMod val="50000"/>
                    <a:lumOff val="50000"/>
                  </a:schemeClr>
                </a:solidFill>
              </a:rPr>
              <a:t>はビューアブルインプレッション</a:t>
            </a:r>
            <a:r>
              <a:rPr kumimoji="0" lang="en-US" altLang="ja-JP" sz="800" kern="0" dirty="0">
                <a:solidFill>
                  <a:schemeClr val="tx1">
                    <a:lumMod val="50000"/>
                    <a:lumOff val="50000"/>
                  </a:schemeClr>
                </a:solidFill>
              </a:rPr>
              <a:t>1,000</a:t>
            </a:r>
            <a:r>
              <a:rPr kumimoji="0" lang="ja-JP" altLang="en-US" sz="800" kern="0" dirty="0">
                <a:solidFill>
                  <a:schemeClr val="tx1">
                    <a:lumMod val="50000"/>
                    <a:lumOff val="50000"/>
                  </a:schemeClr>
                </a:solidFill>
              </a:rPr>
              <a:t>回あたりにかかる見込み広告費用です</a:t>
            </a:r>
            <a:endParaRPr kumimoji="0" lang="en-US" altLang="ja-JP" sz="800" kern="0" dirty="0">
              <a:solidFill>
                <a:schemeClr val="tx1">
                  <a:lumMod val="50000"/>
                  <a:lumOff val="50000"/>
                </a:schemeClr>
              </a:solidFill>
            </a:endParaRPr>
          </a:p>
        </p:txBody>
      </p:sp>
      <p:sp>
        <p:nvSpPr>
          <p:cNvPr id="11" name="テキスト プレースホルダー 2"/>
          <p:cNvSpPr>
            <a:spLocks noGrp="1"/>
          </p:cNvSpPr>
          <p:nvPr>
            <p:ph type="body" sz="quarter" idx="11"/>
          </p:nvPr>
        </p:nvSpPr>
        <p:spPr>
          <a:xfrm>
            <a:off x="263352" y="95931"/>
            <a:ext cx="11089629" cy="814388"/>
          </a:xfrm>
        </p:spPr>
        <p:txBody>
          <a:bodyPr>
            <a:noAutofit/>
          </a:bodyPr>
          <a:lstStyle/>
          <a:p>
            <a:r>
              <a:rPr lang="ja-JP" altLang="en-US" dirty="0">
                <a:latin typeface="+mn-ea"/>
              </a:rPr>
              <a:t>参考：増量後のイメージ（商品一部抜粋）</a:t>
            </a:r>
          </a:p>
        </p:txBody>
      </p:sp>
      <p:graphicFrame>
        <p:nvGraphicFramePr>
          <p:cNvPr id="14" name="表 13"/>
          <p:cNvGraphicFramePr>
            <a:graphicFrameLocks noGrp="1"/>
          </p:cNvGraphicFramePr>
          <p:nvPr>
            <p:extLst>
              <p:ext uri="{D42A27DB-BD31-4B8C-83A1-F6EECF244321}">
                <p14:modId xmlns:p14="http://schemas.microsoft.com/office/powerpoint/2010/main" val="3660522573"/>
              </p:ext>
            </p:extLst>
          </p:nvPr>
        </p:nvGraphicFramePr>
        <p:xfrm>
          <a:off x="664889" y="1268760"/>
          <a:ext cx="10286554" cy="4392490"/>
        </p:xfrm>
        <a:graphic>
          <a:graphicData uri="http://schemas.openxmlformats.org/drawingml/2006/table">
            <a:tbl>
              <a:tblPr firstRow="1" bandRow="1">
                <a:tableStyleId>{F5AB1C69-6EDB-4FF4-983F-18BD219EF322}</a:tableStyleId>
              </a:tblPr>
              <a:tblGrid>
                <a:gridCol w="2797722">
                  <a:extLst>
                    <a:ext uri="{9D8B030D-6E8A-4147-A177-3AD203B41FA5}">
                      <a16:colId xmlns:a16="http://schemas.microsoft.com/office/drawing/2014/main" val="2633460895"/>
                    </a:ext>
                  </a:extLst>
                </a:gridCol>
                <a:gridCol w="1224136">
                  <a:extLst>
                    <a:ext uri="{9D8B030D-6E8A-4147-A177-3AD203B41FA5}">
                      <a16:colId xmlns:a16="http://schemas.microsoft.com/office/drawing/2014/main" val="1840600314"/>
                    </a:ext>
                  </a:extLst>
                </a:gridCol>
                <a:gridCol w="792088">
                  <a:extLst>
                    <a:ext uri="{9D8B030D-6E8A-4147-A177-3AD203B41FA5}">
                      <a16:colId xmlns:a16="http://schemas.microsoft.com/office/drawing/2014/main" val="3174989658"/>
                    </a:ext>
                  </a:extLst>
                </a:gridCol>
                <a:gridCol w="792088">
                  <a:extLst>
                    <a:ext uri="{9D8B030D-6E8A-4147-A177-3AD203B41FA5}">
                      <a16:colId xmlns:a16="http://schemas.microsoft.com/office/drawing/2014/main" val="490458890"/>
                    </a:ext>
                  </a:extLst>
                </a:gridCol>
                <a:gridCol w="864096">
                  <a:extLst>
                    <a:ext uri="{9D8B030D-6E8A-4147-A177-3AD203B41FA5}">
                      <a16:colId xmlns:a16="http://schemas.microsoft.com/office/drawing/2014/main" val="1739306209"/>
                    </a:ext>
                  </a:extLst>
                </a:gridCol>
                <a:gridCol w="1008112">
                  <a:extLst>
                    <a:ext uri="{9D8B030D-6E8A-4147-A177-3AD203B41FA5}">
                      <a16:colId xmlns:a16="http://schemas.microsoft.com/office/drawing/2014/main" val="385457974"/>
                    </a:ext>
                  </a:extLst>
                </a:gridCol>
                <a:gridCol w="1224136">
                  <a:extLst>
                    <a:ext uri="{9D8B030D-6E8A-4147-A177-3AD203B41FA5}">
                      <a16:colId xmlns:a16="http://schemas.microsoft.com/office/drawing/2014/main" val="570209052"/>
                    </a:ext>
                  </a:extLst>
                </a:gridCol>
                <a:gridCol w="792088">
                  <a:extLst>
                    <a:ext uri="{9D8B030D-6E8A-4147-A177-3AD203B41FA5}">
                      <a16:colId xmlns:a16="http://schemas.microsoft.com/office/drawing/2014/main" val="2342119070"/>
                    </a:ext>
                  </a:extLst>
                </a:gridCol>
                <a:gridCol w="792088">
                  <a:extLst>
                    <a:ext uri="{9D8B030D-6E8A-4147-A177-3AD203B41FA5}">
                      <a16:colId xmlns:a16="http://schemas.microsoft.com/office/drawing/2014/main" val="4206809205"/>
                    </a:ext>
                  </a:extLst>
                </a:gridCol>
              </a:tblGrid>
              <a:tr h="386934">
                <a:tc rowSpan="2">
                  <a:txBody>
                    <a:bodyPr/>
                    <a:lstStyle/>
                    <a:p>
                      <a:pPr algn="ctr" rtl="0" fontAlgn="ctr"/>
                      <a:r>
                        <a:rPr lang="ja-JP" altLang="en-US" sz="1400" b="1" i="0" u="none" strike="noStrike" dirty="0">
                          <a:solidFill>
                            <a:srgbClr val="FFFFFF"/>
                          </a:solidFill>
                          <a:effectLst/>
                          <a:latin typeface="メイリオ" panose="020B0604030504040204" pitchFamily="50" charset="-128"/>
                          <a:ea typeface="メイリオ" panose="020B0604030504040204" pitchFamily="50" charset="-128"/>
                        </a:rPr>
                        <a:t>商品</a:t>
                      </a:r>
                    </a:p>
                  </a:txBody>
                  <a:tcPr marL="6350" marR="6350" marT="6350" marB="0" anchor="ctr"/>
                </a:tc>
                <a:tc rowSpan="2">
                  <a:txBody>
                    <a:bodyPr/>
                    <a:lstStyle/>
                    <a:p>
                      <a:pPr algn="ctr" rtl="0" fontAlgn="ctr"/>
                      <a:r>
                        <a:rPr lang="ja-JP" altLang="en-US" sz="1400" b="1" i="0" u="none" strike="noStrike" dirty="0">
                          <a:solidFill>
                            <a:srgbClr val="FFFFFF"/>
                          </a:solidFill>
                          <a:effectLst/>
                          <a:latin typeface="メイリオ" panose="020B0604030504040204" pitchFamily="50" charset="-128"/>
                          <a:ea typeface="メイリオ" panose="020B0604030504040204" pitchFamily="50" charset="-128"/>
                        </a:rPr>
                        <a:t>出稿金額例</a:t>
                      </a:r>
                    </a:p>
                  </a:txBody>
                  <a:tcPr marL="6350" marR="6350" marT="6350" marB="0" anchor="ctr"/>
                </a:tc>
                <a:tc rowSpan="2">
                  <a:txBody>
                    <a:bodyPr/>
                    <a:lstStyle/>
                    <a:p>
                      <a:pPr algn="ctr" rtl="0" fontAlgn="ctr"/>
                      <a:r>
                        <a:rPr lang="ja-JP" altLang="en-US" sz="1400" b="1" i="0" u="none" strike="noStrike" dirty="0">
                          <a:solidFill>
                            <a:srgbClr val="FFFFFF"/>
                          </a:solidFill>
                          <a:effectLst/>
                          <a:latin typeface="メイリオ" panose="020B0604030504040204" pitchFamily="50" charset="-128"/>
                          <a:ea typeface="メイリオ" panose="020B0604030504040204" pitchFamily="50" charset="-128"/>
                        </a:rPr>
                        <a:t>増量率</a:t>
                      </a:r>
                    </a:p>
                  </a:txBody>
                  <a:tcPr marL="6350" marR="6350" marT="6350" marB="0" anchor="ctr"/>
                </a:tc>
                <a:tc gridSpan="2">
                  <a:txBody>
                    <a:bodyPr/>
                    <a:lstStyle/>
                    <a:p>
                      <a:pPr algn="ctr" rtl="0" fontAlgn="ctr"/>
                      <a:r>
                        <a:rPr lang="en-US" sz="1400" b="1" i="0" u="none" strike="noStrike">
                          <a:solidFill>
                            <a:srgbClr val="FFFFFF"/>
                          </a:solidFill>
                          <a:effectLst/>
                          <a:latin typeface="メイリオ" panose="020B0604030504040204" pitchFamily="50" charset="-128"/>
                          <a:ea typeface="メイリオ" panose="020B0604030504040204" pitchFamily="50" charset="-128"/>
                        </a:rPr>
                        <a:t>vCPM</a:t>
                      </a:r>
                    </a:p>
                  </a:txBody>
                  <a:tcPr marL="6350" marR="6350" marT="6350" marB="0" anchor="ctr">
                    <a:solidFill>
                      <a:schemeClr val="accent6"/>
                    </a:solidFill>
                  </a:tcPr>
                </a:tc>
                <a:tc hMerge="1">
                  <a:txBody>
                    <a:bodyPr/>
                    <a:lstStyle/>
                    <a:p>
                      <a:endParaRPr kumimoji="1" lang="ja-JP" alt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tcPr>
                </a:tc>
                <a:tc gridSpan="2">
                  <a:txBody>
                    <a:bodyPr/>
                    <a:lstStyle/>
                    <a:p>
                      <a:pPr algn="ctr" rtl="0" fontAlgn="ctr"/>
                      <a:r>
                        <a:rPr lang="en-US" sz="1400" b="1" i="0" u="none" strike="noStrike" dirty="0" err="1">
                          <a:solidFill>
                            <a:srgbClr val="FFFFFF"/>
                          </a:solidFill>
                          <a:effectLst/>
                          <a:latin typeface="メイリオ" panose="020B0604030504040204" pitchFamily="50" charset="-128"/>
                          <a:ea typeface="メイリオ" panose="020B0604030504040204" pitchFamily="50" charset="-128"/>
                        </a:rPr>
                        <a:t>vimps</a:t>
                      </a:r>
                      <a:endParaRPr lang="en-US" sz="1400" b="1" i="0" u="none" strike="noStrike" dirty="0">
                        <a:solidFill>
                          <a:srgbClr val="FFFFFF"/>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solidFill>
                  </a:tcPr>
                </a:tc>
                <a:tc hMerge="1">
                  <a:txBody>
                    <a:bodyPr/>
                    <a:lstStyle/>
                    <a:p>
                      <a:endParaRPr kumimoji="1" lang="ja-JP" alt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6"/>
                    </a:solidFill>
                  </a:tcPr>
                </a:tc>
                <a:tc gridSpan="2">
                  <a:txBody>
                    <a:bodyPr/>
                    <a:lstStyle/>
                    <a:p>
                      <a:pPr algn="ctr" rtl="0" fontAlgn="ctr"/>
                      <a:r>
                        <a:rPr lang="ja-JP" altLang="en-US" sz="1400" b="1" i="0" u="none" strike="noStrike" dirty="0">
                          <a:solidFill>
                            <a:srgbClr val="FFFFFF"/>
                          </a:solidFill>
                          <a:effectLst/>
                          <a:latin typeface="メイリオ" panose="020B0604030504040204" pitchFamily="50" charset="-128"/>
                          <a:ea typeface="メイリオ" panose="020B0604030504040204" pitchFamily="50" charset="-128"/>
                        </a:rPr>
                        <a:t>参考</a:t>
                      </a:r>
                      <a:r>
                        <a:rPr lang="en-US" sz="1400" b="1" i="0" u="none" strike="noStrike" dirty="0">
                          <a:solidFill>
                            <a:srgbClr val="FFFFFF"/>
                          </a:solidFill>
                          <a:effectLst/>
                          <a:latin typeface="メイリオ" panose="020B0604030504040204" pitchFamily="50" charset="-128"/>
                          <a:ea typeface="メイリオ" panose="020B0604030504040204" pitchFamily="50" charset="-128"/>
                        </a:rPr>
                        <a:t>CPC </a:t>
                      </a:r>
                      <a:r>
                        <a:rPr lang="en-US" sz="800" b="1" i="0" u="none" strike="noStrike" dirty="0">
                          <a:solidFill>
                            <a:srgbClr val="FFFFFF"/>
                          </a:solidFill>
                          <a:effectLst/>
                          <a:latin typeface="メイリオ" panose="020B0604030504040204" pitchFamily="50" charset="-128"/>
                          <a:ea typeface="メイリオ" panose="020B0604030504040204" pitchFamily="50" charset="-128"/>
                        </a:rPr>
                        <a:t>※1</a:t>
                      </a:r>
                      <a:endParaRPr lang="en-US" sz="1400" b="1" i="0" u="none" strike="noStrike" dirty="0">
                        <a:solidFill>
                          <a:srgbClr val="FFFFFF"/>
                        </a:solidFill>
                        <a:effectLst/>
                        <a:latin typeface="メイリオ" panose="020B0604030504040204" pitchFamily="50" charset="-128"/>
                        <a:ea typeface="メイリオ" panose="020B0604030504040204" pitchFamily="50" charset="-128"/>
                      </a:endParaRPr>
                    </a:p>
                  </a:txBody>
                  <a:tcPr marL="6350" marR="6350" marT="6350" marB="0" anchor="ctr">
                    <a:solidFill>
                      <a:schemeClr val="accent6"/>
                    </a:solidFill>
                  </a:tcPr>
                </a:tc>
                <a:tc hMerge="1">
                  <a:txBody>
                    <a:bodyPr/>
                    <a:lstStyle/>
                    <a:p>
                      <a:endParaRPr kumimoji="1" lang="ja-JP" altLang="en-US"/>
                    </a:p>
                  </a:txBody>
                  <a:tcP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5"/>
                    </a:solidFill>
                  </a:tcPr>
                </a:tc>
                <a:extLst>
                  <a:ext uri="{0D108BD9-81ED-4DB2-BD59-A6C34878D82A}">
                    <a16:rowId xmlns:a16="http://schemas.microsoft.com/office/drawing/2014/main" val="168922848"/>
                  </a:ext>
                </a:extLst>
              </a:tr>
              <a:tr h="397748">
                <a:tc vMerge="1">
                  <a:txBody>
                    <a:bodyPr/>
                    <a:lstStyle/>
                    <a:p>
                      <a:endParaRPr kumimoji="1" lang="ja-JP" altLang="en-US"/>
                    </a:p>
                  </a:txBody>
                  <a:tcPr/>
                </a:tc>
                <a:tc vMerge="1">
                  <a:txBody>
                    <a:bodyPr/>
                    <a:lstStyle/>
                    <a:p>
                      <a:endParaRPr kumimoji="1" lang="ja-JP" altLang="en-US"/>
                    </a:p>
                  </a:txBody>
                  <a:tcPr/>
                </a:tc>
                <a:tc vMerge="1">
                  <a:txBody>
                    <a:bodyPr/>
                    <a:lstStyle/>
                    <a:p>
                      <a:endParaRPr kumimoji="1" lang="ja-JP" altLang="en-US"/>
                    </a:p>
                  </a:txBody>
                  <a:tcPr/>
                </a:tc>
                <a:tc>
                  <a:txBody>
                    <a:bodyPr/>
                    <a:lstStyle/>
                    <a:p>
                      <a:pPr algn="ctr" rtl="0" fontAlgn="ctr"/>
                      <a:r>
                        <a:rPr lang="ja-JP" altLang="en-US" sz="1200" b="1" i="0" u="none" strike="noStrike" dirty="0">
                          <a:solidFill>
                            <a:srgbClr val="FFFFFF"/>
                          </a:solidFill>
                          <a:effectLst/>
                          <a:latin typeface="メイリオ" panose="020B0604030504040204" pitchFamily="50" charset="-128"/>
                          <a:ea typeface="メイリオ" panose="020B0604030504040204" pitchFamily="50" charset="-128"/>
                        </a:rPr>
                        <a:t>通常時</a:t>
                      </a:r>
                    </a:p>
                  </a:txBody>
                  <a:tcPr marL="6350" marR="6350" marT="6350" marB="0" anchor="ctr">
                    <a:solidFill>
                      <a:schemeClr val="accent6"/>
                    </a:solidFill>
                  </a:tcPr>
                </a:tc>
                <a:tc>
                  <a:txBody>
                    <a:bodyPr/>
                    <a:lstStyle/>
                    <a:p>
                      <a:pPr algn="ctr" rtl="0" fontAlgn="ctr"/>
                      <a:r>
                        <a:rPr lang="ja-JP" altLang="en-US" sz="1200" b="1" i="0" u="none" strike="noStrike" dirty="0">
                          <a:solidFill>
                            <a:srgbClr val="FFFFFF"/>
                          </a:solidFill>
                          <a:effectLst/>
                          <a:latin typeface="メイリオ" panose="020B0604030504040204" pitchFamily="50" charset="-128"/>
                          <a:ea typeface="メイリオ" panose="020B0604030504040204" pitchFamily="50" charset="-128"/>
                        </a:rPr>
                        <a:t>増量後</a:t>
                      </a:r>
                    </a:p>
                  </a:txBody>
                  <a:tcPr marL="6350" marR="6350" marT="6350" marB="0" anchor="ctr">
                    <a:solidFill>
                      <a:schemeClr val="accent6"/>
                    </a:solidFill>
                  </a:tcPr>
                </a:tc>
                <a:tc>
                  <a:txBody>
                    <a:bodyPr/>
                    <a:lstStyle/>
                    <a:p>
                      <a:pPr algn="ctr" rtl="0" fontAlgn="ctr"/>
                      <a:r>
                        <a:rPr lang="ja-JP" altLang="en-US" sz="1200" b="1" i="0" u="none" strike="noStrike" dirty="0">
                          <a:solidFill>
                            <a:srgbClr val="FFFFFF"/>
                          </a:solidFill>
                          <a:effectLst/>
                          <a:latin typeface="メイリオ" panose="020B0604030504040204" pitchFamily="50" charset="-128"/>
                          <a:ea typeface="メイリオ" panose="020B0604030504040204" pitchFamily="50" charset="-128"/>
                        </a:rPr>
                        <a:t>通常時</a:t>
                      </a:r>
                    </a:p>
                  </a:txBody>
                  <a:tcPr marL="6350" marR="6350" marT="6350" marB="0" anchor="ctr">
                    <a:solidFill>
                      <a:schemeClr val="accent6"/>
                    </a:solidFill>
                  </a:tcPr>
                </a:tc>
                <a:tc>
                  <a:txBody>
                    <a:bodyPr/>
                    <a:lstStyle/>
                    <a:p>
                      <a:pPr algn="ctr" rtl="0" fontAlgn="ctr"/>
                      <a:r>
                        <a:rPr lang="ja-JP" altLang="en-US" sz="1200" b="1" i="0" u="none" strike="noStrike" dirty="0">
                          <a:solidFill>
                            <a:srgbClr val="FFFFFF"/>
                          </a:solidFill>
                          <a:effectLst/>
                          <a:latin typeface="メイリオ" panose="020B0604030504040204" pitchFamily="50" charset="-128"/>
                          <a:ea typeface="メイリオ" panose="020B0604030504040204" pitchFamily="50" charset="-128"/>
                        </a:rPr>
                        <a:t>増量後</a:t>
                      </a:r>
                    </a:p>
                  </a:txBody>
                  <a:tcPr marL="6350" marR="6350" marT="6350" marB="0" anchor="ctr">
                    <a:solidFill>
                      <a:schemeClr val="accent6"/>
                    </a:solidFill>
                  </a:tcPr>
                </a:tc>
                <a:tc>
                  <a:txBody>
                    <a:bodyPr/>
                    <a:lstStyle/>
                    <a:p>
                      <a:pPr algn="ctr" rtl="0" fontAlgn="ctr"/>
                      <a:r>
                        <a:rPr lang="ja-JP" altLang="en-US" sz="1200" b="1" i="0" u="none" strike="noStrike" dirty="0">
                          <a:solidFill>
                            <a:srgbClr val="FFFFFF"/>
                          </a:solidFill>
                          <a:effectLst/>
                          <a:latin typeface="メイリオ" panose="020B0604030504040204" pitchFamily="50" charset="-128"/>
                          <a:ea typeface="メイリオ" panose="020B0604030504040204" pitchFamily="50" charset="-128"/>
                        </a:rPr>
                        <a:t>通常時</a:t>
                      </a:r>
                    </a:p>
                  </a:txBody>
                  <a:tcPr marL="6350" marR="6350" marT="6350" marB="0" anchor="ctr">
                    <a:solidFill>
                      <a:schemeClr val="accent6"/>
                    </a:solidFill>
                  </a:tcPr>
                </a:tc>
                <a:tc>
                  <a:txBody>
                    <a:bodyPr/>
                    <a:lstStyle/>
                    <a:p>
                      <a:pPr algn="ctr" rtl="0" fontAlgn="ctr"/>
                      <a:r>
                        <a:rPr lang="ja-JP" altLang="en-US" sz="1200" b="1" i="0" u="none" strike="noStrike" dirty="0">
                          <a:solidFill>
                            <a:srgbClr val="FFFFFF"/>
                          </a:solidFill>
                          <a:effectLst/>
                          <a:latin typeface="メイリオ" panose="020B0604030504040204" pitchFamily="50" charset="-128"/>
                          <a:ea typeface="メイリオ" panose="020B0604030504040204" pitchFamily="50" charset="-128"/>
                        </a:rPr>
                        <a:t>増量後</a:t>
                      </a:r>
                    </a:p>
                  </a:txBody>
                  <a:tcPr marL="6350" marR="6350" marT="6350" marB="0" anchor="ctr">
                    <a:solidFill>
                      <a:schemeClr val="accent6"/>
                    </a:solidFill>
                  </a:tcPr>
                </a:tc>
                <a:extLst>
                  <a:ext uri="{0D108BD9-81ED-4DB2-BD59-A6C34878D82A}">
                    <a16:rowId xmlns:a16="http://schemas.microsoft.com/office/drawing/2014/main" val="3141772846"/>
                  </a:ext>
                </a:extLst>
              </a:tr>
              <a:tr h="1040240">
                <a:tc>
                  <a:txBody>
                    <a:bodyPr/>
                    <a:lstStyle/>
                    <a:p>
                      <a:pPr algn="ctr" rtl="0"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ブランドパネル </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SP</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500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b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b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ターゲティング：オーディエンスカテゴリー利用時 </a:t>
                      </a:r>
                      <a:r>
                        <a:rPr lang="en-US" altLang="ja-JP" sz="800" b="0" i="0" u="none" strike="noStrike" dirty="0">
                          <a:solidFill>
                            <a:srgbClr val="000000"/>
                          </a:solidFill>
                          <a:effectLst/>
                          <a:latin typeface="メイリオ" panose="020B0604030504040204" pitchFamily="50" charset="-128"/>
                          <a:ea typeface="メイリオ" panose="020B0604030504040204" pitchFamily="50" charset="-128"/>
                        </a:rPr>
                        <a:t>※2</a:t>
                      </a:r>
                      <a:endParaRPr lang="ja-JP" altLang="en-US" sz="12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¥9,000,000</a:t>
                      </a:r>
                    </a:p>
                  </a:txBody>
                  <a:tcPr marL="6350" marR="6350" marT="6350"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20%</a:t>
                      </a:r>
                    </a:p>
                  </a:txBody>
                  <a:tcPr marL="6350" marR="6350" marT="6350" marB="0" anchor="ct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¥1,728</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¥1,440</a:t>
                      </a:r>
                    </a:p>
                  </a:txBody>
                  <a:tcPr marL="6350" marR="6350" marT="6350" marB="0" anchor="ctr">
                    <a:solidFill>
                      <a:schemeClr val="accent6">
                        <a:lumMod val="20000"/>
                        <a:lumOff val="80000"/>
                      </a:schemeClr>
                    </a:solidFill>
                  </a:tcP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5,208,334</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6,250,000</a:t>
                      </a:r>
                    </a:p>
                  </a:txBody>
                  <a:tcPr marL="6350" marR="6350" marT="6350" marB="0" anchor="ctr">
                    <a:solidFill>
                      <a:schemeClr val="accent6">
                        <a:lumMod val="20000"/>
                        <a:lumOff val="80000"/>
                      </a:schemeClr>
                    </a:solidFill>
                  </a:tcP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¥419</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¥351</a:t>
                      </a:r>
                    </a:p>
                  </a:txBody>
                  <a:tcPr marL="6350" marR="6350" marT="6350" marB="0" anchor="ctr">
                    <a:solidFill>
                      <a:schemeClr val="accent6">
                        <a:lumMod val="20000"/>
                        <a:lumOff val="80000"/>
                      </a:schemeClr>
                    </a:solidFill>
                  </a:tcPr>
                </a:tc>
                <a:extLst>
                  <a:ext uri="{0D108BD9-81ED-4DB2-BD59-A6C34878D82A}">
                    <a16:rowId xmlns:a16="http://schemas.microsoft.com/office/drawing/2014/main" val="3900269281"/>
                  </a:ext>
                </a:extLst>
              </a:tr>
              <a:tr h="641892">
                <a:tc>
                  <a:txBody>
                    <a:bodyPr/>
                    <a:lstStyle/>
                    <a:p>
                      <a:pPr algn="ctr" rtl="0" fontAlgn="t"/>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ブランドパネル　トップインパクト</a:t>
                      </a:r>
                      <a:b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b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PC</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1000</a:t>
                      </a: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万円～）</a:t>
                      </a:r>
                      <a:b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b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ターゲティング：無し</a:t>
                      </a:r>
                      <a:endParaRPr lang="ja-JP" altLang="en-US" sz="12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¥10,000,000</a:t>
                      </a:r>
                    </a:p>
                  </a:txBody>
                  <a:tcPr marL="6350" marR="6350" marT="6350"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20%</a:t>
                      </a:r>
                    </a:p>
                  </a:txBody>
                  <a:tcPr marL="6350" marR="6350" marT="6350" marB="0" anchor="ct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¥1,200</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¥1,000</a:t>
                      </a:r>
                    </a:p>
                  </a:txBody>
                  <a:tcPr marL="6350" marR="6350" marT="6350" marB="0" anchor="ctr">
                    <a:solidFill>
                      <a:schemeClr val="accent6">
                        <a:lumMod val="40000"/>
                        <a:lumOff val="60000"/>
                      </a:schemeClr>
                    </a:solidFill>
                  </a:tcP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8,333,334</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10,000,000</a:t>
                      </a:r>
                    </a:p>
                  </a:txBody>
                  <a:tcPr marL="6350" marR="6350" marT="6350" marB="0" anchor="ctr">
                    <a:solidFill>
                      <a:schemeClr val="accent6">
                        <a:lumMod val="40000"/>
                        <a:lumOff val="60000"/>
                      </a:schemeClr>
                    </a:solidFill>
                  </a:tcP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¥291</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¥244</a:t>
                      </a:r>
                    </a:p>
                  </a:txBody>
                  <a:tcPr marL="6350" marR="6350" marT="6350" marB="0" anchor="ctr">
                    <a:solidFill>
                      <a:schemeClr val="accent6">
                        <a:lumMod val="40000"/>
                        <a:lumOff val="60000"/>
                      </a:schemeClr>
                    </a:solidFill>
                  </a:tcPr>
                </a:tc>
                <a:extLst>
                  <a:ext uri="{0D108BD9-81ED-4DB2-BD59-A6C34878D82A}">
                    <a16:rowId xmlns:a16="http://schemas.microsoft.com/office/drawing/2014/main" val="394600788"/>
                  </a:ext>
                </a:extLst>
              </a:tr>
              <a:tr h="641892">
                <a:tc rowSpan="3">
                  <a:txBody>
                    <a:bodyPr/>
                    <a:lstStyle/>
                    <a:p>
                      <a:pPr algn="ctr" rtl="0" fontAlgn="ctr"/>
                      <a:r>
                        <a:rPr lang="ja-JP" altLang="en-US" sz="1200" b="1" i="0" u="none" strike="noStrike" dirty="0">
                          <a:solidFill>
                            <a:srgbClr val="000000"/>
                          </a:solidFill>
                          <a:effectLst/>
                          <a:latin typeface="メイリオ" panose="020B0604030504040204" pitchFamily="50" charset="-128"/>
                          <a:ea typeface="メイリオ" panose="020B0604030504040204" pitchFamily="50" charset="-128"/>
                        </a:rPr>
                        <a:t>プライムディスプレイ　</a:t>
                      </a:r>
                      <a: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t>PC</a:t>
                      </a:r>
                      <a:br>
                        <a:rPr lang="en-US" altLang="ja-JP" sz="1200" b="1" i="0" u="none" strike="noStrike" dirty="0">
                          <a:solidFill>
                            <a:srgbClr val="000000"/>
                          </a:solidFill>
                          <a:effectLst/>
                          <a:latin typeface="メイリオ" panose="020B0604030504040204" pitchFamily="50" charset="-128"/>
                          <a:ea typeface="メイリオ" panose="020B0604030504040204" pitchFamily="50" charset="-128"/>
                        </a:rPr>
                      </a:br>
                      <a:r>
                        <a:rPr lang="ja-JP" altLang="en-US" sz="800" b="0" i="0" u="none" strike="noStrike" dirty="0">
                          <a:solidFill>
                            <a:srgbClr val="000000"/>
                          </a:solidFill>
                          <a:effectLst/>
                          <a:latin typeface="メイリオ" panose="020B0604030504040204" pitchFamily="50" charset="-128"/>
                          <a:ea typeface="メイリオ" panose="020B0604030504040204" pitchFamily="50" charset="-128"/>
                        </a:rPr>
                        <a:t>ターゲティング：無し</a:t>
                      </a:r>
                      <a:endParaRPr lang="ja-JP" altLang="en-US" sz="12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¥1,000,000</a:t>
                      </a:r>
                    </a:p>
                  </a:txBody>
                  <a:tcPr marL="6350" marR="6350" marT="6350"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15%</a:t>
                      </a:r>
                    </a:p>
                  </a:txBody>
                  <a:tcPr marL="6350" marR="6350" marT="6350" marB="0" anchor="ctr"/>
                </a:tc>
                <a:tc>
                  <a:txBody>
                    <a:bodyPr/>
                    <a:lstStyle/>
                    <a:p>
                      <a:pPr algn="r" rtl="0" fontAlgn="ctr"/>
                      <a:r>
                        <a:rPr lang="en-US" altLang="ja-JP" sz="1100" b="0" i="0" u="none" strike="sngStrike" dirty="0">
                          <a:solidFill>
                            <a:srgbClr val="000000"/>
                          </a:solidFill>
                          <a:effectLst/>
                          <a:latin typeface="メイリオ" panose="020B0604030504040204" pitchFamily="50" charset="-128"/>
                          <a:ea typeface="メイリオ" panose="020B0604030504040204" pitchFamily="50" charset="-128"/>
                        </a:rPr>
                        <a:t>¥260</a:t>
                      </a:r>
                      <a:endParaRPr lang="ja-JP" altLang="en-US"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¥226</a:t>
                      </a:r>
                    </a:p>
                  </a:txBody>
                  <a:tcPr marL="6350" marR="6350" marT="6350" marB="0" anchor="ctr">
                    <a:solidFill>
                      <a:schemeClr val="accent6">
                        <a:lumMod val="20000"/>
                        <a:lumOff val="80000"/>
                      </a:schemeClr>
                    </a:solidFill>
                  </a:tcP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3,846,154</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4,423,077</a:t>
                      </a:r>
                    </a:p>
                  </a:txBody>
                  <a:tcPr marL="6350" marR="6350" marT="6350" marB="0" anchor="ctr">
                    <a:solidFill>
                      <a:schemeClr val="accent6">
                        <a:lumMod val="20000"/>
                        <a:lumOff val="80000"/>
                      </a:schemeClr>
                    </a:solidFill>
                  </a:tcP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¥63</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¥55</a:t>
                      </a:r>
                    </a:p>
                  </a:txBody>
                  <a:tcPr marL="6350" marR="6350" marT="6350" marB="0" anchor="ctr">
                    <a:solidFill>
                      <a:schemeClr val="accent6">
                        <a:lumMod val="20000"/>
                        <a:lumOff val="80000"/>
                      </a:schemeClr>
                    </a:solidFill>
                  </a:tcPr>
                </a:tc>
                <a:extLst>
                  <a:ext uri="{0D108BD9-81ED-4DB2-BD59-A6C34878D82A}">
                    <a16:rowId xmlns:a16="http://schemas.microsoft.com/office/drawing/2014/main" val="3641040821"/>
                  </a:ext>
                </a:extLst>
              </a:tr>
              <a:tr h="641892">
                <a:tc vMerge="1">
                  <a:txBody>
                    <a:bodyPr/>
                    <a:lstStyle/>
                    <a:p>
                      <a:endParaRPr kumimoji="1" lang="ja-JP" altLang="en-US"/>
                    </a:p>
                  </a:txBody>
                  <a:tcP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¥3,000,000</a:t>
                      </a:r>
                    </a:p>
                  </a:txBody>
                  <a:tcPr marL="6350" marR="6350" marT="6350"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25%</a:t>
                      </a:r>
                    </a:p>
                  </a:txBody>
                  <a:tcPr marL="6350" marR="6350" marT="6350" marB="0" anchor="ctr"/>
                </a:tc>
                <a:tc>
                  <a:txBody>
                    <a:bodyPr/>
                    <a:lstStyle/>
                    <a:p>
                      <a:pPr algn="r" rtl="0" fontAlgn="ctr"/>
                      <a:r>
                        <a:rPr lang="en-US" altLang="ja-JP" sz="1100" b="0" i="0" u="none" strike="sngStrike" dirty="0">
                          <a:solidFill>
                            <a:srgbClr val="000000"/>
                          </a:solidFill>
                          <a:effectLst/>
                          <a:latin typeface="メイリオ" panose="020B0604030504040204" pitchFamily="50" charset="-128"/>
                          <a:ea typeface="メイリオ" panose="020B0604030504040204" pitchFamily="50" charset="-128"/>
                        </a:rPr>
                        <a:t>¥260</a:t>
                      </a:r>
                      <a:endParaRPr lang="ja-JP" altLang="en-US"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¥208</a:t>
                      </a:r>
                    </a:p>
                  </a:txBody>
                  <a:tcPr marL="6350" marR="6350" marT="6350" marB="0" anchor="ctr">
                    <a:solidFill>
                      <a:schemeClr val="accent6">
                        <a:lumMod val="40000"/>
                        <a:lumOff val="60000"/>
                      </a:schemeClr>
                    </a:solidFill>
                  </a:tcP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11,538,462</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14,423,078</a:t>
                      </a:r>
                    </a:p>
                  </a:txBody>
                  <a:tcPr marL="6350" marR="6350" marT="6350" marB="0" anchor="ctr">
                    <a:solidFill>
                      <a:schemeClr val="accent6">
                        <a:lumMod val="40000"/>
                        <a:lumOff val="60000"/>
                      </a:schemeClr>
                    </a:solidFill>
                  </a:tcPr>
                </a:tc>
                <a:tc>
                  <a:txBody>
                    <a:bodyPr/>
                    <a:lstStyle/>
                    <a:p>
                      <a:pPr algn="r" rtl="0" fontAlgn="ctr"/>
                      <a:r>
                        <a:rPr lang="en-US" altLang="ja-JP" sz="1100" b="0" i="0" u="none" strike="sngStrike" dirty="0">
                          <a:solidFill>
                            <a:srgbClr val="000000"/>
                          </a:solidFill>
                          <a:effectLst/>
                          <a:latin typeface="メイリオ" panose="020B0604030504040204" pitchFamily="50" charset="-128"/>
                          <a:ea typeface="メイリオ" panose="020B0604030504040204" pitchFamily="50" charset="-128"/>
                        </a:rPr>
                        <a:t>¥63</a:t>
                      </a:r>
                      <a:endParaRPr lang="ja-JP" altLang="en-US" sz="11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¥51</a:t>
                      </a:r>
                    </a:p>
                  </a:txBody>
                  <a:tcPr marL="6350" marR="6350" marT="6350" marB="0" anchor="ctr">
                    <a:solidFill>
                      <a:schemeClr val="accent6">
                        <a:lumMod val="40000"/>
                        <a:lumOff val="60000"/>
                      </a:schemeClr>
                    </a:solidFill>
                  </a:tcPr>
                </a:tc>
                <a:extLst>
                  <a:ext uri="{0D108BD9-81ED-4DB2-BD59-A6C34878D82A}">
                    <a16:rowId xmlns:a16="http://schemas.microsoft.com/office/drawing/2014/main" val="365681363"/>
                  </a:ext>
                </a:extLst>
              </a:tr>
              <a:tr h="641892">
                <a:tc vMerge="1">
                  <a:txBody>
                    <a:bodyPr/>
                    <a:lstStyle/>
                    <a:p>
                      <a:pPr algn="ctr" rtl="0" fontAlgn="ctr"/>
                      <a:endParaRPr lang="ja-JP" altLang="en-US" sz="1200" b="1"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100" b="0" i="0" u="none" strike="noStrike" dirty="0">
                          <a:solidFill>
                            <a:srgbClr val="000000"/>
                          </a:solidFill>
                          <a:effectLst/>
                          <a:latin typeface="メイリオ" panose="020B0604030504040204" pitchFamily="50" charset="-128"/>
                          <a:ea typeface="メイリオ" panose="020B0604030504040204" pitchFamily="50" charset="-128"/>
                        </a:rPr>
                        <a:t>¥5,000,000</a:t>
                      </a:r>
                    </a:p>
                  </a:txBody>
                  <a:tcPr marL="6350" marR="6350" marT="6350" marB="0" anchor="ctr"/>
                </a:tc>
                <a:tc>
                  <a:txBody>
                    <a:bodyPr/>
                    <a:lstStyle/>
                    <a:p>
                      <a:pPr algn="r" rtl="0" fontAlgn="ctr"/>
                      <a:r>
                        <a:rPr lang="en-US" altLang="ja-JP" sz="1100" b="0" i="0" u="none" strike="noStrike">
                          <a:solidFill>
                            <a:srgbClr val="000000"/>
                          </a:solidFill>
                          <a:effectLst/>
                          <a:latin typeface="メイリオ" panose="020B0604030504040204" pitchFamily="50" charset="-128"/>
                          <a:ea typeface="メイリオ" panose="020B0604030504040204" pitchFamily="50" charset="-128"/>
                        </a:rPr>
                        <a:t>35%</a:t>
                      </a:r>
                    </a:p>
                  </a:txBody>
                  <a:tcPr marL="6350" marR="6350" marT="6350" marB="0" anchor="ct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¥260</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¥193</a:t>
                      </a:r>
                    </a:p>
                  </a:txBody>
                  <a:tcPr marL="6350" marR="6350" marT="6350" marB="0" anchor="ctr">
                    <a:solidFill>
                      <a:schemeClr val="accent6">
                        <a:lumMod val="40000"/>
                        <a:lumOff val="60000"/>
                      </a:schemeClr>
                    </a:solidFill>
                  </a:tcP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19,230,770</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a:solidFill>
                            <a:srgbClr val="000000"/>
                          </a:solidFill>
                          <a:effectLst/>
                          <a:latin typeface="メイリオ" panose="020B0604030504040204" pitchFamily="50" charset="-128"/>
                          <a:ea typeface="メイリオ" panose="020B0604030504040204" pitchFamily="50" charset="-128"/>
                        </a:rPr>
                        <a:t>25,961,540</a:t>
                      </a:r>
                    </a:p>
                  </a:txBody>
                  <a:tcPr marL="6350" marR="6350" marT="6350" marB="0" anchor="ctr">
                    <a:solidFill>
                      <a:schemeClr val="accent6">
                        <a:lumMod val="40000"/>
                        <a:lumOff val="60000"/>
                      </a:schemeClr>
                    </a:solidFill>
                  </a:tcPr>
                </a:tc>
                <a:tc>
                  <a:txBody>
                    <a:bodyPr/>
                    <a:lstStyle/>
                    <a:p>
                      <a:pPr algn="r" rtl="0" fontAlgn="ctr"/>
                      <a:r>
                        <a:rPr lang="en-US" altLang="ja-JP" sz="1100" b="0" i="0" u="none" strike="sngStrike">
                          <a:solidFill>
                            <a:srgbClr val="000000"/>
                          </a:solidFill>
                          <a:effectLst/>
                          <a:latin typeface="メイリオ" panose="020B0604030504040204" pitchFamily="50" charset="-128"/>
                          <a:ea typeface="メイリオ" panose="020B0604030504040204" pitchFamily="50" charset="-128"/>
                        </a:rPr>
                        <a:t>¥63</a:t>
                      </a:r>
                      <a:endParaRPr lang="ja-JP" altLang="en-US" sz="1100" b="0" i="0" u="none" strike="noStrike">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r" rtl="0" fontAlgn="ctr"/>
                      <a:r>
                        <a:rPr lang="en-US" altLang="ja-JP" sz="1400" b="1" i="0" u="none" strike="noStrike" dirty="0">
                          <a:solidFill>
                            <a:srgbClr val="000000"/>
                          </a:solidFill>
                          <a:effectLst/>
                          <a:latin typeface="メイリオ" panose="020B0604030504040204" pitchFamily="50" charset="-128"/>
                          <a:ea typeface="メイリオ" panose="020B0604030504040204" pitchFamily="50" charset="-128"/>
                        </a:rPr>
                        <a:t>¥47</a:t>
                      </a:r>
                    </a:p>
                  </a:txBody>
                  <a:tcPr marL="6350" marR="6350" marT="6350" marB="0" anchor="ctr">
                    <a:solidFill>
                      <a:schemeClr val="accent6">
                        <a:lumMod val="40000"/>
                        <a:lumOff val="60000"/>
                      </a:schemeClr>
                    </a:solidFill>
                  </a:tcPr>
                </a:tc>
                <a:extLst>
                  <a:ext uri="{0D108BD9-81ED-4DB2-BD59-A6C34878D82A}">
                    <a16:rowId xmlns:a16="http://schemas.microsoft.com/office/drawing/2014/main" val="952538955"/>
                  </a:ext>
                </a:extLst>
              </a:tr>
            </a:tbl>
          </a:graphicData>
        </a:graphic>
      </p:graphicFrame>
    </p:spTree>
    <p:extLst>
      <p:ext uri="{BB962C8B-B14F-4D97-AF65-F5344CB8AC3E}">
        <p14:creationId xmlns:p14="http://schemas.microsoft.com/office/powerpoint/2010/main" val="5527409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EE9476ED-501D-F106-8DD8-F9F280F7BC93}"/>
              </a:ext>
            </a:extLst>
          </p:cNvPr>
          <p:cNvSpPr/>
          <p:nvPr/>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プレースホルダー 1">
            <a:extLst>
              <a:ext uri="{FF2B5EF4-FFF2-40B4-BE49-F238E27FC236}">
                <a16:creationId xmlns:a16="http://schemas.microsoft.com/office/drawing/2014/main" id="{3AAD9968-7B5C-9956-292F-5155A54F9C98}"/>
              </a:ext>
            </a:extLst>
          </p:cNvPr>
          <p:cNvSpPr txBox="1">
            <a:spLocks/>
          </p:cNvSpPr>
          <p:nvPr/>
        </p:nvSpPr>
        <p:spPr>
          <a:xfrm>
            <a:off x="0" y="2564904"/>
            <a:ext cx="12192000" cy="1728192"/>
          </a:xfrm>
          <a:prstGeom prst="rect">
            <a:avLst/>
          </a:prstGeom>
        </p:spPr>
        <p:txBody>
          <a:bodyPr anchor="ctr">
            <a:noAutofit/>
          </a:bodyPr>
          <a:lstStyle>
            <a:defPPr>
              <a:defRPr lang="ja-JP"/>
            </a:defPPr>
            <a:lvl1pPr marL="0" algn="r" defTabSz="914400" rtl="0" eaLnBrk="1" latinLnBrk="0" hangingPunct="1">
              <a:defRPr kumimoji="1" sz="1400" kern="1200">
                <a:solidFill>
                  <a:schemeClr val="accent2"/>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4400" dirty="0">
                <a:solidFill>
                  <a:schemeClr val="tx1">
                    <a:lumMod val="75000"/>
                    <a:lumOff val="25000"/>
                  </a:schemeClr>
                </a:solidFill>
              </a:rPr>
              <a:t>②</a:t>
            </a:r>
            <a:r>
              <a:rPr lang="en-US" altLang="ja-JP" sz="4400" dirty="0">
                <a:solidFill>
                  <a:schemeClr val="tx1">
                    <a:lumMod val="75000"/>
                    <a:lumOff val="25000"/>
                  </a:schemeClr>
                </a:solidFill>
              </a:rPr>
              <a:t>1000</a:t>
            </a:r>
            <a:r>
              <a:rPr lang="ja-JP" altLang="en-US" sz="4400" dirty="0">
                <a:solidFill>
                  <a:schemeClr val="tx1">
                    <a:lumMod val="75000"/>
                    <a:lumOff val="25000"/>
                  </a:schemeClr>
                </a:solidFill>
              </a:rPr>
              <a:t>万リーチ（</a:t>
            </a:r>
            <a:r>
              <a:rPr lang="en-US" altLang="ja-JP" sz="4400" dirty="0">
                <a:solidFill>
                  <a:schemeClr val="tx1">
                    <a:lumMod val="75000"/>
                    <a:lumOff val="25000"/>
                  </a:schemeClr>
                </a:solidFill>
              </a:rPr>
              <a:t>FQ1</a:t>
            </a:r>
            <a:r>
              <a:rPr lang="ja-JP" altLang="en-US" sz="4400" dirty="0">
                <a:solidFill>
                  <a:schemeClr val="tx1">
                    <a:lumMod val="75000"/>
                    <a:lumOff val="25000"/>
                  </a:schemeClr>
                </a:solidFill>
              </a:rPr>
              <a:t>）獲得プラン</a:t>
            </a:r>
            <a:endParaRPr lang="ja-JP" altLang="en-US" sz="4400" dirty="0">
              <a:solidFill>
                <a:schemeClr val="tx1">
                  <a:lumMod val="75000"/>
                  <a:lumOff val="25000"/>
                </a:schemeClr>
              </a:solidFill>
              <a:latin typeface="+mn-ea"/>
            </a:endParaRPr>
          </a:p>
        </p:txBody>
      </p:sp>
    </p:spTree>
    <p:extLst>
      <p:ext uri="{BB962C8B-B14F-4D97-AF65-F5344CB8AC3E}">
        <p14:creationId xmlns:p14="http://schemas.microsoft.com/office/powerpoint/2010/main" val="38477221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5" name="テキスト ボックス 14"/>
          <p:cNvSpPr txBox="1"/>
          <p:nvPr/>
        </p:nvSpPr>
        <p:spPr>
          <a:xfrm>
            <a:off x="1181235" y="1012857"/>
            <a:ext cx="9523277" cy="830997"/>
          </a:xfrm>
          <a:prstGeom prst="rect">
            <a:avLst/>
          </a:prstGeom>
          <a:noFill/>
        </p:spPr>
        <p:txBody>
          <a:bodyPr wrap="square" lIns="91440" tIns="45720" rIns="91440" bIns="45720" rtlCol="0" anchor="t">
            <a:spAutoFit/>
          </a:bodyPr>
          <a:lstStyle/>
          <a:p>
            <a:pPr algn="ctr"/>
            <a:r>
              <a:rPr lang="en-US" altLang="ja-JP" sz="2400" b="1" dirty="0">
                <a:latin typeface="メイリオ" panose="020B0604030504040204" pitchFamily="50" charset="-128"/>
                <a:ea typeface="メイリオ" panose="020B0604030504040204" pitchFamily="50" charset="-128"/>
              </a:rPr>
              <a:t>1000</a:t>
            </a:r>
            <a:r>
              <a:rPr lang="ja-JP" altLang="en-US" sz="2400" b="1" dirty="0">
                <a:latin typeface="メイリオ" panose="020B0604030504040204" pitchFamily="50" charset="-128"/>
                <a:ea typeface="メイリオ" panose="020B0604030504040204" pitchFamily="50" charset="-128"/>
              </a:rPr>
              <a:t>万ユーザーにリーチ可能な</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広告商品を今回特別価格でご提供</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短期で安価に大量のリーチ獲得をする場合におすすめ</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graphicFrame>
        <p:nvGraphicFramePr>
          <p:cNvPr id="20" name="表 19"/>
          <p:cNvGraphicFramePr>
            <a:graphicFrameLocks noGrp="1"/>
          </p:cNvGraphicFramePr>
          <p:nvPr>
            <p:extLst>
              <p:ext uri="{D42A27DB-BD31-4B8C-83A1-F6EECF244321}">
                <p14:modId xmlns:p14="http://schemas.microsoft.com/office/powerpoint/2010/main" val="2765287363"/>
              </p:ext>
            </p:extLst>
          </p:nvPr>
        </p:nvGraphicFramePr>
        <p:xfrm>
          <a:off x="2868585" y="2990565"/>
          <a:ext cx="4667575" cy="1590563"/>
        </p:xfrm>
        <a:graphic>
          <a:graphicData uri="http://schemas.openxmlformats.org/drawingml/2006/table">
            <a:tbl>
              <a:tblPr/>
              <a:tblGrid>
                <a:gridCol w="4667575">
                  <a:extLst>
                    <a:ext uri="{9D8B030D-6E8A-4147-A177-3AD203B41FA5}">
                      <a16:colId xmlns:a16="http://schemas.microsoft.com/office/drawing/2014/main" val="2569690539"/>
                    </a:ext>
                  </a:extLst>
                </a:gridCol>
              </a:tblGrid>
              <a:tr h="380279">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商品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403428">
                <a:tc>
                  <a:txBody>
                    <a:bodyPr/>
                    <a:lstStyle/>
                    <a:p>
                      <a:pPr algn="ctr" rtl="0" fontAlgn="ctr"/>
                      <a:r>
                        <a:rPr kumimoji="1" lang="ja-JP" altLang="en-US" sz="1200" b="0" i="0" kern="1200" dirty="0">
                          <a:solidFill>
                            <a:schemeClr val="tx1"/>
                          </a:solidFill>
                          <a:effectLst/>
                          <a:latin typeface="+mn-ea"/>
                          <a:ea typeface="+mn-ea"/>
                          <a:cs typeface="+mn-cs"/>
                        </a:rPr>
                        <a:t>キャンペーン　</a:t>
                      </a:r>
                      <a:r>
                        <a:rPr kumimoji="1" lang="en-US" altLang="ja-JP" sz="1200" b="0" i="0" kern="1200" dirty="0">
                          <a:solidFill>
                            <a:schemeClr val="tx1"/>
                          </a:solidFill>
                          <a:effectLst/>
                          <a:latin typeface="+mn-ea"/>
                          <a:ea typeface="+mn-ea"/>
                          <a:cs typeface="+mn-cs"/>
                        </a:rPr>
                        <a:t>Yahoo!</a:t>
                      </a:r>
                      <a:r>
                        <a:rPr kumimoji="1" lang="ja-JP" altLang="en-US" sz="1200" b="0" i="0" kern="1200" dirty="0">
                          <a:solidFill>
                            <a:schemeClr val="tx1"/>
                          </a:solidFill>
                          <a:effectLst/>
                          <a:latin typeface="+mn-ea"/>
                          <a:ea typeface="+mn-ea"/>
                          <a:cs typeface="+mn-cs"/>
                        </a:rPr>
                        <a:t>ニュース　プライムカバー　</a:t>
                      </a:r>
                      <a:r>
                        <a:rPr kumimoji="1" lang="en-US" altLang="ja-JP" sz="1200" b="0" i="0" kern="1200" dirty="0">
                          <a:solidFill>
                            <a:schemeClr val="tx1"/>
                          </a:solidFill>
                          <a:effectLst/>
                          <a:latin typeface="+mn-ea"/>
                          <a:ea typeface="+mn-ea"/>
                          <a:cs typeface="+mn-cs"/>
                        </a:rPr>
                        <a:t>SP</a:t>
                      </a:r>
                      <a:br>
                        <a:rPr kumimoji="1" lang="en-US" altLang="ja-JP" sz="1200" b="0" i="0" kern="1200" dirty="0">
                          <a:solidFill>
                            <a:schemeClr val="tx1"/>
                          </a:solidFill>
                          <a:effectLst/>
                          <a:latin typeface="+mn-ea"/>
                          <a:ea typeface="+mn-ea"/>
                          <a:cs typeface="+mn-cs"/>
                        </a:rPr>
                      </a:br>
                      <a:r>
                        <a:rPr kumimoji="1" lang="ja-JP" altLang="en-US" sz="1200" b="0" i="0" kern="1200" dirty="0">
                          <a:solidFill>
                            <a:schemeClr val="tx1"/>
                          </a:solidFill>
                          <a:effectLst/>
                          <a:latin typeface="+mn-ea"/>
                          <a:ea typeface="+mn-ea"/>
                          <a:cs typeface="+mn-cs"/>
                        </a:rPr>
                        <a:t>（</a:t>
                      </a:r>
                      <a:r>
                        <a:rPr kumimoji="1" lang="en-US" altLang="ja-JP" sz="1200" b="0" i="0" kern="1200" dirty="0">
                          <a:solidFill>
                            <a:schemeClr val="tx1"/>
                          </a:solidFill>
                          <a:effectLst/>
                          <a:latin typeface="+mn-ea"/>
                          <a:ea typeface="+mn-ea"/>
                          <a:cs typeface="+mn-cs"/>
                        </a:rPr>
                        <a:t>FQ1</a:t>
                      </a:r>
                      <a:r>
                        <a:rPr kumimoji="1" lang="ja-JP" altLang="en-US" sz="1200" b="0" i="0" kern="1200" dirty="0">
                          <a:solidFill>
                            <a:schemeClr val="tx1"/>
                          </a:solidFill>
                          <a:effectLst/>
                          <a:latin typeface="+mn-ea"/>
                          <a:ea typeface="+mn-ea"/>
                          <a:cs typeface="+mn-cs"/>
                        </a:rPr>
                        <a:t>）（</a:t>
                      </a:r>
                      <a:r>
                        <a:rPr kumimoji="1" lang="en-US" altLang="ja-JP" sz="1200" b="0" i="0" kern="1200" dirty="0">
                          <a:solidFill>
                            <a:schemeClr val="tx1"/>
                          </a:solidFill>
                          <a:effectLst/>
                          <a:latin typeface="+mn-ea"/>
                          <a:ea typeface="+mn-ea"/>
                          <a:cs typeface="+mn-cs"/>
                        </a:rPr>
                        <a:t>1000</a:t>
                      </a:r>
                      <a:r>
                        <a:rPr kumimoji="1" lang="ja-JP" altLang="en-US" sz="1200" b="0" i="0" kern="1200" dirty="0">
                          <a:solidFill>
                            <a:schemeClr val="tx1"/>
                          </a:solidFill>
                          <a:effectLst/>
                          <a:latin typeface="+mn-ea"/>
                          <a:ea typeface="+mn-ea"/>
                          <a:cs typeface="+mn-cs"/>
                        </a:rPr>
                        <a:t>万リーチ）</a:t>
                      </a:r>
                      <a:endParaRPr lang="ja-JP" altLang="en-US" sz="1200" b="0" i="0" u="none" strike="noStrike" dirty="0">
                        <a:solidFill>
                          <a:schemeClr val="tx1"/>
                        </a:solidFill>
                        <a:effectLst/>
                        <a:latin typeface="+mn-ea"/>
                        <a:ea typeface="+mn-ea"/>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2438937"/>
                  </a:ext>
                </a:extLst>
              </a:tr>
              <a:tr h="403428">
                <a:tc>
                  <a:txBody>
                    <a:bodyPr/>
                    <a:lstStyle/>
                    <a:p>
                      <a:pPr algn="ctr" rtl="0" fontAlgn="ctr"/>
                      <a:r>
                        <a:rPr kumimoji="1" lang="ja-JP" altLang="en-US" sz="1200" b="0" i="0" kern="1200" dirty="0">
                          <a:solidFill>
                            <a:schemeClr val="tx1"/>
                          </a:solidFill>
                          <a:effectLst/>
                          <a:latin typeface="+mn-ea"/>
                          <a:ea typeface="+mn-ea"/>
                          <a:cs typeface="+mn-cs"/>
                        </a:rPr>
                        <a:t>キャンペーン　プライムディスプレイ（</a:t>
                      </a:r>
                      <a:r>
                        <a:rPr kumimoji="1" lang="en-US" altLang="ja-JP" sz="1200" b="0" i="0" kern="1200" dirty="0">
                          <a:solidFill>
                            <a:schemeClr val="tx1"/>
                          </a:solidFill>
                          <a:effectLst/>
                          <a:latin typeface="+mn-ea"/>
                          <a:ea typeface="+mn-ea"/>
                          <a:cs typeface="+mn-cs"/>
                        </a:rPr>
                        <a:t>1</a:t>
                      </a:r>
                      <a:r>
                        <a:rPr kumimoji="1" lang="ja-JP" altLang="en-US" sz="1200" b="0" i="0" kern="1200" dirty="0">
                          <a:solidFill>
                            <a:schemeClr val="tx1"/>
                          </a:solidFill>
                          <a:effectLst/>
                          <a:latin typeface="+mn-ea"/>
                          <a:ea typeface="+mn-ea"/>
                          <a:cs typeface="+mn-cs"/>
                        </a:rPr>
                        <a:t>：</a:t>
                      </a:r>
                      <a:r>
                        <a:rPr kumimoji="1" lang="en-US" altLang="ja-JP" sz="1200" b="0" i="0" kern="1200" dirty="0">
                          <a:solidFill>
                            <a:schemeClr val="tx1"/>
                          </a:solidFill>
                          <a:effectLst/>
                          <a:latin typeface="+mn-ea"/>
                          <a:ea typeface="+mn-ea"/>
                          <a:cs typeface="+mn-cs"/>
                        </a:rPr>
                        <a:t>1/6</a:t>
                      </a:r>
                      <a:r>
                        <a:rPr kumimoji="1" lang="ja-JP" altLang="en-US" sz="1200" b="0" i="0" kern="1200" dirty="0">
                          <a:solidFill>
                            <a:schemeClr val="tx1"/>
                          </a:solidFill>
                          <a:effectLst/>
                          <a:latin typeface="+mn-ea"/>
                          <a:ea typeface="+mn-ea"/>
                          <a:cs typeface="+mn-cs"/>
                        </a:rPr>
                        <a:t>：</a:t>
                      </a:r>
                      <a:r>
                        <a:rPr kumimoji="1" lang="en-US" altLang="ja-JP" sz="1200" b="0" i="0" kern="1200" dirty="0">
                          <a:solidFill>
                            <a:schemeClr val="tx1"/>
                          </a:solidFill>
                          <a:effectLst/>
                          <a:latin typeface="+mn-ea"/>
                          <a:ea typeface="+mn-ea"/>
                          <a:cs typeface="+mn-cs"/>
                        </a:rPr>
                        <a:t>5</a:t>
                      </a:r>
                      <a:r>
                        <a:rPr kumimoji="1" lang="ja-JP" altLang="en-US" sz="1200" b="0" i="0" kern="1200" dirty="0">
                          <a:solidFill>
                            <a:schemeClr val="tx1"/>
                          </a:solidFill>
                          <a:effectLst/>
                          <a:latin typeface="+mn-ea"/>
                          <a:ea typeface="+mn-ea"/>
                          <a:cs typeface="+mn-cs"/>
                        </a:rPr>
                        <a:t>）　</a:t>
                      </a:r>
                      <a:r>
                        <a:rPr kumimoji="1" lang="en-US" altLang="ja-JP" sz="1200" b="0" i="0" kern="1200" dirty="0">
                          <a:solidFill>
                            <a:schemeClr val="tx1"/>
                          </a:solidFill>
                          <a:effectLst/>
                          <a:latin typeface="+mn-ea"/>
                          <a:ea typeface="+mn-ea"/>
                          <a:cs typeface="+mn-cs"/>
                        </a:rPr>
                        <a:t>PC</a:t>
                      </a:r>
                      <a:br>
                        <a:rPr kumimoji="1" lang="en-US" altLang="ja-JP" sz="1200" b="0" i="0" kern="1200" dirty="0">
                          <a:solidFill>
                            <a:schemeClr val="tx1"/>
                          </a:solidFill>
                          <a:effectLst/>
                          <a:latin typeface="+mn-ea"/>
                          <a:ea typeface="+mn-ea"/>
                          <a:cs typeface="+mn-cs"/>
                        </a:rPr>
                      </a:br>
                      <a:r>
                        <a:rPr kumimoji="1" lang="ja-JP" altLang="en-US" sz="1200" b="0" i="0" kern="1200" dirty="0">
                          <a:solidFill>
                            <a:schemeClr val="tx1"/>
                          </a:solidFill>
                          <a:effectLst/>
                          <a:latin typeface="+mn-ea"/>
                          <a:ea typeface="+mn-ea"/>
                          <a:cs typeface="+mn-cs"/>
                        </a:rPr>
                        <a:t>（</a:t>
                      </a:r>
                      <a:r>
                        <a:rPr kumimoji="1" lang="en-US" altLang="ja-JP" sz="1200" b="0" i="0" kern="1200" dirty="0">
                          <a:solidFill>
                            <a:schemeClr val="tx1"/>
                          </a:solidFill>
                          <a:effectLst/>
                          <a:latin typeface="+mn-ea"/>
                          <a:ea typeface="+mn-ea"/>
                          <a:cs typeface="+mn-cs"/>
                        </a:rPr>
                        <a:t>FQ1</a:t>
                      </a:r>
                      <a:r>
                        <a:rPr kumimoji="1" lang="ja-JP" altLang="en-US" sz="1200" b="0" i="0" kern="1200" dirty="0">
                          <a:solidFill>
                            <a:schemeClr val="tx1"/>
                          </a:solidFill>
                          <a:effectLst/>
                          <a:latin typeface="+mn-ea"/>
                          <a:ea typeface="+mn-ea"/>
                          <a:cs typeface="+mn-cs"/>
                        </a:rPr>
                        <a:t>）（</a:t>
                      </a:r>
                      <a:r>
                        <a:rPr kumimoji="1" lang="en-US" altLang="ja-JP" sz="1200" b="0" i="0" kern="1200" dirty="0">
                          <a:solidFill>
                            <a:schemeClr val="tx1"/>
                          </a:solidFill>
                          <a:effectLst/>
                          <a:latin typeface="+mn-ea"/>
                          <a:ea typeface="+mn-ea"/>
                          <a:cs typeface="+mn-cs"/>
                        </a:rPr>
                        <a:t>1000</a:t>
                      </a:r>
                      <a:r>
                        <a:rPr kumimoji="1" lang="ja-JP" altLang="en-US" sz="1200" b="0" i="0" kern="1200" dirty="0">
                          <a:solidFill>
                            <a:schemeClr val="tx1"/>
                          </a:solidFill>
                          <a:effectLst/>
                          <a:latin typeface="+mn-ea"/>
                          <a:ea typeface="+mn-ea"/>
                          <a:cs typeface="+mn-cs"/>
                        </a:rPr>
                        <a:t>万リーチ）</a:t>
                      </a:r>
                      <a:endParaRPr lang="ja-JP" altLang="en-US" sz="1200" b="0" i="0" u="none" strike="noStrike" dirty="0">
                        <a:solidFill>
                          <a:schemeClr val="tx1"/>
                        </a:solidFill>
                        <a:effectLst/>
                        <a:latin typeface="+mn-ea"/>
                        <a:ea typeface="+mn-ea"/>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94814450"/>
                  </a:ext>
                </a:extLst>
              </a:tr>
              <a:tr h="403428">
                <a:tc>
                  <a:txBody>
                    <a:bodyPr/>
                    <a:lstStyle/>
                    <a:p>
                      <a:pPr algn="ctr" rtl="0" fontAlgn="ctr"/>
                      <a:r>
                        <a:rPr kumimoji="1" lang="ja-JP" altLang="en-US" sz="1200" b="0" i="0" kern="1200" dirty="0">
                          <a:solidFill>
                            <a:schemeClr val="tx1"/>
                          </a:solidFill>
                          <a:effectLst/>
                          <a:latin typeface="+mn-ea"/>
                          <a:ea typeface="+mn-ea"/>
                          <a:cs typeface="+mn-cs"/>
                        </a:rPr>
                        <a:t>キャンペーン　プライムディスプレイ（</a:t>
                      </a:r>
                      <a:r>
                        <a:rPr kumimoji="1" lang="en-US" altLang="ja-JP" sz="1200" b="0" i="0" kern="1200" dirty="0">
                          <a:solidFill>
                            <a:schemeClr val="tx1"/>
                          </a:solidFill>
                          <a:effectLst/>
                          <a:latin typeface="+mn-ea"/>
                          <a:ea typeface="+mn-ea"/>
                          <a:cs typeface="+mn-cs"/>
                        </a:rPr>
                        <a:t>1</a:t>
                      </a:r>
                      <a:r>
                        <a:rPr kumimoji="1" lang="ja-JP" altLang="en-US" sz="1200" b="0" i="0" kern="1200" dirty="0">
                          <a:solidFill>
                            <a:schemeClr val="tx1"/>
                          </a:solidFill>
                          <a:effectLst/>
                          <a:latin typeface="+mn-ea"/>
                          <a:ea typeface="+mn-ea"/>
                          <a:cs typeface="+mn-cs"/>
                        </a:rPr>
                        <a:t>：</a:t>
                      </a:r>
                      <a:r>
                        <a:rPr kumimoji="1" lang="en-US" altLang="ja-JP" sz="1200" b="0" i="0" kern="1200" dirty="0">
                          <a:solidFill>
                            <a:schemeClr val="tx1"/>
                          </a:solidFill>
                          <a:effectLst/>
                          <a:latin typeface="+mn-ea"/>
                          <a:ea typeface="+mn-ea"/>
                          <a:cs typeface="+mn-cs"/>
                        </a:rPr>
                        <a:t>2</a:t>
                      </a:r>
                      <a:r>
                        <a:rPr kumimoji="1" lang="ja-JP" altLang="en-US" sz="1200" b="0" i="0" kern="1200" dirty="0">
                          <a:solidFill>
                            <a:schemeClr val="tx1"/>
                          </a:solidFill>
                          <a:effectLst/>
                          <a:latin typeface="+mn-ea"/>
                          <a:ea typeface="+mn-ea"/>
                          <a:cs typeface="+mn-cs"/>
                        </a:rPr>
                        <a:t>）　</a:t>
                      </a:r>
                      <a:r>
                        <a:rPr kumimoji="1" lang="en-US" altLang="ja-JP" sz="1200" b="0" i="0" kern="1200" dirty="0">
                          <a:solidFill>
                            <a:schemeClr val="tx1"/>
                          </a:solidFill>
                          <a:effectLst/>
                          <a:latin typeface="+mn-ea"/>
                          <a:ea typeface="+mn-ea"/>
                          <a:cs typeface="+mn-cs"/>
                        </a:rPr>
                        <a:t>PC</a:t>
                      </a:r>
                    </a:p>
                    <a:p>
                      <a:pPr algn="ctr" rtl="0" fontAlgn="ctr"/>
                      <a:r>
                        <a:rPr kumimoji="1" lang="ja-JP" altLang="en-US" sz="1200" b="0" i="0" kern="1200" dirty="0">
                          <a:solidFill>
                            <a:schemeClr val="tx1"/>
                          </a:solidFill>
                          <a:effectLst/>
                          <a:latin typeface="+mn-ea"/>
                          <a:ea typeface="+mn-ea"/>
                          <a:cs typeface="+mn-cs"/>
                        </a:rPr>
                        <a:t>（</a:t>
                      </a:r>
                      <a:r>
                        <a:rPr kumimoji="1" lang="en-US" altLang="ja-JP" sz="1200" b="0" i="0" kern="1200" dirty="0">
                          <a:solidFill>
                            <a:schemeClr val="tx1"/>
                          </a:solidFill>
                          <a:effectLst/>
                          <a:latin typeface="+mn-ea"/>
                          <a:ea typeface="+mn-ea"/>
                          <a:cs typeface="+mn-cs"/>
                        </a:rPr>
                        <a:t>FQ1</a:t>
                      </a:r>
                      <a:r>
                        <a:rPr kumimoji="1" lang="ja-JP" altLang="en-US" sz="1200" b="0" i="0" kern="1200" dirty="0">
                          <a:solidFill>
                            <a:schemeClr val="tx1"/>
                          </a:solidFill>
                          <a:effectLst/>
                          <a:latin typeface="+mn-ea"/>
                          <a:ea typeface="+mn-ea"/>
                          <a:cs typeface="+mn-cs"/>
                        </a:rPr>
                        <a:t>）（</a:t>
                      </a:r>
                      <a:r>
                        <a:rPr kumimoji="1" lang="en-US" altLang="ja-JP" sz="1200" b="0" i="0" kern="1200" dirty="0">
                          <a:solidFill>
                            <a:schemeClr val="tx1"/>
                          </a:solidFill>
                          <a:effectLst/>
                          <a:latin typeface="+mn-ea"/>
                          <a:ea typeface="+mn-ea"/>
                          <a:cs typeface="+mn-cs"/>
                        </a:rPr>
                        <a:t>1000</a:t>
                      </a:r>
                      <a:r>
                        <a:rPr kumimoji="1" lang="ja-JP" altLang="en-US" sz="1200" b="0" i="0" kern="1200" dirty="0">
                          <a:solidFill>
                            <a:schemeClr val="tx1"/>
                          </a:solidFill>
                          <a:effectLst/>
                          <a:latin typeface="+mn-ea"/>
                          <a:ea typeface="+mn-ea"/>
                          <a:cs typeface="+mn-cs"/>
                        </a:rPr>
                        <a:t>万リーチ）</a:t>
                      </a:r>
                      <a:endParaRPr lang="ja-JP" altLang="en-US" sz="1200" b="0" i="0" u="none" strike="noStrike" dirty="0">
                        <a:solidFill>
                          <a:schemeClr val="tx1"/>
                        </a:solidFill>
                        <a:effectLst/>
                        <a:latin typeface="+mn-ea"/>
                        <a:ea typeface="+mn-ea"/>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93772947"/>
                  </a:ext>
                </a:extLst>
              </a:tr>
            </a:tbl>
          </a:graphicData>
        </a:graphic>
      </p:graphicFrame>
      <p:sp>
        <p:nvSpPr>
          <p:cNvPr id="42" name="角丸四角形 41"/>
          <p:cNvSpPr/>
          <p:nvPr/>
        </p:nvSpPr>
        <p:spPr>
          <a:xfrm>
            <a:off x="407368" y="3474539"/>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3" name="テキスト ボックス 1"/>
          <p:cNvSpPr txBox="1"/>
          <p:nvPr/>
        </p:nvSpPr>
        <p:spPr>
          <a:xfrm>
            <a:off x="551384" y="3565897"/>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対象商品</a:t>
            </a:r>
            <a:endParaRPr kumimoji="1" lang="ja-JP" altLang="en-US" sz="2000" b="1" dirty="0">
              <a:latin typeface="メイリオ" panose="020B0604030504040204" pitchFamily="50" charset="-128"/>
              <a:ea typeface="メイリオ" panose="020B0604030504040204" pitchFamily="50" charset="-128"/>
            </a:endParaRPr>
          </a:p>
        </p:txBody>
      </p:sp>
      <p:sp>
        <p:nvSpPr>
          <p:cNvPr id="44" name="角丸四角形 43"/>
          <p:cNvSpPr/>
          <p:nvPr/>
        </p:nvSpPr>
        <p:spPr>
          <a:xfrm>
            <a:off x="380767" y="5178224"/>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5" name="テキスト ボックス 1"/>
          <p:cNvSpPr txBox="1"/>
          <p:nvPr/>
        </p:nvSpPr>
        <p:spPr>
          <a:xfrm>
            <a:off x="506562" y="5292693"/>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スペック</a:t>
            </a:r>
            <a:endParaRPr kumimoji="1" lang="ja-JP" altLang="en-US" sz="2000" b="1" dirty="0">
              <a:latin typeface="メイリオ" panose="020B0604030504040204" pitchFamily="50" charset="-128"/>
              <a:ea typeface="メイリオ" panose="020B0604030504040204" pitchFamily="50" charset="-128"/>
            </a:endParaRPr>
          </a:p>
        </p:txBody>
      </p:sp>
      <p:graphicFrame>
        <p:nvGraphicFramePr>
          <p:cNvPr id="46" name="表 45"/>
          <p:cNvGraphicFramePr>
            <a:graphicFrameLocks noGrp="1"/>
          </p:cNvGraphicFramePr>
          <p:nvPr>
            <p:extLst>
              <p:ext uri="{D42A27DB-BD31-4B8C-83A1-F6EECF244321}">
                <p14:modId xmlns:p14="http://schemas.microsoft.com/office/powerpoint/2010/main" val="4201469924"/>
              </p:ext>
            </p:extLst>
          </p:nvPr>
        </p:nvGraphicFramePr>
        <p:xfrm>
          <a:off x="2869328" y="4653136"/>
          <a:ext cx="8856991" cy="1752699"/>
        </p:xfrm>
        <a:graphic>
          <a:graphicData uri="http://schemas.openxmlformats.org/drawingml/2006/table">
            <a:tbl>
              <a:tblPr/>
              <a:tblGrid>
                <a:gridCol w="2520287">
                  <a:extLst>
                    <a:ext uri="{9D8B030D-6E8A-4147-A177-3AD203B41FA5}">
                      <a16:colId xmlns:a16="http://schemas.microsoft.com/office/drawing/2014/main" val="2569690539"/>
                    </a:ext>
                  </a:extLst>
                </a:gridCol>
                <a:gridCol w="1008112">
                  <a:extLst>
                    <a:ext uri="{9D8B030D-6E8A-4147-A177-3AD203B41FA5}">
                      <a16:colId xmlns:a16="http://schemas.microsoft.com/office/drawing/2014/main" val="1292179206"/>
                    </a:ext>
                  </a:extLst>
                </a:gridCol>
                <a:gridCol w="792088">
                  <a:extLst>
                    <a:ext uri="{9D8B030D-6E8A-4147-A177-3AD203B41FA5}">
                      <a16:colId xmlns:a16="http://schemas.microsoft.com/office/drawing/2014/main" val="3128865928"/>
                    </a:ext>
                  </a:extLst>
                </a:gridCol>
                <a:gridCol w="792088">
                  <a:extLst>
                    <a:ext uri="{9D8B030D-6E8A-4147-A177-3AD203B41FA5}">
                      <a16:colId xmlns:a16="http://schemas.microsoft.com/office/drawing/2014/main" val="790149239"/>
                    </a:ext>
                  </a:extLst>
                </a:gridCol>
                <a:gridCol w="1224136">
                  <a:extLst>
                    <a:ext uri="{9D8B030D-6E8A-4147-A177-3AD203B41FA5}">
                      <a16:colId xmlns:a16="http://schemas.microsoft.com/office/drawing/2014/main" val="235905188"/>
                    </a:ext>
                  </a:extLst>
                </a:gridCol>
                <a:gridCol w="720080">
                  <a:extLst>
                    <a:ext uri="{9D8B030D-6E8A-4147-A177-3AD203B41FA5}">
                      <a16:colId xmlns:a16="http://schemas.microsoft.com/office/drawing/2014/main" val="154789688"/>
                    </a:ext>
                  </a:extLst>
                </a:gridCol>
                <a:gridCol w="1080120">
                  <a:extLst>
                    <a:ext uri="{9D8B030D-6E8A-4147-A177-3AD203B41FA5}">
                      <a16:colId xmlns:a16="http://schemas.microsoft.com/office/drawing/2014/main" val="2606257009"/>
                    </a:ext>
                  </a:extLst>
                </a:gridCol>
                <a:gridCol w="720080">
                  <a:extLst>
                    <a:ext uri="{9D8B030D-6E8A-4147-A177-3AD203B41FA5}">
                      <a16:colId xmlns:a16="http://schemas.microsoft.com/office/drawing/2014/main" val="325949772"/>
                    </a:ext>
                  </a:extLst>
                </a:gridCol>
              </a:tblGrid>
              <a:tr h="446599">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商品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購入金額</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掲載期間</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リーチ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リーチ</a:t>
                      </a:r>
                      <a:endParaRPr lang="en-US" altLang="ja-JP" sz="12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単価</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vimps</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vCPM</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tc>
                  <a:txBody>
                    <a:bodyPr/>
                    <a:lstStyle/>
                    <a:p>
                      <a:pPr algn="ctr" rtl="0" fontAlgn="ctr"/>
                      <a:r>
                        <a:rPr lang="en-US" altLang="ja-JP" sz="1200" b="1" i="0" u="none" strike="noStrike" dirty="0">
                          <a:solidFill>
                            <a:srgbClr val="F2F2F2"/>
                          </a:solidFill>
                          <a:effectLst/>
                          <a:latin typeface="メイリオ" panose="020B0604030504040204" pitchFamily="50" charset="-128"/>
                          <a:ea typeface="メイリオ" panose="020B0604030504040204" pitchFamily="50" charset="-128"/>
                        </a:rPr>
                        <a:t>FQ</a:t>
                      </a:r>
                      <a:endParaRPr lang="ja-JP" altLang="en-US" sz="1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412902">
                <a:tc>
                  <a:txBody>
                    <a:bodyPr/>
                    <a:lstStyle/>
                    <a:p>
                      <a:pPr algn="ctr" rtl="0" fontAlgn="ctr"/>
                      <a:r>
                        <a:rPr kumimoji="1" lang="en-US" altLang="ja-JP" sz="1200" b="0" i="0" kern="1200" dirty="0">
                          <a:solidFill>
                            <a:schemeClr val="tx1"/>
                          </a:solidFill>
                          <a:effectLst/>
                          <a:latin typeface="+mn-ea"/>
                          <a:ea typeface="+mn-ea"/>
                          <a:cs typeface="+mn-cs"/>
                        </a:rPr>
                        <a:t>Yahoo!</a:t>
                      </a:r>
                      <a:r>
                        <a:rPr kumimoji="1" lang="ja-JP" altLang="en-US" sz="1200" b="0" i="0" kern="1200" dirty="0">
                          <a:solidFill>
                            <a:schemeClr val="tx1"/>
                          </a:solidFill>
                          <a:effectLst/>
                          <a:latin typeface="+mn-ea"/>
                          <a:ea typeface="+mn-ea"/>
                          <a:cs typeface="+mn-cs"/>
                        </a:rPr>
                        <a:t>ニュース　</a:t>
                      </a:r>
                      <a:endParaRPr kumimoji="1" lang="en-US" altLang="ja-JP" sz="1200" b="0" i="0" kern="1200" dirty="0">
                        <a:solidFill>
                          <a:schemeClr val="tx1"/>
                        </a:solidFill>
                        <a:effectLst/>
                        <a:latin typeface="+mn-ea"/>
                        <a:ea typeface="+mn-ea"/>
                        <a:cs typeface="+mn-cs"/>
                      </a:endParaRPr>
                    </a:p>
                    <a:p>
                      <a:pPr algn="ctr" rtl="0" fontAlgn="ct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プライムカバー　</a:t>
                      </a: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SP</a:t>
                      </a:r>
                      <a:endParaRPr lang="ja-JP" altLang="en-US" sz="12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330</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万円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３</a:t>
                      </a: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-14</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日</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1" i="0" u="none" strike="noStrike" dirty="0">
                          <a:solidFill>
                            <a:schemeClr val="accent6"/>
                          </a:solidFill>
                          <a:effectLst/>
                          <a:latin typeface="メイリオ" panose="020B0604030504040204" pitchFamily="50" charset="-128"/>
                          <a:ea typeface="メイリオ" panose="020B0604030504040204" pitchFamily="50" charset="-128"/>
                        </a:rPr>
                        <a:t>1000</a:t>
                      </a:r>
                      <a:r>
                        <a:rPr lang="ja-JP" altLang="en-US" sz="1200" b="1" i="0" u="none" strike="noStrike" dirty="0">
                          <a:solidFill>
                            <a:schemeClr val="accent6"/>
                          </a:solidFill>
                          <a:effectLst/>
                          <a:latin typeface="メイリオ" panose="020B0604030504040204" pitchFamily="50" charset="-128"/>
                          <a:ea typeface="メイリオ" panose="020B0604030504040204" pitchFamily="50" charset="-128"/>
                        </a:rPr>
                        <a:t>万</a:t>
                      </a:r>
                      <a:endParaRPr lang="en-US" altLang="ja-JP" sz="12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00" b="1" i="0" u="none" strike="noStrike" dirty="0">
                          <a:solidFill>
                            <a:schemeClr val="accent6"/>
                          </a:solidFill>
                          <a:effectLst/>
                          <a:latin typeface="メイリオ" panose="020B0604030504040204" pitchFamily="50" charset="-128"/>
                          <a:ea typeface="メイリオ" panose="020B0604030504040204" pitchFamily="50" charset="-128"/>
                        </a:rPr>
                        <a:t>（固定）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1" i="0" u="none" strike="noStrike" dirty="0">
                          <a:solidFill>
                            <a:schemeClr val="accent6"/>
                          </a:solidFill>
                          <a:effectLst/>
                          <a:latin typeface="メイリオ" panose="020B0604030504040204" pitchFamily="50" charset="-128"/>
                          <a:ea typeface="メイリオ" panose="020B0604030504040204" pitchFamily="50" charset="-128"/>
                        </a:rPr>
                        <a:t>0.33</a:t>
                      </a:r>
                      <a:r>
                        <a:rPr lang="ja-JP" altLang="en-US" sz="1200" b="1" i="0" u="none" strike="noStrike" dirty="0">
                          <a:solidFill>
                            <a:schemeClr val="accent6"/>
                          </a:solidFill>
                          <a:effectLst/>
                          <a:latin typeface="メイリオ" panose="020B0604030504040204" pitchFamily="50" charset="-128"/>
                          <a:ea typeface="メイリオ" panose="020B0604030504040204" pitchFamily="50" charset="-128"/>
                        </a:rPr>
                        <a:t>円</a:t>
                      </a:r>
                      <a:endParaRPr lang="en-US" altLang="ja-JP" sz="12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solidFill>
                          <a:effectLst/>
                          <a:latin typeface="メイリオ" panose="020B0604030504040204" pitchFamily="50" charset="-128"/>
                          <a:ea typeface="メイリオ" panose="020B0604030504040204" pitchFamily="50" charset="-128"/>
                        </a:rPr>
                        <a:t>0.66</a:t>
                      </a:r>
                      <a:r>
                        <a:rPr lang="ja-JP" altLang="en-US" sz="1000" b="0" i="0" u="none" strike="sngStrike" dirty="0">
                          <a:solidFill>
                            <a:schemeClr val="tx1"/>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1000</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万</a:t>
                      </a:r>
                      <a:endParaRPr lang="en-US" altLang="ja-JP" sz="1200" b="0" i="0" u="none" strike="noStrike" dirty="0">
                        <a:solidFill>
                          <a:schemeClr val="tx1"/>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（固定）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330</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円</a:t>
                      </a:r>
                      <a:endParaRPr lang="en-US" altLang="ja-JP" sz="1200" b="0" i="0" u="none" strike="noStrike" dirty="0">
                        <a:solidFill>
                          <a:schemeClr val="tx1"/>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solidFill>
                          <a:effectLst/>
                          <a:latin typeface="メイリオ" panose="020B0604030504040204" pitchFamily="50" charset="-128"/>
                          <a:ea typeface="メイリオ" panose="020B0604030504040204" pitchFamily="50" charset="-128"/>
                        </a:rPr>
                        <a:t>660</a:t>
                      </a:r>
                      <a:r>
                        <a:rPr lang="ja-JP" altLang="en-US" sz="1000" b="0" i="0" u="none" strike="sngStrike" dirty="0">
                          <a:solidFill>
                            <a:schemeClr val="tx1"/>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回</a:t>
                      </a:r>
                      <a:endParaRPr lang="en-US" altLang="ja-JP" sz="1200" b="0" i="0" u="none" strike="noStrike" dirty="0">
                        <a:solidFill>
                          <a:schemeClr val="tx1"/>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（固定）</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79924255"/>
                  </a:ext>
                </a:extLst>
              </a:tr>
              <a:tr h="446599">
                <a:tc>
                  <a:txBody>
                    <a:bodyPr/>
                    <a:lstStyle/>
                    <a:p>
                      <a:pPr algn="ctr" rtl="0" fontAlgn="ct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プライムディスプレイ　</a:t>
                      </a: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1/6</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5</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260</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万円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accent6"/>
                          </a:solidFill>
                          <a:effectLst/>
                          <a:latin typeface="メイリオ" panose="020B0604030504040204" pitchFamily="50" charset="-128"/>
                          <a:ea typeface="メイリオ" panose="020B0604030504040204" pitchFamily="50" charset="-128"/>
                        </a:rPr>
                        <a:t>0.26</a:t>
                      </a:r>
                      <a:r>
                        <a:rPr lang="ja-JP" altLang="en-US" sz="1200" b="1" i="0" u="none" strike="noStrike" dirty="0">
                          <a:solidFill>
                            <a:schemeClr val="accent6"/>
                          </a:solidFill>
                          <a:effectLst/>
                          <a:latin typeface="メイリオ" panose="020B0604030504040204" pitchFamily="50" charset="-128"/>
                          <a:ea typeface="メイリオ" panose="020B0604030504040204" pitchFamily="50" charset="-128"/>
                        </a:rPr>
                        <a:t>円</a:t>
                      </a:r>
                      <a:endParaRPr lang="en-US" altLang="ja-JP" sz="12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solidFill>
                          <a:effectLst/>
                          <a:latin typeface="メイリオ" panose="020B0604030504040204" pitchFamily="50" charset="-128"/>
                          <a:ea typeface="メイリオ" panose="020B0604030504040204" pitchFamily="50" charset="-128"/>
                        </a:rPr>
                        <a:t>0.52</a:t>
                      </a:r>
                      <a:r>
                        <a:rPr lang="ja-JP" altLang="en-US" sz="1000" b="0" i="0" u="none" strike="sngStrike" dirty="0">
                          <a:solidFill>
                            <a:schemeClr val="tx1"/>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260</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円</a:t>
                      </a:r>
                      <a:endParaRPr lang="en-US" altLang="ja-JP" sz="1200" b="0" i="0" u="none" strike="noStrike" dirty="0">
                        <a:solidFill>
                          <a:schemeClr val="tx1"/>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solidFill>
                          <a:effectLst/>
                          <a:latin typeface="メイリオ" panose="020B0604030504040204" pitchFamily="50" charset="-128"/>
                          <a:ea typeface="メイリオ" panose="020B0604030504040204" pitchFamily="50" charset="-128"/>
                        </a:rPr>
                        <a:t>520</a:t>
                      </a:r>
                      <a:r>
                        <a:rPr lang="ja-JP" altLang="en-US" sz="1000" b="0" i="0" u="none" strike="sngStrike" dirty="0">
                          <a:solidFill>
                            <a:schemeClr val="tx1"/>
                          </a:solidFill>
                          <a:effectLst/>
                          <a:latin typeface="メイリオ" panose="020B0604030504040204" pitchFamily="50" charset="-128"/>
                          <a:ea typeface="メイリオ" panose="020B0604030504040204" pitchFamily="50" charset="-128"/>
                        </a:rPr>
                        <a:t>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438937"/>
                  </a:ext>
                </a:extLst>
              </a:tr>
              <a:tr h="446599">
                <a:tc>
                  <a:txBody>
                    <a:bodyPr/>
                    <a:lstStyle/>
                    <a:p>
                      <a:pPr algn="ctr" rtl="0" fontAlgn="ct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プライムディスプレイ　</a:t>
                      </a: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PC</a:t>
                      </a:r>
                    </a:p>
                    <a:p>
                      <a:pPr algn="ctr" rtl="0" fontAlgn="ct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1</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a:t>
                      </a: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2</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rtl="0" fontAlgn="ct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312</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万円</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2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1" i="0" u="none" strike="noStrike" dirty="0">
                          <a:solidFill>
                            <a:schemeClr val="accent6"/>
                          </a:solidFill>
                          <a:effectLst/>
                          <a:latin typeface="メイリオ" panose="020B0604030504040204" pitchFamily="50" charset="-128"/>
                          <a:ea typeface="メイリオ" panose="020B0604030504040204" pitchFamily="50" charset="-128"/>
                        </a:rPr>
                        <a:t>0.312</a:t>
                      </a:r>
                      <a:r>
                        <a:rPr lang="ja-JP" altLang="en-US" sz="1200" b="1" i="0" u="none" strike="noStrike" dirty="0">
                          <a:solidFill>
                            <a:schemeClr val="accent6"/>
                          </a:solidFill>
                          <a:effectLst/>
                          <a:latin typeface="メイリオ" panose="020B0604030504040204" pitchFamily="50" charset="-128"/>
                          <a:ea typeface="メイリオ" panose="020B0604030504040204" pitchFamily="50" charset="-128"/>
                        </a:rPr>
                        <a:t>円</a:t>
                      </a:r>
                      <a:endParaRPr lang="en-US" altLang="ja-JP" sz="12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solidFill>
                          <a:effectLst/>
                          <a:latin typeface="メイリオ" panose="020B0604030504040204" pitchFamily="50" charset="-128"/>
                          <a:ea typeface="メイリオ" panose="020B0604030504040204" pitchFamily="50" charset="-128"/>
                        </a:rPr>
                        <a:t>0.624</a:t>
                      </a:r>
                      <a:r>
                        <a:rPr lang="ja-JP" altLang="en-US" sz="1000" b="0" i="0" u="none" strike="sngStrike" dirty="0">
                          <a:solidFill>
                            <a:schemeClr val="tx1"/>
                          </a:solidFill>
                          <a:effectLst/>
                          <a:latin typeface="メイリオ" panose="020B0604030504040204" pitchFamily="50" charset="-128"/>
                          <a:ea typeface="メイリオ" panose="020B0604030504040204" pitchFamily="50" charset="-128"/>
                        </a:rPr>
                        <a:t>円</a:t>
                      </a:r>
                    </a:p>
                  </a:txBody>
                  <a:tcPr marL="4763" marR="4763" marT="476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200" b="0" i="0" u="none" strike="noStrike" dirty="0">
                          <a:solidFill>
                            <a:schemeClr val="tx1"/>
                          </a:solidFill>
                          <a:effectLst/>
                          <a:latin typeface="メイリオ" panose="020B0604030504040204" pitchFamily="50" charset="-128"/>
                          <a:ea typeface="メイリオ" panose="020B0604030504040204" pitchFamily="50" charset="-128"/>
                        </a:rPr>
                        <a:t>312</a:t>
                      </a:r>
                      <a:r>
                        <a:rPr lang="ja-JP" altLang="en-US" sz="1200" b="0" i="0" u="none" strike="noStrike" dirty="0">
                          <a:solidFill>
                            <a:schemeClr val="tx1"/>
                          </a:solidFill>
                          <a:effectLst/>
                          <a:latin typeface="メイリオ" panose="020B0604030504040204" pitchFamily="50" charset="-128"/>
                          <a:ea typeface="メイリオ" panose="020B0604030504040204" pitchFamily="50" charset="-128"/>
                        </a:rPr>
                        <a:t>円</a:t>
                      </a:r>
                      <a:endParaRPr lang="en-US" altLang="ja-JP" sz="1200" b="0" i="0" u="none" strike="noStrike" dirty="0">
                        <a:solidFill>
                          <a:schemeClr val="tx1"/>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solidFill>
                          <a:effectLst/>
                          <a:latin typeface="メイリオ" panose="020B0604030504040204" pitchFamily="50" charset="-128"/>
                          <a:ea typeface="メイリオ" panose="020B0604030504040204" pitchFamily="50" charset="-128"/>
                        </a:rPr>
                        <a:t>624</a:t>
                      </a:r>
                      <a:r>
                        <a:rPr lang="ja-JP" altLang="en-US" sz="1000" b="0" i="0" u="none" strike="sngStrike" dirty="0">
                          <a:solidFill>
                            <a:schemeClr val="tx1"/>
                          </a:solidFill>
                          <a:effectLst/>
                          <a:latin typeface="メイリオ" panose="020B0604030504040204" pitchFamily="50" charset="-128"/>
                          <a:ea typeface="メイリオ" panose="020B0604030504040204" pitchFamily="50" charset="-128"/>
                        </a:rPr>
                        <a:t>円</a:t>
                      </a:r>
                    </a:p>
                  </a:txBody>
                  <a:tcPr marL="4763" marR="4763" marT="4763" marB="0" anchor="ctr">
                    <a:lnL w="6350" cap="flat" cmpd="sng" algn="ctr">
                      <a:solidFill>
                        <a:srgbClr val="000000"/>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1270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1270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bl>
          </a:graphicData>
        </a:graphic>
      </p:graphicFrame>
      <p:pic>
        <p:nvPicPr>
          <p:cNvPr id="48" name="図 4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0849966" y="3138520"/>
            <a:ext cx="1087911" cy="1087911"/>
          </a:xfrm>
          <a:prstGeom prst="rect">
            <a:avLst/>
          </a:prstGeom>
        </p:spPr>
      </p:pic>
      <p:pic>
        <p:nvPicPr>
          <p:cNvPr id="47" name="図 4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682655" y="3065906"/>
            <a:ext cx="772424" cy="1373878"/>
          </a:xfrm>
          <a:prstGeom prst="rect">
            <a:avLst/>
          </a:prstGeom>
        </p:spPr>
      </p:pic>
      <p:sp>
        <p:nvSpPr>
          <p:cNvPr id="17" name="正方形/長方形 16"/>
          <p:cNvSpPr/>
          <p:nvPr/>
        </p:nvSpPr>
        <p:spPr>
          <a:xfrm>
            <a:off x="165934" y="6301440"/>
            <a:ext cx="3643946" cy="523220"/>
          </a:xfrm>
          <a:prstGeom prst="rect">
            <a:avLst/>
          </a:prstGeom>
        </p:spPr>
        <p:txBody>
          <a:bodyPr wrap="none" lIns="91440" tIns="45720" rIns="91440" bIns="45720" anchor="t">
            <a:spAutoFit/>
          </a:bodyPr>
          <a:lstStyle/>
          <a:p>
            <a:pPr>
              <a:defRPr/>
            </a:pPr>
            <a:r>
              <a:rPr kumimoji="0" lang="en-US" altLang="ja-JP" sz="700" kern="0" dirty="0">
                <a:solidFill>
                  <a:schemeClr val="tx1">
                    <a:lumMod val="50000"/>
                    <a:lumOff val="50000"/>
                  </a:schemeClr>
                </a:solidFill>
              </a:rPr>
              <a:t>※FQ</a:t>
            </a:r>
            <a:r>
              <a:rPr kumimoji="0" lang="ja-JP" altLang="en-US" sz="700" kern="0" dirty="0">
                <a:solidFill>
                  <a:schemeClr val="tx1">
                    <a:lumMod val="50000"/>
                    <a:lumOff val="50000"/>
                  </a:schemeClr>
                </a:solidFill>
              </a:rPr>
              <a:t>はフリークエンシーの略称です</a:t>
            </a:r>
            <a:endParaRPr kumimoji="0" lang="en-US" altLang="ja-JP" sz="700" b="0" i="0" u="none" strike="noStrike" kern="0" cap="none" spc="0" normalizeH="0" baseline="0" noProof="0" dirty="0">
              <a:ln>
                <a:noFill/>
              </a:ln>
              <a:solidFill>
                <a:schemeClr val="tx1">
                  <a:lumMod val="50000"/>
                  <a:lumOff val="50000"/>
                </a:schemeClr>
              </a:solidFill>
              <a:effectLst/>
              <a:uLnTx/>
              <a:uFillTx/>
            </a:endParaRPr>
          </a:p>
          <a:p>
            <a:pPr lvl="0">
              <a:defRPr/>
            </a:pPr>
            <a:r>
              <a:rPr kumimoji="0" lang="en-US" altLang="ja-JP" sz="700" b="0" i="0" u="none" strike="noStrike" kern="0" cap="none" spc="0" normalizeH="0" baseline="0" noProof="0" dirty="0">
                <a:ln>
                  <a:noFill/>
                </a:ln>
                <a:solidFill>
                  <a:schemeClr val="tx1">
                    <a:lumMod val="50000"/>
                    <a:lumOff val="50000"/>
                  </a:schemeClr>
                </a:solidFill>
                <a:effectLst/>
                <a:uLnTx/>
                <a:uFillTx/>
              </a:rPr>
              <a:t>※vimps</a:t>
            </a:r>
            <a:r>
              <a:rPr kumimoji="0" lang="ja-JP" altLang="en-US" sz="700" b="0" i="0" u="none" strike="noStrike" kern="0" cap="none" spc="0" normalizeH="0" baseline="0" noProof="0" dirty="0">
                <a:ln>
                  <a:noFill/>
                </a:ln>
                <a:solidFill>
                  <a:schemeClr val="tx1">
                    <a:lumMod val="50000"/>
                    <a:lumOff val="50000"/>
                  </a:schemeClr>
                </a:solidFill>
                <a:effectLst/>
                <a:uLnTx/>
                <a:uFillTx/>
              </a:rPr>
              <a:t>はビューアブルインプレッションの略称です</a:t>
            </a:r>
            <a:endParaRPr kumimoji="0" lang="en-US" altLang="ja-JP" sz="700" b="0" i="0" u="none" strike="noStrike" kern="0" cap="none" spc="0" normalizeH="0" baseline="0" noProof="0" dirty="0">
              <a:ln>
                <a:noFill/>
              </a:ln>
              <a:solidFill>
                <a:schemeClr val="tx1">
                  <a:lumMod val="50000"/>
                  <a:lumOff val="50000"/>
                </a:schemeClr>
              </a:solidFill>
              <a:effectLst/>
              <a:uLnTx/>
              <a:uFillTx/>
            </a:endParaRPr>
          </a:p>
          <a:p>
            <a:pPr lvl="0">
              <a:defRPr/>
            </a:pPr>
            <a:r>
              <a:rPr kumimoji="0" lang="en-US" altLang="ja-JP" sz="700" kern="0" dirty="0">
                <a:solidFill>
                  <a:schemeClr val="tx1">
                    <a:lumMod val="50000"/>
                    <a:lumOff val="50000"/>
                  </a:schemeClr>
                </a:solidFill>
              </a:rPr>
              <a:t>※vCPM</a:t>
            </a:r>
            <a:r>
              <a:rPr kumimoji="0" lang="ja-JP" altLang="en-US" sz="700" kern="0" dirty="0">
                <a:solidFill>
                  <a:schemeClr val="tx1">
                    <a:lumMod val="50000"/>
                    <a:lumOff val="50000"/>
                  </a:schemeClr>
                </a:solidFill>
              </a:rPr>
              <a:t>はビューアブルインプレッション</a:t>
            </a:r>
            <a:r>
              <a:rPr kumimoji="0" lang="en-US" altLang="ja-JP" sz="700" kern="0" dirty="0">
                <a:solidFill>
                  <a:schemeClr val="tx1">
                    <a:lumMod val="50000"/>
                    <a:lumOff val="50000"/>
                  </a:schemeClr>
                </a:solidFill>
              </a:rPr>
              <a:t>1,000</a:t>
            </a:r>
            <a:r>
              <a:rPr kumimoji="0" lang="ja-JP" altLang="en-US" sz="700" kern="0" dirty="0">
                <a:solidFill>
                  <a:schemeClr val="tx1">
                    <a:lumMod val="50000"/>
                    <a:lumOff val="50000"/>
                  </a:schemeClr>
                </a:solidFill>
              </a:rPr>
              <a:t>回あたりにかかる見込み広告費用です</a:t>
            </a:r>
            <a:endParaRPr kumimoji="0" lang="en-US" altLang="ja-JP" sz="700" kern="0" dirty="0">
              <a:solidFill>
                <a:schemeClr val="tx1">
                  <a:lumMod val="50000"/>
                  <a:lumOff val="50000"/>
                </a:schemeClr>
              </a:solidFill>
            </a:endParaRPr>
          </a:p>
          <a:p>
            <a:pPr>
              <a:defRPr/>
            </a:pPr>
            <a:r>
              <a:rPr kumimoji="0" lang="en-US" altLang="ja-JP" sz="700" kern="0" dirty="0">
                <a:solidFill>
                  <a:schemeClr val="tx1">
                    <a:lumMod val="50000"/>
                    <a:lumOff val="50000"/>
                  </a:schemeClr>
                </a:solidFill>
              </a:rPr>
              <a:t>※SP</a:t>
            </a:r>
            <a:r>
              <a:rPr kumimoji="0" lang="ja-JP" altLang="en-US" sz="700" kern="0" dirty="0">
                <a:solidFill>
                  <a:schemeClr val="tx1">
                    <a:lumMod val="50000"/>
                    <a:lumOff val="50000"/>
                  </a:schemeClr>
                </a:solidFill>
              </a:rPr>
              <a:t>はスマートフォン、</a:t>
            </a:r>
            <a:r>
              <a:rPr kumimoji="0" lang="en-US" altLang="ja-JP" sz="700" kern="0" dirty="0">
                <a:solidFill>
                  <a:schemeClr val="tx1">
                    <a:lumMod val="50000"/>
                    <a:lumOff val="50000"/>
                  </a:schemeClr>
                </a:solidFill>
              </a:rPr>
              <a:t> MD</a:t>
            </a:r>
            <a:r>
              <a:rPr kumimoji="0" lang="ja-JP" altLang="en-US" sz="700" kern="0" dirty="0">
                <a:solidFill>
                  <a:schemeClr val="tx1">
                    <a:lumMod val="50000"/>
                    <a:lumOff val="50000"/>
                  </a:schemeClr>
                </a:solidFill>
              </a:rPr>
              <a:t>はマルチデバイス、</a:t>
            </a:r>
            <a:r>
              <a:rPr kumimoji="0" lang="en-US" altLang="ja-JP" sz="700" kern="0" dirty="0">
                <a:solidFill>
                  <a:schemeClr val="tx1">
                    <a:lumMod val="50000"/>
                    <a:lumOff val="50000"/>
                  </a:schemeClr>
                </a:solidFill>
              </a:rPr>
              <a:t>PC</a:t>
            </a:r>
            <a:r>
              <a:rPr kumimoji="0" lang="ja-JP" altLang="en-US" sz="700" kern="0" dirty="0">
                <a:solidFill>
                  <a:schemeClr val="tx1">
                    <a:lumMod val="50000"/>
                    <a:lumOff val="50000"/>
                  </a:schemeClr>
                </a:solidFill>
              </a:rPr>
              <a:t>はパソコンの略称です</a:t>
            </a:r>
            <a:endParaRPr kumimoji="0" lang="en-US" altLang="ja-JP" sz="700" kern="0" dirty="0">
              <a:solidFill>
                <a:schemeClr val="tx1">
                  <a:lumMod val="50000"/>
                  <a:lumOff val="50000"/>
                </a:schemeClr>
              </a:solidFill>
            </a:endParaRPr>
          </a:p>
        </p:txBody>
      </p:sp>
      <p:sp>
        <p:nvSpPr>
          <p:cNvPr id="18" name="角丸四角形 17"/>
          <p:cNvSpPr/>
          <p:nvPr/>
        </p:nvSpPr>
        <p:spPr>
          <a:xfrm>
            <a:off x="407368" y="2204864"/>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19" name="テキスト ボックス 1"/>
          <p:cNvSpPr txBox="1"/>
          <p:nvPr/>
        </p:nvSpPr>
        <p:spPr>
          <a:xfrm>
            <a:off x="533163" y="2335279"/>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対象期間</a:t>
            </a:r>
            <a:endParaRPr kumimoji="1" lang="ja-JP" altLang="en-US" sz="2000" b="1" dirty="0">
              <a:latin typeface="メイリオ" panose="020B0604030504040204" pitchFamily="50" charset="-128"/>
              <a:ea typeface="メイリオ" panose="020B0604030504040204" pitchFamily="50" charset="-128"/>
            </a:endParaRPr>
          </a:p>
        </p:txBody>
      </p:sp>
      <p:sp>
        <p:nvSpPr>
          <p:cNvPr id="21" name="テキスト ボックス 20"/>
          <p:cNvSpPr txBox="1"/>
          <p:nvPr/>
        </p:nvSpPr>
        <p:spPr>
          <a:xfrm>
            <a:off x="2808654" y="2149116"/>
            <a:ext cx="8898590" cy="707886"/>
          </a:xfrm>
          <a:prstGeom prst="rect">
            <a:avLst/>
          </a:prstGeom>
          <a:noFill/>
        </p:spPr>
        <p:txBody>
          <a:bodyPr wrap="none" rtlCol="0">
            <a:spAutoFit/>
          </a:bodyPr>
          <a:lstStyle/>
          <a:p>
            <a:pPr algn="l"/>
            <a:r>
              <a:rPr lang="ja-JP" altLang="en-US" sz="2000" dirty="0">
                <a:solidFill>
                  <a:schemeClr val="tx1">
                    <a:lumMod val="75000"/>
                    <a:lumOff val="25000"/>
                  </a:schemeClr>
                </a:solidFill>
                <a:latin typeface="+mn-ea"/>
              </a:rPr>
              <a:t>商品リリース</a:t>
            </a:r>
            <a:r>
              <a:rPr lang="en-US" altLang="ja-JP" sz="2000" dirty="0">
                <a:solidFill>
                  <a:schemeClr val="tx1">
                    <a:lumMod val="75000"/>
                    <a:lumOff val="25000"/>
                  </a:schemeClr>
                </a:solidFill>
                <a:latin typeface="+mn-ea"/>
              </a:rPr>
              <a:t>/</a:t>
            </a:r>
            <a:r>
              <a:rPr lang="ja-JP" altLang="en-US" sz="2000" dirty="0">
                <a:solidFill>
                  <a:schemeClr val="tx1">
                    <a:lumMod val="75000"/>
                    <a:lumOff val="25000"/>
                  </a:schemeClr>
                </a:solidFill>
                <a:latin typeface="+mn-ea"/>
              </a:rPr>
              <a:t>予約開始：</a:t>
            </a:r>
            <a:r>
              <a:rPr lang="en-US" altLang="ja-JP" sz="2000" dirty="0">
                <a:solidFill>
                  <a:schemeClr val="tx1">
                    <a:lumMod val="75000"/>
                    <a:lumOff val="25000"/>
                  </a:schemeClr>
                </a:solidFill>
                <a:latin typeface="+mn-ea"/>
              </a:rPr>
              <a:t>2022</a:t>
            </a:r>
            <a:r>
              <a:rPr lang="ja-JP" altLang="en-US" sz="2000" dirty="0">
                <a:solidFill>
                  <a:schemeClr val="tx1">
                    <a:lumMod val="75000"/>
                    <a:lumOff val="25000"/>
                  </a:schemeClr>
                </a:solidFill>
                <a:latin typeface="+mn-ea"/>
              </a:rPr>
              <a:t>年</a:t>
            </a:r>
            <a:r>
              <a:rPr lang="en-US" altLang="ja-JP" sz="2000" dirty="0">
                <a:solidFill>
                  <a:schemeClr val="tx1">
                    <a:lumMod val="75000"/>
                    <a:lumOff val="25000"/>
                  </a:schemeClr>
                </a:solidFill>
                <a:latin typeface="+mn-ea"/>
              </a:rPr>
              <a:t>10</a:t>
            </a:r>
            <a:r>
              <a:rPr lang="ja-JP" altLang="en-US" sz="2000" dirty="0">
                <a:solidFill>
                  <a:schemeClr val="tx1">
                    <a:lumMod val="75000"/>
                    <a:lumOff val="25000"/>
                  </a:schemeClr>
                </a:solidFill>
                <a:latin typeface="+mn-ea"/>
              </a:rPr>
              <a:t>月</a:t>
            </a:r>
            <a:r>
              <a:rPr lang="en-US" altLang="ja-JP" sz="2000" dirty="0">
                <a:solidFill>
                  <a:schemeClr val="tx1">
                    <a:lumMod val="75000"/>
                    <a:lumOff val="25000"/>
                  </a:schemeClr>
                </a:solidFill>
                <a:latin typeface="+mn-ea"/>
              </a:rPr>
              <a:t>24</a:t>
            </a:r>
            <a:r>
              <a:rPr lang="ja-JP" altLang="en-US" sz="2000" dirty="0">
                <a:solidFill>
                  <a:schemeClr val="tx1">
                    <a:lumMod val="75000"/>
                    <a:lumOff val="25000"/>
                  </a:schemeClr>
                </a:solidFill>
                <a:latin typeface="+mn-ea"/>
              </a:rPr>
              <a:t>日（月）昼</a:t>
            </a:r>
            <a:r>
              <a:rPr lang="en-US" altLang="ja-JP" sz="2000" dirty="0">
                <a:solidFill>
                  <a:schemeClr val="tx1">
                    <a:lumMod val="75000"/>
                    <a:lumOff val="25000"/>
                  </a:schemeClr>
                </a:solidFill>
                <a:latin typeface="+mn-ea"/>
              </a:rPr>
              <a:t>12</a:t>
            </a:r>
            <a:r>
              <a:rPr lang="ja-JP" altLang="en-US" sz="2000" dirty="0">
                <a:solidFill>
                  <a:schemeClr val="tx1">
                    <a:lumMod val="75000"/>
                    <a:lumOff val="25000"/>
                  </a:schemeClr>
                </a:solidFill>
                <a:latin typeface="+mn-ea"/>
              </a:rPr>
              <a:t>時～</a:t>
            </a:r>
            <a:endParaRPr lang="en-US" altLang="ja-JP" sz="2000" dirty="0">
              <a:solidFill>
                <a:schemeClr val="tx1">
                  <a:lumMod val="75000"/>
                  <a:lumOff val="25000"/>
                </a:schemeClr>
              </a:solidFill>
              <a:latin typeface="+mn-ea"/>
            </a:endParaRPr>
          </a:p>
          <a:p>
            <a:pPr algn="l"/>
            <a:r>
              <a:rPr lang="ja-JP" altLang="en-US" sz="2000" dirty="0">
                <a:solidFill>
                  <a:schemeClr val="tx1">
                    <a:lumMod val="75000"/>
                    <a:lumOff val="25000"/>
                  </a:schemeClr>
                </a:solidFill>
                <a:latin typeface="+mn-ea"/>
              </a:rPr>
              <a:t>掲載期間：</a:t>
            </a:r>
            <a:r>
              <a:rPr lang="en-US" altLang="ja-JP" sz="2000" dirty="0">
                <a:solidFill>
                  <a:schemeClr val="tx1">
                    <a:lumMod val="75000"/>
                    <a:lumOff val="25000"/>
                  </a:schemeClr>
                </a:solidFill>
                <a:latin typeface="+mn-ea"/>
              </a:rPr>
              <a:t>2022</a:t>
            </a:r>
            <a:r>
              <a:rPr lang="ja-JP" altLang="en-US" sz="2000" dirty="0">
                <a:solidFill>
                  <a:schemeClr val="tx1">
                    <a:lumMod val="75000"/>
                    <a:lumOff val="25000"/>
                  </a:schemeClr>
                </a:solidFill>
                <a:latin typeface="+mn-ea"/>
              </a:rPr>
              <a:t>年</a:t>
            </a:r>
            <a:r>
              <a:rPr lang="en-US" altLang="ja-JP" sz="2000" dirty="0">
                <a:solidFill>
                  <a:schemeClr val="tx1">
                    <a:lumMod val="75000"/>
                    <a:lumOff val="25000"/>
                  </a:schemeClr>
                </a:solidFill>
                <a:latin typeface="+mn-ea"/>
              </a:rPr>
              <a:t>10</a:t>
            </a:r>
            <a:r>
              <a:rPr lang="ja-JP" altLang="en-US" sz="2000" dirty="0">
                <a:solidFill>
                  <a:schemeClr val="tx1">
                    <a:lumMod val="75000"/>
                    <a:lumOff val="25000"/>
                  </a:schemeClr>
                </a:solidFill>
                <a:latin typeface="+mn-ea"/>
              </a:rPr>
              <a:t>月</a:t>
            </a:r>
            <a:r>
              <a:rPr lang="en-US" altLang="ja-JP" sz="2000" dirty="0">
                <a:solidFill>
                  <a:schemeClr val="tx1">
                    <a:lumMod val="75000"/>
                    <a:lumOff val="25000"/>
                  </a:schemeClr>
                </a:solidFill>
                <a:latin typeface="+mn-ea"/>
              </a:rPr>
              <a:t>26</a:t>
            </a:r>
            <a:r>
              <a:rPr lang="ja-JP" altLang="en-US" sz="2000" dirty="0">
                <a:solidFill>
                  <a:schemeClr val="tx1">
                    <a:lumMod val="75000"/>
                    <a:lumOff val="25000"/>
                  </a:schemeClr>
                </a:solidFill>
                <a:latin typeface="+mn-ea"/>
              </a:rPr>
              <a:t>日（水）～ </a:t>
            </a:r>
            <a:r>
              <a:rPr lang="en-US" altLang="zh-TW" sz="2000" dirty="0">
                <a:solidFill>
                  <a:schemeClr val="tx1">
                    <a:lumMod val="75000"/>
                    <a:lumOff val="25000"/>
                  </a:schemeClr>
                </a:solidFill>
                <a:latin typeface="+mn-ea"/>
              </a:rPr>
              <a:t>2023</a:t>
            </a:r>
            <a:r>
              <a:rPr lang="zh-TW" altLang="en-US" sz="2000" dirty="0">
                <a:solidFill>
                  <a:schemeClr val="tx1">
                    <a:lumMod val="75000"/>
                    <a:lumOff val="25000"/>
                  </a:schemeClr>
                </a:solidFill>
                <a:latin typeface="+mn-ea"/>
              </a:rPr>
              <a:t>年</a:t>
            </a:r>
            <a:r>
              <a:rPr lang="en-US" altLang="zh-TW" sz="2000" dirty="0">
                <a:solidFill>
                  <a:schemeClr val="tx1">
                    <a:lumMod val="75000"/>
                    <a:lumOff val="25000"/>
                  </a:schemeClr>
                </a:solidFill>
                <a:latin typeface="+mn-ea"/>
              </a:rPr>
              <a:t>3</a:t>
            </a:r>
            <a:r>
              <a:rPr lang="zh-TW" altLang="en-US" sz="2000" dirty="0">
                <a:solidFill>
                  <a:schemeClr val="tx1">
                    <a:lumMod val="75000"/>
                    <a:lumOff val="25000"/>
                  </a:schemeClr>
                </a:solidFill>
                <a:latin typeface="+mn-ea"/>
              </a:rPr>
              <a:t>月</a:t>
            </a:r>
            <a:r>
              <a:rPr lang="en-US" altLang="zh-TW" sz="2000" dirty="0">
                <a:solidFill>
                  <a:schemeClr val="tx1">
                    <a:lumMod val="75000"/>
                    <a:lumOff val="25000"/>
                  </a:schemeClr>
                </a:solidFill>
                <a:latin typeface="+mn-ea"/>
              </a:rPr>
              <a:t>31</a:t>
            </a:r>
            <a:r>
              <a:rPr lang="zh-TW" altLang="en-US" sz="2000" dirty="0">
                <a:solidFill>
                  <a:schemeClr val="tx1">
                    <a:lumMod val="75000"/>
                    <a:lumOff val="25000"/>
                  </a:schemeClr>
                </a:solidFill>
                <a:latin typeface="+mn-ea"/>
              </a:rPr>
              <a:t>日</a:t>
            </a:r>
            <a:r>
              <a:rPr lang="ja-JP" altLang="en-US" sz="2000" dirty="0">
                <a:solidFill>
                  <a:schemeClr val="tx1">
                    <a:lumMod val="75000"/>
                    <a:lumOff val="25000"/>
                  </a:schemeClr>
                </a:solidFill>
                <a:latin typeface="+mn-ea"/>
              </a:rPr>
              <a:t>（金）</a:t>
            </a:r>
            <a:r>
              <a:rPr lang="zh-TW" altLang="en-US" sz="2000" dirty="0">
                <a:solidFill>
                  <a:schemeClr val="tx1">
                    <a:lumMod val="75000"/>
                    <a:lumOff val="25000"/>
                  </a:schemeClr>
                </a:solidFill>
                <a:latin typeface="+mn-ea"/>
              </a:rPr>
              <a:t>掲載終了分　</a:t>
            </a:r>
            <a:endParaRPr lang="ja-JP" altLang="en-US" sz="2000" dirty="0">
              <a:solidFill>
                <a:schemeClr val="tx1">
                  <a:lumMod val="75000"/>
                  <a:lumOff val="25000"/>
                </a:schemeClr>
              </a:solidFill>
              <a:latin typeface="+mn-ea"/>
            </a:endParaRPr>
          </a:p>
        </p:txBody>
      </p:sp>
      <p:sp>
        <p:nvSpPr>
          <p:cNvPr id="22" name="テキスト プレースホルダー 2"/>
          <p:cNvSpPr>
            <a:spLocks noGrp="1"/>
          </p:cNvSpPr>
          <p:nvPr>
            <p:ph type="body" sz="quarter" idx="11"/>
          </p:nvPr>
        </p:nvSpPr>
        <p:spPr>
          <a:xfrm>
            <a:off x="263352" y="95931"/>
            <a:ext cx="11089629" cy="814388"/>
          </a:xfrm>
        </p:spPr>
        <p:txBody>
          <a:bodyPr>
            <a:noAutofit/>
          </a:bodyPr>
          <a:lstStyle/>
          <a:p>
            <a:r>
              <a:rPr lang="en-US" altLang="ja-JP" dirty="0"/>
              <a:t>1000</a:t>
            </a:r>
            <a:r>
              <a:rPr lang="ja-JP" altLang="en-US" dirty="0"/>
              <a:t>万リーチ（</a:t>
            </a:r>
            <a:r>
              <a:rPr lang="en-US" altLang="ja-JP" dirty="0"/>
              <a:t>FQ1</a:t>
            </a:r>
            <a:r>
              <a:rPr lang="ja-JP" altLang="en-US" dirty="0"/>
              <a:t>）獲得プラン　概要</a:t>
            </a:r>
          </a:p>
        </p:txBody>
      </p:sp>
      <p:pic>
        <p:nvPicPr>
          <p:cNvPr id="4" name="図 3">
            <a:extLst>
              <a:ext uri="{FF2B5EF4-FFF2-40B4-BE49-F238E27FC236}">
                <a16:creationId xmlns:a16="http://schemas.microsoft.com/office/drawing/2014/main" id="{AC3A6A1D-AB3A-759F-364F-E1912385CCE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79204" y="3144690"/>
            <a:ext cx="1081741" cy="1081741"/>
          </a:xfrm>
          <a:prstGeom prst="rect">
            <a:avLst/>
          </a:prstGeom>
        </p:spPr>
      </p:pic>
      <p:pic>
        <p:nvPicPr>
          <p:cNvPr id="6" name="図 5">
            <a:extLst>
              <a:ext uri="{FF2B5EF4-FFF2-40B4-BE49-F238E27FC236}">
                <a16:creationId xmlns:a16="http://schemas.microsoft.com/office/drawing/2014/main" id="{767A7FD4-E1A6-E248-A08F-FFC3C7CF4A0C}"/>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524069" y="3141604"/>
            <a:ext cx="1081741" cy="1087911"/>
          </a:xfrm>
          <a:prstGeom prst="rect">
            <a:avLst/>
          </a:prstGeom>
        </p:spPr>
      </p:pic>
      <p:sp>
        <p:nvSpPr>
          <p:cNvPr id="2" name="正方形/長方形 1">
            <a:extLst>
              <a:ext uri="{FF2B5EF4-FFF2-40B4-BE49-F238E27FC236}">
                <a16:creationId xmlns:a16="http://schemas.microsoft.com/office/drawing/2014/main" id="{73B255BC-B7AD-C072-400D-C7B1B066A031}"/>
              </a:ext>
            </a:extLst>
          </p:cNvPr>
          <p:cNvSpPr/>
          <p:nvPr/>
        </p:nvSpPr>
        <p:spPr>
          <a:xfrm>
            <a:off x="8348363" y="6515848"/>
            <a:ext cx="3371436" cy="246221"/>
          </a:xfrm>
          <a:prstGeom prst="rect">
            <a:avLst/>
          </a:prstGeom>
        </p:spPr>
        <p:txBody>
          <a:bodyPr wrap="none" lIns="91440" tIns="45720" rIns="91440" bIns="45720" anchor="t">
            <a:spAutoFit/>
          </a:bodyPr>
          <a:lstStyle/>
          <a:p>
            <a:pPr>
              <a:defRPr/>
            </a:pPr>
            <a:r>
              <a:rPr kumimoji="0" lang="en-US" altLang="ja-JP" sz="1000" kern="0" dirty="0">
                <a:solidFill>
                  <a:schemeClr val="tx1">
                    <a:lumMod val="50000"/>
                    <a:lumOff val="50000"/>
                  </a:schemeClr>
                </a:solidFill>
              </a:rPr>
              <a:t>※</a:t>
            </a:r>
            <a:r>
              <a:rPr kumimoji="0" lang="ja-JP" altLang="en-US" sz="1000" kern="0" dirty="0">
                <a:solidFill>
                  <a:schemeClr val="tx1">
                    <a:lumMod val="50000"/>
                    <a:lumOff val="50000"/>
                  </a:schemeClr>
                </a:solidFill>
              </a:rPr>
              <a:t>商品の詳細は、</a:t>
            </a:r>
            <a:r>
              <a:rPr kumimoji="0" lang="en-US" altLang="ja-JP" sz="1000" kern="0" dirty="0">
                <a:solidFill>
                  <a:schemeClr val="tx1">
                    <a:lumMod val="50000"/>
                    <a:lumOff val="50000"/>
                  </a:schemeClr>
                </a:solidFill>
              </a:rPr>
              <a:t>P33</a:t>
            </a:r>
            <a:r>
              <a:rPr kumimoji="0" lang="ja-JP" altLang="en-US" sz="1000" kern="0" dirty="0">
                <a:solidFill>
                  <a:schemeClr val="tx1">
                    <a:lumMod val="50000"/>
                    <a:lumOff val="50000"/>
                  </a:schemeClr>
                </a:solidFill>
              </a:rPr>
              <a:t>～</a:t>
            </a:r>
            <a:r>
              <a:rPr kumimoji="0" lang="en-US" altLang="ja-JP" sz="1000" kern="0" dirty="0">
                <a:solidFill>
                  <a:schemeClr val="tx1">
                    <a:lumMod val="50000"/>
                    <a:lumOff val="50000"/>
                  </a:schemeClr>
                </a:solidFill>
              </a:rPr>
              <a:t>40</a:t>
            </a:r>
            <a:r>
              <a:rPr kumimoji="0" lang="ja-JP" altLang="en-US" sz="1000" kern="0" dirty="0">
                <a:solidFill>
                  <a:schemeClr val="tx1">
                    <a:lumMod val="50000"/>
                    <a:lumOff val="50000"/>
                  </a:schemeClr>
                </a:solidFill>
              </a:rPr>
              <a:t>のシートをご確認ください</a:t>
            </a:r>
            <a:endParaRPr kumimoji="0" lang="en-US" altLang="ja-JP" sz="1000" kern="0" dirty="0">
              <a:solidFill>
                <a:schemeClr val="tx1">
                  <a:lumMod val="50000"/>
                  <a:lumOff val="50000"/>
                </a:schemeClr>
              </a:solidFill>
            </a:endParaRPr>
          </a:p>
        </p:txBody>
      </p:sp>
    </p:spTree>
    <p:extLst>
      <p:ext uri="{BB962C8B-B14F-4D97-AF65-F5344CB8AC3E}">
        <p14:creationId xmlns:p14="http://schemas.microsoft.com/office/powerpoint/2010/main" val="31695502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正方形/長方形 5">
            <a:extLst>
              <a:ext uri="{FF2B5EF4-FFF2-40B4-BE49-F238E27FC236}">
                <a16:creationId xmlns:a16="http://schemas.microsoft.com/office/drawing/2014/main" id="{0DF1B3F6-64C4-CF85-BAFA-8EBC5124944B}"/>
              </a:ext>
            </a:extLst>
          </p:cNvPr>
          <p:cNvSpPr/>
          <p:nvPr/>
        </p:nvSpPr>
        <p:spPr>
          <a:xfrm>
            <a:off x="6290493" y="2360164"/>
            <a:ext cx="5472608" cy="3493746"/>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97" name="正方形/長方形 96"/>
          <p:cNvSpPr/>
          <p:nvPr/>
        </p:nvSpPr>
        <p:spPr>
          <a:xfrm>
            <a:off x="334537" y="2369517"/>
            <a:ext cx="5472608" cy="3507755"/>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00"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1" lang="ja-JP" altLang="en-US" sz="1400" b="0" i="0" u="none" strike="noStrike" kern="1200" cap="none" spc="0" normalizeH="0" baseline="0" noProof="0">
              <a:ln>
                <a:noFill/>
              </a:ln>
              <a:solidFill>
                <a:srgbClr val="999999"/>
              </a:solidFill>
              <a:effectLst/>
              <a:uLnTx/>
              <a:uFillTx/>
              <a:latin typeface="+mn-ea"/>
              <a:cs typeface="+mn-cs"/>
            </a:endParaRPr>
          </a:p>
        </p:txBody>
      </p:sp>
      <p:sp>
        <p:nvSpPr>
          <p:cNvPr id="44" name="テキスト ボックス 43"/>
          <p:cNvSpPr txBox="1"/>
          <p:nvPr/>
        </p:nvSpPr>
        <p:spPr>
          <a:xfrm>
            <a:off x="1055440" y="5981218"/>
            <a:ext cx="4055472" cy="400110"/>
          </a:xfrm>
          <a:prstGeom prst="rect">
            <a:avLst/>
          </a:prstGeom>
          <a:solidFill>
            <a:schemeClr val="bg1"/>
          </a:solidFill>
          <a:ln w="19050">
            <a:solidFill>
              <a:schemeClr val="bg1">
                <a:lumMod val="50000"/>
              </a:schemeClr>
            </a:solidFill>
            <a:prstDash val="sysDash"/>
          </a:ln>
        </p:spPr>
        <p:txBody>
          <a:bodyPr wrap="square" rtlCol="0">
            <a:spAutoFit/>
          </a:bodyPr>
          <a:lstStyle/>
          <a:p>
            <a:r>
              <a:rPr lang="ja-JP" altLang="en-US" sz="1000" dirty="0">
                <a:solidFill>
                  <a:schemeClr val="tx1">
                    <a:lumMod val="75000"/>
                    <a:lumOff val="25000"/>
                  </a:schemeClr>
                </a:solidFill>
                <a:latin typeface="+mn-ea"/>
              </a:rPr>
              <a:t>・掲載場所：</a:t>
            </a:r>
            <a:r>
              <a:rPr lang="en-US" altLang="ja-JP" sz="1000" dirty="0">
                <a:solidFill>
                  <a:schemeClr val="tx1">
                    <a:lumMod val="75000"/>
                    <a:lumOff val="25000"/>
                  </a:schemeClr>
                </a:solidFill>
                <a:latin typeface="+mn-ea"/>
              </a:rPr>
              <a:t>Yahoo!</a:t>
            </a:r>
            <a:r>
              <a:rPr lang="ja-JP" altLang="en-US" sz="1000" dirty="0">
                <a:solidFill>
                  <a:schemeClr val="tx1">
                    <a:lumMod val="75000"/>
                    <a:lumOff val="25000"/>
                  </a:schemeClr>
                </a:solidFill>
                <a:latin typeface="+mn-ea"/>
              </a:rPr>
              <a:t>ニュース</a:t>
            </a:r>
            <a:endParaRPr lang="en-US" altLang="ja-JP" sz="1000" dirty="0">
              <a:solidFill>
                <a:schemeClr val="tx1">
                  <a:lumMod val="75000"/>
                  <a:lumOff val="25000"/>
                </a:schemeClr>
              </a:solidFill>
              <a:latin typeface="+mn-ea"/>
            </a:endParaRPr>
          </a:p>
          <a:p>
            <a:pPr lvl="0" defTabSz="914423">
              <a:defRPr/>
            </a:pPr>
            <a:r>
              <a:rPr lang="ja-JP" altLang="en-US" sz="1000" dirty="0">
                <a:solidFill>
                  <a:schemeClr val="tx1">
                    <a:lumMod val="75000"/>
                    <a:lumOff val="25000"/>
                  </a:schemeClr>
                </a:solidFill>
                <a:latin typeface="+mn-ea"/>
              </a:rPr>
              <a:t>・デバイス：スマートフォン（ウェブ）に配信</a:t>
            </a:r>
          </a:p>
        </p:txBody>
      </p:sp>
      <p:sp>
        <p:nvSpPr>
          <p:cNvPr id="18" name="テキスト プレースホルダー 2"/>
          <p:cNvSpPr>
            <a:spLocks noGrp="1"/>
          </p:cNvSpPr>
          <p:nvPr>
            <p:ph type="body" sz="quarter" idx="11"/>
          </p:nvPr>
        </p:nvSpPr>
        <p:spPr>
          <a:xfrm>
            <a:off x="263352" y="95931"/>
            <a:ext cx="11089629" cy="814388"/>
          </a:xfrm>
        </p:spPr>
        <p:txBody>
          <a:bodyPr>
            <a:noAutofit/>
          </a:bodyPr>
          <a:lstStyle/>
          <a:p>
            <a:r>
              <a:rPr lang="en-US" altLang="ja-JP" dirty="0">
                <a:latin typeface="+mn-ea"/>
                <a:ea typeface="+mn-ea"/>
              </a:rPr>
              <a:t>1000</a:t>
            </a:r>
            <a:r>
              <a:rPr lang="ja-JP" altLang="en-US" dirty="0">
                <a:latin typeface="+mn-ea"/>
                <a:ea typeface="+mn-ea"/>
              </a:rPr>
              <a:t>万リーチ（</a:t>
            </a:r>
            <a:r>
              <a:rPr lang="en-US" altLang="ja-JP" dirty="0">
                <a:latin typeface="+mn-ea"/>
                <a:ea typeface="+mn-ea"/>
              </a:rPr>
              <a:t>FQ1</a:t>
            </a:r>
            <a:r>
              <a:rPr lang="ja-JP" altLang="en-US" dirty="0">
                <a:latin typeface="+mn-ea"/>
                <a:ea typeface="+mn-ea"/>
              </a:rPr>
              <a:t>）獲得プラン　対象商品</a:t>
            </a:r>
            <a:endParaRPr kumimoji="1" lang="ja-JP" altLang="en-US" dirty="0">
              <a:latin typeface="+mn-ea"/>
              <a:ea typeface="+mn-ea"/>
            </a:endParaRPr>
          </a:p>
        </p:txBody>
      </p:sp>
      <p:sp>
        <p:nvSpPr>
          <p:cNvPr id="21" name="正方形/長方形 20"/>
          <p:cNvSpPr/>
          <p:nvPr/>
        </p:nvSpPr>
        <p:spPr>
          <a:xfrm>
            <a:off x="785878" y="1082426"/>
            <a:ext cx="4554413" cy="711153"/>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en-US" altLang="ja-JP" sz="2200" b="1" dirty="0">
                <a:solidFill>
                  <a:schemeClr val="bg1"/>
                </a:solidFill>
                <a:latin typeface="+mn-ea"/>
              </a:rPr>
              <a:t>Yahoo!</a:t>
            </a:r>
            <a:r>
              <a:rPr lang="ja-JP" altLang="en-US" sz="2200" b="1" dirty="0">
                <a:solidFill>
                  <a:schemeClr val="bg1"/>
                </a:solidFill>
                <a:latin typeface="+mn-ea"/>
              </a:rPr>
              <a:t>ニュース</a:t>
            </a:r>
            <a:endParaRPr lang="en-US" altLang="ja-JP" sz="2200" b="1" dirty="0">
              <a:solidFill>
                <a:schemeClr val="bg1"/>
              </a:solidFill>
              <a:latin typeface="+mn-ea"/>
            </a:endParaRPr>
          </a:p>
          <a:p>
            <a:pPr algn="ctr" fontAlgn="ctr"/>
            <a:r>
              <a:rPr lang="ja-JP" altLang="en-US" sz="2200" b="1" dirty="0">
                <a:solidFill>
                  <a:schemeClr val="bg1"/>
                </a:solidFill>
                <a:latin typeface="+mn-ea"/>
              </a:rPr>
              <a:t>プライムカバー　</a:t>
            </a:r>
            <a:r>
              <a:rPr lang="en-US" altLang="ja-JP" sz="2200" b="1" dirty="0">
                <a:solidFill>
                  <a:schemeClr val="bg1"/>
                </a:solidFill>
                <a:latin typeface="+mn-ea"/>
              </a:rPr>
              <a:t>SP</a:t>
            </a:r>
            <a:endParaRPr lang="ja-JP" altLang="en-US" sz="2200" b="1" dirty="0">
              <a:solidFill>
                <a:schemeClr val="bg1"/>
              </a:solidFill>
              <a:latin typeface="+mn-ea"/>
            </a:endParaRPr>
          </a:p>
        </p:txBody>
      </p:sp>
      <p:sp>
        <p:nvSpPr>
          <p:cNvPr id="22" name="正方形/長方形 21"/>
          <p:cNvSpPr/>
          <p:nvPr/>
        </p:nvSpPr>
        <p:spPr>
          <a:xfrm>
            <a:off x="6726163" y="1082426"/>
            <a:ext cx="4554413" cy="711153"/>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ja-JP" altLang="en-US" sz="2200" b="1" dirty="0">
                <a:solidFill>
                  <a:schemeClr val="bg1"/>
                </a:solidFill>
                <a:latin typeface="+mn-ea"/>
              </a:rPr>
              <a:t>プライムディスプレイ　</a:t>
            </a:r>
            <a:r>
              <a:rPr lang="en-US" altLang="ja-JP" sz="2200" b="1" dirty="0">
                <a:solidFill>
                  <a:schemeClr val="bg1"/>
                </a:solidFill>
                <a:latin typeface="+mn-ea"/>
              </a:rPr>
              <a:t>PC</a:t>
            </a:r>
            <a:endParaRPr lang="ja-JP" altLang="en-US" sz="2200" b="1" dirty="0">
              <a:solidFill>
                <a:schemeClr val="bg1"/>
              </a:solidFill>
              <a:latin typeface="+mn-ea"/>
            </a:endParaRPr>
          </a:p>
        </p:txBody>
      </p:sp>
      <p:sp>
        <p:nvSpPr>
          <p:cNvPr id="11" name="正方形/長方形 10"/>
          <p:cNvSpPr/>
          <p:nvPr/>
        </p:nvSpPr>
        <p:spPr>
          <a:xfrm>
            <a:off x="622569" y="1904853"/>
            <a:ext cx="5184576" cy="400110"/>
          </a:xfrm>
          <a:prstGeom prst="rect">
            <a:avLst/>
          </a:prstGeom>
        </p:spPr>
        <p:txBody>
          <a:bodyPr wrap="square">
            <a:spAutoFit/>
          </a:bodyPr>
          <a:lstStyle/>
          <a:p>
            <a:pPr algn="ctr">
              <a:lnSpc>
                <a:spcPct val="100000"/>
              </a:lnSpc>
              <a:spcBef>
                <a:spcPts val="625"/>
              </a:spcBef>
            </a:pPr>
            <a:r>
              <a:rPr lang="en-US" altLang="ja-JP" sz="2000" spc="-5" dirty="0">
                <a:latin typeface="+mn-ea"/>
                <a:cs typeface="メイリオ"/>
              </a:rPr>
              <a:t>SP</a:t>
            </a:r>
            <a:r>
              <a:rPr lang="ja-JP" altLang="en-US" sz="2000" spc="-5" dirty="0">
                <a:latin typeface="+mn-ea"/>
                <a:cs typeface="メイリオ"/>
              </a:rPr>
              <a:t>の</a:t>
            </a:r>
            <a:r>
              <a:rPr lang="en-US" altLang="ja-JP" sz="2000" spc="-5" dirty="0">
                <a:latin typeface="+mn-ea"/>
                <a:cs typeface="メイリオ"/>
              </a:rPr>
              <a:t>1st</a:t>
            </a:r>
            <a:r>
              <a:rPr lang="ja-JP" altLang="en-US" sz="2000" spc="25" dirty="0">
                <a:latin typeface="+mn-ea"/>
                <a:cs typeface="メイリオ"/>
              </a:rPr>
              <a:t> </a:t>
            </a:r>
            <a:r>
              <a:rPr lang="en-US" altLang="ja-JP" sz="2000" spc="-10" dirty="0">
                <a:latin typeface="+mn-ea"/>
                <a:cs typeface="メイリオ"/>
              </a:rPr>
              <a:t>View</a:t>
            </a:r>
            <a:r>
              <a:rPr lang="ja-JP" altLang="en-US" sz="2000" spc="-5" dirty="0">
                <a:latin typeface="+mn-ea"/>
                <a:cs typeface="メイリオ"/>
              </a:rPr>
              <a:t>ポジションに</a:t>
            </a:r>
            <a:r>
              <a:rPr lang="ja-JP" altLang="en-US" sz="2000" spc="-10" dirty="0">
                <a:latin typeface="+mn-ea"/>
                <a:cs typeface="メイリオ"/>
              </a:rPr>
              <a:t>広告配信が可能</a:t>
            </a:r>
          </a:p>
        </p:txBody>
      </p:sp>
      <p:sp>
        <p:nvSpPr>
          <p:cNvPr id="49" name="正方形/長方形 48"/>
          <p:cNvSpPr/>
          <p:nvPr/>
        </p:nvSpPr>
        <p:spPr>
          <a:xfrm>
            <a:off x="6871647" y="1885083"/>
            <a:ext cx="4554413" cy="400110"/>
          </a:xfrm>
          <a:prstGeom prst="rect">
            <a:avLst/>
          </a:prstGeom>
        </p:spPr>
        <p:txBody>
          <a:bodyPr wrap="square">
            <a:spAutoFit/>
          </a:bodyPr>
          <a:lstStyle/>
          <a:p>
            <a:pPr algn="ctr"/>
            <a:r>
              <a:rPr lang="ja-JP" altLang="en-US" sz="2000" dirty="0">
                <a:latin typeface="+mn-ea"/>
              </a:rPr>
              <a:t>良質な面で安価に配信可能な広告</a:t>
            </a:r>
          </a:p>
        </p:txBody>
      </p:sp>
      <p:sp>
        <p:nvSpPr>
          <p:cNvPr id="51" name="テキスト ボックス 50"/>
          <p:cNvSpPr txBox="1"/>
          <p:nvPr/>
        </p:nvSpPr>
        <p:spPr>
          <a:xfrm>
            <a:off x="7127326" y="5962667"/>
            <a:ext cx="4055472" cy="400110"/>
          </a:xfrm>
          <a:prstGeom prst="rect">
            <a:avLst/>
          </a:prstGeom>
          <a:solidFill>
            <a:schemeClr val="bg1"/>
          </a:solidFill>
          <a:ln w="19050">
            <a:solidFill>
              <a:schemeClr val="bg1">
                <a:lumMod val="50000"/>
              </a:schemeClr>
            </a:solidFill>
            <a:prstDash val="sysDash"/>
          </a:ln>
        </p:spPr>
        <p:txBody>
          <a:bodyPr wrap="square" rtlCol="0">
            <a:spAutoFit/>
          </a:bodyPr>
          <a:lstStyle/>
          <a:p>
            <a:r>
              <a:rPr lang="ja-JP" altLang="en-US" sz="1000" dirty="0">
                <a:solidFill>
                  <a:schemeClr val="tx1">
                    <a:lumMod val="75000"/>
                    <a:lumOff val="25000"/>
                  </a:schemeClr>
                </a:solidFill>
                <a:latin typeface="+mn-ea"/>
              </a:rPr>
              <a:t>・掲載場所：</a:t>
            </a:r>
            <a:r>
              <a:rPr lang="en-US" altLang="ja-JP" sz="1000" dirty="0">
                <a:solidFill>
                  <a:schemeClr val="tx1">
                    <a:lumMod val="75000"/>
                    <a:lumOff val="25000"/>
                  </a:schemeClr>
                </a:solidFill>
                <a:latin typeface="+mn-ea"/>
              </a:rPr>
              <a:t>Yahoo! JAPAN </a:t>
            </a:r>
            <a:r>
              <a:rPr lang="ja-JP" altLang="en-US" sz="1000" dirty="0">
                <a:solidFill>
                  <a:schemeClr val="tx1">
                    <a:lumMod val="75000"/>
                    <a:lumOff val="25000"/>
                  </a:schemeClr>
                </a:solidFill>
                <a:latin typeface="+mn-ea"/>
              </a:rPr>
              <a:t>トップページ以外</a:t>
            </a:r>
            <a:r>
              <a:rPr lang="ja-JP" altLang="en-US" sz="800" dirty="0">
                <a:solidFill>
                  <a:schemeClr val="tx1">
                    <a:lumMod val="75000"/>
                    <a:lumOff val="25000"/>
                  </a:schemeClr>
                </a:solidFill>
                <a:latin typeface="+mn-ea"/>
              </a:rPr>
              <a:t>（</a:t>
            </a:r>
            <a:r>
              <a:rPr lang="en-US" altLang="ja-JP" sz="800" dirty="0">
                <a:solidFill>
                  <a:schemeClr val="tx1">
                    <a:lumMod val="75000"/>
                    <a:lumOff val="25000"/>
                  </a:schemeClr>
                </a:solidFill>
                <a:latin typeface="+mn-ea"/>
              </a:rPr>
              <a:t>Yahoo!</a:t>
            </a:r>
            <a:r>
              <a:rPr lang="ja-JP" altLang="en-US" sz="800" dirty="0">
                <a:solidFill>
                  <a:schemeClr val="tx1">
                    <a:lumMod val="75000"/>
                    <a:lumOff val="25000"/>
                  </a:schemeClr>
                </a:solidFill>
                <a:latin typeface="+mn-ea"/>
              </a:rPr>
              <a:t>ニュースなど）</a:t>
            </a:r>
            <a:endParaRPr lang="en-US" altLang="ja-JP" sz="800" dirty="0">
              <a:solidFill>
                <a:schemeClr val="tx1">
                  <a:lumMod val="75000"/>
                  <a:lumOff val="25000"/>
                </a:schemeClr>
              </a:solidFill>
              <a:latin typeface="+mn-ea"/>
            </a:endParaRPr>
          </a:p>
          <a:p>
            <a:r>
              <a:rPr lang="ja-JP" altLang="en-US" sz="1000" dirty="0">
                <a:solidFill>
                  <a:schemeClr val="tx1">
                    <a:lumMod val="75000"/>
                    <a:lumOff val="25000"/>
                  </a:schemeClr>
                </a:solidFill>
                <a:latin typeface="+mn-ea"/>
              </a:rPr>
              <a:t>・デバイス：</a:t>
            </a:r>
            <a:r>
              <a:rPr lang="en-US" altLang="ja-JP" sz="1000" dirty="0">
                <a:solidFill>
                  <a:schemeClr val="tx1">
                    <a:lumMod val="75000"/>
                    <a:lumOff val="25000"/>
                  </a:schemeClr>
                </a:solidFill>
                <a:latin typeface="+mn-ea"/>
              </a:rPr>
              <a:t>PC</a:t>
            </a:r>
            <a:r>
              <a:rPr lang="ja-JP" altLang="en-US" sz="1000" dirty="0">
                <a:solidFill>
                  <a:schemeClr val="tx1">
                    <a:lumMod val="75000"/>
                    <a:lumOff val="25000"/>
                  </a:schemeClr>
                </a:solidFill>
                <a:latin typeface="+mn-ea"/>
              </a:rPr>
              <a:t>に配信</a:t>
            </a:r>
          </a:p>
        </p:txBody>
      </p:sp>
      <p:grpSp>
        <p:nvGrpSpPr>
          <p:cNvPr id="2" name="グループ化 1"/>
          <p:cNvGrpSpPr/>
          <p:nvPr/>
        </p:nvGrpSpPr>
        <p:grpSpPr>
          <a:xfrm>
            <a:off x="7127955" y="2945389"/>
            <a:ext cx="4037488" cy="2336863"/>
            <a:chOff x="7086806" y="2866202"/>
            <a:chExt cx="4037488" cy="2336863"/>
          </a:xfrm>
        </p:grpSpPr>
        <p:grpSp>
          <p:nvGrpSpPr>
            <p:cNvPr id="13" name="グループ化 12"/>
            <p:cNvGrpSpPr/>
            <p:nvPr/>
          </p:nvGrpSpPr>
          <p:grpSpPr>
            <a:xfrm>
              <a:off x="7086806" y="2866202"/>
              <a:ext cx="4037488" cy="2336863"/>
              <a:chOff x="7086806" y="2866202"/>
              <a:chExt cx="4037488" cy="2336863"/>
            </a:xfrm>
          </p:grpSpPr>
          <p:pic>
            <p:nvPicPr>
              <p:cNvPr id="48" name="図 47"/>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86806" y="2866202"/>
                <a:ext cx="4037488" cy="2336863"/>
              </a:xfrm>
              <a:prstGeom prst="rect">
                <a:avLst/>
              </a:prstGeom>
            </p:spPr>
          </p:pic>
          <p:pic>
            <p:nvPicPr>
              <p:cNvPr id="12" name="図 11"/>
              <p:cNvPicPr>
                <a:picLocks noChangeAspect="1"/>
              </p:cNvPicPr>
              <p:nvPr/>
            </p:nvPicPr>
            <p:blipFill rotWithShape="1">
              <a:blip r:embed="rId3" cstate="print">
                <a:extLst>
                  <a:ext uri="{28A0092B-C50C-407E-A947-70E740481C1C}">
                    <a14:useLocalDpi xmlns:a14="http://schemas.microsoft.com/office/drawing/2010/main" val="0"/>
                  </a:ext>
                </a:extLst>
              </a:blip>
              <a:srcRect l="3073" r="7558"/>
              <a:stretch/>
            </p:blipFill>
            <p:spPr>
              <a:xfrm>
                <a:off x="7536160" y="2985079"/>
                <a:ext cx="3096344" cy="1956089"/>
              </a:xfrm>
              <a:prstGeom prst="rect">
                <a:avLst/>
              </a:prstGeom>
            </p:spPr>
          </p:pic>
          <p:pic>
            <p:nvPicPr>
              <p:cNvPr id="56" name="図 55"/>
              <p:cNvPicPr>
                <a:picLocks noChangeAspect="1"/>
              </p:cNvPicPr>
              <p:nvPr/>
            </p:nvPicPr>
            <p:blipFill rotWithShape="1">
              <a:blip r:embed="rId4" cstate="print">
                <a:extLst>
                  <a:ext uri="{28A0092B-C50C-407E-A947-70E740481C1C}">
                    <a14:useLocalDpi xmlns:a14="http://schemas.microsoft.com/office/drawing/2010/main" val="0"/>
                  </a:ext>
                </a:extLst>
              </a:blip>
              <a:srcRect b="10167"/>
              <a:stretch/>
            </p:blipFill>
            <p:spPr>
              <a:xfrm>
                <a:off x="8048491" y="2985079"/>
                <a:ext cx="2214052" cy="1939549"/>
              </a:xfrm>
              <a:prstGeom prst="rect">
                <a:avLst/>
              </a:prstGeom>
            </p:spPr>
          </p:pic>
        </p:grpSp>
        <p:sp>
          <p:nvSpPr>
            <p:cNvPr id="57" name="正方形/長方形 56"/>
            <p:cNvSpPr/>
            <p:nvPr/>
          </p:nvSpPr>
          <p:spPr>
            <a:xfrm>
              <a:off x="9537570" y="3493946"/>
              <a:ext cx="662886" cy="123119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a:t>
              </a:r>
              <a:endParaRPr kumimoji="1" lang="en-US" altLang="ja-JP" b="1" dirty="0">
                <a:solidFill>
                  <a:schemeClr val="bg1"/>
                </a:solidFill>
                <a:latin typeface="+mn-ea"/>
              </a:endParaRPr>
            </a:p>
            <a:p>
              <a:pPr algn="ctr"/>
              <a:r>
                <a:rPr kumimoji="1" lang="ja-JP" altLang="en-US" b="1" dirty="0">
                  <a:solidFill>
                    <a:schemeClr val="bg1"/>
                  </a:solidFill>
                  <a:latin typeface="+mn-ea"/>
                </a:rPr>
                <a:t>告</a:t>
              </a:r>
              <a:endParaRPr kumimoji="1" lang="en-US" altLang="ja-JP" b="1" dirty="0">
                <a:solidFill>
                  <a:schemeClr val="bg1"/>
                </a:solidFill>
                <a:latin typeface="+mn-ea"/>
              </a:endParaRPr>
            </a:p>
            <a:p>
              <a:pPr algn="ctr"/>
              <a:r>
                <a:rPr kumimoji="1" lang="ja-JP" altLang="en-US" b="1" dirty="0">
                  <a:solidFill>
                    <a:schemeClr val="bg1"/>
                  </a:solidFill>
                  <a:latin typeface="+mn-ea"/>
                </a:rPr>
                <a:t>枠</a:t>
              </a:r>
            </a:p>
          </p:txBody>
        </p:sp>
      </p:grpSp>
      <p:sp>
        <p:nvSpPr>
          <p:cNvPr id="82" name="object 6"/>
          <p:cNvSpPr/>
          <p:nvPr/>
        </p:nvSpPr>
        <p:spPr>
          <a:xfrm>
            <a:off x="777065" y="2348880"/>
            <a:ext cx="2031787" cy="3667128"/>
          </a:xfrm>
          <a:prstGeom prst="rect">
            <a:avLst/>
          </a:prstGeom>
          <a:blipFill>
            <a:blip r:embed="rId5" cstate="print"/>
            <a:stretch>
              <a:fillRect/>
            </a:stretch>
          </a:blipFill>
        </p:spPr>
        <p:txBody>
          <a:bodyPr wrap="square" lIns="0" tIns="0" rIns="0" bIns="0" rtlCol="0"/>
          <a:lstStyle/>
          <a:p>
            <a:endParaRPr>
              <a:latin typeface="+mn-ea"/>
            </a:endParaRPr>
          </a:p>
        </p:txBody>
      </p:sp>
      <p:sp>
        <p:nvSpPr>
          <p:cNvPr id="83" name="object 7"/>
          <p:cNvSpPr/>
          <p:nvPr/>
        </p:nvSpPr>
        <p:spPr>
          <a:xfrm>
            <a:off x="1012401" y="3085079"/>
            <a:ext cx="1395509" cy="687933"/>
          </a:xfrm>
          <a:custGeom>
            <a:avLst/>
            <a:gdLst/>
            <a:ahLst/>
            <a:cxnLst/>
            <a:rect l="l" t="t" r="r" b="b"/>
            <a:pathLst>
              <a:path w="1911350" h="944879">
                <a:moveTo>
                  <a:pt x="0" y="944880"/>
                </a:moveTo>
                <a:lnTo>
                  <a:pt x="1911095" y="944880"/>
                </a:lnTo>
                <a:lnTo>
                  <a:pt x="1911095" y="0"/>
                </a:lnTo>
                <a:lnTo>
                  <a:pt x="0" y="0"/>
                </a:lnTo>
                <a:lnTo>
                  <a:pt x="0" y="944880"/>
                </a:lnTo>
                <a:close/>
              </a:path>
            </a:pathLst>
          </a:custGeom>
          <a:ln w="38100">
            <a:solidFill>
              <a:srgbClr val="C00000"/>
            </a:solidFill>
          </a:ln>
        </p:spPr>
        <p:txBody>
          <a:bodyPr wrap="square" lIns="0" tIns="0" rIns="0" bIns="0" rtlCol="0"/>
          <a:lstStyle/>
          <a:p>
            <a:endParaRPr>
              <a:latin typeface="+mn-ea"/>
            </a:endParaRPr>
          </a:p>
        </p:txBody>
      </p:sp>
      <p:sp>
        <p:nvSpPr>
          <p:cNvPr id="84" name="object 8"/>
          <p:cNvSpPr/>
          <p:nvPr/>
        </p:nvSpPr>
        <p:spPr>
          <a:xfrm>
            <a:off x="2793479" y="2348880"/>
            <a:ext cx="2032899" cy="3667128"/>
          </a:xfrm>
          <a:prstGeom prst="rect">
            <a:avLst/>
          </a:prstGeom>
          <a:blipFill>
            <a:blip r:embed="rId5" cstate="print"/>
            <a:stretch>
              <a:fillRect/>
            </a:stretch>
          </a:blipFill>
        </p:spPr>
        <p:txBody>
          <a:bodyPr wrap="square" lIns="0" tIns="0" rIns="0" bIns="0" rtlCol="0"/>
          <a:lstStyle/>
          <a:p>
            <a:endParaRPr>
              <a:latin typeface="+mn-ea"/>
            </a:endParaRPr>
          </a:p>
        </p:txBody>
      </p:sp>
      <p:sp>
        <p:nvSpPr>
          <p:cNvPr id="85" name="object 9"/>
          <p:cNvSpPr/>
          <p:nvPr/>
        </p:nvSpPr>
        <p:spPr>
          <a:xfrm>
            <a:off x="3043632" y="2875926"/>
            <a:ext cx="1396436" cy="2475450"/>
          </a:xfrm>
          <a:prstGeom prst="rect">
            <a:avLst/>
          </a:prstGeom>
          <a:blipFill>
            <a:blip r:embed="rId6" cstate="print"/>
            <a:stretch>
              <a:fillRect/>
            </a:stretch>
          </a:blipFill>
        </p:spPr>
        <p:txBody>
          <a:bodyPr wrap="square" lIns="0" tIns="0" rIns="0" bIns="0" rtlCol="0"/>
          <a:lstStyle/>
          <a:p>
            <a:endParaRPr>
              <a:latin typeface="+mn-ea"/>
            </a:endParaRPr>
          </a:p>
        </p:txBody>
      </p:sp>
      <p:sp>
        <p:nvSpPr>
          <p:cNvPr id="86" name="object 10"/>
          <p:cNvSpPr/>
          <p:nvPr/>
        </p:nvSpPr>
        <p:spPr>
          <a:xfrm>
            <a:off x="3051421" y="3001308"/>
            <a:ext cx="1379746" cy="349514"/>
          </a:xfrm>
          <a:prstGeom prst="rect">
            <a:avLst/>
          </a:prstGeom>
          <a:blipFill>
            <a:blip r:embed="rId7" cstate="print"/>
            <a:stretch>
              <a:fillRect/>
            </a:stretch>
          </a:blipFill>
        </p:spPr>
        <p:txBody>
          <a:bodyPr wrap="square" lIns="0" tIns="0" rIns="0" bIns="0" rtlCol="0"/>
          <a:lstStyle/>
          <a:p>
            <a:endParaRPr>
              <a:latin typeface="+mn-ea"/>
            </a:endParaRPr>
          </a:p>
        </p:txBody>
      </p:sp>
      <p:sp>
        <p:nvSpPr>
          <p:cNvPr id="87" name="object 11"/>
          <p:cNvSpPr/>
          <p:nvPr/>
        </p:nvSpPr>
        <p:spPr>
          <a:xfrm>
            <a:off x="3037512" y="2987438"/>
            <a:ext cx="1402556" cy="377253"/>
          </a:xfrm>
          <a:custGeom>
            <a:avLst/>
            <a:gdLst/>
            <a:ahLst/>
            <a:cxnLst/>
            <a:rect l="l" t="t" r="r" b="b"/>
            <a:pathLst>
              <a:path w="1927860" h="518160">
                <a:moveTo>
                  <a:pt x="0" y="518160"/>
                </a:moveTo>
                <a:lnTo>
                  <a:pt x="1927860" y="518160"/>
                </a:lnTo>
                <a:lnTo>
                  <a:pt x="1927860" y="0"/>
                </a:lnTo>
                <a:lnTo>
                  <a:pt x="0" y="0"/>
                </a:lnTo>
                <a:lnTo>
                  <a:pt x="0" y="518160"/>
                </a:lnTo>
                <a:close/>
              </a:path>
            </a:pathLst>
          </a:custGeom>
          <a:ln w="38100">
            <a:solidFill>
              <a:srgbClr val="C00000"/>
            </a:solidFill>
          </a:ln>
        </p:spPr>
        <p:txBody>
          <a:bodyPr wrap="square" lIns="0" tIns="0" rIns="0" bIns="0" rtlCol="0"/>
          <a:lstStyle/>
          <a:p>
            <a:endParaRPr>
              <a:latin typeface="+mn-ea"/>
            </a:endParaRPr>
          </a:p>
        </p:txBody>
      </p:sp>
      <p:sp>
        <p:nvSpPr>
          <p:cNvPr id="88" name="object 12"/>
          <p:cNvSpPr/>
          <p:nvPr/>
        </p:nvSpPr>
        <p:spPr>
          <a:xfrm>
            <a:off x="2667541" y="3906716"/>
            <a:ext cx="172468" cy="552935"/>
          </a:xfrm>
          <a:custGeom>
            <a:avLst/>
            <a:gdLst/>
            <a:ahLst/>
            <a:cxnLst/>
            <a:rect l="l" t="t" r="r" b="b"/>
            <a:pathLst>
              <a:path w="236220" h="759460">
                <a:moveTo>
                  <a:pt x="0" y="0"/>
                </a:moveTo>
                <a:lnTo>
                  <a:pt x="0" y="758952"/>
                </a:lnTo>
                <a:lnTo>
                  <a:pt x="236219" y="379476"/>
                </a:lnTo>
                <a:lnTo>
                  <a:pt x="0" y="0"/>
                </a:lnTo>
                <a:close/>
              </a:path>
            </a:pathLst>
          </a:custGeom>
          <a:solidFill>
            <a:srgbClr val="7E7E7E"/>
          </a:solidFill>
        </p:spPr>
        <p:txBody>
          <a:bodyPr wrap="square" lIns="0" tIns="0" rIns="0" bIns="0" rtlCol="0"/>
          <a:lstStyle/>
          <a:p>
            <a:endParaRPr>
              <a:latin typeface="+mn-ea"/>
            </a:endParaRPr>
          </a:p>
        </p:txBody>
      </p:sp>
      <p:sp>
        <p:nvSpPr>
          <p:cNvPr id="89" name="object 25"/>
          <p:cNvSpPr/>
          <p:nvPr/>
        </p:nvSpPr>
        <p:spPr>
          <a:xfrm>
            <a:off x="1024084" y="3793540"/>
            <a:ext cx="1383083" cy="1544521"/>
          </a:xfrm>
          <a:prstGeom prst="rect">
            <a:avLst/>
          </a:prstGeom>
          <a:blipFill>
            <a:blip r:embed="rId8" cstate="print">
              <a:extLst>
                <a:ext uri="{BEBA8EAE-BF5A-486C-A8C5-ECC9F3942E4B}">
                  <a14:imgProps xmlns:a14="http://schemas.microsoft.com/office/drawing/2010/main">
                    <a14:imgLayer r:embed="rId9">
                      <a14:imgEffect>
                        <a14:artisticBlur/>
                      </a14:imgEffect>
                    </a14:imgLayer>
                  </a14:imgProps>
                </a:ext>
              </a:extLst>
            </a:blip>
            <a:stretch>
              <a:fillRect/>
            </a:stretch>
          </a:blipFill>
        </p:spPr>
        <p:txBody>
          <a:bodyPr wrap="square" lIns="0" tIns="0" rIns="0" bIns="0" rtlCol="0"/>
          <a:lstStyle/>
          <a:p>
            <a:endParaRPr>
              <a:latin typeface="+mn-ea"/>
            </a:endParaRPr>
          </a:p>
        </p:txBody>
      </p:sp>
      <p:sp>
        <p:nvSpPr>
          <p:cNvPr id="90" name="object 26"/>
          <p:cNvSpPr/>
          <p:nvPr/>
        </p:nvSpPr>
        <p:spPr>
          <a:xfrm>
            <a:off x="3048083" y="3379670"/>
            <a:ext cx="1383084" cy="1966158"/>
          </a:xfrm>
          <a:prstGeom prst="rect">
            <a:avLst/>
          </a:prstGeom>
          <a:blipFill>
            <a:blip r:embed="rId10" cstate="print">
              <a:extLst>
                <a:ext uri="{BEBA8EAE-BF5A-486C-A8C5-ECC9F3942E4B}">
                  <a14:imgProps xmlns:a14="http://schemas.microsoft.com/office/drawing/2010/main">
                    <a14:imgLayer r:embed="rId11">
                      <a14:imgEffect>
                        <a14:artisticBlur/>
                      </a14:imgEffect>
                    </a14:imgLayer>
                  </a14:imgProps>
                </a:ext>
              </a:extLst>
            </a:blip>
            <a:stretch>
              <a:fillRect/>
            </a:stretch>
          </a:blipFill>
        </p:spPr>
        <p:txBody>
          <a:bodyPr wrap="square" lIns="0" tIns="0" rIns="0" bIns="0" rtlCol="0"/>
          <a:lstStyle/>
          <a:p>
            <a:endParaRPr>
              <a:latin typeface="+mn-ea"/>
            </a:endParaRPr>
          </a:p>
        </p:txBody>
      </p:sp>
      <p:sp>
        <p:nvSpPr>
          <p:cNvPr id="91" name="object 27"/>
          <p:cNvSpPr/>
          <p:nvPr/>
        </p:nvSpPr>
        <p:spPr>
          <a:xfrm>
            <a:off x="1008507" y="4463721"/>
            <a:ext cx="1401999" cy="885436"/>
          </a:xfrm>
          <a:prstGeom prst="rect">
            <a:avLst/>
          </a:prstGeom>
          <a:blipFill>
            <a:blip r:embed="rId12" cstate="print">
              <a:extLst>
                <a:ext uri="{BEBA8EAE-BF5A-486C-A8C5-ECC9F3942E4B}">
                  <a14:imgProps xmlns:a14="http://schemas.microsoft.com/office/drawing/2010/main">
                    <a14:imgLayer r:embed="rId13">
                      <a14:imgEffect>
                        <a14:artisticBlur/>
                      </a14:imgEffect>
                    </a14:imgLayer>
                  </a14:imgProps>
                </a:ext>
              </a:extLst>
            </a:blip>
            <a:stretch>
              <a:fillRect/>
            </a:stretch>
          </a:blipFill>
          <a:ln>
            <a:noFill/>
          </a:ln>
        </p:spPr>
        <p:txBody>
          <a:bodyPr wrap="square" lIns="0" tIns="0" rIns="0" bIns="0" rtlCol="0"/>
          <a:lstStyle/>
          <a:p>
            <a:endParaRPr>
              <a:latin typeface="+mn-ea"/>
            </a:endParaRPr>
          </a:p>
        </p:txBody>
      </p:sp>
      <p:sp>
        <p:nvSpPr>
          <p:cNvPr id="92" name="object 29"/>
          <p:cNvSpPr/>
          <p:nvPr/>
        </p:nvSpPr>
        <p:spPr>
          <a:xfrm>
            <a:off x="3051421" y="4123073"/>
            <a:ext cx="1388648" cy="916606"/>
          </a:xfrm>
          <a:prstGeom prst="rect">
            <a:avLst/>
          </a:prstGeom>
          <a:blipFill>
            <a:blip r:embed="rId14" cstate="print">
              <a:extLst>
                <a:ext uri="{BEBA8EAE-BF5A-486C-A8C5-ECC9F3942E4B}">
                  <a14:imgProps xmlns:a14="http://schemas.microsoft.com/office/drawing/2010/main">
                    <a14:imgLayer r:embed="rId15">
                      <a14:imgEffect>
                        <a14:artisticBlur/>
                      </a14:imgEffect>
                    </a14:imgLayer>
                  </a14:imgProps>
                </a:ext>
              </a:extLst>
            </a:blip>
            <a:stretch>
              <a:fillRect/>
            </a:stretch>
          </a:blipFill>
        </p:spPr>
        <p:txBody>
          <a:bodyPr wrap="square" lIns="0" tIns="0" rIns="0" bIns="0" rtlCol="0"/>
          <a:lstStyle/>
          <a:p>
            <a:endParaRPr>
              <a:latin typeface="+mn-ea"/>
            </a:endParaRPr>
          </a:p>
        </p:txBody>
      </p:sp>
      <p:sp>
        <p:nvSpPr>
          <p:cNvPr id="93" name="下矢印 92"/>
          <p:cNvSpPr/>
          <p:nvPr/>
        </p:nvSpPr>
        <p:spPr>
          <a:xfrm rot="10800000">
            <a:off x="3567067" y="4543860"/>
            <a:ext cx="377990" cy="445459"/>
          </a:xfrm>
          <a:prstGeom prst="downArrow">
            <a:avLst/>
          </a:prstGeom>
          <a:solidFill>
            <a:srgbClr val="C00000"/>
          </a:solid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latin typeface="+mn-ea"/>
            </a:endParaRPr>
          </a:p>
        </p:txBody>
      </p:sp>
      <p:pic>
        <p:nvPicPr>
          <p:cNvPr id="94" name="図 93"/>
          <p:cNvPicPr>
            <a:picLocks noChangeAspect="1"/>
          </p:cNvPicPr>
          <p:nvPr/>
        </p:nvPicPr>
        <p:blipFill>
          <a:blip r:embed="rId16" cstate="print">
            <a:clrChange>
              <a:clrFrom>
                <a:srgbClr val="880015"/>
              </a:clrFrom>
              <a:clrTo>
                <a:srgbClr val="880015">
                  <a:alpha val="0"/>
                </a:srgbClr>
              </a:clrTo>
            </a:clrChange>
            <a:extLst>
              <a:ext uri="{28A0092B-C50C-407E-A947-70E740481C1C}">
                <a14:useLocalDpi xmlns:a14="http://schemas.microsoft.com/office/drawing/2010/main"/>
              </a:ext>
            </a:extLst>
          </a:blip>
          <a:stretch>
            <a:fillRect/>
          </a:stretch>
        </p:blipFill>
        <p:spPr>
          <a:xfrm>
            <a:off x="3729237" y="4592840"/>
            <a:ext cx="464299" cy="347500"/>
          </a:xfrm>
          <a:prstGeom prst="rect">
            <a:avLst/>
          </a:prstGeom>
        </p:spPr>
      </p:pic>
      <p:sp>
        <p:nvSpPr>
          <p:cNvPr id="95" name="テキスト ボックス 94"/>
          <p:cNvSpPr txBox="1"/>
          <p:nvPr/>
        </p:nvSpPr>
        <p:spPr>
          <a:xfrm>
            <a:off x="3353735" y="4227248"/>
            <a:ext cx="969989" cy="338554"/>
          </a:xfrm>
          <a:prstGeom prst="rect">
            <a:avLst/>
          </a:prstGeom>
          <a:noFill/>
        </p:spPr>
        <p:txBody>
          <a:bodyPr wrap="square" rtlCol="0">
            <a:spAutoFit/>
          </a:bodyPr>
          <a:lstStyle/>
          <a:p>
            <a:r>
              <a:rPr lang="en-US" altLang="ja-JP" sz="1600" b="1" dirty="0">
                <a:ln w="12700">
                  <a:solidFill>
                    <a:schemeClr val="bg1"/>
                  </a:solidFill>
                </a:ln>
                <a:solidFill>
                  <a:srgbClr val="C00000"/>
                </a:solidFill>
                <a:latin typeface="+mn-ea"/>
              </a:rPr>
              <a:t>Scroll</a:t>
            </a:r>
            <a:endParaRPr kumimoji="1" lang="ja-JP" altLang="en-US" sz="1600" b="1" dirty="0">
              <a:ln w="12700">
                <a:solidFill>
                  <a:schemeClr val="bg1"/>
                </a:solidFill>
              </a:ln>
              <a:solidFill>
                <a:srgbClr val="C00000"/>
              </a:solidFill>
              <a:latin typeface="+mn-ea"/>
            </a:endParaRPr>
          </a:p>
        </p:txBody>
      </p:sp>
      <p:sp>
        <p:nvSpPr>
          <p:cNvPr id="96" name="object 6"/>
          <p:cNvSpPr/>
          <p:nvPr/>
        </p:nvSpPr>
        <p:spPr>
          <a:xfrm>
            <a:off x="3442167" y="3006701"/>
            <a:ext cx="607155" cy="331464"/>
          </a:xfrm>
          <a:prstGeom prst="rect">
            <a:avLst/>
          </a:prstGeom>
          <a:blipFill>
            <a:blip r:embed="rId5" cstate="print"/>
            <a:srcRect/>
            <a:stretch>
              <a:fillRect l="-30393" t="-126846" r="-47366" b="-374716"/>
            </a:stretch>
          </a:blipFill>
        </p:spPr>
        <p:txBody>
          <a:bodyPr wrap="square" lIns="0" tIns="0" rIns="0" bIns="0" rtlCol="0"/>
          <a:lstStyle/>
          <a:p>
            <a:endParaRPr>
              <a:latin typeface="+mn-ea"/>
            </a:endParaRPr>
          </a:p>
        </p:txBody>
      </p:sp>
      <p:sp>
        <p:nvSpPr>
          <p:cNvPr id="100" name="正方形/長方形 99"/>
          <p:cNvSpPr/>
          <p:nvPr/>
        </p:nvSpPr>
        <p:spPr>
          <a:xfrm>
            <a:off x="1012399" y="3085079"/>
            <a:ext cx="1394767" cy="687933"/>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sp>
        <p:nvSpPr>
          <p:cNvPr id="102" name="正方形/長方形 101"/>
          <p:cNvSpPr/>
          <p:nvPr/>
        </p:nvSpPr>
        <p:spPr>
          <a:xfrm>
            <a:off x="3045301" y="2974294"/>
            <a:ext cx="1378279" cy="37652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sp>
        <p:nvSpPr>
          <p:cNvPr id="34" name="object 34"/>
          <p:cNvSpPr txBox="1"/>
          <p:nvPr/>
        </p:nvSpPr>
        <p:spPr>
          <a:xfrm>
            <a:off x="4617117" y="3657626"/>
            <a:ext cx="1181586" cy="592470"/>
          </a:xfrm>
          <a:prstGeom prst="rect">
            <a:avLst/>
          </a:prstGeom>
        </p:spPr>
        <p:txBody>
          <a:bodyPr vert="horz" wrap="square" lIns="0" tIns="12700" rIns="0" bIns="0" rtlCol="0">
            <a:spAutoFit/>
          </a:bodyPr>
          <a:lstStyle/>
          <a:p>
            <a:pPr marL="12700">
              <a:lnSpc>
                <a:spcPct val="100000"/>
              </a:lnSpc>
              <a:spcBef>
                <a:spcPts val="100"/>
              </a:spcBef>
            </a:pPr>
            <a:r>
              <a:rPr lang="ja-JP" altLang="en-US" sz="1200" b="1" u="sng" dirty="0">
                <a:solidFill>
                  <a:schemeClr val="accent6"/>
                </a:solidFill>
                <a:latin typeface="+mn-ea"/>
                <a:cs typeface="メイリオ"/>
              </a:rPr>
              <a:t>スクロール後も</a:t>
            </a:r>
            <a:endParaRPr lang="en-US" altLang="ja-JP" sz="1200" b="1" u="sng" dirty="0">
              <a:solidFill>
                <a:schemeClr val="accent6"/>
              </a:solidFill>
              <a:latin typeface="+mn-ea"/>
              <a:cs typeface="メイリオ"/>
            </a:endParaRPr>
          </a:p>
          <a:p>
            <a:pPr marL="12700">
              <a:lnSpc>
                <a:spcPct val="100000"/>
              </a:lnSpc>
              <a:spcBef>
                <a:spcPts val="100"/>
              </a:spcBef>
            </a:pPr>
            <a:r>
              <a:rPr lang="ja-JP" altLang="en-US" sz="1200" b="1" u="sng" dirty="0">
                <a:solidFill>
                  <a:schemeClr val="accent6"/>
                </a:solidFill>
                <a:latin typeface="+mn-ea"/>
                <a:cs typeface="メイリオ"/>
              </a:rPr>
              <a:t>バナーが追従</a:t>
            </a:r>
            <a:r>
              <a:rPr lang="ja-JP" altLang="en-US" sz="1200" b="1" dirty="0">
                <a:solidFill>
                  <a:schemeClr val="accent6"/>
                </a:solidFill>
                <a:latin typeface="+mn-ea"/>
                <a:cs typeface="メイリオ"/>
              </a:rPr>
              <a:t>し</a:t>
            </a:r>
            <a:endParaRPr lang="en-US" altLang="ja-JP" sz="1200" b="1" dirty="0">
              <a:solidFill>
                <a:schemeClr val="accent6"/>
              </a:solidFill>
              <a:latin typeface="+mn-ea"/>
              <a:cs typeface="メイリオ"/>
            </a:endParaRPr>
          </a:p>
          <a:p>
            <a:pPr marL="12700">
              <a:lnSpc>
                <a:spcPct val="100000"/>
              </a:lnSpc>
              <a:spcBef>
                <a:spcPts val="100"/>
              </a:spcBef>
            </a:pPr>
            <a:r>
              <a:rPr lang="ja-JP" altLang="en-US" sz="1200" b="1" dirty="0">
                <a:solidFill>
                  <a:schemeClr val="accent6"/>
                </a:solidFill>
                <a:latin typeface="+mn-ea"/>
                <a:cs typeface="メイリオ"/>
              </a:rPr>
              <a:t>高い視認性</a:t>
            </a:r>
            <a:r>
              <a:rPr lang="en-US" altLang="ja-JP" sz="1200" b="1" dirty="0">
                <a:solidFill>
                  <a:schemeClr val="accent6"/>
                </a:solidFill>
                <a:latin typeface="+mn-ea"/>
                <a:cs typeface="メイリオ"/>
              </a:rPr>
              <a:t>!</a:t>
            </a:r>
            <a:endParaRPr sz="1200" b="1" dirty="0">
              <a:solidFill>
                <a:schemeClr val="accent6"/>
              </a:solidFill>
              <a:latin typeface="+mn-ea"/>
              <a:cs typeface="メイリオ"/>
            </a:endParaRPr>
          </a:p>
        </p:txBody>
      </p:sp>
      <p:sp>
        <p:nvSpPr>
          <p:cNvPr id="3" name="二等辺三角形 2"/>
          <p:cNvSpPr/>
          <p:nvPr/>
        </p:nvSpPr>
        <p:spPr>
          <a:xfrm rot="1942599">
            <a:off x="4579112" y="2958967"/>
            <a:ext cx="419650" cy="334333"/>
          </a:xfrm>
          <a:prstGeom prst="triangle">
            <a:avLst/>
          </a:prstGeom>
          <a:solidFill>
            <a:srgbClr val="C00000"/>
          </a:solidFill>
          <a:ln w="571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ボックス 3">
            <a:extLst>
              <a:ext uri="{FF2B5EF4-FFF2-40B4-BE49-F238E27FC236}">
                <a16:creationId xmlns:a16="http://schemas.microsoft.com/office/drawing/2014/main" id="{9BF85024-6290-0648-B5C6-D6C3891DCFCE}"/>
              </a:ext>
            </a:extLst>
          </p:cNvPr>
          <p:cNvSpPr txBox="1"/>
          <p:nvPr/>
        </p:nvSpPr>
        <p:spPr>
          <a:xfrm>
            <a:off x="201009" y="6508990"/>
            <a:ext cx="4487763" cy="33855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※SP</a:t>
            </a:r>
            <a:r>
              <a:rPr kumimoji="0" lang="ja-JP" altLang="en-US" sz="800" b="0" i="0" u="none" strike="noStrike" kern="0" cap="none" spc="0" normalizeH="0" baseline="0" noProof="0" dirty="0">
                <a:ln>
                  <a:noFill/>
                </a:ln>
                <a:solidFill>
                  <a:schemeClr val="tx1">
                    <a:lumMod val="50000"/>
                    <a:lumOff val="50000"/>
                  </a:schemeClr>
                </a:solidFill>
                <a:effectLst/>
                <a:uLnTx/>
                <a:uFillTx/>
              </a:rPr>
              <a:t>はスマートフォン、</a:t>
            </a:r>
            <a:r>
              <a:rPr kumimoji="0" lang="en-US" altLang="ja-JP" sz="800" b="0" i="0" u="none" strike="noStrike" kern="0" cap="none" spc="0" normalizeH="0" baseline="0" noProof="0" dirty="0">
                <a:ln>
                  <a:noFill/>
                </a:ln>
                <a:solidFill>
                  <a:schemeClr val="tx1">
                    <a:lumMod val="50000"/>
                    <a:lumOff val="50000"/>
                  </a:schemeClr>
                </a:solidFill>
                <a:effectLst/>
                <a:uLnTx/>
                <a:uFillTx/>
              </a:rPr>
              <a:t>PC</a:t>
            </a:r>
            <a:r>
              <a:rPr kumimoji="0" lang="ja-JP" altLang="en-US" sz="800" b="0" i="0" u="none" strike="noStrike" kern="0" cap="none" spc="0" normalizeH="0" baseline="0" noProof="0" dirty="0">
                <a:ln>
                  <a:noFill/>
                </a:ln>
                <a:solidFill>
                  <a:schemeClr val="tx1">
                    <a:lumMod val="50000"/>
                    <a:lumOff val="50000"/>
                  </a:schemeClr>
                </a:solidFill>
                <a:effectLst/>
                <a:uLnTx/>
                <a:uFillTx/>
              </a:rPr>
              <a:t>はパソコン、</a:t>
            </a:r>
            <a:r>
              <a:rPr kumimoji="0" lang="en-US" altLang="ja-JP" sz="800" b="0" i="0" u="none" strike="noStrike" kern="0" cap="none" spc="0" normalizeH="0" baseline="0" noProof="0" dirty="0">
                <a:ln>
                  <a:noFill/>
                </a:ln>
                <a:solidFill>
                  <a:schemeClr val="tx1">
                    <a:lumMod val="50000"/>
                    <a:lumOff val="50000"/>
                  </a:schemeClr>
                </a:solidFill>
                <a:effectLst/>
                <a:uLnTx/>
                <a:uFillTx/>
              </a:rPr>
              <a:t>MD</a:t>
            </a:r>
            <a:r>
              <a:rPr kumimoji="0" lang="ja-JP" altLang="en-US" sz="800" b="0" i="0" u="none" strike="noStrike" kern="0" cap="none" spc="0" normalizeH="0" baseline="0" noProof="0" dirty="0">
                <a:ln>
                  <a:noFill/>
                </a:ln>
                <a:solidFill>
                  <a:schemeClr val="tx1">
                    <a:lumMod val="50000"/>
                    <a:lumOff val="50000"/>
                  </a:schemeClr>
                </a:solidFill>
                <a:effectLst/>
                <a:uLnTx/>
                <a:uFillTx/>
              </a:rPr>
              <a:t>はマルチデバイスの略称です。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a:p>
            <a:r>
              <a:rPr kumimoji="0" lang="en-US" altLang="ja-JP" sz="800" kern="0" dirty="0">
                <a:solidFill>
                  <a:schemeClr val="tx1">
                    <a:lumMod val="50000"/>
                    <a:lumOff val="50000"/>
                  </a:schemeClr>
                </a:solidFill>
              </a:rPr>
              <a:t>※FQ</a:t>
            </a:r>
            <a:r>
              <a:rPr kumimoji="0" lang="ja-JP" altLang="en-US" sz="800" kern="0" dirty="0">
                <a:solidFill>
                  <a:schemeClr val="tx1">
                    <a:lumMod val="50000"/>
                    <a:lumOff val="50000"/>
                  </a:schemeClr>
                </a:solidFill>
              </a:rPr>
              <a:t>はフリークエンシーの略称です。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p:txBody>
      </p:sp>
      <p:sp>
        <p:nvSpPr>
          <p:cNvPr id="7" name="テキスト ボックス 6">
            <a:extLst>
              <a:ext uri="{FF2B5EF4-FFF2-40B4-BE49-F238E27FC236}">
                <a16:creationId xmlns:a16="http://schemas.microsoft.com/office/drawing/2014/main" id="{632AC64C-4AAA-3C8C-9E1D-EC0164D0165C}"/>
              </a:ext>
            </a:extLst>
          </p:cNvPr>
          <p:cNvSpPr txBox="1"/>
          <p:nvPr/>
        </p:nvSpPr>
        <p:spPr>
          <a:xfrm>
            <a:off x="9879606" y="5460359"/>
            <a:ext cx="1709324" cy="21544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a:t>
            </a:r>
            <a:r>
              <a:rPr kumimoji="0" lang="ja-JP" altLang="en-US" sz="800" b="0" i="0" u="none" strike="noStrike" kern="0" cap="none" spc="0" normalizeH="0" baseline="0" noProof="0" dirty="0">
                <a:ln>
                  <a:noFill/>
                </a:ln>
                <a:solidFill>
                  <a:schemeClr val="tx1">
                    <a:lumMod val="50000"/>
                    <a:lumOff val="50000"/>
                  </a:schemeClr>
                </a:solidFill>
                <a:effectLst/>
                <a:uLnTx/>
                <a:uFillTx/>
              </a:rPr>
              <a:t>イメージ画像：広告タイプ</a:t>
            </a:r>
            <a:r>
              <a:rPr kumimoji="0" lang="en-US" altLang="ja-JP" sz="800" b="0" i="0" u="none" strike="noStrike" kern="0" cap="none" spc="0" normalizeH="0" baseline="0" noProof="0" dirty="0">
                <a:ln>
                  <a:noFill/>
                </a:ln>
                <a:solidFill>
                  <a:schemeClr val="tx1">
                    <a:lumMod val="50000"/>
                    <a:lumOff val="50000"/>
                  </a:schemeClr>
                </a:solidFill>
                <a:effectLst/>
                <a:uLnTx/>
                <a:uFillTx/>
              </a:rPr>
              <a:t>1</a:t>
            </a:r>
            <a:r>
              <a:rPr kumimoji="0" lang="en-US" altLang="ja-JP" sz="800" kern="0" dirty="0">
                <a:solidFill>
                  <a:schemeClr val="tx1">
                    <a:lumMod val="50000"/>
                    <a:lumOff val="50000"/>
                  </a:schemeClr>
                </a:solidFill>
              </a:rPr>
              <a:t>:</a:t>
            </a:r>
            <a:r>
              <a:rPr kumimoji="0" lang="en-US" altLang="ja-JP" sz="800" b="0" i="0" u="none" strike="noStrike" kern="0" cap="none" spc="0" normalizeH="0" baseline="0" noProof="0" dirty="0">
                <a:ln>
                  <a:noFill/>
                </a:ln>
                <a:solidFill>
                  <a:schemeClr val="tx1">
                    <a:lumMod val="50000"/>
                    <a:lumOff val="50000"/>
                  </a:schemeClr>
                </a:solidFill>
                <a:effectLst/>
                <a:uLnTx/>
                <a:uFillTx/>
              </a:rPr>
              <a:t>2</a:t>
            </a:r>
            <a:endParaRPr lang="ja-JP" altLang="en-US" sz="800" dirty="0">
              <a:solidFill>
                <a:schemeClr val="tx1">
                  <a:lumMod val="50000"/>
                  <a:lumOff val="50000"/>
                </a:schemeClr>
              </a:solidFill>
            </a:endParaRPr>
          </a:p>
        </p:txBody>
      </p:sp>
    </p:spTree>
    <p:extLst>
      <p:ext uri="{BB962C8B-B14F-4D97-AF65-F5344CB8AC3E}">
        <p14:creationId xmlns:p14="http://schemas.microsoft.com/office/powerpoint/2010/main" val="1272127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2" name="正方形/長方形 11"/>
          <p:cNvSpPr/>
          <p:nvPr/>
        </p:nvSpPr>
        <p:spPr>
          <a:xfrm>
            <a:off x="479376" y="5743226"/>
            <a:ext cx="4237057" cy="954107"/>
          </a:xfrm>
          <a:prstGeom prst="rect">
            <a:avLst/>
          </a:prstGeom>
        </p:spPr>
        <p:txBody>
          <a:bodyPr wrap="none" lIns="91440" tIns="45720" rIns="91440" bIns="45720" anchor="t">
            <a:spAutoFit/>
          </a:bodyPr>
          <a:lstStyle/>
          <a:p>
            <a:pPr>
              <a:defRPr/>
            </a:pPr>
            <a:r>
              <a:rPr lang="en-US" altLang="ja-JP" sz="800" dirty="0">
                <a:solidFill>
                  <a:schemeClr val="tx1">
                    <a:lumMod val="50000"/>
                    <a:lumOff val="50000"/>
                  </a:schemeClr>
                </a:solidFill>
                <a:latin typeface="+mn-ea"/>
              </a:rPr>
              <a:t>※1</a:t>
            </a:r>
            <a:r>
              <a:rPr lang="ja-JP" altLang="en-US" sz="800" dirty="0">
                <a:solidFill>
                  <a:schemeClr val="tx1">
                    <a:lumMod val="50000"/>
                    <a:lumOff val="50000"/>
                  </a:schemeClr>
                </a:solidFill>
                <a:latin typeface="+mn-ea"/>
              </a:rPr>
              <a:t>：本数値は参考数値です。</a:t>
            </a:r>
            <a:r>
              <a:rPr lang="en-US" altLang="ja-JP" sz="800" dirty="0">
                <a:solidFill>
                  <a:schemeClr val="tx1">
                    <a:lumMod val="50000"/>
                    <a:lumOff val="50000"/>
                  </a:schemeClr>
                </a:solidFill>
                <a:latin typeface="+mn-ea"/>
              </a:rPr>
              <a:t>CPC</a:t>
            </a:r>
            <a:r>
              <a:rPr lang="ja-JP" altLang="en-US" sz="800" dirty="0" err="1">
                <a:solidFill>
                  <a:schemeClr val="tx1">
                    <a:lumMod val="50000"/>
                    <a:lumOff val="50000"/>
                  </a:schemeClr>
                </a:solidFill>
                <a:latin typeface="+mn-ea"/>
              </a:rPr>
              <a:t>、</a:t>
            </a:r>
            <a:r>
              <a:rPr kumimoji="0" lang="en-US" altLang="ja-JP" sz="800" kern="0" dirty="0">
                <a:solidFill>
                  <a:schemeClr val="tx1">
                    <a:lumMod val="50000"/>
                    <a:lumOff val="50000"/>
                  </a:schemeClr>
                </a:solidFill>
                <a:latin typeface="+mn-ea"/>
              </a:rPr>
              <a:t>CTR</a:t>
            </a:r>
            <a:r>
              <a:rPr kumimoji="0" lang="ja-JP" altLang="en-US" sz="800" kern="0" dirty="0">
                <a:solidFill>
                  <a:schemeClr val="tx1">
                    <a:lumMod val="50000"/>
                    <a:lumOff val="50000"/>
                  </a:schemeClr>
                </a:solidFill>
                <a:latin typeface="+mn-ea"/>
              </a:rPr>
              <a:t>を保証するものではございません。</a:t>
            </a:r>
            <a:endParaRPr kumimoji="0" lang="en-US" altLang="ja-JP" sz="800" kern="0" dirty="0">
              <a:solidFill>
                <a:schemeClr val="tx1">
                  <a:lumMod val="50000"/>
                  <a:lumOff val="50000"/>
                </a:schemeClr>
              </a:solidFill>
              <a:latin typeface="+mn-ea"/>
            </a:endParaRPr>
          </a:p>
          <a:p>
            <a:pPr>
              <a:defRPr/>
            </a:pPr>
            <a:r>
              <a:rPr lang="ja-JP" altLang="en-US" sz="800" dirty="0">
                <a:solidFill>
                  <a:schemeClr val="tx1">
                    <a:lumMod val="50000"/>
                    <a:lumOff val="50000"/>
                  </a:schemeClr>
                </a:solidFill>
                <a:latin typeface="+mn-ea"/>
              </a:rPr>
              <a:t>　　  </a:t>
            </a:r>
            <a:r>
              <a:rPr lang="en-US" altLang="ja-JP" sz="800" dirty="0">
                <a:solidFill>
                  <a:schemeClr val="tx1">
                    <a:lumMod val="50000"/>
                    <a:lumOff val="50000"/>
                  </a:schemeClr>
                </a:solidFill>
              </a:rPr>
              <a:t>2022</a:t>
            </a:r>
            <a:r>
              <a:rPr lang="ja-JP" altLang="en-US" sz="800" dirty="0">
                <a:solidFill>
                  <a:schemeClr val="tx1">
                    <a:lumMod val="50000"/>
                    <a:lumOff val="50000"/>
                  </a:schemeClr>
                </a:solidFill>
              </a:rPr>
              <a:t>年</a:t>
            </a:r>
            <a:r>
              <a:rPr lang="en-US" altLang="ja-JP" sz="800" dirty="0">
                <a:solidFill>
                  <a:schemeClr val="tx1">
                    <a:lumMod val="50000"/>
                    <a:lumOff val="50000"/>
                  </a:schemeClr>
                </a:solidFill>
              </a:rPr>
              <a:t>1</a:t>
            </a:r>
            <a:r>
              <a:rPr lang="ja-JP" altLang="en-US" sz="800" dirty="0">
                <a:solidFill>
                  <a:schemeClr val="tx1">
                    <a:lumMod val="50000"/>
                    <a:lumOff val="50000"/>
                  </a:schemeClr>
                </a:solidFill>
              </a:rPr>
              <a:t>月以降のターゲティングを含む同商品実績より想定数値を算出。</a:t>
            </a:r>
            <a:endParaRPr kumimoji="0" lang="en-US" altLang="ja-JP" sz="800" kern="0" dirty="0">
              <a:solidFill>
                <a:schemeClr val="tx1">
                  <a:lumMod val="50000"/>
                  <a:lumOff val="50000"/>
                </a:schemeClr>
              </a:solidFill>
            </a:endParaRPr>
          </a:p>
          <a:p>
            <a:pPr>
              <a:defRPr/>
            </a:pPr>
            <a:r>
              <a:rPr kumimoji="0" lang="en-US" altLang="ja-JP" sz="800" kern="0" dirty="0">
                <a:solidFill>
                  <a:schemeClr val="tx1">
                    <a:lumMod val="50000"/>
                    <a:lumOff val="50000"/>
                  </a:schemeClr>
                </a:solidFill>
              </a:rPr>
              <a:t>※FQ</a:t>
            </a:r>
            <a:r>
              <a:rPr kumimoji="0" lang="ja-JP" altLang="en-US" sz="800" kern="0" dirty="0">
                <a:solidFill>
                  <a:schemeClr val="tx1">
                    <a:lumMod val="50000"/>
                    <a:lumOff val="50000"/>
                  </a:schemeClr>
                </a:solidFill>
              </a:rPr>
              <a:t>はフリークエンシーの略称です。</a:t>
            </a:r>
            <a:endParaRPr kumimoji="0" lang="en-US" altLang="ja-JP" sz="800" kern="0" dirty="0">
              <a:solidFill>
                <a:schemeClr val="tx1">
                  <a:lumMod val="50000"/>
                  <a:lumOff val="50000"/>
                </a:schemeClr>
              </a:solidFill>
              <a:latin typeface="+mn-ea"/>
            </a:endParaRPr>
          </a:p>
          <a:p>
            <a:pPr>
              <a:defRPr/>
            </a:pPr>
            <a:r>
              <a:rPr kumimoji="0" lang="en-US" altLang="ja-JP" sz="800" kern="0" dirty="0">
                <a:solidFill>
                  <a:schemeClr val="tx1">
                    <a:lumMod val="50000"/>
                    <a:lumOff val="50000"/>
                  </a:schemeClr>
                </a:solidFill>
                <a:latin typeface="+mn-ea"/>
              </a:rPr>
              <a:t>※</a:t>
            </a:r>
            <a:r>
              <a:rPr kumimoji="0" lang="ja-JP" altLang="en-US" sz="800" kern="0" dirty="0">
                <a:solidFill>
                  <a:schemeClr val="tx1">
                    <a:lumMod val="50000"/>
                    <a:lumOff val="50000"/>
                  </a:schemeClr>
                </a:solidFill>
                <a:latin typeface="+mn-ea"/>
              </a:rPr>
              <a:t>購入金額は</a:t>
            </a:r>
            <a:r>
              <a:rPr kumimoji="0" lang="en-US" altLang="ja-JP" sz="800" kern="0" dirty="0">
                <a:solidFill>
                  <a:schemeClr val="tx1">
                    <a:lumMod val="50000"/>
                    <a:lumOff val="50000"/>
                  </a:schemeClr>
                </a:solidFill>
                <a:latin typeface="+mn-ea"/>
              </a:rPr>
              <a:t>FQ1</a:t>
            </a:r>
            <a:r>
              <a:rPr kumimoji="0" lang="ja-JP" altLang="en-US" sz="800" kern="0" dirty="0">
                <a:solidFill>
                  <a:schemeClr val="tx1">
                    <a:lumMod val="50000"/>
                    <a:lumOff val="50000"/>
                  </a:schemeClr>
                </a:solidFill>
                <a:latin typeface="+mn-ea"/>
              </a:rPr>
              <a:t>込みの価格です。</a:t>
            </a:r>
            <a:endParaRPr kumimoji="0" lang="en-US" altLang="ja-JP" sz="800" kern="0" dirty="0">
              <a:solidFill>
                <a:schemeClr val="tx1">
                  <a:lumMod val="50000"/>
                  <a:lumOff val="50000"/>
                </a:schemeClr>
              </a:solidFill>
              <a:latin typeface="+mn-ea"/>
            </a:endParaRPr>
          </a:p>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a:p>
            <a:pPr lvl="0">
              <a:defRPr/>
            </a:pPr>
            <a:r>
              <a:rPr kumimoji="0" lang="en-US" altLang="ja-JP" sz="800" kern="0" dirty="0">
                <a:solidFill>
                  <a:schemeClr val="tx1">
                    <a:lumMod val="50000"/>
                    <a:lumOff val="50000"/>
                  </a:schemeClr>
                </a:solidFill>
                <a:latin typeface="+mn-ea"/>
              </a:rPr>
              <a:t>※vCPM</a:t>
            </a:r>
            <a:r>
              <a:rPr kumimoji="0" lang="ja-JP" altLang="en-US" sz="800" kern="0" dirty="0">
                <a:solidFill>
                  <a:schemeClr val="tx1">
                    <a:lumMod val="50000"/>
                    <a:lumOff val="50000"/>
                  </a:schemeClr>
                </a:solidFill>
                <a:latin typeface="+mn-ea"/>
              </a:rPr>
              <a:t>はビューアブルインプレッション</a:t>
            </a:r>
            <a:r>
              <a:rPr kumimoji="0" lang="en-US" altLang="ja-JP" sz="800" kern="0" dirty="0">
                <a:solidFill>
                  <a:schemeClr val="tx1">
                    <a:lumMod val="50000"/>
                    <a:lumOff val="50000"/>
                  </a:schemeClr>
                </a:solidFill>
                <a:latin typeface="+mn-ea"/>
              </a:rPr>
              <a:t>1,000</a:t>
            </a:r>
            <a:r>
              <a:rPr kumimoji="0" lang="ja-JP" altLang="en-US" sz="800" kern="0" dirty="0">
                <a:solidFill>
                  <a:schemeClr val="tx1">
                    <a:lumMod val="50000"/>
                    <a:lumOff val="50000"/>
                  </a:schemeClr>
                </a:solidFill>
                <a:latin typeface="+mn-ea"/>
              </a:rPr>
              <a:t>回あたりにかかる見込み広告費用です。</a:t>
            </a:r>
            <a:endParaRPr kumimoji="0" lang="en-US" altLang="ja-JP" sz="800" kern="0" dirty="0">
              <a:solidFill>
                <a:schemeClr val="tx1">
                  <a:lumMod val="50000"/>
                  <a:lumOff val="50000"/>
                </a:schemeClr>
              </a:solidFill>
              <a:latin typeface="+mn-ea"/>
            </a:endParaRPr>
          </a:p>
          <a:p>
            <a:pPr>
              <a:defRPr/>
            </a:pPr>
            <a:r>
              <a:rPr kumimoji="0" lang="en-US" altLang="ja-JP" sz="800" kern="0" dirty="0">
                <a:solidFill>
                  <a:schemeClr val="tx1">
                    <a:lumMod val="50000"/>
                    <a:lumOff val="50000"/>
                  </a:schemeClr>
                </a:solidFill>
                <a:latin typeface="+mn-ea"/>
              </a:rPr>
              <a:t>※SP</a:t>
            </a:r>
            <a:r>
              <a:rPr kumimoji="0" lang="ja-JP" altLang="en-US" sz="800" kern="0" dirty="0">
                <a:solidFill>
                  <a:schemeClr val="tx1">
                    <a:lumMod val="50000"/>
                    <a:lumOff val="50000"/>
                  </a:schemeClr>
                </a:solidFill>
                <a:latin typeface="+mn-ea"/>
              </a:rPr>
              <a:t>はスマートフォン、</a:t>
            </a:r>
            <a:r>
              <a:rPr kumimoji="0" lang="en-US" altLang="ja-JP" sz="800" kern="0" dirty="0">
                <a:solidFill>
                  <a:schemeClr val="tx1">
                    <a:lumMod val="50000"/>
                    <a:lumOff val="50000"/>
                  </a:schemeClr>
                </a:solidFill>
                <a:latin typeface="+mn-ea"/>
              </a:rPr>
              <a:t> MD</a:t>
            </a:r>
            <a:r>
              <a:rPr kumimoji="0" lang="ja-JP" altLang="en-US" sz="800" kern="0" dirty="0">
                <a:solidFill>
                  <a:schemeClr val="tx1">
                    <a:lumMod val="50000"/>
                    <a:lumOff val="50000"/>
                  </a:schemeClr>
                </a:solidFill>
                <a:latin typeface="+mn-ea"/>
              </a:rPr>
              <a:t>はマルチデバイス、</a:t>
            </a:r>
            <a:r>
              <a:rPr kumimoji="0" lang="en-US" altLang="ja-JP" sz="800" kern="0" dirty="0">
                <a:solidFill>
                  <a:schemeClr val="tx1">
                    <a:lumMod val="50000"/>
                    <a:lumOff val="50000"/>
                  </a:schemeClr>
                </a:solidFill>
                <a:latin typeface="+mn-ea"/>
              </a:rPr>
              <a:t>PC</a:t>
            </a:r>
            <a:r>
              <a:rPr kumimoji="0" lang="ja-JP" altLang="en-US" sz="800" kern="0" dirty="0">
                <a:solidFill>
                  <a:schemeClr val="tx1">
                    <a:lumMod val="50000"/>
                    <a:lumOff val="50000"/>
                  </a:schemeClr>
                </a:solidFill>
                <a:latin typeface="+mn-ea"/>
              </a:rPr>
              <a:t>はパソコンの略称です。</a:t>
            </a:r>
            <a:endParaRPr kumimoji="0" lang="en-US" altLang="ja-JP" sz="800" kern="0" dirty="0">
              <a:solidFill>
                <a:schemeClr val="tx1">
                  <a:lumMod val="50000"/>
                  <a:lumOff val="50000"/>
                </a:schemeClr>
              </a:solidFill>
              <a:latin typeface="+mn-ea"/>
            </a:endParaRPr>
          </a:p>
        </p:txBody>
      </p:sp>
      <p:graphicFrame>
        <p:nvGraphicFramePr>
          <p:cNvPr id="7" name="表 6"/>
          <p:cNvGraphicFramePr>
            <a:graphicFrameLocks noGrp="1"/>
          </p:cNvGraphicFramePr>
          <p:nvPr>
            <p:extLst>
              <p:ext uri="{D42A27DB-BD31-4B8C-83A1-F6EECF244321}">
                <p14:modId xmlns:p14="http://schemas.microsoft.com/office/powerpoint/2010/main" val="4062126135"/>
              </p:ext>
            </p:extLst>
          </p:nvPr>
        </p:nvGraphicFramePr>
        <p:xfrm>
          <a:off x="407369" y="1340768"/>
          <a:ext cx="11449273" cy="4248472"/>
        </p:xfrm>
        <a:graphic>
          <a:graphicData uri="http://schemas.openxmlformats.org/drawingml/2006/table">
            <a:tbl>
              <a:tblPr firstRow="1" bandRow="1">
                <a:tableStyleId>{073A0DAA-6AF3-43AB-8588-CEC1D06C72B9}</a:tableStyleId>
              </a:tblPr>
              <a:tblGrid>
                <a:gridCol w="3672407">
                  <a:extLst>
                    <a:ext uri="{9D8B030D-6E8A-4147-A177-3AD203B41FA5}">
                      <a16:colId xmlns:a16="http://schemas.microsoft.com/office/drawing/2014/main" val="2608228387"/>
                    </a:ext>
                  </a:extLst>
                </a:gridCol>
                <a:gridCol w="1080120">
                  <a:extLst>
                    <a:ext uri="{9D8B030D-6E8A-4147-A177-3AD203B41FA5}">
                      <a16:colId xmlns:a16="http://schemas.microsoft.com/office/drawing/2014/main" val="763157793"/>
                    </a:ext>
                  </a:extLst>
                </a:gridCol>
                <a:gridCol w="1008112">
                  <a:extLst>
                    <a:ext uri="{9D8B030D-6E8A-4147-A177-3AD203B41FA5}">
                      <a16:colId xmlns:a16="http://schemas.microsoft.com/office/drawing/2014/main" val="4030039750"/>
                    </a:ext>
                  </a:extLst>
                </a:gridCol>
                <a:gridCol w="1018535">
                  <a:extLst>
                    <a:ext uri="{9D8B030D-6E8A-4147-A177-3AD203B41FA5}">
                      <a16:colId xmlns:a16="http://schemas.microsoft.com/office/drawing/2014/main" val="1764811781"/>
                    </a:ext>
                  </a:extLst>
                </a:gridCol>
                <a:gridCol w="979214">
                  <a:extLst>
                    <a:ext uri="{9D8B030D-6E8A-4147-A177-3AD203B41FA5}">
                      <a16:colId xmlns:a16="http://schemas.microsoft.com/office/drawing/2014/main" val="1542086382"/>
                    </a:ext>
                  </a:extLst>
                </a:gridCol>
                <a:gridCol w="1242611">
                  <a:extLst>
                    <a:ext uri="{9D8B030D-6E8A-4147-A177-3AD203B41FA5}">
                      <a16:colId xmlns:a16="http://schemas.microsoft.com/office/drawing/2014/main" val="3154102544"/>
                    </a:ext>
                  </a:extLst>
                </a:gridCol>
                <a:gridCol w="1243087">
                  <a:extLst>
                    <a:ext uri="{9D8B030D-6E8A-4147-A177-3AD203B41FA5}">
                      <a16:colId xmlns:a16="http://schemas.microsoft.com/office/drawing/2014/main" val="10156114"/>
                    </a:ext>
                  </a:extLst>
                </a:gridCol>
                <a:gridCol w="1205187">
                  <a:extLst>
                    <a:ext uri="{9D8B030D-6E8A-4147-A177-3AD203B41FA5}">
                      <a16:colId xmlns:a16="http://schemas.microsoft.com/office/drawing/2014/main" val="2079204141"/>
                    </a:ext>
                  </a:extLst>
                </a:gridCol>
              </a:tblGrid>
              <a:tr h="823633">
                <a:tc>
                  <a:txBody>
                    <a:bodyPr/>
                    <a:lstStyle/>
                    <a:p>
                      <a:pPr algn="ctr" rtl="0" fontAlgn="ctr"/>
                      <a:r>
                        <a:rPr lang="ja-JP" altLang="en-US" sz="1800" b="1" i="0" u="none" strike="noStrike" dirty="0">
                          <a:solidFill>
                            <a:srgbClr val="F2F2F2"/>
                          </a:solidFill>
                          <a:effectLst/>
                          <a:latin typeface="+mn-ea"/>
                          <a:ea typeface="+mn-ea"/>
                        </a:rPr>
                        <a:t>商品</a:t>
                      </a:r>
                    </a:p>
                  </a:txBody>
                  <a:tcPr marL="4763" marR="4763" marT="4763" marB="0" anchor="ctr">
                    <a:solidFill>
                      <a:schemeClr val="tx1">
                        <a:lumMod val="65000"/>
                        <a:lumOff val="35000"/>
                      </a:schemeClr>
                    </a:solidFill>
                  </a:tcPr>
                </a:tc>
                <a:tc>
                  <a:txBody>
                    <a:bodyPr/>
                    <a:lstStyle/>
                    <a:p>
                      <a:pPr algn="ctr" rtl="0" fontAlgn="ctr"/>
                      <a:r>
                        <a:rPr lang="ja-JP" altLang="en-US" sz="1400" b="1" i="0" u="none" strike="noStrike" dirty="0">
                          <a:solidFill>
                            <a:srgbClr val="F2F2F2"/>
                          </a:solidFill>
                          <a:effectLst/>
                          <a:latin typeface="+mn-ea"/>
                          <a:ea typeface="+mn-ea"/>
                        </a:rPr>
                        <a:t>購入金額</a:t>
                      </a:r>
                    </a:p>
                  </a:txBody>
                  <a:tcPr marL="4763" marR="4763" marT="4763" marB="0" anchor="ctr">
                    <a:solidFill>
                      <a:schemeClr val="tx1">
                        <a:lumMod val="65000"/>
                        <a:lumOff val="35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400" b="1" i="0" u="none" strike="noStrike" dirty="0">
                          <a:solidFill>
                            <a:srgbClr val="F2F2F2"/>
                          </a:solidFill>
                          <a:effectLst/>
                          <a:latin typeface="+mn-ea"/>
                          <a:ea typeface="+mn-ea"/>
                        </a:rPr>
                        <a:t>リーチ</a:t>
                      </a:r>
                    </a:p>
                  </a:txBody>
                  <a:tcPr marL="4763" marR="4763" marT="4763" marB="0" anchor="ctr">
                    <a:solidFill>
                      <a:schemeClr val="tx1">
                        <a:lumMod val="65000"/>
                        <a:lumOff val="35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rgbClr val="F2F2F2"/>
                          </a:solidFill>
                          <a:effectLst/>
                          <a:latin typeface="+mn-ea"/>
                          <a:ea typeface="+mn-ea"/>
                        </a:rPr>
                        <a:t>vimps</a:t>
                      </a:r>
                      <a:endParaRPr lang="ja-JP" altLang="en-US" sz="1400" b="1" i="0" u="none" strike="noStrike" dirty="0">
                        <a:solidFill>
                          <a:srgbClr val="F2F2F2"/>
                        </a:solidFill>
                        <a:effectLst/>
                        <a:latin typeface="+mn-ea"/>
                        <a:ea typeface="+mn-ea"/>
                      </a:endParaRPr>
                    </a:p>
                  </a:txBody>
                  <a:tcPr marL="4763" marR="4763" marT="4763" marB="0" anchor="ctr">
                    <a:solidFill>
                      <a:schemeClr val="tx1">
                        <a:lumMod val="65000"/>
                        <a:lumOff val="35000"/>
                      </a:schemeClr>
                    </a:solidFill>
                  </a:tcPr>
                </a:tc>
                <a:tc>
                  <a:txBody>
                    <a:bodyPr/>
                    <a:lstStyle/>
                    <a:p>
                      <a:pPr algn="ctr" rtl="0" fontAlgn="ctr"/>
                      <a:r>
                        <a:rPr lang="en-US" altLang="ja-JP" sz="1400" b="1" i="0" u="none" strike="noStrike" dirty="0">
                          <a:solidFill>
                            <a:srgbClr val="F2F2F2"/>
                          </a:solidFill>
                          <a:effectLst/>
                          <a:latin typeface="+mn-ea"/>
                          <a:ea typeface="+mn-ea"/>
                        </a:rPr>
                        <a:t>FQ</a:t>
                      </a:r>
                      <a:endParaRPr lang="ja-JP" altLang="en-US" sz="1400" b="1" i="0" u="none" strike="noStrike" dirty="0">
                        <a:solidFill>
                          <a:srgbClr val="F2F2F2"/>
                        </a:solidFill>
                        <a:effectLst/>
                        <a:latin typeface="+mn-ea"/>
                        <a:ea typeface="+mn-ea"/>
                      </a:endParaRPr>
                    </a:p>
                  </a:txBody>
                  <a:tcPr marL="4763" marR="4763" marT="4763" marB="0" anchor="ctr">
                    <a:solidFill>
                      <a:schemeClr val="tx1">
                        <a:lumMod val="65000"/>
                        <a:lumOff val="35000"/>
                      </a:schemeClr>
                    </a:solidFill>
                  </a:tcPr>
                </a:tc>
                <a:tc>
                  <a:txBody>
                    <a:bodyPr/>
                    <a:lstStyle/>
                    <a:p>
                      <a:pPr algn="ctr" rtl="0" fontAlgn="ctr"/>
                      <a:r>
                        <a:rPr lang="ja-JP" altLang="en-US" sz="1400" b="1" i="0" u="none" strike="noStrike" dirty="0">
                          <a:solidFill>
                            <a:srgbClr val="F2F2F2"/>
                          </a:solidFill>
                          <a:effectLst/>
                          <a:latin typeface="+mn-ea"/>
                          <a:ea typeface="+mn-ea"/>
                        </a:rPr>
                        <a:t>リーチ単価</a:t>
                      </a:r>
                    </a:p>
                  </a:txBody>
                  <a:tcPr marL="4763" marR="4763" marT="4763" marB="0" anchor="ctr">
                    <a:solidFill>
                      <a:schemeClr val="accent6"/>
                    </a:solidFill>
                  </a:tcPr>
                </a:tc>
                <a:tc>
                  <a:txBody>
                    <a:bodyPr/>
                    <a:lstStyle/>
                    <a:p>
                      <a:pPr algn="ctr" rtl="0" fontAlgn="ctr"/>
                      <a:r>
                        <a:rPr lang="en-US" altLang="ja-JP" sz="1400" b="1" i="0" u="none" strike="noStrike" dirty="0" err="1">
                          <a:solidFill>
                            <a:srgbClr val="F2F2F2"/>
                          </a:solidFill>
                          <a:effectLst/>
                          <a:latin typeface="+mn-ea"/>
                          <a:ea typeface="+mn-ea"/>
                        </a:rPr>
                        <a:t>vCPM</a:t>
                      </a:r>
                      <a:endParaRPr lang="ja-JP" altLang="en-US" sz="1400" b="1" i="0" u="none" strike="noStrike" dirty="0">
                        <a:solidFill>
                          <a:srgbClr val="F2F2F2"/>
                        </a:solidFill>
                        <a:effectLst/>
                        <a:latin typeface="+mn-ea"/>
                        <a:ea typeface="+mn-ea"/>
                      </a:endParaRPr>
                    </a:p>
                  </a:txBody>
                  <a:tcPr marL="4763" marR="4763" marT="4763" marB="0" anchor="ctr">
                    <a:solidFill>
                      <a:schemeClr val="accent6"/>
                    </a:solidFill>
                  </a:tcPr>
                </a:tc>
                <a:tc>
                  <a:txBody>
                    <a:bodyPr/>
                    <a:lstStyle/>
                    <a:p>
                      <a:pPr algn="ctr" fontAlgn="ctr"/>
                      <a:r>
                        <a:rPr lang="ja-JP" altLang="en-US" sz="1400" u="none" strike="noStrike" dirty="0">
                          <a:effectLst/>
                          <a:latin typeface="+mn-ea"/>
                          <a:ea typeface="+mn-ea"/>
                        </a:rPr>
                        <a:t>参考</a:t>
                      </a:r>
                      <a:r>
                        <a:rPr lang="en-US" sz="1400" u="none" strike="noStrike" dirty="0">
                          <a:effectLst/>
                          <a:latin typeface="+mn-ea"/>
                          <a:ea typeface="+mn-ea"/>
                        </a:rPr>
                        <a:t>CPC</a:t>
                      </a:r>
                      <a:endParaRPr lang="en-US" sz="1400" u="none" strike="noStrike" baseline="0" dirty="0">
                        <a:effectLst/>
                        <a:latin typeface="+mn-ea"/>
                        <a:ea typeface="+mn-ea"/>
                      </a:endParaRPr>
                    </a:p>
                    <a:p>
                      <a:pPr algn="ctr" fontAlgn="ctr"/>
                      <a:r>
                        <a:rPr lang="en-US" altLang="ja-JP" sz="800" u="none" strike="noStrike" dirty="0">
                          <a:effectLst/>
                          <a:latin typeface="+mn-ea"/>
                          <a:ea typeface="+mn-ea"/>
                        </a:rPr>
                        <a:t>※1</a:t>
                      </a:r>
                    </a:p>
                  </a:txBody>
                  <a:tcPr marL="6350" marR="6350" marT="6350" marB="0" anchor="ctr">
                    <a:solidFill>
                      <a:schemeClr val="accent6"/>
                    </a:solidFill>
                  </a:tcPr>
                </a:tc>
                <a:extLst>
                  <a:ext uri="{0D108BD9-81ED-4DB2-BD59-A6C34878D82A}">
                    <a16:rowId xmlns:a16="http://schemas.microsoft.com/office/drawing/2014/main" val="556564531"/>
                  </a:ext>
                </a:extLst>
              </a:tr>
              <a:tr h="1141613">
                <a:tc>
                  <a:txBody>
                    <a:bodyPr/>
                    <a:lstStyle/>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キャンペーン　</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Yahoo!</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ニュース　</a:t>
                      </a:r>
                      <a:endPar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プライムカバー　</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SP</a:t>
                      </a:r>
                      <a:b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FQ1</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万リーチ）</a:t>
                      </a:r>
                    </a:p>
                  </a:txBody>
                  <a:tcPr marL="4763" marR="4763" marT="476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330</a:t>
                      </a:r>
                      <a:r>
                        <a:rPr lang="ja-JP" altLang="en-US"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solidFill>
                      <a:schemeClr val="bg1">
                        <a:lumMod val="85000"/>
                      </a:schemeClr>
                    </a:solidFill>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a:t>
                      </a:r>
                      <a:endPar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solidFill>
                      <a:schemeClr val="bg1">
                        <a:lumMod val="85000"/>
                      </a:schemeClr>
                    </a:solidFill>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a:t>
                      </a:r>
                      <a:endPar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solidFill>
                      <a:schemeClr val="bg1">
                        <a:lumMod val="85000"/>
                      </a:schemeClr>
                    </a:solidFill>
                  </a:tcPr>
                </a:tc>
                <a:tc rowSpan="3">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回</a:t>
                      </a:r>
                      <a:endPar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（固定）</a:t>
                      </a:r>
                    </a:p>
                  </a:txBody>
                  <a:tcPr marL="4763" marR="4763" marT="4763" marB="0" anchor="ctr">
                    <a:solidFill>
                      <a:schemeClr val="bg1">
                        <a:lumMod val="85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rPr>
                        <a:t>0.33</a:t>
                      </a:r>
                      <a:r>
                        <a:rPr lang="ja-JP" altLang="en-US" sz="1600" b="1" i="0" u="none" strike="noStrike" dirty="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0.66</a:t>
                      </a:r>
                      <a:r>
                        <a:rPr lang="ja-JP" altLang="en-US"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rPr>
                        <a:t>330</a:t>
                      </a:r>
                      <a:r>
                        <a:rPr lang="ja-JP" altLang="en-US" sz="1600" b="1" i="0" u="none" strike="noStrike" dirty="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660</a:t>
                      </a:r>
                      <a:r>
                        <a:rPr lang="ja-JP" altLang="en-US"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algn="ctr" fontAlgn="ctr"/>
                      <a:r>
                        <a:rPr lang="en-US" altLang="ja-JP" sz="1800" b="1" i="0" u="none" strike="noStrike" dirty="0">
                          <a:solidFill>
                            <a:schemeClr val="accent6"/>
                          </a:solidFill>
                          <a:effectLst/>
                          <a:latin typeface="游ゴシック" panose="020B0400000000000000" pitchFamily="50" charset="-128"/>
                          <a:ea typeface="游ゴシック" panose="020B0400000000000000" pitchFamily="50" charset="-128"/>
                        </a:rPr>
                        <a:t>¥236</a:t>
                      </a:r>
                    </a:p>
                    <a:p>
                      <a:pPr marL="0" marR="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rgbClr val="000000"/>
                          </a:solidFill>
                          <a:effectLst/>
                          <a:latin typeface="+mn-ea"/>
                          <a:ea typeface="+mn-ea"/>
                        </a:rPr>
                        <a:t>通常：</a:t>
                      </a:r>
                      <a:r>
                        <a:rPr lang="en-US" altLang="ja-JP" sz="1000" b="0" i="0" u="none" strike="sngStrike" dirty="0">
                          <a:solidFill>
                            <a:srgbClr val="000000"/>
                          </a:solidFill>
                          <a:effectLst/>
                          <a:latin typeface="+mn-ea"/>
                          <a:ea typeface="+mn-ea"/>
                        </a:rPr>
                        <a:t>471</a:t>
                      </a:r>
                      <a:r>
                        <a:rPr lang="ja-JP" altLang="en-US" sz="1000" b="0" i="0" u="none" strike="sngStrike" dirty="0">
                          <a:solidFill>
                            <a:srgbClr val="000000"/>
                          </a:solidFill>
                          <a:effectLst/>
                          <a:latin typeface="+mn-ea"/>
                          <a:ea typeface="+mn-ea"/>
                        </a:rPr>
                        <a:t>円</a:t>
                      </a:r>
                      <a:endParaRPr lang="en-US" altLang="ja-JP" sz="1000" b="0" i="0" u="none" strike="sngStrike" dirty="0">
                        <a:solidFill>
                          <a:srgbClr val="000000"/>
                        </a:solidFill>
                        <a:effectLst/>
                        <a:latin typeface="+mn-ea"/>
                        <a:ea typeface="+mn-ea"/>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2771228492"/>
                  </a:ext>
                </a:extLst>
              </a:tr>
              <a:tr h="1141613">
                <a:tc>
                  <a:txBody>
                    <a:bodyPr/>
                    <a:lstStyle/>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キャンペーン　プライムディスプレイ（</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1/6</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5</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b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b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FQ1</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万リーチ）</a:t>
                      </a:r>
                    </a:p>
                  </a:txBody>
                  <a:tcPr marL="4763" marR="4763" marT="4763" marB="0" anchor="ctr">
                    <a:solidFill>
                      <a:schemeClr val="bg1">
                        <a:lumMod val="85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260</a:t>
                      </a:r>
                      <a:r>
                        <a:rPr lang="ja-JP" altLang="en-US"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solidFill>
                      <a:schemeClr val="bg1">
                        <a:lumMod val="85000"/>
                      </a:schemeClr>
                    </a:solidFill>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solidFill>
                      <a:schemeClr val="accent6">
                        <a:lumMod val="20000"/>
                        <a:lumOff val="80000"/>
                      </a:schemeClr>
                    </a:solidFill>
                  </a:tcPr>
                </a:tc>
                <a:tc>
                  <a:txBody>
                    <a:bodyPr/>
                    <a:lstStyle/>
                    <a:p>
                      <a:pPr algn="ctr" rtl="0" fontAlgn="ctr"/>
                      <a:r>
                        <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rPr>
                        <a:t>0.26</a:t>
                      </a:r>
                      <a:r>
                        <a:rPr lang="ja-JP" altLang="en-US" sz="1600" b="1" i="0" u="none" strike="noStrike" dirty="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0.52</a:t>
                      </a:r>
                      <a:r>
                        <a:rPr lang="ja-JP" altLang="en-US"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rPr>
                        <a:t>260</a:t>
                      </a:r>
                      <a:r>
                        <a:rPr lang="ja-JP" altLang="en-US" sz="1600" b="1" i="0" u="none" strike="noStrike" dirty="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520</a:t>
                      </a:r>
                      <a:r>
                        <a:rPr lang="ja-JP" altLang="en-US"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algn="ctr" fontAlgn="ctr"/>
                      <a:r>
                        <a:rPr lang="en-US" altLang="ja-JP" sz="1800" b="1" i="0" u="none" strike="noStrike" dirty="0">
                          <a:solidFill>
                            <a:schemeClr val="accent6"/>
                          </a:solidFill>
                          <a:effectLst/>
                          <a:latin typeface="游ゴシック" panose="020B0400000000000000" pitchFamily="50" charset="-128"/>
                          <a:ea typeface="游ゴシック" panose="020B0400000000000000" pitchFamily="50" charset="-128"/>
                        </a:rPr>
                        <a:t>¥163</a:t>
                      </a:r>
                    </a:p>
                    <a:p>
                      <a:pPr marL="0" marR="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rgbClr val="000000"/>
                          </a:solidFill>
                          <a:effectLst/>
                          <a:latin typeface="+mn-ea"/>
                          <a:ea typeface="+mn-ea"/>
                        </a:rPr>
                        <a:t>通常：</a:t>
                      </a:r>
                      <a:r>
                        <a:rPr lang="en-US" altLang="ja-JP" sz="1000" b="0" i="0" u="none" strike="sngStrike" dirty="0">
                          <a:solidFill>
                            <a:srgbClr val="000000"/>
                          </a:solidFill>
                          <a:effectLst/>
                          <a:latin typeface="+mn-ea"/>
                          <a:ea typeface="+mn-ea"/>
                        </a:rPr>
                        <a:t>325</a:t>
                      </a:r>
                      <a:r>
                        <a:rPr lang="ja-JP" altLang="en-US" sz="1000" b="0" i="0" u="none" strike="sngStrike" dirty="0">
                          <a:solidFill>
                            <a:srgbClr val="000000"/>
                          </a:solidFill>
                          <a:effectLst/>
                          <a:latin typeface="+mn-ea"/>
                          <a:ea typeface="+mn-ea"/>
                        </a:rPr>
                        <a:t>円</a:t>
                      </a:r>
                      <a:endParaRPr lang="en-US" altLang="ja-JP" sz="1000" b="0" i="0" u="none" strike="sngStrike" dirty="0">
                        <a:solidFill>
                          <a:srgbClr val="000000"/>
                        </a:solidFill>
                        <a:effectLst/>
                        <a:latin typeface="+mn-ea"/>
                        <a:ea typeface="+mn-ea"/>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1894119345"/>
                  </a:ext>
                </a:extLst>
              </a:tr>
              <a:tr h="1141613">
                <a:tc>
                  <a:txBody>
                    <a:bodyPr/>
                    <a:lstStyle/>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キャンペーン　プライムディスプレイ（</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2</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　</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PC</a:t>
                      </a:r>
                    </a:p>
                    <a:p>
                      <a:pPr algn="ctr" rtl="0" fontAlgn="ct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FQ1</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a:t>
                      </a:r>
                      <a:r>
                        <a:rPr lang="en-US" altLang="ja-JP"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1000</a:t>
                      </a:r>
                      <a:r>
                        <a:rPr lang="ja-JP" altLang="en-US" sz="16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万リーチ）</a:t>
                      </a:r>
                    </a:p>
                  </a:txBody>
                  <a:tcPr marL="4763" marR="4763" marT="4763" marB="0" anchor="ctr">
                    <a:solidFill>
                      <a:schemeClr val="bg1">
                        <a:lumMod val="85000"/>
                      </a:schemeClr>
                    </a:solidFill>
                  </a:tcPr>
                </a:tc>
                <a:tc>
                  <a:txBody>
                    <a:bodyPr/>
                    <a:lstStyle/>
                    <a:p>
                      <a:pPr algn="ctr" rtl="0" fontAlgn="ctr"/>
                      <a:r>
                        <a:rPr lang="en-US" altLang="ja-JP"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312</a:t>
                      </a:r>
                      <a:r>
                        <a:rPr lang="ja-JP" altLang="en-US" sz="1400" b="1"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万円</a:t>
                      </a:r>
                    </a:p>
                  </a:txBody>
                  <a:tcPr marL="4763" marR="4763" marT="4763" marB="0" anchor="ctr">
                    <a:solidFill>
                      <a:schemeClr val="bg1">
                        <a:lumMod val="85000"/>
                      </a:schemeClr>
                    </a:solidFill>
                  </a:tcP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tc>
                <a:tc vMerge="1">
                  <a:txBody>
                    <a:bodyPr/>
                    <a:lstStyle/>
                    <a:p>
                      <a:pPr algn="ctr" rtl="0" fontAlgn="ctr"/>
                      <a:endParaRPr lang="ja-JP" altLang="en-US" sz="1600" b="1"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endParaRPr lang="ja-JP" altLang="en-US" sz="16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solidFill>
                      <a:schemeClr val="accent6">
                        <a:lumMod val="20000"/>
                        <a:lumOff val="80000"/>
                      </a:schemeClr>
                    </a:solidFill>
                  </a:tcPr>
                </a:tc>
                <a:tc>
                  <a:txBody>
                    <a:bodyPr/>
                    <a:lstStyle/>
                    <a:p>
                      <a:pPr algn="ctr" rtl="0" fontAlgn="ctr"/>
                      <a:r>
                        <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rPr>
                        <a:t>0.312</a:t>
                      </a:r>
                      <a:r>
                        <a:rPr lang="ja-JP" altLang="en-US" sz="1600" b="1" i="0" u="none" strike="noStrike" dirty="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0.624</a:t>
                      </a:r>
                      <a:r>
                        <a:rPr lang="ja-JP" altLang="en-US"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algn="ctr" rtl="0" fontAlgn="ctr"/>
                      <a:r>
                        <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rPr>
                        <a:t>312</a:t>
                      </a:r>
                      <a:r>
                        <a:rPr lang="ja-JP" altLang="en-US" sz="1600" b="1" i="0" u="none" strike="noStrike" dirty="0">
                          <a:solidFill>
                            <a:schemeClr val="accent6"/>
                          </a:solidFill>
                          <a:effectLst/>
                          <a:latin typeface="メイリオ" panose="020B0604030504040204" pitchFamily="50" charset="-128"/>
                          <a:ea typeface="メイリオ" panose="020B0604030504040204" pitchFamily="50" charset="-128"/>
                        </a:rPr>
                        <a:t>円</a:t>
                      </a:r>
                      <a:endParaRPr lang="en-US" altLang="ja-JP" sz="1600" b="1" i="0" u="none" strike="noStrike" dirty="0">
                        <a:solidFill>
                          <a:schemeClr val="accent6"/>
                        </a:solidFill>
                        <a:effectLst/>
                        <a:latin typeface="メイリオ" panose="020B0604030504040204" pitchFamily="50" charset="-128"/>
                        <a:ea typeface="メイリオ" panose="020B0604030504040204" pitchFamily="50" charset="-128"/>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chemeClr val="tx1">
                              <a:lumMod val="65000"/>
                              <a:lumOff val="35000"/>
                            </a:schemeClr>
                          </a:solidFill>
                          <a:effectLst/>
                          <a:latin typeface="メイリオ" panose="020B0604030504040204" pitchFamily="50" charset="-128"/>
                          <a:ea typeface="メイリオ" panose="020B0604030504040204" pitchFamily="50" charset="-128"/>
                        </a:rPr>
                        <a:t>通常：</a:t>
                      </a:r>
                      <a:r>
                        <a:rPr lang="en-US" altLang="ja-JP"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624</a:t>
                      </a:r>
                      <a:r>
                        <a:rPr lang="ja-JP" altLang="en-US" sz="1000" b="0" i="0" u="none" strike="sngStrike" dirty="0">
                          <a:solidFill>
                            <a:schemeClr val="tx1">
                              <a:lumMod val="65000"/>
                              <a:lumOff val="35000"/>
                            </a:schemeClr>
                          </a:solidFill>
                          <a:effectLst/>
                          <a:latin typeface="メイリオ" panose="020B0604030504040204" pitchFamily="50" charset="-128"/>
                          <a:ea typeface="メイリオ" panose="020B0604030504040204" pitchFamily="50" charset="-128"/>
                        </a:rPr>
                        <a:t>円</a:t>
                      </a:r>
                    </a:p>
                  </a:txBody>
                  <a:tcPr marL="4763" marR="4763" marT="4763" marB="0" anchor="ctr">
                    <a:solidFill>
                      <a:schemeClr val="accent6">
                        <a:lumMod val="20000"/>
                        <a:lumOff val="80000"/>
                      </a:schemeClr>
                    </a:solidFill>
                  </a:tcPr>
                </a:tc>
                <a:tc>
                  <a:txBody>
                    <a:bodyPr/>
                    <a:lstStyle/>
                    <a:p>
                      <a:pPr algn="ctr" fontAlgn="ctr"/>
                      <a:r>
                        <a:rPr lang="en-US" altLang="ja-JP" sz="1800" b="1" i="0" u="none" strike="noStrike" dirty="0">
                          <a:solidFill>
                            <a:schemeClr val="accent6"/>
                          </a:solidFill>
                          <a:effectLst/>
                          <a:latin typeface="游ゴシック" panose="020B0400000000000000" pitchFamily="50" charset="-128"/>
                          <a:ea typeface="游ゴシック" panose="020B0400000000000000" pitchFamily="50" charset="-128"/>
                        </a:rPr>
                        <a:t>¥195</a:t>
                      </a:r>
                    </a:p>
                    <a:p>
                      <a:pPr marL="0" marR="0" indent="0" algn="ctr" defTabSz="914423" rtl="0" eaLnBrk="1" fontAlgn="ctr" latinLnBrk="0" hangingPunct="1">
                        <a:lnSpc>
                          <a:spcPct val="100000"/>
                        </a:lnSpc>
                        <a:spcBef>
                          <a:spcPts val="0"/>
                        </a:spcBef>
                        <a:spcAft>
                          <a:spcPts val="0"/>
                        </a:spcAft>
                        <a:buClrTx/>
                        <a:buSzTx/>
                        <a:buFontTx/>
                        <a:buNone/>
                        <a:tabLst/>
                        <a:defRPr/>
                      </a:pPr>
                      <a:r>
                        <a:rPr lang="ja-JP" altLang="en-US" sz="1000" b="0" i="0" u="none" strike="noStrike" dirty="0">
                          <a:solidFill>
                            <a:srgbClr val="000000"/>
                          </a:solidFill>
                          <a:effectLst/>
                          <a:latin typeface="+mn-ea"/>
                          <a:ea typeface="+mn-ea"/>
                        </a:rPr>
                        <a:t>通常：</a:t>
                      </a:r>
                      <a:r>
                        <a:rPr lang="en-US" altLang="ja-JP" sz="1000" b="0" i="0" u="none" strike="sngStrike" dirty="0">
                          <a:solidFill>
                            <a:srgbClr val="000000"/>
                          </a:solidFill>
                          <a:effectLst/>
                          <a:latin typeface="+mn-ea"/>
                          <a:ea typeface="+mn-ea"/>
                        </a:rPr>
                        <a:t>390</a:t>
                      </a:r>
                      <a:r>
                        <a:rPr lang="ja-JP" altLang="en-US" sz="1000" b="0" i="0" u="none" strike="sngStrike" dirty="0">
                          <a:solidFill>
                            <a:srgbClr val="000000"/>
                          </a:solidFill>
                          <a:effectLst/>
                          <a:latin typeface="+mn-ea"/>
                          <a:ea typeface="+mn-ea"/>
                        </a:rPr>
                        <a:t>円</a:t>
                      </a:r>
                      <a:endParaRPr lang="en-US" altLang="ja-JP" sz="1000" b="0" i="0" u="none" strike="sngStrike" dirty="0">
                        <a:solidFill>
                          <a:srgbClr val="000000"/>
                        </a:solidFill>
                        <a:effectLst/>
                        <a:latin typeface="+mn-ea"/>
                        <a:ea typeface="+mn-ea"/>
                      </a:endParaRPr>
                    </a:p>
                  </a:txBody>
                  <a:tcPr marL="6350" marR="6350" marT="6350" marB="0" anchor="ctr">
                    <a:solidFill>
                      <a:schemeClr val="accent6">
                        <a:lumMod val="20000"/>
                        <a:lumOff val="80000"/>
                      </a:schemeClr>
                    </a:solidFill>
                  </a:tcPr>
                </a:tc>
                <a:extLst>
                  <a:ext uri="{0D108BD9-81ED-4DB2-BD59-A6C34878D82A}">
                    <a16:rowId xmlns:a16="http://schemas.microsoft.com/office/drawing/2014/main" val="1240284067"/>
                  </a:ext>
                </a:extLst>
              </a:tr>
            </a:tbl>
          </a:graphicData>
        </a:graphic>
      </p:graphicFrame>
      <p:sp>
        <p:nvSpPr>
          <p:cNvPr id="13" name="テキスト プレースホルダー 2"/>
          <p:cNvSpPr>
            <a:spLocks noGrp="1"/>
          </p:cNvSpPr>
          <p:nvPr>
            <p:ph type="body" sz="quarter" idx="11"/>
          </p:nvPr>
        </p:nvSpPr>
        <p:spPr>
          <a:xfrm>
            <a:off x="263352" y="95931"/>
            <a:ext cx="11089629" cy="814388"/>
          </a:xfrm>
        </p:spPr>
        <p:txBody>
          <a:bodyPr>
            <a:noAutofit/>
          </a:bodyPr>
          <a:lstStyle/>
          <a:p>
            <a:r>
              <a:rPr lang="ja-JP" altLang="en-US" dirty="0">
                <a:latin typeface="+mn-ea"/>
                <a:ea typeface="+mn-ea"/>
              </a:rPr>
              <a:t>参考：商品単価のイメージ</a:t>
            </a:r>
          </a:p>
        </p:txBody>
      </p:sp>
    </p:spTree>
    <p:extLst>
      <p:ext uri="{BB962C8B-B14F-4D97-AF65-F5344CB8AC3E}">
        <p14:creationId xmlns:p14="http://schemas.microsoft.com/office/powerpoint/2010/main" val="18440842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EE9476ED-501D-F106-8DD8-F9F280F7BC93}"/>
              </a:ext>
            </a:extLst>
          </p:cNvPr>
          <p:cNvSpPr/>
          <p:nvPr/>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プレースホルダー 1">
            <a:extLst>
              <a:ext uri="{FF2B5EF4-FFF2-40B4-BE49-F238E27FC236}">
                <a16:creationId xmlns:a16="http://schemas.microsoft.com/office/drawing/2014/main" id="{3AAD9968-7B5C-9956-292F-5155A54F9C98}"/>
              </a:ext>
            </a:extLst>
          </p:cNvPr>
          <p:cNvSpPr txBox="1">
            <a:spLocks/>
          </p:cNvSpPr>
          <p:nvPr/>
        </p:nvSpPr>
        <p:spPr>
          <a:xfrm>
            <a:off x="0" y="2348880"/>
            <a:ext cx="12192000" cy="1728192"/>
          </a:xfrm>
          <a:prstGeom prst="rect">
            <a:avLst/>
          </a:prstGeom>
        </p:spPr>
        <p:txBody>
          <a:bodyPr anchor="ctr">
            <a:noAutofit/>
          </a:bodyPr>
          <a:lstStyle>
            <a:defPPr>
              <a:defRPr lang="ja-JP"/>
            </a:defPPr>
            <a:lvl1pPr marL="0" algn="r" defTabSz="914400" rtl="0" eaLnBrk="1" latinLnBrk="0" hangingPunct="1">
              <a:defRPr kumimoji="1" sz="1400" kern="1200">
                <a:solidFill>
                  <a:schemeClr val="accent2"/>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4400" i="0" dirty="0">
                <a:solidFill>
                  <a:srgbClr val="000000"/>
                </a:solidFill>
                <a:effectLst/>
                <a:latin typeface="Hiragino Kaku Gothic Pro"/>
              </a:rPr>
              <a:t>③</a:t>
            </a:r>
            <a:r>
              <a:rPr lang="en-US" altLang="ja-JP" sz="4400" i="0" dirty="0">
                <a:solidFill>
                  <a:srgbClr val="000000"/>
                </a:solidFill>
                <a:effectLst/>
                <a:latin typeface="Hiragino Kaku Gothic Pro"/>
              </a:rPr>
              <a:t>carview! </a:t>
            </a:r>
            <a:r>
              <a:rPr lang="ja-JP" altLang="en-US" sz="4400" i="0" dirty="0">
                <a:solidFill>
                  <a:srgbClr val="000000"/>
                </a:solidFill>
                <a:effectLst/>
                <a:latin typeface="Hiragino Kaku Gothic Pro"/>
              </a:rPr>
              <a:t>商品 特別プラン</a:t>
            </a:r>
          </a:p>
        </p:txBody>
      </p:sp>
    </p:spTree>
    <p:extLst>
      <p:ext uri="{BB962C8B-B14F-4D97-AF65-F5344CB8AC3E}">
        <p14:creationId xmlns:p14="http://schemas.microsoft.com/office/powerpoint/2010/main" val="34998571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グループ化 15">
            <a:extLst>
              <a:ext uri="{FF2B5EF4-FFF2-40B4-BE49-F238E27FC236}">
                <a16:creationId xmlns:a16="http://schemas.microsoft.com/office/drawing/2014/main" id="{0CA26CAF-7161-B568-06C2-142E9B11412A}"/>
              </a:ext>
            </a:extLst>
          </p:cNvPr>
          <p:cNvGrpSpPr/>
          <p:nvPr/>
        </p:nvGrpSpPr>
        <p:grpSpPr>
          <a:xfrm>
            <a:off x="7032104" y="3501008"/>
            <a:ext cx="4752528" cy="2880320"/>
            <a:chOff x="7086806" y="2866202"/>
            <a:chExt cx="4037488" cy="2336863"/>
          </a:xfrm>
        </p:grpSpPr>
        <p:pic>
          <p:nvPicPr>
            <p:cNvPr id="20" name="図 19">
              <a:extLst>
                <a:ext uri="{FF2B5EF4-FFF2-40B4-BE49-F238E27FC236}">
                  <a16:creationId xmlns:a16="http://schemas.microsoft.com/office/drawing/2014/main" id="{E6921BDD-2F5D-54B0-BA53-F660A550362F}"/>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086806" y="2866202"/>
              <a:ext cx="4037488" cy="2336863"/>
            </a:xfrm>
            <a:prstGeom prst="rect">
              <a:avLst/>
            </a:prstGeom>
          </p:spPr>
        </p:pic>
        <p:pic>
          <p:nvPicPr>
            <p:cNvPr id="24" name="図 23">
              <a:extLst>
                <a:ext uri="{FF2B5EF4-FFF2-40B4-BE49-F238E27FC236}">
                  <a16:creationId xmlns:a16="http://schemas.microsoft.com/office/drawing/2014/main" id="{132F95CA-C7E9-3025-87E4-81D7C242FC71}"/>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3073" r="7558"/>
            <a:stretch/>
          </p:blipFill>
          <p:spPr>
            <a:xfrm>
              <a:off x="7536160" y="2985079"/>
              <a:ext cx="3096344" cy="1956089"/>
            </a:xfrm>
            <a:prstGeom prst="rect">
              <a:avLst/>
            </a:prstGeom>
          </p:spPr>
        </p:pic>
        <p:pic>
          <p:nvPicPr>
            <p:cNvPr id="25" name="図 24">
              <a:extLst>
                <a:ext uri="{FF2B5EF4-FFF2-40B4-BE49-F238E27FC236}">
                  <a16:creationId xmlns:a16="http://schemas.microsoft.com/office/drawing/2014/main" id="{CFC4216D-5375-CA3F-FE8D-985B8BDD3C0F}"/>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b="10167"/>
            <a:stretch/>
          </p:blipFill>
          <p:spPr>
            <a:xfrm>
              <a:off x="8048491" y="2985079"/>
              <a:ext cx="2214052" cy="1939549"/>
            </a:xfrm>
            <a:prstGeom prst="rect">
              <a:avLst/>
            </a:prstGeom>
          </p:spPr>
        </p:pic>
      </p:gr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1" lang="ja-JP" altLang="en-US" sz="1400" b="0" i="0" u="none" strike="noStrike" kern="1200" cap="none" spc="0" normalizeH="0" baseline="0" noProof="0" dirty="0">
              <a:ln>
                <a:noFill/>
              </a:ln>
              <a:solidFill>
                <a:srgbClr val="999999"/>
              </a:solidFill>
              <a:effectLst/>
              <a:uLnTx/>
              <a:uFillTx/>
              <a:latin typeface="メイリオ"/>
              <a:ea typeface="メイリオ"/>
              <a:cs typeface="+mn-cs"/>
            </a:endParaRPr>
          </a:p>
        </p:txBody>
      </p:sp>
      <p:sp>
        <p:nvSpPr>
          <p:cNvPr id="22" name="テキスト プレースホルダー 2"/>
          <p:cNvSpPr>
            <a:spLocks noGrp="1"/>
          </p:cNvSpPr>
          <p:nvPr>
            <p:ph type="body" sz="quarter" idx="11"/>
          </p:nvPr>
        </p:nvSpPr>
        <p:spPr>
          <a:xfrm>
            <a:off x="263352" y="95931"/>
            <a:ext cx="11089629" cy="814388"/>
          </a:xfrm>
        </p:spPr>
        <p:txBody>
          <a:bodyPr>
            <a:noAutofit/>
          </a:bodyPr>
          <a:lstStyle/>
          <a:p>
            <a:r>
              <a:rPr lang="en-US" altLang="ja-JP" sz="2800" i="0" dirty="0">
                <a:solidFill>
                  <a:srgbClr val="000000"/>
                </a:solidFill>
                <a:effectLst/>
                <a:latin typeface="Hiragino Kaku Gothic Pro"/>
              </a:rPr>
              <a:t>carview! </a:t>
            </a:r>
            <a:r>
              <a:rPr lang="ja-JP" altLang="en-US" sz="2800" i="0" dirty="0">
                <a:solidFill>
                  <a:srgbClr val="000000"/>
                </a:solidFill>
                <a:effectLst/>
                <a:latin typeface="Hiragino Kaku Gothic Pro"/>
              </a:rPr>
              <a:t>商品 特別プラン①</a:t>
            </a:r>
            <a:r>
              <a:rPr lang="en-US" altLang="ja-JP" dirty="0" err="1">
                <a:solidFill>
                  <a:srgbClr val="000000"/>
                </a:solidFill>
                <a:latin typeface="Hiragino Kaku Gothic Pro"/>
              </a:rPr>
              <a:t>v</a:t>
            </a:r>
            <a:r>
              <a:rPr lang="en-US" altLang="ja-JP" sz="2800" i="0" dirty="0" err="1">
                <a:solidFill>
                  <a:srgbClr val="000000"/>
                </a:solidFill>
                <a:effectLst/>
                <a:latin typeface="Hiragino Kaku Gothic Pro"/>
              </a:rPr>
              <a:t>imps</a:t>
            </a:r>
            <a:r>
              <a:rPr lang="ja-JP" altLang="en-US" sz="2800" i="0" dirty="0">
                <a:solidFill>
                  <a:srgbClr val="000000"/>
                </a:solidFill>
                <a:effectLst/>
                <a:latin typeface="Hiragino Kaku Gothic Pro"/>
              </a:rPr>
              <a:t>増量</a:t>
            </a:r>
          </a:p>
        </p:txBody>
      </p:sp>
      <p:sp>
        <p:nvSpPr>
          <p:cNvPr id="3" name="角丸四角形 41">
            <a:extLst>
              <a:ext uri="{FF2B5EF4-FFF2-40B4-BE49-F238E27FC236}">
                <a16:creationId xmlns:a16="http://schemas.microsoft.com/office/drawing/2014/main" id="{6A74334B-E546-FD1A-ADED-88C3E26E4A50}"/>
              </a:ext>
            </a:extLst>
          </p:cNvPr>
          <p:cNvSpPr/>
          <p:nvPr/>
        </p:nvSpPr>
        <p:spPr>
          <a:xfrm>
            <a:off x="479375" y="4472779"/>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a:extLst>
              <a:ext uri="{FF2B5EF4-FFF2-40B4-BE49-F238E27FC236}">
                <a16:creationId xmlns:a16="http://schemas.microsoft.com/office/drawing/2014/main" id="{84127203-3EFF-4FFC-F73A-DBABE6AF6E32}"/>
              </a:ext>
            </a:extLst>
          </p:cNvPr>
          <p:cNvSpPr txBox="1"/>
          <p:nvPr/>
        </p:nvSpPr>
        <p:spPr>
          <a:xfrm>
            <a:off x="618725" y="4574009"/>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対象商品</a:t>
            </a:r>
            <a:endParaRPr kumimoji="1" lang="ja-JP" altLang="en-US" sz="2000" b="1" dirty="0">
              <a:latin typeface="メイリオ" panose="020B0604030504040204" pitchFamily="50" charset="-128"/>
              <a:ea typeface="メイリオ" panose="020B0604030504040204" pitchFamily="50" charset="-128"/>
            </a:endParaRPr>
          </a:p>
        </p:txBody>
      </p:sp>
      <p:sp>
        <p:nvSpPr>
          <p:cNvPr id="9" name="角丸四角形 17">
            <a:extLst>
              <a:ext uri="{FF2B5EF4-FFF2-40B4-BE49-F238E27FC236}">
                <a16:creationId xmlns:a16="http://schemas.microsoft.com/office/drawing/2014/main" id="{9BEBCF08-F3FD-58B4-2D82-28C634AFB956}"/>
              </a:ext>
            </a:extLst>
          </p:cNvPr>
          <p:cNvSpPr/>
          <p:nvPr/>
        </p:nvSpPr>
        <p:spPr>
          <a:xfrm>
            <a:off x="479376" y="205155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10" name="テキスト ボックス 1">
            <a:extLst>
              <a:ext uri="{FF2B5EF4-FFF2-40B4-BE49-F238E27FC236}">
                <a16:creationId xmlns:a16="http://schemas.microsoft.com/office/drawing/2014/main" id="{407DD6FD-3725-2619-085F-E71BBD02CF0D}"/>
              </a:ext>
            </a:extLst>
          </p:cNvPr>
          <p:cNvSpPr txBox="1"/>
          <p:nvPr/>
        </p:nvSpPr>
        <p:spPr>
          <a:xfrm>
            <a:off x="605171" y="2181971"/>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対象期間</a:t>
            </a:r>
            <a:endParaRPr kumimoji="1" lang="ja-JP" altLang="en-US" sz="2000" b="1" dirty="0">
              <a:latin typeface="メイリオ" panose="020B0604030504040204" pitchFamily="50" charset="-128"/>
              <a:ea typeface="メイリオ" panose="020B0604030504040204" pitchFamily="50" charset="-128"/>
            </a:endParaRPr>
          </a:p>
        </p:txBody>
      </p:sp>
      <p:sp>
        <p:nvSpPr>
          <p:cNvPr id="11" name="テキスト ボックス 10">
            <a:extLst>
              <a:ext uri="{FF2B5EF4-FFF2-40B4-BE49-F238E27FC236}">
                <a16:creationId xmlns:a16="http://schemas.microsoft.com/office/drawing/2014/main" id="{2A3AF07B-2C0A-79D2-2DCA-1CA73530BF9A}"/>
              </a:ext>
            </a:extLst>
          </p:cNvPr>
          <p:cNvSpPr txBox="1"/>
          <p:nvPr/>
        </p:nvSpPr>
        <p:spPr>
          <a:xfrm>
            <a:off x="2999656" y="2060848"/>
            <a:ext cx="8568952" cy="707886"/>
          </a:xfrm>
          <a:prstGeom prst="rect">
            <a:avLst/>
          </a:prstGeom>
          <a:noFill/>
        </p:spPr>
        <p:txBody>
          <a:bodyPr wrap="square" rtlCol="0">
            <a:spAutoFit/>
          </a:bodyPr>
          <a:lstStyle/>
          <a:p>
            <a:r>
              <a:rPr lang="ja-JP" altLang="en-US" sz="2000" dirty="0">
                <a:solidFill>
                  <a:schemeClr val="tx1">
                    <a:lumMod val="75000"/>
                    <a:lumOff val="25000"/>
                  </a:schemeClr>
                </a:solidFill>
                <a:latin typeface="+mn-ea"/>
              </a:rPr>
              <a:t>予約開始：</a:t>
            </a:r>
            <a:r>
              <a:rPr lang="en-US" altLang="ja-JP" sz="2000" dirty="0">
                <a:solidFill>
                  <a:schemeClr val="tx1">
                    <a:lumMod val="75000"/>
                    <a:lumOff val="25000"/>
                  </a:schemeClr>
                </a:solidFill>
                <a:latin typeface="+mn-ea"/>
              </a:rPr>
              <a:t>2022</a:t>
            </a:r>
            <a:r>
              <a:rPr lang="ja-JP" altLang="en-US" sz="2000" dirty="0">
                <a:solidFill>
                  <a:schemeClr val="tx1">
                    <a:lumMod val="75000"/>
                    <a:lumOff val="25000"/>
                  </a:schemeClr>
                </a:solidFill>
                <a:latin typeface="+mn-ea"/>
              </a:rPr>
              <a:t>年</a:t>
            </a:r>
            <a:r>
              <a:rPr lang="en-US" altLang="ja-JP" sz="2000" dirty="0">
                <a:solidFill>
                  <a:schemeClr val="tx1">
                    <a:lumMod val="75000"/>
                    <a:lumOff val="25000"/>
                  </a:schemeClr>
                </a:solidFill>
                <a:latin typeface="+mn-ea"/>
              </a:rPr>
              <a:t>12</a:t>
            </a:r>
            <a:r>
              <a:rPr lang="ja-JP" altLang="en-US" sz="2000" dirty="0">
                <a:solidFill>
                  <a:schemeClr val="tx1">
                    <a:lumMod val="75000"/>
                    <a:lumOff val="25000"/>
                  </a:schemeClr>
                </a:solidFill>
                <a:latin typeface="+mn-ea"/>
              </a:rPr>
              <a:t>月</a:t>
            </a:r>
            <a:r>
              <a:rPr lang="en-US" altLang="ja-JP" sz="2000" dirty="0">
                <a:solidFill>
                  <a:schemeClr val="tx1">
                    <a:lumMod val="75000"/>
                    <a:lumOff val="25000"/>
                  </a:schemeClr>
                </a:solidFill>
                <a:latin typeface="+mn-ea"/>
              </a:rPr>
              <a:t>1</a:t>
            </a:r>
            <a:r>
              <a:rPr lang="ja-JP" altLang="en-US" sz="2000" dirty="0">
                <a:solidFill>
                  <a:schemeClr val="tx1">
                    <a:lumMod val="75000"/>
                    <a:lumOff val="25000"/>
                  </a:schemeClr>
                </a:solidFill>
                <a:latin typeface="+mn-ea"/>
              </a:rPr>
              <a:t>日（木）</a:t>
            </a:r>
            <a:endParaRPr lang="en-US" altLang="ja-JP" sz="2000" dirty="0">
              <a:solidFill>
                <a:schemeClr val="tx1">
                  <a:lumMod val="75000"/>
                  <a:lumOff val="25000"/>
                </a:schemeClr>
              </a:solidFill>
              <a:latin typeface="+mn-ea"/>
            </a:endParaRPr>
          </a:p>
          <a:p>
            <a:r>
              <a:rPr lang="ja-JP" altLang="en-US" sz="2000" dirty="0">
                <a:solidFill>
                  <a:schemeClr val="tx1">
                    <a:lumMod val="75000"/>
                    <a:lumOff val="25000"/>
                  </a:schemeClr>
                </a:solidFill>
                <a:latin typeface="+mn-ea"/>
              </a:rPr>
              <a:t>掲載期間：</a:t>
            </a:r>
            <a:r>
              <a:rPr lang="en-US" altLang="ja-JP" sz="2000" dirty="0">
                <a:solidFill>
                  <a:schemeClr val="tx1">
                    <a:lumMod val="75000"/>
                    <a:lumOff val="25000"/>
                  </a:schemeClr>
                </a:solidFill>
                <a:latin typeface="+mn-ea"/>
              </a:rPr>
              <a:t>2022</a:t>
            </a:r>
            <a:r>
              <a:rPr lang="ja-JP" altLang="en-US" sz="2000" dirty="0">
                <a:solidFill>
                  <a:schemeClr val="tx1">
                    <a:lumMod val="75000"/>
                    <a:lumOff val="25000"/>
                  </a:schemeClr>
                </a:solidFill>
                <a:latin typeface="+mn-ea"/>
              </a:rPr>
              <a:t>年</a:t>
            </a:r>
            <a:r>
              <a:rPr lang="en-US" altLang="ja-JP" sz="2000" dirty="0">
                <a:solidFill>
                  <a:schemeClr val="tx1">
                    <a:lumMod val="75000"/>
                    <a:lumOff val="25000"/>
                  </a:schemeClr>
                </a:solidFill>
                <a:latin typeface="+mn-ea"/>
              </a:rPr>
              <a:t>12</a:t>
            </a:r>
            <a:r>
              <a:rPr lang="ja-JP" altLang="en-US" sz="2000" dirty="0">
                <a:solidFill>
                  <a:schemeClr val="tx1">
                    <a:lumMod val="75000"/>
                    <a:lumOff val="25000"/>
                  </a:schemeClr>
                </a:solidFill>
                <a:latin typeface="+mn-ea"/>
              </a:rPr>
              <a:t>月</a:t>
            </a:r>
            <a:r>
              <a:rPr lang="en-US" altLang="ja-JP" sz="2000" dirty="0">
                <a:solidFill>
                  <a:schemeClr val="tx1">
                    <a:lumMod val="75000"/>
                    <a:lumOff val="25000"/>
                  </a:schemeClr>
                </a:solidFill>
                <a:latin typeface="+mn-ea"/>
              </a:rPr>
              <a:t>5</a:t>
            </a:r>
            <a:r>
              <a:rPr lang="ja-JP" altLang="en-US" sz="2000" dirty="0">
                <a:solidFill>
                  <a:schemeClr val="tx1">
                    <a:lumMod val="75000"/>
                    <a:lumOff val="25000"/>
                  </a:schemeClr>
                </a:solidFill>
                <a:latin typeface="+mn-ea"/>
              </a:rPr>
              <a:t>日（月）～</a:t>
            </a:r>
            <a:r>
              <a:rPr lang="en-US" altLang="ja-JP" sz="2000" dirty="0">
                <a:solidFill>
                  <a:schemeClr val="tx1">
                    <a:lumMod val="75000"/>
                    <a:lumOff val="25000"/>
                  </a:schemeClr>
                </a:solidFill>
                <a:latin typeface="+mn-ea"/>
              </a:rPr>
              <a:t>2023</a:t>
            </a:r>
            <a:r>
              <a:rPr lang="ja-JP" altLang="en-US" sz="2000" dirty="0">
                <a:solidFill>
                  <a:schemeClr val="tx1">
                    <a:lumMod val="75000"/>
                    <a:lumOff val="25000"/>
                  </a:schemeClr>
                </a:solidFill>
                <a:latin typeface="+mn-ea"/>
              </a:rPr>
              <a:t>年</a:t>
            </a:r>
            <a:r>
              <a:rPr lang="en-US" altLang="ja-JP" sz="2000" dirty="0">
                <a:solidFill>
                  <a:schemeClr val="tx1">
                    <a:lumMod val="75000"/>
                    <a:lumOff val="25000"/>
                  </a:schemeClr>
                </a:solidFill>
                <a:latin typeface="+mn-ea"/>
              </a:rPr>
              <a:t>3</a:t>
            </a:r>
            <a:r>
              <a:rPr lang="ja-JP" altLang="en-US" sz="2000" dirty="0">
                <a:solidFill>
                  <a:schemeClr val="tx1">
                    <a:lumMod val="75000"/>
                    <a:lumOff val="25000"/>
                  </a:schemeClr>
                </a:solidFill>
                <a:latin typeface="+mn-ea"/>
              </a:rPr>
              <a:t>月</a:t>
            </a:r>
            <a:r>
              <a:rPr lang="en-US" altLang="ja-JP" sz="2000" dirty="0">
                <a:solidFill>
                  <a:schemeClr val="tx1">
                    <a:lumMod val="75000"/>
                    <a:lumOff val="25000"/>
                  </a:schemeClr>
                </a:solidFill>
                <a:latin typeface="+mn-ea"/>
              </a:rPr>
              <a:t>31</a:t>
            </a:r>
            <a:r>
              <a:rPr lang="ja-JP" altLang="en-US" sz="2000" dirty="0">
                <a:solidFill>
                  <a:schemeClr val="tx1">
                    <a:lumMod val="75000"/>
                    <a:lumOff val="25000"/>
                  </a:schemeClr>
                </a:solidFill>
                <a:latin typeface="+mn-ea"/>
              </a:rPr>
              <a:t>日（金）</a:t>
            </a:r>
            <a:r>
              <a:rPr lang="zh-TW" altLang="en-US" sz="2000" dirty="0">
                <a:solidFill>
                  <a:schemeClr val="tx1">
                    <a:lumMod val="75000"/>
                    <a:lumOff val="25000"/>
                  </a:schemeClr>
                </a:solidFill>
                <a:latin typeface="+mn-ea"/>
              </a:rPr>
              <a:t>掲載終了分</a:t>
            </a:r>
            <a:endParaRPr lang="en-US" altLang="zh-TW" sz="2000" dirty="0">
              <a:solidFill>
                <a:schemeClr val="tx1">
                  <a:lumMod val="75000"/>
                  <a:lumOff val="25000"/>
                </a:schemeClr>
              </a:solidFill>
              <a:latin typeface="+mn-ea"/>
            </a:endParaRPr>
          </a:p>
        </p:txBody>
      </p:sp>
      <p:sp>
        <p:nvSpPr>
          <p:cNvPr id="12" name="テキスト ボックス 11">
            <a:extLst>
              <a:ext uri="{FF2B5EF4-FFF2-40B4-BE49-F238E27FC236}">
                <a16:creationId xmlns:a16="http://schemas.microsoft.com/office/drawing/2014/main" id="{37A02F93-6F4B-FF38-6C34-E1BD860C1B76}"/>
              </a:ext>
            </a:extLst>
          </p:cNvPr>
          <p:cNvSpPr txBox="1"/>
          <p:nvPr/>
        </p:nvSpPr>
        <p:spPr>
          <a:xfrm>
            <a:off x="551384" y="764704"/>
            <a:ext cx="11251469" cy="1024896"/>
          </a:xfrm>
          <a:prstGeom prst="rect">
            <a:avLst/>
          </a:prstGeom>
          <a:noFill/>
        </p:spPr>
        <p:txBody>
          <a:bodyPr wrap="square" lIns="91440" tIns="45720" rIns="91440" bIns="45720" rtlCol="0" anchor="t">
            <a:spAutoFit/>
          </a:bodyPr>
          <a:lstStyle/>
          <a:p>
            <a:pPr algn="ctr">
              <a:lnSpc>
                <a:spcPct val="130000"/>
              </a:lnSpc>
            </a:pPr>
            <a:r>
              <a:rPr kumimoji="1" lang="en-US" altLang="ja-JP" sz="2400" dirty="0">
                <a:latin typeface="+mn-ea"/>
              </a:rPr>
              <a:t>carview! </a:t>
            </a:r>
            <a:r>
              <a:rPr kumimoji="1" lang="ja-JP" altLang="en-US" sz="2400" dirty="0">
                <a:latin typeface="+mn-ea"/>
              </a:rPr>
              <a:t>対象商品をご購入いただいた場合</a:t>
            </a:r>
            <a:endParaRPr kumimoji="1" lang="en-US" altLang="ja-JP" sz="2400" dirty="0">
              <a:latin typeface="+mn-ea"/>
            </a:endParaRPr>
          </a:p>
          <a:p>
            <a:pPr algn="ctr">
              <a:lnSpc>
                <a:spcPct val="130000"/>
              </a:lnSpc>
            </a:pPr>
            <a:r>
              <a:rPr lang="en-US" altLang="ja-JP" sz="2400" b="1" dirty="0" err="1">
                <a:solidFill>
                  <a:srgbClr val="C00000"/>
                </a:solidFill>
                <a:latin typeface="+mn-ea"/>
              </a:rPr>
              <a:t>vimps</a:t>
            </a:r>
            <a:r>
              <a:rPr lang="ja-JP" altLang="en-US" sz="2400" b="1" dirty="0">
                <a:solidFill>
                  <a:srgbClr val="C00000"/>
                </a:solidFill>
                <a:latin typeface="+mn-ea"/>
              </a:rPr>
              <a:t>を</a:t>
            </a:r>
            <a:r>
              <a:rPr lang="en-US" altLang="ja-JP" sz="2400" b="1" dirty="0">
                <a:solidFill>
                  <a:srgbClr val="C00000"/>
                </a:solidFill>
                <a:latin typeface="+mn-ea"/>
              </a:rPr>
              <a:t>10%</a:t>
            </a:r>
            <a:r>
              <a:rPr lang="ja-JP" altLang="en-US" sz="2400" b="1" dirty="0">
                <a:solidFill>
                  <a:srgbClr val="C00000"/>
                </a:solidFill>
                <a:latin typeface="+mn-ea"/>
              </a:rPr>
              <a:t>増量してご提供</a:t>
            </a:r>
            <a:endParaRPr lang="en-US" altLang="ja-JP" sz="2400" b="1" dirty="0">
              <a:solidFill>
                <a:srgbClr val="C00000"/>
              </a:solidFill>
              <a:latin typeface="+mn-ea"/>
            </a:endParaRPr>
          </a:p>
        </p:txBody>
      </p:sp>
      <p:graphicFrame>
        <p:nvGraphicFramePr>
          <p:cNvPr id="13" name="表 12">
            <a:extLst>
              <a:ext uri="{FF2B5EF4-FFF2-40B4-BE49-F238E27FC236}">
                <a16:creationId xmlns:a16="http://schemas.microsoft.com/office/drawing/2014/main" id="{0C8D0D4C-D634-C32A-DEDA-6529DA4E7053}"/>
              </a:ext>
            </a:extLst>
          </p:cNvPr>
          <p:cNvGraphicFramePr>
            <a:graphicFrameLocks noGrp="1"/>
          </p:cNvGraphicFramePr>
          <p:nvPr>
            <p:extLst>
              <p:ext uri="{D42A27DB-BD31-4B8C-83A1-F6EECF244321}">
                <p14:modId xmlns:p14="http://schemas.microsoft.com/office/powerpoint/2010/main" val="3298638108"/>
              </p:ext>
            </p:extLst>
          </p:nvPr>
        </p:nvGraphicFramePr>
        <p:xfrm>
          <a:off x="2999656" y="5157192"/>
          <a:ext cx="3744416" cy="794149"/>
        </p:xfrm>
        <a:graphic>
          <a:graphicData uri="http://schemas.openxmlformats.org/drawingml/2006/table">
            <a:tbl>
              <a:tblPr/>
              <a:tblGrid>
                <a:gridCol w="3744416">
                  <a:extLst>
                    <a:ext uri="{9D8B030D-6E8A-4147-A177-3AD203B41FA5}">
                      <a16:colId xmlns:a16="http://schemas.microsoft.com/office/drawing/2014/main" val="2569690539"/>
                    </a:ext>
                  </a:extLst>
                </a:gridCol>
              </a:tblGrid>
              <a:tr h="288032">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商品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5061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carview!</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トップ　トップインパクト</a:t>
                      </a: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プライムディスプレイダブルサイズ 　</a:t>
                      </a: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PC</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2438937"/>
                  </a:ext>
                </a:extLst>
              </a:tr>
            </a:tbl>
          </a:graphicData>
        </a:graphic>
      </p:graphicFrame>
      <p:sp>
        <p:nvSpPr>
          <p:cNvPr id="19" name="テキスト ボックス 18">
            <a:extLst>
              <a:ext uri="{FF2B5EF4-FFF2-40B4-BE49-F238E27FC236}">
                <a16:creationId xmlns:a16="http://schemas.microsoft.com/office/drawing/2014/main" id="{72B6B52C-D6D7-F179-253C-E1409D3FA2D0}"/>
              </a:ext>
            </a:extLst>
          </p:cNvPr>
          <p:cNvSpPr txBox="1"/>
          <p:nvPr/>
        </p:nvSpPr>
        <p:spPr>
          <a:xfrm>
            <a:off x="191344" y="6487968"/>
            <a:ext cx="4487763" cy="33855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※SP</a:t>
            </a:r>
            <a:r>
              <a:rPr kumimoji="0" lang="ja-JP" altLang="en-US" sz="800" b="0" i="0" u="none" strike="noStrike" kern="0" cap="none" spc="0" normalizeH="0" baseline="0" noProof="0" dirty="0">
                <a:ln>
                  <a:noFill/>
                </a:ln>
                <a:solidFill>
                  <a:schemeClr val="tx1">
                    <a:lumMod val="50000"/>
                    <a:lumOff val="50000"/>
                  </a:schemeClr>
                </a:solidFill>
                <a:effectLst/>
                <a:uLnTx/>
                <a:uFillTx/>
              </a:rPr>
              <a:t>はスマートフォン、</a:t>
            </a:r>
            <a:r>
              <a:rPr kumimoji="0" lang="en-US" altLang="ja-JP" sz="800" b="0" i="0" u="none" strike="noStrike" kern="0" cap="none" spc="0" normalizeH="0" baseline="0" noProof="0" dirty="0">
                <a:ln>
                  <a:noFill/>
                </a:ln>
                <a:solidFill>
                  <a:schemeClr val="tx1">
                    <a:lumMod val="50000"/>
                    <a:lumOff val="50000"/>
                  </a:schemeClr>
                </a:solidFill>
                <a:effectLst/>
                <a:uLnTx/>
                <a:uFillTx/>
              </a:rPr>
              <a:t>PC</a:t>
            </a:r>
            <a:r>
              <a:rPr kumimoji="0" lang="ja-JP" altLang="en-US" sz="800" b="0" i="0" u="none" strike="noStrike" kern="0" cap="none" spc="0" normalizeH="0" baseline="0" noProof="0" dirty="0">
                <a:ln>
                  <a:noFill/>
                </a:ln>
                <a:solidFill>
                  <a:schemeClr val="tx1">
                    <a:lumMod val="50000"/>
                    <a:lumOff val="50000"/>
                  </a:schemeClr>
                </a:solidFill>
                <a:effectLst/>
                <a:uLnTx/>
                <a:uFillTx/>
              </a:rPr>
              <a:t>はパソコン、</a:t>
            </a:r>
            <a:r>
              <a:rPr kumimoji="0" lang="en-US" altLang="ja-JP" sz="800" b="0" i="0" u="none" strike="noStrike" kern="0" cap="none" spc="0" normalizeH="0" baseline="0" noProof="0" dirty="0">
                <a:ln>
                  <a:noFill/>
                </a:ln>
                <a:solidFill>
                  <a:schemeClr val="tx1">
                    <a:lumMod val="50000"/>
                    <a:lumOff val="50000"/>
                  </a:schemeClr>
                </a:solidFill>
                <a:effectLst/>
                <a:uLnTx/>
                <a:uFillTx/>
              </a:rPr>
              <a:t>MD</a:t>
            </a:r>
            <a:r>
              <a:rPr kumimoji="0" lang="ja-JP" altLang="en-US" sz="800" b="0" i="0" u="none" strike="noStrike" kern="0" cap="none" spc="0" normalizeH="0" baseline="0" noProof="0" dirty="0">
                <a:ln>
                  <a:noFill/>
                </a:ln>
                <a:solidFill>
                  <a:schemeClr val="tx1">
                    <a:lumMod val="50000"/>
                    <a:lumOff val="50000"/>
                  </a:schemeClr>
                </a:solidFill>
                <a:effectLst/>
                <a:uLnTx/>
                <a:uFillTx/>
              </a:rPr>
              <a:t>はマルチデバイスの略称です。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p:txBody>
      </p:sp>
      <p:pic>
        <p:nvPicPr>
          <p:cNvPr id="4" name="図 3">
            <a:extLst>
              <a:ext uri="{FF2B5EF4-FFF2-40B4-BE49-F238E27FC236}">
                <a16:creationId xmlns:a16="http://schemas.microsoft.com/office/drawing/2014/main" id="{CF034BB5-8AC8-5176-DEE7-F2AA5E17ADE1}"/>
              </a:ext>
            </a:extLst>
          </p:cNvPr>
          <p:cNvPicPr>
            <a:picLocks noChangeAspect="1"/>
          </p:cNvPicPr>
          <p:nvPr/>
        </p:nvPicPr>
        <p:blipFill>
          <a:blip r:embed="rId6"/>
          <a:stretch>
            <a:fillRect/>
          </a:stretch>
        </p:blipFill>
        <p:spPr>
          <a:xfrm>
            <a:off x="8040216" y="3645024"/>
            <a:ext cx="2699793" cy="2376264"/>
          </a:xfrm>
          <a:prstGeom prst="rect">
            <a:avLst/>
          </a:prstGeom>
        </p:spPr>
      </p:pic>
      <p:sp>
        <p:nvSpPr>
          <p:cNvPr id="18" name="正方形/長方形 17">
            <a:extLst>
              <a:ext uri="{FF2B5EF4-FFF2-40B4-BE49-F238E27FC236}">
                <a16:creationId xmlns:a16="http://schemas.microsoft.com/office/drawing/2014/main" id="{CAD266E4-01BC-33CC-BF46-A15C2006A47F}"/>
              </a:ext>
            </a:extLst>
          </p:cNvPr>
          <p:cNvSpPr/>
          <p:nvPr/>
        </p:nvSpPr>
        <p:spPr>
          <a:xfrm>
            <a:off x="9696401" y="3861049"/>
            <a:ext cx="576064" cy="115212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a:t>
            </a:r>
            <a:endParaRPr kumimoji="1" lang="en-US" altLang="ja-JP" b="1" dirty="0">
              <a:solidFill>
                <a:schemeClr val="bg1"/>
              </a:solidFill>
              <a:latin typeface="+mn-ea"/>
            </a:endParaRPr>
          </a:p>
          <a:p>
            <a:pPr algn="ctr"/>
            <a:r>
              <a:rPr kumimoji="1" lang="ja-JP" altLang="en-US" b="1" dirty="0">
                <a:solidFill>
                  <a:schemeClr val="bg1"/>
                </a:solidFill>
                <a:latin typeface="+mn-ea"/>
              </a:rPr>
              <a:t>告</a:t>
            </a:r>
            <a:endParaRPr kumimoji="1" lang="en-US" altLang="ja-JP" b="1" dirty="0">
              <a:solidFill>
                <a:schemeClr val="bg1"/>
              </a:solidFill>
              <a:latin typeface="+mn-ea"/>
            </a:endParaRPr>
          </a:p>
          <a:p>
            <a:pPr algn="ctr"/>
            <a:r>
              <a:rPr kumimoji="1" lang="ja-JP" altLang="en-US" b="1" dirty="0">
                <a:solidFill>
                  <a:schemeClr val="bg1"/>
                </a:solidFill>
                <a:latin typeface="+mn-ea"/>
              </a:rPr>
              <a:t>枠</a:t>
            </a:r>
          </a:p>
        </p:txBody>
      </p:sp>
      <p:sp>
        <p:nvSpPr>
          <p:cNvPr id="26" name="正方形/長方形 25">
            <a:extLst>
              <a:ext uri="{FF2B5EF4-FFF2-40B4-BE49-F238E27FC236}">
                <a16:creationId xmlns:a16="http://schemas.microsoft.com/office/drawing/2014/main" id="{F1190870-47EB-9227-410B-E40FAEE89BB8}"/>
              </a:ext>
            </a:extLst>
          </p:cNvPr>
          <p:cNvSpPr/>
          <p:nvPr/>
        </p:nvSpPr>
        <p:spPr>
          <a:xfrm>
            <a:off x="8112224" y="3861048"/>
            <a:ext cx="360040" cy="1944216"/>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bg1"/>
              </a:solidFill>
              <a:latin typeface="+mn-ea"/>
            </a:endParaRPr>
          </a:p>
        </p:txBody>
      </p:sp>
      <p:sp>
        <p:nvSpPr>
          <p:cNvPr id="27" name="正方形/長方形 26">
            <a:extLst>
              <a:ext uri="{FF2B5EF4-FFF2-40B4-BE49-F238E27FC236}">
                <a16:creationId xmlns:a16="http://schemas.microsoft.com/office/drawing/2014/main" id="{778FD57E-D752-C8AB-1BCC-FB290363BC84}"/>
              </a:ext>
            </a:extLst>
          </p:cNvPr>
          <p:cNvSpPr/>
          <p:nvPr/>
        </p:nvSpPr>
        <p:spPr>
          <a:xfrm>
            <a:off x="10272464" y="3861048"/>
            <a:ext cx="360040" cy="1944216"/>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b="1" dirty="0">
              <a:solidFill>
                <a:schemeClr val="bg1"/>
              </a:solidFill>
              <a:latin typeface="+mn-ea"/>
            </a:endParaRPr>
          </a:p>
        </p:txBody>
      </p:sp>
      <p:sp>
        <p:nvSpPr>
          <p:cNvPr id="28" name="テキスト ボックス 27">
            <a:extLst>
              <a:ext uri="{FF2B5EF4-FFF2-40B4-BE49-F238E27FC236}">
                <a16:creationId xmlns:a16="http://schemas.microsoft.com/office/drawing/2014/main" id="{F379D9D7-3BE9-41B0-CB71-EAF98B9F330A}"/>
              </a:ext>
            </a:extLst>
          </p:cNvPr>
          <p:cNvSpPr txBox="1"/>
          <p:nvPr/>
        </p:nvSpPr>
        <p:spPr>
          <a:xfrm>
            <a:off x="2999656" y="4581128"/>
            <a:ext cx="3456384" cy="646331"/>
          </a:xfrm>
          <a:prstGeom prst="rect">
            <a:avLst/>
          </a:prstGeom>
          <a:noFill/>
        </p:spPr>
        <p:txBody>
          <a:bodyPr wrap="square" rtlCol="0">
            <a:spAutoFit/>
          </a:bodyPr>
          <a:lstStyle/>
          <a:p>
            <a:pPr algn="l"/>
            <a:r>
              <a:rPr kumimoji="1" lang="ja-JP" altLang="en-US" dirty="0"/>
              <a:t>下記の</a:t>
            </a:r>
            <a:r>
              <a:rPr kumimoji="1" lang="en-US" altLang="ja-JP" b="1" u="sng" dirty="0" err="1"/>
              <a:t>v</a:t>
            </a:r>
            <a:r>
              <a:rPr lang="en-US" altLang="ja-JP" b="1" u="sng" dirty="0" err="1"/>
              <a:t>imps</a:t>
            </a:r>
            <a:r>
              <a:rPr kumimoji="1" lang="ja-JP" altLang="en-US" b="1" u="sng" dirty="0"/>
              <a:t>購入型商品</a:t>
            </a:r>
            <a:r>
              <a:rPr kumimoji="1" lang="ja-JP" altLang="en-US" dirty="0"/>
              <a:t>が対象</a:t>
            </a:r>
            <a:endParaRPr kumimoji="1" lang="en-US" altLang="ja-JP" dirty="0"/>
          </a:p>
          <a:p>
            <a:pPr algn="l"/>
            <a:endParaRPr kumimoji="1" lang="ja-JP" altLang="en-US" dirty="0"/>
          </a:p>
        </p:txBody>
      </p:sp>
      <p:sp>
        <p:nvSpPr>
          <p:cNvPr id="30" name="角丸四角形 41">
            <a:extLst>
              <a:ext uri="{FF2B5EF4-FFF2-40B4-BE49-F238E27FC236}">
                <a16:creationId xmlns:a16="http://schemas.microsoft.com/office/drawing/2014/main" id="{08ABE654-9634-C038-F3BD-F9CAF5B91448}"/>
              </a:ext>
            </a:extLst>
          </p:cNvPr>
          <p:cNvSpPr/>
          <p:nvPr/>
        </p:nvSpPr>
        <p:spPr>
          <a:xfrm>
            <a:off x="479376" y="2915652"/>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31" name="テキスト ボックス 1">
            <a:extLst>
              <a:ext uri="{FF2B5EF4-FFF2-40B4-BE49-F238E27FC236}">
                <a16:creationId xmlns:a16="http://schemas.microsoft.com/office/drawing/2014/main" id="{D649F1A1-928C-6A72-9088-6663F74CD28F}"/>
              </a:ext>
            </a:extLst>
          </p:cNvPr>
          <p:cNvSpPr txBox="1"/>
          <p:nvPr/>
        </p:nvSpPr>
        <p:spPr>
          <a:xfrm>
            <a:off x="618726" y="3016882"/>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適用条件</a:t>
            </a:r>
            <a:endParaRPr kumimoji="1" lang="ja-JP" altLang="en-US" sz="2000" b="1" dirty="0">
              <a:latin typeface="メイリオ" panose="020B0604030504040204" pitchFamily="50" charset="-128"/>
              <a:ea typeface="メイリオ" panose="020B0604030504040204" pitchFamily="50" charset="-128"/>
            </a:endParaRPr>
          </a:p>
        </p:txBody>
      </p:sp>
      <p:sp>
        <p:nvSpPr>
          <p:cNvPr id="35" name="テキスト ボックス 34">
            <a:extLst>
              <a:ext uri="{FF2B5EF4-FFF2-40B4-BE49-F238E27FC236}">
                <a16:creationId xmlns:a16="http://schemas.microsoft.com/office/drawing/2014/main" id="{55DDBD1F-F45F-5E4E-94FC-E27658DFC9CC}"/>
              </a:ext>
            </a:extLst>
          </p:cNvPr>
          <p:cNvSpPr txBox="1"/>
          <p:nvPr/>
        </p:nvSpPr>
        <p:spPr>
          <a:xfrm>
            <a:off x="2999656" y="3059668"/>
            <a:ext cx="3456384" cy="369332"/>
          </a:xfrm>
          <a:prstGeom prst="rect">
            <a:avLst/>
          </a:prstGeom>
          <a:noFill/>
        </p:spPr>
        <p:txBody>
          <a:bodyPr wrap="square" rtlCol="0">
            <a:spAutoFit/>
          </a:bodyPr>
          <a:lstStyle/>
          <a:p>
            <a:pPr algn="l"/>
            <a:r>
              <a:rPr kumimoji="1" lang="en-US" altLang="ja-JP" dirty="0"/>
              <a:t>125</a:t>
            </a:r>
            <a:r>
              <a:rPr kumimoji="1" lang="ja-JP" altLang="en-US" dirty="0"/>
              <a:t>万円以上ご出稿で適用</a:t>
            </a:r>
          </a:p>
        </p:txBody>
      </p:sp>
      <p:sp>
        <p:nvSpPr>
          <p:cNvPr id="36" name="角丸四角形 41">
            <a:extLst>
              <a:ext uri="{FF2B5EF4-FFF2-40B4-BE49-F238E27FC236}">
                <a16:creationId xmlns:a16="http://schemas.microsoft.com/office/drawing/2014/main" id="{A8B535B4-A21F-1436-17A4-76B05E5BDFB3}"/>
              </a:ext>
            </a:extLst>
          </p:cNvPr>
          <p:cNvSpPr/>
          <p:nvPr/>
        </p:nvSpPr>
        <p:spPr>
          <a:xfrm>
            <a:off x="479376" y="3717032"/>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37" name="テキスト ボックス 1">
            <a:extLst>
              <a:ext uri="{FF2B5EF4-FFF2-40B4-BE49-F238E27FC236}">
                <a16:creationId xmlns:a16="http://schemas.microsoft.com/office/drawing/2014/main" id="{132B5747-AC5B-5DAC-7391-A7F80055521A}"/>
              </a:ext>
            </a:extLst>
          </p:cNvPr>
          <p:cNvSpPr txBox="1"/>
          <p:nvPr/>
        </p:nvSpPr>
        <p:spPr>
          <a:xfrm>
            <a:off x="618726" y="3818262"/>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2000" b="1" dirty="0">
                <a:latin typeface="メイリオ" panose="020B0604030504040204" pitchFamily="50" charset="-128"/>
                <a:ea typeface="メイリオ" panose="020B0604030504040204" pitchFamily="50" charset="-128"/>
              </a:rPr>
              <a:t>増量率</a:t>
            </a:r>
          </a:p>
        </p:txBody>
      </p:sp>
      <p:sp>
        <p:nvSpPr>
          <p:cNvPr id="38" name="テキスト ボックス 37">
            <a:extLst>
              <a:ext uri="{FF2B5EF4-FFF2-40B4-BE49-F238E27FC236}">
                <a16:creationId xmlns:a16="http://schemas.microsoft.com/office/drawing/2014/main" id="{167BCCFD-B69F-52C3-852F-E5CB8BF8BB7D}"/>
              </a:ext>
            </a:extLst>
          </p:cNvPr>
          <p:cNvSpPr txBox="1"/>
          <p:nvPr/>
        </p:nvSpPr>
        <p:spPr>
          <a:xfrm>
            <a:off x="2999656" y="3861048"/>
            <a:ext cx="3744416" cy="369332"/>
          </a:xfrm>
          <a:prstGeom prst="rect">
            <a:avLst/>
          </a:prstGeom>
          <a:noFill/>
        </p:spPr>
        <p:txBody>
          <a:bodyPr wrap="square" rtlCol="0">
            <a:spAutoFit/>
          </a:bodyPr>
          <a:lstStyle/>
          <a:p>
            <a:pPr algn="l"/>
            <a:r>
              <a:rPr lang="ja-JP" altLang="en-US" b="1" u="sng" dirty="0"/>
              <a:t>一律</a:t>
            </a:r>
            <a:r>
              <a:rPr lang="en-US" altLang="ja-JP" b="1" u="sng" dirty="0"/>
              <a:t>10</a:t>
            </a:r>
            <a:r>
              <a:rPr kumimoji="1" lang="ja-JP" altLang="en-US" b="1" u="sng" dirty="0"/>
              <a:t>％</a:t>
            </a:r>
          </a:p>
        </p:txBody>
      </p:sp>
    </p:spTree>
    <p:extLst>
      <p:ext uri="{BB962C8B-B14F-4D97-AF65-F5344CB8AC3E}">
        <p14:creationId xmlns:p14="http://schemas.microsoft.com/office/powerpoint/2010/main" val="133209294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グループ化 22">
            <a:extLst>
              <a:ext uri="{FF2B5EF4-FFF2-40B4-BE49-F238E27FC236}">
                <a16:creationId xmlns:a16="http://schemas.microsoft.com/office/drawing/2014/main" id="{7B2A24A0-8E00-E6E4-E46A-B138C3767DBC}"/>
              </a:ext>
            </a:extLst>
          </p:cNvPr>
          <p:cNvGrpSpPr/>
          <p:nvPr/>
        </p:nvGrpSpPr>
        <p:grpSpPr>
          <a:xfrm>
            <a:off x="8375576" y="4149080"/>
            <a:ext cx="3816424" cy="2304802"/>
            <a:chOff x="7086806" y="2866202"/>
            <a:chExt cx="4037488" cy="2336863"/>
          </a:xfrm>
        </p:grpSpPr>
        <p:pic>
          <p:nvPicPr>
            <p:cNvPr id="24" name="図 23">
              <a:extLst>
                <a:ext uri="{FF2B5EF4-FFF2-40B4-BE49-F238E27FC236}">
                  <a16:creationId xmlns:a16="http://schemas.microsoft.com/office/drawing/2014/main" id="{09A89C06-E532-DB68-8506-5447B722D40C}"/>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86806" y="2866202"/>
              <a:ext cx="4037488" cy="2336863"/>
            </a:xfrm>
            <a:prstGeom prst="rect">
              <a:avLst/>
            </a:prstGeom>
          </p:spPr>
        </p:pic>
        <p:pic>
          <p:nvPicPr>
            <p:cNvPr id="25" name="図 24">
              <a:extLst>
                <a:ext uri="{FF2B5EF4-FFF2-40B4-BE49-F238E27FC236}">
                  <a16:creationId xmlns:a16="http://schemas.microsoft.com/office/drawing/2014/main" id="{1C7D0058-C711-FC18-7A4C-3223B96B9BA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073" r="7558"/>
            <a:stretch/>
          </p:blipFill>
          <p:spPr>
            <a:xfrm>
              <a:off x="7536160" y="2985079"/>
              <a:ext cx="3096344" cy="1956089"/>
            </a:xfrm>
            <a:prstGeom prst="rect">
              <a:avLst/>
            </a:prstGeom>
          </p:spPr>
        </p:pic>
      </p:gr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1" lang="ja-JP" altLang="en-US" sz="1400" b="0" i="0" u="none" strike="noStrike" kern="1200" cap="none" spc="0" normalizeH="0" baseline="0" noProof="0" dirty="0">
              <a:ln>
                <a:noFill/>
              </a:ln>
              <a:solidFill>
                <a:srgbClr val="999999"/>
              </a:solidFill>
              <a:effectLst/>
              <a:uLnTx/>
              <a:uFillTx/>
              <a:latin typeface="メイリオ"/>
              <a:ea typeface="メイリオ"/>
              <a:cs typeface="+mn-cs"/>
            </a:endParaRPr>
          </a:p>
        </p:txBody>
      </p:sp>
      <p:sp>
        <p:nvSpPr>
          <p:cNvPr id="22" name="テキスト プレースホルダー 2"/>
          <p:cNvSpPr>
            <a:spLocks noGrp="1"/>
          </p:cNvSpPr>
          <p:nvPr>
            <p:ph type="body" sz="quarter" idx="11"/>
          </p:nvPr>
        </p:nvSpPr>
        <p:spPr>
          <a:xfrm>
            <a:off x="263352" y="95931"/>
            <a:ext cx="11089629" cy="814388"/>
          </a:xfrm>
        </p:spPr>
        <p:txBody>
          <a:bodyPr>
            <a:noAutofit/>
          </a:bodyPr>
          <a:lstStyle/>
          <a:p>
            <a:r>
              <a:rPr lang="en-US" altLang="ja-JP" sz="2800" i="0" dirty="0">
                <a:solidFill>
                  <a:srgbClr val="000000"/>
                </a:solidFill>
                <a:effectLst/>
                <a:latin typeface="Hiragino Kaku Gothic Pro"/>
              </a:rPr>
              <a:t>carview! </a:t>
            </a:r>
            <a:r>
              <a:rPr lang="ja-JP" altLang="en-US" sz="2800" i="0" dirty="0">
                <a:solidFill>
                  <a:srgbClr val="000000"/>
                </a:solidFill>
                <a:effectLst/>
                <a:latin typeface="Hiragino Kaku Gothic Pro"/>
              </a:rPr>
              <a:t>商品 特別プラン</a:t>
            </a:r>
            <a:r>
              <a:rPr lang="ja-JP" altLang="en-US" dirty="0">
                <a:solidFill>
                  <a:srgbClr val="000000"/>
                </a:solidFill>
                <a:latin typeface="Hiragino Kaku Gothic Pro"/>
              </a:rPr>
              <a:t>②</a:t>
            </a:r>
            <a:r>
              <a:rPr lang="ja-JP" altLang="en-US" sz="2800" i="0" dirty="0">
                <a:solidFill>
                  <a:srgbClr val="000000"/>
                </a:solidFill>
                <a:effectLst/>
                <a:latin typeface="Hiragino Kaku Gothic Pro"/>
              </a:rPr>
              <a:t>グロス金額の割引</a:t>
            </a:r>
          </a:p>
        </p:txBody>
      </p:sp>
      <p:sp>
        <p:nvSpPr>
          <p:cNvPr id="3" name="角丸四角形 41">
            <a:extLst>
              <a:ext uri="{FF2B5EF4-FFF2-40B4-BE49-F238E27FC236}">
                <a16:creationId xmlns:a16="http://schemas.microsoft.com/office/drawing/2014/main" id="{6A74334B-E546-FD1A-ADED-88C3E26E4A50}"/>
              </a:ext>
            </a:extLst>
          </p:cNvPr>
          <p:cNvSpPr/>
          <p:nvPr/>
        </p:nvSpPr>
        <p:spPr>
          <a:xfrm>
            <a:off x="407367" y="4616795"/>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a:extLst>
              <a:ext uri="{FF2B5EF4-FFF2-40B4-BE49-F238E27FC236}">
                <a16:creationId xmlns:a16="http://schemas.microsoft.com/office/drawing/2014/main" id="{84127203-3EFF-4FFC-F73A-DBABE6AF6E32}"/>
              </a:ext>
            </a:extLst>
          </p:cNvPr>
          <p:cNvSpPr txBox="1"/>
          <p:nvPr/>
        </p:nvSpPr>
        <p:spPr>
          <a:xfrm>
            <a:off x="546717" y="471802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対象商品</a:t>
            </a:r>
            <a:endParaRPr kumimoji="1" lang="ja-JP" altLang="en-US" sz="2000" b="1" dirty="0">
              <a:latin typeface="メイリオ" panose="020B0604030504040204" pitchFamily="50" charset="-128"/>
              <a:ea typeface="メイリオ" panose="020B0604030504040204" pitchFamily="50" charset="-128"/>
            </a:endParaRPr>
          </a:p>
        </p:txBody>
      </p:sp>
      <p:sp>
        <p:nvSpPr>
          <p:cNvPr id="9" name="角丸四角形 17">
            <a:extLst>
              <a:ext uri="{FF2B5EF4-FFF2-40B4-BE49-F238E27FC236}">
                <a16:creationId xmlns:a16="http://schemas.microsoft.com/office/drawing/2014/main" id="{9BEBCF08-F3FD-58B4-2D82-28C634AFB956}"/>
              </a:ext>
            </a:extLst>
          </p:cNvPr>
          <p:cNvSpPr/>
          <p:nvPr/>
        </p:nvSpPr>
        <p:spPr>
          <a:xfrm>
            <a:off x="407368" y="213285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10" name="テキスト ボックス 1">
            <a:extLst>
              <a:ext uri="{FF2B5EF4-FFF2-40B4-BE49-F238E27FC236}">
                <a16:creationId xmlns:a16="http://schemas.microsoft.com/office/drawing/2014/main" id="{407DD6FD-3725-2619-085F-E71BBD02CF0D}"/>
              </a:ext>
            </a:extLst>
          </p:cNvPr>
          <p:cNvSpPr txBox="1"/>
          <p:nvPr/>
        </p:nvSpPr>
        <p:spPr>
          <a:xfrm>
            <a:off x="533163" y="2263271"/>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対象期間</a:t>
            </a:r>
            <a:endParaRPr kumimoji="1" lang="ja-JP" altLang="en-US" sz="2000" b="1" dirty="0">
              <a:latin typeface="メイリオ" panose="020B0604030504040204" pitchFamily="50" charset="-128"/>
              <a:ea typeface="メイリオ" panose="020B0604030504040204" pitchFamily="50" charset="-128"/>
            </a:endParaRPr>
          </a:p>
        </p:txBody>
      </p:sp>
      <p:sp>
        <p:nvSpPr>
          <p:cNvPr id="12" name="テキスト ボックス 11">
            <a:extLst>
              <a:ext uri="{FF2B5EF4-FFF2-40B4-BE49-F238E27FC236}">
                <a16:creationId xmlns:a16="http://schemas.microsoft.com/office/drawing/2014/main" id="{37A02F93-6F4B-FF38-6C34-E1BD860C1B76}"/>
              </a:ext>
            </a:extLst>
          </p:cNvPr>
          <p:cNvSpPr txBox="1"/>
          <p:nvPr/>
        </p:nvSpPr>
        <p:spPr>
          <a:xfrm>
            <a:off x="551384" y="764704"/>
            <a:ext cx="11251469" cy="1024896"/>
          </a:xfrm>
          <a:prstGeom prst="rect">
            <a:avLst/>
          </a:prstGeom>
          <a:noFill/>
        </p:spPr>
        <p:txBody>
          <a:bodyPr wrap="square" lIns="91440" tIns="45720" rIns="91440" bIns="45720" rtlCol="0" anchor="t">
            <a:spAutoFit/>
          </a:bodyPr>
          <a:lstStyle/>
          <a:p>
            <a:pPr algn="ctr">
              <a:lnSpc>
                <a:spcPct val="130000"/>
              </a:lnSpc>
            </a:pPr>
            <a:r>
              <a:rPr kumimoji="1" lang="en-US" altLang="ja-JP" sz="2400" dirty="0">
                <a:latin typeface="+mn-ea"/>
              </a:rPr>
              <a:t>carview! </a:t>
            </a:r>
            <a:r>
              <a:rPr kumimoji="1" lang="ja-JP" altLang="en-US" sz="2400" dirty="0">
                <a:latin typeface="+mn-ea"/>
              </a:rPr>
              <a:t>対象商品の</a:t>
            </a:r>
            <a:endParaRPr kumimoji="1" lang="en-US" altLang="ja-JP" sz="2400" dirty="0">
              <a:latin typeface="+mn-ea"/>
            </a:endParaRPr>
          </a:p>
          <a:p>
            <a:pPr algn="ctr">
              <a:lnSpc>
                <a:spcPct val="130000"/>
              </a:lnSpc>
            </a:pPr>
            <a:r>
              <a:rPr lang="ja-JP" altLang="en-US" sz="2400" b="1" dirty="0">
                <a:solidFill>
                  <a:schemeClr val="accent6"/>
                </a:solidFill>
                <a:latin typeface="+mn-ea"/>
              </a:rPr>
              <a:t>グロス金額から</a:t>
            </a:r>
            <a:r>
              <a:rPr lang="en-US" altLang="ja-JP" sz="2400" b="1" dirty="0">
                <a:solidFill>
                  <a:schemeClr val="accent6"/>
                </a:solidFill>
                <a:latin typeface="+mn-ea"/>
              </a:rPr>
              <a:t>15</a:t>
            </a:r>
            <a:r>
              <a:rPr lang="ja-JP" altLang="en-US" sz="2400" b="1" dirty="0">
                <a:solidFill>
                  <a:schemeClr val="accent6"/>
                </a:solidFill>
                <a:latin typeface="+mn-ea"/>
              </a:rPr>
              <a:t>％分割引でご提供</a:t>
            </a:r>
            <a:endParaRPr lang="en-US" altLang="ja-JP" sz="2400" b="1" dirty="0">
              <a:solidFill>
                <a:srgbClr val="C00000"/>
              </a:solidFill>
              <a:latin typeface="+mn-ea"/>
            </a:endParaRPr>
          </a:p>
        </p:txBody>
      </p:sp>
      <p:graphicFrame>
        <p:nvGraphicFramePr>
          <p:cNvPr id="13" name="表 12">
            <a:extLst>
              <a:ext uri="{FF2B5EF4-FFF2-40B4-BE49-F238E27FC236}">
                <a16:creationId xmlns:a16="http://schemas.microsoft.com/office/drawing/2014/main" id="{0C8D0D4C-D634-C32A-DEDA-6529DA4E7053}"/>
              </a:ext>
            </a:extLst>
          </p:cNvPr>
          <p:cNvGraphicFramePr>
            <a:graphicFrameLocks noGrp="1"/>
          </p:cNvGraphicFramePr>
          <p:nvPr>
            <p:extLst>
              <p:ext uri="{D42A27DB-BD31-4B8C-83A1-F6EECF244321}">
                <p14:modId xmlns:p14="http://schemas.microsoft.com/office/powerpoint/2010/main" val="3571481532"/>
              </p:ext>
            </p:extLst>
          </p:nvPr>
        </p:nvGraphicFramePr>
        <p:xfrm>
          <a:off x="2999656" y="5229200"/>
          <a:ext cx="3384376" cy="1150067"/>
        </p:xfrm>
        <a:graphic>
          <a:graphicData uri="http://schemas.openxmlformats.org/drawingml/2006/table">
            <a:tbl>
              <a:tblPr/>
              <a:tblGrid>
                <a:gridCol w="3384376">
                  <a:extLst>
                    <a:ext uri="{9D8B030D-6E8A-4147-A177-3AD203B41FA5}">
                      <a16:colId xmlns:a16="http://schemas.microsoft.com/office/drawing/2014/main" val="2569690539"/>
                    </a:ext>
                  </a:extLst>
                </a:gridCol>
              </a:tblGrid>
              <a:tr h="288032">
                <a:tc>
                  <a:txBody>
                    <a:bodyPr/>
                    <a:lstStyle/>
                    <a:p>
                      <a:pPr algn="ctr" rtl="0" fontAlgn="ctr"/>
                      <a:r>
                        <a:rPr lang="ja-JP" altLang="en-US" sz="1200" b="1" i="0" u="none" strike="noStrike" dirty="0">
                          <a:solidFill>
                            <a:srgbClr val="F2F2F2"/>
                          </a:solidFill>
                          <a:effectLst/>
                          <a:latin typeface="メイリオ" panose="020B0604030504040204" pitchFamily="50" charset="-128"/>
                          <a:ea typeface="メイリオ" panose="020B0604030504040204" pitchFamily="50" charset="-128"/>
                        </a:rPr>
                        <a:t>商品</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43204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carview!</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トップパネル　</a:t>
                      </a: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SP</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2438937"/>
                  </a:ext>
                </a:extLst>
              </a:tr>
              <a:tr h="4299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carview!</a:t>
                      </a: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　ニュース・編集記事　</a:t>
                      </a:r>
                      <a:endPar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プライムディスプレイ　</a:t>
                      </a:r>
                      <a:r>
                        <a:rPr kumimoji="1" lang="en-US" altLang="ja-JP" sz="1200" b="0" i="0" u="none" strike="noStrike" kern="1200" cap="none" spc="0" normalizeH="0" baseline="0" noProof="0" dirty="0">
                          <a:ln>
                            <a:noFill/>
                          </a:ln>
                          <a:solidFill>
                            <a:prstClr val="black"/>
                          </a:solidFill>
                          <a:effectLst/>
                          <a:uLnTx/>
                          <a:uFillTx/>
                          <a:latin typeface="メイリオ" panose="020B0604030504040204" pitchFamily="50" charset="-128"/>
                          <a:ea typeface="メイリオ" panose="020B0604030504040204" pitchFamily="50" charset="-128"/>
                          <a:cs typeface="+mn-cs"/>
                        </a:rPr>
                        <a:t>PC</a:t>
                      </a:r>
                    </a:p>
                  </a:txBody>
                  <a:tcPr marL="4763" marR="4763" marT="476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53702613"/>
                  </a:ext>
                </a:extLst>
              </a:tr>
            </a:tbl>
          </a:graphicData>
        </a:graphic>
      </p:graphicFrame>
      <p:sp>
        <p:nvSpPr>
          <p:cNvPr id="19" name="テキスト ボックス 18">
            <a:extLst>
              <a:ext uri="{FF2B5EF4-FFF2-40B4-BE49-F238E27FC236}">
                <a16:creationId xmlns:a16="http://schemas.microsoft.com/office/drawing/2014/main" id="{72B6B52C-D6D7-F179-253C-E1409D3FA2D0}"/>
              </a:ext>
            </a:extLst>
          </p:cNvPr>
          <p:cNvSpPr txBox="1"/>
          <p:nvPr/>
        </p:nvSpPr>
        <p:spPr>
          <a:xfrm>
            <a:off x="191344" y="6487968"/>
            <a:ext cx="4487763" cy="33855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※SP</a:t>
            </a:r>
            <a:r>
              <a:rPr kumimoji="0" lang="ja-JP" altLang="en-US" sz="800" b="0" i="0" u="none" strike="noStrike" kern="0" cap="none" spc="0" normalizeH="0" baseline="0" noProof="0" dirty="0">
                <a:ln>
                  <a:noFill/>
                </a:ln>
                <a:solidFill>
                  <a:schemeClr val="tx1">
                    <a:lumMod val="50000"/>
                    <a:lumOff val="50000"/>
                  </a:schemeClr>
                </a:solidFill>
                <a:effectLst/>
                <a:uLnTx/>
                <a:uFillTx/>
              </a:rPr>
              <a:t>はスマートフォン、</a:t>
            </a:r>
            <a:r>
              <a:rPr kumimoji="0" lang="en-US" altLang="ja-JP" sz="800" b="0" i="0" u="none" strike="noStrike" kern="0" cap="none" spc="0" normalizeH="0" baseline="0" noProof="0" dirty="0">
                <a:ln>
                  <a:noFill/>
                </a:ln>
                <a:solidFill>
                  <a:schemeClr val="tx1">
                    <a:lumMod val="50000"/>
                    <a:lumOff val="50000"/>
                  </a:schemeClr>
                </a:solidFill>
                <a:effectLst/>
                <a:uLnTx/>
                <a:uFillTx/>
              </a:rPr>
              <a:t>PC</a:t>
            </a:r>
            <a:r>
              <a:rPr kumimoji="0" lang="ja-JP" altLang="en-US" sz="800" b="0" i="0" u="none" strike="noStrike" kern="0" cap="none" spc="0" normalizeH="0" baseline="0" noProof="0" dirty="0">
                <a:ln>
                  <a:noFill/>
                </a:ln>
                <a:solidFill>
                  <a:schemeClr val="tx1">
                    <a:lumMod val="50000"/>
                    <a:lumOff val="50000"/>
                  </a:schemeClr>
                </a:solidFill>
                <a:effectLst/>
                <a:uLnTx/>
                <a:uFillTx/>
              </a:rPr>
              <a:t>はパソコン、</a:t>
            </a:r>
            <a:r>
              <a:rPr kumimoji="0" lang="en-US" altLang="ja-JP" sz="800" b="0" i="0" u="none" strike="noStrike" kern="0" cap="none" spc="0" normalizeH="0" baseline="0" noProof="0" dirty="0">
                <a:ln>
                  <a:noFill/>
                </a:ln>
                <a:solidFill>
                  <a:schemeClr val="tx1">
                    <a:lumMod val="50000"/>
                    <a:lumOff val="50000"/>
                  </a:schemeClr>
                </a:solidFill>
                <a:effectLst/>
                <a:uLnTx/>
                <a:uFillTx/>
              </a:rPr>
              <a:t>MD</a:t>
            </a:r>
            <a:r>
              <a:rPr kumimoji="0" lang="ja-JP" altLang="en-US" sz="800" b="0" i="0" u="none" strike="noStrike" kern="0" cap="none" spc="0" normalizeH="0" baseline="0" noProof="0" dirty="0">
                <a:ln>
                  <a:noFill/>
                </a:ln>
                <a:solidFill>
                  <a:schemeClr val="tx1">
                    <a:lumMod val="50000"/>
                    <a:lumOff val="50000"/>
                  </a:schemeClr>
                </a:solidFill>
                <a:effectLst/>
                <a:uLnTx/>
                <a:uFillTx/>
              </a:rPr>
              <a:t>はマルチデバイスの略称です。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p:txBody>
      </p:sp>
      <p:pic>
        <p:nvPicPr>
          <p:cNvPr id="15" name="図 14">
            <a:extLst>
              <a:ext uri="{FF2B5EF4-FFF2-40B4-BE49-F238E27FC236}">
                <a16:creationId xmlns:a16="http://schemas.microsoft.com/office/drawing/2014/main" id="{6964E29F-4454-F3F7-7B3F-A96775FEE4E0}"/>
              </a:ext>
            </a:extLst>
          </p:cNvPr>
          <p:cNvPicPr>
            <a:picLocks noChangeAspect="1"/>
          </p:cNvPicPr>
          <p:nvPr/>
        </p:nvPicPr>
        <p:blipFill rotWithShape="1">
          <a:blip r:embed="rId4"/>
          <a:srcRect l="7528" t="3929" r="6783" b="12770"/>
          <a:stretch/>
        </p:blipFill>
        <p:spPr>
          <a:xfrm>
            <a:off x="9264352" y="4269161"/>
            <a:ext cx="2088232" cy="1872754"/>
          </a:xfrm>
          <a:prstGeom prst="rect">
            <a:avLst/>
          </a:prstGeom>
        </p:spPr>
      </p:pic>
      <p:grpSp>
        <p:nvGrpSpPr>
          <p:cNvPr id="20" name="グループ化 19">
            <a:extLst>
              <a:ext uri="{FF2B5EF4-FFF2-40B4-BE49-F238E27FC236}">
                <a16:creationId xmlns:a16="http://schemas.microsoft.com/office/drawing/2014/main" id="{8C19E323-566A-4CF6-B17B-44C09D283989}"/>
              </a:ext>
            </a:extLst>
          </p:cNvPr>
          <p:cNvGrpSpPr/>
          <p:nvPr/>
        </p:nvGrpSpPr>
        <p:grpSpPr>
          <a:xfrm>
            <a:off x="6600056" y="3284984"/>
            <a:ext cx="2088232" cy="3456384"/>
            <a:chOff x="7176120" y="3140968"/>
            <a:chExt cx="2448272" cy="3960440"/>
          </a:xfrm>
        </p:grpSpPr>
        <p:sp>
          <p:nvSpPr>
            <p:cNvPr id="17" name="object 6">
              <a:extLst>
                <a:ext uri="{FF2B5EF4-FFF2-40B4-BE49-F238E27FC236}">
                  <a16:creationId xmlns:a16="http://schemas.microsoft.com/office/drawing/2014/main" id="{66441359-64FE-81FE-24C4-1BCB9BEA495F}"/>
                </a:ext>
              </a:extLst>
            </p:cNvPr>
            <p:cNvSpPr/>
            <p:nvPr/>
          </p:nvSpPr>
          <p:spPr>
            <a:xfrm>
              <a:off x="7176120" y="3140968"/>
              <a:ext cx="2448272" cy="3960440"/>
            </a:xfrm>
            <a:prstGeom prst="rect">
              <a:avLst/>
            </a:prstGeom>
            <a:blipFill>
              <a:blip r:embed="rId5" cstate="print"/>
              <a:stretch>
                <a:fillRect/>
              </a:stretch>
            </a:blipFill>
          </p:spPr>
          <p:txBody>
            <a:bodyPr wrap="square" lIns="0" tIns="0" rIns="0" bIns="0" rtlCol="0"/>
            <a:lstStyle/>
            <a:p>
              <a:endParaRPr dirty="0">
                <a:latin typeface="+mn-ea"/>
              </a:endParaRPr>
            </a:p>
          </p:txBody>
        </p:sp>
        <p:grpSp>
          <p:nvGrpSpPr>
            <p:cNvPr id="18" name="グループ化 17">
              <a:extLst>
                <a:ext uri="{FF2B5EF4-FFF2-40B4-BE49-F238E27FC236}">
                  <a16:creationId xmlns:a16="http://schemas.microsoft.com/office/drawing/2014/main" id="{682F0C24-740F-8CB2-56A6-E40651F19407}"/>
                </a:ext>
              </a:extLst>
            </p:cNvPr>
            <p:cNvGrpSpPr/>
            <p:nvPr/>
          </p:nvGrpSpPr>
          <p:grpSpPr>
            <a:xfrm>
              <a:off x="7464152" y="3645024"/>
              <a:ext cx="1656185" cy="2712914"/>
              <a:chOff x="7464152" y="3645024"/>
              <a:chExt cx="1656185" cy="2712914"/>
            </a:xfrm>
          </p:grpSpPr>
          <p:pic>
            <p:nvPicPr>
              <p:cNvPr id="14" name="図 13">
                <a:extLst>
                  <a:ext uri="{FF2B5EF4-FFF2-40B4-BE49-F238E27FC236}">
                    <a16:creationId xmlns:a16="http://schemas.microsoft.com/office/drawing/2014/main" id="{0ADBC8A8-6ABC-02E0-8F8C-0E28B264B656}"/>
                  </a:ext>
                </a:extLst>
              </p:cNvPr>
              <p:cNvPicPr>
                <a:picLocks noChangeAspect="1"/>
              </p:cNvPicPr>
              <p:nvPr/>
            </p:nvPicPr>
            <p:blipFill rotWithShape="1">
              <a:blip r:embed="rId6"/>
              <a:srcRect l="13893" t="3074" r="7081" b="5347"/>
              <a:stretch/>
            </p:blipFill>
            <p:spPr>
              <a:xfrm>
                <a:off x="7474815" y="3645024"/>
                <a:ext cx="1645522" cy="2712914"/>
              </a:xfrm>
              <a:prstGeom prst="rect">
                <a:avLst/>
              </a:prstGeom>
            </p:spPr>
          </p:pic>
          <p:sp>
            <p:nvSpPr>
              <p:cNvPr id="16" name="正方形/長方形 15">
                <a:extLst>
                  <a:ext uri="{FF2B5EF4-FFF2-40B4-BE49-F238E27FC236}">
                    <a16:creationId xmlns:a16="http://schemas.microsoft.com/office/drawing/2014/main" id="{6088BD9E-685C-858E-596A-7F847A2D1B7A}"/>
                  </a:ext>
                </a:extLst>
              </p:cNvPr>
              <p:cNvSpPr/>
              <p:nvPr/>
            </p:nvSpPr>
            <p:spPr>
              <a:xfrm>
                <a:off x="7464152" y="3861048"/>
                <a:ext cx="1656184" cy="864096"/>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grpSp>
      </p:grpSp>
      <p:sp>
        <p:nvSpPr>
          <p:cNvPr id="21" name="正方形/長方形 20">
            <a:extLst>
              <a:ext uri="{FF2B5EF4-FFF2-40B4-BE49-F238E27FC236}">
                <a16:creationId xmlns:a16="http://schemas.microsoft.com/office/drawing/2014/main" id="{3F07A59B-16D2-FA48-0056-17B527678985}"/>
              </a:ext>
            </a:extLst>
          </p:cNvPr>
          <p:cNvSpPr/>
          <p:nvPr/>
        </p:nvSpPr>
        <p:spPr>
          <a:xfrm>
            <a:off x="10704512" y="4581128"/>
            <a:ext cx="576064" cy="115212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a:t>
            </a:r>
            <a:endParaRPr kumimoji="1" lang="en-US" altLang="ja-JP" b="1" dirty="0">
              <a:solidFill>
                <a:schemeClr val="bg1"/>
              </a:solidFill>
              <a:latin typeface="+mn-ea"/>
            </a:endParaRPr>
          </a:p>
          <a:p>
            <a:pPr algn="ctr"/>
            <a:r>
              <a:rPr kumimoji="1" lang="ja-JP" altLang="en-US" b="1" dirty="0">
                <a:solidFill>
                  <a:schemeClr val="bg1"/>
                </a:solidFill>
                <a:latin typeface="+mn-ea"/>
              </a:rPr>
              <a:t>告</a:t>
            </a:r>
            <a:endParaRPr kumimoji="1" lang="en-US" altLang="ja-JP" b="1" dirty="0">
              <a:solidFill>
                <a:schemeClr val="bg1"/>
              </a:solidFill>
              <a:latin typeface="+mn-ea"/>
            </a:endParaRPr>
          </a:p>
          <a:p>
            <a:pPr algn="ctr"/>
            <a:r>
              <a:rPr kumimoji="1" lang="ja-JP" altLang="en-US" b="1" dirty="0">
                <a:solidFill>
                  <a:schemeClr val="bg1"/>
                </a:solidFill>
                <a:latin typeface="+mn-ea"/>
              </a:rPr>
              <a:t>枠</a:t>
            </a:r>
          </a:p>
        </p:txBody>
      </p:sp>
      <p:sp>
        <p:nvSpPr>
          <p:cNvPr id="28" name="テキスト ボックス 27">
            <a:extLst>
              <a:ext uri="{FF2B5EF4-FFF2-40B4-BE49-F238E27FC236}">
                <a16:creationId xmlns:a16="http://schemas.microsoft.com/office/drawing/2014/main" id="{0E153040-9D60-1A4C-F981-EC70C15EDE27}"/>
              </a:ext>
            </a:extLst>
          </p:cNvPr>
          <p:cNvSpPr txBox="1"/>
          <p:nvPr/>
        </p:nvSpPr>
        <p:spPr>
          <a:xfrm>
            <a:off x="2927648" y="4725144"/>
            <a:ext cx="3456384" cy="646331"/>
          </a:xfrm>
          <a:prstGeom prst="rect">
            <a:avLst/>
          </a:prstGeom>
          <a:noFill/>
        </p:spPr>
        <p:txBody>
          <a:bodyPr wrap="square" rtlCol="0">
            <a:spAutoFit/>
          </a:bodyPr>
          <a:lstStyle/>
          <a:p>
            <a:pPr algn="l"/>
            <a:r>
              <a:rPr kumimoji="1" lang="ja-JP" altLang="en-US" dirty="0"/>
              <a:t>下記の</a:t>
            </a:r>
            <a:r>
              <a:rPr kumimoji="1" lang="ja-JP" altLang="en-US" b="1" u="sng" dirty="0"/>
              <a:t>枠購入型商品</a:t>
            </a:r>
            <a:r>
              <a:rPr kumimoji="1" lang="ja-JP" altLang="en-US" dirty="0"/>
              <a:t>が対象</a:t>
            </a:r>
            <a:endParaRPr kumimoji="1" lang="en-US" altLang="ja-JP" dirty="0"/>
          </a:p>
          <a:p>
            <a:pPr algn="l"/>
            <a:endParaRPr kumimoji="1" lang="ja-JP" altLang="en-US" dirty="0"/>
          </a:p>
        </p:txBody>
      </p:sp>
      <p:sp>
        <p:nvSpPr>
          <p:cNvPr id="32" name="角丸四角形 41">
            <a:extLst>
              <a:ext uri="{FF2B5EF4-FFF2-40B4-BE49-F238E27FC236}">
                <a16:creationId xmlns:a16="http://schemas.microsoft.com/office/drawing/2014/main" id="{657269DA-D322-D6C3-75DA-18E902556970}"/>
              </a:ext>
            </a:extLst>
          </p:cNvPr>
          <p:cNvSpPr/>
          <p:nvPr/>
        </p:nvSpPr>
        <p:spPr>
          <a:xfrm>
            <a:off x="407368" y="2996952"/>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33" name="テキスト ボックス 1">
            <a:extLst>
              <a:ext uri="{FF2B5EF4-FFF2-40B4-BE49-F238E27FC236}">
                <a16:creationId xmlns:a16="http://schemas.microsoft.com/office/drawing/2014/main" id="{9EEE5785-5CD5-CD36-F548-014BDA746E30}"/>
              </a:ext>
            </a:extLst>
          </p:cNvPr>
          <p:cNvSpPr txBox="1"/>
          <p:nvPr/>
        </p:nvSpPr>
        <p:spPr>
          <a:xfrm>
            <a:off x="546718" y="3098182"/>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適用条件</a:t>
            </a:r>
            <a:endParaRPr kumimoji="1" lang="ja-JP" altLang="en-US" sz="2000" b="1" dirty="0">
              <a:latin typeface="メイリオ" panose="020B0604030504040204" pitchFamily="50" charset="-128"/>
              <a:ea typeface="メイリオ" panose="020B0604030504040204" pitchFamily="50" charset="-128"/>
            </a:endParaRPr>
          </a:p>
        </p:txBody>
      </p:sp>
      <p:sp>
        <p:nvSpPr>
          <p:cNvPr id="34" name="テキスト ボックス 33">
            <a:extLst>
              <a:ext uri="{FF2B5EF4-FFF2-40B4-BE49-F238E27FC236}">
                <a16:creationId xmlns:a16="http://schemas.microsoft.com/office/drawing/2014/main" id="{C4FBCF29-5E35-381C-E886-858AF2C0573E}"/>
              </a:ext>
            </a:extLst>
          </p:cNvPr>
          <p:cNvSpPr txBox="1"/>
          <p:nvPr/>
        </p:nvSpPr>
        <p:spPr>
          <a:xfrm>
            <a:off x="2999656" y="3140968"/>
            <a:ext cx="3456384" cy="553998"/>
          </a:xfrm>
          <a:prstGeom prst="rect">
            <a:avLst/>
          </a:prstGeom>
          <a:noFill/>
        </p:spPr>
        <p:txBody>
          <a:bodyPr wrap="square" rtlCol="0">
            <a:spAutoFit/>
          </a:bodyPr>
          <a:lstStyle/>
          <a:p>
            <a:pPr algn="l"/>
            <a:r>
              <a:rPr kumimoji="1" lang="en-US" altLang="ja-JP" dirty="0"/>
              <a:t>100</a:t>
            </a:r>
            <a:r>
              <a:rPr kumimoji="1" lang="ja-JP" altLang="en-US" dirty="0"/>
              <a:t>万円以上分の予約で適用</a:t>
            </a:r>
            <a:endParaRPr kumimoji="1" lang="en-US" altLang="ja-JP" dirty="0"/>
          </a:p>
          <a:p>
            <a:pPr algn="l"/>
            <a:r>
              <a:rPr lang="en-US" altLang="ja-JP" sz="1200" b="1" dirty="0">
                <a:solidFill>
                  <a:srgbClr val="C00000"/>
                </a:solidFill>
              </a:rPr>
              <a:t>※</a:t>
            </a:r>
            <a:r>
              <a:rPr lang="ja-JP" altLang="en-US" sz="1200" b="1" dirty="0">
                <a:solidFill>
                  <a:srgbClr val="C00000"/>
                </a:solidFill>
              </a:rPr>
              <a:t>割引前の金額</a:t>
            </a:r>
            <a:endParaRPr kumimoji="1" lang="ja-JP" altLang="en-US" sz="1200" b="1" dirty="0">
              <a:solidFill>
                <a:srgbClr val="C00000"/>
              </a:solidFill>
            </a:endParaRPr>
          </a:p>
        </p:txBody>
      </p:sp>
      <p:sp>
        <p:nvSpPr>
          <p:cNvPr id="35" name="角丸四角形 41">
            <a:extLst>
              <a:ext uri="{FF2B5EF4-FFF2-40B4-BE49-F238E27FC236}">
                <a16:creationId xmlns:a16="http://schemas.microsoft.com/office/drawing/2014/main" id="{BFD8490D-8DAF-4552-CE5A-BE7708277426}"/>
              </a:ext>
            </a:extLst>
          </p:cNvPr>
          <p:cNvSpPr/>
          <p:nvPr/>
        </p:nvSpPr>
        <p:spPr>
          <a:xfrm>
            <a:off x="407368" y="383182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36" name="テキスト ボックス 1">
            <a:extLst>
              <a:ext uri="{FF2B5EF4-FFF2-40B4-BE49-F238E27FC236}">
                <a16:creationId xmlns:a16="http://schemas.microsoft.com/office/drawing/2014/main" id="{8A5EA10D-711A-020D-636C-17653F7455CE}"/>
              </a:ext>
            </a:extLst>
          </p:cNvPr>
          <p:cNvSpPr txBox="1"/>
          <p:nvPr/>
        </p:nvSpPr>
        <p:spPr>
          <a:xfrm>
            <a:off x="546718" y="3933056"/>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2000" b="1" dirty="0">
                <a:latin typeface="メイリオ" panose="020B0604030504040204" pitchFamily="50" charset="-128"/>
                <a:ea typeface="メイリオ" panose="020B0604030504040204" pitchFamily="50" charset="-128"/>
              </a:rPr>
              <a:t>割引率</a:t>
            </a:r>
          </a:p>
        </p:txBody>
      </p:sp>
      <p:sp>
        <p:nvSpPr>
          <p:cNvPr id="37" name="テキスト ボックス 36">
            <a:extLst>
              <a:ext uri="{FF2B5EF4-FFF2-40B4-BE49-F238E27FC236}">
                <a16:creationId xmlns:a16="http://schemas.microsoft.com/office/drawing/2014/main" id="{DEE4B78A-ACF7-36C9-0C95-CC65A55DDE69}"/>
              </a:ext>
            </a:extLst>
          </p:cNvPr>
          <p:cNvSpPr txBox="1"/>
          <p:nvPr/>
        </p:nvSpPr>
        <p:spPr>
          <a:xfrm>
            <a:off x="2999656" y="3933056"/>
            <a:ext cx="3744416" cy="369332"/>
          </a:xfrm>
          <a:prstGeom prst="rect">
            <a:avLst/>
          </a:prstGeom>
          <a:noFill/>
        </p:spPr>
        <p:txBody>
          <a:bodyPr wrap="square" rtlCol="0">
            <a:spAutoFit/>
          </a:bodyPr>
          <a:lstStyle/>
          <a:p>
            <a:pPr algn="l"/>
            <a:r>
              <a:rPr lang="ja-JP" altLang="en-US" b="1" u="sng" dirty="0"/>
              <a:t>グロス金額から</a:t>
            </a:r>
            <a:r>
              <a:rPr lang="en-US" altLang="ja-JP" b="1" u="sng" dirty="0"/>
              <a:t>15</a:t>
            </a:r>
            <a:r>
              <a:rPr kumimoji="1" lang="ja-JP" altLang="en-US" b="1" u="sng" dirty="0"/>
              <a:t>％割引</a:t>
            </a:r>
          </a:p>
        </p:txBody>
      </p:sp>
      <p:sp>
        <p:nvSpPr>
          <p:cNvPr id="39" name="テキスト ボックス 38">
            <a:extLst>
              <a:ext uri="{FF2B5EF4-FFF2-40B4-BE49-F238E27FC236}">
                <a16:creationId xmlns:a16="http://schemas.microsoft.com/office/drawing/2014/main" id="{265C7003-B203-EBEC-0025-8BDCB03E2D23}"/>
              </a:ext>
            </a:extLst>
          </p:cNvPr>
          <p:cNvSpPr txBox="1"/>
          <p:nvPr/>
        </p:nvSpPr>
        <p:spPr>
          <a:xfrm>
            <a:off x="2999656" y="2132856"/>
            <a:ext cx="8568952" cy="707886"/>
          </a:xfrm>
          <a:prstGeom prst="rect">
            <a:avLst/>
          </a:prstGeom>
          <a:noFill/>
        </p:spPr>
        <p:txBody>
          <a:bodyPr wrap="square" rtlCol="0">
            <a:spAutoFit/>
          </a:bodyPr>
          <a:lstStyle/>
          <a:p>
            <a:r>
              <a:rPr lang="ja-JP" altLang="en-US" sz="2000" dirty="0">
                <a:solidFill>
                  <a:schemeClr val="tx1">
                    <a:lumMod val="75000"/>
                    <a:lumOff val="25000"/>
                  </a:schemeClr>
                </a:solidFill>
                <a:latin typeface="+mn-ea"/>
              </a:rPr>
              <a:t>予約開始：</a:t>
            </a:r>
            <a:r>
              <a:rPr lang="en-US" altLang="ja-JP" sz="2000" dirty="0">
                <a:solidFill>
                  <a:schemeClr val="tx1">
                    <a:lumMod val="75000"/>
                    <a:lumOff val="25000"/>
                  </a:schemeClr>
                </a:solidFill>
                <a:latin typeface="+mn-ea"/>
              </a:rPr>
              <a:t>2022</a:t>
            </a:r>
            <a:r>
              <a:rPr lang="ja-JP" altLang="en-US" sz="2000" dirty="0">
                <a:solidFill>
                  <a:schemeClr val="tx1">
                    <a:lumMod val="75000"/>
                    <a:lumOff val="25000"/>
                  </a:schemeClr>
                </a:solidFill>
                <a:latin typeface="+mn-ea"/>
              </a:rPr>
              <a:t>年</a:t>
            </a:r>
            <a:r>
              <a:rPr lang="en-US" altLang="ja-JP" sz="2000" dirty="0">
                <a:solidFill>
                  <a:schemeClr val="tx1">
                    <a:lumMod val="75000"/>
                    <a:lumOff val="25000"/>
                  </a:schemeClr>
                </a:solidFill>
                <a:latin typeface="+mn-ea"/>
              </a:rPr>
              <a:t>12</a:t>
            </a:r>
            <a:r>
              <a:rPr lang="ja-JP" altLang="en-US" sz="2000" dirty="0">
                <a:solidFill>
                  <a:schemeClr val="tx1">
                    <a:lumMod val="75000"/>
                    <a:lumOff val="25000"/>
                  </a:schemeClr>
                </a:solidFill>
                <a:latin typeface="+mn-ea"/>
              </a:rPr>
              <a:t>月</a:t>
            </a:r>
            <a:r>
              <a:rPr lang="en-US" altLang="ja-JP" sz="2000" dirty="0">
                <a:solidFill>
                  <a:schemeClr val="tx1">
                    <a:lumMod val="75000"/>
                    <a:lumOff val="25000"/>
                  </a:schemeClr>
                </a:solidFill>
                <a:latin typeface="+mn-ea"/>
              </a:rPr>
              <a:t>1</a:t>
            </a:r>
            <a:r>
              <a:rPr lang="ja-JP" altLang="en-US" sz="2000" dirty="0">
                <a:solidFill>
                  <a:schemeClr val="tx1">
                    <a:lumMod val="75000"/>
                    <a:lumOff val="25000"/>
                  </a:schemeClr>
                </a:solidFill>
                <a:latin typeface="+mn-ea"/>
              </a:rPr>
              <a:t>日（木）</a:t>
            </a:r>
            <a:endParaRPr lang="en-US" altLang="ja-JP" sz="2000" dirty="0">
              <a:solidFill>
                <a:schemeClr val="tx1">
                  <a:lumMod val="75000"/>
                  <a:lumOff val="25000"/>
                </a:schemeClr>
              </a:solidFill>
              <a:latin typeface="+mn-ea"/>
            </a:endParaRPr>
          </a:p>
          <a:p>
            <a:r>
              <a:rPr lang="ja-JP" altLang="en-US" sz="2000" dirty="0">
                <a:solidFill>
                  <a:schemeClr val="tx1">
                    <a:lumMod val="75000"/>
                    <a:lumOff val="25000"/>
                  </a:schemeClr>
                </a:solidFill>
                <a:latin typeface="+mn-ea"/>
              </a:rPr>
              <a:t>掲載期間：</a:t>
            </a:r>
            <a:r>
              <a:rPr lang="en-US" altLang="ja-JP" sz="2000" dirty="0">
                <a:solidFill>
                  <a:schemeClr val="tx1">
                    <a:lumMod val="75000"/>
                    <a:lumOff val="25000"/>
                  </a:schemeClr>
                </a:solidFill>
                <a:latin typeface="+mn-ea"/>
              </a:rPr>
              <a:t>2022</a:t>
            </a:r>
            <a:r>
              <a:rPr lang="ja-JP" altLang="en-US" sz="2000" dirty="0">
                <a:solidFill>
                  <a:schemeClr val="tx1">
                    <a:lumMod val="75000"/>
                    <a:lumOff val="25000"/>
                  </a:schemeClr>
                </a:solidFill>
                <a:latin typeface="+mn-ea"/>
              </a:rPr>
              <a:t>年</a:t>
            </a:r>
            <a:r>
              <a:rPr lang="en-US" altLang="ja-JP" sz="2000" dirty="0">
                <a:solidFill>
                  <a:schemeClr val="tx1">
                    <a:lumMod val="75000"/>
                    <a:lumOff val="25000"/>
                  </a:schemeClr>
                </a:solidFill>
                <a:latin typeface="+mn-ea"/>
              </a:rPr>
              <a:t>12</a:t>
            </a:r>
            <a:r>
              <a:rPr lang="ja-JP" altLang="en-US" sz="2000" dirty="0">
                <a:solidFill>
                  <a:schemeClr val="tx1">
                    <a:lumMod val="75000"/>
                    <a:lumOff val="25000"/>
                  </a:schemeClr>
                </a:solidFill>
                <a:latin typeface="+mn-ea"/>
              </a:rPr>
              <a:t>月</a:t>
            </a:r>
            <a:r>
              <a:rPr lang="en-US" altLang="ja-JP" sz="2000" dirty="0">
                <a:solidFill>
                  <a:schemeClr val="tx1">
                    <a:lumMod val="75000"/>
                    <a:lumOff val="25000"/>
                  </a:schemeClr>
                </a:solidFill>
                <a:latin typeface="+mn-ea"/>
              </a:rPr>
              <a:t>5</a:t>
            </a:r>
            <a:r>
              <a:rPr lang="ja-JP" altLang="en-US" sz="2000" dirty="0">
                <a:solidFill>
                  <a:schemeClr val="tx1">
                    <a:lumMod val="75000"/>
                    <a:lumOff val="25000"/>
                  </a:schemeClr>
                </a:solidFill>
                <a:latin typeface="+mn-ea"/>
              </a:rPr>
              <a:t>日（月）～</a:t>
            </a:r>
            <a:r>
              <a:rPr lang="en-US" altLang="ja-JP" sz="2000" dirty="0">
                <a:solidFill>
                  <a:schemeClr val="tx1">
                    <a:lumMod val="75000"/>
                    <a:lumOff val="25000"/>
                  </a:schemeClr>
                </a:solidFill>
                <a:latin typeface="+mn-ea"/>
              </a:rPr>
              <a:t>2023</a:t>
            </a:r>
            <a:r>
              <a:rPr lang="ja-JP" altLang="en-US" sz="2000" dirty="0">
                <a:solidFill>
                  <a:schemeClr val="tx1">
                    <a:lumMod val="75000"/>
                    <a:lumOff val="25000"/>
                  </a:schemeClr>
                </a:solidFill>
                <a:latin typeface="+mn-ea"/>
              </a:rPr>
              <a:t>年</a:t>
            </a:r>
            <a:r>
              <a:rPr lang="en-US" altLang="ja-JP" sz="2000" dirty="0">
                <a:solidFill>
                  <a:schemeClr val="tx1">
                    <a:lumMod val="75000"/>
                    <a:lumOff val="25000"/>
                  </a:schemeClr>
                </a:solidFill>
                <a:latin typeface="+mn-ea"/>
              </a:rPr>
              <a:t>3</a:t>
            </a:r>
            <a:r>
              <a:rPr lang="ja-JP" altLang="en-US" sz="2000" dirty="0">
                <a:solidFill>
                  <a:schemeClr val="tx1">
                    <a:lumMod val="75000"/>
                    <a:lumOff val="25000"/>
                  </a:schemeClr>
                </a:solidFill>
                <a:latin typeface="+mn-ea"/>
              </a:rPr>
              <a:t>月</a:t>
            </a:r>
            <a:r>
              <a:rPr lang="en-US" altLang="ja-JP" sz="2000" dirty="0">
                <a:solidFill>
                  <a:schemeClr val="tx1">
                    <a:lumMod val="75000"/>
                    <a:lumOff val="25000"/>
                  </a:schemeClr>
                </a:solidFill>
                <a:latin typeface="+mn-ea"/>
              </a:rPr>
              <a:t>31</a:t>
            </a:r>
            <a:r>
              <a:rPr lang="ja-JP" altLang="en-US" sz="2000" dirty="0">
                <a:solidFill>
                  <a:schemeClr val="tx1">
                    <a:lumMod val="75000"/>
                    <a:lumOff val="25000"/>
                  </a:schemeClr>
                </a:solidFill>
                <a:latin typeface="+mn-ea"/>
              </a:rPr>
              <a:t>日（金）</a:t>
            </a:r>
            <a:r>
              <a:rPr lang="zh-TW" altLang="en-US" sz="2000" dirty="0">
                <a:solidFill>
                  <a:schemeClr val="tx1">
                    <a:lumMod val="75000"/>
                    <a:lumOff val="25000"/>
                  </a:schemeClr>
                </a:solidFill>
                <a:latin typeface="+mn-ea"/>
              </a:rPr>
              <a:t>掲載終了分</a:t>
            </a:r>
            <a:endParaRPr lang="en-US" altLang="zh-TW" sz="2000" dirty="0">
              <a:solidFill>
                <a:schemeClr val="tx1">
                  <a:lumMod val="75000"/>
                  <a:lumOff val="25000"/>
                </a:schemeClr>
              </a:solidFill>
              <a:latin typeface="+mn-ea"/>
            </a:endParaRPr>
          </a:p>
        </p:txBody>
      </p:sp>
    </p:spTree>
    <p:extLst>
      <p:ext uri="{BB962C8B-B14F-4D97-AF65-F5344CB8AC3E}">
        <p14:creationId xmlns:p14="http://schemas.microsoft.com/office/powerpoint/2010/main" val="34368400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EE9476ED-501D-F106-8DD8-F9F280F7BC93}"/>
              </a:ext>
            </a:extLst>
          </p:cNvPr>
          <p:cNvSpPr/>
          <p:nvPr/>
        </p:nvSpPr>
        <p:spPr>
          <a:xfrm rot="16200000">
            <a:off x="7889227" y="2533391"/>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プレースホルダー 1">
            <a:extLst>
              <a:ext uri="{FF2B5EF4-FFF2-40B4-BE49-F238E27FC236}">
                <a16:creationId xmlns:a16="http://schemas.microsoft.com/office/drawing/2014/main" id="{3AAD9968-7B5C-9956-292F-5155A54F9C98}"/>
              </a:ext>
            </a:extLst>
          </p:cNvPr>
          <p:cNvSpPr txBox="1">
            <a:spLocks/>
          </p:cNvSpPr>
          <p:nvPr/>
        </p:nvSpPr>
        <p:spPr>
          <a:xfrm>
            <a:off x="0" y="2636912"/>
            <a:ext cx="12192000" cy="1728192"/>
          </a:xfrm>
          <a:prstGeom prst="rect">
            <a:avLst/>
          </a:prstGeom>
        </p:spPr>
        <p:txBody>
          <a:bodyPr anchor="ctr">
            <a:noAutofit/>
          </a:bodyPr>
          <a:lstStyle>
            <a:defPPr>
              <a:defRPr lang="ja-JP"/>
            </a:defPPr>
            <a:lvl1pPr marL="0" algn="r" defTabSz="914400" rtl="0" eaLnBrk="1" latinLnBrk="0" hangingPunct="1">
              <a:defRPr kumimoji="1" sz="1400" kern="1200">
                <a:solidFill>
                  <a:schemeClr val="accent2"/>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5800" dirty="0">
                <a:solidFill>
                  <a:schemeClr val="tx1">
                    <a:lumMod val="75000"/>
                    <a:lumOff val="25000"/>
                  </a:schemeClr>
                </a:solidFill>
              </a:rPr>
              <a:t>商品メリット</a:t>
            </a:r>
            <a:endParaRPr lang="ja-JP" altLang="en-US" sz="5800" b="1" dirty="0">
              <a:solidFill>
                <a:schemeClr val="tx1">
                  <a:lumMod val="75000"/>
                  <a:lumOff val="25000"/>
                </a:schemeClr>
              </a:solidFill>
              <a:latin typeface="+mn-ea"/>
            </a:endParaRPr>
          </a:p>
        </p:txBody>
      </p:sp>
    </p:spTree>
    <p:extLst>
      <p:ext uri="{BB962C8B-B14F-4D97-AF65-F5344CB8AC3E}">
        <p14:creationId xmlns:p14="http://schemas.microsoft.com/office/powerpoint/2010/main" val="4211431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 name="object 8"/>
          <p:cNvSpPr/>
          <p:nvPr/>
        </p:nvSpPr>
        <p:spPr>
          <a:xfrm>
            <a:off x="4881552" y="5893499"/>
            <a:ext cx="5534928" cy="678180"/>
          </a:xfrm>
          <a:custGeom>
            <a:avLst/>
            <a:gdLst/>
            <a:ahLst/>
            <a:cxnLst/>
            <a:rect l="l" t="t" r="r" b="b"/>
            <a:pathLst>
              <a:path w="6300470" h="678179">
                <a:moveTo>
                  <a:pt x="6187186" y="0"/>
                </a:moveTo>
                <a:lnTo>
                  <a:pt x="113029" y="0"/>
                </a:lnTo>
                <a:lnTo>
                  <a:pt x="69008" y="8874"/>
                </a:lnTo>
                <a:lnTo>
                  <a:pt x="33083" y="33083"/>
                </a:lnTo>
                <a:lnTo>
                  <a:pt x="8874" y="69008"/>
                </a:lnTo>
                <a:lnTo>
                  <a:pt x="0" y="113029"/>
                </a:lnTo>
                <a:lnTo>
                  <a:pt x="0" y="565149"/>
                </a:lnTo>
                <a:lnTo>
                  <a:pt x="8874" y="609144"/>
                </a:lnTo>
                <a:lnTo>
                  <a:pt x="33083" y="645072"/>
                </a:lnTo>
                <a:lnTo>
                  <a:pt x="69008" y="669296"/>
                </a:lnTo>
                <a:lnTo>
                  <a:pt x="113029" y="678179"/>
                </a:lnTo>
                <a:lnTo>
                  <a:pt x="6187186" y="678179"/>
                </a:lnTo>
                <a:lnTo>
                  <a:pt x="6231207" y="669296"/>
                </a:lnTo>
                <a:lnTo>
                  <a:pt x="6267132" y="645072"/>
                </a:lnTo>
                <a:lnTo>
                  <a:pt x="6291341" y="609144"/>
                </a:lnTo>
                <a:lnTo>
                  <a:pt x="6300216" y="565149"/>
                </a:lnTo>
                <a:lnTo>
                  <a:pt x="6300216" y="113029"/>
                </a:lnTo>
                <a:lnTo>
                  <a:pt x="6291341" y="69008"/>
                </a:lnTo>
                <a:lnTo>
                  <a:pt x="6267132" y="33083"/>
                </a:lnTo>
                <a:lnTo>
                  <a:pt x="6231207" y="8874"/>
                </a:lnTo>
                <a:lnTo>
                  <a:pt x="6187186" y="0"/>
                </a:lnTo>
                <a:close/>
              </a:path>
            </a:pathLst>
          </a:custGeom>
          <a:solidFill>
            <a:srgbClr val="FFE9EA"/>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44" name="正方形/長方形 43"/>
          <p:cNvSpPr/>
          <p:nvPr/>
        </p:nvSpPr>
        <p:spPr>
          <a:xfrm>
            <a:off x="4867668" y="2022147"/>
            <a:ext cx="6599167" cy="175267"/>
          </a:xfrm>
          <a:prstGeom prst="rect">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93" name="object 6"/>
          <p:cNvSpPr/>
          <p:nvPr/>
        </p:nvSpPr>
        <p:spPr>
          <a:xfrm>
            <a:off x="4860352" y="3418363"/>
            <a:ext cx="5556128"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rgbClr val="FFE9EA"/>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94" name="object 7"/>
          <p:cNvSpPr/>
          <p:nvPr/>
        </p:nvSpPr>
        <p:spPr>
          <a:xfrm>
            <a:off x="4860352" y="4247512"/>
            <a:ext cx="5556128"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rgbClr val="FFE9EA"/>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95" name="object 8"/>
          <p:cNvSpPr/>
          <p:nvPr/>
        </p:nvSpPr>
        <p:spPr>
          <a:xfrm>
            <a:off x="4860352" y="5087393"/>
            <a:ext cx="5556128" cy="678180"/>
          </a:xfrm>
          <a:custGeom>
            <a:avLst/>
            <a:gdLst/>
            <a:ahLst/>
            <a:cxnLst/>
            <a:rect l="l" t="t" r="r" b="b"/>
            <a:pathLst>
              <a:path w="6300470" h="678179">
                <a:moveTo>
                  <a:pt x="6187186" y="0"/>
                </a:moveTo>
                <a:lnTo>
                  <a:pt x="113029" y="0"/>
                </a:lnTo>
                <a:lnTo>
                  <a:pt x="69008" y="8874"/>
                </a:lnTo>
                <a:lnTo>
                  <a:pt x="33083" y="33083"/>
                </a:lnTo>
                <a:lnTo>
                  <a:pt x="8874" y="69008"/>
                </a:lnTo>
                <a:lnTo>
                  <a:pt x="0" y="113029"/>
                </a:lnTo>
                <a:lnTo>
                  <a:pt x="0" y="565149"/>
                </a:lnTo>
                <a:lnTo>
                  <a:pt x="8874" y="609144"/>
                </a:lnTo>
                <a:lnTo>
                  <a:pt x="33083" y="645072"/>
                </a:lnTo>
                <a:lnTo>
                  <a:pt x="69008" y="669296"/>
                </a:lnTo>
                <a:lnTo>
                  <a:pt x="113029" y="678179"/>
                </a:lnTo>
                <a:lnTo>
                  <a:pt x="6187186" y="678179"/>
                </a:lnTo>
                <a:lnTo>
                  <a:pt x="6231207" y="669296"/>
                </a:lnTo>
                <a:lnTo>
                  <a:pt x="6267132" y="645072"/>
                </a:lnTo>
                <a:lnTo>
                  <a:pt x="6291341" y="609144"/>
                </a:lnTo>
                <a:lnTo>
                  <a:pt x="6300216" y="565149"/>
                </a:lnTo>
                <a:lnTo>
                  <a:pt x="6300216" y="113029"/>
                </a:lnTo>
                <a:lnTo>
                  <a:pt x="6291341" y="69008"/>
                </a:lnTo>
                <a:lnTo>
                  <a:pt x="6267132" y="33083"/>
                </a:lnTo>
                <a:lnTo>
                  <a:pt x="6231207" y="8874"/>
                </a:lnTo>
                <a:lnTo>
                  <a:pt x="6187186" y="0"/>
                </a:lnTo>
                <a:close/>
              </a:path>
            </a:pathLst>
          </a:custGeom>
          <a:solidFill>
            <a:srgbClr val="FFE9EA"/>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grpSp>
        <p:nvGrpSpPr>
          <p:cNvPr id="7" name="グループ化 6"/>
          <p:cNvGrpSpPr/>
          <p:nvPr/>
        </p:nvGrpSpPr>
        <p:grpSpPr>
          <a:xfrm>
            <a:off x="933356" y="1122175"/>
            <a:ext cx="3254348" cy="5639894"/>
            <a:chOff x="911424" y="1803051"/>
            <a:chExt cx="2778553" cy="5015415"/>
          </a:xfrm>
        </p:grpSpPr>
        <p:grpSp>
          <p:nvGrpSpPr>
            <p:cNvPr id="5" name="グループ化 4"/>
            <p:cNvGrpSpPr/>
            <p:nvPr/>
          </p:nvGrpSpPr>
          <p:grpSpPr>
            <a:xfrm>
              <a:off x="911424" y="1803051"/>
              <a:ext cx="2778553" cy="5015415"/>
              <a:chOff x="260510" y="921126"/>
              <a:chExt cx="3473191" cy="6269269"/>
            </a:xfrm>
          </p:grpSpPr>
          <p:pic>
            <p:nvPicPr>
              <p:cNvPr id="22" name="図 2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0510" y="921126"/>
                <a:ext cx="3473191" cy="6269269"/>
              </a:xfrm>
              <a:prstGeom prst="rect">
                <a:avLst/>
              </a:prstGeom>
            </p:spPr>
          </p:pic>
          <p:pic>
            <p:nvPicPr>
              <p:cNvPr id="23" name="図 2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17069" y="1876178"/>
                <a:ext cx="2304256" cy="4110890"/>
              </a:xfrm>
              <a:prstGeom prst="rect">
                <a:avLst/>
              </a:prstGeom>
              <a:ln w="19050">
                <a:noFill/>
              </a:ln>
            </p:spPr>
          </p:pic>
        </p:grpSp>
        <p:sp>
          <p:nvSpPr>
            <p:cNvPr id="6" name="正方形/長方形 5"/>
            <p:cNvSpPr/>
            <p:nvPr/>
          </p:nvSpPr>
          <p:spPr>
            <a:xfrm>
              <a:off x="1269743" y="3041589"/>
              <a:ext cx="1848612" cy="1065718"/>
            </a:xfrm>
            <a:prstGeom prst="rect">
              <a:avLst/>
            </a:prstGeom>
            <a:solidFill>
              <a:schemeClr val="accent6">
                <a:lumMod val="60000"/>
                <a:lumOff val="40000"/>
                <a:alpha val="40000"/>
              </a:schemeClr>
            </a:solidFill>
            <a:ln w="952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2800" b="1" dirty="0">
                  <a:solidFill>
                    <a:schemeClr val="bg1"/>
                  </a:solidFill>
                  <a:latin typeface="+mn-ea"/>
                </a:rPr>
                <a:t>広告枠</a:t>
              </a:r>
              <a:endParaRPr lang="en-US" altLang="ja-JP" sz="2800" b="1" dirty="0">
                <a:solidFill>
                  <a:schemeClr val="bg1"/>
                </a:solidFill>
                <a:latin typeface="+mn-ea"/>
              </a:endParaRPr>
            </a:p>
          </p:txBody>
        </p:sp>
      </p:grpSp>
      <p:sp>
        <p:nvSpPr>
          <p:cNvPr id="86" name="テキスト ボックス 85"/>
          <p:cNvSpPr txBox="1"/>
          <p:nvPr/>
        </p:nvSpPr>
        <p:spPr>
          <a:xfrm>
            <a:off x="4965706" y="3556660"/>
            <a:ext cx="6096513" cy="461665"/>
          </a:xfrm>
          <a:prstGeom prst="rect">
            <a:avLst/>
          </a:prstGeom>
          <a:noFill/>
        </p:spPr>
        <p:txBody>
          <a:bodyPr wrap="square" rtlCol="0">
            <a:spAutoFit/>
          </a:bodyPr>
          <a:lstStyle/>
          <a:p>
            <a:r>
              <a:rPr lang="en-US" altLang="ja-JP" sz="2400" b="1" spc="-10" dirty="0">
                <a:solidFill>
                  <a:srgbClr val="404040"/>
                </a:solidFill>
                <a:latin typeface="+mn-ea"/>
                <a:cs typeface="メイリオ"/>
              </a:rPr>
              <a:t>1stView</a:t>
            </a:r>
            <a:r>
              <a:rPr lang="ja-JP" altLang="en-US" sz="2400" b="1" dirty="0">
                <a:solidFill>
                  <a:srgbClr val="404040"/>
                </a:solidFill>
                <a:latin typeface="+mn-ea"/>
              </a:rPr>
              <a:t>の画面占有率が高い</a:t>
            </a:r>
            <a:endParaRPr kumimoji="1" lang="ja-JP" altLang="en-US" sz="2400" b="1" dirty="0">
              <a:solidFill>
                <a:srgbClr val="404040"/>
              </a:solidFill>
              <a:latin typeface="+mn-ea"/>
            </a:endParaRPr>
          </a:p>
        </p:txBody>
      </p:sp>
      <p:sp>
        <p:nvSpPr>
          <p:cNvPr id="87" name="テキスト ボックス 86"/>
          <p:cNvSpPr txBox="1"/>
          <p:nvPr/>
        </p:nvSpPr>
        <p:spPr>
          <a:xfrm>
            <a:off x="4965706" y="4385068"/>
            <a:ext cx="6674910" cy="461665"/>
          </a:xfrm>
          <a:prstGeom prst="rect">
            <a:avLst/>
          </a:prstGeom>
          <a:noFill/>
        </p:spPr>
        <p:txBody>
          <a:bodyPr wrap="square" rtlCol="0">
            <a:spAutoFit/>
          </a:bodyPr>
          <a:lstStyle/>
          <a:p>
            <a:pPr algn="l"/>
            <a:r>
              <a:rPr kumimoji="1" lang="ja-JP" altLang="en-US" sz="2400" b="1" dirty="0">
                <a:solidFill>
                  <a:srgbClr val="404040"/>
                </a:solidFill>
                <a:latin typeface="+mn-ea"/>
              </a:rPr>
              <a:t>多くのユーザーにリーチ可能</a:t>
            </a:r>
          </a:p>
        </p:txBody>
      </p:sp>
      <p:sp>
        <p:nvSpPr>
          <p:cNvPr id="88" name="テキスト ボックス 87"/>
          <p:cNvSpPr txBox="1"/>
          <p:nvPr/>
        </p:nvSpPr>
        <p:spPr>
          <a:xfrm>
            <a:off x="4965707" y="5210257"/>
            <a:ext cx="6384032" cy="461665"/>
          </a:xfrm>
          <a:prstGeom prst="rect">
            <a:avLst/>
          </a:prstGeom>
          <a:noFill/>
        </p:spPr>
        <p:txBody>
          <a:bodyPr wrap="square" rtlCol="0">
            <a:spAutoFit/>
          </a:bodyPr>
          <a:lstStyle/>
          <a:p>
            <a:pPr algn="l"/>
            <a:r>
              <a:rPr lang="ja-JP" altLang="en-US" sz="2400" b="1" dirty="0">
                <a:solidFill>
                  <a:srgbClr val="404040"/>
                </a:solidFill>
                <a:latin typeface="+mn-ea"/>
              </a:rPr>
              <a:t>アクションに繋がるフォーマット</a:t>
            </a:r>
            <a:endParaRPr kumimoji="1" lang="ja-JP" altLang="en-US" sz="2400" b="1" dirty="0">
              <a:solidFill>
                <a:srgbClr val="404040"/>
              </a:solidFill>
              <a:latin typeface="+mn-ea"/>
            </a:endParaRPr>
          </a:p>
        </p:txBody>
      </p:sp>
      <p:sp>
        <p:nvSpPr>
          <p:cNvPr id="96" name="object 10"/>
          <p:cNvSpPr/>
          <p:nvPr/>
        </p:nvSpPr>
        <p:spPr>
          <a:xfrm>
            <a:off x="4880058" y="2414505"/>
            <a:ext cx="1068705" cy="951230"/>
          </a:xfrm>
          <a:custGeom>
            <a:avLst/>
            <a:gdLst/>
            <a:ahLst/>
            <a:cxnLst/>
            <a:rect l="l" t="t" r="r" b="b"/>
            <a:pathLst>
              <a:path w="1068704" h="951229">
                <a:moveTo>
                  <a:pt x="0" y="0"/>
                </a:moveTo>
                <a:lnTo>
                  <a:pt x="0" y="950976"/>
                </a:lnTo>
                <a:lnTo>
                  <a:pt x="1068324" y="950976"/>
                </a:lnTo>
                <a:lnTo>
                  <a:pt x="0" y="0"/>
                </a:lnTo>
                <a:close/>
              </a:path>
            </a:pathLst>
          </a:custGeom>
          <a:solidFill>
            <a:srgbClr val="C00000">
              <a:alpha val="50195"/>
            </a:srgbClr>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39" name="object 4"/>
          <p:cNvSpPr txBox="1"/>
          <p:nvPr/>
        </p:nvSpPr>
        <p:spPr>
          <a:xfrm>
            <a:off x="4423893" y="1245868"/>
            <a:ext cx="7370226" cy="1018869"/>
          </a:xfrm>
          <a:prstGeom prst="rect">
            <a:avLst/>
          </a:prstGeom>
          <a:noFill/>
        </p:spPr>
        <p:txBody>
          <a:bodyPr vert="horz" wrap="square" lIns="0" tIns="79375" rIns="0" bIns="0" rtlCol="0">
            <a:spAutoFit/>
          </a:bodyPr>
          <a:lstStyle/>
          <a:p>
            <a:pPr algn="ctr">
              <a:lnSpc>
                <a:spcPct val="100000"/>
              </a:lnSpc>
              <a:spcBef>
                <a:spcPts val="625"/>
              </a:spcBef>
            </a:pPr>
            <a:r>
              <a:rPr lang="en-US" altLang="ja-JP" sz="2800" b="1" spc="-5" dirty="0">
                <a:solidFill>
                  <a:srgbClr val="404040"/>
                </a:solidFill>
                <a:latin typeface="+mn-ea"/>
                <a:cs typeface="メイリオ"/>
              </a:rPr>
              <a:t>Yahoo! JAPAN</a:t>
            </a:r>
            <a:r>
              <a:rPr lang="ja-JP" altLang="en-US" sz="2800" b="1" spc="-5" dirty="0">
                <a:solidFill>
                  <a:srgbClr val="404040"/>
                </a:solidFill>
                <a:latin typeface="+mn-ea"/>
                <a:cs typeface="メイリオ"/>
              </a:rPr>
              <a:t>トップページの</a:t>
            </a:r>
            <a:endParaRPr lang="en-US" altLang="ja-JP" sz="2800" b="1" spc="-10" dirty="0">
              <a:solidFill>
                <a:srgbClr val="404040"/>
              </a:solidFill>
              <a:latin typeface="+mn-ea"/>
              <a:cs typeface="メイリオ"/>
            </a:endParaRPr>
          </a:p>
          <a:p>
            <a:pPr algn="ctr">
              <a:lnSpc>
                <a:spcPct val="100000"/>
              </a:lnSpc>
              <a:spcBef>
                <a:spcPts val="625"/>
              </a:spcBef>
            </a:pPr>
            <a:r>
              <a:rPr lang="en-US" altLang="ja-JP" sz="2800" b="1" spc="-10" dirty="0">
                <a:solidFill>
                  <a:srgbClr val="404040"/>
                </a:solidFill>
                <a:latin typeface="+mn-ea"/>
                <a:cs typeface="メイリオ"/>
              </a:rPr>
              <a:t>1stView</a:t>
            </a:r>
            <a:r>
              <a:rPr lang="ja-JP" altLang="en-US" sz="2800" b="1" spc="-10" dirty="0">
                <a:solidFill>
                  <a:srgbClr val="404040"/>
                </a:solidFill>
                <a:latin typeface="+mn-ea"/>
                <a:cs typeface="メイリオ"/>
              </a:rPr>
              <a:t>に掲載できる視認性が高い広告</a:t>
            </a:r>
            <a:endParaRPr lang="en-US" sz="2800" b="1" spc="-10" dirty="0">
              <a:solidFill>
                <a:srgbClr val="404040"/>
              </a:solidFill>
              <a:latin typeface="+mn-ea"/>
              <a:cs typeface="メイリオ"/>
            </a:endParaRPr>
          </a:p>
        </p:txBody>
      </p:sp>
      <p:sp>
        <p:nvSpPr>
          <p:cNvPr id="98" name="正方形/長方形 97"/>
          <p:cNvSpPr/>
          <p:nvPr/>
        </p:nvSpPr>
        <p:spPr>
          <a:xfrm>
            <a:off x="10564517" y="3402751"/>
            <a:ext cx="1004089" cy="687111"/>
          </a:xfrm>
          <a:prstGeom prst="rect">
            <a:avLst/>
          </a:prstGeom>
          <a:solidFill>
            <a:srgbClr val="D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0"/>
              </a:spcBef>
            </a:pPr>
            <a:r>
              <a:rPr lang="ja-JP" altLang="en-US" sz="1600" b="1" spc="-5" dirty="0">
                <a:solidFill>
                  <a:schemeClr val="bg1"/>
                </a:solidFill>
                <a:latin typeface="+mn-ea"/>
                <a:cs typeface="メイリオ"/>
              </a:rPr>
              <a:t>視認性</a:t>
            </a:r>
          </a:p>
        </p:txBody>
      </p:sp>
      <p:sp>
        <p:nvSpPr>
          <p:cNvPr id="101" name="正方形/長方形 100"/>
          <p:cNvSpPr/>
          <p:nvPr/>
        </p:nvSpPr>
        <p:spPr>
          <a:xfrm>
            <a:off x="10564518" y="4248679"/>
            <a:ext cx="1004089" cy="687111"/>
          </a:xfrm>
          <a:prstGeom prst="rect">
            <a:avLst/>
          </a:prstGeom>
          <a:solidFill>
            <a:srgbClr val="D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0"/>
              </a:spcBef>
            </a:pPr>
            <a:r>
              <a:rPr lang="ja-JP" altLang="en-US" sz="1600" b="1" spc="-5" dirty="0">
                <a:solidFill>
                  <a:schemeClr val="bg1"/>
                </a:solidFill>
                <a:latin typeface="+mn-ea"/>
                <a:cs typeface="メイリオ"/>
              </a:rPr>
              <a:t>リーチ</a:t>
            </a:r>
          </a:p>
        </p:txBody>
      </p:sp>
      <p:sp>
        <p:nvSpPr>
          <p:cNvPr id="102" name="正方形/長方形 101"/>
          <p:cNvSpPr/>
          <p:nvPr/>
        </p:nvSpPr>
        <p:spPr>
          <a:xfrm>
            <a:off x="10564519" y="5083908"/>
            <a:ext cx="1004089" cy="687111"/>
          </a:xfrm>
          <a:prstGeom prst="rect">
            <a:avLst/>
          </a:prstGeom>
          <a:solidFill>
            <a:srgbClr val="D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0"/>
              </a:spcBef>
            </a:pPr>
            <a:r>
              <a:rPr lang="ja-JP" altLang="en-US" sz="1600" b="1" spc="-5" dirty="0">
                <a:solidFill>
                  <a:schemeClr val="bg1"/>
                </a:solidFill>
                <a:latin typeface="+mn-ea"/>
                <a:cs typeface="メイリオ"/>
              </a:rPr>
              <a:t>行動</a:t>
            </a:r>
          </a:p>
        </p:txBody>
      </p:sp>
      <p:sp>
        <p:nvSpPr>
          <p:cNvPr id="103" name="テキスト ボックス 102"/>
          <p:cNvSpPr txBox="1"/>
          <p:nvPr/>
        </p:nvSpPr>
        <p:spPr>
          <a:xfrm>
            <a:off x="4963546" y="6015967"/>
            <a:ext cx="6384032" cy="461665"/>
          </a:xfrm>
          <a:prstGeom prst="rect">
            <a:avLst/>
          </a:prstGeom>
          <a:noFill/>
        </p:spPr>
        <p:txBody>
          <a:bodyPr wrap="square" rtlCol="0">
            <a:spAutoFit/>
          </a:bodyPr>
          <a:lstStyle/>
          <a:p>
            <a:pPr algn="l"/>
            <a:r>
              <a:rPr lang="ja-JP" altLang="en-US" sz="2400" b="1" dirty="0">
                <a:solidFill>
                  <a:srgbClr val="404040"/>
                </a:solidFill>
                <a:latin typeface="+mn-ea"/>
              </a:rPr>
              <a:t>低価格からご出稿が可能</a:t>
            </a:r>
            <a:endParaRPr kumimoji="1" lang="ja-JP" altLang="en-US" sz="2400" b="1" dirty="0">
              <a:solidFill>
                <a:srgbClr val="404040"/>
              </a:solidFill>
              <a:latin typeface="+mn-ea"/>
            </a:endParaRPr>
          </a:p>
        </p:txBody>
      </p:sp>
      <p:sp>
        <p:nvSpPr>
          <p:cNvPr id="105" name="正方形/長方形 104"/>
          <p:cNvSpPr/>
          <p:nvPr/>
        </p:nvSpPr>
        <p:spPr>
          <a:xfrm>
            <a:off x="10562358" y="5881151"/>
            <a:ext cx="1004089" cy="687111"/>
          </a:xfrm>
          <a:prstGeom prst="rect">
            <a:avLst/>
          </a:prstGeom>
          <a:solidFill>
            <a:srgbClr val="DF7F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12700" algn="ctr">
              <a:spcBef>
                <a:spcPts val="100"/>
              </a:spcBef>
            </a:pPr>
            <a:r>
              <a:rPr lang="ja-JP" altLang="en-US" sz="1600" b="1" spc="-5" dirty="0">
                <a:solidFill>
                  <a:schemeClr val="bg1"/>
                </a:solidFill>
                <a:latin typeface="+mn-ea"/>
                <a:cs typeface="メイリオ"/>
              </a:rPr>
              <a:t>商品</a:t>
            </a:r>
            <a:endParaRPr lang="en-US" altLang="ja-JP" sz="1600" b="1" spc="-5" dirty="0">
              <a:solidFill>
                <a:schemeClr val="bg1"/>
              </a:solidFill>
              <a:latin typeface="+mn-ea"/>
              <a:cs typeface="メイリオ"/>
            </a:endParaRPr>
          </a:p>
          <a:p>
            <a:pPr marL="12700" algn="ctr">
              <a:spcBef>
                <a:spcPts val="100"/>
              </a:spcBef>
            </a:pPr>
            <a:r>
              <a:rPr lang="ja-JP" altLang="en-US" sz="1600" b="1" spc="-5" dirty="0">
                <a:solidFill>
                  <a:schemeClr val="bg1"/>
                </a:solidFill>
                <a:latin typeface="+mn-ea"/>
                <a:cs typeface="メイリオ"/>
              </a:rPr>
              <a:t>価格</a:t>
            </a:r>
          </a:p>
        </p:txBody>
      </p:sp>
      <p:sp>
        <p:nvSpPr>
          <p:cNvPr id="32" name="object 13"/>
          <p:cNvSpPr txBox="1"/>
          <p:nvPr/>
        </p:nvSpPr>
        <p:spPr>
          <a:xfrm>
            <a:off x="5087888" y="2501530"/>
            <a:ext cx="4207510" cy="859210"/>
          </a:xfrm>
          <a:prstGeom prst="rect">
            <a:avLst/>
          </a:prstGeom>
        </p:spPr>
        <p:txBody>
          <a:bodyPr vert="horz" wrap="square" lIns="0" tIns="12700" rIns="0" bIns="0" rtlCol="0" anchor="t">
            <a:spAutoFit/>
          </a:bodyPr>
          <a:lstStyle/>
          <a:p>
            <a:pPr marL="12700">
              <a:lnSpc>
                <a:spcPct val="100000"/>
              </a:lnSpc>
              <a:spcBef>
                <a:spcPts val="100"/>
              </a:spcBef>
            </a:pPr>
            <a:r>
              <a:rPr lang="en-US" altLang="ja-JP" sz="5500" b="1" spc="-5" dirty="0">
                <a:solidFill>
                  <a:srgbClr val="C00000"/>
                </a:solidFill>
                <a:latin typeface="+mn-ea"/>
                <a:cs typeface="メイリオ"/>
              </a:rPr>
              <a:t>4</a:t>
            </a:r>
            <a:r>
              <a:rPr sz="3300" b="1" dirty="0">
                <a:solidFill>
                  <a:srgbClr val="C00000"/>
                </a:solidFill>
                <a:latin typeface="+mn-ea"/>
                <a:cs typeface="メイリオ"/>
              </a:rPr>
              <a:t>つ</a:t>
            </a:r>
            <a:r>
              <a:rPr lang="ja-JP" altLang="en-US" sz="3300" b="1" dirty="0">
                <a:solidFill>
                  <a:srgbClr val="C00000"/>
                </a:solidFill>
                <a:latin typeface="+mn-ea"/>
                <a:cs typeface="メイリオ"/>
              </a:rPr>
              <a:t>の特長</a:t>
            </a:r>
            <a:endParaRPr sz="3300" dirty="0">
              <a:latin typeface="+mn-ea"/>
              <a:cs typeface="メイリオ"/>
            </a:endParaRPr>
          </a:p>
        </p:txBody>
      </p:sp>
      <p:sp>
        <p:nvSpPr>
          <p:cNvPr id="34"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19</a:t>
            </a:fld>
            <a:endParaRPr lang="ja-JP" altLang="en-US"/>
          </a:p>
        </p:txBody>
      </p:sp>
      <p:sp>
        <p:nvSpPr>
          <p:cNvPr id="15" name="テキスト プレースホルダー 2">
            <a:extLst>
              <a:ext uri="{FF2B5EF4-FFF2-40B4-BE49-F238E27FC236}">
                <a16:creationId xmlns:a16="http://schemas.microsoft.com/office/drawing/2014/main" id="{61683215-D6EC-BC3E-BCA3-715EED74BB5D}"/>
              </a:ext>
            </a:extLst>
          </p:cNvPr>
          <p:cNvSpPr txBox="1">
            <a:spLocks/>
          </p:cNvSpPr>
          <p:nvPr/>
        </p:nvSpPr>
        <p:spPr>
          <a:xfrm>
            <a:off x="263352" y="95931"/>
            <a:ext cx="11089629" cy="814388"/>
          </a:xfrm>
          <a:prstGeom prst="rect">
            <a:avLst/>
          </a:prstGeom>
        </p:spPr>
        <p:txBody>
          <a:bodyPr anchor="ctr">
            <a:noAutofit/>
          </a:bodyPr>
          <a:lst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800" dirty="0">
                <a:solidFill>
                  <a:schemeClr val="tx1">
                    <a:lumMod val="75000"/>
                    <a:lumOff val="25000"/>
                  </a:schemeClr>
                </a:solidFill>
                <a:latin typeface="+mn-ea"/>
                <a:ea typeface="+mn-ea"/>
              </a:rPr>
              <a:t>商品メリット：ブランドパネル　</a:t>
            </a:r>
            <a:r>
              <a:rPr lang="en-US" altLang="ja-JP" sz="2800" dirty="0">
                <a:solidFill>
                  <a:schemeClr val="tx1">
                    <a:lumMod val="75000"/>
                    <a:lumOff val="25000"/>
                  </a:schemeClr>
                </a:solidFill>
                <a:latin typeface="+mn-ea"/>
                <a:ea typeface="+mn-ea"/>
              </a:rPr>
              <a:t>SP</a:t>
            </a:r>
            <a:endParaRPr lang="ja-JP" altLang="en-US" sz="2800" dirty="0">
              <a:solidFill>
                <a:srgbClr val="000000"/>
              </a:solidFill>
              <a:latin typeface="Hiragino Kaku Gothic Pro"/>
            </a:endParaRPr>
          </a:p>
        </p:txBody>
      </p:sp>
      <p:sp>
        <p:nvSpPr>
          <p:cNvPr id="2" name="正方形/長方形 1">
            <a:extLst>
              <a:ext uri="{FF2B5EF4-FFF2-40B4-BE49-F238E27FC236}">
                <a16:creationId xmlns:a16="http://schemas.microsoft.com/office/drawing/2014/main" id="{752C1572-A958-BCCB-932A-4037E2CDE076}"/>
              </a:ext>
            </a:extLst>
          </p:cNvPr>
          <p:cNvSpPr/>
          <p:nvPr/>
        </p:nvSpPr>
        <p:spPr>
          <a:xfrm>
            <a:off x="8928200" y="224656"/>
            <a:ext cx="1584176" cy="246221"/>
          </a:xfrm>
          <a:prstGeom prst="rect">
            <a:avLst/>
          </a:prstGeom>
          <a:solidFill>
            <a:schemeClr val="accent6">
              <a:lumMod val="60000"/>
              <a:lumOff val="40000"/>
            </a:schemeClr>
          </a:solidFill>
        </p:spPr>
        <p:txBody>
          <a:bodyPr wrap="square">
            <a:spAutoFit/>
          </a:bodyPr>
          <a:lstStyle/>
          <a:p>
            <a:pPr algn="ctr"/>
            <a:r>
              <a:rPr lang="en-US" altLang="ja-JP" sz="1000" b="1" dirty="0" err="1">
                <a:solidFill>
                  <a:schemeClr val="bg1"/>
                </a:solidFill>
                <a:latin typeface="+mn-ea"/>
              </a:rPr>
              <a:t>vimps</a:t>
            </a:r>
            <a:r>
              <a:rPr lang="ja-JP" altLang="en-US" sz="1000" b="1" dirty="0">
                <a:solidFill>
                  <a:schemeClr val="bg1"/>
                </a:solidFill>
                <a:latin typeface="+mn-ea"/>
              </a:rPr>
              <a:t>大増量プラン　　</a:t>
            </a:r>
          </a:p>
        </p:txBody>
      </p:sp>
      <p:sp>
        <p:nvSpPr>
          <p:cNvPr id="4" name="テキスト ボックス 3">
            <a:extLst>
              <a:ext uri="{FF2B5EF4-FFF2-40B4-BE49-F238E27FC236}">
                <a16:creationId xmlns:a16="http://schemas.microsoft.com/office/drawing/2014/main" id="{956CBD16-F6FF-D3B9-4504-3E03BA1B35F9}"/>
              </a:ext>
            </a:extLst>
          </p:cNvPr>
          <p:cNvSpPr txBox="1"/>
          <p:nvPr/>
        </p:nvSpPr>
        <p:spPr>
          <a:xfrm>
            <a:off x="244305" y="6493371"/>
            <a:ext cx="4487763" cy="33855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※SP</a:t>
            </a:r>
            <a:r>
              <a:rPr kumimoji="0" lang="ja-JP" altLang="en-US" sz="800" b="0" i="0" u="none" strike="noStrike" kern="0" cap="none" spc="0" normalizeH="0" baseline="0" noProof="0" dirty="0">
                <a:ln>
                  <a:noFill/>
                </a:ln>
                <a:solidFill>
                  <a:schemeClr val="tx1">
                    <a:lumMod val="50000"/>
                    <a:lumOff val="50000"/>
                  </a:schemeClr>
                </a:solidFill>
                <a:effectLst/>
                <a:uLnTx/>
                <a:uFillTx/>
              </a:rPr>
              <a:t>はスマートフォン、</a:t>
            </a:r>
            <a:r>
              <a:rPr kumimoji="0" lang="en-US" altLang="ja-JP" sz="800" b="0" i="0" u="none" strike="noStrike" kern="0" cap="none" spc="0" normalizeH="0" baseline="0" noProof="0" dirty="0">
                <a:ln>
                  <a:noFill/>
                </a:ln>
                <a:solidFill>
                  <a:schemeClr val="tx1">
                    <a:lumMod val="50000"/>
                    <a:lumOff val="50000"/>
                  </a:schemeClr>
                </a:solidFill>
                <a:effectLst/>
                <a:uLnTx/>
                <a:uFillTx/>
              </a:rPr>
              <a:t>PC</a:t>
            </a:r>
            <a:r>
              <a:rPr kumimoji="0" lang="ja-JP" altLang="en-US" sz="800" b="0" i="0" u="none" strike="noStrike" kern="0" cap="none" spc="0" normalizeH="0" baseline="0" noProof="0" dirty="0">
                <a:ln>
                  <a:noFill/>
                </a:ln>
                <a:solidFill>
                  <a:schemeClr val="tx1">
                    <a:lumMod val="50000"/>
                    <a:lumOff val="50000"/>
                  </a:schemeClr>
                </a:solidFill>
                <a:effectLst/>
                <a:uLnTx/>
                <a:uFillTx/>
              </a:rPr>
              <a:t>はパソコン、</a:t>
            </a:r>
            <a:r>
              <a:rPr kumimoji="0" lang="en-US" altLang="ja-JP" sz="800" b="0" i="0" u="none" strike="noStrike" kern="0" cap="none" spc="0" normalizeH="0" baseline="0" noProof="0" dirty="0">
                <a:ln>
                  <a:noFill/>
                </a:ln>
                <a:solidFill>
                  <a:schemeClr val="tx1">
                    <a:lumMod val="50000"/>
                    <a:lumOff val="50000"/>
                  </a:schemeClr>
                </a:solidFill>
                <a:effectLst/>
                <a:uLnTx/>
                <a:uFillTx/>
              </a:rPr>
              <a:t>MD</a:t>
            </a:r>
            <a:r>
              <a:rPr kumimoji="0" lang="ja-JP" altLang="en-US" sz="800" b="0" i="0" u="none" strike="noStrike" kern="0" cap="none" spc="0" normalizeH="0" baseline="0" noProof="0" dirty="0">
                <a:ln>
                  <a:noFill/>
                </a:ln>
                <a:solidFill>
                  <a:schemeClr val="tx1">
                    <a:lumMod val="50000"/>
                    <a:lumOff val="50000"/>
                  </a:schemeClr>
                </a:solidFill>
                <a:effectLst/>
                <a:uLnTx/>
                <a:uFillTx/>
              </a:rPr>
              <a:t>はマルチデバイスの略称です。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p:txBody>
      </p:sp>
    </p:spTree>
    <p:extLst>
      <p:ext uri="{BB962C8B-B14F-4D97-AF65-F5344CB8AC3E}">
        <p14:creationId xmlns:p14="http://schemas.microsoft.com/office/powerpoint/2010/main" val="21526100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a:extLst>
              <a:ext uri="{FF2B5EF4-FFF2-40B4-BE49-F238E27FC236}">
                <a16:creationId xmlns:a16="http://schemas.microsoft.com/office/drawing/2014/main" id="{15D8CAC5-4708-5B43-B851-63CF8E71CF02}"/>
              </a:ext>
            </a:extLst>
          </p:cNvPr>
          <p:cNvSpPr>
            <a:spLocks noGrp="1"/>
          </p:cNvSpPr>
          <p:nvPr>
            <p:ph type="sldNum" sz="quarter" idx="4"/>
          </p:nvPr>
        </p:nvSpPr>
        <p:spPr/>
        <p:txBody>
          <a:bodyPr/>
          <a:lstStyle/>
          <a:p>
            <a:fld id="{F9BD7636-22E7-4304-ABE2-16A3D163D5E1}" type="slidenum">
              <a:rPr lang="ja-JP" altLang="en-US" smtClean="0">
                <a:latin typeface="メイリオ" panose="020B0604030504040204" pitchFamily="50" charset="-128"/>
                <a:ea typeface="メイリオ" panose="020B0604030504040204" pitchFamily="50" charset="-128"/>
              </a:rPr>
              <a:pPr/>
              <a:t>2</a:t>
            </a:fld>
            <a:endParaRPr lang="ja-JP" altLang="en-US" dirty="0">
              <a:latin typeface="メイリオ" panose="020B0604030504040204" pitchFamily="50" charset="-128"/>
              <a:ea typeface="メイリオ" panose="020B0604030504040204" pitchFamily="50" charset="-128"/>
            </a:endParaRPr>
          </a:p>
        </p:txBody>
      </p:sp>
      <p:sp>
        <p:nvSpPr>
          <p:cNvPr id="18" name="コンテンツ プレースホルダー 2">
            <a:extLst>
              <a:ext uri="{FF2B5EF4-FFF2-40B4-BE49-F238E27FC236}">
                <a16:creationId xmlns:a16="http://schemas.microsoft.com/office/drawing/2014/main" id="{98BE2552-6BF2-43AF-B0F2-8FA717B0171C}"/>
              </a:ext>
            </a:extLst>
          </p:cNvPr>
          <p:cNvSpPr txBox="1">
            <a:spLocks/>
          </p:cNvSpPr>
          <p:nvPr/>
        </p:nvSpPr>
        <p:spPr>
          <a:xfrm>
            <a:off x="983432" y="1914520"/>
            <a:ext cx="8208912" cy="3384376"/>
          </a:xfrm>
        </p:spPr>
        <p:txBody>
          <a:bodyPr anchor="t">
            <a:noAutofit/>
          </a:bodyPr>
          <a:lst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pPr marL="514350" indent="-514350">
              <a:buFont typeface="+mj-lt"/>
              <a:buAutoNum type="arabicPeriod"/>
            </a:pPr>
            <a:r>
              <a:rPr lang="ja-JP" altLang="en-US" sz="2800" dirty="0"/>
              <a:t>キャンペーン概要</a:t>
            </a:r>
            <a:endParaRPr lang="en-US" altLang="ja-JP" sz="2800" dirty="0"/>
          </a:p>
          <a:p>
            <a:pPr marL="514350" indent="-514350">
              <a:buFont typeface="+mj-lt"/>
              <a:buAutoNum type="arabicPeriod"/>
            </a:pPr>
            <a:r>
              <a:rPr lang="ja-JP" altLang="en-US" sz="2800" dirty="0"/>
              <a:t>お得な</a:t>
            </a:r>
            <a:r>
              <a:rPr lang="en-US" altLang="ja-JP" sz="2800" dirty="0" err="1"/>
              <a:t>vimps</a:t>
            </a:r>
            <a:r>
              <a:rPr lang="ja-JP" altLang="en-US" sz="2800" dirty="0"/>
              <a:t>大増量プラン　</a:t>
            </a:r>
            <a:endParaRPr lang="en-US" altLang="ja-JP" sz="2800" dirty="0"/>
          </a:p>
          <a:p>
            <a:pPr marL="514350" indent="-514350">
              <a:buFont typeface="+mj-lt"/>
              <a:buAutoNum type="arabicPeriod"/>
            </a:pPr>
            <a:r>
              <a:rPr lang="ja-JP" altLang="en-US" sz="2800" dirty="0"/>
              <a:t>リーチ獲得特別プラン</a:t>
            </a:r>
            <a:endParaRPr lang="en-US" altLang="ja-JP" sz="2800" dirty="0"/>
          </a:p>
          <a:p>
            <a:pPr marL="514350" indent="-514350">
              <a:buFont typeface="+mj-lt"/>
              <a:buAutoNum type="arabicPeriod"/>
            </a:pPr>
            <a:r>
              <a:rPr lang="en-US" altLang="ja-JP" sz="2800" dirty="0"/>
              <a:t>carview!</a:t>
            </a:r>
            <a:r>
              <a:rPr lang="ja-JP" altLang="en-US" sz="2800" dirty="0"/>
              <a:t> 商品特別プラン</a:t>
            </a:r>
            <a:endParaRPr lang="en-US" altLang="ja-JP" sz="2800" dirty="0"/>
          </a:p>
          <a:p>
            <a:pPr marL="514350" indent="-514350">
              <a:buFont typeface="+mj-lt"/>
              <a:buAutoNum type="arabicPeriod"/>
            </a:pPr>
            <a:r>
              <a:rPr lang="ja-JP" altLang="en-US" sz="2800" dirty="0"/>
              <a:t>各商品のメリット</a:t>
            </a:r>
            <a:endParaRPr lang="en-US" altLang="ja-JP" sz="2800" dirty="0"/>
          </a:p>
          <a:p>
            <a:pPr marL="514350" indent="-514350">
              <a:buFont typeface="+mj-lt"/>
              <a:buAutoNum type="arabicPeriod"/>
            </a:pPr>
            <a:r>
              <a:rPr lang="ja-JP" altLang="en-US" sz="2800" dirty="0"/>
              <a:t>ご予約時の注意事項　</a:t>
            </a:r>
            <a:endParaRPr lang="en-US" altLang="ja-JP" sz="2800" dirty="0"/>
          </a:p>
        </p:txBody>
      </p:sp>
      <p:sp>
        <p:nvSpPr>
          <p:cNvPr id="7" name="テキスト プレースホルダー 2"/>
          <p:cNvSpPr>
            <a:spLocks noGrp="1"/>
          </p:cNvSpPr>
          <p:nvPr>
            <p:ph type="body" sz="quarter" idx="11"/>
          </p:nvPr>
        </p:nvSpPr>
        <p:spPr>
          <a:xfrm>
            <a:off x="334963" y="130175"/>
            <a:ext cx="9759950" cy="814388"/>
          </a:xfrm>
        </p:spPr>
        <p:txBody>
          <a:bodyPr>
            <a:normAutofit/>
          </a:bodyPr>
          <a:lstStyle/>
          <a:p>
            <a:r>
              <a:rPr lang="ja-JP" altLang="en-US" b="1" dirty="0"/>
              <a:t>目次</a:t>
            </a:r>
            <a:endParaRPr kumimoji="1" lang="ja-JP" altLang="en-US" b="1" dirty="0"/>
          </a:p>
        </p:txBody>
      </p:sp>
      <p:sp>
        <p:nvSpPr>
          <p:cNvPr id="2" name="コンテンツ プレースホルダー 2">
            <a:extLst>
              <a:ext uri="{FF2B5EF4-FFF2-40B4-BE49-F238E27FC236}">
                <a16:creationId xmlns:a16="http://schemas.microsoft.com/office/drawing/2014/main" id="{0EC36C7A-AE46-85D8-8BDC-C2FE31E6BD1E}"/>
              </a:ext>
            </a:extLst>
          </p:cNvPr>
          <p:cNvSpPr txBox="1">
            <a:spLocks/>
          </p:cNvSpPr>
          <p:nvPr/>
        </p:nvSpPr>
        <p:spPr>
          <a:xfrm>
            <a:off x="9192344" y="1916832"/>
            <a:ext cx="936104" cy="3384376"/>
          </a:xfrm>
        </p:spPr>
        <p:txBody>
          <a:bodyPr anchor="t">
            <a:noAutofit/>
          </a:bodyPr>
          <a:lst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en-US" altLang="ja-JP" sz="2800" dirty="0"/>
              <a:t>P3</a:t>
            </a:r>
          </a:p>
          <a:p>
            <a:r>
              <a:rPr lang="en-US" altLang="ja-JP" sz="2800" dirty="0"/>
              <a:t>P4</a:t>
            </a:r>
          </a:p>
          <a:p>
            <a:r>
              <a:rPr lang="en-US" altLang="ja-JP" sz="2800" dirty="0"/>
              <a:t>P11</a:t>
            </a:r>
          </a:p>
          <a:p>
            <a:r>
              <a:rPr lang="en-US" altLang="ja-JP" sz="2800" dirty="0"/>
              <a:t>P15</a:t>
            </a:r>
          </a:p>
          <a:p>
            <a:r>
              <a:rPr lang="en-US" altLang="ja-JP" sz="2800" dirty="0"/>
              <a:t>P18</a:t>
            </a:r>
          </a:p>
          <a:p>
            <a:r>
              <a:rPr lang="en-US" altLang="ja-JP" sz="2800" dirty="0"/>
              <a:t>P28</a:t>
            </a:r>
          </a:p>
        </p:txBody>
      </p:sp>
    </p:spTree>
    <p:extLst>
      <p:ext uri="{BB962C8B-B14F-4D97-AF65-F5344CB8AC3E}">
        <p14:creationId xmlns:p14="http://schemas.microsoft.com/office/powerpoint/2010/main" val="34207051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グループ化 7"/>
          <p:cNvGrpSpPr/>
          <p:nvPr/>
        </p:nvGrpSpPr>
        <p:grpSpPr>
          <a:xfrm>
            <a:off x="407368" y="2547376"/>
            <a:ext cx="5328592" cy="3347424"/>
            <a:chOff x="2697098" y="2340234"/>
            <a:chExt cx="6711270" cy="4359016"/>
          </a:xfrm>
        </p:grpSpPr>
        <p:pic>
          <p:nvPicPr>
            <p:cNvPr id="9" name="図 8"/>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2697098" y="2340234"/>
              <a:ext cx="6711270" cy="4359016"/>
            </a:xfrm>
            <a:prstGeom prst="rect">
              <a:avLst/>
            </a:prstGeom>
          </p:spPr>
        </p:pic>
        <p:pic>
          <p:nvPicPr>
            <p:cNvPr id="10" name="図 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431704" y="2719631"/>
              <a:ext cx="5184577" cy="3553784"/>
            </a:xfrm>
            <a:prstGeom prst="rect">
              <a:avLst/>
            </a:prstGeom>
            <a:effectLst>
              <a:outerShdw blurRad="50800" dist="38100" dir="2700000" algn="tl" rotWithShape="0">
                <a:prstClr val="black">
                  <a:alpha val="40000"/>
                </a:prstClr>
              </a:outerShdw>
            </a:effectLst>
          </p:spPr>
        </p:pic>
      </p:grpSp>
      <p:sp>
        <p:nvSpPr>
          <p:cNvPr id="11" name="テキスト ボックス 10"/>
          <p:cNvSpPr txBox="1"/>
          <p:nvPr/>
        </p:nvSpPr>
        <p:spPr>
          <a:xfrm>
            <a:off x="407368" y="1024280"/>
            <a:ext cx="11449272" cy="830997"/>
          </a:xfrm>
          <a:prstGeom prst="rect">
            <a:avLst/>
          </a:prstGeom>
          <a:noFill/>
        </p:spPr>
        <p:txBody>
          <a:bodyPr wrap="square" rtlCol="0" anchor="ctr">
            <a:spAutoFit/>
          </a:bodyPr>
          <a:lstStyle/>
          <a:p>
            <a:pPr algn="ctr"/>
            <a:r>
              <a:rPr lang="en-US" altLang="ja-JP" sz="2400" b="1" dirty="0">
                <a:solidFill>
                  <a:srgbClr val="404040"/>
                </a:solidFill>
                <a:latin typeface="+mn-ea"/>
              </a:rPr>
              <a:t>Yahoo!</a:t>
            </a:r>
            <a:r>
              <a:rPr lang="ja-JP" altLang="en-US" sz="2400" b="1" dirty="0">
                <a:solidFill>
                  <a:srgbClr val="404040"/>
                </a:solidFill>
                <a:latin typeface="+mn-ea"/>
              </a:rPr>
              <a:t> </a:t>
            </a:r>
            <a:r>
              <a:rPr lang="en-US" altLang="ja-JP" sz="2400" b="1" dirty="0">
                <a:solidFill>
                  <a:srgbClr val="404040"/>
                </a:solidFill>
                <a:latin typeface="+mn-ea"/>
              </a:rPr>
              <a:t>JAPAN</a:t>
            </a:r>
            <a:r>
              <a:rPr lang="ja-JP" altLang="en-US" sz="2400" b="1" dirty="0">
                <a:solidFill>
                  <a:srgbClr val="404040"/>
                </a:solidFill>
                <a:latin typeface="+mn-ea"/>
              </a:rPr>
              <a:t>のトップページにおいて</a:t>
            </a:r>
            <a:endParaRPr lang="en-US" altLang="ja-JP" sz="2400" b="1" dirty="0">
              <a:solidFill>
                <a:srgbClr val="404040"/>
              </a:solidFill>
              <a:latin typeface="+mn-ea"/>
            </a:endParaRPr>
          </a:p>
          <a:p>
            <a:pPr algn="ctr"/>
            <a:r>
              <a:rPr lang="ja-JP" altLang="en-US" sz="2400" b="1" dirty="0">
                <a:solidFill>
                  <a:srgbClr val="404040"/>
                </a:solidFill>
                <a:latin typeface="+mn-ea"/>
              </a:rPr>
              <a:t>広い掲載面積で多彩な表現ができるため、認知獲得におすすめ</a:t>
            </a:r>
          </a:p>
        </p:txBody>
      </p:sp>
      <p:sp>
        <p:nvSpPr>
          <p:cNvPr id="4" name="正方形/長方形 3"/>
          <p:cNvSpPr/>
          <p:nvPr/>
        </p:nvSpPr>
        <p:spPr>
          <a:xfrm>
            <a:off x="1269880" y="2332800"/>
            <a:ext cx="3462188" cy="276999"/>
          </a:xfrm>
          <a:prstGeom prst="rect">
            <a:avLst/>
          </a:prstGeom>
        </p:spPr>
        <p:txBody>
          <a:bodyPr wrap="square">
            <a:spAutoFit/>
          </a:bodyPr>
          <a:lstStyle/>
          <a:p>
            <a:pPr algn="ctr"/>
            <a:r>
              <a:rPr lang="ja-JP" altLang="en-US" sz="1200" dirty="0">
                <a:latin typeface="メイリオ" panose="020B0604030504040204" pitchFamily="50" charset="-128"/>
                <a:ea typeface="メイリオ" panose="020B0604030504040204" pitchFamily="50" charset="-128"/>
              </a:rPr>
              <a:t>ブランドパネル　トップインパクト　パノラマ</a:t>
            </a:r>
          </a:p>
        </p:txBody>
      </p:sp>
      <p:sp>
        <p:nvSpPr>
          <p:cNvPr id="16" name="object 6"/>
          <p:cNvSpPr/>
          <p:nvPr/>
        </p:nvSpPr>
        <p:spPr>
          <a:xfrm>
            <a:off x="6115455" y="2824098"/>
            <a:ext cx="5616624"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rgbClr val="FFE9EA"/>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2" name="テキスト ボックス 1"/>
          <p:cNvSpPr txBox="1"/>
          <p:nvPr/>
        </p:nvSpPr>
        <p:spPr>
          <a:xfrm>
            <a:off x="6157739" y="2993702"/>
            <a:ext cx="5502331" cy="369332"/>
          </a:xfrm>
          <a:prstGeom prst="rect">
            <a:avLst/>
          </a:prstGeom>
          <a:noFill/>
        </p:spPr>
        <p:txBody>
          <a:bodyPr wrap="square" rtlCol="0">
            <a:spAutoFit/>
          </a:bodyPr>
          <a:lstStyle/>
          <a:p>
            <a:r>
              <a:rPr lang="en-US" altLang="ja-JP" b="1" dirty="0">
                <a:solidFill>
                  <a:schemeClr val="tx1">
                    <a:lumMod val="75000"/>
                    <a:lumOff val="25000"/>
                  </a:schemeClr>
                </a:solidFill>
                <a:latin typeface="+mn-ea"/>
              </a:rPr>
              <a:t>Yahoo!</a:t>
            </a:r>
            <a:r>
              <a:rPr lang="ja-JP" altLang="en-US" b="1" dirty="0">
                <a:solidFill>
                  <a:schemeClr val="tx1">
                    <a:lumMod val="75000"/>
                    <a:lumOff val="25000"/>
                  </a:schemeClr>
                </a:solidFill>
                <a:latin typeface="+mn-ea"/>
              </a:rPr>
              <a:t>広告（</a:t>
            </a:r>
            <a:r>
              <a:rPr lang="ja-JP" altLang="en-US" b="1" dirty="0">
                <a:solidFill>
                  <a:schemeClr val="tx1">
                    <a:lumMod val="75000"/>
                    <a:lumOff val="25000"/>
                  </a:schemeClr>
                </a:solidFill>
              </a:rPr>
              <a:t>予約型）専用フォーマット</a:t>
            </a:r>
            <a:endParaRPr lang="en-US" altLang="ja-JP" b="1" dirty="0">
              <a:solidFill>
                <a:schemeClr val="tx1">
                  <a:lumMod val="75000"/>
                  <a:lumOff val="25000"/>
                </a:schemeClr>
              </a:solidFill>
            </a:endParaRPr>
          </a:p>
        </p:txBody>
      </p:sp>
      <p:sp>
        <p:nvSpPr>
          <p:cNvPr id="19" name="object 6"/>
          <p:cNvSpPr/>
          <p:nvPr/>
        </p:nvSpPr>
        <p:spPr>
          <a:xfrm>
            <a:off x="6115455" y="3544178"/>
            <a:ext cx="5616624"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rgbClr val="FFE9EA"/>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20" name="テキスト ボックス 19"/>
          <p:cNvSpPr txBox="1"/>
          <p:nvPr/>
        </p:nvSpPr>
        <p:spPr>
          <a:xfrm>
            <a:off x="6157739" y="3713782"/>
            <a:ext cx="5502331" cy="369332"/>
          </a:xfrm>
          <a:prstGeom prst="rect">
            <a:avLst/>
          </a:prstGeom>
          <a:noFill/>
        </p:spPr>
        <p:txBody>
          <a:bodyPr wrap="square" rtlCol="0">
            <a:spAutoFit/>
          </a:bodyPr>
          <a:lstStyle/>
          <a:p>
            <a:r>
              <a:rPr lang="ja-JP" altLang="en-US" dirty="0">
                <a:solidFill>
                  <a:schemeClr val="tx1">
                    <a:lumMod val="75000"/>
                    <a:lumOff val="25000"/>
                  </a:schemeClr>
                </a:solidFill>
              </a:rPr>
              <a:t>広告掲載面積が広く、</a:t>
            </a:r>
            <a:r>
              <a:rPr lang="ja-JP" altLang="en-US" b="1" dirty="0">
                <a:solidFill>
                  <a:schemeClr val="tx1">
                    <a:lumMod val="75000"/>
                    <a:lumOff val="25000"/>
                  </a:schemeClr>
                </a:solidFill>
              </a:rPr>
              <a:t>高い認知効果</a:t>
            </a:r>
            <a:r>
              <a:rPr lang="ja-JP" altLang="en-US" dirty="0">
                <a:solidFill>
                  <a:schemeClr val="tx1">
                    <a:lumMod val="75000"/>
                    <a:lumOff val="25000"/>
                  </a:schemeClr>
                </a:solidFill>
              </a:rPr>
              <a:t>が期待できる</a:t>
            </a:r>
            <a:endParaRPr lang="en-US" altLang="ja-JP" dirty="0">
              <a:solidFill>
                <a:schemeClr val="tx1">
                  <a:lumMod val="75000"/>
                  <a:lumOff val="25000"/>
                </a:schemeClr>
              </a:solidFill>
            </a:endParaRPr>
          </a:p>
        </p:txBody>
      </p:sp>
      <p:sp>
        <p:nvSpPr>
          <p:cNvPr id="22" name="object 6"/>
          <p:cNvSpPr/>
          <p:nvPr/>
        </p:nvSpPr>
        <p:spPr>
          <a:xfrm>
            <a:off x="6110259" y="4276162"/>
            <a:ext cx="5616624"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rgbClr val="FFE9EA"/>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23" name="テキスト ボックス 22"/>
          <p:cNvSpPr txBox="1"/>
          <p:nvPr/>
        </p:nvSpPr>
        <p:spPr>
          <a:xfrm>
            <a:off x="6152543" y="4305000"/>
            <a:ext cx="5502331" cy="646331"/>
          </a:xfrm>
          <a:prstGeom prst="rect">
            <a:avLst/>
          </a:prstGeom>
          <a:noFill/>
        </p:spPr>
        <p:txBody>
          <a:bodyPr wrap="square" rtlCol="0">
            <a:spAutoFit/>
          </a:bodyPr>
          <a:lstStyle/>
          <a:p>
            <a:r>
              <a:rPr lang="ja-JP" altLang="en-US" dirty="0">
                <a:solidFill>
                  <a:schemeClr val="tx1">
                    <a:lumMod val="75000"/>
                    <a:lumOff val="25000"/>
                  </a:schemeClr>
                </a:solidFill>
              </a:rPr>
              <a:t>複数商品あり</a:t>
            </a:r>
            <a:r>
              <a:rPr lang="ja-JP" altLang="en-US" b="1" dirty="0">
                <a:solidFill>
                  <a:schemeClr val="tx1">
                    <a:lumMod val="75000"/>
                    <a:lumOff val="25000"/>
                  </a:schemeClr>
                </a:solidFill>
              </a:rPr>
              <a:t>訴求内容に合った世界観を表現する</a:t>
            </a:r>
            <a:endParaRPr lang="en-US" altLang="ja-JP" b="1" dirty="0">
              <a:solidFill>
                <a:schemeClr val="tx1">
                  <a:lumMod val="75000"/>
                  <a:lumOff val="25000"/>
                </a:schemeClr>
              </a:solidFill>
            </a:endParaRPr>
          </a:p>
          <a:p>
            <a:r>
              <a:rPr lang="ja-JP" altLang="en-US" b="1" dirty="0">
                <a:solidFill>
                  <a:schemeClr val="tx1">
                    <a:lumMod val="75000"/>
                    <a:lumOff val="25000"/>
                  </a:schemeClr>
                </a:solidFill>
              </a:rPr>
              <a:t>ことが可能</a:t>
            </a:r>
            <a:endParaRPr lang="en-US" altLang="ja-JP" b="1" dirty="0">
              <a:solidFill>
                <a:schemeClr val="tx1">
                  <a:lumMod val="75000"/>
                  <a:lumOff val="25000"/>
                </a:schemeClr>
              </a:solidFill>
            </a:endParaRPr>
          </a:p>
        </p:txBody>
      </p:sp>
      <p:sp>
        <p:nvSpPr>
          <p:cNvPr id="25" name="object 6"/>
          <p:cNvSpPr/>
          <p:nvPr/>
        </p:nvSpPr>
        <p:spPr>
          <a:xfrm>
            <a:off x="6096000" y="5013176"/>
            <a:ext cx="5616624"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rgbClr val="FFE9EA"/>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26" name="テキスト ボックス 25"/>
          <p:cNvSpPr txBox="1"/>
          <p:nvPr/>
        </p:nvSpPr>
        <p:spPr>
          <a:xfrm>
            <a:off x="6138284" y="5085184"/>
            <a:ext cx="5502331" cy="646331"/>
          </a:xfrm>
          <a:prstGeom prst="rect">
            <a:avLst/>
          </a:prstGeom>
          <a:noFill/>
        </p:spPr>
        <p:txBody>
          <a:bodyPr wrap="square" rtlCol="0">
            <a:spAutoFit/>
          </a:bodyPr>
          <a:lstStyle/>
          <a:p>
            <a:r>
              <a:rPr lang="ja-JP" altLang="en-US" b="1" dirty="0">
                <a:solidFill>
                  <a:schemeClr val="tx1">
                    <a:lumMod val="75000"/>
                    <a:lumOff val="25000"/>
                  </a:schemeClr>
                </a:solidFill>
              </a:rPr>
              <a:t>潜在層が反応</a:t>
            </a:r>
            <a:r>
              <a:rPr lang="ja-JP" altLang="en-US" dirty="0">
                <a:solidFill>
                  <a:schemeClr val="tx1">
                    <a:lumMod val="75000"/>
                    <a:lumOff val="25000"/>
                  </a:schemeClr>
                </a:solidFill>
              </a:rPr>
              <a:t>するため、認知獲得目的で大規模キャンペーンを行う際に特におすすめの広告メニュー</a:t>
            </a:r>
            <a:endParaRPr lang="en-US" altLang="ja-JP" dirty="0">
              <a:solidFill>
                <a:schemeClr val="tx1">
                  <a:lumMod val="75000"/>
                  <a:lumOff val="25000"/>
                </a:schemeClr>
              </a:solidFill>
            </a:endParaRPr>
          </a:p>
        </p:txBody>
      </p:sp>
      <p:sp>
        <p:nvSpPr>
          <p:cNvPr id="28" name="object 6"/>
          <p:cNvSpPr/>
          <p:nvPr/>
        </p:nvSpPr>
        <p:spPr>
          <a:xfrm>
            <a:off x="6096000" y="5776426"/>
            <a:ext cx="5616624" cy="676910"/>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rgbClr val="FFE9EA"/>
          </a:solidFill>
        </p:spPr>
        <p:txBody>
          <a:bodyPr wrap="square" lIns="0" tIns="0" rIns="0" bIns="0" rtlCol="0"/>
          <a:lstStyle/>
          <a:p>
            <a:endParaRPr>
              <a:latin typeface="游ゴシック" panose="020B0400000000000000" pitchFamily="50" charset="-128"/>
              <a:ea typeface="游ゴシック" panose="020B0400000000000000" pitchFamily="50" charset="-128"/>
            </a:endParaRPr>
          </a:p>
        </p:txBody>
      </p:sp>
      <p:sp>
        <p:nvSpPr>
          <p:cNvPr id="29" name="テキスト ボックス 28"/>
          <p:cNvSpPr txBox="1"/>
          <p:nvPr/>
        </p:nvSpPr>
        <p:spPr>
          <a:xfrm>
            <a:off x="6138284" y="5805264"/>
            <a:ext cx="5502331" cy="646331"/>
          </a:xfrm>
          <a:prstGeom prst="rect">
            <a:avLst/>
          </a:prstGeom>
          <a:noFill/>
        </p:spPr>
        <p:txBody>
          <a:bodyPr wrap="square" rtlCol="0">
            <a:spAutoFit/>
          </a:bodyPr>
          <a:lstStyle/>
          <a:p>
            <a:r>
              <a:rPr lang="ja-JP" altLang="en-US" b="1" dirty="0">
                <a:solidFill>
                  <a:schemeClr val="tx1">
                    <a:lumMod val="75000"/>
                    <a:lumOff val="25000"/>
                  </a:schemeClr>
                </a:solidFill>
              </a:rPr>
              <a:t>ユーザーにストレスを与えず</a:t>
            </a:r>
            <a:endParaRPr lang="en-US" altLang="ja-JP" b="1" dirty="0">
              <a:solidFill>
                <a:schemeClr val="tx1">
                  <a:lumMod val="75000"/>
                  <a:lumOff val="25000"/>
                </a:schemeClr>
              </a:solidFill>
            </a:endParaRPr>
          </a:p>
          <a:p>
            <a:r>
              <a:rPr lang="ja-JP" altLang="en-US" b="1" dirty="0">
                <a:solidFill>
                  <a:schemeClr val="tx1">
                    <a:lumMod val="75000"/>
                    <a:lumOff val="25000"/>
                  </a:schemeClr>
                </a:solidFill>
              </a:rPr>
              <a:t>適切にメッセージを届けられる</a:t>
            </a:r>
          </a:p>
        </p:txBody>
      </p:sp>
      <p:sp>
        <p:nvSpPr>
          <p:cNvPr id="31" name="object 10"/>
          <p:cNvSpPr/>
          <p:nvPr/>
        </p:nvSpPr>
        <p:spPr>
          <a:xfrm>
            <a:off x="6121401" y="1916832"/>
            <a:ext cx="903883" cy="783495"/>
          </a:xfrm>
          <a:custGeom>
            <a:avLst/>
            <a:gdLst/>
            <a:ahLst/>
            <a:cxnLst/>
            <a:rect l="l" t="t" r="r" b="b"/>
            <a:pathLst>
              <a:path w="1068704" h="951229">
                <a:moveTo>
                  <a:pt x="0" y="0"/>
                </a:moveTo>
                <a:lnTo>
                  <a:pt x="0" y="950976"/>
                </a:lnTo>
                <a:lnTo>
                  <a:pt x="1068324" y="950976"/>
                </a:lnTo>
                <a:lnTo>
                  <a:pt x="0" y="0"/>
                </a:lnTo>
                <a:close/>
              </a:path>
            </a:pathLst>
          </a:custGeom>
          <a:solidFill>
            <a:srgbClr val="C00000">
              <a:alpha val="50195"/>
            </a:srgbClr>
          </a:solidFill>
        </p:spPr>
        <p:txBody>
          <a:bodyPr wrap="square" lIns="0" tIns="0" rIns="0" bIns="0" rtlCol="0"/>
          <a:lstStyle/>
          <a:p>
            <a:endParaRPr>
              <a:latin typeface="+mn-ea"/>
            </a:endParaRPr>
          </a:p>
        </p:txBody>
      </p:sp>
      <p:sp>
        <p:nvSpPr>
          <p:cNvPr id="32" name="object 13"/>
          <p:cNvSpPr txBox="1"/>
          <p:nvPr/>
        </p:nvSpPr>
        <p:spPr>
          <a:xfrm>
            <a:off x="6233196" y="1916832"/>
            <a:ext cx="4207510" cy="859210"/>
          </a:xfrm>
          <a:prstGeom prst="rect">
            <a:avLst/>
          </a:prstGeom>
        </p:spPr>
        <p:txBody>
          <a:bodyPr vert="horz" wrap="square" lIns="0" tIns="12700" rIns="0" bIns="0" rtlCol="0" anchor="t">
            <a:spAutoFit/>
          </a:bodyPr>
          <a:lstStyle/>
          <a:p>
            <a:pPr marL="12700">
              <a:lnSpc>
                <a:spcPct val="100000"/>
              </a:lnSpc>
              <a:spcBef>
                <a:spcPts val="100"/>
              </a:spcBef>
            </a:pPr>
            <a:r>
              <a:rPr lang="en-US" altLang="ja-JP" sz="5500" b="1" spc="-5" dirty="0">
                <a:solidFill>
                  <a:srgbClr val="C00000"/>
                </a:solidFill>
                <a:latin typeface="+mn-ea"/>
                <a:cs typeface="メイリオ"/>
              </a:rPr>
              <a:t>5</a:t>
            </a:r>
            <a:r>
              <a:rPr sz="3300" b="1" dirty="0">
                <a:solidFill>
                  <a:srgbClr val="C00000"/>
                </a:solidFill>
                <a:latin typeface="+mn-ea"/>
                <a:cs typeface="メイリオ"/>
              </a:rPr>
              <a:t>つ</a:t>
            </a:r>
            <a:r>
              <a:rPr lang="ja-JP" altLang="en-US" sz="3300" b="1" dirty="0">
                <a:solidFill>
                  <a:srgbClr val="C00000"/>
                </a:solidFill>
                <a:latin typeface="+mn-ea"/>
                <a:cs typeface="メイリオ"/>
              </a:rPr>
              <a:t>の特長</a:t>
            </a:r>
            <a:endParaRPr sz="3300" dirty="0">
              <a:latin typeface="+mn-ea"/>
              <a:cs typeface="メイリオ"/>
            </a:endParaRPr>
          </a:p>
        </p:txBody>
      </p:sp>
      <p:sp>
        <p:nvSpPr>
          <p:cNvPr id="33" name="スライド番号プレースホルダー 4"/>
          <p:cNvSpPr>
            <a:spLocks noGrp="1"/>
          </p:cNvSpPr>
          <p:nvPr>
            <p:ph type="sldNum" sz="quarter" idx="4"/>
          </p:nvPr>
        </p:nvSpPr>
        <p:spPr>
          <a:xfrm>
            <a:off x="10992544" y="6525344"/>
            <a:ext cx="1033522" cy="365125"/>
          </a:xfrm>
        </p:spPr>
        <p:txBody>
          <a:bodyPr/>
          <a:lstStyle/>
          <a:p>
            <a:fld id="{F9BD7636-22E7-4304-ABE2-16A3D163D5E1}" type="slidenum">
              <a:rPr lang="ja-JP" altLang="en-US" smtClean="0"/>
              <a:pPr/>
              <a:t>20</a:t>
            </a:fld>
            <a:endParaRPr lang="ja-JP" altLang="en-US"/>
          </a:p>
        </p:txBody>
      </p:sp>
      <p:sp>
        <p:nvSpPr>
          <p:cNvPr id="3" name="テキスト プレースホルダー 2">
            <a:extLst>
              <a:ext uri="{FF2B5EF4-FFF2-40B4-BE49-F238E27FC236}">
                <a16:creationId xmlns:a16="http://schemas.microsoft.com/office/drawing/2014/main" id="{5B2A04C9-2C40-BFEC-0DB8-60A0DBC75DC3}"/>
              </a:ext>
            </a:extLst>
          </p:cNvPr>
          <p:cNvSpPr txBox="1">
            <a:spLocks/>
          </p:cNvSpPr>
          <p:nvPr/>
        </p:nvSpPr>
        <p:spPr>
          <a:xfrm>
            <a:off x="263353" y="95931"/>
            <a:ext cx="8496944" cy="814388"/>
          </a:xfrm>
          <a:prstGeom prst="rect">
            <a:avLst/>
          </a:prstGeom>
        </p:spPr>
        <p:txBody>
          <a:bodyPr anchor="ctr">
            <a:noAutofit/>
          </a:bodyPr>
          <a:lst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800" dirty="0">
                <a:solidFill>
                  <a:schemeClr val="tx1">
                    <a:lumMod val="75000"/>
                    <a:lumOff val="25000"/>
                  </a:schemeClr>
                </a:solidFill>
                <a:latin typeface="+mn-ea"/>
                <a:ea typeface="+mn-ea"/>
              </a:rPr>
              <a:t>商品メリット：ブランドパネル　トップインパクト</a:t>
            </a:r>
            <a:endParaRPr lang="ja-JP" altLang="en-US" sz="2800" dirty="0">
              <a:solidFill>
                <a:srgbClr val="000000"/>
              </a:solidFill>
              <a:latin typeface="Hiragino Kaku Gothic Pro"/>
            </a:endParaRPr>
          </a:p>
        </p:txBody>
      </p:sp>
      <p:sp>
        <p:nvSpPr>
          <p:cNvPr id="7" name="正方形/長方形 6">
            <a:extLst>
              <a:ext uri="{FF2B5EF4-FFF2-40B4-BE49-F238E27FC236}">
                <a16:creationId xmlns:a16="http://schemas.microsoft.com/office/drawing/2014/main" id="{2898739A-AB72-A39F-614D-7B5CCEF8CCFD}"/>
              </a:ext>
            </a:extLst>
          </p:cNvPr>
          <p:cNvSpPr/>
          <p:nvPr/>
        </p:nvSpPr>
        <p:spPr>
          <a:xfrm>
            <a:off x="8928200" y="224656"/>
            <a:ext cx="1584176" cy="246221"/>
          </a:xfrm>
          <a:prstGeom prst="rect">
            <a:avLst/>
          </a:prstGeom>
          <a:solidFill>
            <a:schemeClr val="accent6">
              <a:lumMod val="60000"/>
              <a:lumOff val="40000"/>
            </a:schemeClr>
          </a:solidFill>
        </p:spPr>
        <p:txBody>
          <a:bodyPr wrap="square">
            <a:spAutoFit/>
          </a:bodyPr>
          <a:lstStyle/>
          <a:p>
            <a:pPr algn="ctr"/>
            <a:r>
              <a:rPr lang="en-US" altLang="ja-JP" sz="1000" b="1" dirty="0" err="1">
                <a:solidFill>
                  <a:schemeClr val="bg1"/>
                </a:solidFill>
                <a:latin typeface="+mn-ea"/>
              </a:rPr>
              <a:t>vimps</a:t>
            </a:r>
            <a:r>
              <a:rPr lang="ja-JP" altLang="en-US" sz="1000" b="1" dirty="0">
                <a:solidFill>
                  <a:schemeClr val="bg1"/>
                </a:solidFill>
                <a:latin typeface="+mn-ea"/>
              </a:rPr>
              <a:t>大増量プラン　　</a:t>
            </a:r>
          </a:p>
        </p:txBody>
      </p:sp>
      <p:sp>
        <p:nvSpPr>
          <p:cNvPr id="5" name="テキスト ボックス 4">
            <a:extLst>
              <a:ext uri="{FF2B5EF4-FFF2-40B4-BE49-F238E27FC236}">
                <a16:creationId xmlns:a16="http://schemas.microsoft.com/office/drawing/2014/main" id="{73C2B9C7-4312-63F3-2C04-51F582B9D51A}"/>
              </a:ext>
            </a:extLst>
          </p:cNvPr>
          <p:cNvSpPr txBox="1"/>
          <p:nvPr/>
        </p:nvSpPr>
        <p:spPr>
          <a:xfrm>
            <a:off x="244305" y="6546625"/>
            <a:ext cx="4487763" cy="215444"/>
          </a:xfrm>
          <a:prstGeom prst="rect">
            <a:avLst/>
          </a:prstGeom>
          <a:noFill/>
        </p:spPr>
        <p:txBody>
          <a:bodyPr wrap="square">
            <a:spAutoFit/>
          </a:bodyPr>
          <a:lstStyle/>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p:txBody>
      </p:sp>
    </p:spTree>
    <p:extLst>
      <p:ext uri="{BB962C8B-B14F-4D97-AF65-F5344CB8AC3E}">
        <p14:creationId xmlns:p14="http://schemas.microsoft.com/office/powerpoint/2010/main" val="26367058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正方形/長方形 13"/>
          <p:cNvSpPr/>
          <p:nvPr/>
        </p:nvSpPr>
        <p:spPr>
          <a:xfrm>
            <a:off x="8301048" y="3861048"/>
            <a:ext cx="2199719" cy="646331"/>
          </a:xfrm>
          <a:prstGeom prst="rect">
            <a:avLst/>
          </a:prstGeom>
          <a:solidFill>
            <a:schemeClr val="bg1"/>
          </a:solidFill>
        </p:spPr>
        <p:txBody>
          <a:bodyPr wrap="square">
            <a:spAutoFit/>
          </a:bodyPr>
          <a:lstStyle/>
          <a:p>
            <a:pPr algn="ctr" defTabSz="914423">
              <a:defRPr/>
            </a:pPr>
            <a:r>
              <a:rPr lang="ja-JP" altLang="en-US" sz="1200" dirty="0"/>
              <a:t>インストリーム広告接触後</a:t>
            </a:r>
            <a:endParaRPr lang="en-US" altLang="ja-JP" sz="1200" dirty="0"/>
          </a:p>
          <a:p>
            <a:pPr algn="ctr" defTabSz="914423">
              <a:defRPr/>
            </a:pPr>
            <a:r>
              <a:rPr lang="ja-JP" altLang="en-US" sz="1200" b="1" dirty="0">
                <a:solidFill>
                  <a:schemeClr val="accent6">
                    <a:lumMod val="60000"/>
                    <a:lumOff val="40000"/>
                  </a:schemeClr>
                </a:solidFill>
              </a:rPr>
              <a:t>関連ワードを検索</a:t>
            </a:r>
            <a:r>
              <a:rPr lang="ja-JP" altLang="en-US" sz="1200" dirty="0"/>
              <a:t>し</a:t>
            </a:r>
            <a:endParaRPr lang="en-US" altLang="ja-JP" sz="1200" dirty="0"/>
          </a:p>
          <a:p>
            <a:pPr lvl="0" algn="ctr" defTabSz="914423">
              <a:defRPr/>
            </a:pPr>
            <a:r>
              <a:rPr lang="ja-JP" altLang="en-US" sz="1200" b="1" dirty="0">
                <a:solidFill>
                  <a:schemeClr val="accent6">
                    <a:lumMod val="60000"/>
                    <a:lumOff val="40000"/>
                  </a:schemeClr>
                </a:solidFill>
              </a:rPr>
              <a:t>購買行動</a:t>
            </a:r>
            <a:r>
              <a:rPr lang="ja-JP" altLang="en-US" sz="1200" dirty="0"/>
              <a:t>をした</a:t>
            </a:r>
            <a:endParaRPr lang="en-US" altLang="ja-JP" sz="1200" dirty="0"/>
          </a:p>
        </p:txBody>
      </p:sp>
      <p:sp>
        <p:nvSpPr>
          <p:cNvPr id="18" name="楕円 17"/>
          <p:cNvSpPr/>
          <p:nvPr/>
        </p:nvSpPr>
        <p:spPr>
          <a:xfrm>
            <a:off x="10502140" y="3525084"/>
            <a:ext cx="1449669" cy="1344076"/>
          </a:xfrm>
          <a:prstGeom prst="ellipse">
            <a:avLst/>
          </a:prstGeom>
          <a:solidFill>
            <a:schemeClr val="accent4">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pic>
        <p:nvPicPr>
          <p:cNvPr id="65" name="図 64"/>
          <p:cNvPicPr>
            <a:picLocks noChangeAspect="1"/>
          </p:cNvPicPr>
          <p:nvPr/>
        </p:nvPicPr>
        <p:blipFill rotWithShape="1">
          <a:blip r:embed="rId2" cstate="email">
            <a:extLst>
              <a:ext uri="{28A0092B-C50C-407E-A947-70E740481C1C}">
                <a14:useLocalDpi xmlns:a14="http://schemas.microsoft.com/office/drawing/2010/main"/>
              </a:ext>
            </a:extLst>
          </a:blip>
          <a:srcRect t="8070"/>
          <a:stretch/>
        </p:blipFill>
        <p:spPr>
          <a:xfrm>
            <a:off x="4413548" y="4440435"/>
            <a:ext cx="3564398" cy="2079547"/>
          </a:xfrm>
          <a:prstGeom prst="rect">
            <a:avLst/>
          </a:prstGeom>
        </p:spPr>
      </p:pic>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1" lang="ja-JP" altLang="en-US" sz="1400" b="0" i="0" u="none" strike="noStrike" kern="1200" cap="none" spc="0" normalizeH="0" baseline="0" noProof="0">
              <a:ln>
                <a:noFill/>
              </a:ln>
              <a:solidFill>
                <a:srgbClr val="999999"/>
              </a:solidFill>
              <a:effectLst/>
              <a:uLnTx/>
              <a:uFillTx/>
              <a:latin typeface="+mn-ea"/>
              <a:cs typeface="+mn-cs"/>
            </a:endParaRPr>
          </a:p>
        </p:txBody>
      </p:sp>
      <p:sp>
        <p:nvSpPr>
          <p:cNvPr id="48" name="object 6"/>
          <p:cNvSpPr/>
          <p:nvPr/>
        </p:nvSpPr>
        <p:spPr>
          <a:xfrm>
            <a:off x="407368" y="2348880"/>
            <a:ext cx="3455641" cy="548253"/>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ja-JP" sz="2200" b="1" dirty="0">
                <a:solidFill>
                  <a:schemeClr val="bg1"/>
                </a:solidFill>
                <a:latin typeface="+mn-ea"/>
                <a:cs typeface="メイリオ" panose="020B0604030504040204" pitchFamily="50" charset="-128"/>
              </a:rPr>
              <a:t>ブランドセーフティ</a:t>
            </a:r>
            <a:endParaRPr lang="ja-JP" altLang="en-US" sz="2200" b="1" dirty="0">
              <a:solidFill>
                <a:schemeClr val="bg1"/>
              </a:solidFill>
              <a:latin typeface="+mn-ea"/>
              <a:cs typeface="メイリオ" panose="020B0604030504040204" pitchFamily="50" charset="-128"/>
            </a:endParaRPr>
          </a:p>
        </p:txBody>
      </p:sp>
      <p:sp>
        <p:nvSpPr>
          <p:cNvPr id="49" name="object 7"/>
          <p:cNvSpPr/>
          <p:nvPr/>
        </p:nvSpPr>
        <p:spPr>
          <a:xfrm>
            <a:off x="4440559" y="2360644"/>
            <a:ext cx="3455641" cy="548252"/>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sz="2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高い</a:t>
            </a:r>
            <a:r>
              <a:rPr lang="ja-JP" altLang="ja-JP" sz="2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rPr>
              <a:t>視聴完遂率</a:t>
            </a:r>
            <a:endParaRPr lang="ja-JP" altLang="en-US" sz="2200" b="1" dirty="0">
              <a:solidFill>
                <a:schemeClr val="bg1"/>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0" name="object 8"/>
          <p:cNvSpPr/>
          <p:nvPr/>
        </p:nvSpPr>
        <p:spPr>
          <a:xfrm>
            <a:off x="8371912" y="2370069"/>
            <a:ext cx="3455641" cy="549394"/>
          </a:xfrm>
          <a:custGeom>
            <a:avLst/>
            <a:gdLst/>
            <a:ahLst/>
            <a:cxnLst/>
            <a:rect l="l" t="t" r="r" b="b"/>
            <a:pathLst>
              <a:path w="6300470" h="678179">
                <a:moveTo>
                  <a:pt x="6187186" y="0"/>
                </a:moveTo>
                <a:lnTo>
                  <a:pt x="113029" y="0"/>
                </a:lnTo>
                <a:lnTo>
                  <a:pt x="69008" y="8874"/>
                </a:lnTo>
                <a:lnTo>
                  <a:pt x="33083" y="33083"/>
                </a:lnTo>
                <a:lnTo>
                  <a:pt x="8874" y="69008"/>
                </a:lnTo>
                <a:lnTo>
                  <a:pt x="0" y="113029"/>
                </a:lnTo>
                <a:lnTo>
                  <a:pt x="0" y="565149"/>
                </a:lnTo>
                <a:lnTo>
                  <a:pt x="8874" y="609144"/>
                </a:lnTo>
                <a:lnTo>
                  <a:pt x="33083" y="645072"/>
                </a:lnTo>
                <a:lnTo>
                  <a:pt x="69008" y="669296"/>
                </a:lnTo>
                <a:lnTo>
                  <a:pt x="113029" y="678179"/>
                </a:lnTo>
                <a:lnTo>
                  <a:pt x="6187186" y="678179"/>
                </a:lnTo>
                <a:lnTo>
                  <a:pt x="6231207" y="669296"/>
                </a:lnTo>
                <a:lnTo>
                  <a:pt x="6267132" y="645072"/>
                </a:lnTo>
                <a:lnTo>
                  <a:pt x="6291341" y="609144"/>
                </a:lnTo>
                <a:lnTo>
                  <a:pt x="6300216" y="565149"/>
                </a:lnTo>
                <a:lnTo>
                  <a:pt x="6300216" y="113029"/>
                </a:lnTo>
                <a:lnTo>
                  <a:pt x="6291341" y="69008"/>
                </a:lnTo>
                <a:lnTo>
                  <a:pt x="6267132" y="33083"/>
                </a:lnTo>
                <a:lnTo>
                  <a:pt x="6231207" y="8874"/>
                </a:lnTo>
                <a:lnTo>
                  <a:pt x="6187186" y="0"/>
                </a:lnTo>
                <a:close/>
              </a:path>
            </a:pathLst>
          </a:custGeom>
          <a:solidFill>
            <a:schemeClr val="accent6"/>
          </a:solidFill>
        </p:spPr>
        <p:txBody>
          <a:bodyPr wrap="square" lIns="0" tIns="0" rIns="0" bIns="0" rtlCol="0" anchor="ctr"/>
          <a:lstStyle/>
          <a:p>
            <a:pPr algn="ctr"/>
            <a:r>
              <a:rPr lang="ja-JP" altLang="en-US" b="1" dirty="0">
                <a:solidFill>
                  <a:schemeClr val="bg1"/>
                </a:solidFill>
              </a:rPr>
              <a:t>広告接触後のユーザー行動</a:t>
            </a:r>
            <a:endParaRPr lang="en-US" altLang="ja-JP" b="1" dirty="0">
              <a:solidFill>
                <a:schemeClr val="bg1"/>
              </a:solidFill>
            </a:endParaRPr>
          </a:p>
        </p:txBody>
      </p:sp>
      <p:sp>
        <p:nvSpPr>
          <p:cNvPr id="57" name="テキスト ボックス 56"/>
          <p:cNvSpPr txBox="1"/>
          <p:nvPr/>
        </p:nvSpPr>
        <p:spPr>
          <a:xfrm>
            <a:off x="0" y="1052736"/>
            <a:ext cx="12192000" cy="830997"/>
          </a:xfrm>
          <a:prstGeom prst="rect">
            <a:avLst/>
          </a:prstGeom>
          <a:noFill/>
        </p:spPr>
        <p:txBody>
          <a:bodyPr wrap="square" lIns="91440" tIns="45720" rIns="91440" bIns="45720" rtlCol="0" anchor="t">
            <a:spAutoFit/>
          </a:bodyPr>
          <a:lstStyle/>
          <a:p>
            <a:pPr algn="ct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安心安全な広告枠であるため</a:t>
            </a:r>
            <a:r>
              <a:rPr lang="ja-JP" altLang="en-US" sz="2400" b="1"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ブランド毀損リスクが低く、</a:t>
            </a:r>
            <a:endParaRPr lang="en-US" altLang="ja-JP" sz="2400" b="1"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endParaRPr>
          </a:p>
          <a:p>
            <a:pPr algn="ctr"/>
            <a:r>
              <a:rPr lang="ja-JP" altLang="en-US" sz="2400" b="1"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視聴完遂率が高い</a:t>
            </a:r>
            <a:r>
              <a:rPr lang="ja-JP" altLang="en-US" sz="2400" dirty="0">
                <a:latin typeface="メイリオ" panose="020B0604030504040204" pitchFamily="50" charset="-128"/>
                <a:ea typeface="メイリオ" panose="020B0604030504040204" pitchFamily="50" charset="-128"/>
                <a:cs typeface="メイリオ" panose="020B0604030504040204" pitchFamily="50" charset="-128"/>
              </a:rPr>
              <a:t>ため広告接触後の</a:t>
            </a:r>
            <a:r>
              <a:rPr lang="ja-JP" altLang="en-US" sz="2400" b="1"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rPr>
              <a:t>ユーザー行動を促進</a:t>
            </a:r>
            <a:endParaRPr lang="ja-JP" altLang="en-US" sz="2400" dirty="0">
              <a:solidFill>
                <a:schemeClr val="accent6"/>
              </a:solidFill>
              <a:latin typeface="メイリオ" panose="020B0604030504040204" pitchFamily="50" charset="-128"/>
              <a:ea typeface="メイリオ" panose="020B0604030504040204" pitchFamily="50" charset="-128"/>
              <a:cs typeface="メイリオ" panose="020B0604030504040204" pitchFamily="50" charset="-128"/>
            </a:endParaRPr>
          </a:p>
        </p:txBody>
      </p:sp>
      <p:sp>
        <p:nvSpPr>
          <p:cNvPr id="58" name="正方形/長方形 57">
            <a:extLst>
              <a:ext uri="{FF2B5EF4-FFF2-40B4-BE49-F238E27FC236}">
                <a16:creationId xmlns:a16="http://schemas.microsoft.com/office/drawing/2014/main" id="{5ADCD4D7-3D40-1541-B55E-FDFB9A3CDB11}"/>
              </a:ext>
            </a:extLst>
          </p:cNvPr>
          <p:cNvSpPr/>
          <p:nvPr/>
        </p:nvSpPr>
        <p:spPr>
          <a:xfrm>
            <a:off x="249896" y="3318083"/>
            <a:ext cx="3956992" cy="830997"/>
          </a:xfrm>
          <a:prstGeom prst="rect">
            <a:avLst/>
          </a:prstGeom>
        </p:spPr>
        <p:txBody>
          <a:bodyPr wrap="square">
            <a:spAutoFit/>
          </a:bodyPr>
          <a:lstStyle/>
          <a:p>
            <a:pPr algn="ctr"/>
            <a:r>
              <a:rPr lang="ja-JP" altLang="en-US" sz="1600" dirty="0">
                <a:latin typeface="メイリオ" panose="020B0604030504040204" pitchFamily="50" charset="-128"/>
                <a:ea typeface="メイリオ" panose="020B0604030504040204" pitchFamily="50" charset="-128"/>
              </a:rPr>
              <a:t>配信面の</a:t>
            </a:r>
            <a:r>
              <a:rPr lang="en-US" altLang="ja-JP" sz="1600" dirty="0">
                <a:latin typeface="メイリオ" panose="020B0604030504040204" pitchFamily="50" charset="-128"/>
                <a:ea typeface="メイリオ" panose="020B0604030504040204" pitchFamily="50" charset="-128"/>
              </a:rPr>
              <a:t>GYAO!</a:t>
            </a:r>
            <a:r>
              <a:rPr lang="ja-JP" altLang="en-US" sz="1600" dirty="0">
                <a:latin typeface="メイリオ" panose="020B0604030504040204" pitchFamily="50" charset="-128"/>
                <a:ea typeface="メイリオ" panose="020B0604030504040204" pitchFamily="50" charset="-128"/>
              </a:rPr>
              <a:t>は著作権処理された</a:t>
            </a:r>
            <a:endParaRPr lang="en-US" altLang="ja-JP" sz="1600" dirty="0">
              <a:latin typeface="メイリオ" panose="020B0604030504040204" pitchFamily="50" charset="-128"/>
              <a:ea typeface="メイリオ" panose="020B0604030504040204" pitchFamily="50" charset="-128"/>
            </a:endParaRPr>
          </a:p>
          <a:p>
            <a:pPr algn="ctr"/>
            <a:r>
              <a:rPr lang="ja-JP" altLang="en-US" sz="1600" dirty="0">
                <a:latin typeface="メイリオ" panose="020B0604030504040204" pitchFamily="50" charset="-128"/>
                <a:ea typeface="メイリオ" panose="020B0604030504040204" pitchFamily="50" charset="-128"/>
              </a:rPr>
              <a:t>公式動画コンテンツを配信しているため</a:t>
            </a:r>
            <a:endParaRPr lang="en-US" altLang="ja-JP" sz="1600" dirty="0">
              <a:latin typeface="メイリオ" panose="020B0604030504040204" pitchFamily="50" charset="-128"/>
              <a:ea typeface="メイリオ" panose="020B0604030504040204" pitchFamily="50" charset="-128"/>
            </a:endParaRPr>
          </a:p>
          <a:p>
            <a:pPr algn="ctr"/>
            <a:r>
              <a:rPr lang="ja-JP" altLang="en-US" sz="1600" dirty="0">
                <a:latin typeface="メイリオ" panose="020B0604030504040204" pitchFamily="50" charset="-128"/>
                <a:ea typeface="メイリオ" panose="020B0604030504040204" pitchFamily="50" charset="-128"/>
              </a:rPr>
              <a:t>ブランド毀損リスクが低く安心</a:t>
            </a:r>
            <a:endParaRPr lang="en-US" altLang="ja-JP" sz="1600" dirty="0">
              <a:latin typeface="メイリオ" panose="020B0604030504040204" pitchFamily="50" charset="-128"/>
              <a:ea typeface="メイリオ" panose="020B0604030504040204" pitchFamily="50" charset="-128"/>
            </a:endParaRPr>
          </a:p>
        </p:txBody>
      </p:sp>
      <p:pic>
        <p:nvPicPr>
          <p:cNvPr id="62" name="図 6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575" y="4646504"/>
            <a:ext cx="4032448" cy="1579375"/>
          </a:xfrm>
          <a:prstGeom prst="rect">
            <a:avLst/>
          </a:prstGeom>
        </p:spPr>
      </p:pic>
      <p:graphicFrame>
        <p:nvGraphicFramePr>
          <p:cNvPr id="63" name="表 62"/>
          <p:cNvGraphicFramePr>
            <a:graphicFrameLocks noGrp="1"/>
          </p:cNvGraphicFramePr>
          <p:nvPr>
            <p:extLst>
              <p:ext uri="{D42A27DB-BD31-4B8C-83A1-F6EECF244321}">
                <p14:modId xmlns:p14="http://schemas.microsoft.com/office/powerpoint/2010/main" val="133919329"/>
              </p:ext>
            </p:extLst>
          </p:nvPr>
        </p:nvGraphicFramePr>
        <p:xfrm>
          <a:off x="4319028" y="3085882"/>
          <a:ext cx="3785298" cy="948650"/>
        </p:xfrm>
        <a:graphic>
          <a:graphicData uri="http://schemas.openxmlformats.org/drawingml/2006/table">
            <a:tbl>
              <a:tblPr>
                <a:tableStyleId>{073A0DAA-6AF3-43AB-8588-CEC1D06C72B9}</a:tableStyleId>
              </a:tblPr>
              <a:tblGrid>
                <a:gridCol w="1145042">
                  <a:extLst>
                    <a:ext uri="{9D8B030D-6E8A-4147-A177-3AD203B41FA5}">
                      <a16:colId xmlns:a16="http://schemas.microsoft.com/office/drawing/2014/main" val="3453608055"/>
                    </a:ext>
                  </a:extLst>
                </a:gridCol>
                <a:gridCol w="1679395">
                  <a:extLst>
                    <a:ext uri="{9D8B030D-6E8A-4147-A177-3AD203B41FA5}">
                      <a16:colId xmlns:a16="http://schemas.microsoft.com/office/drawing/2014/main" val="4075262621"/>
                    </a:ext>
                  </a:extLst>
                </a:gridCol>
                <a:gridCol w="960861">
                  <a:extLst>
                    <a:ext uri="{9D8B030D-6E8A-4147-A177-3AD203B41FA5}">
                      <a16:colId xmlns:a16="http://schemas.microsoft.com/office/drawing/2014/main" val="3621914145"/>
                    </a:ext>
                  </a:extLst>
                </a:gridCol>
              </a:tblGrid>
              <a:tr h="264762">
                <a:tc>
                  <a:txBody>
                    <a:bodyPr/>
                    <a:lstStyle/>
                    <a:p>
                      <a:pPr algn="ctr" fontAlgn="ctr"/>
                      <a:r>
                        <a:rPr lang="ja-JP" altLang="en-US" sz="1050" b="1" u="none" strike="noStrike" dirty="0">
                          <a:solidFill>
                            <a:schemeClr val="bg1"/>
                          </a:solidFill>
                          <a:effectLst/>
                          <a:latin typeface="Meiryo UI" panose="020B0604030504040204" pitchFamily="50" charset="-128"/>
                          <a:ea typeface="Meiryo UI" panose="020B0604030504040204" pitchFamily="50" charset="-128"/>
                        </a:rPr>
                        <a:t>商品名</a:t>
                      </a:r>
                      <a:endParaRPr lang="ja-JP" altLang="en-US" sz="1050" b="1" i="0" u="none" strike="noStrike" dirty="0">
                        <a:solidFill>
                          <a:schemeClr val="bg1"/>
                        </a:solidFill>
                        <a:effectLst/>
                        <a:latin typeface="Meiryo UI" panose="020B0604030504040204" pitchFamily="50" charset="-128"/>
                        <a:ea typeface="Meiryo UI" panose="020B0604030504040204" pitchFamily="50" charset="-128"/>
                      </a:endParaRPr>
                    </a:p>
                  </a:txBody>
                  <a:tcPr marL="36000" marR="36000" marT="36000" marB="36000" anchor="ctr">
                    <a:solidFill>
                      <a:schemeClr val="tx1">
                        <a:lumMod val="50000"/>
                        <a:lumOff val="50000"/>
                      </a:schemeClr>
                    </a:solidFill>
                  </a:tcPr>
                </a:tc>
                <a:tc>
                  <a:txBody>
                    <a:bodyPr/>
                    <a:lstStyle/>
                    <a:p>
                      <a:pPr algn="ctr" fontAlgn="ctr"/>
                      <a:r>
                        <a:rPr lang="ja-JP" altLang="en-US" sz="1050" b="1" u="none" strike="noStrike" dirty="0">
                          <a:solidFill>
                            <a:schemeClr val="bg1"/>
                          </a:solidFill>
                          <a:effectLst/>
                          <a:latin typeface="Meiryo UI" panose="020B0604030504040204" pitchFamily="50" charset="-128"/>
                          <a:ea typeface="Meiryo UI" panose="020B0604030504040204" pitchFamily="50" charset="-128"/>
                        </a:rPr>
                        <a:t>掲載面</a:t>
                      </a:r>
                      <a:endParaRPr lang="ja-JP" altLang="en-US" sz="1050" b="1" i="0" u="none" strike="noStrike" dirty="0">
                        <a:solidFill>
                          <a:schemeClr val="bg1"/>
                        </a:solidFill>
                        <a:effectLst/>
                        <a:latin typeface="Meiryo UI" panose="020B0604030504040204" pitchFamily="50" charset="-128"/>
                        <a:ea typeface="Meiryo UI" panose="020B0604030504040204" pitchFamily="50" charset="-128"/>
                      </a:endParaRPr>
                    </a:p>
                  </a:txBody>
                  <a:tcPr marL="36000" marR="36000" marT="36000" marB="36000" anchor="ctr">
                    <a:solidFill>
                      <a:schemeClr val="tx1">
                        <a:lumMod val="50000"/>
                        <a:lumOff val="50000"/>
                      </a:schemeClr>
                    </a:solidFill>
                  </a:tcPr>
                </a:tc>
                <a:tc>
                  <a:txBody>
                    <a:bodyPr/>
                    <a:lstStyle/>
                    <a:p>
                      <a:pPr algn="ctr" fontAlgn="ctr"/>
                      <a:r>
                        <a:rPr lang="ja-JP" altLang="en-US" sz="1050" b="1" u="none" strike="noStrike" dirty="0">
                          <a:solidFill>
                            <a:schemeClr val="bg1"/>
                          </a:solidFill>
                          <a:effectLst/>
                          <a:latin typeface="Meiryo UI" panose="020B0604030504040204" pitchFamily="50" charset="-128"/>
                          <a:ea typeface="Meiryo UI" panose="020B0604030504040204" pitchFamily="50" charset="-128"/>
                        </a:rPr>
                        <a:t>視聴完遂率</a:t>
                      </a:r>
                      <a:endParaRPr lang="ja-JP" altLang="en-US" sz="1050" b="1" i="0" u="none" strike="noStrike" dirty="0">
                        <a:solidFill>
                          <a:schemeClr val="bg1"/>
                        </a:solidFill>
                        <a:effectLst/>
                        <a:latin typeface="Meiryo UI" panose="020B0604030504040204" pitchFamily="50" charset="-128"/>
                        <a:ea typeface="Meiryo UI" panose="020B0604030504040204" pitchFamily="50" charset="-128"/>
                      </a:endParaRPr>
                    </a:p>
                  </a:txBody>
                  <a:tcPr marL="36000" marR="36000" marT="36000" marB="36000" anchor="ctr">
                    <a:solidFill>
                      <a:schemeClr val="tx1">
                        <a:lumMod val="50000"/>
                        <a:lumOff val="50000"/>
                      </a:schemeClr>
                    </a:solidFill>
                  </a:tcPr>
                </a:tc>
                <a:extLst>
                  <a:ext uri="{0D108BD9-81ED-4DB2-BD59-A6C34878D82A}">
                    <a16:rowId xmlns:a16="http://schemas.microsoft.com/office/drawing/2014/main" val="2635190029"/>
                  </a:ext>
                </a:extLst>
              </a:tr>
              <a:tr h="199472">
                <a:tc rowSpan="2">
                  <a:txBody>
                    <a:bodyPr/>
                    <a:lstStyle/>
                    <a:p>
                      <a:pPr algn="ctr" fontAlgn="ctr"/>
                      <a:r>
                        <a:rPr lang="ja-JP" altLang="en-US" sz="1050" u="none" strike="noStrike" dirty="0">
                          <a:effectLst/>
                          <a:latin typeface="Meiryo UI" panose="020B0604030504040204" pitchFamily="50" charset="-128"/>
                          <a:ea typeface="Meiryo UI" panose="020B0604030504040204" pitchFamily="50" charset="-128"/>
                        </a:rPr>
                        <a:t>インストリーム</a:t>
                      </a:r>
                      <a:endParaRPr lang="en-US" altLang="ja-JP" sz="1050" u="none" strike="noStrike" dirty="0">
                        <a:effectLst/>
                        <a:latin typeface="Meiryo UI" panose="020B0604030504040204" pitchFamily="50" charset="-128"/>
                        <a:ea typeface="Meiryo UI" panose="020B0604030504040204" pitchFamily="50" charset="-128"/>
                      </a:endParaRPr>
                    </a:p>
                    <a:p>
                      <a:pPr algn="ctr" fontAlgn="ctr"/>
                      <a:r>
                        <a:rPr lang="en-US" altLang="ja-JP" sz="1050" u="none" strike="noStrike" dirty="0">
                          <a:effectLst/>
                          <a:latin typeface="Meiryo UI" panose="020B0604030504040204" pitchFamily="50" charset="-128"/>
                          <a:ea typeface="Meiryo UI" panose="020B0604030504040204" pitchFamily="50" charset="-128"/>
                        </a:rPr>
                        <a:t>MD</a:t>
                      </a:r>
                      <a:r>
                        <a:rPr lang="ja-JP" altLang="en-US" sz="1050" u="none" strike="noStrike" dirty="0">
                          <a:effectLst/>
                          <a:latin typeface="Meiryo UI" panose="020B0604030504040204" pitchFamily="50" charset="-128"/>
                          <a:ea typeface="Meiryo UI" panose="020B0604030504040204" pitchFamily="50" charset="-128"/>
                        </a:rPr>
                        <a:t>（</a:t>
                      </a:r>
                      <a:r>
                        <a:rPr lang="en-US" altLang="ja-JP" sz="1050" u="none" strike="noStrike" dirty="0">
                          <a:effectLst/>
                          <a:latin typeface="Meiryo UI" panose="020B0604030504040204" pitchFamily="50" charset="-128"/>
                          <a:ea typeface="Meiryo UI" panose="020B0604030504040204" pitchFamily="50" charset="-128"/>
                        </a:rPr>
                        <a:t>15</a:t>
                      </a:r>
                      <a:r>
                        <a:rPr lang="ja-JP" altLang="en-US" sz="1050" u="none" strike="noStrike" dirty="0">
                          <a:effectLst/>
                          <a:latin typeface="Meiryo UI" panose="020B0604030504040204" pitchFamily="50" charset="-128"/>
                          <a:ea typeface="Meiryo UI" panose="020B0604030504040204" pitchFamily="50" charset="-128"/>
                        </a:rPr>
                        <a:t>秒）</a:t>
                      </a:r>
                      <a:endParaRPr lang="ja-JP" altLang="en-US" sz="105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36000" marB="36000" anchor="ctr"/>
                </a:tc>
                <a:tc>
                  <a:txBody>
                    <a:bodyPr/>
                    <a:lstStyle/>
                    <a:p>
                      <a:pPr algn="l" fontAlgn="ctr"/>
                      <a:r>
                        <a:rPr lang="ja-JP" altLang="en-US" sz="1050" u="none" strike="noStrike" dirty="0">
                          <a:effectLst/>
                          <a:latin typeface="Meiryo UI" panose="020B0604030504040204" pitchFamily="50" charset="-128"/>
                          <a:ea typeface="Meiryo UI" panose="020B0604030504040204" pitchFamily="50" charset="-128"/>
                        </a:rPr>
                        <a:t>ニュース・スポーツナビ　</a:t>
                      </a:r>
                      <a:r>
                        <a:rPr lang="en-US" altLang="ja-JP" sz="1050" u="none" strike="noStrike" dirty="0">
                          <a:effectLst/>
                          <a:latin typeface="Meiryo UI" panose="020B0604030504040204" pitchFamily="50" charset="-128"/>
                          <a:ea typeface="Meiryo UI" panose="020B0604030504040204" pitchFamily="50" charset="-128"/>
                        </a:rPr>
                        <a:t>GYAO!</a:t>
                      </a:r>
                      <a:endParaRPr lang="en-US" altLang="ja-JP" sz="105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36000" marB="36000" anchor="ctr"/>
                </a:tc>
                <a:tc>
                  <a:txBody>
                    <a:bodyPr/>
                    <a:lstStyle/>
                    <a:p>
                      <a:pPr algn="r" fontAlgn="ctr"/>
                      <a:r>
                        <a:rPr lang="en-US" altLang="ja-JP" sz="1600" b="1" u="none" strike="noStrike" dirty="0">
                          <a:solidFill>
                            <a:schemeClr val="accent6">
                              <a:lumMod val="60000"/>
                              <a:lumOff val="40000"/>
                            </a:schemeClr>
                          </a:solidFill>
                          <a:effectLst/>
                          <a:latin typeface="Meiryo UI" panose="020B0604030504040204" pitchFamily="50" charset="-128"/>
                          <a:ea typeface="Meiryo UI" panose="020B0604030504040204" pitchFamily="50" charset="-128"/>
                        </a:rPr>
                        <a:t>79.2%</a:t>
                      </a:r>
                      <a:endParaRPr lang="en-US" altLang="ja-JP" sz="1600" b="1" i="0" u="none" strike="noStrike" dirty="0">
                        <a:solidFill>
                          <a:schemeClr val="accent6">
                            <a:lumMod val="60000"/>
                            <a:lumOff val="40000"/>
                          </a:schemeClr>
                        </a:solidFill>
                        <a:effectLst/>
                        <a:latin typeface="Meiryo UI" panose="020B0604030504040204" pitchFamily="50" charset="-128"/>
                        <a:ea typeface="Meiryo UI" panose="020B0604030504040204" pitchFamily="50" charset="-128"/>
                      </a:endParaRPr>
                    </a:p>
                  </a:txBody>
                  <a:tcPr marL="36000" marR="36000" marT="36000" marB="36000" anchor="ctr"/>
                </a:tc>
                <a:extLst>
                  <a:ext uri="{0D108BD9-81ED-4DB2-BD59-A6C34878D82A}">
                    <a16:rowId xmlns:a16="http://schemas.microsoft.com/office/drawing/2014/main" val="2448213777"/>
                  </a:ext>
                </a:extLst>
              </a:tr>
              <a:tr h="368048">
                <a:tc vMerge="1">
                  <a:txBody>
                    <a:bodyPr/>
                    <a:lstStyle/>
                    <a:p>
                      <a:pPr algn="l" fontAlgn="ctr"/>
                      <a:endParaRPr lang="ja-JP" altLang="en-US" sz="1050" b="0" i="0" u="none" strike="noStrike" dirty="0">
                        <a:solidFill>
                          <a:srgbClr val="000000"/>
                        </a:solidFill>
                        <a:effectLst/>
                        <a:latin typeface="Meiryo UI" panose="020B0604030504040204" pitchFamily="50" charset="-128"/>
                        <a:ea typeface="Meiryo UI" panose="020B0604030504040204" pitchFamily="50" charset="-128"/>
                      </a:endParaRPr>
                    </a:p>
                  </a:txBody>
                  <a:tcPr marL="36000" marR="36000" marT="36000" marB="36000" anchor="ct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en-US" altLang="ja-JP" sz="105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GYAO!</a:t>
                      </a:r>
                      <a:r>
                        <a:rPr kumimoji="1" lang="ja-JP" altLang="en-US" sz="1050" u="none" strike="noStrike" kern="1200" cap="none" spc="0" normalizeH="0" baseline="0" noProof="0" dirty="0">
                          <a:ln>
                            <a:noFill/>
                          </a:ln>
                          <a:effectLst/>
                          <a:uLnTx/>
                          <a:uFillTx/>
                          <a:latin typeface="Meiryo UI" panose="020B0604030504040204" pitchFamily="50" charset="-128"/>
                          <a:ea typeface="Meiryo UI" panose="020B0604030504040204" pitchFamily="50" charset="-128"/>
                        </a:rPr>
                        <a:t>　ミッドロール</a:t>
                      </a:r>
                      <a:endParaRPr kumimoji="1" lang="en-US" altLang="ja-JP" sz="1050" b="0" i="0" u="none" strike="noStrike" kern="1200" cap="none" spc="0" normalizeH="0" baseline="0" noProof="0" dirty="0">
                        <a:ln>
                          <a:noFill/>
                        </a:ln>
                        <a:solidFill>
                          <a:srgbClr val="000000"/>
                        </a:solidFill>
                        <a:effectLst/>
                        <a:uLnTx/>
                        <a:uFillTx/>
                        <a:latin typeface="Meiryo UI" panose="020B0604030504040204" pitchFamily="50" charset="-128"/>
                        <a:ea typeface="Meiryo UI" panose="020B0604030504040204" pitchFamily="50" charset="-128"/>
                        <a:cs typeface="+mn-cs"/>
                      </a:endParaRPr>
                    </a:p>
                  </a:txBody>
                  <a:tcPr marL="36000" marR="36000" marT="36000" marB="36000" anchor="ctr"/>
                </a:tc>
                <a:tc>
                  <a:txBody>
                    <a:bodyPr/>
                    <a:lstStyle/>
                    <a:p>
                      <a:pPr algn="r" fontAlgn="ctr"/>
                      <a:r>
                        <a:rPr lang="en-US" altLang="ja-JP" sz="1600" b="1" u="none" strike="noStrike" dirty="0">
                          <a:solidFill>
                            <a:schemeClr val="accent6">
                              <a:lumMod val="60000"/>
                              <a:lumOff val="40000"/>
                            </a:schemeClr>
                          </a:solidFill>
                          <a:effectLst/>
                          <a:latin typeface="Meiryo UI" panose="020B0604030504040204" pitchFamily="50" charset="-128"/>
                          <a:ea typeface="Meiryo UI" panose="020B0604030504040204" pitchFamily="50" charset="-128"/>
                        </a:rPr>
                        <a:t>92.8%</a:t>
                      </a:r>
                      <a:endParaRPr lang="en-US" altLang="ja-JP" sz="1600" b="1" i="0" u="none" strike="noStrike" dirty="0">
                        <a:solidFill>
                          <a:schemeClr val="accent6">
                            <a:lumMod val="60000"/>
                            <a:lumOff val="40000"/>
                          </a:schemeClr>
                        </a:solidFill>
                        <a:effectLst/>
                        <a:latin typeface="Meiryo UI" panose="020B0604030504040204" pitchFamily="50" charset="-128"/>
                        <a:ea typeface="Meiryo UI" panose="020B0604030504040204" pitchFamily="50" charset="-128"/>
                      </a:endParaRPr>
                    </a:p>
                  </a:txBody>
                  <a:tcPr marL="36000" marR="36000" marT="36000" marB="36000" anchor="ctr"/>
                </a:tc>
                <a:extLst>
                  <a:ext uri="{0D108BD9-81ED-4DB2-BD59-A6C34878D82A}">
                    <a16:rowId xmlns:a16="http://schemas.microsoft.com/office/drawing/2014/main" val="560014372"/>
                  </a:ext>
                </a:extLst>
              </a:tr>
            </a:tbl>
          </a:graphicData>
        </a:graphic>
      </p:graphicFrame>
      <p:sp>
        <p:nvSpPr>
          <p:cNvPr id="64" name="テキスト ボックス 63">
            <a:extLst>
              <a:ext uri="{FF2B5EF4-FFF2-40B4-BE49-F238E27FC236}">
                <a16:creationId xmlns:a16="http://schemas.microsoft.com/office/drawing/2014/main" id="{07B7F575-36D1-E34B-BEC3-EDBB0C60BBFD}"/>
              </a:ext>
            </a:extLst>
          </p:cNvPr>
          <p:cNvSpPr txBox="1"/>
          <p:nvPr/>
        </p:nvSpPr>
        <p:spPr>
          <a:xfrm>
            <a:off x="4571721" y="4111524"/>
            <a:ext cx="3464587" cy="261610"/>
          </a:xfrm>
          <a:prstGeom prst="rect">
            <a:avLst/>
          </a:prstGeom>
          <a:noFill/>
        </p:spPr>
        <p:txBody>
          <a:bodyPr wrap="square" rtlCol="0">
            <a:spAutoFit/>
          </a:bodyPr>
          <a:lstStyle/>
          <a:p>
            <a:pPr algn="ctr"/>
            <a:r>
              <a:rPr lang="ja-JP" altLang="en-US" sz="1100" b="1" dirty="0">
                <a:solidFill>
                  <a:schemeClr val="accent6">
                    <a:lumMod val="60000"/>
                    <a:lumOff val="40000"/>
                  </a:schemeClr>
                </a:solidFill>
                <a:latin typeface="メイリオ" panose="020B0604030504040204" pitchFamily="50" charset="-128"/>
                <a:ea typeface="メイリオ" panose="020B0604030504040204" pitchFamily="50" charset="-128"/>
                <a:cs typeface="メイリオ" panose="020B0604030504040204" pitchFamily="50" charset="-128"/>
              </a:rPr>
              <a:t>視聴完遂すると広告効果は良い傾向に</a:t>
            </a:r>
          </a:p>
        </p:txBody>
      </p:sp>
      <p:sp>
        <p:nvSpPr>
          <p:cNvPr id="66" name="テキスト ボックス 65"/>
          <p:cNvSpPr txBox="1"/>
          <p:nvPr/>
        </p:nvSpPr>
        <p:spPr>
          <a:xfrm>
            <a:off x="4458852" y="6292408"/>
            <a:ext cx="3902886" cy="415498"/>
          </a:xfrm>
          <a:prstGeom prst="rect">
            <a:avLst/>
          </a:prstGeom>
          <a:noFill/>
        </p:spPr>
        <p:txBody>
          <a:bodyPr wrap="square" rtlCol="0">
            <a:spAutoFit/>
          </a:bodyPr>
          <a:lstStyle/>
          <a:p>
            <a:r>
              <a:rPr lang="en-US" altLang="ja-JP" sz="700" dirty="0">
                <a:solidFill>
                  <a:schemeClr val="tx1">
                    <a:lumMod val="50000"/>
                    <a:lumOff val="50000"/>
                  </a:schemeClr>
                </a:solidFill>
                <a:latin typeface="+mn-ea"/>
              </a:rPr>
              <a:t>※</a:t>
            </a:r>
            <a:r>
              <a:rPr lang="ja-JP" altLang="en-US" sz="700" dirty="0">
                <a:solidFill>
                  <a:schemeClr val="tx1">
                    <a:lumMod val="50000"/>
                    <a:lumOff val="50000"/>
                  </a:schemeClr>
                </a:solidFill>
                <a:latin typeface="+mn-ea"/>
              </a:rPr>
              <a:t>出典：</a:t>
            </a:r>
            <a:r>
              <a:rPr lang="en-US" altLang="ja-JP" sz="700" dirty="0">
                <a:solidFill>
                  <a:schemeClr val="tx1">
                    <a:lumMod val="50000"/>
                    <a:lumOff val="50000"/>
                  </a:schemeClr>
                </a:solidFill>
                <a:latin typeface="+mn-ea"/>
              </a:rPr>
              <a:t>Yahoo! JAPAN</a:t>
            </a:r>
            <a:r>
              <a:rPr lang="ja-JP" altLang="en-US" sz="700" dirty="0">
                <a:solidFill>
                  <a:schemeClr val="tx1">
                    <a:lumMod val="50000"/>
                    <a:lumOff val="50000"/>
                  </a:schemeClr>
                </a:solidFill>
                <a:latin typeface="+mn-ea"/>
              </a:rPr>
              <a:t>自社調査　</a:t>
            </a:r>
            <a:r>
              <a:rPr lang="en-US" altLang="ja-JP" sz="700" dirty="0">
                <a:solidFill>
                  <a:schemeClr val="tx1">
                    <a:lumMod val="50000"/>
                    <a:lumOff val="50000"/>
                  </a:schemeClr>
                </a:solidFill>
                <a:latin typeface="+mn-ea"/>
              </a:rPr>
              <a:t>2022</a:t>
            </a:r>
            <a:r>
              <a:rPr lang="ja-JP" altLang="en-US" sz="700" dirty="0">
                <a:solidFill>
                  <a:schemeClr val="tx1">
                    <a:lumMod val="50000"/>
                    <a:lumOff val="50000"/>
                  </a:schemeClr>
                </a:solidFill>
                <a:latin typeface="+mn-ea"/>
              </a:rPr>
              <a:t>年</a:t>
            </a:r>
            <a:r>
              <a:rPr lang="en-US" altLang="ja-JP" sz="700" dirty="0">
                <a:solidFill>
                  <a:schemeClr val="tx1">
                    <a:lumMod val="50000"/>
                    <a:lumOff val="50000"/>
                  </a:schemeClr>
                </a:solidFill>
                <a:latin typeface="+mn-ea"/>
              </a:rPr>
              <a:t>5</a:t>
            </a:r>
            <a:r>
              <a:rPr lang="ja-JP" altLang="en-US" sz="700" dirty="0">
                <a:solidFill>
                  <a:schemeClr val="tx1">
                    <a:lumMod val="50000"/>
                    <a:lumOff val="50000"/>
                  </a:schemeClr>
                </a:solidFill>
                <a:latin typeface="+mn-ea"/>
              </a:rPr>
              <a:t>月ブロード配信をした</a:t>
            </a:r>
            <a:r>
              <a:rPr kumimoji="1" lang="ja-JP" altLang="en-US" sz="700" dirty="0">
                <a:solidFill>
                  <a:schemeClr val="tx1">
                    <a:lumMod val="50000"/>
                    <a:lumOff val="50000"/>
                  </a:schemeClr>
                </a:solidFill>
                <a:latin typeface="+mn-ea"/>
              </a:rPr>
              <a:t>テスト案件の実績</a:t>
            </a:r>
            <a:endParaRPr kumimoji="1" lang="en-US" altLang="ja-JP" sz="700" dirty="0">
              <a:solidFill>
                <a:schemeClr val="tx1">
                  <a:lumMod val="50000"/>
                  <a:lumOff val="50000"/>
                </a:schemeClr>
              </a:solidFill>
              <a:latin typeface="+mn-ea"/>
            </a:endParaRPr>
          </a:p>
          <a:p>
            <a:r>
              <a:rPr lang="ja-JP" altLang="en-US" sz="700" dirty="0">
                <a:solidFill>
                  <a:schemeClr val="tx1">
                    <a:lumMod val="50000"/>
                    <a:lumOff val="50000"/>
                  </a:schemeClr>
                </a:solidFill>
                <a:latin typeface="+mn-ea"/>
              </a:rPr>
              <a:t>　</a:t>
            </a:r>
            <a:r>
              <a:rPr kumimoji="1" lang="ja-JP" altLang="en-US" sz="700" dirty="0">
                <a:solidFill>
                  <a:schemeClr val="tx1">
                    <a:lumMod val="50000"/>
                    <a:lumOff val="50000"/>
                  </a:schemeClr>
                </a:solidFill>
                <a:latin typeface="+mn-ea"/>
              </a:rPr>
              <a:t>配信実績を保証するものではありません</a:t>
            </a:r>
            <a:endParaRPr kumimoji="1" lang="en-US" altLang="ja-JP" sz="700" dirty="0">
              <a:solidFill>
                <a:schemeClr val="tx1">
                  <a:lumMod val="50000"/>
                  <a:lumOff val="50000"/>
                </a:schemeClr>
              </a:solidFill>
              <a:latin typeface="+mn-ea"/>
            </a:endParaRPr>
          </a:p>
          <a:p>
            <a:r>
              <a:rPr lang="ja-JP" altLang="en-US" sz="700" dirty="0">
                <a:solidFill>
                  <a:schemeClr val="tx1">
                    <a:lumMod val="50000"/>
                    <a:lumOff val="50000"/>
                  </a:schemeClr>
                </a:solidFill>
                <a:latin typeface="+mn-ea"/>
              </a:rPr>
              <a:t>　</a:t>
            </a:r>
            <a:r>
              <a:rPr kumimoji="1" lang="en-US" altLang="ja-JP" sz="700" dirty="0">
                <a:solidFill>
                  <a:schemeClr val="tx1">
                    <a:lumMod val="50000"/>
                    <a:lumOff val="50000"/>
                  </a:schemeClr>
                </a:solidFill>
                <a:latin typeface="+mn-ea"/>
              </a:rPr>
              <a:t>MD</a:t>
            </a:r>
            <a:r>
              <a:rPr kumimoji="1" lang="ja-JP" altLang="en-US" sz="700" dirty="0">
                <a:solidFill>
                  <a:schemeClr val="tx1">
                    <a:lumMod val="50000"/>
                    <a:lumOff val="50000"/>
                  </a:schemeClr>
                </a:solidFill>
                <a:latin typeface="+mn-ea"/>
              </a:rPr>
              <a:t>（マルチデバイス：</a:t>
            </a:r>
            <a:r>
              <a:rPr kumimoji="1" lang="en-US" altLang="ja-JP" sz="700" dirty="0">
                <a:solidFill>
                  <a:schemeClr val="tx1">
                    <a:lumMod val="50000"/>
                    <a:lumOff val="50000"/>
                  </a:schemeClr>
                </a:solidFill>
                <a:latin typeface="+mn-ea"/>
              </a:rPr>
              <a:t>PC</a:t>
            </a:r>
            <a:r>
              <a:rPr kumimoji="1" lang="ja-JP" altLang="en-US" sz="700" dirty="0">
                <a:solidFill>
                  <a:schemeClr val="tx1">
                    <a:lumMod val="50000"/>
                    <a:lumOff val="50000"/>
                  </a:schemeClr>
                </a:solidFill>
                <a:latin typeface="+mn-ea"/>
              </a:rPr>
              <a:t>・</a:t>
            </a:r>
            <a:r>
              <a:rPr kumimoji="1" lang="en-US" altLang="ja-JP" sz="700" dirty="0">
                <a:solidFill>
                  <a:schemeClr val="tx1">
                    <a:lumMod val="50000"/>
                    <a:lumOff val="50000"/>
                  </a:schemeClr>
                </a:solidFill>
                <a:latin typeface="+mn-ea"/>
              </a:rPr>
              <a:t>SP</a:t>
            </a:r>
            <a:r>
              <a:rPr kumimoji="1" lang="ja-JP" altLang="en-US" sz="700" dirty="0">
                <a:solidFill>
                  <a:schemeClr val="tx1">
                    <a:lumMod val="50000"/>
                    <a:lumOff val="50000"/>
                  </a:schemeClr>
                </a:solidFill>
                <a:latin typeface="+mn-ea"/>
              </a:rPr>
              <a:t>・</a:t>
            </a:r>
            <a:r>
              <a:rPr kumimoji="1" lang="en-US" altLang="ja-JP" sz="700" dirty="0">
                <a:solidFill>
                  <a:schemeClr val="tx1">
                    <a:lumMod val="50000"/>
                    <a:lumOff val="50000"/>
                  </a:schemeClr>
                </a:solidFill>
                <a:latin typeface="+mn-ea"/>
              </a:rPr>
              <a:t>Tab</a:t>
            </a:r>
            <a:r>
              <a:rPr kumimoji="1" lang="ja-JP" altLang="en-US" sz="700" dirty="0">
                <a:solidFill>
                  <a:schemeClr val="tx1">
                    <a:lumMod val="50000"/>
                    <a:lumOff val="50000"/>
                  </a:schemeClr>
                </a:solidFill>
                <a:latin typeface="+mn-ea"/>
              </a:rPr>
              <a:t>）</a:t>
            </a:r>
            <a:endParaRPr kumimoji="1" lang="en-US" altLang="ja-JP" sz="700" dirty="0">
              <a:solidFill>
                <a:schemeClr val="tx1">
                  <a:lumMod val="50000"/>
                  <a:lumOff val="50000"/>
                </a:schemeClr>
              </a:solidFill>
              <a:latin typeface="+mn-ea"/>
            </a:endParaRPr>
          </a:p>
        </p:txBody>
      </p:sp>
      <p:sp>
        <p:nvSpPr>
          <p:cNvPr id="15" name="正方形/長方形 14"/>
          <p:cNvSpPr/>
          <p:nvPr/>
        </p:nvSpPr>
        <p:spPr>
          <a:xfrm>
            <a:off x="10599157" y="3835756"/>
            <a:ext cx="1261884" cy="769441"/>
          </a:xfrm>
          <a:prstGeom prst="rect">
            <a:avLst/>
          </a:prstGeom>
        </p:spPr>
        <p:txBody>
          <a:bodyPr wrap="none">
            <a:spAutoFit/>
          </a:bodyPr>
          <a:lstStyle/>
          <a:p>
            <a:r>
              <a:rPr lang="en-US" altLang="ja-JP" sz="2200" b="1" dirty="0">
                <a:solidFill>
                  <a:schemeClr val="bg1"/>
                </a:solidFill>
                <a:latin typeface="+mn-ea"/>
              </a:rPr>
              <a:t>105</a:t>
            </a:r>
            <a:r>
              <a:rPr lang="ja-JP" altLang="en-US" sz="1400" b="1" dirty="0">
                <a:solidFill>
                  <a:schemeClr val="bg1"/>
                </a:solidFill>
                <a:latin typeface="+mn-ea"/>
              </a:rPr>
              <a:t>％</a:t>
            </a:r>
            <a:endParaRPr lang="en-US" altLang="ja-JP" sz="1400" b="1" dirty="0">
              <a:solidFill>
                <a:schemeClr val="bg1"/>
              </a:solidFill>
              <a:latin typeface="+mn-ea"/>
            </a:endParaRPr>
          </a:p>
          <a:p>
            <a:pPr algn="ctr"/>
            <a:r>
              <a:rPr lang="ja-JP" altLang="en-US" dirty="0">
                <a:solidFill>
                  <a:schemeClr val="bg1"/>
                </a:solidFill>
                <a:latin typeface="+mn-ea"/>
              </a:rPr>
              <a:t>～</a:t>
            </a:r>
            <a:r>
              <a:rPr lang="en-US" altLang="ja-JP" sz="2200" b="1" dirty="0">
                <a:solidFill>
                  <a:schemeClr val="bg1"/>
                </a:solidFill>
                <a:latin typeface="+mn-ea"/>
              </a:rPr>
              <a:t>113</a:t>
            </a:r>
            <a:r>
              <a:rPr lang="ja-JP" altLang="en-US" sz="1400" dirty="0">
                <a:solidFill>
                  <a:schemeClr val="bg1"/>
                </a:solidFill>
                <a:latin typeface="+mn-ea"/>
              </a:rPr>
              <a:t>％</a:t>
            </a:r>
          </a:p>
        </p:txBody>
      </p:sp>
      <p:sp>
        <p:nvSpPr>
          <p:cNvPr id="75" name="正方形/長方形 74"/>
          <p:cNvSpPr/>
          <p:nvPr/>
        </p:nvSpPr>
        <p:spPr>
          <a:xfrm>
            <a:off x="8539190" y="5229200"/>
            <a:ext cx="1811397" cy="830997"/>
          </a:xfrm>
          <a:prstGeom prst="rect">
            <a:avLst/>
          </a:prstGeom>
          <a:solidFill>
            <a:schemeClr val="bg1"/>
          </a:solidFill>
        </p:spPr>
        <p:txBody>
          <a:bodyPr wrap="square">
            <a:spAutoFit/>
          </a:bodyPr>
          <a:lstStyle/>
          <a:p>
            <a:pPr lvl="0" algn="ctr" defTabSz="914423">
              <a:defRPr/>
            </a:pPr>
            <a:r>
              <a:rPr lang="ja-JP" altLang="en-US" sz="1200" dirty="0">
                <a:latin typeface="+mn-ea"/>
              </a:rPr>
              <a:t>インストリーム広告と</a:t>
            </a:r>
            <a:endParaRPr lang="en-US" altLang="ja-JP" sz="1200" dirty="0">
              <a:latin typeface="+mn-ea"/>
            </a:endParaRPr>
          </a:p>
          <a:p>
            <a:pPr lvl="0" algn="ctr" defTabSz="914423">
              <a:defRPr/>
            </a:pPr>
            <a:r>
              <a:rPr lang="en-US" altLang="ja-JP" sz="1200" dirty="0">
                <a:latin typeface="+mn-ea"/>
              </a:rPr>
              <a:t>YDA</a:t>
            </a:r>
            <a:r>
              <a:rPr lang="ja-JP" altLang="en-US" sz="1200" dirty="0">
                <a:latin typeface="+mn-ea"/>
              </a:rPr>
              <a:t>バナー接触後</a:t>
            </a:r>
            <a:endParaRPr lang="en-US" altLang="ja-JP" sz="1200" dirty="0">
              <a:latin typeface="+mn-ea"/>
            </a:endParaRPr>
          </a:p>
          <a:p>
            <a:pPr lvl="0" algn="ctr" defTabSz="914423">
              <a:defRPr/>
            </a:pPr>
            <a:r>
              <a:rPr lang="ja-JP" altLang="en-US" sz="1200" b="1" dirty="0">
                <a:solidFill>
                  <a:schemeClr val="accent6">
                    <a:lumMod val="60000"/>
                    <a:lumOff val="40000"/>
                  </a:schemeClr>
                </a:solidFill>
                <a:latin typeface="+mn-ea"/>
              </a:rPr>
              <a:t>関連ワードを検索</a:t>
            </a:r>
            <a:r>
              <a:rPr lang="ja-JP" altLang="en-US" sz="1200" dirty="0">
                <a:latin typeface="+mn-ea"/>
              </a:rPr>
              <a:t>し</a:t>
            </a:r>
            <a:endParaRPr lang="en-US" altLang="ja-JP" sz="1200" dirty="0">
              <a:latin typeface="+mn-ea"/>
            </a:endParaRPr>
          </a:p>
          <a:p>
            <a:pPr lvl="0" algn="ctr" defTabSz="914423">
              <a:defRPr/>
            </a:pPr>
            <a:r>
              <a:rPr lang="ja-JP" altLang="en-US" sz="1200" b="1" dirty="0">
                <a:solidFill>
                  <a:schemeClr val="accent6">
                    <a:lumMod val="60000"/>
                    <a:lumOff val="40000"/>
                  </a:schemeClr>
                </a:solidFill>
                <a:latin typeface="+mn-ea"/>
              </a:rPr>
              <a:t>関連サイトへ訪問</a:t>
            </a:r>
            <a:r>
              <a:rPr lang="ja-JP" altLang="en-US" sz="1200" dirty="0">
                <a:latin typeface="+mn-ea"/>
              </a:rPr>
              <a:t>した</a:t>
            </a:r>
            <a:endParaRPr lang="en-US" altLang="ja-JP" sz="1200" dirty="0">
              <a:latin typeface="+mn-ea"/>
            </a:endParaRPr>
          </a:p>
        </p:txBody>
      </p:sp>
      <p:sp>
        <p:nvSpPr>
          <p:cNvPr id="78" name="正方形/長方形 77"/>
          <p:cNvSpPr/>
          <p:nvPr/>
        </p:nvSpPr>
        <p:spPr>
          <a:xfrm>
            <a:off x="10524647" y="5517185"/>
            <a:ext cx="1327608" cy="600164"/>
          </a:xfrm>
          <a:prstGeom prst="rect">
            <a:avLst/>
          </a:prstGeom>
        </p:spPr>
        <p:txBody>
          <a:bodyPr wrap="none">
            <a:spAutoFit/>
          </a:bodyPr>
          <a:lstStyle/>
          <a:p>
            <a:r>
              <a:rPr lang="en-US" altLang="ja-JP" sz="3300" b="1" dirty="0">
                <a:solidFill>
                  <a:schemeClr val="bg1"/>
                </a:solidFill>
              </a:rPr>
              <a:t>240</a:t>
            </a:r>
            <a:r>
              <a:rPr lang="ja-JP" altLang="en-US" sz="2200" dirty="0">
                <a:solidFill>
                  <a:schemeClr val="bg1"/>
                </a:solidFill>
              </a:rPr>
              <a:t>％</a:t>
            </a:r>
          </a:p>
        </p:txBody>
      </p:sp>
      <p:sp>
        <p:nvSpPr>
          <p:cNvPr id="79" name="テキスト ボックス 78"/>
          <p:cNvSpPr txBox="1"/>
          <p:nvPr/>
        </p:nvSpPr>
        <p:spPr>
          <a:xfrm>
            <a:off x="8472824" y="6231034"/>
            <a:ext cx="3567315" cy="415498"/>
          </a:xfrm>
          <a:prstGeom prst="rect">
            <a:avLst/>
          </a:prstGeom>
          <a:noFill/>
        </p:spPr>
        <p:txBody>
          <a:bodyPr wrap="square" rtlCol="0">
            <a:spAutoFit/>
          </a:bodyPr>
          <a:lstStyle/>
          <a:p>
            <a:r>
              <a:rPr kumimoji="1" lang="en-US" altLang="ja-JP" sz="700" dirty="0">
                <a:solidFill>
                  <a:schemeClr val="tx1">
                    <a:lumMod val="50000"/>
                    <a:lumOff val="50000"/>
                  </a:schemeClr>
                </a:solidFill>
                <a:latin typeface="+mn-ea"/>
              </a:rPr>
              <a:t>※</a:t>
            </a:r>
            <a:r>
              <a:rPr lang="ja-JP" altLang="en-US" sz="700" dirty="0">
                <a:solidFill>
                  <a:schemeClr val="tx1">
                    <a:lumMod val="50000"/>
                    <a:lumOff val="50000"/>
                  </a:schemeClr>
                </a:solidFill>
                <a:latin typeface="+mn-ea"/>
              </a:rPr>
              <a:t>出典：</a:t>
            </a:r>
            <a:r>
              <a:rPr lang="en-US" altLang="ja-JP" sz="700" dirty="0">
                <a:solidFill>
                  <a:schemeClr val="tx1">
                    <a:lumMod val="50000"/>
                    <a:lumOff val="50000"/>
                  </a:schemeClr>
                </a:solidFill>
                <a:latin typeface="+mn-ea"/>
              </a:rPr>
              <a:t>Yahoo! JAPAN</a:t>
            </a:r>
            <a:r>
              <a:rPr lang="ja-JP" altLang="en-US" sz="700" dirty="0">
                <a:solidFill>
                  <a:schemeClr val="tx1">
                    <a:lumMod val="50000"/>
                    <a:lumOff val="50000"/>
                  </a:schemeClr>
                </a:solidFill>
                <a:latin typeface="+mn-ea"/>
              </a:rPr>
              <a:t>自社調査</a:t>
            </a:r>
            <a:endParaRPr kumimoji="1" lang="en-US" altLang="ja-JP" sz="700" dirty="0">
              <a:solidFill>
                <a:schemeClr val="tx1">
                  <a:lumMod val="50000"/>
                  <a:lumOff val="50000"/>
                </a:schemeClr>
              </a:solidFill>
              <a:latin typeface="+mn-ea"/>
            </a:endParaRPr>
          </a:p>
          <a:p>
            <a:r>
              <a:rPr kumimoji="1" lang="ja-JP" altLang="en-US" sz="700" dirty="0">
                <a:solidFill>
                  <a:schemeClr val="tx1">
                    <a:lumMod val="50000"/>
                    <a:lumOff val="50000"/>
                  </a:schemeClr>
                </a:solidFill>
                <a:latin typeface="+mn-ea"/>
              </a:rPr>
              <a:t>　</a:t>
            </a:r>
            <a:r>
              <a:rPr kumimoji="1" lang="en-US" altLang="ja-JP" sz="700" dirty="0">
                <a:solidFill>
                  <a:schemeClr val="tx1">
                    <a:lumMod val="50000"/>
                    <a:lumOff val="50000"/>
                  </a:schemeClr>
                </a:solidFill>
                <a:latin typeface="+mn-ea"/>
              </a:rPr>
              <a:t>2020</a:t>
            </a:r>
            <a:r>
              <a:rPr kumimoji="1" lang="ja-JP" altLang="en-US" sz="700" dirty="0">
                <a:solidFill>
                  <a:schemeClr val="tx1">
                    <a:lumMod val="50000"/>
                    <a:lumOff val="50000"/>
                  </a:schemeClr>
                </a:solidFill>
                <a:latin typeface="+mn-ea"/>
              </a:rPr>
              <a:t>年</a:t>
            </a:r>
            <a:r>
              <a:rPr kumimoji="1" lang="en-US" altLang="ja-JP" sz="700" dirty="0">
                <a:solidFill>
                  <a:schemeClr val="tx1">
                    <a:lumMod val="50000"/>
                    <a:lumOff val="50000"/>
                  </a:schemeClr>
                </a:solidFill>
                <a:latin typeface="+mn-ea"/>
              </a:rPr>
              <a:t>4</a:t>
            </a:r>
            <a:r>
              <a:rPr kumimoji="1" lang="ja-JP" altLang="en-US" sz="700" dirty="0">
                <a:solidFill>
                  <a:schemeClr val="tx1">
                    <a:lumMod val="50000"/>
                    <a:lumOff val="50000"/>
                  </a:schemeClr>
                </a:solidFill>
                <a:latin typeface="+mn-ea"/>
              </a:rPr>
              <a:t>月～</a:t>
            </a:r>
            <a:r>
              <a:rPr kumimoji="1" lang="en-US" altLang="ja-JP" sz="700" dirty="0">
                <a:solidFill>
                  <a:schemeClr val="tx1">
                    <a:lumMod val="50000"/>
                    <a:lumOff val="50000"/>
                  </a:schemeClr>
                </a:solidFill>
                <a:latin typeface="+mn-ea"/>
              </a:rPr>
              <a:t>12</a:t>
            </a:r>
            <a:r>
              <a:rPr kumimoji="1" lang="ja-JP" altLang="en-US" sz="700" dirty="0">
                <a:solidFill>
                  <a:schemeClr val="tx1">
                    <a:lumMod val="50000"/>
                    <a:lumOff val="50000"/>
                  </a:schemeClr>
                </a:solidFill>
                <a:latin typeface="+mn-ea"/>
              </a:rPr>
              <a:t>月のインストリーム案件のリフト値</a:t>
            </a:r>
            <a:endParaRPr kumimoji="1" lang="en-US" altLang="ja-JP" sz="700" dirty="0">
              <a:solidFill>
                <a:schemeClr val="tx1">
                  <a:lumMod val="50000"/>
                  <a:lumOff val="50000"/>
                </a:schemeClr>
              </a:solidFill>
              <a:latin typeface="+mn-ea"/>
            </a:endParaRPr>
          </a:p>
          <a:p>
            <a:r>
              <a:rPr kumimoji="1" lang="ja-JP" altLang="en-US" sz="700" dirty="0">
                <a:solidFill>
                  <a:schemeClr val="tx1">
                    <a:lumMod val="50000"/>
                    <a:lumOff val="50000"/>
                  </a:schemeClr>
                </a:solidFill>
                <a:latin typeface="+mn-ea"/>
              </a:rPr>
              <a:t>　インストリーム接触者と非接触者における前後</a:t>
            </a:r>
            <a:r>
              <a:rPr kumimoji="1" lang="en-US" altLang="ja-JP" sz="700" dirty="0">
                <a:solidFill>
                  <a:schemeClr val="tx1">
                    <a:lumMod val="50000"/>
                    <a:lumOff val="50000"/>
                  </a:schemeClr>
                </a:solidFill>
                <a:latin typeface="+mn-ea"/>
              </a:rPr>
              <a:t>7</a:t>
            </a:r>
            <a:r>
              <a:rPr kumimoji="1" lang="ja-JP" altLang="en-US" sz="700" dirty="0">
                <a:solidFill>
                  <a:schemeClr val="tx1">
                    <a:lumMod val="50000"/>
                    <a:lumOff val="50000"/>
                  </a:schemeClr>
                </a:solidFill>
                <a:latin typeface="+mn-ea"/>
              </a:rPr>
              <a:t>日間のデータを計測</a:t>
            </a:r>
            <a:endParaRPr kumimoji="1" lang="en-US" altLang="ja-JP" sz="700" dirty="0">
              <a:solidFill>
                <a:schemeClr val="tx1">
                  <a:lumMod val="50000"/>
                  <a:lumOff val="50000"/>
                </a:schemeClr>
              </a:solidFill>
              <a:latin typeface="+mn-ea"/>
            </a:endParaRPr>
          </a:p>
        </p:txBody>
      </p:sp>
      <p:sp>
        <p:nvSpPr>
          <p:cNvPr id="19" name="正方形/長方形 18"/>
          <p:cNvSpPr/>
          <p:nvPr/>
        </p:nvSpPr>
        <p:spPr>
          <a:xfrm>
            <a:off x="8263332" y="3140968"/>
            <a:ext cx="3672800" cy="338554"/>
          </a:xfrm>
          <a:prstGeom prst="rect">
            <a:avLst/>
          </a:prstGeom>
        </p:spPr>
        <p:txBody>
          <a:bodyPr wrap="none">
            <a:spAutoFit/>
          </a:bodyPr>
          <a:lstStyle/>
          <a:p>
            <a:r>
              <a:rPr lang="ja-JP" altLang="en-US" sz="1600" dirty="0"/>
              <a:t>インストリーム広告非接触者との比較</a:t>
            </a:r>
          </a:p>
        </p:txBody>
      </p:sp>
      <p:sp>
        <p:nvSpPr>
          <p:cNvPr id="80" name="楕円 79"/>
          <p:cNvSpPr/>
          <p:nvPr/>
        </p:nvSpPr>
        <p:spPr>
          <a:xfrm>
            <a:off x="10524647" y="5013176"/>
            <a:ext cx="1449669" cy="1344076"/>
          </a:xfrm>
          <a:prstGeom prst="ellipse">
            <a:avLst/>
          </a:prstGeom>
          <a:solidFill>
            <a:schemeClr val="accent4">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bg1"/>
              </a:solidFill>
            </a:endParaRPr>
          </a:p>
        </p:txBody>
      </p:sp>
      <p:sp>
        <p:nvSpPr>
          <p:cNvPr id="81" name="正方形/長方形 80"/>
          <p:cNvSpPr/>
          <p:nvPr/>
        </p:nvSpPr>
        <p:spPr>
          <a:xfrm>
            <a:off x="10621664" y="5336950"/>
            <a:ext cx="1266693" cy="769441"/>
          </a:xfrm>
          <a:prstGeom prst="rect">
            <a:avLst/>
          </a:prstGeom>
        </p:spPr>
        <p:txBody>
          <a:bodyPr wrap="none">
            <a:spAutoFit/>
          </a:bodyPr>
          <a:lstStyle/>
          <a:p>
            <a:r>
              <a:rPr lang="en-US" altLang="ja-JP" sz="2200" b="1" dirty="0">
                <a:solidFill>
                  <a:schemeClr val="bg1"/>
                </a:solidFill>
                <a:latin typeface="+mn-ea"/>
              </a:rPr>
              <a:t>111</a:t>
            </a:r>
            <a:r>
              <a:rPr lang="ja-JP" altLang="en-US" sz="1400" b="1" dirty="0">
                <a:solidFill>
                  <a:schemeClr val="bg1"/>
                </a:solidFill>
                <a:latin typeface="+mn-ea"/>
              </a:rPr>
              <a:t>％</a:t>
            </a:r>
            <a:endParaRPr lang="en-US" altLang="ja-JP" sz="1400" b="1" dirty="0">
              <a:solidFill>
                <a:schemeClr val="bg1"/>
              </a:solidFill>
              <a:latin typeface="+mn-ea"/>
            </a:endParaRPr>
          </a:p>
          <a:p>
            <a:pPr algn="ctr"/>
            <a:r>
              <a:rPr lang="ja-JP" altLang="en-US" dirty="0">
                <a:solidFill>
                  <a:schemeClr val="bg1"/>
                </a:solidFill>
                <a:latin typeface="+mn-ea"/>
              </a:rPr>
              <a:t>～</a:t>
            </a:r>
            <a:r>
              <a:rPr lang="en-US" altLang="ja-JP" sz="2200" b="1" dirty="0">
                <a:solidFill>
                  <a:schemeClr val="bg1"/>
                </a:solidFill>
                <a:latin typeface="+mn-ea"/>
              </a:rPr>
              <a:t>197</a:t>
            </a:r>
            <a:r>
              <a:rPr lang="ja-JP" altLang="en-US" sz="1400" dirty="0">
                <a:solidFill>
                  <a:schemeClr val="bg1"/>
                </a:solidFill>
                <a:latin typeface="+mn-ea"/>
              </a:rPr>
              <a:t>％</a:t>
            </a:r>
          </a:p>
        </p:txBody>
      </p:sp>
      <p:sp>
        <p:nvSpPr>
          <p:cNvPr id="6" name="テキスト プレースホルダー 2">
            <a:extLst>
              <a:ext uri="{FF2B5EF4-FFF2-40B4-BE49-F238E27FC236}">
                <a16:creationId xmlns:a16="http://schemas.microsoft.com/office/drawing/2014/main" id="{CCD509AF-216F-8AAF-85E1-A79F9242B3A6}"/>
              </a:ext>
            </a:extLst>
          </p:cNvPr>
          <p:cNvSpPr txBox="1">
            <a:spLocks/>
          </p:cNvSpPr>
          <p:nvPr/>
        </p:nvSpPr>
        <p:spPr>
          <a:xfrm>
            <a:off x="263352" y="95931"/>
            <a:ext cx="11089629" cy="814388"/>
          </a:xfrm>
          <a:prstGeom prst="rect">
            <a:avLst/>
          </a:prstGeom>
        </p:spPr>
        <p:txBody>
          <a:bodyPr anchor="ctr">
            <a:noAutofit/>
          </a:bodyPr>
          <a:lstStyle>
            <a:lvl1pPr marL="0"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1pPr>
            <a:lvl2pPr marL="742969" indent="-285757" algn="l" defTabSz="914423" rtl="0" eaLnBrk="1" latinLnBrk="0" hangingPunct="1">
              <a:spcBef>
                <a:spcPct val="20000"/>
              </a:spcBef>
              <a:buFont typeface="Arial" pitchFamily="34" charset="0"/>
              <a:buChar char="–"/>
              <a:defRPr kumimoji="1" sz="1600" kern="1200">
                <a:solidFill>
                  <a:schemeClr val="tx1"/>
                </a:solidFill>
                <a:latin typeface="+mn-lt"/>
                <a:ea typeface="+mn-ea"/>
                <a:cs typeface="+mn-cs"/>
              </a:defRPr>
            </a:lvl2pPr>
            <a:lvl3pPr marL="914422" indent="0" algn="l" defTabSz="914423" rtl="0" eaLnBrk="1" latinLnBrk="0" hangingPunct="1">
              <a:spcBef>
                <a:spcPct val="20000"/>
              </a:spcBef>
              <a:buFont typeface="Arial" pitchFamily="34" charset="0"/>
              <a:buNone/>
              <a:defRPr kumimoji="1" sz="2400" kern="1200">
                <a:solidFill>
                  <a:schemeClr val="tx1"/>
                </a:solidFill>
                <a:latin typeface="+mn-lt"/>
                <a:ea typeface="+mn-ea"/>
                <a:cs typeface="+mn-cs"/>
              </a:defRPr>
            </a:lvl3pPr>
            <a:lvl4pPr marL="1600240"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4pPr>
            <a:lvl5pPr marL="1828846" indent="0" algn="l" defTabSz="914423" rtl="0" eaLnBrk="1" latinLnBrk="0" hangingPunct="1">
              <a:spcBef>
                <a:spcPct val="20000"/>
              </a:spcBef>
              <a:buFont typeface="Arial" pitchFamily="34" charset="0"/>
              <a:buNone/>
              <a:defRPr kumimoji="1" sz="2000" kern="1200">
                <a:solidFill>
                  <a:schemeClr val="tx1"/>
                </a:solidFill>
                <a:latin typeface="+mn-lt"/>
                <a:ea typeface="+mn-ea"/>
                <a:cs typeface="+mn-cs"/>
              </a:defRPr>
            </a:lvl5pPr>
            <a:lvl6pPr marL="2514663"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74"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86"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97" indent="-228606" algn="l" defTabSz="914423" rtl="0" eaLnBrk="1" latinLnBrk="0" hangingPunct="1">
              <a:spcBef>
                <a:spcPct val="20000"/>
              </a:spcBef>
              <a:buFont typeface="Arial" pitchFamily="34" charset="0"/>
              <a:buChar char="•"/>
              <a:defRPr kumimoji="1" sz="2000" kern="1200">
                <a:solidFill>
                  <a:schemeClr val="tx1"/>
                </a:solidFill>
                <a:latin typeface="+mn-lt"/>
                <a:ea typeface="+mn-ea"/>
                <a:cs typeface="+mn-cs"/>
              </a:defRPr>
            </a:lvl9pPr>
          </a:lstStyle>
          <a:p>
            <a:r>
              <a:rPr lang="ja-JP" altLang="en-US" sz="2800" dirty="0">
                <a:solidFill>
                  <a:schemeClr val="tx1">
                    <a:lumMod val="75000"/>
                    <a:lumOff val="25000"/>
                  </a:schemeClr>
                </a:solidFill>
                <a:latin typeface="+mn-ea"/>
                <a:ea typeface="+mn-ea"/>
              </a:rPr>
              <a:t>商品メリット：インストリーム</a:t>
            </a:r>
            <a:endParaRPr lang="ja-JP" altLang="en-US" sz="2800" dirty="0">
              <a:solidFill>
                <a:srgbClr val="000000"/>
              </a:solidFill>
              <a:latin typeface="Hiragino Kaku Gothic Pro"/>
            </a:endParaRPr>
          </a:p>
        </p:txBody>
      </p:sp>
      <p:sp>
        <p:nvSpPr>
          <p:cNvPr id="3" name="正方形/長方形 2">
            <a:extLst>
              <a:ext uri="{FF2B5EF4-FFF2-40B4-BE49-F238E27FC236}">
                <a16:creationId xmlns:a16="http://schemas.microsoft.com/office/drawing/2014/main" id="{90530444-D45B-A802-0C8D-374D76DE56BA}"/>
              </a:ext>
            </a:extLst>
          </p:cNvPr>
          <p:cNvSpPr/>
          <p:nvPr/>
        </p:nvSpPr>
        <p:spPr>
          <a:xfrm>
            <a:off x="8928200" y="224656"/>
            <a:ext cx="1584176" cy="246221"/>
          </a:xfrm>
          <a:prstGeom prst="rect">
            <a:avLst/>
          </a:prstGeom>
          <a:solidFill>
            <a:schemeClr val="accent6">
              <a:lumMod val="60000"/>
              <a:lumOff val="40000"/>
            </a:schemeClr>
          </a:solidFill>
        </p:spPr>
        <p:txBody>
          <a:bodyPr wrap="square">
            <a:spAutoFit/>
          </a:bodyPr>
          <a:lstStyle/>
          <a:p>
            <a:pPr algn="ctr"/>
            <a:r>
              <a:rPr lang="en-US" altLang="ja-JP" sz="1000" b="1" dirty="0" err="1">
                <a:solidFill>
                  <a:schemeClr val="bg1"/>
                </a:solidFill>
                <a:latin typeface="+mn-ea"/>
              </a:rPr>
              <a:t>vimps</a:t>
            </a:r>
            <a:r>
              <a:rPr lang="ja-JP" altLang="en-US" sz="1000" b="1" dirty="0">
                <a:solidFill>
                  <a:schemeClr val="bg1"/>
                </a:solidFill>
                <a:latin typeface="+mn-ea"/>
              </a:rPr>
              <a:t>大増量プラン　　</a:t>
            </a:r>
          </a:p>
        </p:txBody>
      </p:sp>
      <p:sp>
        <p:nvSpPr>
          <p:cNvPr id="7" name="テキスト ボックス 6">
            <a:extLst>
              <a:ext uri="{FF2B5EF4-FFF2-40B4-BE49-F238E27FC236}">
                <a16:creationId xmlns:a16="http://schemas.microsoft.com/office/drawing/2014/main" id="{BFED9908-ACD5-7A1B-7324-B10EA61B99A7}"/>
              </a:ext>
            </a:extLst>
          </p:cNvPr>
          <p:cNvSpPr txBox="1"/>
          <p:nvPr/>
        </p:nvSpPr>
        <p:spPr>
          <a:xfrm>
            <a:off x="85889" y="6477255"/>
            <a:ext cx="4487763" cy="338554"/>
          </a:xfrm>
          <a:prstGeom prst="rect">
            <a:avLst/>
          </a:prstGeom>
          <a:noFill/>
        </p:spPr>
        <p:txBody>
          <a:bodyPr wrap="square">
            <a:spAutoFit/>
          </a:bodyPr>
          <a:lstStyle/>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a:p>
            <a:r>
              <a:rPr kumimoji="0" lang="en-US" altLang="ja-JP" sz="800" b="0" i="0" u="none" strike="noStrike" kern="0" cap="none" spc="0" normalizeH="0" baseline="0" noProof="0" dirty="0">
                <a:ln>
                  <a:noFill/>
                </a:ln>
                <a:solidFill>
                  <a:schemeClr val="tx1">
                    <a:lumMod val="50000"/>
                    <a:lumOff val="50000"/>
                  </a:schemeClr>
                </a:solidFill>
                <a:effectLst/>
                <a:uLnTx/>
                <a:uFillTx/>
              </a:rPr>
              <a:t>※SP</a:t>
            </a:r>
            <a:r>
              <a:rPr kumimoji="0" lang="ja-JP" altLang="en-US" sz="800" b="0" i="0" u="none" strike="noStrike" kern="0" cap="none" spc="0" normalizeH="0" baseline="0" noProof="0" dirty="0">
                <a:ln>
                  <a:noFill/>
                </a:ln>
                <a:solidFill>
                  <a:schemeClr val="tx1">
                    <a:lumMod val="50000"/>
                    <a:lumOff val="50000"/>
                  </a:schemeClr>
                </a:solidFill>
                <a:effectLst/>
                <a:uLnTx/>
                <a:uFillTx/>
              </a:rPr>
              <a:t>はスマートフォン、</a:t>
            </a:r>
            <a:r>
              <a:rPr kumimoji="0" lang="en-US" altLang="ja-JP" sz="800" b="0" i="0" u="none" strike="noStrike" kern="0" cap="none" spc="0" normalizeH="0" baseline="0" noProof="0" dirty="0">
                <a:ln>
                  <a:noFill/>
                </a:ln>
                <a:solidFill>
                  <a:schemeClr val="tx1">
                    <a:lumMod val="50000"/>
                    <a:lumOff val="50000"/>
                  </a:schemeClr>
                </a:solidFill>
                <a:effectLst/>
                <a:uLnTx/>
                <a:uFillTx/>
              </a:rPr>
              <a:t>PC</a:t>
            </a:r>
            <a:r>
              <a:rPr kumimoji="0" lang="ja-JP" altLang="en-US" sz="800" b="0" i="0" u="none" strike="noStrike" kern="0" cap="none" spc="0" normalizeH="0" baseline="0" noProof="0" dirty="0">
                <a:ln>
                  <a:noFill/>
                </a:ln>
                <a:solidFill>
                  <a:schemeClr val="tx1">
                    <a:lumMod val="50000"/>
                    <a:lumOff val="50000"/>
                  </a:schemeClr>
                </a:solidFill>
                <a:effectLst/>
                <a:uLnTx/>
                <a:uFillTx/>
              </a:rPr>
              <a:t>はパソコン、</a:t>
            </a:r>
            <a:r>
              <a:rPr kumimoji="0" lang="en-US" altLang="ja-JP" sz="800" b="0" i="0" u="none" strike="noStrike" kern="0" cap="none" spc="0" normalizeH="0" baseline="0" noProof="0" dirty="0">
                <a:ln>
                  <a:noFill/>
                </a:ln>
                <a:solidFill>
                  <a:schemeClr val="tx1">
                    <a:lumMod val="50000"/>
                    <a:lumOff val="50000"/>
                  </a:schemeClr>
                </a:solidFill>
                <a:effectLst/>
                <a:uLnTx/>
                <a:uFillTx/>
              </a:rPr>
              <a:t>MD</a:t>
            </a:r>
            <a:r>
              <a:rPr kumimoji="0" lang="ja-JP" altLang="en-US" sz="800" b="0" i="0" u="none" strike="noStrike" kern="0" cap="none" spc="0" normalizeH="0" baseline="0" noProof="0" dirty="0">
                <a:ln>
                  <a:noFill/>
                </a:ln>
                <a:solidFill>
                  <a:schemeClr val="tx1">
                    <a:lumMod val="50000"/>
                    <a:lumOff val="50000"/>
                  </a:schemeClr>
                </a:solidFill>
                <a:effectLst/>
                <a:uLnTx/>
                <a:uFillTx/>
              </a:rPr>
              <a:t>はマルチデバイスの略称です。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p:txBody>
      </p:sp>
    </p:spTree>
    <p:extLst>
      <p:ext uri="{BB962C8B-B14F-4D97-AF65-F5344CB8AC3E}">
        <p14:creationId xmlns:p14="http://schemas.microsoft.com/office/powerpoint/2010/main" val="38198535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1" lang="ja-JP" altLang="en-US" sz="1400" b="0" i="0" u="none" strike="noStrike" kern="1200" cap="none" spc="0" normalizeH="0" baseline="0" noProof="0">
              <a:ln>
                <a:noFill/>
              </a:ln>
              <a:solidFill>
                <a:srgbClr val="999999"/>
              </a:solidFill>
              <a:effectLst/>
              <a:uLnTx/>
              <a:uFillTx/>
              <a:latin typeface="+mn-ea"/>
              <a:cs typeface="+mn-cs"/>
            </a:endParaRPr>
          </a:p>
        </p:txBody>
      </p:sp>
      <p:sp>
        <p:nvSpPr>
          <p:cNvPr id="34" name="テキスト プレースホルダー 2"/>
          <p:cNvSpPr>
            <a:spLocks noGrp="1"/>
          </p:cNvSpPr>
          <p:nvPr>
            <p:ph type="body" sz="quarter" idx="11"/>
          </p:nvPr>
        </p:nvSpPr>
        <p:spPr>
          <a:xfrm>
            <a:off x="263352" y="95931"/>
            <a:ext cx="11089629" cy="814388"/>
          </a:xfrm>
        </p:spPr>
        <p:txBody>
          <a:bodyPr>
            <a:noAutofit/>
          </a:bodyPr>
          <a:lstStyle/>
          <a:p>
            <a:r>
              <a:rPr lang="ja-JP" altLang="en-US" sz="2800" dirty="0">
                <a:solidFill>
                  <a:schemeClr val="tx1">
                    <a:lumMod val="75000"/>
                    <a:lumOff val="25000"/>
                  </a:schemeClr>
                </a:solidFill>
                <a:latin typeface="+mn-ea"/>
                <a:ea typeface="+mn-ea"/>
              </a:rPr>
              <a:t>商品メリット：</a:t>
            </a:r>
            <a:r>
              <a:rPr lang="en-US" altLang="ja-JP" sz="2800" dirty="0">
                <a:solidFill>
                  <a:schemeClr val="tx1">
                    <a:lumMod val="75000"/>
                    <a:lumOff val="25000"/>
                  </a:schemeClr>
                </a:solidFill>
                <a:latin typeface="+mn-ea"/>
                <a:ea typeface="+mn-ea"/>
              </a:rPr>
              <a:t>Yahoo!</a:t>
            </a:r>
            <a:r>
              <a:rPr lang="ja-JP" altLang="en-US" sz="2800" dirty="0">
                <a:solidFill>
                  <a:schemeClr val="tx1">
                    <a:lumMod val="75000"/>
                    <a:lumOff val="25000"/>
                  </a:schemeClr>
                </a:solidFill>
                <a:latin typeface="+mn-ea"/>
                <a:ea typeface="+mn-ea"/>
              </a:rPr>
              <a:t>ニュース</a:t>
            </a:r>
            <a:r>
              <a:rPr lang="ja-JP" altLang="en-US" sz="1800" dirty="0">
                <a:solidFill>
                  <a:schemeClr val="tx1">
                    <a:lumMod val="75000"/>
                    <a:lumOff val="25000"/>
                  </a:schemeClr>
                </a:solidFill>
                <a:latin typeface="+mn-ea"/>
                <a:ea typeface="+mn-ea"/>
              </a:rPr>
              <a:t>　</a:t>
            </a:r>
            <a:r>
              <a:rPr lang="ja-JP" altLang="en-US" dirty="0">
                <a:latin typeface="+mn-ea"/>
                <a:ea typeface="+mn-ea"/>
              </a:rPr>
              <a:t>プライムカバー</a:t>
            </a:r>
            <a:r>
              <a:rPr lang="ja-JP" altLang="en-US" sz="1800" dirty="0">
                <a:latin typeface="+mn-ea"/>
                <a:ea typeface="+mn-ea"/>
              </a:rPr>
              <a:t>　</a:t>
            </a:r>
            <a:r>
              <a:rPr lang="en-US" altLang="ja-JP" dirty="0">
                <a:latin typeface="+mn-ea"/>
                <a:ea typeface="+mn-ea"/>
              </a:rPr>
              <a:t>SP</a:t>
            </a:r>
            <a:endParaRPr lang="ja-JP" altLang="en-US" dirty="0">
              <a:latin typeface="+mn-ea"/>
              <a:ea typeface="+mn-ea"/>
            </a:endParaRPr>
          </a:p>
        </p:txBody>
      </p:sp>
      <p:sp>
        <p:nvSpPr>
          <p:cNvPr id="26" name="テキスト ボックス 25"/>
          <p:cNvSpPr txBox="1"/>
          <p:nvPr/>
        </p:nvSpPr>
        <p:spPr>
          <a:xfrm>
            <a:off x="0" y="1214462"/>
            <a:ext cx="12192000" cy="846386"/>
          </a:xfrm>
          <a:prstGeom prst="rect">
            <a:avLst/>
          </a:prstGeom>
          <a:noFill/>
        </p:spPr>
        <p:txBody>
          <a:bodyPr wrap="square" lIns="91440" tIns="45720" rIns="91440" bIns="45720" rtlCol="0" anchor="t">
            <a:spAutoFit/>
          </a:bodyPr>
          <a:lstStyle/>
          <a:p>
            <a:pPr algn="ctr">
              <a:spcBef>
                <a:spcPts val="625"/>
              </a:spcBef>
            </a:pPr>
            <a:r>
              <a:rPr lang="ja-JP" altLang="en-US" sz="2200" spc="-5" dirty="0">
                <a:cs typeface="メイリオ"/>
              </a:rPr>
              <a:t>掲載面は</a:t>
            </a:r>
            <a:r>
              <a:rPr lang="ja-JP" altLang="en-US" sz="2200" b="1" dirty="0">
                <a:solidFill>
                  <a:srgbClr val="C00000"/>
                </a:solidFill>
              </a:rPr>
              <a:t>日頃多くのユーザーが利用する</a:t>
            </a:r>
            <a:r>
              <a:rPr lang="ja-JP" altLang="en-US" sz="2200" b="1" spc="-10" dirty="0">
                <a:solidFill>
                  <a:srgbClr val="C00000"/>
                </a:solidFill>
                <a:cs typeface="メイリオ"/>
              </a:rPr>
              <a:t>信頼性の高い</a:t>
            </a:r>
            <a:r>
              <a:rPr lang="en-US" altLang="ja-JP" sz="2200" b="1" spc="-35" dirty="0">
                <a:solidFill>
                  <a:schemeClr val="accent6"/>
                </a:solidFill>
                <a:latin typeface="+mn-ea"/>
                <a:cs typeface="メイリオ"/>
              </a:rPr>
              <a:t>Yahoo!</a:t>
            </a:r>
            <a:r>
              <a:rPr lang="ja-JP" altLang="en-US" sz="2200" b="1" spc="-5" dirty="0">
                <a:solidFill>
                  <a:schemeClr val="accent6"/>
                </a:solidFill>
                <a:latin typeface="+mn-ea"/>
                <a:cs typeface="メイリオ"/>
              </a:rPr>
              <a:t>ニュー</a:t>
            </a:r>
            <a:r>
              <a:rPr lang="ja-JP" altLang="en-US" sz="2200" b="1" dirty="0">
                <a:solidFill>
                  <a:schemeClr val="accent6"/>
                </a:solidFill>
                <a:latin typeface="+mn-ea"/>
                <a:cs typeface="メイリオ"/>
              </a:rPr>
              <a:t>ス</a:t>
            </a:r>
            <a:endParaRPr lang="en-US" altLang="ja-JP" sz="2200" b="1" spc="-10" dirty="0">
              <a:solidFill>
                <a:schemeClr val="accent6"/>
              </a:solidFill>
              <a:latin typeface="+mn-ea"/>
              <a:cs typeface="メイリオ"/>
            </a:endParaRPr>
          </a:p>
          <a:p>
            <a:pPr algn="ctr">
              <a:spcBef>
                <a:spcPts val="625"/>
              </a:spcBef>
            </a:pPr>
            <a:r>
              <a:rPr lang="ja-JP" altLang="en-US" sz="2200" dirty="0">
                <a:cs typeface="メイリオ"/>
              </a:rPr>
              <a:t>月間</a:t>
            </a:r>
            <a:r>
              <a:rPr lang="en-US" altLang="ja-JP" sz="2200" dirty="0">
                <a:cs typeface="メイリオ"/>
              </a:rPr>
              <a:t>PV</a:t>
            </a:r>
            <a:r>
              <a:rPr lang="ja-JP" altLang="en-US" sz="2200" dirty="0">
                <a:cs typeface="メイリオ"/>
              </a:rPr>
              <a:t>約</a:t>
            </a:r>
            <a:r>
              <a:rPr lang="en-US" altLang="ja-JP" sz="2200" dirty="0">
                <a:cs typeface="メイリオ"/>
              </a:rPr>
              <a:t>233</a:t>
            </a:r>
            <a:r>
              <a:rPr lang="ja-JP" altLang="en-US" sz="2200" dirty="0">
                <a:cs typeface="メイリオ"/>
              </a:rPr>
              <a:t>億</a:t>
            </a:r>
            <a:r>
              <a:rPr lang="en-US" altLang="ja-JP" sz="800" dirty="0">
                <a:cs typeface="メイリオ"/>
              </a:rPr>
              <a:t>※1</a:t>
            </a:r>
            <a:r>
              <a:rPr lang="ja-JP" altLang="en-US" sz="2200" dirty="0">
                <a:cs typeface="メイリオ"/>
              </a:rPr>
              <a:t>を誇る</a:t>
            </a:r>
            <a:r>
              <a:rPr lang="ja-JP" altLang="en-US" sz="2200" spc="-5" dirty="0">
                <a:cs typeface="メイリオ"/>
              </a:rPr>
              <a:t>国</a:t>
            </a:r>
            <a:r>
              <a:rPr lang="ja-JP" altLang="en-US" sz="2200" dirty="0">
                <a:cs typeface="メイリオ"/>
              </a:rPr>
              <a:t>内最大級の</a:t>
            </a:r>
            <a:r>
              <a:rPr lang="ja-JP" altLang="en-US" sz="2200" spc="-5" dirty="0">
                <a:cs typeface="メイリオ"/>
              </a:rPr>
              <a:t>ニ</a:t>
            </a:r>
            <a:r>
              <a:rPr lang="ja-JP" altLang="en-US" sz="2200" dirty="0">
                <a:cs typeface="メイリオ"/>
              </a:rPr>
              <a:t>ュ</a:t>
            </a:r>
            <a:r>
              <a:rPr lang="ja-JP" altLang="en-US" sz="2200" spc="-5" dirty="0">
                <a:cs typeface="メイリオ"/>
              </a:rPr>
              <a:t>ース</a:t>
            </a:r>
            <a:r>
              <a:rPr lang="ja-JP" altLang="en-US" sz="2200" dirty="0">
                <a:cs typeface="メイリオ"/>
              </a:rPr>
              <a:t>メ</a:t>
            </a:r>
            <a:r>
              <a:rPr lang="ja-JP" altLang="en-US" sz="2200" spc="-5" dirty="0">
                <a:cs typeface="メイリオ"/>
              </a:rPr>
              <a:t>ディ</a:t>
            </a:r>
            <a:r>
              <a:rPr lang="ja-JP" altLang="en-US" sz="2200" spc="15" dirty="0">
                <a:cs typeface="メイリオ"/>
              </a:rPr>
              <a:t>アに掲載可能</a:t>
            </a:r>
            <a:endParaRPr lang="en-US" altLang="ja-JP" sz="2200" spc="15" dirty="0">
              <a:cs typeface="メイリオ"/>
            </a:endParaRPr>
          </a:p>
        </p:txBody>
      </p:sp>
      <p:sp>
        <p:nvSpPr>
          <p:cNvPr id="27" name="正方形/長方形 26"/>
          <p:cNvSpPr/>
          <p:nvPr/>
        </p:nvSpPr>
        <p:spPr>
          <a:xfrm>
            <a:off x="6945110" y="5762283"/>
            <a:ext cx="1327608" cy="600164"/>
          </a:xfrm>
          <a:prstGeom prst="rect">
            <a:avLst/>
          </a:prstGeom>
        </p:spPr>
        <p:txBody>
          <a:bodyPr wrap="none">
            <a:spAutoFit/>
          </a:bodyPr>
          <a:lstStyle/>
          <a:p>
            <a:r>
              <a:rPr lang="en-US" altLang="ja-JP" sz="3300" b="1" dirty="0">
                <a:solidFill>
                  <a:schemeClr val="bg1"/>
                </a:solidFill>
              </a:rPr>
              <a:t>240</a:t>
            </a:r>
            <a:r>
              <a:rPr lang="ja-JP" altLang="en-US" sz="2200" dirty="0">
                <a:solidFill>
                  <a:schemeClr val="bg1"/>
                </a:solidFill>
              </a:rPr>
              <a:t>％</a:t>
            </a:r>
          </a:p>
        </p:txBody>
      </p:sp>
      <p:sp>
        <p:nvSpPr>
          <p:cNvPr id="28" name="フッター プレースホルダー 5">
            <a:extLst>
              <a:ext uri="{FF2B5EF4-FFF2-40B4-BE49-F238E27FC236}">
                <a16:creationId xmlns:a16="http://schemas.microsoft.com/office/drawing/2014/main" id="{C6773C95-FC10-0B4E-BE56-A9B42D158CF9}"/>
              </a:ext>
            </a:extLst>
          </p:cNvPr>
          <p:cNvSpPr txBox="1">
            <a:spLocks/>
          </p:cNvSpPr>
          <p:nvPr/>
        </p:nvSpPr>
        <p:spPr>
          <a:xfrm>
            <a:off x="4370577" y="5906845"/>
            <a:ext cx="4104456" cy="770539"/>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700" dirty="0">
                <a:solidFill>
                  <a:schemeClr val="tx1">
                    <a:lumMod val="50000"/>
                    <a:lumOff val="50000"/>
                  </a:schemeClr>
                </a:solidFill>
              </a:rPr>
              <a:t>※ </a:t>
            </a:r>
            <a:r>
              <a:rPr lang="ja-JP" altLang="en-US" sz="700" dirty="0">
                <a:solidFill>
                  <a:schemeClr val="tx1">
                    <a:lumMod val="50000"/>
                    <a:lumOff val="50000"/>
                  </a:schemeClr>
                </a:solidFill>
              </a:rPr>
              <a:t>出典：ヤフー株式会社自社調査　</a:t>
            </a:r>
            <a:r>
              <a:rPr lang="en-US" altLang="ja-JP" sz="700" dirty="0">
                <a:solidFill>
                  <a:schemeClr val="tx1">
                    <a:lumMod val="50000"/>
                    <a:lumOff val="50000"/>
                  </a:schemeClr>
                </a:solidFill>
              </a:rPr>
              <a:t>2020</a:t>
            </a:r>
            <a:r>
              <a:rPr lang="ja-JP" altLang="en-US" sz="700" dirty="0">
                <a:solidFill>
                  <a:schemeClr val="tx1">
                    <a:lumMod val="50000"/>
                    <a:lumOff val="50000"/>
                  </a:schemeClr>
                </a:solidFill>
              </a:rPr>
              <a:t>年</a:t>
            </a:r>
            <a:r>
              <a:rPr lang="en-US" altLang="ja-JP" sz="700" dirty="0">
                <a:solidFill>
                  <a:schemeClr val="tx1">
                    <a:lumMod val="50000"/>
                    <a:lumOff val="50000"/>
                  </a:schemeClr>
                </a:solidFill>
              </a:rPr>
              <a:t>6</a:t>
            </a:r>
            <a:r>
              <a:rPr lang="ja-JP" altLang="en-US" sz="700" dirty="0">
                <a:solidFill>
                  <a:schemeClr val="tx1">
                    <a:lumMod val="50000"/>
                    <a:lumOff val="50000"/>
                  </a:schemeClr>
                </a:solidFill>
              </a:rPr>
              <a:t>月実施　</a:t>
            </a:r>
          </a:p>
          <a:p>
            <a:pPr algn="l"/>
            <a:r>
              <a:rPr lang="ja-JP" altLang="en-US" sz="700" dirty="0">
                <a:solidFill>
                  <a:schemeClr val="tx1">
                    <a:lumMod val="50000"/>
                    <a:lumOff val="50000"/>
                  </a:schemeClr>
                </a:solidFill>
              </a:rPr>
              <a:t>　</a:t>
            </a:r>
            <a:r>
              <a:rPr lang="en-US" altLang="ja-JP" sz="700" dirty="0">
                <a:solidFill>
                  <a:schemeClr val="tx1">
                    <a:lumMod val="50000"/>
                    <a:lumOff val="50000"/>
                  </a:schemeClr>
                </a:solidFill>
              </a:rPr>
              <a:t> </a:t>
            </a:r>
            <a:r>
              <a:rPr lang="ja-JP" altLang="en-US" sz="700" dirty="0">
                <a:solidFill>
                  <a:schemeClr val="tx1">
                    <a:lumMod val="50000"/>
                    <a:lumOff val="50000"/>
                  </a:schemeClr>
                </a:solidFill>
              </a:rPr>
              <a:t>調査手法</a:t>
            </a:r>
            <a:r>
              <a:rPr lang="en-US" altLang="ja-JP" sz="700" dirty="0">
                <a:solidFill>
                  <a:schemeClr val="tx1">
                    <a:lumMod val="50000"/>
                    <a:lumOff val="50000"/>
                  </a:schemeClr>
                </a:solidFill>
              </a:rPr>
              <a:t>:</a:t>
            </a:r>
            <a:r>
              <a:rPr lang="ja-JP" altLang="en-US" sz="700" dirty="0">
                <a:solidFill>
                  <a:schemeClr val="tx1">
                    <a:lumMod val="50000"/>
                    <a:lumOff val="50000"/>
                  </a:schemeClr>
                </a:solidFill>
              </a:rPr>
              <a:t>インターネット調査</a:t>
            </a:r>
          </a:p>
          <a:p>
            <a:pPr algn="l"/>
            <a:r>
              <a:rPr lang="ja-JP" altLang="en-US" sz="700" dirty="0">
                <a:solidFill>
                  <a:schemeClr val="tx1">
                    <a:lumMod val="50000"/>
                    <a:lumOff val="50000"/>
                  </a:schemeClr>
                </a:solidFill>
              </a:rPr>
              <a:t>　</a:t>
            </a:r>
            <a:r>
              <a:rPr lang="en-US" altLang="ja-JP" sz="700" dirty="0">
                <a:solidFill>
                  <a:schemeClr val="tx1">
                    <a:lumMod val="50000"/>
                    <a:lumOff val="50000"/>
                  </a:schemeClr>
                </a:solidFill>
              </a:rPr>
              <a:t> </a:t>
            </a:r>
            <a:r>
              <a:rPr lang="ja-JP" altLang="en-US" sz="700" dirty="0">
                <a:solidFill>
                  <a:schemeClr val="tx1">
                    <a:lumMod val="50000"/>
                    <a:lumOff val="50000"/>
                  </a:schemeClr>
                </a:solidFill>
              </a:rPr>
              <a:t>調査実施機関</a:t>
            </a:r>
            <a:r>
              <a:rPr lang="en-US" altLang="ja-JP" sz="700" dirty="0">
                <a:solidFill>
                  <a:schemeClr val="tx1">
                    <a:lumMod val="50000"/>
                    <a:lumOff val="50000"/>
                  </a:schemeClr>
                </a:solidFill>
              </a:rPr>
              <a:t>:</a:t>
            </a:r>
            <a:r>
              <a:rPr lang="ja-JP" altLang="en-US" sz="700" dirty="0">
                <a:solidFill>
                  <a:schemeClr val="tx1">
                    <a:lumMod val="50000"/>
                    <a:lumOff val="50000"/>
                  </a:schemeClr>
                </a:solidFill>
              </a:rPr>
              <a:t>株式会社マクロミル</a:t>
            </a:r>
          </a:p>
          <a:p>
            <a:pPr algn="l"/>
            <a:r>
              <a:rPr lang="ja-JP" altLang="en-US" sz="700" dirty="0">
                <a:solidFill>
                  <a:schemeClr val="tx1">
                    <a:lumMod val="50000"/>
                    <a:lumOff val="50000"/>
                  </a:schemeClr>
                </a:solidFill>
              </a:rPr>
              <a:t>　</a:t>
            </a:r>
            <a:r>
              <a:rPr lang="en-US" altLang="ja-JP" sz="700" dirty="0">
                <a:solidFill>
                  <a:schemeClr val="tx1">
                    <a:lumMod val="50000"/>
                    <a:lumOff val="50000"/>
                  </a:schemeClr>
                </a:solidFill>
              </a:rPr>
              <a:t> </a:t>
            </a:r>
            <a:r>
              <a:rPr lang="ja-JP" altLang="en-US" sz="700" dirty="0">
                <a:solidFill>
                  <a:schemeClr val="tx1">
                    <a:lumMod val="50000"/>
                    <a:lumOff val="50000"/>
                  </a:schemeClr>
                </a:solidFill>
              </a:rPr>
              <a:t>サンプル数：</a:t>
            </a:r>
            <a:r>
              <a:rPr lang="en-US" altLang="ja-JP" sz="700" dirty="0">
                <a:solidFill>
                  <a:schemeClr val="tx1">
                    <a:lumMod val="50000"/>
                    <a:lumOff val="50000"/>
                  </a:schemeClr>
                </a:solidFill>
              </a:rPr>
              <a:t>2,799</a:t>
            </a:r>
            <a:r>
              <a:rPr lang="ja-JP" altLang="en-US" sz="700" dirty="0">
                <a:solidFill>
                  <a:schemeClr val="tx1">
                    <a:lumMod val="50000"/>
                    <a:lumOff val="50000"/>
                  </a:schemeClr>
                </a:solidFill>
              </a:rPr>
              <a:t>人</a:t>
            </a:r>
          </a:p>
        </p:txBody>
      </p:sp>
      <p:graphicFrame>
        <p:nvGraphicFramePr>
          <p:cNvPr id="29" name="グラフ 28">
            <a:extLst>
              <a:ext uri="{FF2B5EF4-FFF2-40B4-BE49-F238E27FC236}">
                <a16:creationId xmlns:a16="http://schemas.microsoft.com/office/drawing/2014/main" id="{A7153175-2AB5-8449-ACF7-6D83288FF783}"/>
              </a:ext>
            </a:extLst>
          </p:cNvPr>
          <p:cNvGraphicFramePr>
            <a:graphicFrameLocks/>
          </p:cNvGraphicFramePr>
          <p:nvPr>
            <p:extLst>
              <p:ext uri="{D42A27DB-BD31-4B8C-83A1-F6EECF244321}">
                <p14:modId xmlns:p14="http://schemas.microsoft.com/office/powerpoint/2010/main" val="4193431868"/>
              </p:ext>
            </p:extLst>
          </p:nvPr>
        </p:nvGraphicFramePr>
        <p:xfrm>
          <a:off x="4253083" y="2780928"/>
          <a:ext cx="3772203" cy="3505689"/>
        </p:xfrm>
        <a:graphic>
          <a:graphicData uri="http://schemas.openxmlformats.org/drawingml/2006/chart">
            <c:chart xmlns:c="http://schemas.openxmlformats.org/drawingml/2006/chart" xmlns:r="http://schemas.openxmlformats.org/officeDocument/2006/relationships" r:id="rId2"/>
          </a:graphicData>
        </a:graphic>
      </p:graphicFrame>
      <p:sp>
        <p:nvSpPr>
          <p:cNvPr id="30" name="正方形/長方形 29"/>
          <p:cNvSpPr/>
          <p:nvPr/>
        </p:nvSpPr>
        <p:spPr>
          <a:xfrm>
            <a:off x="4189265" y="5559447"/>
            <a:ext cx="1058132" cy="461665"/>
          </a:xfrm>
          <a:prstGeom prst="rect">
            <a:avLst/>
          </a:prstGeom>
        </p:spPr>
        <p:txBody>
          <a:bodyPr wrap="square">
            <a:spAutoFit/>
          </a:bodyPr>
          <a:lstStyle/>
          <a:p>
            <a:pPr algn="ctr"/>
            <a:r>
              <a:rPr lang="ja-JP" altLang="en-US" sz="1200" b="1" dirty="0">
                <a:solidFill>
                  <a:schemeClr val="accent6">
                    <a:lumMod val="60000"/>
                    <a:lumOff val="40000"/>
                  </a:schemeClr>
                </a:solidFill>
              </a:rPr>
              <a:t> Yahoo</a:t>
            </a:r>
            <a:r>
              <a:rPr lang="en-US" altLang="ja-JP" sz="1200" b="1" dirty="0">
                <a:solidFill>
                  <a:schemeClr val="accent6">
                    <a:lumMod val="60000"/>
                    <a:lumOff val="40000"/>
                  </a:schemeClr>
                </a:solidFill>
              </a:rPr>
              <a:t>!</a:t>
            </a:r>
          </a:p>
          <a:p>
            <a:pPr algn="ctr"/>
            <a:r>
              <a:rPr lang="ja-JP" altLang="en-US" sz="1200" b="1" dirty="0">
                <a:solidFill>
                  <a:schemeClr val="accent6">
                    <a:lumMod val="60000"/>
                    <a:lumOff val="40000"/>
                  </a:schemeClr>
                </a:solidFill>
              </a:rPr>
              <a:t> ニュース</a:t>
            </a:r>
          </a:p>
        </p:txBody>
      </p:sp>
      <p:sp>
        <p:nvSpPr>
          <p:cNvPr id="31" name="正方形/長方形 30"/>
          <p:cNvSpPr/>
          <p:nvPr/>
        </p:nvSpPr>
        <p:spPr>
          <a:xfrm>
            <a:off x="5237537" y="5639608"/>
            <a:ext cx="665567"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A</a:t>
            </a:r>
            <a:r>
              <a:rPr lang="ja-JP" altLang="en-US" sz="1400" dirty="0">
                <a:latin typeface="Meiryo" panose="020B0604030504040204" pitchFamily="34" charset="-128"/>
                <a:ea typeface="Meiryo" panose="020B0604030504040204" pitchFamily="34" charset="-128"/>
              </a:rPr>
              <a:t>社　</a:t>
            </a:r>
            <a:endParaRPr lang="ja-JP" altLang="en-US" sz="1400" dirty="0"/>
          </a:p>
        </p:txBody>
      </p:sp>
      <p:sp>
        <p:nvSpPr>
          <p:cNvPr id="32" name="正方形/長方形 31"/>
          <p:cNvSpPr/>
          <p:nvPr/>
        </p:nvSpPr>
        <p:spPr>
          <a:xfrm>
            <a:off x="5928852" y="5646866"/>
            <a:ext cx="663964"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B</a:t>
            </a:r>
            <a:r>
              <a:rPr lang="ja-JP" altLang="en-US" sz="1400" dirty="0">
                <a:latin typeface="Meiryo" panose="020B0604030504040204" pitchFamily="34" charset="-128"/>
                <a:ea typeface="Meiryo" panose="020B0604030504040204" pitchFamily="34" charset="-128"/>
              </a:rPr>
              <a:t>社　</a:t>
            </a:r>
            <a:endParaRPr lang="ja-JP" altLang="en-US" sz="1400" dirty="0"/>
          </a:p>
        </p:txBody>
      </p:sp>
      <p:sp>
        <p:nvSpPr>
          <p:cNvPr id="33" name="正方形/長方形 32"/>
          <p:cNvSpPr/>
          <p:nvPr/>
        </p:nvSpPr>
        <p:spPr>
          <a:xfrm>
            <a:off x="6667113" y="5618314"/>
            <a:ext cx="484427"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C</a:t>
            </a:r>
            <a:r>
              <a:rPr lang="ja-JP" altLang="en-US" sz="1400" dirty="0">
                <a:latin typeface="Meiryo" panose="020B0604030504040204" pitchFamily="34" charset="-128"/>
                <a:ea typeface="Meiryo" panose="020B0604030504040204" pitchFamily="34" charset="-128"/>
              </a:rPr>
              <a:t>社</a:t>
            </a:r>
            <a:endParaRPr lang="ja-JP" altLang="en-US" sz="800" dirty="0"/>
          </a:p>
        </p:txBody>
      </p:sp>
      <p:sp>
        <p:nvSpPr>
          <p:cNvPr id="35" name="正方形/長方形 34"/>
          <p:cNvSpPr/>
          <p:nvPr/>
        </p:nvSpPr>
        <p:spPr>
          <a:xfrm>
            <a:off x="7350414" y="5625572"/>
            <a:ext cx="498855"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D</a:t>
            </a:r>
            <a:r>
              <a:rPr lang="ja-JP" altLang="en-US" sz="1400" dirty="0">
                <a:latin typeface="Meiryo" panose="020B0604030504040204" pitchFamily="34" charset="-128"/>
                <a:ea typeface="Meiryo" panose="020B0604030504040204" pitchFamily="34" charset="-128"/>
              </a:rPr>
              <a:t>社</a:t>
            </a:r>
            <a:endParaRPr lang="en-US" altLang="ja-JP" sz="800" dirty="0">
              <a:latin typeface="Meiryo" panose="020B0604030504040204" pitchFamily="34" charset="-128"/>
              <a:ea typeface="Meiryo" panose="020B0604030504040204" pitchFamily="34" charset="-128"/>
            </a:endParaRPr>
          </a:p>
        </p:txBody>
      </p:sp>
      <p:sp>
        <p:nvSpPr>
          <p:cNvPr id="36" name="object 6"/>
          <p:cNvSpPr/>
          <p:nvPr/>
        </p:nvSpPr>
        <p:spPr>
          <a:xfrm>
            <a:off x="4464893" y="2708920"/>
            <a:ext cx="3287291" cy="485795"/>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dirty="0">
                <a:solidFill>
                  <a:schemeClr val="bg1"/>
                </a:solidFill>
              </a:rPr>
              <a:t>ニュース媒体の利用率</a:t>
            </a:r>
          </a:p>
        </p:txBody>
      </p:sp>
      <p:sp>
        <p:nvSpPr>
          <p:cNvPr id="37" name="正方形/長方形 36"/>
          <p:cNvSpPr/>
          <p:nvPr/>
        </p:nvSpPr>
        <p:spPr>
          <a:xfrm>
            <a:off x="10562155" y="2271328"/>
            <a:ext cx="1162498" cy="215444"/>
          </a:xfrm>
          <a:prstGeom prst="rect">
            <a:avLst/>
          </a:prstGeom>
        </p:spPr>
        <p:txBody>
          <a:bodyPr wrap="none">
            <a:spAutoFit/>
          </a:bodyPr>
          <a:lstStyle/>
          <a:p>
            <a:r>
              <a:rPr lang="en-US" altLang="ja-JP" sz="800" dirty="0">
                <a:solidFill>
                  <a:schemeClr val="bg1">
                    <a:lumMod val="50000"/>
                  </a:schemeClr>
                </a:solidFill>
                <a:latin typeface="+mn-ea"/>
              </a:rPr>
              <a:t>※1</a:t>
            </a:r>
            <a:r>
              <a:rPr lang="ja-JP" altLang="en-US" sz="800" dirty="0">
                <a:solidFill>
                  <a:schemeClr val="bg1">
                    <a:lumMod val="50000"/>
                  </a:schemeClr>
                </a:solidFill>
                <a:latin typeface="+mn-ea"/>
              </a:rPr>
              <a:t> </a:t>
            </a:r>
            <a:r>
              <a:rPr lang="en-US" altLang="ja-JP" sz="800" dirty="0">
                <a:solidFill>
                  <a:schemeClr val="bg1">
                    <a:lumMod val="50000"/>
                  </a:schemeClr>
                </a:solidFill>
                <a:latin typeface="+mn-ea"/>
              </a:rPr>
              <a:t>:2022</a:t>
            </a:r>
            <a:r>
              <a:rPr lang="ja-JP" altLang="en-US" sz="800" dirty="0">
                <a:solidFill>
                  <a:schemeClr val="bg1">
                    <a:lumMod val="50000"/>
                  </a:schemeClr>
                </a:solidFill>
                <a:latin typeface="+mn-ea"/>
              </a:rPr>
              <a:t>年</a:t>
            </a:r>
            <a:r>
              <a:rPr lang="en-US" altLang="ja-JP" sz="800" dirty="0">
                <a:solidFill>
                  <a:schemeClr val="bg1">
                    <a:lumMod val="50000"/>
                  </a:schemeClr>
                </a:solidFill>
                <a:latin typeface="+mn-ea"/>
              </a:rPr>
              <a:t>8</a:t>
            </a:r>
            <a:r>
              <a:rPr lang="ja-JP" altLang="en-US" sz="800" dirty="0">
                <a:solidFill>
                  <a:schemeClr val="bg1">
                    <a:lumMod val="50000"/>
                  </a:schemeClr>
                </a:solidFill>
                <a:latin typeface="+mn-ea"/>
              </a:rPr>
              <a:t>月実績</a:t>
            </a:r>
            <a:endParaRPr lang="en-US" altLang="ja-JP" sz="800" dirty="0">
              <a:solidFill>
                <a:schemeClr val="bg1">
                  <a:lumMod val="50000"/>
                </a:schemeClr>
              </a:solidFill>
              <a:latin typeface="+mn-ea"/>
            </a:endParaRPr>
          </a:p>
        </p:txBody>
      </p:sp>
      <p:sp>
        <p:nvSpPr>
          <p:cNvPr id="39" name="object 7"/>
          <p:cNvSpPr/>
          <p:nvPr/>
        </p:nvSpPr>
        <p:spPr>
          <a:xfrm>
            <a:off x="8353325" y="2708921"/>
            <a:ext cx="3287291" cy="485794"/>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marR="4445" algn="ctr">
              <a:lnSpc>
                <a:spcPct val="100000"/>
              </a:lnSpc>
              <a:spcBef>
                <a:spcPts val="105"/>
              </a:spcBef>
            </a:pPr>
            <a:r>
              <a:rPr lang="ja-JP" altLang="en-US" b="1" dirty="0">
                <a:solidFill>
                  <a:schemeClr val="bg1"/>
                </a:solidFill>
                <a:uFill>
                  <a:solidFill>
                    <a:srgbClr val="252525"/>
                  </a:solidFill>
                </a:uFill>
                <a:cs typeface="メイリオ"/>
              </a:rPr>
              <a:t>ニュース媒体</a:t>
            </a:r>
            <a:r>
              <a:rPr lang="ja-JP" altLang="en-US" b="1" spc="-35" dirty="0">
                <a:solidFill>
                  <a:schemeClr val="bg1"/>
                </a:solidFill>
                <a:uFill>
                  <a:solidFill>
                    <a:srgbClr val="252525"/>
                  </a:solidFill>
                </a:uFill>
                <a:cs typeface="メイリオ"/>
              </a:rPr>
              <a:t> </a:t>
            </a:r>
            <a:r>
              <a:rPr lang="ja-JP" altLang="en-US" b="1" dirty="0">
                <a:solidFill>
                  <a:schemeClr val="bg1"/>
                </a:solidFill>
                <a:uFill>
                  <a:solidFill>
                    <a:srgbClr val="252525"/>
                  </a:solidFill>
                </a:uFill>
                <a:cs typeface="メイリオ"/>
              </a:rPr>
              <a:t>純粋想起比較</a:t>
            </a:r>
            <a:endParaRPr lang="ja-JP" altLang="en-US" dirty="0">
              <a:solidFill>
                <a:schemeClr val="bg1"/>
              </a:solidFill>
              <a:cs typeface="メイリオ"/>
            </a:endParaRPr>
          </a:p>
        </p:txBody>
      </p:sp>
      <p:sp>
        <p:nvSpPr>
          <p:cNvPr id="40" name="正方形/長方形 39"/>
          <p:cNvSpPr/>
          <p:nvPr/>
        </p:nvSpPr>
        <p:spPr>
          <a:xfrm>
            <a:off x="8087281" y="5561056"/>
            <a:ext cx="1058132" cy="461665"/>
          </a:xfrm>
          <a:prstGeom prst="rect">
            <a:avLst/>
          </a:prstGeom>
        </p:spPr>
        <p:txBody>
          <a:bodyPr wrap="square">
            <a:spAutoFit/>
          </a:bodyPr>
          <a:lstStyle/>
          <a:p>
            <a:pPr algn="ctr"/>
            <a:r>
              <a:rPr lang="ja-JP" altLang="en-US" sz="1200" b="1" dirty="0">
                <a:solidFill>
                  <a:schemeClr val="accent6">
                    <a:lumMod val="60000"/>
                    <a:lumOff val="40000"/>
                  </a:schemeClr>
                </a:solidFill>
              </a:rPr>
              <a:t> Yahoo</a:t>
            </a:r>
            <a:r>
              <a:rPr lang="en-US" altLang="ja-JP" sz="1200" b="1" dirty="0">
                <a:solidFill>
                  <a:schemeClr val="accent6">
                    <a:lumMod val="60000"/>
                    <a:lumOff val="40000"/>
                  </a:schemeClr>
                </a:solidFill>
              </a:rPr>
              <a:t>!</a:t>
            </a:r>
          </a:p>
          <a:p>
            <a:pPr algn="ctr"/>
            <a:r>
              <a:rPr lang="ja-JP" altLang="en-US" sz="1200" b="1" dirty="0">
                <a:solidFill>
                  <a:schemeClr val="accent6">
                    <a:lumMod val="60000"/>
                    <a:lumOff val="40000"/>
                  </a:schemeClr>
                </a:solidFill>
              </a:rPr>
              <a:t> ニュース</a:t>
            </a:r>
          </a:p>
        </p:txBody>
      </p:sp>
      <p:sp>
        <p:nvSpPr>
          <p:cNvPr id="41" name="正方形/長方形 40"/>
          <p:cNvSpPr/>
          <p:nvPr/>
        </p:nvSpPr>
        <p:spPr>
          <a:xfrm>
            <a:off x="9127918" y="5641217"/>
            <a:ext cx="665567"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A</a:t>
            </a:r>
            <a:r>
              <a:rPr lang="ja-JP" altLang="en-US" sz="1400" dirty="0">
                <a:latin typeface="Meiryo" panose="020B0604030504040204" pitchFamily="34" charset="-128"/>
                <a:ea typeface="Meiryo" panose="020B0604030504040204" pitchFamily="34" charset="-128"/>
              </a:rPr>
              <a:t>社　</a:t>
            </a:r>
            <a:endParaRPr lang="ja-JP" altLang="en-US" sz="1400" dirty="0"/>
          </a:p>
        </p:txBody>
      </p:sp>
      <p:sp>
        <p:nvSpPr>
          <p:cNvPr id="42" name="正方形/長方形 41"/>
          <p:cNvSpPr/>
          <p:nvPr/>
        </p:nvSpPr>
        <p:spPr>
          <a:xfrm>
            <a:off x="9777593" y="5648475"/>
            <a:ext cx="663964"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B</a:t>
            </a:r>
            <a:r>
              <a:rPr lang="ja-JP" altLang="en-US" sz="1400" dirty="0">
                <a:latin typeface="Meiryo" panose="020B0604030504040204" pitchFamily="34" charset="-128"/>
                <a:ea typeface="Meiryo" panose="020B0604030504040204" pitchFamily="34" charset="-128"/>
              </a:rPr>
              <a:t>社　</a:t>
            </a:r>
            <a:endParaRPr lang="ja-JP" altLang="en-US" sz="1400" dirty="0"/>
          </a:p>
        </p:txBody>
      </p:sp>
      <p:sp>
        <p:nvSpPr>
          <p:cNvPr id="44" name="正方形/長方形 43"/>
          <p:cNvSpPr/>
          <p:nvPr/>
        </p:nvSpPr>
        <p:spPr>
          <a:xfrm>
            <a:off x="10461186" y="5619923"/>
            <a:ext cx="484427"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C</a:t>
            </a:r>
            <a:r>
              <a:rPr lang="ja-JP" altLang="en-US" sz="1400" dirty="0">
                <a:latin typeface="Meiryo" panose="020B0604030504040204" pitchFamily="34" charset="-128"/>
                <a:ea typeface="Meiryo" panose="020B0604030504040204" pitchFamily="34" charset="-128"/>
              </a:rPr>
              <a:t>社</a:t>
            </a:r>
            <a:endParaRPr lang="ja-JP" altLang="en-US" sz="800" dirty="0"/>
          </a:p>
        </p:txBody>
      </p:sp>
      <p:sp>
        <p:nvSpPr>
          <p:cNvPr id="45" name="正方形/長方形 44"/>
          <p:cNvSpPr/>
          <p:nvPr/>
        </p:nvSpPr>
        <p:spPr>
          <a:xfrm>
            <a:off x="11094442" y="5627181"/>
            <a:ext cx="498855" cy="307777"/>
          </a:xfrm>
          <a:prstGeom prst="rect">
            <a:avLst/>
          </a:prstGeom>
        </p:spPr>
        <p:txBody>
          <a:bodyPr wrap="none">
            <a:spAutoFit/>
          </a:bodyPr>
          <a:lstStyle/>
          <a:p>
            <a:pPr algn="ctr"/>
            <a:r>
              <a:rPr lang="en-US" altLang="ja-JP" sz="1400" dirty="0">
                <a:latin typeface="Meiryo" panose="020B0604030504040204" pitchFamily="34" charset="-128"/>
                <a:ea typeface="Meiryo" panose="020B0604030504040204" pitchFamily="34" charset="-128"/>
              </a:rPr>
              <a:t>D</a:t>
            </a:r>
            <a:r>
              <a:rPr lang="ja-JP" altLang="en-US" sz="1400" dirty="0">
                <a:latin typeface="Meiryo" panose="020B0604030504040204" pitchFamily="34" charset="-128"/>
                <a:ea typeface="Meiryo" panose="020B0604030504040204" pitchFamily="34" charset="-128"/>
              </a:rPr>
              <a:t>社</a:t>
            </a:r>
            <a:endParaRPr lang="en-US" altLang="ja-JP" sz="800" dirty="0">
              <a:latin typeface="Meiryo" panose="020B0604030504040204" pitchFamily="34" charset="-128"/>
              <a:ea typeface="Meiryo" panose="020B0604030504040204" pitchFamily="34" charset="-128"/>
            </a:endParaRPr>
          </a:p>
        </p:txBody>
      </p:sp>
      <p:sp>
        <p:nvSpPr>
          <p:cNvPr id="46" name="object 9"/>
          <p:cNvSpPr/>
          <p:nvPr/>
        </p:nvSpPr>
        <p:spPr>
          <a:xfrm>
            <a:off x="8425333" y="3394395"/>
            <a:ext cx="432048" cy="2018030"/>
          </a:xfrm>
          <a:custGeom>
            <a:avLst/>
            <a:gdLst/>
            <a:ahLst/>
            <a:cxnLst/>
            <a:rect l="l" t="t" r="r" b="b"/>
            <a:pathLst>
              <a:path w="327659" h="2018029">
                <a:moveTo>
                  <a:pt x="0" y="2017776"/>
                </a:moveTo>
                <a:lnTo>
                  <a:pt x="327659" y="2017776"/>
                </a:lnTo>
                <a:lnTo>
                  <a:pt x="327659" y="0"/>
                </a:lnTo>
                <a:lnTo>
                  <a:pt x="0" y="0"/>
                </a:lnTo>
                <a:lnTo>
                  <a:pt x="0" y="2017776"/>
                </a:lnTo>
                <a:close/>
              </a:path>
            </a:pathLst>
          </a:custGeom>
          <a:solidFill>
            <a:schemeClr val="accent6">
              <a:lumMod val="60000"/>
              <a:lumOff val="40000"/>
            </a:schemeClr>
          </a:solidFill>
        </p:spPr>
        <p:txBody>
          <a:bodyPr wrap="square" lIns="0" tIns="0" rIns="0" bIns="0" rtlCol="0"/>
          <a:lstStyle/>
          <a:p>
            <a:endParaRPr/>
          </a:p>
        </p:txBody>
      </p:sp>
      <p:sp>
        <p:nvSpPr>
          <p:cNvPr id="47" name="object 10"/>
          <p:cNvSpPr/>
          <p:nvPr/>
        </p:nvSpPr>
        <p:spPr>
          <a:xfrm>
            <a:off x="9127918" y="3600134"/>
            <a:ext cx="432048" cy="1812289"/>
          </a:xfrm>
          <a:custGeom>
            <a:avLst/>
            <a:gdLst/>
            <a:ahLst/>
            <a:cxnLst/>
            <a:rect l="l" t="t" r="r" b="b"/>
            <a:pathLst>
              <a:path w="327659" h="1812289">
                <a:moveTo>
                  <a:pt x="327659" y="0"/>
                </a:moveTo>
                <a:lnTo>
                  <a:pt x="0" y="0"/>
                </a:lnTo>
                <a:lnTo>
                  <a:pt x="0" y="1812036"/>
                </a:lnTo>
                <a:lnTo>
                  <a:pt x="327659" y="1812036"/>
                </a:lnTo>
                <a:lnTo>
                  <a:pt x="327659" y="0"/>
                </a:lnTo>
                <a:close/>
              </a:path>
            </a:pathLst>
          </a:custGeom>
          <a:solidFill>
            <a:srgbClr val="7E7E7E"/>
          </a:solidFill>
        </p:spPr>
        <p:txBody>
          <a:bodyPr wrap="square" lIns="0" tIns="0" rIns="0" bIns="0" rtlCol="0"/>
          <a:lstStyle/>
          <a:p>
            <a:endParaRPr/>
          </a:p>
        </p:txBody>
      </p:sp>
      <p:sp>
        <p:nvSpPr>
          <p:cNvPr id="48" name="object 11"/>
          <p:cNvSpPr/>
          <p:nvPr/>
        </p:nvSpPr>
        <p:spPr>
          <a:xfrm>
            <a:off x="9793485" y="5229290"/>
            <a:ext cx="432048" cy="182880"/>
          </a:xfrm>
          <a:custGeom>
            <a:avLst/>
            <a:gdLst/>
            <a:ahLst/>
            <a:cxnLst/>
            <a:rect l="l" t="t" r="r" b="b"/>
            <a:pathLst>
              <a:path w="327659" h="182879">
                <a:moveTo>
                  <a:pt x="327659" y="0"/>
                </a:moveTo>
                <a:lnTo>
                  <a:pt x="0" y="0"/>
                </a:lnTo>
                <a:lnTo>
                  <a:pt x="0" y="182879"/>
                </a:lnTo>
                <a:lnTo>
                  <a:pt x="327659" y="182879"/>
                </a:lnTo>
                <a:lnTo>
                  <a:pt x="327659" y="0"/>
                </a:lnTo>
                <a:close/>
              </a:path>
            </a:pathLst>
          </a:custGeom>
          <a:solidFill>
            <a:srgbClr val="7E7E7E"/>
          </a:solidFill>
        </p:spPr>
        <p:txBody>
          <a:bodyPr wrap="square" lIns="0" tIns="0" rIns="0" bIns="0" rtlCol="0"/>
          <a:lstStyle/>
          <a:p>
            <a:endParaRPr/>
          </a:p>
        </p:txBody>
      </p:sp>
      <p:sp>
        <p:nvSpPr>
          <p:cNvPr id="49" name="object 12"/>
          <p:cNvSpPr/>
          <p:nvPr/>
        </p:nvSpPr>
        <p:spPr>
          <a:xfrm>
            <a:off x="10513565" y="5259771"/>
            <a:ext cx="432048" cy="152400"/>
          </a:xfrm>
          <a:custGeom>
            <a:avLst/>
            <a:gdLst/>
            <a:ahLst/>
            <a:cxnLst/>
            <a:rect l="l" t="t" r="r" b="b"/>
            <a:pathLst>
              <a:path w="327659" h="152400">
                <a:moveTo>
                  <a:pt x="327660" y="0"/>
                </a:moveTo>
                <a:lnTo>
                  <a:pt x="0" y="0"/>
                </a:lnTo>
                <a:lnTo>
                  <a:pt x="0" y="152400"/>
                </a:lnTo>
                <a:lnTo>
                  <a:pt x="327660" y="152400"/>
                </a:lnTo>
                <a:lnTo>
                  <a:pt x="327660" y="0"/>
                </a:lnTo>
                <a:close/>
              </a:path>
            </a:pathLst>
          </a:custGeom>
          <a:solidFill>
            <a:srgbClr val="7E7E7E"/>
          </a:solidFill>
        </p:spPr>
        <p:txBody>
          <a:bodyPr wrap="square" lIns="0" tIns="0" rIns="0" bIns="0" rtlCol="0"/>
          <a:lstStyle/>
          <a:p>
            <a:endParaRPr/>
          </a:p>
        </p:txBody>
      </p:sp>
      <p:sp>
        <p:nvSpPr>
          <p:cNvPr id="50" name="object 13"/>
          <p:cNvSpPr/>
          <p:nvPr/>
        </p:nvSpPr>
        <p:spPr>
          <a:xfrm>
            <a:off x="11161637" y="5297871"/>
            <a:ext cx="432048" cy="114300"/>
          </a:xfrm>
          <a:custGeom>
            <a:avLst/>
            <a:gdLst/>
            <a:ahLst/>
            <a:cxnLst/>
            <a:rect l="l" t="t" r="r" b="b"/>
            <a:pathLst>
              <a:path w="327659" h="114300">
                <a:moveTo>
                  <a:pt x="327659" y="0"/>
                </a:moveTo>
                <a:lnTo>
                  <a:pt x="0" y="0"/>
                </a:lnTo>
                <a:lnTo>
                  <a:pt x="0" y="114300"/>
                </a:lnTo>
                <a:lnTo>
                  <a:pt x="327659" y="114300"/>
                </a:lnTo>
                <a:lnTo>
                  <a:pt x="327659" y="0"/>
                </a:lnTo>
                <a:close/>
              </a:path>
            </a:pathLst>
          </a:custGeom>
          <a:solidFill>
            <a:srgbClr val="7E7E7E"/>
          </a:solidFill>
        </p:spPr>
        <p:txBody>
          <a:bodyPr wrap="square" lIns="0" tIns="0" rIns="0" bIns="0" rtlCol="0"/>
          <a:lstStyle/>
          <a:p>
            <a:endParaRPr/>
          </a:p>
        </p:txBody>
      </p:sp>
      <p:sp>
        <p:nvSpPr>
          <p:cNvPr id="51" name="フッター プレースホルダー 5">
            <a:extLst>
              <a:ext uri="{FF2B5EF4-FFF2-40B4-BE49-F238E27FC236}">
                <a16:creationId xmlns:a16="http://schemas.microsoft.com/office/drawing/2014/main" id="{C6773C95-FC10-0B4E-BE56-A9B42D158CF9}"/>
              </a:ext>
            </a:extLst>
          </p:cNvPr>
          <p:cNvSpPr txBox="1">
            <a:spLocks/>
          </p:cNvSpPr>
          <p:nvPr/>
        </p:nvSpPr>
        <p:spPr>
          <a:xfrm>
            <a:off x="8458518" y="5875993"/>
            <a:ext cx="3216549" cy="770539"/>
          </a:xfrm>
          <a:prstGeom prst="rect">
            <a:avLst/>
          </a:prstGeom>
        </p:spPr>
        <p:txBody>
          <a:bodyPr vert="horz" lIns="91440" tIns="45720" rIns="91440" bIns="45720" rtlCol="0" anchor="ctr"/>
          <a:lstStyle>
            <a:defPPr>
              <a:defRPr lang="ja-JP"/>
            </a:defPPr>
            <a:lvl1pPr marL="0" algn="ctr" defTabSz="914400" rtl="0" eaLnBrk="1" latinLnBrk="0" hangingPunct="1">
              <a:defRPr kumimoji="1" lang="en-US" altLang="ja-JP" sz="800" b="0" i="0" kern="1200" baseline="0">
                <a:solidFill>
                  <a:schemeClr val="accent3"/>
                </a:solidFill>
                <a:effectLst/>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l"/>
            <a:r>
              <a:rPr lang="en-US" altLang="ja-JP" sz="700" dirty="0">
                <a:solidFill>
                  <a:schemeClr val="tx1">
                    <a:lumMod val="50000"/>
                    <a:lumOff val="50000"/>
                  </a:schemeClr>
                </a:solidFill>
              </a:rPr>
              <a:t>※ </a:t>
            </a:r>
            <a:r>
              <a:rPr lang="ja-JP" altLang="en-US" sz="700" dirty="0">
                <a:solidFill>
                  <a:schemeClr val="tx1">
                    <a:lumMod val="50000"/>
                    <a:lumOff val="50000"/>
                  </a:schemeClr>
                </a:solidFill>
              </a:rPr>
              <a:t>出典：ヤフー株式会社自社調査</a:t>
            </a:r>
            <a:endParaRPr lang="en-US" altLang="ja-JP" sz="700" dirty="0">
              <a:solidFill>
                <a:schemeClr val="tx1">
                  <a:lumMod val="50000"/>
                  <a:lumOff val="50000"/>
                </a:schemeClr>
              </a:solidFill>
            </a:endParaRPr>
          </a:p>
          <a:p>
            <a:pPr algn="l"/>
            <a:r>
              <a:rPr lang="en-US" altLang="ja-JP" sz="700" dirty="0">
                <a:solidFill>
                  <a:schemeClr val="tx1">
                    <a:lumMod val="50000"/>
                    <a:lumOff val="50000"/>
                  </a:schemeClr>
                </a:solidFill>
              </a:rPr>
              <a:t> </a:t>
            </a:r>
            <a:r>
              <a:rPr lang="en-US" altLang="ja-JP" sz="700" spc="-5" dirty="0">
                <a:solidFill>
                  <a:schemeClr val="tx1">
                    <a:lumMod val="50000"/>
                    <a:lumOff val="50000"/>
                  </a:schemeClr>
                </a:solidFill>
                <a:latin typeface="メイリオ"/>
                <a:cs typeface="メイリオ"/>
              </a:rPr>
              <a:t>Q.</a:t>
            </a:r>
            <a:r>
              <a:rPr lang="ja-JP" altLang="en-US" sz="700" dirty="0">
                <a:solidFill>
                  <a:schemeClr val="tx1">
                    <a:lumMod val="50000"/>
                    <a:lumOff val="50000"/>
                  </a:schemeClr>
                </a:solidFill>
                <a:latin typeface="メイリオ"/>
                <a:cs typeface="メイリオ"/>
              </a:rPr>
              <a:t>「ニュース」と聞いて真っ先にどの企業名やサービス名、媒体名を思い浮かべますか。最初に</a:t>
            </a:r>
            <a:r>
              <a:rPr lang="ja-JP" altLang="en-US" sz="700" spc="-5" dirty="0">
                <a:solidFill>
                  <a:schemeClr val="tx1">
                    <a:lumMod val="50000"/>
                    <a:lumOff val="50000"/>
                  </a:schemeClr>
                </a:solidFill>
                <a:latin typeface="メイリオ"/>
                <a:cs typeface="メイリオ"/>
              </a:rPr>
              <a:t>思い浮かべたサービス名を一つだけお答え下さい。</a:t>
            </a:r>
            <a:endParaRPr lang="ja-JP" altLang="en-US" sz="700" dirty="0">
              <a:solidFill>
                <a:schemeClr val="tx1">
                  <a:lumMod val="50000"/>
                  <a:lumOff val="50000"/>
                </a:schemeClr>
              </a:solidFill>
              <a:latin typeface="メイリオ"/>
              <a:cs typeface="メイリオ"/>
            </a:endParaRPr>
          </a:p>
        </p:txBody>
      </p:sp>
      <p:grpSp>
        <p:nvGrpSpPr>
          <p:cNvPr id="75" name="グループ化 74"/>
          <p:cNvGrpSpPr/>
          <p:nvPr/>
        </p:nvGrpSpPr>
        <p:grpSpPr>
          <a:xfrm>
            <a:off x="384090" y="3574907"/>
            <a:ext cx="1432645" cy="2736304"/>
            <a:chOff x="-12289" y="2996952"/>
            <a:chExt cx="2031787" cy="3667128"/>
          </a:xfrm>
        </p:grpSpPr>
        <p:sp>
          <p:nvSpPr>
            <p:cNvPr id="76" name="object 6"/>
            <p:cNvSpPr/>
            <p:nvPr/>
          </p:nvSpPr>
          <p:spPr>
            <a:xfrm>
              <a:off x="-12289" y="2996952"/>
              <a:ext cx="2031787" cy="3667128"/>
            </a:xfrm>
            <a:prstGeom prst="rect">
              <a:avLst/>
            </a:prstGeom>
            <a:blipFill>
              <a:blip r:embed="rId3" cstate="print"/>
              <a:stretch>
                <a:fillRect/>
              </a:stretch>
            </a:blipFill>
          </p:spPr>
          <p:txBody>
            <a:bodyPr wrap="square" lIns="0" tIns="0" rIns="0" bIns="0" rtlCol="0"/>
            <a:lstStyle/>
            <a:p>
              <a:endParaRPr>
                <a:latin typeface="+mn-ea"/>
              </a:endParaRPr>
            </a:p>
          </p:txBody>
        </p:sp>
        <p:sp>
          <p:nvSpPr>
            <p:cNvPr id="77" name="object 7"/>
            <p:cNvSpPr/>
            <p:nvPr/>
          </p:nvSpPr>
          <p:spPr>
            <a:xfrm>
              <a:off x="223047" y="3733151"/>
              <a:ext cx="1395509" cy="687933"/>
            </a:xfrm>
            <a:custGeom>
              <a:avLst/>
              <a:gdLst/>
              <a:ahLst/>
              <a:cxnLst/>
              <a:rect l="l" t="t" r="r" b="b"/>
              <a:pathLst>
                <a:path w="1911350" h="944879">
                  <a:moveTo>
                    <a:pt x="0" y="944880"/>
                  </a:moveTo>
                  <a:lnTo>
                    <a:pt x="1911095" y="944880"/>
                  </a:lnTo>
                  <a:lnTo>
                    <a:pt x="1911095" y="0"/>
                  </a:lnTo>
                  <a:lnTo>
                    <a:pt x="0" y="0"/>
                  </a:lnTo>
                  <a:lnTo>
                    <a:pt x="0" y="944880"/>
                  </a:lnTo>
                  <a:close/>
                </a:path>
              </a:pathLst>
            </a:custGeom>
            <a:ln w="38100">
              <a:solidFill>
                <a:srgbClr val="C00000"/>
              </a:solidFill>
            </a:ln>
          </p:spPr>
          <p:txBody>
            <a:bodyPr wrap="square" lIns="0" tIns="0" rIns="0" bIns="0" rtlCol="0"/>
            <a:lstStyle/>
            <a:p>
              <a:endParaRPr>
                <a:latin typeface="+mn-ea"/>
              </a:endParaRPr>
            </a:p>
          </p:txBody>
        </p:sp>
        <p:sp>
          <p:nvSpPr>
            <p:cNvPr id="78" name="object 25"/>
            <p:cNvSpPr/>
            <p:nvPr/>
          </p:nvSpPr>
          <p:spPr>
            <a:xfrm>
              <a:off x="234730" y="4441612"/>
              <a:ext cx="1383083" cy="1544521"/>
            </a:xfrm>
            <a:prstGeom prst="rect">
              <a:avLst/>
            </a:prstGeom>
            <a:blipFill>
              <a:blip r:embed="rId4" cstate="print">
                <a:extLst>
                  <a:ext uri="{BEBA8EAE-BF5A-486C-A8C5-ECC9F3942E4B}">
                    <a14:imgProps xmlns:a14="http://schemas.microsoft.com/office/drawing/2010/main">
                      <a14:imgLayer r:embed="rId5">
                        <a14:imgEffect>
                          <a14:artisticBlur/>
                        </a14:imgEffect>
                      </a14:imgLayer>
                    </a14:imgProps>
                  </a:ext>
                </a:extLst>
              </a:blip>
              <a:stretch>
                <a:fillRect/>
              </a:stretch>
            </a:blipFill>
          </p:spPr>
          <p:txBody>
            <a:bodyPr wrap="square" lIns="0" tIns="0" rIns="0" bIns="0" rtlCol="0"/>
            <a:lstStyle/>
            <a:p>
              <a:endParaRPr b="1" dirty="0">
                <a:latin typeface="+mn-ea"/>
              </a:endParaRPr>
            </a:p>
          </p:txBody>
        </p:sp>
        <p:sp>
          <p:nvSpPr>
            <p:cNvPr id="79" name="object 27"/>
            <p:cNvSpPr/>
            <p:nvPr/>
          </p:nvSpPr>
          <p:spPr>
            <a:xfrm>
              <a:off x="219153" y="5111793"/>
              <a:ext cx="1401999" cy="885436"/>
            </a:xfrm>
            <a:prstGeom prst="rect">
              <a:avLst/>
            </a:prstGeom>
            <a:blipFill>
              <a:blip r:embed="rId6" cstate="print">
                <a:extLst>
                  <a:ext uri="{BEBA8EAE-BF5A-486C-A8C5-ECC9F3942E4B}">
                    <a14:imgProps xmlns:a14="http://schemas.microsoft.com/office/drawing/2010/main">
                      <a14:imgLayer r:embed="rId7">
                        <a14:imgEffect>
                          <a14:artisticBlur/>
                        </a14:imgEffect>
                      </a14:imgLayer>
                    </a14:imgProps>
                  </a:ext>
                </a:extLst>
              </a:blip>
              <a:stretch>
                <a:fillRect/>
              </a:stretch>
            </a:blipFill>
          </p:spPr>
          <p:txBody>
            <a:bodyPr wrap="square" lIns="0" tIns="0" rIns="0" bIns="0" rtlCol="0"/>
            <a:lstStyle/>
            <a:p>
              <a:endParaRPr>
                <a:latin typeface="+mn-ea"/>
              </a:endParaRPr>
            </a:p>
          </p:txBody>
        </p:sp>
        <p:sp>
          <p:nvSpPr>
            <p:cNvPr id="80" name="正方形/長方形 79"/>
            <p:cNvSpPr/>
            <p:nvPr/>
          </p:nvSpPr>
          <p:spPr>
            <a:xfrm>
              <a:off x="229967" y="3722055"/>
              <a:ext cx="1351646" cy="687933"/>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grpSp>
      <p:sp>
        <p:nvSpPr>
          <p:cNvPr id="7" name="正方形/長方形 6">
            <a:extLst>
              <a:ext uri="{FF2B5EF4-FFF2-40B4-BE49-F238E27FC236}">
                <a16:creationId xmlns:a16="http://schemas.microsoft.com/office/drawing/2014/main" id="{0BEF2908-2F20-C72E-ADB7-CACB1C733CD2}"/>
              </a:ext>
            </a:extLst>
          </p:cNvPr>
          <p:cNvSpPr/>
          <p:nvPr/>
        </p:nvSpPr>
        <p:spPr>
          <a:xfrm>
            <a:off x="9048328" y="124311"/>
            <a:ext cx="1464048" cy="246221"/>
          </a:xfrm>
          <a:prstGeom prst="rect">
            <a:avLst/>
          </a:prstGeom>
          <a:solidFill>
            <a:schemeClr val="accent6">
              <a:lumMod val="60000"/>
              <a:lumOff val="40000"/>
            </a:schemeClr>
          </a:solidFill>
        </p:spPr>
        <p:txBody>
          <a:bodyPr wrap="square">
            <a:spAutoFit/>
          </a:bodyPr>
          <a:lstStyle/>
          <a:p>
            <a:pPr algn="ctr"/>
            <a:r>
              <a:rPr lang="en-US" altLang="ja-JP" sz="1000" b="1" dirty="0" err="1">
                <a:solidFill>
                  <a:schemeClr val="bg1"/>
                </a:solidFill>
                <a:latin typeface="+mn-ea"/>
              </a:rPr>
              <a:t>vimps</a:t>
            </a:r>
            <a:r>
              <a:rPr lang="ja-JP" altLang="en-US" sz="1000" b="1" dirty="0">
                <a:solidFill>
                  <a:schemeClr val="bg1"/>
                </a:solidFill>
                <a:latin typeface="+mn-ea"/>
              </a:rPr>
              <a:t>大増量プラン　　</a:t>
            </a:r>
          </a:p>
        </p:txBody>
      </p:sp>
      <p:sp>
        <p:nvSpPr>
          <p:cNvPr id="8" name="正方形/長方形 7">
            <a:extLst>
              <a:ext uri="{FF2B5EF4-FFF2-40B4-BE49-F238E27FC236}">
                <a16:creationId xmlns:a16="http://schemas.microsoft.com/office/drawing/2014/main" id="{8A3ABE19-BB07-1923-A74F-957DE978060E}"/>
              </a:ext>
            </a:extLst>
          </p:cNvPr>
          <p:cNvSpPr/>
          <p:nvPr/>
        </p:nvSpPr>
        <p:spPr>
          <a:xfrm>
            <a:off x="9048328" y="399301"/>
            <a:ext cx="1464048" cy="215444"/>
          </a:xfrm>
          <a:prstGeom prst="rect">
            <a:avLst/>
          </a:prstGeom>
          <a:solidFill>
            <a:schemeClr val="accent5"/>
          </a:solidFill>
        </p:spPr>
        <p:txBody>
          <a:bodyPr wrap="square">
            <a:spAutoFit/>
          </a:bodyPr>
          <a:lstStyle/>
          <a:p>
            <a:pPr algn="ctr"/>
            <a:r>
              <a:rPr lang="en-US" altLang="ja-JP" sz="800" b="1" dirty="0">
                <a:solidFill>
                  <a:schemeClr val="bg1"/>
                </a:solidFill>
                <a:latin typeface="+mn-ea"/>
              </a:rPr>
              <a:t>1000</a:t>
            </a:r>
            <a:r>
              <a:rPr lang="ja-JP" altLang="en-US" sz="800" b="1" dirty="0">
                <a:solidFill>
                  <a:schemeClr val="bg1"/>
                </a:solidFill>
                <a:latin typeface="+mn-ea"/>
              </a:rPr>
              <a:t>万リーチ獲得プラン</a:t>
            </a:r>
          </a:p>
        </p:txBody>
      </p:sp>
      <p:sp>
        <p:nvSpPr>
          <p:cNvPr id="3" name="object 6">
            <a:extLst>
              <a:ext uri="{FF2B5EF4-FFF2-40B4-BE49-F238E27FC236}">
                <a16:creationId xmlns:a16="http://schemas.microsoft.com/office/drawing/2014/main" id="{B4EC1570-C6E0-3B66-DF2D-5BE775663E31}"/>
              </a:ext>
            </a:extLst>
          </p:cNvPr>
          <p:cNvSpPr/>
          <p:nvPr/>
        </p:nvSpPr>
        <p:spPr>
          <a:xfrm>
            <a:off x="551384" y="2708919"/>
            <a:ext cx="3287291" cy="485795"/>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dirty="0">
                <a:solidFill>
                  <a:schemeClr val="bg1"/>
                </a:solidFill>
              </a:rPr>
              <a:t>国内最大級のユーザー数</a:t>
            </a:r>
          </a:p>
        </p:txBody>
      </p:sp>
      <p:sp>
        <p:nvSpPr>
          <p:cNvPr id="4" name="正方形/長方形 3">
            <a:extLst>
              <a:ext uri="{FF2B5EF4-FFF2-40B4-BE49-F238E27FC236}">
                <a16:creationId xmlns:a16="http://schemas.microsoft.com/office/drawing/2014/main" id="{9CE7A823-C4F3-0BFF-CAA9-88871599E7FA}"/>
              </a:ext>
            </a:extLst>
          </p:cNvPr>
          <p:cNvSpPr/>
          <p:nvPr/>
        </p:nvSpPr>
        <p:spPr>
          <a:xfrm>
            <a:off x="1758299" y="3754041"/>
            <a:ext cx="2122207" cy="2308324"/>
          </a:xfrm>
          <a:prstGeom prst="rect">
            <a:avLst/>
          </a:prstGeom>
        </p:spPr>
        <p:txBody>
          <a:bodyPr wrap="square">
            <a:spAutoFit/>
          </a:bodyPr>
          <a:lstStyle/>
          <a:p>
            <a:pPr algn="ctr"/>
            <a:r>
              <a:rPr lang="ja-JP" altLang="en-US" sz="1600" dirty="0">
                <a:latin typeface="メイリオ" panose="020B0604030504040204" pitchFamily="50" charset="-128"/>
                <a:ea typeface="メイリオ" panose="020B0604030504040204" pitchFamily="50" charset="-128"/>
              </a:rPr>
              <a:t>「ニュースメディアといえば？」</a:t>
            </a:r>
            <a:endParaRPr lang="en-US" altLang="ja-JP" sz="1600" dirty="0">
              <a:latin typeface="メイリオ" panose="020B0604030504040204" pitchFamily="50" charset="-128"/>
              <a:ea typeface="メイリオ" panose="020B0604030504040204" pitchFamily="50" charset="-128"/>
            </a:endParaRPr>
          </a:p>
          <a:p>
            <a:pPr algn="ctr"/>
            <a:r>
              <a:rPr lang="ja-JP" altLang="en-US" sz="1600" dirty="0">
                <a:latin typeface="メイリオ" panose="020B0604030504040204" pitchFamily="50" charset="-128"/>
                <a:ea typeface="メイリオ" panose="020B0604030504040204" pitchFamily="50" charset="-128"/>
              </a:rPr>
              <a:t>といった質問に、</a:t>
            </a:r>
            <a:endParaRPr lang="en-US" altLang="ja-JP" sz="1600" dirty="0">
              <a:latin typeface="メイリオ" panose="020B0604030504040204" pitchFamily="50" charset="-128"/>
              <a:ea typeface="メイリオ" panose="020B0604030504040204" pitchFamily="50" charset="-128"/>
            </a:endParaRPr>
          </a:p>
          <a:p>
            <a:pPr algn="ctr"/>
            <a:r>
              <a:rPr lang="ja-JP" altLang="en-US" sz="1600" dirty="0">
                <a:latin typeface="メイリオ" panose="020B0604030504040204" pitchFamily="50" charset="-128"/>
                <a:ea typeface="メイリオ" panose="020B0604030504040204" pitchFamily="50" charset="-128"/>
              </a:rPr>
              <a:t>一番目に想起される、国内最大級の</a:t>
            </a:r>
            <a:endParaRPr lang="en-US" altLang="ja-JP" sz="1600" dirty="0">
              <a:latin typeface="メイリオ" panose="020B0604030504040204" pitchFamily="50" charset="-128"/>
              <a:ea typeface="メイリオ" panose="020B0604030504040204" pitchFamily="50" charset="-128"/>
            </a:endParaRPr>
          </a:p>
          <a:p>
            <a:pPr algn="ctr"/>
            <a:r>
              <a:rPr lang="ja-JP" altLang="en-US" sz="1600" dirty="0">
                <a:latin typeface="メイリオ" panose="020B0604030504040204" pitchFamily="50" charset="-128"/>
                <a:ea typeface="メイリオ" panose="020B0604030504040204" pitchFamily="50" charset="-128"/>
              </a:rPr>
              <a:t>ニュースサイトです。</a:t>
            </a:r>
            <a:endParaRPr lang="en-US" altLang="ja-JP" sz="1600" dirty="0">
              <a:latin typeface="メイリオ" panose="020B0604030504040204" pitchFamily="50" charset="-128"/>
              <a:ea typeface="メイリオ" panose="020B0604030504040204" pitchFamily="50" charset="-128"/>
            </a:endParaRPr>
          </a:p>
          <a:p>
            <a:pPr algn="ctr"/>
            <a:r>
              <a:rPr lang="ja-JP" altLang="en-US" sz="1600" dirty="0">
                <a:latin typeface="メイリオ" panose="020B0604030504040204" pitchFamily="50" charset="-128"/>
                <a:ea typeface="メイリオ" panose="020B0604030504040204" pitchFamily="50" charset="-128"/>
              </a:rPr>
              <a:t>ユーザーからの</a:t>
            </a:r>
            <a:endParaRPr lang="en-US" altLang="ja-JP" sz="1600" dirty="0">
              <a:latin typeface="メイリオ" panose="020B0604030504040204" pitchFamily="50" charset="-128"/>
              <a:ea typeface="メイリオ" panose="020B0604030504040204" pitchFamily="50" charset="-128"/>
            </a:endParaRPr>
          </a:p>
          <a:p>
            <a:pPr algn="ctr"/>
            <a:r>
              <a:rPr lang="ja-JP" altLang="en-US" sz="1600" dirty="0">
                <a:latin typeface="メイリオ" panose="020B0604030504040204" pitchFamily="50" charset="-128"/>
                <a:ea typeface="メイリオ" panose="020B0604030504040204" pitchFamily="50" charset="-128"/>
              </a:rPr>
              <a:t>強い信頼が</a:t>
            </a:r>
            <a:endParaRPr lang="en-US" altLang="ja-JP" sz="1600" dirty="0">
              <a:latin typeface="メイリオ" panose="020B0604030504040204" pitchFamily="50" charset="-128"/>
              <a:ea typeface="メイリオ" panose="020B0604030504040204" pitchFamily="50" charset="-128"/>
            </a:endParaRPr>
          </a:p>
          <a:p>
            <a:pPr algn="ctr"/>
            <a:r>
              <a:rPr lang="ja-JP" altLang="en-US" sz="1600" dirty="0">
                <a:latin typeface="メイリオ" panose="020B0604030504040204" pitchFamily="50" charset="-128"/>
                <a:ea typeface="メイリオ" panose="020B0604030504040204" pitchFamily="50" charset="-128"/>
              </a:rPr>
              <a:t>うかがえます。</a:t>
            </a:r>
            <a:endParaRPr lang="en-US" altLang="ja-JP" sz="1600" dirty="0">
              <a:latin typeface="メイリオ" panose="020B0604030504040204" pitchFamily="50" charset="-128"/>
              <a:ea typeface="メイリオ" panose="020B0604030504040204" pitchFamily="50" charset="-128"/>
            </a:endParaRPr>
          </a:p>
        </p:txBody>
      </p:sp>
      <p:sp>
        <p:nvSpPr>
          <p:cNvPr id="2" name="テキスト ボックス 1">
            <a:extLst>
              <a:ext uri="{FF2B5EF4-FFF2-40B4-BE49-F238E27FC236}">
                <a16:creationId xmlns:a16="http://schemas.microsoft.com/office/drawing/2014/main" id="{7C2A3CD9-07FE-6EAC-67EB-B1AF79D79DAB}"/>
              </a:ext>
            </a:extLst>
          </p:cNvPr>
          <p:cNvSpPr txBox="1"/>
          <p:nvPr/>
        </p:nvSpPr>
        <p:spPr>
          <a:xfrm>
            <a:off x="85889" y="6477255"/>
            <a:ext cx="4487763" cy="338554"/>
          </a:xfrm>
          <a:prstGeom prst="rect">
            <a:avLst/>
          </a:prstGeom>
          <a:noFill/>
        </p:spPr>
        <p:txBody>
          <a:bodyPr wrap="square">
            <a:spAutoFit/>
          </a:bodyPr>
          <a:lstStyle/>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a:p>
            <a:r>
              <a:rPr kumimoji="0" lang="en-US" altLang="ja-JP" sz="800" b="0" i="0" u="none" strike="noStrike" kern="0" cap="none" spc="0" normalizeH="0" baseline="0" noProof="0" dirty="0">
                <a:ln>
                  <a:noFill/>
                </a:ln>
                <a:solidFill>
                  <a:schemeClr val="tx1">
                    <a:lumMod val="50000"/>
                    <a:lumOff val="50000"/>
                  </a:schemeClr>
                </a:solidFill>
                <a:effectLst/>
                <a:uLnTx/>
                <a:uFillTx/>
              </a:rPr>
              <a:t>※SP</a:t>
            </a:r>
            <a:r>
              <a:rPr kumimoji="0" lang="ja-JP" altLang="en-US" sz="800" b="0" i="0" u="none" strike="noStrike" kern="0" cap="none" spc="0" normalizeH="0" baseline="0" noProof="0" dirty="0">
                <a:ln>
                  <a:noFill/>
                </a:ln>
                <a:solidFill>
                  <a:schemeClr val="tx1">
                    <a:lumMod val="50000"/>
                    <a:lumOff val="50000"/>
                  </a:schemeClr>
                </a:solidFill>
                <a:effectLst/>
                <a:uLnTx/>
                <a:uFillTx/>
              </a:rPr>
              <a:t>はスマートフォン、</a:t>
            </a:r>
            <a:r>
              <a:rPr kumimoji="0" lang="en-US" altLang="ja-JP" sz="800" b="0" i="0" u="none" strike="noStrike" kern="0" cap="none" spc="0" normalizeH="0" baseline="0" noProof="0" dirty="0">
                <a:ln>
                  <a:noFill/>
                </a:ln>
                <a:solidFill>
                  <a:schemeClr val="tx1">
                    <a:lumMod val="50000"/>
                    <a:lumOff val="50000"/>
                  </a:schemeClr>
                </a:solidFill>
                <a:effectLst/>
                <a:uLnTx/>
                <a:uFillTx/>
              </a:rPr>
              <a:t>PC</a:t>
            </a:r>
            <a:r>
              <a:rPr kumimoji="0" lang="ja-JP" altLang="en-US" sz="800" b="0" i="0" u="none" strike="noStrike" kern="0" cap="none" spc="0" normalizeH="0" baseline="0" noProof="0" dirty="0">
                <a:ln>
                  <a:noFill/>
                </a:ln>
                <a:solidFill>
                  <a:schemeClr val="tx1">
                    <a:lumMod val="50000"/>
                    <a:lumOff val="50000"/>
                  </a:schemeClr>
                </a:solidFill>
                <a:effectLst/>
                <a:uLnTx/>
                <a:uFillTx/>
              </a:rPr>
              <a:t>はパソコン、</a:t>
            </a:r>
            <a:r>
              <a:rPr kumimoji="0" lang="en-US" altLang="ja-JP" sz="800" b="0" i="0" u="none" strike="noStrike" kern="0" cap="none" spc="0" normalizeH="0" baseline="0" noProof="0" dirty="0">
                <a:ln>
                  <a:noFill/>
                </a:ln>
                <a:solidFill>
                  <a:schemeClr val="tx1">
                    <a:lumMod val="50000"/>
                    <a:lumOff val="50000"/>
                  </a:schemeClr>
                </a:solidFill>
                <a:effectLst/>
                <a:uLnTx/>
                <a:uFillTx/>
              </a:rPr>
              <a:t>MD</a:t>
            </a:r>
            <a:r>
              <a:rPr kumimoji="0" lang="ja-JP" altLang="en-US" sz="800" b="0" i="0" u="none" strike="noStrike" kern="0" cap="none" spc="0" normalizeH="0" baseline="0" noProof="0" dirty="0">
                <a:ln>
                  <a:noFill/>
                </a:ln>
                <a:solidFill>
                  <a:schemeClr val="tx1">
                    <a:lumMod val="50000"/>
                    <a:lumOff val="50000"/>
                  </a:schemeClr>
                </a:solidFill>
                <a:effectLst/>
                <a:uLnTx/>
                <a:uFillTx/>
              </a:rPr>
              <a:t>はマルチデバイスの略称です。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p:txBody>
      </p:sp>
    </p:spTree>
    <p:extLst>
      <p:ext uri="{BB962C8B-B14F-4D97-AF65-F5344CB8AC3E}">
        <p14:creationId xmlns:p14="http://schemas.microsoft.com/office/powerpoint/2010/main" val="1865084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 name="object 7"/>
          <p:cNvSpPr/>
          <p:nvPr/>
        </p:nvSpPr>
        <p:spPr>
          <a:xfrm>
            <a:off x="6366091" y="3222667"/>
            <a:ext cx="4842477" cy="2933136"/>
          </a:xfrm>
          <a:custGeom>
            <a:avLst/>
            <a:gdLst/>
            <a:ahLst/>
            <a:cxnLst/>
            <a:rect l="l" t="t" r="r" b="b"/>
            <a:pathLst>
              <a:path w="5509260" h="4538980">
                <a:moveTo>
                  <a:pt x="0" y="4538472"/>
                </a:moveTo>
                <a:lnTo>
                  <a:pt x="5509260" y="4538472"/>
                </a:lnTo>
                <a:lnTo>
                  <a:pt x="5509260" y="0"/>
                </a:lnTo>
                <a:lnTo>
                  <a:pt x="0" y="0"/>
                </a:lnTo>
                <a:lnTo>
                  <a:pt x="0" y="4538472"/>
                </a:lnTo>
                <a:close/>
              </a:path>
            </a:pathLst>
          </a:custGeom>
          <a:solidFill>
            <a:srgbClr val="001F5F">
              <a:alpha val="10195"/>
            </a:srgbClr>
          </a:solidFill>
        </p:spPr>
        <p:txBody>
          <a:bodyPr wrap="square" lIns="0" tIns="0" rIns="0" bIns="0" rtlCol="0"/>
          <a:lstStyle/>
          <a:p>
            <a:endParaRPr>
              <a:solidFill>
                <a:prstClr val="black"/>
              </a:solidFill>
              <a:latin typeface="Calibri"/>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96" name="object 5"/>
          <p:cNvSpPr txBox="1"/>
          <p:nvPr/>
        </p:nvSpPr>
        <p:spPr>
          <a:xfrm>
            <a:off x="602691" y="911918"/>
            <a:ext cx="11195050" cy="1249701"/>
          </a:xfrm>
          <a:prstGeom prst="rect">
            <a:avLst/>
          </a:prstGeom>
        </p:spPr>
        <p:txBody>
          <a:bodyPr vert="horz" wrap="square" lIns="0" tIns="79375" rIns="0" bIns="0" rtlCol="0">
            <a:spAutoFit/>
          </a:bodyPr>
          <a:lstStyle/>
          <a:p>
            <a:pPr algn="ctr">
              <a:spcBef>
                <a:spcPts val="625"/>
              </a:spcBef>
            </a:pPr>
            <a:r>
              <a:rPr lang="ja-JP" altLang="en-US" sz="2200" b="1" spc="-5" dirty="0">
                <a:solidFill>
                  <a:schemeClr val="accent6"/>
                </a:solidFill>
                <a:latin typeface="メイリオ"/>
                <a:cs typeface="メイリオ"/>
              </a:rPr>
              <a:t>ユーザー</a:t>
            </a:r>
            <a:r>
              <a:rPr sz="2200" b="1" spc="-5" dirty="0" err="1">
                <a:solidFill>
                  <a:schemeClr val="accent6"/>
                </a:solidFill>
                <a:latin typeface="メイリオ"/>
                <a:cs typeface="メイリオ"/>
              </a:rPr>
              <a:t>重複</a:t>
            </a:r>
            <a:r>
              <a:rPr lang="ja-JP" altLang="en-US" sz="2200" b="1" spc="-5" dirty="0">
                <a:solidFill>
                  <a:schemeClr val="accent6"/>
                </a:solidFill>
                <a:latin typeface="メイリオ"/>
                <a:cs typeface="メイリオ"/>
              </a:rPr>
              <a:t>が少ない面</a:t>
            </a:r>
            <a:r>
              <a:rPr lang="ja-JP" altLang="en-US" sz="2200" spc="-5" dirty="0">
                <a:latin typeface="メイリオ"/>
                <a:cs typeface="メイリオ"/>
              </a:rPr>
              <a:t>に広告掲載することが可能なため、</a:t>
            </a:r>
            <a:endParaRPr lang="en-US" altLang="ja-JP" sz="2200" spc="-5" dirty="0">
              <a:latin typeface="メイリオ"/>
              <a:cs typeface="メイリオ"/>
            </a:endParaRPr>
          </a:p>
          <a:p>
            <a:pPr algn="ctr">
              <a:spcBef>
                <a:spcPts val="625"/>
              </a:spcBef>
            </a:pPr>
            <a:r>
              <a:rPr lang="ja-JP" altLang="en-US" sz="2200" b="1" spc="-5" dirty="0">
                <a:solidFill>
                  <a:schemeClr val="accent6"/>
                </a:solidFill>
                <a:cs typeface="メイリオ"/>
              </a:rPr>
              <a:t>インクリメ</a:t>
            </a:r>
            <a:r>
              <a:rPr lang="ja-JP" altLang="en-US" sz="2200" b="1" dirty="0">
                <a:solidFill>
                  <a:schemeClr val="accent6"/>
                </a:solidFill>
                <a:cs typeface="メイリオ"/>
              </a:rPr>
              <a:t>ン</a:t>
            </a:r>
            <a:r>
              <a:rPr lang="ja-JP" altLang="en-US" sz="2200" b="1" spc="-5" dirty="0">
                <a:solidFill>
                  <a:schemeClr val="accent6"/>
                </a:solidFill>
                <a:cs typeface="メイリオ"/>
              </a:rPr>
              <a:t>タルリーチ</a:t>
            </a:r>
            <a:r>
              <a:rPr lang="ja-JP" altLang="en-US" sz="2200" b="1" dirty="0">
                <a:solidFill>
                  <a:schemeClr val="accent6"/>
                </a:solidFill>
                <a:cs typeface="メイリオ"/>
              </a:rPr>
              <a:t>を</a:t>
            </a:r>
            <a:r>
              <a:rPr lang="ja-JP" altLang="en-US" sz="2200" b="1" spc="-5" dirty="0">
                <a:solidFill>
                  <a:schemeClr val="accent6"/>
                </a:solidFill>
                <a:cs typeface="メイリオ"/>
              </a:rPr>
              <a:t>獲得</a:t>
            </a:r>
            <a:r>
              <a:rPr lang="ja-JP" altLang="en-US" sz="2200" spc="-5" dirty="0">
                <a:cs typeface="メイリオ"/>
              </a:rPr>
              <a:t>しやすい広告</a:t>
            </a:r>
            <a:endParaRPr lang="en-US" altLang="ja-JP" sz="2200" spc="-5" dirty="0">
              <a:latin typeface="メイリオ"/>
              <a:cs typeface="メイリオ"/>
            </a:endParaRPr>
          </a:p>
          <a:p>
            <a:pPr algn="ctr">
              <a:spcBef>
                <a:spcPts val="625"/>
              </a:spcBef>
            </a:pPr>
            <a:r>
              <a:rPr lang="en-US" altLang="ja-JP" sz="2200" spc="-30" dirty="0">
                <a:cs typeface="メイリオ"/>
              </a:rPr>
              <a:t>Yahoo!</a:t>
            </a:r>
            <a:r>
              <a:rPr lang="en-US" altLang="ja-JP" sz="2200" spc="40" dirty="0">
                <a:cs typeface="メイリオ"/>
              </a:rPr>
              <a:t> </a:t>
            </a:r>
            <a:r>
              <a:rPr lang="en-US" altLang="ja-JP" sz="2200" spc="-30" dirty="0">
                <a:cs typeface="メイリオ"/>
              </a:rPr>
              <a:t>JAPAN</a:t>
            </a:r>
            <a:r>
              <a:rPr lang="ja-JP" altLang="en-US" sz="2200" spc="-5" dirty="0">
                <a:cs typeface="メイリオ"/>
              </a:rPr>
              <a:t>トップ面</a:t>
            </a:r>
            <a:r>
              <a:rPr lang="ja-JP" altLang="en-US" sz="2200" spc="-10" dirty="0">
                <a:cs typeface="メイリオ"/>
              </a:rPr>
              <a:t>と同時出稿すると</a:t>
            </a:r>
            <a:r>
              <a:rPr lang="ja-JP" altLang="en-US" sz="2200" b="1" spc="-10" dirty="0">
                <a:solidFill>
                  <a:schemeClr val="accent6"/>
                </a:solidFill>
                <a:cs typeface="メイリオ"/>
              </a:rPr>
              <a:t>より安価に</a:t>
            </a:r>
            <a:r>
              <a:rPr lang="ja-JP" altLang="en-US" sz="2200" b="1" spc="-5" dirty="0">
                <a:solidFill>
                  <a:schemeClr val="accent6"/>
                </a:solidFill>
                <a:cs typeface="メイリオ"/>
              </a:rPr>
              <a:t>リーチを獲得</a:t>
            </a:r>
            <a:endParaRPr sz="2200" b="1" dirty="0">
              <a:solidFill>
                <a:schemeClr val="accent6"/>
              </a:solidFill>
              <a:latin typeface="メイリオ"/>
              <a:cs typeface="メイリオ"/>
            </a:endParaRPr>
          </a:p>
        </p:txBody>
      </p:sp>
      <p:sp>
        <p:nvSpPr>
          <p:cNvPr id="98" name="object 8"/>
          <p:cNvSpPr/>
          <p:nvPr/>
        </p:nvSpPr>
        <p:spPr>
          <a:xfrm>
            <a:off x="7141283" y="3741384"/>
            <a:ext cx="2713668" cy="1996952"/>
          </a:xfrm>
          <a:prstGeom prst="rect">
            <a:avLst/>
          </a:prstGeom>
          <a:blipFill>
            <a:blip r:embed="rId2" cstate="print"/>
            <a:stretch>
              <a:fillRect/>
            </a:stretch>
          </a:blipFill>
        </p:spPr>
        <p:txBody>
          <a:bodyPr wrap="square" lIns="0" tIns="0" rIns="0" bIns="0" rtlCol="0"/>
          <a:lstStyle/>
          <a:p>
            <a:endParaRPr>
              <a:solidFill>
                <a:prstClr val="black"/>
              </a:solidFill>
              <a:latin typeface="Calibri"/>
            </a:endParaRPr>
          </a:p>
        </p:txBody>
      </p:sp>
      <p:sp>
        <p:nvSpPr>
          <p:cNvPr id="100" name="object 10"/>
          <p:cNvSpPr txBox="1"/>
          <p:nvPr/>
        </p:nvSpPr>
        <p:spPr>
          <a:xfrm>
            <a:off x="9301554" y="3697138"/>
            <a:ext cx="1631417" cy="649537"/>
          </a:xfrm>
          <a:prstGeom prst="rect">
            <a:avLst/>
          </a:prstGeom>
          <a:solidFill>
            <a:schemeClr val="accent6">
              <a:lumMod val="60000"/>
              <a:lumOff val="40000"/>
              <a:alpha val="70195"/>
            </a:schemeClr>
          </a:solidFill>
          <a:ln w="57911">
            <a:noFill/>
          </a:ln>
        </p:spPr>
        <p:txBody>
          <a:bodyPr vert="horz" wrap="square" lIns="0" tIns="84455" rIns="0" bIns="0" rtlCol="0">
            <a:spAutoFit/>
          </a:bodyPr>
          <a:lstStyle/>
          <a:p>
            <a:pPr algn="ctr">
              <a:lnSpc>
                <a:spcPts val="1605"/>
              </a:lnSpc>
              <a:spcBef>
                <a:spcPts val="665"/>
              </a:spcBef>
            </a:pPr>
            <a:r>
              <a:rPr sz="1400" b="1" dirty="0">
                <a:solidFill>
                  <a:srgbClr val="FFFFFF"/>
                </a:solidFill>
                <a:latin typeface="メイリオ"/>
                <a:cs typeface="メイリオ"/>
              </a:rPr>
              <a:t>広告リーチ重複率</a:t>
            </a:r>
            <a:endParaRPr sz="1400" b="1" dirty="0">
              <a:solidFill>
                <a:prstClr val="black"/>
              </a:solidFill>
              <a:latin typeface="メイリオ"/>
              <a:cs typeface="メイリオ"/>
            </a:endParaRPr>
          </a:p>
          <a:p>
            <a:pPr marL="1270" algn="ctr">
              <a:lnSpc>
                <a:spcPts val="2805"/>
              </a:lnSpc>
            </a:pPr>
            <a:r>
              <a:rPr sz="1400" b="1" dirty="0">
                <a:solidFill>
                  <a:srgbClr val="FFFFFF"/>
                </a:solidFill>
                <a:latin typeface="メイリオ"/>
                <a:cs typeface="メイリオ"/>
              </a:rPr>
              <a:t>約</a:t>
            </a:r>
            <a:r>
              <a:rPr sz="2400" b="1" spc="-5" dirty="0">
                <a:solidFill>
                  <a:srgbClr val="FFFFFF"/>
                </a:solidFill>
                <a:latin typeface="メイリオ"/>
                <a:cs typeface="メイリオ"/>
              </a:rPr>
              <a:t>18</a:t>
            </a:r>
            <a:r>
              <a:rPr sz="1400" b="1" spc="-5" dirty="0">
                <a:solidFill>
                  <a:srgbClr val="FFFFFF"/>
                </a:solidFill>
                <a:latin typeface="メイリオ"/>
                <a:cs typeface="メイリオ"/>
              </a:rPr>
              <a:t>%</a:t>
            </a:r>
            <a:endParaRPr sz="1400" b="1" dirty="0">
              <a:solidFill>
                <a:prstClr val="black"/>
              </a:solidFill>
              <a:latin typeface="メイリオ"/>
              <a:cs typeface="メイリオ"/>
            </a:endParaRPr>
          </a:p>
        </p:txBody>
      </p:sp>
      <p:sp>
        <p:nvSpPr>
          <p:cNvPr id="101" name="object 11"/>
          <p:cNvSpPr/>
          <p:nvPr/>
        </p:nvSpPr>
        <p:spPr>
          <a:xfrm>
            <a:off x="8721550" y="4120820"/>
            <a:ext cx="580004" cy="451711"/>
          </a:xfrm>
          <a:custGeom>
            <a:avLst/>
            <a:gdLst/>
            <a:ahLst/>
            <a:cxnLst/>
            <a:rect l="l" t="t" r="r" b="b"/>
            <a:pathLst>
              <a:path w="1444625" h="957579">
                <a:moveTo>
                  <a:pt x="0" y="957579"/>
                </a:moveTo>
                <a:lnTo>
                  <a:pt x="1444371" y="0"/>
                </a:lnTo>
              </a:path>
            </a:pathLst>
          </a:custGeom>
          <a:ln w="28956">
            <a:solidFill>
              <a:srgbClr val="FF466E"/>
            </a:solidFill>
            <a:prstDash val="sysDash"/>
          </a:ln>
        </p:spPr>
        <p:txBody>
          <a:bodyPr wrap="square" lIns="0" tIns="0" rIns="0" bIns="0" rtlCol="0"/>
          <a:lstStyle/>
          <a:p>
            <a:endParaRPr>
              <a:solidFill>
                <a:prstClr val="black"/>
              </a:solidFill>
              <a:latin typeface="Calibri"/>
            </a:endParaRPr>
          </a:p>
        </p:txBody>
      </p:sp>
      <p:sp>
        <p:nvSpPr>
          <p:cNvPr id="102" name="正方形/長方形 101"/>
          <p:cNvSpPr/>
          <p:nvPr/>
        </p:nvSpPr>
        <p:spPr>
          <a:xfrm>
            <a:off x="6399978" y="6194529"/>
            <a:ext cx="3932236" cy="415498"/>
          </a:xfrm>
          <a:prstGeom prst="rect">
            <a:avLst/>
          </a:prstGeom>
        </p:spPr>
        <p:txBody>
          <a:bodyPr wrap="square">
            <a:spAutoFit/>
          </a:bodyPr>
          <a:lstStyle/>
          <a:p>
            <a:pPr marL="131445">
              <a:spcBef>
                <a:spcPts val="5"/>
              </a:spcBef>
            </a:pPr>
            <a:r>
              <a:rPr lang="en-US" altLang="ja-JP" sz="700" dirty="0">
                <a:solidFill>
                  <a:schemeClr val="tx1">
                    <a:lumMod val="50000"/>
                    <a:lumOff val="50000"/>
                  </a:schemeClr>
                </a:solidFill>
                <a:latin typeface="+mn-ea"/>
                <a:cs typeface="メイリオ"/>
              </a:rPr>
              <a:t>※Yahoo!</a:t>
            </a:r>
            <a:r>
              <a:rPr lang="ja-JP" altLang="en-US" sz="700" dirty="0">
                <a:solidFill>
                  <a:schemeClr val="tx1">
                    <a:lumMod val="50000"/>
                    <a:lumOff val="50000"/>
                  </a:schemeClr>
                </a:solidFill>
                <a:latin typeface="+mn-ea"/>
                <a:cs typeface="メイリオ"/>
              </a:rPr>
              <a:t> </a:t>
            </a:r>
            <a:r>
              <a:rPr lang="en-US" altLang="ja-JP" sz="700" dirty="0">
                <a:solidFill>
                  <a:schemeClr val="tx1">
                    <a:lumMod val="50000"/>
                    <a:lumOff val="50000"/>
                  </a:schemeClr>
                </a:solidFill>
                <a:latin typeface="+mn-ea"/>
                <a:cs typeface="メイリオ"/>
              </a:rPr>
              <a:t>JAPAN</a:t>
            </a:r>
            <a:r>
              <a:rPr lang="ja-JP" altLang="en-US" sz="700" dirty="0">
                <a:solidFill>
                  <a:schemeClr val="tx1">
                    <a:lumMod val="50000"/>
                    <a:lumOff val="50000"/>
                  </a:schemeClr>
                </a:solidFill>
                <a:latin typeface="+mn-ea"/>
                <a:cs typeface="メイリオ"/>
              </a:rPr>
              <a:t>自社データより</a:t>
            </a:r>
            <a:br>
              <a:rPr lang="en-US" altLang="ja-JP" sz="700" dirty="0">
                <a:solidFill>
                  <a:schemeClr val="tx1">
                    <a:lumMod val="50000"/>
                    <a:lumOff val="50000"/>
                  </a:schemeClr>
                </a:solidFill>
                <a:latin typeface="+mn-ea"/>
                <a:cs typeface="メイリオ"/>
              </a:rPr>
            </a:br>
            <a:r>
              <a:rPr lang="ja-JP" altLang="en-US" sz="700" dirty="0">
                <a:solidFill>
                  <a:schemeClr val="tx1">
                    <a:lumMod val="50000"/>
                    <a:lumOff val="50000"/>
                  </a:schemeClr>
                </a:solidFill>
                <a:latin typeface="+mn-ea"/>
                <a:cs typeface="メイリオ"/>
              </a:rPr>
              <a:t>　スマートフォン版ブランドパネル</a:t>
            </a:r>
            <a:r>
              <a:rPr lang="ja-JP" altLang="en-US" sz="700" spc="-5" dirty="0">
                <a:solidFill>
                  <a:schemeClr val="tx1">
                    <a:lumMod val="50000"/>
                    <a:lumOff val="50000"/>
                  </a:schemeClr>
                </a:solidFill>
                <a:latin typeface="+mn-ea"/>
                <a:cs typeface="メイリオ"/>
              </a:rPr>
              <a:t>（</a:t>
            </a:r>
            <a:r>
              <a:rPr lang="en-US" altLang="ja-JP" sz="700" spc="-5" dirty="0">
                <a:solidFill>
                  <a:schemeClr val="tx1">
                    <a:lumMod val="50000"/>
                    <a:lumOff val="50000"/>
                  </a:schemeClr>
                </a:solidFill>
                <a:latin typeface="+mn-ea"/>
                <a:cs typeface="メイリオ"/>
              </a:rPr>
              <a:t>TOP</a:t>
            </a:r>
            <a:r>
              <a:rPr lang="ja-JP" altLang="en-US" sz="700" spc="-5" dirty="0">
                <a:solidFill>
                  <a:schemeClr val="tx1">
                    <a:lumMod val="50000"/>
                    <a:lumOff val="50000"/>
                  </a:schemeClr>
                </a:solidFill>
                <a:latin typeface="+mn-ea"/>
                <a:cs typeface="メイリオ"/>
              </a:rPr>
              <a:t>）</a:t>
            </a:r>
            <a:r>
              <a:rPr lang="en-US" altLang="ja-JP" sz="700" spc="-5" dirty="0">
                <a:solidFill>
                  <a:schemeClr val="tx1">
                    <a:lumMod val="50000"/>
                    <a:lumOff val="50000"/>
                  </a:schemeClr>
                </a:solidFill>
                <a:latin typeface="+mn-ea"/>
                <a:cs typeface="メイリオ"/>
              </a:rPr>
              <a:t>×</a:t>
            </a:r>
            <a:r>
              <a:rPr lang="ja-JP" altLang="en-US" sz="700" dirty="0">
                <a:solidFill>
                  <a:schemeClr val="tx1">
                    <a:lumMod val="50000"/>
                    <a:lumOff val="50000"/>
                  </a:schemeClr>
                </a:solidFill>
                <a:latin typeface="+mn-ea"/>
                <a:cs typeface="メイリオ"/>
              </a:rPr>
              <a:t>スマートフォン版プライムカバー（中面）</a:t>
            </a:r>
            <a:endParaRPr lang="en-US" altLang="ja-JP" sz="700" dirty="0">
              <a:solidFill>
                <a:schemeClr val="tx1">
                  <a:lumMod val="50000"/>
                  <a:lumOff val="50000"/>
                </a:schemeClr>
              </a:solidFill>
              <a:latin typeface="+mn-ea"/>
              <a:cs typeface="メイリオ"/>
            </a:endParaRPr>
          </a:p>
          <a:p>
            <a:pPr marL="131445">
              <a:spcBef>
                <a:spcPts val="5"/>
              </a:spcBef>
            </a:pPr>
            <a:r>
              <a:rPr lang="ja-JP" altLang="en-US" sz="700" dirty="0">
                <a:solidFill>
                  <a:schemeClr val="tx1">
                    <a:lumMod val="50000"/>
                    <a:lumOff val="50000"/>
                  </a:schemeClr>
                </a:solidFill>
                <a:latin typeface="+mn-ea"/>
                <a:cs typeface="メイリオ"/>
              </a:rPr>
              <a:t>　を</a:t>
            </a:r>
            <a:r>
              <a:rPr lang="ja-JP" altLang="en-US" sz="700" spc="-5" dirty="0">
                <a:solidFill>
                  <a:schemeClr val="tx1">
                    <a:lumMod val="50000"/>
                    <a:lumOff val="50000"/>
                  </a:schemeClr>
                </a:solidFill>
                <a:latin typeface="+mn-ea"/>
                <a:cs typeface="メイリオ"/>
              </a:rPr>
              <a:t>各</a:t>
            </a:r>
            <a:r>
              <a:rPr lang="en-US" altLang="ja-JP" sz="700" dirty="0">
                <a:solidFill>
                  <a:schemeClr val="tx1">
                    <a:lumMod val="50000"/>
                    <a:lumOff val="50000"/>
                  </a:schemeClr>
                </a:solidFill>
                <a:latin typeface="+mn-ea"/>
                <a:cs typeface="メイリオ"/>
              </a:rPr>
              <a:t>1,000</a:t>
            </a:r>
            <a:r>
              <a:rPr lang="ja-JP" altLang="en-US" sz="700" spc="-5" dirty="0">
                <a:solidFill>
                  <a:schemeClr val="tx1">
                    <a:lumMod val="50000"/>
                    <a:lumOff val="50000"/>
                  </a:schemeClr>
                </a:solidFill>
                <a:latin typeface="+mn-ea"/>
                <a:cs typeface="メイリオ"/>
              </a:rPr>
              <a:t>万インプレッションずつ出稿した場合のリーチ重複率</a:t>
            </a:r>
            <a:endParaRPr lang="ja-JP" altLang="en-US" sz="700" dirty="0">
              <a:solidFill>
                <a:schemeClr val="tx1">
                  <a:lumMod val="50000"/>
                  <a:lumOff val="50000"/>
                </a:schemeClr>
              </a:solidFill>
              <a:latin typeface="+mn-ea"/>
              <a:cs typeface="メイリオ"/>
            </a:endParaRPr>
          </a:p>
        </p:txBody>
      </p:sp>
      <p:grpSp>
        <p:nvGrpSpPr>
          <p:cNvPr id="4" name="グループ化 3"/>
          <p:cNvGrpSpPr/>
          <p:nvPr/>
        </p:nvGrpSpPr>
        <p:grpSpPr>
          <a:xfrm>
            <a:off x="1118095" y="2420888"/>
            <a:ext cx="4838134" cy="3972623"/>
            <a:chOff x="808697" y="2572930"/>
            <a:chExt cx="4838134" cy="3972623"/>
          </a:xfrm>
        </p:grpSpPr>
        <p:sp>
          <p:nvSpPr>
            <p:cNvPr id="170" name="object 7"/>
            <p:cNvSpPr/>
            <p:nvPr/>
          </p:nvSpPr>
          <p:spPr>
            <a:xfrm>
              <a:off x="808697" y="3353800"/>
              <a:ext cx="4838134" cy="2957532"/>
            </a:xfrm>
            <a:custGeom>
              <a:avLst/>
              <a:gdLst/>
              <a:ahLst/>
              <a:cxnLst/>
              <a:rect l="l" t="t" r="r" b="b"/>
              <a:pathLst>
                <a:path w="5509260" h="4538980">
                  <a:moveTo>
                    <a:pt x="0" y="4538472"/>
                  </a:moveTo>
                  <a:lnTo>
                    <a:pt x="5509260" y="4538472"/>
                  </a:lnTo>
                  <a:lnTo>
                    <a:pt x="5509260" y="0"/>
                  </a:lnTo>
                  <a:lnTo>
                    <a:pt x="0" y="0"/>
                  </a:lnTo>
                  <a:lnTo>
                    <a:pt x="0" y="4538472"/>
                  </a:lnTo>
                  <a:close/>
                </a:path>
              </a:pathLst>
            </a:custGeom>
            <a:solidFill>
              <a:srgbClr val="001F5F">
                <a:alpha val="10195"/>
              </a:srgbClr>
            </a:solidFill>
          </p:spPr>
          <p:txBody>
            <a:bodyPr wrap="square" lIns="0" tIns="0" rIns="0" bIns="0" rtlCol="0"/>
            <a:lstStyle/>
            <a:p>
              <a:endParaRPr>
                <a:solidFill>
                  <a:prstClr val="black"/>
                </a:solidFill>
                <a:latin typeface="Calibri"/>
              </a:endParaRPr>
            </a:p>
          </p:txBody>
        </p:sp>
        <p:sp>
          <p:nvSpPr>
            <p:cNvPr id="104" name="object 9"/>
            <p:cNvSpPr/>
            <p:nvPr/>
          </p:nvSpPr>
          <p:spPr>
            <a:xfrm>
              <a:off x="1708241" y="3600714"/>
              <a:ext cx="2278891" cy="2178065"/>
            </a:xfrm>
            <a:custGeom>
              <a:avLst/>
              <a:gdLst/>
              <a:ahLst/>
              <a:cxnLst/>
              <a:rect l="l" t="t" r="r" b="b"/>
              <a:pathLst>
                <a:path w="2494915" h="2478404">
                  <a:moveTo>
                    <a:pt x="1247394" y="0"/>
                  </a:moveTo>
                  <a:lnTo>
                    <a:pt x="1199543" y="894"/>
                  </a:lnTo>
                  <a:lnTo>
                    <a:pt x="1152148" y="3557"/>
                  </a:lnTo>
                  <a:lnTo>
                    <a:pt x="1105241" y="7956"/>
                  </a:lnTo>
                  <a:lnTo>
                    <a:pt x="1058855" y="14058"/>
                  </a:lnTo>
                  <a:lnTo>
                    <a:pt x="1013022" y="21832"/>
                  </a:lnTo>
                  <a:lnTo>
                    <a:pt x="967774" y="31246"/>
                  </a:lnTo>
                  <a:lnTo>
                    <a:pt x="923143" y="42268"/>
                  </a:lnTo>
                  <a:lnTo>
                    <a:pt x="879162" y="54865"/>
                  </a:lnTo>
                  <a:lnTo>
                    <a:pt x="835862" y="69006"/>
                  </a:lnTo>
                  <a:lnTo>
                    <a:pt x="793277" y="84657"/>
                  </a:lnTo>
                  <a:lnTo>
                    <a:pt x="751439" y="101789"/>
                  </a:lnTo>
                  <a:lnTo>
                    <a:pt x="710379" y="120367"/>
                  </a:lnTo>
                  <a:lnTo>
                    <a:pt x="670131" y="140360"/>
                  </a:lnTo>
                  <a:lnTo>
                    <a:pt x="630726" y="161736"/>
                  </a:lnTo>
                  <a:lnTo>
                    <a:pt x="592197" y="184463"/>
                  </a:lnTo>
                  <a:lnTo>
                    <a:pt x="554575" y="208509"/>
                  </a:lnTo>
                  <a:lnTo>
                    <a:pt x="517894" y="233842"/>
                  </a:lnTo>
                  <a:lnTo>
                    <a:pt x="482186" y="260429"/>
                  </a:lnTo>
                  <a:lnTo>
                    <a:pt x="447482" y="288239"/>
                  </a:lnTo>
                  <a:lnTo>
                    <a:pt x="413815" y="317240"/>
                  </a:lnTo>
                  <a:lnTo>
                    <a:pt x="381218" y="347398"/>
                  </a:lnTo>
                  <a:lnTo>
                    <a:pt x="349723" y="378683"/>
                  </a:lnTo>
                  <a:lnTo>
                    <a:pt x="319362" y="411062"/>
                  </a:lnTo>
                  <a:lnTo>
                    <a:pt x="290166" y="444504"/>
                  </a:lnTo>
                  <a:lnTo>
                    <a:pt x="262170" y="478975"/>
                  </a:lnTo>
                  <a:lnTo>
                    <a:pt x="235404" y="514444"/>
                  </a:lnTo>
                  <a:lnTo>
                    <a:pt x="209902" y="550879"/>
                  </a:lnTo>
                  <a:lnTo>
                    <a:pt x="185695" y="588248"/>
                  </a:lnTo>
                  <a:lnTo>
                    <a:pt x="162815" y="626519"/>
                  </a:lnTo>
                  <a:lnTo>
                    <a:pt x="141296" y="665659"/>
                  </a:lnTo>
                  <a:lnTo>
                    <a:pt x="121169" y="705636"/>
                  </a:lnTo>
                  <a:lnTo>
                    <a:pt x="102467" y="746419"/>
                  </a:lnTo>
                  <a:lnTo>
                    <a:pt x="85221" y="787975"/>
                  </a:lnTo>
                  <a:lnTo>
                    <a:pt x="69465" y="830273"/>
                  </a:lnTo>
                  <a:lnTo>
                    <a:pt x="55230" y="873280"/>
                  </a:lnTo>
                  <a:lnTo>
                    <a:pt x="42549" y="916963"/>
                  </a:lnTo>
                  <a:lnTo>
                    <a:pt x="31454" y="961292"/>
                  </a:lnTo>
                  <a:lnTo>
                    <a:pt x="21978" y="1006234"/>
                  </a:lnTo>
                  <a:lnTo>
                    <a:pt x="14152" y="1051756"/>
                  </a:lnTo>
                  <a:lnTo>
                    <a:pt x="8009" y="1097827"/>
                  </a:lnTo>
                  <a:lnTo>
                    <a:pt x="3581" y="1144415"/>
                  </a:lnTo>
                  <a:lnTo>
                    <a:pt x="900" y="1191487"/>
                  </a:lnTo>
                  <a:lnTo>
                    <a:pt x="0" y="1239011"/>
                  </a:lnTo>
                  <a:lnTo>
                    <a:pt x="900" y="1286536"/>
                  </a:lnTo>
                  <a:lnTo>
                    <a:pt x="3581" y="1333608"/>
                  </a:lnTo>
                  <a:lnTo>
                    <a:pt x="8009" y="1380196"/>
                  </a:lnTo>
                  <a:lnTo>
                    <a:pt x="14152" y="1426267"/>
                  </a:lnTo>
                  <a:lnTo>
                    <a:pt x="21978" y="1471789"/>
                  </a:lnTo>
                  <a:lnTo>
                    <a:pt x="31454" y="1516731"/>
                  </a:lnTo>
                  <a:lnTo>
                    <a:pt x="42549" y="1561060"/>
                  </a:lnTo>
                  <a:lnTo>
                    <a:pt x="55230" y="1604743"/>
                  </a:lnTo>
                  <a:lnTo>
                    <a:pt x="69465" y="1647750"/>
                  </a:lnTo>
                  <a:lnTo>
                    <a:pt x="85221" y="1690048"/>
                  </a:lnTo>
                  <a:lnTo>
                    <a:pt x="102467" y="1731604"/>
                  </a:lnTo>
                  <a:lnTo>
                    <a:pt x="121169" y="1772387"/>
                  </a:lnTo>
                  <a:lnTo>
                    <a:pt x="141296" y="1812364"/>
                  </a:lnTo>
                  <a:lnTo>
                    <a:pt x="162815" y="1851504"/>
                  </a:lnTo>
                  <a:lnTo>
                    <a:pt x="185695" y="1889775"/>
                  </a:lnTo>
                  <a:lnTo>
                    <a:pt x="209902" y="1927144"/>
                  </a:lnTo>
                  <a:lnTo>
                    <a:pt x="235404" y="1963579"/>
                  </a:lnTo>
                  <a:lnTo>
                    <a:pt x="262170" y="1999048"/>
                  </a:lnTo>
                  <a:lnTo>
                    <a:pt x="290166" y="2033519"/>
                  </a:lnTo>
                  <a:lnTo>
                    <a:pt x="319362" y="2066961"/>
                  </a:lnTo>
                  <a:lnTo>
                    <a:pt x="349723" y="2099340"/>
                  </a:lnTo>
                  <a:lnTo>
                    <a:pt x="381218" y="2130625"/>
                  </a:lnTo>
                  <a:lnTo>
                    <a:pt x="413815" y="2160783"/>
                  </a:lnTo>
                  <a:lnTo>
                    <a:pt x="447482" y="2189784"/>
                  </a:lnTo>
                  <a:lnTo>
                    <a:pt x="482186" y="2217594"/>
                  </a:lnTo>
                  <a:lnTo>
                    <a:pt x="517894" y="2244181"/>
                  </a:lnTo>
                  <a:lnTo>
                    <a:pt x="554575" y="2269514"/>
                  </a:lnTo>
                  <a:lnTo>
                    <a:pt x="592197" y="2293560"/>
                  </a:lnTo>
                  <a:lnTo>
                    <a:pt x="630726" y="2316287"/>
                  </a:lnTo>
                  <a:lnTo>
                    <a:pt x="670131" y="2337663"/>
                  </a:lnTo>
                  <a:lnTo>
                    <a:pt x="710379" y="2357656"/>
                  </a:lnTo>
                  <a:lnTo>
                    <a:pt x="751439" y="2376234"/>
                  </a:lnTo>
                  <a:lnTo>
                    <a:pt x="793277" y="2393366"/>
                  </a:lnTo>
                  <a:lnTo>
                    <a:pt x="835862" y="2409017"/>
                  </a:lnTo>
                  <a:lnTo>
                    <a:pt x="879162" y="2423158"/>
                  </a:lnTo>
                  <a:lnTo>
                    <a:pt x="923143" y="2435755"/>
                  </a:lnTo>
                  <a:lnTo>
                    <a:pt x="967774" y="2446777"/>
                  </a:lnTo>
                  <a:lnTo>
                    <a:pt x="1013022" y="2456191"/>
                  </a:lnTo>
                  <a:lnTo>
                    <a:pt x="1058855" y="2463965"/>
                  </a:lnTo>
                  <a:lnTo>
                    <a:pt x="1105241" y="2470067"/>
                  </a:lnTo>
                  <a:lnTo>
                    <a:pt x="1152148" y="2474466"/>
                  </a:lnTo>
                  <a:lnTo>
                    <a:pt x="1199543" y="2477129"/>
                  </a:lnTo>
                  <a:lnTo>
                    <a:pt x="1247394" y="2478024"/>
                  </a:lnTo>
                  <a:lnTo>
                    <a:pt x="1295244" y="2477129"/>
                  </a:lnTo>
                  <a:lnTo>
                    <a:pt x="1342639" y="2474466"/>
                  </a:lnTo>
                  <a:lnTo>
                    <a:pt x="1389546" y="2470067"/>
                  </a:lnTo>
                  <a:lnTo>
                    <a:pt x="1435932" y="2463965"/>
                  </a:lnTo>
                  <a:lnTo>
                    <a:pt x="1481765" y="2456191"/>
                  </a:lnTo>
                  <a:lnTo>
                    <a:pt x="1527013" y="2446777"/>
                  </a:lnTo>
                  <a:lnTo>
                    <a:pt x="1571644" y="2435755"/>
                  </a:lnTo>
                  <a:lnTo>
                    <a:pt x="1615625" y="2423158"/>
                  </a:lnTo>
                  <a:lnTo>
                    <a:pt x="1658925" y="2409017"/>
                  </a:lnTo>
                  <a:lnTo>
                    <a:pt x="1701510" y="2393366"/>
                  </a:lnTo>
                  <a:lnTo>
                    <a:pt x="1743348" y="2376234"/>
                  </a:lnTo>
                  <a:lnTo>
                    <a:pt x="1784408" y="2357656"/>
                  </a:lnTo>
                  <a:lnTo>
                    <a:pt x="1824656" y="2337663"/>
                  </a:lnTo>
                  <a:lnTo>
                    <a:pt x="1864061" y="2316287"/>
                  </a:lnTo>
                  <a:lnTo>
                    <a:pt x="1902590" y="2293560"/>
                  </a:lnTo>
                  <a:lnTo>
                    <a:pt x="1940212" y="2269514"/>
                  </a:lnTo>
                  <a:lnTo>
                    <a:pt x="1976893" y="2244181"/>
                  </a:lnTo>
                  <a:lnTo>
                    <a:pt x="2012601" y="2217594"/>
                  </a:lnTo>
                  <a:lnTo>
                    <a:pt x="2047305" y="2189784"/>
                  </a:lnTo>
                  <a:lnTo>
                    <a:pt x="2080972" y="2160783"/>
                  </a:lnTo>
                  <a:lnTo>
                    <a:pt x="2113569" y="2130625"/>
                  </a:lnTo>
                  <a:lnTo>
                    <a:pt x="2145064" y="2099340"/>
                  </a:lnTo>
                  <a:lnTo>
                    <a:pt x="2175425" y="2066961"/>
                  </a:lnTo>
                  <a:lnTo>
                    <a:pt x="2204621" y="2033519"/>
                  </a:lnTo>
                  <a:lnTo>
                    <a:pt x="2232617" y="1999048"/>
                  </a:lnTo>
                  <a:lnTo>
                    <a:pt x="2259383" y="1963579"/>
                  </a:lnTo>
                  <a:lnTo>
                    <a:pt x="2284885" y="1927144"/>
                  </a:lnTo>
                  <a:lnTo>
                    <a:pt x="2309092" y="1889775"/>
                  </a:lnTo>
                  <a:lnTo>
                    <a:pt x="2331972" y="1851504"/>
                  </a:lnTo>
                  <a:lnTo>
                    <a:pt x="2353491" y="1812364"/>
                  </a:lnTo>
                  <a:lnTo>
                    <a:pt x="2373618" y="1772387"/>
                  </a:lnTo>
                  <a:lnTo>
                    <a:pt x="2392320" y="1731604"/>
                  </a:lnTo>
                  <a:lnTo>
                    <a:pt x="2409566" y="1690048"/>
                  </a:lnTo>
                  <a:lnTo>
                    <a:pt x="2425322" y="1647750"/>
                  </a:lnTo>
                  <a:lnTo>
                    <a:pt x="2439557" y="1604743"/>
                  </a:lnTo>
                  <a:lnTo>
                    <a:pt x="2452238" y="1561060"/>
                  </a:lnTo>
                  <a:lnTo>
                    <a:pt x="2463333" y="1516731"/>
                  </a:lnTo>
                  <a:lnTo>
                    <a:pt x="2472809" y="1471789"/>
                  </a:lnTo>
                  <a:lnTo>
                    <a:pt x="2480635" y="1426267"/>
                  </a:lnTo>
                  <a:lnTo>
                    <a:pt x="2486778" y="1380196"/>
                  </a:lnTo>
                  <a:lnTo>
                    <a:pt x="2491206" y="1333608"/>
                  </a:lnTo>
                  <a:lnTo>
                    <a:pt x="2493887" y="1286536"/>
                  </a:lnTo>
                  <a:lnTo>
                    <a:pt x="2494788" y="1239011"/>
                  </a:lnTo>
                  <a:lnTo>
                    <a:pt x="2493887" y="1191487"/>
                  </a:lnTo>
                  <a:lnTo>
                    <a:pt x="2491206" y="1144415"/>
                  </a:lnTo>
                  <a:lnTo>
                    <a:pt x="2486778" y="1097827"/>
                  </a:lnTo>
                  <a:lnTo>
                    <a:pt x="2480635" y="1051756"/>
                  </a:lnTo>
                  <a:lnTo>
                    <a:pt x="2472809" y="1006234"/>
                  </a:lnTo>
                  <a:lnTo>
                    <a:pt x="2463333" y="961292"/>
                  </a:lnTo>
                  <a:lnTo>
                    <a:pt x="2452238" y="916963"/>
                  </a:lnTo>
                  <a:lnTo>
                    <a:pt x="2439557" y="873280"/>
                  </a:lnTo>
                  <a:lnTo>
                    <a:pt x="2425322" y="830273"/>
                  </a:lnTo>
                  <a:lnTo>
                    <a:pt x="2409566" y="787975"/>
                  </a:lnTo>
                  <a:lnTo>
                    <a:pt x="2392320" y="746419"/>
                  </a:lnTo>
                  <a:lnTo>
                    <a:pt x="2373618" y="705636"/>
                  </a:lnTo>
                  <a:lnTo>
                    <a:pt x="2353491" y="665659"/>
                  </a:lnTo>
                  <a:lnTo>
                    <a:pt x="2331972" y="626519"/>
                  </a:lnTo>
                  <a:lnTo>
                    <a:pt x="2309092" y="588248"/>
                  </a:lnTo>
                  <a:lnTo>
                    <a:pt x="2284885" y="550879"/>
                  </a:lnTo>
                  <a:lnTo>
                    <a:pt x="2259383" y="514444"/>
                  </a:lnTo>
                  <a:lnTo>
                    <a:pt x="2232617" y="478975"/>
                  </a:lnTo>
                  <a:lnTo>
                    <a:pt x="2204621" y="444504"/>
                  </a:lnTo>
                  <a:lnTo>
                    <a:pt x="2175425" y="411062"/>
                  </a:lnTo>
                  <a:lnTo>
                    <a:pt x="2145064" y="378683"/>
                  </a:lnTo>
                  <a:lnTo>
                    <a:pt x="2113569" y="347398"/>
                  </a:lnTo>
                  <a:lnTo>
                    <a:pt x="2080972" y="317240"/>
                  </a:lnTo>
                  <a:lnTo>
                    <a:pt x="2047305" y="288239"/>
                  </a:lnTo>
                  <a:lnTo>
                    <a:pt x="2012601" y="260429"/>
                  </a:lnTo>
                  <a:lnTo>
                    <a:pt x="1976893" y="233842"/>
                  </a:lnTo>
                  <a:lnTo>
                    <a:pt x="1940212" y="208509"/>
                  </a:lnTo>
                  <a:lnTo>
                    <a:pt x="1902590" y="184463"/>
                  </a:lnTo>
                  <a:lnTo>
                    <a:pt x="1864061" y="161736"/>
                  </a:lnTo>
                  <a:lnTo>
                    <a:pt x="1824656" y="140360"/>
                  </a:lnTo>
                  <a:lnTo>
                    <a:pt x="1784408" y="120367"/>
                  </a:lnTo>
                  <a:lnTo>
                    <a:pt x="1743348" y="101789"/>
                  </a:lnTo>
                  <a:lnTo>
                    <a:pt x="1701510" y="84657"/>
                  </a:lnTo>
                  <a:lnTo>
                    <a:pt x="1658925" y="69006"/>
                  </a:lnTo>
                  <a:lnTo>
                    <a:pt x="1615625" y="54865"/>
                  </a:lnTo>
                  <a:lnTo>
                    <a:pt x="1571644" y="42268"/>
                  </a:lnTo>
                  <a:lnTo>
                    <a:pt x="1527013" y="31246"/>
                  </a:lnTo>
                  <a:lnTo>
                    <a:pt x="1481765" y="21832"/>
                  </a:lnTo>
                  <a:lnTo>
                    <a:pt x="1435932" y="14058"/>
                  </a:lnTo>
                  <a:lnTo>
                    <a:pt x="1389546" y="7956"/>
                  </a:lnTo>
                  <a:lnTo>
                    <a:pt x="1342639" y="3557"/>
                  </a:lnTo>
                  <a:lnTo>
                    <a:pt x="1295244" y="894"/>
                  </a:lnTo>
                  <a:lnTo>
                    <a:pt x="1247394" y="0"/>
                  </a:lnTo>
                  <a:close/>
                </a:path>
              </a:pathLst>
            </a:custGeom>
            <a:solidFill>
              <a:srgbClr val="C00000">
                <a:alpha val="30195"/>
              </a:srgbClr>
            </a:solidFill>
          </p:spPr>
          <p:txBody>
            <a:bodyPr wrap="square" lIns="0" tIns="0" rIns="0" bIns="0" rtlCol="0"/>
            <a:lstStyle/>
            <a:p>
              <a:endParaRPr/>
            </a:p>
          </p:txBody>
        </p:sp>
        <p:sp>
          <p:nvSpPr>
            <p:cNvPr id="105" name="object 10"/>
            <p:cNvSpPr/>
            <p:nvPr/>
          </p:nvSpPr>
          <p:spPr>
            <a:xfrm>
              <a:off x="1708241" y="3600714"/>
              <a:ext cx="2278891" cy="2178065"/>
            </a:xfrm>
            <a:custGeom>
              <a:avLst/>
              <a:gdLst/>
              <a:ahLst/>
              <a:cxnLst/>
              <a:rect l="l" t="t" r="r" b="b"/>
              <a:pathLst>
                <a:path w="2494915" h="2478404">
                  <a:moveTo>
                    <a:pt x="0" y="1239011"/>
                  </a:moveTo>
                  <a:lnTo>
                    <a:pt x="900" y="1191487"/>
                  </a:lnTo>
                  <a:lnTo>
                    <a:pt x="3581" y="1144415"/>
                  </a:lnTo>
                  <a:lnTo>
                    <a:pt x="8009" y="1097827"/>
                  </a:lnTo>
                  <a:lnTo>
                    <a:pt x="14152" y="1051756"/>
                  </a:lnTo>
                  <a:lnTo>
                    <a:pt x="21978" y="1006234"/>
                  </a:lnTo>
                  <a:lnTo>
                    <a:pt x="31454" y="961292"/>
                  </a:lnTo>
                  <a:lnTo>
                    <a:pt x="42549" y="916963"/>
                  </a:lnTo>
                  <a:lnTo>
                    <a:pt x="55230" y="873280"/>
                  </a:lnTo>
                  <a:lnTo>
                    <a:pt x="69465" y="830273"/>
                  </a:lnTo>
                  <a:lnTo>
                    <a:pt x="85221" y="787975"/>
                  </a:lnTo>
                  <a:lnTo>
                    <a:pt x="102467" y="746419"/>
                  </a:lnTo>
                  <a:lnTo>
                    <a:pt x="121169" y="705636"/>
                  </a:lnTo>
                  <a:lnTo>
                    <a:pt x="141296" y="665659"/>
                  </a:lnTo>
                  <a:lnTo>
                    <a:pt x="162815" y="626519"/>
                  </a:lnTo>
                  <a:lnTo>
                    <a:pt x="185695" y="588248"/>
                  </a:lnTo>
                  <a:lnTo>
                    <a:pt x="209902" y="550879"/>
                  </a:lnTo>
                  <a:lnTo>
                    <a:pt x="235404" y="514444"/>
                  </a:lnTo>
                  <a:lnTo>
                    <a:pt x="262170" y="478975"/>
                  </a:lnTo>
                  <a:lnTo>
                    <a:pt x="290166" y="444504"/>
                  </a:lnTo>
                  <a:lnTo>
                    <a:pt x="319362" y="411062"/>
                  </a:lnTo>
                  <a:lnTo>
                    <a:pt x="349723" y="378683"/>
                  </a:lnTo>
                  <a:lnTo>
                    <a:pt x="381218" y="347398"/>
                  </a:lnTo>
                  <a:lnTo>
                    <a:pt x="413815" y="317240"/>
                  </a:lnTo>
                  <a:lnTo>
                    <a:pt x="447482" y="288239"/>
                  </a:lnTo>
                  <a:lnTo>
                    <a:pt x="482186" y="260429"/>
                  </a:lnTo>
                  <a:lnTo>
                    <a:pt x="517894" y="233842"/>
                  </a:lnTo>
                  <a:lnTo>
                    <a:pt x="554575" y="208509"/>
                  </a:lnTo>
                  <a:lnTo>
                    <a:pt x="592197" y="184463"/>
                  </a:lnTo>
                  <a:lnTo>
                    <a:pt x="630726" y="161736"/>
                  </a:lnTo>
                  <a:lnTo>
                    <a:pt x="670131" y="140360"/>
                  </a:lnTo>
                  <a:lnTo>
                    <a:pt x="710379" y="120367"/>
                  </a:lnTo>
                  <a:lnTo>
                    <a:pt x="751439" y="101789"/>
                  </a:lnTo>
                  <a:lnTo>
                    <a:pt x="793277" y="84657"/>
                  </a:lnTo>
                  <a:lnTo>
                    <a:pt x="835862" y="69006"/>
                  </a:lnTo>
                  <a:lnTo>
                    <a:pt x="879162" y="54865"/>
                  </a:lnTo>
                  <a:lnTo>
                    <a:pt x="923143" y="42268"/>
                  </a:lnTo>
                  <a:lnTo>
                    <a:pt x="967774" y="31246"/>
                  </a:lnTo>
                  <a:lnTo>
                    <a:pt x="1013022" y="21832"/>
                  </a:lnTo>
                  <a:lnTo>
                    <a:pt x="1058855" y="14058"/>
                  </a:lnTo>
                  <a:lnTo>
                    <a:pt x="1105241" y="7956"/>
                  </a:lnTo>
                  <a:lnTo>
                    <a:pt x="1152148" y="3557"/>
                  </a:lnTo>
                  <a:lnTo>
                    <a:pt x="1199543" y="894"/>
                  </a:lnTo>
                  <a:lnTo>
                    <a:pt x="1247394" y="0"/>
                  </a:lnTo>
                  <a:lnTo>
                    <a:pt x="1295244" y="894"/>
                  </a:lnTo>
                  <a:lnTo>
                    <a:pt x="1342639" y="3557"/>
                  </a:lnTo>
                  <a:lnTo>
                    <a:pt x="1389546" y="7956"/>
                  </a:lnTo>
                  <a:lnTo>
                    <a:pt x="1435932" y="14058"/>
                  </a:lnTo>
                  <a:lnTo>
                    <a:pt x="1481765" y="21832"/>
                  </a:lnTo>
                  <a:lnTo>
                    <a:pt x="1527013" y="31246"/>
                  </a:lnTo>
                  <a:lnTo>
                    <a:pt x="1571644" y="42268"/>
                  </a:lnTo>
                  <a:lnTo>
                    <a:pt x="1615625" y="54865"/>
                  </a:lnTo>
                  <a:lnTo>
                    <a:pt x="1658925" y="69006"/>
                  </a:lnTo>
                  <a:lnTo>
                    <a:pt x="1701510" y="84657"/>
                  </a:lnTo>
                  <a:lnTo>
                    <a:pt x="1743348" y="101789"/>
                  </a:lnTo>
                  <a:lnTo>
                    <a:pt x="1784408" y="120367"/>
                  </a:lnTo>
                  <a:lnTo>
                    <a:pt x="1824656" y="140360"/>
                  </a:lnTo>
                  <a:lnTo>
                    <a:pt x="1864061" y="161736"/>
                  </a:lnTo>
                  <a:lnTo>
                    <a:pt x="1902590" y="184463"/>
                  </a:lnTo>
                  <a:lnTo>
                    <a:pt x="1940212" y="208509"/>
                  </a:lnTo>
                  <a:lnTo>
                    <a:pt x="1976893" y="233842"/>
                  </a:lnTo>
                  <a:lnTo>
                    <a:pt x="2012601" y="260429"/>
                  </a:lnTo>
                  <a:lnTo>
                    <a:pt x="2047305" y="288239"/>
                  </a:lnTo>
                  <a:lnTo>
                    <a:pt x="2080972" y="317240"/>
                  </a:lnTo>
                  <a:lnTo>
                    <a:pt x="2113569" y="347398"/>
                  </a:lnTo>
                  <a:lnTo>
                    <a:pt x="2145064" y="378683"/>
                  </a:lnTo>
                  <a:lnTo>
                    <a:pt x="2175425" y="411062"/>
                  </a:lnTo>
                  <a:lnTo>
                    <a:pt x="2204621" y="444504"/>
                  </a:lnTo>
                  <a:lnTo>
                    <a:pt x="2232617" y="478975"/>
                  </a:lnTo>
                  <a:lnTo>
                    <a:pt x="2259383" y="514444"/>
                  </a:lnTo>
                  <a:lnTo>
                    <a:pt x="2284885" y="550879"/>
                  </a:lnTo>
                  <a:lnTo>
                    <a:pt x="2309092" y="588248"/>
                  </a:lnTo>
                  <a:lnTo>
                    <a:pt x="2331972" y="626519"/>
                  </a:lnTo>
                  <a:lnTo>
                    <a:pt x="2353491" y="665659"/>
                  </a:lnTo>
                  <a:lnTo>
                    <a:pt x="2373618" y="705636"/>
                  </a:lnTo>
                  <a:lnTo>
                    <a:pt x="2392320" y="746419"/>
                  </a:lnTo>
                  <a:lnTo>
                    <a:pt x="2409566" y="787975"/>
                  </a:lnTo>
                  <a:lnTo>
                    <a:pt x="2425322" y="830273"/>
                  </a:lnTo>
                  <a:lnTo>
                    <a:pt x="2439557" y="873280"/>
                  </a:lnTo>
                  <a:lnTo>
                    <a:pt x="2452238" y="916963"/>
                  </a:lnTo>
                  <a:lnTo>
                    <a:pt x="2463333" y="961292"/>
                  </a:lnTo>
                  <a:lnTo>
                    <a:pt x="2472809" y="1006234"/>
                  </a:lnTo>
                  <a:lnTo>
                    <a:pt x="2480635" y="1051756"/>
                  </a:lnTo>
                  <a:lnTo>
                    <a:pt x="2486778" y="1097827"/>
                  </a:lnTo>
                  <a:lnTo>
                    <a:pt x="2491206" y="1144415"/>
                  </a:lnTo>
                  <a:lnTo>
                    <a:pt x="2493887" y="1191487"/>
                  </a:lnTo>
                  <a:lnTo>
                    <a:pt x="2494788" y="1239011"/>
                  </a:lnTo>
                  <a:lnTo>
                    <a:pt x="2493887" y="1286536"/>
                  </a:lnTo>
                  <a:lnTo>
                    <a:pt x="2491206" y="1333608"/>
                  </a:lnTo>
                  <a:lnTo>
                    <a:pt x="2486778" y="1380196"/>
                  </a:lnTo>
                  <a:lnTo>
                    <a:pt x="2480635" y="1426267"/>
                  </a:lnTo>
                  <a:lnTo>
                    <a:pt x="2472809" y="1471789"/>
                  </a:lnTo>
                  <a:lnTo>
                    <a:pt x="2463333" y="1516731"/>
                  </a:lnTo>
                  <a:lnTo>
                    <a:pt x="2452238" y="1561060"/>
                  </a:lnTo>
                  <a:lnTo>
                    <a:pt x="2439557" y="1604743"/>
                  </a:lnTo>
                  <a:lnTo>
                    <a:pt x="2425322" y="1647750"/>
                  </a:lnTo>
                  <a:lnTo>
                    <a:pt x="2409566" y="1690048"/>
                  </a:lnTo>
                  <a:lnTo>
                    <a:pt x="2392320" y="1731604"/>
                  </a:lnTo>
                  <a:lnTo>
                    <a:pt x="2373618" y="1772387"/>
                  </a:lnTo>
                  <a:lnTo>
                    <a:pt x="2353491" y="1812364"/>
                  </a:lnTo>
                  <a:lnTo>
                    <a:pt x="2331972" y="1851504"/>
                  </a:lnTo>
                  <a:lnTo>
                    <a:pt x="2309092" y="1889775"/>
                  </a:lnTo>
                  <a:lnTo>
                    <a:pt x="2284885" y="1927144"/>
                  </a:lnTo>
                  <a:lnTo>
                    <a:pt x="2259383" y="1963579"/>
                  </a:lnTo>
                  <a:lnTo>
                    <a:pt x="2232617" y="1999048"/>
                  </a:lnTo>
                  <a:lnTo>
                    <a:pt x="2204621" y="2033519"/>
                  </a:lnTo>
                  <a:lnTo>
                    <a:pt x="2175425" y="2066961"/>
                  </a:lnTo>
                  <a:lnTo>
                    <a:pt x="2145064" y="2099340"/>
                  </a:lnTo>
                  <a:lnTo>
                    <a:pt x="2113569" y="2130625"/>
                  </a:lnTo>
                  <a:lnTo>
                    <a:pt x="2080972" y="2160783"/>
                  </a:lnTo>
                  <a:lnTo>
                    <a:pt x="2047305" y="2189784"/>
                  </a:lnTo>
                  <a:lnTo>
                    <a:pt x="2012601" y="2217594"/>
                  </a:lnTo>
                  <a:lnTo>
                    <a:pt x="1976893" y="2244181"/>
                  </a:lnTo>
                  <a:lnTo>
                    <a:pt x="1940212" y="2269514"/>
                  </a:lnTo>
                  <a:lnTo>
                    <a:pt x="1902590" y="2293560"/>
                  </a:lnTo>
                  <a:lnTo>
                    <a:pt x="1864061" y="2316287"/>
                  </a:lnTo>
                  <a:lnTo>
                    <a:pt x="1824656" y="2337663"/>
                  </a:lnTo>
                  <a:lnTo>
                    <a:pt x="1784408" y="2357656"/>
                  </a:lnTo>
                  <a:lnTo>
                    <a:pt x="1743348" y="2376234"/>
                  </a:lnTo>
                  <a:lnTo>
                    <a:pt x="1701510" y="2393366"/>
                  </a:lnTo>
                  <a:lnTo>
                    <a:pt x="1658925" y="2409017"/>
                  </a:lnTo>
                  <a:lnTo>
                    <a:pt x="1615625" y="2423158"/>
                  </a:lnTo>
                  <a:lnTo>
                    <a:pt x="1571644" y="2435755"/>
                  </a:lnTo>
                  <a:lnTo>
                    <a:pt x="1527013" y="2446777"/>
                  </a:lnTo>
                  <a:lnTo>
                    <a:pt x="1481765" y="2456191"/>
                  </a:lnTo>
                  <a:lnTo>
                    <a:pt x="1435932" y="2463965"/>
                  </a:lnTo>
                  <a:lnTo>
                    <a:pt x="1389546" y="2470067"/>
                  </a:lnTo>
                  <a:lnTo>
                    <a:pt x="1342639" y="2474466"/>
                  </a:lnTo>
                  <a:lnTo>
                    <a:pt x="1295244" y="2477129"/>
                  </a:lnTo>
                  <a:lnTo>
                    <a:pt x="1247394" y="2478024"/>
                  </a:lnTo>
                  <a:lnTo>
                    <a:pt x="1199543" y="2477129"/>
                  </a:lnTo>
                  <a:lnTo>
                    <a:pt x="1152148" y="2474466"/>
                  </a:lnTo>
                  <a:lnTo>
                    <a:pt x="1105241" y="2470067"/>
                  </a:lnTo>
                  <a:lnTo>
                    <a:pt x="1058855" y="2463965"/>
                  </a:lnTo>
                  <a:lnTo>
                    <a:pt x="1013022" y="2456191"/>
                  </a:lnTo>
                  <a:lnTo>
                    <a:pt x="967774" y="2446777"/>
                  </a:lnTo>
                  <a:lnTo>
                    <a:pt x="923143" y="2435755"/>
                  </a:lnTo>
                  <a:lnTo>
                    <a:pt x="879162" y="2423158"/>
                  </a:lnTo>
                  <a:lnTo>
                    <a:pt x="835862" y="2409017"/>
                  </a:lnTo>
                  <a:lnTo>
                    <a:pt x="793277" y="2393366"/>
                  </a:lnTo>
                  <a:lnTo>
                    <a:pt x="751439" y="2376234"/>
                  </a:lnTo>
                  <a:lnTo>
                    <a:pt x="710379" y="2357656"/>
                  </a:lnTo>
                  <a:lnTo>
                    <a:pt x="670131" y="2337663"/>
                  </a:lnTo>
                  <a:lnTo>
                    <a:pt x="630726" y="2316287"/>
                  </a:lnTo>
                  <a:lnTo>
                    <a:pt x="592197" y="2293560"/>
                  </a:lnTo>
                  <a:lnTo>
                    <a:pt x="554575" y="2269514"/>
                  </a:lnTo>
                  <a:lnTo>
                    <a:pt x="517894" y="2244181"/>
                  </a:lnTo>
                  <a:lnTo>
                    <a:pt x="482186" y="2217594"/>
                  </a:lnTo>
                  <a:lnTo>
                    <a:pt x="447482" y="2189784"/>
                  </a:lnTo>
                  <a:lnTo>
                    <a:pt x="413815" y="2160783"/>
                  </a:lnTo>
                  <a:lnTo>
                    <a:pt x="381218" y="2130625"/>
                  </a:lnTo>
                  <a:lnTo>
                    <a:pt x="349723" y="2099340"/>
                  </a:lnTo>
                  <a:lnTo>
                    <a:pt x="319362" y="2066961"/>
                  </a:lnTo>
                  <a:lnTo>
                    <a:pt x="290166" y="2033519"/>
                  </a:lnTo>
                  <a:lnTo>
                    <a:pt x="262170" y="1999048"/>
                  </a:lnTo>
                  <a:lnTo>
                    <a:pt x="235404" y="1963579"/>
                  </a:lnTo>
                  <a:lnTo>
                    <a:pt x="209902" y="1927144"/>
                  </a:lnTo>
                  <a:lnTo>
                    <a:pt x="185695" y="1889775"/>
                  </a:lnTo>
                  <a:lnTo>
                    <a:pt x="162815" y="1851504"/>
                  </a:lnTo>
                  <a:lnTo>
                    <a:pt x="141296" y="1812364"/>
                  </a:lnTo>
                  <a:lnTo>
                    <a:pt x="121169" y="1772387"/>
                  </a:lnTo>
                  <a:lnTo>
                    <a:pt x="102467" y="1731604"/>
                  </a:lnTo>
                  <a:lnTo>
                    <a:pt x="85221" y="1690048"/>
                  </a:lnTo>
                  <a:lnTo>
                    <a:pt x="69465" y="1647750"/>
                  </a:lnTo>
                  <a:lnTo>
                    <a:pt x="55230" y="1604743"/>
                  </a:lnTo>
                  <a:lnTo>
                    <a:pt x="42549" y="1561060"/>
                  </a:lnTo>
                  <a:lnTo>
                    <a:pt x="31454" y="1516731"/>
                  </a:lnTo>
                  <a:lnTo>
                    <a:pt x="21978" y="1471789"/>
                  </a:lnTo>
                  <a:lnTo>
                    <a:pt x="14152" y="1426267"/>
                  </a:lnTo>
                  <a:lnTo>
                    <a:pt x="8009" y="1380196"/>
                  </a:lnTo>
                  <a:lnTo>
                    <a:pt x="3581" y="1333608"/>
                  </a:lnTo>
                  <a:lnTo>
                    <a:pt x="900" y="1286536"/>
                  </a:lnTo>
                  <a:lnTo>
                    <a:pt x="0" y="1239011"/>
                  </a:lnTo>
                  <a:close/>
                </a:path>
              </a:pathLst>
            </a:custGeom>
            <a:ln w="38100">
              <a:solidFill>
                <a:srgbClr val="C00000"/>
              </a:solidFill>
            </a:ln>
          </p:spPr>
          <p:txBody>
            <a:bodyPr wrap="square" lIns="0" tIns="0" rIns="0" bIns="0" rtlCol="0"/>
            <a:lstStyle/>
            <a:p>
              <a:endParaRPr/>
            </a:p>
          </p:txBody>
        </p:sp>
        <p:sp>
          <p:nvSpPr>
            <p:cNvPr id="106" name="object 11"/>
            <p:cNvSpPr/>
            <p:nvPr/>
          </p:nvSpPr>
          <p:spPr>
            <a:xfrm>
              <a:off x="3388074" y="4175263"/>
              <a:ext cx="1266190" cy="1144204"/>
            </a:xfrm>
            <a:custGeom>
              <a:avLst/>
              <a:gdLst/>
              <a:ahLst/>
              <a:cxnLst/>
              <a:rect l="l" t="t" r="r" b="b"/>
              <a:pathLst>
                <a:path w="1430020" h="1377950">
                  <a:moveTo>
                    <a:pt x="714756" y="0"/>
                  </a:moveTo>
                  <a:lnTo>
                    <a:pt x="665823" y="1588"/>
                  </a:lnTo>
                  <a:lnTo>
                    <a:pt x="617774" y="6287"/>
                  </a:lnTo>
                  <a:lnTo>
                    <a:pt x="570717" y="13992"/>
                  </a:lnTo>
                  <a:lnTo>
                    <a:pt x="524756" y="24602"/>
                  </a:lnTo>
                  <a:lnTo>
                    <a:pt x="480000" y="38014"/>
                  </a:lnTo>
                  <a:lnTo>
                    <a:pt x="436554" y="54125"/>
                  </a:lnTo>
                  <a:lnTo>
                    <a:pt x="394525" y="72833"/>
                  </a:lnTo>
                  <a:lnTo>
                    <a:pt x="354019" y="94036"/>
                  </a:lnTo>
                  <a:lnTo>
                    <a:pt x="315143" y="117630"/>
                  </a:lnTo>
                  <a:lnTo>
                    <a:pt x="278003" y="143514"/>
                  </a:lnTo>
                  <a:lnTo>
                    <a:pt x="242707" y="171584"/>
                  </a:lnTo>
                  <a:lnTo>
                    <a:pt x="209359" y="201739"/>
                  </a:lnTo>
                  <a:lnTo>
                    <a:pt x="178067" y="233875"/>
                  </a:lnTo>
                  <a:lnTo>
                    <a:pt x="148938" y="267891"/>
                  </a:lnTo>
                  <a:lnTo>
                    <a:pt x="122077" y="303683"/>
                  </a:lnTo>
                  <a:lnTo>
                    <a:pt x="97592" y="341150"/>
                  </a:lnTo>
                  <a:lnTo>
                    <a:pt x="75588" y="380188"/>
                  </a:lnTo>
                  <a:lnTo>
                    <a:pt x="56173" y="420695"/>
                  </a:lnTo>
                  <a:lnTo>
                    <a:pt x="39453" y="462569"/>
                  </a:lnTo>
                  <a:lnTo>
                    <a:pt x="25534" y="505706"/>
                  </a:lnTo>
                  <a:lnTo>
                    <a:pt x="14522" y="550006"/>
                  </a:lnTo>
                  <a:lnTo>
                    <a:pt x="6525" y="595364"/>
                  </a:lnTo>
                  <a:lnTo>
                    <a:pt x="1649" y="641679"/>
                  </a:lnTo>
                  <a:lnTo>
                    <a:pt x="0" y="688847"/>
                  </a:lnTo>
                  <a:lnTo>
                    <a:pt x="1649" y="736016"/>
                  </a:lnTo>
                  <a:lnTo>
                    <a:pt x="6525" y="782331"/>
                  </a:lnTo>
                  <a:lnTo>
                    <a:pt x="14522" y="827689"/>
                  </a:lnTo>
                  <a:lnTo>
                    <a:pt x="25534" y="871989"/>
                  </a:lnTo>
                  <a:lnTo>
                    <a:pt x="39453" y="915126"/>
                  </a:lnTo>
                  <a:lnTo>
                    <a:pt x="56173" y="957000"/>
                  </a:lnTo>
                  <a:lnTo>
                    <a:pt x="75588" y="997507"/>
                  </a:lnTo>
                  <a:lnTo>
                    <a:pt x="97592" y="1036545"/>
                  </a:lnTo>
                  <a:lnTo>
                    <a:pt x="122077" y="1074012"/>
                  </a:lnTo>
                  <a:lnTo>
                    <a:pt x="148938" y="1109804"/>
                  </a:lnTo>
                  <a:lnTo>
                    <a:pt x="178067" y="1143820"/>
                  </a:lnTo>
                  <a:lnTo>
                    <a:pt x="209359" y="1175956"/>
                  </a:lnTo>
                  <a:lnTo>
                    <a:pt x="242707" y="1206111"/>
                  </a:lnTo>
                  <a:lnTo>
                    <a:pt x="278003" y="1234181"/>
                  </a:lnTo>
                  <a:lnTo>
                    <a:pt x="315143" y="1260065"/>
                  </a:lnTo>
                  <a:lnTo>
                    <a:pt x="354019" y="1283659"/>
                  </a:lnTo>
                  <a:lnTo>
                    <a:pt x="394525" y="1304862"/>
                  </a:lnTo>
                  <a:lnTo>
                    <a:pt x="436554" y="1323570"/>
                  </a:lnTo>
                  <a:lnTo>
                    <a:pt x="480000" y="1339681"/>
                  </a:lnTo>
                  <a:lnTo>
                    <a:pt x="524756" y="1353093"/>
                  </a:lnTo>
                  <a:lnTo>
                    <a:pt x="570717" y="1363703"/>
                  </a:lnTo>
                  <a:lnTo>
                    <a:pt x="617774" y="1371408"/>
                  </a:lnTo>
                  <a:lnTo>
                    <a:pt x="665823" y="1376107"/>
                  </a:lnTo>
                  <a:lnTo>
                    <a:pt x="714756" y="1377695"/>
                  </a:lnTo>
                  <a:lnTo>
                    <a:pt x="763688" y="1376107"/>
                  </a:lnTo>
                  <a:lnTo>
                    <a:pt x="811737" y="1371408"/>
                  </a:lnTo>
                  <a:lnTo>
                    <a:pt x="858794" y="1363703"/>
                  </a:lnTo>
                  <a:lnTo>
                    <a:pt x="904755" y="1353093"/>
                  </a:lnTo>
                  <a:lnTo>
                    <a:pt x="949511" y="1339681"/>
                  </a:lnTo>
                  <a:lnTo>
                    <a:pt x="992957" y="1323570"/>
                  </a:lnTo>
                  <a:lnTo>
                    <a:pt x="1034986" y="1304862"/>
                  </a:lnTo>
                  <a:lnTo>
                    <a:pt x="1075492" y="1283659"/>
                  </a:lnTo>
                  <a:lnTo>
                    <a:pt x="1114368" y="1260065"/>
                  </a:lnTo>
                  <a:lnTo>
                    <a:pt x="1151508" y="1234181"/>
                  </a:lnTo>
                  <a:lnTo>
                    <a:pt x="1186804" y="1206111"/>
                  </a:lnTo>
                  <a:lnTo>
                    <a:pt x="1220152" y="1175956"/>
                  </a:lnTo>
                  <a:lnTo>
                    <a:pt x="1251444" y="1143820"/>
                  </a:lnTo>
                  <a:lnTo>
                    <a:pt x="1280573" y="1109804"/>
                  </a:lnTo>
                  <a:lnTo>
                    <a:pt x="1307434" y="1074012"/>
                  </a:lnTo>
                  <a:lnTo>
                    <a:pt x="1331919" y="1036545"/>
                  </a:lnTo>
                  <a:lnTo>
                    <a:pt x="1353923" y="997507"/>
                  </a:lnTo>
                  <a:lnTo>
                    <a:pt x="1373338" y="957000"/>
                  </a:lnTo>
                  <a:lnTo>
                    <a:pt x="1390058" y="915126"/>
                  </a:lnTo>
                  <a:lnTo>
                    <a:pt x="1403977" y="871989"/>
                  </a:lnTo>
                  <a:lnTo>
                    <a:pt x="1414989" y="827689"/>
                  </a:lnTo>
                  <a:lnTo>
                    <a:pt x="1422986" y="782331"/>
                  </a:lnTo>
                  <a:lnTo>
                    <a:pt x="1427862" y="736016"/>
                  </a:lnTo>
                  <a:lnTo>
                    <a:pt x="1429512" y="688847"/>
                  </a:lnTo>
                  <a:lnTo>
                    <a:pt x="1427862" y="641679"/>
                  </a:lnTo>
                  <a:lnTo>
                    <a:pt x="1422986" y="595364"/>
                  </a:lnTo>
                  <a:lnTo>
                    <a:pt x="1414989" y="550006"/>
                  </a:lnTo>
                  <a:lnTo>
                    <a:pt x="1403977" y="505706"/>
                  </a:lnTo>
                  <a:lnTo>
                    <a:pt x="1390058" y="462569"/>
                  </a:lnTo>
                  <a:lnTo>
                    <a:pt x="1373338" y="420695"/>
                  </a:lnTo>
                  <a:lnTo>
                    <a:pt x="1353923" y="380188"/>
                  </a:lnTo>
                  <a:lnTo>
                    <a:pt x="1331919" y="341150"/>
                  </a:lnTo>
                  <a:lnTo>
                    <a:pt x="1307434" y="303683"/>
                  </a:lnTo>
                  <a:lnTo>
                    <a:pt x="1280573" y="267891"/>
                  </a:lnTo>
                  <a:lnTo>
                    <a:pt x="1251444" y="233875"/>
                  </a:lnTo>
                  <a:lnTo>
                    <a:pt x="1220152" y="201739"/>
                  </a:lnTo>
                  <a:lnTo>
                    <a:pt x="1186804" y="171584"/>
                  </a:lnTo>
                  <a:lnTo>
                    <a:pt x="1151508" y="143514"/>
                  </a:lnTo>
                  <a:lnTo>
                    <a:pt x="1114368" y="117630"/>
                  </a:lnTo>
                  <a:lnTo>
                    <a:pt x="1075492" y="94036"/>
                  </a:lnTo>
                  <a:lnTo>
                    <a:pt x="1034986" y="72833"/>
                  </a:lnTo>
                  <a:lnTo>
                    <a:pt x="992957" y="54125"/>
                  </a:lnTo>
                  <a:lnTo>
                    <a:pt x="949511" y="38014"/>
                  </a:lnTo>
                  <a:lnTo>
                    <a:pt x="904755" y="24602"/>
                  </a:lnTo>
                  <a:lnTo>
                    <a:pt x="858794" y="13992"/>
                  </a:lnTo>
                  <a:lnTo>
                    <a:pt x="811737" y="6287"/>
                  </a:lnTo>
                  <a:lnTo>
                    <a:pt x="763688" y="1588"/>
                  </a:lnTo>
                  <a:lnTo>
                    <a:pt x="714756" y="0"/>
                  </a:lnTo>
                  <a:close/>
                </a:path>
              </a:pathLst>
            </a:custGeom>
            <a:solidFill>
              <a:srgbClr val="002B4E">
                <a:alpha val="30195"/>
              </a:srgbClr>
            </a:solidFill>
          </p:spPr>
          <p:txBody>
            <a:bodyPr wrap="square" lIns="0" tIns="0" rIns="0" bIns="0" rtlCol="0"/>
            <a:lstStyle/>
            <a:p>
              <a:endParaRPr/>
            </a:p>
          </p:txBody>
        </p:sp>
        <p:sp>
          <p:nvSpPr>
            <p:cNvPr id="157" name="object 13"/>
            <p:cNvSpPr/>
            <p:nvPr/>
          </p:nvSpPr>
          <p:spPr>
            <a:xfrm>
              <a:off x="3091792" y="5045815"/>
              <a:ext cx="1050419" cy="1026032"/>
            </a:xfrm>
            <a:custGeom>
              <a:avLst/>
              <a:gdLst/>
              <a:ahLst/>
              <a:cxnLst/>
              <a:rect l="l" t="t" r="r" b="b"/>
              <a:pathLst>
                <a:path w="1278889" h="1211579">
                  <a:moveTo>
                    <a:pt x="639318" y="0"/>
                  </a:moveTo>
                  <a:lnTo>
                    <a:pt x="589358" y="1822"/>
                  </a:lnTo>
                  <a:lnTo>
                    <a:pt x="540451" y="7201"/>
                  </a:lnTo>
                  <a:lnTo>
                    <a:pt x="492736" y="16001"/>
                  </a:lnTo>
                  <a:lnTo>
                    <a:pt x="446356" y="28088"/>
                  </a:lnTo>
                  <a:lnTo>
                    <a:pt x="401455" y="43326"/>
                  </a:lnTo>
                  <a:lnTo>
                    <a:pt x="358173" y="61582"/>
                  </a:lnTo>
                  <a:lnTo>
                    <a:pt x="316653" y="82719"/>
                  </a:lnTo>
                  <a:lnTo>
                    <a:pt x="277037" y="106603"/>
                  </a:lnTo>
                  <a:lnTo>
                    <a:pt x="239467" y="133101"/>
                  </a:lnTo>
                  <a:lnTo>
                    <a:pt x="204086" y="162076"/>
                  </a:lnTo>
                  <a:lnTo>
                    <a:pt x="171036" y="193394"/>
                  </a:lnTo>
                  <a:lnTo>
                    <a:pt x="140459" y="226920"/>
                  </a:lnTo>
                  <a:lnTo>
                    <a:pt x="112496" y="262520"/>
                  </a:lnTo>
                  <a:lnTo>
                    <a:pt x="87291" y="300058"/>
                  </a:lnTo>
                  <a:lnTo>
                    <a:pt x="64985" y="339401"/>
                  </a:lnTo>
                  <a:lnTo>
                    <a:pt x="45721" y="380412"/>
                  </a:lnTo>
                  <a:lnTo>
                    <a:pt x="29640" y="422958"/>
                  </a:lnTo>
                  <a:lnTo>
                    <a:pt x="16886" y="466903"/>
                  </a:lnTo>
                  <a:lnTo>
                    <a:pt x="7599" y="512114"/>
                  </a:lnTo>
                  <a:lnTo>
                    <a:pt x="1923" y="558454"/>
                  </a:lnTo>
                  <a:lnTo>
                    <a:pt x="0" y="605790"/>
                  </a:lnTo>
                  <a:lnTo>
                    <a:pt x="1923" y="653132"/>
                  </a:lnTo>
                  <a:lnTo>
                    <a:pt x="7599" y="699477"/>
                  </a:lnTo>
                  <a:lnTo>
                    <a:pt x="16886" y="744692"/>
                  </a:lnTo>
                  <a:lnTo>
                    <a:pt x="29640" y="788640"/>
                  </a:lnTo>
                  <a:lnTo>
                    <a:pt x="45721" y="831188"/>
                  </a:lnTo>
                  <a:lnTo>
                    <a:pt x="64985" y="872201"/>
                  </a:lnTo>
                  <a:lnTo>
                    <a:pt x="87291" y="911543"/>
                  </a:lnTo>
                  <a:lnTo>
                    <a:pt x="112496" y="949082"/>
                  </a:lnTo>
                  <a:lnTo>
                    <a:pt x="140459" y="984680"/>
                  </a:lnTo>
                  <a:lnTo>
                    <a:pt x="171036" y="1018205"/>
                  </a:lnTo>
                  <a:lnTo>
                    <a:pt x="204086" y="1049521"/>
                  </a:lnTo>
                  <a:lnTo>
                    <a:pt x="239467" y="1078494"/>
                  </a:lnTo>
                  <a:lnTo>
                    <a:pt x="277037" y="1104989"/>
                  </a:lnTo>
                  <a:lnTo>
                    <a:pt x="316653" y="1128871"/>
                  </a:lnTo>
                  <a:lnTo>
                    <a:pt x="358173" y="1150006"/>
                  </a:lnTo>
                  <a:lnTo>
                    <a:pt x="401455" y="1168259"/>
                  </a:lnTo>
                  <a:lnTo>
                    <a:pt x="446356" y="1183495"/>
                  </a:lnTo>
                  <a:lnTo>
                    <a:pt x="492736" y="1195580"/>
                  </a:lnTo>
                  <a:lnTo>
                    <a:pt x="540451" y="1204379"/>
                  </a:lnTo>
                  <a:lnTo>
                    <a:pt x="589358" y="1209757"/>
                  </a:lnTo>
                  <a:lnTo>
                    <a:pt x="639318" y="1211580"/>
                  </a:lnTo>
                  <a:lnTo>
                    <a:pt x="689277" y="1209757"/>
                  </a:lnTo>
                  <a:lnTo>
                    <a:pt x="738184" y="1204379"/>
                  </a:lnTo>
                  <a:lnTo>
                    <a:pt x="785899" y="1195580"/>
                  </a:lnTo>
                  <a:lnTo>
                    <a:pt x="832279" y="1183495"/>
                  </a:lnTo>
                  <a:lnTo>
                    <a:pt x="877180" y="1168259"/>
                  </a:lnTo>
                  <a:lnTo>
                    <a:pt x="920462" y="1150006"/>
                  </a:lnTo>
                  <a:lnTo>
                    <a:pt x="961982" y="1128871"/>
                  </a:lnTo>
                  <a:lnTo>
                    <a:pt x="1001598" y="1104989"/>
                  </a:lnTo>
                  <a:lnTo>
                    <a:pt x="1039168" y="1078494"/>
                  </a:lnTo>
                  <a:lnTo>
                    <a:pt x="1074549" y="1049521"/>
                  </a:lnTo>
                  <a:lnTo>
                    <a:pt x="1107599" y="1018205"/>
                  </a:lnTo>
                  <a:lnTo>
                    <a:pt x="1138176" y="984680"/>
                  </a:lnTo>
                  <a:lnTo>
                    <a:pt x="1166139" y="949082"/>
                  </a:lnTo>
                  <a:lnTo>
                    <a:pt x="1191344" y="911543"/>
                  </a:lnTo>
                  <a:lnTo>
                    <a:pt x="1213650" y="872201"/>
                  </a:lnTo>
                  <a:lnTo>
                    <a:pt x="1232914" y="831188"/>
                  </a:lnTo>
                  <a:lnTo>
                    <a:pt x="1248995" y="788640"/>
                  </a:lnTo>
                  <a:lnTo>
                    <a:pt x="1261749" y="744692"/>
                  </a:lnTo>
                  <a:lnTo>
                    <a:pt x="1271036" y="699477"/>
                  </a:lnTo>
                  <a:lnTo>
                    <a:pt x="1276712" y="653132"/>
                  </a:lnTo>
                  <a:lnTo>
                    <a:pt x="1278636" y="605790"/>
                  </a:lnTo>
                  <a:lnTo>
                    <a:pt x="1276712" y="558454"/>
                  </a:lnTo>
                  <a:lnTo>
                    <a:pt x="1271036" y="512114"/>
                  </a:lnTo>
                  <a:lnTo>
                    <a:pt x="1261749" y="466903"/>
                  </a:lnTo>
                  <a:lnTo>
                    <a:pt x="1248995" y="422958"/>
                  </a:lnTo>
                  <a:lnTo>
                    <a:pt x="1232914" y="380412"/>
                  </a:lnTo>
                  <a:lnTo>
                    <a:pt x="1213650" y="339401"/>
                  </a:lnTo>
                  <a:lnTo>
                    <a:pt x="1191344" y="300058"/>
                  </a:lnTo>
                  <a:lnTo>
                    <a:pt x="1166139" y="262520"/>
                  </a:lnTo>
                  <a:lnTo>
                    <a:pt x="1138176" y="226920"/>
                  </a:lnTo>
                  <a:lnTo>
                    <a:pt x="1107599" y="193394"/>
                  </a:lnTo>
                  <a:lnTo>
                    <a:pt x="1074549" y="162076"/>
                  </a:lnTo>
                  <a:lnTo>
                    <a:pt x="1039168" y="133101"/>
                  </a:lnTo>
                  <a:lnTo>
                    <a:pt x="1001598" y="106603"/>
                  </a:lnTo>
                  <a:lnTo>
                    <a:pt x="961982" y="82719"/>
                  </a:lnTo>
                  <a:lnTo>
                    <a:pt x="920462" y="61582"/>
                  </a:lnTo>
                  <a:lnTo>
                    <a:pt x="877180" y="43326"/>
                  </a:lnTo>
                  <a:lnTo>
                    <a:pt x="832279" y="28088"/>
                  </a:lnTo>
                  <a:lnTo>
                    <a:pt x="785899" y="16001"/>
                  </a:lnTo>
                  <a:lnTo>
                    <a:pt x="738184" y="7201"/>
                  </a:lnTo>
                  <a:lnTo>
                    <a:pt x="689277" y="1822"/>
                  </a:lnTo>
                  <a:lnTo>
                    <a:pt x="639318" y="0"/>
                  </a:lnTo>
                  <a:close/>
                </a:path>
              </a:pathLst>
            </a:custGeom>
            <a:solidFill>
              <a:srgbClr val="00AF50">
                <a:alpha val="30195"/>
              </a:srgbClr>
            </a:solidFill>
          </p:spPr>
          <p:txBody>
            <a:bodyPr wrap="square" lIns="0" tIns="0" rIns="0" bIns="0" rtlCol="0"/>
            <a:lstStyle/>
            <a:p>
              <a:endParaRPr/>
            </a:p>
          </p:txBody>
        </p:sp>
        <p:sp>
          <p:nvSpPr>
            <p:cNvPr id="158" name="object 14"/>
            <p:cNvSpPr/>
            <p:nvPr/>
          </p:nvSpPr>
          <p:spPr>
            <a:xfrm>
              <a:off x="3089180" y="5060901"/>
              <a:ext cx="1050419" cy="1026032"/>
            </a:xfrm>
            <a:custGeom>
              <a:avLst/>
              <a:gdLst/>
              <a:ahLst/>
              <a:cxnLst/>
              <a:rect l="l" t="t" r="r" b="b"/>
              <a:pathLst>
                <a:path w="1278889" h="1211579">
                  <a:moveTo>
                    <a:pt x="0" y="605790"/>
                  </a:moveTo>
                  <a:lnTo>
                    <a:pt x="1923" y="558454"/>
                  </a:lnTo>
                  <a:lnTo>
                    <a:pt x="7599" y="512114"/>
                  </a:lnTo>
                  <a:lnTo>
                    <a:pt x="16886" y="466903"/>
                  </a:lnTo>
                  <a:lnTo>
                    <a:pt x="29640" y="422958"/>
                  </a:lnTo>
                  <a:lnTo>
                    <a:pt x="45721" y="380412"/>
                  </a:lnTo>
                  <a:lnTo>
                    <a:pt x="64985" y="339401"/>
                  </a:lnTo>
                  <a:lnTo>
                    <a:pt x="87291" y="300058"/>
                  </a:lnTo>
                  <a:lnTo>
                    <a:pt x="112496" y="262520"/>
                  </a:lnTo>
                  <a:lnTo>
                    <a:pt x="140459" y="226920"/>
                  </a:lnTo>
                  <a:lnTo>
                    <a:pt x="171036" y="193394"/>
                  </a:lnTo>
                  <a:lnTo>
                    <a:pt x="204086" y="162076"/>
                  </a:lnTo>
                  <a:lnTo>
                    <a:pt x="239467" y="133101"/>
                  </a:lnTo>
                  <a:lnTo>
                    <a:pt x="277037" y="106603"/>
                  </a:lnTo>
                  <a:lnTo>
                    <a:pt x="316653" y="82719"/>
                  </a:lnTo>
                  <a:lnTo>
                    <a:pt x="358173" y="61582"/>
                  </a:lnTo>
                  <a:lnTo>
                    <a:pt x="401455" y="43326"/>
                  </a:lnTo>
                  <a:lnTo>
                    <a:pt x="446356" y="28088"/>
                  </a:lnTo>
                  <a:lnTo>
                    <a:pt x="492736" y="16001"/>
                  </a:lnTo>
                  <a:lnTo>
                    <a:pt x="540451" y="7201"/>
                  </a:lnTo>
                  <a:lnTo>
                    <a:pt x="589358" y="1822"/>
                  </a:lnTo>
                  <a:lnTo>
                    <a:pt x="639318" y="0"/>
                  </a:lnTo>
                  <a:lnTo>
                    <a:pt x="689277" y="1822"/>
                  </a:lnTo>
                  <a:lnTo>
                    <a:pt x="738184" y="7201"/>
                  </a:lnTo>
                  <a:lnTo>
                    <a:pt x="785899" y="16001"/>
                  </a:lnTo>
                  <a:lnTo>
                    <a:pt x="832279" y="28088"/>
                  </a:lnTo>
                  <a:lnTo>
                    <a:pt x="877180" y="43326"/>
                  </a:lnTo>
                  <a:lnTo>
                    <a:pt x="920462" y="61582"/>
                  </a:lnTo>
                  <a:lnTo>
                    <a:pt x="961982" y="82719"/>
                  </a:lnTo>
                  <a:lnTo>
                    <a:pt x="1001598" y="106603"/>
                  </a:lnTo>
                  <a:lnTo>
                    <a:pt x="1039168" y="133101"/>
                  </a:lnTo>
                  <a:lnTo>
                    <a:pt x="1074549" y="162076"/>
                  </a:lnTo>
                  <a:lnTo>
                    <a:pt x="1107599" y="193394"/>
                  </a:lnTo>
                  <a:lnTo>
                    <a:pt x="1138176" y="226920"/>
                  </a:lnTo>
                  <a:lnTo>
                    <a:pt x="1166139" y="262520"/>
                  </a:lnTo>
                  <a:lnTo>
                    <a:pt x="1191344" y="300058"/>
                  </a:lnTo>
                  <a:lnTo>
                    <a:pt x="1213650" y="339401"/>
                  </a:lnTo>
                  <a:lnTo>
                    <a:pt x="1232914" y="380412"/>
                  </a:lnTo>
                  <a:lnTo>
                    <a:pt x="1248995" y="422958"/>
                  </a:lnTo>
                  <a:lnTo>
                    <a:pt x="1261749" y="466903"/>
                  </a:lnTo>
                  <a:lnTo>
                    <a:pt x="1271036" y="512114"/>
                  </a:lnTo>
                  <a:lnTo>
                    <a:pt x="1276712" y="558454"/>
                  </a:lnTo>
                  <a:lnTo>
                    <a:pt x="1278636" y="605790"/>
                  </a:lnTo>
                  <a:lnTo>
                    <a:pt x="1276712" y="653132"/>
                  </a:lnTo>
                  <a:lnTo>
                    <a:pt x="1271036" y="699477"/>
                  </a:lnTo>
                  <a:lnTo>
                    <a:pt x="1261749" y="744692"/>
                  </a:lnTo>
                  <a:lnTo>
                    <a:pt x="1248995" y="788640"/>
                  </a:lnTo>
                  <a:lnTo>
                    <a:pt x="1232914" y="831188"/>
                  </a:lnTo>
                  <a:lnTo>
                    <a:pt x="1213650" y="872201"/>
                  </a:lnTo>
                  <a:lnTo>
                    <a:pt x="1191344" y="911543"/>
                  </a:lnTo>
                  <a:lnTo>
                    <a:pt x="1166139" y="949082"/>
                  </a:lnTo>
                  <a:lnTo>
                    <a:pt x="1138176" y="984680"/>
                  </a:lnTo>
                  <a:lnTo>
                    <a:pt x="1107599" y="1018205"/>
                  </a:lnTo>
                  <a:lnTo>
                    <a:pt x="1074549" y="1049521"/>
                  </a:lnTo>
                  <a:lnTo>
                    <a:pt x="1039168" y="1078494"/>
                  </a:lnTo>
                  <a:lnTo>
                    <a:pt x="1001598" y="1104989"/>
                  </a:lnTo>
                  <a:lnTo>
                    <a:pt x="961982" y="1128871"/>
                  </a:lnTo>
                  <a:lnTo>
                    <a:pt x="920462" y="1150006"/>
                  </a:lnTo>
                  <a:lnTo>
                    <a:pt x="877180" y="1168259"/>
                  </a:lnTo>
                  <a:lnTo>
                    <a:pt x="832279" y="1183495"/>
                  </a:lnTo>
                  <a:lnTo>
                    <a:pt x="785899" y="1195580"/>
                  </a:lnTo>
                  <a:lnTo>
                    <a:pt x="738184" y="1204379"/>
                  </a:lnTo>
                  <a:lnTo>
                    <a:pt x="689277" y="1209757"/>
                  </a:lnTo>
                  <a:lnTo>
                    <a:pt x="639318" y="1211580"/>
                  </a:lnTo>
                  <a:lnTo>
                    <a:pt x="589358" y="1209757"/>
                  </a:lnTo>
                  <a:lnTo>
                    <a:pt x="540451" y="1204379"/>
                  </a:lnTo>
                  <a:lnTo>
                    <a:pt x="492736" y="1195580"/>
                  </a:lnTo>
                  <a:lnTo>
                    <a:pt x="446356" y="1183495"/>
                  </a:lnTo>
                  <a:lnTo>
                    <a:pt x="401455" y="1168259"/>
                  </a:lnTo>
                  <a:lnTo>
                    <a:pt x="358173" y="1150006"/>
                  </a:lnTo>
                  <a:lnTo>
                    <a:pt x="316653" y="1128871"/>
                  </a:lnTo>
                  <a:lnTo>
                    <a:pt x="277037" y="1104989"/>
                  </a:lnTo>
                  <a:lnTo>
                    <a:pt x="239467" y="1078494"/>
                  </a:lnTo>
                  <a:lnTo>
                    <a:pt x="204086" y="1049521"/>
                  </a:lnTo>
                  <a:lnTo>
                    <a:pt x="171036" y="1018205"/>
                  </a:lnTo>
                  <a:lnTo>
                    <a:pt x="140459" y="984680"/>
                  </a:lnTo>
                  <a:lnTo>
                    <a:pt x="112496" y="949082"/>
                  </a:lnTo>
                  <a:lnTo>
                    <a:pt x="87291" y="911543"/>
                  </a:lnTo>
                  <a:lnTo>
                    <a:pt x="64985" y="872201"/>
                  </a:lnTo>
                  <a:lnTo>
                    <a:pt x="45721" y="831188"/>
                  </a:lnTo>
                  <a:lnTo>
                    <a:pt x="29640" y="788640"/>
                  </a:lnTo>
                  <a:lnTo>
                    <a:pt x="16886" y="744692"/>
                  </a:lnTo>
                  <a:lnTo>
                    <a:pt x="7599" y="699477"/>
                  </a:lnTo>
                  <a:lnTo>
                    <a:pt x="1923" y="653132"/>
                  </a:lnTo>
                  <a:lnTo>
                    <a:pt x="0" y="605790"/>
                  </a:lnTo>
                  <a:close/>
                </a:path>
              </a:pathLst>
            </a:custGeom>
            <a:ln w="38100">
              <a:solidFill>
                <a:srgbClr val="00AF50"/>
              </a:solidFill>
            </a:ln>
          </p:spPr>
          <p:txBody>
            <a:bodyPr wrap="square" lIns="0" tIns="0" rIns="0" bIns="0" rtlCol="0"/>
            <a:lstStyle/>
            <a:p>
              <a:endParaRPr/>
            </a:p>
          </p:txBody>
        </p:sp>
        <p:sp>
          <p:nvSpPr>
            <p:cNvPr id="159" name="object 15"/>
            <p:cNvSpPr txBox="1"/>
            <p:nvPr/>
          </p:nvSpPr>
          <p:spPr>
            <a:xfrm>
              <a:off x="1924212" y="4517978"/>
              <a:ext cx="1374140" cy="239395"/>
            </a:xfrm>
            <a:prstGeom prst="rect">
              <a:avLst/>
            </a:prstGeom>
          </p:spPr>
          <p:txBody>
            <a:bodyPr vert="horz" wrap="square" lIns="0" tIns="13335" rIns="0" bIns="0" rtlCol="0">
              <a:spAutoFit/>
            </a:bodyPr>
            <a:lstStyle/>
            <a:p>
              <a:pPr>
                <a:lnSpc>
                  <a:spcPct val="100000"/>
                </a:lnSpc>
                <a:spcBef>
                  <a:spcPts val="105"/>
                </a:spcBef>
              </a:pPr>
              <a:r>
                <a:rPr sz="1400" b="1" spc="-100" dirty="0">
                  <a:solidFill>
                    <a:srgbClr val="C00000"/>
                  </a:solidFill>
                  <a:latin typeface="メイリオ"/>
                  <a:cs typeface="メイリオ"/>
                </a:rPr>
                <a:t>Y</a:t>
              </a:r>
              <a:r>
                <a:rPr sz="1400" b="1" dirty="0">
                  <a:solidFill>
                    <a:srgbClr val="C00000"/>
                  </a:solidFill>
                  <a:latin typeface="メイリオ"/>
                  <a:cs typeface="メイリオ"/>
                </a:rPr>
                <a:t>a</a:t>
              </a:r>
              <a:r>
                <a:rPr sz="1400" b="1" spc="5" dirty="0">
                  <a:solidFill>
                    <a:srgbClr val="C00000"/>
                  </a:solidFill>
                  <a:latin typeface="メイリオ"/>
                  <a:cs typeface="メイリオ"/>
                </a:rPr>
                <a:t>h</a:t>
              </a:r>
              <a:r>
                <a:rPr sz="1400" b="1" spc="-5" dirty="0">
                  <a:solidFill>
                    <a:srgbClr val="C00000"/>
                  </a:solidFill>
                  <a:latin typeface="メイリオ"/>
                  <a:cs typeface="メイリオ"/>
                </a:rPr>
                <a:t>oo</a:t>
              </a:r>
              <a:r>
                <a:rPr sz="1400" b="1" dirty="0">
                  <a:solidFill>
                    <a:srgbClr val="C00000"/>
                  </a:solidFill>
                  <a:latin typeface="メイリオ"/>
                  <a:cs typeface="メイリオ"/>
                </a:rPr>
                <a:t>!ニュース</a:t>
              </a:r>
              <a:endParaRPr sz="1400" dirty="0">
                <a:latin typeface="メイリオ"/>
                <a:cs typeface="メイリオ"/>
              </a:endParaRPr>
            </a:p>
          </p:txBody>
        </p:sp>
        <p:sp>
          <p:nvSpPr>
            <p:cNvPr id="160" name="object 16"/>
            <p:cNvSpPr txBox="1"/>
            <p:nvPr/>
          </p:nvSpPr>
          <p:spPr>
            <a:xfrm>
              <a:off x="3587149" y="4720033"/>
              <a:ext cx="1104900" cy="197490"/>
            </a:xfrm>
            <a:prstGeom prst="rect">
              <a:avLst/>
            </a:prstGeom>
          </p:spPr>
          <p:txBody>
            <a:bodyPr vert="horz" wrap="square" lIns="0" tIns="12700" rIns="0" bIns="0" rtlCol="0">
              <a:spAutoFit/>
            </a:bodyPr>
            <a:lstStyle/>
            <a:p>
              <a:pPr>
                <a:lnSpc>
                  <a:spcPct val="100000"/>
                </a:lnSpc>
                <a:spcBef>
                  <a:spcPts val="100"/>
                </a:spcBef>
              </a:pPr>
              <a:r>
                <a:rPr lang="en-US" altLang="ja-JP" sz="1200" b="1" dirty="0" err="1">
                  <a:solidFill>
                    <a:srgbClr val="001F5F"/>
                  </a:solidFill>
                  <a:latin typeface="メイリオ"/>
                  <a:cs typeface="メイリオ"/>
                </a:rPr>
                <a:t>SmartNews</a:t>
              </a:r>
              <a:endParaRPr sz="1200" dirty="0">
                <a:latin typeface="メイリオ"/>
                <a:cs typeface="メイリオ"/>
              </a:endParaRPr>
            </a:p>
          </p:txBody>
        </p:sp>
        <p:sp>
          <p:nvSpPr>
            <p:cNvPr id="161" name="object 17"/>
            <p:cNvSpPr txBox="1"/>
            <p:nvPr/>
          </p:nvSpPr>
          <p:spPr>
            <a:xfrm>
              <a:off x="3250705" y="5693478"/>
              <a:ext cx="717550" cy="228268"/>
            </a:xfrm>
            <a:prstGeom prst="rect">
              <a:avLst/>
            </a:prstGeom>
          </p:spPr>
          <p:txBody>
            <a:bodyPr vert="horz" wrap="square" lIns="0" tIns="12700" rIns="0" bIns="0" rtlCol="0">
              <a:spAutoFit/>
            </a:bodyPr>
            <a:lstStyle/>
            <a:p>
              <a:pPr>
                <a:lnSpc>
                  <a:spcPct val="100000"/>
                </a:lnSpc>
                <a:spcBef>
                  <a:spcPts val="100"/>
                </a:spcBef>
              </a:pPr>
              <a:r>
                <a:rPr lang="en-US" altLang="ja-JP" sz="1400" b="1" dirty="0" err="1">
                  <a:solidFill>
                    <a:srgbClr val="00AF50"/>
                  </a:solidFill>
                  <a:latin typeface="メイリオ"/>
                  <a:cs typeface="メイリオ"/>
                </a:rPr>
                <a:t>Gunosy</a:t>
              </a:r>
              <a:endParaRPr sz="1400" dirty="0">
                <a:latin typeface="メイリオ"/>
                <a:cs typeface="メイリオ"/>
              </a:endParaRPr>
            </a:p>
          </p:txBody>
        </p:sp>
        <p:sp>
          <p:nvSpPr>
            <p:cNvPr id="162" name="object 18"/>
            <p:cNvSpPr/>
            <p:nvPr/>
          </p:nvSpPr>
          <p:spPr>
            <a:xfrm>
              <a:off x="3463964" y="5458514"/>
              <a:ext cx="823040" cy="234964"/>
            </a:xfrm>
            <a:custGeom>
              <a:avLst/>
              <a:gdLst/>
              <a:ahLst/>
              <a:cxnLst/>
              <a:rect l="l" t="t" r="r" b="b"/>
              <a:pathLst>
                <a:path w="1102995" h="584835">
                  <a:moveTo>
                    <a:pt x="0" y="0"/>
                  </a:moveTo>
                  <a:lnTo>
                    <a:pt x="1102994" y="584631"/>
                  </a:lnTo>
                </a:path>
              </a:pathLst>
            </a:custGeom>
            <a:ln w="28956">
              <a:solidFill>
                <a:srgbClr val="00B050"/>
              </a:solidFill>
              <a:prstDash val="sysDash"/>
            </a:ln>
          </p:spPr>
          <p:txBody>
            <a:bodyPr wrap="square" lIns="0" tIns="0" rIns="0" bIns="0" rtlCol="0"/>
            <a:lstStyle/>
            <a:p>
              <a:endParaRPr/>
            </a:p>
          </p:txBody>
        </p:sp>
        <p:sp>
          <p:nvSpPr>
            <p:cNvPr id="163" name="object 19"/>
            <p:cNvSpPr/>
            <p:nvPr/>
          </p:nvSpPr>
          <p:spPr>
            <a:xfrm>
              <a:off x="3761017" y="4000823"/>
              <a:ext cx="189820" cy="499229"/>
            </a:xfrm>
            <a:custGeom>
              <a:avLst/>
              <a:gdLst/>
              <a:ahLst/>
              <a:cxnLst/>
              <a:rect l="l" t="t" r="r" b="b"/>
              <a:pathLst>
                <a:path w="621029" h="1117600">
                  <a:moveTo>
                    <a:pt x="0" y="1117346"/>
                  </a:moveTo>
                  <a:lnTo>
                    <a:pt x="620649" y="0"/>
                  </a:lnTo>
                </a:path>
              </a:pathLst>
            </a:custGeom>
            <a:ln w="28956">
              <a:solidFill>
                <a:schemeClr val="accent5"/>
              </a:solidFill>
              <a:prstDash val="sysDash"/>
            </a:ln>
          </p:spPr>
          <p:txBody>
            <a:bodyPr wrap="square" lIns="0" tIns="0" rIns="0" bIns="0" rtlCol="0"/>
            <a:lstStyle/>
            <a:p>
              <a:endParaRPr>
                <a:solidFill>
                  <a:schemeClr val="accent5"/>
                </a:solidFill>
              </a:endParaRPr>
            </a:p>
          </p:txBody>
        </p:sp>
        <p:sp>
          <p:nvSpPr>
            <p:cNvPr id="165" name="object 21"/>
            <p:cNvSpPr txBox="1"/>
            <p:nvPr/>
          </p:nvSpPr>
          <p:spPr>
            <a:xfrm>
              <a:off x="4075838" y="3915664"/>
              <a:ext cx="781050" cy="166712"/>
            </a:xfrm>
            <a:prstGeom prst="rect">
              <a:avLst/>
            </a:prstGeom>
            <a:ln>
              <a:noFill/>
            </a:ln>
          </p:spPr>
          <p:txBody>
            <a:bodyPr vert="horz" wrap="square" lIns="0" tIns="12700" rIns="0" bIns="0" rtlCol="0">
              <a:spAutoFit/>
            </a:bodyPr>
            <a:lstStyle/>
            <a:p>
              <a:pPr>
                <a:lnSpc>
                  <a:spcPct val="100000"/>
                </a:lnSpc>
                <a:spcBef>
                  <a:spcPts val="100"/>
                </a:spcBef>
              </a:pPr>
              <a:r>
                <a:rPr sz="1000" spc="-445" dirty="0">
                  <a:solidFill>
                    <a:schemeClr val="accent5"/>
                  </a:solidFill>
                  <a:uFill>
                    <a:solidFill>
                      <a:srgbClr val="000000"/>
                    </a:solidFill>
                  </a:uFill>
                  <a:latin typeface="Times New Roman"/>
                  <a:cs typeface="Times New Roman"/>
                </a:rPr>
                <a:t> </a:t>
              </a:r>
              <a:r>
                <a:rPr sz="1000" b="1" dirty="0">
                  <a:solidFill>
                    <a:schemeClr val="accent5"/>
                  </a:solidFill>
                  <a:uFill>
                    <a:solidFill>
                      <a:srgbClr val="000000"/>
                    </a:solidFill>
                  </a:uFill>
                  <a:latin typeface="メイリオ"/>
                  <a:cs typeface="メイリオ"/>
                </a:rPr>
                <a:t>約</a:t>
              </a:r>
              <a:r>
                <a:rPr sz="1000" b="1" spc="5" dirty="0">
                  <a:solidFill>
                    <a:schemeClr val="accent5"/>
                  </a:solidFill>
                  <a:uFill>
                    <a:solidFill>
                      <a:srgbClr val="000000"/>
                    </a:solidFill>
                  </a:uFill>
                  <a:latin typeface="メイリオ"/>
                  <a:cs typeface="メイリオ"/>
                </a:rPr>
                <a:t>11</a:t>
              </a:r>
              <a:r>
                <a:rPr sz="1000" b="1" spc="-5" dirty="0">
                  <a:solidFill>
                    <a:schemeClr val="accent5"/>
                  </a:solidFill>
                  <a:uFill>
                    <a:solidFill>
                      <a:srgbClr val="000000"/>
                    </a:solidFill>
                  </a:uFill>
                  <a:latin typeface="メイリオ"/>
                  <a:cs typeface="メイリオ"/>
                </a:rPr>
                <a:t>％</a:t>
              </a:r>
              <a:endParaRPr sz="1000" dirty="0">
                <a:solidFill>
                  <a:schemeClr val="accent5"/>
                </a:solidFill>
                <a:latin typeface="メイリオ"/>
                <a:cs typeface="メイリオ"/>
              </a:endParaRPr>
            </a:p>
          </p:txBody>
        </p:sp>
        <p:sp>
          <p:nvSpPr>
            <p:cNvPr id="166" name="object 22"/>
            <p:cNvSpPr txBox="1"/>
            <p:nvPr/>
          </p:nvSpPr>
          <p:spPr>
            <a:xfrm>
              <a:off x="4047299" y="5493907"/>
              <a:ext cx="1037590" cy="654025"/>
            </a:xfrm>
            <a:prstGeom prst="rect">
              <a:avLst/>
            </a:prstGeom>
          </p:spPr>
          <p:txBody>
            <a:bodyPr vert="horz" wrap="square" lIns="0" tIns="12700" rIns="0" bIns="0" rtlCol="0">
              <a:spAutoFit/>
            </a:bodyPr>
            <a:lstStyle/>
            <a:p>
              <a:pPr marR="5080" algn="ctr">
                <a:lnSpc>
                  <a:spcPts val="1390"/>
                </a:lnSpc>
                <a:spcBef>
                  <a:spcPts val="100"/>
                </a:spcBef>
              </a:pPr>
              <a:r>
                <a:rPr lang="en-US" altLang="ja-JP" sz="1000" b="1" spc="-5" dirty="0" err="1">
                  <a:solidFill>
                    <a:srgbClr val="00B050"/>
                  </a:solidFill>
                  <a:uFill>
                    <a:solidFill>
                      <a:srgbClr val="000000"/>
                    </a:solidFill>
                  </a:uFill>
                  <a:latin typeface="メイリオ"/>
                  <a:cs typeface="メイリオ"/>
                </a:rPr>
                <a:t>Gunosy</a:t>
              </a:r>
              <a:r>
                <a:rPr lang="ja-JP" altLang="en-US" sz="1000" b="1" spc="-5" dirty="0">
                  <a:solidFill>
                    <a:srgbClr val="00B050"/>
                  </a:solidFill>
                  <a:uFill>
                    <a:solidFill>
                      <a:srgbClr val="000000"/>
                    </a:solidFill>
                  </a:uFill>
                  <a:latin typeface="メイリオ"/>
                  <a:cs typeface="メイリオ"/>
                </a:rPr>
                <a:t>社</a:t>
              </a:r>
              <a:endParaRPr lang="en-US" altLang="ja-JP" sz="1000" b="1" spc="-5" dirty="0">
                <a:solidFill>
                  <a:srgbClr val="00B050"/>
                </a:solidFill>
                <a:uFill>
                  <a:solidFill>
                    <a:srgbClr val="000000"/>
                  </a:solidFill>
                </a:uFill>
                <a:latin typeface="メイリオ"/>
                <a:cs typeface="メイリオ"/>
              </a:endParaRPr>
            </a:p>
            <a:p>
              <a:pPr marR="5080" algn="ctr">
                <a:lnSpc>
                  <a:spcPts val="1390"/>
                </a:lnSpc>
                <a:spcBef>
                  <a:spcPts val="100"/>
                </a:spcBef>
              </a:pPr>
              <a:r>
                <a:rPr sz="1000" b="1" dirty="0" err="1">
                  <a:solidFill>
                    <a:srgbClr val="00B050"/>
                  </a:solidFill>
                  <a:uFill>
                    <a:solidFill>
                      <a:srgbClr val="000000"/>
                    </a:solidFill>
                  </a:uFill>
                  <a:latin typeface="メイリオ"/>
                  <a:cs typeface="メイリオ"/>
                </a:rPr>
                <a:t>との重複</a:t>
              </a:r>
              <a:r>
                <a:rPr sz="1000" b="1" spc="-10" dirty="0" err="1">
                  <a:solidFill>
                    <a:srgbClr val="00B050"/>
                  </a:solidFill>
                  <a:uFill>
                    <a:solidFill>
                      <a:srgbClr val="000000"/>
                    </a:solidFill>
                  </a:uFill>
                  <a:latin typeface="メイリオ"/>
                  <a:cs typeface="メイリオ"/>
                </a:rPr>
                <a:t>率</a:t>
              </a:r>
              <a:endParaRPr sz="1000" dirty="0">
                <a:solidFill>
                  <a:srgbClr val="00B050"/>
                </a:solidFill>
                <a:latin typeface="メイリオ"/>
                <a:cs typeface="メイリオ"/>
              </a:endParaRPr>
            </a:p>
            <a:p>
              <a:pPr algn="ctr">
                <a:lnSpc>
                  <a:spcPts val="2110"/>
                </a:lnSpc>
              </a:pPr>
              <a:r>
                <a:rPr sz="1000" spc="-445" dirty="0">
                  <a:solidFill>
                    <a:srgbClr val="00B050"/>
                  </a:solidFill>
                  <a:uFill>
                    <a:solidFill>
                      <a:srgbClr val="000000"/>
                    </a:solidFill>
                  </a:uFill>
                  <a:latin typeface="Times New Roman"/>
                  <a:cs typeface="Times New Roman"/>
                </a:rPr>
                <a:t> </a:t>
              </a:r>
              <a:r>
                <a:rPr sz="1000" b="1" spc="-5" dirty="0">
                  <a:solidFill>
                    <a:srgbClr val="00B050"/>
                  </a:solidFill>
                  <a:uFill>
                    <a:solidFill>
                      <a:srgbClr val="000000"/>
                    </a:solidFill>
                  </a:uFill>
                  <a:latin typeface="メイリオ"/>
                  <a:cs typeface="メイリオ"/>
                </a:rPr>
                <a:t>約8％</a:t>
              </a:r>
              <a:endParaRPr sz="1000" dirty="0">
                <a:solidFill>
                  <a:srgbClr val="00B050"/>
                </a:solidFill>
                <a:latin typeface="メイリオ"/>
                <a:cs typeface="メイリオ"/>
              </a:endParaRPr>
            </a:p>
          </p:txBody>
        </p:sp>
        <p:sp>
          <p:nvSpPr>
            <p:cNvPr id="167" name="object 23"/>
            <p:cNvSpPr/>
            <p:nvPr/>
          </p:nvSpPr>
          <p:spPr>
            <a:xfrm>
              <a:off x="1951017" y="4950451"/>
              <a:ext cx="820392" cy="743028"/>
            </a:xfrm>
            <a:custGeom>
              <a:avLst/>
              <a:gdLst/>
              <a:ahLst/>
              <a:cxnLst/>
              <a:rect l="l" t="t" r="r" b="b"/>
              <a:pathLst>
                <a:path w="1578610" h="805179">
                  <a:moveTo>
                    <a:pt x="0" y="805053"/>
                  </a:moveTo>
                  <a:lnTo>
                    <a:pt x="1578610" y="0"/>
                  </a:lnTo>
                </a:path>
              </a:pathLst>
            </a:custGeom>
            <a:ln w="28956">
              <a:solidFill>
                <a:srgbClr val="C00000"/>
              </a:solidFill>
              <a:prstDash val="sysDash"/>
            </a:ln>
          </p:spPr>
          <p:txBody>
            <a:bodyPr wrap="square" lIns="0" tIns="0" rIns="0" bIns="0" rtlCol="0"/>
            <a:lstStyle/>
            <a:p>
              <a:endParaRPr/>
            </a:p>
          </p:txBody>
        </p:sp>
        <p:sp>
          <p:nvSpPr>
            <p:cNvPr id="168" name="object 24"/>
            <p:cNvSpPr txBox="1"/>
            <p:nvPr/>
          </p:nvSpPr>
          <p:spPr>
            <a:xfrm>
              <a:off x="1072489" y="5751717"/>
              <a:ext cx="1526540" cy="339837"/>
            </a:xfrm>
            <a:prstGeom prst="rect">
              <a:avLst/>
            </a:prstGeom>
          </p:spPr>
          <p:txBody>
            <a:bodyPr vert="horz" wrap="square" lIns="0" tIns="12700" rIns="0" bIns="0" rtlCol="0">
              <a:spAutoFit/>
            </a:bodyPr>
            <a:lstStyle/>
            <a:p>
              <a:pPr marL="100330">
                <a:lnSpc>
                  <a:spcPct val="100000"/>
                </a:lnSpc>
                <a:spcBef>
                  <a:spcPts val="100"/>
                </a:spcBef>
              </a:pPr>
              <a:r>
                <a:rPr sz="1000" b="1" spc="-20" dirty="0">
                  <a:solidFill>
                    <a:schemeClr val="accent6"/>
                  </a:solidFill>
                  <a:latin typeface="メイリオ"/>
                  <a:cs typeface="メイリオ"/>
                </a:rPr>
                <a:t>Yahoo!</a:t>
              </a:r>
              <a:r>
                <a:rPr sz="1000" b="1" dirty="0">
                  <a:solidFill>
                    <a:schemeClr val="accent6"/>
                  </a:solidFill>
                  <a:latin typeface="メイリオ"/>
                  <a:cs typeface="メイリオ"/>
                </a:rPr>
                <a:t>ニュースの</a:t>
              </a:r>
              <a:endParaRPr sz="1000" dirty="0">
                <a:solidFill>
                  <a:schemeClr val="accent6"/>
                </a:solidFill>
                <a:latin typeface="メイリオ"/>
                <a:cs typeface="メイリオ"/>
              </a:endParaRPr>
            </a:p>
            <a:p>
              <a:pPr marL="147320">
                <a:lnSpc>
                  <a:spcPts val="1390"/>
                </a:lnSpc>
              </a:pPr>
              <a:r>
                <a:rPr sz="1000" spc="-300" dirty="0">
                  <a:solidFill>
                    <a:schemeClr val="accent6"/>
                  </a:solidFill>
                  <a:uFill>
                    <a:solidFill>
                      <a:srgbClr val="000000"/>
                    </a:solidFill>
                  </a:uFill>
                  <a:latin typeface="Times New Roman"/>
                  <a:cs typeface="Times New Roman"/>
                </a:rPr>
                <a:t> </a:t>
              </a:r>
              <a:r>
                <a:rPr sz="1000" b="1" dirty="0" err="1">
                  <a:solidFill>
                    <a:schemeClr val="accent6"/>
                  </a:solidFill>
                  <a:uFill>
                    <a:solidFill>
                      <a:srgbClr val="000000"/>
                    </a:solidFill>
                  </a:uFill>
                  <a:latin typeface="メイリオ"/>
                  <a:cs typeface="メイリオ"/>
                </a:rPr>
                <a:t>ユニークリーチ</a:t>
              </a:r>
              <a:endParaRPr lang="en-US" sz="1000" b="1" dirty="0">
                <a:solidFill>
                  <a:schemeClr val="accent6"/>
                </a:solidFill>
                <a:uFill>
                  <a:solidFill>
                    <a:srgbClr val="000000"/>
                  </a:solidFill>
                </a:uFill>
                <a:latin typeface="メイリオ"/>
                <a:cs typeface="メイリオ"/>
              </a:endParaRPr>
            </a:p>
          </p:txBody>
        </p:sp>
        <p:sp>
          <p:nvSpPr>
            <p:cNvPr id="14" name="正方形/長方形 13"/>
            <p:cNvSpPr/>
            <p:nvPr/>
          </p:nvSpPr>
          <p:spPr>
            <a:xfrm>
              <a:off x="3736052" y="3525393"/>
              <a:ext cx="1101904" cy="400110"/>
            </a:xfrm>
            <a:prstGeom prst="rect">
              <a:avLst/>
            </a:prstGeom>
            <a:ln>
              <a:noFill/>
            </a:ln>
          </p:spPr>
          <p:txBody>
            <a:bodyPr wrap="none">
              <a:spAutoFit/>
            </a:bodyPr>
            <a:lstStyle/>
            <a:p>
              <a:pPr marR="5080" algn="ctr">
                <a:lnSpc>
                  <a:spcPct val="100000"/>
                </a:lnSpc>
                <a:spcBef>
                  <a:spcPts val="1980"/>
                </a:spcBef>
              </a:pPr>
              <a:r>
                <a:rPr lang="en-US" altLang="ja-JP" sz="1000" b="1" dirty="0" err="1">
                  <a:solidFill>
                    <a:schemeClr val="accent5"/>
                  </a:solidFill>
                  <a:uFill>
                    <a:solidFill>
                      <a:srgbClr val="000000"/>
                    </a:solidFill>
                  </a:uFill>
                  <a:cs typeface="メイリオ"/>
                </a:rPr>
                <a:t>SmartNews</a:t>
              </a:r>
              <a:r>
                <a:rPr lang="ja-JP" altLang="en-US" sz="1000" b="1" dirty="0">
                  <a:solidFill>
                    <a:schemeClr val="accent5"/>
                  </a:solidFill>
                  <a:uFill>
                    <a:solidFill>
                      <a:srgbClr val="000000"/>
                    </a:solidFill>
                  </a:uFill>
                  <a:cs typeface="メイリオ"/>
                </a:rPr>
                <a:t>社</a:t>
              </a:r>
              <a:br>
                <a:rPr lang="en-US" altLang="ja-JP" sz="1000" b="1" dirty="0">
                  <a:solidFill>
                    <a:schemeClr val="accent5"/>
                  </a:solidFill>
                  <a:uFill>
                    <a:solidFill>
                      <a:srgbClr val="000000"/>
                    </a:solidFill>
                  </a:uFill>
                  <a:cs typeface="メイリオ"/>
                </a:rPr>
              </a:br>
              <a:r>
                <a:rPr lang="ja-JP" altLang="en-US" sz="1000" b="1" dirty="0">
                  <a:solidFill>
                    <a:schemeClr val="accent5"/>
                  </a:solidFill>
                  <a:uFill>
                    <a:solidFill>
                      <a:srgbClr val="000000"/>
                    </a:solidFill>
                  </a:uFill>
                  <a:cs typeface="メイリオ"/>
                </a:rPr>
                <a:t>との重複</a:t>
              </a:r>
              <a:r>
                <a:rPr lang="ja-JP" altLang="en-US" sz="1000" b="1" spc="-5" dirty="0">
                  <a:solidFill>
                    <a:schemeClr val="accent5"/>
                  </a:solidFill>
                  <a:uFill>
                    <a:solidFill>
                      <a:srgbClr val="000000"/>
                    </a:solidFill>
                  </a:uFill>
                  <a:cs typeface="メイリオ"/>
                </a:rPr>
                <a:t>率</a:t>
              </a:r>
              <a:endParaRPr lang="ja-JP" altLang="en-US" sz="1000" dirty="0">
                <a:solidFill>
                  <a:schemeClr val="accent5"/>
                </a:solidFill>
                <a:cs typeface="メイリオ"/>
              </a:endParaRPr>
            </a:p>
          </p:txBody>
        </p:sp>
        <p:sp>
          <p:nvSpPr>
            <p:cNvPr id="107" name="object 12"/>
            <p:cNvSpPr/>
            <p:nvPr/>
          </p:nvSpPr>
          <p:spPr>
            <a:xfrm>
              <a:off x="3388074" y="4175263"/>
              <a:ext cx="1266190" cy="1144204"/>
            </a:xfrm>
            <a:custGeom>
              <a:avLst/>
              <a:gdLst/>
              <a:ahLst/>
              <a:cxnLst/>
              <a:rect l="l" t="t" r="r" b="b"/>
              <a:pathLst>
                <a:path w="1430020" h="1377950">
                  <a:moveTo>
                    <a:pt x="0" y="688847"/>
                  </a:moveTo>
                  <a:lnTo>
                    <a:pt x="1649" y="641679"/>
                  </a:lnTo>
                  <a:lnTo>
                    <a:pt x="6525" y="595364"/>
                  </a:lnTo>
                  <a:lnTo>
                    <a:pt x="14522" y="550006"/>
                  </a:lnTo>
                  <a:lnTo>
                    <a:pt x="25534" y="505706"/>
                  </a:lnTo>
                  <a:lnTo>
                    <a:pt x="39453" y="462569"/>
                  </a:lnTo>
                  <a:lnTo>
                    <a:pt x="56173" y="420695"/>
                  </a:lnTo>
                  <a:lnTo>
                    <a:pt x="75588" y="380188"/>
                  </a:lnTo>
                  <a:lnTo>
                    <a:pt x="97592" y="341150"/>
                  </a:lnTo>
                  <a:lnTo>
                    <a:pt x="122077" y="303683"/>
                  </a:lnTo>
                  <a:lnTo>
                    <a:pt x="148938" y="267891"/>
                  </a:lnTo>
                  <a:lnTo>
                    <a:pt x="178067" y="233875"/>
                  </a:lnTo>
                  <a:lnTo>
                    <a:pt x="209359" y="201739"/>
                  </a:lnTo>
                  <a:lnTo>
                    <a:pt x="242707" y="171584"/>
                  </a:lnTo>
                  <a:lnTo>
                    <a:pt x="278003" y="143514"/>
                  </a:lnTo>
                  <a:lnTo>
                    <a:pt x="315143" y="117630"/>
                  </a:lnTo>
                  <a:lnTo>
                    <a:pt x="354019" y="94036"/>
                  </a:lnTo>
                  <a:lnTo>
                    <a:pt x="394525" y="72833"/>
                  </a:lnTo>
                  <a:lnTo>
                    <a:pt x="436554" y="54125"/>
                  </a:lnTo>
                  <a:lnTo>
                    <a:pt x="480000" y="38014"/>
                  </a:lnTo>
                  <a:lnTo>
                    <a:pt x="524756" y="24602"/>
                  </a:lnTo>
                  <a:lnTo>
                    <a:pt x="570717" y="13992"/>
                  </a:lnTo>
                  <a:lnTo>
                    <a:pt x="617774" y="6287"/>
                  </a:lnTo>
                  <a:lnTo>
                    <a:pt x="665823" y="1588"/>
                  </a:lnTo>
                  <a:lnTo>
                    <a:pt x="714756" y="0"/>
                  </a:lnTo>
                  <a:lnTo>
                    <a:pt x="763688" y="1588"/>
                  </a:lnTo>
                  <a:lnTo>
                    <a:pt x="811737" y="6287"/>
                  </a:lnTo>
                  <a:lnTo>
                    <a:pt x="858794" y="13992"/>
                  </a:lnTo>
                  <a:lnTo>
                    <a:pt x="904755" y="24602"/>
                  </a:lnTo>
                  <a:lnTo>
                    <a:pt x="949511" y="38014"/>
                  </a:lnTo>
                  <a:lnTo>
                    <a:pt x="992957" y="54125"/>
                  </a:lnTo>
                  <a:lnTo>
                    <a:pt x="1034986" y="72833"/>
                  </a:lnTo>
                  <a:lnTo>
                    <a:pt x="1075492" y="94036"/>
                  </a:lnTo>
                  <a:lnTo>
                    <a:pt x="1114368" y="117630"/>
                  </a:lnTo>
                  <a:lnTo>
                    <a:pt x="1151508" y="143514"/>
                  </a:lnTo>
                  <a:lnTo>
                    <a:pt x="1186804" y="171584"/>
                  </a:lnTo>
                  <a:lnTo>
                    <a:pt x="1220152" y="201739"/>
                  </a:lnTo>
                  <a:lnTo>
                    <a:pt x="1251444" y="233875"/>
                  </a:lnTo>
                  <a:lnTo>
                    <a:pt x="1280573" y="267891"/>
                  </a:lnTo>
                  <a:lnTo>
                    <a:pt x="1307434" y="303683"/>
                  </a:lnTo>
                  <a:lnTo>
                    <a:pt x="1331919" y="341150"/>
                  </a:lnTo>
                  <a:lnTo>
                    <a:pt x="1353923" y="380188"/>
                  </a:lnTo>
                  <a:lnTo>
                    <a:pt x="1373338" y="420695"/>
                  </a:lnTo>
                  <a:lnTo>
                    <a:pt x="1390058" y="462569"/>
                  </a:lnTo>
                  <a:lnTo>
                    <a:pt x="1403977" y="505706"/>
                  </a:lnTo>
                  <a:lnTo>
                    <a:pt x="1414989" y="550006"/>
                  </a:lnTo>
                  <a:lnTo>
                    <a:pt x="1422986" y="595364"/>
                  </a:lnTo>
                  <a:lnTo>
                    <a:pt x="1427862" y="641679"/>
                  </a:lnTo>
                  <a:lnTo>
                    <a:pt x="1429512" y="688847"/>
                  </a:lnTo>
                  <a:lnTo>
                    <a:pt x="1427862" y="736016"/>
                  </a:lnTo>
                  <a:lnTo>
                    <a:pt x="1422986" y="782331"/>
                  </a:lnTo>
                  <a:lnTo>
                    <a:pt x="1414989" y="827689"/>
                  </a:lnTo>
                  <a:lnTo>
                    <a:pt x="1403977" y="871989"/>
                  </a:lnTo>
                  <a:lnTo>
                    <a:pt x="1390058" y="915126"/>
                  </a:lnTo>
                  <a:lnTo>
                    <a:pt x="1373338" y="957000"/>
                  </a:lnTo>
                  <a:lnTo>
                    <a:pt x="1353923" y="997507"/>
                  </a:lnTo>
                  <a:lnTo>
                    <a:pt x="1331919" y="1036545"/>
                  </a:lnTo>
                  <a:lnTo>
                    <a:pt x="1307434" y="1074012"/>
                  </a:lnTo>
                  <a:lnTo>
                    <a:pt x="1280573" y="1109804"/>
                  </a:lnTo>
                  <a:lnTo>
                    <a:pt x="1251444" y="1143820"/>
                  </a:lnTo>
                  <a:lnTo>
                    <a:pt x="1220152" y="1175956"/>
                  </a:lnTo>
                  <a:lnTo>
                    <a:pt x="1186804" y="1206111"/>
                  </a:lnTo>
                  <a:lnTo>
                    <a:pt x="1151508" y="1234181"/>
                  </a:lnTo>
                  <a:lnTo>
                    <a:pt x="1114368" y="1260065"/>
                  </a:lnTo>
                  <a:lnTo>
                    <a:pt x="1075492" y="1283659"/>
                  </a:lnTo>
                  <a:lnTo>
                    <a:pt x="1034986" y="1304862"/>
                  </a:lnTo>
                  <a:lnTo>
                    <a:pt x="992957" y="1323570"/>
                  </a:lnTo>
                  <a:lnTo>
                    <a:pt x="949511" y="1339681"/>
                  </a:lnTo>
                  <a:lnTo>
                    <a:pt x="904755" y="1353093"/>
                  </a:lnTo>
                  <a:lnTo>
                    <a:pt x="858794" y="1363703"/>
                  </a:lnTo>
                  <a:lnTo>
                    <a:pt x="811737" y="1371408"/>
                  </a:lnTo>
                  <a:lnTo>
                    <a:pt x="763688" y="1376107"/>
                  </a:lnTo>
                  <a:lnTo>
                    <a:pt x="714756" y="1377695"/>
                  </a:lnTo>
                  <a:lnTo>
                    <a:pt x="665823" y="1376107"/>
                  </a:lnTo>
                  <a:lnTo>
                    <a:pt x="617774" y="1371408"/>
                  </a:lnTo>
                  <a:lnTo>
                    <a:pt x="570717" y="1363703"/>
                  </a:lnTo>
                  <a:lnTo>
                    <a:pt x="524756" y="1353093"/>
                  </a:lnTo>
                  <a:lnTo>
                    <a:pt x="480000" y="1339681"/>
                  </a:lnTo>
                  <a:lnTo>
                    <a:pt x="436554" y="1323570"/>
                  </a:lnTo>
                  <a:lnTo>
                    <a:pt x="394525" y="1304862"/>
                  </a:lnTo>
                  <a:lnTo>
                    <a:pt x="354019" y="1283659"/>
                  </a:lnTo>
                  <a:lnTo>
                    <a:pt x="315143" y="1260065"/>
                  </a:lnTo>
                  <a:lnTo>
                    <a:pt x="278003" y="1234181"/>
                  </a:lnTo>
                  <a:lnTo>
                    <a:pt x="242707" y="1206111"/>
                  </a:lnTo>
                  <a:lnTo>
                    <a:pt x="209359" y="1175956"/>
                  </a:lnTo>
                  <a:lnTo>
                    <a:pt x="178067" y="1143820"/>
                  </a:lnTo>
                  <a:lnTo>
                    <a:pt x="148938" y="1109804"/>
                  </a:lnTo>
                  <a:lnTo>
                    <a:pt x="122077" y="1074012"/>
                  </a:lnTo>
                  <a:lnTo>
                    <a:pt x="97592" y="1036545"/>
                  </a:lnTo>
                  <a:lnTo>
                    <a:pt x="75588" y="997507"/>
                  </a:lnTo>
                  <a:lnTo>
                    <a:pt x="56173" y="957000"/>
                  </a:lnTo>
                  <a:lnTo>
                    <a:pt x="39453" y="915126"/>
                  </a:lnTo>
                  <a:lnTo>
                    <a:pt x="25534" y="871989"/>
                  </a:lnTo>
                  <a:lnTo>
                    <a:pt x="14522" y="827689"/>
                  </a:lnTo>
                  <a:lnTo>
                    <a:pt x="6525" y="782331"/>
                  </a:lnTo>
                  <a:lnTo>
                    <a:pt x="1649" y="736016"/>
                  </a:lnTo>
                  <a:lnTo>
                    <a:pt x="0" y="688847"/>
                  </a:lnTo>
                  <a:close/>
                </a:path>
              </a:pathLst>
            </a:custGeom>
            <a:ln w="38100">
              <a:solidFill>
                <a:srgbClr val="002B4E"/>
              </a:solidFill>
            </a:ln>
          </p:spPr>
          <p:txBody>
            <a:bodyPr wrap="square" lIns="0" tIns="0" rIns="0" bIns="0" rtlCol="0"/>
            <a:lstStyle/>
            <a:p>
              <a:endParaRPr/>
            </a:p>
          </p:txBody>
        </p:sp>
        <p:sp>
          <p:nvSpPr>
            <p:cNvPr id="172" name="object 23"/>
            <p:cNvSpPr txBox="1"/>
            <p:nvPr/>
          </p:nvSpPr>
          <p:spPr>
            <a:xfrm>
              <a:off x="835434" y="6425007"/>
              <a:ext cx="4729480" cy="120546"/>
            </a:xfrm>
            <a:prstGeom prst="rect">
              <a:avLst/>
            </a:prstGeom>
          </p:spPr>
          <p:txBody>
            <a:bodyPr vert="horz" wrap="square" lIns="0" tIns="12700" rIns="0" bIns="0" rtlCol="0">
              <a:spAutoFit/>
            </a:bodyPr>
            <a:lstStyle/>
            <a:p>
              <a:pPr marL="12700">
                <a:lnSpc>
                  <a:spcPct val="100000"/>
                </a:lnSpc>
                <a:spcBef>
                  <a:spcPts val="100"/>
                </a:spcBef>
              </a:pPr>
              <a:r>
                <a:rPr sz="700" dirty="0">
                  <a:solidFill>
                    <a:srgbClr val="585858"/>
                  </a:solidFill>
                  <a:latin typeface="メイリオ"/>
                  <a:cs typeface="メイリオ"/>
                </a:rPr>
                <a:t>出典</a:t>
              </a:r>
              <a:r>
                <a:rPr sz="700" spc="-5" dirty="0">
                  <a:solidFill>
                    <a:srgbClr val="585858"/>
                  </a:solidFill>
                  <a:latin typeface="メイリオ"/>
                  <a:cs typeface="メイリオ"/>
                </a:rPr>
                <a:t>：Nielsen</a:t>
              </a:r>
              <a:r>
                <a:rPr sz="700" spc="5" dirty="0">
                  <a:solidFill>
                    <a:srgbClr val="585858"/>
                  </a:solidFill>
                  <a:latin typeface="メイリオ"/>
                  <a:cs typeface="メイリオ"/>
                </a:rPr>
                <a:t> </a:t>
              </a:r>
              <a:r>
                <a:rPr sz="700" spc="-5" dirty="0">
                  <a:solidFill>
                    <a:srgbClr val="585858"/>
                  </a:solidFill>
                  <a:latin typeface="メイリオ"/>
                  <a:cs typeface="メイリオ"/>
                </a:rPr>
                <a:t>Mobile</a:t>
              </a:r>
              <a:r>
                <a:rPr sz="700" spc="-10" dirty="0">
                  <a:solidFill>
                    <a:srgbClr val="585858"/>
                  </a:solidFill>
                  <a:latin typeface="メイリオ"/>
                  <a:cs typeface="メイリオ"/>
                </a:rPr>
                <a:t> </a:t>
              </a:r>
              <a:r>
                <a:rPr sz="700" spc="-5" dirty="0">
                  <a:solidFill>
                    <a:srgbClr val="585858"/>
                  </a:solidFill>
                  <a:latin typeface="メイリオ"/>
                  <a:cs typeface="メイリオ"/>
                </a:rPr>
                <a:t>NetView</a:t>
              </a:r>
              <a:r>
                <a:rPr sz="700" dirty="0">
                  <a:solidFill>
                    <a:srgbClr val="585858"/>
                  </a:solidFill>
                  <a:latin typeface="メイリオ"/>
                  <a:cs typeface="メイリオ"/>
                </a:rPr>
                <a:t> </a:t>
              </a:r>
              <a:r>
                <a:rPr sz="700" spc="5" dirty="0">
                  <a:solidFill>
                    <a:srgbClr val="585858"/>
                  </a:solidFill>
                  <a:latin typeface="メイリオ"/>
                  <a:cs typeface="メイリオ"/>
                </a:rPr>
                <a:t>2018</a:t>
              </a:r>
              <a:r>
                <a:rPr sz="700" dirty="0">
                  <a:solidFill>
                    <a:srgbClr val="585858"/>
                  </a:solidFill>
                  <a:latin typeface="メイリオ"/>
                  <a:cs typeface="メイリオ"/>
                </a:rPr>
                <a:t>年</a:t>
              </a:r>
              <a:r>
                <a:rPr sz="700" spc="5" dirty="0">
                  <a:solidFill>
                    <a:srgbClr val="585858"/>
                  </a:solidFill>
                  <a:latin typeface="メイリオ"/>
                  <a:cs typeface="メイリオ"/>
                </a:rPr>
                <a:t>3</a:t>
              </a:r>
              <a:r>
                <a:rPr sz="700" dirty="0">
                  <a:solidFill>
                    <a:srgbClr val="585858"/>
                  </a:solidFill>
                  <a:latin typeface="メイリオ"/>
                  <a:cs typeface="メイリオ"/>
                </a:rPr>
                <a:t>月</a:t>
              </a:r>
              <a:r>
                <a:rPr sz="700" spc="5" dirty="0">
                  <a:solidFill>
                    <a:srgbClr val="585858"/>
                  </a:solidFill>
                  <a:latin typeface="メイリオ"/>
                  <a:cs typeface="メイリオ"/>
                </a:rPr>
                <a:t>1</a:t>
              </a:r>
              <a:r>
                <a:rPr sz="700" dirty="0">
                  <a:solidFill>
                    <a:srgbClr val="585858"/>
                  </a:solidFill>
                  <a:latin typeface="メイリオ"/>
                  <a:cs typeface="メイリオ"/>
                </a:rPr>
                <a:t>日～3月</a:t>
              </a:r>
              <a:r>
                <a:rPr sz="700" spc="5" dirty="0">
                  <a:solidFill>
                    <a:srgbClr val="585858"/>
                  </a:solidFill>
                  <a:latin typeface="メイリオ"/>
                  <a:cs typeface="メイリオ"/>
                </a:rPr>
                <a:t>31</a:t>
              </a:r>
              <a:r>
                <a:rPr sz="700" dirty="0">
                  <a:solidFill>
                    <a:srgbClr val="585858"/>
                  </a:solidFill>
                  <a:latin typeface="メイリオ"/>
                  <a:cs typeface="メイリオ"/>
                </a:rPr>
                <a:t>日</a:t>
              </a:r>
              <a:r>
                <a:rPr sz="700" spc="-25" dirty="0">
                  <a:solidFill>
                    <a:srgbClr val="585858"/>
                  </a:solidFill>
                  <a:latin typeface="メイリオ"/>
                  <a:cs typeface="メイリオ"/>
                </a:rPr>
                <a:t> </a:t>
              </a:r>
              <a:r>
                <a:rPr sz="700" spc="-5" dirty="0">
                  <a:solidFill>
                    <a:srgbClr val="585858"/>
                  </a:solidFill>
                  <a:latin typeface="メイリオ"/>
                  <a:cs typeface="メイリオ"/>
                </a:rPr>
                <a:t>Brand</a:t>
              </a:r>
              <a:r>
                <a:rPr sz="700" spc="10" dirty="0">
                  <a:solidFill>
                    <a:srgbClr val="585858"/>
                  </a:solidFill>
                  <a:latin typeface="メイリオ"/>
                  <a:cs typeface="メイリオ"/>
                </a:rPr>
                <a:t> </a:t>
              </a:r>
              <a:r>
                <a:rPr sz="700" dirty="0">
                  <a:solidFill>
                    <a:srgbClr val="585858"/>
                  </a:solidFill>
                  <a:latin typeface="メイリオ"/>
                  <a:cs typeface="メイリオ"/>
                </a:rPr>
                <a:t>及び</a:t>
              </a:r>
              <a:r>
                <a:rPr sz="700" spc="-10" dirty="0">
                  <a:solidFill>
                    <a:srgbClr val="585858"/>
                  </a:solidFill>
                  <a:latin typeface="メイリオ"/>
                  <a:cs typeface="メイリオ"/>
                </a:rPr>
                <a:t> </a:t>
              </a:r>
              <a:r>
                <a:rPr sz="700" spc="-5" dirty="0">
                  <a:solidFill>
                    <a:srgbClr val="585858"/>
                  </a:solidFill>
                  <a:latin typeface="メイリオ"/>
                  <a:cs typeface="メイリオ"/>
                </a:rPr>
                <a:t>Channel</a:t>
              </a:r>
              <a:r>
                <a:rPr sz="700" dirty="0">
                  <a:solidFill>
                    <a:srgbClr val="585858"/>
                  </a:solidFill>
                  <a:latin typeface="メイリオ"/>
                  <a:cs typeface="メイリオ"/>
                </a:rPr>
                <a:t>単位で算出</a:t>
              </a:r>
              <a:endParaRPr sz="700" dirty="0">
                <a:latin typeface="メイリオ"/>
                <a:cs typeface="メイリオ"/>
              </a:endParaRPr>
            </a:p>
          </p:txBody>
        </p:sp>
        <p:sp>
          <p:nvSpPr>
            <p:cNvPr id="204" name="object 6"/>
            <p:cNvSpPr/>
            <p:nvPr/>
          </p:nvSpPr>
          <p:spPr>
            <a:xfrm>
              <a:off x="808697" y="2572930"/>
              <a:ext cx="4836542" cy="677932"/>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80"/>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80"/>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spc="-5" dirty="0">
                  <a:solidFill>
                    <a:schemeClr val="bg1"/>
                  </a:solidFill>
                  <a:cs typeface="メイリオ"/>
                </a:rPr>
                <a:t>他ニュースメディア</a:t>
              </a:r>
              <a:endParaRPr lang="en-US" altLang="ja-JP" b="1" spc="-5" dirty="0">
                <a:solidFill>
                  <a:schemeClr val="bg1"/>
                </a:solidFill>
                <a:cs typeface="メイリオ"/>
              </a:endParaRPr>
            </a:p>
            <a:p>
              <a:pPr algn="ctr"/>
              <a:r>
                <a:rPr lang="ja-JP" altLang="en-US" spc="-5" dirty="0">
                  <a:solidFill>
                    <a:schemeClr val="bg1"/>
                  </a:solidFill>
                  <a:cs typeface="メイリオ"/>
                </a:rPr>
                <a:t>とのユーザー重複が少ない</a:t>
              </a:r>
              <a:endParaRPr lang="en-US" altLang="ja-JP" spc="-5" dirty="0">
                <a:solidFill>
                  <a:schemeClr val="bg1"/>
                </a:solidFill>
                <a:cs typeface="メイリオ"/>
              </a:endParaRPr>
            </a:p>
          </p:txBody>
        </p:sp>
      </p:grpSp>
      <p:sp>
        <p:nvSpPr>
          <p:cNvPr id="205" name="object 7"/>
          <p:cNvSpPr/>
          <p:nvPr/>
        </p:nvSpPr>
        <p:spPr>
          <a:xfrm>
            <a:off x="6366090" y="2443580"/>
            <a:ext cx="4842477" cy="67793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marL="1270" algn="ctr">
              <a:spcBef>
                <a:spcPts val="105"/>
              </a:spcBef>
            </a:pPr>
            <a:r>
              <a:rPr lang="en-US" altLang="ja-JP" b="1" spc="-30" dirty="0">
                <a:solidFill>
                  <a:schemeClr val="bg1"/>
                </a:solidFill>
                <a:cs typeface="メイリオ"/>
              </a:rPr>
              <a:t>Yahoo!</a:t>
            </a:r>
            <a:r>
              <a:rPr lang="ja-JP" altLang="en-US" b="1" spc="40" dirty="0">
                <a:solidFill>
                  <a:schemeClr val="bg1"/>
                </a:solidFill>
                <a:cs typeface="メイリオ"/>
              </a:rPr>
              <a:t> </a:t>
            </a:r>
            <a:r>
              <a:rPr lang="en-US" altLang="ja-JP" b="1" spc="-30" dirty="0">
                <a:solidFill>
                  <a:schemeClr val="bg1"/>
                </a:solidFill>
                <a:cs typeface="メイリオ"/>
              </a:rPr>
              <a:t>JAPAN</a:t>
            </a:r>
            <a:r>
              <a:rPr lang="ja-JP" altLang="en-US" b="1" spc="-5" dirty="0">
                <a:solidFill>
                  <a:schemeClr val="bg1"/>
                </a:solidFill>
                <a:cs typeface="メイリオ"/>
              </a:rPr>
              <a:t>トップ面</a:t>
            </a:r>
            <a:endParaRPr lang="en-US" altLang="ja-JP" b="1" spc="-5" dirty="0">
              <a:solidFill>
                <a:schemeClr val="bg1"/>
              </a:solidFill>
              <a:cs typeface="メイリオ"/>
            </a:endParaRPr>
          </a:p>
          <a:p>
            <a:pPr marL="1270" algn="ctr">
              <a:spcBef>
                <a:spcPts val="105"/>
              </a:spcBef>
            </a:pPr>
            <a:r>
              <a:rPr lang="ja-JP" altLang="en-US" spc="-5" dirty="0">
                <a:solidFill>
                  <a:schemeClr val="bg1"/>
                </a:solidFill>
                <a:cs typeface="メイリオ"/>
              </a:rPr>
              <a:t>との広告リーチ重複が少</a:t>
            </a:r>
            <a:r>
              <a:rPr lang="ja-JP" altLang="en-US" dirty="0">
                <a:solidFill>
                  <a:schemeClr val="bg1"/>
                </a:solidFill>
                <a:cs typeface="メイリオ"/>
              </a:rPr>
              <a:t>な</a:t>
            </a:r>
            <a:r>
              <a:rPr lang="ja-JP" altLang="en-US" spc="-5" dirty="0">
                <a:solidFill>
                  <a:schemeClr val="bg1"/>
                </a:solidFill>
                <a:cs typeface="メイリオ"/>
              </a:rPr>
              <a:t>い</a:t>
            </a:r>
            <a:endParaRPr lang="en-US" altLang="ja-JP" dirty="0">
              <a:solidFill>
                <a:schemeClr val="bg1"/>
              </a:solidFill>
              <a:cs typeface="メイリオ"/>
            </a:endParaRPr>
          </a:p>
        </p:txBody>
      </p:sp>
      <p:sp>
        <p:nvSpPr>
          <p:cNvPr id="33" name="テキスト プレースホルダー 2"/>
          <p:cNvSpPr>
            <a:spLocks noGrp="1"/>
          </p:cNvSpPr>
          <p:nvPr>
            <p:ph type="body" sz="quarter" idx="11"/>
          </p:nvPr>
        </p:nvSpPr>
        <p:spPr>
          <a:xfrm>
            <a:off x="263352" y="95931"/>
            <a:ext cx="11089629" cy="814388"/>
          </a:xfrm>
        </p:spPr>
        <p:txBody>
          <a:bodyPr>
            <a:noAutofit/>
          </a:bodyPr>
          <a:lstStyle/>
          <a:p>
            <a:r>
              <a:rPr lang="ja-JP" altLang="en-US" sz="2800" dirty="0">
                <a:solidFill>
                  <a:schemeClr val="tx1">
                    <a:lumMod val="75000"/>
                    <a:lumOff val="25000"/>
                  </a:schemeClr>
                </a:solidFill>
                <a:latin typeface="+mn-ea"/>
                <a:ea typeface="+mn-ea"/>
              </a:rPr>
              <a:t>商品メリット：</a:t>
            </a:r>
            <a:r>
              <a:rPr lang="en-US" altLang="ja-JP" sz="2800" dirty="0">
                <a:solidFill>
                  <a:schemeClr val="tx1">
                    <a:lumMod val="75000"/>
                    <a:lumOff val="25000"/>
                  </a:schemeClr>
                </a:solidFill>
                <a:latin typeface="+mn-ea"/>
                <a:ea typeface="+mn-ea"/>
              </a:rPr>
              <a:t>Yahoo!</a:t>
            </a:r>
            <a:r>
              <a:rPr lang="ja-JP" altLang="en-US" sz="2800" dirty="0">
                <a:solidFill>
                  <a:schemeClr val="tx1">
                    <a:lumMod val="75000"/>
                    <a:lumOff val="25000"/>
                  </a:schemeClr>
                </a:solidFill>
                <a:latin typeface="+mn-ea"/>
                <a:ea typeface="+mn-ea"/>
              </a:rPr>
              <a:t>ニュース</a:t>
            </a:r>
            <a:r>
              <a:rPr lang="ja-JP" altLang="en-US" sz="1800" dirty="0">
                <a:solidFill>
                  <a:schemeClr val="tx1">
                    <a:lumMod val="75000"/>
                    <a:lumOff val="25000"/>
                  </a:schemeClr>
                </a:solidFill>
                <a:latin typeface="+mn-ea"/>
                <a:ea typeface="+mn-ea"/>
              </a:rPr>
              <a:t>　</a:t>
            </a:r>
            <a:r>
              <a:rPr lang="ja-JP" altLang="en-US" dirty="0">
                <a:latin typeface="+mn-ea"/>
                <a:ea typeface="+mn-ea"/>
              </a:rPr>
              <a:t>プライムカバー</a:t>
            </a:r>
            <a:r>
              <a:rPr lang="ja-JP" altLang="en-US" sz="1800" dirty="0">
                <a:latin typeface="+mn-ea"/>
                <a:ea typeface="+mn-ea"/>
              </a:rPr>
              <a:t>　</a:t>
            </a:r>
            <a:r>
              <a:rPr lang="en-US" altLang="ja-JP" dirty="0">
                <a:latin typeface="+mn-ea"/>
                <a:ea typeface="+mn-ea"/>
              </a:rPr>
              <a:t>SP</a:t>
            </a:r>
            <a:endParaRPr lang="ja-JP" altLang="en-US" dirty="0">
              <a:latin typeface="+mn-ea"/>
              <a:ea typeface="+mn-ea"/>
            </a:endParaRPr>
          </a:p>
        </p:txBody>
      </p:sp>
      <p:sp>
        <p:nvSpPr>
          <p:cNvPr id="6" name="正方形/長方形 5">
            <a:extLst>
              <a:ext uri="{FF2B5EF4-FFF2-40B4-BE49-F238E27FC236}">
                <a16:creationId xmlns:a16="http://schemas.microsoft.com/office/drawing/2014/main" id="{603504CC-B787-6F60-EBA3-4DBA225202F0}"/>
              </a:ext>
            </a:extLst>
          </p:cNvPr>
          <p:cNvSpPr/>
          <p:nvPr/>
        </p:nvSpPr>
        <p:spPr>
          <a:xfrm>
            <a:off x="9048328" y="124311"/>
            <a:ext cx="1464048" cy="246221"/>
          </a:xfrm>
          <a:prstGeom prst="rect">
            <a:avLst/>
          </a:prstGeom>
          <a:solidFill>
            <a:schemeClr val="accent6">
              <a:lumMod val="60000"/>
              <a:lumOff val="40000"/>
            </a:schemeClr>
          </a:solidFill>
        </p:spPr>
        <p:txBody>
          <a:bodyPr wrap="square">
            <a:spAutoFit/>
          </a:bodyPr>
          <a:lstStyle/>
          <a:p>
            <a:pPr algn="ctr"/>
            <a:r>
              <a:rPr lang="en-US" altLang="ja-JP" sz="1000" b="1" dirty="0" err="1">
                <a:solidFill>
                  <a:schemeClr val="bg1"/>
                </a:solidFill>
                <a:latin typeface="+mn-ea"/>
              </a:rPr>
              <a:t>vimps</a:t>
            </a:r>
            <a:r>
              <a:rPr lang="ja-JP" altLang="en-US" sz="1000" b="1" dirty="0">
                <a:solidFill>
                  <a:schemeClr val="bg1"/>
                </a:solidFill>
                <a:latin typeface="+mn-ea"/>
              </a:rPr>
              <a:t>大増量プラン　　</a:t>
            </a:r>
          </a:p>
        </p:txBody>
      </p:sp>
      <p:sp>
        <p:nvSpPr>
          <p:cNvPr id="7" name="正方形/長方形 6">
            <a:extLst>
              <a:ext uri="{FF2B5EF4-FFF2-40B4-BE49-F238E27FC236}">
                <a16:creationId xmlns:a16="http://schemas.microsoft.com/office/drawing/2014/main" id="{80004BA0-C04D-0C1F-0259-DE26F4804AD8}"/>
              </a:ext>
            </a:extLst>
          </p:cNvPr>
          <p:cNvSpPr/>
          <p:nvPr/>
        </p:nvSpPr>
        <p:spPr>
          <a:xfrm>
            <a:off x="9048328" y="399301"/>
            <a:ext cx="1464048" cy="215444"/>
          </a:xfrm>
          <a:prstGeom prst="rect">
            <a:avLst/>
          </a:prstGeom>
          <a:solidFill>
            <a:schemeClr val="accent5"/>
          </a:solidFill>
        </p:spPr>
        <p:txBody>
          <a:bodyPr wrap="square">
            <a:spAutoFit/>
          </a:bodyPr>
          <a:lstStyle/>
          <a:p>
            <a:pPr algn="ctr"/>
            <a:r>
              <a:rPr lang="en-US" altLang="ja-JP" sz="800" b="1" dirty="0">
                <a:solidFill>
                  <a:schemeClr val="bg1"/>
                </a:solidFill>
                <a:latin typeface="+mn-ea"/>
              </a:rPr>
              <a:t>1000</a:t>
            </a:r>
            <a:r>
              <a:rPr lang="ja-JP" altLang="en-US" sz="800" b="1" dirty="0">
                <a:solidFill>
                  <a:schemeClr val="bg1"/>
                </a:solidFill>
                <a:latin typeface="+mn-ea"/>
              </a:rPr>
              <a:t>万リーチ獲得プラン</a:t>
            </a:r>
          </a:p>
        </p:txBody>
      </p:sp>
      <p:sp>
        <p:nvSpPr>
          <p:cNvPr id="2" name="テキスト ボックス 1">
            <a:extLst>
              <a:ext uri="{FF2B5EF4-FFF2-40B4-BE49-F238E27FC236}">
                <a16:creationId xmlns:a16="http://schemas.microsoft.com/office/drawing/2014/main" id="{D02567EE-0F6D-6E06-EEE9-9E2CAE272CF5}"/>
              </a:ext>
            </a:extLst>
          </p:cNvPr>
          <p:cNvSpPr txBox="1"/>
          <p:nvPr/>
        </p:nvSpPr>
        <p:spPr>
          <a:xfrm>
            <a:off x="85889" y="6477255"/>
            <a:ext cx="4487763" cy="338554"/>
          </a:xfrm>
          <a:prstGeom prst="rect">
            <a:avLst/>
          </a:prstGeom>
          <a:noFill/>
        </p:spPr>
        <p:txBody>
          <a:bodyPr wrap="square">
            <a:spAutoFit/>
          </a:bodyPr>
          <a:lstStyle/>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a:p>
            <a:r>
              <a:rPr kumimoji="0" lang="en-US" altLang="ja-JP" sz="800" b="0" i="0" u="none" strike="noStrike" kern="0" cap="none" spc="0" normalizeH="0" baseline="0" noProof="0" dirty="0">
                <a:ln>
                  <a:noFill/>
                </a:ln>
                <a:solidFill>
                  <a:schemeClr val="tx1">
                    <a:lumMod val="50000"/>
                    <a:lumOff val="50000"/>
                  </a:schemeClr>
                </a:solidFill>
                <a:effectLst/>
                <a:uLnTx/>
                <a:uFillTx/>
              </a:rPr>
              <a:t>※SP</a:t>
            </a:r>
            <a:r>
              <a:rPr kumimoji="0" lang="ja-JP" altLang="en-US" sz="800" b="0" i="0" u="none" strike="noStrike" kern="0" cap="none" spc="0" normalizeH="0" baseline="0" noProof="0" dirty="0">
                <a:ln>
                  <a:noFill/>
                </a:ln>
                <a:solidFill>
                  <a:schemeClr val="tx1">
                    <a:lumMod val="50000"/>
                    <a:lumOff val="50000"/>
                  </a:schemeClr>
                </a:solidFill>
                <a:effectLst/>
                <a:uLnTx/>
                <a:uFillTx/>
              </a:rPr>
              <a:t>はスマートフォン、</a:t>
            </a:r>
            <a:r>
              <a:rPr kumimoji="0" lang="en-US" altLang="ja-JP" sz="800" b="0" i="0" u="none" strike="noStrike" kern="0" cap="none" spc="0" normalizeH="0" baseline="0" noProof="0" dirty="0">
                <a:ln>
                  <a:noFill/>
                </a:ln>
                <a:solidFill>
                  <a:schemeClr val="tx1">
                    <a:lumMod val="50000"/>
                    <a:lumOff val="50000"/>
                  </a:schemeClr>
                </a:solidFill>
                <a:effectLst/>
                <a:uLnTx/>
                <a:uFillTx/>
              </a:rPr>
              <a:t>PC</a:t>
            </a:r>
            <a:r>
              <a:rPr kumimoji="0" lang="ja-JP" altLang="en-US" sz="800" b="0" i="0" u="none" strike="noStrike" kern="0" cap="none" spc="0" normalizeH="0" baseline="0" noProof="0" dirty="0">
                <a:ln>
                  <a:noFill/>
                </a:ln>
                <a:solidFill>
                  <a:schemeClr val="tx1">
                    <a:lumMod val="50000"/>
                    <a:lumOff val="50000"/>
                  </a:schemeClr>
                </a:solidFill>
                <a:effectLst/>
                <a:uLnTx/>
                <a:uFillTx/>
              </a:rPr>
              <a:t>はパソコン、</a:t>
            </a:r>
            <a:r>
              <a:rPr kumimoji="0" lang="en-US" altLang="ja-JP" sz="800" b="0" i="0" u="none" strike="noStrike" kern="0" cap="none" spc="0" normalizeH="0" baseline="0" noProof="0" dirty="0">
                <a:ln>
                  <a:noFill/>
                </a:ln>
                <a:solidFill>
                  <a:schemeClr val="tx1">
                    <a:lumMod val="50000"/>
                    <a:lumOff val="50000"/>
                  </a:schemeClr>
                </a:solidFill>
                <a:effectLst/>
                <a:uLnTx/>
                <a:uFillTx/>
              </a:rPr>
              <a:t>MD</a:t>
            </a:r>
            <a:r>
              <a:rPr kumimoji="0" lang="ja-JP" altLang="en-US" sz="800" b="0" i="0" u="none" strike="noStrike" kern="0" cap="none" spc="0" normalizeH="0" baseline="0" noProof="0" dirty="0">
                <a:ln>
                  <a:noFill/>
                </a:ln>
                <a:solidFill>
                  <a:schemeClr val="tx1">
                    <a:lumMod val="50000"/>
                    <a:lumOff val="50000"/>
                  </a:schemeClr>
                </a:solidFill>
                <a:effectLst/>
                <a:uLnTx/>
                <a:uFillTx/>
              </a:rPr>
              <a:t>はマルチデバイスの略称です。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p:txBody>
      </p:sp>
    </p:spTree>
    <p:extLst>
      <p:ext uri="{BB962C8B-B14F-4D97-AF65-F5344CB8AC3E}">
        <p14:creationId xmlns:p14="http://schemas.microsoft.com/office/powerpoint/2010/main" val="303436994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75" name="テキスト プレースホルダー 2"/>
          <p:cNvSpPr>
            <a:spLocks noGrp="1"/>
          </p:cNvSpPr>
          <p:nvPr>
            <p:ph type="body" sz="quarter" idx="11"/>
          </p:nvPr>
        </p:nvSpPr>
        <p:spPr>
          <a:xfrm>
            <a:off x="263352" y="95931"/>
            <a:ext cx="11089629" cy="814388"/>
          </a:xfrm>
        </p:spPr>
        <p:txBody>
          <a:bodyPr>
            <a:noAutofit/>
          </a:bodyPr>
          <a:lstStyle/>
          <a:p>
            <a:r>
              <a:rPr lang="ja-JP" altLang="en-US" sz="2800" dirty="0">
                <a:solidFill>
                  <a:schemeClr val="tx1">
                    <a:lumMod val="75000"/>
                    <a:lumOff val="25000"/>
                  </a:schemeClr>
                </a:solidFill>
                <a:latin typeface="+mn-ea"/>
                <a:ea typeface="+mn-ea"/>
              </a:rPr>
              <a:t>商品メリット：</a:t>
            </a:r>
            <a:r>
              <a:rPr lang="ja-JP" altLang="en-US" dirty="0">
                <a:latin typeface="+mn-ea"/>
              </a:rPr>
              <a:t>プライムディスプレイ　</a:t>
            </a:r>
            <a:r>
              <a:rPr lang="en-US" altLang="ja-JP" dirty="0">
                <a:latin typeface="+mn-ea"/>
              </a:rPr>
              <a:t>PC</a:t>
            </a:r>
            <a:endParaRPr lang="ja-JP" altLang="en-US" dirty="0">
              <a:latin typeface="+mn-ea"/>
              <a:ea typeface="+mn-ea"/>
            </a:endParaRPr>
          </a:p>
        </p:txBody>
      </p:sp>
      <p:sp>
        <p:nvSpPr>
          <p:cNvPr id="45" name="正方形/長方形 44"/>
          <p:cNvSpPr/>
          <p:nvPr/>
        </p:nvSpPr>
        <p:spPr>
          <a:xfrm>
            <a:off x="917983" y="2308997"/>
            <a:ext cx="5330402" cy="4036127"/>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grpSp>
        <p:nvGrpSpPr>
          <p:cNvPr id="53" name="グループ化 52"/>
          <p:cNvGrpSpPr/>
          <p:nvPr/>
        </p:nvGrpSpPr>
        <p:grpSpPr>
          <a:xfrm>
            <a:off x="1100731" y="2924943"/>
            <a:ext cx="4844986" cy="2804236"/>
            <a:chOff x="7086806" y="2866202"/>
            <a:chExt cx="4037488" cy="2336863"/>
          </a:xfrm>
        </p:grpSpPr>
        <p:grpSp>
          <p:nvGrpSpPr>
            <p:cNvPr id="54" name="グループ化 53"/>
            <p:cNvGrpSpPr/>
            <p:nvPr/>
          </p:nvGrpSpPr>
          <p:grpSpPr>
            <a:xfrm>
              <a:off x="7086806" y="2866202"/>
              <a:ext cx="4037488" cy="2336863"/>
              <a:chOff x="7086806" y="2866202"/>
              <a:chExt cx="4037488" cy="2336863"/>
            </a:xfrm>
          </p:grpSpPr>
          <p:pic>
            <p:nvPicPr>
              <p:cNvPr id="56" name="図 55"/>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7086806" y="2866202"/>
                <a:ext cx="4037488" cy="2336863"/>
              </a:xfrm>
              <a:prstGeom prst="rect">
                <a:avLst/>
              </a:prstGeom>
            </p:spPr>
          </p:pic>
          <p:pic>
            <p:nvPicPr>
              <p:cNvPr id="57" name="図 56"/>
              <p:cNvPicPr>
                <a:picLocks noChangeAspect="1"/>
              </p:cNvPicPr>
              <p:nvPr/>
            </p:nvPicPr>
            <p:blipFill rotWithShape="1">
              <a:blip r:embed="rId3" cstate="print">
                <a:extLst>
                  <a:ext uri="{28A0092B-C50C-407E-A947-70E740481C1C}">
                    <a14:useLocalDpi xmlns:a14="http://schemas.microsoft.com/office/drawing/2010/main" val="0"/>
                  </a:ext>
                </a:extLst>
              </a:blip>
              <a:srcRect l="3073" r="7558"/>
              <a:stretch/>
            </p:blipFill>
            <p:spPr>
              <a:xfrm>
                <a:off x="7536160" y="2985079"/>
                <a:ext cx="3096344" cy="1956089"/>
              </a:xfrm>
              <a:prstGeom prst="rect">
                <a:avLst/>
              </a:prstGeom>
            </p:spPr>
          </p:pic>
          <p:pic>
            <p:nvPicPr>
              <p:cNvPr id="58" name="図 57"/>
              <p:cNvPicPr>
                <a:picLocks noChangeAspect="1"/>
              </p:cNvPicPr>
              <p:nvPr/>
            </p:nvPicPr>
            <p:blipFill rotWithShape="1">
              <a:blip r:embed="rId4" cstate="print">
                <a:extLst>
                  <a:ext uri="{28A0092B-C50C-407E-A947-70E740481C1C}">
                    <a14:useLocalDpi xmlns:a14="http://schemas.microsoft.com/office/drawing/2010/main" val="0"/>
                  </a:ext>
                </a:extLst>
              </a:blip>
              <a:srcRect b="10167"/>
              <a:stretch/>
            </p:blipFill>
            <p:spPr>
              <a:xfrm>
                <a:off x="8048491" y="2985079"/>
                <a:ext cx="2214052" cy="1939549"/>
              </a:xfrm>
              <a:prstGeom prst="rect">
                <a:avLst/>
              </a:prstGeom>
            </p:spPr>
          </p:pic>
        </p:grpSp>
        <p:sp>
          <p:nvSpPr>
            <p:cNvPr id="55" name="正方形/長方形 54"/>
            <p:cNvSpPr/>
            <p:nvPr/>
          </p:nvSpPr>
          <p:spPr>
            <a:xfrm>
              <a:off x="9537570" y="3493946"/>
              <a:ext cx="662886" cy="123119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a:t>
              </a:r>
              <a:endParaRPr kumimoji="1" lang="en-US" altLang="ja-JP" b="1" dirty="0">
                <a:solidFill>
                  <a:schemeClr val="bg1"/>
                </a:solidFill>
                <a:latin typeface="+mn-ea"/>
              </a:endParaRPr>
            </a:p>
            <a:p>
              <a:pPr algn="ctr"/>
              <a:r>
                <a:rPr kumimoji="1" lang="ja-JP" altLang="en-US" b="1" dirty="0">
                  <a:solidFill>
                    <a:schemeClr val="bg1"/>
                  </a:solidFill>
                  <a:latin typeface="+mn-ea"/>
                </a:rPr>
                <a:t>告</a:t>
              </a:r>
              <a:endParaRPr kumimoji="1" lang="en-US" altLang="ja-JP" b="1" dirty="0">
                <a:solidFill>
                  <a:schemeClr val="bg1"/>
                </a:solidFill>
                <a:latin typeface="+mn-ea"/>
              </a:endParaRPr>
            </a:p>
            <a:p>
              <a:pPr algn="ctr"/>
              <a:r>
                <a:rPr kumimoji="1" lang="ja-JP" altLang="en-US" b="1" dirty="0">
                  <a:solidFill>
                    <a:schemeClr val="bg1"/>
                  </a:solidFill>
                  <a:latin typeface="+mn-ea"/>
                </a:rPr>
                <a:t>枠</a:t>
              </a:r>
            </a:p>
          </p:txBody>
        </p:sp>
      </p:grpSp>
      <p:sp>
        <p:nvSpPr>
          <p:cNvPr id="70" name="object 5"/>
          <p:cNvSpPr txBox="1"/>
          <p:nvPr/>
        </p:nvSpPr>
        <p:spPr>
          <a:xfrm>
            <a:off x="498475" y="959925"/>
            <a:ext cx="11195050" cy="1157368"/>
          </a:xfrm>
          <a:prstGeom prst="rect">
            <a:avLst/>
          </a:prstGeom>
        </p:spPr>
        <p:txBody>
          <a:bodyPr vert="horz" wrap="square" lIns="0" tIns="79375" rIns="0" bIns="0" rtlCol="0">
            <a:spAutoFit/>
          </a:bodyPr>
          <a:lstStyle/>
          <a:p>
            <a:pPr algn="ctr">
              <a:spcBef>
                <a:spcPts val="625"/>
              </a:spcBef>
            </a:pPr>
            <a:r>
              <a:rPr lang="en-US" altLang="ja-JP" sz="2000" spc="-30" dirty="0">
                <a:latin typeface="+mn-ea"/>
                <a:cs typeface="メイリオ"/>
              </a:rPr>
              <a:t>Yahoo!</a:t>
            </a:r>
            <a:r>
              <a:rPr lang="en-US" altLang="ja-JP" sz="2000" spc="40" dirty="0">
                <a:latin typeface="+mn-ea"/>
                <a:cs typeface="メイリオ"/>
              </a:rPr>
              <a:t> </a:t>
            </a:r>
            <a:r>
              <a:rPr lang="en-US" altLang="ja-JP" sz="2000" spc="-30" dirty="0">
                <a:latin typeface="+mn-ea"/>
                <a:cs typeface="メイリオ"/>
              </a:rPr>
              <a:t>JAPAN</a:t>
            </a:r>
            <a:r>
              <a:rPr lang="ja-JP" altLang="en-US" sz="2000" spc="-5" dirty="0">
                <a:latin typeface="+mn-ea"/>
                <a:cs typeface="メイリオ"/>
              </a:rPr>
              <a:t>トップ以外の様々な面に配信可能な商品</a:t>
            </a:r>
            <a:endParaRPr lang="en-US" altLang="ja-JP" sz="2000" spc="-5" dirty="0">
              <a:latin typeface="+mn-ea"/>
              <a:cs typeface="メイリオ"/>
            </a:endParaRPr>
          </a:p>
          <a:p>
            <a:pPr algn="ctr">
              <a:spcBef>
                <a:spcPts val="625"/>
              </a:spcBef>
            </a:pPr>
            <a:r>
              <a:rPr lang="ja-JP" altLang="en-US" sz="2000" dirty="0">
                <a:latin typeface="+mn-ea"/>
              </a:rPr>
              <a:t>通常メニューのなかでも</a:t>
            </a:r>
            <a:r>
              <a:rPr lang="ja-JP" altLang="en-US" sz="2000" spc="-5" dirty="0">
                <a:latin typeface="+mn-ea"/>
                <a:cs typeface="メイリオ"/>
              </a:rPr>
              <a:t>リーチ単価、</a:t>
            </a:r>
            <a:r>
              <a:rPr lang="en-US" altLang="ja-JP" sz="2000" spc="-5" dirty="0" err="1">
                <a:latin typeface="+mn-ea"/>
                <a:cs typeface="メイリオ"/>
              </a:rPr>
              <a:t>vCPM</a:t>
            </a:r>
            <a:r>
              <a:rPr lang="ja-JP" altLang="en-US" sz="2000" spc="-5" dirty="0">
                <a:latin typeface="+mn-ea"/>
                <a:cs typeface="メイリオ"/>
              </a:rPr>
              <a:t>が安価なため、</a:t>
            </a:r>
            <a:endParaRPr lang="ja-JP" altLang="en-US" sz="2000" dirty="0">
              <a:latin typeface="+mn-ea"/>
              <a:cs typeface="メイリオ"/>
            </a:endParaRPr>
          </a:p>
          <a:p>
            <a:pPr algn="ctr">
              <a:spcBef>
                <a:spcPts val="625"/>
              </a:spcBef>
            </a:pPr>
            <a:r>
              <a:rPr lang="ja-JP" altLang="en-US" sz="2000" spc="-5" dirty="0">
                <a:latin typeface="+mn-ea"/>
                <a:cs typeface="メイリオ"/>
              </a:rPr>
              <a:t>多くの配信量、リーチ獲得な認知施策でご活用いただけます</a:t>
            </a:r>
            <a:endParaRPr sz="2000" dirty="0">
              <a:latin typeface="+mn-ea"/>
              <a:cs typeface="メイリオ"/>
            </a:endParaRPr>
          </a:p>
        </p:txBody>
      </p:sp>
      <p:sp>
        <p:nvSpPr>
          <p:cNvPr id="25" name="テキスト ボックス 24"/>
          <p:cNvSpPr txBox="1"/>
          <p:nvPr/>
        </p:nvSpPr>
        <p:spPr>
          <a:xfrm>
            <a:off x="7017016" y="3324039"/>
            <a:ext cx="3772186" cy="553998"/>
          </a:xfrm>
          <a:prstGeom prst="rect">
            <a:avLst/>
          </a:prstGeom>
          <a:noFill/>
        </p:spPr>
        <p:txBody>
          <a:bodyPr wrap="none" rtlCol="0">
            <a:spAutoFit/>
          </a:bodyPr>
          <a:lstStyle/>
          <a:p>
            <a:r>
              <a:rPr lang="ja-JP" altLang="en-US" dirty="0">
                <a:latin typeface="+mn-ea"/>
              </a:rPr>
              <a:t>■通常メニューの場合</a:t>
            </a:r>
            <a:br>
              <a:rPr lang="en-US" altLang="ja-JP" sz="1200" dirty="0">
                <a:latin typeface="+mn-ea"/>
              </a:rPr>
            </a:br>
            <a:r>
              <a:rPr lang="ja-JP" altLang="en-US" sz="1200" dirty="0">
                <a:latin typeface="+mn-ea"/>
              </a:rPr>
              <a:t>　</a:t>
            </a:r>
            <a:r>
              <a:rPr lang="en-US" altLang="ja-JP" sz="1000" dirty="0">
                <a:latin typeface="+mn-ea"/>
              </a:rPr>
              <a:t>※</a:t>
            </a:r>
            <a:r>
              <a:rPr lang="ja-JP" altLang="en-US" sz="1000" dirty="0">
                <a:latin typeface="+mn-ea"/>
              </a:rPr>
              <a:t>プライムディスプレイ　</a:t>
            </a:r>
            <a:r>
              <a:rPr lang="en-US" altLang="ja-JP" sz="1000" dirty="0">
                <a:latin typeface="+mn-ea"/>
              </a:rPr>
              <a:t>PC </a:t>
            </a:r>
            <a:r>
              <a:rPr lang="ja-JP" altLang="en-US" sz="1000" dirty="0">
                <a:latin typeface="+mn-ea"/>
              </a:rPr>
              <a:t>（</a:t>
            </a:r>
            <a:r>
              <a:rPr lang="en-US" altLang="ja-JP" sz="1000" dirty="0">
                <a:latin typeface="+mn-ea"/>
              </a:rPr>
              <a:t>1</a:t>
            </a:r>
            <a:r>
              <a:rPr lang="ja-JP" altLang="en-US" sz="1000" dirty="0">
                <a:latin typeface="+mn-ea"/>
              </a:rPr>
              <a:t>：</a:t>
            </a:r>
            <a:r>
              <a:rPr lang="en-US" altLang="ja-JP" sz="1000" dirty="0">
                <a:latin typeface="+mn-ea"/>
              </a:rPr>
              <a:t>1/6</a:t>
            </a:r>
            <a:r>
              <a:rPr lang="ja-JP" altLang="en-US" sz="1000" dirty="0">
                <a:latin typeface="+mn-ea"/>
              </a:rPr>
              <a:t>：</a:t>
            </a:r>
            <a:r>
              <a:rPr lang="en-US" altLang="ja-JP" sz="1000" dirty="0">
                <a:latin typeface="+mn-ea"/>
              </a:rPr>
              <a:t>5</a:t>
            </a:r>
            <a:r>
              <a:rPr lang="ja-JP" altLang="en-US" sz="1000" dirty="0">
                <a:latin typeface="+mn-ea"/>
              </a:rPr>
              <a:t>） </a:t>
            </a:r>
            <a:r>
              <a:rPr lang="en-US" altLang="ja-JP" sz="1000" dirty="0">
                <a:latin typeface="+mn-ea"/>
              </a:rPr>
              <a:t>300</a:t>
            </a:r>
            <a:r>
              <a:rPr lang="ja-JP" altLang="en-US" sz="1000" dirty="0">
                <a:latin typeface="+mn-ea"/>
              </a:rPr>
              <a:t>万円出稿</a:t>
            </a:r>
            <a:endParaRPr kumimoji="1" lang="ja-JP" altLang="en-US" sz="1000" dirty="0">
              <a:latin typeface="+mn-ea"/>
            </a:endParaRPr>
          </a:p>
        </p:txBody>
      </p:sp>
      <p:sp>
        <p:nvSpPr>
          <p:cNvPr id="28" name="正方形/長方形 27"/>
          <p:cNvSpPr/>
          <p:nvPr/>
        </p:nvSpPr>
        <p:spPr>
          <a:xfrm>
            <a:off x="7018755" y="6250069"/>
            <a:ext cx="4229144" cy="461665"/>
          </a:xfrm>
          <a:prstGeom prst="rect">
            <a:avLst/>
          </a:prstGeom>
        </p:spPr>
        <p:txBody>
          <a:bodyPr wrap="square">
            <a:spAutoFit/>
          </a:bodyPr>
          <a:lstStyle/>
          <a:p>
            <a:r>
              <a:rPr lang="en-US" altLang="ja-JP" sz="800" dirty="0">
                <a:solidFill>
                  <a:schemeClr val="tx1">
                    <a:lumMod val="50000"/>
                    <a:lumOff val="50000"/>
                  </a:schemeClr>
                </a:solidFill>
              </a:rPr>
              <a:t>※</a:t>
            </a:r>
            <a:r>
              <a:rPr lang="ja-JP" altLang="en-US" sz="800" dirty="0">
                <a:solidFill>
                  <a:schemeClr val="tx1">
                    <a:lumMod val="50000"/>
                    <a:lumOff val="50000"/>
                  </a:schemeClr>
                </a:solidFill>
              </a:rPr>
              <a:t>実績平均値より算出しております</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ノンターゲティングの過去実績をもとにした想定数値です</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配信結果をお約束するものではございません</a:t>
            </a:r>
            <a:endParaRPr lang="en-US" altLang="ja-JP" sz="800" dirty="0">
              <a:solidFill>
                <a:schemeClr val="tx1">
                  <a:lumMod val="50000"/>
                  <a:lumOff val="50000"/>
                </a:schemeClr>
              </a:solidFill>
            </a:endParaRPr>
          </a:p>
        </p:txBody>
      </p:sp>
      <p:sp>
        <p:nvSpPr>
          <p:cNvPr id="30" name="object 7"/>
          <p:cNvSpPr/>
          <p:nvPr/>
        </p:nvSpPr>
        <p:spPr>
          <a:xfrm>
            <a:off x="7005387" y="2545491"/>
            <a:ext cx="4413322" cy="67793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dirty="0">
                <a:solidFill>
                  <a:schemeClr val="bg1"/>
                </a:solidFill>
                <a:latin typeface="+mn-ea"/>
              </a:rPr>
              <a:t>今回は期間限定で</a:t>
            </a:r>
            <a:endParaRPr lang="en-US" altLang="ja-JP" b="1" dirty="0">
              <a:solidFill>
                <a:schemeClr val="bg1"/>
              </a:solidFill>
              <a:latin typeface="+mn-ea"/>
            </a:endParaRPr>
          </a:p>
          <a:p>
            <a:pPr algn="ctr"/>
            <a:r>
              <a:rPr lang="ja-JP" altLang="en-US" b="1" dirty="0">
                <a:solidFill>
                  <a:schemeClr val="bg1"/>
                </a:solidFill>
                <a:latin typeface="+mn-ea"/>
              </a:rPr>
              <a:t>さらにお得にご利用いただけます</a:t>
            </a:r>
          </a:p>
        </p:txBody>
      </p:sp>
      <p:sp>
        <p:nvSpPr>
          <p:cNvPr id="7" name="正方形/長方形 6">
            <a:extLst>
              <a:ext uri="{FF2B5EF4-FFF2-40B4-BE49-F238E27FC236}">
                <a16:creationId xmlns:a16="http://schemas.microsoft.com/office/drawing/2014/main" id="{A387BB27-B42D-D214-2E13-8DBB353B05B6}"/>
              </a:ext>
            </a:extLst>
          </p:cNvPr>
          <p:cNvSpPr/>
          <p:nvPr/>
        </p:nvSpPr>
        <p:spPr>
          <a:xfrm>
            <a:off x="9048328" y="124311"/>
            <a:ext cx="1464048" cy="246221"/>
          </a:xfrm>
          <a:prstGeom prst="rect">
            <a:avLst/>
          </a:prstGeom>
          <a:solidFill>
            <a:schemeClr val="accent6">
              <a:lumMod val="60000"/>
              <a:lumOff val="40000"/>
            </a:schemeClr>
          </a:solidFill>
        </p:spPr>
        <p:txBody>
          <a:bodyPr wrap="square">
            <a:spAutoFit/>
          </a:bodyPr>
          <a:lstStyle/>
          <a:p>
            <a:pPr algn="ctr"/>
            <a:r>
              <a:rPr lang="en-US" altLang="ja-JP" sz="1000" b="1" dirty="0" err="1">
                <a:solidFill>
                  <a:schemeClr val="bg1"/>
                </a:solidFill>
                <a:latin typeface="+mn-ea"/>
              </a:rPr>
              <a:t>vimps</a:t>
            </a:r>
            <a:r>
              <a:rPr lang="ja-JP" altLang="en-US" sz="1000" b="1" dirty="0">
                <a:solidFill>
                  <a:schemeClr val="bg1"/>
                </a:solidFill>
                <a:latin typeface="+mn-ea"/>
              </a:rPr>
              <a:t>大増量プラン　　</a:t>
            </a:r>
          </a:p>
        </p:txBody>
      </p:sp>
      <p:sp>
        <p:nvSpPr>
          <p:cNvPr id="8" name="正方形/長方形 7">
            <a:extLst>
              <a:ext uri="{FF2B5EF4-FFF2-40B4-BE49-F238E27FC236}">
                <a16:creationId xmlns:a16="http://schemas.microsoft.com/office/drawing/2014/main" id="{6964BEDD-DDD2-FC88-FB79-7856178D983C}"/>
              </a:ext>
            </a:extLst>
          </p:cNvPr>
          <p:cNvSpPr/>
          <p:nvPr/>
        </p:nvSpPr>
        <p:spPr>
          <a:xfrm>
            <a:off x="9048328" y="399301"/>
            <a:ext cx="1464048" cy="215444"/>
          </a:xfrm>
          <a:prstGeom prst="rect">
            <a:avLst/>
          </a:prstGeom>
          <a:solidFill>
            <a:schemeClr val="accent5"/>
          </a:solidFill>
        </p:spPr>
        <p:txBody>
          <a:bodyPr wrap="square">
            <a:spAutoFit/>
          </a:bodyPr>
          <a:lstStyle/>
          <a:p>
            <a:pPr algn="ctr"/>
            <a:r>
              <a:rPr lang="en-US" altLang="ja-JP" sz="800" b="1" dirty="0">
                <a:solidFill>
                  <a:schemeClr val="bg1"/>
                </a:solidFill>
                <a:latin typeface="+mn-ea"/>
              </a:rPr>
              <a:t>1000</a:t>
            </a:r>
            <a:r>
              <a:rPr lang="ja-JP" altLang="en-US" sz="800" b="1" dirty="0">
                <a:solidFill>
                  <a:schemeClr val="bg1"/>
                </a:solidFill>
                <a:latin typeface="+mn-ea"/>
              </a:rPr>
              <a:t>万リーチ獲得プラン</a:t>
            </a:r>
          </a:p>
        </p:txBody>
      </p:sp>
      <p:graphicFrame>
        <p:nvGraphicFramePr>
          <p:cNvPr id="3" name="表 2">
            <a:extLst>
              <a:ext uri="{FF2B5EF4-FFF2-40B4-BE49-F238E27FC236}">
                <a16:creationId xmlns:a16="http://schemas.microsoft.com/office/drawing/2014/main" id="{58FD0714-5A7C-35F2-DF5C-2685B3350038}"/>
              </a:ext>
            </a:extLst>
          </p:cNvPr>
          <p:cNvGraphicFramePr>
            <a:graphicFrameLocks noGrp="1"/>
          </p:cNvGraphicFramePr>
          <p:nvPr>
            <p:extLst>
              <p:ext uri="{D42A27DB-BD31-4B8C-83A1-F6EECF244321}">
                <p14:modId xmlns:p14="http://schemas.microsoft.com/office/powerpoint/2010/main" val="3016425924"/>
              </p:ext>
            </p:extLst>
          </p:nvPr>
        </p:nvGraphicFramePr>
        <p:xfrm>
          <a:off x="7051432" y="4004507"/>
          <a:ext cx="4373160" cy="2225040"/>
        </p:xfrm>
        <a:graphic>
          <a:graphicData uri="http://schemas.openxmlformats.org/drawingml/2006/table">
            <a:tbl>
              <a:tblPr>
                <a:tableStyleId>{93296810-A885-4BE3-A3E7-6D5BEEA58F35}</a:tableStyleId>
              </a:tblPr>
              <a:tblGrid>
                <a:gridCol w="2703041">
                  <a:extLst>
                    <a:ext uri="{9D8B030D-6E8A-4147-A177-3AD203B41FA5}">
                      <a16:colId xmlns:a16="http://schemas.microsoft.com/office/drawing/2014/main" val="3191047373"/>
                    </a:ext>
                  </a:extLst>
                </a:gridCol>
                <a:gridCol w="1670119">
                  <a:extLst>
                    <a:ext uri="{9D8B030D-6E8A-4147-A177-3AD203B41FA5}">
                      <a16:colId xmlns:a16="http://schemas.microsoft.com/office/drawing/2014/main" val="323035728"/>
                    </a:ext>
                  </a:extLst>
                </a:gridCol>
              </a:tblGrid>
              <a:tr h="370840">
                <a:tc>
                  <a:txBody>
                    <a:bodyPr/>
                    <a:lstStyle/>
                    <a:p>
                      <a:r>
                        <a:rPr kumimoji="1" lang="ja-JP" altLang="en-US" b="1" dirty="0">
                          <a:solidFill>
                            <a:schemeClr val="tx1"/>
                          </a:solidFill>
                          <a:latin typeface="+mn-ea"/>
                          <a:ea typeface="+mn-ea"/>
                        </a:rPr>
                        <a:t>予想リーチ数</a:t>
                      </a:r>
                    </a:p>
                  </a:txBody>
                  <a:tcPr/>
                </a:tc>
                <a:tc>
                  <a:txBody>
                    <a:bodyPr/>
                    <a:lstStyle/>
                    <a:p>
                      <a:r>
                        <a:rPr kumimoji="1" lang="ja-JP" altLang="en-US" b="0" dirty="0">
                          <a:solidFill>
                            <a:schemeClr val="tx1"/>
                          </a:solidFill>
                          <a:latin typeface="+mn-ea"/>
                          <a:ea typeface="+mn-ea"/>
                        </a:rPr>
                        <a:t>約</a:t>
                      </a:r>
                      <a:r>
                        <a:rPr kumimoji="1" lang="en-US" altLang="ja-JP" b="0" dirty="0">
                          <a:solidFill>
                            <a:schemeClr val="tx1"/>
                          </a:solidFill>
                          <a:latin typeface="+mn-ea"/>
                          <a:ea typeface="+mn-ea"/>
                        </a:rPr>
                        <a:t>680</a:t>
                      </a:r>
                      <a:r>
                        <a:rPr kumimoji="1" lang="ja-JP" altLang="en-US" b="0" dirty="0">
                          <a:solidFill>
                            <a:schemeClr val="tx1"/>
                          </a:solidFill>
                          <a:latin typeface="+mn-ea"/>
                          <a:ea typeface="+mn-ea"/>
                        </a:rPr>
                        <a:t>万</a:t>
                      </a:r>
                      <a:r>
                        <a:rPr kumimoji="1" lang="en-US" altLang="ja-JP" b="0" dirty="0">
                          <a:solidFill>
                            <a:schemeClr val="tx1"/>
                          </a:solidFill>
                          <a:latin typeface="+mn-ea"/>
                          <a:ea typeface="+mn-ea"/>
                        </a:rPr>
                        <a:t>UU</a:t>
                      </a:r>
                      <a:endParaRPr kumimoji="1" lang="ja-JP" altLang="en-US" b="0" dirty="0">
                        <a:solidFill>
                          <a:schemeClr val="tx1"/>
                        </a:solidFill>
                        <a:latin typeface="+mn-ea"/>
                        <a:ea typeface="+mn-ea"/>
                      </a:endParaRPr>
                    </a:p>
                  </a:txBody>
                  <a:tcPr/>
                </a:tc>
                <a:extLst>
                  <a:ext uri="{0D108BD9-81ED-4DB2-BD59-A6C34878D82A}">
                    <a16:rowId xmlns:a16="http://schemas.microsoft.com/office/drawing/2014/main" val="963971175"/>
                  </a:ext>
                </a:extLst>
              </a:tr>
              <a:tr h="370840">
                <a:tc>
                  <a:txBody>
                    <a:bodyPr/>
                    <a:lstStyle/>
                    <a:p>
                      <a:r>
                        <a:rPr kumimoji="1" lang="ja-JP" altLang="en-US" b="1" dirty="0">
                          <a:solidFill>
                            <a:schemeClr val="tx1"/>
                          </a:solidFill>
                          <a:latin typeface="+mn-ea"/>
                          <a:ea typeface="+mn-ea"/>
                        </a:rPr>
                        <a:t>予想フリークエンシー数</a:t>
                      </a:r>
                    </a:p>
                  </a:txBody>
                  <a:tcPr/>
                </a:tc>
                <a:tc>
                  <a:txBody>
                    <a:bodyPr/>
                    <a:lstStyle/>
                    <a:p>
                      <a:r>
                        <a:rPr kumimoji="1" lang="ja-JP" altLang="en-US" b="0" dirty="0">
                          <a:solidFill>
                            <a:schemeClr val="tx1"/>
                          </a:solidFill>
                          <a:latin typeface="+mn-ea"/>
                          <a:ea typeface="+mn-ea"/>
                        </a:rPr>
                        <a:t>約</a:t>
                      </a:r>
                      <a:r>
                        <a:rPr kumimoji="1" lang="en-US" altLang="ja-JP" sz="1800" b="0" i="0" kern="1200" dirty="0">
                          <a:solidFill>
                            <a:schemeClr val="tx1"/>
                          </a:solidFill>
                          <a:effectLst/>
                          <a:latin typeface="+mn-lt"/>
                          <a:ea typeface="+mn-ea"/>
                          <a:cs typeface="+mn-cs"/>
                        </a:rPr>
                        <a:t>1.7</a:t>
                      </a:r>
                      <a:endParaRPr kumimoji="1" lang="ja-JP" altLang="en-US" b="0" dirty="0">
                        <a:solidFill>
                          <a:schemeClr val="tx1"/>
                        </a:solidFill>
                        <a:latin typeface="+mn-ea"/>
                        <a:ea typeface="+mn-ea"/>
                      </a:endParaRPr>
                    </a:p>
                  </a:txBody>
                  <a:tcPr/>
                </a:tc>
                <a:extLst>
                  <a:ext uri="{0D108BD9-81ED-4DB2-BD59-A6C34878D82A}">
                    <a16:rowId xmlns:a16="http://schemas.microsoft.com/office/drawing/2014/main" val="2822668202"/>
                  </a:ext>
                </a:extLst>
              </a:tr>
              <a:tr h="370840">
                <a:tc>
                  <a:txBody>
                    <a:bodyPr/>
                    <a:lstStyle/>
                    <a:p>
                      <a:r>
                        <a:rPr kumimoji="1" lang="ja-JP" altLang="en-US" b="1" dirty="0">
                          <a:solidFill>
                            <a:schemeClr val="tx1"/>
                          </a:solidFill>
                          <a:latin typeface="+mn-ea"/>
                          <a:ea typeface="+mn-ea"/>
                        </a:rPr>
                        <a:t>リーチ単価</a:t>
                      </a:r>
                    </a:p>
                  </a:txBody>
                  <a:tcPr/>
                </a:tc>
                <a:tc>
                  <a:txBody>
                    <a:bodyPr/>
                    <a:lstStyle/>
                    <a:p>
                      <a:r>
                        <a:rPr kumimoji="1" lang="ja-JP" altLang="en-US" b="1" dirty="0">
                          <a:solidFill>
                            <a:srgbClr val="C00000"/>
                          </a:solidFill>
                          <a:latin typeface="+mn-ea"/>
                          <a:ea typeface="+mn-ea"/>
                        </a:rPr>
                        <a:t>約</a:t>
                      </a:r>
                      <a:r>
                        <a:rPr kumimoji="1" lang="en-US" altLang="ja-JP" b="1" dirty="0">
                          <a:solidFill>
                            <a:srgbClr val="C00000"/>
                          </a:solidFill>
                          <a:latin typeface="+mn-ea"/>
                          <a:ea typeface="+mn-ea"/>
                        </a:rPr>
                        <a:t>0.4</a:t>
                      </a:r>
                      <a:r>
                        <a:rPr kumimoji="1" lang="ja-JP" altLang="en-US" b="1" dirty="0">
                          <a:solidFill>
                            <a:srgbClr val="C00000"/>
                          </a:solidFill>
                          <a:latin typeface="+mn-ea"/>
                          <a:ea typeface="+mn-ea"/>
                        </a:rPr>
                        <a:t>円</a:t>
                      </a:r>
                    </a:p>
                  </a:txBody>
                  <a:tcPr/>
                </a:tc>
                <a:extLst>
                  <a:ext uri="{0D108BD9-81ED-4DB2-BD59-A6C34878D82A}">
                    <a16:rowId xmlns:a16="http://schemas.microsoft.com/office/drawing/2014/main" val="2595739280"/>
                  </a:ext>
                </a:extLst>
              </a:tr>
              <a:tr h="370840">
                <a:tc>
                  <a:txBody>
                    <a:bodyPr/>
                    <a:lstStyle/>
                    <a:p>
                      <a:r>
                        <a:rPr kumimoji="1" lang="ja-JP" altLang="en-US" b="1" dirty="0">
                          <a:solidFill>
                            <a:schemeClr val="tx1"/>
                          </a:solidFill>
                          <a:latin typeface="+mn-ea"/>
                          <a:ea typeface="+mn-ea"/>
                        </a:rPr>
                        <a:t>配信量</a:t>
                      </a:r>
                      <a:r>
                        <a:rPr kumimoji="1" lang="en-US" altLang="ja-JP" b="1" dirty="0">
                          <a:solidFill>
                            <a:schemeClr val="tx1"/>
                          </a:solidFill>
                          <a:latin typeface="+mn-ea"/>
                          <a:ea typeface="+mn-ea"/>
                        </a:rPr>
                        <a:t>(</a:t>
                      </a:r>
                      <a:r>
                        <a:rPr kumimoji="1" lang="en-US" altLang="ja-JP" b="1" dirty="0" err="1">
                          <a:solidFill>
                            <a:schemeClr val="tx1"/>
                          </a:solidFill>
                          <a:latin typeface="+mn-ea"/>
                          <a:ea typeface="+mn-ea"/>
                        </a:rPr>
                        <a:t>vimps</a:t>
                      </a:r>
                      <a:r>
                        <a:rPr kumimoji="1" lang="en-US" altLang="ja-JP" b="1" dirty="0">
                          <a:solidFill>
                            <a:schemeClr val="tx1"/>
                          </a:solidFill>
                          <a:latin typeface="+mn-ea"/>
                          <a:ea typeface="+mn-ea"/>
                        </a:rPr>
                        <a:t>)</a:t>
                      </a:r>
                    </a:p>
                  </a:txBody>
                  <a:tcPr/>
                </a:tc>
                <a:tc>
                  <a:txBody>
                    <a:bodyPr/>
                    <a:lstStyle/>
                    <a:p>
                      <a:r>
                        <a:rPr kumimoji="1" lang="ja-JP" altLang="en-US" b="1" dirty="0">
                          <a:solidFill>
                            <a:srgbClr val="C00000"/>
                          </a:solidFill>
                          <a:latin typeface="+mn-ea"/>
                          <a:ea typeface="+mn-ea"/>
                        </a:rPr>
                        <a:t>約</a:t>
                      </a:r>
                      <a:r>
                        <a:rPr kumimoji="1" lang="en-US" altLang="ja-JP" sz="1800" b="1" i="0" kern="1200" dirty="0">
                          <a:solidFill>
                            <a:srgbClr val="C00000"/>
                          </a:solidFill>
                          <a:effectLst/>
                          <a:latin typeface="+mn-lt"/>
                          <a:ea typeface="+mn-ea"/>
                          <a:cs typeface="+mn-cs"/>
                        </a:rPr>
                        <a:t>1150</a:t>
                      </a:r>
                      <a:r>
                        <a:rPr kumimoji="1" lang="ja-JP" altLang="en-US" b="1" dirty="0">
                          <a:solidFill>
                            <a:srgbClr val="C00000"/>
                          </a:solidFill>
                          <a:latin typeface="+mn-ea"/>
                          <a:ea typeface="+mn-ea"/>
                        </a:rPr>
                        <a:t>万</a:t>
                      </a:r>
                      <a:endParaRPr kumimoji="1" lang="en-US" altLang="ja-JP" b="1" dirty="0">
                        <a:solidFill>
                          <a:srgbClr val="C00000"/>
                        </a:solidFill>
                        <a:latin typeface="+mn-ea"/>
                        <a:ea typeface="+mn-ea"/>
                      </a:endParaRPr>
                    </a:p>
                  </a:txBody>
                  <a:tcPr/>
                </a:tc>
                <a:extLst>
                  <a:ext uri="{0D108BD9-81ED-4DB2-BD59-A6C34878D82A}">
                    <a16:rowId xmlns:a16="http://schemas.microsoft.com/office/drawing/2014/main" val="2131515607"/>
                  </a:ext>
                </a:extLst>
              </a:tr>
              <a:tr h="370840">
                <a:tc>
                  <a:txBody>
                    <a:bodyPr/>
                    <a:lstStyle/>
                    <a:p>
                      <a:r>
                        <a:rPr kumimoji="1" lang="en-US" altLang="ja-JP" b="1" dirty="0" err="1">
                          <a:solidFill>
                            <a:schemeClr val="tx1"/>
                          </a:solidFill>
                          <a:latin typeface="+mn-ea"/>
                          <a:ea typeface="+mn-ea"/>
                        </a:rPr>
                        <a:t>vCPM</a:t>
                      </a:r>
                      <a:endParaRPr kumimoji="1" lang="ja-JP" altLang="en-US" b="1" dirty="0">
                        <a:solidFill>
                          <a:schemeClr val="tx1"/>
                        </a:solidFill>
                        <a:latin typeface="+mn-ea"/>
                        <a:ea typeface="+mn-ea"/>
                      </a:endParaRPr>
                    </a:p>
                  </a:txBody>
                  <a:tcPr/>
                </a:tc>
                <a:tc>
                  <a:txBody>
                    <a:bodyPr/>
                    <a:lstStyle/>
                    <a:p>
                      <a:pPr marL="0" marR="0" indent="0" algn="l" defTabSz="914423" rtl="0" eaLnBrk="1" fontAlgn="auto" latinLnBrk="0" hangingPunct="1">
                        <a:lnSpc>
                          <a:spcPct val="100000"/>
                        </a:lnSpc>
                        <a:spcBef>
                          <a:spcPts val="0"/>
                        </a:spcBef>
                        <a:spcAft>
                          <a:spcPts val="0"/>
                        </a:spcAft>
                        <a:buClrTx/>
                        <a:buSzTx/>
                        <a:buFontTx/>
                        <a:buNone/>
                        <a:tabLst/>
                        <a:defRPr/>
                      </a:pPr>
                      <a:r>
                        <a:rPr kumimoji="1" lang="en-US" altLang="ja-JP" sz="1800" b="1" kern="1200" dirty="0">
                          <a:solidFill>
                            <a:schemeClr val="accent6"/>
                          </a:solidFill>
                          <a:latin typeface="+mn-ea"/>
                          <a:ea typeface="+mn-ea"/>
                          <a:cs typeface="+mn-cs"/>
                        </a:rPr>
                        <a:t>260</a:t>
                      </a:r>
                      <a:r>
                        <a:rPr kumimoji="1" lang="ja-JP" altLang="en-US" sz="1800" b="1" kern="1200" dirty="0">
                          <a:solidFill>
                            <a:schemeClr val="accent6"/>
                          </a:solidFill>
                          <a:latin typeface="+mn-ea"/>
                          <a:ea typeface="+mn-ea"/>
                          <a:cs typeface="+mn-cs"/>
                        </a:rPr>
                        <a:t>円</a:t>
                      </a:r>
                      <a:endParaRPr kumimoji="1" lang="ja-JP" altLang="en-US" b="1" dirty="0">
                        <a:solidFill>
                          <a:schemeClr val="accent6"/>
                        </a:solidFill>
                        <a:latin typeface="+mn-ea"/>
                        <a:ea typeface="+mn-ea"/>
                      </a:endParaRPr>
                    </a:p>
                  </a:txBody>
                  <a:tcPr/>
                </a:tc>
                <a:extLst>
                  <a:ext uri="{0D108BD9-81ED-4DB2-BD59-A6C34878D82A}">
                    <a16:rowId xmlns:a16="http://schemas.microsoft.com/office/drawing/2014/main" val="2872287544"/>
                  </a:ext>
                </a:extLst>
              </a:tr>
              <a:tr h="370840">
                <a:tc>
                  <a:txBody>
                    <a:bodyPr/>
                    <a:lstStyle/>
                    <a:p>
                      <a:r>
                        <a:rPr kumimoji="1" lang="en-US" altLang="ja-JP" b="1" dirty="0">
                          <a:solidFill>
                            <a:schemeClr val="tx1"/>
                          </a:solidFill>
                          <a:latin typeface="+mn-ea"/>
                          <a:ea typeface="+mn-ea"/>
                        </a:rPr>
                        <a:t>CPC</a:t>
                      </a:r>
                      <a:endParaRPr kumimoji="1" lang="ja-JP" altLang="en-US" b="1" dirty="0">
                        <a:solidFill>
                          <a:schemeClr val="tx1"/>
                        </a:solidFill>
                        <a:latin typeface="+mn-ea"/>
                        <a:ea typeface="+mn-ea"/>
                      </a:endParaRPr>
                    </a:p>
                  </a:txBody>
                  <a:tcPr/>
                </a:tc>
                <a:tc>
                  <a:txBody>
                    <a:bodyPr/>
                    <a:lstStyle/>
                    <a:p>
                      <a:pPr marL="0" marR="0" indent="0" algn="l" defTabSz="914423" rtl="0" eaLnBrk="1" fontAlgn="auto" latinLnBrk="0" hangingPunct="1">
                        <a:lnSpc>
                          <a:spcPct val="100000"/>
                        </a:lnSpc>
                        <a:spcBef>
                          <a:spcPts val="0"/>
                        </a:spcBef>
                        <a:spcAft>
                          <a:spcPts val="0"/>
                        </a:spcAft>
                        <a:buClrTx/>
                        <a:buSzTx/>
                        <a:buFontTx/>
                        <a:buNone/>
                        <a:tabLst/>
                        <a:defRPr/>
                      </a:pPr>
                      <a:r>
                        <a:rPr kumimoji="1" lang="ja-JP" altLang="en-US" b="1" dirty="0">
                          <a:solidFill>
                            <a:schemeClr val="accent6"/>
                          </a:solidFill>
                          <a:latin typeface="+mn-ea"/>
                          <a:ea typeface="+mn-ea"/>
                        </a:rPr>
                        <a:t>約</a:t>
                      </a:r>
                      <a:r>
                        <a:rPr kumimoji="1" lang="en-US" altLang="ja-JP" b="1" dirty="0">
                          <a:solidFill>
                            <a:schemeClr val="accent6"/>
                          </a:solidFill>
                          <a:latin typeface="+mn-ea"/>
                          <a:ea typeface="+mn-ea"/>
                        </a:rPr>
                        <a:t>63</a:t>
                      </a:r>
                      <a:r>
                        <a:rPr kumimoji="1" lang="ja-JP" altLang="en-US" b="1" dirty="0">
                          <a:solidFill>
                            <a:schemeClr val="accent6"/>
                          </a:solidFill>
                          <a:latin typeface="+mn-ea"/>
                          <a:ea typeface="+mn-ea"/>
                        </a:rPr>
                        <a:t>円</a:t>
                      </a:r>
                    </a:p>
                  </a:txBody>
                  <a:tcPr/>
                </a:tc>
                <a:extLst>
                  <a:ext uri="{0D108BD9-81ED-4DB2-BD59-A6C34878D82A}">
                    <a16:rowId xmlns:a16="http://schemas.microsoft.com/office/drawing/2014/main" val="2780729660"/>
                  </a:ext>
                </a:extLst>
              </a:tr>
            </a:tbl>
          </a:graphicData>
        </a:graphic>
      </p:graphicFrame>
      <p:sp>
        <p:nvSpPr>
          <p:cNvPr id="2" name="テキスト ボックス 1">
            <a:extLst>
              <a:ext uri="{FF2B5EF4-FFF2-40B4-BE49-F238E27FC236}">
                <a16:creationId xmlns:a16="http://schemas.microsoft.com/office/drawing/2014/main" id="{DDA789D6-0A9C-75F3-A6ED-B9707836FCAF}"/>
              </a:ext>
            </a:extLst>
          </p:cNvPr>
          <p:cNvSpPr txBox="1"/>
          <p:nvPr/>
        </p:nvSpPr>
        <p:spPr>
          <a:xfrm>
            <a:off x="85889" y="6477255"/>
            <a:ext cx="4487763" cy="338554"/>
          </a:xfrm>
          <a:prstGeom prst="rect">
            <a:avLst/>
          </a:prstGeom>
          <a:noFill/>
        </p:spPr>
        <p:txBody>
          <a:bodyPr wrap="square">
            <a:spAutoFit/>
          </a:bodyPr>
          <a:lstStyle/>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a:p>
            <a:r>
              <a:rPr kumimoji="0" lang="en-US" altLang="ja-JP" sz="800" b="0" i="0" u="none" strike="noStrike" kern="0" cap="none" spc="0" normalizeH="0" baseline="0" noProof="0" dirty="0">
                <a:ln>
                  <a:noFill/>
                </a:ln>
                <a:solidFill>
                  <a:schemeClr val="tx1">
                    <a:lumMod val="50000"/>
                    <a:lumOff val="50000"/>
                  </a:schemeClr>
                </a:solidFill>
                <a:effectLst/>
                <a:uLnTx/>
                <a:uFillTx/>
              </a:rPr>
              <a:t>※SP</a:t>
            </a:r>
            <a:r>
              <a:rPr kumimoji="0" lang="ja-JP" altLang="en-US" sz="800" b="0" i="0" u="none" strike="noStrike" kern="0" cap="none" spc="0" normalizeH="0" baseline="0" noProof="0" dirty="0">
                <a:ln>
                  <a:noFill/>
                </a:ln>
                <a:solidFill>
                  <a:schemeClr val="tx1">
                    <a:lumMod val="50000"/>
                    <a:lumOff val="50000"/>
                  </a:schemeClr>
                </a:solidFill>
                <a:effectLst/>
                <a:uLnTx/>
                <a:uFillTx/>
              </a:rPr>
              <a:t>はスマートフォン、</a:t>
            </a:r>
            <a:r>
              <a:rPr kumimoji="0" lang="en-US" altLang="ja-JP" sz="800" b="0" i="0" u="none" strike="noStrike" kern="0" cap="none" spc="0" normalizeH="0" baseline="0" noProof="0" dirty="0">
                <a:ln>
                  <a:noFill/>
                </a:ln>
                <a:solidFill>
                  <a:schemeClr val="tx1">
                    <a:lumMod val="50000"/>
                    <a:lumOff val="50000"/>
                  </a:schemeClr>
                </a:solidFill>
                <a:effectLst/>
                <a:uLnTx/>
                <a:uFillTx/>
              </a:rPr>
              <a:t>PC</a:t>
            </a:r>
            <a:r>
              <a:rPr kumimoji="0" lang="ja-JP" altLang="en-US" sz="800" b="0" i="0" u="none" strike="noStrike" kern="0" cap="none" spc="0" normalizeH="0" baseline="0" noProof="0" dirty="0">
                <a:ln>
                  <a:noFill/>
                </a:ln>
                <a:solidFill>
                  <a:schemeClr val="tx1">
                    <a:lumMod val="50000"/>
                    <a:lumOff val="50000"/>
                  </a:schemeClr>
                </a:solidFill>
                <a:effectLst/>
                <a:uLnTx/>
                <a:uFillTx/>
              </a:rPr>
              <a:t>はパソコン、</a:t>
            </a:r>
            <a:r>
              <a:rPr kumimoji="0" lang="en-US" altLang="ja-JP" sz="800" b="0" i="0" u="none" strike="noStrike" kern="0" cap="none" spc="0" normalizeH="0" baseline="0" noProof="0" dirty="0">
                <a:ln>
                  <a:noFill/>
                </a:ln>
                <a:solidFill>
                  <a:schemeClr val="tx1">
                    <a:lumMod val="50000"/>
                    <a:lumOff val="50000"/>
                  </a:schemeClr>
                </a:solidFill>
                <a:effectLst/>
                <a:uLnTx/>
                <a:uFillTx/>
              </a:rPr>
              <a:t>MD</a:t>
            </a:r>
            <a:r>
              <a:rPr kumimoji="0" lang="ja-JP" altLang="en-US" sz="800" b="0" i="0" u="none" strike="noStrike" kern="0" cap="none" spc="0" normalizeH="0" baseline="0" noProof="0" dirty="0">
                <a:ln>
                  <a:noFill/>
                </a:ln>
                <a:solidFill>
                  <a:schemeClr val="tx1">
                    <a:lumMod val="50000"/>
                    <a:lumOff val="50000"/>
                  </a:schemeClr>
                </a:solidFill>
                <a:effectLst/>
                <a:uLnTx/>
                <a:uFillTx/>
              </a:rPr>
              <a:t>はマルチデバイスの略称です。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p:txBody>
      </p:sp>
      <p:sp>
        <p:nvSpPr>
          <p:cNvPr id="4" name="テキスト ボックス 3">
            <a:extLst>
              <a:ext uri="{FF2B5EF4-FFF2-40B4-BE49-F238E27FC236}">
                <a16:creationId xmlns:a16="http://schemas.microsoft.com/office/drawing/2014/main" id="{7204419A-A6F2-5AF2-E965-84FD75AEFFAA}"/>
              </a:ext>
            </a:extLst>
          </p:cNvPr>
          <p:cNvSpPr txBox="1"/>
          <p:nvPr/>
        </p:nvSpPr>
        <p:spPr>
          <a:xfrm>
            <a:off x="4258790" y="5826214"/>
            <a:ext cx="1709324" cy="21544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a:t>
            </a:r>
            <a:r>
              <a:rPr kumimoji="0" lang="ja-JP" altLang="en-US" sz="800" b="0" i="0" u="none" strike="noStrike" kern="0" cap="none" spc="0" normalizeH="0" baseline="0" noProof="0" dirty="0">
                <a:ln>
                  <a:noFill/>
                </a:ln>
                <a:solidFill>
                  <a:schemeClr val="tx1">
                    <a:lumMod val="50000"/>
                    <a:lumOff val="50000"/>
                  </a:schemeClr>
                </a:solidFill>
                <a:effectLst/>
                <a:uLnTx/>
                <a:uFillTx/>
              </a:rPr>
              <a:t>イメージ画像：広告タイプ</a:t>
            </a:r>
            <a:r>
              <a:rPr kumimoji="0" lang="en-US" altLang="ja-JP" sz="800" b="0" i="0" u="none" strike="noStrike" kern="0" cap="none" spc="0" normalizeH="0" baseline="0" noProof="0" dirty="0">
                <a:ln>
                  <a:noFill/>
                </a:ln>
                <a:solidFill>
                  <a:schemeClr val="tx1">
                    <a:lumMod val="50000"/>
                    <a:lumOff val="50000"/>
                  </a:schemeClr>
                </a:solidFill>
                <a:effectLst/>
                <a:uLnTx/>
                <a:uFillTx/>
              </a:rPr>
              <a:t>1</a:t>
            </a:r>
            <a:r>
              <a:rPr kumimoji="0" lang="en-US" altLang="ja-JP" sz="800" kern="0" dirty="0">
                <a:solidFill>
                  <a:schemeClr val="tx1">
                    <a:lumMod val="50000"/>
                    <a:lumOff val="50000"/>
                  </a:schemeClr>
                </a:solidFill>
              </a:rPr>
              <a:t>:</a:t>
            </a:r>
            <a:r>
              <a:rPr kumimoji="0" lang="en-US" altLang="ja-JP" sz="800" b="0" i="0" u="none" strike="noStrike" kern="0" cap="none" spc="0" normalizeH="0" baseline="0" noProof="0" dirty="0">
                <a:ln>
                  <a:noFill/>
                </a:ln>
                <a:solidFill>
                  <a:schemeClr val="tx1">
                    <a:lumMod val="50000"/>
                    <a:lumOff val="50000"/>
                  </a:schemeClr>
                </a:solidFill>
                <a:effectLst/>
                <a:uLnTx/>
                <a:uFillTx/>
              </a:rPr>
              <a:t>2</a:t>
            </a:r>
            <a:endParaRPr lang="ja-JP" altLang="en-US" sz="800" dirty="0">
              <a:solidFill>
                <a:schemeClr val="tx1">
                  <a:lumMod val="50000"/>
                  <a:lumOff val="50000"/>
                </a:schemeClr>
              </a:solidFill>
            </a:endParaRPr>
          </a:p>
        </p:txBody>
      </p:sp>
    </p:spTree>
    <p:extLst>
      <p:ext uri="{BB962C8B-B14F-4D97-AF65-F5344CB8AC3E}">
        <p14:creationId xmlns:p14="http://schemas.microsoft.com/office/powerpoint/2010/main" val="83396652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正方形/長方形 44"/>
          <p:cNvSpPr/>
          <p:nvPr/>
        </p:nvSpPr>
        <p:spPr>
          <a:xfrm>
            <a:off x="291352" y="2267490"/>
            <a:ext cx="6668744" cy="4036127"/>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0" name="正方形/長方形 19">
            <a:extLst>
              <a:ext uri="{FF2B5EF4-FFF2-40B4-BE49-F238E27FC236}">
                <a16:creationId xmlns:a16="http://schemas.microsoft.com/office/drawing/2014/main" id="{149EA8C8-D30A-A7ED-04D3-6B92421CE305}"/>
              </a:ext>
            </a:extLst>
          </p:cNvPr>
          <p:cNvSpPr/>
          <p:nvPr/>
        </p:nvSpPr>
        <p:spPr>
          <a:xfrm>
            <a:off x="433773" y="4521803"/>
            <a:ext cx="562342" cy="1626933"/>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tx1"/>
                </a:solidFill>
                <a:latin typeface="+mn-ea"/>
              </a:rPr>
              <a:t>月間</a:t>
            </a:r>
            <a:endParaRPr lang="en-US" altLang="ja-JP" b="1" dirty="0">
              <a:solidFill>
                <a:schemeClr val="tx1"/>
              </a:solidFill>
              <a:latin typeface="+mn-ea"/>
            </a:endParaRPr>
          </a:p>
          <a:p>
            <a:pPr algn="ctr"/>
            <a:r>
              <a:rPr lang="en-US" altLang="ja-JP" b="1" dirty="0">
                <a:solidFill>
                  <a:schemeClr val="tx1"/>
                </a:solidFill>
                <a:latin typeface="+mn-ea"/>
              </a:rPr>
              <a:t>PV</a:t>
            </a:r>
            <a:r>
              <a:rPr lang="ja-JP" altLang="en-US" b="1" dirty="0">
                <a:solidFill>
                  <a:schemeClr val="tx1"/>
                </a:solidFill>
                <a:latin typeface="+mn-ea"/>
              </a:rPr>
              <a:t>数</a:t>
            </a:r>
            <a:endParaRPr lang="en-US" altLang="ja-JP" b="1" dirty="0">
              <a:solidFill>
                <a:schemeClr val="tx1"/>
              </a:solidFill>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75" name="テキスト プレースホルダー 2"/>
          <p:cNvSpPr>
            <a:spLocks noGrp="1"/>
          </p:cNvSpPr>
          <p:nvPr>
            <p:ph type="body" sz="quarter" idx="11"/>
          </p:nvPr>
        </p:nvSpPr>
        <p:spPr>
          <a:xfrm>
            <a:off x="263352" y="44624"/>
            <a:ext cx="11089629" cy="814388"/>
          </a:xfrm>
        </p:spPr>
        <p:txBody>
          <a:bodyPr>
            <a:noAutofit/>
          </a:bodyPr>
          <a:lstStyle/>
          <a:p>
            <a:pPr algn="l" rtl="0" fontAlgn="t"/>
            <a:r>
              <a:rPr lang="ja-JP" altLang="en-US" sz="2800" b="0" i="0" u="none" strike="noStrike" dirty="0">
                <a:solidFill>
                  <a:srgbClr val="1D1C1D"/>
                </a:solidFill>
                <a:effectLst/>
                <a:latin typeface="メイリオ" panose="020B0604030504040204" pitchFamily="50" charset="-128"/>
                <a:ea typeface="メイリオ" panose="020B0604030504040204" pitchFamily="50" charset="-128"/>
              </a:rPr>
              <a:t>スポーツナビ</a:t>
            </a:r>
            <a:endParaRPr lang="en-US" altLang="ja-JP" sz="2800" b="0" i="0" u="none" strike="noStrike" dirty="0">
              <a:solidFill>
                <a:srgbClr val="1D1C1D"/>
              </a:solidFill>
              <a:effectLst/>
              <a:latin typeface="メイリオ" panose="020B0604030504040204" pitchFamily="50" charset="-128"/>
              <a:ea typeface="メイリオ" panose="020B0604030504040204" pitchFamily="50" charset="-128"/>
            </a:endParaRPr>
          </a:p>
        </p:txBody>
      </p:sp>
      <p:sp>
        <p:nvSpPr>
          <p:cNvPr id="25" name="テキスト ボックス 24"/>
          <p:cNvSpPr txBox="1"/>
          <p:nvPr/>
        </p:nvSpPr>
        <p:spPr>
          <a:xfrm>
            <a:off x="7115741" y="3324039"/>
            <a:ext cx="3943708" cy="553998"/>
          </a:xfrm>
          <a:prstGeom prst="rect">
            <a:avLst/>
          </a:prstGeom>
          <a:noFill/>
        </p:spPr>
        <p:txBody>
          <a:bodyPr wrap="none" rtlCol="0">
            <a:spAutoFit/>
          </a:bodyPr>
          <a:lstStyle/>
          <a:p>
            <a:r>
              <a:rPr lang="ja-JP" altLang="en-US" dirty="0">
                <a:latin typeface="+mn-ea"/>
              </a:rPr>
              <a:t>■通常メニューの場合</a:t>
            </a:r>
            <a:br>
              <a:rPr lang="en-US" altLang="ja-JP" sz="1200" dirty="0">
                <a:latin typeface="+mn-ea"/>
              </a:rPr>
            </a:br>
            <a:r>
              <a:rPr lang="ja-JP" altLang="en-US" sz="1200" dirty="0">
                <a:latin typeface="+mn-ea"/>
              </a:rPr>
              <a:t>　</a:t>
            </a:r>
            <a:r>
              <a:rPr lang="en-US" altLang="ja-JP" sz="1000" dirty="0">
                <a:solidFill>
                  <a:schemeClr val="tx1">
                    <a:lumMod val="75000"/>
                    <a:lumOff val="25000"/>
                  </a:schemeClr>
                </a:solidFill>
                <a:latin typeface="+mn-ea"/>
              </a:rPr>
              <a:t>※</a:t>
            </a:r>
            <a:r>
              <a:rPr lang="ja-JP" altLang="en-US" sz="1000" i="0" u="none" strike="noStrike" dirty="0">
                <a:solidFill>
                  <a:schemeClr val="tx1">
                    <a:lumMod val="75000"/>
                    <a:lumOff val="25000"/>
                  </a:schemeClr>
                </a:solidFill>
                <a:effectLst/>
                <a:latin typeface="メイリオ" panose="020B0604030504040204" pitchFamily="50" charset="-128"/>
                <a:ea typeface="メイリオ" panose="020B0604030504040204" pitchFamily="50" charset="-128"/>
              </a:rPr>
              <a:t>スポーツナビ　トップ　トップパネル　</a:t>
            </a:r>
            <a:r>
              <a:rPr lang="en-US" altLang="ja-JP" sz="1000" i="0" u="none" strike="noStrike" dirty="0">
                <a:solidFill>
                  <a:schemeClr val="tx1">
                    <a:lumMod val="75000"/>
                    <a:lumOff val="25000"/>
                  </a:schemeClr>
                </a:solidFill>
                <a:effectLst/>
                <a:latin typeface="メイリオ" panose="020B0604030504040204" pitchFamily="50" charset="-128"/>
                <a:ea typeface="メイリオ" panose="020B0604030504040204" pitchFamily="50" charset="-128"/>
              </a:rPr>
              <a:t>SP</a:t>
            </a:r>
            <a:r>
              <a:rPr lang="ja-JP" altLang="en-US" sz="1000" i="0" u="none" strike="noStrike" dirty="0">
                <a:solidFill>
                  <a:schemeClr val="tx1">
                    <a:lumMod val="75000"/>
                    <a:lumOff val="25000"/>
                  </a:schemeClr>
                </a:solidFill>
                <a:effectLst/>
                <a:latin typeface="メイリオ" panose="020B0604030504040204" pitchFamily="50" charset="-128"/>
                <a:ea typeface="メイリオ" panose="020B0604030504040204" pitchFamily="50" charset="-128"/>
              </a:rPr>
              <a:t>　</a:t>
            </a:r>
            <a:r>
              <a:rPr lang="en-US" altLang="ja-JP" sz="1000" dirty="0">
                <a:solidFill>
                  <a:schemeClr val="tx1">
                    <a:lumMod val="75000"/>
                    <a:lumOff val="25000"/>
                  </a:schemeClr>
                </a:solidFill>
                <a:latin typeface="+mn-ea"/>
              </a:rPr>
              <a:t>300</a:t>
            </a:r>
            <a:r>
              <a:rPr lang="ja-JP" altLang="en-US" sz="1000" dirty="0">
                <a:solidFill>
                  <a:schemeClr val="tx1">
                    <a:lumMod val="75000"/>
                    <a:lumOff val="25000"/>
                  </a:schemeClr>
                </a:solidFill>
                <a:latin typeface="+mn-ea"/>
              </a:rPr>
              <a:t>万円出稿</a:t>
            </a:r>
            <a:endParaRPr kumimoji="1" lang="ja-JP" altLang="en-US" sz="1000" dirty="0">
              <a:solidFill>
                <a:schemeClr val="tx1">
                  <a:lumMod val="75000"/>
                  <a:lumOff val="25000"/>
                </a:schemeClr>
              </a:solidFill>
              <a:latin typeface="+mn-ea"/>
            </a:endParaRPr>
          </a:p>
        </p:txBody>
      </p:sp>
      <p:sp>
        <p:nvSpPr>
          <p:cNvPr id="28" name="正方形/長方形 27"/>
          <p:cNvSpPr/>
          <p:nvPr/>
        </p:nvSpPr>
        <p:spPr>
          <a:xfrm>
            <a:off x="9114964" y="6303617"/>
            <a:ext cx="2968040" cy="461665"/>
          </a:xfrm>
          <a:prstGeom prst="rect">
            <a:avLst/>
          </a:prstGeom>
        </p:spPr>
        <p:txBody>
          <a:bodyPr wrap="square">
            <a:spAutoFit/>
          </a:bodyPr>
          <a:lstStyle/>
          <a:p>
            <a:r>
              <a:rPr lang="en-US" altLang="ja-JP" sz="800" dirty="0">
                <a:solidFill>
                  <a:schemeClr val="tx1">
                    <a:lumMod val="50000"/>
                    <a:lumOff val="50000"/>
                  </a:schemeClr>
                </a:solidFill>
              </a:rPr>
              <a:t>※</a:t>
            </a:r>
            <a:r>
              <a:rPr lang="ja-JP" altLang="en-US" sz="800" dirty="0">
                <a:solidFill>
                  <a:schemeClr val="tx1">
                    <a:lumMod val="50000"/>
                    <a:lumOff val="50000"/>
                  </a:schemeClr>
                </a:solidFill>
              </a:rPr>
              <a:t>実績平均値より算出しております</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ノンターゲティングの過去実績をもとにした想定数値です</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配信結果をお約束するものではございません</a:t>
            </a:r>
            <a:endParaRPr lang="en-US" altLang="ja-JP" sz="800" dirty="0">
              <a:solidFill>
                <a:schemeClr val="tx1">
                  <a:lumMod val="50000"/>
                  <a:lumOff val="50000"/>
                </a:schemeClr>
              </a:solidFill>
            </a:endParaRPr>
          </a:p>
        </p:txBody>
      </p:sp>
      <p:sp>
        <p:nvSpPr>
          <p:cNvPr id="30" name="object 7"/>
          <p:cNvSpPr/>
          <p:nvPr/>
        </p:nvSpPr>
        <p:spPr>
          <a:xfrm>
            <a:off x="7104112" y="2545491"/>
            <a:ext cx="4413322" cy="67793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dirty="0">
                <a:solidFill>
                  <a:schemeClr val="bg1"/>
                </a:solidFill>
                <a:latin typeface="+mn-ea"/>
              </a:rPr>
              <a:t>今回は期間限定で</a:t>
            </a:r>
            <a:endParaRPr lang="en-US" altLang="ja-JP" b="1" dirty="0">
              <a:solidFill>
                <a:schemeClr val="bg1"/>
              </a:solidFill>
              <a:latin typeface="+mn-ea"/>
            </a:endParaRPr>
          </a:p>
          <a:p>
            <a:pPr algn="ctr"/>
            <a:r>
              <a:rPr lang="ja-JP" altLang="en-US" b="1" dirty="0">
                <a:solidFill>
                  <a:schemeClr val="bg1"/>
                </a:solidFill>
                <a:latin typeface="+mn-ea"/>
              </a:rPr>
              <a:t>さらにお得にご利用いただけます</a:t>
            </a:r>
          </a:p>
        </p:txBody>
      </p:sp>
      <p:sp>
        <p:nvSpPr>
          <p:cNvPr id="7" name="正方形/長方形 6">
            <a:extLst>
              <a:ext uri="{FF2B5EF4-FFF2-40B4-BE49-F238E27FC236}">
                <a16:creationId xmlns:a16="http://schemas.microsoft.com/office/drawing/2014/main" id="{A387BB27-B42D-D214-2E13-8DBB353B05B6}"/>
              </a:ext>
            </a:extLst>
          </p:cNvPr>
          <p:cNvSpPr/>
          <p:nvPr/>
        </p:nvSpPr>
        <p:spPr>
          <a:xfrm>
            <a:off x="9048328" y="374467"/>
            <a:ext cx="1464048" cy="246221"/>
          </a:xfrm>
          <a:prstGeom prst="rect">
            <a:avLst/>
          </a:prstGeom>
          <a:solidFill>
            <a:schemeClr val="accent6">
              <a:lumMod val="60000"/>
              <a:lumOff val="40000"/>
            </a:schemeClr>
          </a:solidFill>
        </p:spPr>
        <p:txBody>
          <a:bodyPr wrap="square">
            <a:spAutoFit/>
          </a:bodyPr>
          <a:lstStyle/>
          <a:p>
            <a:pPr algn="ctr"/>
            <a:r>
              <a:rPr lang="en-US" altLang="ja-JP" sz="1000" b="1" dirty="0" err="1">
                <a:solidFill>
                  <a:schemeClr val="bg1"/>
                </a:solidFill>
                <a:latin typeface="+mn-ea"/>
              </a:rPr>
              <a:t>vimps</a:t>
            </a:r>
            <a:r>
              <a:rPr lang="ja-JP" altLang="en-US" sz="1000" b="1" dirty="0">
                <a:solidFill>
                  <a:schemeClr val="bg1"/>
                </a:solidFill>
                <a:latin typeface="+mn-ea"/>
              </a:rPr>
              <a:t>大増量プラン　　</a:t>
            </a:r>
          </a:p>
        </p:txBody>
      </p:sp>
      <p:sp>
        <p:nvSpPr>
          <p:cNvPr id="2" name="object 5">
            <a:extLst>
              <a:ext uri="{FF2B5EF4-FFF2-40B4-BE49-F238E27FC236}">
                <a16:creationId xmlns:a16="http://schemas.microsoft.com/office/drawing/2014/main" id="{E0BFCA78-4071-18BF-7CD9-61BB96699E7B}"/>
              </a:ext>
            </a:extLst>
          </p:cNvPr>
          <p:cNvSpPr txBox="1"/>
          <p:nvPr/>
        </p:nvSpPr>
        <p:spPr>
          <a:xfrm>
            <a:off x="479376" y="980728"/>
            <a:ext cx="11195050" cy="1080424"/>
          </a:xfrm>
          <a:prstGeom prst="rect">
            <a:avLst/>
          </a:prstGeom>
        </p:spPr>
        <p:txBody>
          <a:bodyPr vert="horz" wrap="square" lIns="0" tIns="79375" rIns="0" bIns="0" rtlCol="0" anchor="t">
            <a:spAutoFit/>
          </a:bodyPr>
          <a:lstStyle/>
          <a:p>
            <a:pPr algn="ctr"/>
            <a:r>
              <a:rPr lang="ja-JP" altLang="en-US" sz="2000" dirty="0">
                <a:solidFill>
                  <a:schemeClr val="tx1">
                    <a:lumMod val="75000"/>
                    <a:lumOff val="25000"/>
                  </a:schemeClr>
                </a:solidFill>
                <a:latin typeface="メイリオ" panose="020B0604030504040204" pitchFamily="50" charset="-128"/>
                <a:cs typeface="メイリオ" panose="020B0604030504040204" pitchFamily="50" charset="-128"/>
              </a:rPr>
              <a:t>野球、サッカー、ゴルフをはじめ、</a:t>
            </a:r>
            <a:r>
              <a:rPr lang="en-US" altLang="ja-JP" sz="2000" dirty="0">
                <a:solidFill>
                  <a:schemeClr val="tx1">
                    <a:lumMod val="75000"/>
                    <a:lumOff val="25000"/>
                  </a:schemeClr>
                </a:solidFill>
                <a:latin typeface="メイリオ" panose="020B0604030504040204" pitchFamily="50" charset="-128"/>
                <a:cs typeface="メイリオ" panose="020B0604030504040204" pitchFamily="50" charset="-128"/>
              </a:rPr>
              <a:t>20</a:t>
            </a:r>
            <a:r>
              <a:rPr lang="ja-JP" altLang="en-US" sz="2000" dirty="0">
                <a:solidFill>
                  <a:schemeClr val="tx1">
                    <a:lumMod val="75000"/>
                    <a:lumOff val="25000"/>
                  </a:schemeClr>
                </a:solidFill>
                <a:latin typeface="メイリオ" panose="020B0604030504040204" pitchFamily="50" charset="-128"/>
                <a:cs typeface="メイリオ" panose="020B0604030504040204" pitchFamily="50" charset="-128"/>
              </a:rPr>
              <a:t>カテゴリ以上を網羅し、</a:t>
            </a:r>
            <a:endParaRPr lang="en-US" altLang="ja-JP" sz="2000" dirty="0">
              <a:solidFill>
                <a:schemeClr val="tx1">
                  <a:lumMod val="75000"/>
                  <a:lumOff val="25000"/>
                </a:schemeClr>
              </a:solidFill>
              <a:latin typeface="メイリオ" panose="020B0604030504040204" pitchFamily="50" charset="-128"/>
              <a:cs typeface="メイリオ" panose="020B0604030504040204" pitchFamily="50" charset="-128"/>
            </a:endParaRPr>
          </a:p>
          <a:p>
            <a:pPr algn="ctr"/>
            <a:r>
              <a:rPr lang="ja-JP" altLang="en-US" sz="2000" dirty="0">
                <a:solidFill>
                  <a:schemeClr val="tx1">
                    <a:lumMod val="75000"/>
                    <a:lumOff val="25000"/>
                  </a:schemeClr>
                </a:solidFill>
                <a:latin typeface="+mn-ea"/>
                <a:cs typeface="メイリオ" panose="020B0604030504040204" pitchFamily="50" charset="-128"/>
              </a:rPr>
              <a:t>スポーツ系ウェブメディアでは圧倒的</a:t>
            </a:r>
            <a:r>
              <a:rPr lang="en-US" altLang="ja-JP" sz="2000" dirty="0">
                <a:solidFill>
                  <a:schemeClr val="tx1">
                    <a:lumMod val="75000"/>
                    <a:lumOff val="25000"/>
                  </a:schemeClr>
                </a:solidFill>
                <a:latin typeface="+mn-ea"/>
                <a:cs typeface="メイリオ" panose="020B0604030504040204" pitchFamily="50" charset="-128"/>
              </a:rPr>
              <a:t>No.1</a:t>
            </a:r>
            <a:r>
              <a:rPr lang="en-US" altLang="ja-JP" sz="1000" dirty="0">
                <a:solidFill>
                  <a:schemeClr val="tx1">
                    <a:lumMod val="75000"/>
                    <a:lumOff val="25000"/>
                  </a:schemeClr>
                </a:solidFill>
                <a:latin typeface="+mn-ea"/>
                <a:cs typeface="メイリオ" panose="020B0604030504040204" pitchFamily="50" charset="-128"/>
              </a:rPr>
              <a:t>※1</a:t>
            </a:r>
            <a:r>
              <a:rPr lang="ja-JP" altLang="en-US" sz="2000" dirty="0">
                <a:solidFill>
                  <a:schemeClr val="tx1">
                    <a:lumMod val="75000"/>
                    <a:lumOff val="25000"/>
                  </a:schemeClr>
                </a:solidFill>
                <a:latin typeface="+mn-ea"/>
                <a:cs typeface="メイリオ" panose="020B0604030504040204" pitchFamily="50" charset="-128"/>
              </a:rPr>
              <a:t>を誇る</a:t>
            </a:r>
            <a:r>
              <a:rPr lang="ja-JP" altLang="en-US" sz="2000" dirty="0">
                <a:solidFill>
                  <a:srgbClr val="C00000"/>
                </a:solidFill>
                <a:latin typeface="メイリオ" panose="020B0604030504040204" pitchFamily="50" charset="-128"/>
                <a:cs typeface="メイリオ" panose="020B0604030504040204" pitchFamily="50" charset="-128"/>
              </a:rPr>
              <a:t>日本最大級のスポーツ総合サイト</a:t>
            </a:r>
            <a:endParaRPr lang="ja-JP" altLang="en-US" sz="2000" dirty="0">
              <a:solidFill>
                <a:schemeClr val="tx1">
                  <a:lumMod val="75000"/>
                  <a:lumOff val="25000"/>
                </a:schemeClr>
              </a:solidFill>
              <a:latin typeface="メイリオ" panose="020B0604030504040204" pitchFamily="50" charset="-128"/>
              <a:cs typeface="メイリオ" panose="020B0604030504040204" pitchFamily="50" charset="-128"/>
            </a:endParaRPr>
          </a:p>
          <a:p>
            <a:pPr algn="ctr">
              <a:spcBef>
                <a:spcPts val="625"/>
              </a:spcBef>
            </a:pPr>
            <a:r>
              <a:rPr lang="ja-JP" altLang="en-US" sz="2000" dirty="0">
                <a:latin typeface="+mn-ea"/>
                <a:cs typeface="メイリオ"/>
              </a:rPr>
              <a:t>スポーツ関連情報への興味関心層に対してリーチが可能です</a:t>
            </a:r>
            <a:endParaRPr sz="2000" dirty="0">
              <a:latin typeface="+mn-ea"/>
              <a:cs typeface="メイリオ"/>
            </a:endParaRPr>
          </a:p>
        </p:txBody>
      </p:sp>
      <p:sp>
        <p:nvSpPr>
          <p:cNvPr id="17" name="テキスト ボックス 16">
            <a:extLst>
              <a:ext uri="{FF2B5EF4-FFF2-40B4-BE49-F238E27FC236}">
                <a16:creationId xmlns:a16="http://schemas.microsoft.com/office/drawing/2014/main" id="{DCFA825F-268C-125B-8314-EB6503600432}"/>
              </a:ext>
            </a:extLst>
          </p:cNvPr>
          <p:cNvSpPr txBox="1"/>
          <p:nvPr/>
        </p:nvSpPr>
        <p:spPr>
          <a:xfrm>
            <a:off x="1647030" y="4886761"/>
            <a:ext cx="1989749" cy="338554"/>
          </a:xfrm>
          <a:prstGeom prst="rect">
            <a:avLst/>
          </a:prstGeom>
          <a:noFill/>
        </p:spPr>
        <p:txBody>
          <a:bodyPr wrap="square" rtlCol="0">
            <a:spAutoFit/>
          </a:bodyPr>
          <a:lstStyle/>
          <a:p>
            <a:r>
              <a:rPr lang="en-US" altLang="ja-JP" sz="1600" b="1" u="sng" dirty="0">
                <a:solidFill>
                  <a:schemeClr val="accent6"/>
                </a:solidFill>
              </a:rPr>
              <a:t>49</a:t>
            </a:r>
            <a:r>
              <a:rPr lang="ja-JP" altLang="en-US" sz="1600" b="1" u="sng" dirty="0">
                <a:solidFill>
                  <a:schemeClr val="accent6"/>
                </a:solidFill>
              </a:rPr>
              <a:t>億</a:t>
            </a:r>
            <a:r>
              <a:rPr lang="en-US" altLang="ja-JP" sz="1600" b="1" u="sng" dirty="0">
                <a:solidFill>
                  <a:schemeClr val="accent6"/>
                </a:solidFill>
              </a:rPr>
              <a:t>5200</a:t>
            </a:r>
            <a:r>
              <a:rPr lang="ja-JP" altLang="en-US" sz="1600" b="1" u="sng" dirty="0">
                <a:solidFill>
                  <a:schemeClr val="accent6"/>
                </a:solidFill>
              </a:rPr>
              <a:t>万</a:t>
            </a:r>
            <a:r>
              <a:rPr lang="en-US" altLang="ja-JP" sz="1600" b="1" dirty="0"/>
              <a:t>PV</a:t>
            </a:r>
            <a:r>
              <a:rPr lang="en-US" altLang="ja-JP" sz="900" b="1" dirty="0"/>
              <a:t>※3</a:t>
            </a:r>
            <a:endParaRPr kumimoji="1" lang="ja-JP" altLang="en-US" sz="1600" dirty="0"/>
          </a:p>
        </p:txBody>
      </p:sp>
      <p:sp>
        <p:nvSpPr>
          <p:cNvPr id="18" name="テキスト ボックス 17">
            <a:extLst>
              <a:ext uri="{FF2B5EF4-FFF2-40B4-BE49-F238E27FC236}">
                <a16:creationId xmlns:a16="http://schemas.microsoft.com/office/drawing/2014/main" id="{5021ABC5-27B8-7E4C-EF49-F7EB808373BF}"/>
              </a:ext>
            </a:extLst>
          </p:cNvPr>
          <p:cNvSpPr txBox="1"/>
          <p:nvPr/>
        </p:nvSpPr>
        <p:spPr>
          <a:xfrm>
            <a:off x="1647030" y="4582188"/>
            <a:ext cx="1851789" cy="338554"/>
          </a:xfrm>
          <a:prstGeom prst="rect">
            <a:avLst/>
          </a:prstGeom>
          <a:noFill/>
        </p:spPr>
        <p:txBody>
          <a:bodyPr wrap="none" rtlCol="0">
            <a:spAutoFit/>
          </a:bodyPr>
          <a:lstStyle/>
          <a:p>
            <a:r>
              <a:rPr kumimoji="1" lang="ja-JP" altLang="en-US" sz="1600" u="sng" dirty="0"/>
              <a:t>スマートフォン</a:t>
            </a:r>
            <a:r>
              <a:rPr kumimoji="1" lang="en-US" altLang="ja-JP" sz="900" u="sng" dirty="0"/>
              <a:t>※2</a:t>
            </a:r>
            <a:endParaRPr kumimoji="1" lang="ja-JP" altLang="en-US" sz="1600" u="sng" dirty="0"/>
          </a:p>
        </p:txBody>
      </p:sp>
      <p:sp>
        <p:nvSpPr>
          <p:cNvPr id="19" name="テキスト ボックス 18">
            <a:extLst>
              <a:ext uri="{FF2B5EF4-FFF2-40B4-BE49-F238E27FC236}">
                <a16:creationId xmlns:a16="http://schemas.microsoft.com/office/drawing/2014/main" id="{73B6FA83-38AA-34B4-B173-155527E056A6}"/>
              </a:ext>
            </a:extLst>
          </p:cNvPr>
          <p:cNvSpPr txBox="1"/>
          <p:nvPr/>
        </p:nvSpPr>
        <p:spPr>
          <a:xfrm>
            <a:off x="1647030" y="5729296"/>
            <a:ext cx="1989749" cy="338554"/>
          </a:xfrm>
          <a:prstGeom prst="rect">
            <a:avLst/>
          </a:prstGeom>
          <a:noFill/>
        </p:spPr>
        <p:txBody>
          <a:bodyPr wrap="square" rtlCol="0">
            <a:spAutoFit/>
          </a:bodyPr>
          <a:lstStyle/>
          <a:p>
            <a:r>
              <a:rPr lang="en-US" altLang="ja-JP" sz="1600" b="1" u="sng" dirty="0">
                <a:solidFill>
                  <a:schemeClr val="accent6"/>
                </a:solidFill>
              </a:rPr>
              <a:t>12</a:t>
            </a:r>
            <a:r>
              <a:rPr lang="ja-JP" altLang="en-US" sz="1600" b="1" u="sng" dirty="0">
                <a:solidFill>
                  <a:schemeClr val="accent6"/>
                </a:solidFill>
              </a:rPr>
              <a:t>億</a:t>
            </a:r>
            <a:r>
              <a:rPr lang="en-US" altLang="ja-JP" sz="1600" b="1" u="sng" dirty="0">
                <a:solidFill>
                  <a:schemeClr val="accent6"/>
                </a:solidFill>
              </a:rPr>
              <a:t>4700</a:t>
            </a:r>
            <a:r>
              <a:rPr lang="ja-JP" altLang="en-US" sz="1600" b="1" u="sng" dirty="0">
                <a:solidFill>
                  <a:schemeClr val="accent6"/>
                </a:solidFill>
              </a:rPr>
              <a:t>万</a:t>
            </a:r>
            <a:r>
              <a:rPr lang="en-US" altLang="ja-JP" sz="1600" b="1" dirty="0"/>
              <a:t>PV</a:t>
            </a:r>
            <a:r>
              <a:rPr lang="en-US" altLang="ja-JP" sz="900" b="1" dirty="0"/>
              <a:t>※3</a:t>
            </a:r>
            <a:endParaRPr kumimoji="1" lang="ja-JP" altLang="en-US" sz="1600" dirty="0"/>
          </a:p>
        </p:txBody>
      </p:sp>
      <p:sp>
        <p:nvSpPr>
          <p:cNvPr id="21" name="テキスト ボックス 20">
            <a:extLst>
              <a:ext uri="{FF2B5EF4-FFF2-40B4-BE49-F238E27FC236}">
                <a16:creationId xmlns:a16="http://schemas.microsoft.com/office/drawing/2014/main" id="{99570E0F-F177-6D34-4690-B5E97612DEED}"/>
              </a:ext>
            </a:extLst>
          </p:cNvPr>
          <p:cNvSpPr txBox="1"/>
          <p:nvPr/>
        </p:nvSpPr>
        <p:spPr>
          <a:xfrm>
            <a:off x="1650831" y="5376000"/>
            <a:ext cx="1005403" cy="338554"/>
          </a:xfrm>
          <a:prstGeom prst="rect">
            <a:avLst/>
          </a:prstGeom>
          <a:noFill/>
        </p:spPr>
        <p:txBody>
          <a:bodyPr wrap="none" rtlCol="0">
            <a:spAutoFit/>
          </a:bodyPr>
          <a:lstStyle/>
          <a:p>
            <a:r>
              <a:rPr kumimoji="1" lang="ja-JP" altLang="en-US" sz="1600" u="sng" dirty="0"/>
              <a:t>パソコン</a:t>
            </a:r>
          </a:p>
        </p:txBody>
      </p:sp>
      <p:sp>
        <p:nvSpPr>
          <p:cNvPr id="23" name="テキスト ボックス 22">
            <a:extLst>
              <a:ext uri="{FF2B5EF4-FFF2-40B4-BE49-F238E27FC236}">
                <a16:creationId xmlns:a16="http://schemas.microsoft.com/office/drawing/2014/main" id="{FAB49B55-6E0B-4583-9DD9-48DBB02631F3}"/>
              </a:ext>
            </a:extLst>
          </p:cNvPr>
          <p:cNvSpPr txBox="1"/>
          <p:nvPr/>
        </p:nvSpPr>
        <p:spPr>
          <a:xfrm>
            <a:off x="456354" y="2393606"/>
            <a:ext cx="6477031" cy="369332"/>
          </a:xfrm>
          <a:prstGeom prst="rect">
            <a:avLst/>
          </a:prstGeom>
          <a:noFill/>
        </p:spPr>
        <p:txBody>
          <a:bodyPr wrap="square">
            <a:spAutoFit/>
          </a:bodyPr>
          <a:lstStyle/>
          <a:p>
            <a:pPr algn="ctr"/>
            <a:r>
              <a:rPr lang="ja-JP" altLang="en-US" sz="1800" dirty="0">
                <a:latin typeface="メイリオ" panose="020B0604030504040204" pitchFamily="50" charset="-128"/>
                <a:cs typeface="メイリオ" panose="020B0604030504040204" pitchFamily="50" charset="-128"/>
              </a:rPr>
              <a:t>日本最大級のスポーツ総合サイト</a:t>
            </a:r>
          </a:p>
        </p:txBody>
      </p:sp>
      <p:grpSp>
        <p:nvGrpSpPr>
          <p:cNvPr id="53" name="グループ化 52">
            <a:extLst>
              <a:ext uri="{FF2B5EF4-FFF2-40B4-BE49-F238E27FC236}">
                <a16:creationId xmlns:a16="http://schemas.microsoft.com/office/drawing/2014/main" id="{DF47452F-4A70-33A7-768E-23B9F65821BE}"/>
              </a:ext>
            </a:extLst>
          </p:cNvPr>
          <p:cNvGrpSpPr/>
          <p:nvPr/>
        </p:nvGrpSpPr>
        <p:grpSpPr>
          <a:xfrm>
            <a:off x="5154334" y="3042062"/>
            <a:ext cx="1863038" cy="3356634"/>
            <a:chOff x="5154334" y="3042062"/>
            <a:chExt cx="1863038" cy="3356634"/>
          </a:xfrm>
        </p:grpSpPr>
        <p:grpSp>
          <p:nvGrpSpPr>
            <p:cNvPr id="50" name="グループ化 49">
              <a:extLst>
                <a:ext uri="{FF2B5EF4-FFF2-40B4-BE49-F238E27FC236}">
                  <a16:creationId xmlns:a16="http://schemas.microsoft.com/office/drawing/2014/main" id="{C6DE918D-A70E-FA6B-09D2-BE18DF9814AA}"/>
                </a:ext>
              </a:extLst>
            </p:cNvPr>
            <p:cNvGrpSpPr/>
            <p:nvPr/>
          </p:nvGrpSpPr>
          <p:grpSpPr>
            <a:xfrm>
              <a:off x="5154334" y="3042062"/>
              <a:ext cx="1863038" cy="3356634"/>
              <a:chOff x="2063552" y="3703365"/>
              <a:chExt cx="1736165" cy="3128045"/>
            </a:xfrm>
          </p:grpSpPr>
          <p:pic>
            <p:nvPicPr>
              <p:cNvPr id="51" name="図 50">
                <a:extLst>
                  <a:ext uri="{FF2B5EF4-FFF2-40B4-BE49-F238E27FC236}">
                    <a16:creationId xmlns:a16="http://schemas.microsoft.com/office/drawing/2014/main" id="{EA56E31B-09B9-9E0A-6190-45024E04A36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063552" y="3703365"/>
                <a:ext cx="1736165" cy="3128045"/>
              </a:xfrm>
              <a:prstGeom prst="rect">
                <a:avLst/>
              </a:prstGeom>
            </p:spPr>
          </p:pic>
          <p:pic>
            <p:nvPicPr>
              <p:cNvPr id="52" name="図 51">
                <a:extLst>
                  <a:ext uri="{FF2B5EF4-FFF2-40B4-BE49-F238E27FC236}">
                    <a16:creationId xmlns:a16="http://schemas.microsoft.com/office/drawing/2014/main" id="{EFE5E9C2-C093-6B30-9D9D-C37D2EE106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65585" y="4123196"/>
                <a:ext cx="1210984" cy="2126279"/>
              </a:xfrm>
              <a:prstGeom prst="rect">
                <a:avLst/>
              </a:prstGeom>
            </p:spPr>
          </p:pic>
        </p:grpSp>
        <p:pic>
          <p:nvPicPr>
            <p:cNvPr id="40" name="図 39">
              <a:extLst>
                <a:ext uri="{FF2B5EF4-FFF2-40B4-BE49-F238E27FC236}">
                  <a16:creationId xmlns:a16="http://schemas.microsoft.com/office/drawing/2014/main" id="{DF5C64B4-8F79-B27B-43B4-8F062B56138D}"/>
                </a:ext>
              </a:extLst>
            </p:cNvPr>
            <p:cNvPicPr>
              <a:picLocks noChangeAspect="1"/>
            </p:cNvPicPr>
            <p:nvPr/>
          </p:nvPicPr>
          <p:blipFill rotWithShape="1">
            <a:blip r:embed="rId4"/>
            <a:srcRect b="12107"/>
            <a:stretch/>
          </p:blipFill>
          <p:spPr>
            <a:xfrm>
              <a:off x="5373010" y="3492573"/>
              <a:ext cx="1297600" cy="2278614"/>
            </a:xfrm>
            <a:prstGeom prst="rect">
              <a:avLst/>
            </a:prstGeom>
          </p:spPr>
        </p:pic>
      </p:grpSp>
      <p:grpSp>
        <p:nvGrpSpPr>
          <p:cNvPr id="57" name="グループ化 56">
            <a:extLst>
              <a:ext uri="{FF2B5EF4-FFF2-40B4-BE49-F238E27FC236}">
                <a16:creationId xmlns:a16="http://schemas.microsoft.com/office/drawing/2014/main" id="{C17F3915-AFDA-4378-6D05-285E5A27E582}"/>
              </a:ext>
            </a:extLst>
          </p:cNvPr>
          <p:cNvGrpSpPr/>
          <p:nvPr/>
        </p:nvGrpSpPr>
        <p:grpSpPr>
          <a:xfrm>
            <a:off x="3333631" y="4365104"/>
            <a:ext cx="2330321" cy="1790201"/>
            <a:chOff x="3342767" y="4358535"/>
            <a:chExt cx="3262449" cy="2506281"/>
          </a:xfrm>
        </p:grpSpPr>
        <p:pic>
          <p:nvPicPr>
            <p:cNvPr id="55" name="図 54">
              <a:extLst>
                <a:ext uri="{FF2B5EF4-FFF2-40B4-BE49-F238E27FC236}">
                  <a16:creationId xmlns:a16="http://schemas.microsoft.com/office/drawing/2014/main" id="{DCBCE379-81D8-6551-2AE2-8484AFC8C65B}"/>
                </a:ext>
              </a:extLst>
            </p:cNvPr>
            <p:cNvPicPr>
              <a:picLocks noChangeAspect="1"/>
            </p:cNvPicPr>
            <p:nvPr/>
          </p:nvPicPr>
          <p:blipFill>
            <a:blip r:embed="rId5"/>
            <a:stretch>
              <a:fillRect/>
            </a:stretch>
          </p:blipFill>
          <p:spPr>
            <a:xfrm>
              <a:off x="3342767" y="4358535"/>
              <a:ext cx="3262449" cy="2506281"/>
            </a:xfrm>
            <a:prstGeom prst="rect">
              <a:avLst/>
            </a:prstGeom>
          </p:spPr>
        </p:pic>
        <p:pic>
          <p:nvPicPr>
            <p:cNvPr id="38" name="図 37">
              <a:extLst>
                <a:ext uri="{FF2B5EF4-FFF2-40B4-BE49-F238E27FC236}">
                  <a16:creationId xmlns:a16="http://schemas.microsoft.com/office/drawing/2014/main" id="{C5CE3564-5C6B-64B1-1678-86A903361DE1}"/>
                </a:ext>
              </a:extLst>
            </p:cNvPr>
            <p:cNvPicPr>
              <a:picLocks noChangeAspect="1"/>
            </p:cNvPicPr>
            <p:nvPr/>
          </p:nvPicPr>
          <p:blipFill rotWithShape="1">
            <a:blip r:embed="rId6"/>
            <a:srcRect b="11911"/>
            <a:stretch/>
          </p:blipFill>
          <p:spPr>
            <a:xfrm>
              <a:off x="3658722" y="4564053"/>
              <a:ext cx="2581294" cy="1961291"/>
            </a:xfrm>
            <a:prstGeom prst="rect">
              <a:avLst/>
            </a:prstGeom>
          </p:spPr>
        </p:pic>
      </p:grpSp>
      <p:grpSp>
        <p:nvGrpSpPr>
          <p:cNvPr id="61" name="グループ化 60">
            <a:extLst>
              <a:ext uri="{FF2B5EF4-FFF2-40B4-BE49-F238E27FC236}">
                <a16:creationId xmlns:a16="http://schemas.microsoft.com/office/drawing/2014/main" id="{EA818CFE-4C5D-0FF2-FE92-17015EF5F472}"/>
              </a:ext>
            </a:extLst>
          </p:cNvPr>
          <p:cNvGrpSpPr/>
          <p:nvPr/>
        </p:nvGrpSpPr>
        <p:grpSpPr>
          <a:xfrm>
            <a:off x="3431704" y="3089603"/>
            <a:ext cx="589775" cy="567004"/>
            <a:chOff x="4552483" y="1749673"/>
            <a:chExt cx="954504" cy="931465"/>
          </a:xfrm>
        </p:grpSpPr>
        <p:sp>
          <p:nvSpPr>
            <p:cNvPr id="62" name="角丸四角形 46">
              <a:extLst>
                <a:ext uri="{FF2B5EF4-FFF2-40B4-BE49-F238E27FC236}">
                  <a16:creationId xmlns:a16="http://schemas.microsoft.com/office/drawing/2014/main" id="{A01572BC-1653-1388-3124-D0A6A4D1A551}"/>
                </a:ext>
              </a:extLst>
            </p:cNvPr>
            <p:cNvSpPr/>
            <p:nvPr/>
          </p:nvSpPr>
          <p:spPr>
            <a:xfrm>
              <a:off x="4552483" y="1749673"/>
              <a:ext cx="954504" cy="931465"/>
            </a:xfrm>
            <a:prstGeom prst="roundRect">
              <a:avLst>
                <a:gd name="adj" fmla="val 22670"/>
              </a:avLst>
            </a:prstGeom>
            <a:solidFill>
              <a:sysClr val="windowText" lastClr="000000"/>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63" name="図 62">
              <a:extLst>
                <a:ext uri="{FF2B5EF4-FFF2-40B4-BE49-F238E27FC236}">
                  <a16:creationId xmlns:a16="http://schemas.microsoft.com/office/drawing/2014/main" id="{C9441732-44A5-838E-526C-ACEC3E0766D6}"/>
                </a:ext>
              </a:extLst>
            </p:cNvPr>
            <p:cNvPicPr>
              <a:picLocks noChangeAspect="1"/>
            </p:cNvPicPr>
            <p:nvPr/>
          </p:nvPicPr>
          <p:blipFill>
            <a:blip r:embed="rId7"/>
            <a:stretch>
              <a:fillRect/>
            </a:stretch>
          </p:blipFill>
          <p:spPr>
            <a:xfrm>
              <a:off x="4584441" y="1957067"/>
              <a:ext cx="890587" cy="516676"/>
            </a:xfrm>
            <a:prstGeom prst="rect">
              <a:avLst/>
            </a:prstGeom>
          </p:spPr>
        </p:pic>
      </p:grpSp>
      <p:grpSp>
        <p:nvGrpSpPr>
          <p:cNvPr id="64" name="グループ化 63">
            <a:extLst>
              <a:ext uri="{FF2B5EF4-FFF2-40B4-BE49-F238E27FC236}">
                <a16:creationId xmlns:a16="http://schemas.microsoft.com/office/drawing/2014/main" id="{28025364-0468-7C6D-BB8F-FF2FBABF591D}"/>
              </a:ext>
            </a:extLst>
          </p:cNvPr>
          <p:cNvGrpSpPr/>
          <p:nvPr/>
        </p:nvGrpSpPr>
        <p:grpSpPr>
          <a:xfrm>
            <a:off x="4089541" y="3068960"/>
            <a:ext cx="618708" cy="587647"/>
            <a:chOff x="8212138" y="1700181"/>
            <a:chExt cx="954504" cy="931465"/>
          </a:xfrm>
        </p:grpSpPr>
        <p:sp>
          <p:nvSpPr>
            <p:cNvPr id="65" name="角丸四角形 43">
              <a:extLst>
                <a:ext uri="{FF2B5EF4-FFF2-40B4-BE49-F238E27FC236}">
                  <a16:creationId xmlns:a16="http://schemas.microsoft.com/office/drawing/2014/main" id="{94125847-7FF9-C8AE-0733-F4D74262D751}"/>
                </a:ext>
              </a:extLst>
            </p:cNvPr>
            <p:cNvSpPr/>
            <p:nvPr/>
          </p:nvSpPr>
          <p:spPr>
            <a:xfrm>
              <a:off x="8212138" y="1700181"/>
              <a:ext cx="954504" cy="931465"/>
            </a:xfrm>
            <a:prstGeom prst="roundRect">
              <a:avLst>
                <a:gd name="adj" fmla="val 22670"/>
              </a:avLst>
            </a:prstGeom>
            <a:solidFill>
              <a:sysClr val="windowText" lastClr="000000"/>
            </a:solidFill>
            <a:ln w="12700" cap="flat" cmpd="sng" algn="ctr">
              <a:noFill/>
              <a:prstDash val="solid"/>
              <a:miter lim="800000"/>
            </a:ln>
            <a:effectLst/>
          </p:spPr>
          <p:txBody>
            <a:bodyPr rtlCol="0" anchor="ct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sysClr val="window" lastClr="FFFFFF"/>
                </a:solidFill>
                <a:effectLst/>
                <a:uLnTx/>
                <a:uFillTx/>
                <a:latin typeface="Yu Gothic" panose="020F0502020204030204"/>
                <a:ea typeface="Yu Gothic" panose="020B0400000000000000" pitchFamily="50" charset="-128"/>
                <a:cs typeface="+mn-cs"/>
              </a:endParaRPr>
            </a:p>
          </p:txBody>
        </p:sp>
        <p:pic>
          <p:nvPicPr>
            <p:cNvPr id="66" name="図 65">
              <a:extLst>
                <a:ext uri="{FF2B5EF4-FFF2-40B4-BE49-F238E27FC236}">
                  <a16:creationId xmlns:a16="http://schemas.microsoft.com/office/drawing/2014/main" id="{90223503-0B80-C021-2B59-A7BFEBDF9EE5}"/>
                </a:ext>
              </a:extLst>
            </p:cNvPr>
            <p:cNvPicPr>
              <a:picLocks noChangeAspect="1"/>
            </p:cNvPicPr>
            <p:nvPr/>
          </p:nvPicPr>
          <p:blipFill>
            <a:blip r:embed="rId8"/>
            <a:stretch>
              <a:fillRect/>
            </a:stretch>
          </p:blipFill>
          <p:spPr>
            <a:xfrm>
              <a:off x="8385221" y="1792150"/>
              <a:ext cx="621402" cy="605944"/>
            </a:xfrm>
            <a:prstGeom prst="rect">
              <a:avLst/>
            </a:prstGeom>
          </p:spPr>
        </p:pic>
        <p:pic>
          <p:nvPicPr>
            <p:cNvPr id="67" name="図 66">
              <a:extLst>
                <a:ext uri="{FF2B5EF4-FFF2-40B4-BE49-F238E27FC236}">
                  <a16:creationId xmlns:a16="http://schemas.microsoft.com/office/drawing/2014/main" id="{6A64B41C-5C21-8B4B-4E60-07BA3CA8C20C}"/>
                </a:ext>
              </a:extLst>
            </p:cNvPr>
            <p:cNvPicPr>
              <a:picLocks noChangeAspect="1"/>
            </p:cNvPicPr>
            <p:nvPr/>
          </p:nvPicPr>
          <p:blipFill>
            <a:blip r:embed="rId9"/>
            <a:stretch>
              <a:fillRect/>
            </a:stretch>
          </p:blipFill>
          <p:spPr>
            <a:xfrm>
              <a:off x="8292061" y="2401954"/>
              <a:ext cx="804522" cy="157552"/>
            </a:xfrm>
            <a:prstGeom prst="rect">
              <a:avLst/>
            </a:prstGeom>
          </p:spPr>
        </p:pic>
      </p:grpSp>
      <p:pic>
        <p:nvPicPr>
          <p:cNvPr id="70" name="図 69">
            <a:extLst>
              <a:ext uri="{FF2B5EF4-FFF2-40B4-BE49-F238E27FC236}">
                <a16:creationId xmlns:a16="http://schemas.microsoft.com/office/drawing/2014/main" id="{097E425A-E0F5-47ED-38E6-C44941236389}"/>
              </a:ext>
            </a:extLst>
          </p:cNvPr>
          <p:cNvPicPr>
            <a:picLocks noChangeAspect="1"/>
          </p:cNvPicPr>
          <p:nvPr/>
        </p:nvPicPr>
        <p:blipFill>
          <a:blip r:embed="rId10"/>
          <a:stretch>
            <a:fillRect/>
          </a:stretch>
        </p:blipFill>
        <p:spPr>
          <a:xfrm>
            <a:off x="1055440" y="5550124"/>
            <a:ext cx="499252" cy="393776"/>
          </a:xfrm>
          <a:prstGeom prst="rect">
            <a:avLst/>
          </a:prstGeom>
        </p:spPr>
      </p:pic>
      <p:sp>
        <p:nvSpPr>
          <p:cNvPr id="71" name="Freeform 24">
            <a:extLst>
              <a:ext uri="{FF2B5EF4-FFF2-40B4-BE49-F238E27FC236}">
                <a16:creationId xmlns:a16="http://schemas.microsoft.com/office/drawing/2014/main" id="{F3E20050-C43D-90BC-98F4-56FE72D0313E}"/>
              </a:ext>
            </a:extLst>
          </p:cNvPr>
          <p:cNvSpPr>
            <a:spLocks noChangeArrowheads="1"/>
          </p:cNvSpPr>
          <p:nvPr/>
        </p:nvSpPr>
        <p:spPr bwMode="auto">
          <a:xfrm>
            <a:off x="1128899" y="4657204"/>
            <a:ext cx="350947" cy="606975"/>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w="9525" cap="flat">
            <a:noFill/>
            <a:bevel/>
            <a:headEnd/>
            <a:tailEnd/>
          </a:ln>
          <a:effectLst/>
        </p:spPr>
        <p:txBody>
          <a:bodyPr wrap="none" anchor="ctr"/>
          <a:lstStyle/>
          <a:p>
            <a:endParaRPr lang="ja-JP" altLang="en-US"/>
          </a:p>
        </p:txBody>
      </p:sp>
      <p:pic>
        <p:nvPicPr>
          <p:cNvPr id="72" name="図 71">
            <a:extLst>
              <a:ext uri="{FF2B5EF4-FFF2-40B4-BE49-F238E27FC236}">
                <a16:creationId xmlns:a16="http://schemas.microsoft.com/office/drawing/2014/main" id="{59627310-9DEC-04D2-15E0-C024C38A35E8}"/>
              </a:ext>
            </a:extLst>
          </p:cNvPr>
          <p:cNvPicPr>
            <a:picLocks noChangeAspect="1"/>
          </p:cNvPicPr>
          <p:nvPr/>
        </p:nvPicPr>
        <p:blipFill>
          <a:blip r:embed="rId11"/>
          <a:stretch>
            <a:fillRect/>
          </a:stretch>
        </p:blipFill>
        <p:spPr>
          <a:xfrm>
            <a:off x="522466" y="3086714"/>
            <a:ext cx="2788920" cy="674370"/>
          </a:xfrm>
          <a:prstGeom prst="rect">
            <a:avLst/>
          </a:prstGeom>
        </p:spPr>
      </p:pic>
      <p:sp>
        <p:nvSpPr>
          <p:cNvPr id="3" name="正方形/長方形 2">
            <a:extLst>
              <a:ext uri="{FF2B5EF4-FFF2-40B4-BE49-F238E27FC236}">
                <a16:creationId xmlns:a16="http://schemas.microsoft.com/office/drawing/2014/main" id="{5695322D-277C-FCAC-E18D-545A4154A7CB}"/>
              </a:ext>
            </a:extLst>
          </p:cNvPr>
          <p:cNvSpPr/>
          <p:nvPr/>
        </p:nvSpPr>
        <p:spPr>
          <a:xfrm>
            <a:off x="108996" y="6313364"/>
            <a:ext cx="10403380" cy="523220"/>
          </a:xfrm>
          <a:prstGeom prst="rect">
            <a:avLst/>
          </a:prstGeom>
        </p:spPr>
        <p:txBody>
          <a:bodyPr wrap="square">
            <a:spAutoFit/>
          </a:bodyPr>
          <a:lstStyle/>
          <a:p>
            <a:r>
              <a:rPr lang="en-US" altLang="ja-JP" sz="700" dirty="0">
                <a:solidFill>
                  <a:schemeClr val="tx1">
                    <a:lumMod val="50000"/>
                    <a:lumOff val="50000"/>
                  </a:schemeClr>
                </a:solidFill>
              </a:rPr>
              <a:t>※1 </a:t>
            </a:r>
            <a:r>
              <a:rPr lang="ja-JP" altLang="en-US" sz="700" dirty="0">
                <a:solidFill>
                  <a:schemeClr val="tx1">
                    <a:lumMod val="50000"/>
                    <a:lumOff val="50000"/>
                  </a:schemeClr>
                </a:solidFill>
              </a:rPr>
              <a:t>出典：「</a:t>
            </a:r>
            <a:r>
              <a:rPr lang="en-US" altLang="ja-JP" sz="700" dirty="0">
                <a:solidFill>
                  <a:schemeClr val="tx1">
                    <a:lumMod val="50000"/>
                    <a:lumOff val="50000"/>
                  </a:schemeClr>
                </a:solidFill>
              </a:rPr>
              <a:t>Nielsen </a:t>
            </a:r>
            <a:r>
              <a:rPr lang="en-US" altLang="ja-JP" sz="700" dirty="0" err="1">
                <a:solidFill>
                  <a:schemeClr val="tx1">
                    <a:lumMod val="50000"/>
                    <a:lumOff val="50000"/>
                  </a:schemeClr>
                </a:solidFill>
              </a:rPr>
              <a:t>NetView</a:t>
            </a:r>
            <a:r>
              <a:rPr lang="ja-JP" altLang="en-US" sz="700" dirty="0">
                <a:solidFill>
                  <a:schemeClr val="tx1">
                    <a:lumMod val="50000"/>
                    <a:lumOff val="50000"/>
                  </a:schemeClr>
                </a:solidFill>
              </a:rPr>
              <a:t>」家庭・職場からのパソコンによるアクセス（重複を含まない）（インターネットアプリの利用を含まない）。</a:t>
            </a:r>
          </a:p>
          <a:p>
            <a:r>
              <a:rPr lang="ja-JP" altLang="en-US" sz="700" dirty="0">
                <a:solidFill>
                  <a:schemeClr val="tx1">
                    <a:lumMod val="50000"/>
                    <a:lumOff val="50000"/>
                  </a:schemeClr>
                </a:solidFill>
              </a:rPr>
              <a:t>「</a:t>
            </a:r>
            <a:r>
              <a:rPr lang="en-US" altLang="ja-JP" sz="700" dirty="0">
                <a:solidFill>
                  <a:schemeClr val="tx1">
                    <a:lumMod val="50000"/>
                    <a:lumOff val="50000"/>
                  </a:schemeClr>
                </a:solidFill>
              </a:rPr>
              <a:t>Nielsen  Mobile </a:t>
            </a:r>
            <a:r>
              <a:rPr lang="en-US" altLang="ja-JP" sz="700" dirty="0" err="1">
                <a:solidFill>
                  <a:schemeClr val="tx1">
                    <a:lumMod val="50000"/>
                    <a:lumOff val="50000"/>
                  </a:schemeClr>
                </a:solidFill>
              </a:rPr>
              <a:t>NetView</a:t>
            </a:r>
            <a:r>
              <a:rPr lang="ja-JP" altLang="en-US" sz="700" dirty="0">
                <a:solidFill>
                  <a:schemeClr val="tx1">
                    <a:lumMod val="50000"/>
                    <a:lumOff val="50000"/>
                  </a:schemeClr>
                </a:solidFill>
              </a:rPr>
              <a:t>」スマートフォンからのアクセス（アプリの利用を含む）。</a:t>
            </a:r>
            <a:r>
              <a:rPr lang="en-US" altLang="ja-JP" sz="700" dirty="0">
                <a:solidFill>
                  <a:schemeClr val="tx1">
                    <a:lumMod val="50000"/>
                    <a:lumOff val="50000"/>
                  </a:schemeClr>
                </a:solidFill>
              </a:rPr>
              <a:t>2021</a:t>
            </a:r>
            <a:r>
              <a:rPr lang="ja-JP" altLang="en-US" sz="700" dirty="0">
                <a:solidFill>
                  <a:schemeClr val="tx1">
                    <a:lumMod val="50000"/>
                    <a:lumOff val="50000"/>
                  </a:schemeClr>
                </a:solidFill>
              </a:rPr>
              <a:t>年</a:t>
            </a:r>
            <a:r>
              <a:rPr lang="en-US" altLang="ja-JP" sz="700" dirty="0">
                <a:solidFill>
                  <a:schemeClr val="tx1">
                    <a:lumMod val="50000"/>
                    <a:lumOff val="50000"/>
                  </a:schemeClr>
                </a:solidFill>
              </a:rPr>
              <a:t>6</a:t>
            </a:r>
            <a:r>
              <a:rPr lang="ja-JP" altLang="en-US" sz="700" dirty="0">
                <a:solidFill>
                  <a:schemeClr val="tx1">
                    <a:lumMod val="50000"/>
                    <a:lumOff val="50000"/>
                  </a:schemeClr>
                </a:solidFill>
              </a:rPr>
              <a:t>月～</a:t>
            </a:r>
            <a:r>
              <a:rPr lang="en-US" altLang="ja-JP" sz="700" dirty="0">
                <a:solidFill>
                  <a:schemeClr val="tx1">
                    <a:lumMod val="50000"/>
                    <a:lumOff val="50000"/>
                  </a:schemeClr>
                </a:solidFill>
              </a:rPr>
              <a:t>2021</a:t>
            </a:r>
            <a:r>
              <a:rPr lang="ja-JP" altLang="en-US" sz="700" dirty="0">
                <a:solidFill>
                  <a:schemeClr val="tx1">
                    <a:lumMod val="50000"/>
                    <a:lumOff val="50000"/>
                  </a:schemeClr>
                </a:solidFill>
              </a:rPr>
              <a:t>年</a:t>
            </a:r>
            <a:r>
              <a:rPr lang="en-US" altLang="ja-JP" sz="700" dirty="0">
                <a:solidFill>
                  <a:schemeClr val="tx1">
                    <a:lumMod val="50000"/>
                    <a:lumOff val="50000"/>
                  </a:schemeClr>
                </a:solidFill>
              </a:rPr>
              <a:t>12</a:t>
            </a:r>
            <a:r>
              <a:rPr lang="ja-JP" altLang="en-US" sz="700" dirty="0">
                <a:solidFill>
                  <a:schemeClr val="tx1">
                    <a:lumMod val="50000"/>
                    <a:lumOff val="50000"/>
                  </a:schemeClr>
                </a:solidFill>
              </a:rPr>
              <a:t>月平均利用者数、ブランド及びチャネルレベル、「スポーツ」サブカテゴリ</a:t>
            </a:r>
            <a:endParaRPr lang="en-US" altLang="ja-JP" sz="700" dirty="0">
              <a:solidFill>
                <a:schemeClr val="tx1">
                  <a:lumMod val="50000"/>
                  <a:lumOff val="50000"/>
                </a:schemeClr>
              </a:solidFill>
            </a:endParaRPr>
          </a:p>
          <a:p>
            <a:r>
              <a:rPr lang="en-US" altLang="ja-JP" sz="700" dirty="0">
                <a:solidFill>
                  <a:schemeClr val="tx1">
                    <a:lumMod val="50000"/>
                    <a:lumOff val="50000"/>
                  </a:schemeClr>
                </a:solidFill>
              </a:rPr>
              <a:t>※2 </a:t>
            </a:r>
            <a:r>
              <a:rPr lang="ja-JP" altLang="en-US" sz="700" dirty="0">
                <a:solidFill>
                  <a:schemeClr val="tx1">
                    <a:lumMod val="50000"/>
                    <a:lumOff val="50000"/>
                  </a:schemeClr>
                </a:solidFill>
              </a:rPr>
              <a:t>ウェブとアプリ重複含む　</a:t>
            </a:r>
            <a:r>
              <a:rPr lang="en-US" altLang="ja-JP" sz="700" dirty="0">
                <a:solidFill>
                  <a:schemeClr val="tx1">
                    <a:lumMod val="50000"/>
                    <a:lumOff val="50000"/>
                  </a:schemeClr>
                </a:solidFill>
              </a:rPr>
              <a:t>※3 </a:t>
            </a:r>
            <a:r>
              <a:rPr lang="ja-JP" altLang="en-US" sz="700" dirty="0">
                <a:solidFill>
                  <a:schemeClr val="tx1">
                    <a:lumMod val="50000"/>
                    <a:lumOff val="50000"/>
                  </a:schemeClr>
                </a:solidFill>
              </a:rPr>
              <a:t>出典：</a:t>
            </a:r>
            <a:r>
              <a:rPr lang="en-US" altLang="ja-JP" sz="700" dirty="0">
                <a:solidFill>
                  <a:schemeClr val="tx1">
                    <a:lumMod val="50000"/>
                    <a:lumOff val="50000"/>
                  </a:schemeClr>
                </a:solidFill>
              </a:rPr>
              <a:t>Yahoo! JAPAN</a:t>
            </a:r>
            <a:r>
              <a:rPr lang="ja-JP" altLang="en-US" sz="700" dirty="0">
                <a:solidFill>
                  <a:schemeClr val="tx1">
                    <a:lumMod val="50000"/>
                    <a:lumOff val="50000"/>
                  </a:schemeClr>
                </a:solidFill>
              </a:rPr>
              <a:t>自社調査。データの対象期間：</a:t>
            </a:r>
            <a:r>
              <a:rPr lang="en-US" altLang="ja-JP" sz="700" dirty="0">
                <a:solidFill>
                  <a:schemeClr val="tx1">
                    <a:lumMod val="50000"/>
                    <a:lumOff val="50000"/>
                  </a:schemeClr>
                </a:solidFill>
              </a:rPr>
              <a:t>2021</a:t>
            </a:r>
            <a:r>
              <a:rPr lang="ja-JP" altLang="en-US" sz="700" dirty="0">
                <a:solidFill>
                  <a:schemeClr val="tx1">
                    <a:lumMod val="50000"/>
                    <a:lumOff val="50000"/>
                  </a:schemeClr>
                </a:solidFill>
              </a:rPr>
              <a:t>年</a:t>
            </a:r>
            <a:r>
              <a:rPr lang="en-US" altLang="ja-JP" sz="700" dirty="0">
                <a:solidFill>
                  <a:schemeClr val="tx1">
                    <a:lumMod val="50000"/>
                    <a:lumOff val="50000"/>
                  </a:schemeClr>
                </a:solidFill>
              </a:rPr>
              <a:t>6</a:t>
            </a:r>
            <a:r>
              <a:rPr lang="ja-JP" altLang="en-US" sz="700" dirty="0">
                <a:solidFill>
                  <a:schemeClr val="tx1">
                    <a:lumMod val="50000"/>
                    <a:lumOff val="50000"/>
                  </a:schemeClr>
                </a:solidFill>
              </a:rPr>
              <a:t>月～</a:t>
            </a:r>
            <a:r>
              <a:rPr lang="en-US" altLang="ja-JP" sz="700" dirty="0">
                <a:solidFill>
                  <a:schemeClr val="tx1">
                    <a:lumMod val="50000"/>
                    <a:lumOff val="50000"/>
                  </a:schemeClr>
                </a:solidFill>
              </a:rPr>
              <a:t>2021</a:t>
            </a:r>
            <a:r>
              <a:rPr lang="ja-JP" altLang="en-US" sz="700" dirty="0">
                <a:solidFill>
                  <a:schemeClr val="tx1">
                    <a:lumMod val="50000"/>
                    <a:lumOff val="50000"/>
                  </a:schemeClr>
                </a:solidFill>
              </a:rPr>
              <a:t>年</a:t>
            </a:r>
            <a:r>
              <a:rPr lang="en-US" altLang="ja-JP" sz="700" dirty="0">
                <a:solidFill>
                  <a:schemeClr val="tx1">
                    <a:lumMod val="50000"/>
                    <a:lumOff val="50000"/>
                  </a:schemeClr>
                </a:solidFill>
              </a:rPr>
              <a:t>12</a:t>
            </a:r>
            <a:r>
              <a:rPr lang="ja-JP" altLang="en-US" sz="700" dirty="0">
                <a:solidFill>
                  <a:schemeClr val="tx1">
                    <a:lumMod val="50000"/>
                    <a:lumOff val="50000"/>
                  </a:schemeClr>
                </a:solidFill>
              </a:rPr>
              <a:t>月</a:t>
            </a:r>
            <a:endParaRPr lang="en-US" altLang="ja-JP" sz="700" dirty="0">
              <a:solidFill>
                <a:schemeClr val="tx1">
                  <a:lumMod val="50000"/>
                  <a:lumOff val="50000"/>
                </a:schemeClr>
              </a:solidFill>
            </a:endParaRPr>
          </a:p>
          <a:p>
            <a:r>
              <a:rPr kumimoji="0" lang="en-US" altLang="ja-JP" sz="700" b="0" i="0" u="none" strike="noStrike" kern="0" cap="none" spc="0" normalizeH="0" baseline="0" noProof="0" dirty="0">
                <a:ln>
                  <a:noFill/>
                </a:ln>
                <a:solidFill>
                  <a:schemeClr val="tx1">
                    <a:lumMod val="50000"/>
                    <a:lumOff val="50000"/>
                  </a:schemeClr>
                </a:solidFill>
                <a:effectLst/>
                <a:uLnTx/>
                <a:uFillTx/>
              </a:rPr>
              <a:t>※</a:t>
            </a:r>
            <a:r>
              <a:rPr kumimoji="0" lang="en-US" altLang="ja-JP" sz="700" b="0" i="0" u="none" strike="noStrike" kern="0" cap="none" spc="0" normalizeH="0" baseline="0" noProof="0" dirty="0" err="1">
                <a:ln>
                  <a:noFill/>
                </a:ln>
                <a:solidFill>
                  <a:schemeClr val="tx1">
                    <a:lumMod val="50000"/>
                    <a:lumOff val="50000"/>
                  </a:schemeClr>
                </a:solidFill>
                <a:effectLst/>
                <a:uLnTx/>
                <a:uFillTx/>
              </a:rPr>
              <a:t>vimps</a:t>
            </a:r>
            <a:r>
              <a:rPr kumimoji="0" lang="ja-JP" altLang="en-US" sz="700" b="0" i="0" u="none" strike="noStrike" kern="0" cap="none" spc="0" normalizeH="0" baseline="0" noProof="0" dirty="0">
                <a:ln>
                  <a:noFill/>
                </a:ln>
                <a:solidFill>
                  <a:schemeClr val="tx1">
                    <a:lumMod val="50000"/>
                    <a:lumOff val="50000"/>
                  </a:schemeClr>
                </a:solidFill>
                <a:effectLst/>
                <a:uLnTx/>
                <a:uFillTx/>
              </a:rPr>
              <a:t>はビューアブルインプレッションの略称です。</a:t>
            </a:r>
            <a:endParaRPr kumimoji="0" lang="en-US" altLang="ja-JP" sz="700" b="0" i="0" u="none" strike="noStrike" kern="0" cap="none" spc="0" normalizeH="0" baseline="0" noProof="0" dirty="0">
              <a:ln>
                <a:noFill/>
              </a:ln>
              <a:solidFill>
                <a:schemeClr val="tx1">
                  <a:lumMod val="50000"/>
                  <a:lumOff val="50000"/>
                </a:schemeClr>
              </a:solidFill>
              <a:effectLst/>
              <a:uLnTx/>
              <a:uFillTx/>
            </a:endParaRPr>
          </a:p>
        </p:txBody>
      </p:sp>
      <p:graphicFrame>
        <p:nvGraphicFramePr>
          <p:cNvPr id="4" name="表 3">
            <a:extLst>
              <a:ext uri="{FF2B5EF4-FFF2-40B4-BE49-F238E27FC236}">
                <a16:creationId xmlns:a16="http://schemas.microsoft.com/office/drawing/2014/main" id="{70734C0F-A5EE-668B-EDE0-C64E9615AEC7}"/>
              </a:ext>
            </a:extLst>
          </p:cNvPr>
          <p:cNvGraphicFramePr>
            <a:graphicFrameLocks noGrp="1"/>
          </p:cNvGraphicFramePr>
          <p:nvPr>
            <p:extLst>
              <p:ext uri="{D42A27DB-BD31-4B8C-83A1-F6EECF244321}">
                <p14:modId xmlns:p14="http://schemas.microsoft.com/office/powerpoint/2010/main" val="1029606627"/>
              </p:ext>
            </p:extLst>
          </p:nvPr>
        </p:nvGraphicFramePr>
        <p:xfrm>
          <a:off x="7150157" y="4004507"/>
          <a:ext cx="4373160" cy="2225040"/>
        </p:xfrm>
        <a:graphic>
          <a:graphicData uri="http://schemas.openxmlformats.org/drawingml/2006/table">
            <a:tbl>
              <a:tblPr>
                <a:tableStyleId>{93296810-A885-4BE3-A3E7-6D5BEEA58F35}</a:tableStyleId>
              </a:tblPr>
              <a:tblGrid>
                <a:gridCol w="2703041">
                  <a:extLst>
                    <a:ext uri="{9D8B030D-6E8A-4147-A177-3AD203B41FA5}">
                      <a16:colId xmlns:a16="http://schemas.microsoft.com/office/drawing/2014/main" val="3191047373"/>
                    </a:ext>
                  </a:extLst>
                </a:gridCol>
                <a:gridCol w="1670119">
                  <a:extLst>
                    <a:ext uri="{9D8B030D-6E8A-4147-A177-3AD203B41FA5}">
                      <a16:colId xmlns:a16="http://schemas.microsoft.com/office/drawing/2014/main" val="323035728"/>
                    </a:ext>
                  </a:extLst>
                </a:gridCol>
              </a:tblGrid>
              <a:tr h="370840">
                <a:tc>
                  <a:txBody>
                    <a:bodyPr/>
                    <a:lstStyle/>
                    <a:p>
                      <a:r>
                        <a:rPr kumimoji="1" lang="ja-JP" altLang="en-US" b="1" dirty="0">
                          <a:solidFill>
                            <a:schemeClr val="tx1"/>
                          </a:solidFill>
                          <a:latin typeface="+mn-ea"/>
                          <a:ea typeface="+mn-ea"/>
                        </a:rPr>
                        <a:t>予想リーチ数</a:t>
                      </a:r>
                    </a:p>
                  </a:txBody>
                  <a:tcPr/>
                </a:tc>
                <a:tc>
                  <a:txBody>
                    <a:bodyPr/>
                    <a:lstStyle/>
                    <a:p>
                      <a:r>
                        <a:rPr kumimoji="1" lang="ja-JP" altLang="en-US" b="0" dirty="0">
                          <a:solidFill>
                            <a:schemeClr val="tx1"/>
                          </a:solidFill>
                          <a:latin typeface="+mn-ea"/>
                          <a:ea typeface="+mn-ea"/>
                        </a:rPr>
                        <a:t>約</a:t>
                      </a:r>
                      <a:r>
                        <a:rPr kumimoji="1" lang="en-US" altLang="ja-JP" sz="1800" b="0" i="0" kern="1200" dirty="0">
                          <a:solidFill>
                            <a:schemeClr val="dk1"/>
                          </a:solidFill>
                          <a:effectLst/>
                          <a:latin typeface="+mn-ea"/>
                          <a:ea typeface="+mn-ea"/>
                          <a:cs typeface="+mn-cs"/>
                        </a:rPr>
                        <a:t>106</a:t>
                      </a:r>
                      <a:r>
                        <a:rPr kumimoji="1" lang="ja-JP" altLang="en-US" b="0" dirty="0">
                          <a:solidFill>
                            <a:schemeClr val="tx1"/>
                          </a:solidFill>
                          <a:latin typeface="+mn-ea"/>
                          <a:ea typeface="+mn-ea"/>
                        </a:rPr>
                        <a:t>万</a:t>
                      </a:r>
                      <a:r>
                        <a:rPr kumimoji="1" lang="en-US" altLang="ja-JP" b="0" dirty="0">
                          <a:solidFill>
                            <a:schemeClr val="tx1"/>
                          </a:solidFill>
                          <a:latin typeface="+mn-ea"/>
                          <a:ea typeface="+mn-ea"/>
                        </a:rPr>
                        <a:t>UU</a:t>
                      </a:r>
                      <a:endParaRPr kumimoji="1" lang="ja-JP" altLang="en-US" b="0" dirty="0">
                        <a:solidFill>
                          <a:schemeClr val="tx1"/>
                        </a:solidFill>
                        <a:latin typeface="+mn-ea"/>
                        <a:ea typeface="+mn-ea"/>
                      </a:endParaRPr>
                    </a:p>
                  </a:txBody>
                  <a:tcPr/>
                </a:tc>
                <a:extLst>
                  <a:ext uri="{0D108BD9-81ED-4DB2-BD59-A6C34878D82A}">
                    <a16:rowId xmlns:a16="http://schemas.microsoft.com/office/drawing/2014/main" val="963971175"/>
                  </a:ext>
                </a:extLst>
              </a:tr>
              <a:tr h="370840">
                <a:tc>
                  <a:txBody>
                    <a:bodyPr/>
                    <a:lstStyle/>
                    <a:p>
                      <a:r>
                        <a:rPr kumimoji="1" lang="ja-JP" altLang="en-US" b="1" dirty="0">
                          <a:solidFill>
                            <a:schemeClr val="tx1"/>
                          </a:solidFill>
                          <a:latin typeface="+mn-ea"/>
                          <a:ea typeface="+mn-ea"/>
                        </a:rPr>
                        <a:t>予想フリークエンシー数</a:t>
                      </a:r>
                    </a:p>
                  </a:txBody>
                  <a:tcPr/>
                </a:tc>
                <a:tc>
                  <a:txBody>
                    <a:bodyPr/>
                    <a:lstStyle/>
                    <a:p>
                      <a:r>
                        <a:rPr kumimoji="1" lang="ja-JP" altLang="en-US" b="0" dirty="0">
                          <a:solidFill>
                            <a:schemeClr val="tx1"/>
                          </a:solidFill>
                          <a:latin typeface="+mn-ea"/>
                          <a:ea typeface="+mn-ea"/>
                        </a:rPr>
                        <a:t>約</a:t>
                      </a:r>
                      <a:r>
                        <a:rPr kumimoji="1" lang="en-US" altLang="ja-JP" sz="1800" b="0" i="0" kern="1200" dirty="0">
                          <a:solidFill>
                            <a:schemeClr val="dk1"/>
                          </a:solidFill>
                          <a:effectLst/>
                          <a:latin typeface="+mn-ea"/>
                          <a:ea typeface="+mn-ea"/>
                          <a:cs typeface="+mn-cs"/>
                        </a:rPr>
                        <a:t>2.2</a:t>
                      </a:r>
                      <a:endParaRPr kumimoji="1" lang="ja-JP" altLang="en-US" b="0" dirty="0">
                        <a:solidFill>
                          <a:schemeClr val="tx1"/>
                        </a:solidFill>
                        <a:latin typeface="+mn-ea"/>
                        <a:ea typeface="+mn-ea"/>
                      </a:endParaRPr>
                    </a:p>
                  </a:txBody>
                  <a:tcPr/>
                </a:tc>
                <a:extLst>
                  <a:ext uri="{0D108BD9-81ED-4DB2-BD59-A6C34878D82A}">
                    <a16:rowId xmlns:a16="http://schemas.microsoft.com/office/drawing/2014/main" val="2822668202"/>
                  </a:ext>
                </a:extLst>
              </a:tr>
              <a:tr h="370840">
                <a:tc>
                  <a:txBody>
                    <a:bodyPr/>
                    <a:lstStyle/>
                    <a:p>
                      <a:r>
                        <a:rPr kumimoji="1" lang="ja-JP" altLang="en-US" b="1" dirty="0">
                          <a:solidFill>
                            <a:schemeClr val="tx1"/>
                          </a:solidFill>
                          <a:latin typeface="+mn-ea"/>
                          <a:ea typeface="+mn-ea"/>
                        </a:rPr>
                        <a:t>リーチ単価</a:t>
                      </a:r>
                    </a:p>
                  </a:txBody>
                  <a:tcPr/>
                </a:tc>
                <a:tc>
                  <a:txBody>
                    <a:bodyPr/>
                    <a:lstStyle/>
                    <a:p>
                      <a:r>
                        <a:rPr kumimoji="1" lang="ja-JP" altLang="en-US" b="1" dirty="0">
                          <a:solidFill>
                            <a:schemeClr val="accent6"/>
                          </a:solidFill>
                          <a:latin typeface="+mn-ea"/>
                          <a:ea typeface="+mn-ea"/>
                        </a:rPr>
                        <a:t>約</a:t>
                      </a:r>
                      <a:r>
                        <a:rPr lang="en-US" altLang="ja-JP" b="1" dirty="0">
                          <a:solidFill>
                            <a:schemeClr val="accent6"/>
                          </a:solidFill>
                          <a:latin typeface="+mn-ea"/>
                          <a:ea typeface="+mn-ea"/>
                        </a:rPr>
                        <a:t>2.8</a:t>
                      </a:r>
                      <a:r>
                        <a:rPr kumimoji="1" lang="ja-JP" altLang="en-US" b="1" dirty="0">
                          <a:solidFill>
                            <a:schemeClr val="accent6"/>
                          </a:solidFill>
                          <a:latin typeface="+mn-ea"/>
                          <a:ea typeface="+mn-ea"/>
                        </a:rPr>
                        <a:t>円</a:t>
                      </a:r>
                    </a:p>
                  </a:txBody>
                  <a:tcPr/>
                </a:tc>
                <a:extLst>
                  <a:ext uri="{0D108BD9-81ED-4DB2-BD59-A6C34878D82A}">
                    <a16:rowId xmlns:a16="http://schemas.microsoft.com/office/drawing/2014/main" val="2595739280"/>
                  </a:ext>
                </a:extLst>
              </a:tr>
              <a:tr h="370840">
                <a:tc>
                  <a:txBody>
                    <a:bodyPr/>
                    <a:lstStyle/>
                    <a:p>
                      <a:r>
                        <a:rPr kumimoji="1" lang="ja-JP" altLang="en-US" b="1" dirty="0">
                          <a:solidFill>
                            <a:schemeClr val="tx1"/>
                          </a:solidFill>
                          <a:latin typeface="+mn-ea"/>
                          <a:ea typeface="+mn-ea"/>
                        </a:rPr>
                        <a:t>配信量</a:t>
                      </a:r>
                      <a:r>
                        <a:rPr kumimoji="1" lang="en-US" altLang="ja-JP" b="1" dirty="0">
                          <a:solidFill>
                            <a:schemeClr val="tx1"/>
                          </a:solidFill>
                          <a:latin typeface="+mn-ea"/>
                          <a:ea typeface="+mn-ea"/>
                        </a:rPr>
                        <a:t>(</a:t>
                      </a:r>
                      <a:r>
                        <a:rPr kumimoji="1" lang="en-US" altLang="ja-JP" b="1" dirty="0" err="1">
                          <a:solidFill>
                            <a:schemeClr val="tx1"/>
                          </a:solidFill>
                          <a:latin typeface="+mn-ea"/>
                          <a:ea typeface="+mn-ea"/>
                        </a:rPr>
                        <a:t>vimps</a:t>
                      </a:r>
                      <a:r>
                        <a:rPr kumimoji="1" lang="en-US" altLang="ja-JP" b="1" dirty="0">
                          <a:solidFill>
                            <a:schemeClr val="tx1"/>
                          </a:solidFill>
                          <a:latin typeface="+mn-ea"/>
                          <a:ea typeface="+mn-ea"/>
                        </a:rPr>
                        <a:t>)</a:t>
                      </a:r>
                    </a:p>
                  </a:txBody>
                  <a:tcPr/>
                </a:tc>
                <a:tc>
                  <a:txBody>
                    <a:bodyPr/>
                    <a:lstStyle/>
                    <a:p>
                      <a:r>
                        <a:rPr kumimoji="1" lang="ja-JP" altLang="en-US" b="1" dirty="0">
                          <a:solidFill>
                            <a:schemeClr val="accent6"/>
                          </a:solidFill>
                          <a:latin typeface="+mn-ea"/>
                          <a:ea typeface="+mn-ea"/>
                        </a:rPr>
                        <a:t>約</a:t>
                      </a:r>
                      <a:r>
                        <a:rPr kumimoji="1" lang="en-US" altLang="ja-JP" sz="1800" b="1" i="0" kern="1200" dirty="0">
                          <a:solidFill>
                            <a:schemeClr val="accent6"/>
                          </a:solidFill>
                          <a:effectLst/>
                          <a:latin typeface="+mn-ea"/>
                          <a:ea typeface="+mn-ea"/>
                          <a:cs typeface="+mn-cs"/>
                        </a:rPr>
                        <a:t>233</a:t>
                      </a:r>
                      <a:r>
                        <a:rPr kumimoji="1" lang="ja-JP" altLang="en-US" b="1" dirty="0">
                          <a:solidFill>
                            <a:schemeClr val="accent6"/>
                          </a:solidFill>
                          <a:latin typeface="+mn-ea"/>
                          <a:ea typeface="+mn-ea"/>
                        </a:rPr>
                        <a:t>万</a:t>
                      </a:r>
                      <a:endParaRPr kumimoji="1" lang="en-US" altLang="ja-JP" b="1" dirty="0">
                        <a:solidFill>
                          <a:schemeClr val="accent6"/>
                        </a:solidFill>
                        <a:latin typeface="+mn-ea"/>
                        <a:ea typeface="+mn-ea"/>
                      </a:endParaRPr>
                    </a:p>
                  </a:txBody>
                  <a:tcPr/>
                </a:tc>
                <a:extLst>
                  <a:ext uri="{0D108BD9-81ED-4DB2-BD59-A6C34878D82A}">
                    <a16:rowId xmlns:a16="http://schemas.microsoft.com/office/drawing/2014/main" val="2131515607"/>
                  </a:ext>
                </a:extLst>
              </a:tr>
              <a:tr h="370840">
                <a:tc>
                  <a:txBody>
                    <a:bodyPr/>
                    <a:lstStyle/>
                    <a:p>
                      <a:r>
                        <a:rPr kumimoji="1" lang="en-US" altLang="ja-JP" b="1" dirty="0" err="1">
                          <a:solidFill>
                            <a:schemeClr val="tx1"/>
                          </a:solidFill>
                          <a:latin typeface="+mn-ea"/>
                          <a:ea typeface="+mn-ea"/>
                        </a:rPr>
                        <a:t>vCPM</a:t>
                      </a:r>
                      <a:endParaRPr kumimoji="1" lang="ja-JP" altLang="en-US" b="1" dirty="0">
                        <a:solidFill>
                          <a:schemeClr val="tx1"/>
                        </a:solidFill>
                        <a:latin typeface="+mn-ea"/>
                        <a:ea typeface="+mn-ea"/>
                      </a:endParaRPr>
                    </a:p>
                  </a:txBody>
                  <a:tcPr/>
                </a:tc>
                <a:tc>
                  <a:txBody>
                    <a:bodyPr/>
                    <a:lstStyle/>
                    <a:p>
                      <a:pPr marL="0" marR="0" indent="0" algn="l" defTabSz="914423" rtl="0" eaLnBrk="1" fontAlgn="auto" latinLnBrk="0" hangingPunct="1">
                        <a:lnSpc>
                          <a:spcPct val="100000"/>
                        </a:lnSpc>
                        <a:spcBef>
                          <a:spcPts val="0"/>
                        </a:spcBef>
                        <a:spcAft>
                          <a:spcPts val="0"/>
                        </a:spcAft>
                        <a:buClrTx/>
                        <a:buSzTx/>
                        <a:buFontTx/>
                        <a:buNone/>
                        <a:tabLst/>
                        <a:defRPr/>
                      </a:pPr>
                      <a:r>
                        <a:rPr kumimoji="1" lang="en-US" altLang="ja-JP" sz="1800" b="1" i="0" kern="1200" dirty="0">
                          <a:solidFill>
                            <a:schemeClr val="accent6"/>
                          </a:solidFill>
                          <a:effectLst/>
                          <a:latin typeface="+mn-ea"/>
                          <a:ea typeface="+mn-ea"/>
                          <a:cs typeface="+mn-cs"/>
                        </a:rPr>
                        <a:t>1285</a:t>
                      </a:r>
                      <a:r>
                        <a:rPr kumimoji="1" lang="ja-JP" altLang="en-US" sz="1800" b="1" kern="1200" dirty="0">
                          <a:solidFill>
                            <a:schemeClr val="accent6"/>
                          </a:solidFill>
                          <a:latin typeface="+mn-ea"/>
                          <a:ea typeface="+mn-ea"/>
                          <a:cs typeface="+mn-cs"/>
                        </a:rPr>
                        <a:t>円</a:t>
                      </a:r>
                      <a:endParaRPr kumimoji="1" lang="ja-JP" altLang="en-US" b="1" dirty="0">
                        <a:solidFill>
                          <a:schemeClr val="accent6"/>
                        </a:solidFill>
                        <a:latin typeface="+mn-ea"/>
                        <a:ea typeface="+mn-ea"/>
                      </a:endParaRPr>
                    </a:p>
                  </a:txBody>
                  <a:tcPr/>
                </a:tc>
                <a:extLst>
                  <a:ext uri="{0D108BD9-81ED-4DB2-BD59-A6C34878D82A}">
                    <a16:rowId xmlns:a16="http://schemas.microsoft.com/office/drawing/2014/main" val="2872287544"/>
                  </a:ext>
                </a:extLst>
              </a:tr>
              <a:tr h="370840">
                <a:tc>
                  <a:txBody>
                    <a:bodyPr/>
                    <a:lstStyle/>
                    <a:p>
                      <a:r>
                        <a:rPr kumimoji="1" lang="en-US" altLang="ja-JP" b="1" dirty="0">
                          <a:solidFill>
                            <a:schemeClr val="tx1"/>
                          </a:solidFill>
                          <a:latin typeface="+mn-ea"/>
                          <a:ea typeface="+mn-ea"/>
                        </a:rPr>
                        <a:t>CPC</a:t>
                      </a:r>
                      <a:endParaRPr kumimoji="1" lang="ja-JP" altLang="en-US" b="1" dirty="0">
                        <a:solidFill>
                          <a:schemeClr val="tx1"/>
                        </a:solidFill>
                        <a:latin typeface="+mn-ea"/>
                        <a:ea typeface="+mn-ea"/>
                      </a:endParaRPr>
                    </a:p>
                  </a:txBody>
                  <a:tcPr/>
                </a:tc>
                <a:tc>
                  <a:txBody>
                    <a:bodyPr/>
                    <a:lstStyle/>
                    <a:p>
                      <a:pPr marL="0" marR="0" indent="0" algn="l" defTabSz="914423" rtl="0" eaLnBrk="1" fontAlgn="auto" latinLnBrk="0" hangingPunct="1">
                        <a:lnSpc>
                          <a:spcPct val="100000"/>
                        </a:lnSpc>
                        <a:spcBef>
                          <a:spcPts val="0"/>
                        </a:spcBef>
                        <a:spcAft>
                          <a:spcPts val="0"/>
                        </a:spcAft>
                        <a:buClrTx/>
                        <a:buSzTx/>
                        <a:buFontTx/>
                        <a:buNone/>
                        <a:tabLst/>
                        <a:defRPr/>
                      </a:pPr>
                      <a:r>
                        <a:rPr kumimoji="1" lang="en-US" altLang="ja-JP" b="1" dirty="0">
                          <a:solidFill>
                            <a:schemeClr val="accent6"/>
                          </a:solidFill>
                          <a:latin typeface="+mn-ea"/>
                          <a:ea typeface="+mn-ea"/>
                        </a:rPr>
                        <a:t>311</a:t>
                      </a:r>
                      <a:r>
                        <a:rPr kumimoji="1" lang="ja-JP" altLang="en-US" b="1" dirty="0">
                          <a:solidFill>
                            <a:schemeClr val="accent6"/>
                          </a:solidFill>
                          <a:latin typeface="+mn-ea"/>
                          <a:ea typeface="+mn-ea"/>
                        </a:rPr>
                        <a:t>円</a:t>
                      </a:r>
                    </a:p>
                  </a:txBody>
                  <a:tcPr/>
                </a:tc>
                <a:extLst>
                  <a:ext uri="{0D108BD9-81ED-4DB2-BD59-A6C34878D82A}">
                    <a16:rowId xmlns:a16="http://schemas.microsoft.com/office/drawing/2014/main" val="2686790393"/>
                  </a:ext>
                </a:extLst>
              </a:tr>
            </a:tbl>
          </a:graphicData>
        </a:graphic>
      </p:graphicFrame>
    </p:spTree>
    <p:extLst>
      <p:ext uri="{BB962C8B-B14F-4D97-AF65-F5344CB8AC3E}">
        <p14:creationId xmlns:p14="http://schemas.microsoft.com/office/powerpoint/2010/main" val="39740022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75" name="テキスト プレースホルダー 2"/>
          <p:cNvSpPr>
            <a:spLocks noGrp="1"/>
          </p:cNvSpPr>
          <p:nvPr>
            <p:ph type="body" sz="quarter" idx="11"/>
          </p:nvPr>
        </p:nvSpPr>
        <p:spPr>
          <a:xfrm>
            <a:off x="263352" y="95931"/>
            <a:ext cx="11089629" cy="814388"/>
          </a:xfrm>
        </p:spPr>
        <p:txBody>
          <a:bodyPr>
            <a:noAutofit/>
          </a:bodyPr>
          <a:lstStyle/>
          <a:p>
            <a:r>
              <a:rPr lang="en-US" altLang="ja-JP" sz="28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2800" b="0" i="0" u="none" strike="noStrike" dirty="0">
                <a:solidFill>
                  <a:srgbClr val="000000"/>
                </a:solidFill>
                <a:effectLst/>
                <a:latin typeface="メイリオ" panose="020B0604030504040204" pitchFamily="50" charset="-128"/>
                <a:ea typeface="メイリオ" panose="020B0604030504040204" pitchFamily="50" charset="-128"/>
              </a:rPr>
              <a:t>ファイナンス</a:t>
            </a:r>
            <a:endParaRPr lang="ja-JP" altLang="en-US" dirty="0">
              <a:solidFill>
                <a:schemeClr val="tx1">
                  <a:lumMod val="75000"/>
                  <a:lumOff val="25000"/>
                </a:schemeClr>
              </a:solidFill>
              <a:latin typeface="+mn-ea"/>
              <a:ea typeface="+mn-ea"/>
            </a:endParaRPr>
          </a:p>
        </p:txBody>
      </p:sp>
      <p:sp>
        <p:nvSpPr>
          <p:cNvPr id="45" name="正方形/長方形 44"/>
          <p:cNvSpPr/>
          <p:nvPr/>
        </p:nvSpPr>
        <p:spPr>
          <a:xfrm>
            <a:off x="291352" y="2267490"/>
            <a:ext cx="6668744" cy="4036127"/>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5" name="テキスト ボックス 24"/>
          <p:cNvSpPr txBox="1"/>
          <p:nvPr/>
        </p:nvSpPr>
        <p:spPr>
          <a:xfrm>
            <a:off x="7115741" y="3324039"/>
            <a:ext cx="4766048" cy="553998"/>
          </a:xfrm>
          <a:prstGeom prst="rect">
            <a:avLst/>
          </a:prstGeom>
          <a:noFill/>
        </p:spPr>
        <p:txBody>
          <a:bodyPr wrap="none" rtlCol="0">
            <a:spAutoFit/>
          </a:bodyPr>
          <a:lstStyle/>
          <a:p>
            <a:r>
              <a:rPr lang="ja-JP" altLang="en-US" dirty="0">
                <a:latin typeface="+mn-ea"/>
              </a:rPr>
              <a:t>■通常メニューの場合</a:t>
            </a:r>
            <a:br>
              <a:rPr lang="en-US" altLang="ja-JP" sz="1200" dirty="0">
                <a:latin typeface="+mn-ea"/>
              </a:rPr>
            </a:br>
            <a:r>
              <a:rPr lang="ja-JP" altLang="en-US" sz="1200" dirty="0">
                <a:latin typeface="+mn-ea"/>
              </a:rPr>
              <a:t>　</a:t>
            </a:r>
            <a:r>
              <a:rPr lang="en-US" altLang="ja-JP" sz="1000" dirty="0">
                <a:solidFill>
                  <a:schemeClr val="tx1">
                    <a:lumMod val="75000"/>
                    <a:lumOff val="25000"/>
                  </a:schemeClr>
                </a:solidFill>
                <a:latin typeface="+mn-ea"/>
              </a:rPr>
              <a:t>※</a:t>
            </a:r>
            <a:r>
              <a:rPr lang="en-US" altLang="ja-JP" sz="1000" b="0" i="0" u="none" strike="noStrike" dirty="0">
                <a:solidFill>
                  <a:schemeClr val="tx1">
                    <a:lumMod val="75000"/>
                    <a:lumOff val="25000"/>
                  </a:schemeClr>
                </a:solidFill>
                <a:effectLst/>
                <a:latin typeface="+mn-ea"/>
              </a:rPr>
              <a:t>Yahoo!</a:t>
            </a:r>
            <a:r>
              <a:rPr lang="ja-JP" altLang="en-US" sz="1000" i="0" u="none" strike="noStrike" dirty="0">
                <a:solidFill>
                  <a:schemeClr val="tx1">
                    <a:lumMod val="75000"/>
                    <a:lumOff val="25000"/>
                  </a:schemeClr>
                </a:solidFill>
                <a:effectLst/>
                <a:latin typeface="+mn-ea"/>
              </a:rPr>
              <a:t>ファイナンス　トップ　トップパネル（</a:t>
            </a:r>
            <a:r>
              <a:rPr lang="en-US" altLang="ja-JP" sz="1000" i="0" u="none" strike="noStrike" dirty="0">
                <a:solidFill>
                  <a:schemeClr val="tx1">
                    <a:lumMod val="75000"/>
                    <a:lumOff val="25000"/>
                  </a:schemeClr>
                </a:solidFill>
                <a:effectLst/>
                <a:latin typeface="+mn-ea"/>
              </a:rPr>
              <a:t>16</a:t>
            </a:r>
            <a:r>
              <a:rPr lang="ja-JP" altLang="en-US" sz="1000" i="0" u="none" strike="noStrike" dirty="0">
                <a:solidFill>
                  <a:schemeClr val="tx1">
                    <a:lumMod val="75000"/>
                    <a:lumOff val="25000"/>
                  </a:schemeClr>
                </a:solidFill>
                <a:effectLst/>
                <a:latin typeface="+mn-ea"/>
              </a:rPr>
              <a:t>：</a:t>
            </a:r>
            <a:r>
              <a:rPr lang="en-US" altLang="ja-JP" sz="1000" i="0" u="none" strike="noStrike" dirty="0">
                <a:solidFill>
                  <a:schemeClr val="tx1">
                    <a:lumMod val="75000"/>
                    <a:lumOff val="25000"/>
                  </a:schemeClr>
                </a:solidFill>
                <a:effectLst/>
                <a:latin typeface="+mn-ea"/>
              </a:rPr>
              <a:t>5</a:t>
            </a:r>
            <a:r>
              <a:rPr lang="ja-JP" altLang="en-US" sz="1000" i="0" u="none" strike="noStrike" dirty="0">
                <a:solidFill>
                  <a:schemeClr val="tx1">
                    <a:lumMod val="75000"/>
                    <a:lumOff val="25000"/>
                  </a:schemeClr>
                </a:solidFill>
                <a:effectLst/>
                <a:latin typeface="+mn-ea"/>
              </a:rPr>
              <a:t>）</a:t>
            </a:r>
            <a:r>
              <a:rPr lang="en-US" altLang="ja-JP" sz="1000" i="0" u="none" strike="noStrike" dirty="0">
                <a:solidFill>
                  <a:schemeClr val="tx1">
                    <a:lumMod val="75000"/>
                    <a:lumOff val="25000"/>
                  </a:schemeClr>
                </a:solidFill>
                <a:effectLst/>
                <a:latin typeface="+mn-ea"/>
              </a:rPr>
              <a:t>SP</a:t>
            </a:r>
            <a:r>
              <a:rPr lang="ja-JP" altLang="en-US" sz="1000" i="0" u="none" strike="noStrike" dirty="0">
                <a:solidFill>
                  <a:schemeClr val="tx1">
                    <a:lumMod val="75000"/>
                    <a:lumOff val="25000"/>
                  </a:schemeClr>
                </a:solidFill>
                <a:effectLst/>
                <a:latin typeface="+mn-ea"/>
              </a:rPr>
              <a:t>　</a:t>
            </a:r>
            <a:r>
              <a:rPr lang="en-US" altLang="ja-JP" sz="1000" dirty="0">
                <a:solidFill>
                  <a:schemeClr val="tx1">
                    <a:lumMod val="75000"/>
                    <a:lumOff val="25000"/>
                  </a:schemeClr>
                </a:solidFill>
                <a:latin typeface="+mn-ea"/>
              </a:rPr>
              <a:t>300</a:t>
            </a:r>
            <a:r>
              <a:rPr lang="ja-JP" altLang="en-US" sz="1000" dirty="0">
                <a:solidFill>
                  <a:schemeClr val="tx1">
                    <a:lumMod val="75000"/>
                    <a:lumOff val="25000"/>
                  </a:schemeClr>
                </a:solidFill>
                <a:latin typeface="+mn-ea"/>
              </a:rPr>
              <a:t>万円出稿</a:t>
            </a:r>
            <a:endParaRPr kumimoji="1" lang="ja-JP" altLang="en-US" sz="1000" dirty="0">
              <a:solidFill>
                <a:schemeClr val="tx1">
                  <a:lumMod val="75000"/>
                  <a:lumOff val="25000"/>
                </a:schemeClr>
              </a:solidFill>
              <a:latin typeface="+mn-ea"/>
            </a:endParaRPr>
          </a:p>
        </p:txBody>
      </p:sp>
      <p:sp>
        <p:nvSpPr>
          <p:cNvPr id="30" name="object 7"/>
          <p:cNvSpPr/>
          <p:nvPr/>
        </p:nvSpPr>
        <p:spPr>
          <a:xfrm>
            <a:off x="7104112" y="2545491"/>
            <a:ext cx="4413322" cy="67793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dirty="0">
                <a:solidFill>
                  <a:schemeClr val="bg1"/>
                </a:solidFill>
                <a:latin typeface="+mn-ea"/>
              </a:rPr>
              <a:t>今回は期間限定で</a:t>
            </a:r>
            <a:endParaRPr lang="en-US" altLang="ja-JP" b="1" dirty="0">
              <a:solidFill>
                <a:schemeClr val="bg1"/>
              </a:solidFill>
              <a:latin typeface="+mn-ea"/>
            </a:endParaRPr>
          </a:p>
          <a:p>
            <a:pPr algn="ctr"/>
            <a:r>
              <a:rPr lang="ja-JP" altLang="en-US" b="1" dirty="0">
                <a:solidFill>
                  <a:schemeClr val="bg1"/>
                </a:solidFill>
                <a:latin typeface="+mn-ea"/>
              </a:rPr>
              <a:t>さらにお得にご利用いただけます</a:t>
            </a:r>
          </a:p>
        </p:txBody>
      </p:sp>
      <p:sp>
        <p:nvSpPr>
          <p:cNvPr id="7" name="正方形/長方形 6">
            <a:extLst>
              <a:ext uri="{FF2B5EF4-FFF2-40B4-BE49-F238E27FC236}">
                <a16:creationId xmlns:a16="http://schemas.microsoft.com/office/drawing/2014/main" id="{A387BB27-B42D-D214-2E13-8DBB353B05B6}"/>
              </a:ext>
            </a:extLst>
          </p:cNvPr>
          <p:cNvSpPr/>
          <p:nvPr/>
        </p:nvSpPr>
        <p:spPr>
          <a:xfrm>
            <a:off x="9048328" y="374467"/>
            <a:ext cx="1464048" cy="246221"/>
          </a:xfrm>
          <a:prstGeom prst="rect">
            <a:avLst/>
          </a:prstGeom>
          <a:solidFill>
            <a:schemeClr val="accent6">
              <a:lumMod val="60000"/>
              <a:lumOff val="40000"/>
            </a:schemeClr>
          </a:solidFill>
        </p:spPr>
        <p:txBody>
          <a:bodyPr wrap="square">
            <a:spAutoFit/>
          </a:bodyPr>
          <a:lstStyle/>
          <a:p>
            <a:pPr algn="ctr"/>
            <a:r>
              <a:rPr lang="en-US" altLang="ja-JP" sz="1000" b="1" dirty="0" err="1">
                <a:solidFill>
                  <a:schemeClr val="bg1"/>
                </a:solidFill>
                <a:latin typeface="+mn-ea"/>
              </a:rPr>
              <a:t>vimps</a:t>
            </a:r>
            <a:r>
              <a:rPr lang="ja-JP" altLang="en-US" sz="1000" b="1" dirty="0">
                <a:solidFill>
                  <a:schemeClr val="bg1"/>
                </a:solidFill>
                <a:latin typeface="+mn-ea"/>
              </a:rPr>
              <a:t>大増量プラン　　</a:t>
            </a:r>
          </a:p>
        </p:txBody>
      </p:sp>
      <p:sp>
        <p:nvSpPr>
          <p:cNvPr id="2" name="object 5">
            <a:extLst>
              <a:ext uri="{FF2B5EF4-FFF2-40B4-BE49-F238E27FC236}">
                <a16:creationId xmlns:a16="http://schemas.microsoft.com/office/drawing/2014/main" id="{E0BFCA78-4071-18BF-7CD9-61BB96699E7B}"/>
              </a:ext>
            </a:extLst>
          </p:cNvPr>
          <p:cNvSpPr txBox="1"/>
          <p:nvPr/>
        </p:nvSpPr>
        <p:spPr>
          <a:xfrm>
            <a:off x="479376" y="980728"/>
            <a:ext cx="11195050" cy="1157368"/>
          </a:xfrm>
          <a:prstGeom prst="rect">
            <a:avLst/>
          </a:prstGeom>
        </p:spPr>
        <p:txBody>
          <a:bodyPr vert="horz" wrap="square" lIns="0" tIns="79375" rIns="0" bIns="0" rtlCol="0" anchor="t">
            <a:spAutoFit/>
          </a:bodyPr>
          <a:lstStyle/>
          <a:p>
            <a:pPr algn="ctr">
              <a:spcBef>
                <a:spcPts val="625"/>
              </a:spcBef>
            </a:pPr>
            <a:r>
              <a:rPr lang="ja-JP" altLang="en-US" sz="2000" dirty="0">
                <a:latin typeface="+mn-ea"/>
                <a:cs typeface="メイリオ"/>
              </a:rPr>
              <a:t>「国内株」「米国株」「投資信託」「為替（</a:t>
            </a:r>
            <a:r>
              <a:rPr lang="en-US" altLang="ja-JP" sz="2000" dirty="0">
                <a:latin typeface="+mn-ea"/>
                <a:cs typeface="メイリオ"/>
              </a:rPr>
              <a:t>FX</a:t>
            </a:r>
            <a:r>
              <a:rPr lang="ja-JP" altLang="en-US" sz="2000" dirty="0">
                <a:latin typeface="+mn-ea"/>
                <a:cs typeface="メイリオ"/>
              </a:rPr>
              <a:t>）」など金融商品を主軸とした、</a:t>
            </a:r>
          </a:p>
          <a:p>
            <a:pPr algn="ctr">
              <a:spcBef>
                <a:spcPts val="625"/>
              </a:spcBef>
            </a:pPr>
            <a:r>
              <a:rPr lang="ja-JP" altLang="en-US" sz="2000" dirty="0">
                <a:solidFill>
                  <a:schemeClr val="accent6"/>
                </a:solidFill>
                <a:latin typeface="+mn-ea"/>
                <a:cs typeface="メイリオ"/>
              </a:rPr>
              <a:t>日本最大級の金融サービス情報サイト</a:t>
            </a:r>
            <a:endParaRPr lang="en-US" altLang="ja-JP" sz="2000" dirty="0">
              <a:solidFill>
                <a:schemeClr val="accent6"/>
              </a:solidFill>
              <a:latin typeface="+mn-ea"/>
              <a:cs typeface="メイリオ"/>
            </a:endParaRPr>
          </a:p>
          <a:p>
            <a:pPr algn="ctr">
              <a:spcBef>
                <a:spcPts val="625"/>
              </a:spcBef>
            </a:pPr>
            <a:r>
              <a:rPr lang="ja-JP" altLang="en-US" sz="2000" dirty="0">
                <a:latin typeface="+mn-ea"/>
                <a:cs typeface="メイリオ"/>
              </a:rPr>
              <a:t>株価や投資への興味関心層に対してリーチが可能です</a:t>
            </a:r>
            <a:endParaRPr sz="2000" dirty="0">
              <a:latin typeface="+mn-ea"/>
              <a:cs typeface="メイリオ"/>
            </a:endParaRPr>
          </a:p>
        </p:txBody>
      </p:sp>
      <p:grpSp>
        <p:nvGrpSpPr>
          <p:cNvPr id="4" name="グループ化 3">
            <a:extLst>
              <a:ext uri="{FF2B5EF4-FFF2-40B4-BE49-F238E27FC236}">
                <a16:creationId xmlns:a16="http://schemas.microsoft.com/office/drawing/2014/main" id="{87D3627A-8F65-54AD-1CC6-2DB9A57B9564}"/>
              </a:ext>
            </a:extLst>
          </p:cNvPr>
          <p:cNvGrpSpPr/>
          <p:nvPr/>
        </p:nvGrpSpPr>
        <p:grpSpPr>
          <a:xfrm>
            <a:off x="3342767" y="4241417"/>
            <a:ext cx="2330321" cy="1790201"/>
            <a:chOff x="176509" y="1850889"/>
            <a:chExt cx="3327203" cy="2556026"/>
          </a:xfrm>
        </p:grpSpPr>
        <p:pic>
          <p:nvPicPr>
            <p:cNvPr id="6" name="図 5">
              <a:extLst>
                <a:ext uri="{FF2B5EF4-FFF2-40B4-BE49-F238E27FC236}">
                  <a16:creationId xmlns:a16="http://schemas.microsoft.com/office/drawing/2014/main" id="{B077E99E-BCFD-0E53-A7E0-88768C1E356A}"/>
                </a:ext>
              </a:extLst>
            </p:cNvPr>
            <p:cNvPicPr>
              <a:picLocks noChangeAspect="1"/>
            </p:cNvPicPr>
            <p:nvPr/>
          </p:nvPicPr>
          <p:blipFill>
            <a:blip r:embed="rId2"/>
            <a:stretch>
              <a:fillRect/>
            </a:stretch>
          </p:blipFill>
          <p:spPr>
            <a:xfrm>
              <a:off x="176509" y="1850889"/>
              <a:ext cx="3327203" cy="2556026"/>
            </a:xfrm>
            <a:prstGeom prst="rect">
              <a:avLst/>
            </a:prstGeom>
          </p:spPr>
        </p:pic>
        <p:pic>
          <p:nvPicPr>
            <p:cNvPr id="10" name="図 9">
              <a:extLst>
                <a:ext uri="{FF2B5EF4-FFF2-40B4-BE49-F238E27FC236}">
                  <a16:creationId xmlns:a16="http://schemas.microsoft.com/office/drawing/2014/main" id="{6950FEAD-8A17-5836-31E5-6FEC78B1D12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3077" y="2049226"/>
              <a:ext cx="2056127" cy="2027846"/>
            </a:xfrm>
            <a:prstGeom prst="rect">
              <a:avLst/>
            </a:prstGeom>
          </p:spPr>
        </p:pic>
      </p:grpSp>
      <p:grpSp>
        <p:nvGrpSpPr>
          <p:cNvPr id="11" name="グループ化 10">
            <a:extLst>
              <a:ext uri="{FF2B5EF4-FFF2-40B4-BE49-F238E27FC236}">
                <a16:creationId xmlns:a16="http://schemas.microsoft.com/office/drawing/2014/main" id="{3D9F4213-F601-43A9-63E8-2E21E55A8C9F}"/>
              </a:ext>
            </a:extLst>
          </p:cNvPr>
          <p:cNvGrpSpPr/>
          <p:nvPr/>
        </p:nvGrpSpPr>
        <p:grpSpPr>
          <a:xfrm>
            <a:off x="5154334" y="2924944"/>
            <a:ext cx="1863038" cy="3356634"/>
            <a:chOff x="2063552" y="3703365"/>
            <a:chExt cx="1736165" cy="3128045"/>
          </a:xfrm>
        </p:grpSpPr>
        <p:pic>
          <p:nvPicPr>
            <p:cNvPr id="12" name="図 11">
              <a:extLst>
                <a:ext uri="{FF2B5EF4-FFF2-40B4-BE49-F238E27FC236}">
                  <a16:creationId xmlns:a16="http://schemas.microsoft.com/office/drawing/2014/main" id="{37CE2754-3539-F034-ECBB-872AC82B9E5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063552" y="3703365"/>
              <a:ext cx="1736165" cy="3128045"/>
            </a:xfrm>
            <a:prstGeom prst="rect">
              <a:avLst/>
            </a:prstGeom>
          </p:spPr>
        </p:pic>
        <p:pic>
          <p:nvPicPr>
            <p:cNvPr id="13" name="図 12">
              <a:extLst>
                <a:ext uri="{FF2B5EF4-FFF2-40B4-BE49-F238E27FC236}">
                  <a16:creationId xmlns:a16="http://schemas.microsoft.com/office/drawing/2014/main" id="{032C562D-4FFF-31C0-4E17-405ADCD1F62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65585" y="4123196"/>
              <a:ext cx="1210984" cy="2126279"/>
            </a:xfrm>
            <a:prstGeom prst="rect">
              <a:avLst/>
            </a:prstGeom>
          </p:spPr>
        </p:pic>
      </p:grpSp>
      <p:sp>
        <p:nvSpPr>
          <p:cNvPr id="23" name="テキスト ボックス 22">
            <a:extLst>
              <a:ext uri="{FF2B5EF4-FFF2-40B4-BE49-F238E27FC236}">
                <a16:creationId xmlns:a16="http://schemas.microsoft.com/office/drawing/2014/main" id="{FAB49B55-6E0B-4583-9DD9-48DBB02631F3}"/>
              </a:ext>
            </a:extLst>
          </p:cNvPr>
          <p:cNvSpPr txBox="1"/>
          <p:nvPr/>
        </p:nvSpPr>
        <p:spPr>
          <a:xfrm>
            <a:off x="456354" y="2393606"/>
            <a:ext cx="6477031" cy="369332"/>
          </a:xfrm>
          <a:prstGeom prst="rect">
            <a:avLst/>
          </a:prstGeom>
          <a:noFill/>
        </p:spPr>
        <p:txBody>
          <a:bodyPr wrap="square">
            <a:spAutoFit/>
          </a:bodyPr>
          <a:lstStyle/>
          <a:p>
            <a:pPr algn="ctr">
              <a:spcBef>
                <a:spcPts val="625"/>
              </a:spcBef>
            </a:pPr>
            <a:r>
              <a:rPr lang="en-US" altLang="ja-JP" sz="180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800" i="0" u="none" strike="noStrike" dirty="0">
                <a:solidFill>
                  <a:srgbClr val="000000"/>
                </a:solidFill>
                <a:effectLst/>
                <a:latin typeface="メイリオ" panose="020B0604030504040204" pitchFamily="50" charset="-128"/>
                <a:ea typeface="メイリオ" panose="020B0604030504040204" pitchFamily="50" charset="-128"/>
              </a:rPr>
              <a:t>ファイナンス　</a:t>
            </a:r>
            <a:r>
              <a:rPr lang="ja-JP" altLang="en-US" dirty="0">
                <a:latin typeface="+mn-ea"/>
                <a:cs typeface="メイリオ"/>
              </a:rPr>
              <a:t>日本最大級の金融サービス情報サイト</a:t>
            </a:r>
            <a:endParaRPr lang="en-US" altLang="ja-JP" dirty="0">
              <a:latin typeface="+mn-ea"/>
              <a:cs typeface="メイリオ"/>
            </a:endParaRPr>
          </a:p>
        </p:txBody>
      </p:sp>
      <p:sp>
        <p:nvSpPr>
          <p:cNvPr id="24" name="正方形/長方形 23">
            <a:extLst>
              <a:ext uri="{FF2B5EF4-FFF2-40B4-BE49-F238E27FC236}">
                <a16:creationId xmlns:a16="http://schemas.microsoft.com/office/drawing/2014/main" id="{CBBF1962-10D3-7E11-BC94-5C5D887E9D05}"/>
              </a:ext>
            </a:extLst>
          </p:cNvPr>
          <p:cNvSpPr/>
          <p:nvPr/>
        </p:nvSpPr>
        <p:spPr>
          <a:xfrm>
            <a:off x="433773" y="4521803"/>
            <a:ext cx="562342" cy="1626933"/>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tx1"/>
                </a:solidFill>
                <a:latin typeface="+mn-ea"/>
              </a:rPr>
              <a:t>月間</a:t>
            </a:r>
            <a:endParaRPr lang="en-US" altLang="ja-JP" b="1" dirty="0">
              <a:solidFill>
                <a:schemeClr val="tx1"/>
              </a:solidFill>
              <a:latin typeface="+mn-ea"/>
            </a:endParaRPr>
          </a:p>
          <a:p>
            <a:pPr algn="ctr"/>
            <a:r>
              <a:rPr lang="en-US" altLang="ja-JP" b="1" dirty="0">
                <a:solidFill>
                  <a:schemeClr val="tx1"/>
                </a:solidFill>
                <a:latin typeface="+mn-ea"/>
              </a:rPr>
              <a:t>PV</a:t>
            </a:r>
            <a:r>
              <a:rPr lang="ja-JP" altLang="en-US" b="1" dirty="0">
                <a:solidFill>
                  <a:schemeClr val="tx1"/>
                </a:solidFill>
                <a:latin typeface="+mn-ea"/>
              </a:rPr>
              <a:t>数</a:t>
            </a:r>
            <a:endParaRPr lang="en-US" altLang="ja-JP" b="1" dirty="0">
              <a:solidFill>
                <a:schemeClr val="tx1"/>
              </a:solidFill>
              <a:latin typeface="+mn-ea"/>
            </a:endParaRPr>
          </a:p>
        </p:txBody>
      </p:sp>
      <p:sp>
        <p:nvSpPr>
          <p:cNvPr id="27" name="テキスト ボックス 26">
            <a:extLst>
              <a:ext uri="{FF2B5EF4-FFF2-40B4-BE49-F238E27FC236}">
                <a16:creationId xmlns:a16="http://schemas.microsoft.com/office/drawing/2014/main" id="{B12F3E81-C770-60B5-A8F3-F2BD2780A57E}"/>
              </a:ext>
            </a:extLst>
          </p:cNvPr>
          <p:cNvSpPr txBox="1"/>
          <p:nvPr/>
        </p:nvSpPr>
        <p:spPr>
          <a:xfrm>
            <a:off x="1647030" y="4886761"/>
            <a:ext cx="1989749" cy="338554"/>
          </a:xfrm>
          <a:prstGeom prst="rect">
            <a:avLst/>
          </a:prstGeom>
          <a:noFill/>
        </p:spPr>
        <p:txBody>
          <a:bodyPr wrap="square" rtlCol="0">
            <a:spAutoFit/>
          </a:bodyPr>
          <a:lstStyle/>
          <a:p>
            <a:r>
              <a:rPr lang="en-US" altLang="ja-JP" sz="1600" b="1" u="sng" dirty="0">
                <a:solidFill>
                  <a:schemeClr val="accent6"/>
                </a:solidFill>
              </a:rPr>
              <a:t>11</a:t>
            </a:r>
            <a:r>
              <a:rPr lang="ja-JP" altLang="en-US" sz="1600" b="1" u="sng" dirty="0">
                <a:solidFill>
                  <a:schemeClr val="accent6"/>
                </a:solidFill>
              </a:rPr>
              <a:t>億</a:t>
            </a:r>
            <a:r>
              <a:rPr lang="en-US" altLang="ja-JP" sz="1600" b="1" u="sng" dirty="0">
                <a:solidFill>
                  <a:schemeClr val="accent6"/>
                </a:solidFill>
              </a:rPr>
              <a:t>8800</a:t>
            </a:r>
            <a:r>
              <a:rPr lang="ja-JP" altLang="en-US" sz="1600" b="1" u="sng" dirty="0">
                <a:solidFill>
                  <a:schemeClr val="accent6"/>
                </a:solidFill>
              </a:rPr>
              <a:t>万</a:t>
            </a:r>
            <a:r>
              <a:rPr lang="en-US" altLang="ja-JP" sz="1600" b="1" dirty="0"/>
              <a:t>PV</a:t>
            </a:r>
            <a:r>
              <a:rPr lang="en-US" altLang="ja-JP" sz="900" b="1" dirty="0"/>
              <a:t>※2</a:t>
            </a:r>
            <a:endParaRPr kumimoji="1" lang="ja-JP" altLang="en-US" sz="1600" dirty="0"/>
          </a:p>
        </p:txBody>
      </p:sp>
      <p:sp>
        <p:nvSpPr>
          <p:cNvPr id="29" name="テキスト ボックス 28">
            <a:extLst>
              <a:ext uri="{FF2B5EF4-FFF2-40B4-BE49-F238E27FC236}">
                <a16:creationId xmlns:a16="http://schemas.microsoft.com/office/drawing/2014/main" id="{CA769383-4E91-7F81-67CE-F6BE0EDA9516}"/>
              </a:ext>
            </a:extLst>
          </p:cNvPr>
          <p:cNvSpPr txBox="1"/>
          <p:nvPr/>
        </p:nvSpPr>
        <p:spPr>
          <a:xfrm>
            <a:off x="1647030" y="4582188"/>
            <a:ext cx="1808508" cy="338554"/>
          </a:xfrm>
          <a:prstGeom prst="rect">
            <a:avLst/>
          </a:prstGeom>
          <a:noFill/>
        </p:spPr>
        <p:txBody>
          <a:bodyPr wrap="none" rtlCol="0">
            <a:spAutoFit/>
          </a:bodyPr>
          <a:lstStyle/>
          <a:p>
            <a:r>
              <a:rPr kumimoji="1" lang="ja-JP" altLang="en-US" sz="1600" u="sng" dirty="0"/>
              <a:t>スマートフォン</a:t>
            </a:r>
            <a:r>
              <a:rPr kumimoji="1" lang="en-US" altLang="ja-JP" sz="900" u="sng" dirty="0"/>
              <a:t>※1</a:t>
            </a:r>
            <a:endParaRPr kumimoji="1" lang="ja-JP" altLang="en-US" sz="1600" u="sng" dirty="0"/>
          </a:p>
        </p:txBody>
      </p:sp>
      <p:sp>
        <p:nvSpPr>
          <p:cNvPr id="31" name="テキスト ボックス 30">
            <a:extLst>
              <a:ext uri="{FF2B5EF4-FFF2-40B4-BE49-F238E27FC236}">
                <a16:creationId xmlns:a16="http://schemas.microsoft.com/office/drawing/2014/main" id="{AC9E339F-83ED-8CC1-EB68-273F0432E1E6}"/>
              </a:ext>
            </a:extLst>
          </p:cNvPr>
          <p:cNvSpPr txBox="1"/>
          <p:nvPr/>
        </p:nvSpPr>
        <p:spPr>
          <a:xfrm>
            <a:off x="1647030" y="5729296"/>
            <a:ext cx="1989749" cy="338554"/>
          </a:xfrm>
          <a:prstGeom prst="rect">
            <a:avLst/>
          </a:prstGeom>
          <a:noFill/>
        </p:spPr>
        <p:txBody>
          <a:bodyPr wrap="square" rtlCol="0">
            <a:spAutoFit/>
          </a:bodyPr>
          <a:lstStyle/>
          <a:p>
            <a:r>
              <a:rPr lang="en-US" altLang="ja-JP" sz="1600" b="1" u="sng" dirty="0">
                <a:solidFill>
                  <a:schemeClr val="accent6"/>
                </a:solidFill>
              </a:rPr>
              <a:t>5</a:t>
            </a:r>
            <a:r>
              <a:rPr lang="ja-JP" altLang="en-US" sz="1600" b="1" u="sng" dirty="0">
                <a:solidFill>
                  <a:schemeClr val="accent6"/>
                </a:solidFill>
              </a:rPr>
              <a:t>億</a:t>
            </a:r>
            <a:r>
              <a:rPr lang="en-US" altLang="ja-JP" sz="1600" b="1" u="sng" dirty="0">
                <a:solidFill>
                  <a:schemeClr val="accent6"/>
                </a:solidFill>
              </a:rPr>
              <a:t>1000</a:t>
            </a:r>
            <a:r>
              <a:rPr lang="ja-JP" altLang="en-US" sz="1600" b="1" u="sng" dirty="0">
                <a:solidFill>
                  <a:schemeClr val="accent6"/>
                </a:solidFill>
              </a:rPr>
              <a:t>万</a:t>
            </a:r>
            <a:r>
              <a:rPr lang="en-US" altLang="ja-JP" sz="1600" b="1" dirty="0"/>
              <a:t>PV</a:t>
            </a:r>
            <a:r>
              <a:rPr lang="en-US" altLang="ja-JP" sz="900" b="1" dirty="0"/>
              <a:t>※2</a:t>
            </a:r>
            <a:endParaRPr kumimoji="1" lang="ja-JP" altLang="en-US" sz="1600" dirty="0"/>
          </a:p>
        </p:txBody>
      </p:sp>
      <p:sp>
        <p:nvSpPr>
          <p:cNvPr id="32" name="テキスト ボックス 31">
            <a:extLst>
              <a:ext uri="{FF2B5EF4-FFF2-40B4-BE49-F238E27FC236}">
                <a16:creationId xmlns:a16="http://schemas.microsoft.com/office/drawing/2014/main" id="{B62041FB-B05F-B386-1DFA-10967E393EDC}"/>
              </a:ext>
            </a:extLst>
          </p:cNvPr>
          <p:cNvSpPr txBox="1"/>
          <p:nvPr/>
        </p:nvSpPr>
        <p:spPr>
          <a:xfrm>
            <a:off x="1650831" y="5376000"/>
            <a:ext cx="1005403" cy="338554"/>
          </a:xfrm>
          <a:prstGeom prst="rect">
            <a:avLst/>
          </a:prstGeom>
          <a:noFill/>
        </p:spPr>
        <p:txBody>
          <a:bodyPr wrap="none" rtlCol="0">
            <a:spAutoFit/>
          </a:bodyPr>
          <a:lstStyle/>
          <a:p>
            <a:r>
              <a:rPr kumimoji="1" lang="ja-JP" altLang="en-US" sz="1600" u="sng" dirty="0"/>
              <a:t>パソコン</a:t>
            </a:r>
          </a:p>
        </p:txBody>
      </p:sp>
      <p:pic>
        <p:nvPicPr>
          <p:cNvPr id="33" name="図 32">
            <a:extLst>
              <a:ext uri="{FF2B5EF4-FFF2-40B4-BE49-F238E27FC236}">
                <a16:creationId xmlns:a16="http://schemas.microsoft.com/office/drawing/2014/main" id="{3F9C8727-B131-8F76-8D8A-401E40C66BF7}"/>
              </a:ext>
            </a:extLst>
          </p:cNvPr>
          <p:cNvPicPr>
            <a:picLocks noChangeAspect="1"/>
          </p:cNvPicPr>
          <p:nvPr/>
        </p:nvPicPr>
        <p:blipFill>
          <a:blip r:embed="rId6"/>
          <a:stretch>
            <a:fillRect/>
          </a:stretch>
        </p:blipFill>
        <p:spPr>
          <a:xfrm>
            <a:off x="1055440" y="5550124"/>
            <a:ext cx="499252" cy="393776"/>
          </a:xfrm>
          <a:prstGeom prst="rect">
            <a:avLst/>
          </a:prstGeom>
        </p:spPr>
      </p:pic>
      <p:sp>
        <p:nvSpPr>
          <p:cNvPr id="34" name="Freeform 24">
            <a:extLst>
              <a:ext uri="{FF2B5EF4-FFF2-40B4-BE49-F238E27FC236}">
                <a16:creationId xmlns:a16="http://schemas.microsoft.com/office/drawing/2014/main" id="{6C0B9A36-1EA4-24AE-A4FA-34E2AA9A74BD}"/>
              </a:ext>
            </a:extLst>
          </p:cNvPr>
          <p:cNvSpPr>
            <a:spLocks noChangeArrowheads="1"/>
          </p:cNvSpPr>
          <p:nvPr/>
        </p:nvSpPr>
        <p:spPr bwMode="auto">
          <a:xfrm>
            <a:off x="1128899" y="4657204"/>
            <a:ext cx="350947" cy="606975"/>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w="9525" cap="flat">
            <a:noFill/>
            <a:bevel/>
            <a:headEnd/>
            <a:tailEnd/>
          </a:ln>
          <a:effectLst/>
        </p:spPr>
        <p:txBody>
          <a:bodyPr wrap="none" anchor="ctr"/>
          <a:lstStyle/>
          <a:p>
            <a:endParaRPr lang="ja-JP" altLang="en-US"/>
          </a:p>
        </p:txBody>
      </p:sp>
      <p:pic>
        <p:nvPicPr>
          <p:cNvPr id="16" name="図 15">
            <a:extLst>
              <a:ext uri="{FF2B5EF4-FFF2-40B4-BE49-F238E27FC236}">
                <a16:creationId xmlns:a16="http://schemas.microsoft.com/office/drawing/2014/main" id="{52A8ACFA-B24C-B234-B170-0ABF9F3CA13A}"/>
              </a:ext>
            </a:extLst>
          </p:cNvPr>
          <p:cNvPicPr>
            <a:picLocks noChangeAspect="1"/>
          </p:cNvPicPr>
          <p:nvPr/>
        </p:nvPicPr>
        <p:blipFill>
          <a:blip r:embed="rId7"/>
          <a:stretch>
            <a:fillRect/>
          </a:stretch>
        </p:blipFill>
        <p:spPr>
          <a:xfrm>
            <a:off x="551384" y="2915761"/>
            <a:ext cx="3343275" cy="762000"/>
          </a:xfrm>
          <a:prstGeom prst="rect">
            <a:avLst/>
          </a:prstGeom>
        </p:spPr>
      </p:pic>
      <p:sp>
        <p:nvSpPr>
          <p:cNvPr id="17" name="正方形/長方形 16">
            <a:extLst>
              <a:ext uri="{FF2B5EF4-FFF2-40B4-BE49-F238E27FC236}">
                <a16:creationId xmlns:a16="http://schemas.microsoft.com/office/drawing/2014/main" id="{14F65BCC-D09A-24DE-0098-EA3D2330BA93}"/>
              </a:ext>
            </a:extLst>
          </p:cNvPr>
          <p:cNvSpPr/>
          <p:nvPr/>
        </p:nvSpPr>
        <p:spPr>
          <a:xfrm>
            <a:off x="243040" y="6352296"/>
            <a:ext cx="5430048" cy="461665"/>
          </a:xfrm>
          <a:prstGeom prst="rect">
            <a:avLst/>
          </a:prstGeom>
        </p:spPr>
        <p:txBody>
          <a:bodyPr wrap="square">
            <a:spAutoFit/>
          </a:bodyPr>
          <a:lstStyle/>
          <a:p>
            <a:r>
              <a:rPr lang="en-US" altLang="ja-JP" sz="800" dirty="0">
                <a:solidFill>
                  <a:schemeClr val="tx1">
                    <a:lumMod val="50000"/>
                    <a:lumOff val="50000"/>
                  </a:schemeClr>
                </a:solidFill>
              </a:rPr>
              <a:t>※1 </a:t>
            </a:r>
            <a:r>
              <a:rPr lang="ja-JP" altLang="en-US" sz="800" dirty="0">
                <a:solidFill>
                  <a:schemeClr val="tx1">
                    <a:lumMod val="50000"/>
                    <a:lumOff val="50000"/>
                  </a:schemeClr>
                </a:solidFill>
              </a:rPr>
              <a:t>ウェブとアプリ重複含む</a:t>
            </a:r>
          </a:p>
          <a:p>
            <a:r>
              <a:rPr lang="en-US" altLang="ja-JP" sz="800" dirty="0">
                <a:solidFill>
                  <a:schemeClr val="tx1">
                    <a:lumMod val="50000"/>
                    <a:lumOff val="50000"/>
                  </a:schemeClr>
                </a:solidFill>
              </a:rPr>
              <a:t>※2 </a:t>
            </a:r>
            <a:r>
              <a:rPr lang="ja-JP" altLang="en-US" sz="800" dirty="0">
                <a:solidFill>
                  <a:schemeClr val="tx1">
                    <a:lumMod val="50000"/>
                    <a:lumOff val="50000"/>
                  </a:schemeClr>
                </a:solidFill>
              </a:rPr>
              <a:t>出典：</a:t>
            </a:r>
            <a:r>
              <a:rPr lang="en-US" altLang="ja-JP" sz="800" dirty="0">
                <a:solidFill>
                  <a:schemeClr val="tx1">
                    <a:lumMod val="50000"/>
                    <a:lumOff val="50000"/>
                  </a:schemeClr>
                </a:solidFill>
              </a:rPr>
              <a:t>Yahoo! JAPAN</a:t>
            </a:r>
            <a:r>
              <a:rPr lang="ja-JP" altLang="en-US" sz="800" dirty="0">
                <a:solidFill>
                  <a:schemeClr val="tx1">
                    <a:lumMod val="50000"/>
                    <a:lumOff val="50000"/>
                  </a:schemeClr>
                </a:solidFill>
              </a:rPr>
              <a:t>自社調査。データの対象期間：</a:t>
            </a:r>
            <a:r>
              <a:rPr lang="en-US" altLang="ja-JP" sz="800" dirty="0">
                <a:solidFill>
                  <a:schemeClr val="tx1">
                    <a:lumMod val="50000"/>
                    <a:lumOff val="50000"/>
                  </a:schemeClr>
                </a:solidFill>
              </a:rPr>
              <a:t>2021</a:t>
            </a:r>
            <a:r>
              <a:rPr lang="ja-JP" altLang="en-US" sz="800" dirty="0">
                <a:solidFill>
                  <a:schemeClr val="tx1">
                    <a:lumMod val="50000"/>
                    <a:lumOff val="50000"/>
                  </a:schemeClr>
                </a:solidFill>
              </a:rPr>
              <a:t>年</a:t>
            </a:r>
            <a:r>
              <a:rPr lang="en-US" altLang="ja-JP" sz="800" dirty="0">
                <a:solidFill>
                  <a:schemeClr val="tx1">
                    <a:lumMod val="50000"/>
                    <a:lumOff val="50000"/>
                  </a:schemeClr>
                </a:solidFill>
              </a:rPr>
              <a:t>10</a:t>
            </a:r>
            <a:r>
              <a:rPr lang="ja-JP" altLang="en-US" sz="800" dirty="0">
                <a:solidFill>
                  <a:schemeClr val="tx1">
                    <a:lumMod val="50000"/>
                    <a:lumOff val="50000"/>
                  </a:schemeClr>
                </a:solidFill>
              </a:rPr>
              <a:t>月～</a:t>
            </a:r>
            <a:r>
              <a:rPr lang="en-US" altLang="ja-JP" sz="800" dirty="0">
                <a:solidFill>
                  <a:schemeClr val="tx1">
                    <a:lumMod val="50000"/>
                    <a:lumOff val="50000"/>
                  </a:schemeClr>
                </a:solidFill>
              </a:rPr>
              <a:t>2022</a:t>
            </a:r>
            <a:r>
              <a:rPr lang="ja-JP" altLang="en-US" sz="800" dirty="0">
                <a:solidFill>
                  <a:schemeClr val="tx1">
                    <a:lumMod val="50000"/>
                    <a:lumOff val="50000"/>
                  </a:schemeClr>
                </a:solidFill>
              </a:rPr>
              <a:t>年</a:t>
            </a:r>
            <a:r>
              <a:rPr lang="en-US" altLang="ja-JP" sz="800" dirty="0">
                <a:solidFill>
                  <a:schemeClr val="tx1">
                    <a:lumMod val="50000"/>
                    <a:lumOff val="50000"/>
                  </a:schemeClr>
                </a:solidFill>
              </a:rPr>
              <a:t>3</a:t>
            </a:r>
            <a:r>
              <a:rPr lang="ja-JP" altLang="en-US" sz="800" dirty="0">
                <a:solidFill>
                  <a:schemeClr val="tx1">
                    <a:lumMod val="50000"/>
                    <a:lumOff val="50000"/>
                  </a:schemeClr>
                </a:solidFill>
              </a:rPr>
              <a:t>月の月次平均数値を掲出</a:t>
            </a:r>
            <a:endParaRPr lang="en-US" altLang="ja-JP" sz="800" dirty="0">
              <a:solidFill>
                <a:schemeClr val="tx1">
                  <a:lumMod val="50000"/>
                  <a:lumOff val="50000"/>
                </a:schemeClr>
              </a:solidFill>
            </a:endParaRPr>
          </a:p>
          <a:p>
            <a:r>
              <a:rPr kumimoji="0" lang="en-US" altLang="ja-JP" sz="800" b="0" i="0" u="none" strike="noStrike" kern="0" cap="none" spc="0" normalizeH="0" baseline="0" noProof="0" dirty="0">
                <a:ln>
                  <a:noFill/>
                </a:ln>
                <a:solidFill>
                  <a:schemeClr val="tx1">
                    <a:lumMod val="50000"/>
                    <a:lumOff val="50000"/>
                  </a:schemeClr>
                </a:solidFill>
                <a:effectLst/>
                <a:uLnTx/>
                <a:uFillTx/>
              </a:rPr>
              <a:t>※</a:t>
            </a:r>
            <a:r>
              <a:rPr kumimoji="0" lang="en-US" altLang="ja-JP" sz="800" b="0" i="0" u="none" strike="noStrike" kern="0" cap="none" spc="0" normalizeH="0" baseline="0" noProof="0" dirty="0" err="1">
                <a:ln>
                  <a:noFill/>
                </a:ln>
                <a:solidFill>
                  <a:schemeClr val="tx1">
                    <a:lumMod val="50000"/>
                    <a:lumOff val="50000"/>
                  </a:schemeClr>
                </a:solidFill>
                <a:effectLst/>
                <a:uLnTx/>
                <a:uFillTx/>
              </a:rPr>
              <a:t>vimps</a:t>
            </a:r>
            <a:r>
              <a:rPr kumimoji="0" lang="ja-JP" altLang="en-US" sz="800" b="0" i="0" u="none" strike="noStrike" kern="0" cap="none" spc="0" normalizeH="0" baseline="0" noProof="0" dirty="0">
                <a:ln>
                  <a:noFill/>
                </a:ln>
                <a:solidFill>
                  <a:schemeClr val="tx1">
                    <a:lumMod val="50000"/>
                    <a:lumOff val="50000"/>
                  </a:schemeClr>
                </a:solidFill>
                <a:effectLst/>
                <a:uLnTx/>
                <a:uFillTx/>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p:txBody>
      </p:sp>
      <p:sp>
        <p:nvSpPr>
          <p:cNvPr id="18" name="正方形/長方形 17">
            <a:extLst>
              <a:ext uri="{FF2B5EF4-FFF2-40B4-BE49-F238E27FC236}">
                <a16:creationId xmlns:a16="http://schemas.microsoft.com/office/drawing/2014/main" id="{D3351CF4-7AFA-F8C7-BC27-05A2E8B25268}"/>
              </a:ext>
            </a:extLst>
          </p:cNvPr>
          <p:cNvSpPr/>
          <p:nvPr/>
        </p:nvSpPr>
        <p:spPr>
          <a:xfrm>
            <a:off x="8937590" y="6290740"/>
            <a:ext cx="2991076" cy="461665"/>
          </a:xfrm>
          <a:prstGeom prst="rect">
            <a:avLst/>
          </a:prstGeom>
        </p:spPr>
        <p:txBody>
          <a:bodyPr wrap="square">
            <a:spAutoFit/>
          </a:bodyPr>
          <a:lstStyle/>
          <a:p>
            <a:r>
              <a:rPr lang="en-US" altLang="ja-JP" sz="800" dirty="0">
                <a:solidFill>
                  <a:schemeClr val="tx1">
                    <a:lumMod val="50000"/>
                    <a:lumOff val="50000"/>
                  </a:schemeClr>
                </a:solidFill>
              </a:rPr>
              <a:t>※</a:t>
            </a:r>
            <a:r>
              <a:rPr lang="ja-JP" altLang="en-US" sz="800" dirty="0">
                <a:solidFill>
                  <a:schemeClr val="tx1">
                    <a:lumMod val="50000"/>
                    <a:lumOff val="50000"/>
                  </a:schemeClr>
                </a:solidFill>
              </a:rPr>
              <a:t>実績平均値より算出しております</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ノンターゲティングの過去実績をもとにした想定数値です</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配信結果をお約束するものではございません</a:t>
            </a:r>
            <a:endParaRPr lang="en-US" altLang="ja-JP" sz="800" dirty="0">
              <a:solidFill>
                <a:schemeClr val="tx1">
                  <a:lumMod val="50000"/>
                  <a:lumOff val="50000"/>
                </a:schemeClr>
              </a:solidFill>
            </a:endParaRPr>
          </a:p>
        </p:txBody>
      </p:sp>
      <p:graphicFrame>
        <p:nvGraphicFramePr>
          <p:cNvPr id="3" name="表 2">
            <a:extLst>
              <a:ext uri="{FF2B5EF4-FFF2-40B4-BE49-F238E27FC236}">
                <a16:creationId xmlns:a16="http://schemas.microsoft.com/office/drawing/2014/main" id="{78AEB1D5-F64D-90CB-F5FE-48F54F898700}"/>
              </a:ext>
            </a:extLst>
          </p:cNvPr>
          <p:cNvGraphicFramePr>
            <a:graphicFrameLocks noGrp="1"/>
          </p:cNvGraphicFramePr>
          <p:nvPr>
            <p:extLst>
              <p:ext uri="{D42A27DB-BD31-4B8C-83A1-F6EECF244321}">
                <p14:modId xmlns:p14="http://schemas.microsoft.com/office/powerpoint/2010/main" val="3951781231"/>
              </p:ext>
            </p:extLst>
          </p:nvPr>
        </p:nvGraphicFramePr>
        <p:xfrm>
          <a:off x="7150157" y="4004507"/>
          <a:ext cx="4373160" cy="2225040"/>
        </p:xfrm>
        <a:graphic>
          <a:graphicData uri="http://schemas.openxmlformats.org/drawingml/2006/table">
            <a:tbl>
              <a:tblPr>
                <a:tableStyleId>{93296810-A885-4BE3-A3E7-6D5BEEA58F35}</a:tableStyleId>
              </a:tblPr>
              <a:tblGrid>
                <a:gridCol w="2703041">
                  <a:extLst>
                    <a:ext uri="{9D8B030D-6E8A-4147-A177-3AD203B41FA5}">
                      <a16:colId xmlns:a16="http://schemas.microsoft.com/office/drawing/2014/main" val="3191047373"/>
                    </a:ext>
                  </a:extLst>
                </a:gridCol>
                <a:gridCol w="1670119">
                  <a:extLst>
                    <a:ext uri="{9D8B030D-6E8A-4147-A177-3AD203B41FA5}">
                      <a16:colId xmlns:a16="http://schemas.microsoft.com/office/drawing/2014/main" val="323035728"/>
                    </a:ext>
                  </a:extLst>
                </a:gridCol>
              </a:tblGrid>
              <a:tr h="370840">
                <a:tc>
                  <a:txBody>
                    <a:bodyPr/>
                    <a:lstStyle/>
                    <a:p>
                      <a:r>
                        <a:rPr kumimoji="1" lang="ja-JP" altLang="en-US" b="1" dirty="0">
                          <a:solidFill>
                            <a:schemeClr val="tx1"/>
                          </a:solidFill>
                          <a:latin typeface="+mn-ea"/>
                          <a:ea typeface="+mn-ea"/>
                        </a:rPr>
                        <a:t>予想リーチ数</a:t>
                      </a:r>
                    </a:p>
                  </a:txBody>
                  <a:tcPr/>
                </a:tc>
                <a:tc>
                  <a:txBody>
                    <a:bodyPr/>
                    <a:lstStyle/>
                    <a:p>
                      <a:r>
                        <a:rPr kumimoji="1" lang="ja-JP" altLang="en-US" b="0" dirty="0">
                          <a:solidFill>
                            <a:schemeClr val="tx1"/>
                          </a:solidFill>
                          <a:latin typeface="+mn-ea"/>
                          <a:ea typeface="+mn-ea"/>
                        </a:rPr>
                        <a:t>約</a:t>
                      </a:r>
                      <a:r>
                        <a:rPr kumimoji="1" lang="en-US" altLang="ja-JP" b="0" dirty="0">
                          <a:solidFill>
                            <a:schemeClr val="tx1"/>
                          </a:solidFill>
                          <a:latin typeface="+mn-ea"/>
                          <a:ea typeface="+mn-ea"/>
                        </a:rPr>
                        <a:t>90</a:t>
                      </a:r>
                      <a:r>
                        <a:rPr kumimoji="1" lang="ja-JP" altLang="en-US" b="0" dirty="0">
                          <a:solidFill>
                            <a:schemeClr val="tx1"/>
                          </a:solidFill>
                          <a:latin typeface="+mn-ea"/>
                          <a:ea typeface="+mn-ea"/>
                        </a:rPr>
                        <a:t>万</a:t>
                      </a:r>
                      <a:r>
                        <a:rPr kumimoji="1" lang="en-US" altLang="ja-JP" b="0" dirty="0">
                          <a:solidFill>
                            <a:schemeClr val="tx1"/>
                          </a:solidFill>
                          <a:latin typeface="+mn-ea"/>
                          <a:ea typeface="+mn-ea"/>
                        </a:rPr>
                        <a:t>UU</a:t>
                      </a:r>
                      <a:endParaRPr kumimoji="1" lang="ja-JP" altLang="en-US" b="0" dirty="0">
                        <a:solidFill>
                          <a:schemeClr val="tx1"/>
                        </a:solidFill>
                        <a:latin typeface="+mn-ea"/>
                        <a:ea typeface="+mn-ea"/>
                      </a:endParaRPr>
                    </a:p>
                  </a:txBody>
                  <a:tcPr/>
                </a:tc>
                <a:extLst>
                  <a:ext uri="{0D108BD9-81ED-4DB2-BD59-A6C34878D82A}">
                    <a16:rowId xmlns:a16="http://schemas.microsoft.com/office/drawing/2014/main" val="963971175"/>
                  </a:ext>
                </a:extLst>
              </a:tr>
              <a:tr h="370840">
                <a:tc>
                  <a:txBody>
                    <a:bodyPr/>
                    <a:lstStyle/>
                    <a:p>
                      <a:r>
                        <a:rPr kumimoji="1" lang="ja-JP" altLang="en-US" b="1" dirty="0">
                          <a:solidFill>
                            <a:schemeClr val="tx1"/>
                          </a:solidFill>
                          <a:latin typeface="+mn-ea"/>
                          <a:ea typeface="+mn-ea"/>
                        </a:rPr>
                        <a:t>予想フリークエンシー数</a:t>
                      </a:r>
                    </a:p>
                  </a:txBody>
                  <a:tcPr/>
                </a:tc>
                <a:tc>
                  <a:txBody>
                    <a:bodyPr/>
                    <a:lstStyle/>
                    <a:p>
                      <a:r>
                        <a:rPr kumimoji="1" lang="ja-JP" altLang="en-US" b="0" dirty="0">
                          <a:solidFill>
                            <a:schemeClr val="tx1"/>
                          </a:solidFill>
                          <a:latin typeface="+mn-ea"/>
                          <a:ea typeface="+mn-ea"/>
                        </a:rPr>
                        <a:t>約</a:t>
                      </a:r>
                      <a:r>
                        <a:rPr kumimoji="1" lang="en-US" altLang="ja-JP" b="0" dirty="0">
                          <a:solidFill>
                            <a:schemeClr val="tx1"/>
                          </a:solidFill>
                          <a:latin typeface="+mn-ea"/>
                          <a:ea typeface="+mn-ea"/>
                        </a:rPr>
                        <a:t>10</a:t>
                      </a:r>
                      <a:r>
                        <a:rPr lang="ja-JP" altLang="en-US" b="0" dirty="0">
                          <a:solidFill>
                            <a:schemeClr val="tx1"/>
                          </a:solidFill>
                          <a:latin typeface="+mn-ea"/>
                          <a:ea typeface="+mn-ea"/>
                        </a:rPr>
                        <a:t>.</a:t>
                      </a:r>
                      <a:r>
                        <a:rPr lang="en-US" altLang="ja-JP" b="0" dirty="0">
                          <a:solidFill>
                            <a:schemeClr val="tx1"/>
                          </a:solidFill>
                          <a:latin typeface="+mn-ea"/>
                          <a:ea typeface="+mn-ea"/>
                        </a:rPr>
                        <a:t>0</a:t>
                      </a:r>
                      <a:endParaRPr kumimoji="1" lang="ja-JP" altLang="en-US" b="0" dirty="0">
                        <a:solidFill>
                          <a:schemeClr val="tx1"/>
                        </a:solidFill>
                        <a:latin typeface="+mn-ea"/>
                        <a:ea typeface="+mn-ea"/>
                      </a:endParaRPr>
                    </a:p>
                  </a:txBody>
                  <a:tcPr/>
                </a:tc>
                <a:extLst>
                  <a:ext uri="{0D108BD9-81ED-4DB2-BD59-A6C34878D82A}">
                    <a16:rowId xmlns:a16="http://schemas.microsoft.com/office/drawing/2014/main" val="2822668202"/>
                  </a:ext>
                </a:extLst>
              </a:tr>
              <a:tr h="370840">
                <a:tc>
                  <a:txBody>
                    <a:bodyPr/>
                    <a:lstStyle/>
                    <a:p>
                      <a:r>
                        <a:rPr kumimoji="1" lang="ja-JP" altLang="en-US" b="1" dirty="0">
                          <a:solidFill>
                            <a:schemeClr val="tx1"/>
                          </a:solidFill>
                          <a:latin typeface="+mn-ea"/>
                          <a:ea typeface="+mn-ea"/>
                        </a:rPr>
                        <a:t>リーチ単価</a:t>
                      </a:r>
                    </a:p>
                  </a:txBody>
                  <a:tcPr/>
                </a:tc>
                <a:tc>
                  <a:txBody>
                    <a:bodyPr/>
                    <a:lstStyle/>
                    <a:p>
                      <a:r>
                        <a:rPr kumimoji="1" lang="ja-JP" altLang="en-US" b="1" dirty="0">
                          <a:solidFill>
                            <a:srgbClr val="C00000"/>
                          </a:solidFill>
                          <a:latin typeface="+mn-ea"/>
                          <a:ea typeface="+mn-ea"/>
                        </a:rPr>
                        <a:t>約</a:t>
                      </a:r>
                      <a:r>
                        <a:rPr kumimoji="1" lang="en-US" altLang="ja-JP" b="1" dirty="0">
                          <a:solidFill>
                            <a:srgbClr val="C00000"/>
                          </a:solidFill>
                          <a:latin typeface="+mn-ea"/>
                          <a:ea typeface="+mn-ea"/>
                        </a:rPr>
                        <a:t>0</a:t>
                      </a:r>
                      <a:r>
                        <a:rPr lang="en-US" altLang="ja-JP" b="1" dirty="0">
                          <a:solidFill>
                            <a:srgbClr val="C00000"/>
                          </a:solidFill>
                          <a:latin typeface="+mn-ea"/>
                          <a:ea typeface="+mn-ea"/>
                        </a:rPr>
                        <a:t>.3</a:t>
                      </a:r>
                      <a:r>
                        <a:rPr kumimoji="1" lang="ja-JP" altLang="en-US" b="1" dirty="0">
                          <a:solidFill>
                            <a:srgbClr val="C00000"/>
                          </a:solidFill>
                          <a:latin typeface="+mn-ea"/>
                          <a:ea typeface="+mn-ea"/>
                        </a:rPr>
                        <a:t>円</a:t>
                      </a:r>
                    </a:p>
                  </a:txBody>
                  <a:tcPr/>
                </a:tc>
                <a:extLst>
                  <a:ext uri="{0D108BD9-81ED-4DB2-BD59-A6C34878D82A}">
                    <a16:rowId xmlns:a16="http://schemas.microsoft.com/office/drawing/2014/main" val="2595739280"/>
                  </a:ext>
                </a:extLst>
              </a:tr>
              <a:tr h="370840">
                <a:tc>
                  <a:txBody>
                    <a:bodyPr/>
                    <a:lstStyle/>
                    <a:p>
                      <a:r>
                        <a:rPr kumimoji="1" lang="ja-JP" altLang="en-US" b="1" dirty="0">
                          <a:solidFill>
                            <a:schemeClr val="tx1"/>
                          </a:solidFill>
                          <a:latin typeface="+mn-ea"/>
                          <a:ea typeface="+mn-ea"/>
                        </a:rPr>
                        <a:t>配信量</a:t>
                      </a:r>
                      <a:r>
                        <a:rPr kumimoji="1" lang="en-US" altLang="ja-JP" b="1" dirty="0">
                          <a:solidFill>
                            <a:schemeClr val="tx1"/>
                          </a:solidFill>
                          <a:latin typeface="+mn-ea"/>
                          <a:ea typeface="+mn-ea"/>
                        </a:rPr>
                        <a:t>(</a:t>
                      </a:r>
                      <a:r>
                        <a:rPr kumimoji="1" lang="en-US" altLang="ja-JP" b="1" dirty="0" err="1">
                          <a:solidFill>
                            <a:schemeClr val="tx1"/>
                          </a:solidFill>
                          <a:latin typeface="+mn-ea"/>
                          <a:ea typeface="+mn-ea"/>
                        </a:rPr>
                        <a:t>vimps</a:t>
                      </a:r>
                      <a:r>
                        <a:rPr kumimoji="1" lang="en-US" altLang="ja-JP" b="1" dirty="0">
                          <a:solidFill>
                            <a:schemeClr val="tx1"/>
                          </a:solidFill>
                          <a:latin typeface="+mn-ea"/>
                          <a:ea typeface="+mn-ea"/>
                        </a:rPr>
                        <a:t>)</a:t>
                      </a:r>
                    </a:p>
                  </a:txBody>
                  <a:tcPr/>
                </a:tc>
                <a:tc>
                  <a:txBody>
                    <a:bodyPr/>
                    <a:lstStyle/>
                    <a:p>
                      <a:r>
                        <a:rPr kumimoji="1" lang="ja-JP" altLang="en-US" b="1" dirty="0">
                          <a:solidFill>
                            <a:srgbClr val="C00000"/>
                          </a:solidFill>
                          <a:latin typeface="+mn-ea"/>
                          <a:ea typeface="+mn-ea"/>
                        </a:rPr>
                        <a:t>約</a:t>
                      </a:r>
                      <a:r>
                        <a:rPr kumimoji="1" lang="en-US" altLang="ja-JP" b="1" dirty="0">
                          <a:solidFill>
                            <a:srgbClr val="C00000"/>
                          </a:solidFill>
                          <a:latin typeface="+mn-ea"/>
                          <a:ea typeface="+mn-ea"/>
                        </a:rPr>
                        <a:t>909</a:t>
                      </a:r>
                      <a:r>
                        <a:rPr kumimoji="1" lang="ja-JP" altLang="en-US" b="1" dirty="0">
                          <a:solidFill>
                            <a:srgbClr val="C00000"/>
                          </a:solidFill>
                          <a:latin typeface="+mn-ea"/>
                          <a:ea typeface="+mn-ea"/>
                        </a:rPr>
                        <a:t>万</a:t>
                      </a:r>
                      <a:endParaRPr kumimoji="1" lang="en-US" altLang="ja-JP" b="1" dirty="0">
                        <a:solidFill>
                          <a:srgbClr val="C00000"/>
                        </a:solidFill>
                        <a:latin typeface="+mn-ea"/>
                        <a:ea typeface="+mn-ea"/>
                      </a:endParaRPr>
                    </a:p>
                  </a:txBody>
                  <a:tcPr/>
                </a:tc>
                <a:extLst>
                  <a:ext uri="{0D108BD9-81ED-4DB2-BD59-A6C34878D82A}">
                    <a16:rowId xmlns:a16="http://schemas.microsoft.com/office/drawing/2014/main" val="2131515607"/>
                  </a:ext>
                </a:extLst>
              </a:tr>
              <a:tr h="370840">
                <a:tc>
                  <a:txBody>
                    <a:bodyPr/>
                    <a:lstStyle/>
                    <a:p>
                      <a:r>
                        <a:rPr kumimoji="1" lang="en-US" altLang="ja-JP" b="1" dirty="0" err="1">
                          <a:solidFill>
                            <a:schemeClr val="tx1"/>
                          </a:solidFill>
                          <a:latin typeface="+mn-ea"/>
                          <a:ea typeface="+mn-ea"/>
                        </a:rPr>
                        <a:t>vCPM</a:t>
                      </a:r>
                      <a:endParaRPr kumimoji="1" lang="ja-JP" altLang="en-US" b="1" dirty="0">
                        <a:solidFill>
                          <a:schemeClr val="tx1"/>
                        </a:solidFill>
                        <a:latin typeface="+mn-ea"/>
                        <a:ea typeface="+mn-ea"/>
                      </a:endParaRPr>
                    </a:p>
                  </a:txBody>
                  <a:tcPr/>
                </a:tc>
                <a:tc>
                  <a:txBody>
                    <a:bodyPr/>
                    <a:lstStyle/>
                    <a:p>
                      <a:pPr marL="0" marR="0" indent="0" algn="l" defTabSz="914423" rtl="0" eaLnBrk="1" fontAlgn="auto" latinLnBrk="0" hangingPunct="1">
                        <a:lnSpc>
                          <a:spcPct val="100000"/>
                        </a:lnSpc>
                        <a:spcBef>
                          <a:spcPts val="0"/>
                        </a:spcBef>
                        <a:spcAft>
                          <a:spcPts val="0"/>
                        </a:spcAft>
                        <a:buClrTx/>
                        <a:buSzTx/>
                        <a:buFontTx/>
                        <a:buNone/>
                        <a:tabLst/>
                        <a:defRPr/>
                      </a:pPr>
                      <a:r>
                        <a:rPr kumimoji="1" lang="en-US" altLang="ja-JP" sz="1800" b="1" kern="1200" dirty="0">
                          <a:solidFill>
                            <a:schemeClr val="accent6"/>
                          </a:solidFill>
                          <a:latin typeface="+mn-ea"/>
                          <a:ea typeface="+mn-ea"/>
                          <a:cs typeface="+mn-cs"/>
                        </a:rPr>
                        <a:t>330</a:t>
                      </a:r>
                      <a:r>
                        <a:rPr kumimoji="1" lang="ja-JP" altLang="en-US" sz="1800" b="1" kern="1200" dirty="0">
                          <a:solidFill>
                            <a:schemeClr val="accent6"/>
                          </a:solidFill>
                          <a:latin typeface="+mn-ea"/>
                          <a:ea typeface="+mn-ea"/>
                          <a:cs typeface="+mn-cs"/>
                        </a:rPr>
                        <a:t>円</a:t>
                      </a:r>
                      <a:endParaRPr kumimoji="1" lang="ja-JP" altLang="en-US" b="1" dirty="0">
                        <a:solidFill>
                          <a:schemeClr val="accent6"/>
                        </a:solidFill>
                        <a:latin typeface="+mn-ea"/>
                        <a:ea typeface="+mn-ea"/>
                      </a:endParaRPr>
                    </a:p>
                  </a:txBody>
                  <a:tcPr/>
                </a:tc>
                <a:extLst>
                  <a:ext uri="{0D108BD9-81ED-4DB2-BD59-A6C34878D82A}">
                    <a16:rowId xmlns:a16="http://schemas.microsoft.com/office/drawing/2014/main" val="2872287544"/>
                  </a:ext>
                </a:extLst>
              </a:tr>
              <a:tr h="370840">
                <a:tc>
                  <a:txBody>
                    <a:bodyPr/>
                    <a:lstStyle/>
                    <a:p>
                      <a:r>
                        <a:rPr kumimoji="1" lang="en-US" altLang="ja-JP" b="1" dirty="0">
                          <a:solidFill>
                            <a:schemeClr val="tx1"/>
                          </a:solidFill>
                          <a:latin typeface="+mn-ea"/>
                          <a:ea typeface="+mn-ea"/>
                        </a:rPr>
                        <a:t>CPC</a:t>
                      </a:r>
                      <a:endParaRPr kumimoji="1" lang="ja-JP" altLang="en-US" b="1" dirty="0">
                        <a:solidFill>
                          <a:schemeClr val="tx1"/>
                        </a:solidFill>
                        <a:latin typeface="+mn-ea"/>
                        <a:ea typeface="+mn-ea"/>
                      </a:endParaRPr>
                    </a:p>
                  </a:txBody>
                  <a:tcPr/>
                </a:tc>
                <a:tc>
                  <a:txBody>
                    <a:bodyPr/>
                    <a:lstStyle/>
                    <a:p>
                      <a:pPr marL="0" marR="0" indent="0" algn="l" defTabSz="914423" rtl="0" eaLnBrk="1" fontAlgn="auto" latinLnBrk="0" hangingPunct="1">
                        <a:lnSpc>
                          <a:spcPct val="100000"/>
                        </a:lnSpc>
                        <a:spcBef>
                          <a:spcPts val="0"/>
                        </a:spcBef>
                        <a:spcAft>
                          <a:spcPts val="0"/>
                        </a:spcAft>
                        <a:buClrTx/>
                        <a:buSzTx/>
                        <a:buFontTx/>
                        <a:buNone/>
                        <a:tabLst/>
                        <a:defRPr/>
                      </a:pPr>
                      <a:r>
                        <a:rPr kumimoji="1" lang="ja-JP" altLang="en-US" b="1" dirty="0">
                          <a:solidFill>
                            <a:schemeClr val="accent6"/>
                          </a:solidFill>
                          <a:latin typeface="+mn-ea"/>
                          <a:ea typeface="+mn-ea"/>
                        </a:rPr>
                        <a:t>約</a:t>
                      </a:r>
                      <a:r>
                        <a:rPr kumimoji="1" lang="en-US" altLang="ja-JP" b="1" dirty="0">
                          <a:solidFill>
                            <a:schemeClr val="accent6"/>
                          </a:solidFill>
                          <a:latin typeface="+mn-ea"/>
                          <a:ea typeface="+mn-ea"/>
                        </a:rPr>
                        <a:t>80</a:t>
                      </a:r>
                      <a:r>
                        <a:rPr kumimoji="1" lang="ja-JP" altLang="en-US" b="1" dirty="0">
                          <a:solidFill>
                            <a:schemeClr val="accent6"/>
                          </a:solidFill>
                          <a:latin typeface="+mn-ea"/>
                          <a:ea typeface="+mn-ea"/>
                        </a:rPr>
                        <a:t>円</a:t>
                      </a:r>
                    </a:p>
                  </a:txBody>
                  <a:tcPr/>
                </a:tc>
                <a:extLst>
                  <a:ext uri="{0D108BD9-81ED-4DB2-BD59-A6C34878D82A}">
                    <a16:rowId xmlns:a16="http://schemas.microsoft.com/office/drawing/2014/main" val="2521504139"/>
                  </a:ext>
                </a:extLst>
              </a:tr>
            </a:tbl>
          </a:graphicData>
        </a:graphic>
      </p:graphicFrame>
      <p:sp>
        <p:nvSpPr>
          <p:cNvPr id="8" name="テキスト ボックス 7">
            <a:extLst>
              <a:ext uri="{FF2B5EF4-FFF2-40B4-BE49-F238E27FC236}">
                <a16:creationId xmlns:a16="http://schemas.microsoft.com/office/drawing/2014/main" id="{345FC8A4-C48A-5525-35F8-9082E9CC835D}"/>
              </a:ext>
            </a:extLst>
          </p:cNvPr>
          <p:cNvSpPr txBox="1"/>
          <p:nvPr/>
        </p:nvSpPr>
        <p:spPr>
          <a:xfrm>
            <a:off x="5097058" y="6067850"/>
            <a:ext cx="1863038" cy="21544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a:t>
            </a:r>
            <a:r>
              <a:rPr kumimoji="0" lang="ja-JP" altLang="en-US" sz="800" b="0" i="0" u="none" strike="noStrike" kern="0" cap="none" spc="0" normalizeH="0" baseline="0" noProof="0" dirty="0">
                <a:ln>
                  <a:noFill/>
                </a:ln>
                <a:solidFill>
                  <a:schemeClr val="tx1">
                    <a:lumMod val="50000"/>
                    <a:lumOff val="50000"/>
                  </a:schemeClr>
                </a:solidFill>
                <a:effectLst/>
                <a:uLnTx/>
                <a:uFillTx/>
              </a:rPr>
              <a:t>イメージ画像：広告タイプ</a:t>
            </a:r>
            <a:r>
              <a:rPr kumimoji="0" lang="en-US" altLang="ja-JP" sz="800" b="0" i="0" u="none" strike="noStrike" kern="0" cap="none" spc="0" normalizeH="0" baseline="0" noProof="0" dirty="0">
                <a:ln>
                  <a:noFill/>
                </a:ln>
                <a:solidFill>
                  <a:schemeClr val="tx1">
                    <a:lumMod val="50000"/>
                    <a:lumOff val="50000"/>
                  </a:schemeClr>
                </a:solidFill>
                <a:effectLst/>
                <a:uLnTx/>
                <a:uFillTx/>
              </a:rPr>
              <a:t>16</a:t>
            </a:r>
            <a:r>
              <a:rPr kumimoji="0" lang="en-US" altLang="ja-JP" sz="800" kern="0" dirty="0">
                <a:solidFill>
                  <a:schemeClr val="tx1">
                    <a:lumMod val="50000"/>
                    <a:lumOff val="50000"/>
                  </a:schemeClr>
                </a:solidFill>
              </a:rPr>
              <a:t>:9</a:t>
            </a:r>
            <a:endParaRPr lang="ja-JP" altLang="en-US" sz="800" dirty="0">
              <a:solidFill>
                <a:schemeClr val="tx1">
                  <a:lumMod val="50000"/>
                  <a:lumOff val="50000"/>
                </a:schemeClr>
              </a:solidFill>
            </a:endParaRPr>
          </a:p>
        </p:txBody>
      </p:sp>
    </p:spTree>
    <p:extLst>
      <p:ext uri="{BB962C8B-B14F-4D97-AF65-F5344CB8AC3E}">
        <p14:creationId xmlns:p14="http://schemas.microsoft.com/office/powerpoint/2010/main" val="295160774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75" name="テキスト プレースホルダー 2"/>
          <p:cNvSpPr>
            <a:spLocks noGrp="1"/>
          </p:cNvSpPr>
          <p:nvPr>
            <p:ph type="body" sz="quarter" idx="11"/>
          </p:nvPr>
        </p:nvSpPr>
        <p:spPr>
          <a:xfrm>
            <a:off x="263352" y="95931"/>
            <a:ext cx="11089629" cy="814388"/>
          </a:xfrm>
        </p:spPr>
        <p:txBody>
          <a:bodyPr>
            <a:noAutofit/>
          </a:bodyPr>
          <a:lstStyle/>
          <a:p>
            <a:r>
              <a:rPr lang="en-US" altLang="ja-JP" dirty="0">
                <a:solidFill>
                  <a:schemeClr val="tx1">
                    <a:lumMod val="75000"/>
                    <a:lumOff val="25000"/>
                  </a:schemeClr>
                </a:solidFill>
                <a:latin typeface="+mn-ea"/>
                <a:ea typeface="+mn-ea"/>
              </a:rPr>
              <a:t>carview!</a:t>
            </a:r>
            <a:endParaRPr lang="ja-JP" altLang="en-US" dirty="0">
              <a:solidFill>
                <a:schemeClr val="tx1">
                  <a:lumMod val="75000"/>
                  <a:lumOff val="25000"/>
                </a:schemeClr>
              </a:solidFill>
              <a:latin typeface="+mn-ea"/>
              <a:ea typeface="+mn-ea"/>
            </a:endParaRPr>
          </a:p>
        </p:txBody>
      </p:sp>
      <p:sp>
        <p:nvSpPr>
          <p:cNvPr id="45" name="正方形/長方形 44"/>
          <p:cNvSpPr/>
          <p:nvPr/>
        </p:nvSpPr>
        <p:spPr>
          <a:xfrm>
            <a:off x="291352" y="2267490"/>
            <a:ext cx="6668744" cy="4036127"/>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latin typeface="+mn-ea"/>
            </a:endParaRPr>
          </a:p>
        </p:txBody>
      </p:sp>
      <p:sp>
        <p:nvSpPr>
          <p:cNvPr id="25" name="テキスト ボックス 24"/>
          <p:cNvSpPr txBox="1"/>
          <p:nvPr/>
        </p:nvSpPr>
        <p:spPr>
          <a:xfrm>
            <a:off x="7115740" y="3324039"/>
            <a:ext cx="4236843" cy="553998"/>
          </a:xfrm>
          <a:prstGeom prst="rect">
            <a:avLst/>
          </a:prstGeom>
          <a:noFill/>
        </p:spPr>
        <p:txBody>
          <a:bodyPr wrap="square" rtlCol="0">
            <a:spAutoFit/>
          </a:bodyPr>
          <a:lstStyle/>
          <a:p>
            <a:r>
              <a:rPr lang="ja-JP" altLang="en-US" dirty="0">
                <a:latin typeface="+mn-ea"/>
              </a:rPr>
              <a:t>■通常メニューの場合</a:t>
            </a:r>
            <a:br>
              <a:rPr lang="en-US" altLang="ja-JP" sz="1200" dirty="0">
                <a:latin typeface="+mn-ea"/>
              </a:rPr>
            </a:br>
            <a:r>
              <a:rPr lang="ja-JP" altLang="en-US" sz="1200" dirty="0">
                <a:latin typeface="+mn-ea"/>
              </a:rPr>
              <a:t>　</a:t>
            </a:r>
            <a:r>
              <a:rPr lang="en-US" altLang="ja-JP" sz="1000" dirty="0">
                <a:solidFill>
                  <a:schemeClr val="tx1">
                    <a:lumMod val="75000"/>
                    <a:lumOff val="25000"/>
                  </a:schemeClr>
                </a:solidFill>
                <a:latin typeface="+mn-ea"/>
              </a:rPr>
              <a:t>※</a:t>
            </a:r>
            <a:r>
              <a:rPr lang="en-US" altLang="ja-JP" sz="1000" b="0" i="0" u="none" strike="noStrike" dirty="0">
                <a:solidFill>
                  <a:schemeClr val="tx1">
                    <a:lumMod val="75000"/>
                    <a:lumOff val="25000"/>
                  </a:schemeClr>
                </a:solidFill>
                <a:effectLst/>
                <a:latin typeface="+mn-ea"/>
              </a:rPr>
              <a:t>carview!</a:t>
            </a:r>
            <a:r>
              <a:rPr lang="ja-JP" altLang="en-US" sz="1000" b="0" i="0" u="none" strike="noStrike" dirty="0">
                <a:solidFill>
                  <a:schemeClr val="tx1">
                    <a:lumMod val="75000"/>
                    <a:lumOff val="25000"/>
                  </a:schemeClr>
                </a:solidFill>
                <a:effectLst/>
                <a:latin typeface="+mn-ea"/>
              </a:rPr>
              <a:t>　トップパネル　</a:t>
            </a:r>
            <a:r>
              <a:rPr lang="en-US" altLang="ja-JP" sz="1000" b="0" i="0" u="none" strike="noStrike" dirty="0">
                <a:solidFill>
                  <a:schemeClr val="tx1">
                    <a:lumMod val="75000"/>
                    <a:lumOff val="25000"/>
                  </a:schemeClr>
                </a:solidFill>
                <a:effectLst/>
                <a:latin typeface="+mn-ea"/>
              </a:rPr>
              <a:t>SP</a:t>
            </a:r>
            <a:r>
              <a:rPr lang="ja-JP" altLang="en-US" sz="1000" i="0" u="none" strike="noStrike" dirty="0">
                <a:solidFill>
                  <a:schemeClr val="tx1">
                    <a:lumMod val="75000"/>
                    <a:lumOff val="25000"/>
                  </a:schemeClr>
                </a:solidFill>
                <a:effectLst/>
                <a:latin typeface="+mn-ea"/>
              </a:rPr>
              <a:t>（</a:t>
            </a:r>
            <a:r>
              <a:rPr lang="en-US" altLang="ja-JP" sz="1000" i="0" u="none" strike="noStrike" dirty="0">
                <a:solidFill>
                  <a:schemeClr val="tx1">
                    <a:lumMod val="75000"/>
                    <a:lumOff val="25000"/>
                  </a:schemeClr>
                </a:solidFill>
                <a:effectLst/>
                <a:latin typeface="+mn-ea"/>
              </a:rPr>
              <a:t>16</a:t>
            </a:r>
            <a:r>
              <a:rPr lang="ja-JP" altLang="en-US" sz="1000" i="0" u="none" strike="noStrike" dirty="0">
                <a:solidFill>
                  <a:schemeClr val="tx1">
                    <a:lumMod val="75000"/>
                    <a:lumOff val="25000"/>
                  </a:schemeClr>
                </a:solidFill>
                <a:effectLst/>
                <a:latin typeface="+mn-ea"/>
              </a:rPr>
              <a:t>：</a:t>
            </a:r>
            <a:r>
              <a:rPr lang="en-US" altLang="ja-JP" sz="1000" i="0" u="none" strike="noStrike" dirty="0">
                <a:solidFill>
                  <a:schemeClr val="tx1">
                    <a:lumMod val="75000"/>
                    <a:lumOff val="25000"/>
                  </a:schemeClr>
                </a:solidFill>
                <a:effectLst/>
                <a:latin typeface="+mn-ea"/>
              </a:rPr>
              <a:t>9</a:t>
            </a:r>
            <a:r>
              <a:rPr lang="ja-JP" altLang="en-US" sz="1000" i="0" u="none" strike="noStrike" dirty="0">
                <a:solidFill>
                  <a:schemeClr val="tx1">
                    <a:lumMod val="75000"/>
                    <a:lumOff val="25000"/>
                  </a:schemeClr>
                </a:solidFill>
                <a:effectLst/>
                <a:latin typeface="+mn-ea"/>
              </a:rPr>
              <a:t>）　</a:t>
            </a:r>
            <a:r>
              <a:rPr lang="en-US" altLang="ja-JP" sz="1000" i="0" u="none" strike="noStrike" dirty="0">
                <a:solidFill>
                  <a:schemeClr val="tx1">
                    <a:lumMod val="75000"/>
                    <a:lumOff val="25000"/>
                  </a:schemeClr>
                </a:solidFill>
                <a:effectLst/>
                <a:latin typeface="+mn-ea"/>
              </a:rPr>
              <a:t>240</a:t>
            </a:r>
            <a:r>
              <a:rPr lang="ja-JP" altLang="en-US" sz="1000" dirty="0">
                <a:solidFill>
                  <a:schemeClr val="tx1">
                    <a:lumMod val="75000"/>
                    <a:lumOff val="25000"/>
                  </a:schemeClr>
                </a:solidFill>
                <a:latin typeface="+mn-ea"/>
              </a:rPr>
              <a:t>万円出稿</a:t>
            </a:r>
            <a:endParaRPr kumimoji="1" lang="ja-JP" altLang="en-US" sz="1000" dirty="0">
              <a:solidFill>
                <a:schemeClr val="tx1">
                  <a:lumMod val="75000"/>
                  <a:lumOff val="25000"/>
                </a:schemeClr>
              </a:solidFill>
              <a:latin typeface="+mn-ea"/>
            </a:endParaRPr>
          </a:p>
        </p:txBody>
      </p:sp>
      <p:sp>
        <p:nvSpPr>
          <p:cNvPr id="30" name="object 7"/>
          <p:cNvSpPr/>
          <p:nvPr/>
        </p:nvSpPr>
        <p:spPr>
          <a:xfrm>
            <a:off x="7104112" y="2545491"/>
            <a:ext cx="4413322" cy="677931"/>
          </a:xfrm>
          <a:custGeom>
            <a:avLst/>
            <a:gdLst/>
            <a:ahLst/>
            <a:cxnLst/>
            <a:rect l="l" t="t" r="r" b="b"/>
            <a:pathLst>
              <a:path w="6300470" h="676910">
                <a:moveTo>
                  <a:pt x="6187440" y="0"/>
                </a:moveTo>
                <a:lnTo>
                  <a:pt x="112775" y="0"/>
                </a:lnTo>
                <a:lnTo>
                  <a:pt x="68901" y="8870"/>
                </a:lnTo>
                <a:lnTo>
                  <a:pt x="33051" y="33051"/>
                </a:lnTo>
                <a:lnTo>
                  <a:pt x="8870" y="68901"/>
                </a:lnTo>
                <a:lnTo>
                  <a:pt x="0" y="112775"/>
                </a:lnTo>
                <a:lnTo>
                  <a:pt x="0" y="563879"/>
                </a:lnTo>
                <a:lnTo>
                  <a:pt x="8870" y="607754"/>
                </a:lnTo>
                <a:lnTo>
                  <a:pt x="33051" y="643604"/>
                </a:lnTo>
                <a:lnTo>
                  <a:pt x="68901" y="667785"/>
                </a:lnTo>
                <a:lnTo>
                  <a:pt x="112775" y="676656"/>
                </a:lnTo>
                <a:lnTo>
                  <a:pt x="6187440" y="676656"/>
                </a:lnTo>
                <a:lnTo>
                  <a:pt x="6231314" y="667785"/>
                </a:lnTo>
                <a:lnTo>
                  <a:pt x="6267164" y="643604"/>
                </a:lnTo>
                <a:lnTo>
                  <a:pt x="6291345" y="607754"/>
                </a:lnTo>
                <a:lnTo>
                  <a:pt x="6300216" y="563879"/>
                </a:lnTo>
                <a:lnTo>
                  <a:pt x="6300216" y="112775"/>
                </a:lnTo>
                <a:lnTo>
                  <a:pt x="6291345" y="68901"/>
                </a:lnTo>
                <a:lnTo>
                  <a:pt x="6267164" y="33051"/>
                </a:lnTo>
                <a:lnTo>
                  <a:pt x="6231314" y="8870"/>
                </a:lnTo>
                <a:lnTo>
                  <a:pt x="6187440" y="0"/>
                </a:lnTo>
                <a:close/>
              </a:path>
            </a:pathLst>
          </a:custGeom>
          <a:solidFill>
            <a:schemeClr val="accent6"/>
          </a:solidFill>
        </p:spPr>
        <p:txBody>
          <a:bodyPr wrap="square" lIns="0" tIns="0" rIns="0" bIns="0" rtlCol="0" anchor="ctr"/>
          <a:lstStyle/>
          <a:p>
            <a:pPr algn="ctr"/>
            <a:r>
              <a:rPr lang="ja-JP" altLang="en-US" b="1" dirty="0">
                <a:solidFill>
                  <a:schemeClr val="bg1"/>
                </a:solidFill>
                <a:latin typeface="+mn-ea"/>
              </a:rPr>
              <a:t>今回は期間限定で</a:t>
            </a:r>
            <a:endParaRPr lang="en-US" altLang="ja-JP" b="1" dirty="0">
              <a:solidFill>
                <a:schemeClr val="bg1"/>
              </a:solidFill>
              <a:latin typeface="+mn-ea"/>
            </a:endParaRPr>
          </a:p>
          <a:p>
            <a:pPr algn="ctr"/>
            <a:r>
              <a:rPr lang="ja-JP" altLang="en-US" b="1" dirty="0">
                <a:solidFill>
                  <a:schemeClr val="bg1"/>
                </a:solidFill>
                <a:latin typeface="+mn-ea"/>
              </a:rPr>
              <a:t>さらにお得にご利用いただけます</a:t>
            </a:r>
          </a:p>
        </p:txBody>
      </p:sp>
      <p:sp>
        <p:nvSpPr>
          <p:cNvPr id="7" name="正方形/長方形 6">
            <a:extLst>
              <a:ext uri="{FF2B5EF4-FFF2-40B4-BE49-F238E27FC236}">
                <a16:creationId xmlns:a16="http://schemas.microsoft.com/office/drawing/2014/main" id="{A387BB27-B42D-D214-2E13-8DBB353B05B6}"/>
              </a:ext>
            </a:extLst>
          </p:cNvPr>
          <p:cNvSpPr/>
          <p:nvPr/>
        </p:nvSpPr>
        <p:spPr>
          <a:xfrm>
            <a:off x="9048328" y="374467"/>
            <a:ext cx="1584176" cy="246221"/>
          </a:xfrm>
          <a:prstGeom prst="rect">
            <a:avLst/>
          </a:prstGeom>
          <a:solidFill>
            <a:srgbClr val="00B050"/>
          </a:solidFill>
        </p:spPr>
        <p:txBody>
          <a:bodyPr wrap="square">
            <a:spAutoFit/>
          </a:bodyPr>
          <a:lstStyle/>
          <a:p>
            <a:pPr algn="ctr"/>
            <a:r>
              <a:rPr lang="en-US" altLang="ja-JP" sz="1000" b="1" i="0" dirty="0">
                <a:solidFill>
                  <a:schemeClr val="bg1"/>
                </a:solidFill>
                <a:effectLst/>
                <a:latin typeface="Hiragino Kaku Gothic Pro"/>
              </a:rPr>
              <a:t>carview! </a:t>
            </a:r>
            <a:r>
              <a:rPr lang="ja-JP" altLang="en-US" sz="1000" b="1" i="0" dirty="0">
                <a:solidFill>
                  <a:schemeClr val="bg1"/>
                </a:solidFill>
                <a:effectLst/>
                <a:latin typeface="Hiragino Kaku Gothic Pro"/>
              </a:rPr>
              <a:t>商品特別プラン</a:t>
            </a:r>
            <a:endParaRPr lang="ja-JP" altLang="en-US" sz="1000" b="1" dirty="0">
              <a:solidFill>
                <a:schemeClr val="bg1"/>
              </a:solidFill>
              <a:latin typeface="+mn-ea"/>
            </a:endParaRPr>
          </a:p>
        </p:txBody>
      </p:sp>
      <p:sp>
        <p:nvSpPr>
          <p:cNvPr id="2" name="object 5">
            <a:extLst>
              <a:ext uri="{FF2B5EF4-FFF2-40B4-BE49-F238E27FC236}">
                <a16:creationId xmlns:a16="http://schemas.microsoft.com/office/drawing/2014/main" id="{E0BFCA78-4071-18BF-7CD9-61BB96699E7B}"/>
              </a:ext>
            </a:extLst>
          </p:cNvPr>
          <p:cNvSpPr txBox="1"/>
          <p:nvPr/>
        </p:nvSpPr>
        <p:spPr>
          <a:xfrm>
            <a:off x="479376" y="980728"/>
            <a:ext cx="11195050" cy="1157368"/>
          </a:xfrm>
          <a:prstGeom prst="rect">
            <a:avLst/>
          </a:prstGeom>
        </p:spPr>
        <p:txBody>
          <a:bodyPr vert="horz" wrap="square" lIns="0" tIns="79375" rIns="0" bIns="0" rtlCol="0" anchor="t">
            <a:spAutoFit/>
          </a:bodyPr>
          <a:lstStyle/>
          <a:p>
            <a:pPr algn="ctr">
              <a:spcBef>
                <a:spcPts val="625"/>
              </a:spcBef>
            </a:pPr>
            <a:r>
              <a:rPr lang="en-US" altLang="ja-JP" sz="2000" dirty="0">
                <a:latin typeface="+mn-ea"/>
                <a:cs typeface="メイリオ"/>
              </a:rPr>
              <a:t>carview!</a:t>
            </a:r>
            <a:r>
              <a:rPr lang="ja-JP" altLang="en-US" sz="2000" dirty="0">
                <a:latin typeface="+mn-ea"/>
                <a:cs typeface="メイリオ"/>
              </a:rPr>
              <a:t>は新車や中古車情報からカーライフに関する情報まで</a:t>
            </a:r>
            <a:endParaRPr lang="en-US" altLang="ja-JP" sz="2000" dirty="0">
              <a:latin typeface="+mn-ea"/>
              <a:cs typeface="メイリオ"/>
            </a:endParaRPr>
          </a:p>
          <a:p>
            <a:pPr algn="ctr">
              <a:spcBef>
                <a:spcPts val="625"/>
              </a:spcBef>
            </a:pPr>
            <a:r>
              <a:rPr lang="ja-JP" altLang="en-US" sz="2000" dirty="0">
                <a:solidFill>
                  <a:srgbClr val="C00000"/>
                </a:solidFill>
                <a:latin typeface="+mn-ea"/>
                <a:cs typeface="メイリオ"/>
              </a:rPr>
              <a:t>車にまつわる総合的な情報サイト</a:t>
            </a:r>
          </a:p>
          <a:p>
            <a:pPr algn="ctr">
              <a:spcBef>
                <a:spcPts val="625"/>
              </a:spcBef>
            </a:pPr>
            <a:r>
              <a:rPr lang="ja-JP" altLang="en-US" sz="2000" dirty="0">
                <a:latin typeface="+mn-ea"/>
                <a:cs typeface="メイリオ"/>
              </a:rPr>
              <a:t>自動車への興味関心層や、新車購入を検討中の高年収層に対してリーチが可能です</a:t>
            </a:r>
            <a:endParaRPr lang="en-US" altLang="ja-JP" sz="2000" dirty="0">
              <a:latin typeface="+mn-ea"/>
              <a:cs typeface="メイリオ"/>
            </a:endParaRPr>
          </a:p>
        </p:txBody>
      </p:sp>
      <p:sp>
        <p:nvSpPr>
          <p:cNvPr id="23" name="テキスト ボックス 22">
            <a:extLst>
              <a:ext uri="{FF2B5EF4-FFF2-40B4-BE49-F238E27FC236}">
                <a16:creationId xmlns:a16="http://schemas.microsoft.com/office/drawing/2014/main" id="{FAB49B55-6E0B-4583-9DD9-48DBB02631F3}"/>
              </a:ext>
            </a:extLst>
          </p:cNvPr>
          <p:cNvSpPr txBox="1"/>
          <p:nvPr/>
        </p:nvSpPr>
        <p:spPr>
          <a:xfrm>
            <a:off x="456354" y="2393606"/>
            <a:ext cx="6477031" cy="369332"/>
          </a:xfrm>
          <a:prstGeom prst="rect">
            <a:avLst/>
          </a:prstGeom>
          <a:noFill/>
        </p:spPr>
        <p:txBody>
          <a:bodyPr wrap="square">
            <a:spAutoFit/>
          </a:bodyPr>
          <a:lstStyle/>
          <a:p>
            <a:pPr algn="ctr">
              <a:spcBef>
                <a:spcPts val="625"/>
              </a:spcBef>
            </a:pPr>
            <a:r>
              <a:rPr lang="en-US" altLang="ja-JP" sz="1800" i="0" u="none" strike="noStrike" dirty="0">
                <a:solidFill>
                  <a:srgbClr val="000000"/>
                </a:solidFill>
                <a:effectLst/>
                <a:latin typeface="メイリオ" panose="020B0604030504040204" pitchFamily="50" charset="-128"/>
                <a:ea typeface="メイリオ" panose="020B0604030504040204" pitchFamily="50" charset="-128"/>
              </a:rPr>
              <a:t>carview! </a:t>
            </a:r>
            <a:r>
              <a:rPr lang="ja-JP" altLang="en-US" sz="1800" i="0" u="none" strike="noStrike" dirty="0">
                <a:solidFill>
                  <a:srgbClr val="000000"/>
                </a:solidFill>
                <a:effectLst/>
                <a:latin typeface="メイリオ" panose="020B0604030504040204" pitchFamily="50" charset="-128"/>
                <a:ea typeface="メイリオ" panose="020B0604030504040204" pitchFamily="50" charset="-128"/>
              </a:rPr>
              <a:t>新車・中古車の自動車総合情報サイト</a:t>
            </a:r>
            <a:endParaRPr lang="en-US" altLang="ja-JP" dirty="0">
              <a:latin typeface="+mn-ea"/>
              <a:cs typeface="メイリオ"/>
            </a:endParaRPr>
          </a:p>
        </p:txBody>
      </p:sp>
      <p:sp>
        <p:nvSpPr>
          <p:cNvPr id="24" name="正方形/長方形 23">
            <a:extLst>
              <a:ext uri="{FF2B5EF4-FFF2-40B4-BE49-F238E27FC236}">
                <a16:creationId xmlns:a16="http://schemas.microsoft.com/office/drawing/2014/main" id="{CBBF1962-10D3-7E11-BC94-5C5D887E9D05}"/>
              </a:ext>
            </a:extLst>
          </p:cNvPr>
          <p:cNvSpPr/>
          <p:nvPr/>
        </p:nvSpPr>
        <p:spPr>
          <a:xfrm>
            <a:off x="433773" y="4521803"/>
            <a:ext cx="562342" cy="1626933"/>
          </a:xfrm>
          <a:prstGeom prst="rect">
            <a:avLst/>
          </a:prstGeom>
          <a:solidFill>
            <a:schemeClr val="bg1"/>
          </a:solid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b="1" dirty="0">
                <a:solidFill>
                  <a:schemeClr val="tx1"/>
                </a:solidFill>
                <a:latin typeface="+mn-ea"/>
              </a:rPr>
              <a:t>月間</a:t>
            </a:r>
            <a:endParaRPr lang="en-US" altLang="ja-JP" b="1" dirty="0">
              <a:solidFill>
                <a:schemeClr val="tx1"/>
              </a:solidFill>
              <a:latin typeface="+mn-ea"/>
            </a:endParaRPr>
          </a:p>
          <a:p>
            <a:pPr algn="ctr"/>
            <a:r>
              <a:rPr lang="en-US" altLang="ja-JP" b="1" dirty="0">
                <a:solidFill>
                  <a:schemeClr val="tx1"/>
                </a:solidFill>
                <a:latin typeface="+mn-ea"/>
              </a:rPr>
              <a:t>PV</a:t>
            </a:r>
            <a:r>
              <a:rPr lang="ja-JP" altLang="en-US" b="1" dirty="0">
                <a:solidFill>
                  <a:schemeClr val="tx1"/>
                </a:solidFill>
                <a:latin typeface="+mn-ea"/>
              </a:rPr>
              <a:t>数</a:t>
            </a:r>
            <a:endParaRPr lang="en-US" altLang="ja-JP" b="1" dirty="0">
              <a:solidFill>
                <a:schemeClr val="tx1"/>
              </a:solidFill>
              <a:latin typeface="+mn-ea"/>
            </a:endParaRPr>
          </a:p>
        </p:txBody>
      </p:sp>
      <p:sp>
        <p:nvSpPr>
          <p:cNvPr id="27" name="テキスト ボックス 26">
            <a:extLst>
              <a:ext uri="{FF2B5EF4-FFF2-40B4-BE49-F238E27FC236}">
                <a16:creationId xmlns:a16="http://schemas.microsoft.com/office/drawing/2014/main" id="{B12F3E81-C770-60B5-A8F3-F2BD2780A57E}"/>
              </a:ext>
            </a:extLst>
          </p:cNvPr>
          <p:cNvSpPr txBox="1"/>
          <p:nvPr/>
        </p:nvSpPr>
        <p:spPr>
          <a:xfrm>
            <a:off x="1647030" y="4886761"/>
            <a:ext cx="1989749" cy="338554"/>
          </a:xfrm>
          <a:prstGeom prst="rect">
            <a:avLst/>
          </a:prstGeom>
          <a:noFill/>
        </p:spPr>
        <p:txBody>
          <a:bodyPr wrap="square" rtlCol="0">
            <a:spAutoFit/>
          </a:bodyPr>
          <a:lstStyle/>
          <a:p>
            <a:r>
              <a:rPr lang="en-US" altLang="ja-JP" sz="1600" b="1" u="sng" dirty="0">
                <a:solidFill>
                  <a:schemeClr val="accent6"/>
                </a:solidFill>
              </a:rPr>
              <a:t>4500</a:t>
            </a:r>
            <a:r>
              <a:rPr lang="ja-JP" altLang="en-US" sz="1600" b="1" u="sng" dirty="0">
                <a:solidFill>
                  <a:schemeClr val="accent6"/>
                </a:solidFill>
              </a:rPr>
              <a:t>万</a:t>
            </a:r>
            <a:r>
              <a:rPr lang="en-US" altLang="ja-JP" sz="1600" b="1" dirty="0"/>
              <a:t>PV</a:t>
            </a:r>
            <a:r>
              <a:rPr lang="en-US" altLang="ja-JP" sz="900" b="1" dirty="0"/>
              <a:t>※2</a:t>
            </a:r>
            <a:endParaRPr kumimoji="1" lang="ja-JP" altLang="en-US" sz="1600" dirty="0"/>
          </a:p>
        </p:txBody>
      </p:sp>
      <p:sp>
        <p:nvSpPr>
          <p:cNvPr id="29" name="テキスト ボックス 28">
            <a:extLst>
              <a:ext uri="{FF2B5EF4-FFF2-40B4-BE49-F238E27FC236}">
                <a16:creationId xmlns:a16="http://schemas.microsoft.com/office/drawing/2014/main" id="{CA769383-4E91-7F81-67CE-F6BE0EDA9516}"/>
              </a:ext>
            </a:extLst>
          </p:cNvPr>
          <p:cNvSpPr txBox="1"/>
          <p:nvPr/>
        </p:nvSpPr>
        <p:spPr>
          <a:xfrm>
            <a:off x="1647030" y="4582188"/>
            <a:ext cx="1808508" cy="338554"/>
          </a:xfrm>
          <a:prstGeom prst="rect">
            <a:avLst/>
          </a:prstGeom>
          <a:noFill/>
        </p:spPr>
        <p:txBody>
          <a:bodyPr wrap="none" rtlCol="0">
            <a:spAutoFit/>
          </a:bodyPr>
          <a:lstStyle/>
          <a:p>
            <a:r>
              <a:rPr kumimoji="1" lang="ja-JP" altLang="en-US" sz="1600" u="sng" dirty="0"/>
              <a:t>スマートフォン</a:t>
            </a:r>
            <a:r>
              <a:rPr kumimoji="1" lang="en-US" altLang="ja-JP" sz="900" u="sng" dirty="0"/>
              <a:t>※1</a:t>
            </a:r>
            <a:endParaRPr kumimoji="1" lang="ja-JP" altLang="en-US" sz="1600" u="sng" dirty="0"/>
          </a:p>
        </p:txBody>
      </p:sp>
      <p:sp>
        <p:nvSpPr>
          <p:cNvPr id="31" name="テキスト ボックス 30">
            <a:extLst>
              <a:ext uri="{FF2B5EF4-FFF2-40B4-BE49-F238E27FC236}">
                <a16:creationId xmlns:a16="http://schemas.microsoft.com/office/drawing/2014/main" id="{AC9E339F-83ED-8CC1-EB68-273F0432E1E6}"/>
              </a:ext>
            </a:extLst>
          </p:cNvPr>
          <p:cNvSpPr txBox="1"/>
          <p:nvPr/>
        </p:nvSpPr>
        <p:spPr>
          <a:xfrm>
            <a:off x="1647030" y="5729296"/>
            <a:ext cx="1989749" cy="338554"/>
          </a:xfrm>
          <a:prstGeom prst="rect">
            <a:avLst/>
          </a:prstGeom>
          <a:noFill/>
        </p:spPr>
        <p:txBody>
          <a:bodyPr wrap="square" rtlCol="0">
            <a:spAutoFit/>
          </a:bodyPr>
          <a:lstStyle/>
          <a:p>
            <a:r>
              <a:rPr lang="en-US" altLang="ja-JP" sz="1600" b="1" u="sng" dirty="0">
                <a:solidFill>
                  <a:schemeClr val="accent6"/>
                </a:solidFill>
              </a:rPr>
              <a:t>8500</a:t>
            </a:r>
            <a:r>
              <a:rPr lang="ja-JP" altLang="en-US" sz="1600" b="1" u="sng" dirty="0">
                <a:solidFill>
                  <a:schemeClr val="accent6"/>
                </a:solidFill>
              </a:rPr>
              <a:t>万</a:t>
            </a:r>
            <a:r>
              <a:rPr lang="en-US" altLang="ja-JP" sz="1600" b="1" dirty="0"/>
              <a:t>PV</a:t>
            </a:r>
            <a:r>
              <a:rPr lang="en-US" altLang="ja-JP" sz="900" b="1" dirty="0"/>
              <a:t>※2</a:t>
            </a:r>
            <a:endParaRPr kumimoji="1" lang="ja-JP" altLang="en-US" sz="1600" dirty="0"/>
          </a:p>
        </p:txBody>
      </p:sp>
      <p:sp>
        <p:nvSpPr>
          <p:cNvPr id="32" name="テキスト ボックス 31">
            <a:extLst>
              <a:ext uri="{FF2B5EF4-FFF2-40B4-BE49-F238E27FC236}">
                <a16:creationId xmlns:a16="http://schemas.microsoft.com/office/drawing/2014/main" id="{B62041FB-B05F-B386-1DFA-10967E393EDC}"/>
              </a:ext>
            </a:extLst>
          </p:cNvPr>
          <p:cNvSpPr txBox="1"/>
          <p:nvPr/>
        </p:nvSpPr>
        <p:spPr>
          <a:xfrm>
            <a:off x="1650831" y="5376000"/>
            <a:ext cx="1005403" cy="338554"/>
          </a:xfrm>
          <a:prstGeom prst="rect">
            <a:avLst/>
          </a:prstGeom>
          <a:noFill/>
        </p:spPr>
        <p:txBody>
          <a:bodyPr wrap="none" rtlCol="0">
            <a:spAutoFit/>
          </a:bodyPr>
          <a:lstStyle/>
          <a:p>
            <a:r>
              <a:rPr kumimoji="1" lang="ja-JP" altLang="en-US" sz="1600" u="sng" dirty="0"/>
              <a:t>パソコン</a:t>
            </a:r>
          </a:p>
        </p:txBody>
      </p:sp>
      <p:pic>
        <p:nvPicPr>
          <p:cNvPr id="33" name="図 32">
            <a:extLst>
              <a:ext uri="{FF2B5EF4-FFF2-40B4-BE49-F238E27FC236}">
                <a16:creationId xmlns:a16="http://schemas.microsoft.com/office/drawing/2014/main" id="{3F9C8727-B131-8F76-8D8A-401E40C66BF7}"/>
              </a:ext>
            </a:extLst>
          </p:cNvPr>
          <p:cNvPicPr>
            <a:picLocks noChangeAspect="1"/>
          </p:cNvPicPr>
          <p:nvPr/>
        </p:nvPicPr>
        <p:blipFill>
          <a:blip r:embed="rId3"/>
          <a:stretch>
            <a:fillRect/>
          </a:stretch>
        </p:blipFill>
        <p:spPr>
          <a:xfrm>
            <a:off x="1055440" y="5550124"/>
            <a:ext cx="499252" cy="393776"/>
          </a:xfrm>
          <a:prstGeom prst="rect">
            <a:avLst/>
          </a:prstGeom>
        </p:spPr>
      </p:pic>
      <p:sp>
        <p:nvSpPr>
          <p:cNvPr id="34" name="Freeform 24">
            <a:extLst>
              <a:ext uri="{FF2B5EF4-FFF2-40B4-BE49-F238E27FC236}">
                <a16:creationId xmlns:a16="http://schemas.microsoft.com/office/drawing/2014/main" id="{6C0B9A36-1EA4-24AE-A4FA-34E2AA9A74BD}"/>
              </a:ext>
            </a:extLst>
          </p:cNvPr>
          <p:cNvSpPr>
            <a:spLocks noChangeArrowheads="1"/>
          </p:cNvSpPr>
          <p:nvPr/>
        </p:nvSpPr>
        <p:spPr bwMode="auto">
          <a:xfrm>
            <a:off x="1128899" y="4657204"/>
            <a:ext cx="350947" cy="606975"/>
          </a:xfrm>
          <a:custGeom>
            <a:avLst/>
            <a:gdLst>
              <a:gd name="T0" fmla="*/ 1127 w 1241"/>
              <a:gd name="T1" fmla="*/ 0 h 2144"/>
              <a:gd name="T2" fmla="*/ 112 w 1241"/>
              <a:gd name="T3" fmla="*/ 0 h 2144"/>
              <a:gd name="T4" fmla="*/ 0 w 1241"/>
              <a:gd name="T5" fmla="*/ 113 h 2144"/>
              <a:gd name="T6" fmla="*/ 0 w 1241"/>
              <a:gd name="T7" fmla="*/ 2030 h 2144"/>
              <a:gd name="T8" fmla="*/ 112 w 1241"/>
              <a:gd name="T9" fmla="*/ 2143 h 2144"/>
              <a:gd name="T10" fmla="*/ 1127 w 1241"/>
              <a:gd name="T11" fmla="*/ 2143 h 2144"/>
              <a:gd name="T12" fmla="*/ 1240 w 1241"/>
              <a:gd name="T13" fmla="*/ 2030 h 2144"/>
              <a:gd name="T14" fmla="*/ 1240 w 1241"/>
              <a:gd name="T15" fmla="*/ 113 h 2144"/>
              <a:gd name="T16" fmla="*/ 1127 w 1241"/>
              <a:gd name="T17" fmla="*/ 0 h 2144"/>
              <a:gd name="T18" fmla="*/ 620 w 1241"/>
              <a:gd name="T19" fmla="*/ 2058 h 2144"/>
              <a:gd name="T20" fmla="*/ 536 w 1241"/>
              <a:gd name="T21" fmla="*/ 1974 h 2144"/>
              <a:gd name="T22" fmla="*/ 620 w 1241"/>
              <a:gd name="T23" fmla="*/ 1889 h 2144"/>
              <a:gd name="T24" fmla="*/ 704 w 1241"/>
              <a:gd name="T25" fmla="*/ 1974 h 2144"/>
              <a:gd name="T26" fmla="*/ 620 w 1241"/>
              <a:gd name="T27" fmla="*/ 2058 h 2144"/>
              <a:gd name="T28" fmla="*/ 1127 w 1241"/>
              <a:gd name="T29" fmla="*/ 1805 h 2144"/>
              <a:gd name="T30" fmla="*/ 112 w 1241"/>
              <a:gd name="T31" fmla="*/ 1805 h 2144"/>
              <a:gd name="T32" fmla="*/ 112 w 1241"/>
              <a:gd name="T33" fmla="*/ 169 h 2144"/>
              <a:gd name="T34" fmla="*/ 1127 w 1241"/>
              <a:gd name="T35" fmla="*/ 169 h 2144"/>
              <a:gd name="T36" fmla="*/ 1127 w 1241"/>
              <a:gd name="T37" fmla="*/ 1805 h 2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1" h="2144">
                <a:moveTo>
                  <a:pt x="1127" y="0"/>
                </a:moveTo>
                <a:lnTo>
                  <a:pt x="112" y="0"/>
                </a:lnTo>
                <a:cubicBezTo>
                  <a:pt x="50" y="0"/>
                  <a:pt x="0" y="51"/>
                  <a:pt x="0" y="113"/>
                </a:cubicBezTo>
                <a:lnTo>
                  <a:pt x="0" y="2030"/>
                </a:lnTo>
                <a:cubicBezTo>
                  <a:pt x="0" y="2092"/>
                  <a:pt x="50" y="2143"/>
                  <a:pt x="112" y="2143"/>
                </a:cubicBezTo>
                <a:lnTo>
                  <a:pt x="1127" y="2143"/>
                </a:lnTo>
                <a:cubicBezTo>
                  <a:pt x="1189" y="2143"/>
                  <a:pt x="1240" y="2092"/>
                  <a:pt x="1240" y="2030"/>
                </a:cubicBezTo>
                <a:lnTo>
                  <a:pt x="1240" y="113"/>
                </a:lnTo>
                <a:cubicBezTo>
                  <a:pt x="1240" y="51"/>
                  <a:pt x="1189" y="0"/>
                  <a:pt x="1127" y="0"/>
                </a:cubicBezTo>
                <a:close/>
                <a:moveTo>
                  <a:pt x="620" y="2058"/>
                </a:moveTo>
                <a:cubicBezTo>
                  <a:pt x="572" y="2058"/>
                  <a:pt x="536" y="2022"/>
                  <a:pt x="536" y="1974"/>
                </a:cubicBezTo>
                <a:cubicBezTo>
                  <a:pt x="536" y="1926"/>
                  <a:pt x="572" y="1889"/>
                  <a:pt x="620" y="1889"/>
                </a:cubicBezTo>
                <a:cubicBezTo>
                  <a:pt x="667" y="1889"/>
                  <a:pt x="704" y="1926"/>
                  <a:pt x="704" y="1974"/>
                </a:cubicBezTo>
                <a:cubicBezTo>
                  <a:pt x="704" y="2022"/>
                  <a:pt x="667" y="2058"/>
                  <a:pt x="620" y="2058"/>
                </a:cubicBezTo>
                <a:close/>
                <a:moveTo>
                  <a:pt x="1127" y="1805"/>
                </a:moveTo>
                <a:lnTo>
                  <a:pt x="112" y="1805"/>
                </a:lnTo>
                <a:lnTo>
                  <a:pt x="112" y="169"/>
                </a:lnTo>
                <a:lnTo>
                  <a:pt x="1127" y="169"/>
                </a:lnTo>
                <a:lnTo>
                  <a:pt x="1127" y="1805"/>
                </a:lnTo>
                <a:close/>
              </a:path>
            </a:pathLst>
          </a:custGeom>
          <a:solidFill>
            <a:srgbClr val="545454"/>
          </a:solidFill>
          <a:ln w="9525" cap="flat">
            <a:noFill/>
            <a:bevel/>
            <a:headEnd/>
            <a:tailEnd/>
          </a:ln>
          <a:effectLst/>
        </p:spPr>
        <p:txBody>
          <a:bodyPr wrap="none" anchor="ctr"/>
          <a:lstStyle/>
          <a:p>
            <a:endParaRPr lang="ja-JP" altLang="en-US"/>
          </a:p>
        </p:txBody>
      </p:sp>
      <p:sp>
        <p:nvSpPr>
          <p:cNvPr id="17" name="正方形/長方形 16">
            <a:extLst>
              <a:ext uri="{FF2B5EF4-FFF2-40B4-BE49-F238E27FC236}">
                <a16:creationId xmlns:a16="http://schemas.microsoft.com/office/drawing/2014/main" id="{14F65BCC-D09A-24DE-0098-EA3D2330BA93}"/>
              </a:ext>
            </a:extLst>
          </p:cNvPr>
          <p:cNvSpPr/>
          <p:nvPr/>
        </p:nvSpPr>
        <p:spPr>
          <a:xfrm>
            <a:off x="243040" y="6352296"/>
            <a:ext cx="5430048" cy="338554"/>
          </a:xfrm>
          <a:prstGeom prst="rect">
            <a:avLst/>
          </a:prstGeom>
        </p:spPr>
        <p:txBody>
          <a:bodyPr wrap="square">
            <a:spAutoFit/>
          </a:bodyPr>
          <a:lstStyle/>
          <a:p>
            <a:r>
              <a:rPr lang="en-US" altLang="ja-JP" sz="800" dirty="0">
                <a:solidFill>
                  <a:schemeClr val="tx1">
                    <a:lumMod val="50000"/>
                    <a:lumOff val="50000"/>
                  </a:schemeClr>
                </a:solidFill>
              </a:rPr>
              <a:t>※1 Yahoo! JAPAN</a:t>
            </a:r>
            <a:r>
              <a:rPr lang="ja-JP" altLang="en-US" sz="800" dirty="0">
                <a:solidFill>
                  <a:schemeClr val="tx1">
                    <a:lumMod val="50000"/>
                    <a:lumOff val="50000"/>
                  </a:schemeClr>
                </a:solidFill>
              </a:rPr>
              <a:t>自社調査。データの対象期間：</a:t>
            </a:r>
            <a:r>
              <a:rPr lang="en-US" altLang="ja-JP" sz="800" dirty="0">
                <a:solidFill>
                  <a:schemeClr val="tx1">
                    <a:lumMod val="50000"/>
                    <a:lumOff val="50000"/>
                  </a:schemeClr>
                </a:solidFill>
              </a:rPr>
              <a:t>2021</a:t>
            </a:r>
            <a:r>
              <a:rPr lang="ja-JP" altLang="en-US" sz="800" dirty="0">
                <a:solidFill>
                  <a:schemeClr val="tx1">
                    <a:lumMod val="50000"/>
                    <a:lumOff val="50000"/>
                  </a:schemeClr>
                </a:solidFill>
              </a:rPr>
              <a:t>年</a:t>
            </a:r>
            <a:r>
              <a:rPr lang="en-US" altLang="ja-JP" sz="800" dirty="0">
                <a:solidFill>
                  <a:schemeClr val="tx1">
                    <a:lumMod val="50000"/>
                    <a:lumOff val="50000"/>
                  </a:schemeClr>
                </a:solidFill>
              </a:rPr>
              <a:t>6</a:t>
            </a:r>
            <a:r>
              <a:rPr lang="ja-JP" altLang="en-US" sz="800" dirty="0">
                <a:solidFill>
                  <a:schemeClr val="tx1">
                    <a:lumMod val="50000"/>
                    <a:lumOff val="50000"/>
                  </a:schemeClr>
                </a:solidFill>
              </a:rPr>
              <a:t>月～</a:t>
            </a:r>
            <a:r>
              <a:rPr lang="en-US" altLang="ja-JP" sz="800" dirty="0">
                <a:solidFill>
                  <a:schemeClr val="tx1">
                    <a:lumMod val="50000"/>
                    <a:lumOff val="50000"/>
                  </a:schemeClr>
                </a:solidFill>
              </a:rPr>
              <a:t>2022</a:t>
            </a:r>
            <a:r>
              <a:rPr lang="ja-JP" altLang="en-US" sz="800" dirty="0">
                <a:solidFill>
                  <a:schemeClr val="tx1">
                    <a:lumMod val="50000"/>
                    <a:lumOff val="50000"/>
                  </a:schemeClr>
                </a:solidFill>
              </a:rPr>
              <a:t>年</a:t>
            </a:r>
            <a:r>
              <a:rPr lang="en-US" altLang="ja-JP" sz="800" dirty="0">
                <a:solidFill>
                  <a:schemeClr val="tx1">
                    <a:lumMod val="50000"/>
                    <a:lumOff val="50000"/>
                  </a:schemeClr>
                </a:solidFill>
              </a:rPr>
              <a:t>1</a:t>
            </a:r>
            <a:r>
              <a:rPr lang="ja-JP" altLang="en-US" sz="800" dirty="0">
                <a:solidFill>
                  <a:schemeClr val="tx1">
                    <a:lumMod val="50000"/>
                    <a:lumOff val="50000"/>
                  </a:schemeClr>
                </a:solidFill>
              </a:rPr>
              <a:t>月 </a:t>
            </a:r>
            <a:r>
              <a:rPr lang="en-US" altLang="ja-JP" sz="800" dirty="0">
                <a:solidFill>
                  <a:schemeClr val="tx1">
                    <a:lumMod val="50000"/>
                    <a:lumOff val="50000"/>
                  </a:schemeClr>
                </a:solidFill>
              </a:rPr>
              <a:t>※</a:t>
            </a:r>
            <a:r>
              <a:rPr lang="ja-JP" altLang="en-US" sz="800" dirty="0">
                <a:solidFill>
                  <a:schemeClr val="tx1">
                    <a:lumMod val="50000"/>
                    <a:lumOff val="50000"/>
                  </a:schemeClr>
                </a:solidFill>
              </a:rPr>
              <a:t>月次平均数値を掲出</a:t>
            </a:r>
          </a:p>
          <a:p>
            <a:r>
              <a:rPr kumimoji="0" lang="en-US" altLang="ja-JP" sz="800" b="0" i="0" u="none" strike="noStrike" kern="0" cap="none" spc="0" normalizeH="0" baseline="0" noProof="0" dirty="0">
                <a:ln>
                  <a:noFill/>
                </a:ln>
                <a:solidFill>
                  <a:schemeClr val="tx1">
                    <a:lumMod val="50000"/>
                    <a:lumOff val="50000"/>
                  </a:schemeClr>
                </a:solidFill>
                <a:effectLst/>
                <a:uLnTx/>
                <a:uFillTx/>
              </a:rPr>
              <a:t>※</a:t>
            </a:r>
            <a:r>
              <a:rPr kumimoji="0" lang="en-US" altLang="ja-JP" sz="800" b="0" i="0" u="none" strike="noStrike" kern="0" cap="none" spc="0" normalizeH="0" baseline="0" noProof="0" dirty="0" err="1">
                <a:ln>
                  <a:noFill/>
                </a:ln>
                <a:solidFill>
                  <a:schemeClr val="tx1">
                    <a:lumMod val="50000"/>
                    <a:lumOff val="50000"/>
                  </a:schemeClr>
                </a:solidFill>
                <a:effectLst/>
                <a:uLnTx/>
                <a:uFillTx/>
              </a:rPr>
              <a:t>vimps</a:t>
            </a:r>
            <a:r>
              <a:rPr kumimoji="0" lang="ja-JP" altLang="en-US" sz="800" b="0" i="0" u="none" strike="noStrike" kern="0" cap="none" spc="0" normalizeH="0" baseline="0" noProof="0" dirty="0">
                <a:ln>
                  <a:noFill/>
                </a:ln>
                <a:solidFill>
                  <a:schemeClr val="tx1">
                    <a:lumMod val="50000"/>
                    <a:lumOff val="50000"/>
                  </a:schemeClr>
                </a:solidFill>
                <a:effectLst/>
                <a:uLnTx/>
                <a:uFillTx/>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p:txBody>
      </p:sp>
      <p:sp>
        <p:nvSpPr>
          <p:cNvPr id="18" name="正方形/長方形 17">
            <a:extLst>
              <a:ext uri="{FF2B5EF4-FFF2-40B4-BE49-F238E27FC236}">
                <a16:creationId xmlns:a16="http://schemas.microsoft.com/office/drawing/2014/main" id="{D3351CF4-7AFA-F8C7-BC27-05A2E8B25268}"/>
              </a:ext>
            </a:extLst>
          </p:cNvPr>
          <p:cNvSpPr/>
          <p:nvPr/>
        </p:nvSpPr>
        <p:spPr>
          <a:xfrm>
            <a:off x="7176120" y="6165850"/>
            <a:ext cx="4824536" cy="584775"/>
          </a:xfrm>
          <a:prstGeom prst="rect">
            <a:avLst/>
          </a:prstGeom>
        </p:spPr>
        <p:txBody>
          <a:bodyPr wrap="square">
            <a:spAutoFit/>
          </a:bodyPr>
          <a:lstStyle/>
          <a:p>
            <a:r>
              <a:rPr lang="en-US" altLang="ja-JP" sz="800" dirty="0">
                <a:solidFill>
                  <a:schemeClr val="tx1">
                    <a:lumMod val="50000"/>
                    <a:lumOff val="50000"/>
                  </a:schemeClr>
                </a:solidFill>
              </a:rPr>
              <a:t>※</a:t>
            </a:r>
            <a:r>
              <a:rPr lang="ja-JP" altLang="en-US" sz="800" dirty="0">
                <a:solidFill>
                  <a:schemeClr val="tx1">
                    <a:lumMod val="50000"/>
                    <a:lumOff val="50000"/>
                  </a:schemeClr>
                </a:solidFill>
              </a:rPr>
              <a:t>実績平均値より算出しております</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ノンターゲティングの過去実績をもとにした想定数値です</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配信結果をお約束するものではございません</a:t>
            </a:r>
            <a:endParaRPr lang="en-US" altLang="ja-JP" sz="800" dirty="0">
              <a:solidFill>
                <a:schemeClr val="tx1">
                  <a:lumMod val="50000"/>
                  <a:lumOff val="50000"/>
                </a:schemeClr>
              </a:solidFill>
            </a:endParaRPr>
          </a:p>
          <a:p>
            <a:r>
              <a:rPr lang="en-US" altLang="ja-JP" sz="800" dirty="0">
                <a:solidFill>
                  <a:schemeClr val="tx1">
                    <a:lumMod val="50000"/>
                    <a:lumOff val="50000"/>
                  </a:schemeClr>
                </a:solidFill>
              </a:rPr>
              <a:t>※</a:t>
            </a:r>
            <a:r>
              <a:rPr lang="ja-JP" altLang="en-US" sz="800" dirty="0">
                <a:solidFill>
                  <a:schemeClr val="tx1">
                    <a:lumMod val="50000"/>
                    <a:lumOff val="50000"/>
                  </a:schemeClr>
                </a:solidFill>
              </a:rPr>
              <a:t>配信は枠配信になります。配信量やｖ</a:t>
            </a:r>
            <a:r>
              <a:rPr lang="en-US" altLang="ja-JP" sz="800" dirty="0">
                <a:solidFill>
                  <a:schemeClr val="tx1">
                    <a:lumMod val="50000"/>
                    <a:lumOff val="50000"/>
                  </a:schemeClr>
                </a:solidFill>
              </a:rPr>
              <a:t>CPM</a:t>
            </a:r>
            <a:r>
              <a:rPr lang="ja-JP" altLang="en-US" sz="800" dirty="0">
                <a:solidFill>
                  <a:schemeClr val="tx1">
                    <a:lumMod val="50000"/>
                    <a:lumOff val="50000"/>
                  </a:schemeClr>
                </a:solidFill>
              </a:rPr>
              <a:t>は想定となり、保証するものではありません。</a:t>
            </a:r>
            <a:endParaRPr lang="en-US" altLang="ja-JP" sz="800" dirty="0">
              <a:solidFill>
                <a:schemeClr val="tx1">
                  <a:lumMod val="50000"/>
                  <a:lumOff val="50000"/>
                </a:schemeClr>
              </a:solidFill>
            </a:endParaRPr>
          </a:p>
        </p:txBody>
      </p:sp>
      <p:graphicFrame>
        <p:nvGraphicFramePr>
          <p:cNvPr id="3" name="表 2">
            <a:extLst>
              <a:ext uri="{FF2B5EF4-FFF2-40B4-BE49-F238E27FC236}">
                <a16:creationId xmlns:a16="http://schemas.microsoft.com/office/drawing/2014/main" id="{78AEB1D5-F64D-90CB-F5FE-48F54F898700}"/>
              </a:ext>
            </a:extLst>
          </p:cNvPr>
          <p:cNvGraphicFramePr>
            <a:graphicFrameLocks noGrp="1"/>
          </p:cNvGraphicFramePr>
          <p:nvPr>
            <p:extLst>
              <p:ext uri="{D42A27DB-BD31-4B8C-83A1-F6EECF244321}">
                <p14:modId xmlns:p14="http://schemas.microsoft.com/office/powerpoint/2010/main" val="2644567850"/>
              </p:ext>
            </p:extLst>
          </p:nvPr>
        </p:nvGraphicFramePr>
        <p:xfrm>
          <a:off x="7248128" y="4004506"/>
          <a:ext cx="4275189" cy="1368708"/>
        </p:xfrm>
        <a:graphic>
          <a:graphicData uri="http://schemas.openxmlformats.org/drawingml/2006/table">
            <a:tbl>
              <a:tblPr>
                <a:tableStyleId>{93296810-A885-4BE3-A3E7-6D5BEEA58F35}</a:tableStyleId>
              </a:tblPr>
              <a:tblGrid>
                <a:gridCol w="2605070">
                  <a:extLst>
                    <a:ext uri="{9D8B030D-6E8A-4147-A177-3AD203B41FA5}">
                      <a16:colId xmlns:a16="http://schemas.microsoft.com/office/drawing/2014/main" val="3191047373"/>
                    </a:ext>
                  </a:extLst>
                </a:gridCol>
                <a:gridCol w="1670119">
                  <a:extLst>
                    <a:ext uri="{9D8B030D-6E8A-4147-A177-3AD203B41FA5}">
                      <a16:colId xmlns:a16="http://schemas.microsoft.com/office/drawing/2014/main" val="323035728"/>
                    </a:ext>
                  </a:extLst>
                </a:gridCol>
              </a:tblGrid>
              <a:tr h="456236">
                <a:tc>
                  <a:txBody>
                    <a:bodyPr/>
                    <a:lstStyle/>
                    <a:p>
                      <a:r>
                        <a:rPr kumimoji="1" lang="ja-JP" altLang="en-US" b="1" dirty="0">
                          <a:solidFill>
                            <a:schemeClr val="tx1"/>
                          </a:solidFill>
                          <a:latin typeface="+mn-ea"/>
                          <a:ea typeface="+mn-ea"/>
                        </a:rPr>
                        <a:t>想定配信量</a:t>
                      </a:r>
                      <a:r>
                        <a:rPr kumimoji="1" lang="en-US" altLang="ja-JP" b="1" dirty="0">
                          <a:solidFill>
                            <a:schemeClr val="tx1"/>
                          </a:solidFill>
                          <a:latin typeface="+mn-ea"/>
                          <a:ea typeface="+mn-ea"/>
                        </a:rPr>
                        <a:t>(</a:t>
                      </a:r>
                      <a:r>
                        <a:rPr kumimoji="1" lang="en-US" altLang="ja-JP" b="1" dirty="0" err="1">
                          <a:solidFill>
                            <a:schemeClr val="tx1"/>
                          </a:solidFill>
                          <a:latin typeface="+mn-ea"/>
                          <a:ea typeface="+mn-ea"/>
                        </a:rPr>
                        <a:t>vimps</a:t>
                      </a:r>
                      <a:r>
                        <a:rPr kumimoji="1" lang="en-US" altLang="ja-JP" b="1" dirty="0">
                          <a:solidFill>
                            <a:schemeClr val="tx1"/>
                          </a:solidFill>
                          <a:latin typeface="+mn-ea"/>
                          <a:ea typeface="+mn-ea"/>
                        </a:rPr>
                        <a:t>)</a:t>
                      </a:r>
                      <a:r>
                        <a:rPr kumimoji="1" lang="en-US" altLang="ja-JP" sz="1200" b="1" dirty="0">
                          <a:solidFill>
                            <a:schemeClr val="tx1"/>
                          </a:solidFill>
                          <a:latin typeface="+mn-ea"/>
                          <a:ea typeface="+mn-ea"/>
                        </a:rPr>
                        <a:t>※</a:t>
                      </a:r>
                      <a:endParaRPr kumimoji="1" lang="en-US" altLang="ja-JP" b="1" dirty="0">
                        <a:solidFill>
                          <a:schemeClr val="tx1"/>
                        </a:solidFill>
                        <a:latin typeface="+mn-ea"/>
                        <a:ea typeface="+mn-ea"/>
                      </a:endParaRPr>
                    </a:p>
                  </a:txBody>
                  <a:tcPr/>
                </a:tc>
                <a:tc>
                  <a:txBody>
                    <a:bodyPr/>
                    <a:lstStyle/>
                    <a:p>
                      <a:r>
                        <a:rPr kumimoji="1" lang="ja-JP" altLang="en-US" b="1" dirty="0">
                          <a:solidFill>
                            <a:srgbClr val="C00000"/>
                          </a:solidFill>
                          <a:latin typeface="+mn-ea"/>
                          <a:ea typeface="+mn-ea"/>
                        </a:rPr>
                        <a:t>約</a:t>
                      </a:r>
                      <a:r>
                        <a:rPr kumimoji="1" lang="en-US" altLang="ja-JP" b="1" dirty="0">
                          <a:solidFill>
                            <a:srgbClr val="C00000"/>
                          </a:solidFill>
                          <a:latin typeface="+mn-ea"/>
                          <a:ea typeface="+mn-ea"/>
                        </a:rPr>
                        <a:t>360</a:t>
                      </a:r>
                      <a:r>
                        <a:rPr kumimoji="1" lang="ja-JP" altLang="en-US" b="1" dirty="0">
                          <a:solidFill>
                            <a:srgbClr val="C00000"/>
                          </a:solidFill>
                          <a:latin typeface="+mn-ea"/>
                          <a:ea typeface="+mn-ea"/>
                        </a:rPr>
                        <a:t>万</a:t>
                      </a:r>
                      <a:endParaRPr kumimoji="1" lang="en-US" altLang="ja-JP" b="1" dirty="0">
                        <a:solidFill>
                          <a:srgbClr val="C00000"/>
                        </a:solidFill>
                        <a:latin typeface="+mn-ea"/>
                        <a:ea typeface="+mn-ea"/>
                      </a:endParaRPr>
                    </a:p>
                  </a:txBody>
                  <a:tcPr/>
                </a:tc>
                <a:extLst>
                  <a:ext uri="{0D108BD9-81ED-4DB2-BD59-A6C34878D82A}">
                    <a16:rowId xmlns:a16="http://schemas.microsoft.com/office/drawing/2014/main" val="2131515607"/>
                  </a:ext>
                </a:extLst>
              </a:tr>
              <a:tr h="456236">
                <a:tc>
                  <a:txBody>
                    <a:bodyPr/>
                    <a:lstStyle/>
                    <a:p>
                      <a:r>
                        <a:rPr kumimoji="1" lang="ja-JP" altLang="en-US" b="1" dirty="0">
                          <a:solidFill>
                            <a:schemeClr val="tx1"/>
                          </a:solidFill>
                          <a:latin typeface="+mn-ea"/>
                          <a:ea typeface="+mn-ea"/>
                        </a:rPr>
                        <a:t>想定</a:t>
                      </a:r>
                      <a:r>
                        <a:rPr kumimoji="1" lang="en-US" altLang="ja-JP" b="1" dirty="0" err="1">
                          <a:solidFill>
                            <a:schemeClr val="tx1"/>
                          </a:solidFill>
                          <a:latin typeface="+mn-ea"/>
                          <a:ea typeface="+mn-ea"/>
                        </a:rPr>
                        <a:t>vCPM</a:t>
                      </a:r>
                      <a:r>
                        <a:rPr kumimoji="1" lang="en-US" altLang="ja-JP" sz="1200" b="1" dirty="0">
                          <a:solidFill>
                            <a:schemeClr val="tx1"/>
                          </a:solidFill>
                          <a:latin typeface="+mn-ea"/>
                          <a:ea typeface="+mn-ea"/>
                        </a:rPr>
                        <a:t>※</a:t>
                      </a:r>
                      <a:endParaRPr kumimoji="1" lang="ja-JP" altLang="en-US" b="1" dirty="0">
                        <a:solidFill>
                          <a:schemeClr val="tx1"/>
                        </a:solidFill>
                        <a:latin typeface="+mn-ea"/>
                        <a:ea typeface="+mn-ea"/>
                      </a:endParaRPr>
                    </a:p>
                  </a:txBody>
                  <a:tcPr/>
                </a:tc>
                <a:tc>
                  <a:txBody>
                    <a:bodyPr/>
                    <a:lstStyle/>
                    <a:p>
                      <a:pPr marL="0" marR="0" indent="0" algn="l" defTabSz="914423" rtl="0" eaLnBrk="1" fontAlgn="auto" latinLnBrk="0" hangingPunct="1">
                        <a:lnSpc>
                          <a:spcPct val="100000"/>
                        </a:lnSpc>
                        <a:spcBef>
                          <a:spcPts val="0"/>
                        </a:spcBef>
                        <a:spcAft>
                          <a:spcPts val="0"/>
                        </a:spcAft>
                        <a:buClrTx/>
                        <a:buSzTx/>
                        <a:buFontTx/>
                        <a:buNone/>
                        <a:tabLst/>
                        <a:defRPr/>
                      </a:pPr>
                      <a:r>
                        <a:rPr kumimoji="1" lang="en-US" altLang="ja-JP" sz="1800" b="1" kern="1200" dirty="0">
                          <a:solidFill>
                            <a:schemeClr val="accent6"/>
                          </a:solidFill>
                          <a:latin typeface="+mn-ea"/>
                          <a:ea typeface="+mn-ea"/>
                          <a:cs typeface="+mn-cs"/>
                        </a:rPr>
                        <a:t>666</a:t>
                      </a:r>
                      <a:r>
                        <a:rPr kumimoji="1" lang="ja-JP" altLang="en-US" sz="1800" b="1" kern="1200" dirty="0">
                          <a:solidFill>
                            <a:schemeClr val="accent6"/>
                          </a:solidFill>
                          <a:latin typeface="+mn-ea"/>
                          <a:ea typeface="+mn-ea"/>
                          <a:cs typeface="+mn-cs"/>
                        </a:rPr>
                        <a:t>円</a:t>
                      </a:r>
                      <a:endParaRPr kumimoji="1" lang="ja-JP" altLang="en-US" b="1" dirty="0">
                        <a:solidFill>
                          <a:schemeClr val="accent6"/>
                        </a:solidFill>
                        <a:latin typeface="+mn-ea"/>
                        <a:ea typeface="+mn-ea"/>
                      </a:endParaRPr>
                    </a:p>
                  </a:txBody>
                  <a:tcPr/>
                </a:tc>
                <a:extLst>
                  <a:ext uri="{0D108BD9-81ED-4DB2-BD59-A6C34878D82A}">
                    <a16:rowId xmlns:a16="http://schemas.microsoft.com/office/drawing/2014/main" val="2872287544"/>
                  </a:ext>
                </a:extLst>
              </a:tr>
              <a:tr h="456236">
                <a:tc>
                  <a:txBody>
                    <a:bodyPr/>
                    <a:lstStyle/>
                    <a:p>
                      <a:r>
                        <a:rPr kumimoji="1" lang="en-US" altLang="ja-JP" b="1" dirty="0">
                          <a:solidFill>
                            <a:schemeClr val="tx1"/>
                          </a:solidFill>
                          <a:latin typeface="+mn-ea"/>
                          <a:ea typeface="+mn-ea"/>
                        </a:rPr>
                        <a:t>CPC</a:t>
                      </a:r>
                      <a:endParaRPr kumimoji="1" lang="ja-JP" altLang="en-US" b="1" dirty="0">
                        <a:solidFill>
                          <a:schemeClr val="tx1"/>
                        </a:solidFill>
                        <a:latin typeface="+mn-ea"/>
                        <a:ea typeface="+mn-ea"/>
                      </a:endParaRPr>
                    </a:p>
                  </a:txBody>
                  <a:tcPr/>
                </a:tc>
                <a:tc>
                  <a:txBody>
                    <a:bodyPr/>
                    <a:lstStyle/>
                    <a:p>
                      <a:pPr marL="0" marR="0" indent="0" algn="l" defTabSz="914423" rtl="0" eaLnBrk="1" fontAlgn="auto" latinLnBrk="0" hangingPunct="1">
                        <a:lnSpc>
                          <a:spcPct val="100000"/>
                        </a:lnSpc>
                        <a:spcBef>
                          <a:spcPts val="0"/>
                        </a:spcBef>
                        <a:spcAft>
                          <a:spcPts val="0"/>
                        </a:spcAft>
                        <a:buClrTx/>
                        <a:buSzTx/>
                        <a:buFontTx/>
                        <a:buNone/>
                        <a:tabLst/>
                        <a:defRPr/>
                      </a:pPr>
                      <a:r>
                        <a:rPr kumimoji="1" lang="ja-JP" altLang="en-US" b="1" dirty="0">
                          <a:solidFill>
                            <a:schemeClr val="accent6"/>
                          </a:solidFill>
                          <a:latin typeface="+mn-ea"/>
                          <a:ea typeface="+mn-ea"/>
                        </a:rPr>
                        <a:t>約</a:t>
                      </a:r>
                      <a:r>
                        <a:rPr kumimoji="1" lang="en-US" altLang="ja-JP" b="1" dirty="0">
                          <a:solidFill>
                            <a:schemeClr val="accent6"/>
                          </a:solidFill>
                          <a:latin typeface="+mn-ea"/>
                          <a:ea typeface="+mn-ea"/>
                        </a:rPr>
                        <a:t>123</a:t>
                      </a:r>
                      <a:r>
                        <a:rPr kumimoji="1" lang="ja-JP" altLang="en-US" b="1" dirty="0">
                          <a:solidFill>
                            <a:schemeClr val="accent6"/>
                          </a:solidFill>
                          <a:latin typeface="+mn-ea"/>
                          <a:ea typeface="+mn-ea"/>
                        </a:rPr>
                        <a:t>円</a:t>
                      </a:r>
                    </a:p>
                  </a:txBody>
                  <a:tcPr/>
                </a:tc>
                <a:extLst>
                  <a:ext uri="{0D108BD9-81ED-4DB2-BD59-A6C34878D82A}">
                    <a16:rowId xmlns:a16="http://schemas.microsoft.com/office/drawing/2014/main" val="2521504139"/>
                  </a:ext>
                </a:extLst>
              </a:tr>
            </a:tbl>
          </a:graphicData>
        </a:graphic>
      </p:graphicFrame>
      <p:sp>
        <p:nvSpPr>
          <p:cNvPr id="8" name="テキスト ボックス 7">
            <a:extLst>
              <a:ext uri="{FF2B5EF4-FFF2-40B4-BE49-F238E27FC236}">
                <a16:creationId xmlns:a16="http://schemas.microsoft.com/office/drawing/2014/main" id="{345FC8A4-C48A-5525-35F8-9082E9CC835D}"/>
              </a:ext>
            </a:extLst>
          </p:cNvPr>
          <p:cNvSpPr txBox="1"/>
          <p:nvPr/>
        </p:nvSpPr>
        <p:spPr>
          <a:xfrm>
            <a:off x="5087888" y="6093296"/>
            <a:ext cx="1863038" cy="21544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a:t>
            </a:r>
            <a:r>
              <a:rPr kumimoji="0" lang="ja-JP" altLang="en-US" sz="800" b="0" i="0" u="none" strike="noStrike" kern="0" cap="none" spc="0" normalizeH="0" baseline="0" noProof="0" dirty="0">
                <a:ln>
                  <a:noFill/>
                </a:ln>
                <a:solidFill>
                  <a:schemeClr val="tx1">
                    <a:lumMod val="50000"/>
                    <a:lumOff val="50000"/>
                  </a:schemeClr>
                </a:solidFill>
                <a:effectLst/>
                <a:uLnTx/>
                <a:uFillTx/>
              </a:rPr>
              <a:t>イメージ画像：広告タイプ</a:t>
            </a:r>
            <a:r>
              <a:rPr kumimoji="0" lang="en-US" altLang="ja-JP" sz="800" b="0" i="0" u="none" strike="noStrike" kern="0" cap="none" spc="0" normalizeH="0" baseline="0" noProof="0" dirty="0">
                <a:ln>
                  <a:noFill/>
                </a:ln>
                <a:solidFill>
                  <a:schemeClr val="tx1">
                    <a:lumMod val="50000"/>
                    <a:lumOff val="50000"/>
                  </a:schemeClr>
                </a:solidFill>
                <a:effectLst/>
                <a:uLnTx/>
                <a:uFillTx/>
              </a:rPr>
              <a:t>16</a:t>
            </a:r>
            <a:r>
              <a:rPr kumimoji="0" lang="en-US" altLang="ja-JP" sz="800" kern="0" dirty="0">
                <a:solidFill>
                  <a:schemeClr val="tx1">
                    <a:lumMod val="50000"/>
                    <a:lumOff val="50000"/>
                  </a:schemeClr>
                </a:solidFill>
              </a:rPr>
              <a:t>:9</a:t>
            </a:r>
            <a:endParaRPr lang="ja-JP" altLang="en-US" sz="800" dirty="0">
              <a:solidFill>
                <a:schemeClr val="tx1">
                  <a:lumMod val="50000"/>
                  <a:lumOff val="50000"/>
                </a:schemeClr>
              </a:solidFill>
            </a:endParaRPr>
          </a:p>
        </p:txBody>
      </p:sp>
      <p:pic>
        <p:nvPicPr>
          <p:cNvPr id="19" name="図 18">
            <a:extLst>
              <a:ext uri="{FF2B5EF4-FFF2-40B4-BE49-F238E27FC236}">
                <a16:creationId xmlns:a16="http://schemas.microsoft.com/office/drawing/2014/main" id="{49AD5B70-4894-8783-0CB7-735DFB112427}"/>
              </a:ext>
            </a:extLst>
          </p:cNvPr>
          <p:cNvPicPr>
            <a:picLocks noChangeAspect="1"/>
          </p:cNvPicPr>
          <p:nvPr/>
        </p:nvPicPr>
        <p:blipFill>
          <a:blip r:embed="rId4"/>
          <a:stretch>
            <a:fillRect/>
          </a:stretch>
        </p:blipFill>
        <p:spPr>
          <a:xfrm>
            <a:off x="767408" y="2924944"/>
            <a:ext cx="2342795" cy="792088"/>
          </a:xfrm>
          <a:prstGeom prst="rect">
            <a:avLst/>
          </a:prstGeom>
        </p:spPr>
      </p:pic>
      <p:grpSp>
        <p:nvGrpSpPr>
          <p:cNvPr id="39" name="グループ化 38">
            <a:extLst>
              <a:ext uri="{FF2B5EF4-FFF2-40B4-BE49-F238E27FC236}">
                <a16:creationId xmlns:a16="http://schemas.microsoft.com/office/drawing/2014/main" id="{F8EC24E0-04DE-729F-1E23-D69CCAD25B63}"/>
              </a:ext>
            </a:extLst>
          </p:cNvPr>
          <p:cNvGrpSpPr/>
          <p:nvPr/>
        </p:nvGrpSpPr>
        <p:grpSpPr>
          <a:xfrm>
            <a:off x="3143672" y="4365104"/>
            <a:ext cx="2592288" cy="1656184"/>
            <a:chOff x="5087888" y="3789040"/>
            <a:chExt cx="3816424" cy="2304802"/>
          </a:xfrm>
        </p:grpSpPr>
        <p:grpSp>
          <p:nvGrpSpPr>
            <p:cNvPr id="20" name="グループ化 19">
              <a:extLst>
                <a:ext uri="{FF2B5EF4-FFF2-40B4-BE49-F238E27FC236}">
                  <a16:creationId xmlns:a16="http://schemas.microsoft.com/office/drawing/2014/main" id="{83F8763B-00B7-87F7-37BD-B3D82AC602AE}"/>
                </a:ext>
              </a:extLst>
            </p:cNvPr>
            <p:cNvGrpSpPr/>
            <p:nvPr/>
          </p:nvGrpSpPr>
          <p:grpSpPr>
            <a:xfrm>
              <a:off x="5087888" y="3789040"/>
              <a:ext cx="3816424" cy="2304802"/>
              <a:chOff x="7086806" y="2866202"/>
              <a:chExt cx="4037488" cy="2336863"/>
            </a:xfrm>
          </p:grpSpPr>
          <p:pic>
            <p:nvPicPr>
              <p:cNvPr id="21" name="図 20">
                <a:extLst>
                  <a:ext uri="{FF2B5EF4-FFF2-40B4-BE49-F238E27FC236}">
                    <a16:creationId xmlns:a16="http://schemas.microsoft.com/office/drawing/2014/main" id="{4B5F71DC-01C8-4942-7296-6A7E2383B14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086806" y="2866202"/>
                <a:ext cx="4037488" cy="2336863"/>
              </a:xfrm>
              <a:prstGeom prst="rect">
                <a:avLst/>
              </a:prstGeom>
            </p:spPr>
          </p:pic>
          <p:pic>
            <p:nvPicPr>
              <p:cNvPr id="22" name="図 21">
                <a:extLst>
                  <a:ext uri="{FF2B5EF4-FFF2-40B4-BE49-F238E27FC236}">
                    <a16:creationId xmlns:a16="http://schemas.microsoft.com/office/drawing/2014/main" id="{0E0108AA-B489-5D91-278F-E62FD38C8276}"/>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3073" r="7558"/>
              <a:stretch/>
            </p:blipFill>
            <p:spPr>
              <a:xfrm>
                <a:off x="7536160" y="2985079"/>
                <a:ext cx="3096344" cy="1956089"/>
              </a:xfrm>
              <a:prstGeom prst="rect">
                <a:avLst/>
              </a:prstGeom>
            </p:spPr>
          </p:pic>
        </p:grpSp>
        <p:pic>
          <p:nvPicPr>
            <p:cNvPr id="26" name="図 25">
              <a:extLst>
                <a:ext uri="{FF2B5EF4-FFF2-40B4-BE49-F238E27FC236}">
                  <a16:creationId xmlns:a16="http://schemas.microsoft.com/office/drawing/2014/main" id="{770C75CC-3270-287A-E362-972FABCF59B4}"/>
                </a:ext>
              </a:extLst>
            </p:cNvPr>
            <p:cNvPicPr>
              <a:picLocks noChangeAspect="1"/>
            </p:cNvPicPr>
            <p:nvPr/>
          </p:nvPicPr>
          <p:blipFill rotWithShape="1">
            <a:blip r:embed="rId7"/>
            <a:srcRect l="7528" t="3929" r="6783" b="12770"/>
            <a:stretch/>
          </p:blipFill>
          <p:spPr>
            <a:xfrm>
              <a:off x="5976664" y="3909121"/>
              <a:ext cx="2088232" cy="1872754"/>
            </a:xfrm>
            <a:prstGeom prst="rect">
              <a:avLst/>
            </a:prstGeom>
          </p:spPr>
        </p:pic>
      </p:grpSp>
      <p:grpSp>
        <p:nvGrpSpPr>
          <p:cNvPr id="28" name="グループ化 27">
            <a:extLst>
              <a:ext uri="{FF2B5EF4-FFF2-40B4-BE49-F238E27FC236}">
                <a16:creationId xmlns:a16="http://schemas.microsoft.com/office/drawing/2014/main" id="{A282EF16-9322-D791-62DD-4C10D997CEE0}"/>
              </a:ext>
            </a:extLst>
          </p:cNvPr>
          <p:cNvGrpSpPr/>
          <p:nvPr/>
        </p:nvGrpSpPr>
        <p:grpSpPr>
          <a:xfrm>
            <a:off x="5123892" y="3284984"/>
            <a:ext cx="1944216" cy="2952328"/>
            <a:chOff x="7176120" y="3140968"/>
            <a:chExt cx="2448272" cy="3960440"/>
          </a:xfrm>
        </p:grpSpPr>
        <p:sp>
          <p:nvSpPr>
            <p:cNvPr id="35" name="object 6">
              <a:extLst>
                <a:ext uri="{FF2B5EF4-FFF2-40B4-BE49-F238E27FC236}">
                  <a16:creationId xmlns:a16="http://schemas.microsoft.com/office/drawing/2014/main" id="{D7FC2A28-8B7D-B5CE-872C-A54C3B38F80F}"/>
                </a:ext>
              </a:extLst>
            </p:cNvPr>
            <p:cNvSpPr/>
            <p:nvPr/>
          </p:nvSpPr>
          <p:spPr>
            <a:xfrm>
              <a:off x="7176120" y="3140968"/>
              <a:ext cx="2448272" cy="3960440"/>
            </a:xfrm>
            <a:prstGeom prst="rect">
              <a:avLst/>
            </a:prstGeom>
            <a:blipFill>
              <a:blip r:embed="rId8" cstate="print"/>
              <a:stretch>
                <a:fillRect/>
              </a:stretch>
            </a:blipFill>
          </p:spPr>
          <p:txBody>
            <a:bodyPr wrap="square" lIns="0" tIns="0" rIns="0" bIns="0" rtlCol="0"/>
            <a:lstStyle/>
            <a:p>
              <a:endParaRPr dirty="0">
                <a:latin typeface="+mn-ea"/>
              </a:endParaRPr>
            </a:p>
          </p:txBody>
        </p:sp>
        <p:pic>
          <p:nvPicPr>
            <p:cNvPr id="37" name="図 36">
              <a:extLst>
                <a:ext uri="{FF2B5EF4-FFF2-40B4-BE49-F238E27FC236}">
                  <a16:creationId xmlns:a16="http://schemas.microsoft.com/office/drawing/2014/main" id="{05F7F3F0-77A5-8D03-FE33-73035BE42707}"/>
                </a:ext>
              </a:extLst>
            </p:cNvPr>
            <p:cNvPicPr>
              <a:picLocks noChangeAspect="1"/>
            </p:cNvPicPr>
            <p:nvPr/>
          </p:nvPicPr>
          <p:blipFill rotWithShape="1">
            <a:blip r:embed="rId9"/>
            <a:srcRect l="13893" t="3074" r="7081" b="5347"/>
            <a:stretch/>
          </p:blipFill>
          <p:spPr>
            <a:xfrm>
              <a:off x="7474815" y="3645024"/>
              <a:ext cx="1645521" cy="2712914"/>
            </a:xfrm>
            <a:prstGeom prst="rect">
              <a:avLst/>
            </a:prstGeom>
          </p:spPr>
        </p:pic>
      </p:grpSp>
    </p:spTree>
    <p:extLst>
      <p:ext uri="{BB962C8B-B14F-4D97-AF65-F5344CB8AC3E}">
        <p14:creationId xmlns:p14="http://schemas.microsoft.com/office/powerpoint/2010/main" val="38747088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EE9476ED-501D-F106-8DD8-F9F280F7BC93}"/>
              </a:ext>
            </a:extLst>
          </p:cNvPr>
          <p:cNvSpPr/>
          <p:nvPr/>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プレースホルダー 1">
            <a:extLst>
              <a:ext uri="{FF2B5EF4-FFF2-40B4-BE49-F238E27FC236}">
                <a16:creationId xmlns:a16="http://schemas.microsoft.com/office/drawing/2014/main" id="{3AAD9968-7B5C-9956-292F-5155A54F9C98}"/>
              </a:ext>
            </a:extLst>
          </p:cNvPr>
          <p:cNvSpPr txBox="1">
            <a:spLocks/>
          </p:cNvSpPr>
          <p:nvPr/>
        </p:nvSpPr>
        <p:spPr>
          <a:xfrm>
            <a:off x="263352" y="2636912"/>
            <a:ext cx="11691103" cy="1728192"/>
          </a:xfrm>
          <a:prstGeom prst="rect">
            <a:avLst/>
          </a:prstGeom>
        </p:spPr>
        <p:txBody>
          <a:bodyPr anchor="ctr">
            <a:noAutofit/>
          </a:bodyPr>
          <a:lstStyle>
            <a:defPPr>
              <a:defRPr lang="ja-JP"/>
            </a:defPPr>
            <a:lvl1pPr marL="0" algn="r" defTabSz="914400" rtl="0" eaLnBrk="1" latinLnBrk="0" hangingPunct="1">
              <a:defRPr kumimoji="1" sz="1400" kern="1200">
                <a:solidFill>
                  <a:schemeClr val="accent2"/>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6000" b="1" dirty="0">
                <a:solidFill>
                  <a:schemeClr val="tx1">
                    <a:lumMod val="75000"/>
                    <a:lumOff val="25000"/>
                  </a:schemeClr>
                </a:solidFill>
                <a:latin typeface="+mn-ea"/>
              </a:rPr>
              <a:t>ご予約時の注意事項</a:t>
            </a:r>
          </a:p>
        </p:txBody>
      </p:sp>
    </p:spTree>
    <p:extLst>
      <p:ext uri="{BB962C8B-B14F-4D97-AF65-F5344CB8AC3E}">
        <p14:creationId xmlns:p14="http://schemas.microsoft.com/office/powerpoint/2010/main" val="213116171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EE9476ED-501D-F106-8DD8-F9F280F7BC93}"/>
              </a:ext>
            </a:extLst>
          </p:cNvPr>
          <p:cNvSpPr/>
          <p:nvPr/>
        </p:nvSpPr>
        <p:spPr>
          <a:xfrm rot="16200000">
            <a:off x="7876388" y="2533391"/>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プレースホルダー 1">
            <a:extLst>
              <a:ext uri="{FF2B5EF4-FFF2-40B4-BE49-F238E27FC236}">
                <a16:creationId xmlns:a16="http://schemas.microsoft.com/office/drawing/2014/main" id="{3AAD9968-7B5C-9956-292F-5155A54F9C98}"/>
              </a:ext>
            </a:extLst>
          </p:cNvPr>
          <p:cNvSpPr txBox="1">
            <a:spLocks/>
          </p:cNvSpPr>
          <p:nvPr/>
        </p:nvSpPr>
        <p:spPr>
          <a:xfrm>
            <a:off x="0" y="2420888"/>
            <a:ext cx="12191999" cy="1728192"/>
          </a:xfrm>
          <a:prstGeom prst="rect">
            <a:avLst/>
          </a:prstGeom>
        </p:spPr>
        <p:txBody>
          <a:bodyPr anchor="ctr">
            <a:noAutofit/>
          </a:bodyPr>
          <a:lstStyle>
            <a:defPPr>
              <a:defRPr lang="ja-JP"/>
            </a:defPPr>
            <a:lvl1pPr marL="0" algn="r" defTabSz="914400" rtl="0" eaLnBrk="1" latinLnBrk="0" hangingPunct="1">
              <a:defRPr kumimoji="1" sz="1400" kern="1200">
                <a:solidFill>
                  <a:schemeClr val="accent2"/>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4400" dirty="0">
                <a:solidFill>
                  <a:schemeClr val="tx1">
                    <a:lumMod val="75000"/>
                    <a:lumOff val="25000"/>
                  </a:schemeClr>
                </a:solidFill>
              </a:rPr>
              <a:t>①お得な</a:t>
            </a:r>
            <a:endParaRPr lang="en-US" altLang="ja-JP" sz="4400" dirty="0">
              <a:solidFill>
                <a:schemeClr val="tx1">
                  <a:lumMod val="75000"/>
                  <a:lumOff val="25000"/>
                </a:schemeClr>
              </a:solidFill>
            </a:endParaRPr>
          </a:p>
          <a:p>
            <a:pPr algn="ctr"/>
            <a:r>
              <a:rPr lang="ja-JP" altLang="en-US" sz="4400" dirty="0">
                <a:solidFill>
                  <a:schemeClr val="tx1">
                    <a:lumMod val="75000"/>
                    <a:lumOff val="25000"/>
                  </a:schemeClr>
                </a:solidFill>
              </a:rPr>
              <a:t>ビューアブルインプレッション大増量プラン</a:t>
            </a:r>
            <a:endParaRPr lang="en-US" altLang="ja-JP" sz="4400" dirty="0">
              <a:solidFill>
                <a:schemeClr val="tx1">
                  <a:lumMod val="75000"/>
                  <a:lumOff val="25000"/>
                </a:schemeClr>
              </a:solidFill>
            </a:endParaRPr>
          </a:p>
          <a:p>
            <a:pPr algn="ctr"/>
            <a:r>
              <a:rPr lang="ja-JP" altLang="en-US" sz="4400" dirty="0">
                <a:solidFill>
                  <a:schemeClr val="tx1">
                    <a:lumMod val="75000"/>
                    <a:lumOff val="25000"/>
                  </a:schemeClr>
                </a:solidFill>
              </a:rPr>
              <a:t>注意事項　　</a:t>
            </a:r>
            <a:endParaRPr lang="ja-JP" altLang="en-US" sz="4400" b="1" dirty="0">
              <a:solidFill>
                <a:schemeClr val="tx1">
                  <a:lumMod val="75000"/>
                  <a:lumOff val="25000"/>
                </a:schemeClr>
              </a:solidFill>
              <a:latin typeface="+mn-ea"/>
            </a:endParaRPr>
          </a:p>
        </p:txBody>
      </p:sp>
    </p:spTree>
    <p:extLst>
      <p:ext uri="{BB962C8B-B14F-4D97-AF65-F5344CB8AC3E}">
        <p14:creationId xmlns:p14="http://schemas.microsoft.com/office/powerpoint/2010/main" val="23933309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キャンペーン概要</a:t>
            </a:r>
            <a:endParaRPr kumimoji="1" lang="ja-JP" altLang="en-US" dirty="0"/>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graphicFrame>
        <p:nvGraphicFramePr>
          <p:cNvPr id="8" name="表 7">
            <a:extLst>
              <a:ext uri="{FF2B5EF4-FFF2-40B4-BE49-F238E27FC236}">
                <a16:creationId xmlns:a16="http://schemas.microsoft.com/office/drawing/2014/main" id="{39298747-A875-752F-D97C-0FFDE0DF9EA6}"/>
              </a:ext>
            </a:extLst>
          </p:cNvPr>
          <p:cNvGraphicFramePr>
            <a:graphicFrameLocks noGrp="1"/>
          </p:cNvGraphicFramePr>
          <p:nvPr>
            <p:extLst>
              <p:ext uri="{D42A27DB-BD31-4B8C-83A1-F6EECF244321}">
                <p14:modId xmlns:p14="http://schemas.microsoft.com/office/powerpoint/2010/main" val="614250562"/>
              </p:ext>
            </p:extLst>
          </p:nvPr>
        </p:nvGraphicFramePr>
        <p:xfrm>
          <a:off x="297049" y="2348880"/>
          <a:ext cx="11485276" cy="3960440"/>
        </p:xfrm>
        <a:graphic>
          <a:graphicData uri="http://schemas.openxmlformats.org/drawingml/2006/table">
            <a:tbl>
              <a:tblPr>
                <a:tableStyleId>{073A0DAA-6AF3-43AB-8588-CEC1D06C72B9}</a:tableStyleId>
              </a:tblPr>
              <a:tblGrid>
                <a:gridCol w="3132348">
                  <a:extLst>
                    <a:ext uri="{9D8B030D-6E8A-4147-A177-3AD203B41FA5}">
                      <a16:colId xmlns:a16="http://schemas.microsoft.com/office/drawing/2014/main" val="922761748"/>
                    </a:ext>
                  </a:extLst>
                </a:gridCol>
                <a:gridCol w="2016224">
                  <a:extLst>
                    <a:ext uri="{9D8B030D-6E8A-4147-A177-3AD203B41FA5}">
                      <a16:colId xmlns:a16="http://schemas.microsoft.com/office/drawing/2014/main" val="1602755362"/>
                    </a:ext>
                  </a:extLst>
                </a:gridCol>
                <a:gridCol w="4176464">
                  <a:extLst>
                    <a:ext uri="{9D8B030D-6E8A-4147-A177-3AD203B41FA5}">
                      <a16:colId xmlns:a16="http://schemas.microsoft.com/office/drawing/2014/main" val="2853120014"/>
                    </a:ext>
                  </a:extLst>
                </a:gridCol>
                <a:gridCol w="1802507">
                  <a:extLst>
                    <a:ext uri="{9D8B030D-6E8A-4147-A177-3AD203B41FA5}">
                      <a16:colId xmlns:a16="http://schemas.microsoft.com/office/drawing/2014/main" val="1715221983"/>
                    </a:ext>
                  </a:extLst>
                </a:gridCol>
                <a:gridCol w="357733">
                  <a:extLst>
                    <a:ext uri="{9D8B030D-6E8A-4147-A177-3AD203B41FA5}">
                      <a16:colId xmlns:a16="http://schemas.microsoft.com/office/drawing/2014/main" val="4096264865"/>
                    </a:ext>
                  </a:extLst>
                </a:gridCol>
              </a:tblGrid>
              <a:tr h="368779">
                <a:tc>
                  <a:txBody>
                    <a:bodyPr/>
                    <a:lstStyle/>
                    <a:p>
                      <a:pPr algn="ctr" rtl="0" fontAlgn="ctr"/>
                      <a:r>
                        <a:rPr lang="ja-JP" altLang="en-US" sz="1700" b="1" u="none" strike="noStrike" dirty="0">
                          <a:solidFill>
                            <a:schemeClr val="bg1"/>
                          </a:solidFill>
                          <a:effectLst/>
                          <a:latin typeface="+mn-ea"/>
                          <a:ea typeface="+mn-ea"/>
                        </a:rPr>
                        <a:t>プラン名</a:t>
                      </a:r>
                      <a:endParaRPr lang="ja-JP" altLang="en-US" sz="1700" b="1" i="0" u="none" strike="noStrike" dirty="0">
                        <a:solidFill>
                          <a:schemeClr val="bg1"/>
                        </a:solidFill>
                        <a:effectLst/>
                        <a:latin typeface="+mn-ea"/>
                        <a:ea typeface="+mn-ea"/>
                      </a:endParaRPr>
                    </a:p>
                  </a:txBody>
                  <a:tcPr marL="4900" marR="4900" marT="4900" marB="0" anchor="ctr">
                    <a:solidFill>
                      <a:schemeClr val="accent5">
                        <a:lumMod val="50000"/>
                      </a:schemeClr>
                    </a:solidFill>
                  </a:tcPr>
                </a:tc>
                <a:tc>
                  <a:txBody>
                    <a:bodyPr/>
                    <a:lstStyle/>
                    <a:p>
                      <a:pPr algn="ctr" rtl="0" fontAlgn="ctr"/>
                      <a:r>
                        <a:rPr lang="ja-JP" altLang="en-US" sz="1700" b="1" u="none" strike="noStrike" dirty="0">
                          <a:solidFill>
                            <a:schemeClr val="bg1"/>
                          </a:solidFill>
                          <a:effectLst/>
                          <a:latin typeface="+mn-ea"/>
                          <a:ea typeface="+mn-ea"/>
                        </a:rPr>
                        <a:t>特典内容</a:t>
                      </a:r>
                      <a:endParaRPr lang="ja-JP" altLang="en-US" sz="1700" b="1" i="0" u="none" strike="noStrike" dirty="0">
                        <a:solidFill>
                          <a:schemeClr val="bg1"/>
                        </a:solidFill>
                        <a:effectLst/>
                        <a:latin typeface="+mn-ea"/>
                        <a:ea typeface="+mn-ea"/>
                      </a:endParaRPr>
                    </a:p>
                  </a:txBody>
                  <a:tcPr marL="4900" marR="4900" marT="4900" marB="0" anchor="ctr">
                    <a:solidFill>
                      <a:schemeClr val="accent5">
                        <a:lumMod val="50000"/>
                      </a:schemeClr>
                    </a:solidFill>
                  </a:tcPr>
                </a:tc>
                <a:tc>
                  <a:txBody>
                    <a:bodyPr/>
                    <a:lstStyle/>
                    <a:p>
                      <a:pPr algn="ctr" rtl="0" fontAlgn="ctr"/>
                      <a:r>
                        <a:rPr lang="ja-JP" altLang="en-US" sz="1700" b="1" u="none" strike="noStrike" dirty="0">
                          <a:solidFill>
                            <a:schemeClr val="bg1"/>
                          </a:solidFill>
                          <a:effectLst/>
                          <a:latin typeface="+mn-ea"/>
                          <a:ea typeface="+mn-ea"/>
                        </a:rPr>
                        <a:t>対象商品</a:t>
                      </a:r>
                      <a:endParaRPr lang="ja-JP" altLang="en-US" sz="1700" b="1" i="0" u="none" strike="noStrike" dirty="0">
                        <a:solidFill>
                          <a:schemeClr val="bg1"/>
                        </a:solidFill>
                        <a:effectLst/>
                        <a:latin typeface="+mn-ea"/>
                        <a:ea typeface="+mn-ea"/>
                      </a:endParaRPr>
                    </a:p>
                  </a:txBody>
                  <a:tcPr marL="4900" marR="4900" marT="4900" marB="0" anchor="ctr">
                    <a:solidFill>
                      <a:schemeClr val="accent5">
                        <a:lumMod val="50000"/>
                      </a:schemeClr>
                    </a:solidFill>
                  </a:tcPr>
                </a:tc>
                <a:tc>
                  <a:txBody>
                    <a:bodyPr/>
                    <a:lstStyle/>
                    <a:p>
                      <a:pPr algn="ctr" rtl="0" fontAlgn="ctr"/>
                      <a:r>
                        <a:rPr lang="ja-JP" altLang="en-US" sz="1700" b="1" u="none" strike="noStrike" dirty="0">
                          <a:solidFill>
                            <a:schemeClr val="bg1"/>
                          </a:solidFill>
                          <a:effectLst/>
                          <a:latin typeface="+mn-ea"/>
                          <a:ea typeface="+mn-ea"/>
                        </a:rPr>
                        <a:t>掲載期間</a:t>
                      </a:r>
                      <a:endParaRPr lang="ja-JP" altLang="en-US" sz="1700" b="1" i="0" u="none" strike="noStrike" dirty="0">
                        <a:solidFill>
                          <a:schemeClr val="bg1"/>
                        </a:solidFill>
                        <a:effectLst/>
                        <a:latin typeface="+mn-ea"/>
                        <a:ea typeface="+mn-ea"/>
                      </a:endParaRPr>
                    </a:p>
                  </a:txBody>
                  <a:tcPr marL="4900" marR="4900" marT="4900" marB="0" anchor="ctr">
                    <a:solidFill>
                      <a:schemeClr val="accent5">
                        <a:lumMod val="50000"/>
                      </a:schemeClr>
                    </a:solidFill>
                  </a:tcPr>
                </a:tc>
                <a:tc>
                  <a:txBody>
                    <a:bodyPr/>
                    <a:lstStyle/>
                    <a:p>
                      <a:pPr algn="ctr" rtl="0" fontAlgn="ctr"/>
                      <a:r>
                        <a:rPr lang="ja-JP" altLang="en-US" sz="1200" b="0" i="0" u="none" strike="noStrike" dirty="0">
                          <a:solidFill>
                            <a:schemeClr val="bg1"/>
                          </a:solidFill>
                          <a:effectLst/>
                          <a:latin typeface="+mn-ea"/>
                          <a:ea typeface="+mn-ea"/>
                        </a:rPr>
                        <a:t>頁</a:t>
                      </a:r>
                    </a:p>
                  </a:txBody>
                  <a:tcPr marL="4900" marR="4900" marT="4900" marB="0" anchor="ctr">
                    <a:solidFill>
                      <a:schemeClr val="accent5">
                        <a:lumMod val="50000"/>
                      </a:schemeClr>
                    </a:solidFill>
                  </a:tcPr>
                </a:tc>
                <a:extLst>
                  <a:ext uri="{0D108BD9-81ED-4DB2-BD59-A6C34878D82A}">
                    <a16:rowId xmlns:a16="http://schemas.microsoft.com/office/drawing/2014/main" val="2558364015"/>
                  </a:ext>
                </a:extLst>
              </a:tr>
              <a:tr h="695413">
                <a:tc rowSpan="2">
                  <a:txBody>
                    <a:bodyPr/>
                    <a:lstStyle/>
                    <a:p>
                      <a:pPr algn="ctr" fontAlgn="ctr"/>
                      <a:r>
                        <a:rPr lang="ja-JP" altLang="en-US" sz="1800" b="1" u="none" strike="noStrike" dirty="0">
                          <a:solidFill>
                            <a:schemeClr val="accent6"/>
                          </a:solidFill>
                          <a:effectLst/>
                          <a:latin typeface="+mn-ea"/>
                          <a:ea typeface="+mn-ea"/>
                        </a:rPr>
                        <a:t>①お得な</a:t>
                      </a:r>
                      <a:r>
                        <a:rPr lang="en-US" altLang="ja-JP" sz="1800" b="1" u="none" strike="noStrike" dirty="0" err="1">
                          <a:solidFill>
                            <a:schemeClr val="accent6"/>
                          </a:solidFill>
                          <a:effectLst/>
                          <a:latin typeface="+mn-ea"/>
                          <a:ea typeface="+mn-ea"/>
                        </a:rPr>
                        <a:t>vimps</a:t>
                      </a:r>
                      <a:r>
                        <a:rPr lang="ja-JP" altLang="en-US" sz="1800" b="1" u="none" strike="noStrike" dirty="0">
                          <a:solidFill>
                            <a:schemeClr val="accent6"/>
                          </a:solidFill>
                          <a:effectLst/>
                          <a:latin typeface="+mn-ea"/>
                          <a:ea typeface="+mn-ea"/>
                        </a:rPr>
                        <a:t>大増量プラン</a:t>
                      </a:r>
                      <a:endParaRPr lang="en-US" altLang="ja-JP" sz="1800" b="1" u="none" strike="noStrike" dirty="0">
                        <a:solidFill>
                          <a:schemeClr val="accent6"/>
                        </a:solidFill>
                        <a:effectLst/>
                        <a:latin typeface="+mn-ea"/>
                        <a:ea typeface="+mn-ea"/>
                      </a:endParaRPr>
                    </a:p>
                  </a:txBody>
                  <a:tcPr marL="4900" marR="4900" marT="4900" marB="0" anchor="ctr"/>
                </a:tc>
                <a:tc>
                  <a:txBody>
                    <a:bodyPr/>
                    <a:lstStyle/>
                    <a:p>
                      <a:pPr algn="ctr" fontAlgn="ctr"/>
                      <a:r>
                        <a:rPr lang="ja-JP" altLang="en-US" sz="1200" u="none" strike="noStrike" dirty="0">
                          <a:effectLst/>
                          <a:latin typeface="+mn-ea"/>
                          <a:ea typeface="+mn-ea"/>
                        </a:rPr>
                        <a:t>対象商品の</a:t>
                      </a:r>
                      <a:r>
                        <a:rPr lang="en-US" altLang="ja-JP" sz="1200" u="none" strike="noStrike" dirty="0" err="1">
                          <a:effectLst/>
                          <a:latin typeface="+mn-ea"/>
                          <a:ea typeface="+mn-ea"/>
                        </a:rPr>
                        <a:t>vimps</a:t>
                      </a:r>
                      <a:r>
                        <a:rPr lang="ja-JP" altLang="en-US" sz="1200" u="none" strike="noStrike" dirty="0">
                          <a:effectLst/>
                          <a:latin typeface="+mn-ea"/>
                          <a:ea typeface="+mn-ea"/>
                        </a:rPr>
                        <a:t>が</a:t>
                      </a:r>
                      <a:br>
                        <a:rPr lang="ja-JP" altLang="en-US" sz="1200" u="none" strike="noStrike" dirty="0">
                          <a:effectLst/>
                          <a:latin typeface="+mn-ea"/>
                          <a:ea typeface="+mn-ea"/>
                        </a:rPr>
                      </a:br>
                      <a:r>
                        <a:rPr lang="en-US" altLang="ja-JP" sz="1600" b="1" u="none" strike="noStrike" dirty="0">
                          <a:solidFill>
                            <a:schemeClr val="accent6"/>
                          </a:solidFill>
                          <a:effectLst/>
                          <a:latin typeface="+mn-ea"/>
                          <a:ea typeface="+mn-ea"/>
                        </a:rPr>
                        <a:t>20</a:t>
                      </a:r>
                      <a:r>
                        <a:rPr lang="ja-JP" altLang="en-US" sz="1600" b="1" u="none" strike="noStrike" dirty="0">
                          <a:solidFill>
                            <a:schemeClr val="accent6"/>
                          </a:solidFill>
                          <a:effectLst/>
                          <a:latin typeface="+mn-ea"/>
                          <a:ea typeface="+mn-ea"/>
                        </a:rPr>
                        <a:t>％増量</a:t>
                      </a:r>
                      <a:endParaRPr lang="ja-JP" altLang="en-US" sz="1600" b="1" i="0" u="none" strike="noStrike" dirty="0">
                        <a:solidFill>
                          <a:schemeClr val="accent6"/>
                        </a:solidFill>
                        <a:effectLst/>
                        <a:latin typeface="+mn-ea"/>
                        <a:ea typeface="+mn-ea"/>
                      </a:endParaRPr>
                    </a:p>
                  </a:txBody>
                  <a:tcPr marL="4900" marR="4900" marT="4900" marB="0" anchor="ctr"/>
                </a:tc>
                <a:tc>
                  <a:txBody>
                    <a:bodyPr/>
                    <a:lstStyle/>
                    <a:p>
                      <a:pPr algn="l" fontAlgn="ctr"/>
                      <a:r>
                        <a:rPr lang="ja-JP" altLang="en-US" sz="1000" u="none" strike="noStrike" dirty="0">
                          <a:effectLst/>
                          <a:latin typeface="+mn-ea"/>
                          <a:ea typeface="+mn-ea"/>
                        </a:rPr>
                        <a:t>・ブランドパネル　</a:t>
                      </a:r>
                      <a:r>
                        <a:rPr lang="en-US" altLang="ja-JP" sz="1000" u="none" strike="noStrike" dirty="0">
                          <a:effectLst/>
                          <a:latin typeface="+mn-ea"/>
                          <a:ea typeface="+mn-ea"/>
                        </a:rPr>
                        <a:t>(SP</a:t>
                      </a:r>
                      <a:r>
                        <a:rPr lang="ja-JP" altLang="en-US" sz="1000" u="none" strike="noStrike" dirty="0">
                          <a:effectLst/>
                          <a:latin typeface="+mn-ea"/>
                          <a:ea typeface="+mn-ea"/>
                        </a:rPr>
                        <a:t>商品</a:t>
                      </a:r>
                      <a:r>
                        <a:rPr lang="en-US" altLang="ja-JP" sz="1000" u="none" strike="noStrike" dirty="0">
                          <a:effectLst/>
                          <a:latin typeface="+mn-ea"/>
                          <a:ea typeface="+mn-ea"/>
                        </a:rPr>
                        <a:t>)</a:t>
                      </a:r>
                      <a:r>
                        <a:rPr lang="ja-JP" altLang="en-US" sz="1000" u="none" strike="noStrike" dirty="0">
                          <a:effectLst/>
                          <a:latin typeface="+mn-ea"/>
                          <a:ea typeface="+mn-ea"/>
                        </a:rPr>
                        <a:t>　★対象のターゲティング必須</a:t>
                      </a:r>
                      <a:br>
                        <a:rPr lang="ja-JP" altLang="en-US" sz="1000" u="none" strike="noStrike" dirty="0">
                          <a:effectLst/>
                          <a:latin typeface="+mn-ea"/>
                          <a:ea typeface="+mn-ea"/>
                        </a:rPr>
                      </a:br>
                      <a:r>
                        <a:rPr lang="ja-JP" altLang="en-US" sz="1000" u="none" strike="noStrike" dirty="0">
                          <a:effectLst/>
                          <a:latin typeface="+mn-ea"/>
                          <a:ea typeface="+mn-ea"/>
                        </a:rPr>
                        <a:t>・ブランドパネル　トップインパクト（</a:t>
                      </a:r>
                      <a:r>
                        <a:rPr lang="en-US" altLang="ja-JP" sz="1000" u="none" strike="noStrike" dirty="0">
                          <a:effectLst/>
                          <a:latin typeface="+mn-ea"/>
                          <a:ea typeface="+mn-ea"/>
                        </a:rPr>
                        <a:t>PC</a:t>
                      </a:r>
                      <a:r>
                        <a:rPr lang="ja-JP" altLang="en-US" sz="1000" u="none" strike="noStrike" dirty="0">
                          <a:effectLst/>
                          <a:latin typeface="+mn-ea"/>
                          <a:ea typeface="+mn-ea"/>
                        </a:rPr>
                        <a:t>商品）</a:t>
                      </a:r>
                      <a:endParaRPr lang="ja-JP" altLang="en-US" sz="1000" b="0" i="0" u="none" strike="noStrike" dirty="0">
                        <a:solidFill>
                          <a:srgbClr val="000000"/>
                        </a:solidFill>
                        <a:effectLst/>
                        <a:latin typeface="+mn-ea"/>
                        <a:ea typeface="+mn-ea"/>
                      </a:endParaRPr>
                    </a:p>
                  </a:txBody>
                  <a:tcPr marL="4900" marR="4900" marT="4900" marB="0" anchor="ctr"/>
                </a:tc>
                <a:tc>
                  <a:txBody>
                    <a:bodyPr/>
                    <a:lstStyle/>
                    <a:p>
                      <a:pPr algn="ctr" fontAlgn="ctr"/>
                      <a:r>
                        <a:rPr lang="en-US" altLang="ja-JP" sz="1100" u="none" strike="noStrike" dirty="0">
                          <a:effectLst/>
                          <a:latin typeface="+mn-ea"/>
                          <a:ea typeface="+mn-ea"/>
                        </a:rPr>
                        <a:t>2022</a:t>
                      </a:r>
                      <a:r>
                        <a:rPr lang="ja-JP" altLang="en-US" sz="1100" u="none" strike="noStrike" dirty="0">
                          <a:effectLst/>
                          <a:latin typeface="+mn-ea"/>
                          <a:ea typeface="+mn-ea"/>
                        </a:rPr>
                        <a:t>年</a:t>
                      </a:r>
                      <a:r>
                        <a:rPr lang="en-US" altLang="ja-JP" sz="1100" u="none" strike="noStrike" dirty="0">
                          <a:effectLst/>
                          <a:latin typeface="+mn-ea"/>
                          <a:ea typeface="+mn-ea"/>
                        </a:rPr>
                        <a:t>12</a:t>
                      </a:r>
                      <a:r>
                        <a:rPr lang="ja-JP" altLang="en-US" sz="1100" u="none" strike="noStrike" dirty="0">
                          <a:effectLst/>
                          <a:latin typeface="+mn-ea"/>
                          <a:ea typeface="+mn-ea"/>
                        </a:rPr>
                        <a:t>月</a:t>
                      </a:r>
                      <a:r>
                        <a:rPr lang="en-US" altLang="ja-JP" sz="1100" u="none" strike="noStrike" dirty="0">
                          <a:effectLst/>
                          <a:latin typeface="+mn-ea"/>
                          <a:ea typeface="+mn-ea"/>
                        </a:rPr>
                        <a:t>1</a:t>
                      </a:r>
                      <a:r>
                        <a:rPr lang="ja-JP" altLang="en-US" sz="1100" u="none" strike="noStrike" dirty="0">
                          <a:effectLst/>
                          <a:latin typeface="+mn-ea"/>
                          <a:ea typeface="+mn-ea"/>
                        </a:rPr>
                        <a:t>日（木）</a:t>
                      </a:r>
                      <a:br>
                        <a:rPr lang="ja-JP" altLang="en-US" sz="1100" u="none" strike="noStrike" dirty="0">
                          <a:effectLst/>
                          <a:latin typeface="+mn-ea"/>
                          <a:ea typeface="+mn-ea"/>
                        </a:rPr>
                      </a:br>
                      <a:r>
                        <a:rPr lang="ja-JP" altLang="en-US" sz="1100" u="none" strike="noStrike" dirty="0">
                          <a:effectLst/>
                          <a:latin typeface="+mn-ea"/>
                          <a:ea typeface="+mn-ea"/>
                        </a:rPr>
                        <a:t>～</a:t>
                      </a:r>
                      <a:br>
                        <a:rPr lang="ja-JP" altLang="en-US" sz="1100" u="none" strike="noStrike" dirty="0">
                          <a:effectLst/>
                          <a:latin typeface="+mn-ea"/>
                          <a:ea typeface="+mn-ea"/>
                        </a:rPr>
                      </a:br>
                      <a:r>
                        <a:rPr lang="en-US" altLang="ja-JP" sz="1100" u="none" strike="noStrike" dirty="0">
                          <a:effectLst/>
                          <a:latin typeface="+mn-ea"/>
                          <a:ea typeface="+mn-ea"/>
                        </a:rPr>
                        <a:t>2023</a:t>
                      </a:r>
                      <a:r>
                        <a:rPr lang="ja-JP" altLang="en-US" sz="1100" u="none" strike="noStrike" dirty="0">
                          <a:effectLst/>
                          <a:latin typeface="+mn-ea"/>
                          <a:ea typeface="+mn-ea"/>
                        </a:rPr>
                        <a:t>年</a:t>
                      </a:r>
                      <a:r>
                        <a:rPr lang="en-US" altLang="ja-JP" sz="1100" u="none" strike="noStrike" dirty="0">
                          <a:effectLst/>
                          <a:latin typeface="+mn-ea"/>
                          <a:ea typeface="+mn-ea"/>
                        </a:rPr>
                        <a:t>2</a:t>
                      </a:r>
                      <a:r>
                        <a:rPr lang="ja-JP" altLang="en-US" sz="1100" u="none" strike="noStrike" dirty="0">
                          <a:effectLst/>
                          <a:latin typeface="+mn-ea"/>
                          <a:ea typeface="+mn-ea"/>
                        </a:rPr>
                        <a:t>月</a:t>
                      </a:r>
                      <a:r>
                        <a:rPr lang="en-US" altLang="ja-JP" sz="1100" u="none" strike="noStrike" dirty="0">
                          <a:effectLst/>
                          <a:latin typeface="+mn-ea"/>
                          <a:ea typeface="+mn-ea"/>
                        </a:rPr>
                        <a:t>28</a:t>
                      </a:r>
                      <a:r>
                        <a:rPr lang="ja-JP" altLang="en-US" sz="1100" u="none" strike="noStrike" dirty="0">
                          <a:effectLst/>
                          <a:latin typeface="+mn-ea"/>
                          <a:ea typeface="+mn-ea"/>
                        </a:rPr>
                        <a:t>日（火）</a:t>
                      </a:r>
                      <a:endParaRPr lang="ja-JP" altLang="en-US" sz="1100" b="0" i="0" u="none" strike="noStrike" dirty="0">
                        <a:solidFill>
                          <a:srgbClr val="000000"/>
                        </a:solidFill>
                        <a:effectLst/>
                        <a:latin typeface="+mn-ea"/>
                        <a:ea typeface="+mn-ea"/>
                      </a:endParaRPr>
                    </a:p>
                  </a:txBody>
                  <a:tcPr marL="4900" marR="4900" marT="4900" marB="0" anchor="ctr"/>
                </a:tc>
                <a:tc rowSpan="2">
                  <a:txBody>
                    <a:bodyPr/>
                    <a:lstStyle/>
                    <a:p>
                      <a:pPr algn="ctr" fontAlgn="ctr"/>
                      <a:r>
                        <a:rPr lang="en-US" altLang="ja-JP" sz="900" b="0" u="none" strike="noStrike" dirty="0">
                          <a:solidFill>
                            <a:schemeClr val="tx1">
                              <a:lumMod val="75000"/>
                              <a:lumOff val="25000"/>
                            </a:schemeClr>
                          </a:solidFill>
                          <a:effectLst/>
                          <a:latin typeface="+mn-ea"/>
                          <a:ea typeface="+mn-ea"/>
                        </a:rPr>
                        <a:t>P4</a:t>
                      </a:r>
                    </a:p>
                  </a:txBody>
                  <a:tcPr marL="4900" marR="4900" marT="4900" marB="0" anchor="ctr"/>
                </a:tc>
                <a:extLst>
                  <a:ext uri="{0D108BD9-81ED-4DB2-BD59-A6C34878D82A}">
                    <a16:rowId xmlns:a16="http://schemas.microsoft.com/office/drawing/2014/main" val="2446735717"/>
                  </a:ext>
                </a:extLst>
              </a:tr>
              <a:tr h="948291">
                <a:tc vMerge="1">
                  <a:txBody>
                    <a:bodyPr/>
                    <a:lstStyle/>
                    <a:p>
                      <a:endParaRPr kumimoji="1" lang="ja-JP" altLang="en-US"/>
                    </a:p>
                  </a:txBody>
                  <a:tcPr/>
                </a:tc>
                <a:tc>
                  <a:txBody>
                    <a:bodyPr/>
                    <a:lstStyle/>
                    <a:p>
                      <a:pPr algn="ctr" fontAlgn="ctr"/>
                      <a:r>
                        <a:rPr lang="ja-JP" altLang="en-US" sz="1200" u="none" strike="noStrike" dirty="0">
                          <a:effectLst/>
                          <a:latin typeface="+mn-ea"/>
                          <a:ea typeface="+mn-ea"/>
                        </a:rPr>
                        <a:t>対象商品の</a:t>
                      </a:r>
                      <a:r>
                        <a:rPr lang="en-US" altLang="ja-JP" sz="1200" u="none" strike="noStrike" dirty="0" err="1">
                          <a:effectLst/>
                          <a:latin typeface="+mn-ea"/>
                          <a:ea typeface="+mn-ea"/>
                        </a:rPr>
                        <a:t>vimps</a:t>
                      </a:r>
                      <a:r>
                        <a:rPr lang="ja-JP" altLang="en-US" sz="1200" u="none" strike="noStrike" dirty="0">
                          <a:effectLst/>
                          <a:latin typeface="+mn-ea"/>
                          <a:ea typeface="+mn-ea"/>
                        </a:rPr>
                        <a:t>が</a:t>
                      </a:r>
                      <a:br>
                        <a:rPr lang="ja-JP" altLang="en-US" sz="1200" u="none" strike="noStrike" dirty="0">
                          <a:effectLst/>
                          <a:latin typeface="+mn-ea"/>
                          <a:ea typeface="+mn-ea"/>
                        </a:rPr>
                      </a:br>
                      <a:r>
                        <a:rPr lang="en-US" altLang="ja-JP" sz="1600" b="1" u="none" strike="noStrike" dirty="0">
                          <a:solidFill>
                            <a:schemeClr val="accent6"/>
                          </a:solidFill>
                          <a:effectLst/>
                          <a:latin typeface="+mn-ea"/>
                          <a:ea typeface="+mn-ea"/>
                        </a:rPr>
                        <a:t>15</a:t>
                      </a:r>
                      <a:r>
                        <a:rPr lang="ja-JP" altLang="en-US" sz="1600" b="1" u="none" strike="noStrike" dirty="0">
                          <a:solidFill>
                            <a:schemeClr val="accent6"/>
                          </a:solidFill>
                          <a:effectLst/>
                          <a:latin typeface="+mn-ea"/>
                          <a:ea typeface="+mn-ea"/>
                        </a:rPr>
                        <a:t>％～</a:t>
                      </a:r>
                      <a:r>
                        <a:rPr lang="en-US" altLang="ja-JP" sz="1600" b="1" u="none" strike="noStrike" dirty="0">
                          <a:solidFill>
                            <a:schemeClr val="accent6"/>
                          </a:solidFill>
                          <a:effectLst/>
                          <a:latin typeface="+mn-ea"/>
                          <a:ea typeface="+mn-ea"/>
                        </a:rPr>
                        <a:t>35</a:t>
                      </a:r>
                      <a:r>
                        <a:rPr lang="ja-JP" altLang="en-US" sz="1600" b="1" u="none" strike="noStrike" dirty="0">
                          <a:solidFill>
                            <a:schemeClr val="accent6"/>
                          </a:solidFill>
                          <a:effectLst/>
                          <a:latin typeface="+mn-ea"/>
                          <a:ea typeface="+mn-ea"/>
                        </a:rPr>
                        <a:t>％増量</a:t>
                      </a:r>
                      <a:br>
                        <a:rPr lang="ja-JP" altLang="en-US" sz="1600" u="none" strike="noStrike" dirty="0">
                          <a:solidFill>
                            <a:schemeClr val="accent6"/>
                          </a:solidFill>
                          <a:effectLst/>
                          <a:latin typeface="+mn-ea"/>
                          <a:ea typeface="+mn-ea"/>
                        </a:rPr>
                      </a:br>
                      <a:r>
                        <a:rPr lang="ja-JP" altLang="en-US" sz="1000" u="none" strike="noStrike" dirty="0">
                          <a:effectLst/>
                          <a:latin typeface="+mn-ea"/>
                          <a:ea typeface="+mn-ea"/>
                        </a:rPr>
                        <a:t>（出稿額に応じて増量割合</a:t>
                      </a:r>
                      <a:r>
                        <a:rPr lang="en-US" altLang="ja-JP" sz="1000" u="none" strike="noStrike" dirty="0">
                          <a:effectLst/>
                          <a:latin typeface="+mn-ea"/>
                          <a:ea typeface="+mn-ea"/>
                        </a:rPr>
                        <a:t>UP</a:t>
                      </a:r>
                      <a:r>
                        <a:rPr lang="ja-JP" altLang="en-US" sz="1000" u="none" strike="noStrike" dirty="0">
                          <a:effectLst/>
                          <a:latin typeface="+mn-ea"/>
                          <a:ea typeface="+mn-ea"/>
                        </a:rPr>
                        <a:t>）</a:t>
                      </a:r>
                      <a:endParaRPr lang="ja-JP" altLang="en-US" sz="1000" b="0" i="0" u="none" strike="noStrike" dirty="0">
                        <a:solidFill>
                          <a:srgbClr val="000000"/>
                        </a:solidFill>
                        <a:effectLst/>
                        <a:latin typeface="+mn-ea"/>
                        <a:ea typeface="+mn-ea"/>
                      </a:endParaRPr>
                    </a:p>
                  </a:txBody>
                  <a:tcPr marL="4900" marR="4900" marT="4900" marB="0" anchor="ctr"/>
                </a:tc>
                <a:tc>
                  <a:txBody>
                    <a:bodyPr/>
                    <a:lstStyle/>
                    <a:p>
                      <a:pPr algn="l" fontAlgn="ctr"/>
                      <a:r>
                        <a:rPr lang="ja-JP" altLang="en-US" sz="1000" u="none" strike="noStrike" dirty="0">
                          <a:effectLst/>
                          <a:latin typeface="+mn-ea"/>
                          <a:ea typeface="+mn-ea"/>
                        </a:rPr>
                        <a:t>・インストリーム商品</a:t>
                      </a:r>
                      <a:br>
                        <a:rPr lang="ja-JP" altLang="en-US" sz="1000" u="none" strike="noStrike" dirty="0">
                          <a:effectLst/>
                          <a:latin typeface="+mn-ea"/>
                          <a:ea typeface="+mn-ea"/>
                        </a:rPr>
                      </a:br>
                      <a:r>
                        <a:rPr lang="ja-JP" altLang="en-US" sz="1000" u="none" strike="noStrike" dirty="0">
                          <a:effectLst/>
                          <a:latin typeface="+mn-ea"/>
                          <a:ea typeface="+mn-ea"/>
                        </a:rPr>
                        <a:t>・中面　プライムディスプレイ　</a:t>
                      </a:r>
                      <a:r>
                        <a:rPr lang="en-US" altLang="ja-JP" sz="1000" u="none" strike="noStrike" dirty="0">
                          <a:effectLst/>
                          <a:latin typeface="+mn-ea"/>
                          <a:ea typeface="+mn-ea"/>
                        </a:rPr>
                        <a:t>PC</a:t>
                      </a:r>
                      <a:br>
                        <a:rPr lang="ja-JP" altLang="en-US" sz="1000" u="none" strike="noStrike" dirty="0">
                          <a:effectLst/>
                          <a:latin typeface="+mn-ea"/>
                          <a:ea typeface="+mn-ea"/>
                        </a:rPr>
                      </a:br>
                      <a:r>
                        <a:rPr lang="ja-JP" altLang="en-US" sz="1000" u="none" strike="noStrike" dirty="0">
                          <a:effectLst/>
                          <a:latin typeface="+mn-ea"/>
                          <a:ea typeface="+mn-ea"/>
                        </a:rPr>
                        <a:t>・</a:t>
                      </a:r>
                      <a:r>
                        <a:rPr lang="en-US" altLang="ja-JP" sz="1000" u="none" strike="noStrike" dirty="0">
                          <a:effectLst/>
                          <a:latin typeface="+mn-ea"/>
                          <a:ea typeface="+mn-ea"/>
                        </a:rPr>
                        <a:t>Yahoo!</a:t>
                      </a:r>
                      <a:r>
                        <a:rPr lang="ja-JP" altLang="en-US" sz="1000" u="none" strike="noStrike" dirty="0">
                          <a:effectLst/>
                          <a:latin typeface="+mn-ea"/>
                          <a:ea typeface="+mn-ea"/>
                        </a:rPr>
                        <a:t>ニュース　プライムカバー　</a:t>
                      </a:r>
                      <a:r>
                        <a:rPr lang="en-US" altLang="ja-JP" sz="1000" u="none" strike="noStrike" dirty="0">
                          <a:effectLst/>
                          <a:latin typeface="+mn-ea"/>
                          <a:ea typeface="+mn-ea"/>
                        </a:rPr>
                        <a:t>SP</a:t>
                      </a:r>
                      <a:br>
                        <a:rPr lang="ja-JP" altLang="en-US" sz="1000" u="none" strike="noStrike" dirty="0">
                          <a:effectLst/>
                          <a:latin typeface="+mn-ea"/>
                          <a:ea typeface="+mn-ea"/>
                        </a:rPr>
                      </a:br>
                      <a:r>
                        <a:rPr lang="ja-JP" altLang="en-US" sz="1000" u="none" strike="noStrike" dirty="0">
                          <a:effectLst/>
                          <a:latin typeface="+mn-ea"/>
                          <a:ea typeface="+mn-ea"/>
                        </a:rPr>
                        <a:t>・スポーツナビ　一部商品</a:t>
                      </a:r>
                      <a:endParaRPr lang="en-US" altLang="ja-JP" sz="1000" u="none" strike="noStrike" dirty="0">
                        <a:effectLst/>
                        <a:latin typeface="+mn-ea"/>
                        <a:ea typeface="+mn-ea"/>
                      </a:endParaRPr>
                    </a:p>
                    <a:p>
                      <a:pPr algn="l" fontAlgn="ctr"/>
                      <a:r>
                        <a:rPr lang="ja-JP" altLang="en-US" sz="1000" u="none" strike="noStrike" dirty="0">
                          <a:effectLst/>
                          <a:latin typeface="+mn-ea"/>
                          <a:ea typeface="+mn-ea"/>
                        </a:rPr>
                        <a:t>・</a:t>
                      </a:r>
                      <a:r>
                        <a:rPr lang="en-US" altLang="ja-JP" sz="1000" u="none" strike="noStrike" dirty="0">
                          <a:effectLst/>
                          <a:latin typeface="+mn-ea"/>
                          <a:ea typeface="+mn-ea"/>
                        </a:rPr>
                        <a:t>Yahoo!</a:t>
                      </a:r>
                      <a:r>
                        <a:rPr lang="ja-JP" altLang="en-US" sz="1000" u="none" strike="noStrike" dirty="0">
                          <a:effectLst/>
                          <a:latin typeface="+mn-ea"/>
                          <a:ea typeface="+mn-ea"/>
                        </a:rPr>
                        <a:t>ファイナンス　全商品</a:t>
                      </a:r>
                      <a:endParaRPr lang="en-US" altLang="ja-JP" sz="1000" u="none" strike="noStrike" dirty="0">
                        <a:effectLst/>
                        <a:latin typeface="+mn-ea"/>
                        <a:ea typeface="+mn-ea"/>
                      </a:endParaRPr>
                    </a:p>
                  </a:txBody>
                  <a:tcPr marL="4900" marR="4900" marT="4900" marB="0" anchor="ctr"/>
                </a:tc>
                <a:tc>
                  <a:txBody>
                    <a:bodyPr/>
                    <a:lstStyle/>
                    <a:p>
                      <a:pPr algn="ctr" fontAlgn="ctr"/>
                      <a:r>
                        <a:rPr lang="en-US" altLang="ja-JP" sz="1100" u="none" strike="noStrike" dirty="0">
                          <a:effectLst/>
                          <a:latin typeface="+mn-ea"/>
                          <a:ea typeface="+mn-ea"/>
                        </a:rPr>
                        <a:t>2022</a:t>
                      </a:r>
                      <a:r>
                        <a:rPr lang="ja-JP" altLang="en-US" sz="1100" u="none" strike="noStrike" dirty="0">
                          <a:effectLst/>
                          <a:latin typeface="+mn-ea"/>
                          <a:ea typeface="+mn-ea"/>
                        </a:rPr>
                        <a:t>年</a:t>
                      </a:r>
                      <a:r>
                        <a:rPr lang="en-US" altLang="ja-JP" sz="1100" u="none" strike="noStrike" dirty="0">
                          <a:effectLst/>
                          <a:latin typeface="+mn-ea"/>
                          <a:ea typeface="+mn-ea"/>
                        </a:rPr>
                        <a:t>12</a:t>
                      </a:r>
                      <a:r>
                        <a:rPr lang="ja-JP" altLang="en-US" sz="1100" u="none" strike="noStrike" dirty="0">
                          <a:effectLst/>
                          <a:latin typeface="+mn-ea"/>
                          <a:ea typeface="+mn-ea"/>
                        </a:rPr>
                        <a:t>月</a:t>
                      </a:r>
                      <a:r>
                        <a:rPr lang="en-US" altLang="ja-JP" sz="1100" u="none" strike="noStrike" dirty="0">
                          <a:effectLst/>
                          <a:latin typeface="+mn-ea"/>
                          <a:ea typeface="+mn-ea"/>
                        </a:rPr>
                        <a:t>1</a:t>
                      </a:r>
                      <a:r>
                        <a:rPr lang="ja-JP" altLang="en-US" sz="1100" u="none" strike="noStrike" dirty="0">
                          <a:effectLst/>
                          <a:latin typeface="+mn-ea"/>
                          <a:ea typeface="+mn-ea"/>
                        </a:rPr>
                        <a:t>日（木）</a:t>
                      </a:r>
                      <a:br>
                        <a:rPr lang="ja-JP" altLang="en-US" sz="1100" u="none" strike="noStrike" dirty="0">
                          <a:effectLst/>
                          <a:latin typeface="+mn-ea"/>
                          <a:ea typeface="+mn-ea"/>
                        </a:rPr>
                      </a:br>
                      <a:r>
                        <a:rPr lang="ja-JP" altLang="en-US" sz="1100" u="none" strike="noStrike" dirty="0">
                          <a:effectLst/>
                          <a:latin typeface="+mn-ea"/>
                          <a:ea typeface="+mn-ea"/>
                        </a:rPr>
                        <a:t>～</a:t>
                      </a:r>
                      <a:br>
                        <a:rPr lang="ja-JP" altLang="en-US" sz="1100" u="none" strike="noStrike" dirty="0">
                          <a:effectLst/>
                          <a:latin typeface="+mn-ea"/>
                          <a:ea typeface="+mn-ea"/>
                        </a:rPr>
                      </a:br>
                      <a:r>
                        <a:rPr lang="en-US" altLang="ja-JP" sz="1100" u="none" strike="noStrike" dirty="0">
                          <a:effectLst/>
                          <a:latin typeface="+mn-ea"/>
                          <a:ea typeface="+mn-ea"/>
                        </a:rPr>
                        <a:t>2023</a:t>
                      </a:r>
                      <a:r>
                        <a:rPr lang="ja-JP" altLang="en-US" sz="1100" u="none" strike="noStrike" dirty="0">
                          <a:effectLst/>
                          <a:latin typeface="+mn-ea"/>
                          <a:ea typeface="+mn-ea"/>
                        </a:rPr>
                        <a:t>年</a:t>
                      </a:r>
                      <a:r>
                        <a:rPr lang="en-US" altLang="ja-JP" sz="1100" u="none" strike="noStrike" dirty="0">
                          <a:effectLst/>
                          <a:latin typeface="+mn-ea"/>
                          <a:ea typeface="+mn-ea"/>
                        </a:rPr>
                        <a:t>3</a:t>
                      </a:r>
                      <a:r>
                        <a:rPr lang="ja-JP" altLang="en-US" sz="1100" u="none" strike="noStrike" dirty="0">
                          <a:effectLst/>
                          <a:latin typeface="+mn-ea"/>
                          <a:ea typeface="+mn-ea"/>
                        </a:rPr>
                        <a:t>月</a:t>
                      </a:r>
                      <a:r>
                        <a:rPr lang="en-US" altLang="ja-JP" sz="1100" u="none" strike="noStrike" dirty="0">
                          <a:effectLst/>
                          <a:latin typeface="+mn-ea"/>
                          <a:ea typeface="+mn-ea"/>
                        </a:rPr>
                        <a:t>31</a:t>
                      </a:r>
                      <a:r>
                        <a:rPr lang="ja-JP" altLang="en-US" sz="1100" u="none" strike="noStrike" dirty="0">
                          <a:effectLst/>
                          <a:latin typeface="+mn-ea"/>
                          <a:ea typeface="+mn-ea"/>
                        </a:rPr>
                        <a:t>日（金）</a:t>
                      </a:r>
                      <a:endParaRPr lang="en-US" altLang="ja-JP" sz="1100" u="none" strike="noStrike" dirty="0">
                        <a:effectLst/>
                        <a:latin typeface="+mn-ea"/>
                        <a:ea typeface="+mn-ea"/>
                      </a:endParaRPr>
                    </a:p>
                    <a:p>
                      <a:pPr algn="ctr" fontAlgn="ctr"/>
                      <a:r>
                        <a:rPr lang="en-US" altLang="ja-JP" sz="1000" b="0" i="0" u="none" strike="noStrike" dirty="0">
                          <a:solidFill>
                            <a:srgbClr val="000000"/>
                          </a:solidFill>
                          <a:effectLst/>
                          <a:latin typeface="+mn-ea"/>
                          <a:ea typeface="+mn-ea"/>
                        </a:rPr>
                        <a:t>※</a:t>
                      </a:r>
                      <a:r>
                        <a:rPr lang="ja-JP" altLang="en-US" sz="1000" b="0" i="0" u="none" strike="noStrike" dirty="0">
                          <a:solidFill>
                            <a:srgbClr val="000000"/>
                          </a:solidFill>
                          <a:effectLst/>
                          <a:latin typeface="+mn-ea"/>
                          <a:ea typeface="+mn-ea"/>
                        </a:rPr>
                        <a:t>一部異なります</a:t>
                      </a:r>
                    </a:p>
                  </a:txBody>
                  <a:tcPr marL="4900" marR="4900" marT="4900" marB="0" anchor="ctr"/>
                </a:tc>
                <a:tc vMerge="1">
                  <a:txBody>
                    <a:bodyPr/>
                    <a:lstStyle/>
                    <a:p>
                      <a:endParaRPr kumimoji="1" lang="ja-JP" altLang="en-US" dirty="0"/>
                    </a:p>
                  </a:txBody>
                  <a:tcPr/>
                </a:tc>
                <a:extLst>
                  <a:ext uri="{0D108BD9-81ED-4DB2-BD59-A6C34878D82A}">
                    <a16:rowId xmlns:a16="http://schemas.microsoft.com/office/drawing/2014/main" val="1874359075"/>
                  </a:ext>
                </a:extLst>
              </a:tr>
              <a:tr h="839764">
                <a:tc>
                  <a:txBody>
                    <a:bodyPr/>
                    <a:lstStyle/>
                    <a:p>
                      <a:pPr algn="ctr" fontAlgn="ctr"/>
                      <a:r>
                        <a:rPr lang="ja-JP" altLang="en-US" sz="1800" b="1" u="none" strike="noStrike" dirty="0">
                          <a:solidFill>
                            <a:schemeClr val="accent6"/>
                          </a:solidFill>
                          <a:effectLst/>
                          <a:latin typeface="+mn-ea"/>
                          <a:ea typeface="+mn-ea"/>
                        </a:rPr>
                        <a:t>②</a:t>
                      </a:r>
                      <a:r>
                        <a:rPr lang="en-US" altLang="ja-JP" sz="1800" b="1" u="none" strike="noStrike" dirty="0">
                          <a:solidFill>
                            <a:schemeClr val="accent6"/>
                          </a:solidFill>
                          <a:effectLst/>
                          <a:latin typeface="+mn-ea"/>
                          <a:ea typeface="+mn-ea"/>
                        </a:rPr>
                        <a:t>1000</a:t>
                      </a:r>
                      <a:r>
                        <a:rPr lang="ja-JP" altLang="en-US" sz="1800" b="1" u="none" strike="noStrike" dirty="0">
                          <a:solidFill>
                            <a:schemeClr val="accent6"/>
                          </a:solidFill>
                          <a:effectLst/>
                          <a:latin typeface="+mn-ea"/>
                          <a:ea typeface="+mn-ea"/>
                        </a:rPr>
                        <a:t>万リーチ（</a:t>
                      </a:r>
                      <a:r>
                        <a:rPr lang="en-US" altLang="ja-JP" sz="1800" b="1" u="none" strike="noStrike" dirty="0">
                          <a:solidFill>
                            <a:schemeClr val="accent6"/>
                          </a:solidFill>
                          <a:effectLst/>
                          <a:latin typeface="+mn-ea"/>
                          <a:ea typeface="+mn-ea"/>
                        </a:rPr>
                        <a:t>FQ1</a:t>
                      </a:r>
                      <a:r>
                        <a:rPr lang="ja-JP" altLang="en-US" sz="1800" b="1" u="none" strike="noStrike" dirty="0">
                          <a:solidFill>
                            <a:schemeClr val="accent6"/>
                          </a:solidFill>
                          <a:effectLst/>
                          <a:latin typeface="+mn-ea"/>
                          <a:ea typeface="+mn-ea"/>
                        </a:rPr>
                        <a:t>）</a:t>
                      </a:r>
                      <a:endParaRPr lang="en-US" altLang="ja-JP" sz="1800" b="1" u="none" strike="noStrike" dirty="0">
                        <a:solidFill>
                          <a:schemeClr val="accent6"/>
                        </a:solidFill>
                        <a:effectLst/>
                        <a:latin typeface="+mn-ea"/>
                        <a:ea typeface="+mn-ea"/>
                      </a:endParaRPr>
                    </a:p>
                    <a:p>
                      <a:pPr algn="ctr" fontAlgn="ctr"/>
                      <a:r>
                        <a:rPr lang="ja-JP" altLang="en-US" sz="1800" b="1" u="none" strike="noStrike" dirty="0">
                          <a:solidFill>
                            <a:schemeClr val="accent6"/>
                          </a:solidFill>
                          <a:effectLst/>
                          <a:latin typeface="+mn-ea"/>
                          <a:ea typeface="+mn-ea"/>
                        </a:rPr>
                        <a:t>獲得プラン</a:t>
                      </a:r>
                      <a:endParaRPr lang="en-US" altLang="ja-JP" sz="1800" b="1" u="none" strike="noStrike" dirty="0">
                        <a:solidFill>
                          <a:schemeClr val="accent6"/>
                        </a:solidFill>
                        <a:effectLst/>
                        <a:latin typeface="+mn-ea"/>
                        <a:ea typeface="+mn-ea"/>
                      </a:endParaRPr>
                    </a:p>
                  </a:txBody>
                  <a:tcPr marL="4900" marR="4900" marT="4900" marB="0" anchor="ctr"/>
                </a:tc>
                <a:tc>
                  <a:txBody>
                    <a:bodyPr/>
                    <a:lstStyle/>
                    <a:p>
                      <a:pPr algn="ctr" fontAlgn="ctr"/>
                      <a:r>
                        <a:rPr lang="ja-JP" altLang="en-US" sz="1400" b="1" u="none" strike="noStrike" dirty="0">
                          <a:solidFill>
                            <a:schemeClr val="accent6"/>
                          </a:solidFill>
                          <a:effectLst/>
                          <a:latin typeface="+mn-ea"/>
                          <a:ea typeface="+mn-ea"/>
                        </a:rPr>
                        <a:t>キャンペーン限定商品</a:t>
                      </a:r>
                      <a:endParaRPr lang="en-US" altLang="ja-JP" sz="1400" b="1" u="none" strike="noStrike" dirty="0">
                        <a:solidFill>
                          <a:schemeClr val="accent6"/>
                        </a:solidFill>
                        <a:effectLst/>
                        <a:latin typeface="+mn-ea"/>
                        <a:ea typeface="+mn-ea"/>
                      </a:endParaRPr>
                    </a:p>
                    <a:p>
                      <a:pPr algn="ctr" fontAlgn="ctr"/>
                      <a:r>
                        <a:rPr lang="ja-JP" altLang="en-US" sz="1200" b="0" u="none" strike="noStrike" dirty="0">
                          <a:effectLst/>
                          <a:latin typeface="+mn-ea"/>
                          <a:ea typeface="+mn-ea"/>
                        </a:rPr>
                        <a:t>を</a:t>
                      </a:r>
                      <a:r>
                        <a:rPr lang="ja-JP" altLang="en-US" sz="1200" b="0" u="none" strike="noStrike" dirty="0">
                          <a:solidFill>
                            <a:schemeClr val="tx1"/>
                          </a:solidFill>
                          <a:effectLst/>
                          <a:latin typeface="+mn-ea"/>
                          <a:ea typeface="+mn-ea"/>
                        </a:rPr>
                        <a:t>特別提供</a:t>
                      </a:r>
                      <a:endParaRPr lang="ja-JP" altLang="en-US" sz="1200" b="0" i="0" u="none" strike="noStrike" dirty="0">
                        <a:solidFill>
                          <a:schemeClr val="tx1"/>
                        </a:solidFill>
                        <a:effectLst/>
                        <a:latin typeface="+mn-ea"/>
                        <a:ea typeface="+mn-ea"/>
                      </a:endParaRPr>
                    </a:p>
                  </a:txBody>
                  <a:tcPr marL="4900" marR="4900" marT="4900" marB="0" anchor="ctr"/>
                </a:tc>
                <a:tc>
                  <a:txBody>
                    <a:bodyPr/>
                    <a:lstStyle/>
                    <a:p>
                      <a:pPr algn="l" fontAlgn="ctr"/>
                      <a:r>
                        <a:rPr lang="ja-JP" altLang="en-US" sz="800" u="none" strike="noStrike" dirty="0">
                          <a:effectLst/>
                          <a:latin typeface="+mn-ea"/>
                          <a:ea typeface="+mn-ea"/>
                        </a:rPr>
                        <a:t>・キャンペーン　</a:t>
                      </a:r>
                      <a:r>
                        <a:rPr lang="en-US" altLang="ja-JP" sz="800" u="none" strike="noStrike" dirty="0">
                          <a:effectLst/>
                          <a:latin typeface="+mn-ea"/>
                          <a:ea typeface="+mn-ea"/>
                        </a:rPr>
                        <a:t>Yahoo!</a:t>
                      </a:r>
                      <a:r>
                        <a:rPr lang="ja-JP" altLang="en-US" sz="800" u="none" strike="noStrike" dirty="0">
                          <a:effectLst/>
                          <a:latin typeface="+mn-ea"/>
                          <a:ea typeface="+mn-ea"/>
                        </a:rPr>
                        <a:t>ニュース　プライムカバー　</a:t>
                      </a:r>
                      <a:r>
                        <a:rPr lang="en-US" altLang="ja-JP" sz="800" u="none" strike="noStrike" dirty="0">
                          <a:effectLst/>
                          <a:latin typeface="+mn-ea"/>
                          <a:ea typeface="+mn-ea"/>
                        </a:rPr>
                        <a:t>SP</a:t>
                      </a:r>
                      <a:r>
                        <a:rPr lang="ja-JP" altLang="en-US" sz="800" u="none" strike="noStrike" dirty="0">
                          <a:effectLst/>
                          <a:latin typeface="+mn-ea"/>
                          <a:ea typeface="+mn-ea"/>
                        </a:rPr>
                        <a:t>　（</a:t>
                      </a:r>
                      <a:r>
                        <a:rPr lang="en-US" altLang="ja-JP" sz="800" u="none" strike="noStrike" dirty="0">
                          <a:effectLst/>
                          <a:latin typeface="+mn-ea"/>
                          <a:ea typeface="+mn-ea"/>
                        </a:rPr>
                        <a:t>FQ1</a:t>
                      </a:r>
                      <a:r>
                        <a:rPr lang="ja-JP" altLang="en-US" sz="800" u="none" strike="noStrike" dirty="0">
                          <a:effectLst/>
                          <a:latin typeface="+mn-ea"/>
                          <a:ea typeface="+mn-ea"/>
                        </a:rPr>
                        <a:t>）（</a:t>
                      </a:r>
                      <a:r>
                        <a:rPr lang="en-US" altLang="ja-JP" sz="800" u="none" strike="noStrike" dirty="0">
                          <a:effectLst/>
                          <a:latin typeface="+mn-ea"/>
                          <a:ea typeface="+mn-ea"/>
                        </a:rPr>
                        <a:t>1000</a:t>
                      </a:r>
                      <a:r>
                        <a:rPr lang="ja-JP" altLang="en-US" sz="800" u="none" strike="noStrike" dirty="0">
                          <a:effectLst/>
                          <a:latin typeface="+mn-ea"/>
                          <a:ea typeface="+mn-ea"/>
                        </a:rPr>
                        <a:t>万リーチ）</a:t>
                      </a:r>
                      <a:br>
                        <a:rPr lang="ja-JP" altLang="en-US" sz="800" u="none" strike="noStrike" dirty="0">
                          <a:effectLst/>
                          <a:latin typeface="+mn-ea"/>
                          <a:ea typeface="+mn-ea"/>
                        </a:rPr>
                      </a:br>
                      <a:r>
                        <a:rPr lang="ja-JP" altLang="en-US" sz="800" u="none" strike="noStrike" dirty="0">
                          <a:effectLst/>
                          <a:latin typeface="+mn-ea"/>
                          <a:ea typeface="+mn-ea"/>
                        </a:rPr>
                        <a:t>・キャンペーン　プライムディスプレイ（</a:t>
                      </a:r>
                      <a:r>
                        <a:rPr lang="en-US" altLang="ja-JP" sz="800" u="none" strike="noStrike" dirty="0">
                          <a:effectLst/>
                          <a:latin typeface="+mn-ea"/>
                          <a:ea typeface="+mn-ea"/>
                        </a:rPr>
                        <a:t>1</a:t>
                      </a:r>
                      <a:r>
                        <a:rPr lang="ja-JP" altLang="en-US" sz="800" u="none" strike="noStrike" dirty="0">
                          <a:effectLst/>
                          <a:latin typeface="+mn-ea"/>
                          <a:ea typeface="+mn-ea"/>
                        </a:rPr>
                        <a:t>：</a:t>
                      </a:r>
                      <a:r>
                        <a:rPr lang="en-US" altLang="ja-JP" sz="800" u="none" strike="noStrike" dirty="0">
                          <a:effectLst/>
                          <a:latin typeface="+mn-ea"/>
                          <a:ea typeface="+mn-ea"/>
                        </a:rPr>
                        <a:t>1/6</a:t>
                      </a:r>
                      <a:r>
                        <a:rPr lang="ja-JP" altLang="en-US" sz="800" u="none" strike="noStrike" dirty="0">
                          <a:effectLst/>
                          <a:latin typeface="+mn-ea"/>
                          <a:ea typeface="+mn-ea"/>
                        </a:rPr>
                        <a:t>：</a:t>
                      </a:r>
                      <a:r>
                        <a:rPr lang="en-US" altLang="ja-JP" sz="800" u="none" strike="noStrike" dirty="0">
                          <a:effectLst/>
                          <a:latin typeface="+mn-ea"/>
                          <a:ea typeface="+mn-ea"/>
                        </a:rPr>
                        <a:t>5</a:t>
                      </a:r>
                      <a:r>
                        <a:rPr lang="ja-JP" altLang="en-US" sz="800" u="none" strike="noStrike" dirty="0">
                          <a:effectLst/>
                          <a:latin typeface="+mn-ea"/>
                          <a:ea typeface="+mn-ea"/>
                        </a:rPr>
                        <a:t>）</a:t>
                      </a:r>
                      <a:r>
                        <a:rPr lang="en-US" altLang="ja-JP" sz="800" u="none" strike="noStrike" dirty="0">
                          <a:effectLst/>
                          <a:latin typeface="+mn-ea"/>
                          <a:ea typeface="+mn-ea"/>
                        </a:rPr>
                        <a:t>PC </a:t>
                      </a:r>
                      <a:r>
                        <a:rPr lang="ja-JP" altLang="en-US" sz="800" u="none" strike="noStrike" dirty="0">
                          <a:effectLst/>
                          <a:latin typeface="+mn-ea"/>
                          <a:ea typeface="+mn-ea"/>
                        </a:rPr>
                        <a:t>（</a:t>
                      </a:r>
                      <a:r>
                        <a:rPr lang="en-US" altLang="ja-JP" sz="800" u="none" strike="noStrike" dirty="0">
                          <a:effectLst/>
                          <a:latin typeface="+mn-ea"/>
                          <a:ea typeface="+mn-ea"/>
                        </a:rPr>
                        <a:t>FQ1</a:t>
                      </a:r>
                      <a:r>
                        <a:rPr lang="ja-JP" altLang="en-US" sz="800" u="none" strike="noStrike" dirty="0">
                          <a:effectLst/>
                          <a:latin typeface="+mn-ea"/>
                          <a:ea typeface="+mn-ea"/>
                        </a:rPr>
                        <a:t>）（</a:t>
                      </a:r>
                      <a:r>
                        <a:rPr lang="en-US" altLang="ja-JP" sz="800" u="none" strike="noStrike" dirty="0">
                          <a:effectLst/>
                          <a:latin typeface="+mn-ea"/>
                          <a:ea typeface="+mn-ea"/>
                        </a:rPr>
                        <a:t>1000</a:t>
                      </a:r>
                      <a:r>
                        <a:rPr lang="ja-JP" altLang="en-US" sz="800" u="none" strike="noStrike" dirty="0">
                          <a:effectLst/>
                          <a:latin typeface="+mn-ea"/>
                          <a:ea typeface="+mn-ea"/>
                        </a:rPr>
                        <a:t>万リーチ）</a:t>
                      </a:r>
                      <a:br>
                        <a:rPr lang="ja-JP" altLang="en-US" sz="800" u="none" strike="noStrike" dirty="0">
                          <a:effectLst/>
                          <a:latin typeface="+mn-ea"/>
                          <a:ea typeface="+mn-ea"/>
                        </a:rPr>
                      </a:br>
                      <a:r>
                        <a:rPr lang="ja-JP" altLang="en-US" sz="800" u="none" strike="noStrike" dirty="0">
                          <a:effectLst/>
                          <a:latin typeface="+mn-ea"/>
                          <a:ea typeface="+mn-ea"/>
                        </a:rPr>
                        <a:t>・キャンペーン　プライムディスプレイ（</a:t>
                      </a:r>
                      <a:r>
                        <a:rPr lang="en-US" altLang="ja-JP" sz="800" u="none" strike="noStrike" dirty="0">
                          <a:effectLst/>
                          <a:latin typeface="+mn-ea"/>
                          <a:ea typeface="+mn-ea"/>
                        </a:rPr>
                        <a:t>1</a:t>
                      </a:r>
                      <a:r>
                        <a:rPr lang="ja-JP" altLang="en-US" sz="800" u="none" strike="noStrike" dirty="0">
                          <a:effectLst/>
                          <a:latin typeface="+mn-ea"/>
                          <a:ea typeface="+mn-ea"/>
                        </a:rPr>
                        <a:t>：</a:t>
                      </a:r>
                      <a:r>
                        <a:rPr lang="en-US" altLang="ja-JP" sz="800" u="none" strike="noStrike" dirty="0">
                          <a:effectLst/>
                          <a:latin typeface="+mn-ea"/>
                          <a:ea typeface="+mn-ea"/>
                        </a:rPr>
                        <a:t>2</a:t>
                      </a:r>
                      <a:r>
                        <a:rPr lang="ja-JP" altLang="en-US" sz="800" u="none" strike="noStrike" dirty="0">
                          <a:effectLst/>
                          <a:latin typeface="+mn-ea"/>
                          <a:ea typeface="+mn-ea"/>
                        </a:rPr>
                        <a:t>）　</a:t>
                      </a:r>
                      <a:r>
                        <a:rPr lang="en-US" altLang="ja-JP" sz="800" u="none" strike="noStrike" dirty="0">
                          <a:effectLst/>
                          <a:latin typeface="+mn-ea"/>
                          <a:ea typeface="+mn-ea"/>
                        </a:rPr>
                        <a:t>PC </a:t>
                      </a:r>
                      <a:r>
                        <a:rPr lang="ja-JP" altLang="en-US" sz="800" u="none" strike="noStrike" dirty="0">
                          <a:effectLst/>
                          <a:latin typeface="+mn-ea"/>
                          <a:ea typeface="+mn-ea"/>
                        </a:rPr>
                        <a:t>（</a:t>
                      </a:r>
                      <a:r>
                        <a:rPr lang="en-US" altLang="ja-JP" sz="800" u="none" strike="noStrike" dirty="0">
                          <a:effectLst/>
                          <a:latin typeface="+mn-ea"/>
                          <a:ea typeface="+mn-ea"/>
                        </a:rPr>
                        <a:t>FQ1</a:t>
                      </a:r>
                      <a:r>
                        <a:rPr lang="ja-JP" altLang="en-US" sz="800" u="none" strike="noStrike" dirty="0">
                          <a:effectLst/>
                          <a:latin typeface="+mn-ea"/>
                          <a:ea typeface="+mn-ea"/>
                        </a:rPr>
                        <a:t>）（</a:t>
                      </a:r>
                      <a:r>
                        <a:rPr lang="en-US" altLang="ja-JP" sz="800" u="none" strike="noStrike" dirty="0">
                          <a:effectLst/>
                          <a:latin typeface="+mn-ea"/>
                          <a:ea typeface="+mn-ea"/>
                        </a:rPr>
                        <a:t>1000</a:t>
                      </a:r>
                      <a:r>
                        <a:rPr lang="ja-JP" altLang="en-US" sz="800" u="none" strike="noStrike" dirty="0">
                          <a:effectLst/>
                          <a:latin typeface="+mn-ea"/>
                          <a:ea typeface="+mn-ea"/>
                        </a:rPr>
                        <a:t>万リーチ）</a:t>
                      </a:r>
                      <a:endParaRPr lang="ja-JP" altLang="en-US" sz="800" b="0" i="0" u="none" strike="noStrike" dirty="0">
                        <a:solidFill>
                          <a:srgbClr val="000000"/>
                        </a:solidFill>
                        <a:effectLst/>
                        <a:latin typeface="+mn-ea"/>
                        <a:ea typeface="+mn-ea"/>
                      </a:endParaRPr>
                    </a:p>
                  </a:txBody>
                  <a:tcPr marL="4900" marR="4900" marT="4900" marB="0" anchor="ctr"/>
                </a:tc>
                <a:tc>
                  <a:txBody>
                    <a:bodyPr/>
                    <a:lstStyle/>
                    <a:p>
                      <a:pPr algn="ctr" fontAlgn="ctr"/>
                      <a:r>
                        <a:rPr lang="en-US" altLang="ja-JP" sz="1100" u="none" strike="noStrike" dirty="0">
                          <a:effectLst/>
                          <a:latin typeface="+mn-ea"/>
                          <a:ea typeface="+mn-ea"/>
                        </a:rPr>
                        <a:t>2022</a:t>
                      </a:r>
                      <a:r>
                        <a:rPr lang="ja-JP" altLang="en-US" sz="1100" u="none" strike="noStrike" dirty="0">
                          <a:effectLst/>
                          <a:latin typeface="+mn-ea"/>
                          <a:ea typeface="+mn-ea"/>
                        </a:rPr>
                        <a:t>年</a:t>
                      </a:r>
                      <a:r>
                        <a:rPr lang="en-US" altLang="ja-JP" sz="1100" u="none" strike="noStrike" dirty="0">
                          <a:effectLst/>
                          <a:latin typeface="+mn-ea"/>
                          <a:ea typeface="+mn-ea"/>
                        </a:rPr>
                        <a:t>10</a:t>
                      </a:r>
                      <a:r>
                        <a:rPr lang="ja-JP" altLang="en-US" sz="1100" u="none" strike="noStrike" dirty="0">
                          <a:effectLst/>
                          <a:latin typeface="+mn-ea"/>
                          <a:ea typeface="+mn-ea"/>
                        </a:rPr>
                        <a:t>月</a:t>
                      </a:r>
                      <a:r>
                        <a:rPr lang="en-US" altLang="ja-JP" sz="1100" u="none" strike="noStrike" dirty="0">
                          <a:effectLst/>
                          <a:latin typeface="+mn-ea"/>
                          <a:ea typeface="+mn-ea"/>
                        </a:rPr>
                        <a:t>26</a:t>
                      </a:r>
                      <a:r>
                        <a:rPr lang="ja-JP" altLang="en-US" sz="1100" u="none" strike="noStrike" dirty="0">
                          <a:effectLst/>
                          <a:latin typeface="+mn-ea"/>
                          <a:ea typeface="+mn-ea"/>
                        </a:rPr>
                        <a:t>日（水）</a:t>
                      </a:r>
                      <a:br>
                        <a:rPr lang="ja-JP" altLang="en-US" sz="1100" u="none" strike="noStrike" dirty="0">
                          <a:effectLst/>
                          <a:latin typeface="+mn-ea"/>
                          <a:ea typeface="+mn-ea"/>
                        </a:rPr>
                      </a:br>
                      <a:r>
                        <a:rPr lang="ja-JP" altLang="en-US" sz="1100" u="none" strike="noStrike" dirty="0">
                          <a:effectLst/>
                          <a:latin typeface="+mn-ea"/>
                          <a:ea typeface="+mn-ea"/>
                        </a:rPr>
                        <a:t>～ </a:t>
                      </a:r>
                      <a:br>
                        <a:rPr lang="ja-JP" altLang="en-US" sz="1100" u="none" strike="noStrike" dirty="0">
                          <a:effectLst/>
                          <a:latin typeface="+mn-ea"/>
                          <a:ea typeface="+mn-ea"/>
                        </a:rPr>
                      </a:br>
                      <a:r>
                        <a:rPr lang="en-US" altLang="ja-JP" sz="1100" u="none" strike="noStrike" dirty="0">
                          <a:effectLst/>
                          <a:latin typeface="+mn-ea"/>
                          <a:ea typeface="+mn-ea"/>
                        </a:rPr>
                        <a:t>2023</a:t>
                      </a:r>
                      <a:r>
                        <a:rPr lang="ja-JP" altLang="en-US" sz="1100" u="none" strike="noStrike" dirty="0">
                          <a:effectLst/>
                          <a:latin typeface="+mn-ea"/>
                          <a:ea typeface="+mn-ea"/>
                        </a:rPr>
                        <a:t>年</a:t>
                      </a:r>
                      <a:r>
                        <a:rPr lang="en-US" altLang="ja-JP" sz="1100" u="none" strike="noStrike" dirty="0">
                          <a:effectLst/>
                          <a:latin typeface="+mn-ea"/>
                          <a:ea typeface="+mn-ea"/>
                        </a:rPr>
                        <a:t>3</a:t>
                      </a:r>
                      <a:r>
                        <a:rPr lang="ja-JP" altLang="en-US" sz="1100" u="none" strike="noStrike" dirty="0">
                          <a:effectLst/>
                          <a:latin typeface="+mn-ea"/>
                          <a:ea typeface="+mn-ea"/>
                        </a:rPr>
                        <a:t>月</a:t>
                      </a:r>
                      <a:r>
                        <a:rPr lang="en-US" altLang="ja-JP" sz="1100" u="none" strike="noStrike" dirty="0">
                          <a:effectLst/>
                          <a:latin typeface="+mn-ea"/>
                          <a:ea typeface="+mn-ea"/>
                        </a:rPr>
                        <a:t>31</a:t>
                      </a:r>
                      <a:r>
                        <a:rPr lang="ja-JP" altLang="en-US" sz="1100" u="none" strike="noStrike" dirty="0">
                          <a:effectLst/>
                          <a:latin typeface="+mn-ea"/>
                          <a:ea typeface="+mn-ea"/>
                        </a:rPr>
                        <a:t>日（金）</a:t>
                      </a:r>
                      <a:endParaRPr lang="ja-JP" altLang="en-US" sz="1100" b="0" i="0" u="none" strike="noStrike" dirty="0">
                        <a:solidFill>
                          <a:srgbClr val="000000"/>
                        </a:solidFill>
                        <a:effectLst/>
                        <a:latin typeface="+mn-ea"/>
                        <a:ea typeface="+mn-ea"/>
                      </a:endParaRPr>
                    </a:p>
                  </a:txBody>
                  <a:tcPr marL="4900" marR="4900" marT="4900" marB="0" anchor="ctr"/>
                </a:tc>
                <a:tc>
                  <a:txBody>
                    <a:bodyPr/>
                    <a:lstStyle/>
                    <a:p>
                      <a:pPr algn="ctr" fontAlgn="ctr"/>
                      <a:r>
                        <a:rPr lang="en-US" altLang="ja-JP" sz="900" b="0" u="none" strike="noStrike" dirty="0">
                          <a:solidFill>
                            <a:schemeClr val="tx1">
                              <a:lumMod val="75000"/>
                              <a:lumOff val="25000"/>
                            </a:schemeClr>
                          </a:solidFill>
                          <a:effectLst/>
                          <a:latin typeface="+mn-ea"/>
                          <a:ea typeface="+mn-ea"/>
                        </a:rPr>
                        <a:t>P11</a:t>
                      </a:r>
                    </a:p>
                  </a:txBody>
                  <a:tcPr marL="4900" marR="4900" marT="4900" marB="0" anchor="ctr"/>
                </a:tc>
                <a:extLst>
                  <a:ext uri="{0D108BD9-81ED-4DB2-BD59-A6C34878D82A}">
                    <a16:rowId xmlns:a16="http://schemas.microsoft.com/office/drawing/2014/main" val="2777856176"/>
                  </a:ext>
                </a:extLst>
              </a:tr>
              <a:tr h="532129">
                <a:tc rowSpan="2">
                  <a:txBody>
                    <a:bodyPr/>
                    <a:lstStyle/>
                    <a:p>
                      <a:pPr algn="ctr" fontAlgn="ctr"/>
                      <a:r>
                        <a:rPr lang="ja-JP" altLang="en-US" sz="1800" b="1" u="none" strike="noStrike" dirty="0">
                          <a:solidFill>
                            <a:schemeClr val="accent6"/>
                          </a:solidFill>
                          <a:effectLst/>
                          <a:latin typeface="+mn-ea"/>
                          <a:ea typeface="+mn-ea"/>
                        </a:rPr>
                        <a:t>③</a:t>
                      </a:r>
                      <a:r>
                        <a:rPr lang="en-US" altLang="ja-JP" sz="1800" b="1" u="none" strike="noStrike" dirty="0">
                          <a:solidFill>
                            <a:schemeClr val="accent6"/>
                          </a:solidFill>
                          <a:effectLst/>
                          <a:latin typeface="+mn-ea"/>
                          <a:ea typeface="+mn-ea"/>
                        </a:rPr>
                        <a:t>carview! </a:t>
                      </a:r>
                      <a:r>
                        <a:rPr lang="ja-JP" altLang="en-US" sz="1800" b="1" u="none" strike="noStrike" dirty="0">
                          <a:solidFill>
                            <a:schemeClr val="accent6"/>
                          </a:solidFill>
                          <a:effectLst/>
                          <a:latin typeface="+mn-ea"/>
                          <a:ea typeface="+mn-ea"/>
                        </a:rPr>
                        <a:t>商品</a:t>
                      </a:r>
                      <a:endParaRPr lang="en-US" altLang="ja-JP" sz="1800" b="1" u="none" strike="noStrike" dirty="0">
                        <a:solidFill>
                          <a:schemeClr val="accent6"/>
                        </a:solidFill>
                        <a:effectLst/>
                        <a:latin typeface="+mn-ea"/>
                        <a:ea typeface="+mn-ea"/>
                      </a:endParaRPr>
                    </a:p>
                    <a:p>
                      <a:pPr algn="ctr" fontAlgn="ctr"/>
                      <a:r>
                        <a:rPr lang="ja-JP" altLang="en-US" sz="1800" b="1" u="none" strike="noStrike" dirty="0">
                          <a:solidFill>
                            <a:schemeClr val="accent6"/>
                          </a:solidFill>
                          <a:effectLst/>
                          <a:latin typeface="+mn-ea"/>
                          <a:ea typeface="+mn-ea"/>
                        </a:rPr>
                        <a:t>特別プラン</a:t>
                      </a:r>
                    </a:p>
                  </a:txBody>
                  <a:tcPr marL="4900" marR="4900" marT="490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200" u="none" strike="noStrike" dirty="0">
                          <a:effectLst/>
                          <a:latin typeface="+mn-ea"/>
                          <a:ea typeface="+mn-ea"/>
                        </a:rPr>
                        <a:t>対象商品の</a:t>
                      </a:r>
                      <a:r>
                        <a:rPr lang="en-US" altLang="ja-JP" sz="1200" u="none" strike="noStrike" dirty="0" err="1">
                          <a:effectLst/>
                          <a:latin typeface="+mn-ea"/>
                          <a:ea typeface="+mn-ea"/>
                        </a:rPr>
                        <a:t>vimps</a:t>
                      </a:r>
                      <a:r>
                        <a:rPr lang="ja-JP" altLang="en-US" sz="1200" u="none" strike="noStrike" dirty="0">
                          <a:effectLst/>
                          <a:latin typeface="+mn-ea"/>
                          <a:ea typeface="+mn-ea"/>
                        </a:rPr>
                        <a:t>が</a:t>
                      </a:r>
                      <a:br>
                        <a:rPr lang="ja-JP" altLang="en-US" sz="1200" u="none" strike="noStrike" dirty="0">
                          <a:effectLst/>
                          <a:latin typeface="+mn-ea"/>
                          <a:ea typeface="+mn-ea"/>
                        </a:rPr>
                      </a:br>
                      <a:r>
                        <a:rPr lang="en-US" altLang="ja-JP" sz="1600" b="1" u="none" strike="noStrike" dirty="0">
                          <a:solidFill>
                            <a:schemeClr val="accent6"/>
                          </a:solidFill>
                          <a:effectLst/>
                          <a:latin typeface="+mn-ea"/>
                          <a:ea typeface="+mn-ea"/>
                        </a:rPr>
                        <a:t>10</a:t>
                      </a:r>
                      <a:r>
                        <a:rPr lang="ja-JP" altLang="en-US" sz="1600" b="1" u="none" strike="noStrike" dirty="0">
                          <a:solidFill>
                            <a:schemeClr val="accent6"/>
                          </a:solidFill>
                          <a:effectLst/>
                          <a:latin typeface="+mn-ea"/>
                          <a:ea typeface="+mn-ea"/>
                        </a:rPr>
                        <a:t>％増量</a:t>
                      </a:r>
                      <a:endParaRPr lang="ja-JP" altLang="en-US" sz="1600" b="1" i="0" u="none" strike="noStrike" dirty="0">
                        <a:solidFill>
                          <a:schemeClr val="accent6"/>
                        </a:solidFill>
                        <a:effectLst/>
                        <a:latin typeface="+mn-ea"/>
                        <a:ea typeface="+mn-ea"/>
                      </a:endParaRPr>
                    </a:p>
                  </a:txBody>
                  <a:tcPr marL="4900" marR="4900" marT="4900" marB="0" anchor="ctr"/>
                </a:tc>
                <a:tc>
                  <a:txBody>
                    <a:bodyPr/>
                    <a:lstStyle/>
                    <a:p>
                      <a:pPr algn="l" fontAlgn="ctr"/>
                      <a:r>
                        <a:rPr lang="ja-JP" altLang="en-US" sz="900" u="none" strike="noStrike" dirty="0">
                          <a:effectLst/>
                          <a:latin typeface="+mn-ea"/>
                          <a:ea typeface="+mn-ea"/>
                        </a:rPr>
                        <a:t>・</a:t>
                      </a:r>
                      <a:r>
                        <a:rPr lang="en-US" altLang="ja-JP" sz="900" u="none" strike="noStrike" dirty="0">
                          <a:effectLst/>
                          <a:latin typeface="+mn-ea"/>
                          <a:ea typeface="+mn-ea"/>
                        </a:rPr>
                        <a:t>carview!</a:t>
                      </a:r>
                      <a:r>
                        <a:rPr lang="ja-JP" altLang="en-US" sz="900" u="none" strike="noStrike" dirty="0">
                          <a:effectLst/>
                          <a:latin typeface="+mn-ea"/>
                          <a:ea typeface="+mn-ea"/>
                        </a:rPr>
                        <a:t>　トップ　トップインパクト</a:t>
                      </a:r>
                      <a:endParaRPr lang="en-US" altLang="ja-JP" sz="900" u="none" strike="noStrike" dirty="0">
                        <a:effectLst/>
                        <a:latin typeface="+mn-ea"/>
                        <a:ea typeface="+mn-ea"/>
                      </a:endParaRPr>
                    </a:p>
                    <a:p>
                      <a:pPr algn="l" fontAlgn="ctr"/>
                      <a:r>
                        <a:rPr lang="ja-JP" altLang="en-US" sz="900" u="none" strike="noStrike" dirty="0">
                          <a:effectLst/>
                          <a:latin typeface="+mn-ea"/>
                          <a:ea typeface="+mn-ea"/>
                        </a:rPr>
                        <a:t>　プライムディスプレイダブルサイズ 　</a:t>
                      </a:r>
                      <a:r>
                        <a:rPr lang="en-US" altLang="ja-JP" sz="900" u="none" strike="noStrike" dirty="0">
                          <a:effectLst/>
                          <a:latin typeface="+mn-ea"/>
                          <a:ea typeface="+mn-ea"/>
                        </a:rPr>
                        <a:t>PC</a:t>
                      </a:r>
                    </a:p>
                  </a:txBody>
                  <a:tcPr marL="4900" marR="4900" marT="4900" marB="0" anchor="ctr"/>
                </a:tc>
                <a:tc rowSpan="2">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100" u="none" strike="noStrike" dirty="0">
                          <a:effectLst/>
                          <a:latin typeface="+mn-ea"/>
                          <a:ea typeface="+mn-ea"/>
                        </a:rPr>
                        <a:t>2022</a:t>
                      </a:r>
                      <a:r>
                        <a:rPr lang="ja-JP" altLang="en-US" sz="1100" u="none" strike="noStrike" dirty="0">
                          <a:effectLst/>
                          <a:latin typeface="+mn-ea"/>
                          <a:ea typeface="+mn-ea"/>
                        </a:rPr>
                        <a:t>年</a:t>
                      </a:r>
                      <a:r>
                        <a:rPr lang="en-US" altLang="ja-JP" sz="1100" u="none" strike="noStrike" dirty="0">
                          <a:effectLst/>
                          <a:latin typeface="+mn-ea"/>
                          <a:ea typeface="+mn-ea"/>
                        </a:rPr>
                        <a:t>12</a:t>
                      </a:r>
                      <a:r>
                        <a:rPr lang="ja-JP" altLang="en-US" sz="1100" u="none" strike="noStrike" dirty="0">
                          <a:effectLst/>
                          <a:latin typeface="+mn-ea"/>
                          <a:ea typeface="+mn-ea"/>
                        </a:rPr>
                        <a:t>月</a:t>
                      </a:r>
                      <a:r>
                        <a:rPr lang="en-US" altLang="ja-JP" sz="1100" u="none" strike="noStrike" dirty="0">
                          <a:effectLst/>
                          <a:latin typeface="+mn-ea"/>
                          <a:ea typeface="+mn-ea"/>
                        </a:rPr>
                        <a:t>5</a:t>
                      </a:r>
                      <a:r>
                        <a:rPr lang="ja-JP" altLang="en-US" sz="1100" u="none" strike="noStrike" dirty="0">
                          <a:effectLst/>
                          <a:latin typeface="+mn-ea"/>
                          <a:ea typeface="+mn-ea"/>
                        </a:rPr>
                        <a:t>日（月）</a:t>
                      </a:r>
                      <a:endParaRPr lang="en-US" altLang="ja-JP" sz="1100" u="none" strike="noStrike" dirty="0">
                        <a:effectLst/>
                        <a:latin typeface="+mn-ea"/>
                        <a:ea typeface="+mn-ea"/>
                      </a:endParaRPr>
                    </a:p>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100" u="none" strike="noStrike" dirty="0">
                          <a:effectLst/>
                          <a:latin typeface="+mn-ea"/>
                          <a:ea typeface="+mn-ea"/>
                        </a:rPr>
                        <a:t>～</a:t>
                      </a:r>
                      <a:br>
                        <a:rPr lang="ja-JP" altLang="en-US" sz="1100" u="none" strike="noStrike" dirty="0">
                          <a:effectLst/>
                          <a:latin typeface="+mn-ea"/>
                          <a:ea typeface="+mn-ea"/>
                        </a:rPr>
                      </a:br>
                      <a:r>
                        <a:rPr lang="en-US" altLang="ja-JP" sz="1100" u="none" strike="noStrike" dirty="0">
                          <a:effectLst/>
                          <a:latin typeface="+mn-ea"/>
                          <a:ea typeface="+mn-ea"/>
                        </a:rPr>
                        <a:t>2023</a:t>
                      </a:r>
                      <a:r>
                        <a:rPr lang="ja-JP" altLang="en-US" sz="1100" u="none" strike="noStrike" dirty="0">
                          <a:effectLst/>
                          <a:latin typeface="+mn-ea"/>
                          <a:ea typeface="+mn-ea"/>
                        </a:rPr>
                        <a:t>年</a:t>
                      </a:r>
                      <a:r>
                        <a:rPr lang="en-US" altLang="ja-JP" sz="1100" u="none" strike="noStrike" dirty="0">
                          <a:effectLst/>
                          <a:latin typeface="+mn-ea"/>
                          <a:ea typeface="+mn-ea"/>
                        </a:rPr>
                        <a:t>3</a:t>
                      </a:r>
                      <a:r>
                        <a:rPr lang="ja-JP" altLang="en-US" sz="1100" u="none" strike="noStrike" dirty="0">
                          <a:effectLst/>
                          <a:latin typeface="+mn-ea"/>
                          <a:ea typeface="+mn-ea"/>
                        </a:rPr>
                        <a:t>月</a:t>
                      </a:r>
                      <a:r>
                        <a:rPr lang="en-US" altLang="ja-JP" sz="1100" u="none" strike="noStrike" dirty="0">
                          <a:effectLst/>
                          <a:latin typeface="+mn-ea"/>
                          <a:ea typeface="+mn-ea"/>
                        </a:rPr>
                        <a:t>31</a:t>
                      </a:r>
                      <a:r>
                        <a:rPr lang="ja-JP" altLang="en-US" sz="1100" u="none" strike="noStrike" dirty="0">
                          <a:effectLst/>
                          <a:latin typeface="+mn-ea"/>
                          <a:ea typeface="+mn-ea"/>
                        </a:rPr>
                        <a:t>日（金）</a:t>
                      </a:r>
                    </a:p>
                  </a:txBody>
                  <a:tcPr marL="4900" marR="4900" marT="4900" marB="0" anchor="ctr"/>
                </a:tc>
                <a:tc rowSpan="2">
                  <a:txBody>
                    <a:bodyPr/>
                    <a:lstStyle/>
                    <a:p>
                      <a:pPr algn="ctr" fontAlgn="ctr"/>
                      <a:r>
                        <a:rPr lang="en-US" altLang="ja-JP" sz="900" b="0" i="0" u="none" strike="noStrike" dirty="0">
                          <a:solidFill>
                            <a:schemeClr val="tx1">
                              <a:lumMod val="75000"/>
                              <a:lumOff val="25000"/>
                            </a:schemeClr>
                          </a:solidFill>
                          <a:effectLst/>
                          <a:latin typeface="+mn-ea"/>
                          <a:ea typeface="+mn-ea"/>
                        </a:rPr>
                        <a:t>P15</a:t>
                      </a:r>
                      <a:endParaRPr lang="ja-JP" altLang="en-US" sz="900" b="0" i="0" u="none" strike="noStrike" dirty="0">
                        <a:solidFill>
                          <a:schemeClr val="tx1">
                            <a:lumMod val="75000"/>
                            <a:lumOff val="25000"/>
                          </a:schemeClr>
                        </a:solidFill>
                        <a:effectLst/>
                        <a:latin typeface="+mn-ea"/>
                        <a:ea typeface="+mn-ea"/>
                      </a:endParaRPr>
                    </a:p>
                  </a:txBody>
                  <a:tcPr marL="4900" marR="4900" marT="4900" marB="0" anchor="ctr"/>
                </a:tc>
                <a:extLst>
                  <a:ext uri="{0D108BD9-81ED-4DB2-BD59-A6C34878D82A}">
                    <a16:rowId xmlns:a16="http://schemas.microsoft.com/office/drawing/2014/main" val="1797997428"/>
                  </a:ext>
                </a:extLst>
              </a:tr>
              <a:tr h="576064">
                <a:tc vMerge="1">
                  <a:txBody>
                    <a:bodyPr/>
                    <a:lstStyle/>
                    <a:p>
                      <a:pPr algn="ctr" fontAlgn="ctr"/>
                      <a:endParaRPr lang="ja-JP" altLang="en-US" sz="1800" b="1" u="none" strike="noStrike" dirty="0">
                        <a:solidFill>
                          <a:schemeClr val="accent6"/>
                        </a:solidFill>
                        <a:effectLst/>
                        <a:latin typeface="+mn-ea"/>
                        <a:ea typeface="+mn-ea"/>
                      </a:endParaRPr>
                    </a:p>
                  </a:txBody>
                  <a:tcPr marL="4900" marR="4900" marT="4900" marB="0" anchor="ct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chemeClr val="tx1"/>
                          </a:solidFill>
                          <a:effectLst/>
                          <a:latin typeface="+mn-ea"/>
                          <a:ea typeface="+mn-ea"/>
                        </a:rPr>
                        <a:t>対象商品のグロス金額から</a:t>
                      </a:r>
                      <a:r>
                        <a:rPr lang="en-US" altLang="ja-JP" sz="1600" b="1" i="0" u="none" strike="noStrike" dirty="0">
                          <a:solidFill>
                            <a:schemeClr val="accent6"/>
                          </a:solidFill>
                          <a:effectLst/>
                          <a:latin typeface="+mn-ea"/>
                          <a:ea typeface="+mn-ea"/>
                        </a:rPr>
                        <a:t>15</a:t>
                      </a:r>
                      <a:r>
                        <a:rPr lang="ja-JP" altLang="en-US" sz="1600" b="1" i="0" u="none" strike="noStrike" dirty="0">
                          <a:solidFill>
                            <a:schemeClr val="accent6"/>
                          </a:solidFill>
                          <a:effectLst/>
                          <a:latin typeface="+mn-ea"/>
                          <a:ea typeface="+mn-ea"/>
                        </a:rPr>
                        <a:t>％割引</a:t>
                      </a:r>
                    </a:p>
                  </a:txBody>
                  <a:tcPr marL="4900" marR="4900" marT="4900" marB="0" anchor="ctr"/>
                </a:tc>
                <a:tc>
                  <a:txBody>
                    <a:bodyPr/>
                    <a:lstStyle/>
                    <a:p>
                      <a:pPr algn="l" fontAlgn="ctr"/>
                      <a:r>
                        <a:rPr lang="ja-JP" altLang="en-US" sz="900" u="none" strike="noStrike" dirty="0">
                          <a:effectLst/>
                          <a:latin typeface="+mn-ea"/>
                          <a:ea typeface="+mn-ea"/>
                        </a:rPr>
                        <a:t>・</a:t>
                      </a:r>
                      <a:r>
                        <a:rPr lang="en-US" altLang="ja-JP" sz="900" u="none" strike="noStrike" dirty="0">
                          <a:effectLst/>
                          <a:latin typeface="+mn-ea"/>
                          <a:ea typeface="+mn-ea"/>
                        </a:rPr>
                        <a:t>carview!</a:t>
                      </a:r>
                      <a:r>
                        <a:rPr lang="ja-JP" altLang="en-US" sz="900" u="none" strike="noStrike" dirty="0">
                          <a:effectLst/>
                          <a:latin typeface="+mn-ea"/>
                          <a:ea typeface="+mn-ea"/>
                        </a:rPr>
                        <a:t>　トップパネル　</a:t>
                      </a:r>
                      <a:r>
                        <a:rPr lang="en-US" altLang="ja-JP" sz="900" u="none" strike="noStrike" dirty="0">
                          <a:effectLst/>
                          <a:latin typeface="+mn-ea"/>
                          <a:ea typeface="+mn-ea"/>
                        </a:rPr>
                        <a:t>SP</a:t>
                      </a:r>
                    </a:p>
                    <a:p>
                      <a:pPr algn="l" fontAlgn="ctr"/>
                      <a:r>
                        <a:rPr lang="ja-JP" altLang="en-US" sz="900" u="none" strike="noStrike" dirty="0">
                          <a:effectLst/>
                          <a:latin typeface="+mn-ea"/>
                          <a:ea typeface="+mn-ea"/>
                        </a:rPr>
                        <a:t>・</a:t>
                      </a:r>
                      <a:r>
                        <a:rPr lang="en-US" altLang="ja-JP" sz="900" u="none" strike="noStrike" dirty="0">
                          <a:effectLst/>
                          <a:latin typeface="+mn-ea"/>
                          <a:ea typeface="+mn-ea"/>
                        </a:rPr>
                        <a:t>carview!</a:t>
                      </a:r>
                      <a:r>
                        <a:rPr lang="ja-JP" altLang="en-US" sz="900" u="none" strike="noStrike" dirty="0">
                          <a:effectLst/>
                          <a:latin typeface="+mn-ea"/>
                          <a:ea typeface="+mn-ea"/>
                        </a:rPr>
                        <a:t>　ニュース・編集記事　プライムディスプレイ　</a:t>
                      </a:r>
                      <a:r>
                        <a:rPr lang="en-US" altLang="ja-JP" sz="900" u="none" strike="noStrike" dirty="0">
                          <a:effectLst/>
                          <a:latin typeface="+mn-ea"/>
                          <a:ea typeface="+mn-ea"/>
                        </a:rPr>
                        <a:t>PC</a:t>
                      </a:r>
                    </a:p>
                  </a:txBody>
                  <a:tcPr marL="4900" marR="4900" marT="4900" marB="0" anchor="ctr"/>
                </a:tc>
                <a:tc vMerge="1">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100" u="none" strike="noStrike" dirty="0">
                          <a:effectLst/>
                          <a:latin typeface="+mn-ea"/>
                          <a:ea typeface="+mn-ea"/>
                        </a:rPr>
                        <a:t>2022</a:t>
                      </a:r>
                      <a:r>
                        <a:rPr lang="ja-JP" altLang="en-US" sz="1100" u="none" strike="noStrike" dirty="0">
                          <a:effectLst/>
                          <a:latin typeface="+mn-ea"/>
                          <a:ea typeface="+mn-ea"/>
                        </a:rPr>
                        <a:t>年</a:t>
                      </a:r>
                      <a:r>
                        <a:rPr lang="en-US" altLang="ja-JP" sz="1100" u="none" strike="noStrike" dirty="0">
                          <a:effectLst/>
                          <a:latin typeface="+mn-ea"/>
                          <a:ea typeface="+mn-ea"/>
                        </a:rPr>
                        <a:t>12</a:t>
                      </a:r>
                      <a:r>
                        <a:rPr lang="ja-JP" altLang="en-US" sz="1100" u="none" strike="noStrike" dirty="0">
                          <a:effectLst/>
                          <a:latin typeface="+mn-ea"/>
                          <a:ea typeface="+mn-ea"/>
                        </a:rPr>
                        <a:t>月</a:t>
                      </a:r>
                      <a:r>
                        <a:rPr lang="en-US" altLang="ja-JP" sz="1100" u="none" strike="noStrike" dirty="0">
                          <a:effectLst/>
                          <a:latin typeface="+mn-ea"/>
                          <a:ea typeface="+mn-ea"/>
                        </a:rPr>
                        <a:t>5</a:t>
                      </a:r>
                      <a:r>
                        <a:rPr lang="ja-JP" altLang="en-US" sz="1100" u="none" strike="noStrike" dirty="0">
                          <a:effectLst/>
                          <a:latin typeface="+mn-ea"/>
                          <a:ea typeface="+mn-ea"/>
                        </a:rPr>
                        <a:t>日（月）～</a:t>
                      </a:r>
                      <a:br>
                        <a:rPr lang="ja-JP" altLang="en-US" sz="1100" u="none" strike="noStrike" dirty="0">
                          <a:effectLst/>
                          <a:latin typeface="+mn-ea"/>
                          <a:ea typeface="+mn-ea"/>
                        </a:rPr>
                      </a:br>
                      <a:r>
                        <a:rPr lang="en-US" altLang="ja-JP" sz="1100" u="none" strike="noStrike" dirty="0">
                          <a:effectLst/>
                          <a:latin typeface="+mn-ea"/>
                          <a:ea typeface="+mn-ea"/>
                        </a:rPr>
                        <a:t>2023</a:t>
                      </a:r>
                      <a:r>
                        <a:rPr lang="ja-JP" altLang="en-US" sz="1100" u="none" strike="noStrike" dirty="0">
                          <a:effectLst/>
                          <a:latin typeface="+mn-ea"/>
                          <a:ea typeface="+mn-ea"/>
                        </a:rPr>
                        <a:t>年</a:t>
                      </a:r>
                      <a:r>
                        <a:rPr lang="en-US" altLang="ja-JP" sz="1100" u="none" strike="noStrike" dirty="0">
                          <a:effectLst/>
                          <a:latin typeface="+mn-ea"/>
                          <a:ea typeface="+mn-ea"/>
                        </a:rPr>
                        <a:t>3</a:t>
                      </a:r>
                      <a:r>
                        <a:rPr lang="ja-JP" altLang="en-US" sz="1100" u="none" strike="noStrike" dirty="0">
                          <a:effectLst/>
                          <a:latin typeface="+mn-ea"/>
                          <a:ea typeface="+mn-ea"/>
                        </a:rPr>
                        <a:t>月</a:t>
                      </a:r>
                      <a:r>
                        <a:rPr lang="en-US" altLang="ja-JP" sz="1100" u="none" strike="noStrike" dirty="0">
                          <a:effectLst/>
                          <a:latin typeface="+mn-ea"/>
                          <a:ea typeface="+mn-ea"/>
                        </a:rPr>
                        <a:t>31</a:t>
                      </a:r>
                      <a:r>
                        <a:rPr lang="ja-JP" altLang="en-US" sz="1100" u="none" strike="noStrike" dirty="0">
                          <a:effectLst/>
                          <a:latin typeface="+mn-ea"/>
                          <a:ea typeface="+mn-ea"/>
                        </a:rPr>
                        <a:t>日（金）</a:t>
                      </a:r>
                      <a:endParaRPr lang="en-US" altLang="ja-JP" sz="1100" u="none" strike="noStrike" dirty="0">
                        <a:effectLst/>
                        <a:latin typeface="+mn-ea"/>
                        <a:ea typeface="+mn-ea"/>
                      </a:endParaRPr>
                    </a:p>
                  </a:txBody>
                  <a:tcPr marL="4900" marR="4900" marT="4900" marB="0" anchor="ctr"/>
                </a:tc>
                <a:tc vMerge="1">
                  <a:txBody>
                    <a:bodyPr/>
                    <a:lstStyle/>
                    <a:p>
                      <a:pPr algn="ctr" fontAlgn="ctr"/>
                      <a:endParaRPr lang="ja-JP" altLang="en-US" sz="900" b="0" i="0" u="none" strike="noStrike" dirty="0">
                        <a:solidFill>
                          <a:schemeClr val="tx1">
                            <a:lumMod val="75000"/>
                            <a:lumOff val="25000"/>
                          </a:schemeClr>
                        </a:solidFill>
                        <a:effectLst/>
                        <a:latin typeface="+mn-ea"/>
                        <a:ea typeface="+mn-ea"/>
                      </a:endParaRPr>
                    </a:p>
                  </a:txBody>
                  <a:tcPr marL="4900" marR="4900" marT="4900" marB="0" anchor="ctr"/>
                </a:tc>
                <a:extLst>
                  <a:ext uri="{0D108BD9-81ED-4DB2-BD59-A6C34878D82A}">
                    <a16:rowId xmlns:a16="http://schemas.microsoft.com/office/drawing/2014/main" val="4060609954"/>
                  </a:ext>
                </a:extLst>
              </a:tr>
            </a:tbl>
          </a:graphicData>
        </a:graphic>
      </p:graphicFrame>
      <p:sp>
        <p:nvSpPr>
          <p:cNvPr id="15" name="テキスト ボックス 14">
            <a:extLst>
              <a:ext uri="{FF2B5EF4-FFF2-40B4-BE49-F238E27FC236}">
                <a16:creationId xmlns:a16="http://schemas.microsoft.com/office/drawing/2014/main" id="{F83EA8D1-8DBA-5773-5ADB-FC75C23B6949}"/>
              </a:ext>
            </a:extLst>
          </p:cNvPr>
          <p:cNvSpPr txBox="1"/>
          <p:nvPr/>
        </p:nvSpPr>
        <p:spPr>
          <a:xfrm>
            <a:off x="394867" y="1070007"/>
            <a:ext cx="11402265"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3700" b="1" i="0" u="none" strike="noStrike" kern="1200" cap="none" spc="0" normalizeH="0" baseline="0" noProof="0" dirty="0">
                <a:ln>
                  <a:noFill/>
                </a:ln>
                <a:solidFill>
                  <a:schemeClr val="accent6"/>
                </a:solidFill>
                <a:effectLst/>
                <a:uLnTx/>
                <a:uFillTx/>
                <a:latin typeface="メイリオ"/>
                <a:ea typeface="メイリオ"/>
              </a:rPr>
              <a:t>“</a:t>
            </a:r>
            <a:r>
              <a:rPr kumimoji="1" lang="ja-JP" altLang="en-US" sz="3700" b="1" i="0" u="none" strike="noStrike" kern="1200" cap="none" spc="0" normalizeH="0" baseline="0" noProof="0" dirty="0">
                <a:ln>
                  <a:noFill/>
                </a:ln>
                <a:solidFill>
                  <a:schemeClr val="accent6"/>
                </a:solidFill>
                <a:effectLst/>
                <a:uLnTx/>
                <a:uFillTx/>
                <a:latin typeface="メイリオ"/>
                <a:ea typeface="メイリオ"/>
              </a:rPr>
              <a:t>期間限定</a:t>
            </a:r>
            <a:r>
              <a:rPr lang="ja-JP" altLang="en-US" sz="3700" b="1" noProof="0" dirty="0">
                <a:solidFill>
                  <a:schemeClr val="accent6"/>
                </a:solidFill>
                <a:latin typeface="メイリオ"/>
                <a:ea typeface="メイリオ"/>
              </a:rPr>
              <a:t>の</a:t>
            </a:r>
            <a:r>
              <a:rPr lang="ja-JP" altLang="en-US" sz="3700" b="1" dirty="0">
                <a:solidFill>
                  <a:schemeClr val="accent6"/>
                </a:solidFill>
                <a:latin typeface="メイリオ"/>
                <a:ea typeface="メイリオ"/>
              </a:rPr>
              <a:t>特別プラン”</a:t>
            </a:r>
            <a:r>
              <a:rPr lang="ja-JP" altLang="en-US" sz="2800" b="1" dirty="0">
                <a:latin typeface="メイリオ"/>
                <a:ea typeface="メイリオ"/>
              </a:rPr>
              <a:t>をご用意いたしました</a:t>
            </a:r>
            <a:endParaRPr lang="en-US" altLang="ja-JP" sz="2800" b="1" dirty="0">
              <a:latin typeface="メイリオ"/>
              <a:ea typeface="メイリオ"/>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ja-JP" altLang="en-US" sz="2800" b="1" dirty="0">
                <a:latin typeface="メイリオ"/>
                <a:ea typeface="メイリオ"/>
              </a:rPr>
              <a:t>年末・年度末のプロモーションでぜひご活用ください</a:t>
            </a:r>
            <a:endParaRPr lang="en-US" altLang="ja-JP" sz="2800" b="1" dirty="0">
              <a:latin typeface="メイリオ"/>
              <a:ea typeface="メイリオ"/>
            </a:endParaRPr>
          </a:p>
        </p:txBody>
      </p:sp>
      <p:sp>
        <p:nvSpPr>
          <p:cNvPr id="20" name="テキスト ボックス 1">
            <a:extLst>
              <a:ext uri="{FF2B5EF4-FFF2-40B4-BE49-F238E27FC236}">
                <a16:creationId xmlns:a16="http://schemas.microsoft.com/office/drawing/2014/main" id="{B2860126-A0BD-EC8C-2DE7-7E804EE0691C}"/>
              </a:ext>
            </a:extLst>
          </p:cNvPr>
          <p:cNvSpPr txBox="1"/>
          <p:nvPr/>
        </p:nvSpPr>
        <p:spPr>
          <a:xfrm>
            <a:off x="191344" y="6355847"/>
            <a:ext cx="5256584" cy="43088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r>
              <a:rPr lang="en-US" altLang="ja-JP" sz="1100" dirty="0">
                <a:solidFill>
                  <a:schemeClr val="tx1">
                    <a:lumMod val="50000"/>
                    <a:lumOff val="50000"/>
                  </a:schemeClr>
                </a:solidFill>
                <a:latin typeface="メイリオ" panose="020B0604030504040204" pitchFamily="50" charset="-128"/>
                <a:ea typeface="メイリオ" panose="020B0604030504040204" pitchFamily="50" charset="-128"/>
              </a:rPr>
              <a:t>※</a:t>
            </a:r>
            <a:r>
              <a:rPr lang="ja-JP" altLang="en-US" sz="1100" dirty="0">
                <a:solidFill>
                  <a:schemeClr val="tx1">
                    <a:lumMod val="50000"/>
                    <a:lumOff val="50000"/>
                  </a:schemeClr>
                </a:solidFill>
                <a:latin typeface="メイリオ" panose="020B0604030504040204" pitchFamily="50" charset="-128"/>
                <a:ea typeface="メイリオ" panose="020B0604030504040204" pitchFamily="50" charset="-128"/>
              </a:rPr>
              <a:t>①②は、</a:t>
            </a:r>
            <a:r>
              <a:rPr kumimoji="1" lang="en-US" altLang="ja-JP" sz="1100" dirty="0">
                <a:solidFill>
                  <a:schemeClr val="tx1">
                    <a:lumMod val="50000"/>
                    <a:lumOff val="50000"/>
                  </a:schemeClr>
                </a:solidFill>
              </a:rPr>
              <a:t>2022</a:t>
            </a:r>
            <a:r>
              <a:rPr kumimoji="1" lang="ja-JP" altLang="en-US" sz="1100" dirty="0">
                <a:solidFill>
                  <a:schemeClr val="tx1">
                    <a:lumMod val="50000"/>
                    <a:lumOff val="50000"/>
                  </a:schemeClr>
                </a:solidFill>
              </a:rPr>
              <a:t>年</a:t>
            </a:r>
            <a:r>
              <a:rPr kumimoji="1" lang="en-US" altLang="ja-JP" sz="1100" dirty="0">
                <a:solidFill>
                  <a:schemeClr val="tx1">
                    <a:lumMod val="50000"/>
                    <a:lumOff val="50000"/>
                  </a:schemeClr>
                </a:solidFill>
              </a:rPr>
              <a:t>10</a:t>
            </a:r>
            <a:r>
              <a:rPr kumimoji="1" lang="ja-JP" altLang="en-US" sz="1100" dirty="0">
                <a:solidFill>
                  <a:schemeClr val="tx1">
                    <a:lumMod val="50000"/>
                    <a:lumOff val="50000"/>
                  </a:schemeClr>
                </a:solidFill>
              </a:rPr>
              <a:t>月</a:t>
            </a:r>
            <a:r>
              <a:rPr kumimoji="1" lang="en-US" altLang="ja-JP" sz="1100" dirty="0">
                <a:solidFill>
                  <a:schemeClr val="tx1">
                    <a:lumMod val="50000"/>
                    <a:lumOff val="50000"/>
                  </a:schemeClr>
                </a:solidFill>
              </a:rPr>
              <a:t>24</a:t>
            </a:r>
            <a:r>
              <a:rPr kumimoji="1" lang="ja-JP" altLang="en-US" sz="1100" dirty="0">
                <a:solidFill>
                  <a:schemeClr val="tx1">
                    <a:lumMod val="50000"/>
                    <a:lumOff val="50000"/>
                  </a:schemeClr>
                </a:solidFill>
              </a:rPr>
              <a:t>日（月）以降予約案件から適用開始です。</a:t>
            </a:r>
            <a:endParaRPr lang="en-US" altLang="ja-JP" sz="1100" dirty="0">
              <a:solidFill>
                <a:schemeClr val="tx1">
                  <a:lumMod val="50000"/>
                  <a:lumOff val="50000"/>
                </a:schemeClr>
              </a:solidFill>
            </a:endParaRPr>
          </a:p>
          <a:p>
            <a:r>
              <a:rPr kumimoji="1" lang="en-US" altLang="ja-JP" sz="1100" dirty="0">
                <a:solidFill>
                  <a:schemeClr val="tx1">
                    <a:lumMod val="50000"/>
                    <a:lumOff val="50000"/>
                  </a:schemeClr>
                </a:solidFill>
              </a:rPr>
              <a:t>※</a:t>
            </a:r>
            <a:r>
              <a:rPr kumimoji="1" lang="ja-JP" altLang="en-US" sz="1100" dirty="0">
                <a:solidFill>
                  <a:schemeClr val="tx1">
                    <a:lumMod val="50000"/>
                    <a:lumOff val="50000"/>
                  </a:schemeClr>
                </a:solidFill>
              </a:rPr>
              <a:t>③は、</a:t>
            </a:r>
            <a:r>
              <a:rPr kumimoji="1" lang="en-US" altLang="ja-JP" sz="1100" dirty="0">
                <a:solidFill>
                  <a:schemeClr val="tx1">
                    <a:lumMod val="50000"/>
                    <a:lumOff val="50000"/>
                  </a:schemeClr>
                </a:solidFill>
              </a:rPr>
              <a:t>2022</a:t>
            </a:r>
            <a:r>
              <a:rPr kumimoji="1" lang="ja-JP" altLang="en-US" sz="1100" dirty="0">
                <a:solidFill>
                  <a:schemeClr val="tx1">
                    <a:lumMod val="50000"/>
                    <a:lumOff val="50000"/>
                  </a:schemeClr>
                </a:solidFill>
              </a:rPr>
              <a:t>年</a:t>
            </a:r>
            <a:r>
              <a:rPr lang="en-US" altLang="ja-JP" sz="1100" dirty="0">
                <a:solidFill>
                  <a:schemeClr val="tx1">
                    <a:lumMod val="50000"/>
                    <a:lumOff val="50000"/>
                  </a:schemeClr>
                </a:solidFill>
              </a:rPr>
              <a:t>12</a:t>
            </a:r>
            <a:r>
              <a:rPr kumimoji="1" lang="ja-JP" altLang="en-US" sz="1100" dirty="0">
                <a:solidFill>
                  <a:schemeClr val="tx1">
                    <a:lumMod val="50000"/>
                    <a:lumOff val="50000"/>
                  </a:schemeClr>
                </a:solidFill>
              </a:rPr>
              <a:t>月</a:t>
            </a:r>
            <a:r>
              <a:rPr lang="en-US" altLang="ja-JP" sz="1100" dirty="0">
                <a:solidFill>
                  <a:schemeClr val="tx1">
                    <a:lumMod val="50000"/>
                    <a:lumOff val="50000"/>
                  </a:schemeClr>
                </a:solidFill>
              </a:rPr>
              <a:t>1</a:t>
            </a:r>
            <a:r>
              <a:rPr kumimoji="1" lang="ja-JP" altLang="en-US" sz="1100" dirty="0">
                <a:solidFill>
                  <a:schemeClr val="tx1">
                    <a:lumMod val="50000"/>
                    <a:lumOff val="50000"/>
                  </a:schemeClr>
                </a:solidFill>
              </a:rPr>
              <a:t>（木）以降予約案件から適用開始です。</a:t>
            </a:r>
            <a:endParaRPr lang="en-US" altLang="ja-JP" sz="1100" dirty="0">
              <a:solidFill>
                <a:schemeClr val="tx1">
                  <a:lumMod val="50000"/>
                  <a:lumOff val="50000"/>
                </a:schemeClr>
              </a:solidFill>
            </a:endParaRPr>
          </a:p>
        </p:txBody>
      </p:sp>
      <p:sp>
        <p:nvSpPr>
          <p:cNvPr id="2" name="楕円 1">
            <a:extLst>
              <a:ext uri="{FF2B5EF4-FFF2-40B4-BE49-F238E27FC236}">
                <a16:creationId xmlns:a16="http://schemas.microsoft.com/office/drawing/2014/main" id="{4C7EBD44-D05A-FD5E-41FE-385F9ED7214C}"/>
              </a:ext>
            </a:extLst>
          </p:cNvPr>
          <p:cNvSpPr/>
          <p:nvPr/>
        </p:nvSpPr>
        <p:spPr>
          <a:xfrm>
            <a:off x="313928" y="5517232"/>
            <a:ext cx="576064" cy="576064"/>
          </a:xfrm>
          <a:prstGeom prst="ellipse">
            <a:avLst/>
          </a:prstGeom>
          <a:solidFill>
            <a:srgbClr val="C00000"/>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4" name="テキスト ボックス 3">
            <a:extLst>
              <a:ext uri="{FF2B5EF4-FFF2-40B4-BE49-F238E27FC236}">
                <a16:creationId xmlns:a16="http://schemas.microsoft.com/office/drawing/2014/main" id="{155CFE85-1B51-D911-66E4-B8B9D7E83CA7}"/>
              </a:ext>
            </a:extLst>
          </p:cNvPr>
          <p:cNvSpPr txBox="1"/>
          <p:nvPr/>
        </p:nvSpPr>
        <p:spPr>
          <a:xfrm>
            <a:off x="47328" y="5661248"/>
            <a:ext cx="1080120" cy="307777"/>
          </a:xfrm>
          <a:prstGeom prst="rect">
            <a:avLst/>
          </a:prstGeom>
          <a:noFill/>
        </p:spPr>
        <p:txBody>
          <a:bodyPr wrap="square" rtlCol="0">
            <a:spAutoFit/>
          </a:bodyPr>
          <a:lstStyle/>
          <a:p>
            <a:pPr algn="ctr"/>
            <a:r>
              <a:rPr kumimoji="1" lang="en-US" altLang="ja-JP" sz="1400" b="1" dirty="0">
                <a:solidFill>
                  <a:schemeClr val="bg1"/>
                </a:solidFill>
              </a:rPr>
              <a:t>NEW</a:t>
            </a:r>
            <a:endParaRPr kumimoji="1" lang="ja-JP" altLang="en-US" sz="1400" b="1" dirty="0">
              <a:solidFill>
                <a:schemeClr val="bg1"/>
              </a:solidFill>
            </a:endParaRPr>
          </a:p>
        </p:txBody>
      </p:sp>
    </p:spTree>
    <p:extLst>
      <p:ext uri="{BB962C8B-B14F-4D97-AF65-F5344CB8AC3E}">
        <p14:creationId xmlns:p14="http://schemas.microsoft.com/office/powerpoint/2010/main" val="61342232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四角形: 角を丸くする 10">
            <a:extLst>
              <a:ext uri="{FF2B5EF4-FFF2-40B4-BE49-F238E27FC236}">
                <a16:creationId xmlns:a16="http://schemas.microsoft.com/office/drawing/2014/main" id="{5D52DD8A-14A7-59BC-F54D-CF511FA49C67}"/>
              </a:ext>
            </a:extLst>
          </p:cNvPr>
          <p:cNvSpPr/>
          <p:nvPr/>
        </p:nvSpPr>
        <p:spPr>
          <a:xfrm>
            <a:off x="772986" y="3356992"/>
            <a:ext cx="8635381" cy="1045483"/>
          </a:xfrm>
          <a:prstGeom prst="round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プレースホルダー 2"/>
          <p:cNvSpPr>
            <a:spLocks noGrp="1"/>
          </p:cNvSpPr>
          <p:nvPr>
            <p:ph type="body" sz="quarter" idx="11"/>
          </p:nvPr>
        </p:nvSpPr>
        <p:spPr/>
        <p:txBody>
          <a:bodyPr>
            <a:normAutofit/>
          </a:bodyPr>
          <a:lstStyle/>
          <a:p>
            <a:r>
              <a:rPr lang="ja-JP" altLang="en-US" dirty="0"/>
              <a:t>お得な</a:t>
            </a:r>
            <a:r>
              <a:rPr lang="en-US" altLang="ja-JP" dirty="0" err="1"/>
              <a:t>vimps</a:t>
            </a:r>
            <a:r>
              <a:rPr lang="ja-JP" altLang="en-US" dirty="0"/>
              <a:t>大増量プラン</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実施方法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0801200" cy="2600712"/>
          </a:xfrm>
          <a:prstGeom prst="rect">
            <a:avLst/>
          </a:prstGeom>
          <a:noFill/>
        </p:spPr>
        <p:txBody>
          <a:bodyPr wrap="square" rtlCol="0">
            <a:spAutoFit/>
          </a:bodyPr>
          <a:lstStyle/>
          <a:p>
            <a:pPr algn="l"/>
            <a:r>
              <a:rPr kumimoji="1" lang="ja-JP" altLang="en-US" sz="2000" dirty="0">
                <a:solidFill>
                  <a:schemeClr val="tx1">
                    <a:lumMod val="65000"/>
                    <a:lumOff val="35000"/>
                  </a:schemeClr>
                </a:solidFill>
              </a:rPr>
              <a:t>・</a:t>
            </a:r>
            <a:r>
              <a:rPr lang="ja-JP" altLang="en-US" sz="2000" dirty="0">
                <a:solidFill>
                  <a:schemeClr val="tx1">
                    <a:lumMod val="65000"/>
                    <a:lumOff val="35000"/>
                  </a:schemeClr>
                </a:solidFill>
              </a:rPr>
              <a:t>増量</a:t>
            </a:r>
            <a:r>
              <a:rPr kumimoji="1" lang="ja-JP" altLang="en-US" sz="2000" dirty="0">
                <a:solidFill>
                  <a:schemeClr val="tx1">
                    <a:lumMod val="65000"/>
                    <a:lumOff val="35000"/>
                  </a:schemeClr>
                </a:solidFill>
              </a:rPr>
              <a:t>対象</a:t>
            </a:r>
            <a:r>
              <a:rPr lang="ja-JP" altLang="en-US" sz="2000" dirty="0">
                <a:solidFill>
                  <a:schemeClr val="tx1">
                    <a:lumMod val="65000"/>
                    <a:lumOff val="35000"/>
                  </a:schemeClr>
                </a:solidFill>
              </a:rPr>
              <a:t>となる</a:t>
            </a:r>
            <a:r>
              <a:rPr kumimoji="1" lang="ja-JP" altLang="en-US" sz="2000" dirty="0">
                <a:solidFill>
                  <a:schemeClr val="tx1">
                    <a:lumMod val="65000"/>
                    <a:lumOff val="35000"/>
                  </a:schemeClr>
                </a:solidFill>
              </a:rPr>
              <a:t>商品</a:t>
            </a:r>
            <a:r>
              <a:rPr lang="ja-JP" altLang="en-US" sz="2000" dirty="0">
                <a:solidFill>
                  <a:schemeClr val="tx1">
                    <a:lumMod val="65000"/>
                    <a:lumOff val="35000"/>
                  </a:schemeClr>
                </a:solidFill>
              </a:rPr>
              <a:t>にて</a:t>
            </a:r>
            <a:r>
              <a:rPr kumimoji="1" lang="ja-JP" altLang="en-US" sz="2000" dirty="0">
                <a:solidFill>
                  <a:schemeClr val="tx1">
                    <a:lumMod val="65000"/>
                    <a:lumOff val="35000"/>
                  </a:schemeClr>
                </a:solidFill>
              </a:rPr>
              <a:t>、</a:t>
            </a:r>
            <a:r>
              <a:rPr lang="ja-JP" altLang="en-US" sz="2000" dirty="0">
                <a:solidFill>
                  <a:srgbClr val="FF0000"/>
                </a:solidFill>
              </a:rPr>
              <a:t>増量後</a:t>
            </a:r>
            <a:r>
              <a:rPr kumimoji="1" lang="ja-JP" altLang="en-US" sz="2000" dirty="0">
                <a:solidFill>
                  <a:srgbClr val="FF0000"/>
                </a:solidFill>
              </a:rPr>
              <a:t>の金額で予約</a:t>
            </a:r>
            <a:r>
              <a:rPr kumimoji="1" lang="ja-JP" altLang="en-US" sz="2000" dirty="0">
                <a:solidFill>
                  <a:schemeClr val="tx1">
                    <a:lumMod val="65000"/>
                    <a:lumOff val="35000"/>
                  </a:schemeClr>
                </a:solidFill>
              </a:rPr>
              <a:t>を</a:t>
            </a:r>
            <a:r>
              <a:rPr lang="ja-JP" altLang="en-US" sz="2000" dirty="0">
                <a:solidFill>
                  <a:schemeClr val="tx1">
                    <a:lumMod val="65000"/>
                    <a:lumOff val="35000"/>
                  </a:schemeClr>
                </a:solidFill>
              </a:rPr>
              <a:t>行ってください。</a:t>
            </a:r>
            <a:endParaRPr lang="en-US" altLang="ja-JP" sz="2000" dirty="0">
              <a:solidFill>
                <a:schemeClr val="tx1">
                  <a:lumMod val="65000"/>
                  <a:lumOff val="35000"/>
                </a:schemeClr>
              </a:solidFill>
            </a:endParaRPr>
          </a:p>
          <a:p>
            <a:pPr algn="l"/>
            <a:r>
              <a:rPr lang="ja-JP" altLang="en-US" sz="2000" dirty="0">
                <a:solidFill>
                  <a:schemeClr val="tx1">
                    <a:lumMod val="65000"/>
                    <a:lumOff val="35000"/>
                  </a:schemeClr>
                </a:solidFill>
              </a:rPr>
              <a:t>　</a:t>
            </a:r>
            <a:r>
              <a:rPr lang="en-US" altLang="ja-JP" sz="2000" dirty="0">
                <a:solidFill>
                  <a:schemeClr val="tx1">
                    <a:lumMod val="65000"/>
                    <a:lumOff val="35000"/>
                  </a:schemeClr>
                </a:solidFill>
              </a:rPr>
              <a:t>P31</a:t>
            </a:r>
            <a:r>
              <a:rPr kumimoji="1" lang="ja-JP" altLang="en-US" sz="2000" dirty="0">
                <a:solidFill>
                  <a:schemeClr val="tx1">
                    <a:lumMod val="65000"/>
                    <a:lumOff val="35000"/>
                  </a:schemeClr>
                </a:solidFill>
              </a:rPr>
              <a:t>の計算方法を参考にしてください。</a:t>
            </a:r>
            <a:endParaRPr kumimoji="1" lang="en-US" altLang="ja-JP" sz="2000" dirty="0">
              <a:solidFill>
                <a:schemeClr val="tx1">
                  <a:lumMod val="65000"/>
                  <a:lumOff val="35000"/>
                </a:schemeClr>
              </a:solidFill>
            </a:endParaRPr>
          </a:p>
          <a:p>
            <a:r>
              <a:rPr kumimoji="1" lang="ja-JP" altLang="en-US" sz="2000" dirty="0">
                <a:solidFill>
                  <a:schemeClr val="tx1">
                    <a:lumMod val="65000"/>
                    <a:lumOff val="35000"/>
                  </a:schemeClr>
                </a:solidFill>
              </a:rPr>
              <a:t>・</a:t>
            </a:r>
            <a:r>
              <a:rPr kumimoji="1" lang="ja-JP" altLang="en-US" sz="2000" dirty="0">
                <a:solidFill>
                  <a:srgbClr val="FF0000"/>
                </a:solidFill>
              </a:rPr>
              <a:t>予約後の翌日まで</a:t>
            </a:r>
            <a:r>
              <a:rPr kumimoji="1" lang="ja-JP" altLang="en-US" sz="2000" dirty="0">
                <a:solidFill>
                  <a:schemeClr val="tx1">
                    <a:lumMod val="65000"/>
                    <a:lumOff val="35000"/>
                  </a:schemeClr>
                </a:solidFill>
              </a:rPr>
              <a:t>に、弊社担当営業に</a:t>
            </a:r>
            <a:r>
              <a:rPr kumimoji="1" lang="ja-JP" altLang="en-US" sz="2000" dirty="0">
                <a:solidFill>
                  <a:srgbClr val="FF0000"/>
                </a:solidFill>
              </a:rPr>
              <a:t>必須項目の</a:t>
            </a:r>
            <a:r>
              <a:rPr lang="ja-JP" altLang="en-US" sz="2000" dirty="0">
                <a:solidFill>
                  <a:srgbClr val="FF0000"/>
                </a:solidFill>
              </a:rPr>
              <a:t>情報連携</a:t>
            </a:r>
            <a:r>
              <a:rPr lang="ja-JP" altLang="en-US" sz="2000" dirty="0">
                <a:solidFill>
                  <a:schemeClr val="tx1">
                    <a:lumMod val="65000"/>
                    <a:lumOff val="35000"/>
                  </a:schemeClr>
                </a:solidFill>
              </a:rPr>
              <a:t>をしてください。</a:t>
            </a:r>
            <a:endParaRPr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　予約内容を連携していただき、その後弊社にて調整金処理を行います。</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　請求時は「特別調整金」として減額された金額をご請求します。</a:t>
            </a:r>
            <a:endParaRPr lang="en-US" altLang="ja-JP" sz="2000" dirty="0">
              <a:solidFill>
                <a:schemeClr val="tx1">
                  <a:lumMod val="65000"/>
                  <a:lumOff val="35000"/>
                </a:schemeClr>
              </a:solidFill>
            </a:endParaRPr>
          </a:p>
          <a:p>
            <a:endParaRPr lang="en-US" altLang="ja-JP" sz="700" dirty="0">
              <a:solidFill>
                <a:schemeClr val="tx1">
                  <a:lumMod val="65000"/>
                  <a:lumOff val="35000"/>
                </a:schemeClr>
              </a:solidFill>
            </a:endParaRPr>
          </a:p>
          <a:p>
            <a:r>
              <a:rPr lang="ja-JP" altLang="en-US" sz="2000" b="1" dirty="0">
                <a:solidFill>
                  <a:schemeClr val="tx1">
                    <a:lumMod val="65000"/>
                    <a:lumOff val="35000"/>
                  </a:schemeClr>
                </a:solidFill>
              </a:rPr>
              <a:t>　</a:t>
            </a:r>
            <a:r>
              <a:rPr lang="en-US" altLang="ja-JP" b="1" dirty="0">
                <a:solidFill>
                  <a:schemeClr val="tx1">
                    <a:lumMod val="65000"/>
                    <a:lumOff val="35000"/>
                  </a:schemeClr>
                </a:solidFill>
              </a:rPr>
              <a:t>【</a:t>
            </a:r>
            <a:r>
              <a:rPr lang="ja-JP" altLang="en-US" b="1" dirty="0">
                <a:solidFill>
                  <a:schemeClr val="tx1">
                    <a:lumMod val="65000"/>
                    <a:lumOff val="35000"/>
                  </a:schemeClr>
                </a:solidFill>
              </a:rPr>
              <a:t>連携する必須項目</a:t>
            </a:r>
            <a:r>
              <a:rPr lang="en-US" altLang="ja-JP" b="1" dirty="0">
                <a:solidFill>
                  <a:schemeClr val="tx1">
                    <a:lumMod val="65000"/>
                    <a:lumOff val="35000"/>
                  </a:schemeClr>
                </a:solidFill>
              </a:rPr>
              <a:t>】</a:t>
            </a:r>
          </a:p>
          <a:p>
            <a:r>
              <a:rPr lang="ja-JP" altLang="en-US" dirty="0">
                <a:solidFill>
                  <a:schemeClr val="tx1">
                    <a:lumMod val="65000"/>
                    <a:lumOff val="35000"/>
                  </a:schemeClr>
                </a:solidFill>
              </a:rPr>
              <a:t>・アカウント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　・キャンペーン</a:t>
            </a:r>
            <a:r>
              <a:rPr lang="en-US" altLang="ja-JP" dirty="0">
                <a:solidFill>
                  <a:schemeClr val="tx1">
                    <a:lumMod val="65000"/>
                    <a:lumOff val="35000"/>
                  </a:schemeClr>
                </a:solidFill>
              </a:rPr>
              <a:t>ID</a:t>
            </a:r>
            <a:r>
              <a:rPr lang="ja-JP" altLang="en-US" dirty="0">
                <a:solidFill>
                  <a:schemeClr val="tx1">
                    <a:lumMod val="65000"/>
                    <a:lumOff val="35000"/>
                  </a:schemeClr>
                </a:solidFill>
              </a:rPr>
              <a:t>　・お申込み金額　・お申込み商品名</a:t>
            </a:r>
            <a:br>
              <a:rPr lang="en-US" altLang="ja-JP" dirty="0">
                <a:solidFill>
                  <a:schemeClr val="tx1">
                    <a:lumMod val="65000"/>
                    <a:lumOff val="35000"/>
                  </a:schemeClr>
                </a:solidFill>
              </a:rPr>
            </a:br>
            <a:r>
              <a:rPr lang="ja-JP" altLang="en-US" dirty="0">
                <a:solidFill>
                  <a:schemeClr val="tx1">
                    <a:lumMod val="65000"/>
                    <a:lumOff val="35000"/>
                  </a:schemeClr>
                </a:solidFill>
              </a:rPr>
              <a:t>・お申込み</a:t>
            </a:r>
            <a:r>
              <a:rPr lang="en-US" altLang="ja-JP" dirty="0" err="1">
                <a:solidFill>
                  <a:schemeClr val="tx1">
                    <a:lumMod val="65000"/>
                    <a:lumOff val="35000"/>
                  </a:schemeClr>
                </a:solidFill>
              </a:rPr>
              <a:t>vimps</a:t>
            </a:r>
            <a:r>
              <a:rPr lang="ja-JP" altLang="en-US" dirty="0">
                <a:solidFill>
                  <a:schemeClr val="tx1">
                    <a:lumMod val="65000"/>
                    <a:lumOff val="35000"/>
                  </a:schemeClr>
                </a:solidFill>
              </a:rPr>
              <a:t>　・掲載期間　・ターゲティングの種類（必要な場合のみ）</a:t>
            </a:r>
            <a:endParaRPr lang="en-US" altLang="ja-JP" dirty="0">
              <a:solidFill>
                <a:schemeClr val="tx1">
                  <a:lumMod val="65000"/>
                  <a:lumOff val="35000"/>
                </a:schemeClr>
              </a:solidFill>
            </a:endParaRPr>
          </a:p>
        </p:txBody>
      </p:sp>
      <p:sp>
        <p:nvSpPr>
          <p:cNvPr id="7" name="角丸四角形 6"/>
          <p:cNvSpPr/>
          <p:nvPr/>
        </p:nvSpPr>
        <p:spPr>
          <a:xfrm>
            <a:off x="345307" y="4563097"/>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8" name="テキスト ボックス 1"/>
          <p:cNvSpPr txBox="1"/>
          <p:nvPr/>
        </p:nvSpPr>
        <p:spPr>
          <a:xfrm>
            <a:off x="471102" y="4677566"/>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注意事項</a:t>
            </a:r>
            <a:endParaRPr kumimoji="1" lang="ja-JP" altLang="en-US" sz="2000" b="1"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821755" y="5293657"/>
            <a:ext cx="11213326" cy="1015663"/>
          </a:xfrm>
          <a:prstGeom prst="rect">
            <a:avLst/>
          </a:prstGeom>
          <a:noFill/>
        </p:spPr>
        <p:txBody>
          <a:bodyPr wrap="none" rtlCol="0">
            <a:spAutoFit/>
          </a:bodyPr>
          <a:lstStyle/>
          <a:p>
            <a:r>
              <a:rPr lang="ja-JP" altLang="en-US" sz="2000" dirty="0">
                <a:solidFill>
                  <a:schemeClr val="tx1">
                    <a:lumMod val="65000"/>
                    <a:lumOff val="35000"/>
                  </a:schemeClr>
                </a:solidFill>
              </a:rPr>
              <a:t>・弊社担当営業に</a:t>
            </a:r>
            <a:r>
              <a:rPr lang="ja-JP" altLang="en-US" sz="2000" dirty="0">
                <a:solidFill>
                  <a:srgbClr val="FF0000"/>
                </a:solidFill>
              </a:rPr>
              <a:t>情報</a:t>
            </a:r>
            <a:r>
              <a:rPr kumimoji="1" lang="ja-JP" altLang="en-US" sz="2000" dirty="0">
                <a:solidFill>
                  <a:srgbClr val="FF0000"/>
                </a:solidFill>
              </a:rPr>
              <a:t>連携ない場合は、施策適用とならず</a:t>
            </a:r>
            <a:r>
              <a:rPr kumimoji="1" lang="ja-JP" altLang="en-US" sz="2000" dirty="0">
                <a:solidFill>
                  <a:schemeClr val="tx1">
                    <a:lumMod val="65000"/>
                    <a:lumOff val="35000"/>
                  </a:schemeClr>
                </a:solidFill>
              </a:rPr>
              <a:t>に予約金額のまま請求が行われます。</a:t>
            </a:r>
            <a:endParaRPr kumimoji="1"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・商品ごとの施策適用掲載期間からずれている場合は、</a:t>
            </a:r>
            <a:r>
              <a:rPr lang="ja-JP" altLang="en-US" sz="2000" dirty="0">
                <a:solidFill>
                  <a:schemeClr val="tx1">
                    <a:lumMod val="65000"/>
                    <a:lumOff val="35000"/>
                  </a:schemeClr>
                </a:solidFill>
              </a:rPr>
              <a:t>適用</a:t>
            </a:r>
            <a:r>
              <a:rPr kumimoji="1" lang="ja-JP" altLang="en-US" sz="2000" dirty="0">
                <a:solidFill>
                  <a:schemeClr val="tx1">
                    <a:lumMod val="65000"/>
                    <a:lumOff val="35000"/>
                  </a:schemeClr>
                </a:solidFill>
              </a:rPr>
              <a:t>対象外です。</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10</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24</a:t>
            </a:r>
            <a:r>
              <a:rPr lang="ja-JP" altLang="en-US" sz="2000" dirty="0">
                <a:solidFill>
                  <a:schemeClr val="tx1">
                    <a:lumMod val="65000"/>
                    <a:lumOff val="35000"/>
                  </a:schemeClr>
                </a:solidFill>
              </a:rPr>
              <a:t>日（月）以前の予約案件は、適用対象外です。</a:t>
            </a:r>
            <a:endParaRPr kumimoji="1" lang="en-US" altLang="ja-JP" sz="2000" dirty="0">
              <a:solidFill>
                <a:schemeClr val="tx1">
                  <a:lumMod val="65000"/>
                  <a:lumOff val="35000"/>
                </a:schemeClr>
              </a:solidFill>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352897930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お得な</a:t>
            </a:r>
            <a:r>
              <a:rPr lang="en-US" altLang="ja-JP" dirty="0" err="1"/>
              <a:t>vimps</a:t>
            </a:r>
            <a:r>
              <a:rPr lang="ja-JP" altLang="en-US" dirty="0"/>
              <a:t>大増量プラン</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計算方法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1186076" cy="707886"/>
          </a:xfrm>
          <a:prstGeom prst="rect">
            <a:avLst/>
          </a:prstGeom>
          <a:noFill/>
        </p:spPr>
        <p:txBody>
          <a:bodyPr wrap="none" rtlCol="0">
            <a:spAutoFit/>
          </a:bodyPr>
          <a:lstStyle/>
          <a:p>
            <a:pPr algn="l"/>
            <a:r>
              <a:rPr lang="ja-JP" altLang="en-US" sz="2000" dirty="0">
                <a:solidFill>
                  <a:schemeClr val="tx1">
                    <a:lumMod val="65000"/>
                    <a:lumOff val="35000"/>
                  </a:schemeClr>
                </a:solidFill>
              </a:rPr>
              <a:t>予約金額の計算は、</a:t>
            </a:r>
            <a:r>
              <a:rPr lang="en-US" altLang="ja-JP" sz="2000" dirty="0" err="1">
                <a:solidFill>
                  <a:schemeClr val="tx1">
                    <a:lumMod val="65000"/>
                    <a:lumOff val="35000"/>
                  </a:schemeClr>
                </a:solidFill>
              </a:rPr>
              <a:t>vimps</a:t>
            </a:r>
            <a:r>
              <a:rPr lang="ja-JP" altLang="en-US" sz="2000" dirty="0">
                <a:solidFill>
                  <a:schemeClr val="tx1">
                    <a:lumMod val="65000"/>
                    <a:lumOff val="35000"/>
                  </a:schemeClr>
                </a:solidFill>
              </a:rPr>
              <a:t>ベースではなく、</a:t>
            </a:r>
            <a:r>
              <a:rPr lang="ja-JP" altLang="en-US" sz="2000" dirty="0">
                <a:solidFill>
                  <a:srgbClr val="FF0000"/>
                </a:solidFill>
              </a:rPr>
              <a:t>金額ベースで計算</a:t>
            </a:r>
            <a:r>
              <a:rPr lang="ja-JP" altLang="en-US" sz="2000" dirty="0">
                <a:solidFill>
                  <a:schemeClr val="tx1">
                    <a:lumMod val="65000"/>
                    <a:lumOff val="35000"/>
                  </a:schemeClr>
                </a:solidFill>
              </a:rPr>
              <a:t>いただけますとシンプルです。</a:t>
            </a:r>
            <a:endParaRPr lang="en-US" altLang="ja-JP" sz="2000" dirty="0">
              <a:solidFill>
                <a:schemeClr val="tx1">
                  <a:lumMod val="65000"/>
                  <a:lumOff val="35000"/>
                </a:schemeClr>
              </a:solidFill>
            </a:endParaRPr>
          </a:p>
          <a:p>
            <a:pPr algn="l"/>
            <a:r>
              <a:rPr lang="ja-JP" altLang="en-US" sz="2000" dirty="0">
                <a:solidFill>
                  <a:schemeClr val="tx1">
                    <a:lumMod val="65000"/>
                    <a:lumOff val="35000"/>
                  </a:schemeClr>
                </a:solidFill>
              </a:rPr>
              <a:t>増量後</a:t>
            </a:r>
            <a:r>
              <a:rPr kumimoji="1" lang="ja-JP" altLang="en-US" sz="2000" dirty="0">
                <a:solidFill>
                  <a:schemeClr val="tx1">
                    <a:lumMod val="65000"/>
                    <a:lumOff val="35000"/>
                  </a:schemeClr>
                </a:solidFill>
              </a:rPr>
              <a:t>の金額</a:t>
            </a:r>
            <a:r>
              <a:rPr lang="ja-JP" altLang="en-US" sz="2000" dirty="0">
                <a:solidFill>
                  <a:schemeClr val="tx1">
                    <a:lumMod val="65000"/>
                    <a:lumOff val="35000"/>
                  </a:schemeClr>
                </a:solidFill>
              </a:rPr>
              <a:t>で</a:t>
            </a:r>
            <a:r>
              <a:rPr kumimoji="1" lang="ja-JP" altLang="en-US" sz="2000" dirty="0">
                <a:solidFill>
                  <a:schemeClr val="tx1">
                    <a:lumMod val="65000"/>
                    <a:lumOff val="35000"/>
                  </a:schemeClr>
                </a:solidFill>
              </a:rPr>
              <a:t>ご予約ください。</a:t>
            </a:r>
            <a:endParaRPr kumimoji="1" lang="en-US" altLang="ja-JP" sz="2000" dirty="0">
              <a:solidFill>
                <a:schemeClr val="tx1">
                  <a:lumMod val="65000"/>
                  <a:lumOff val="35000"/>
                </a:schemeClr>
              </a:solidFill>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1" name="表 10"/>
          <p:cNvGraphicFramePr>
            <a:graphicFrameLocks noGrp="1"/>
          </p:cNvGraphicFramePr>
          <p:nvPr>
            <p:extLst>
              <p:ext uri="{D42A27DB-BD31-4B8C-83A1-F6EECF244321}">
                <p14:modId xmlns:p14="http://schemas.microsoft.com/office/powerpoint/2010/main" val="565689907"/>
              </p:ext>
            </p:extLst>
          </p:nvPr>
        </p:nvGraphicFramePr>
        <p:xfrm>
          <a:off x="760710" y="4300170"/>
          <a:ext cx="10657183" cy="1565178"/>
        </p:xfrm>
        <a:graphic>
          <a:graphicData uri="http://schemas.openxmlformats.org/drawingml/2006/table">
            <a:tbl>
              <a:tblPr/>
              <a:tblGrid>
                <a:gridCol w="2808312">
                  <a:extLst>
                    <a:ext uri="{9D8B030D-6E8A-4147-A177-3AD203B41FA5}">
                      <a16:colId xmlns:a16="http://schemas.microsoft.com/office/drawing/2014/main" val="2569690539"/>
                    </a:ext>
                  </a:extLst>
                </a:gridCol>
                <a:gridCol w="1794563">
                  <a:extLst>
                    <a:ext uri="{9D8B030D-6E8A-4147-A177-3AD203B41FA5}">
                      <a16:colId xmlns:a16="http://schemas.microsoft.com/office/drawing/2014/main" val="2606257009"/>
                    </a:ext>
                  </a:extLst>
                </a:gridCol>
                <a:gridCol w="3310840">
                  <a:extLst>
                    <a:ext uri="{9D8B030D-6E8A-4147-A177-3AD203B41FA5}">
                      <a16:colId xmlns:a16="http://schemas.microsoft.com/office/drawing/2014/main" val="3618112515"/>
                    </a:ext>
                  </a:extLst>
                </a:gridCol>
                <a:gridCol w="2743468">
                  <a:extLst>
                    <a:ext uri="{9D8B030D-6E8A-4147-A177-3AD203B41FA5}">
                      <a16:colId xmlns:a16="http://schemas.microsoft.com/office/drawing/2014/main" val="2561205553"/>
                    </a:ext>
                  </a:extLst>
                </a:gridCol>
              </a:tblGrid>
              <a:tr h="388278">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購入予定金額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増量率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計算</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予約金額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92300">
                <a:tc>
                  <a:txBody>
                    <a:bodyPr/>
                    <a:lstStyle/>
                    <a:p>
                      <a:pPr algn="ctr" rtl="0" fontAlgn="ctr"/>
                      <a:r>
                        <a:rPr lang="en-US" altLang="ja-JP" sz="1600" b="1" i="0" u="none" strike="noStrike" dirty="0">
                          <a:solidFill>
                            <a:srgbClr val="000000"/>
                          </a:solidFill>
                          <a:effectLst/>
                          <a:latin typeface="メイリオ" panose="020B0604030504040204" pitchFamily="50" charset="-128"/>
                          <a:ea typeface="メイリオ" panose="020B0604030504040204" pitchFamily="50" charset="-128"/>
                        </a:rPr>
                        <a:t>100</a:t>
                      </a:r>
                      <a:r>
                        <a:rPr lang="ja-JP" altLang="en-US" sz="1600" b="1"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600" b="1" i="0" u="none" strike="noStrike" dirty="0">
                          <a:solidFill>
                            <a:srgbClr val="000000"/>
                          </a:solidFill>
                          <a:effectLst/>
                          <a:latin typeface="メイリオ" panose="020B0604030504040204" pitchFamily="50" charset="-128"/>
                          <a:ea typeface="メイリオ" panose="020B0604030504040204" pitchFamily="50" charset="-128"/>
                        </a:rPr>
                        <a:t>299.9</a:t>
                      </a:r>
                      <a:r>
                        <a:rPr lang="ja-JP" altLang="en-US" sz="16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購入予定金額（予算） </a:t>
                      </a: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a:t>
                      </a:r>
                      <a:r>
                        <a:rPr lang="en-US" altLang="ja-JP" sz="1600" b="0" i="0" u="none" strike="noStrike" dirty="0">
                          <a:solidFill>
                            <a:srgbClr val="FF0000"/>
                          </a:solidFill>
                          <a:effectLst/>
                          <a:latin typeface="メイリオ" panose="020B0604030504040204" pitchFamily="50" charset="-128"/>
                          <a:ea typeface="メイリオ" panose="020B0604030504040204" pitchFamily="50" charset="-128"/>
                        </a:rPr>
                        <a:t> </a:t>
                      </a:r>
                      <a:r>
                        <a:rPr lang="en-US" altLang="ja-JP" sz="1600" b="1" i="0" u="none" strike="noStrike" dirty="0">
                          <a:solidFill>
                            <a:srgbClr val="FF0000"/>
                          </a:solidFill>
                          <a:effectLst/>
                          <a:latin typeface="メイリオ" panose="020B0604030504040204" pitchFamily="50" charset="-128"/>
                          <a:ea typeface="メイリオ" panose="020B0604030504040204" pitchFamily="50" charset="-128"/>
                        </a:rPr>
                        <a:t>1.15</a:t>
                      </a:r>
                      <a:endParaRPr lang="ja-JP" altLang="en-US" sz="1600" b="1" i="0" u="none" strike="noStrike" dirty="0">
                        <a:solidFill>
                          <a:srgbClr val="FF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計算後の金額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392300">
                <a:tc>
                  <a:txBody>
                    <a:bodyPr/>
                    <a:lstStyle/>
                    <a:p>
                      <a:pPr algn="ctr" rtl="0" fontAlgn="ctr"/>
                      <a:r>
                        <a:rPr lang="en-US" altLang="ja-JP" sz="1600" b="1" i="0" u="none" strike="noStrike" dirty="0">
                          <a:solidFill>
                            <a:srgbClr val="000000"/>
                          </a:solidFill>
                          <a:effectLst/>
                          <a:latin typeface="メイリオ" panose="020B0604030504040204" pitchFamily="50" charset="-128"/>
                          <a:ea typeface="メイリオ" panose="020B0604030504040204" pitchFamily="50" charset="-128"/>
                        </a:rPr>
                        <a:t>300</a:t>
                      </a:r>
                      <a:r>
                        <a:rPr lang="ja-JP" altLang="en-US" sz="1600" b="1"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600" b="1" i="0" u="none" strike="noStrike" dirty="0">
                          <a:solidFill>
                            <a:srgbClr val="000000"/>
                          </a:solidFill>
                          <a:effectLst/>
                          <a:latin typeface="メイリオ" panose="020B0604030504040204" pitchFamily="50" charset="-128"/>
                          <a:ea typeface="メイリオ" panose="020B0604030504040204" pitchFamily="50" charset="-128"/>
                        </a:rPr>
                        <a:t>499.9</a:t>
                      </a:r>
                      <a:r>
                        <a:rPr lang="ja-JP" altLang="en-US" sz="16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25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購入予定金額（予算） </a:t>
                      </a: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 1.25</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計算後の金額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438937"/>
                  </a:ext>
                </a:extLst>
              </a:tr>
              <a:tr h="392300">
                <a:tc>
                  <a:txBody>
                    <a:bodyPr/>
                    <a:lstStyle/>
                    <a:p>
                      <a:pPr algn="ctr" rtl="0" fontAlgn="ctr"/>
                      <a:r>
                        <a:rPr lang="en-US" altLang="ja-JP" sz="1600" b="1" i="0" u="none" strike="noStrike" dirty="0">
                          <a:solidFill>
                            <a:srgbClr val="000000"/>
                          </a:solidFill>
                          <a:effectLst/>
                          <a:latin typeface="メイリオ" panose="020B0604030504040204" pitchFamily="50" charset="-128"/>
                          <a:ea typeface="メイリオ" panose="020B0604030504040204" pitchFamily="50" charset="-128"/>
                        </a:rPr>
                        <a:t>500</a:t>
                      </a:r>
                      <a:r>
                        <a:rPr lang="ja-JP" altLang="en-US" sz="1600" b="1" i="0" u="none" strike="noStrike" dirty="0">
                          <a:solidFill>
                            <a:srgbClr val="000000"/>
                          </a:solidFill>
                          <a:effectLst/>
                          <a:latin typeface="メイリオ" panose="020B0604030504040204" pitchFamily="50" charset="-128"/>
                          <a:ea typeface="メイリオ" panose="020B0604030504040204" pitchFamily="50" charset="-128"/>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35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購入予定金額（予算） </a:t>
                      </a: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 1.35</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rgbClr val="FF0000"/>
                          </a:solidFill>
                          <a:effectLst/>
                          <a:latin typeface="メイリオ" panose="020B0604030504040204" pitchFamily="50" charset="-128"/>
                          <a:ea typeface="メイリオ" panose="020B0604030504040204" pitchFamily="50" charset="-128"/>
                        </a:rPr>
                        <a:t>計算後の金額</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bl>
          </a:graphicData>
        </a:graphic>
      </p:graphicFrame>
      <p:sp>
        <p:nvSpPr>
          <p:cNvPr id="7" name="テキスト ボックス 6">
            <a:extLst>
              <a:ext uri="{FF2B5EF4-FFF2-40B4-BE49-F238E27FC236}">
                <a16:creationId xmlns:a16="http://schemas.microsoft.com/office/drawing/2014/main" id="{CFD3B29B-5806-1BB6-8D1E-C84A97697C63}"/>
              </a:ext>
            </a:extLst>
          </p:cNvPr>
          <p:cNvSpPr txBox="1"/>
          <p:nvPr/>
        </p:nvSpPr>
        <p:spPr>
          <a:xfrm>
            <a:off x="8868304" y="3068483"/>
            <a:ext cx="2953053" cy="646331"/>
          </a:xfrm>
          <a:prstGeom prst="rect">
            <a:avLst/>
          </a:prstGeom>
          <a:noFill/>
        </p:spPr>
        <p:txBody>
          <a:bodyPr wrap="none" rtlCol="0">
            <a:spAutoFit/>
          </a:bodyPr>
          <a:lstStyle/>
          <a:p>
            <a:pPr algn="l"/>
            <a:r>
              <a:rPr lang="ja-JP" altLang="en-US" sz="1200" b="1" dirty="0">
                <a:solidFill>
                  <a:schemeClr val="tx1">
                    <a:lumMod val="65000"/>
                    <a:lumOff val="35000"/>
                  </a:schemeClr>
                </a:solidFill>
              </a:rPr>
              <a:t>例）予算</a:t>
            </a:r>
            <a:r>
              <a:rPr lang="en-US" altLang="ja-JP" sz="1200" b="1" dirty="0">
                <a:solidFill>
                  <a:schemeClr val="tx1">
                    <a:lumMod val="65000"/>
                    <a:lumOff val="35000"/>
                  </a:schemeClr>
                </a:solidFill>
              </a:rPr>
              <a:t>500</a:t>
            </a:r>
            <a:r>
              <a:rPr lang="ja-JP" altLang="en-US" sz="1200" b="1" dirty="0">
                <a:solidFill>
                  <a:schemeClr val="tx1">
                    <a:lumMod val="65000"/>
                    <a:lumOff val="35000"/>
                  </a:schemeClr>
                </a:solidFill>
              </a:rPr>
              <a:t>万円、</a:t>
            </a:r>
            <a:r>
              <a:rPr lang="en-US" altLang="ja-JP" sz="1200" b="1" dirty="0">
                <a:solidFill>
                  <a:schemeClr val="tx1">
                    <a:lumMod val="65000"/>
                    <a:lumOff val="35000"/>
                  </a:schemeClr>
                </a:solidFill>
              </a:rPr>
              <a:t>20</a:t>
            </a:r>
            <a:r>
              <a:rPr lang="ja-JP" altLang="en-US" sz="1200" b="1" dirty="0">
                <a:solidFill>
                  <a:schemeClr val="tx1">
                    <a:lumMod val="65000"/>
                    <a:lumOff val="35000"/>
                  </a:schemeClr>
                </a:solidFill>
              </a:rPr>
              <a:t>％増量の場合</a:t>
            </a:r>
            <a:endParaRPr lang="en-US" altLang="ja-JP" sz="1200" b="1" dirty="0">
              <a:solidFill>
                <a:schemeClr val="tx1">
                  <a:lumMod val="65000"/>
                  <a:lumOff val="35000"/>
                </a:schemeClr>
              </a:solidFill>
            </a:endParaRPr>
          </a:p>
          <a:p>
            <a:pPr algn="l"/>
            <a:r>
              <a:rPr kumimoji="1" lang="ja-JP" altLang="en-US" sz="1200" dirty="0">
                <a:solidFill>
                  <a:schemeClr val="tx1">
                    <a:lumMod val="65000"/>
                    <a:lumOff val="35000"/>
                  </a:schemeClr>
                </a:solidFill>
              </a:rPr>
              <a:t>予約金額：</a:t>
            </a:r>
            <a:r>
              <a:rPr kumimoji="1" lang="en-US" altLang="ja-JP" sz="1200" b="1" dirty="0">
                <a:solidFill>
                  <a:srgbClr val="FF0000"/>
                </a:solidFill>
              </a:rPr>
              <a:t> 600</a:t>
            </a:r>
            <a:r>
              <a:rPr kumimoji="1" lang="ja-JP" altLang="en-US" sz="1200" b="1" dirty="0">
                <a:solidFill>
                  <a:srgbClr val="FF0000"/>
                </a:solidFill>
              </a:rPr>
              <a:t>万円</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5</a:t>
            </a:r>
            <a:r>
              <a:rPr kumimoji="1" lang="en-US" altLang="ja-JP" sz="1200" dirty="0">
                <a:solidFill>
                  <a:schemeClr val="tx1">
                    <a:lumMod val="65000"/>
                    <a:lumOff val="35000"/>
                  </a:schemeClr>
                </a:solidFill>
              </a:rPr>
              <a:t>00</a:t>
            </a:r>
            <a:r>
              <a:rPr kumimoji="1" lang="ja-JP" altLang="en-US" sz="1200" dirty="0">
                <a:solidFill>
                  <a:schemeClr val="tx1">
                    <a:lumMod val="65000"/>
                    <a:lumOff val="35000"/>
                  </a:schemeClr>
                </a:solidFill>
              </a:rPr>
              <a:t>万円</a:t>
            </a:r>
            <a:r>
              <a:rPr lang="en-US" altLang="ja-JP" sz="1200" dirty="0">
                <a:solidFill>
                  <a:schemeClr val="tx1">
                    <a:lumMod val="65000"/>
                    <a:lumOff val="35000"/>
                  </a:schemeClr>
                </a:solidFill>
              </a:rPr>
              <a:t>× 1.2</a:t>
            </a:r>
            <a:r>
              <a:rPr lang="ja-JP" altLang="en-US" sz="1200" dirty="0">
                <a:solidFill>
                  <a:schemeClr val="tx1">
                    <a:lumMod val="65000"/>
                    <a:lumOff val="35000"/>
                  </a:schemeClr>
                </a:solidFill>
              </a:rPr>
              <a:t>）</a:t>
            </a:r>
            <a:endParaRPr kumimoji="1" lang="en-US" altLang="ja-JP" sz="1200" b="1" dirty="0">
              <a:solidFill>
                <a:srgbClr val="FF0000"/>
              </a:solidFill>
            </a:endParaRPr>
          </a:p>
          <a:p>
            <a:pPr algn="l"/>
            <a:r>
              <a:rPr kumimoji="1" lang="ja-JP" altLang="en-US" sz="1200" dirty="0">
                <a:solidFill>
                  <a:schemeClr val="tx1">
                    <a:lumMod val="65000"/>
                    <a:lumOff val="35000"/>
                  </a:schemeClr>
                </a:solidFill>
              </a:rPr>
              <a:t>請求：</a:t>
            </a:r>
            <a:r>
              <a:rPr lang="en-US" altLang="ja-JP" sz="1200" dirty="0">
                <a:solidFill>
                  <a:schemeClr val="tx1">
                    <a:lumMod val="65000"/>
                    <a:lumOff val="35000"/>
                  </a:schemeClr>
                </a:solidFill>
              </a:rPr>
              <a:t>5</a:t>
            </a:r>
            <a:r>
              <a:rPr kumimoji="1" lang="en-US" altLang="ja-JP" sz="1200" dirty="0">
                <a:solidFill>
                  <a:schemeClr val="tx1">
                    <a:lumMod val="65000"/>
                    <a:lumOff val="35000"/>
                  </a:schemeClr>
                </a:solidFill>
              </a:rPr>
              <a:t>00</a:t>
            </a:r>
            <a:r>
              <a:rPr kumimoji="1" lang="ja-JP" altLang="en-US" sz="1200" dirty="0">
                <a:solidFill>
                  <a:schemeClr val="tx1">
                    <a:lumMod val="65000"/>
                    <a:lumOff val="35000"/>
                  </a:schemeClr>
                </a:solidFill>
              </a:rPr>
              <a:t>万円（</a:t>
            </a:r>
            <a:r>
              <a:rPr lang="ja-JP" altLang="en-US" sz="1200" dirty="0">
                <a:solidFill>
                  <a:schemeClr val="tx1">
                    <a:lumMod val="65000"/>
                    <a:lumOff val="35000"/>
                  </a:schemeClr>
                </a:solidFill>
              </a:rPr>
              <a:t>特別調整金対応</a:t>
            </a:r>
            <a:r>
              <a:rPr kumimoji="1" lang="ja-JP" altLang="en-US" sz="1200" dirty="0">
                <a:solidFill>
                  <a:schemeClr val="tx1">
                    <a:lumMod val="65000"/>
                    <a:lumOff val="35000"/>
                  </a:schemeClr>
                </a:solidFill>
              </a:rPr>
              <a:t>）</a:t>
            </a:r>
            <a:endParaRPr kumimoji="1" lang="en-US" altLang="ja-JP" sz="1200" dirty="0">
              <a:solidFill>
                <a:schemeClr val="tx1">
                  <a:lumMod val="65000"/>
                  <a:lumOff val="35000"/>
                </a:schemeClr>
              </a:solidFill>
            </a:endParaRPr>
          </a:p>
        </p:txBody>
      </p:sp>
      <p:sp>
        <p:nvSpPr>
          <p:cNvPr id="8" name="テキスト ボックス 7">
            <a:extLst>
              <a:ext uri="{FF2B5EF4-FFF2-40B4-BE49-F238E27FC236}">
                <a16:creationId xmlns:a16="http://schemas.microsoft.com/office/drawing/2014/main" id="{A7E24BC3-9827-C120-FF7D-5D844862E161}"/>
              </a:ext>
            </a:extLst>
          </p:cNvPr>
          <p:cNvSpPr txBox="1"/>
          <p:nvPr/>
        </p:nvSpPr>
        <p:spPr>
          <a:xfrm>
            <a:off x="718206" y="3930838"/>
            <a:ext cx="877163" cy="369332"/>
          </a:xfrm>
          <a:prstGeom prst="rect">
            <a:avLst/>
          </a:prstGeom>
          <a:noFill/>
        </p:spPr>
        <p:txBody>
          <a:bodyPr wrap="none" rtlCol="0">
            <a:spAutoFit/>
          </a:bodyPr>
          <a:lstStyle/>
          <a:p>
            <a:pPr algn="l"/>
            <a:r>
              <a:rPr kumimoji="1" lang="ja-JP" altLang="en-US" b="1" dirty="0"/>
              <a:t>■中面</a:t>
            </a:r>
          </a:p>
        </p:txBody>
      </p:sp>
      <p:graphicFrame>
        <p:nvGraphicFramePr>
          <p:cNvPr id="9" name="表 8">
            <a:extLst>
              <a:ext uri="{FF2B5EF4-FFF2-40B4-BE49-F238E27FC236}">
                <a16:creationId xmlns:a16="http://schemas.microsoft.com/office/drawing/2014/main" id="{4FABD7EF-7F89-55F0-AEC9-4CAC116C79EB}"/>
              </a:ext>
            </a:extLst>
          </p:cNvPr>
          <p:cNvGraphicFramePr>
            <a:graphicFrameLocks noGrp="1"/>
          </p:cNvGraphicFramePr>
          <p:nvPr>
            <p:extLst>
              <p:ext uri="{D42A27DB-BD31-4B8C-83A1-F6EECF244321}">
                <p14:modId xmlns:p14="http://schemas.microsoft.com/office/powerpoint/2010/main" val="1426507735"/>
              </p:ext>
            </p:extLst>
          </p:nvPr>
        </p:nvGraphicFramePr>
        <p:xfrm>
          <a:off x="767409" y="2934236"/>
          <a:ext cx="7848871" cy="780578"/>
        </p:xfrm>
        <a:graphic>
          <a:graphicData uri="http://schemas.openxmlformats.org/drawingml/2006/table">
            <a:tbl>
              <a:tblPr/>
              <a:tblGrid>
                <a:gridCol w="1794563">
                  <a:extLst>
                    <a:ext uri="{9D8B030D-6E8A-4147-A177-3AD203B41FA5}">
                      <a16:colId xmlns:a16="http://schemas.microsoft.com/office/drawing/2014/main" val="2606257009"/>
                    </a:ext>
                  </a:extLst>
                </a:gridCol>
                <a:gridCol w="3310840">
                  <a:extLst>
                    <a:ext uri="{9D8B030D-6E8A-4147-A177-3AD203B41FA5}">
                      <a16:colId xmlns:a16="http://schemas.microsoft.com/office/drawing/2014/main" val="3618112515"/>
                    </a:ext>
                  </a:extLst>
                </a:gridCol>
                <a:gridCol w="2743468">
                  <a:extLst>
                    <a:ext uri="{9D8B030D-6E8A-4147-A177-3AD203B41FA5}">
                      <a16:colId xmlns:a16="http://schemas.microsoft.com/office/drawing/2014/main" val="2561205553"/>
                    </a:ext>
                  </a:extLst>
                </a:gridCol>
              </a:tblGrid>
              <a:tr h="388278">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増量率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計算</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予約金額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92300">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20</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購入予定金額（予算） </a:t>
                      </a: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a:t>
                      </a:r>
                      <a:r>
                        <a:rPr lang="en-US" altLang="ja-JP" sz="1600" b="0" i="0" u="none" strike="noStrike" dirty="0">
                          <a:solidFill>
                            <a:srgbClr val="FF0000"/>
                          </a:solidFill>
                          <a:effectLst/>
                          <a:latin typeface="メイリオ" panose="020B0604030504040204" pitchFamily="50" charset="-128"/>
                          <a:ea typeface="メイリオ" panose="020B0604030504040204" pitchFamily="50" charset="-128"/>
                        </a:rPr>
                        <a:t> </a:t>
                      </a:r>
                      <a:r>
                        <a:rPr lang="en-US" altLang="ja-JP" sz="1600" b="1" i="0" u="none" strike="noStrike" dirty="0">
                          <a:solidFill>
                            <a:srgbClr val="FF0000"/>
                          </a:solidFill>
                          <a:effectLst/>
                          <a:latin typeface="メイリオ" panose="020B0604030504040204" pitchFamily="50" charset="-128"/>
                          <a:ea typeface="メイリオ" panose="020B0604030504040204" pitchFamily="50" charset="-128"/>
                        </a:rPr>
                        <a:t>1.2</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計算後の金額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bl>
          </a:graphicData>
        </a:graphic>
      </p:graphicFrame>
      <p:sp>
        <p:nvSpPr>
          <p:cNvPr id="12" name="テキスト ボックス 11">
            <a:extLst>
              <a:ext uri="{FF2B5EF4-FFF2-40B4-BE49-F238E27FC236}">
                <a16:creationId xmlns:a16="http://schemas.microsoft.com/office/drawing/2014/main" id="{54E90ABF-DE7A-ED52-7EF6-1AD0A239979D}"/>
              </a:ext>
            </a:extLst>
          </p:cNvPr>
          <p:cNvSpPr txBox="1"/>
          <p:nvPr/>
        </p:nvSpPr>
        <p:spPr>
          <a:xfrm>
            <a:off x="724905" y="2564904"/>
            <a:ext cx="2492990" cy="369332"/>
          </a:xfrm>
          <a:prstGeom prst="rect">
            <a:avLst/>
          </a:prstGeom>
          <a:noFill/>
        </p:spPr>
        <p:txBody>
          <a:bodyPr wrap="none" rtlCol="0">
            <a:spAutoFit/>
          </a:bodyPr>
          <a:lstStyle/>
          <a:p>
            <a:pPr algn="l"/>
            <a:r>
              <a:rPr kumimoji="1" lang="ja-JP" altLang="en-US" b="1" dirty="0"/>
              <a:t>■ブランドパネル関連</a:t>
            </a:r>
          </a:p>
        </p:txBody>
      </p:sp>
      <p:sp>
        <p:nvSpPr>
          <p:cNvPr id="13" name="テキスト ボックス 12">
            <a:extLst>
              <a:ext uri="{FF2B5EF4-FFF2-40B4-BE49-F238E27FC236}">
                <a16:creationId xmlns:a16="http://schemas.microsoft.com/office/drawing/2014/main" id="{06B0913E-B4EC-2487-03EE-E66C426ECEAC}"/>
              </a:ext>
            </a:extLst>
          </p:cNvPr>
          <p:cNvSpPr txBox="1"/>
          <p:nvPr/>
        </p:nvSpPr>
        <p:spPr>
          <a:xfrm>
            <a:off x="8868304" y="6028097"/>
            <a:ext cx="3049233" cy="646331"/>
          </a:xfrm>
          <a:prstGeom prst="rect">
            <a:avLst/>
          </a:prstGeom>
          <a:noFill/>
        </p:spPr>
        <p:txBody>
          <a:bodyPr wrap="none" rtlCol="0">
            <a:spAutoFit/>
          </a:bodyPr>
          <a:lstStyle/>
          <a:p>
            <a:pPr algn="l"/>
            <a:r>
              <a:rPr lang="ja-JP" altLang="en-US" sz="1200" b="1" dirty="0">
                <a:solidFill>
                  <a:schemeClr val="tx1">
                    <a:lumMod val="65000"/>
                    <a:lumOff val="35000"/>
                  </a:schemeClr>
                </a:solidFill>
              </a:rPr>
              <a:t>例）予算</a:t>
            </a:r>
            <a:r>
              <a:rPr lang="en-US" altLang="ja-JP" sz="1200" b="1" dirty="0">
                <a:solidFill>
                  <a:schemeClr val="tx1">
                    <a:lumMod val="65000"/>
                    <a:lumOff val="35000"/>
                  </a:schemeClr>
                </a:solidFill>
              </a:rPr>
              <a:t>500</a:t>
            </a:r>
            <a:r>
              <a:rPr lang="ja-JP" altLang="en-US" sz="1200" b="1" dirty="0">
                <a:solidFill>
                  <a:schemeClr val="tx1">
                    <a:lumMod val="65000"/>
                    <a:lumOff val="35000"/>
                  </a:schemeClr>
                </a:solidFill>
              </a:rPr>
              <a:t>万円、</a:t>
            </a:r>
            <a:r>
              <a:rPr lang="en-US" altLang="ja-JP" sz="1200" b="1" dirty="0">
                <a:solidFill>
                  <a:schemeClr val="tx1">
                    <a:lumMod val="65000"/>
                    <a:lumOff val="35000"/>
                  </a:schemeClr>
                </a:solidFill>
              </a:rPr>
              <a:t>35</a:t>
            </a:r>
            <a:r>
              <a:rPr lang="ja-JP" altLang="en-US" sz="1200" b="1" dirty="0">
                <a:solidFill>
                  <a:schemeClr val="tx1">
                    <a:lumMod val="65000"/>
                    <a:lumOff val="35000"/>
                  </a:schemeClr>
                </a:solidFill>
              </a:rPr>
              <a:t>％増量の場合</a:t>
            </a:r>
            <a:endParaRPr lang="en-US" altLang="ja-JP" sz="1200" b="1" dirty="0">
              <a:solidFill>
                <a:schemeClr val="tx1">
                  <a:lumMod val="65000"/>
                  <a:lumOff val="35000"/>
                </a:schemeClr>
              </a:solidFill>
            </a:endParaRPr>
          </a:p>
          <a:p>
            <a:r>
              <a:rPr kumimoji="1" lang="ja-JP" altLang="en-US" sz="1200" dirty="0">
                <a:solidFill>
                  <a:schemeClr val="tx1">
                    <a:lumMod val="65000"/>
                    <a:lumOff val="35000"/>
                  </a:schemeClr>
                </a:solidFill>
              </a:rPr>
              <a:t>予約金額：</a:t>
            </a:r>
            <a:r>
              <a:rPr lang="en-US" altLang="ja-JP" sz="1200" b="1" dirty="0">
                <a:solidFill>
                  <a:srgbClr val="FF0000"/>
                </a:solidFill>
              </a:rPr>
              <a:t> 675</a:t>
            </a:r>
            <a:r>
              <a:rPr lang="ja-JP" altLang="en-US" sz="1200" b="1" dirty="0">
                <a:solidFill>
                  <a:srgbClr val="FF0000"/>
                </a:solidFill>
              </a:rPr>
              <a:t>万円</a:t>
            </a:r>
            <a:r>
              <a:rPr lang="ja-JP" altLang="en-US" sz="1200" dirty="0">
                <a:solidFill>
                  <a:schemeClr val="tx1">
                    <a:lumMod val="65000"/>
                    <a:lumOff val="35000"/>
                  </a:schemeClr>
                </a:solidFill>
              </a:rPr>
              <a:t>（</a:t>
            </a:r>
            <a:r>
              <a:rPr lang="en-US" altLang="ja-JP" sz="1200" dirty="0">
                <a:solidFill>
                  <a:schemeClr val="tx1">
                    <a:lumMod val="65000"/>
                    <a:lumOff val="35000"/>
                  </a:schemeClr>
                </a:solidFill>
              </a:rPr>
              <a:t>5</a:t>
            </a:r>
            <a:r>
              <a:rPr kumimoji="1" lang="en-US" altLang="ja-JP" sz="1200" dirty="0">
                <a:solidFill>
                  <a:schemeClr val="tx1">
                    <a:lumMod val="65000"/>
                    <a:lumOff val="35000"/>
                  </a:schemeClr>
                </a:solidFill>
              </a:rPr>
              <a:t>00</a:t>
            </a:r>
            <a:r>
              <a:rPr kumimoji="1" lang="ja-JP" altLang="en-US" sz="1200" dirty="0">
                <a:solidFill>
                  <a:schemeClr val="tx1">
                    <a:lumMod val="65000"/>
                    <a:lumOff val="35000"/>
                  </a:schemeClr>
                </a:solidFill>
              </a:rPr>
              <a:t>万円</a:t>
            </a:r>
            <a:r>
              <a:rPr lang="en-US" altLang="ja-JP" sz="1200" dirty="0">
                <a:solidFill>
                  <a:schemeClr val="tx1">
                    <a:lumMod val="65000"/>
                    <a:lumOff val="35000"/>
                  </a:schemeClr>
                </a:solidFill>
              </a:rPr>
              <a:t>× 1.35</a:t>
            </a:r>
            <a:r>
              <a:rPr lang="ja-JP" altLang="en-US" sz="1200" dirty="0">
                <a:solidFill>
                  <a:schemeClr val="tx1">
                    <a:lumMod val="65000"/>
                    <a:lumOff val="35000"/>
                  </a:schemeClr>
                </a:solidFill>
              </a:rPr>
              <a:t>）</a:t>
            </a:r>
            <a:endParaRPr lang="en-US" altLang="ja-JP" sz="1200" b="1" dirty="0">
              <a:solidFill>
                <a:srgbClr val="FF0000"/>
              </a:solidFill>
            </a:endParaRPr>
          </a:p>
          <a:p>
            <a:pPr algn="l"/>
            <a:r>
              <a:rPr kumimoji="1" lang="ja-JP" altLang="en-US" sz="1200" dirty="0">
                <a:solidFill>
                  <a:schemeClr val="tx1">
                    <a:lumMod val="65000"/>
                    <a:lumOff val="35000"/>
                  </a:schemeClr>
                </a:solidFill>
              </a:rPr>
              <a:t>請求：</a:t>
            </a:r>
            <a:r>
              <a:rPr lang="en-US" altLang="ja-JP" sz="1200" dirty="0">
                <a:solidFill>
                  <a:schemeClr val="tx1">
                    <a:lumMod val="65000"/>
                    <a:lumOff val="35000"/>
                  </a:schemeClr>
                </a:solidFill>
              </a:rPr>
              <a:t>5</a:t>
            </a:r>
            <a:r>
              <a:rPr kumimoji="1" lang="en-US" altLang="ja-JP" sz="1200" dirty="0">
                <a:solidFill>
                  <a:schemeClr val="tx1">
                    <a:lumMod val="65000"/>
                    <a:lumOff val="35000"/>
                  </a:schemeClr>
                </a:solidFill>
              </a:rPr>
              <a:t>00</a:t>
            </a:r>
            <a:r>
              <a:rPr kumimoji="1" lang="ja-JP" altLang="en-US" sz="1200" dirty="0">
                <a:solidFill>
                  <a:schemeClr val="tx1">
                    <a:lumMod val="65000"/>
                    <a:lumOff val="35000"/>
                  </a:schemeClr>
                </a:solidFill>
              </a:rPr>
              <a:t>万円（</a:t>
            </a:r>
            <a:r>
              <a:rPr lang="ja-JP" altLang="en-US" sz="1200" dirty="0">
                <a:solidFill>
                  <a:schemeClr val="tx1">
                    <a:lumMod val="65000"/>
                    <a:lumOff val="35000"/>
                  </a:schemeClr>
                </a:solidFill>
              </a:rPr>
              <a:t>特別調整金対応</a:t>
            </a:r>
            <a:r>
              <a:rPr kumimoji="1" lang="ja-JP" altLang="en-US" sz="1200" dirty="0">
                <a:solidFill>
                  <a:schemeClr val="tx1">
                    <a:lumMod val="65000"/>
                    <a:lumOff val="35000"/>
                  </a:schemeClr>
                </a:solidFill>
              </a:rPr>
              <a:t>）</a:t>
            </a:r>
            <a:endParaRPr kumimoji="1" lang="en-US" altLang="ja-JP" sz="1200" dirty="0">
              <a:solidFill>
                <a:schemeClr val="tx1">
                  <a:lumMod val="65000"/>
                  <a:lumOff val="35000"/>
                </a:schemeClr>
              </a:solidFill>
            </a:endParaRPr>
          </a:p>
        </p:txBody>
      </p:sp>
    </p:spTree>
    <p:extLst>
      <p:ext uri="{BB962C8B-B14F-4D97-AF65-F5344CB8AC3E}">
        <p14:creationId xmlns:p14="http://schemas.microsoft.com/office/powerpoint/2010/main" val="96243831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kumimoji="1" lang="ja-JP" altLang="en-US" sz="2000" b="1" dirty="0">
                <a:latin typeface="メイリオ" panose="020B0604030504040204" pitchFamily="50" charset="-128"/>
                <a:ea typeface="メイリオ" panose="020B0604030504040204" pitchFamily="50" charset="-128"/>
              </a:rPr>
              <a:t>増量イメージ</a:t>
            </a:r>
          </a:p>
        </p:txBody>
      </p:sp>
      <p:sp>
        <p:nvSpPr>
          <p:cNvPr id="9" name="右中かっこ 8"/>
          <p:cNvSpPr/>
          <p:nvPr/>
        </p:nvSpPr>
        <p:spPr>
          <a:xfrm rot="16200000">
            <a:off x="8918732" y="1209106"/>
            <a:ext cx="231926" cy="936105"/>
          </a:xfrm>
          <a:prstGeom prst="rightBrace">
            <a:avLst>
              <a:gd name="adj1" fmla="val 45474"/>
              <a:gd name="adj2" fmla="val 50000"/>
            </a:avLst>
          </a:prstGeom>
          <a:ln w="38100">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kumimoji="1" lang="ja-JP" altLang="en-US"/>
          </a:p>
        </p:txBody>
      </p:sp>
      <p:sp>
        <p:nvSpPr>
          <p:cNvPr id="11" name="テキスト ボックス 10"/>
          <p:cNvSpPr txBox="1"/>
          <p:nvPr/>
        </p:nvSpPr>
        <p:spPr>
          <a:xfrm>
            <a:off x="7918570" y="997504"/>
            <a:ext cx="2159566" cy="523220"/>
          </a:xfrm>
          <a:prstGeom prst="rect">
            <a:avLst/>
          </a:prstGeom>
          <a:noFill/>
        </p:spPr>
        <p:txBody>
          <a:bodyPr wrap="none" rtlCol="0">
            <a:spAutoFit/>
          </a:bodyPr>
          <a:lstStyle/>
          <a:p>
            <a:pPr algn="ctr"/>
            <a:r>
              <a:rPr kumimoji="1" lang="ja-JP" altLang="en-US" sz="1400" dirty="0"/>
              <a:t>増量後の金額を指定して</a:t>
            </a:r>
            <a:endParaRPr kumimoji="1" lang="en-US" altLang="ja-JP" sz="1400" dirty="0"/>
          </a:p>
          <a:p>
            <a:pPr algn="ctr"/>
            <a:r>
              <a:rPr kumimoji="1" lang="ja-JP" altLang="en-US" sz="1400" dirty="0"/>
              <a:t>ご予約ください</a:t>
            </a:r>
          </a:p>
        </p:txBody>
      </p:sp>
      <p:sp>
        <p:nvSpPr>
          <p:cNvPr id="12" name="正方形/長方形 11"/>
          <p:cNvSpPr/>
          <p:nvPr/>
        </p:nvSpPr>
        <p:spPr>
          <a:xfrm>
            <a:off x="387018" y="5829650"/>
            <a:ext cx="4237057" cy="461665"/>
          </a:xfrm>
          <a:prstGeom prst="rect">
            <a:avLst/>
          </a:prstGeom>
        </p:spPr>
        <p:txBody>
          <a:bodyPr wrap="none" lIns="91440" tIns="45720" rIns="91440" bIns="45720" anchor="t">
            <a:spAutoFit/>
          </a:bodyPr>
          <a:lstStyle/>
          <a:p>
            <a:pPr fontAlgn="ctr"/>
            <a:r>
              <a:rPr kumimoji="0" lang="en-US" altLang="ja-JP" sz="800" kern="0" dirty="0">
                <a:solidFill>
                  <a:schemeClr val="tx1">
                    <a:lumMod val="50000"/>
                    <a:lumOff val="50000"/>
                  </a:schemeClr>
                </a:solidFill>
              </a:rPr>
              <a:t>※SP</a:t>
            </a:r>
            <a:r>
              <a:rPr kumimoji="0" lang="ja-JP" altLang="en-US" sz="800" kern="0" dirty="0">
                <a:solidFill>
                  <a:schemeClr val="tx1">
                    <a:lumMod val="50000"/>
                    <a:lumOff val="50000"/>
                  </a:schemeClr>
                </a:solidFill>
              </a:rPr>
              <a:t>はスマートフォン、</a:t>
            </a:r>
            <a:r>
              <a:rPr kumimoji="0" lang="en-US" altLang="ja-JP" sz="800" kern="0" dirty="0">
                <a:solidFill>
                  <a:schemeClr val="tx1">
                    <a:lumMod val="50000"/>
                    <a:lumOff val="50000"/>
                  </a:schemeClr>
                </a:solidFill>
              </a:rPr>
              <a:t>PC</a:t>
            </a:r>
            <a:r>
              <a:rPr kumimoji="0" lang="ja-JP" altLang="en-US" sz="800" kern="0" dirty="0">
                <a:solidFill>
                  <a:schemeClr val="tx1">
                    <a:lumMod val="50000"/>
                    <a:lumOff val="50000"/>
                  </a:schemeClr>
                </a:solidFill>
              </a:rPr>
              <a:t>はパソコン、</a:t>
            </a:r>
            <a:r>
              <a:rPr kumimoji="0" lang="en-US" altLang="ja-JP" sz="800" kern="0" dirty="0">
                <a:solidFill>
                  <a:schemeClr val="tx1">
                    <a:lumMod val="50000"/>
                    <a:lumOff val="50000"/>
                  </a:schemeClr>
                </a:solidFill>
              </a:rPr>
              <a:t>MD</a:t>
            </a:r>
            <a:r>
              <a:rPr kumimoji="0" lang="ja-JP" altLang="en-US" sz="800" kern="0" dirty="0">
                <a:solidFill>
                  <a:schemeClr val="tx1">
                    <a:lumMod val="50000"/>
                    <a:lumOff val="50000"/>
                  </a:schemeClr>
                </a:solidFill>
              </a:rPr>
              <a:t>はマルチデバイスの略称です。</a:t>
            </a:r>
            <a:endParaRPr kumimoji="0" lang="en-US" altLang="ja-JP" sz="800" kern="0" dirty="0">
              <a:solidFill>
                <a:schemeClr val="tx1">
                  <a:lumMod val="50000"/>
                  <a:lumOff val="50000"/>
                </a:schemeClr>
              </a:solidFill>
            </a:endParaRPr>
          </a:p>
          <a:p>
            <a:pPr lvl="0">
              <a:defRPr/>
            </a:pPr>
            <a:r>
              <a:rPr kumimoji="0" lang="en-US" altLang="ja-JP" sz="800" b="0" i="0" u="none" strike="noStrike" kern="0" cap="none" spc="0" normalizeH="0" baseline="0" noProof="0" dirty="0">
                <a:ln>
                  <a:noFill/>
                </a:ln>
                <a:solidFill>
                  <a:schemeClr val="tx1">
                    <a:lumMod val="50000"/>
                    <a:lumOff val="50000"/>
                  </a:schemeClr>
                </a:solidFill>
                <a:effectLst/>
                <a:uLnTx/>
                <a:uFillTx/>
              </a:rPr>
              <a:t>※</a:t>
            </a:r>
            <a:r>
              <a:rPr kumimoji="0" lang="en-US" altLang="ja-JP" sz="800" b="0" i="0" u="none" strike="noStrike" kern="0" cap="none" spc="0" normalizeH="0" baseline="0" noProof="0" dirty="0" err="1">
                <a:ln>
                  <a:noFill/>
                </a:ln>
                <a:solidFill>
                  <a:schemeClr val="tx1">
                    <a:lumMod val="50000"/>
                    <a:lumOff val="50000"/>
                  </a:schemeClr>
                </a:solidFill>
                <a:effectLst/>
                <a:uLnTx/>
                <a:uFillTx/>
              </a:rPr>
              <a:t>vimps</a:t>
            </a:r>
            <a:r>
              <a:rPr kumimoji="0" lang="ja-JP" altLang="en-US" sz="800" b="0" i="0" u="none" strike="noStrike" kern="0" cap="none" spc="0" normalizeH="0" baseline="0" noProof="0" dirty="0">
                <a:ln>
                  <a:noFill/>
                </a:ln>
                <a:solidFill>
                  <a:schemeClr val="tx1">
                    <a:lumMod val="50000"/>
                    <a:lumOff val="50000"/>
                  </a:schemeClr>
                </a:solidFill>
                <a:effectLst/>
                <a:uLnTx/>
                <a:uFillTx/>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a:p>
            <a:pPr lvl="0">
              <a:defRPr/>
            </a:pPr>
            <a:r>
              <a:rPr kumimoji="0" lang="en-US" altLang="ja-JP" sz="800" kern="0" dirty="0">
                <a:solidFill>
                  <a:schemeClr val="tx1">
                    <a:lumMod val="50000"/>
                    <a:lumOff val="50000"/>
                  </a:schemeClr>
                </a:solidFill>
              </a:rPr>
              <a:t>※</a:t>
            </a:r>
            <a:r>
              <a:rPr kumimoji="0" lang="en-US" altLang="ja-JP" sz="800" kern="0" dirty="0" err="1">
                <a:solidFill>
                  <a:schemeClr val="tx1">
                    <a:lumMod val="50000"/>
                    <a:lumOff val="50000"/>
                  </a:schemeClr>
                </a:solidFill>
              </a:rPr>
              <a:t>vCPM</a:t>
            </a:r>
            <a:r>
              <a:rPr kumimoji="0" lang="ja-JP" altLang="en-US" sz="800" kern="0" dirty="0">
                <a:solidFill>
                  <a:schemeClr val="tx1">
                    <a:lumMod val="50000"/>
                    <a:lumOff val="50000"/>
                  </a:schemeClr>
                </a:solidFill>
              </a:rPr>
              <a:t>はビューアブルインプレッション</a:t>
            </a:r>
            <a:r>
              <a:rPr kumimoji="0" lang="en-US" altLang="ja-JP" sz="800" kern="0" dirty="0">
                <a:solidFill>
                  <a:schemeClr val="tx1">
                    <a:lumMod val="50000"/>
                    <a:lumOff val="50000"/>
                  </a:schemeClr>
                </a:solidFill>
              </a:rPr>
              <a:t>1,000</a:t>
            </a:r>
            <a:r>
              <a:rPr kumimoji="0" lang="ja-JP" altLang="en-US" sz="800" kern="0" dirty="0">
                <a:solidFill>
                  <a:schemeClr val="tx1">
                    <a:lumMod val="50000"/>
                    <a:lumOff val="50000"/>
                  </a:schemeClr>
                </a:solidFill>
              </a:rPr>
              <a:t>回あたりにかかる見込み広告費用です。</a:t>
            </a:r>
            <a:endParaRPr kumimoji="0" lang="ja-JP" altLang="en-US" sz="800" b="0" i="0" u="none" strike="noStrike" kern="0" cap="none" spc="0" normalizeH="0" baseline="0" noProof="0" dirty="0">
              <a:ln>
                <a:noFill/>
              </a:ln>
              <a:solidFill>
                <a:schemeClr val="tx1">
                  <a:lumMod val="50000"/>
                  <a:lumOff val="50000"/>
                </a:schemeClr>
              </a:solidFill>
              <a:effectLst/>
              <a:uLnTx/>
              <a:uFillTx/>
            </a:endParaRPr>
          </a:p>
        </p:txBody>
      </p:sp>
      <p:sp>
        <p:nvSpPr>
          <p:cNvPr id="7" name="テキスト ボックス 6"/>
          <p:cNvSpPr txBox="1"/>
          <p:nvPr/>
        </p:nvSpPr>
        <p:spPr>
          <a:xfrm>
            <a:off x="798412" y="4880193"/>
            <a:ext cx="6593472" cy="276999"/>
          </a:xfrm>
          <a:prstGeom prst="rect">
            <a:avLst/>
          </a:prstGeom>
          <a:noFill/>
        </p:spPr>
        <p:txBody>
          <a:bodyPr wrap="none" rtlCol="0">
            <a:spAutoFit/>
          </a:bodyPr>
          <a:lstStyle/>
          <a:p>
            <a:pPr algn="l"/>
            <a:r>
              <a:rPr kumimoji="1" lang="en-US" altLang="ja-JP" sz="1200" dirty="0"/>
              <a:t>※</a:t>
            </a:r>
            <a:r>
              <a:rPr kumimoji="1" lang="ja-JP" altLang="en-US" sz="1200" dirty="0"/>
              <a:t>プライムディスプレイは同一商品内の広告タイプで</a:t>
            </a:r>
            <a:r>
              <a:rPr kumimoji="1" lang="en-US" altLang="ja-JP" sz="1200" dirty="0"/>
              <a:t>1</a:t>
            </a:r>
            <a:r>
              <a:rPr kumimoji="1" lang="ja-JP" altLang="en-US" sz="1200" dirty="0"/>
              <a:t>：</a:t>
            </a:r>
            <a:r>
              <a:rPr kumimoji="1" lang="en-US" altLang="ja-JP" sz="1200" dirty="0"/>
              <a:t>1/6</a:t>
            </a:r>
            <a:r>
              <a:rPr kumimoji="1" lang="ja-JP" altLang="en-US" sz="1200" dirty="0"/>
              <a:t>：</a:t>
            </a:r>
            <a:r>
              <a:rPr kumimoji="1" lang="en-US" altLang="ja-JP" sz="1200" dirty="0"/>
              <a:t>5/1</a:t>
            </a:r>
            <a:r>
              <a:rPr kumimoji="1" lang="ja-JP" altLang="en-US" sz="1200" dirty="0"/>
              <a:t>：</a:t>
            </a:r>
            <a:r>
              <a:rPr kumimoji="1" lang="en-US" altLang="ja-JP" sz="1200" dirty="0"/>
              <a:t>2</a:t>
            </a:r>
            <a:r>
              <a:rPr kumimoji="1" lang="ja-JP" altLang="en-US" sz="1200" dirty="0"/>
              <a:t>を選択してください。</a:t>
            </a:r>
          </a:p>
        </p:txBody>
      </p:sp>
      <p:sp>
        <p:nvSpPr>
          <p:cNvPr id="14" name="テキスト プレースホルダー 2">
            <a:extLst>
              <a:ext uri="{FF2B5EF4-FFF2-40B4-BE49-F238E27FC236}">
                <a16:creationId xmlns:a16="http://schemas.microsoft.com/office/drawing/2014/main" id="{49144482-75CD-4DCE-81EA-1DCBC3AEB81E}"/>
              </a:ext>
            </a:extLst>
          </p:cNvPr>
          <p:cNvSpPr>
            <a:spLocks noGrp="1"/>
          </p:cNvSpPr>
          <p:nvPr>
            <p:ph type="body" sz="quarter" idx="11"/>
          </p:nvPr>
        </p:nvSpPr>
        <p:spPr>
          <a:xfrm>
            <a:off x="334963" y="130175"/>
            <a:ext cx="9759950" cy="814388"/>
          </a:xfrm>
        </p:spPr>
        <p:txBody>
          <a:bodyPr>
            <a:normAutofit/>
          </a:bodyPr>
          <a:lstStyle/>
          <a:p>
            <a:r>
              <a:rPr lang="ja-JP" altLang="en-US" dirty="0"/>
              <a:t>お得な</a:t>
            </a:r>
            <a:r>
              <a:rPr lang="en-US" altLang="ja-JP" dirty="0" err="1"/>
              <a:t>vimps</a:t>
            </a:r>
            <a:r>
              <a:rPr lang="ja-JP" altLang="en-US" dirty="0"/>
              <a:t>大増量プラン</a:t>
            </a:r>
          </a:p>
        </p:txBody>
      </p:sp>
      <p:graphicFrame>
        <p:nvGraphicFramePr>
          <p:cNvPr id="16" name="表 15">
            <a:extLst>
              <a:ext uri="{FF2B5EF4-FFF2-40B4-BE49-F238E27FC236}">
                <a16:creationId xmlns:a16="http://schemas.microsoft.com/office/drawing/2014/main" id="{27C7FC62-719E-9181-4590-36D373079CE2}"/>
              </a:ext>
            </a:extLst>
          </p:cNvPr>
          <p:cNvGraphicFramePr>
            <a:graphicFrameLocks noGrp="1"/>
          </p:cNvGraphicFramePr>
          <p:nvPr>
            <p:extLst>
              <p:ext uri="{D42A27DB-BD31-4B8C-83A1-F6EECF244321}">
                <p14:modId xmlns:p14="http://schemas.microsoft.com/office/powerpoint/2010/main" val="2545787603"/>
              </p:ext>
            </p:extLst>
          </p:nvPr>
        </p:nvGraphicFramePr>
        <p:xfrm>
          <a:off x="660161" y="1874065"/>
          <a:ext cx="10836439" cy="2918173"/>
        </p:xfrm>
        <a:graphic>
          <a:graphicData uri="http://schemas.openxmlformats.org/drawingml/2006/table">
            <a:tbl>
              <a:tblPr>
                <a:tableStyleId>{073A0DAA-6AF3-43AB-8588-CEC1D06C72B9}</a:tableStyleId>
              </a:tblPr>
              <a:tblGrid>
                <a:gridCol w="2982933">
                  <a:extLst>
                    <a:ext uri="{9D8B030D-6E8A-4147-A177-3AD203B41FA5}">
                      <a16:colId xmlns:a16="http://schemas.microsoft.com/office/drawing/2014/main" val="518040546"/>
                    </a:ext>
                  </a:extLst>
                </a:gridCol>
                <a:gridCol w="978775">
                  <a:extLst>
                    <a:ext uri="{9D8B030D-6E8A-4147-A177-3AD203B41FA5}">
                      <a16:colId xmlns:a16="http://schemas.microsoft.com/office/drawing/2014/main" val="3838127335"/>
                    </a:ext>
                  </a:extLst>
                </a:gridCol>
                <a:gridCol w="990428">
                  <a:extLst>
                    <a:ext uri="{9D8B030D-6E8A-4147-A177-3AD203B41FA5}">
                      <a16:colId xmlns:a16="http://schemas.microsoft.com/office/drawing/2014/main" val="3764850458"/>
                    </a:ext>
                  </a:extLst>
                </a:gridCol>
                <a:gridCol w="990428">
                  <a:extLst>
                    <a:ext uri="{9D8B030D-6E8A-4147-A177-3AD203B41FA5}">
                      <a16:colId xmlns:a16="http://schemas.microsoft.com/office/drawing/2014/main" val="3813908074"/>
                    </a:ext>
                  </a:extLst>
                </a:gridCol>
                <a:gridCol w="978775">
                  <a:extLst>
                    <a:ext uri="{9D8B030D-6E8A-4147-A177-3AD203B41FA5}">
                      <a16:colId xmlns:a16="http://schemas.microsoft.com/office/drawing/2014/main" val="2028857550"/>
                    </a:ext>
                  </a:extLst>
                </a:gridCol>
                <a:gridCol w="978775">
                  <a:extLst>
                    <a:ext uri="{9D8B030D-6E8A-4147-A177-3AD203B41FA5}">
                      <a16:colId xmlns:a16="http://schemas.microsoft.com/office/drawing/2014/main" val="126278852"/>
                    </a:ext>
                  </a:extLst>
                </a:gridCol>
                <a:gridCol w="978775">
                  <a:extLst>
                    <a:ext uri="{9D8B030D-6E8A-4147-A177-3AD203B41FA5}">
                      <a16:colId xmlns:a16="http://schemas.microsoft.com/office/drawing/2014/main" val="3870901326"/>
                    </a:ext>
                  </a:extLst>
                </a:gridCol>
                <a:gridCol w="978775">
                  <a:extLst>
                    <a:ext uri="{9D8B030D-6E8A-4147-A177-3AD203B41FA5}">
                      <a16:colId xmlns:a16="http://schemas.microsoft.com/office/drawing/2014/main" val="623084778"/>
                    </a:ext>
                  </a:extLst>
                </a:gridCol>
                <a:gridCol w="978775">
                  <a:extLst>
                    <a:ext uri="{9D8B030D-6E8A-4147-A177-3AD203B41FA5}">
                      <a16:colId xmlns:a16="http://schemas.microsoft.com/office/drawing/2014/main" val="2375504077"/>
                    </a:ext>
                  </a:extLst>
                </a:gridCol>
              </a:tblGrid>
              <a:tr h="629275">
                <a:tc>
                  <a:txBody>
                    <a:bodyPr/>
                    <a:lstStyle/>
                    <a:p>
                      <a:pPr algn="ctr" rtl="0" fontAlgn="ctr"/>
                      <a:r>
                        <a:rPr lang="ja-JP" altLang="en-US" sz="1100" b="1" u="none" strike="noStrike" dirty="0">
                          <a:solidFill>
                            <a:schemeClr val="bg1"/>
                          </a:solidFill>
                          <a:effectLst/>
                          <a:latin typeface="+mn-ea"/>
                          <a:ea typeface="+mn-ea"/>
                        </a:rPr>
                        <a:t>商品</a:t>
                      </a:r>
                      <a:endParaRPr lang="ja-JP" altLang="en-US" sz="1100" b="1" i="0" u="none" strike="noStrike" dirty="0">
                        <a:solidFill>
                          <a:schemeClr val="bg1"/>
                        </a:solidFill>
                        <a:effectLst/>
                        <a:latin typeface="+mn-ea"/>
                        <a:ea typeface="+mn-ea"/>
                      </a:endParaRPr>
                    </a:p>
                  </a:txBody>
                  <a:tcPr marL="5982" marR="5982" marT="5982" marB="0" anchor="ctr">
                    <a:solidFill>
                      <a:schemeClr val="bg1">
                        <a:lumMod val="50000"/>
                      </a:schemeClr>
                    </a:solidFill>
                  </a:tcPr>
                </a:tc>
                <a:tc>
                  <a:txBody>
                    <a:bodyPr/>
                    <a:lstStyle/>
                    <a:p>
                      <a:pPr algn="ctr" rtl="0" fontAlgn="ctr"/>
                      <a:r>
                        <a:rPr lang="ja-JP" altLang="en-US" sz="1100" b="1" u="none" strike="noStrike" dirty="0">
                          <a:solidFill>
                            <a:schemeClr val="bg1"/>
                          </a:solidFill>
                          <a:effectLst/>
                          <a:latin typeface="+mn-ea"/>
                          <a:ea typeface="+mn-ea"/>
                        </a:rPr>
                        <a:t>出稿金額例</a:t>
                      </a:r>
                      <a:endParaRPr lang="ja-JP" altLang="en-US" sz="1100" b="1" i="0" u="none" strike="noStrike" dirty="0">
                        <a:solidFill>
                          <a:schemeClr val="bg1"/>
                        </a:solidFill>
                        <a:effectLst/>
                        <a:latin typeface="+mn-ea"/>
                        <a:ea typeface="+mn-ea"/>
                      </a:endParaRPr>
                    </a:p>
                  </a:txBody>
                  <a:tcPr marL="5982" marR="5982" marT="5982" marB="0" anchor="ctr">
                    <a:solidFill>
                      <a:schemeClr val="accent6">
                        <a:lumMod val="40000"/>
                        <a:lumOff val="60000"/>
                      </a:schemeClr>
                    </a:solidFill>
                  </a:tcPr>
                </a:tc>
                <a:tc>
                  <a:txBody>
                    <a:bodyPr/>
                    <a:lstStyle/>
                    <a:p>
                      <a:pPr algn="ctr" rtl="0" fontAlgn="ctr"/>
                      <a:r>
                        <a:rPr lang="en-US" sz="1100" b="1" u="none" strike="noStrike" dirty="0" err="1">
                          <a:solidFill>
                            <a:schemeClr val="bg1"/>
                          </a:solidFill>
                          <a:effectLst/>
                          <a:latin typeface="+mn-ea"/>
                          <a:ea typeface="+mn-ea"/>
                        </a:rPr>
                        <a:t>vCPM</a:t>
                      </a:r>
                      <a:endParaRPr lang="en-US" sz="1100" b="1" i="0" u="none" strike="noStrike" dirty="0">
                        <a:solidFill>
                          <a:schemeClr val="bg1"/>
                        </a:solidFill>
                        <a:effectLst/>
                        <a:latin typeface="+mn-ea"/>
                        <a:ea typeface="+mn-ea"/>
                      </a:endParaRPr>
                    </a:p>
                  </a:txBody>
                  <a:tcPr marL="5982" marR="5982" marT="5982" marB="0" anchor="ctr">
                    <a:solidFill>
                      <a:schemeClr val="bg1">
                        <a:lumMod val="50000"/>
                      </a:schemeClr>
                    </a:solidFill>
                  </a:tcPr>
                </a:tc>
                <a:tc>
                  <a:txBody>
                    <a:bodyPr/>
                    <a:lstStyle/>
                    <a:p>
                      <a:pPr algn="ctr" rtl="0" fontAlgn="ctr"/>
                      <a:r>
                        <a:rPr lang="en-US" sz="1100" b="1" u="none" strike="noStrike" dirty="0" err="1">
                          <a:solidFill>
                            <a:schemeClr val="bg1"/>
                          </a:solidFill>
                          <a:effectLst/>
                          <a:latin typeface="+mn-ea"/>
                          <a:ea typeface="+mn-ea"/>
                        </a:rPr>
                        <a:t>vimps</a:t>
                      </a:r>
                      <a:endParaRPr lang="en-US" sz="1100" b="1" i="0" u="none" strike="noStrike" dirty="0">
                        <a:solidFill>
                          <a:schemeClr val="bg1"/>
                        </a:solidFill>
                        <a:effectLst/>
                        <a:latin typeface="+mn-ea"/>
                        <a:ea typeface="+mn-ea"/>
                      </a:endParaRPr>
                    </a:p>
                  </a:txBody>
                  <a:tcPr marL="5982" marR="5982" marT="5982" marB="0" anchor="ctr">
                    <a:solidFill>
                      <a:schemeClr val="bg1">
                        <a:lumMod val="50000"/>
                      </a:schemeClr>
                    </a:solidFill>
                  </a:tcPr>
                </a:tc>
                <a:tc>
                  <a:txBody>
                    <a:bodyPr/>
                    <a:lstStyle/>
                    <a:p>
                      <a:pPr algn="ctr" rtl="0" fontAlgn="ctr"/>
                      <a:r>
                        <a:rPr lang="ja-JP" altLang="en-US" sz="1100" b="1" u="none" strike="noStrike" dirty="0">
                          <a:solidFill>
                            <a:schemeClr val="bg1"/>
                          </a:solidFill>
                          <a:effectLst/>
                          <a:latin typeface="+mn-ea"/>
                          <a:ea typeface="+mn-ea"/>
                        </a:rPr>
                        <a:t>増量率</a:t>
                      </a:r>
                      <a:endParaRPr lang="ja-JP" altLang="en-US" sz="1100" b="1" i="0" u="none" strike="noStrike" dirty="0">
                        <a:solidFill>
                          <a:schemeClr val="bg1"/>
                        </a:solidFill>
                        <a:effectLst/>
                        <a:latin typeface="+mn-ea"/>
                        <a:ea typeface="+mn-ea"/>
                      </a:endParaRPr>
                    </a:p>
                  </a:txBody>
                  <a:tcPr marL="5982" marR="5982" marT="5982" marB="0" anchor="ctr">
                    <a:solidFill>
                      <a:schemeClr val="accent5"/>
                    </a:solidFill>
                  </a:tcPr>
                </a:tc>
                <a:tc>
                  <a:txBody>
                    <a:bodyPr/>
                    <a:lstStyle/>
                    <a:p>
                      <a:pPr algn="ctr" rtl="0" fontAlgn="ctr"/>
                      <a:r>
                        <a:rPr lang="ja-JP" altLang="en-US" sz="1100" b="1" u="none" strike="noStrike" dirty="0">
                          <a:solidFill>
                            <a:schemeClr val="bg1"/>
                          </a:solidFill>
                          <a:effectLst/>
                          <a:latin typeface="+mn-ea"/>
                          <a:ea typeface="+mn-ea"/>
                        </a:rPr>
                        <a:t>増量後</a:t>
                      </a:r>
                      <a:r>
                        <a:rPr lang="en-US" sz="1100" b="1" u="none" strike="noStrike" dirty="0" err="1">
                          <a:solidFill>
                            <a:schemeClr val="bg1"/>
                          </a:solidFill>
                          <a:effectLst/>
                          <a:latin typeface="+mn-ea"/>
                          <a:ea typeface="+mn-ea"/>
                        </a:rPr>
                        <a:t>vimps</a:t>
                      </a:r>
                      <a:endParaRPr lang="en-US" sz="1100" b="1" i="0" u="none" strike="noStrike" dirty="0">
                        <a:solidFill>
                          <a:schemeClr val="bg1"/>
                        </a:solidFill>
                        <a:effectLst/>
                        <a:latin typeface="+mn-ea"/>
                        <a:ea typeface="+mn-ea"/>
                      </a:endParaRPr>
                    </a:p>
                  </a:txBody>
                  <a:tcPr marL="5982" marR="5982" marT="5982" marB="0" anchor="ctr">
                    <a:solidFill>
                      <a:schemeClr val="accent6"/>
                    </a:solidFill>
                  </a:tcPr>
                </a:tc>
                <a:tc>
                  <a:txBody>
                    <a:bodyPr/>
                    <a:lstStyle/>
                    <a:p>
                      <a:pPr algn="ctr" rtl="0" fontAlgn="ctr"/>
                      <a:r>
                        <a:rPr lang="ja-JP" altLang="en-US" sz="1100" b="1" u="none" strike="noStrike" dirty="0">
                          <a:solidFill>
                            <a:schemeClr val="bg1"/>
                          </a:solidFill>
                          <a:effectLst/>
                          <a:latin typeface="+mn-ea"/>
                          <a:ea typeface="+mn-ea"/>
                        </a:rPr>
                        <a:t>予約金額</a:t>
                      </a:r>
                      <a:endParaRPr lang="ja-JP" altLang="en-US" sz="1100" b="1" i="0" u="none" strike="noStrike" dirty="0">
                        <a:solidFill>
                          <a:schemeClr val="bg1"/>
                        </a:solidFill>
                        <a:effectLst/>
                        <a:latin typeface="+mn-ea"/>
                        <a:ea typeface="+mn-ea"/>
                      </a:endParaRPr>
                    </a:p>
                  </a:txBody>
                  <a:tcPr marL="5982" marR="5982" marT="5982" marB="0" anchor="ctr">
                    <a:solidFill>
                      <a:schemeClr val="accent6"/>
                    </a:solidFill>
                  </a:tcPr>
                </a:tc>
                <a:tc>
                  <a:txBody>
                    <a:bodyPr/>
                    <a:lstStyle/>
                    <a:p>
                      <a:pPr algn="ctr" rtl="0" fontAlgn="ctr"/>
                      <a:r>
                        <a:rPr lang="ja-JP" altLang="en-US" sz="800" b="1" u="none" strike="noStrike" dirty="0">
                          <a:solidFill>
                            <a:schemeClr val="bg1"/>
                          </a:solidFill>
                          <a:effectLst/>
                          <a:latin typeface="+mn-ea"/>
                          <a:ea typeface="+mn-ea"/>
                        </a:rPr>
                        <a:t>増量した場合の</a:t>
                      </a:r>
                      <a:r>
                        <a:rPr lang="en-US" altLang="ja-JP" sz="800" b="1" u="none" strike="noStrike" dirty="0" err="1">
                          <a:solidFill>
                            <a:schemeClr val="bg1"/>
                          </a:solidFill>
                          <a:effectLst/>
                          <a:latin typeface="+mn-ea"/>
                          <a:ea typeface="+mn-ea"/>
                        </a:rPr>
                        <a:t>vCPM</a:t>
                      </a:r>
                      <a:br>
                        <a:rPr lang="en-US" altLang="ja-JP" sz="800" b="1" u="none" strike="noStrike" dirty="0">
                          <a:solidFill>
                            <a:schemeClr val="bg1"/>
                          </a:solidFill>
                          <a:effectLst/>
                          <a:latin typeface="+mn-ea"/>
                          <a:ea typeface="+mn-ea"/>
                        </a:rPr>
                      </a:br>
                      <a:r>
                        <a:rPr lang="ja-JP" altLang="en-US" sz="800" b="1" u="none" strike="noStrike" dirty="0">
                          <a:solidFill>
                            <a:schemeClr val="bg1"/>
                          </a:solidFill>
                          <a:effectLst/>
                          <a:latin typeface="+mn-ea"/>
                          <a:ea typeface="+mn-ea"/>
                        </a:rPr>
                        <a:t>（おおよそ）</a:t>
                      </a:r>
                      <a:endParaRPr lang="ja-JP" altLang="en-US" sz="800" b="1" i="0" u="none" strike="noStrike" dirty="0">
                        <a:solidFill>
                          <a:schemeClr val="bg1"/>
                        </a:solidFill>
                        <a:effectLst/>
                        <a:latin typeface="+mn-ea"/>
                        <a:ea typeface="+mn-ea"/>
                      </a:endParaRPr>
                    </a:p>
                  </a:txBody>
                  <a:tcPr marL="5982" marR="5982" marT="5982" marB="0" anchor="ctr">
                    <a:solidFill>
                      <a:schemeClr val="accent5"/>
                    </a:solidFill>
                  </a:tcPr>
                </a:tc>
                <a:tc>
                  <a:txBody>
                    <a:bodyPr/>
                    <a:lstStyle/>
                    <a:p>
                      <a:pPr algn="ctr" rtl="0" fontAlgn="ctr"/>
                      <a:r>
                        <a:rPr lang="ja-JP" altLang="en-US" sz="1100" b="1" u="none" strike="noStrike" dirty="0">
                          <a:solidFill>
                            <a:schemeClr val="bg1"/>
                          </a:solidFill>
                          <a:effectLst/>
                          <a:latin typeface="+mn-ea"/>
                          <a:ea typeface="+mn-ea"/>
                        </a:rPr>
                        <a:t>調整金額</a:t>
                      </a:r>
                      <a:endParaRPr lang="ja-JP" altLang="en-US" sz="1100" b="1" i="0" u="none" strike="noStrike" dirty="0">
                        <a:solidFill>
                          <a:schemeClr val="bg1"/>
                        </a:solidFill>
                        <a:effectLst/>
                        <a:latin typeface="+mn-ea"/>
                        <a:ea typeface="+mn-ea"/>
                      </a:endParaRPr>
                    </a:p>
                  </a:txBody>
                  <a:tcPr marL="5982" marR="5982" marT="5982" marB="0" anchor="ctr">
                    <a:solidFill>
                      <a:schemeClr val="accent5"/>
                    </a:solidFill>
                  </a:tcPr>
                </a:tc>
                <a:extLst>
                  <a:ext uri="{0D108BD9-81ED-4DB2-BD59-A6C34878D82A}">
                    <a16:rowId xmlns:a16="http://schemas.microsoft.com/office/drawing/2014/main" val="3794373971"/>
                  </a:ext>
                </a:extLst>
              </a:tr>
              <a:tr h="733000">
                <a:tc>
                  <a:txBody>
                    <a:bodyPr/>
                    <a:lstStyle/>
                    <a:p>
                      <a:pPr algn="ctr" rtl="0" fontAlgn="ctr"/>
                      <a:r>
                        <a:rPr lang="ja-JP" altLang="en-US" sz="1100" u="none" strike="noStrike">
                          <a:effectLst/>
                          <a:latin typeface="+mn-ea"/>
                          <a:ea typeface="+mn-ea"/>
                        </a:rPr>
                        <a:t>ブランドパネル </a:t>
                      </a:r>
                      <a:r>
                        <a:rPr lang="en-US" altLang="ja-JP" sz="1100" u="none" strike="noStrike">
                          <a:effectLst/>
                          <a:latin typeface="+mn-ea"/>
                          <a:ea typeface="+mn-ea"/>
                        </a:rPr>
                        <a:t>SP</a:t>
                      </a:r>
                      <a:r>
                        <a:rPr lang="ja-JP" altLang="en-US" sz="1100" u="none" strike="noStrike">
                          <a:effectLst/>
                          <a:latin typeface="+mn-ea"/>
                          <a:ea typeface="+mn-ea"/>
                        </a:rPr>
                        <a:t>（５００万円～）</a:t>
                      </a:r>
                      <a:br>
                        <a:rPr lang="ja-JP" altLang="en-US" sz="800" u="none" strike="noStrike">
                          <a:effectLst/>
                          <a:latin typeface="+mn-ea"/>
                          <a:ea typeface="+mn-ea"/>
                        </a:rPr>
                      </a:br>
                      <a:r>
                        <a:rPr lang="en-US" altLang="ja-JP" sz="800" u="none" strike="noStrike">
                          <a:effectLst/>
                          <a:latin typeface="+mn-ea"/>
                          <a:ea typeface="+mn-ea"/>
                        </a:rPr>
                        <a:t>※</a:t>
                      </a:r>
                      <a:r>
                        <a:rPr lang="ja-JP" altLang="en-US" sz="800" u="none" strike="noStrike">
                          <a:effectLst/>
                          <a:latin typeface="+mn-ea"/>
                          <a:ea typeface="+mn-ea"/>
                        </a:rPr>
                        <a:t>ターゲティング：オーディエンスカテゴリー利用時</a:t>
                      </a:r>
                      <a:endParaRPr lang="ja-JP" altLang="en-US" sz="1100" b="1" i="0" u="none" strike="noStrike">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¥9,000,000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¥1,728</a:t>
                      </a:r>
                      <a:endParaRPr lang="en-US" altLang="ja-JP" sz="1000" b="0" i="0" u="none" strike="noStrike" dirty="0">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5,208,334</a:t>
                      </a:r>
                      <a:endParaRPr lang="en-US" altLang="ja-JP" sz="1000" b="0" i="0" u="none" strike="noStrike" dirty="0">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a:effectLst/>
                          <a:latin typeface="+mn-ea"/>
                          <a:ea typeface="+mn-ea"/>
                        </a:rPr>
                        <a:t>20%</a:t>
                      </a:r>
                      <a:endParaRPr lang="en-US" altLang="ja-JP" sz="1000" b="0" i="0" u="none" strike="noStrike">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6,250,000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¥10,800,000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¥1,440</a:t>
                      </a:r>
                      <a:endParaRPr lang="en-US" altLang="ja-JP" sz="1000" b="0" i="0" u="none" strike="noStrike" dirty="0">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¥1,800,000</a:t>
                      </a:r>
                      <a:endParaRPr lang="en-US" altLang="ja-JP" sz="1000" b="0" i="0" u="none" strike="noStrike" dirty="0">
                        <a:solidFill>
                          <a:srgbClr val="000000"/>
                        </a:solidFill>
                        <a:effectLst/>
                        <a:latin typeface="+mn-ea"/>
                        <a:ea typeface="+mn-ea"/>
                      </a:endParaRPr>
                    </a:p>
                  </a:txBody>
                  <a:tcPr marL="5982" marR="5982" marT="5982" marB="0" anchor="ctr"/>
                </a:tc>
                <a:extLst>
                  <a:ext uri="{0D108BD9-81ED-4DB2-BD59-A6C34878D82A}">
                    <a16:rowId xmlns:a16="http://schemas.microsoft.com/office/drawing/2014/main" val="1444526319"/>
                  </a:ext>
                </a:extLst>
              </a:tr>
              <a:tr h="733000">
                <a:tc>
                  <a:txBody>
                    <a:bodyPr/>
                    <a:lstStyle/>
                    <a:p>
                      <a:pPr algn="ctr" rtl="0" fontAlgn="t"/>
                      <a:endParaRPr lang="en-US" altLang="ja-JP" sz="1100" u="none" strike="noStrike" dirty="0">
                        <a:effectLst/>
                        <a:latin typeface="+mn-ea"/>
                        <a:ea typeface="+mn-ea"/>
                      </a:endParaRPr>
                    </a:p>
                    <a:p>
                      <a:pPr algn="ctr" rtl="0" fontAlgn="t"/>
                      <a:r>
                        <a:rPr lang="ja-JP" altLang="en-US" sz="1100" u="none" strike="noStrike" dirty="0">
                          <a:effectLst/>
                          <a:latin typeface="+mn-ea"/>
                          <a:ea typeface="+mn-ea"/>
                        </a:rPr>
                        <a:t>ブランドパネル　トップインパクト　</a:t>
                      </a:r>
                      <a:r>
                        <a:rPr lang="en-US" altLang="ja-JP" sz="1100" u="none" strike="noStrike" dirty="0">
                          <a:effectLst/>
                          <a:latin typeface="+mn-ea"/>
                          <a:ea typeface="+mn-ea"/>
                        </a:rPr>
                        <a:t>PC</a:t>
                      </a:r>
                      <a:r>
                        <a:rPr lang="ja-JP" altLang="en-US" sz="1100" u="none" strike="noStrike" dirty="0">
                          <a:effectLst/>
                          <a:latin typeface="+mn-ea"/>
                          <a:ea typeface="+mn-ea"/>
                        </a:rPr>
                        <a:t>　（</a:t>
                      </a:r>
                      <a:r>
                        <a:rPr lang="en-US" altLang="ja-JP" sz="1100" u="none" strike="noStrike" dirty="0">
                          <a:effectLst/>
                          <a:latin typeface="+mn-ea"/>
                          <a:ea typeface="+mn-ea"/>
                        </a:rPr>
                        <a:t>1000</a:t>
                      </a:r>
                      <a:r>
                        <a:rPr lang="ja-JP" altLang="en-US" sz="1100" u="none" strike="noStrike" dirty="0">
                          <a:effectLst/>
                          <a:latin typeface="+mn-ea"/>
                          <a:ea typeface="+mn-ea"/>
                        </a:rPr>
                        <a:t>万円～）</a:t>
                      </a:r>
                      <a:br>
                        <a:rPr lang="ja-JP" altLang="en-US" sz="1100" u="none" strike="noStrike" dirty="0">
                          <a:effectLst/>
                          <a:latin typeface="+mn-ea"/>
                          <a:ea typeface="+mn-ea"/>
                        </a:rPr>
                      </a:br>
                      <a:r>
                        <a:rPr lang="en-US" altLang="ja-JP" sz="800" u="none" strike="noStrike" dirty="0">
                          <a:effectLst/>
                          <a:latin typeface="+mn-ea"/>
                          <a:ea typeface="+mn-ea"/>
                        </a:rPr>
                        <a:t>※</a:t>
                      </a:r>
                      <a:r>
                        <a:rPr lang="ja-JP" altLang="en-US" sz="800" u="none" strike="noStrike" dirty="0">
                          <a:effectLst/>
                          <a:latin typeface="+mn-ea"/>
                          <a:ea typeface="+mn-ea"/>
                        </a:rPr>
                        <a:t>ターゲティング：無し</a:t>
                      </a:r>
                      <a:endParaRPr lang="ja-JP" altLang="en-US" sz="1100" b="1" i="0" u="none" strike="noStrike" dirty="0">
                        <a:solidFill>
                          <a:srgbClr val="000000"/>
                        </a:solidFill>
                        <a:effectLst/>
                        <a:latin typeface="+mn-ea"/>
                        <a:ea typeface="+mn-ea"/>
                      </a:endParaRPr>
                    </a:p>
                  </a:txBody>
                  <a:tcPr marL="5982" marR="5982" marT="5982" marB="0">
                    <a:solidFill>
                      <a:schemeClr val="bg1">
                        <a:lumMod val="95000"/>
                      </a:schemeClr>
                    </a:solidFill>
                  </a:tcPr>
                </a:tc>
                <a:tc>
                  <a:txBody>
                    <a:bodyPr/>
                    <a:lstStyle/>
                    <a:p>
                      <a:pPr algn="r" rtl="0" fontAlgn="ctr"/>
                      <a:r>
                        <a:rPr lang="en-US" altLang="ja-JP" sz="1000" u="none" strike="noStrike" dirty="0">
                          <a:effectLst/>
                          <a:latin typeface="+mn-ea"/>
                          <a:ea typeface="+mn-ea"/>
                        </a:rPr>
                        <a:t>¥10,000,000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¥1,200</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tc>
                  <a:txBody>
                    <a:bodyPr/>
                    <a:lstStyle/>
                    <a:p>
                      <a:pPr algn="r" rtl="0" fontAlgn="ctr"/>
                      <a:r>
                        <a:rPr lang="en-US" altLang="ja-JP" sz="1000" u="none" strike="noStrike" dirty="0">
                          <a:effectLst/>
                          <a:latin typeface="+mn-ea"/>
                          <a:ea typeface="+mn-ea"/>
                        </a:rPr>
                        <a:t>8,333,334</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tc>
                  <a:txBody>
                    <a:bodyPr/>
                    <a:lstStyle/>
                    <a:p>
                      <a:pPr algn="r" rtl="0" fontAlgn="ctr"/>
                      <a:r>
                        <a:rPr lang="en-US" altLang="ja-JP" sz="1000" u="none" strike="noStrike" dirty="0">
                          <a:effectLst/>
                          <a:latin typeface="+mn-ea"/>
                          <a:ea typeface="+mn-ea"/>
                        </a:rPr>
                        <a:t>20%</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tc>
                  <a:txBody>
                    <a:bodyPr/>
                    <a:lstStyle/>
                    <a:p>
                      <a:pPr algn="r" rtl="0" fontAlgn="ctr"/>
                      <a:r>
                        <a:rPr lang="en-US" altLang="ja-JP" sz="1000" u="none" strike="noStrike" dirty="0">
                          <a:effectLst/>
                          <a:latin typeface="+mn-ea"/>
                          <a:ea typeface="+mn-ea"/>
                        </a:rPr>
                        <a:t>10,000,000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¥12,000,000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¥1,000</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tc>
                  <a:txBody>
                    <a:bodyPr/>
                    <a:lstStyle/>
                    <a:p>
                      <a:pPr algn="r" rtl="0" fontAlgn="ctr"/>
                      <a:r>
                        <a:rPr lang="en-US" altLang="ja-JP" sz="1000" u="none" strike="noStrike" dirty="0">
                          <a:effectLst/>
                          <a:latin typeface="+mn-ea"/>
                          <a:ea typeface="+mn-ea"/>
                        </a:rPr>
                        <a:t>¥2,000,000</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extLst>
                  <a:ext uri="{0D108BD9-81ED-4DB2-BD59-A6C34878D82A}">
                    <a16:rowId xmlns:a16="http://schemas.microsoft.com/office/drawing/2014/main" val="264680553"/>
                  </a:ext>
                </a:extLst>
              </a:tr>
              <a:tr h="262774">
                <a:tc rowSpan="3">
                  <a:txBody>
                    <a:bodyPr/>
                    <a:lstStyle/>
                    <a:p>
                      <a:pPr algn="ctr" rtl="0" fontAlgn="ctr"/>
                      <a:r>
                        <a:rPr lang="ja-JP" altLang="en-US" sz="1100" u="none" strike="noStrike" dirty="0">
                          <a:effectLst/>
                          <a:latin typeface="+mn-ea"/>
                          <a:ea typeface="+mn-ea"/>
                        </a:rPr>
                        <a:t>プライムディスプレイ　</a:t>
                      </a:r>
                      <a:r>
                        <a:rPr lang="en-US" altLang="ja-JP" sz="1100" u="none" strike="noStrike" dirty="0">
                          <a:effectLst/>
                          <a:latin typeface="+mn-ea"/>
                          <a:ea typeface="+mn-ea"/>
                        </a:rPr>
                        <a:t>PC</a:t>
                      </a:r>
                      <a:br>
                        <a:rPr lang="en-US" altLang="ja-JP" sz="1100" u="none" strike="noStrike" dirty="0">
                          <a:effectLst/>
                          <a:latin typeface="+mn-ea"/>
                          <a:ea typeface="+mn-ea"/>
                        </a:rPr>
                      </a:br>
                      <a:r>
                        <a:rPr lang="en-US" altLang="ja-JP" sz="800" u="none" strike="noStrike" dirty="0">
                          <a:effectLst/>
                          <a:latin typeface="+mn-ea"/>
                          <a:ea typeface="+mn-ea"/>
                        </a:rPr>
                        <a:t>※</a:t>
                      </a:r>
                      <a:r>
                        <a:rPr lang="ja-JP" altLang="en-US" sz="800" u="none" strike="noStrike" dirty="0">
                          <a:effectLst/>
                          <a:latin typeface="+mn-ea"/>
                          <a:ea typeface="+mn-ea"/>
                        </a:rPr>
                        <a:t>ターゲティング：無し</a:t>
                      </a:r>
                      <a:endParaRPr lang="ja-JP" altLang="en-US" sz="1100" b="1" i="0" u="none" strike="noStrike" dirty="0">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¥1,000,000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a:effectLst/>
                          <a:latin typeface="+mn-ea"/>
                          <a:ea typeface="+mn-ea"/>
                        </a:rPr>
                        <a:t>¥260</a:t>
                      </a:r>
                      <a:endParaRPr lang="en-US" altLang="ja-JP" sz="1000" b="0" i="0" u="none" strike="noStrike">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a:effectLst/>
                          <a:latin typeface="+mn-ea"/>
                          <a:ea typeface="+mn-ea"/>
                        </a:rPr>
                        <a:t>3,846,154</a:t>
                      </a:r>
                      <a:endParaRPr lang="en-US" altLang="ja-JP" sz="1000" b="0" i="0" u="none" strike="noStrike">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a:effectLst/>
                          <a:latin typeface="+mn-ea"/>
                          <a:ea typeface="+mn-ea"/>
                        </a:rPr>
                        <a:t>15%</a:t>
                      </a:r>
                      <a:endParaRPr lang="en-US" altLang="ja-JP" sz="1000" b="0" i="0" u="none" strike="noStrike">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4,423,077</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¥1,150,000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¥226</a:t>
                      </a:r>
                      <a:endParaRPr lang="en-US" altLang="ja-JP" sz="1000" b="0" i="0" u="none" strike="noStrike" dirty="0">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¥150,000</a:t>
                      </a:r>
                      <a:endParaRPr lang="en-US" altLang="ja-JP" sz="1000" b="0" i="0" u="none" strike="noStrike" dirty="0">
                        <a:solidFill>
                          <a:srgbClr val="000000"/>
                        </a:solidFill>
                        <a:effectLst/>
                        <a:latin typeface="+mn-ea"/>
                        <a:ea typeface="+mn-ea"/>
                      </a:endParaRPr>
                    </a:p>
                  </a:txBody>
                  <a:tcPr marL="5982" marR="5982" marT="5982" marB="0" anchor="ctr"/>
                </a:tc>
                <a:extLst>
                  <a:ext uri="{0D108BD9-81ED-4DB2-BD59-A6C34878D82A}">
                    <a16:rowId xmlns:a16="http://schemas.microsoft.com/office/drawing/2014/main" val="4020142834"/>
                  </a:ext>
                </a:extLst>
              </a:tr>
              <a:tr h="297350">
                <a:tc vMerge="1">
                  <a:txBody>
                    <a:bodyPr/>
                    <a:lstStyle/>
                    <a:p>
                      <a:endParaRPr kumimoji="1" lang="ja-JP" altLang="en-US"/>
                    </a:p>
                  </a:txBody>
                  <a:tcPr/>
                </a:tc>
                <a:tc>
                  <a:txBody>
                    <a:bodyPr/>
                    <a:lstStyle/>
                    <a:p>
                      <a:pPr algn="r" rtl="0" fontAlgn="ctr"/>
                      <a:r>
                        <a:rPr lang="en-US" altLang="ja-JP" sz="1000" u="none" strike="noStrike" dirty="0">
                          <a:effectLst/>
                          <a:latin typeface="+mn-ea"/>
                          <a:ea typeface="+mn-ea"/>
                        </a:rPr>
                        <a:t>¥3,000,000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¥260</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tc>
                  <a:txBody>
                    <a:bodyPr/>
                    <a:lstStyle/>
                    <a:p>
                      <a:pPr algn="r" rtl="0" fontAlgn="ctr"/>
                      <a:r>
                        <a:rPr lang="en-US" altLang="ja-JP" sz="1000" u="none" strike="noStrike" dirty="0">
                          <a:effectLst/>
                          <a:latin typeface="+mn-ea"/>
                          <a:ea typeface="+mn-ea"/>
                        </a:rPr>
                        <a:t>11,538,462</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tc>
                  <a:txBody>
                    <a:bodyPr/>
                    <a:lstStyle/>
                    <a:p>
                      <a:pPr algn="r" rtl="0" fontAlgn="ctr"/>
                      <a:r>
                        <a:rPr lang="en-US" altLang="ja-JP" sz="1000" u="none" strike="noStrike" dirty="0">
                          <a:effectLst/>
                          <a:latin typeface="+mn-ea"/>
                          <a:ea typeface="+mn-ea"/>
                        </a:rPr>
                        <a:t>25%</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tc>
                  <a:txBody>
                    <a:bodyPr/>
                    <a:lstStyle/>
                    <a:p>
                      <a:pPr algn="r" rtl="0" fontAlgn="ctr"/>
                      <a:r>
                        <a:rPr lang="en-US" altLang="ja-JP" sz="1000" u="none" strike="noStrike">
                          <a:effectLst/>
                          <a:latin typeface="+mn-ea"/>
                          <a:ea typeface="+mn-ea"/>
                        </a:rPr>
                        <a:t>14,423,077</a:t>
                      </a:r>
                      <a:endParaRPr lang="en-US" altLang="ja-JP" sz="1000" b="0" i="0" u="none" strike="noStrike">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¥3,750,000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¥208</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tc>
                  <a:txBody>
                    <a:bodyPr/>
                    <a:lstStyle/>
                    <a:p>
                      <a:pPr algn="r" rtl="0" fontAlgn="ctr"/>
                      <a:r>
                        <a:rPr lang="en-US" altLang="ja-JP" sz="1000" u="none" strike="noStrike" dirty="0">
                          <a:effectLst/>
                          <a:latin typeface="+mn-ea"/>
                          <a:ea typeface="+mn-ea"/>
                        </a:rPr>
                        <a:t>¥750,000</a:t>
                      </a:r>
                      <a:endParaRPr lang="en-US" altLang="ja-JP" sz="1000" b="0" i="0" u="none" strike="noStrike" dirty="0">
                        <a:solidFill>
                          <a:srgbClr val="000000"/>
                        </a:solidFill>
                        <a:effectLst/>
                        <a:latin typeface="+mn-ea"/>
                        <a:ea typeface="+mn-ea"/>
                      </a:endParaRPr>
                    </a:p>
                  </a:txBody>
                  <a:tcPr marL="5982" marR="5982" marT="5982" marB="0" anchor="ctr">
                    <a:solidFill>
                      <a:schemeClr val="bg1">
                        <a:lumMod val="95000"/>
                      </a:schemeClr>
                    </a:solidFill>
                  </a:tcPr>
                </a:tc>
                <a:extLst>
                  <a:ext uri="{0D108BD9-81ED-4DB2-BD59-A6C34878D82A}">
                    <a16:rowId xmlns:a16="http://schemas.microsoft.com/office/drawing/2014/main" val="1065112963"/>
                  </a:ext>
                </a:extLst>
              </a:tr>
              <a:tr h="262774">
                <a:tc vMerge="1">
                  <a:txBody>
                    <a:bodyPr/>
                    <a:lstStyle/>
                    <a:p>
                      <a:endParaRPr kumimoji="1" lang="ja-JP" altLang="en-US"/>
                    </a:p>
                  </a:txBody>
                  <a:tcPr/>
                </a:tc>
                <a:tc>
                  <a:txBody>
                    <a:bodyPr/>
                    <a:lstStyle/>
                    <a:p>
                      <a:pPr algn="r" rtl="0" fontAlgn="ctr"/>
                      <a:r>
                        <a:rPr lang="en-US" altLang="ja-JP" sz="1000" u="none" strike="noStrike" dirty="0">
                          <a:effectLst/>
                          <a:latin typeface="+mn-ea"/>
                          <a:ea typeface="+mn-ea"/>
                        </a:rPr>
                        <a:t>¥5,000,000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a:effectLst/>
                          <a:latin typeface="+mn-ea"/>
                          <a:ea typeface="+mn-ea"/>
                        </a:rPr>
                        <a:t>¥260</a:t>
                      </a:r>
                      <a:endParaRPr lang="en-US" altLang="ja-JP" sz="1000" b="0" i="0" u="none" strike="noStrike">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19,230,770</a:t>
                      </a:r>
                      <a:endParaRPr lang="en-US" altLang="ja-JP" sz="1000" b="0" i="0" u="none" strike="noStrike" dirty="0">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35%</a:t>
                      </a:r>
                      <a:endParaRPr lang="en-US" altLang="ja-JP" sz="1000" b="0" i="0" u="none" strike="noStrike" dirty="0">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25,961,539</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¥6,750,000</a:t>
                      </a:r>
                      <a:endParaRPr lang="en-US" altLang="ja-JP" sz="1000" b="0" i="0" u="none" strike="noStrike" dirty="0">
                        <a:solidFill>
                          <a:srgbClr val="000000"/>
                        </a:solidFill>
                        <a:effectLst/>
                        <a:latin typeface="+mn-ea"/>
                        <a:ea typeface="+mn-ea"/>
                      </a:endParaRPr>
                    </a:p>
                  </a:txBody>
                  <a:tcPr marL="5982" marR="5982" marT="5982" marB="0" anchor="ctr">
                    <a:solidFill>
                      <a:schemeClr val="accent6">
                        <a:lumMod val="20000"/>
                        <a:lumOff val="80000"/>
                      </a:schemeClr>
                    </a:solidFill>
                  </a:tcPr>
                </a:tc>
                <a:tc>
                  <a:txBody>
                    <a:bodyPr/>
                    <a:lstStyle/>
                    <a:p>
                      <a:pPr algn="r" rtl="0" fontAlgn="ctr"/>
                      <a:r>
                        <a:rPr lang="en-US" altLang="ja-JP" sz="1000" u="none" strike="noStrike" dirty="0">
                          <a:effectLst/>
                          <a:latin typeface="+mn-ea"/>
                          <a:ea typeface="+mn-ea"/>
                        </a:rPr>
                        <a:t>¥193</a:t>
                      </a:r>
                      <a:endParaRPr lang="en-US" altLang="ja-JP" sz="1000" b="0" i="0" u="none" strike="noStrike" dirty="0">
                        <a:solidFill>
                          <a:srgbClr val="000000"/>
                        </a:solidFill>
                        <a:effectLst/>
                        <a:latin typeface="+mn-ea"/>
                        <a:ea typeface="+mn-ea"/>
                      </a:endParaRPr>
                    </a:p>
                  </a:txBody>
                  <a:tcPr marL="5982" marR="5982" marT="5982" marB="0" anchor="ctr"/>
                </a:tc>
                <a:tc>
                  <a:txBody>
                    <a:bodyPr/>
                    <a:lstStyle/>
                    <a:p>
                      <a:pPr algn="r" rtl="0" fontAlgn="ctr"/>
                      <a:r>
                        <a:rPr lang="en-US" altLang="ja-JP" sz="1000" u="none" strike="noStrike" dirty="0">
                          <a:effectLst/>
                          <a:latin typeface="+mn-ea"/>
                          <a:ea typeface="+mn-ea"/>
                        </a:rPr>
                        <a:t>¥1,750,000</a:t>
                      </a:r>
                      <a:endParaRPr lang="en-US" altLang="ja-JP" sz="1000" b="0" i="0" u="none" strike="noStrike" dirty="0">
                        <a:solidFill>
                          <a:srgbClr val="000000"/>
                        </a:solidFill>
                        <a:effectLst/>
                        <a:latin typeface="+mn-ea"/>
                        <a:ea typeface="+mn-ea"/>
                      </a:endParaRPr>
                    </a:p>
                  </a:txBody>
                  <a:tcPr marL="5982" marR="5982" marT="5982" marB="0" anchor="ctr"/>
                </a:tc>
                <a:extLst>
                  <a:ext uri="{0D108BD9-81ED-4DB2-BD59-A6C34878D82A}">
                    <a16:rowId xmlns:a16="http://schemas.microsoft.com/office/drawing/2014/main" val="4095109380"/>
                  </a:ext>
                </a:extLst>
              </a:tr>
            </a:tbl>
          </a:graphicData>
        </a:graphic>
      </p:graphicFrame>
    </p:spTree>
    <p:extLst>
      <p:ext uri="{BB962C8B-B14F-4D97-AF65-F5344CB8AC3E}">
        <p14:creationId xmlns:p14="http://schemas.microsoft.com/office/powerpoint/2010/main" val="94554733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EE9476ED-501D-F106-8DD8-F9F280F7BC93}"/>
              </a:ext>
            </a:extLst>
          </p:cNvPr>
          <p:cNvSpPr/>
          <p:nvPr/>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プレースホルダー 1">
            <a:extLst>
              <a:ext uri="{FF2B5EF4-FFF2-40B4-BE49-F238E27FC236}">
                <a16:creationId xmlns:a16="http://schemas.microsoft.com/office/drawing/2014/main" id="{3AAD9968-7B5C-9956-292F-5155A54F9C98}"/>
              </a:ext>
            </a:extLst>
          </p:cNvPr>
          <p:cNvSpPr txBox="1">
            <a:spLocks/>
          </p:cNvSpPr>
          <p:nvPr/>
        </p:nvSpPr>
        <p:spPr>
          <a:xfrm>
            <a:off x="0" y="2564904"/>
            <a:ext cx="12192000" cy="1728192"/>
          </a:xfrm>
          <a:prstGeom prst="rect">
            <a:avLst/>
          </a:prstGeom>
        </p:spPr>
        <p:txBody>
          <a:bodyPr anchor="ctr">
            <a:noAutofit/>
          </a:bodyPr>
          <a:lstStyle>
            <a:defPPr>
              <a:defRPr lang="ja-JP"/>
            </a:defPPr>
            <a:lvl1pPr marL="0" algn="r" defTabSz="914400" rtl="0" eaLnBrk="1" latinLnBrk="0" hangingPunct="1">
              <a:defRPr kumimoji="1" sz="1400" kern="1200">
                <a:solidFill>
                  <a:schemeClr val="accent2"/>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4400" dirty="0">
                <a:solidFill>
                  <a:schemeClr val="tx1">
                    <a:lumMod val="75000"/>
                    <a:lumOff val="25000"/>
                  </a:schemeClr>
                </a:solidFill>
              </a:rPr>
              <a:t>②</a:t>
            </a:r>
            <a:r>
              <a:rPr lang="en-US" altLang="ja-JP" sz="4400" dirty="0">
                <a:solidFill>
                  <a:schemeClr val="tx1">
                    <a:lumMod val="75000"/>
                    <a:lumOff val="25000"/>
                  </a:schemeClr>
                </a:solidFill>
              </a:rPr>
              <a:t>1000</a:t>
            </a:r>
            <a:r>
              <a:rPr lang="ja-JP" altLang="en-US" sz="4400" dirty="0">
                <a:solidFill>
                  <a:schemeClr val="tx1">
                    <a:lumMod val="75000"/>
                    <a:lumOff val="25000"/>
                  </a:schemeClr>
                </a:solidFill>
              </a:rPr>
              <a:t>万リーチ（</a:t>
            </a:r>
            <a:r>
              <a:rPr lang="en-US" altLang="ja-JP" sz="4400" dirty="0">
                <a:solidFill>
                  <a:schemeClr val="tx1">
                    <a:lumMod val="75000"/>
                    <a:lumOff val="25000"/>
                  </a:schemeClr>
                </a:solidFill>
              </a:rPr>
              <a:t>FQ1</a:t>
            </a:r>
            <a:r>
              <a:rPr lang="ja-JP" altLang="en-US" sz="4400" dirty="0">
                <a:solidFill>
                  <a:schemeClr val="tx1">
                    <a:lumMod val="75000"/>
                    <a:lumOff val="25000"/>
                  </a:schemeClr>
                </a:solidFill>
              </a:rPr>
              <a:t>）獲得プラン</a:t>
            </a:r>
            <a:endParaRPr lang="en-US" altLang="ja-JP" sz="4400" dirty="0">
              <a:solidFill>
                <a:schemeClr val="tx1">
                  <a:lumMod val="75000"/>
                  <a:lumOff val="25000"/>
                </a:schemeClr>
              </a:solidFill>
            </a:endParaRPr>
          </a:p>
          <a:p>
            <a:pPr algn="ctr"/>
            <a:r>
              <a:rPr lang="ja-JP" altLang="en-US" sz="4400" dirty="0">
                <a:solidFill>
                  <a:schemeClr val="tx1">
                    <a:lumMod val="75000"/>
                    <a:lumOff val="25000"/>
                  </a:schemeClr>
                </a:solidFill>
              </a:rPr>
              <a:t>セールスシート／注意事項</a:t>
            </a:r>
          </a:p>
        </p:txBody>
      </p:sp>
    </p:spTree>
    <p:extLst>
      <p:ext uri="{BB962C8B-B14F-4D97-AF65-F5344CB8AC3E}">
        <p14:creationId xmlns:p14="http://schemas.microsoft.com/office/powerpoint/2010/main" val="205484751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表 11">
            <a:extLst>
              <a:ext uri="{FF2B5EF4-FFF2-40B4-BE49-F238E27FC236}">
                <a16:creationId xmlns:a16="http://schemas.microsoft.com/office/drawing/2014/main" id="{8D6FD0B5-1C48-2E4A-A909-7ABA89B39DE9}"/>
              </a:ext>
            </a:extLst>
          </p:cNvPr>
          <p:cNvGraphicFramePr>
            <a:graphicFrameLocks noGrp="1"/>
          </p:cNvGraphicFramePr>
          <p:nvPr>
            <p:extLst>
              <p:ext uri="{D42A27DB-BD31-4B8C-83A1-F6EECF244321}">
                <p14:modId xmlns:p14="http://schemas.microsoft.com/office/powerpoint/2010/main" val="1417683392"/>
              </p:ext>
            </p:extLst>
          </p:nvPr>
        </p:nvGraphicFramePr>
        <p:xfrm>
          <a:off x="263352" y="980728"/>
          <a:ext cx="11593288" cy="5256586"/>
        </p:xfrm>
        <a:graphic>
          <a:graphicData uri="http://schemas.openxmlformats.org/drawingml/2006/table">
            <a:tbl>
              <a:tblPr firstCol="1" bandRow="1"/>
              <a:tblGrid>
                <a:gridCol w="1533920">
                  <a:extLst>
                    <a:ext uri="{9D8B030D-6E8A-4147-A177-3AD203B41FA5}">
                      <a16:colId xmlns:a16="http://schemas.microsoft.com/office/drawing/2014/main" val="792911817"/>
                    </a:ext>
                  </a:extLst>
                </a:gridCol>
                <a:gridCol w="3506640">
                  <a:extLst>
                    <a:ext uri="{9D8B030D-6E8A-4147-A177-3AD203B41FA5}">
                      <a16:colId xmlns:a16="http://schemas.microsoft.com/office/drawing/2014/main" val="598637953"/>
                    </a:ext>
                  </a:extLst>
                </a:gridCol>
                <a:gridCol w="3384376">
                  <a:extLst>
                    <a:ext uri="{9D8B030D-6E8A-4147-A177-3AD203B41FA5}">
                      <a16:colId xmlns:a16="http://schemas.microsoft.com/office/drawing/2014/main" val="835305401"/>
                    </a:ext>
                  </a:extLst>
                </a:gridCol>
                <a:gridCol w="3168352">
                  <a:extLst>
                    <a:ext uri="{9D8B030D-6E8A-4147-A177-3AD203B41FA5}">
                      <a16:colId xmlns:a16="http://schemas.microsoft.com/office/drawing/2014/main" val="1730676315"/>
                    </a:ext>
                  </a:extLst>
                </a:gridCol>
              </a:tblGrid>
              <a:tr h="44081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1050" dirty="0">
                          <a:solidFill>
                            <a:schemeClr val="bg1"/>
                          </a:solidFill>
                          <a:latin typeface="+mj-lt"/>
                          <a:ea typeface="+mj-ea"/>
                        </a:rPr>
                        <a:t>商品名</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1000" b="1" dirty="0">
                          <a:solidFill>
                            <a:schemeClr val="tx1">
                              <a:lumMod val="65000"/>
                              <a:lumOff val="35000"/>
                            </a:schemeClr>
                          </a:solidFill>
                          <a:latin typeface="+mj-lt"/>
                          <a:ea typeface="+mj-ea"/>
                        </a:rPr>
                        <a:t>キャンペーン　</a:t>
                      </a:r>
                      <a:r>
                        <a:rPr kumimoji="1" lang="en-US" altLang="ja-JP" sz="1000" b="1" dirty="0">
                          <a:solidFill>
                            <a:schemeClr val="tx1">
                              <a:lumMod val="65000"/>
                              <a:lumOff val="35000"/>
                            </a:schemeClr>
                          </a:solidFill>
                          <a:latin typeface="+mj-lt"/>
                          <a:ea typeface="+mj-ea"/>
                        </a:rPr>
                        <a:t>Yahoo!</a:t>
                      </a:r>
                      <a:r>
                        <a:rPr kumimoji="1" lang="ja-JP" altLang="en-US" sz="1000" b="1" dirty="0">
                          <a:solidFill>
                            <a:schemeClr val="tx1">
                              <a:lumMod val="65000"/>
                              <a:lumOff val="35000"/>
                            </a:schemeClr>
                          </a:solidFill>
                          <a:latin typeface="+mj-lt"/>
                          <a:ea typeface="+mj-ea"/>
                        </a:rPr>
                        <a:t>ニュース　プライムカバー</a:t>
                      </a:r>
                      <a:endParaRPr kumimoji="1" lang="en-US" altLang="ja-JP" sz="1000" b="1" dirty="0">
                        <a:solidFill>
                          <a:schemeClr val="tx1">
                            <a:lumMod val="65000"/>
                            <a:lumOff val="35000"/>
                          </a:schemeClr>
                        </a:solidFill>
                        <a:latin typeface="+mj-lt"/>
                        <a:ea typeface="+mj-ea"/>
                      </a:endParaRPr>
                    </a:p>
                    <a:p>
                      <a:pPr algn="ctr"/>
                      <a:r>
                        <a:rPr kumimoji="1" lang="en-US" altLang="ja-JP" sz="1000" b="1" dirty="0">
                          <a:solidFill>
                            <a:schemeClr val="tx1">
                              <a:lumMod val="65000"/>
                              <a:lumOff val="35000"/>
                            </a:schemeClr>
                          </a:solidFill>
                          <a:latin typeface="+mj-lt"/>
                          <a:ea typeface="+mj-ea"/>
                        </a:rPr>
                        <a:t>SP</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FQ1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1000</a:t>
                      </a:r>
                      <a:r>
                        <a:rPr kumimoji="1" lang="ja-JP" altLang="en-US" sz="1000" b="1" dirty="0">
                          <a:solidFill>
                            <a:schemeClr val="tx1">
                              <a:lumMod val="65000"/>
                              <a:lumOff val="35000"/>
                            </a:schemeClr>
                          </a:solidFill>
                          <a:latin typeface="+mj-lt"/>
                          <a:ea typeface="+mj-ea"/>
                        </a:rPr>
                        <a:t>万リーチ）</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1000" b="1" dirty="0">
                          <a:solidFill>
                            <a:schemeClr val="tx1">
                              <a:lumMod val="65000"/>
                              <a:lumOff val="35000"/>
                            </a:schemeClr>
                          </a:solidFill>
                          <a:latin typeface="+mj-lt"/>
                          <a:ea typeface="+mj-ea"/>
                        </a:rPr>
                        <a:t>キャンペーン　プライムディスプレイ（</a:t>
                      </a:r>
                      <a:r>
                        <a:rPr kumimoji="1" lang="en-US" altLang="ja-JP" sz="1000" b="1" dirty="0">
                          <a:solidFill>
                            <a:schemeClr val="tx1">
                              <a:lumMod val="65000"/>
                              <a:lumOff val="35000"/>
                            </a:schemeClr>
                          </a:solidFill>
                          <a:latin typeface="+mj-lt"/>
                          <a:ea typeface="+mj-ea"/>
                        </a:rPr>
                        <a:t>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1/6</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5</a:t>
                      </a:r>
                      <a:r>
                        <a:rPr kumimoji="1" lang="ja-JP" altLang="en-US" sz="1000" b="1" dirty="0">
                          <a:solidFill>
                            <a:schemeClr val="tx1">
                              <a:lumMod val="65000"/>
                              <a:lumOff val="35000"/>
                            </a:schemeClr>
                          </a:solidFill>
                          <a:latin typeface="+mj-lt"/>
                          <a:ea typeface="+mj-ea"/>
                        </a:rPr>
                        <a:t>）　</a:t>
                      </a:r>
                      <a:r>
                        <a:rPr kumimoji="1" lang="en-US" altLang="ja-JP" sz="1000" b="1" dirty="0">
                          <a:solidFill>
                            <a:schemeClr val="tx1">
                              <a:lumMod val="65000"/>
                              <a:lumOff val="35000"/>
                            </a:schemeClr>
                          </a:solidFill>
                          <a:latin typeface="+mj-lt"/>
                          <a:ea typeface="+mj-ea"/>
                        </a:rPr>
                        <a:t>PC</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FQ1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1000</a:t>
                      </a:r>
                      <a:r>
                        <a:rPr kumimoji="1" lang="ja-JP" altLang="en-US" sz="1000" b="1" dirty="0">
                          <a:solidFill>
                            <a:schemeClr val="tx1">
                              <a:lumMod val="65000"/>
                              <a:lumOff val="35000"/>
                            </a:schemeClr>
                          </a:solidFill>
                          <a:latin typeface="+mj-lt"/>
                          <a:ea typeface="+mj-ea"/>
                        </a:rPr>
                        <a:t>万リーチ）</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1000" b="1" dirty="0">
                          <a:solidFill>
                            <a:schemeClr val="tx1">
                              <a:lumMod val="65000"/>
                              <a:lumOff val="35000"/>
                            </a:schemeClr>
                          </a:solidFill>
                          <a:latin typeface="+mj-lt"/>
                          <a:ea typeface="+mj-ea"/>
                        </a:rPr>
                        <a:t>キャンペーン　プライムディスプレイ（</a:t>
                      </a:r>
                      <a:r>
                        <a:rPr kumimoji="1" lang="en-US" altLang="ja-JP" sz="1000" b="1" dirty="0">
                          <a:solidFill>
                            <a:schemeClr val="tx1">
                              <a:lumMod val="65000"/>
                              <a:lumOff val="35000"/>
                            </a:schemeClr>
                          </a:solidFill>
                          <a:latin typeface="+mj-lt"/>
                          <a:ea typeface="+mj-ea"/>
                        </a:rPr>
                        <a:t>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2</a:t>
                      </a:r>
                      <a:r>
                        <a:rPr kumimoji="1" lang="ja-JP" altLang="en-US" sz="1000" b="1" dirty="0">
                          <a:solidFill>
                            <a:schemeClr val="tx1">
                              <a:lumMod val="65000"/>
                              <a:lumOff val="35000"/>
                            </a:schemeClr>
                          </a:solidFill>
                          <a:latin typeface="+mj-lt"/>
                          <a:ea typeface="+mj-ea"/>
                        </a:rPr>
                        <a:t>）　</a:t>
                      </a:r>
                      <a:r>
                        <a:rPr kumimoji="1" lang="en-US" altLang="ja-JP" sz="1000" b="1" dirty="0">
                          <a:solidFill>
                            <a:schemeClr val="tx1">
                              <a:lumMod val="65000"/>
                              <a:lumOff val="35000"/>
                            </a:schemeClr>
                          </a:solidFill>
                          <a:latin typeface="+mj-lt"/>
                          <a:ea typeface="+mj-ea"/>
                        </a:rPr>
                        <a:t>PC</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FQ1</a:t>
                      </a:r>
                      <a:r>
                        <a:rPr kumimoji="1" lang="ja-JP" altLang="en-US" sz="1000" b="1" dirty="0">
                          <a:solidFill>
                            <a:schemeClr val="tx1">
                              <a:lumMod val="65000"/>
                              <a:lumOff val="35000"/>
                            </a:schemeClr>
                          </a:solidFill>
                          <a:latin typeface="+mj-lt"/>
                          <a:ea typeface="+mj-ea"/>
                        </a:rPr>
                        <a:t>）（</a:t>
                      </a:r>
                      <a:r>
                        <a:rPr kumimoji="1" lang="en-US" altLang="ja-JP" sz="1000" b="1" dirty="0">
                          <a:solidFill>
                            <a:schemeClr val="tx1">
                              <a:lumMod val="65000"/>
                              <a:lumOff val="35000"/>
                            </a:schemeClr>
                          </a:solidFill>
                          <a:latin typeface="+mj-lt"/>
                          <a:ea typeface="+mj-ea"/>
                        </a:rPr>
                        <a:t>1000</a:t>
                      </a:r>
                      <a:r>
                        <a:rPr kumimoji="1" lang="ja-JP" altLang="en-US" sz="1000" b="1" dirty="0">
                          <a:solidFill>
                            <a:schemeClr val="tx1">
                              <a:lumMod val="65000"/>
                              <a:lumOff val="35000"/>
                            </a:schemeClr>
                          </a:solidFill>
                          <a:latin typeface="+mj-lt"/>
                          <a:ea typeface="+mj-ea"/>
                        </a:rPr>
                        <a:t>万リーチ）</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25431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予約開始日</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rPr>
                        <a:t>　　　　　　　　　　　　　　　　　　　　　　　　　　　</a:t>
                      </a:r>
                      <a:r>
                        <a:rPr kumimoji="1" lang="en-US" altLang="ja-JP" sz="800" kern="1200" noProof="0" dirty="0">
                          <a:solidFill>
                            <a:schemeClr val="tx1">
                              <a:lumMod val="65000"/>
                              <a:lumOff val="35000"/>
                            </a:schemeClr>
                          </a:solidFill>
                          <a:latin typeface="メイリオ"/>
                          <a:ea typeface="メイリオ"/>
                          <a:cs typeface="+mn-cs"/>
                        </a:rPr>
                        <a:t>2022</a:t>
                      </a:r>
                      <a:r>
                        <a:rPr kumimoji="1" lang="ja-JP" altLang="en-US" sz="800" kern="1200" noProof="0" dirty="0">
                          <a:solidFill>
                            <a:schemeClr val="tx1">
                              <a:lumMod val="65000"/>
                              <a:lumOff val="35000"/>
                            </a:schemeClr>
                          </a:solidFill>
                          <a:latin typeface="メイリオ"/>
                          <a:ea typeface="メイリオ"/>
                          <a:cs typeface="+mn-cs"/>
                        </a:rPr>
                        <a:t>年</a:t>
                      </a:r>
                      <a:r>
                        <a:rPr kumimoji="1" lang="en-US" altLang="ja-JP" sz="800" kern="1200" noProof="0" dirty="0">
                          <a:solidFill>
                            <a:schemeClr val="tx1">
                              <a:lumMod val="65000"/>
                              <a:lumOff val="35000"/>
                            </a:schemeClr>
                          </a:solidFill>
                          <a:latin typeface="メイリオ"/>
                          <a:ea typeface="メイリオ"/>
                          <a:cs typeface="+mn-cs"/>
                        </a:rPr>
                        <a:t>10</a:t>
                      </a:r>
                      <a:r>
                        <a:rPr kumimoji="1" lang="ja-JP" altLang="en-US" sz="800" kern="1200" noProof="0" dirty="0">
                          <a:solidFill>
                            <a:schemeClr val="tx1">
                              <a:lumMod val="65000"/>
                              <a:lumOff val="35000"/>
                            </a:schemeClr>
                          </a:solidFill>
                          <a:latin typeface="メイリオ"/>
                          <a:ea typeface="メイリオ"/>
                          <a:cs typeface="+mn-cs"/>
                        </a:rPr>
                        <a:t>月</a:t>
                      </a:r>
                      <a:r>
                        <a:rPr kumimoji="1" lang="en-US" altLang="ja-JP" sz="800" kern="1200" noProof="0" dirty="0">
                          <a:solidFill>
                            <a:schemeClr val="tx1">
                              <a:lumMod val="65000"/>
                              <a:lumOff val="35000"/>
                            </a:schemeClr>
                          </a:solidFill>
                          <a:latin typeface="メイリオ"/>
                          <a:ea typeface="メイリオ"/>
                          <a:cs typeface="+mn-cs"/>
                        </a:rPr>
                        <a:t>24</a:t>
                      </a:r>
                      <a:r>
                        <a:rPr kumimoji="1" lang="ja-JP" altLang="en-US" sz="800" kern="1200" noProof="0" dirty="0">
                          <a:solidFill>
                            <a:schemeClr val="tx1">
                              <a:lumMod val="65000"/>
                              <a:lumOff val="35000"/>
                            </a:schemeClr>
                          </a:solidFill>
                          <a:latin typeface="メイリオ"/>
                          <a:ea typeface="メイリオ"/>
                          <a:cs typeface="+mn-cs"/>
                        </a:rPr>
                        <a:t>日（月）</a:t>
                      </a:r>
                      <a:r>
                        <a:rPr kumimoji="1" lang="en-US" altLang="ja-JP" sz="800" kern="1200" noProof="0" dirty="0">
                          <a:solidFill>
                            <a:schemeClr val="tx1">
                              <a:lumMod val="65000"/>
                              <a:lumOff val="35000"/>
                            </a:schemeClr>
                          </a:solidFill>
                          <a:latin typeface="メイリオ"/>
                          <a:ea typeface="メイリオ"/>
                          <a:cs typeface="+mn-cs"/>
                        </a:rPr>
                        <a:t>12:00</a:t>
                      </a:r>
                      <a:endParaRPr kumimoji="1" lang="ja-JP" altLang="en-US" sz="800" kern="1200" noProof="0" dirty="0">
                        <a:solidFill>
                          <a:schemeClr val="tx1">
                            <a:lumMod val="65000"/>
                            <a:lumOff val="35000"/>
                          </a:schemeClr>
                        </a:solidFill>
                        <a:latin typeface="メイリオ"/>
                        <a:ea typeface="メイリオ"/>
                        <a:cs typeface="+mn-cs"/>
                      </a:endParaRPr>
                    </a:p>
                  </a:txBody>
                  <a:tcPr anchor="ctr">
                    <a:lnL w="12700" cmpd="sng">
                      <a:noFill/>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12700" cmpd="sng">
                      <a:noFill/>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711836917"/>
                  </a:ext>
                </a:extLst>
              </a:tr>
              <a:tr h="2543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入稿前審査対象</a:t>
                      </a:r>
                      <a:endParaRPr kumimoji="1" lang="en-US" altLang="ja-JP"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a:t>
                      </a:r>
                      <a:endParaRPr kumimoji="1" lang="ja-JP" altLang="en-US" sz="800" kern="1200" dirty="0">
                        <a:solidFill>
                          <a:schemeClr val="tx1">
                            <a:lumMod val="65000"/>
                            <a:lumOff val="35000"/>
                          </a:schemeClr>
                        </a:solidFill>
                        <a:latin typeface="メイリオ"/>
                        <a:ea typeface="メイリオ"/>
                        <a:cs typeface="+mn-cs"/>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112060797"/>
                  </a:ext>
                </a:extLst>
              </a:tr>
              <a:tr h="91553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掲載イメージ</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en-US" altLang="ja-JP" sz="800" dirty="0">
                        <a:solidFill>
                          <a:schemeClr val="tx1">
                            <a:lumMod val="65000"/>
                            <a:lumOff val="35000"/>
                          </a:schemeClr>
                        </a:solidFill>
                        <a:latin typeface="+mj-lt"/>
                        <a:ea typeface="+mj-ea"/>
                      </a:endParaRPr>
                    </a:p>
                    <a:p>
                      <a:pPr algn="ctr"/>
                      <a:endParaRPr kumimoji="1" lang="ja-JP" altLang="en-US" sz="800"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10325936"/>
                  </a:ext>
                </a:extLst>
              </a:tr>
              <a:tr h="2543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広告タイプ</a:t>
                      </a:r>
                    </a:p>
                  </a:txBody>
                  <a:tcPr anchor="ctr">
                    <a:lnL w="6350" cap="flat" cmpd="sng" algn="ctr">
                      <a:solidFill>
                        <a:srgbClr val="FFFFFF"/>
                      </a:solidFill>
                      <a:prstDash val="solid"/>
                      <a:round/>
                      <a:headEnd type="none" w="med" len="med"/>
                      <a:tailEnd type="none" w="med" len="med"/>
                    </a:lnL>
                    <a:lnR w="12700" cmpd="sng">
                      <a:noFill/>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画像（</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 </a:t>
                      </a:r>
                      <a:r>
                        <a:rPr kumimoji="1" lang="ja-JP" altLang="en-US" sz="800" kern="1200" dirty="0">
                          <a:solidFill>
                            <a:schemeClr val="tx1">
                              <a:lumMod val="65000"/>
                              <a:lumOff val="35000"/>
                            </a:schemeClr>
                          </a:solidFill>
                          <a:latin typeface="メイリオ"/>
                          <a:ea typeface="メイリオ"/>
                          <a:cs typeface="+mn-cs"/>
                        </a:rPr>
                        <a:t>動画（</a:t>
                      </a:r>
                      <a:r>
                        <a:rPr kumimoji="1" lang="en-US" altLang="ja-JP" sz="800" kern="1200" dirty="0">
                          <a:solidFill>
                            <a:schemeClr val="tx1">
                              <a:lumMod val="65000"/>
                              <a:lumOff val="35000"/>
                            </a:schemeClr>
                          </a:solidFill>
                          <a:latin typeface="メイリオ"/>
                          <a:ea typeface="メイリオ"/>
                          <a:cs typeface="+mn-cs"/>
                        </a:rPr>
                        <a:t>16</a:t>
                      </a:r>
                      <a:r>
                        <a:rPr kumimoji="1" lang="ja-JP" altLang="en-US" sz="800" kern="1200" dirty="0">
                          <a:solidFill>
                            <a:schemeClr val="tx1">
                              <a:lumMod val="65000"/>
                              <a:lumOff val="35000"/>
                            </a:schemeClr>
                          </a:solidFill>
                          <a:latin typeface="メイリオ"/>
                          <a:ea typeface="メイリオ"/>
                          <a:cs typeface="+mn-cs"/>
                        </a:rPr>
                        <a:t>：</a:t>
                      </a:r>
                      <a:r>
                        <a:rPr kumimoji="1" lang="en-US" altLang="ja-JP" sz="800" kern="1200" dirty="0">
                          <a:solidFill>
                            <a:schemeClr val="tx1">
                              <a:lumMod val="65000"/>
                              <a:lumOff val="35000"/>
                            </a:schemeClr>
                          </a:solidFill>
                          <a:latin typeface="メイリオ"/>
                          <a:ea typeface="メイリオ"/>
                          <a:cs typeface="+mn-cs"/>
                        </a:rPr>
                        <a:t>9</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 </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84434171"/>
                  </a:ext>
                </a:extLst>
              </a:tr>
              <a:tr h="406902">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動画（</a:t>
                      </a:r>
                      <a:r>
                        <a:rPr kumimoji="1" lang="en-US" altLang="ja-JP" sz="900" b="0" kern="1200" dirty="0">
                          <a:solidFill>
                            <a:schemeClr val="bg1"/>
                          </a:solidFill>
                          <a:latin typeface="+mn-lt"/>
                          <a:ea typeface="+mn-ea"/>
                          <a:cs typeface="+mn-cs"/>
                        </a:rPr>
                        <a:t>16</a:t>
                      </a:r>
                      <a:r>
                        <a:rPr kumimoji="1" lang="ja-JP" altLang="en-US" sz="900" b="0" kern="1200" dirty="0">
                          <a:solidFill>
                            <a:schemeClr val="bg1"/>
                          </a:solidFill>
                          <a:latin typeface="+mn-lt"/>
                          <a:ea typeface="+mn-ea"/>
                          <a:cs typeface="+mn-cs"/>
                        </a:rPr>
                        <a:t>：</a:t>
                      </a:r>
                      <a:r>
                        <a:rPr kumimoji="1" lang="en-US" altLang="ja-JP" sz="900" b="0" kern="1200" dirty="0">
                          <a:solidFill>
                            <a:schemeClr val="bg1"/>
                          </a:solidFill>
                          <a:latin typeface="+mn-lt"/>
                          <a:ea typeface="+mn-ea"/>
                          <a:cs typeface="+mn-cs"/>
                        </a:rPr>
                        <a:t>9</a:t>
                      </a:r>
                      <a:r>
                        <a:rPr kumimoji="1" lang="ja-JP" altLang="en-US" sz="900" b="0" kern="1200" dirty="0">
                          <a:solidFill>
                            <a:schemeClr val="bg1"/>
                          </a:solidFill>
                          <a:latin typeface="+mn-lt"/>
                          <a:ea typeface="+mn-ea"/>
                          <a:cs typeface="+mn-cs"/>
                        </a:rPr>
                        <a:t>）広告</a:t>
                      </a:r>
                    </a:p>
                    <a:p>
                      <a:pPr algn="ctr"/>
                      <a:r>
                        <a:rPr kumimoji="1" lang="ja-JP" altLang="en-US" sz="900" b="0" kern="1200" dirty="0">
                          <a:solidFill>
                            <a:schemeClr val="bg1"/>
                          </a:solidFill>
                          <a:latin typeface="+mn-lt"/>
                          <a:ea typeface="+mn-ea"/>
                          <a:cs typeface="+mn-cs"/>
                        </a:rPr>
                        <a:t>タップ後の動作</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メイリオ"/>
                          <a:ea typeface="メイリオ"/>
                          <a:cs typeface="+mn-cs"/>
                        </a:rPr>
                        <a:t>動画をフルスクリーンで再生する（</a:t>
                      </a:r>
                      <a:r>
                        <a:rPr kumimoji="1" lang="en-US" altLang="ja-JP" sz="800" kern="1200" dirty="0">
                          <a:solidFill>
                            <a:schemeClr val="tx1">
                              <a:lumMod val="65000"/>
                              <a:lumOff val="35000"/>
                            </a:schemeClr>
                          </a:solidFill>
                          <a:latin typeface="メイリオ"/>
                          <a:ea typeface="メイリオ"/>
                          <a:cs typeface="+mn-cs"/>
                        </a:rPr>
                        <a:t>for view</a:t>
                      </a:r>
                      <a:r>
                        <a:rPr kumimoji="1" lang="ja-JP" altLang="en-US" sz="800" kern="1200" dirty="0">
                          <a:solidFill>
                            <a:schemeClr val="tx1">
                              <a:lumMod val="65000"/>
                              <a:lumOff val="35000"/>
                            </a:schemeClr>
                          </a:solidFill>
                          <a:latin typeface="メイリオ"/>
                          <a:ea typeface="メイリオ"/>
                          <a:cs typeface="+mn-cs"/>
                        </a:rPr>
                        <a:t>）</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algn="ctr"/>
                      <a:r>
                        <a:rPr kumimoji="1" lang="en-US" altLang="ja-JP" sz="800" dirty="0">
                          <a:solidFill>
                            <a:schemeClr val="tx1">
                              <a:lumMod val="65000"/>
                              <a:lumOff val="35000"/>
                            </a:schemeClr>
                          </a:solidFill>
                          <a:latin typeface="+mj-lt"/>
                          <a:ea typeface="+mj-ea"/>
                        </a:rPr>
                        <a:t>-</a:t>
                      </a:r>
                      <a:endParaRPr kumimoji="1" lang="ja-JP" altLang="en-US" sz="800" dirty="0">
                        <a:solidFill>
                          <a:schemeClr val="tx1">
                            <a:lumMod val="65000"/>
                            <a:lumOff val="35000"/>
                          </a:schemeClr>
                        </a:solidFill>
                        <a:latin typeface="+mj-lt"/>
                        <a:ea typeface="+mj-ea"/>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22545122"/>
                  </a:ext>
                </a:extLst>
              </a:tr>
              <a:tr h="3437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デバイス</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ja-JP" altLang="en-US" sz="800" kern="1200" dirty="0">
                          <a:solidFill>
                            <a:schemeClr val="tx1">
                              <a:lumMod val="65000"/>
                              <a:lumOff val="35000"/>
                            </a:schemeClr>
                          </a:solidFill>
                          <a:latin typeface="メイリオ"/>
                          <a:ea typeface="メイリオ"/>
                          <a:cs typeface="+mn-cs"/>
                        </a:rPr>
                        <a:t>スマートフォン</a:t>
                      </a:r>
                      <a:r>
                        <a:rPr kumimoji="1" lang="ja-JP" altLang="en-US" sz="800" b="0" kern="1200" dirty="0">
                          <a:solidFill>
                            <a:schemeClr val="tx1">
                              <a:lumMod val="65000"/>
                              <a:lumOff val="35000"/>
                            </a:schemeClr>
                          </a:solidFill>
                          <a:latin typeface="メイリオ"/>
                          <a:ea typeface="メイリオ"/>
                          <a:cs typeface="+mn-cs"/>
                        </a:rPr>
                        <a:t>（ウェブ）</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PC</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931917948"/>
                  </a:ext>
                </a:extLst>
              </a:tr>
              <a:tr h="25431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掲載面</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a:t>
                      </a:r>
                      <a:r>
                        <a:rPr kumimoji="1" lang="en-US" altLang="ja-JP" sz="800" kern="1200" dirty="0">
                          <a:solidFill>
                            <a:schemeClr val="tx1">
                              <a:lumMod val="65000"/>
                              <a:lumOff val="35000"/>
                            </a:schemeClr>
                          </a:solidFill>
                          <a:latin typeface="+mn-lt"/>
                          <a:ea typeface="+mn-ea"/>
                          <a:cs typeface="+mn-cs"/>
                        </a:rPr>
                        <a:t>SP</a:t>
                      </a:r>
                      <a:r>
                        <a:rPr kumimoji="1" lang="ja-JP" altLang="en-US" sz="800" kern="1200" dirty="0">
                          <a:solidFill>
                            <a:schemeClr val="tx1">
                              <a:lumMod val="65000"/>
                              <a:lumOff val="35000"/>
                            </a:schemeClr>
                          </a:solidFill>
                          <a:latin typeface="+mn-lt"/>
                          <a:ea typeface="+mn-ea"/>
                          <a:cs typeface="+mn-cs"/>
                        </a:rPr>
                        <a:t>プライムカバー）</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F5F5F8"/>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Yahoo! JAPAN</a:t>
                      </a:r>
                      <a:r>
                        <a:rPr kumimoji="1" lang="ja-JP" altLang="en-US" sz="800" kern="1200" dirty="0">
                          <a:solidFill>
                            <a:schemeClr val="tx1">
                              <a:lumMod val="65000"/>
                              <a:lumOff val="35000"/>
                            </a:schemeClr>
                          </a:solidFill>
                          <a:latin typeface="+mn-lt"/>
                          <a:ea typeface="+mn-ea"/>
                          <a:cs typeface="+mn-cs"/>
                        </a:rPr>
                        <a:t>　中面（</a:t>
                      </a:r>
                      <a:r>
                        <a:rPr kumimoji="1" lang="en-US" altLang="ja-JP" sz="800" kern="1200" dirty="0">
                          <a:solidFill>
                            <a:schemeClr val="tx1">
                              <a:lumMod val="65000"/>
                              <a:lumOff val="35000"/>
                            </a:schemeClr>
                          </a:solidFill>
                          <a:latin typeface="+mn-lt"/>
                          <a:ea typeface="+mn-ea"/>
                          <a:cs typeface="+mn-cs"/>
                        </a:rPr>
                        <a:t>PC</a:t>
                      </a:r>
                      <a:r>
                        <a:rPr kumimoji="1" lang="ja-JP" altLang="en-US" sz="800" kern="1200" dirty="0">
                          <a:solidFill>
                            <a:schemeClr val="tx1">
                              <a:lumMod val="65000"/>
                              <a:lumOff val="35000"/>
                            </a:schemeClr>
                          </a:solidFill>
                          <a:latin typeface="+mn-lt"/>
                          <a:ea typeface="+mn-ea"/>
                          <a:cs typeface="+mn-cs"/>
                        </a:rPr>
                        <a:t>）</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kern="1200" dirty="0">
                        <a:solidFill>
                          <a:schemeClr val="tx1">
                            <a:lumMod val="65000"/>
                            <a:lumOff val="35000"/>
                          </a:schemeClr>
                        </a:solidFill>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787314208"/>
                  </a:ext>
                </a:extLst>
              </a:tr>
              <a:tr h="25431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掲載場所</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Yahoo!</a:t>
                      </a:r>
                      <a:r>
                        <a:rPr kumimoji="1" lang="ja-JP" altLang="en-US" sz="800" kern="1200" dirty="0">
                          <a:solidFill>
                            <a:schemeClr val="tx1">
                              <a:lumMod val="65000"/>
                              <a:lumOff val="35000"/>
                            </a:schemeClr>
                          </a:solidFill>
                          <a:latin typeface="+mn-lt"/>
                          <a:ea typeface="+mn-ea"/>
                          <a:cs typeface="+mn-cs"/>
                        </a:rPr>
                        <a:t>ニュースの記事詳細ページ</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mpd="sng">
                      <a:solidFill>
                        <a:srgbClr val="FFFFFF"/>
                      </a:solidFill>
                    </a:lnB>
                    <a:lnTlToBr w="12700" cmpd="sng">
                      <a:noFill/>
                      <a:prstDash val="solid"/>
                    </a:lnTlToBr>
                    <a:lnBlToTr w="12700" cmpd="sng">
                      <a:noFill/>
                      <a:prstDash val="solid"/>
                    </a:lnBlToTr>
                    <a:solidFill>
                      <a:srgbClr val="E4E4EC">
                        <a:tint val="20000"/>
                      </a:srgbClr>
                    </a:solidFill>
                  </a:tcPr>
                </a:tc>
                <a:tc gridSpan="2">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Yahoo! JAPAN </a:t>
                      </a:r>
                      <a:r>
                        <a:rPr kumimoji="1" lang="ja-JP" altLang="en-US" sz="800" kern="1200" dirty="0">
                          <a:solidFill>
                            <a:schemeClr val="tx1">
                              <a:lumMod val="65000"/>
                              <a:lumOff val="35000"/>
                            </a:schemeClr>
                          </a:solidFill>
                          <a:latin typeface="+mn-lt"/>
                          <a:ea typeface="+mn-ea"/>
                          <a:cs typeface="+mn-cs"/>
                        </a:rPr>
                        <a:t>トップページ以外</a:t>
                      </a: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066738162"/>
                  </a:ext>
                </a:extLst>
              </a:tr>
              <a:tr h="254314">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bg1"/>
                          </a:solidFill>
                          <a:latin typeface="+mn-lt"/>
                          <a:ea typeface="+mn-ea"/>
                          <a:cs typeface="+mn-cs"/>
                        </a:rPr>
                        <a:t>掲載期間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2">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　　　　　　　　　　　　　　　　　　　　　　　　　　　</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2022</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10</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26</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2023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年</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月</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31</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日（金）</a:t>
                      </a: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2463668774"/>
                  </a:ext>
                </a:extLst>
              </a:tr>
              <a:tr h="263363">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購入期間</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3</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r>
                        <a:rPr kumimoji="1" lang="en-US" altLang="ja-JP"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14</a:t>
                      </a:r>
                      <a:r>
                        <a:rPr kumimoji="1" lang="ja-JP" altLang="en-US" sz="800" b="0" i="0" u="none" strike="noStrike" kern="1200" cap="none" spc="0" normalizeH="0" baseline="0" noProof="0" dirty="0">
                          <a:ln>
                            <a:noFill/>
                          </a:ln>
                          <a:solidFill>
                            <a:prstClr val="black">
                              <a:lumMod val="65000"/>
                              <a:lumOff val="35000"/>
                            </a:prstClr>
                          </a:solidFill>
                          <a:effectLst/>
                          <a:uLnTx/>
                          <a:uFillTx/>
                          <a:latin typeface="メイリオ"/>
                          <a:ea typeface="メイリオ"/>
                          <a:cs typeface="+mn-cs"/>
                        </a:rPr>
                        <a:t>日間</a:t>
                      </a:r>
                    </a:p>
                  </a:txBody>
                  <a:tcPr anchor="ctr">
                    <a:lnL w="12700" cmpd="sng">
                      <a:noFill/>
                    </a:lnL>
                    <a:lnR w="6350" cap="flat" cmpd="sng" algn="ctr">
                      <a:noFill/>
                      <a:prstDash val="dot"/>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effectLst/>
                        <a:uLnTx/>
                        <a:uFillTx/>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h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800" b="0" i="0" u="none" strike="noStrike" kern="1200" cap="none" spc="0" normalizeH="0" baseline="0" noProof="0" dirty="0">
                        <a:ln>
                          <a:noFill/>
                        </a:ln>
                        <a:effectLst/>
                        <a:uLnTx/>
                        <a:uFillTx/>
                        <a:latin typeface="+mn-lt"/>
                        <a:ea typeface="+mn-ea"/>
                        <a:cs typeface="+mn-cs"/>
                      </a:endParaRPr>
                    </a:p>
                  </a:txBody>
                  <a:tcPr anchor="ctr">
                    <a:lnL w="6350" cap="flat" cmpd="sng" algn="ctr">
                      <a:no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1967014782"/>
                  </a:ext>
                </a:extLst>
              </a:tr>
              <a:tr h="2543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料金タイプ</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gridSpan="3">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lang="en-US" altLang="ja-JP" sz="800" dirty="0" err="1">
                          <a:solidFill>
                            <a:schemeClr val="tx1">
                              <a:lumMod val="65000"/>
                              <a:lumOff val="35000"/>
                            </a:schemeClr>
                          </a:solidFill>
                          <a:latin typeface="+mj-lt"/>
                          <a:ea typeface="+mj-ea"/>
                        </a:rPr>
                        <a:t>vimps</a:t>
                      </a:r>
                      <a:r>
                        <a:rPr lang="ja-JP" altLang="en-US" sz="800" dirty="0">
                          <a:solidFill>
                            <a:schemeClr val="tx1">
                              <a:lumMod val="65000"/>
                              <a:lumOff val="35000"/>
                            </a:schemeClr>
                          </a:solidFill>
                          <a:latin typeface="+mj-lt"/>
                          <a:ea typeface="+mj-ea"/>
                        </a:rPr>
                        <a:t>購入型（リーチ固定）</a:t>
                      </a: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mpd="sng">
                      <a:solidFill>
                        <a:srgbClr val="FFFFFF"/>
                      </a:solidFill>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hMerge="1">
                  <a:txBody>
                    <a:bodyPr/>
                    <a:lstStyle/>
                    <a:p>
                      <a:endParaRPr kumimoji="1" lang="ja-JP" altLang="en-US"/>
                    </a:p>
                  </a:txBody>
                  <a:tcPr/>
                </a:tc>
                <a:tc hMerge="1">
                  <a:txBody>
                    <a:bodyPr/>
                    <a:lstStyle/>
                    <a:p>
                      <a:pPr algn="ctr"/>
                      <a:endParaRPr kumimoji="1" lang="ja-JP" altLang="en-US" sz="800" dirty="0">
                        <a:solidFill>
                          <a:schemeClr val="tx1">
                            <a:lumMod val="65000"/>
                            <a:lumOff val="35000"/>
                          </a:schemeClr>
                        </a:solidFill>
                        <a:latin typeface="+mj-lt"/>
                        <a:ea typeface="+mj-ea"/>
                      </a:endParaRPr>
                    </a:p>
                  </a:txBody>
                  <a:tcPr anchor="ctr">
                    <a:lnL w="12700" cmpd="sng">
                      <a:noFill/>
                    </a:lnL>
                    <a:lnR w="6350" cap="flat" cmpd="sng" algn="ctr">
                      <a:no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1750538939"/>
                  </a:ext>
                </a:extLst>
              </a:tr>
              <a:tr h="2543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最低購入価格</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メイリオ"/>
                          <a:ea typeface="メイリオ"/>
                          <a:cs typeface="+mn-cs"/>
                        </a:rPr>
                        <a:t>3,3</a:t>
                      </a:r>
                      <a:r>
                        <a:rPr kumimoji="1" lang="en-US" altLang="ja-JP" sz="800" dirty="0">
                          <a:solidFill>
                            <a:schemeClr val="tx1">
                              <a:lumMod val="65000"/>
                              <a:lumOff val="35000"/>
                            </a:schemeClr>
                          </a:solidFill>
                          <a:latin typeface="+mj-lt"/>
                          <a:ea typeface="+mj-ea"/>
                        </a:rPr>
                        <a:t>00,000</a:t>
                      </a:r>
                      <a:r>
                        <a:rPr kumimoji="1" lang="ja-JP" altLang="en-US" sz="800" dirty="0">
                          <a:solidFill>
                            <a:schemeClr val="tx1">
                              <a:lumMod val="65000"/>
                              <a:lumOff val="35000"/>
                            </a:schemeClr>
                          </a:solidFill>
                          <a:latin typeface="+mj-lt"/>
                          <a:ea typeface="+mj-ea"/>
                        </a:rPr>
                        <a:t>円</a:t>
                      </a:r>
                      <a:r>
                        <a:rPr kumimoji="1" lang="ja-JP" altLang="en-US" sz="800" kern="1200" dirty="0">
                          <a:solidFill>
                            <a:schemeClr val="tx1">
                              <a:lumMod val="65000"/>
                              <a:lumOff val="35000"/>
                            </a:schemeClr>
                          </a:solidFill>
                          <a:latin typeface="メイリオ"/>
                          <a:ea typeface="メイリオ"/>
                          <a:cs typeface="+mn-cs"/>
                        </a:rPr>
                        <a:t>　固定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2,600,000</a:t>
                      </a:r>
                      <a:r>
                        <a:rPr kumimoji="1" lang="ja-JP" altLang="en-US" sz="800" kern="1200" dirty="0">
                          <a:solidFill>
                            <a:schemeClr val="tx1">
                              <a:lumMod val="65000"/>
                              <a:lumOff val="35000"/>
                            </a:schemeClr>
                          </a:solidFill>
                          <a:latin typeface="+mn-lt"/>
                          <a:ea typeface="+mn-ea"/>
                          <a:cs typeface="+mn-cs"/>
                        </a:rPr>
                        <a:t>円　固定</a:t>
                      </a:r>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3,120,000</a:t>
                      </a:r>
                      <a:r>
                        <a:rPr kumimoji="1" lang="ja-JP" altLang="en-US" sz="800" kern="1200" dirty="0">
                          <a:solidFill>
                            <a:schemeClr val="tx1">
                              <a:lumMod val="65000"/>
                              <a:lumOff val="35000"/>
                            </a:schemeClr>
                          </a:solidFill>
                          <a:latin typeface="+mn-lt"/>
                          <a:ea typeface="+mn-ea"/>
                          <a:cs typeface="+mn-cs"/>
                        </a:rPr>
                        <a:t>円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3381913646"/>
                  </a:ext>
                </a:extLst>
              </a:tr>
              <a:tr h="59745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0" kern="1200" dirty="0">
                          <a:solidFill>
                            <a:schemeClr val="bg1"/>
                          </a:solidFill>
                          <a:latin typeface="+mn-lt"/>
                          <a:ea typeface="+mn-ea"/>
                          <a:cs typeface="+mn-cs"/>
                        </a:rPr>
                        <a:t>基本料金（</a:t>
                      </a:r>
                      <a:r>
                        <a:rPr kumimoji="1" lang="en-US" altLang="ja-JP" sz="900" b="0" kern="1200" dirty="0" err="1">
                          <a:solidFill>
                            <a:schemeClr val="bg1"/>
                          </a:solidFill>
                          <a:latin typeface="+mn-lt"/>
                          <a:ea typeface="+mn-ea"/>
                          <a:cs typeface="+mn-cs"/>
                        </a:rPr>
                        <a:t>vCPM</a:t>
                      </a:r>
                      <a:r>
                        <a:rPr kumimoji="1" lang="ja-JP" altLang="en-US" sz="900" b="0" kern="1200" dirty="0">
                          <a:solidFill>
                            <a:schemeClr val="bg1"/>
                          </a:solidFill>
                          <a:latin typeface="+mn-lt"/>
                          <a:ea typeface="+mn-ea"/>
                          <a:cs typeface="+mn-cs"/>
                        </a:rPr>
                        <a:t>）</a:t>
                      </a: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dirty="0">
                          <a:solidFill>
                            <a:schemeClr val="tx1">
                              <a:lumMod val="65000"/>
                              <a:lumOff val="35000"/>
                            </a:schemeClr>
                          </a:solidFill>
                          <a:latin typeface="+mj-lt"/>
                          <a:ea typeface="+mj-ea"/>
                        </a:rPr>
                        <a:t>330</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p>
                      <a:pPr algn="ctr"/>
                      <a:r>
                        <a:rPr kumimoji="1" lang="en-US" altLang="ja-JP" sz="800" dirty="0">
                          <a:solidFill>
                            <a:schemeClr val="tx1">
                              <a:lumMod val="65000"/>
                              <a:lumOff val="35000"/>
                            </a:schemeClr>
                          </a:solidFill>
                          <a:latin typeface="+mj-lt"/>
                          <a:ea typeface="+mj-ea"/>
                        </a:rPr>
                        <a:t>※</a:t>
                      </a:r>
                      <a:r>
                        <a:rPr kumimoji="1" lang="ja-JP" altLang="en-US" sz="800" dirty="0">
                          <a:solidFill>
                            <a:schemeClr val="tx1">
                              <a:lumMod val="65000"/>
                              <a:lumOff val="35000"/>
                            </a:schemeClr>
                          </a:solidFill>
                          <a:latin typeface="+mj-lt"/>
                          <a:ea typeface="+mj-ea"/>
                        </a:rPr>
                        <a:t>リーチ単価：</a:t>
                      </a:r>
                      <a:r>
                        <a:rPr kumimoji="1" lang="en-US" altLang="ja-JP" sz="800" dirty="0">
                          <a:solidFill>
                            <a:schemeClr val="tx1">
                              <a:lumMod val="65000"/>
                              <a:lumOff val="35000"/>
                            </a:schemeClr>
                          </a:solidFill>
                          <a:latin typeface="+mj-lt"/>
                          <a:ea typeface="+mj-ea"/>
                        </a:rPr>
                        <a:t>0.33</a:t>
                      </a:r>
                      <a:r>
                        <a:rPr kumimoji="1" lang="ja-JP" altLang="en-US" sz="800" dirty="0">
                          <a:solidFill>
                            <a:schemeClr val="tx1">
                              <a:lumMod val="65000"/>
                              <a:lumOff val="35000"/>
                            </a:schemeClr>
                          </a:solidFill>
                          <a:latin typeface="+mj-lt"/>
                          <a:ea typeface="+mj-ea"/>
                        </a:rPr>
                        <a:t>円</a:t>
                      </a:r>
                      <a:endParaRPr kumimoji="1" lang="en-US" altLang="ja-JP" sz="800" dirty="0">
                        <a:solidFill>
                          <a:schemeClr val="tx1">
                            <a:lumMod val="65000"/>
                            <a:lumOff val="35000"/>
                          </a:schemeClr>
                        </a:solidFill>
                        <a:latin typeface="+mj-lt"/>
                        <a:ea typeface="+mj-ea"/>
                      </a:endParaRP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12700" cmpd="sng">
                      <a:solidFill>
                        <a:srgbClr val="FFFFFF"/>
                      </a:solidFill>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6</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5</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260</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リーチ単価：</a:t>
                      </a:r>
                      <a:r>
                        <a:rPr kumimoji="1" lang="en-US" altLang="ja-JP" sz="800" kern="1200" dirty="0">
                          <a:solidFill>
                            <a:schemeClr val="tx1">
                              <a:lumMod val="65000"/>
                              <a:lumOff val="35000"/>
                            </a:schemeClr>
                          </a:solidFill>
                          <a:latin typeface="+mn-lt"/>
                          <a:ea typeface="+mn-ea"/>
                          <a:cs typeface="+mn-cs"/>
                        </a:rPr>
                        <a:t>0.26</a:t>
                      </a:r>
                      <a:r>
                        <a:rPr kumimoji="1" lang="ja-JP" altLang="en-US" sz="800" kern="1200" dirty="0">
                          <a:solidFill>
                            <a:schemeClr val="tx1">
                              <a:lumMod val="65000"/>
                              <a:lumOff val="35000"/>
                            </a:schemeClr>
                          </a:solidFill>
                          <a:latin typeface="+mn-lt"/>
                          <a:ea typeface="+mn-ea"/>
                          <a:cs typeface="+mn-cs"/>
                        </a:rPr>
                        <a:t>円</a:t>
                      </a:r>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ja-JP" altLang="en-US" sz="800" kern="1200" dirty="0">
                          <a:solidFill>
                            <a:schemeClr val="tx1">
                              <a:lumMod val="65000"/>
                              <a:lumOff val="35000"/>
                            </a:schemeClr>
                          </a:solidFill>
                          <a:latin typeface="+mn-lt"/>
                          <a:ea typeface="+mn-ea"/>
                          <a:cs typeface="+mn-cs"/>
                        </a:rPr>
                        <a:t>画像（</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 </a:t>
                      </a: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 動画（</a:t>
                      </a:r>
                      <a:r>
                        <a:rPr kumimoji="1" lang="en-US" altLang="ja-JP" sz="800" kern="1200" dirty="0">
                          <a:solidFill>
                            <a:schemeClr val="tx1">
                              <a:lumMod val="65000"/>
                              <a:lumOff val="35000"/>
                            </a:schemeClr>
                          </a:solidFill>
                          <a:latin typeface="+mn-lt"/>
                          <a:ea typeface="+mn-ea"/>
                          <a:cs typeface="+mn-cs"/>
                        </a:rPr>
                        <a:t>1</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2</a:t>
                      </a:r>
                      <a:r>
                        <a:rPr kumimoji="1" lang="ja-JP" altLang="en-US" sz="800" kern="1200" dirty="0">
                          <a:solidFill>
                            <a:schemeClr val="tx1">
                              <a:lumMod val="65000"/>
                              <a:lumOff val="35000"/>
                            </a:schemeClr>
                          </a:solidFill>
                          <a:latin typeface="+mn-lt"/>
                          <a:ea typeface="+mn-ea"/>
                          <a:cs typeface="+mn-cs"/>
                        </a:rPr>
                        <a:t>）：</a:t>
                      </a:r>
                      <a:r>
                        <a:rPr kumimoji="1" lang="en-US" altLang="ja-JP" sz="800" kern="1200" dirty="0">
                          <a:solidFill>
                            <a:schemeClr val="tx1">
                              <a:lumMod val="65000"/>
                              <a:lumOff val="35000"/>
                            </a:schemeClr>
                          </a:solidFill>
                          <a:latin typeface="+mn-lt"/>
                          <a:ea typeface="+mn-ea"/>
                          <a:cs typeface="+mn-cs"/>
                        </a:rPr>
                        <a:t>312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a:t>
                      </a:r>
                      <a:r>
                        <a:rPr kumimoji="1" lang="ja-JP" altLang="en-US" sz="800" kern="1200" dirty="0">
                          <a:solidFill>
                            <a:schemeClr val="tx1">
                              <a:lumMod val="65000"/>
                              <a:lumOff val="35000"/>
                            </a:schemeClr>
                          </a:solidFill>
                          <a:latin typeface="+mn-lt"/>
                          <a:ea typeface="+mn-ea"/>
                          <a:cs typeface="+mn-cs"/>
                        </a:rPr>
                        <a:t>リーチ単価：</a:t>
                      </a:r>
                      <a:r>
                        <a:rPr kumimoji="1" lang="en-US" altLang="ja-JP" sz="800" kern="1200" dirty="0">
                          <a:solidFill>
                            <a:schemeClr val="tx1">
                              <a:lumMod val="65000"/>
                              <a:lumOff val="35000"/>
                            </a:schemeClr>
                          </a:solidFill>
                          <a:latin typeface="+mn-lt"/>
                          <a:ea typeface="+mn-ea"/>
                          <a:cs typeface="+mn-cs"/>
                        </a:rPr>
                        <a:t>0.312</a:t>
                      </a:r>
                      <a:r>
                        <a:rPr kumimoji="1" lang="ja-JP" altLang="en-US" sz="800" kern="1200" dirty="0">
                          <a:solidFill>
                            <a:schemeClr val="tx1">
                              <a:lumMod val="65000"/>
                              <a:lumOff val="35000"/>
                            </a:schemeClr>
                          </a:solidFill>
                          <a:latin typeface="+mn-lt"/>
                          <a:ea typeface="+mn-ea"/>
                          <a:cs typeface="+mn-cs"/>
                        </a:rPr>
                        <a:t>円</a:t>
                      </a:r>
                      <a:endParaRPr kumimoji="1" lang="en-US" altLang="ja-JP" sz="800" kern="1200" dirty="0">
                        <a:solidFill>
                          <a:schemeClr val="tx1">
                            <a:lumMod val="65000"/>
                            <a:lumOff val="35000"/>
                          </a:schemeClr>
                        </a:solidFill>
                        <a:latin typeface="+mn-lt"/>
                        <a:ea typeface="+mn-ea"/>
                        <a:cs typeface="+mn-cs"/>
                      </a:endParaRP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40000"/>
                      </a:srgbClr>
                    </a:solidFill>
                  </a:tcPr>
                </a:tc>
                <a:extLst>
                  <a:ext uri="{0D108BD9-81ED-4DB2-BD59-A6C34878D82A}">
                    <a16:rowId xmlns:a16="http://schemas.microsoft.com/office/drawing/2014/main" val="4014462905"/>
                  </a:ext>
                </a:extLst>
              </a:tr>
              <a:tr h="25431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en-US" altLang="ja-JP" sz="900" b="0" kern="1200" dirty="0" err="1">
                          <a:solidFill>
                            <a:schemeClr val="bg1"/>
                          </a:solidFill>
                          <a:latin typeface="+mn-lt"/>
                          <a:ea typeface="+mn-ea"/>
                          <a:cs typeface="+mn-cs"/>
                        </a:rPr>
                        <a:t>vimps</a:t>
                      </a:r>
                      <a:endParaRPr kumimoji="1" lang="ja-JP" altLang="en-US" sz="900" b="0" kern="1200" dirty="0">
                        <a:solidFill>
                          <a:schemeClr val="bg1"/>
                        </a:solidFill>
                        <a:latin typeface="+mn-lt"/>
                        <a:ea typeface="+mn-ea"/>
                        <a:cs typeface="+mn-cs"/>
                      </a:endParaRPr>
                    </a:p>
                  </a:txBody>
                  <a:tcPr anchor="ctr">
                    <a:lnL w="6350" cap="flat" cmpd="sng" algn="ctr">
                      <a:solidFill>
                        <a:srgbClr val="FFFFFF"/>
                      </a:solidFill>
                      <a:prstDash val="solid"/>
                      <a:round/>
                      <a:headEnd type="none" w="med" len="med"/>
                      <a:tailEnd type="none" w="med" len="med"/>
                    </a:lnL>
                    <a:lnR w="12700" cmpd="sng">
                      <a:noFill/>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a:r>
                        <a:rPr kumimoji="1" lang="en-US" altLang="ja-JP" sz="800" kern="1200" dirty="0">
                          <a:solidFill>
                            <a:schemeClr val="tx1">
                              <a:lumMod val="65000"/>
                              <a:lumOff val="35000"/>
                            </a:schemeClr>
                          </a:solidFill>
                          <a:latin typeface="メイリオ"/>
                          <a:ea typeface="メイリオ"/>
                          <a:cs typeface="+mn-cs"/>
                        </a:rPr>
                        <a:t>10,000,000vimps</a:t>
                      </a:r>
                      <a:r>
                        <a:rPr kumimoji="1" lang="ja-JP" altLang="en-US" sz="800" kern="1200" dirty="0">
                          <a:solidFill>
                            <a:schemeClr val="tx1">
                              <a:lumMod val="65000"/>
                              <a:lumOff val="35000"/>
                            </a:schemeClr>
                          </a:solidFill>
                          <a:latin typeface="メイリオ"/>
                          <a:ea typeface="メイリオ"/>
                          <a:cs typeface="+mn-cs"/>
                        </a:rPr>
                        <a:t>　固定</a:t>
                      </a:r>
                    </a:p>
                  </a:txBody>
                  <a:tcPr anchor="ctr">
                    <a:lnL w="12700" cmpd="sng">
                      <a:noFill/>
                    </a:lnL>
                    <a:lnR w="6350" cap="flat" cmpd="sng" algn="ctr">
                      <a:solidFill>
                        <a:sysClr val="windowText" lastClr="000000">
                          <a:lumMod val="65000"/>
                          <a:lumOff val="35000"/>
                        </a:sysClr>
                      </a:solidFill>
                      <a:prstDash val="dot"/>
                      <a:round/>
                      <a:headEnd type="none" w="med" len="med"/>
                      <a:tailEnd type="none" w="med" len="med"/>
                    </a:lnR>
                    <a:lnT w="12700" cmpd="sng">
                      <a:solidFill>
                        <a:srgbClr val="FFFFFF"/>
                      </a:solidFill>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algn="ctr"/>
                      <a:r>
                        <a:rPr kumimoji="1" lang="en-US" altLang="ja-JP" sz="800" kern="1200" dirty="0">
                          <a:solidFill>
                            <a:schemeClr val="tx1">
                              <a:lumMod val="65000"/>
                              <a:lumOff val="35000"/>
                            </a:schemeClr>
                          </a:solidFill>
                          <a:latin typeface="+mn-lt"/>
                          <a:ea typeface="+mn-ea"/>
                          <a:cs typeface="+mn-cs"/>
                        </a:rPr>
                        <a:t>10,000,000vimps</a:t>
                      </a:r>
                      <a:r>
                        <a:rPr kumimoji="1" lang="ja-JP" altLang="en-US" sz="800" kern="1200" dirty="0">
                          <a:solidFill>
                            <a:schemeClr val="tx1">
                              <a:lumMod val="65000"/>
                              <a:lumOff val="35000"/>
                            </a:schemeClr>
                          </a:solidFill>
                          <a:latin typeface="+mn-lt"/>
                          <a:ea typeface="+mn-ea"/>
                          <a:cs typeface="+mn-cs"/>
                        </a:rPr>
                        <a:t>　固定</a:t>
                      </a:r>
                      <a:endParaRPr kumimoji="1" lang="ja-JP" altLang="en-US" dirty="0"/>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solidFill>
                        <a:sysClr val="windowText" lastClr="000000">
                          <a:lumMod val="65000"/>
                          <a:lumOff val="35000"/>
                        </a:sysClr>
                      </a:solid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tc>
                  <a:txBody>
                    <a:bodyPr/>
                    <a:lstStyle/>
                    <a:p>
                      <a:pPr marL="0" marR="0" lvl="0" indent="0" algn="ctr" defTabSz="914423" rtl="0" eaLnBrk="1" fontAlgn="auto" latinLnBrk="0" hangingPunct="1">
                        <a:lnSpc>
                          <a:spcPct val="100000"/>
                        </a:lnSpc>
                        <a:spcBef>
                          <a:spcPts val="0"/>
                        </a:spcBef>
                        <a:spcAft>
                          <a:spcPts val="0"/>
                        </a:spcAft>
                        <a:buClrTx/>
                        <a:buSzTx/>
                        <a:buFontTx/>
                        <a:buNone/>
                        <a:tabLst/>
                        <a:defRPr/>
                      </a:pPr>
                      <a:r>
                        <a:rPr kumimoji="1" lang="en-US" altLang="ja-JP" sz="800" kern="1200" dirty="0">
                          <a:solidFill>
                            <a:schemeClr val="tx1">
                              <a:lumMod val="65000"/>
                              <a:lumOff val="35000"/>
                            </a:schemeClr>
                          </a:solidFill>
                          <a:latin typeface="+mn-lt"/>
                          <a:ea typeface="+mn-ea"/>
                          <a:cs typeface="+mn-cs"/>
                        </a:rPr>
                        <a:t>10,000,000vimps</a:t>
                      </a:r>
                      <a:r>
                        <a:rPr kumimoji="1" lang="ja-JP" altLang="en-US" sz="800" kern="1200" dirty="0">
                          <a:solidFill>
                            <a:schemeClr val="tx1">
                              <a:lumMod val="65000"/>
                              <a:lumOff val="35000"/>
                            </a:schemeClr>
                          </a:solidFill>
                          <a:latin typeface="+mn-lt"/>
                          <a:ea typeface="+mn-ea"/>
                          <a:cs typeface="+mn-cs"/>
                        </a:rPr>
                        <a:t>　固定</a:t>
                      </a:r>
                    </a:p>
                  </a:txBody>
                  <a:tcPr anchor="ctr">
                    <a:lnL w="6350" cap="flat" cmpd="sng" algn="ctr">
                      <a:solidFill>
                        <a:sysClr val="windowText" lastClr="000000">
                          <a:lumMod val="65000"/>
                          <a:lumOff val="35000"/>
                        </a:sysClr>
                      </a:solidFill>
                      <a:prstDash val="dot"/>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E4E4EC">
                        <a:tint val="20000"/>
                      </a:srgbClr>
                    </a:solidFill>
                  </a:tcPr>
                </a:tc>
                <a:extLst>
                  <a:ext uri="{0D108BD9-81ED-4DB2-BD59-A6C34878D82A}">
                    <a16:rowId xmlns:a16="http://schemas.microsoft.com/office/drawing/2014/main" val="252642601"/>
                  </a:ext>
                </a:extLst>
              </a:tr>
            </a:tbl>
          </a:graphicData>
        </a:graphic>
      </p:graphicFrame>
      <p:pic>
        <p:nvPicPr>
          <p:cNvPr id="13" name="図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87688" y="1962403"/>
            <a:ext cx="432048" cy="796953"/>
          </a:xfrm>
          <a:prstGeom prst="rect">
            <a:avLst/>
          </a:prstGeom>
        </p:spPr>
      </p:pic>
      <p:pic>
        <p:nvPicPr>
          <p:cNvPr id="14" name="図 1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12376" y="1982333"/>
            <a:ext cx="821181" cy="824351"/>
          </a:xfrm>
          <a:prstGeom prst="rect">
            <a:avLst/>
          </a:prstGeom>
        </p:spPr>
      </p:pic>
      <p:pic>
        <p:nvPicPr>
          <p:cNvPr id="15" name="図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912424" y="1982333"/>
            <a:ext cx="821181" cy="824351"/>
          </a:xfrm>
          <a:prstGeom prst="rect">
            <a:avLst/>
          </a:prstGeom>
        </p:spPr>
      </p:pic>
      <p:pic>
        <p:nvPicPr>
          <p:cNvPr id="16" name="図 15"/>
          <p:cNvPicPr>
            <a:picLocks noChangeAspect="1"/>
          </p:cNvPicPr>
          <p:nvPr/>
        </p:nvPicPr>
        <p:blipFill>
          <a:blip r:embed="rId5"/>
          <a:stretch>
            <a:fillRect/>
          </a:stretch>
        </p:blipFill>
        <p:spPr>
          <a:xfrm>
            <a:off x="7080398" y="1993244"/>
            <a:ext cx="792088" cy="819400"/>
          </a:xfrm>
          <a:prstGeom prst="rect">
            <a:avLst/>
          </a:prstGeom>
        </p:spPr>
      </p:pic>
      <p:sp>
        <p:nvSpPr>
          <p:cNvPr id="17" name="正方形/長方形 16"/>
          <p:cNvSpPr/>
          <p:nvPr/>
        </p:nvSpPr>
        <p:spPr>
          <a:xfrm>
            <a:off x="263352" y="6384516"/>
            <a:ext cx="4653504" cy="415498"/>
          </a:xfrm>
          <a:prstGeom prst="rect">
            <a:avLst/>
          </a:prstGeom>
        </p:spPr>
        <p:txBody>
          <a:bodyPr wrap="square" lIns="91440" tIns="45720" rIns="91440" bIns="45720" anchor="t">
            <a:spAutoFit/>
          </a:bodyPr>
          <a:lstStyle/>
          <a:p>
            <a:pPr fontAlgn="ctr"/>
            <a:r>
              <a:rPr kumimoji="0" lang="en-US" altLang="ja-JP" sz="700" kern="0" dirty="0">
                <a:solidFill>
                  <a:schemeClr val="tx1">
                    <a:lumMod val="50000"/>
                    <a:lumOff val="50000"/>
                  </a:schemeClr>
                </a:solidFill>
              </a:rPr>
              <a:t>※SP</a:t>
            </a:r>
            <a:r>
              <a:rPr kumimoji="0" lang="ja-JP" altLang="en-US" sz="700" kern="0" dirty="0">
                <a:solidFill>
                  <a:schemeClr val="tx1">
                    <a:lumMod val="50000"/>
                    <a:lumOff val="50000"/>
                  </a:schemeClr>
                </a:solidFill>
              </a:rPr>
              <a:t>はスマートフォン、</a:t>
            </a:r>
            <a:r>
              <a:rPr kumimoji="0" lang="en-US" altLang="ja-JP" sz="700" kern="0" dirty="0">
                <a:solidFill>
                  <a:schemeClr val="tx1">
                    <a:lumMod val="50000"/>
                    <a:lumOff val="50000"/>
                  </a:schemeClr>
                </a:solidFill>
              </a:rPr>
              <a:t>PC</a:t>
            </a:r>
            <a:r>
              <a:rPr kumimoji="0" lang="ja-JP" altLang="en-US" sz="700" kern="0" dirty="0">
                <a:solidFill>
                  <a:schemeClr val="tx1">
                    <a:lumMod val="50000"/>
                    <a:lumOff val="50000"/>
                  </a:schemeClr>
                </a:solidFill>
              </a:rPr>
              <a:t>はパソコン、</a:t>
            </a:r>
            <a:r>
              <a:rPr kumimoji="0" lang="en-US" altLang="ja-JP" sz="700" kern="0" dirty="0">
                <a:solidFill>
                  <a:schemeClr val="tx1">
                    <a:lumMod val="50000"/>
                    <a:lumOff val="50000"/>
                  </a:schemeClr>
                </a:solidFill>
              </a:rPr>
              <a:t>MD</a:t>
            </a:r>
            <a:r>
              <a:rPr kumimoji="0" lang="ja-JP" altLang="en-US" sz="700" kern="0" dirty="0">
                <a:solidFill>
                  <a:schemeClr val="tx1">
                    <a:lumMod val="50000"/>
                    <a:lumOff val="50000"/>
                  </a:schemeClr>
                </a:solidFill>
              </a:rPr>
              <a:t>はマルチデバイスの略称です。</a:t>
            </a:r>
            <a:endParaRPr kumimoji="0" lang="en-US" altLang="ja-JP" sz="700" kern="0" dirty="0">
              <a:solidFill>
                <a:schemeClr val="tx1">
                  <a:lumMod val="50000"/>
                  <a:lumOff val="50000"/>
                </a:schemeClr>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vCPM</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a:t>
            </a: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1,000</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回あたりにかかる見込み広告費用です。</a:t>
            </a:r>
            <a:endPar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ja-JP"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a:t>
            </a:r>
            <a:r>
              <a:rPr kumimoji="0" lang="en-US" altLang="ja-JP" sz="700" b="0" i="0" u="none" strike="noStrike" kern="0" cap="none" spc="0" normalizeH="0" baseline="0" noProof="0" dirty="0" err="1">
                <a:ln>
                  <a:noFill/>
                </a:ln>
                <a:solidFill>
                  <a:prstClr val="black">
                    <a:lumMod val="65000"/>
                    <a:lumOff val="35000"/>
                  </a:prstClr>
                </a:solidFill>
                <a:effectLst/>
                <a:uLnTx/>
                <a:uFillTx/>
                <a:latin typeface="メイリオ"/>
                <a:ea typeface="メイリオ"/>
                <a:cs typeface="+mn-cs"/>
              </a:rPr>
              <a:t>vimps</a:t>
            </a:r>
            <a:r>
              <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rPr>
              <a:t>はビューアブルインプレッションの略称です</a:t>
            </a:r>
            <a:r>
              <a:rPr kumimoji="0" lang="ja-JP" altLang="en-US" sz="700" kern="0" dirty="0">
                <a:solidFill>
                  <a:prstClr val="black">
                    <a:lumMod val="65000"/>
                    <a:lumOff val="35000"/>
                  </a:prstClr>
                </a:solidFill>
                <a:latin typeface="メイリオ"/>
                <a:ea typeface="メイリオ"/>
              </a:rPr>
              <a:t>。</a:t>
            </a:r>
            <a:endParaRPr kumimoji="0" lang="ja-JP" altLang="en-US" sz="700" b="0" i="0" u="none" strike="noStrike" kern="0" cap="none" spc="0" normalizeH="0" baseline="0" noProof="0" dirty="0">
              <a:ln>
                <a:noFill/>
              </a:ln>
              <a:solidFill>
                <a:prstClr val="black">
                  <a:lumMod val="65000"/>
                  <a:lumOff val="35000"/>
                </a:prstClr>
              </a:solidFill>
              <a:effectLst/>
              <a:uLnTx/>
              <a:uFillTx/>
              <a:latin typeface="メイリオ"/>
              <a:ea typeface="メイリオ"/>
              <a:cs typeface="+mn-cs"/>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10" name="テキスト プレースホルダー 2"/>
          <p:cNvSpPr>
            <a:spLocks noGrp="1"/>
          </p:cNvSpPr>
          <p:nvPr>
            <p:ph type="body" sz="quarter" idx="11"/>
          </p:nvPr>
        </p:nvSpPr>
        <p:spPr>
          <a:xfrm>
            <a:off x="334963" y="130175"/>
            <a:ext cx="1944614" cy="814388"/>
          </a:xfrm>
        </p:spPr>
        <p:txBody>
          <a:bodyPr>
            <a:normAutofit/>
          </a:bodyPr>
          <a:lstStyle/>
          <a:p>
            <a:r>
              <a:rPr lang="ja-JP" altLang="en-US" dirty="0"/>
              <a:t>商品一覧</a:t>
            </a:r>
            <a:endParaRPr kumimoji="1" lang="ja-JP" altLang="en-US" sz="2600" dirty="0"/>
          </a:p>
        </p:txBody>
      </p:sp>
      <p:sp>
        <p:nvSpPr>
          <p:cNvPr id="11" name="テキスト プレースホルダー 2"/>
          <p:cNvSpPr>
            <a:spLocks noGrp="1"/>
          </p:cNvSpPr>
          <p:nvPr>
            <p:ph type="body" sz="quarter" idx="11"/>
          </p:nvPr>
        </p:nvSpPr>
        <p:spPr>
          <a:xfrm>
            <a:off x="2063155" y="130175"/>
            <a:ext cx="10801597" cy="814388"/>
          </a:xfrm>
        </p:spPr>
        <p:txBody>
          <a:bodyPr>
            <a:normAutofit/>
          </a:bodyPr>
          <a:lstStyle/>
          <a:p>
            <a:r>
              <a:rPr lang="en-US" altLang="ja-JP" sz="2000" dirty="0"/>
              <a:t>Yahoo!</a:t>
            </a:r>
            <a:r>
              <a:rPr lang="ja-JP" altLang="en-US" sz="2000" dirty="0"/>
              <a:t>ニュース　プライムカバー　</a:t>
            </a:r>
            <a:r>
              <a:rPr lang="en-US" altLang="ja-JP" sz="2000" dirty="0"/>
              <a:t>SP</a:t>
            </a:r>
            <a:r>
              <a:rPr lang="ja-JP" altLang="en-US" sz="2000" dirty="0"/>
              <a:t>（</a:t>
            </a:r>
            <a:r>
              <a:rPr lang="en-US" altLang="ja-JP" sz="2000" dirty="0"/>
              <a:t>FQ1</a:t>
            </a:r>
            <a:r>
              <a:rPr lang="ja-JP" altLang="en-US" sz="2000" dirty="0"/>
              <a:t>）（</a:t>
            </a:r>
            <a:r>
              <a:rPr lang="en-US" altLang="ja-JP" sz="2000" dirty="0"/>
              <a:t>1000</a:t>
            </a:r>
            <a:r>
              <a:rPr lang="ja-JP" altLang="en-US" sz="2000" dirty="0"/>
              <a:t>万リーチ） </a:t>
            </a:r>
            <a:endParaRPr lang="en-US" altLang="ja-JP" sz="2000" dirty="0"/>
          </a:p>
          <a:p>
            <a:r>
              <a:rPr lang="en-US" altLang="ja-JP" sz="2000" dirty="0"/>
              <a:t> </a:t>
            </a:r>
            <a:r>
              <a:rPr lang="ja-JP" altLang="en-US" sz="2000" dirty="0"/>
              <a:t>プライムディスプレイ　</a:t>
            </a:r>
            <a:r>
              <a:rPr lang="en-US" altLang="ja-JP" sz="2000" dirty="0"/>
              <a:t>PC</a:t>
            </a:r>
            <a:r>
              <a:rPr lang="ja-JP" altLang="en-US" sz="2000" dirty="0"/>
              <a:t>（</a:t>
            </a:r>
            <a:r>
              <a:rPr lang="en-US" altLang="ja-JP" sz="2000" dirty="0"/>
              <a:t>FQ1</a:t>
            </a:r>
            <a:r>
              <a:rPr lang="ja-JP" altLang="en-US" sz="2000" dirty="0"/>
              <a:t>）（</a:t>
            </a:r>
            <a:r>
              <a:rPr lang="en-US" altLang="ja-JP" sz="2000" dirty="0"/>
              <a:t>1000</a:t>
            </a:r>
            <a:r>
              <a:rPr lang="ja-JP" altLang="en-US" sz="2000" dirty="0"/>
              <a:t>万リーチ）</a:t>
            </a:r>
            <a:endParaRPr kumimoji="1" lang="ja-JP" altLang="en-US" sz="2600" dirty="0"/>
          </a:p>
        </p:txBody>
      </p:sp>
    </p:spTree>
    <p:extLst>
      <p:ext uri="{BB962C8B-B14F-4D97-AF65-F5344CB8AC3E}">
        <p14:creationId xmlns:p14="http://schemas.microsoft.com/office/powerpoint/2010/main" val="53655193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ターゲティング設定</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35</a:t>
            </a:fld>
            <a:endParaRPr lang="ja-JP" altLang="en-US"/>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2" y="980728"/>
          <a:ext cx="9865096" cy="3506734"/>
        </p:xfrm>
        <a:graphic>
          <a:graphicData uri="http://schemas.openxmlformats.org/drawingml/2006/table">
            <a:tbl>
              <a:tblPr firstCol="1" bandRow="1">
                <a:tableStyleId>{21E4AEA4-8DFA-4A89-87EB-49C32662AFE0}</a:tableStyleId>
              </a:tblPr>
              <a:tblGrid>
                <a:gridCol w="1975074">
                  <a:extLst>
                    <a:ext uri="{9D8B030D-6E8A-4147-A177-3AD203B41FA5}">
                      <a16:colId xmlns:a16="http://schemas.microsoft.com/office/drawing/2014/main" val="792911817"/>
                    </a:ext>
                  </a:extLst>
                </a:gridCol>
                <a:gridCol w="2592290">
                  <a:extLst>
                    <a:ext uri="{9D8B030D-6E8A-4147-A177-3AD203B41FA5}">
                      <a16:colId xmlns:a16="http://schemas.microsoft.com/office/drawing/2014/main" val="3608287535"/>
                    </a:ext>
                  </a:extLst>
                </a:gridCol>
                <a:gridCol w="2777452">
                  <a:extLst>
                    <a:ext uri="{9D8B030D-6E8A-4147-A177-3AD203B41FA5}">
                      <a16:colId xmlns:a16="http://schemas.microsoft.com/office/drawing/2014/main" val="2591893762"/>
                    </a:ext>
                  </a:extLst>
                </a:gridCol>
                <a:gridCol w="2520280">
                  <a:extLst>
                    <a:ext uri="{9D8B030D-6E8A-4147-A177-3AD203B41FA5}">
                      <a16:colId xmlns:a16="http://schemas.microsoft.com/office/drawing/2014/main" val="2760754859"/>
                    </a:ext>
                  </a:extLst>
                </a:gridCol>
              </a:tblGrid>
              <a:tr h="502044">
                <a:tc>
                  <a:txBody>
                    <a:bodyPr/>
                    <a:lstStyle/>
                    <a:p>
                      <a:pPr algn="ctr"/>
                      <a:r>
                        <a:rPr kumimoji="1" lang="ja-JP" altLang="en-US" sz="1050" b="1" dirty="0">
                          <a:solidFill>
                            <a:schemeClr val="bg1"/>
                          </a:solidFill>
                          <a:latin typeface="+mj-lt"/>
                          <a:ea typeface="+mj-ea"/>
                        </a:rPr>
                        <a:t>ターゲティング</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algn="ctr"/>
                      <a:r>
                        <a:rPr kumimoji="1" lang="ja-JP" altLang="en-US" sz="900" b="1" kern="1200" dirty="0">
                          <a:solidFill>
                            <a:schemeClr val="tx1">
                              <a:lumMod val="65000"/>
                              <a:lumOff val="35000"/>
                            </a:schemeClr>
                          </a:solidFill>
                          <a:latin typeface="+mn-lt"/>
                          <a:ea typeface="+mn-ea"/>
                          <a:cs typeface="+mn-cs"/>
                        </a:rPr>
                        <a:t>キャンペーン　</a:t>
                      </a:r>
                      <a:r>
                        <a:rPr kumimoji="1" lang="en-US" altLang="ja-JP" sz="900" b="1" kern="1200" dirty="0">
                          <a:solidFill>
                            <a:schemeClr val="tx1">
                              <a:lumMod val="65000"/>
                              <a:lumOff val="35000"/>
                            </a:schemeClr>
                          </a:solidFill>
                          <a:latin typeface="+mn-lt"/>
                          <a:ea typeface="+mn-ea"/>
                          <a:cs typeface="+mn-cs"/>
                        </a:rPr>
                        <a:t>Yahoo!</a:t>
                      </a:r>
                      <a:r>
                        <a:rPr kumimoji="1" lang="ja-JP" altLang="en-US" sz="900" b="1" kern="1200" dirty="0">
                          <a:solidFill>
                            <a:schemeClr val="tx1">
                              <a:lumMod val="65000"/>
                              <a:lumOff val="35000"/>
                            </a:schemeClr>
                          </a:solidFill>
                          <a:latin typeface="+mn-lt"/>
                          <a:ea typeface="+mn-ea"/>
                          <a:cs typeface="+mn-cs"/>
                        </a:rPr>
                        <a:t>ニュース　</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プライムカバー　</a:t>
                      </a:r>
                      <a:r>
                        <a:rPr kumimoji="1" lang="en-US" altLang="ja-JP" sz="900" b="1" kern="1200" dirty="0">
                          <a:solidFill>
                            <a:schemeClr val="tx1">
                              <a:lumMod val="65000"/>
                              <a:lumOff val="35000"/>
                            </a:schemeClr>
                          </a:solidFill>
                          <a:latin typeface="+mn-lt"/>
                          <a:ea typeface="+mn-ea"/>
                          <a:cs typeface="+mn-cs"/>
                        </a:rPr>
                        <a:t>SP</a:t>
                      </a:r>
                    </a:p>
                    <a:p>
                      <a:pPr algn="ct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FQ1</a:t>
                      </a: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1000</a:t>
                      </a:r>
                      <a:r>
                        <a:rPr kumimoji="1" lang="ja-JP" altLang="en-US" sz="900" b="1" kern="1200" dirty="0">
                          <a:solidFill>
                            <a:schemeClr val="tx1">
                              <a:lumMod val="65000"/>
                              <a:lumOff val="35000"/>
                            </a:schemeClr>
                          </a:solidFill>
                          <a:latin typeface="+mn-lt"/>
                          <a:ea typeface="+mn-ea"/>
                          <a:cs typeface="+mn-cs"/>
                        </a:rPr>
                        <a:t>万リーチ）</a:t>
                      </a:r>
                    </a:p>
                  </a:txBody>
                  <a:tcPr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900" b="1" kern="1200" dirty="0">
                          <a:solidFill>
                            <a:schemeClr val="tx1">
                              <a:lumMod val="65000"/>
                              <a:lumOff val="35000"/>
                            </a:schemeClr>
                          </a:solidFill>
                          <a:latin typeface="+mn-lt"/>
                          <a:ea typeface="+mn-ea"/>
                          <a:cs typeface="+mn-cs"/>
                        </a:rPr>
                        <a:t>キャンペーン　プライムディスプレイ</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1</a:t>
                      </a: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1/6</a:t>
                      </a: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5</a:t>
                      </a:r>
                      <a:r>
                        <a:rPr kumimoji="1" lang="ja-JP" altLang="en-US" sz="900" b="1" kern="1200" dirty="0">
                          <a:solidFill>
                            <a:schemeClr val="tx1">
                              <a:lumMod val="65000"/>
                              <a:lumOff val="35000"/>
                            </a:schemeClr>
                          </a:solidFill>
                          <a:latin typeface="+mn-lt"/>
                          <a:ea typeface="+mn-ea"/>
                          <a:cs typeface="+mn-cs"/>
                        </a:rPr>
                        <a:t>）　</a:t>
                      </a:r>
                      <a:r>
                        <a:rPr kumimoji="1" lang="en-US" altLang="ja-JP" sz="900" b="1" kern="1200" dirty="0">
                          <a:solidFill>
                            <a:schemeClr val="tx1">
                              <a:lumMod val="65000"/>
                              <a:lumOff val="35000"/>
                            </a:schemeClr>
                          </a:solidFill>
                          <a:latin typeface="+mn-lt"/>
                          <a:ea typeface="+mn-ea"/>
                          <a:cs typeface="+mn-cs"/>
                        </a:rPr>
                        <a:t>PC</a:t>
                      </a: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FQ1</a:t>
                      </a: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1000</a:t>
                      </a:r>
                      <a:r>
                        <a:rPr kumimoji="1" lang="ja-JP" altLang="en-US" sz="900" b="1" kern="1200" dirty="0">
                          <a:solidFill>
                            <a:schemeClr val="tx1">
                              <a:lumMod val="65000"/>
                              <a:lumOff val="35000"/>
                            </a:schemeClr>
                          </a:solidFill>
                          <a:latin typeface="+mn-lt"/>
                          <a:ea typeface="+mn-ea"/>
                          <a:cs typeface="+mn-cs"/>
                        </a:rPr>
                        <a:t>万リーチ）</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algn="ctr"/>
                      <a:r>
                        <a:rPr kumimoji="1" lang="ja-JP" altLang="en-US" sz="900" b="1" kern="1200" dirty="0">
                          <a:solidFill>
                            <a:schemeClr val="tx1">
                              <a:lumMod val="65000"/>
                              <a:lumOff val="35000"/>
                            </a:schemeClr>
                          </a:solidFill>
                          <a:latin typeface="+mn-lt"/>
                          <a:ea typeface="+mn-ea"/>
                          <a:cs typeface="+mn-cs"/>
                        </a:rPr>
                        <a:t>キャンペーン　プライムディスプレイ</a:t>
                      </a:r>
                      <a:endParaRPr kumimoji="1" lang="en-US" altLang="ja-JP" sz="900" b="1" kern="1200" dirty="0">
                        <a:solidFill>
                          <a:schemeClr val="tx1">
                            <a:lumMod val="65000"/>
                            <a:lumOff val="35000"/>
                          </a:schemeClr>
                        </a:solidFill>
                        <a:latin typeface="+mn-lt"/>
                        <a:ea typeface="+mn-ea"/>
                        <a:cs typeface="+mn-cs"/>
                      </a:endParaRPr>
                    </a:p>
                    <a:p>
                      <a:pPr algn="ct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1</a:t>
                      </a: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2</a:t>
                      </a:r>
                      <a:r>
                        <a:rPr kumimoji="1" lang="ja-JP" altLang="en-US" sz="900" b="1" kern="1200" dirty="0">
                          <a:solidFill>
                            <a:schemeClr val="tx1">
                              <a:lumMod val="65000"/>
                              <a:lumOff val="35000"/>
                            </a:schemeClr>
                          </a:solidFill>
                          <a:latin typeface="+mn-lt"/>
                          <a:ea typeface="+mn-ea"/>
                          <a:cs typeface="+mn-cs"/>
                        </a:rPr>
                        <a:t>）　</a:t>
                      </a:r>
                      <a:r>
                        <a:rPr kumimoji="1" lang="en-US" altLang="ja-JP" sz="900" b="1" kern="1200" dirty="0">
                          <a:solidFill>
                            <a:schemeClr val="tx1">
                              <a:lumMod val="65000"/>
                              <a:lumOff val="35000"/>
                            </a:schemeClr>
                          </a:solidFill>
                          <a:latin typeface="+mn-lt"/>
                          <a:ea typeface="+mn-ea"/>
                          <a:cs typeface="+mn-cs"/>
                        </a:rPr>
                        <a:t>PC</a:t>
                      </a: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FQ1</a:t>
                      </a:r>
                      <a:r>
                        <a:rPr kumimoji="1" lang="ja-JP" altLang="en-US" sz="900" b="1" kern="1200" dirty="0">
                          <a:solidFill>
                            <a:schemeClr val="tx1">
                              <a:lumMod val="65000"/>
                              <a:lumOff val="35000"/>
                            </a:schemeClr>
                          </a:solidFill>
                          <a:latin typeface="+mn-lt"/>
                          <a:ea typeface="+mn-ea"/>
                          <a:cs typeface="+mn-cs"/>
                        </a:rPr>
                        <a:t>）（</a:t>
                      </a:r>
                      <a:r>
                        <a:rPr kumimoji="1" lang="en-US" altLang="ja-JP" sz="900" b="1" kern="1200" dirty="0">
                          <a:solidFill>
                            <a:schemeClr val="tx1">
                              <a:lumMod val="65000"/>
                              <a:lumOff val="35000"/>
                            </a:schemeClr>
                          </a:solidFill>
                          <a:latin typeface="+mn-lt"/>
                          <a:ea typeface="+mn-ea"/>
                          <a:cs typeface="+mn-cs"/>
                        </a:rPr>
                        <a:t>1000</a:t>
                      </a:r>
                      <a:r>
                        <a:rPr kumimoji="1" lang="ja-JP" altLang="en-US" sz="900" b="1" kern="1200" dirty="0">
                          <a:solidFill>
                            <a:schemeClr val="tx1">
                              <a:lumMod val="65000"/>
                              <a:lumOff val="35000"/>
                            </a:schemeClr>
                          </a:solidFill>
                          <a:latin typeface="+mn-lt"/>
                          <a:ea typeface="+mn-ea"/>
                          <a:cs typeface="+mn-cs"/>
                        </a:rPr>
                        <a:t>万リーチ）</a:t>
                      </a:r>
                    </a:p>
                  </a:txBody>
                  <a:tcPr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338875">
                <a:tc>
                  <a:txBody>
                    <a:bodyPr/>
                    <a:lstStyle/>
                    <a:p>
                      <a:pPr algn="ctr"/>
                      <a:r>
                        <a:rPr kumimoji="1" lang="ja-JP" altLang="en-US" sz="1050" b="0" dirty="0">
                          <a:solidFill>
                            <a:schemeClr val="bg1"/>
                          </a:solidFill>
                          <a:latin typeface="+mj-lt"/>
                          <a:ea typeface="+mj-ea"/>
                        </a:rPr>
                        <a:t>性別</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364129">
                <a:tc>
                  <a:txBody>
                    <a:bodyPr/>
                    <a:lstStyle/>
                    <a:p>
                      <a:pPr algn="ctr"/>
                      <a:r>
                        <a:rPr kumimoji="1" lang="ja-JP" altLang="en-US" sz="1050" b="0" dirty="0">
                          <a:solidFill>
                            <a:schemeClr val="bg1"/>
                          </a:solidFill>
                          <a:latin typeface="+mj-lt"/>
                          <a:ea typeface="+mj-ea"/>
                        </a:rPr>
                        <a:t>年齢</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3624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地域</a:t>
                      </a:r>
                      <a:endParaRPr kumimoji="1" lang="en-US" altLang="ja-JP" sz="1050" b="0" kern="1200" dirty="0">
                        <a:solidFill>
                          <a:schemeClr val="bg1"/>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（都道府県）</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362426">
                <a:tc>
                  <a:txBody>
                    <a:bodyPr/>
                    <a:lstStyle/>
                    <a:p>
                      <a:pPr algn="ctr"/>
                      <a:r>
                        <a:rPr kumimoji="1" lang="ja-JP" altLang="en-US" sz="1050" b="0" dirty="0">
                          <a:solidFill>
                            <a:schemeClr val="bg1"/>
                          </a:solidFill>
                          <a:latin typeface="+mj-lt"/>
                          <a:ea typeface="+mj-ea"/>
                        </a:rPr>
                        <a:t>地域</a:t>
                      </a:r>
                      <a:endParaRPr kumimoji="1" lang="en-US" altLang="ja-JP" sz="1050" b="0" dirty="0">
                        <a:solidFill>
                          <a:schemeClr val="bg1"/>
                        </a:solidFill>
                        <a:latin typeface="+mj-lt"/>
                        <a:ea typeface="+mj-ea"/>
                      </a:endParaRPr>
                    </a:p>
                    <a:p>
                      <a:pPr algn="ctr"/>
                      <a:r>
                        <a:rPr kumimoji="1" lang="ja-JP" altLang="en-US" sz="1050" b="0" dirty="0">
                          <a:solidFill>
                            <a:schemeClr val="bg1"/>
                          </a:solidFill>
                          <a:latin typeface="+mj-lt"/>
                          <a:ea typeface="+mj-ea"/>
                        </a:rPr>
                        <a:t>（市区郡）</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r h="33887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曜日・</a:t>
                      </a:r>
                      <a:r>
                        <a:rPr kumimoji="1" lang="ja-JP" altLang="en-US" sz="1050" b="0" dirty="0">
                          <a:solidFill>
                            <a:schemeClr val="bg1"/>
                          </a:solidFill>
                          <a:latin typeface="+mj-lt"/>
                          <a:ea typeface="+mj-ea"/>
                        </a:rPr>
                        <a:t>時間帯</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159759655"/>
                  </a:ext>
                </a:extLst>
              </a:tr>
              <a:tr h="342291">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kern="1200" dirty="0">
                          <a:solidFill>
                            <a:schemeClr val="bg1"/>
                          </a:solidFill>
                          <a:latin typeface="+mn-lt"/>
                          <a:ea typeface="+mn-ea"/>
                          <a:cs typeface="+mn-cs"/>
                        </a:rPr>
                        <a:t>オーディエンスカテゴリー</a:t>
                      </a:r>
                      <a:r>
                        <a:rPr kumimoji="1" lang="ja-JP" altLang="en-US" sz="900" b="0" kern="1200" dirty="0">
                          <a:solidFill>
                            <a:schemeClr val="bg1"/>
                          </a:solidFill>
                          <a:latin typeface="+mn-lt"/>
                          <a:ea typeface="+mn-ea"/>
                          <a:cs typeface="+mn-cs"/>
                        </a:rPr>
                        <a:t>　</a:t>
                      </a:r>
                      <a:r>
                        <a:rPr kumimoji="1" lang="en-US" altLang="ja-JP" sz="900" b="0" kern="1200" dirty="0">
                          <a:solidFill>
                            <a:schemeClr val="bg1"/>
                          </a:solidFill>
                          <a:latin typeface="+mn-lt"/>
                          <a:ea typeface="+mn-ea"/>
                          <a:cs typeface="+mn-cs"/>
                        </a:rPr>
                        <a:t>※1</a:t>
                      </a:r>
                      <a:endParaRPr kumimoji="1" lang="ja-JP" altLang="en-US" sz="900" b="0"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967014782"/>
                  </a:ext>
                </a:extLst>
              </a:tr>
              <a:tr h="362426">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オーディエンスリスト</a:t>
                      </a:r>
                      <a:endParaRPr kumimoji="1" lang="en-US" altLang="ja-JP" sz="1050" b="0" dirty="0">
                        <a:solidFill>
                          <a:schemeClr val="bg1"/>
                        </a:solidFill>
                        <a:latin typeface="+mj-lt"/>
                        <a:ea typeface="+mj-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（ヤフー提供）</a:t>
                      </a:r>
                      <a:r>
                        <a:rPr kumimoji="1" lang="ja-JP" altLang="en-US" sz="900" b="0" dirty="0">
                          <a:solidFill>
                            <a:schemeClr val="bg1"/>
                          </a:solidFill>
                          <a:latin typeface="+mj-lt"/>
                          <a:ea typeface="+mj-ea"/>
                        </a:rPr>
                        <a:t>　</a:t>
                      </a:r>
                      <a:r>
                        <a:rPr kumimoji="1" lang="en-US" altLang="ja-JP" sz="900" b="0" dirty="0">
                          <a:solidFill>
                            <a:schemeClr val="bg1"/>
                          </a:solidFill>
                          <a:latin typeface="+mj-lt"/>
                          <a:ea typeface="+mj-ea"/>
                        </a:rPr>
                        <a:t>※2</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1" kern="1200" dirty="0">
                          <a:solidFill>
                            <a:schemeClr val="tx1">
                              <a:lumMod val="65000"/>
                              <a:lumOff val="35000"/>
                            </a:schemeClr>
                          </a:solidFill>
                          <a:latin typeface="+mn-lt"/>
                          <a:ea typeface="+mn-ea"/>
                          <a:cs typeface="+mn-cs"/>
                        </a:rPr>
                        <a:t>-</a:t>
                      </a: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750538939"/>
                  </a:ext>
                </a:extLst>
              </a:tr>
              <a:tr h="338875">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050" b="0" dirty="0">
                          <a:solidFill>
                            <a:schemeClr val="bg1"/>
                          </a:solidFill>
                          <a:latin typeface="+mj-lt"/>
                          <a:ea typeface="+mj-ea"/>
                        </a:rPr>
                        <a:t>フリークエンシー</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1</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固定</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1</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固定</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1050" b="0" kern="1200" dirty="0">
                          <a:solidFill>
                            <a:schemeClr val="tx1">
                              <a:lumMod val="65000"/>
                              <a:lumOff val="35000"/>
                            </a:schemeClr>
                          </a:solidFill>
                          <a:latin typeface="+mj-ea"/>
                          <a:ea typeface="+mn-ea"/>
                          <a:cs typeface="+mn-cs"/>
                        </a:rPr>
                        <a:t>1</a:t>
                      </a:r>
                      <a:r>
                        <a:rPr kumimoji="1" lang="ja-JP" altLang="en-US" sz="1050" b="0" kern="1200" dirty="0">
                          <a:solidFill>
                            <a:schemeClr val="tx1">
                              <a:lumMod val="65000"/>
                              <a:lumOff val="35000"/>
                            </a:schemeClr>
                          </a:solidFill>
                          <a:latin typeface="+mj-ea"/>
                          <a:ea typeface="+mn-ea"/>
                          <a:cs typeface="+mn-cs"/>
                        </a:rPr>
                        <a:t>回</a:t>
                      </a:r>
                      <a:r>
                        <a:rPr kumimoji="1" lang="en-US" altLang="ja-JP" sz="1050" b="0" kern="1200" dirty="0">
                          <a:solidFill>
                            <a:schemeClr val="tx1">
                              <a:lumMod val="65000"/>
                              <a:lumOff val="35000"/>
                            </a:schemeClr>
                          </a:solidFill>
                          <a:latin typeface="+mj-ea"/>
                          <a:ea typeface="+mn-ea"/>
                          <a:cs typeface="+mn-cs"/>
                        </a:rPr>
                        <a:t>/</a:t>
                      </a:r>
                      <a:r>
                        <a:rPr kumimoji="1" lang="ja-JP" altLang="en-US" sz="1050" b="0" kern="1200" dirty="0">
                          <a:solidFill>
                            <a:schemeClr val="tx1">
                              <a:lumMod val="65000"/>
                              <a:lumOff val="35000"/>
                            </a:schemeClr>
                          </a:solidFill>
                          <a:latin typeface="+mj-ea"/>
                          <a:ea typeface="+mn-ea"/>
                          <a:cs typeface="+mn-cs"/>
                        </a:rPr>
                        <a:t>固定</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3256108755"/>
                  </a:ext>
                </a:extLst>
              </a:tr>
            </a:tbl>
          </a:graphicData>
        </a:graphic>
      </p:graphicFrame>
      <p:sp>
        <p:nvSpPr>
          <p:cNvPr id="7" name="テキスト ボックス 5">
            <a:extLst>
              <a:ext uri="{FF2B5EF4-FFF2-40B4-BE49-F238E27FC236}">
                <a16:creationId xmlns:a16="http://schemas.microsoft.com/office/drawing/2014/main" id="{80B0730C-3B9E-4841-8DAD-6780CB507DD0}"/>
              </a:ext>
            </a:extLst>
          </p:cNvPr>
          <p:cNvSpPr txBox="1"/>
          <p:nvPr/>
        </p:nvSpPr>
        <p:spPr>
          <a:xfrm>
            <a:off x="214643" y="4509120"/>
            <a:ext cx="11762714" cy="2190984"/>
          </a:xfrm>
          <a:prstGeom prst="rect">
            <a:avLst/>
          </a:prstGeom>
          <a:noFill/>
        </p:spPr>
        <p:txBody>
          <a:bodyPr wrap="square" rtlCol="0">
            <a:spAutoFit/>
          </a:bodyPr>
          <a:lstStyle>
            <a:defPPr lvl="0">
              <a:defRPr lang="ja-JP"/>
            </a:defPPr>
            <a:lvl1pPr marL="0" lvl="1" algn="l" defTabSz="914400" rtl="0" eaLnBrk="1" latinLnBrk="0" hangingPunct="1">
              <a:defRPr kumimoji="1" sz="1800" kern="1200">
                <a:solidFill>
                  <a:schemeClr val="tx1"/>
                </a:solidFill>
                <a:latin typeface="+mn-lt"/>
                <a:ea typeface="+mn-ea"/>
                <a:cs typeface="+mn-cs"/>
              </a:defRPr>
            </a:lvl1pPr>
            <a:lvl2pPr marL="457200" lvl="2" algn="l" defTabSz="914400" rtl="0" eaLnBrk="1" latinLnBrk="0" hangingPunct="1">
              <a:defRPr kumimoji="1" sz="1800" kern="1200">
                <a:solidFill>
                  <a:schemeClr val="tx1"/>
                </a:solidFill>
                <a:latin typeface="+mn-lt"/>
                <a:ea typeface="+mn-ea"/>
                <a:cs typeface="+mn-cs"/>
              </a:defRPr>
            </a:lvl2pPr>
            <a:lvl3pPr marL="914400" lvl="3" algn="l" defTabSz="914400" rtl="0" eaLnBrk="1" latinLnBrk="0" hangingPunct="1">
              <a:defRPr kumimoji="1" sz="1800" kern="1200">
                <a:solidFill>
                  <a:schemeClr val="tx1"/>
                </a:solidFill>
                <a:latin typeface="+mn-lt"/>
                <a:ea typeface="+mn-ea"/>
                <a:cs typeface="+mn-cs"/>
              </a:defRPr>
            </a:lvl3pPr>
            <a:lvl4pPr marL="1371600" lvl="4"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nSpc>
                <a:spcPts val="1460"/>
              </a:lnSpc>
            </a:pPr>
            <a:r>
              <a:rPr lang="en-US" altLang="ja-JP" sz="1050" b="1" dirty="0">
                <a:solidFill>
                  <a:schemeClr val="tx1">
                    <a:lumMod val="65000"/>
                    <a:lumOff val="35000"/>
                  </a:schemeClr>
                </a:solidFill>
                <a:latin typeface="+mn-ea"/>
              </a:rPr>
              <a:t>【</a:t>
            </a:r>
            <a:r>
              <a:rPr lang="ja-JP" altLang="en-US" sz="1050" b="1" dirty="0">
                <a:solidFill>
                  <a:schemeClr val="tx1">
                    <a:lumMod val="65000"/>
                    <a:lumOff val="35000"/>
                  </a:schemeClr>
                </a:solidFill>
                <a:latin typeface="+mn-ea"/>
              </a:rPr>
              <a:t>注意事項</a:t>
            </a:r>
            <a:r>
              <a:rPr lang="en-US" altLang="ja-JP" sz="1050" b="1" dirty="0">
                <a:solidFill>
                  <a:schemeClr val="tx1">
                    <a:lumMod val="65000"/>
                    <a:lumOff val="35000"/>
                  </a:schemeClr>
                </a:solidFill>
                <a:latin typeface="+mn-ea"/>
              </a:rPr>
              <a:t>】</a:t>
            </a:r>
          </a:p>
          <a:p>
            <a:pPr>
              <a:lnSpc>
                <a:spcPts val="1460"/>
              </a:lnSpc>
            </a:pPr>
            <a:r>
              <a:rPr lang="ja-JP" altLang="en-US" sz="1050" b="1" dirty="0">
                <a:solidFill>
                  <a:schemeClr val="tx1">
                    <a:lumMod val="65000"/>
                    <a:lumOff val="35000"/>
                  </a:schemeClr>
                </a:solidFill>
                <a:latin typeface="+mn-ea"/>
              </a:rPr>
              <a:t>こちらの商品は、フリークエンシーを掛け合わせた際の</a:t>
            </a:r>
            <a:r>
              <a:rPr lang="en-US" altLang="ja-JP" sz="1050" b="1" dirty="0" err="1">
                <a:solidFill>
                  <a:schemeClr val="tx1">
                    <a:lumMod val="65000"/>
                    <a:lumOff val="35000"/>
                  </a:schemeClr>
                </a:solidFill>
                <a:latin typeface="+mn-ea"/>
              </a:rPr>
              <a:t>vCPM</a:t>
            </a:r>
            <a:r>
              <a:rPr lang="ja-JP" altLang="en-US" sz="1050" b="1" dirty="0">
                <a:solidFill>
                  <a:schemeClr val="tx1">
                    <a:lumMod val="65000"/>
                    <a:lumOff val="35000"/>
                  </a:schemeClr>
                </a:solidFill>
                <a:latin typeface="+mn-ea"/>
              </a:rPr>
              <a:t>、および購入価格は固定です。</a:t>
            </a:r>
            <a:r>
              <a:rPr lang="en-US" altLang="ja-JP" sz="1050" b="1" dirty="0">
                <a:solidFill>
                  <a:schemeClr val="tx1">
                    <a:lumMod val="65000"/>
                    <a:lumOff val="35000"/>
                  </a:schemeClr>
                </a:solidFill>
                <a:latin typeface="+mn-ea"/>
              </a:rPr>
              <a:t>P33</a:t>
            </a:r>
            <a:r>
              <a:rPr lang="ja-JP" altLang="en-US" sz="1050" b="1" dirty="0">
                <a:solidFill>
                  <a:schemeClr val="tx1">
                    <a:lumMod val="65000"/>
                    <a:lumOff val="35000"/>
                  </a:schemeClr>
                </a:solidFill>
                <a:latin typeface="+mn-ea"/>
              </a:rPr>
              <a:t>「商品一覧」ページの「最低購入価格」「基本料金（</a:t>
            </a:r>
            <a:r>
              <a:rPr lang="en-US" altLang="ja-JP" sz="1050" b="1" dirty="0" err="1">
                <a:solidFill>
                  <a:schemeClr val="tx1">
                    <a:lumMod val="65000"/>
                    <a:lumOff val="35000"/>
                  </a:schemeClr>
                </a:solidFill>
                <a:latin typeface="+mn-ea"/>
              </a:rPr>
              <a:t>vCPM</a:t>
            </a:r>
            <a:r>
              <a:rPr lang="ja-JP" altLang="en-US" sz="1050" b="1" dirty="0">
                <a:solidFill>
                  <a:schemeClr val="tx1">
                    <a:lumMod val="65000"/>
                    <a:lumOff val="35000"/>
                  </a:schemeClr>
                </a:solidFill>
                <a:latin typeface="+mn-ea"/>
              </a:rPr>
              <a:t>）」欄をご確認ください。</a:t>
            </a:r>
            <a:endParaRPr lang="en-US" altLang="ja-JP" sz="1050" b="1" dirty="0">
              <a:solidFill>
                <a:schemeClr val="tx1">
                  <a:lumMod val="65000"/>
                  <a:lumOff val="35000"/>
                </a:schemeClr>
              </a:solidFill>
              <a:latin typeface="+mn-ea"/>
            </a:endParaRPr>
          </a:p>
          <a:p>
            <a:pPr>
              <a:lnSpc>
                <a:spcPts val="1460"/>
              </a:lnSpc>
            </a:pPr>
            <a:r>
              <a:rPr lang="ja-JP" altLang="en-US" sz="1050" b="1" dirty="0">
                <a:solidFill>
                  <a:schemeClr val="tx1">
                    <a:lumMod val="65000"/>
                    <a:lumOff val="35000"/>
                  </a:schemeClr>
                </a:solidFill>
                <a:latin typeface="+mn-ea"/>
              </a:rPr>
              <a:t>また、その他ターゲティング設定は不可です。</a:t>
            </a:r>
            <a:endParaRPr lang="en-US" altLang="ja-JP" sz="1050" b="1" dirty="0">
              <a:solidFill>
                <a:schemeClr val="tx1">
                  <a:lumMod val="65000"/>
                  <a:lumOff val="35000"/>
                </a:schemeClr>
              </a:solidFill>
              <a:latin typeface="+mn-ea"/>
            </a:endParaRPr>
          </a:p>
          <a:p>
            <a:pPr fontAlgn="ctr"/>
            <a:r>
              <a:rPr kumimoji="0" lang="en-US" altLang="ja-JP" sz="1050" kern="0" dirty="0">
                <a:solidFill>
                  <a:schemeClr val="tx1">
                    <a:lumMod val="50000"/>
                    <a:lumOff val="50000"/>
                  </a:schemeClr>
                </a:solidFill>
              </a:rPr>
              <a:t>※SP</a:t>
            </a:r>
            <a:r>
              <a:rPr kumimoji="0" lang="ja-JP" altLang="en-US" sz="1050" kern="0" dirty="0">
                <a:solidFill>
                  <a:schemeClr val="tx1">
                    <a:lumMod val="50000"/>
                    <a:lumOff val="50000"/>
                  </a:schemeClr>
                </a:solidFill>
              </a:rPr>
              <a:t>はスマートフォン、</a:t>
            </a:r>
            <a:r>
              <a:rPr kumimoji="0" lang="en-US" altLang="ja-JP" sz="1050" kern="0" dirty="0">
                <a:solidFill>
                  <a:schemeClr val="tx1">
                    <a:lumMod val="50000"/>
                    <a:lumOff val="50000"/>
                  </a:schemeClr>
                </a:solidFill>
              </a:rPr>
              <a:t>PC</a:t>
            </a:r>
            <a:r>
              <a:rPr kumimoji="0" lang="ja-JP" altLang="en-US" sz="1050" kern="0" dirty="0">
                <a:solidFill>
                  <a:schemeClr val="tx1">
                    <a:lumMod val="50000"/>
                    <a:lumOff val="50000"/>
                  </a:schemeClr>
                </a:solidFill>
              </a:rPr>
              <a:t>はパソコン、</a:t>
            </a:r>
            <a:r>
              <a:rPr kumimoji="0" lang="en-US" altLang="ja-JP" sz="1050" kern="0" dirty="0">
                <a:solidFill>
                  <a:schemeClr val="tx1">
                    <a:lumMod val="50000"/>
                    <a:lumOff val="50000"/>
                  </a:schemeClr>
                </a:solidFill>
              </a:rPr>
              <a:t>MD</a:t>
            </a:r>
            <a:r>
              <a:rPr kumimoji="0" lang="ja-JP" altLang="en-US" sz="1050" kern="0" dirty="0">
                <a:solidFill>
                  <a:schemeClr val="tx1">
                    <a:lumMod val="50000"/>
                    <a:lumOff val="50000"/>
                  </a:schemeClr>
                </a:solidFill>
              </a:rPr>
              <a:t>はマルチデバイスの略称です。</a:t>
            </a:r>
            <a:endParaRPr kumimoji="0" lang="en-US" altLang="ja-JP" sz="1050" kern="0" dirty="0">
              <a:solidFill>
                <a:schemeClr val="tx1">
                  <a:lumMod val="50000"/>
                  <a:lumOff val="50000"/>
                </a:schemeClr>
              </a:solidFill>
            </a:endParaRPr>
          </a:p>
          <a:p>
            <a:pPr>
              <a:lnSpc>
                <a:spcPts val="1460"/>
              </a:lnSpc>
            </a:pPr>
            <a:r>
              <a:rPr lang="en-US" altLang="ja-JP" sz="800" dirty="0">
                <a:solidFill>
                  <a:schemeClr val="accent1">
                    <a:lumMod val="90000"/>
                  </a:schemeClr>
                </a:solidFill>
                <a:latin typeface="+mn-ea"/>
              </a:rPr>
              <a:t>※</a:t>
            </a:r>
            <a:r>
              <a:rPr lang="ja-JP" altLang="en-US" sz="800" dirty="0">
                <a:solidFill>
                  <a:schemeClr val="accent1">
                    <a:lumMod val="90000"/>
                  </a:schemeClr>
                </a:solidFill>
                <a:latin typeface="+mn-ea"/>
              </a:rPr>
              <a:t>年齢は以下の区分で指定が可能です。</a:t>
            </a:r>
            <a:endParaRPr lang="en-US" altLang="ja-JP" sz="800" dirty="0">
              <a:solidFill>
                <a:schemeClr val="accent1">
                  <a:lumMod val="90000"/>
                </a:schemeClr>
              </a:solidFill>
              <a:latin typeface="+mn-ea"/>
            </a:endParaRPr>
          </a:p>
          <a:p>
            <a:pPr>
              <a:lnSpc>
                <a:spcPts val="1460"/>
              </a:lnSpc>
            </a:pPr>
            <a:r>
              <a:rPr lang="en-US" altLang="ja-JP" sz="800" dirty="0">
                <a:solidFill>
                  <a:schemeClr val="accent1">
                    <a:lumMod val="90000"/>
                  </a:schemeClr>
                </a:solidFill>
                <a:latin typeface="+mn-ea"/>
              </a:rPr>
              <a:t>18</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19</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20</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24</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25</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29</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30</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34</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35</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39</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40</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44</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45</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49</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50</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54</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55</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59</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60</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64</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65</a:t>
            </a:r>
            <a:r>
              <a:rPr lang="ja-JP" altLang="en-US" sz="800" dirty="0">
                <a:solidFill>
                  <a:schemeClr val="accent1">
                    <a:lumMod val="90000"/>
                  </a:schemeClr>
                </a:solidFill>
                <a:latin typeface="+mn-ea"/>
              </a:rPr>
              <a:t>歳～</a:t>
            </a:r>
            <a:r>
              <a:rPr lang="en-US" altLang="ja-JP" sz="800" dirty="0">
                <a:solidFill>
                  <a:schemeClr val="accent1">
                    <a:lumMod val="90000"/>
                  </a:schemeClr>
                </a:solidFill>
                <a:latin typeface="+mn-ea"/>
              </a:rPr>
              <a:t>69</a:t>
            </a:r>
            <a:r>
              <a:rPr lang="ja-JP" altLang="en-US" sz="800" dirty="0">
                <a:solidFill>
                  <a:schemeClr val="accent1">
                    <a:lumMod val="90000"/>
                  </a:schemeClr>
                </a:solidFill>
                <a:latin typeface="+mn-ea"/>
              </a:rPr>
              <a:t>歳 </a:t>
            </a:r>
            <a:r>
              <a:rPr lang="en-US" altLang="ja-JP" sz="800" dirty="0">
                <a:solidFill>
                  <a:schemeClr val="accent1">
                    <a:lumMod val="90000"/>
                  </a:schemeClr>
                </a:solidFill>
                <a:latin typeface="+mn-ea"/>
              </a:rPr>
              <a:t>/ 70</a:t>
            </a:r>
            <a:r>
              <a:rPr lang="ja-JP" altLang="en-US" sz="800" dirty="0">
                <a:solidFill>
                  <a:schemeClr val="accent1">
                    <a:lumMod val="90000"/>
                  </a:schemeClr>
                </a:solidFill>
                <a:latin typeface="+mn-ea"/>
              </a:rPr>
              <a:t>歳以上</a:t>
            </a:r>
            <a:endParaRPr lang="en-US" altLang="ja-JP" sz="800" dirty="0">
              <a:solidFill>
                <a:schemeClr val="accent1">
                  <a:lumMod val="90000"/>
                </a:schemeClr>
              </a:solidFill>
              <a:latin typeface="+mn-ea"/>
            </a:endParaRPr>
          </a:p>
          <a:p>
            <a:pPr>
              <a:lnSpc>
                <a:spcPts val="1460"/>
              </a:lnSpc>
            </a:pPr>
            <a:r>
              <a:rPr lang="en-US" altLang="ja-JP" sz="800" dirty="0">
                <a:solidFill>
                  <a:schemeClr val="accent1">
                    <a:lumMod val="90000"/>
                  </a:schemeClr>
                </a:solidFill>
                <a:latin typeface="+mn-ea"/>
              </a:rPr>
              <a:t>※</a:t>
            </a:r>
            <a:r>
              <a:rPr lang="en-US" altLang="ja-JP" sz="800" dirty="0" err="1">
                <a:solidFill>
                  <a:schemeClr val="accent1">
                    <a:lumMod val="90000"/>
                  </a:schemeClr>
                </a:solidFill>
                <a:latin typeface="+mn-ea"/>
              </a:rPr>
              <a:t>vCPM</a:t>
            </a:r>
            <a:r>
              <a:rPr lang="ja-JP" altLang="en-US" sz="800" dirty="0">
                <a:solidFill>
                  <a:schemeClr val="accent1">
                    <a:lumMod val="90000"/>
                  </a:schemeClr>
                </a:solidFill>
                <a:latin typeface="+mn-ea"/>
              </a:rPr>
              <a:t>は「基本料金</a:t>
            </a:r>
            <a:r>
              <a:rPr lang="en-US" altLang="ja-JP" sz="800" dirty="0">
                <a:solidFill>
                  <a:schemeClr val="accent1">
                    <a:lumMod val="90000"/>
                  </a:schemeClr>
                </a:solidFill>
                <a:latin typeface="+mn-ea"/>
              </a:rPr>
              <a:t>×</a:t>
            </a:r>
            <a:r>
              <a:rPr lang="ja-JP" altLang="en-US" sz="800" dirty="0">
                <a:solidFill>
                  <a:schemeClr val="accent1">
                    <a:lumMod val="90000"/>
                  </a:schemeClr>
                </a:solidFill>
                <a:latin typeface="+mn-ea"/>
              </a:rPr>
              <a:t>ターゲティングごとに設定されている掛け率」（小数点以下切り捨て）によって決定されます。</a:t>
            </a:r>
            <a:br>
              <a:rPr lang="en-US" altLang="ja-JP" sz="800" dirty="0">
                <a:solidFill>
                  <a:schemeClr val="accent1">
                    <a:lumMod val="90000"/>
                  </a:schemeClr>
                </a:solidFill>
                <a:latin typeface="+mn-ea"/>
              </a:rPr>
            </a:br>
            <a:r>
              <a:rPr lang="en-US" altLang="ja-JP" sz="800" dirty="0">
                <a:solidFill>
                  <a:schemeClr val="accent1">
                    <a:lumMod val="90000"/>
                  </a:schemeClr>
                </a:solidFill>
                <a:latin typeface="+mn-ea"/>
              </a:rPr>
              <a:t>※</a:t>
            </a:r>
            <a:r>
              <a:rPr lang="en-US" altLang="ja-JP" sz="800" dirty="0" err="1">
                <a:solidFill>
                  <a:schemeClr val="accent1">
                    <a:lumMod val="90000"/>
                  </a:schemeClr>
                </a:solidFill>
                <a:latin typeface="+mn-ea"/>
              </a:rPr>
              <a:t>vCPM</a:t>
            </a:r>
            <a:r>
              <a:rPr lang="ja-JP" altLang="en-US" sz="800" dirty="0">
                <a:solidFill>
                  <a:schemeClr val="accent1">
                    <a:lumMod val="90000"/>
                  </a:schemeClr>
                </a:solidFill>
                <a:latin typeface="+mn-ea"/>
              </a:rPr>
              <a:t>掛け率の最大値は</a:t>
            </a:r>
            <a:r>
              <a:rPr lang="en-US" altLang="ja-JP" sz="800" dirty="0">
                <a:solidFill>
                  <a:schemeClr val="accent1">
                    <a:lumMod val="90000"/>
                  </a:schemeClr>
                </a:solidFill>
                <a:latin typeface="+mn-ea"/>
              </a:rPr>
              <a:t>2.0</a:t>
            </a:r>
            <a:r>
              <a:rPr lang="ja-JP" altLang="en-US" sz="800" dirty="0">
                <a:solidFill>
                  <a:schemeClr val="accent1">
                    <a:lumMod val="90000"/>
                  </a:schemeClr>
                </a:solidFill>
                <a:latin typeface="+mn-ea"/>
              </a:rPr>
              <a:t>倍になります。</a:t>
            </a:r>
            <a:endParaRPr lang="en-US" altLang="ja-JP" sz="800" dirty="0">
              <a:solidFill>
                <a:schemeClr val="accent1">
                  <a:lumMod val="90000"/>
                </a:schemeClr>
              </a:solidFill>
              <a:latin typeface="+mn-ea"/>
            </a:endParaRPr>
          </a:p>
          <a:p>
            <a:pPr>
              <a:lnSpc>
                <a:spcPts val="1460"/>
              </a:lnSpc>
            </a:pPr>
            <a:r>
              <a:rPr lang="ja-JP" altLang="en-US" sz="800" dirty="0">
                <a:solidFill>
                  <a:schemeClr val="accent1">
                    <a:lumMod val="90000"/>
                  </a:schemeClr>
                </a:solidFill>
                <a:latin typeface="+mn-ea"/>
              </a:rPr>
              <a:t>例：性別、年齢、オーディエンスカテゴリーを設定した場合、</a:t>
            </a:r>
            <a:r>
              <a:rPr lang="en-US" altLang="ja-JP" sz="800" dirty="0">
                <a:solidFill>
                  <a:schemeClr val="accent1">
                    <a:lumMod val="90000"/>
                  </a:schemeClr>
                </a:solidFill>
                <a:latin typeface="+mn-ea"/>
              </a:rPr>
              <a:t>1.2</a:t>
            </a:r>
            <a:r>
              <a:rPr lang="ja-JP" altLang="en-US" sz="800" dirty="0">
                <a:solidFill>
                  <a:schemeClr val="accent1">
                    <a:lumMod val="90000"/>
                  </a:schemeClr>
                </a:solidFill>
                <a:latin typeface="+mn-ea"/>
              </a:rPr>
              <a:t>倍</a:t>
            </a:r>
            <a:r>
              <a:rPr lang="en-US" altLang="ja-JP" sz="800" dirty="0">
                <a:solidFill>
                  <a:schemeClr val="accent1">
                    <a:lumMod val="90000"/>
                  </a:schemeClr>
                </a:solidFill>
                <a:latin typeface="+mn-ea"/>
              </a:rPr>
              <a:t>× 1.2</a:t>
            </a:r>
            <a:r>
              <a:rPr lang="ja-JP" altLang="en-US" sz="800" dirty="0">
                <a:solidFill>
                  <a:schemeClr val="accent1">
                    <a:lumMod val="90000"/>
                  </a:schemeClr>
                </a:solidFill>
                <a:latin typeface="+mn-ea"/>
              </a:rPr>
              <a:t>倍</a:t>
            </a:r>
            <a:r>
              <a:rPr lang="en-US" altLang="ja-JP" sz="800" dirty="0">
                <a:solidFill>
                  <a:schemeClr val="accent1">
                    <a:lumMod val="90000"/>
                  </a:schemeClr>
                </a:solidFill>
                <a:latin typeface="+mn-ea"/>
              </a:rPr>
              <a:t>× 1.8</a:t>
            </a:r>
            <a:r>
              <a:rPr lang="ja-JP" altLang="en-US" sz="800" dirty="0">
                <a:solidFill>
                  <a:schemeClr val="accent1">
                    <a:lumMod val="90000"/>
                  </a:schemeClr>
                </a:solidFill>
                <a:latin typeface="+mn-ea"/>
              </a:rPr>
              <a:t>倍</a:t>
            </a:r>
            <a:r>
              <a:rPr lang="en-US" altLang="ja-JP" sz="800" dirty="0">
                <a:solidFill>
                  <a:schemeClr val="accent1">
                    <a:lumMod val="90000"/>
                  </a:schemeClr>
                </a:solidFill>
                <a:latin typeface="+mn-ea"/>
              </a:rPr>
              <a:t>=2.59</a:t>
            </a:r>
            <a:r>
              <a:rPr lang="ja-JP" altLang="en-US" sz="800" dirty="0">
                <a:solidFill>
                  <a:schemeClr val="accent1">
                    <a:lumMod val="90000"/>
                  </a:schemeClr>
                </a:solidFill>
                <a:latin typeface="+mn-ea"/>
              </a:rPr>
              <a:t>倍となりますが、最大値が</a:t>
            </a:r>
            <a:r>
              <a:rPr lang="en-US" altLang="ja-JP" sz="800" dirty="0">
                <a:solidFill>
                  <a:schemeClr val="accent1">
                    <a:lumMod val="90000"/>
                  </a:schemeClr>
                </a:solidFill>
                <a:latin typeface="+mn-ea"/>
              </a:rPr>
              <a:t>2.0</a:t>
            </a:r>
            <a:r>
              <a:rPr lang="ja-JP" altLang="en-US" sz="800" dirty="0">
                <a:solidFill>
                  <a:schemeClr val="accent1">
                    <a:lumMod val="90000"/>
                  </a:schemeClr>
                </a:solidFill>
                <a:latin typeface="+mn-ea"/>
              </a:rPr>
              <a:t>倍のため、</a:t>
            </a:r>
            <a:r>
              <a:rPr lang="en-US" altLang="ja-JP" sz="800" dirty="0">
                <a:solidFill>
                  <a:schemeClr val="accent1">
                    <a:lumMod val="90000"/>
                  </a:schemeClr>
                </a:solidFill>
                <a:latin typeface="+mn-ea"/>
              </a:rPr>
              <a:t>2.0</a:t>
            </a:r>
            <a:r>
              <a:rPr lang="ja-JP" altLang="en-US" sz="800" dirty="0">
                <a:solidFill>
                  <a:schemeClr val="accent1">
                    <a:lumMod val="90000"/>
                  </a:schemeClr>
                </a:solidFill>
                <a:latin typeface="+mn-ea"/>
              </a:rPr>
              <a:t>倍で設定可能となります。</a:t>
            </a:r>
            <a:endParaRPr lang="en-US" altLang="ja-JP" sz="800" dirty="0">
              <a:solidFill>
                <a:schemeClr val="accent1">
                  <a:lumMod val="90000"/>
                </a:schemeClr>
              </a:solidFill>
              <a:latin typeface="+mn-ea"/>
            </a:endParaRPr>
          </a:p>
          <a:p>
            <a:pPr>
              <a:lnSpc>
                <a:spcPts val="1460"/>
              </a:lnSpc>
            </a:pPr>
            <a:r>
              <a:rPr lang="en-US" altLang="ja-JP" sz="800" dirty="0">
                <a:solidFill>
                  <a:schemeClr val="accent1">
                    <a:lumMod val="90000"/>
                  </a:schemeClr>
                </a:solidFill>
                <a:latin typeface="+mn-ea"/>
              </a:rPr>
              <a:t>※1</a:t>
            </a:r>
            <a:r>
              <a:rPr lang="ja-JP" altLang="en-US" sz="800" dirty="0">
                <a:solidFill>
                  <a:schemeClr val="accent1">
                    <a:lumMod val="90000"/>
                  </a:schemeClr>
                </a:solidFill>
                <a:latin typeface="+mn-ea"/>
              </a:rPr>
              <a:t>オーディエンスカテゴリーの詳細は、</a:t>
            </a:r>
            <a:r>
              <a:rPr lang="en-US" altLang="ja-JP" sz="800" dirty="0">
                <a:solidFill>
                  <a:schemeClr val="accent1">
                    <a:lumMod val="90000"/>
                  </a:schemeClr>
                </a:solidFill>
                <a:latin typeface="+mn-ea"/>
              </a:rPr>
              <a:t>Yahoo!</a:t>
            </a:r>
            <a:r>
              <a:rPr lang="ja-JP" altLang="en-US" sz="800" dirty="0">
                <a:solidFill>
                  <a:schemeClr val="accent1">
                    <a:lumMod val="90000"/>
                  </a:schemeClr>
                </a:solidFill>
                <a:latin typeface="+mn-ea"/>
              </a:rPr>
              <a:t>広告ヘルプを参照してください。</a:t>
            </a:r>
            <a:r>
              <a:rPr lang="en-US" altLang="ja-JP" sz="800" dirty="0">
                <a:solidFill>
                  <a:schemeClr val="accent1">
                    <a:lumMod val="90000"/>
                  </a:schemeClr>
                </a:solidFill>
                <a:latin typeface="+mn-ea"/>
                <a:hlinkClick r:id="rId2">
                  <a:extLst>
                    <a:ext uri="{A12FA001-AC4F-418D-AE19-62706E023703}">
                      <ahyp:hlinkClr xmlns:ahyp="http://schemas.microsoft.com/office/drawing/2018/hyperlinkcolor" val="tx"/>
                    </a:ext>
                  </a:extLst>
                </a:hlinkClick>
              </a:rPr>
              <a:t>https://ads-help.yahoo.co.jp/yahooads/display/articledetail?lan=ja&amp;aid=71655</a:t>
            </a:r>
            <a:endParaRPr lang="en-US" altLang="ja-JP" sz="800" dirty="0">
              <a:solidFill>
                <a:schemeClr val="accent1">
                  <a:lumMod val="90000"/>
                </a:schemeClr>
              </a:solidFill>
              <a:latin typeface="+mn-ea"/>
            </a:endParaRPr>
          </a:p>
          <a:p>
            <a:pPr>
              <a:lnSpc>
                <a:spcPts val="1460"/>
              </a:lnSpc>
            </a:pPr>
            <a:r>
              <a:rPr lang="en-US" altLang="ja-JP" sz="800" dirty="0">
                <a:solidFill>
                  <a:schemeClr val="accent1">
                    <a:lumMod val="90000"/>
                  </a:schemeClr>
                </a:solidFill>
                <a:latin typeface="+mn-ea"/>
              </a:rPr>
              <a:t>※2</a:t>
            </a:r>
            <a:r>
              <a:rPr lang="ja-JP" altLang="en-US" sz="800" dirty="0">
                <a:solidFill>
                  <a:schemeClr val="accent1">
                    <a:lumMod val="90000"/>
                  </a:schemeClr>
                </a:solidFill>
                <a:latin typeface="+mn-ea"/>
              </a:rPr>
              <a:t>オーディエンスリスト（ヤフー提供）の詳細は、こちらの表を参照してください。</a:t>
            </a:r>
            <a:r>
              <a:rPr lang="en-US" altLang="ja-JP" sz="800" dirty="0">
                <a:solidFill>
                  <a:schemeClr val="accent1">
                    <a:lumMod val="90000"/>
                  </a:schemeClr>
                </a:solidFill>
                <a:latin typeface="+mn-ea"/>
                <a:hlinkClick r:id="rId3">
                  <a:extLst>
                    <a:ext uri="{A12FA001-AC4F-418D-AE19-62706E023703}">
                      <ahyp:hlinkClr xmlns:ahyp="http://schemas.microsoft.com/office/drawing/2018/hyperlinkcolor" val="tx"/>
                    </a:ext>
                  </a:extLst>
                </a:hlinkClick>
              </a:rPr>
              <a:t>https://s.yimg.jp/dl/displayads-guarantee/audiencelist.zip</a:t>
            </a:r>
            <a:endParaRPr lang="en-US" altLang="ja-JP" sz="800" dirty="0">
              <a:solidFill>
                <a:schemeClr val="accent1">
                  <a:lumMod val="90000"/>
                </a:schemeClr>
              </a:solidFill>
              <a:latin typeface="+mn-ea"/>
            </a:endParaRPr>
          </a:p>
        </p:txBody>
      </p:sp>
    </p:spTree>
    <p:extLst>
      <p:ext uri="{BB962C8B-B14F-4D97-AF65-F5344CB8AC3E}">
        <p14:creationId xmlns:p14="http://schemas.microsoft.com/office/powerpoint/2010/main" val="759052096"/>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t>掲載制限業種</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36</a:t>
            </a:fld>
            <a:endParaRPr lang="ja-JP" altLang="en-US"/>
          </a:p>
        </p:txBody>
      </p:sp>
      <p:sp>
        <p:nvSpPr>
          <p:cNvPr id="16" name="正方形/長方形 15"/>
          <p:cNvSpPr/>
          <p:nvPr/>
        </p:nvSpPr>
        <p:spPr>
          <a:xfrm>
            <a:off x="7558923" y="6546830"/>
            <a:ext cx="4153701" cy="338554"/>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　　  の枠はホワイトリストで一部プロモーションで掲載可となる場合があります。</a:t>
            </a:r>
            <a:br>
              <a:rPr kumimoji="0" lang="en-US" altLang="ja-JP" sz="800" b="0" i="0" u="none" strike="noStrike" kern="0" cap="none" spc="0" normalizeH="0" baseline="0" noProof="0" dirty="0">
                <a:ln>
                  <a:noFill/>
                </a:ln>
                <a:solidFill>
                  <a:prstClr val="black">
                    <a:lumMod val="65000"/>
                    <a:lumOff val="35000"/>
                  </a:prstClr>
                </a:solidFill>
                <a:effectLst/>
                <a:uLnTx/>
                <a:uFillTx/>
              </a:rPr>
            </a:b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ja-JP" altLang="en-US" sz="800" b="0" i="0" u="none" strike="noStrike" kern="0" cap="none" spc="0" normalizeH="0" baseline="0" noProof="0" dirty="0">
                <a:ln>
                  <a:noFill/>
                </a:ln>
                <a:solidFill>
                  <a:prstClr val="black">
                    <a:lumMod val="65000"/>
                    <a:lumOff val="35000"/>
                  </a:prstClr>
                </a:solidFill>
                <a:effectLst/>
                <a:uLnTx/>
                <a:uFillTx/>
              </a:rPr>
              <a:t>印のないカテゴリーは制限なしとなります。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aphicFrame>
        <p:nvGraphicFramePr>
          <p:cNvPr id="17" name="表 16">
            <a:extLst>
              <a:ext uri="{FF2B5EF4-FFF2-40B4-BE49-F238E27FC236}">
                <a16:creationId xmlns:a16="http://schemas.microsoft.com/office/drawing/2014/main" id="{5C4374D8-C7AA-A044-9BC8-03321DB933E1}"/>
              </a:ext>
            </a:extLst>
          </p:cNvPr>
          <p:cNvGraphicFramePr>
            <a:graphicFrameLocks noGrp="1"/>
          </p:cNvGraphicFramePr>
          <p:nvPr/>
        </p:nvGraphicFramePr>
        <p:xfrm>
          <a:off x="407368" y="839365"/>
          <a:ext cx="10972566" cy="5515233"/>
        </p:xfrm>
        <a:graphic>
          <a:graphicData uri="http://schemas.openxmlformats.org/drawingml/2006/table">
            <a:tbl>
              <a:tblPr firstCol="1" bandRow="1"/>
              <a:tblGrid>
                <a:gridCol w="3329611">
                  <a:extLst>
                    <a:ext uri="{9D8B030D-6E8A-4147-A177-3AD203B41FA5}">
                      <a16:colId xmlns:a16="http://schemas.microsoft.com/office/drawing/2014/main" val="792911817"/>
                    </a:ext>
                  </a:extLst>
                </a:gridCol>
                <a:gridCol w="2602395">
                  <a:extLst>
                    <a:ext uri="{9D8B030D-6E8A-4147-A177-3AD203B41FA5}">
                      <a16:colId xmlns:a16="http://schemas.microsoft.com/office/drawing/2014/main" val="4008136769"/>
                    </a:ext>
                  </a:extLst>
                </a:gridCol>
                <a:gridCol w="2564938">
                  <a:extLst>
                    <a:ext uri="{9D8B030D-6E8A-4147-A177-3AD203B41FA5}">
                      <a16:colId xmlns:a16="http://schemas.microsoft.com/office/drawing/2014/main" val="1118573750"/>
                    </a:ext>
                  </a:extLst>
                </a:gridCol>
                <a:gridCol w="2475622">
                  <a:extLst>
                    <a:ext uri="{9D8B030D-6E8A-4147-A177-3AD203B41FA5}">
                      <a16:colId xmlns:a16="http://schemas.microsoft.com/office/drawing/2014/main" val="2598357217"/>
                    </a:ext>
                  </a:extLst>
                </a:gridCol>
              </a:tblGrid>
              <a:tr h="55887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ctr"/>
                      <a:r>
                        <a:rPr kumimoji="1" lang="ja-JP" altLang="en-US" sz="900" b="1" dirty="0">
                          <a:solidFill>
                            <a:schemeClr val="bg1"/>
                          </a:solidFill>
                          <a:latin typeface="+mj-lt"/>
                          <a:ea typeface="+mj-ea"/>
                        </a:rPr>
                        <a:t>カテゴリー名</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a:r>
                        <a:rPr kumimoji="1" lang="ja-JP" altLang="en-US" sz="800" b="1" kern="1200" dirty="0">
                          <a:solidFill>
                            <a:schemeClr val="tx1">
                              <a:lumMod val="65000"/>
                              <a:lumOff val="35000"/>
                            </a:schemeClr>
                          </a:solidFill>
                          <a:latin typeface="+mn-lt"/>
                          <a:ea typeface="+mn-ea"/>
                          <a:cs typeface="+mn-cs"/>
                        </a:rPr>
                        <a:t>キャンペーン　</a:t>
                      </a:r>
                      <a:r>
                        <a:rPr kumimoji="1" lang="en-US" altLang="ja-JP" sz="800" b="1" kern="1200" dirty="0">
                          <a:solidFill>
                            <a:schemeClr val="tx1">
                              <a:lumMod val="65000"/>
                              <a:lumOff val="35000"/>
                            </a:schemeClr>
                          </a:solidFill>
                          <a:latin typeface="+mn-lt"/>
                          <a:ea typeface="+mn-ea"/>
                          <a:cs typeface="+mn-cs"/>
                        </a:rPr>
                        <a:t>Yahoo!</a:t>
                      </a:r>
                      <a:r>
                        <a:rPr kumimoji="1" lang="ja-JP" altLang="en-US" sz="800" b="1" kern="1200" dirty="0">
                          <a:solidFill>
                            <a:schemeClr val="tx1">
                              <a:lumMod val="65000"/>
                              <a:lumOff val="35000"/>
                            </a:schemeClr>
                          </a:solidFill>
                          <a:latin typeface="+mn-lt"/>
                          <a:ea typeface="+mn-ea"/>
                          <a:cs typeface="+mn-cs"/>
                        </a:rPr>
                        <a:t>ニュース　</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プライムカバー　</a:t>
                      </a:r>
                      <a:r>
                        <a:rPr kumimoji="1" lang="en-US" altLang="ja-JP" sz="800" b="1" kern="1200" dirty="0">
                          <a:solidFill>
                            <a:schemeClr val="tx1">
                              <a:lumMod val="65000"/>
                              <a:lumOff val="35000"/>
                            </a:schemeClr>
                          </a:solidFill>
                          <a:latin typeface="+mn-lt"/>
                          <a:ea typeface="+mn-ea"/>
                          <a:cs typeface="+mn-cs"/>
                        </a:rPr>
                        <a:t>SP</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万リーチ）</a:t>
                      </a:r>
                      <a:endParaRPr kumimoji="1" lang="ja-JP" altLang="en-US" sz="800" b="1" dirty="0">
                        <a:solidFill>
                          <a:schemeClr val="tx1">
                            <a:lumMod val="65000"/>
                            <a:lumOff val="35000"/>
                          </a:schemeClr>
                        </a:solidFill>
                        <a:latin typeface="+mj-lt"/>
                        <a:ea typeface="+mj-ea"/>
                      </a:endParaRP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キャンペーン　プライムディスプレイ</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1/6</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5</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PC</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万リーチ）</a:t>
                      </a:r>
                    </a:p>
                  </a:txBody>
                  <a:tcPr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tc>
                  <a:txBody>
                    <a:bodyPr/>
                    <a:lstStyle/>
                    <a:p>
                      <a:pPr algn="ctr"/>
                      <a:r>
                        <a:rPr kumimoji="1" lang="ja-JP" altLang="en-US" sz="800" b="1" kern="1200" dirty="0">
                          <a:solidFill>
                            <a:schemeClr val="tx1">
                              <a:lumMod val="65000"/>
                              <a:lumOff val="35000"/>
                            </a:schemeClr>
                          </a:solidFill>
                          <a:latin typeface="+mn-lt"/>
                          <a:ea typeface="+mn-ea"/>
                          <a:cs typeface="+mn-cs"/>
                        </a:rPr>
                        <a:t>キャンペーン　プライムディスプレイ</a:t>
                      </a:r>
                      <a:endParaRPr kumimoji="1" lang="en-US" altLang="ja-JP" sz="800" b="1" kern="1200" dirty="0">
                        <a:solidFill>
                          <a:schemeClr val="tx1">
                            <a:lumMod val="65000"/>
                            <a:lumOff val="35000"/>
                          </a:schemeClr>
                        </a:solidFill>
                        <a:latin typeface="+mn-lt"/>
                        <a:ea typeface="+mn-ea"/>
                        <a:cs typeface="+mn-cs"/>
                      </a:endParaRP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2</a:t>
                      </a:r>
                      <a:r>
                        <a:rPr kumimoji="1" lang="ja-JP" altLang="en-US" sz="800" b="1" kern="1200" dirty="0">
                          <a:solidFill>
                            <a:schemeClr val="tx1">
                              <a:lumMod val="65000"/>
                              <a:lumOff val="35000"/>
                            </a:schemeClr>
                          </a:solidFill>
                          <a:latin typeface="+mn-lt"/>
                          <a:ea typeface="+mn-ea"/>
                          <a:cs typeface="+mn-cs"/>
                        </a:rPr>
                        <a:t>）　</a:t>
                      </a:r>
                      <a:r>
                        <a:rPr kumimoji="1" lang="en-US" altLang="ja-JP" sz="800" b="1" kern="1200" dirty="0">
                          <a:solidFill>
                            <a:schemeClr val="tx1">
                              <a:lumMod val="65000"/>
                              <a:lumOff val="35000"/>
                            </a:schemeClr>
                          </a:solidFill>
                          <a:latin typeface="+mn-lt"/>
                          <a:ea typeface="+mn-ea"/>
                          <a:cs typeface="+mn-cs"/>
                        </a:rPr>
                        <a:t>PC</a:t>
                      </a:r>
                    </a:p>
                    <a:p>
                      <a:pPr algn="ct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FQ1</a:t>
                      </a:r>
                      <a:r>
                        <a:rPr kumimoji="1" lang="ja-JP" altLang="en-US" sz="800" b="1" kern="1200" dirty="0">
                          <a:solidFill>
                            <a:schemeClr val="tx1">
                              <a:lumMod val="65000"/>
                              <a:lumOff val="35000"/>
                            </a:schemeClr>
                          </a:solidFill>
                          <a:latin typeface="+mn-lt"/>
                          <a:ea typeface="+mn-ea"/>
                          <a:cs typeface="+mn-cs"/>
                        </a:rPr>
                        <a:t>）（</a:t>
                      </a:r>
                      <a:r>
                        <a:rPr kumimoji="1" lang="en-US" altLang="ja-JP" sz="800" b="1" kern="1200" dirty="0">
                          <a:solidFill>
                            <a:schemeClr val="tx1">
                              <a:lumMod val="65000"/>
                              <a:lumOff val="35000"/>
                            </a:schemeClr>
                          </a:solidFill>
                          <a:latin typeface="+mn-lt"/>
                          <a:ea typeface="+mn-ea"/>
                          <a:cs typeface="+mn-cs"/>
                        </a:rPr>
                        <a:t>1000</a:t>
                      </a:r>
                      <a:r>
                        <a:rPr kumimoji="1" lang="ja-JP" altLang="en-US" sz="800" b="1" kern="1200" dirty="0">
                          <a:solidFill>
                            <a:schemeClr val="tx1">
                              <a:lumMod val="65000"/>
                              <a:lumOff val="35000"/>
                            </a:schemeClr>
                          </a:solidFill>
                          <a:latin typeface="+mn-lt"/>
                          <a:ea typeface="+mn-ea"/>
                          <a:cs typeface="+mn-cs"/>
                        </a:rPr>
                        <a:t>万リーチ）</a:t>
                      </a:r>
                    </a:p>
                  </a:txBody>
                  <a:tcPr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FE9EA"/>
                    </a:solidFill>
                  </a:tcPr>
                </a:tc>
                <a:extLst>
                  <a:ext uri="{0D108BD9-81ED-4DB2-BD59-A6C34878D82A}">
                    <a16:rowId xmlns:a16="http://schemas.microsoft.com/office/drawing/2014/main" val="2117335041"/>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アルコール飲料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09047038"/>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宝くじ（国内）</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205067978"/>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公営ギャンブル</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8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716567869"/>
                  </a:ext>
                </a:extLst>
              </a:tr>
              <a:tr h="153227">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ギャンブル（公営競技除く）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767268695"/>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パチンコ・スロット</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628964"/>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銀行</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50117590"/>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金融サービス・情報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541138105"/>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クレジットカード</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94366260"/>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ローン</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34750592"/>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消費者金融</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601219410"/>
                  </a:ext>
                </a:extLst>
              </a:tr>
              <a:tr h="2698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mn-lt"/>
                          <a:ea typeface="+mn-ea"/>
                        </a:rPr>
                        <a:t>消費者向無担保貸金業者（銀行グループ・上場企業を除く）、</a:t>
                      </a:r>
                      <a:endParaRPr lang="en-US" altLang="ja-JP" sz="900" b="0" i="0" u="none" strike="noStrike" dirty="0">
                        <a:solidFill>
                          <a:schemeClr val="bg1"/>
                        </a:solidFill>
                        <a:effectLst/>
                        <a:latin typeface="+mn-lt"/>
                        <a:ea typeface="+mn-ea"/>
                      </a:endParaRPr>
                    </a:p>
                    <a:p>
                      <a:pPr algn="l" fontAlgn="ctr"/>
                      <a:r>
                        <a:rPr lang="ja-JP" altLang="en-US" sz="900" b="0" i="0" u="none" strike="noStrike" dirty="0">
                          <a:solidFill>
                            <a:schemeClr val="bg1"/>
                          </a:solidFill>
                          <a:effectLst/>
                          <a:latin typeface="+mn-lt"/>
                          <a:ea typeface="+mn-ea"/>
                        </a:rPr>
                        <a:t>商工ローン</a:t>
                      </a:r>
                      <a:endParaRPr lang="ja-JP" altLang="en-US" sz="900" b="0" i="0" u="none" strike="noStrike" dirty="0">
                        <a:solidFill>
                          <a:schemeClr val="bg1"/>
                        </a:solidFill>
                        <a:effectLst/>
                        <a:latin typeface="メイリオ"/>
                        <a:ea typeface="メイリオ"/>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4197840892"/>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保険</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4252025979"/>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証券・投資</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247669965"/>
                  </a:ext>
                </a:extLst>
              </a:tr>
              <a:tr h="1374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法務・税務</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751516483"/>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医療（保険外治療）</a:t>
                      </a:r>
                      <a:endParaRPr lang="ja-JP" altLang="en-US" sz="900" b="0" i="0" u="none" strike="noStrike" dirty="0">
                        <a:solidFill>
                          <a:schemeClr val="bg1"/>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algn="ctr" fontAlgn="ct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2251199972"/>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レーシック・美容整形・美容外科・美容皮膚科</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479615484"/>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美容エステティックサロン（医療脱毛・増毛育毛サービス除く）</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914959637"/>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発毛・育毛・増毛・かつらサービス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136295167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妊娠・不妊情報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594083045"/>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治験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14585847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性に関する薬・商品・情報</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079597813"/>
                  </a:ext>
                </a:extLst>
              </a:tr>
              <a:tr h="137440">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健康・美容食品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algn="ctr" fontAlgn="ctr"/>
                      <a:endParaRPr lang="ja-JP" altLang="en-US" sz="900" b="0" i="0" u="none" strike="noStrike" dirty="0">
                        <a:solidFill>
                          <a:srgbClr val="000000"/>
                        </a:solidFill>
                        <a:effectLst/>
                        <a:latin typeface="メイリオ" panose="020B0604030504040204" pitchFamily="50" charset="-128"/>
                        <a:ea typeface="メイリオ" panose="020B0604030504040204" pitchFamily="50" charset="-128"/>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lvl1pPr marL="0" algn="l" defTabSz="914423" rtl="0" eaLnBrk="1" latinLnBrk="0" hangingPunct="1">
                        <a:defRPr kumimoji="1" sz="1800" kern="1200">
                          <a:solidFill>
                            <a:schemeClr val="dk1"/>
                          </a:solidFill>
                          <a:latin typeface="メイリオ"/>
                          <a:ea typeface="メイリオ"/>
                        </a:defRPr>
                      </a:lvl1pPr>
                      <a:lvl2pPr marL="457212" algn="l" defTabSz="914423" rtl="0" eaLnBrk="1" latinLnBrk="0" hangingPunct="1">
                        <a:defRPr kumimoji="1" sz="1800" kern="1200">
                          <a:solidFill>
                            <a:schemeClr val="dk1"/>
                          </a:solidFill>
                          <a:latin typeface="メイリオ"/>
                          <a:ea typeface="メイリオ"/>
                        </a:defRPr>
                      </a:lvl2pPr>
                      <a:lvl3pPr marL="914423" algn="l" defTabSz="914423" rtl="0" eaLnBrk="1" latinLnBrk="0" hangingPunct="1">
                        <a:defRPr kumimoji="1" sz="1800" kern="1200">
                          <a:solidFill>
                            <a:schemeClr val="dk1"/>
                          </a:solidFill>
                          <a:latin typeface="メイリオ"/>
                          <a:ea typeface="メイリオ"/>
                        </a:defRPr>
                      </a:lvl3pPr>
                      <a:lvl4pPr marL="1371634" algn="l" defTabSz="914423" rtl="0" eaLnBrk="1" latinLnBrk="0" hangingPunct="1">
                        <a:defRPr kumimoji="1" sz="1800" kern="1200">
                          <a:solidFill>
                            <a:schemeClr val="dk1"/>
                          </a:solidFill>
                          <a:latin typeface="メイリオ"/>
                          <a:ea typeface="メイリオ"/>
                        </a:defRPr>
                      </a:lvl4pPr>
                      <a:lvl5pPr marL="1828846" algn="l" defTabSz="914423" rtl="0" eaLnBrk="1" latinLnBrk="0" hangingPunct="1">
                        <a:defRPr kumimoji="1" sz="1800" kern="1200">
                          <a:solidFill>
                            <a:schemeClr val="dk1"/>
                          </a:solidFill>
                          <a:latin typeface="メイリオ"/>
                          <a:ea typeface="メイリオ"/>
                        </a:defRPr>
                      </a:lvl5pPr>
                      <a:lvl6pPr marL="2286057" algn="l" defTabSz="914423" rtl="0" eaLnBrk="1" latinLnBrk="0" hangingPunct="1">
                        <a:defRPr kumimoji="1" sz="1800" kern="1200">
                          <a:solidFill>
                            <a:schemeClr val="dk1"/>
                          </a:solidFill>
                          <a:latin typeface="メイリオ"/>
                          <a:ea typeface="メイリオ"/>
                        </a:defRPr>
                      </a:lvl6pPr>
                      <a:lvl7pPr marL="2743269" algn="l" defTabSz="914423" rtl="0" eaLnBrk="1" latinLnBrk="0" hangingPunct="1">
                        <a:defRPr kumimoji="1" sz="1800" kern="1200">
                          <a:solidFill>
                            <a:schemeClr val="dk1"/>
                          </a:solidFill>
                          <a:latin typeface="メイリオ"/>
                          <a:ea typeface="メイリオ"/>
                        </a:defRPr>
                      </a:lvl7pPr>
                      <a:lvl8pPr marL="3200480" algn="l" defTabSz="914423" rtl="0" eaLnBrk="1" latinLnBrk="0" hangingPunct="1">
                        <a:defRPr kumimoji="1" sz="1800" kern="1200">
                          <a:solidFill>
                            <a:schemeClr val="dk1"/>
                          </a:solidFill>
                          <a:latin typeface="メイリオ"/>
                          <a:ea typeface="メイリオ"/>
                        </a:defRPr>
                      </a:lvl8pPr>
                      <a:lvl9pPr marL="3657691" algn="l" defTabSz="914423" rtl="0" eaLnBrk="1" latinLnBrk="0" hangingPunct="1">
                        <a:defRPr kumimoji="1" sz="1800" kern="1200">
                          <a:solidFill>
                            <a:schemeClr val="dk1"/>
                          </a:solidFill>
                          <a:latin typeface="メイリオ"/>
                          <a:ea typeface="メイリオ"/>
                        </a:defRPr>
                      </a:lvl9pPr>
                    </a:lstStyle>
                    <a:p>
                      <a:pPr algn="ctr" fontAlgn="ctr"/>
                      <a:r>
                        <a:rPr lang="ja-JP" altLang="en-US" sz="900" b="0" i="0" u="none" strike="noStrike" dirty="0">
                          <a:solidFill>
                            <a:srgbClr val="000000"/>
                          </a:solidFill>
                          <a:effectLst/>
                          <a:latin typeface="メイリオ" panose="020B0604030504040204" pitchFamily="50" charset="-128"/>
                          <a:ea typeface="メイリオ" panose="020B0604030504040204" pitchFamily="50" charset="-128"/>
                        </a:rPr>
                        <a:t>　</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4516256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健康器具・雑貨</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178296829"/>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結婚情報・サービス</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327458966"/>
                  </a:ext>
                </a:extLst>
              </a:tr>
              <a:tr h="269804">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恋愛・結婚情報</a:t>
                      </a:r>
                      <a:endParaRPr lang="en-US" altLang="ja-JP" sz="900" b="0" i="0" u="none" strike="noStrike" dirty="0">
                        <a:solidFill>
                          <a:schemeClr val="bg1"/>
                        </a:solidFill>
                        <a:effectLst/>
                        <a:latin typeface="メイリオ" panose="020B0604030504040204" pitchFamily="50" charset="-128"/>
                        <a:ea typeface="メイリオ" panose="020B0604030504040204" pitchFamily="50" charset="-128"/>
                      </a:endParaRPr>
                    </a:p>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（出会い系サイト、結婚紹介、インターネット異性紹介業</a:t>
                      </a:r>
                      <a:r>
                        <a:rPr lang="en-US" altLang="ja-JP" sz="900" b="0" i="0" u="none" strike="noStrike" dirty="0">
                          <a:solidFill>
                            <a:schemeClr val="bg1"/>
                          </a:solidFill>
                          <a:effectLst/>
                          <a:latin typeface="メイリオ" panose="020B0604030504040204" pitchFamily="50" charset="-128"/>
                          <a:ea typeface="メイリオ" panose="020B0604030504040204" pitchFamily="50" charset="-128"/>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43799200"/>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占い</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384434171"/>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zh-TW" altLang="en-US" sz="900" b="0" i="0" u="none" strike="noStrike" dirty="0">
                          <a:solidFill>
                            <a:schemeClr val="bg1"/>
                          </a:solidFill>
                          <a:effectLst/>
                          <a:latin typeface="メイリオ" panose="020B0604030504040204" pitchFamily="50" charset="-128"/>
                          <a:ea typeface="メイリオ" panose="020B0604030504040204" pitchFamily="50" charset="-128"/>
                        </a:rPr>
                        <a:t>能力開発関連商品</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C9C9D9"/>
                    </a:solidFill>
                  </a:tcPr>
                </a:tc>
                <a:extLst>
                  <a:ext uri="{0D108BD9-81ED-4DB2-BD59-A6C34878D82A}">
                    <a16:rowId xmlns:a16="http://schemas.microsoft.com/office/drawing/2014/main" val="2812486826"/>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探偵</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endParaRPr kumimoji="1" lang="ja-JP" altLang="en-US" sz="900" b="0" i="0" u="none" strike="noStrike" kern="1200" cap="none" spc="0" normalizeH="0" baseline="0" dirty="0">
                        <a:ln>
                          <a:noFill/>
                        </a:ln>
                        <a:solidFill>
                          <a:srgbClr val="FF0000"/>
                        </a:solidFill>
                        <a:effectLst/>
                        <a:uLnTx/>
                        <a:uFillTx/>
                        <a:latin typeface="+mn-lt"/>
                        <a:ea typeface="+mn-ea"/>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90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r>
                        <a:rPr kumimoji="1" lang="ja-JP" altLang="en-US" sz="900" b="0" i="0" u="none" strike="noStrike" kern="1200" cap="none" spc="0" normalizeH="0" baseline="0" dirty="0">
                          <a:ln>
                            <a:noFill/>
                          </a:ln>
                          <a:solidFill>
                            <a:srgbClr val="FF0000"/>
                          </a:solidFill>
                          <a:effectLst/>
                          <a:uLnTx/>
                          <a:uFillTx/>
                          <a:latin typeface="+mn-lt"/>
                          <a:ea typeface="+mn-ea"/>
                          <a:cs typeface="+mn-cs"/>
                        </a:rPr>
                        <a:t>　</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1424464143"/>
                  </a:ext>
                </a:extLst>
              </a:tr>
              <a:tr h="137440">
                <a:tc>
                  <a:txBody>
                    <a:body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葬祭</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900" b="0" i="0" u="none" strike="noStrike" kern="1200" cap="none" spc="0" normalizeH="0" baseline="0" noProof="0" dirty="0">
                        <a:ln>
                          <a:noFill/>
                        </a:ln>
                        <a:solidFill>
                          <a:srgbClr val="FF0000"/>
                        </a:solidFill>
                        <a:effectLst/>
                        <a:uLnTx/>
                        <a:uFillTx/>
                        <a:latin typeface="メイリオ"/>
                        <a:ea typeface="メイリオ"/>
                        <a:cs typeface="+mn-cs"/>
                      </a:endParaRP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349541065"/>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宗教団体</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5F5F8"/>
                    </a:solidFill>
                  </a:tcPr>
                </a:tc>
                <a:extLst>
                  <a:ext uri="{0D108BD9-81ED-4DB2-BD59-A6C34878D82A}">
                    <a16:rowId xmlns:a16="http://schemas.microsoft.com/office/drawing/2014/main" val="2940608094"/>
                  </a:ext>
                </a:extLst>
              </a:tr>
              <a:tr h="159501">
                <a:tc>
                  <a:txBody>
                    <a:bodyPr/>
                    <a:lstStyle>
                      <a:lvl1pPr marL="0" algn="l" defTabSz="914423" rtl="0" eaLnBrk="1" latinLnBrk="0" hangingPunct="1">
                        <a:defRPr kumimoji="1" sz="1800" b="1" kern="1200">
                          <a:solidFill>
                            <a:schemeClr val="lt1"/>
                          </a:solidFill>
                          <a:latin typeface="メイリオ"/>
                          <a:ea typeface="メイリオ"/>
                        </a:defRPr>
                      </a:lvl1pPr>
                      <a:lvl2pPr marL="457212" algn="l" defTabSz="914423" rtl="0" eaLnBrk="1" latinLnBrk="0" hangingPunct="1">
                        <a:defRPr kumimoji="1" sz="1800" b="1" kern="1200">
                          <a:solidFill>
                            <a:schemeClr val="lt1"/>
                          </a:solidFill>
                          <a:latin typeface="メイリオ"/>
                          <a:ea typeface="メイリオ"/>
                        </a:defRPr>
                      </a:lvl2pPr>
                      <a:lvl3pPr marL="914423" algn="l" defTabSz="914423" rtl="0" eaLnBrk="1" latinLnBrk="0" hangingPunct="1">
                        <a:defRPr kumimoji="1" sz="1800" b="1" kern="1200">
                          <a:solidFill>
                            <a:schemeClr val="lt1"/>
                          </a:solidFill>
                          <a:latin typeface="メイリオ"/>
                          <a:ea typeface="メイリオ"/>
                        </a:defRPr>
                      </a:lvl3pPr>
                      <a:lvl4pPr marL="1371634" algn="l" defTabSz="914423" rtl="0" eaLnBrk="1" latinLnBrk="0" hangingPunct="1">
                        <a:defRPr kumimoji="1" sz="1800" b="1" kern="1200">
                          <a:solidFill>
                            <a:schemeClr val="lt1"/>
                          </a:solidFill>
                          <a:latin typeface="メイリオ"/>
                          <a:ea typeface="メイリオ"/>
                        </a:defRPr>
                      </a:lvl4pPr>
                      <a:lvl5pPr marL="1828846" algn="l" defTabSz="914423" rtl="0" eaLnBrk="1" latinLnBrk="0" hangingPunct="1">
                        <a:defRPr kumimoji="1" sz="1800" b="1" kern="1200">
                          <a:solidFill>
                            <a:schemeClr val="lt1"/>
                          </a:solidFill>
                          <a:latin typeface="メイリオ"/>
                          <a:ea typeface="メイリオ"/>
                        </a:defRPr>
                      </a:lvl5pPr>
                      <a:lvl6pPr marL="2286057" algn="l" defTabSz="914423" rtl="0" eaLnBrk="1" latinLnBrk="0" hangingPunct="1">
                        <a:defRPr kumimoji="1" sz="1800" b="1" kern="1200">
                          <a:solidFill>
                            <a:schemeClr val="lt1"/>
                          </a:solidFill>
                          <a:latin typeface="メイリオ"/>
                          <a:ea typeface="メイリオ"/>
                        </a:defRPr>
                      </a:lvl6pPr>
                      <a:lvl7pPr marL="2743269" algn="l" defTabSz="914423" rtl="0" eaLnBrk="1" latinLnBrk="0" hangingPunct="1">
                        <a:defRPr kumimoji="1" sz="1800" b="1" kern="1200">
                          <a:solidFill>
                            <a:schemeClr val="lt1"/>
                          </a:solidFill>
                          <a:latin typeface="メイリオ"/>
                          <a:ea typeface="メイリオ"/>
                        </a:defRPr>
                      </a:lvl7pPr>
                      <a:lvl8pPr marL="3200480" algn="l" defTabSz="914423" rtl="0" eaLnBrk="1" latinLnBrk="0" hangingPunct="1">
                        <a:defRPr kumimoji="1" sz="1800" b="1" kern="1200">
                          <a:solidFill>
                            <a:schemeClr val="lt1"/>
                          </a:solidFill>
                          <a:latin typeface="メイリオ"/>
                          <a:ea typeface="メイリオ"/>
                        </a:defRPr>
                      </a:lvl8pPr>
                      <a:lvl9pPr marL="3657691" algn="l" defTabSz="914423" rtl="0" eaLnBrk="1" latinLnBrk="0" hangingPunct="1">
                        <a:defRPr kumimoji="1" sz="1800" b="1" kern="1200">
                          <a:solidFill>
                            <a:schemeClr val="lt1"/>
                          </a:solidFill>
                          <a:latin typeface="メイリオ"/>
                          <a:ea typeface="メイリオ"/>
                        </a:defRPr>
                      </a:lvl9pPr>
                    </a:lstStyle>
                    <a:p>
                      <a:pPr algn="l" fontAlgn="ctr"/>
                      <a:r>
                        <a:rPr lang="ja-JP" altLang="en-US" sz="900" b="0" i="0" u="none" strike="noStrike" dirty="0">
                          <a:solidFill>
                            <a:schemeClr val="bg1"/>
                          </a:solidFill>
                          <a:effectLst/>
                          <a:latin typeface="メイリオ" panose="020B0604030504040204" pitchFamily="50" charset="-128"/>
                          <a:ea typeface="メイリオ" panose="020B0604030504040204" pitchFamily="50" charset="-128"/>
                        </a:rPr>
                        <a:t>団体による意見広告、主観的な意見を強く伝えるもの</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ysClr val="windowText" lastClr="000000">
                        <a:lumMod val="50000"/>
                        <a:lumOff val="50000"/>
                      </a:sysClr>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900" b="0" i="0" u="none" strike="noStrike" kern="1200" cap="none" spc="0" normalizeH="0" baseline="0" noProof="0" dirty="0">
                          <a:ln>
                            <a:noFill/>
                          </a:ln>
                          <a:solidFill>
                            <a:srgbClr val="FF0000"/>
                          </a:solidFill>
                          <a:effectLst/>
                          <a:uLnTx/>
                          <a:uFillTx/>
                          <a:latin typeface="+mn-lt"/>
                          <a:ea typeface="+mn-ea"/>
                          <a:cs typeface="+mn-cs"/>
                        </a:rPr>
                        <a:t>※1</a:t>
                      </a:r>
                    </a:p>
                  </a:txBody>
                  <a:tcPr marL="5260" marR="5260" marT="5260" marB="0" anchor="ctr">
                    <a:lnL w="12700" cap="flat" cmpd="sng" algn="ctr">
                      <a:solidFill>
                        <a:srgbClr val="FFFFFF"/>
                      </a:solidFill>
                      <a:prstDash val="solid"/>
                      <a:round/>
                      <a:headEnd type="none" w="med" len="med"/>
                      <a:tailEnd type="none" w="med" len="med"/>
                    </a:lnL>
                    <a:lnR w="6350" cap="flat" cmpd="sng" algn="ctr">
                      <a:noFill/>
                      <a:prstDash val="dot"/>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w="12700" cmpd="sng">
                      <a:noFill/>
                      <a:prstDash val="solid"/>
                    </a:lnTlToBr>
                    <a:lnBlToTr w="12700" cmpd="sng">
                      <a:noFill/>
                      <a:prstDash val="solid"/>
                    </a:lnBlToTr>
                    <a:solidFill>
                      <a:srgbClr val="FAFAFB"/>
                    </a:solidFill>
                  </a:tcPr>
                </a:tc>
                <a:extLst>
                  <a:ext uri="{0D108BD9-81ED-4DB2-BD59-A6C34878D82A}">
                    <a16:rowId xmlns:a16="http://schemas.microsoft.com/office/drawing/2014/main" val="1740765094"/>
                  </a:ext>
                </a:extLst>
              </a:tr>
            </a:tbl>
          </a:graphicData>
        </a:graphic>
      </p:graphicFrame>
      <p:sp>
        <p:nvSpPr>
          <p:cNvPr id="18" name="正方形/長方形 17"/>
          <p:cNvSpPr/>
          <p:nvPr/>
        </p:nvSpPr>
        <p:spPr>
          <a:xfrm>
            <a:off x="165934" y="6396335"/>
            <a:ext cx="5477825" cy="461665"/>
          </a:xfrm>
          <a:prstGeom prst="rect">
            <a:avLst/>
          </a:prstGeom>
        </p:spPr>
        <p:txBody>
          <a:bodyPr wrap="square">
            <a:spAutoFit/>
          </a:bodyPr>
          <a:lstStyle/>
          <a:p>
            <a:pPr fontAlgn="ctr"/>
            <a:r>
              <a:rPr lang="en-US" altLang="ja-JP" sz="800" dirty="0">
                <a:solidFill>
                  <a:schemeClr val="tx1">
                    <a:lumMod val="50000"/>
                    <a:lumOff val="50000"/>
                  </a:schemeClr>
                </a:solidFill>
                <a:latin typeface="メイリオ" panose="020B0604030504040204" pitchFamily="50" charset="-128"/>
                <a:ea typeface="メイリオ" panose="020B0604030504040204" pitchFamily="50" charset="-128"/>
              </a:rPr>
              <a:t>※×</a:t>
            </a:r>
            <a:r>
              <a:rPr lang="ja-JP" altLang="en-US" sz="800" dirty="0">
                <a:solidFill>
                  <a:schemeClr val="tx1">
                    <a:lumMod val="50000"/>
                    <a:lumOff val="50000"/>
                  </a:schemeClr>
                </a:solidFill>
                <a:latin typeface="メイリオ" panose="020B0604030504040204" pitchFamily="50" charset="-128"/>
                <a:ea typeface="メイリオ" panose="020B0604030504040204" pitchFamily="50" charset="-128"/>
              </a:rPr>
              <a:t>　</a:t>
            </a:r>
            <a:r>
              <a:rPr lang="en-US" altLang="ja-JP" sz="800" dirty="0">
                <a:solidFill>
                  <a:schemeClr val="tx1">
                    <a:lumMod val="50000"/>
                    <a:lumOff val="50000"/>
                  </a:schemeClr>
                </a:solidFill>
              </a:rPr>
              <a:t>Yahoo!</a:t>
            </a:r>
            <a:r>
              <a:rPr lang="ja-JP" altLang="en-US" sz="800" dirty="0">
                <a:solidFill>
                  <a:schemeClr val="tx1">
                    <a:lumMod val="50000"/>
                    <a:lumOff val="50000"/>
                  </a:schemeClr>
                </a:solidFill>
              </a:rPr>
              <a:t>ニュース面には掲載されません</a:t>
            </a:r>
            <a:r>
              <a:rPr lang="ja-JP" altLang="en-US" sz="800" dirty="0">
                <a:solidFill>
                  <a:schemeClr val="tx1">
                    <a:lumMod val="50000"/>
                    <a:lumOff val="50000"/>
                  </a:schemeClr>
                </a:solidFill>
                <a:latin typeface="メイリオ" panose="020B0604030504040204" pitchFamily="50" charset="-128"/>
                <a:ea typeface="メイリオ" panose="020B0604030504040204" pitchFamily="50" charset="-128"/>
              </a:rPr>
              <a:t>。</a:t>
            </a:r>
            <a:endParaRPr lang="en-US" altLang="ja-JP" sz="800" dirty="0">
              <a:solidFill>
                <a:schemeClr val="tx1">
                  <a:lumMod val="50000"/>
                  <a:lumOff val="50000"/>
                </a:schemeClr>
              </a:solidFill>
              <a:latin typeface="メイリオ" panose="020B0604030504040204" pitchFamily="50" charset="-128"/>
              <a:ea typeface="メイリオ" panose="020B0604030504040204" pitchFamily="50" charset="-128"/>
            </a:endParaRPr>
          </a:p>
          <a:p>
            <a:pPr fontAlgn="ctr"/>
            <a:r>
              <a:rPr lang="en-US" altLang="ja-JP" sz="800" dirty="0">
                <a:solidFill>
                  <a:schemeClr val="tx1">
                    <a:lumMod val="50000"/>
                    <a:lumOff val="50000"/>
                  </a:schemeClr>
                </a:solidFill>
                <a:latin typeface="メイリオ" panose="020B0604030504040204" pitchFamily="50" charset="-128"/>
                <a:ea typeface="メイリオ" panose="020B0604030504040204" pitchFamily="50" charset="-128"/>
              </a:rPr>
              <a:t>※1</a:t>
            </a:r>
            <a:r>
              <a:rPr lang="ja-JP" altLang="en-US" sz="800" dirty="0">
                <a:solidFill>
                  <a:schemeClr val="tx1">
                    <a:lumMod val="50000"/>
                    <a:lumOff val="50000"/>
                  </a:schemeClr>
                </a:solidFill>
                <a:latin typeface="メイリオ" panose="020B0604030504040204" pitchFamily="50" charset="-128"/>
                <a:ea typeface="メイリオ" panose="020B0604030504040204" pitchFamily="50" charset="-128"/>
              </a:rPr>
              <a:t>　スポーツナビ面の一部で掲載されない場合があります。</a:t>
            </a:r>
            <a:endParaRPr lang="en-US" altLang="ja-JP" sz="800" dirty="0">
              <a:solidFill>
                <a:schemeClr val="tx1">
                  <a:lumMod val="50000"/>
                  <a:lumOff val="50000"/>
                </a:schemeClr>
              </a:solidFill>
              <a:latin typeface="メイリオ" panose="020B0604030504040204" pitchFamily="50" charset="-128"/>
              <a:ea typeface="メイリオ" panose="020B0604030504040204" pitchFamily="50" charset="-128"/>
            </a:endParaRPr>
          </a:p>
          <a:p>
            <a:pPr fontAlgn="ctr"/>
            <a:r>
              <a:rPr kumimoji="0" lang="en-US" altLang="ja-JP" sz="800" kern="0" dirty="0">
                <a:solidFill>
                  <a:schemeClr val="tx1">
                    <a:lumMod val="50000"/>
                    <a:lumOff val="50000"/>
                  </a:schemeClr>
                </a:solidFill>
              </a:rPr>
              <a:t>※SP</a:t>
            </a:r>
            <a:r>
              <a:rPr kumimoji="0" lang="ja-JP" altLang="en-US" sz="800" kern="0" dirty="0">
                <a:solidFill>
                  <a:schemeClr val="tx1">
                    <a:lumMod val="50000"/>
                    <a:lumOff val="50000"/>
                  </a:schemeClr>
                </a:solidFill>
              </a:rPr>
              <a:t>はスマートフォン、</a:t>
            </a:r>
            <a:r>
              <a:rPr kumimoji="0" lang="en-US" altLang="ja-JP" sz="800" kern="0" dirty="0">
                <a:solidFill>
                  <a:schemeClr val="tx1">
                    <a:lumMod val="50000"/>
                    <a:lumOff val="50000"/>
                  </a:schemeClr>
                </a:solidFill>
              </a:rPr>
              <a:t>PC</a:t>
            </a:r>
            <a:r>
              <a:rPr kumimoji="0" lang="ja-JP" altLang="en-US" sz="800" kern="0" dirty="0">
                <a:solidFill>
                  <a:schemeClr val="tx1">
                    <a:lumMod val="50000"/>
                    <a:lumOff val="50000"/>
                  </a:schemeClr>
                </a:solidFill>
              </a:rPr>
              <a:t>はパソコン、</a:t>
            </a:r>
            <a:r>
              <a:rPr kumimoji="0" lang="en-US" altLang="ja-JP" sz="800" kern="0" dirty="0">
                <a:solidFill>
                  <a:schemeClr val="tx1">
                    <a:lumMod val="50000"/>
                    <a:lumOff val="50000"/>
                  </a:schemeClr>
                </a:solidFill>
              </a:rPr>
              <a:t>MD</a:t>
            </a:r>
            <a:r>
              <a:rPr kumimoji="0" lang="ja-JP" altLang="en-US" sz="800" kern="0" dirty="0">
                <a:solidFill>
                  <a:schemeClr val="tx1">
                    <a:lumMod val="50000"/>
                    <a:lumOff val="50000"/>
                  </a:schemeClr>
                </a:solidFill>
              </a:rPr>
              <a:t>はマルチデバイスの略称です。</a:t>
            </a:r>
            <a:endParaRPr kumimoji="0" lang="en-US" altLang="ja-JP" sz="800" kern="0" dirty="0">
              <a:solidFill>
                <a:schemeClr val="tx1">
                  <a:lumMod val="50000"/>
                  <a:lumOff val="50000"/>
                </a:schemeClr>
              </a:solidFill>
            </a:endParaRPr>
          </a:p>
        </p:txBody>
      </p:sp>
      <p:pic>
        <p:nvPicPr>
          <p:cNvPr id="19" name="図 18"/>
          <p:cNvPicPr>
            <a:picLocks noChangeAspect="1"/>
          </p:cNvPicPr>
          <p:nvPr/>
        </p:nvPicPr>
        <p:blipFill>
          <a:blip r:embed="rId2"/>
          <a:stretch>
            <a:fillRect/>
          </a:stretch>
        </p:blipFill>
        <p:spPr>
          <a:xfrm>
            <a:off x="7784244" y="6571321"/>
            <a:ext cx="203602" cy="120158"/>
          </a:xfrm>
          <a:prstGeom prst="rect">
            <a:avLst/>
          </a:prstGeom>
        </p:spPr>
      </p:pic>
    </p:spTree>
    <p:extLst>
      <p:ext uri="{BB962C8B-B14F-4D97-AF65-F5344CB8AC3E}">
        <p14:creationId xmlns:p14="http://schemas.microsoft.com/office/powerpoint/2010/main" val="28991215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広告タイプ一覧</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37</a:t>
            </a:fld>
            <a:endParaRPr lang="ja-JP" altLang="en-US"/>
          </a:p>
        </p:txBody>
      </p:sp>
      <p:sp>
        <p:nvSpPr>
          <p:cNvPr id="16" name="テキスト ボックス 15">
            <a:extLst>
              <a:ext uri="{FF2B5EF4-FFF2-40B4-BE49-F238E27FC236}">
                <a16:creationId xmlns:a16="http://schemas.microsoft.com/office/drawing/2014/main" id="{80B0730C-3B9E-4841-8DAD-6780CB507DD0}"/>
              </a:ext>
            </a:extLst>
          </p:cNvPr>
          <p:cNvSpPr txBox="1"/>
          <p:nvPr/>
        </p:nvSpPr>
        <p:spPr>
          <a:xfrm>
            <a:off x="9608244" y="1477697"/>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2</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7" name="テキスト ボックス 16">
            <a:extLst>
              <a:ext uri="{FF2B5EF4-FFF2-40B4-BE49-F238E27FC236}">
                <a16:creationId xmlns:a16="http://schemas.microsoft.com/office/drawing/2014/main" id="{56BC9F35-7A4E-CA42-9DF1-B36D469930AE}"/>
              </a:ext>
            </a:extLst>
          </p:cNvPr>
          <p:cNvSpPr txBox="1"/>
          <p:nvPr/>
        </p:nvSpPr>
        <p:spPr>
          <a:xfrm>
            <a:off x="3507543" y="1461806"/>
            <a:ext cx="998991" cy="284693"/>
          </a:xfrm>
          <a:prstGeom prst="rect">
            <a:avLst/>
          </a:prstGeom>
          <a:noFill/>
        </p:spPr>
        <p:txBody>
          <a:bodyPr wrap="none" rtlCol="0" anchor="t">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6</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5</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pic>
        <p:nvPicPr>
          <p:cNvPr id="18" name="図 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972257" y="1786691"/>
            <a:ext cx="3053809" cy="3053809"/>
          </a:xfrm>
          <a:prstGeom prst="rect">
            <a:avLst/>
          </a:prstGeom>
        </p:spPr>
      </p:pic>
      <p:pic>
        <p:nvPicPr>
          <p:cNvPr id="19" name="図 1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85075" y="1805830"/>
            <a:ext cx="3043928" cy="3043928"/>
          </a:xfrm>
          <a:prstGeom prst="rect">
            <a:avLst/>
          </a:prstGeom>
        </p:spPr>
      </p:pic>
      <p:sp>
        <p:nvSpPr>
          <p:cNvPr id="22" name="テキスト ボックス 21">
            <a:extLst>
              <a:ext uri="{FF2B5EF4-FFF2-40B4-BE49-F238E27FC236}">
                <a16:creationId xmlns:a16="http://schemas.microsoft.com/office/drawing/2014/main" id="{105A310C-96BB-AD4C-AB58-A365BD4CA5F0}"/>
              </a:ext>
            </a:extLst>
          </p:cNvPr>
          <p:cNvSpPr txBox="1"/>
          <p:nvPr/>
        </p:nvSpPr>
        <p:spPr>
          <a:xfrm>
            <a:off x="361548" y="1290021"/>
            <a:ext cx="2204450" cy="477054"/>
          </a:xfrm>
          <a:prstGeom prst="rect">
            <a:avLst/>
          </a:prstGeom>
          <a:noFill/>
        </p:spPr>
        <p:txBody>
          <a:bodyPr wrap="none" rtlCol="0">
            <a:spAutoFit/>
          </a:bodyPr>
          <a:lstStyle/>
          <a:p>
            <a:pPr algn="ctr">
              <a:lnSpc>
                <a:spcPts val="1460"/>
              </a:lnSpc>
              <a:defRPr/>
            </a:pPr>
            <a:r>
              <a:rPr kumimoji="0" lang="ja-JP" altLang="en-US" sz="1050" b="1" i="0" u="none" strike="noStrike" kern="0" cap="none" spc="0" normalizeH="0" baseline="0" noProof="0" dirty="0">
                <a:ln>
                  <a:noFill/>
                </a:ln>
                <a:solidFill>
                  <a:prstClr val="black"/>
                </a:solidFill>
                <a:effectLst/>
                <a:uLnTx/>
                <a:uFillTx/>
              </a:rPr>
              <a:t>画像（</a:t>
            </a:r>
            <a:r>
              <a:rPr kumimoji="0" lang="en-US" altLang="ja-JP" sz="1050" b="1" i="0" u="none" strike="noStrike" kern="0" cap="none" spc="0" normalizeH="0" baseline="0" noProof="0" dirty="0">
                <a:ln>
                  <a:noFill/>
                </a:ln>
                <a:solidFill>
                  <a:prstClr val="black"/>
                </a:solidFill>
                <a:effectLst/>
                <a:uLnTx/>
                <a:uFillTx/>
              </a:rPr>
              <a:t>16</a:t>
            </a:r>
            <a:r>
              <a:rPr kumimoji="0" lang="ja-JP" altLang="en-US" sz="1050" b="1" i="0" u="none" strike="noStrike" kern="0" cap="none" spc="0" normalizeH="0" baseline="0" noProof="0" dirty="0">
                <a:ln>
                  <a:noFill/>
                </a:ln>
                <a:solidFill>
                  <a:prstClr val="black"/>
                </a:solidFill>
                <a:effectLst/>
                <a:uLnTx/>
                <a:uFillTx/>
              </a:rPr>
              <a:t>：</a:t>
            </a:r>
            <a:r>
              <a:rPr kumimoji="0" lang="en-US" altLang="ja-JP" sz="1050" b="1" i="0" u="none" strike="noStrike" kern="0" cap="none" spc="0" normalizeH="0" baseline="0" noProof="0" dirty="0">
                <a:ln>
                  <a:noFill/>
                </a:ln>
                <a:solidFill>
                  <a:prstClr val="black"/>
                </a:solidFill>
                <a:effectLst/>
                <a:uLnTx/>
                <a:uFillTx/>
              </a:rPr>
              <a:t>9</a:t>
            </a:r>
            <a:r>
              <a:rPr kumimoji="0" lang="ja-JP" altLang="en-US" sz="1050" b="1" kern="0" dirty="0">
                <a:solidFill>
                  <a:prstClr val="black"/>
                </a:solidFill>
              </a:rPr>
              <a:t>）</a:t>
            </a:r>
            <a:r>
              <a:rPr kumimoji="0" lang="en-US" altLang="ja-JP" sz="1050" b="1" kern="0" dirty="0">
                <a:solidFill>
                  <a:prstClr val="black"/>
                </a:solidFill>
              </a:rPr>
              <a:t>/ </a:t>
            </a:r>
            <a:r>
              <a:rPr kumimoji="0" lang="ja-JP" altLang="en-US" sz="1050" b="1" kern="0" dirty="0">
                <a:solidFill>
                  <a:prstClr val="black"/>
                </a:solidFill>
              </a:rPr>
              <a:t>動画（</a:t>
            </a:r>
            <a:r>
              <a:rPr kumimoji="0" lang="en-US" altLang="ja-JP" sz="1050" b="1" kern="0" dirty="0">
                <a:solidFill>
                  <a:prstClr val="black"/>
                </a:solidFill>
              </a:rPr>
              <a:t>16</a:t>
            </a:r>
            <a:r>
              <a:rPr kumimoji="0" lang="ja-JP" altLang="en-US" sz="1050" b="1" kern="0" dirty="0">
                <a:solidFill>
                  <a:prstClr val="black"/>
                </a:solidFill>
              </a:rPr>
              <a:t>：</a:t>
            </a:r>
            <a:r>
              <a:rPr kumimoji="0" lang="en-US" altLang="ja-JP" sz="1050" b="1" kern="0" dirty="0">
                <a:solidFill>
                  <a:prstClr val="black"/>
                </a:solidFill>
              </a:rPr>
              <a:t>9</a:t>
            </a:r>
            <a:r>
              <a:rPr kumimoji="0" lang="ja-JP" altLang="en-US" sz="1050" b="1" kern="0" dirty="0">
                <a:solidFill>
                  <a:prstClr val="black"/>
                </a:solidFill>
              </a:rPr>
              <a:t>）</a:t>
            </a:r>
            <a:endParaRPr kumimoji="0" lang="en-US" altLang="ja-JP" sz="1050" b="1" kern="0" dirty="0">
              <a:solidFill>
                <a:prstClr val="black"/>
              </a:solidFill>
            </a:endParaRPr>
          </a:p>
          <a:p>
            <a:pPr algn="ctr">
              <a:lnSpc>
                <a:spcPts val="1460"/>
              </a:lnSpc>
              <a:defRPr/>
            </a:pPr>
            <a:r>
              <a:rPr kumimoji="0" lang="ja-JP" altLang="en-US" sz="1050" b="1" kern="0" dirty="0">
                <a:solidFill>
                  <a:prstClr val="black"/>
                </a:solidFill>
              </a:rPr>
              <a:t>プライムカバー</a:t>
            </a:r>
            <a:endParaRPr kumimoji="0" lang="en-US" altLang="ja-JP" sz="1050" b="1" kern="0" dirty="0">
              <a:solidFill>
                <a:prstClr val="black"/>
              </a:solidFill>
            </a:endParaRPr>
          </a:p>
        </p:txBody>
      </p:sp>
      <p:pic>
        <p:nvPicPr>
          <p:cNvPr id="24" name="図 2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39382" y="1805830"/>
            <a:ext cx="1728193" cy="3073862"/>
          </a:xfrm>
          <a:prstGeom prst="rect">
            <a:avLst/>
          </a:prstGeom>
        </p:spPr>
      </p:pic>
      <p:pic>
        <p:nvPicPr>
          <p:cNvPr id="25" name="図 2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746503" y="1815089"/>
            <a:ext cx="3008254" cy="3025411"/>
          </a:xfrm>
          <a:prstGeom prst="rect">
            <a:avLst/>
          </a:prstGeom>
        </p:spPr>
      </p:pic>
      <p:sp>
        <p:nvSpPr>
          <p:cNvPr id="26" name="テキスト ボックス 25">
            <a:extLst>
              <a:ext uri="{FF2B5EF4-FFF2-40B4-BE49-F238E27FC236}">
                <a16:creationId xmlns:a16="http://schemas.microsoft.com/office/drawing/2014/main" id="{80B0730C-3B9E-4841-8DAD-6780CB507DD0}"/>
              </a:ext>
            </a:extLst>
          </p:cNvPr>
          <p:cNvSpPr txBox="1"/>
          <p:nvPr/>
        </p:nvSpPr>
        <p:spPr>
          <a:xfrm>
            <a:off x="6322697" y="1484784"/>
            <a:ext cx="1933543" cy="284693"/>
          </a:xfrm>
          <a:prstGeom prst="rect">
            <a:avLst/>
          </a:prstGeom>
          <a:noFill/>
        </p:spPr>
        <p:txBody>
          <a:bodyPr wrap="none" rtlCol="0">
            <a:spAutoFit/>
          </a:bodyPr>
          <a:lstStyle/>
          <a:p>
            <a:pPr marL="0" marR="0" lvl="0" indent="0" algn="ctr" defTabSz="914400" eaLnBrk="1" fontAlgn="auto" latinLnBrk="0" hangingPunct="1">
              <a:lnSpc>
                <a:spcPts val="1460"/>
              </a:lnSpc>
              <a:spcBef>
                <a:spcPts val="0"/>
              </a:spcBef>
              <a:spcAft>
                <a:spcPts val="0"/>
              </a:spcAft>
              <a:buClrTx/>
              <a:buSzTx/>
              <a:buFontTx/>
              <a:buNone/>
              <a:tabLst/>
              <a:defRPr/>
            </a:pPr>
            <a:r>
              <a:rPr kumimoji="0" lang="ja-JP" altLang="en-US" sz="1000" b="1" i="0" u="none" strike="noStrike" kern="0" cap="none" spc="0" normalizeH="0" baseline="0" noProof="0" dirty="0">
                <a:ln>
                  <a:noFill/>
                </a:ln>
                <a:solidFill>
                  <a:prstClr val="black"/>
                </a:solidFill>
                <a:effectLst/>
                <a:uLnTx/>
                <a:uFillTx/>
              </a:rPr>
              <a:t>画像（</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i="0" u="none" strike="noStrike" kern="0" cap="none" spc="0" normalizeH="0" baseline="0" noProof="0" dirty="0">
                <a:ln>
                  <a:noFill/>
                </a:ln>
                <a:solidFill>
                  <a:prstClr val="black"/>
                </a:solidFill>
                <a:effectLst/>
                <a:uLnTx/>
                <a:uFillTx/>
              </a:rPr>
              <a:t>/ </a:t>
            </a:r>
            <a:r>
              <a:rPr kumimoji="0" lang="ja-JP" altLang="en-US" sz="1000" b="1" i="0" u="none" strike="noStrike" kern="0" cap="none" spc="0" normalizeH="0" baseline="0" noProof="0" dirty="0">
                <a:ln>
                  <a:noFill/>
                </a:ln>
                <a:solidFill>
                  <a:prstClr val="black"/>
                </a:solidFill>
                <a:effectLst/>
                <a:uLnTx/>
                <a:uFillTx/>
              </a:rPr>
              <a:t>動画（</a:t>
            </a:r>
            <a:r>
              <a:rPr kumimoji="0" lang="en-US" altLang="ja-JP" sz="1000" b="1" i="0" u="none" strike="noStrike" kern="0" cap="none" spc="0" normalizeH="0" baseline="0" noProof="0" dirty="0">
                <a:ln>
                  <a:noFill/>
                </a:ln>
                <a:solidFill>
                  <a:prstClr val="black"/>
                </a:solidFill>
                <a:effectLst/>
                <a:uLnTx/>
                <a:uFillTx/>
              </a:rPr>
              <a:t>1</a:t>
            </a:r>
            <a:r>
              <a:rPr kumimoji="0" lang="ja-JP" altLang="en-US" sz="1000" b="1" i="0" u="none" strike="noStrike" kern="0" cap="none" spc="0" normalizeH="0" baseline="0" noProof="0" dirty="0">
                <a:ln>
                  <a:noFill/>
                </a:ln>
                <a:solidFill>
                  <a:prstClr val="black"/>
                </a:solidFill>
                <a:effectLst/>
                <a:uLnTx/>
                <a:uFillTx/>
              </a:rPr>
              <a:t>：</a:t>
            </a:r>
            <a:r>
              <a:rPr kumimoji="0" lang="en-US" altLang="ja-JP" sz="1000" b="1" kern="0" dirty="0">
                <a:solidFill>
                  <a:prstClr val="black"/>
                </a:solidFill>
              </a:rPr>
              <a:t>1</a:t>
            </a:r>
            <a:r>
              <a:rPr kumimoji="0" lang="ja-JP" altLang="en-US" sz="1000" b="1" i="0" u="none" strike="noStrike" kern="0" cap="none" spc="0" normalizeH="0" baseline="0" noProof="0" dirty="0">
                <a:ln>
                  <a:noFill/>
                </a:ln>
                <a:solidFill>
                  <a:prstClr val="black"/>
                </a:solidFill>
                <a:effectLst/>
                <a:uLnTx/>
                <a:uFillTx/>
              </a:rPr>
              <a:t>）</a:t>
            </a:r>
            <a:endParaRPr kumimoji="0" lang="en-US" altLang="ja-JP" sz="1000" b="1" i="0" u="none" strike="noStrike" kern="0" cap="none" spc="0" normalizeH="0" baseline="0" noProof="0" dirty="0">
              <a:ln>
                <a:noFill/>
              </a:ln>
              <a:solidFill>
                <a:prstClr val="black"/>
              </a:solidFill>
              <a:effectLst/>
              <a:uLnTx/>
              <a:uFillTx/>
            </a:endParaRPr>
          </a:p>
        </p:txBody>
      </p:sp>
      <p:sp>
        <p:nvSpPr>
          <p:cNvPr id="12" name="テキスト ボックス 11"/>
          <p:cNvSpPr txBox="1"/>
          <p:nvPr/>
        </p:nvSpPr>
        <p:spPr>
          <a:xfrm>
            <a:off x="299330" y="5724545"/>
            <a:ext cx="11726736" cy="338554"/>
          </a:xfrm>
          <a:prstGeom prst="rect">
            <a:avLst/>
          </a:prstGeom>
          <a:noFill/>
        </p:spPr>
        <p:txBody>
          <a:bodyPr wrap="none" rtlCol="0">
            <a:spAutoFit/>
          </a:bodyPr>
          <a:lstStyle/>
          <a:p>
            <a:pPr lvl="0">
              <a:defRPr/>
            </a:pPr>
            <a:r>
              <a:rPr kumimoji="0" lang="ja-JP" altLang="en-US" sz="1600" kern="0" dirty="0">
                <a:solidFill>
                  <a:schemeClr val="tx1">
                    <a:lumMod val="65000"/>
                    <a:lumOff val="35000"/>
                  </a:schemeClr>
                </a:solidFill>
              </a:rPr>
              <a:t>　・入稿規定（</a:t>
            </a:r>
            <a:r>
              <a:rPr kumimoji="0" lang="en-US" altLang="ja-JP" sz="1600" kern="0" dirty="0">
                <a:solidFill>
                  <a:schemeClr val="tx1">
                    <a:lumMod val="65000"/>
                    <a:lumOff val="35000"/>
                  </a:schemeClr>
                </a:solidFill>
              </a:rPr>
              <a:t>web</a:t>
            </a:r>
            <a:r>
              <a:rPr kumimoji="0" lang="ja-JP" altLang="en-US" sz="1600" kern="0" dirty="0">
                <a:solidFill>
                  <a:schemeClr val="tx1">
                    <a:lumMod val="65000"/>
                    <a:lumOff val="35000"/>
                  </a:schemeClr>
                </a:solidFill>
              </a:rPr>
              <a:t>）：</a:t>
            </a:r>
            <a:r>
              <a:rPr kumimoji="0" lang="en-US" altLang="ja-JP" sz="1600" kern="0" dirty="0">
                <a:solidFill>
                  <a:schemeClr val="tx1">
                    <a:lumMod val="65000"/>
                    <a:lumOff val="35000"/>
                  </a:schemeClr>
                </a:solidFill>
              </a:rPr>
              <a:t> </a:t>
            </a:r>
            <a:r>
              <a:rPr lang="en-US" altLang="ja-JP" sz="1600" dirty="0">
                <a:solidFill>
                  <a:schemeClr val="tx1">
                    <a:lumMod val="65000"/>
                    <a:lumOff val="35000"/>
                  </a:schemeClr>
                </a:solidFill>
                <a:hlinkClick r:id="rId6"/>
              </a:rPr>
              <a:t>https://ads-help.yahoo.co.jp/yahooads/guideline/articledetail?lan=ja&amp;aid=1493&amp;o=default</a:t>
            </a:r>
            <a:endParaRPr kumimoji="0" lang="en-US" altLang="ja-JP" sz="1600" kern="0" dirty="0">
              <a:solidFill>
                <a:schemeClr val="tx1">
                  <a:lumMod val="65000"/>
                  <a:lumOff val="35000"/>
                </a:schemeClr>
              </a:solidFill>
            </a:endParaRPr>
          </a:p>
        </p:txBody>
      </p:sp>
    </p:spTree>
    <p:extLst>
      <p:ext uri="{BB962C8B-B14F-4D97-AF65-F5344CB8AC3E}">
        <p14:creationId xmlns:p14="http://schemas.microsoft.com/office/powerpoint/2010/main" val="10951433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lstStyle/>
          <a:p>
            <a:r>
              <a:rPr lang="ja-JP" altLang="en-US" dirty="0">
                <a:latin typeface="メイリオ" panose="020B0604030504040204" pitchFamily="50" charset="-128"/>
                <a:ea typeface="メイリオ" panose="020B0604030504040204" pitchFamily="50" charset="-128"/>
                <a:cs typeface="メイリオ" panose="020B0604030504040204" pitchFamily="50" charset="-128"/>
              </a:rPr>
              <a:t>審査について</a:t>
            </a:r>
            <a:endParaRPr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38</a:t>
            </a:fld>
            <a:endParaRPr lang="ja-JP" altLang="en-US"/>
          </a:p>
        </p:txBody>
      </p:sp>
      <p:sp>
        <p:nvSpPr>
          <p:cNvPr id="26" name="正方形/長方形 25"/>
          <p:cNvSpPr/>
          <p:nvPr/>
        </p:nvSpPr>
        <p:spPr>
          <a:xfrm>
            <a:off x="209215" y="785372"/>
            <a:ext cx="11089232" cy="369332"/>
          </a:xfrm>
          <a:prstGeom prst="rect">
            <a:avLst/>
          </a:prstGeom>
        </p:spPr>
        <p:txBody>
          <a:bodyPr wrap="square">
            <a:spAutoFit/>
          </a:bodyPr>
          <a:lstStyle/>
          <a:p>
            <a:r>
              <a:rPr lang="ja-JP" altLang="en-US" dirty="0">
                <a:solidFill>
                  <a:schemeClr val="tx1">
                    <a:lumMod val="65000"/>
                    <a:lumOff val="35000"/>
                  </a:schemeClr>
                </a:solidFill>
              </a:rPr>
              <a:t>入稿前審査が必要な項目をご確認ください。</a:t>
            </a:r>
            <a:endParaRPr lang="en-US" altLang="ja-JP" dirty="0">
              <a:solidFill>
                <a:schemeClr val="tx1">
                  <a:lumMod val="65000"/>
                  <a:lumOff val="35000"/>
                </a:schemeClr>
              </a:solidFill>
            </a:endParaRPr>
          </a:p>
        </p:txBody>
      </p:sp>
      <p:graphicFrame>
        <p:nvGraphicFramePr>
          <p:cNvPr id="6" name="表 5">
            <a:extLst>
              <a:ext uri="{FF2B5EF4-FFF2-40B4-BE49-F238E27FC236}">
                <a16:creationId xmlns:a16="http://schemas.microsoft.com/office/drawing/2014/main" id="{5C4374D8-C7AA-A044-9BC8-03321DB933E1}"/>
              </a:ext>
            </a:extLst>
          </p:cNvPr>
          <p:cNvGraphicFramePr>
            <a:graphicFrameLocks noGrp="1"/>
          </p:cNvGraphicFramePr>
          <p:nvPr/>
        </p:nvGraphicFramePr>
        <p:xfrm>
          <a:off x="263353" y="1154704"/>
          <a:ext cx="11665295" cy="5410200"/>
        </p:xfrm>
        <a:graphic>
          <a:graphicData uri="http://schemas.openxmlformats.org/drawingml/2006/table">
            <a:tbl>
              <a:tblPr firstCol="1" bandRow="1">
                <a:tableStyleId>{21E4AEA4-8DFA-4A89-87EB-49C32662AFE0}</a:tableStyleId>
              </a:tblPr>
              <a:tblGrid>
                <a:gridCol w="802362">
                  <a:extLst>
                    <a:ext uri="{9D8B030D-6E8A-4147-A177-3AD203B41FA5}">
                      <a16:colId xmlns:a16="http://schemas.microsoft.com/office/drawing/2014/main" val="792911817"/>
                    </a:ext>
                  </a:extLst>
                </a:gridCol>
                <a:gridCol w="874867">
                  <a:extLst>
                    <a:ext uri="{9D8B030D-6E8A-4147-A177-3AD203B41FA5}">
                      <a16:colId xmlns:a16="http://schemas.microsoft.com/office/drawing/2014/main" val="3608287535"/>
                    </a:ext>
                  </a:extLst>
                </a:gridCol>
                <a:gridCol w="1203091">
                  <a:extLst>
                    <a:ext uri="{9D8B030D-6E8A-4147-A177-3AD203B41FA5}">
                      <a16:colId xmlns:a16="http://schemas.microsoft.com/office/drawing/2014/main" val="135909385"/>
                    </a:ext>
                  </a:extLst>
                </a:gridCol>
                <a:gridCol w="4824536">
                  <a:extLst>
                    <a:ext uri="{9D8B030D-6E8A-4147-A177-3AD203B41FA5}">
                      <a16:colId xmlns:a16="http://schemas.microsoft.com/office/drawing/2014/main" val="2591893762"/>
                    </a:ext>
                  </a:extLst>
                </a:gridCol>
                <a:gridCol w="1029419">
                  <a:extLst>
                    <a:ext uri="{9D8B030D-6E8A-4147-A177-3AD203B41FA5}">
                      <a16:colId xmlns:a16="http://schemas.microsoft.com/office/drawing/2014/main" val="664908994"/>
                    </a:ext>
                  </a:extLst>
                </a:gridCol>
                <a:gridCol w="783332">
                  <a:extLst>
                    <a:ext uri="{9D8B030D-6E8A-4147-A177-3AD203B41FA5}">
                      <a16:colId xmlns:a16="http://schemas.microsoft.com/office/drawing/2014/main" val="1931427765"/>
                    </a:ext>
                  </a:extLst>
                </a:gridCol>
                <a:gridCol w="2147688">
                  <a:extLst>
                    <a:ext uri="{9D8B030D-6E8A-4147-A177-3AD203B41FA5}">
                      <a16:colId xmlns:a16="http://schemas.microsoft.com/office/drawing/2014/main" val="2760754859"/>
                    </a:ext>
                  </a:extLst>
                </a:gridCol>
              </a:tblGrid>
              <a:tr h="494245">
                <a:tc>
                  <a:txBody>
                    <a:bodyPr/>
                    <a:lstStyle/>
                    <a:p>
                      <a:pPr marL="0" algn="ctr" defTabSz="914423" rtl="0" eaLnBrk="1" latinLnBrk="0" hangingPunct="1"/>
                      <a:r>
                        <a:rPr kumimoji="1" lang="ja-JP" altLang="en-US" sz="1400" b="1" kern="1200" dirty="0">
                          <a:solidFill>
                            <a:schemeClr val="bg1"/>
                          </a:solidFill>
                          <a:latin typeface="+mj-lt"/>
                          <a:ea typeface="+mj-ea"/>
                          <a:cs typeface="+mn-cs"/>
                        </a:rPr>
                        <a:t>項目</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問い合わせ内容</a:t>
                      </a:r>
                      <a:endParaRPr kumimoji="1" lang="en-US" altLang="ja-JP" sz="1400" b="1" kern="1200" dirty="0">
                        <a:solidFill>
                          <a:schemeClr val="tx1">
                            <a:lumMod val="65000"/>
                            <a:lumOff val="35000"/>
                          </a:schemeClr>
                        </a:solidFill>
                        <a:latin typeface="+mn-lt"/>
                        <a:ea typeface="+mn-ea"/>
                        <a:cs typeface="+mn-cs"/>
                      </a:endParaRPr>
                    </a:p>
                  </a:txBody>
                  <a:tcPr marL="45720" marR="4572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項目別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詳細</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必須</a:t>
                      </a:r>
                      <a:r>
                        <a:rPr kumimoji="1" lang="en-US" altLang="ja-JP" sz="1400" b="1" kern="1200" dirty="0">
                          <a:solidFill>
                            <a:schemeClr val="tx1">
                              <a:lumMod val="65000"/>
                              <a:lumOff val="35000"/>
                            </a:schemeClr>
                          </a:solidFill>
                          <a:latin typeface="+mn-lt"/>
                          <a:ea typeface="+mn-ea"/>
                          <a:cs typeface="+mn-cs"/>
                        </a:rPr>
                        <a:t>/</a:t>
                      </a:r>
                      <a:r>
                        <a:rPr kumimoji="1" lang="ja-JP" altLang="en-US" sz="1400" b="1" kern="1200" dirty="0">
                          <a:solidFill>
                            <a:schemeClr val="tx1">
                              <a:lumMod val="65000"/>
                              <a:lumOff val="35000"/>
                            </a:schemeClr>
                          </a:solidFill>
                          <a:latin typeface="+mn-lt"/>
                          <a:ea typeface="+mn-ea"/>
                          <a:cs typeface="+mn-cs"/>
                        </a:rPr>
                        <a:t>任意</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期日</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400" b="1" kern="1200" dirty="0">
                          <a:solidFill>
                            <a:schemeClr val="tx1">
                              <a:lumMod val="65000"/>
                              <a:lumOff val="35000"/>
                            </a:schemeClr>
                          </a:solidFill>
                          <a:latin typeface="+mn-lt"/>
                          <a:ea typeface="+mn-ea"/>
                          <a:cs typeface="+mn-cs"/>
                        </a:rPr>
                        <a:t>ツール</a:t>
                      </a:r>
                    </a:p>
                  </a:txBody>
                  <a:tcPr marL="45720" marR="4572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solidFill>
                      <a:srgbClr val="FFE9EA"/>
                    </a:solidFill>
                  </a:tcPr>
                </a:tc>
                <a:extLst>
                  <a:ext uri="{0D108BD9-81ED-4DB2-BD59-A6C34878D82A}">
                    <a16:rowId xmlns:a16="http://schemas.microsoft.com/office/drawing/2014/main" val="2117335041"/>
                  </a:ext>
                </a:extLst>
              </a:tr>
              <a:tr h="1046636">
                <a:tc rowSpan="5">
                  <a:txBody>
                    <a:bodyPr/>
                    <a:lstStyle/>
                    <a:p>
                      <a:pPr algn="ctr"/>
                      <a:r>
                        <a:rPr kumimoji="1" lang="ja-JP" altLang="en-US" sz="1400" b="1" dirty="0">
                          <a:solidFill>
                            <a:schemeClr val="bg1"/>
                          </a:solidFill>
                          <a:latin typeface="+mj-lt"/>
                          <a:ea typeface="+mj-ea"/>
                        </a:rPr>
                        <a:t>入稿前審査</a:t>
                      </a: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rowSpan="3">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広告</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掲載</a:t>
                      </a:r>
                      <a:endParaRPr kumimoji="1" lang="en-US" altLang="ja-JP" sz="1100" b="1" kern="1200" noProof="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基準</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種別</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・ブランドリフト調査（調査種別：</a:t>
                      </a:r>
                      <a:r>
                        <a:rPr kumimoji="1" lang="ja-JP" altLang="en-US" sz="1100" b="1" i="0" u="none" strike="noStrike" kern="1200" cap="none" spc="0" normalizeH="0" baseline="0" noProof="0" dirty="0">
                          <a:ln>
                            <a:noFill/>
                          </a:ln>
                          <a:solidFill>
                            <a:srgbClr val="C9002C"/>
                          </a:solidFill>
                          <a:effectLst/>
                          <a:uLnTx/>
                          <a:uFillTx/>
                          <a:latin typeface="+mn-lt"/>
                          <a:ea typeface="+mn-ea"/>
                          <a:cs typeface="+mn-cs"/>
                        </a:rPr>
                        <a:t>比較検討</a:t>
                      </a: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a:t>
                      </a: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紐づく広告が分からないと判断できない部分もあるため 、</a:t>
                      </a:r>
                      <a:endParaRPr kumimoji="1" lang="en-US" altLang="ja-JP"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rPr>
                        <a:t>任意で一緒に設問文もつけてください。</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i="0" u="none" strike="noStrike" kern="1200" cap="none" spc="0" normalizeH="0" baseline="0" noProof="0" dirty="0">
                          <a:ln>
                            <a:noFill/>
                          </a:ln>
                          <a:solidFill>
                            <a:schemeClr val="accent6"/>
                          </a:solidFill>
                          <a:effectLst/>
                          <a:uLnTx/>
                          <a:uFillTx/>
                          <a:latin typeface="+mn-lt"/>
                          <a:ea typeface="+mn-ea"/>
                          <a:cs typeface="+mn-cs"/>
                        </a:rPr>
                        <a:t>必須</a:t>
                      </a:r>
                      <a:endParaRPr kumimoji="1" lang="ja-JP" altLang="en-US" sz="1000" b="0"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en-US" altLang="ja-JP" sz="900" b="0" kern="1200" dirty="0">
                          <a:solidFill>
                            <a:schemeClr val="tx1">
                              <a:lumMod val="65000"/>
                              <a:lumOff val="35000"/>
                            </a:schemeClr>
                          </a:solidFill>
                          <a:latin typeface="+mn-lt"/>
                          <a:ea typeface="+mn-ea"/>
                          <a:cs typeface="+mn-cs"/>
                        </a:rPr>
                        <a:t>※</a:t>
                      </a:r>
                      <a:r>
                        <a:rPr kumimoji="1" lang="ja-JP" altLang="en-US" sz="900" b="0" kern="1200" dirty="0">
                          <a:solidFill>
                            <a:schemeClr val="tx1">
                              <a:lumMod val="65000"/>
                              <a:lumOff val="35000"/>
                            </a:schemeClr>
                          </a:solidFill>
                          <a:latin typeface="+mn-lt"/>
                          <a:ea typeface="+mn-ea"/>
                          <a:cs typeface="+mn-cs"/>
                        </a:rPr>
                        <a:t>「比較検討」以外は</a:t>
                      </a:r>
                      <a:endParaRPr kumimoji="1" lang="en-US" altLang="ja-JP" sz="900" b="0"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900" b="0" kern="1200" dirty="0">
                          <a:solidFill>
                            <a:schemeClr val="tx1">
                              <a:lumMod val="65000"/>
                              <a:lumOff val="35000"/>
                            </a:schemeClr>
                          </a:solidFill>
                          <a:latin typeface="+mn-lt"/>
                          <a:ea typeface="+mn-ea"/>
                          <a:cs typeface="+mn-cs"/>
                        </a:rPr>
                        <a:t>任意</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algn="l"/>
                      <a:r>
                        <a:rPr kumimoji="1" lang="ja-JP" altLang="en-US" sz="1100" b="0" kern="1200" dirty="0">
                          <a:solidFill>
                            <a:schemeClr val="tx1">
                              <a:lumMod val="65000"/>
                              <a:lumOff val="35000"/>
                            </a:schemeClr>
                          </a:solidFill>
                          <a:latin typeface="+mn-lt"/>
                          <a:ea typeface="+mn-ea"/>
                          <a:cs typeface="+mn-cs"/>
                        </a:rPr>
                        <a:t>掲載に</a:t>
                      </a:r>
                      <a:endParaRPr kumimoji="1" lang="en-US" altLang="ja-JP" sz="1100" b="0" kern="1200" dirty="0">
                        <a:solidFill>
                          <a:schemeClr val="tx1">
                            <a:lumMod val="65000"/>
                            <a:lumOff val="35000"/>
                          </a:schemeClr>
                        </a:solidFill>
                        <a:latin typeface="+mn-lt"/>
                        <a:ea typeface="+mn-ea"/>
                        <a:cs typeface="+mn-cs"/>
                      </a:endParaRPr>
                    </a:p>
                    <a:p>
                      <a:pPr algn="l"/>
                      <a:r>
                        <a:rPr kumimoji="1" lang="ja-JP" altLang="en-US" sz="1100" b="0" kern="1200" dirty="0">
                          <a:solidFill>
                            <a:schemeClr val="tx1">
                              <a:lumMod val="65000"/>
                              <a:lumOff val="35000"/>
                            </a:schemeClr>
                          </a:solidFill>
                          <a:latin typeface="+mn-lt"/>
                          <a:ea typeface="+mn-ea"/>
                          <a:cs typeface="+mn-cs"/>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tc>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100" dirty="0"/>
                        <a:t>■ブランドリフト調査　入稿前審査依頼フォーム</a:t>
                      </a:r>
                      <a:br>
                        <a:rPr kumimoji="1" lang="en-US" altLang="ja-JP" sz="1100" dirty="0"/>
                      </a:br>
                      <a:r>
                        <a:rPr kumimoji="1" lang="en-US" altLang="ja-JP" sz="1100" dirty="0">
                          <a:hlinkClick r:id="rId2"/>
                        </a:rPr>
                        <a:t>https://form-business.yahoo.co.jp/claris/enqueteForm?inquiry_type=bls_review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tcPr>
                </a:tc>
                <a:extLst>
                  <a:ext uri="{0D108BD9-81ED-4DB2-BD59-A6C34878D82A}">
                    <a16:rowId xmlns:a16="http://schemas.microsoft.com/office/drawing/2014/main" val="2186591261"/>
                  </a:ext>
                </a:extLst>
              </a:tr>
              <a:tr h="1366442">
                <a:tc vMerge="1">
                  <a:txBody>
                    <a:bodyPr/>
                    <a:lstStyle/>
                    <a:p>
                      <a:pPr algn="ctr"/>
                      <a:endParaRPr kumimoji="1" lang="ja-JP" altLang="en-US" sz="1400" b="1" dirty="0">
                        <a:solidFill>
                          <a:schemeClr val="bg1"/>
                        </a:solidFill>
                        <a:latin typeface="+mj-lt"/>
                        <a:ea typeface="+mj-ea"/>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広告</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フォーマット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1" dirty="0">
                          <a:solidFill>
                            <a:schemeClr val="tx1">
                              <a:lumMod val="65000"/>
                              <a:lumOff val="35000"/>
                            </a:schemeClr>
                          </a:solidFill>
                          <a:latin typeface="+mj-lt"/>
                          <a:ea typeface="+mj-ea"/>
                        </a:rPr>
                        <a:t>・ブランドパネル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スクエア（画像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クインティ（画像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p>
                    <a:p>
                      <a:pPr algn="l"/>
                      <a:r>
                        <a:rPr kumimoji="1" lang="ja-JP" altLang="en-US" sz="1100" b="1" dirty="0">
                          <a:solidFill>
                            <a:schemeClr val="tx1">
                              <a:lumMod val="65000"/>
                              <a:lumOff val="35000"/>
                            </a:schemeClr>
                          </a:solidFill>
                          <a:latin typeface="+mj-lt"/>
                          <a:ea typeface="+mj-ea"/>
                        </a:rPr>
                        <a:t>・トップインパクト パノラマ サイドビジョン </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r>
                        <a:rPr kumimoji="1" lang="en-US" altLang="ja-JP" sz="1100" b="1" dirty="0">
                          <a:solidFill>
                            <a:schemeClr val="tx1">
                              <a:lumMod val="65000"/>
                              <a:lumOff val="35000"/>
                            </a:schemeClr>
                          </a:solidFill>
                          <a:latin typeface="+mj-lt"/>
                          <a:ea typeface="+mj-ea"/>
                        </a:rPr>
                        <a:t>)</a:t>
                      </a:r>
                    </a:p>
                    <a:p>
                      <a:pPr algn="l"/>
                      <a:r>
                        <a:rPr kumimoji="1" lang="ja-JP" altLang="en-US" sz="1100" b="1" dirty="0">
                          <a:solidFill>
                            <a:schemeClr val="tx1">
                              <a:lumMod val="65000"/>
                              <a:lumOff val="35000"/>
                            </a:schemeClr>
                          </a:solidFill>
                          <a:latin typeface="+mj-lt"/>
                          <a:ea typeface="+mj-ea"/>
                        </a:rPr>
                        <a:t>・トップインパクト パノラマ サイドスイッチ</a:t>
                      </a:r>
                      <a:r>
                        <a:rPr kumimoji="1" lang="en-US" altLang="ja-JP" sz="1100" b="1" kern="1200" dirty="0">
                          <a:solidFill>
                            <a:schemeClr val="tx1">
                              <a:lumMod val="65000"/>
                              <a:lumOff val="35000"/>
                            </a:schemeClr>
                          </a:solidFill>
                          <a:latin typeface="+mn-lt"/>
                          <a:ea typeface="+mn-ea"/>
                          <a:cs typeface="+mn-cs"/>
                        </a:rPr>
                        <a:t>(</a:t>
                      </a:r>
                      <a:r>
                        <a:rPr kumimoji="1" lang="ja-JP" altLang="en-US" sz="1100" b="1" kern="1200" dirty="0">
                          <a:solidFill>
                            <a:schemeClr val="tx1">
                              <a:lumMod val="65000"/>
                              <a:lumOff val="35000"/>
                            </a:schemeClr>
                          </a:solidFill>
                          <a:latin typeface="+mn-lt"/>
                          <a:ea typeface="+mn-ea"/>
                          <a:cs typeface="+mn-cs"/>
                        </a:rPr>
                        <a:t>動画</a:t>
                      </a:r>
                      <a:r>
                        <a:rPr kumimoji="1" lang="en-US" altLang="ja-JP" sz="1100" b="1" kern="1200" dirty="0">
                          <a:solidFill>
                            <a:schemeClr val="tx1">
                              <a:lumMod val="65000"/>
                              <a:lumOff val="35000"/>
                            </a:schemeClr>
                          </a:solidFill>
                          <a:latin typeface="+mn-lt"/>
                          <a:ea typeface="+mn-ea"/>
                          <a:cs typeface="+mn-cs"/>
                        </a:rPr>
                        <a:t>)</a:t>
                      </a: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・トップインパクト パノラマ パネルスイッチ（画像）</a:t>
                      </a:r>
                      <a:endParaRPr kumimoji="1" lang="ja-JP" altLang="en-US" sz="1100" b="1" dirty="0">
                        <a:solidFill>
                          <a:schemeClr val="tx1">
                            <a:lumMod val="65000"/>
                            <a:lumOff val="35000"/>
                          </a:schemeClr>
                        </a:solidFill>
                        <a:latin typeface="+mj-lt"/>
                        <a:ea typeface="+mj-ea"/>
                      </a:endParaRPr>
                    </a:p>
                    <a:p>
                      <a:pPr algn="l"/>
                      <a:r>
                        <a:rPr kumimoji="1" lang="ja-JP" altLang="en-US" sz="1100" b="1" dirty="0">
                          <a:solidFill>
                            <a:schemeClr val="tx1">
                              <a:lumMod val="65000"/>
                              <a:lumOff val="35000"/>
                            </a:schemeClr>
                          </a:solidFill>
                          <a:latin typeface="+mj-lt"/>
                          <a:ea typeface="+mj-ea"/>
                        </a:rPr>
                        <a:t>・トップインパクト プライムディスプレイ ダブル（画像</a:t>
                      </a:r>
                      <a:r>
                        <a:rPr kumimoji="1" lang="en-US" altLang="ja-JP" sz="1100" b="1" dirty="0">
                          <a:solidFill>
                            <a:schemeClr val="tx1">
                              <a:lumMod val="65000"/>
                              <a:lumOff val="35000"/>
                            </a:schemeClr>
                          </a:solidFill>
                          <a:latin typeface="+mj-lt"/>
                          <a:ea typeface="+mj-ea"/>
                        </a:rPr>
                        <a:t>/</a:t>
                      </a:r>
                      <a:r>
                        <a:rPr kumimoji="1" lang="ja-JP" altLang="en-US" sz="1100" b="1" dirty="0">
                          <a:solidFill>
                            <a:schemeClr val="tx1">
                              <a:lumMod val="65000"/>
                              <a:lumOff val="35000"/>
                            </a:schemeClr>
                          </a:solidFill>
                          <a:latin typeface="+mj-lt"/>
                          <a:ea typeface="+mj-ea"/>
                        </a:rPr>
                        <a:t>動画）</a:t>
                      </a:r>
                      <a:endParaRPr kumimoji="1" lang="en-US" altLang="ja-JP" sz="1100" b="1"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endParaRPr kumimoji="1" lang="en-US" altLang="ja-JP" sz="10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a:txBody>
                    <a:bodyPr/>
                    <a:lstStyle/>
                    <a:p>
                      <a:pPr algn="l"/>
                      <a:r>
                        <a:rPr kumimoji="1" lang="ja-JP" altLang="en-US" sz="1100" b="0" dirty="0">
                          <a:solidFill>
                            <a:schemeClr val="tx1">
                              <a:lumMod val="65000"/>
                              <a:lumOff val="35000"/>
                            </a:schemeClr>
                          </a:solidFill>
                          <a:latin typeface="+mj-lt"/>
                          <a:ea typeface="+mj-ea"/>
                        </a:rPr>
                        <a:t>掲載反映日の</a:t>
                      </a:r>
                      <a:r>
                        <a:rPr kumimoji="1" lang="en-US" altLang="ja-JP" sz="1100" b="1" dirty="0">
                          <a:solidFill>
                            <a:schemeClr val="accent6"/>
                          </a:solidFill>
                          <a:latin typeface="+mj-lt"/>
                          <a:ea typeface="+mj-ea"/>
                        </a:rPr>
                        <a:t>11</a:t>
                      </a:r>
                      <a:r>
                        <a:rPr kumimoji="1" lang="ja-JP" altLang="en-US" sz="1100" b="1" dirty="0">
                          <a:solidFill>
                            <a:schemeClr val="accent6"/>
                          </a:solidFill>
                          <a:latin typeface="+mj-lt"/>
                          <a:ea typeface="+mj-ea"/>
                        </a:rPr>
                        <a:t>営業日前</a:t>
                      </a:r>
                      <a:endParaRPr kumimoji="1" lang="en-US" altLang="ja-JP" sz="1100" b="1" dirty="0">
                        <a:solidFill>
                          <a:schemeClr val="accent6"/>
                        </a:solidFill>
                        <a:latin typeface="+mj-lt"/>
                        <a:ea typeface="+mj-ea"/>
                      </a:endParaRPr>
                    </a:p>
                    <a:p>
                      <a:pPr algn="l"/>
                      <a:r>
                        <a:rPr kumimoji="1" lang="ja-JP" altLang="en-US" sz="1100" b="0" dirty="0">
                          <a:solidFill>
                            <a:schemeClr val="tx1">
                              <a:lumMod val="65000"/>
                              <a:lumOff val="35000"/>
                            </a:schemeClr>
                          </a:solidFill>
                          <a:latin typeface="+mj-lt"/>
                          <a:ea typeface="+mj-ea"/>
                        </a:rPr>
                        <a:t>まで</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lnT w="6350" cap="flat" cmpd="sng" algn="ctr">
                      <a:solidFill>
                        <a:schemeClr val="bg1"/>
                      </a:solidFill>
                      <a:prstDash val="solid"/>
                      <a:round/>
                      <a:headEnd type="none" w="med" len="med"/>
                      <a:tailEnd type="none" w="med" len="med"/>
                    </a:lnT>
                  </a:tcPr>
                </a:tc>
                <a:tc rowSpan="3">
                  <a:txBody>
                    <a:bodyPr/>
                    <a:lstStyle/>
                    <a:p>
                      <a:pPr marL="0" indent="0">
                        <a:buFont typeface="+mj-lt"/>
                        <a:buNone/>
                      </a:pPr>
                      <a:r>
                        <a:rPr kumimoji="1" lang="ja-JP" altLang="en-US" sz="1100" dirty="0"/>
                        <a:t>■ディスプレイ広告（予約型）入稿前審査依頼フォーム</a:t>
                      </a:r>
                      <a:br>
                        <a:rPr kumimoji="1" lang="en-US" altLang="ja-JP" sz="1100" dirty="0"/>
                      </a:br>
                      <a:r>
                        <a:rPr kumimoji="1" lang="en-US" altLang="ja-JP" sz="1100" dirty="0">
                          <a:hlinkClick r:id="rId3"/>
                        </a:rPr>
                        <a:t>https://form-business.yahoo.co.jp/claris/enqueteForm?inquiry_type=guaranteed_review</a:t>
                      </a:r>
                      <a:endParaRPr lang="en-US" altLang="ja-JP" sz="110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tcPr>
                </a:tc>
                <a:extLst>
                  <a:ext uri="{0D108BD9-81ED-4DB2-BD59-A6C34878D82A}">
                    <a16:rowId xmlns:a16="http://schemas.microsoft.com/office/drawing/2014/main" val="384434171"/>
                  </a:ext>
                </a:extLst>
              </a:tr>
              <a:tr h="566928">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100" b="1" kern="120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訴求する</a:t>
                      </a:r>
                      <a:endPar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endParaRPr>
                    </a:p>
                    <a:p>
                      <a:pPr marL="0" marR="0" lvl="0" indent="0" algn="ctr" defTabSz="914423" rtl="0" eaLnBrk="1" fontAlgn="base" latinLnBrk="0" hangingPunct="1">
                        <a:lnSpc>
                          <a:spcPct val="100000"/>
                        </a:lnSpc>
                        <a:spcBef>
                          <a:spcPts val="0"/>
                        </a:spcBef>
                        <a:spcAft>
                          <a:spcPts val="0"/>
                        </a:spcAft>
                        <a:buClrTx/>
                        <a:buSzTx/>
                        <a:buFont typeface="Arial" panose="020B0604020202020204" pitchFamily="34" charset="0"/>
                        <a:buNone/>
                        <a:tabLst/>
                        <a:defRPr/>
                      </a:pP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商品・</a:t>
                      </a:r>
                      <a:br>
                        <a:rPr kumimoji="1" lang="en-US" altLang="ja-JP"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br>
                      <a:r>
                        <a:rPr kumimoji="1" lang="ja-JP" altLang="en-US" sz="1100" b="1" i="0" u="none" strike="noStrike" kern="1200" cap="none" spc="0" normalizeH="0" baseline="0" noProof="0" dirty="0">
                          <a:ln>
                            <a:noFill/>
                          </a:ln>
                          <a:solidFill>
                            <a:srgbClr val="000000">
                              <a:lumMod val="65000"/>
                              <a:lumOff val="35000"/>
                            </a:srgbClr>
                          </a:solidFill>
                          <a:effectLst/>
                          <a:uLnTx/>
                          <a:uFillTx/>
                          <a:latin typeface="+mn-lt"/>
                          <a:ea typeface="+mn-ea"/>
                          <a:cs typeface="+mn-cs"/>
                        </a:rPr>
                        <a:t>サービス</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dirty="0">
                          <a:solidFill>
                            <a:schemeClr val="tx1">
                              <a:lumMod val="65000"/>
                              <a:lumOff val="35000"/>
                            </a:schemeClr>
                          </a:solidFill>
                          <a:latin typeface="+mj-lt"/>
                          <a:ea typeface="+mj-ea"/>
                        </a:rPr>
                        <a:t>薬機、医療、宗教・選挙・政党・意見広告・募金・寄付金の募集</a:t>
                      </a:r>
                      <a:endParaRPr kumimoji="1" lang="en-US" altLang="ja-JP" sz="1100" b="1" dirty="0">
                        <a:solidFill>
                          <a:schemeClr val="tx1">
                            <a:lumMod val="65000"/>
                            <a:lumOff val="35000"/>
                          </a:schemeClr>
                        </a:solidFill>
                        <a:latin typeface="+mj-lt"/>
                        <a:ea typeface="+mj-ea"/>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広告フォーマットを問わず、</a:t>
                      </a:r>
                      <a:r>
                        <a:rPr kumimoji="1" lang="ja-JP" altLang="en-US" sz="1000" b="0" kern="1200" dirty="0">
                          <a:solidFill>
                            <a:schemeClr val="accent6"/>
                          </a:solidFill>
                          <a:latin typeface="+mn-lt"/>
                          <a:ea typeface="+mn-ea"/>
                          <a:cs typeface="+mn-cs"/>
                        </a:rPr>
                        <a:t>リンク先・クリエイティブすべて審査対象</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dirty="0">
                          <a:solidFill>
                            <a:schemeClr val="accent6"/>
                          </a:solidFill>
                          <a:latin typeface="+mj-lt"/>
                          <a:ea typeface="+mj-ea"/>
                        </a:rPr>
                        <a:t>必須</a:t>
                      </a:r>
                      <a:endParaRPr kumimoji="1" lang="en-US" altLang="ja-JP" sz="1000" b="0" dirty="0">
                        <a:solidFill>
                          <a:schemeClr val="tx1">
                            <a:lumMod val="65000"/>
                            <a:lumOff val="35000"/>
                          </a:schemeClr>
                        </a:solidFill>
                        <a:latin typeface="+mj-lt"/>
                        <a:ea typeface="+mj-ea"/>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rowSpan="3">
                  <a:txBody>
                    <a:bodyPr/>
                    <a:lstStyle/>
                    <a:p>
                      <a:pPr algn="l"/>
                      <a:r>
                        <a:rPr kumimoji="1" lang="ja-JP" altLang="en-US" sz="1100" b="0" dirty="0">
                          <a:solidFill>
                            <a:schemeClr val="tx1">
                              <a:lumMod val="65000"/>
                              <a:lumOff val="35000"/>
                            </a:schemeClr>
                          </a:solidFill>
                          <a:latin typeface="+mj-lt"/>
                          <a:ea typeface="+mj-ea"/>
                        </a:rPr>
                        <a:t>掲載に</a:t>
                      </a:r>
                      <a:endParaRPr kumimoji="1" lang="en-US" altLang="ja-JP" sz="1100" b="0" dirty="0">
                        <a:solidFill>
                          <a:schemeClr val="tx1">
                            <a:lumMod val="65000"/>
                            <a:lumOff val="35000"/>
                          </a:schemeClr>
                        </a:solidFill>
                        <a:latin typeface="+mj-lt"/>
                        <a:ea typeface="+mj-ea"/>
                      </a:endParaRPr>
                    </a:p>
                    <a:p>
                      <a:pPr algn="l"/>
                      <a:r>
                        <a:rPr kumimoji="1" lang="ja-JP" altLang="en-US" sz="1100" b="0" dirty="0">
                          <a:solidFill>
                            <a:schemeClr val="tx1">
                              <a:lumMod val="65000"/>
                              <a:lumOff val="35000"/>
                            </a:schemeClr>
                          </a:solidFill>
                          <a:latin typeface="+mj-lt"/>
                          <a:ea typeface="+mj-ea"/>
                        </a:rPr>
                        <a:t>間に合うよう適宜</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179388" marR="0" lvl="0" indent="0" algn="l" defTabSz="914400" rtl="0" eaLnBrk="1" fontAlgn="auto" latinLnBrk="0" hangingPunct="1">
                        <a:lnSpc>
                          <a:spcPct val="100000"/>
                        </a:lnSpc>
                        <a:spcBef>
                          <a:spcPts val="0"/>
                        </a:spcBef>
                        <a:spcAft>
                          <a:spcPts val="0"/>
                        </a:spcAft>
                        <a:buClrTx/>
                        <a:buSzTx/>
                        <a:buFontTx/>
                        <a:buNone/>
                        <a:tabLst/>
                        <a:defRPr/>
                      </a:pPr>
                      <a:endParaRPr kumimoji="0" lang="en-US" altLang="ja-JP" sz="1100" b="0" i="0" u="none" strike="noStrike" kern="0" cap="none" spc="0" normalizeH="0" baseline="0" noProof="0" dirty="0">
                        <a:ln>
                          <a:noFill/>
                        </a:ln>
                        <a:solidFill>
                          <a:srgbClr val="000000">
                            <a:lumMod val="65000"/>
                            <a:lumOff val="35000"/>
                          </a:srgbClr>
                        </a:solidFill>
                        <a:effectLst/>
                        <a:uLnTx/>
                        <a:uFillTx/>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3931917948"/>
                  </a:ext>
                </a:extLst>
              </a:tr>
              <a:tr h="683221">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公開前</a:t>
                      </a:r>
                      <a:endParaRPr kumimoji="1" lang="en-US" altLang="ja-JP" sz="1100" b="1" kern="1200" dirty="0">
                        <a:solidFill>
                          <a:schemeClr val="tx1">
                            <a:lumMod val="65000"/>
                            <a:lumOff val="35000"/>
                          </a:schemeClr>
                        </a:solidFill>
                        <a:latin typeface="+mn-lt"/>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サイト審査</a:t>
                      </a: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tx1">
                              <a:lumMod val="65000"/>
                              <a:lumOff val="35000"/>
                            </a:schemeClr>
                          </a:solidFill>
                          <a:latin typeface="+mn-lt"/>
                          <a:ea typeface="+mn-ea"/>
                          <a:cs typeface="+mn-cs"/>
                        </a:rPr>
                        <a:t>サイト状況</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l"/>
                      <a:r>
                        <a:rPr kumimoji="1" lang="ja-JP" altLang="en-US" sz="1100" b="1" kern="1200" dirty="0">
                          <a:solidFill>
                            <a:schemeClr val="tx1">
                              <a:lumMod val="65000"/>
                              <a:lumOff val="35000"/>
                            </a:schemeClr>
                          </a:solidFill>
                          <a:latin typeface="+mn-lt"/>
                          <a:ea typeface="+mn-ea"/>
                          <a:cs typeface="+mn-cs"/>
                        </a:rPr>
                        <a:t>公開前サイト</a:t>
                      </a:r>
                      <a:endParaRPr kumimoji="1" lang="en-US" altLang="ja-JP" sz="1100" b="0" kern="1200" dirty="0">
                        <a:solidFill>
                          <a:schemeClr val="tx1">
                            <a:lumMod val="65000"/>
                            <a:lumOff val="35000"/>
                          </a:schemeClr>
                        </a:solidFill>
                        <a:latin typeface="+mn-lt"/>
                        <a:ea typeface="+mn-ea"/>
                        <a:cs typeface="+mn-cs"/>
                      </a:endParaRPr>
                    </a:p>
                    <a:p>
                      <a:pPr algn="l"/>
                      <a:r>
                        <a:rPr kumimoji="1" lang="en-US" altLang="ja-JP" sz="1000" b="0" kern="1200" dirty="0">
                          <a:solidFill>
                            <a:schemeClr val="tx1">
                              <a:lumMod val="65000"/>
                              <a:lumOff val="35000"/>
                            </a:schemeClr>
                          </a:solidFill>
                          <a:latin typeface="+mn-lt"/>
                          <a:ea typeface="+mn-ea"/>
                          <a:cs typeface="+mn-cs"/>
                        </a:rPr>
                        <a:t>※</a:t>
                      </a:r>
                      <a:r>
                        <a:rPr kumimoji="1" lang="ja-JP" altLang="en-US" sz="1000" b="0" kern="1200" dirty="0">
                          <a:solidFill>
                            <a:schemeClr val="tx1">
                              <a:lumMod val="65000"/>
                              <a:lumOff val="35000"/>
                            </a:schemeClr>
                          </a:solidFill>
                          <a:latin typeface="+mn-lt"/>
                          <a:ea typeface="+mn-ea"/>
                          <a:cs typeface="+mn-cs"/>
                        </a:rPr>
                        <a:t>広告管理ツールに広告を入稿する時点で、リンク先</a:t>
                      </a:r>
                      <a:r>
                        <a:rPr kumimoji="1" lang="en-US" altLang="ja-JP" sz="1000" b="0" kern="1200" dirty="0">
                          <a:solidFill>
                            <a:schemeClr val="tx1">
                              <a:lumMod val="65000"/>
                              <a:lumOff val="35000"/>
                            </a:schemeClr>
                          </a:solidFill>
                          <a:latin typeface="+mn-lt"/>
                          <a:ea typeface="+mn-ea"/>
                          <a:cs typeface="+mn-cs"/>
                        </a:rPr>
                        <a:t>URL</a:t>
                      </a:r>
                      <a:r>
                        <a:rPr kumimoji="1" lang="ja-JP" altLang="en-US" sz="1000" b="0" kern="1200" dirty="0">
                          <a:solidFill>
                            <a:schemeClr val="tx1">
                              <a:lumMod val="65000"/>
                              <a:lumOff val="35000"/>
                            </a:schemeClr>
                          </a:solidFill>
                          <a:latin typeface="+mn-lt"/>
                          <a:ea typeface="+mn-ea"/>
                          <a:cs typeface="+mn-cs"/>
                        </a:rPr>
                        <a:t>が未公開または未完成の場合に必要な審査です。</a:t>
                      </a:r>
                      <a:r>
                        <a:rPr kumimoji="1" lang="ja-JP" altLang="en-US" sz="1000" b="0" kern="1200" dirty="0">
                          <a:solidFill>
                            <a:schemeClr val="accent6"/>
                          </a:solidFill>
                          <a:latin typeface="+mn-lt"/>
                          <a:ea typeface="+mn-ea"/>
                          <a:cs typeface="+mn-cs"/>
                        </a:rPr>
                        <a:t>審査には更新後のテストサイトまたはキャプチャ、掲載開始日とリンク先更新日時が必要</a:t>
                      </a:r>
                      <a:r>
                        <a:rPr kumimoji="1" lang="ja-JP" altLang="en-US" sz="1000" b="0" kern="1200" dirty="0">
                          <a:solidFill>
                            <a:schemeClr val="tx1">
                              <a:lumMod val="65000"/>
                              <a:lumOff val="35000"/>
                            </a:schemeClr>
                          </a:solidFill>
                          <a:latin typeface="+mn-lt"/>
                          <a:ea typeface="+mn-ea"/>
                          <a:cs typeface="+mn-cs"/>
                        </a:rPr>
                        <a:t>です。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dirty="0">
                          <a:solidFill>
                            <a:schemeClr val="accent6"/>
                          </a:solidFill>
                          <a:latin typeface="+mn-lt"/>
                          <a:ea typeface="+mn-ea"/>
                          <a:cs typeface="+mn-cs"/>
                        </a:rPr>
                        <a:t>必須</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1" lang="ja-JP" altLang="en-US" sz="105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166098080"/>
                  </a:ext>
                </a:extLst>
              </a:tr>
              <a:tr h="1003027">
                <a:tc vMerge="1">
                  <a:txBody>
                    <a:bodyPr/>
                    <a:lstStyle/>
                    <a:p>
                      <a:pPr algn="ctr"/>
                      <a:endParaRPr kumimoji="1" lang="ja-JP" altLang="en-US" sz="1400" b="1" kern="1200" dirty="0">
                        <a:solidFill>
                          <a:schemeClr val="bg1"/>
                        </a:solidFill>
                        <a:latin typeface="+mn-lt"/>
                        <a:ea typeface="+mn-ea"/>
                        <a:cs typeface="+mn-cs"/>
                      </a:endParaRPr>
                    </a:p>
                  </a:txBody>
                  <a:tcPr anchor="ctr">
                    <a:lnL w="635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6350" cap="flat" cmpd="sng" algn="ctr">
                      <a:solidFill>
                        <a:schemeClr val="bg1"/>
                      </a:solidFill>
                      <a:prstDash val="solid"/>
                      <a:round/>
                      <a:headEnd type="none" w="med" len="med"/>
                      <a:tailEnd type="none" w="med" len="med"/>
                    </a:lnT>
                    <a:lnB w="6350" cap="flat" cmpd="sng" algn="ctr">
                      <a:solidFill>
                        <a:schemeClr val="bg1"/>
                      </a:solidFill>
                      <a:prstDash val="solid"/>
                      <a:round/>
                      <a:headEnd type="none" w="med" len="med"/>
                      <a:tailEnd type="none" w="med" len="med"/>
                    </a:lnB>
                    <a:lnTlToBr w="12700" cmpd="sng">
                      <a:noFill/>
                      <a:prstDash val="solid"/>
                    </a:lnTlToBr>
                    <a:lnBlToTr w="12700" cmpd="sng">
                      <a:noFill/>
                      <a:prstDash val="solid"/>
                    </a:lnBlToTr>
                    <a:solidFill>
                      <a:schemeClr val="tx1">
                        <a:lumMod val="50000"/>
                        <a:lumOff val="5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a:t>
                      </a:r>
                      <a:br>
                        <a:rPr kumimoji="1" lang="en-US" altLang="ja-JP" sz="1100" b="1" kern="1200" noProof="0" dirty="0">
                          <a:solidFill>
                            <a:schemeClr val="tx1">
                              <a:lumMod val="65000"/>
                              <a:lumOff val="35000"/>
                            </a:schemeClr>
                          </a:solidFill>
                          <a:latin typeface="+mn-lt"/>
                          <a:ea typeface="+mn-ea"/>
                          <a:cs typeface="+mn-cs"/>
                        </a:rPr>
                      </a:br>
                      <a:r>
                        <a:rPr kumimoji="1" lang="ja-JP" altLang="en-US" sz="1100" b="1" kern="1200" noProof="0" dirty="0">
                          <a:solidFill>
                            <a:schemeClr val="tx1">
                              <a:lumMod val="65000"/>
                              <a:lumOff val="35000"/>
                            </a:schemeClr>
                          </a:solidFill>
                          <a:latin typeface="+mn-lt"/>
                          <a:ea typeface="+mn-ea"/>
                          <a:cs typeface="+mn-cs"/>
                        </a:rPr>
                        <a:t>制限</a:t>
                      </a:r>
                      <a:endParaRPr kumimoji="1" lang="en-US" altLang="ja-JP" sz="1100" b="1" kern="1200" noProof="0" dirty="0">
                        <a:solidFill>
                          <a:schemeClr val="tx1">
                            <a:lumMod val="65000"/>
                            <a:lumOff val="35000"/>
                          </a:schemeClr>
                        </a:solidFill>
                        <a:latin typeface="+mn-lt"/>
                        <a:ea typeface="+mn-ea"/>
                        <a:cs typeface="+mn-cs"/>
                      </a:endParaRPr>
                    </a:p>
                  </a:txBody>
                  <a:tcPr marL="163440" marR="163440" anchor="ctr">
                    <a:lnL w="12700" cap="flat" cmpd="sng" algn="ctr">
                      <a:solidFill>
                        <a:schemeClr val="bg1"/>
                      </a:solidFill>
                      <a:prstDash val="solid"/>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1" kern="1200" noProof="0" dirty="0">
                          <a:solidFill>
                            <a:schemeClr val="tx1">
                              <a:lumMod val="65000"/>
                              <a:lumOff val="35000"/>
                            </a:schemeClr>
                          </a:solidFill>
                          <a:latin typeface="+mn-lt"/>
                          <a:ea typeface="+mn-ea"/>
                          <a:cs typeface="+mn-cs"/>
                        </a:rPr>
                        <a:t>掲載制限</a:t>
                      </a:r>
                      <a:endParaRPr kumimoji="1" lang="en-US" altLang="ja-JP" sz="1100" b="1" kern="1200" noProof="0" dirty="0">
                        <a:solidFill>
                          <a:schemeClr val="tx1">
                            <a:lumMod val="65000"/>
                            <a:lumOff val="35000"/>
                          </a:schemeClr>
                        </a:solidFill>
                        <a:latin typeface="+mn-lt"/>
                        <a:ea typeface="+mn-ea"/>
                        <a:cs typeface="+mn-cs"/>
                      </a:endParaRPr>
                    </a:p>
                    <a:p>
                      <a:pPr algn="ctr"/>
                      <a:r>
                        <a:rPr kumimoji="1" lang="ja-JP" altLang="en-US" sz="1100" b="1" kern="1200" noProof="0" dirty="0">
                          <a:solidFill>
                            <a:schemeClr val="tx1">
                              <a:lumMod val="65000"/>
                              <a:lumOff val="35000"/>
                            </a:schemeClr>
                          </a:solidFill>
                          <a:latin typeface="+mn-lt"/>
                          <a:ea typeface="+mn-ea"/>
                          <a:cs typeface="+mn-cs"/>
                        </a:rPr>
                        <a:t>カテゴリー</a:t>
                      </a:r>
                      <a:endParaRPr kumimoji="1" lang="ja-JP" altLang="en-US" sz="1100" b="1"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100" b="1" kern="1200" noProof="0" dirty="0">
                          <a:solidFill>
                            <a:schemeClr val="tx1">
                              <a:lumMod val="65000"/>
                              <a:lumOff val="35000"/>
                            </a:schemeClr>
                          </a:solidFill>
                          <a:latin typeface="+mn-lt"/>
                          <a:ea typeface="+mn-ea"/>
                          <a:cs typeface="+mn-cs"/>
                        </a:rPr>
                        <a:t>「掲載制限に該当する広告内容」の判断</a:t>
                      </a:r>
                      <a:endParaRPr kumimoji="1" lang="en-US" altLang="ja-JP" sz="1100" b="0" kern="1200" noProof="0" dirty="0">
                        <a:solidFill>
                          <a:schemeClr val="tx1">
                            <a:lumMod val="65000"/>
                            <a:lumOff val="35000"/>
                          </a:schemeClr>
                        </a:solidFill>
                        <a:latin typeface="+mn-lt"/>
                        <a:ea typeface="+mn-ea"/>
                        <a:cs typeface="+mn-cs"/>
                      </a:endParaRPr>
                    </a:p>
                    <a:p>
                      <a:pPr marL="0" marR="0" lvl="0" indent="0" algn="l" defTabSz="914423" rtl="0" eaLnBrk="1" fontAlgn="auto" latinLnBrk="0" hangingPunct="1">
                        <a:lnSpc>
                          <a:spcPct val="100000"/>
                        </a:lnSpc>
                        <a:spcBef>
                          <a:spcPts val="0"/>
                        </a:spcBef>
                        <a:spcAft>
                          <a:spcPts val="0"/>
                        </a:spcAft>
                        <a:buClrTx/>
                        <a:buSzTx/>
                        <a:buFontTx/>
                        <a:buNone/>
                        <a:tabLst/>
                        <a:defRPr/>
                      </a:pPr>
                      <a:r>
                        <a:rPr kumimoji="1" lang="en-US" altLang="ja-JP" sz="1000" b="0" kern="1200" noProof="0" dirty="0">
                          <a:solidFill>
                            <a:schemeClr val="tx1">
                              <a:lumMod val="65000"/>
                              <a:lumOff val="35000"/>
                            </a:schemeClr>
                          </a:solidFill>
                          <a:latin typeface="+mn-lt"/>
                          <a:ea typeface="+mn-ea"/>
                          <a:cs typeface="+mn-cs"/>
                        </a:rPr>
                        <a:t>※</a:t>
                      </a:r>
                      <a:r>
                        <a:rPr kumimoji="1" lang="ja-JP" altLang="en-US" sz="1000" b="0" kern="1200" noProof="0" dirty="0">
                          <a:solidFill>
                            <a:schemeClr val="tx1">
                              <a:lumMod val="65000"/>
                              <a:lumOff val="35000"/>
                            </a:schemeClr>
                          </a:solidFill>
                          <a:latin typeface="+mn-lt"/>
                          <a:ea typeface="+mn-ea"/>
                          <a:cs typeface="+mn-cs"/>
                        </a:rPr>
                        <a:t>掲載制限カテゴリーの確認の場合に選択。</a:t>
                      </a:r>
                      <a:r>
                        <a:rPr kumimoji="1" lang="ja-JP" altLang="en-US" sz="1000" b="0" kern="1200" noProof="0" dirty="0">
                          <a:solidFill>
                            <a:schemeClr val="accent6"/>
                          </a:solidFill>
                          <a:latin typeface="+mn-lt"/>
                          <a:ea typeface="+mn-ea"/>
                          <a:cs typeface="+mn-cs"/>
                        </a:rPr>
                        <a:t>判断にはリンク先サイトが必要</a:t>
                      </a:r>
                      <a:r>
                        <a:rPr kumimoji="1" lang="ja-JP" altLang="en-US" sz="1000" b="0" kern="1200" noProof="0" dirty="0">
                          <a:solidFill>
                            <a:schemeClr val="tx1">
                              <a:lumMod val="65000"/>
                              <a:lumOff val="35000"/>
                            </a:schemeClr>
                          </a:solidFill>
                          <a:latin typeface="+mn-lt"/>
                          <a:ea typeface="+mn-ea"/>
                          <a:cs typeface="+mn-cs"/>
                        </a:rPr>
                        <a:t>となり、クリエイティブのみでは判断できかねます。</a:t>
                      </a: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algn="ctr"/>
                      <a:r>
                        <a:rPr kumimoji="1" lang="ja-JP" altLang="en-US" sz="1100" b="0" kern="1200" dirty="0" err="1">
                          <a:solidFill>
                            <a:schemeClr val="tx1">
                              <a:lumMod val="65000"/>
                              <a:lumOff val="35000"/>
                            </a:schemeClr>
                          </a:solidFill>
                          <a:latin typeface="+mn-lt"/>
                          <a:ea typeface="+mn-ea"/>
                          <a:cs typeface="+mn-cs"/>
                        </a:rPr>
                        <a:t>任意</a:t>
                      </a:r>
                      <a:endParaRPr kumimoji="1" lang="ja-JP" altLang="en-US" sz="1100" b="0" kern="120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vMerge="1">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endParaRPr kumimoji="1" lang="en-US" altLang="ja-JP" sz="1100" b="0" kern="1200" noProof="0" dirty="0">
                        <a:solidFill>
                          <a:schemeClr val="tx1">
                            <a:lumMod val="65000"/>
                            <a:lumOff val="35000"/>
                          </a:schemeClr>
                        </a:solidFill>
                        <a:latin typeface="+mn-lt"/>
                        <a:ea typeface="+mn-ea"/>
                        <a:cs typeface="+mn-cs"/>
                      </a:endParaRPr>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tx1">
                          <a:lumMod val="85000"/>
                          <a:lumOff val="15000"/>
                        </a:schemeClr>
                      </a:solidFill>
                      <a:prstDash val="dot"/>
                      <a:round/>
                      <a:headEnd type="none" w="med" len="med"/>
                      <a:tailEnd type="none" w="med" len="med"/>
                    </a:lnR>
                  </a:tcPr>
                </a:tc>
                <a:tc>
                  <a:txBody>
                    <a:bodyPr/>
                    <a:lstStyle/>
                    <a:p>
                      <a:pPr marL="0" marR="0" lvl="0" indent="0" algn="l" defTabSz="914423" rtl="0" eaLnBrk="1" fontAlgn="auto" latinLnBrk="0" hangingPunct="1">
                        <a:lnSpc>
                          <a:spcPct val="100000"/>
                        </a:lnSpc>
                        <a:spcBef>
                          <a:spcPts val="0"/>
                        </a:spcBef>
                        <a:spcAft>
                          <a:spcPts val="0"/>
                        </a:spcAft>
                        <a:buClrTx/>
                        <a:buSzTx/>
                        <a:buFontTx/>
                        <a:buNone/>
                        <a:tabLst/>
                        <a:defRPr/>
                      </a:pPr>
                      <a:r>
                        <a:rPr kumimoji="1" lang="ja-JP" altLang="en-US" sz="1050" dirty="0"/>
                        <a:t>■掲載制限カテゴリー確認　依頼フォーム</a:t>
                      </a:r>
                      <a:br>
                        <a:rPr kumimoji="1" lang="en-US" altLang="ja-JP" sz="1050" dirty="0"/>
                      </a:br>
                      <a:r>
                        <a:rPr lang="en-US" altLang="ja-JP" sz="1050" dirty="0">
                          <a:hlinkClick r:id="rId4"/>
                        </a:rPr>
                        <a:t>https://form-business.yahoo.co.jp/claris/enqueteForm?inquiry_type=placement_restrictions</a:t>
                      </a:r>
                      <a:endParaRPr lang="en-US" altLang="ja-JP" sz="1050" dirty="0"/>
                    </a:p>
                  </a:txBody>
                  <a:tcPr marL="163440" marR="163440" anchor="ctr">
                    <a:lnL w="6350" cap="flat" cmpd="sng" algn="ctr">
                      <a:solidFill>
                        <a:schemeClr val="tx1">
                          <a:lumMod val="85000"/>
                          <a:lumOff val="15000"/>
                        </a:schemeClr>
                      </a:solidFill>
                      <a:prstDash val="dot"/>
                      <a:round/>
                      <a:headEnd type="none" w="med" len="med"/>
                      <a:tailEnd type="none" w="med" len="med"/>
                    </a:lnL>
                    <a:lnR w="6350" cap="flat" cmpd="sng" algn="ctr">
                      <a:solidFill>
                        <a:schemeClr val="bg1"/>
                      </a:solidFill>
                      <a:prstDash val="solid"/>
                      <a:round/>
                      <a:headEnd type="none" w="med" len="med"/>
                      <a:tailEnd type="none" w="med" len="med"/>
                    </a:lnR>
                  </a:tcPr>
                </a:tc>
                <a:extLst>
                  <a:ext uri="{0D108BD9-81ED-4DB2-BD59-A6C34878D82A}">
                    <a16:rowId xmlns:a16="http://schemas.microsoft.com/office/drawing/2014/main" val="2463668774"/>
                  </a:ext>
                </a:extLst>
              </a:tr>
            </a:tbl>
          </a:graphicData>
        </a:graphic>
      </p:graphicFrame>
    </p:spTree>
    <p:extLst>
      <p:ext uri="{BB962C8B-B14F-4D97-AF65-F5344CB8AC3E}">
        <p14:creationId xmlns:p14="http://schemas.microsoft.com/office/powerpoint/2010/main" val="242980971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39</a:t>
            </a:fld>
            <a:endParaRPr lang="ja-JP" altLang="en-US"/>
          </a:p>
        </p:txBody>
      </p:sp>
      <p:sp>
        <p:nvSpPr>
          <p:cNvPr id="6" name="テキスト ボックス 5"/>
          <p:cNvSpPr txBox="1"/>
          <p:nvPr/>
        </p:nvSpPr>
        <p:spPr>
          <a:xfrm>
            <a:off x="454374" y="1124744"/>
            <a:ext cx="11402265" cy="526297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zh-TW" altLang="en-US" sz="1400" b="0" i="0" u="none" strike="noStrike" kern="0" cap="none" spc="0" normalizeH="0" baseline="0" noProof="0" dirty="0">
                <a:ln>
                  <a:noFill/>
                </a:ln>
                <a:solidFill>
                  <a:schemeClr val="tx1">
                    <a:lumMod val="65000"/>
                    <a:lumOff val="35000"/>
                  </a:schemeClr>
                </a:solidFill>
                <a:effectLst/>
                <a:uLnTx/>
                <a:uFillTx/>
              </a:rPr>
              <a:t>広告取扱基本規定</a:t>
            </a:r>
            <a:r>
              <a:rPr kumimoji="0" lang="ja-JP" altLang="en-US" sz="1400" b="0" i="0" u="none" strike="noStrike" kern="0" cap="none" spc="0" normalizeH="0" baseline="0" noProof="0" dirty="0">
                <a:ln>
                  <a:noFill/>
                </a:ln>
                <a:solidFill>
                  <a:schemeClr val="tx1">
                    <a:lumMod val="65000"/>
                    <a:lumOff val="35000"/>
                  </a:schemeClr>
                </a:solidFill>
                <a:effectLst/>
                <a:uLnTx/>
                <a:uFillTx/>
              </a:rPr>
              <a:t>・入稿規定をご参照ください。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　・広告取扱基本規定：</a:t>
            </a:r>
            <a:r>
              <a:rPr kumimoji="0" lang="en-US" altLang="ja-JP" sz="1400" kern="0" dirty="0">
                <a:solidFill>
                  <a:schemeClr val="tx1">
                    <a:lumMod val="65000"/>
                    <a:lumOff val="35000"/>
                  </a:schemeClr>
                </a:solidFill>
                <a:hlinkClick r:id="rId2"/>
              </a:rPr>
              <a:t>https://marketing.yahoo.co.jp/guidelines/terms.html</a:t>
            </a: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　・入稿規定（</a:t>
            </a:r>
            <a:r>
              <a:rPr kumimoji="0" lang="en-US" altLang="ja-JP" sz="1400" kern="0" dirty="0">
                <a:solidFill>
                  <a:schemeClr val="tx1">
                    <a:lumMod val="65000"/>
                    <a:lumOff val="35000"/>
                  </a:schemeClr>
                </a:solidFill>
              </a:rPr>
              <a:t>web</a:t>
            </a:r>
            <a:r>
              <a:rPr kumimoji="0" lang="ja-JP" altLang="en-US" sz="1400" kern="0" dirty="0">
                <a:solidFill>
                  <a:schemeClr val="tx1">
                    <a:lumMod val="65000"/>
                    <a:lumOff val="35000"/>
                  </a:schemeClr>
                </a:solidFill>
              </a:rPr>
              <a:t>）：</a:t>
            </a:r>
            <a:r>
              <a:rPr kumimoji="0" lang="en-US" altLang="ja-JP" sz="1400" kern="0" dirty="0">
                <a:solidFill>
                  <a:schemeClr val="tx1">
                    <a:lumMod val="65000"/>
                    <a:lumOff val="35000"/>
                  </a:schemeClr>
                </a:solidFill>
              </a:rPr>
              <a:t> </a:t>
            </a:r>
            <a:r>
              <a:rPr lang="en-US" altLang="ja-JP" sz="1400" dirty="0">
                <a:solidFill>
                  <a:schemeClr val="tx1">
                    <a:lumMod val="65000"/>
                    <a:lumOff val="35000"/>
                  </a:schemeClr>
                </a:solidFill>
                <a:hlinkClick r:id="rId3"/>
              </a:rPr>
              <a:t>https://ads-help.yahoo.co.jp/yahooads/guideline/articledetail?lan=ja&amp;aid=1493&amp;o=default</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lvl="0">
              <a:defRPr/>
            </a:pPr>
            <a:r>
              <a:rPr kumimoji="0" lang="ja-JP" altLang="en-US" sz="1400" kern="0" dirty="0">
                <a:solidFill>
                  <a:schemeClr val="tx1">
                    <a:lumMod val="65000"/>
                    <a:lumOff val="35000"/>
                  </a:schemeClr>
                </a:solidFill>
              </a:rPr>
              <a:t>■一部の広告タイプやブランドリフト調査項目、訴求する商品・サービスによっては入稿前審査にて事前原稿確認が必須です。</a:t>
            </a:r>
          </a:p>
          <a:p>
            <a:pPr marL="179388" lvl="0">
              <a:defRPr/>
            </a:pPr>
            <a:r>
              <a:rPr kumimoji="0" lang="ja-JP" altLang="en-US" sz="1400" kern="0" dirty="0">
                <a:solidFill>
                  <a:schemeClr val="tx1">
                    <a:lumMod val="65000"/>
                    <a:lumOff val="35000"/>
                  </a:schemeClr>
                </a:solidFill>
              </a:rPr>
              <a:t>目的に応じた相談フォームよりご依頼ください。</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・掲載制限カテゴリー確認　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4"/>
              </a:rPr>
              <a:t>https://form-business.yahoo.co.jp/claris/enqueteForm?inquiry_type=placement_restrictions</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・ディスプレイ広告（予約型）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5"/>
              </a:rPr>
              <a:t>https://form-business.yahoo.co.jp/claris/enqueteForm?inquiry_type=guaranteed_review</a:t>
            </a:r>
            <a:endParaRPr kumimoji="0" lang="en-US" altLang="ja-JP" sz="1400" kern="0" dirty="0">
              <a:solidFill>
                <a:schemeClr val="tx1">
                  <a:lumMod val="65000"/>
                  <a:lumOff val="35000"/>
                </a:schemeClr>
              </a:solidFill>
            </a:endParaRPr>
          </a:p>
          <a:p>
            <a:pPr marL="179388" lvl="0">
              <a:defRPr/>
            </a:pPr>
            <a:r>
              <a:rPr kumimoji="0" lang="ja-JP" altLang="en-US" sz="1400" kern="0" dirty="0">
                <a:solidFill>
                  <a:schemeClr val="tx1">
                    <a:lumMod val="65000"/>
                    <a:lumOff val="35000"/>
                  </a:schemeClr>
                </a:solidFill>
              </a:rPr>
              <a:t>・ブランドリフト調査　入稿前審査依頼フォーム</a:t>
            </a:r>
            <a:br>
              <a:rPr kumimoji="0" lang="ja-JP" altLang="en-US" sz="1400" kern="0" dirty="0">
                <a:solidFill>
                  <a:schemeClr val="tx1">
                    <a:lumMod val="65000"/>
                    <a:lumOff val="35000"/>
                  </a:schemeClr>
                </a:solidFill>
              </a:rPr>
            </a:br>
            <a:r>
              <a:rPr kumimoji="0" lang="ja-JP" altLang="en-US" sz="1400" kern="0" dirty="0">
                <a:solidFill>
                  <a:schemeClr val="tx1">
                    <a:lumMod val="65000"/>
                    <a:lumOff val="35000"/>
                  </a:schemeClr>
                </a:solidFill>
              </a:rPr>
              <a:t>　</a:t>
            </a:r>
            <a:r>
              <a:rPr kumimoji="0" lang="en-US" altLang="ja-JP" sz="1400" kern="0" dirty="0">
                <a:solidFill>
                  <a:schemeClr val="tx1">
                    <a:lumMod val="65000"/>
                    <a:lumOff val="35000"/>
                  </a:schemeClr>
                </a:solidFill>
                <a:hlinkClick r:id="rId6"/>
              </a:rPr>
              <a:t>https://form-business.yahoo.co.jp/claris/enqueteForm?inquiry_type=bls_review</a:t>
            </a:r>
            <a:endParaRPr kumimoji="0" lang="en-US" altLang="ja-JP" sz="1400" kern="0" dirty="0">
              <a:solidFill>
                <a:schemeClr val="tx1">
                  <a:lumMod val="65000"/>
                  <a:lumOff val="35000"/>
                </a:schemeClr>
              </a:solidFill>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177800" marR="0" lvl="0" indent="-17780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ページの内容・構成は、予告なく変更になる場合や、災害時、通信障害時、他プロモーション時等、特別編成になる場合があります。</a:t>
            </a:r>
          </a:p>
          <a:p>
            <a:pPr marL="0" marR="0" lvl="0" indent="179388" defTabSz="914400" eaLnBrk="1" fontAlgn="auto" latinLnBrk="0" hangingPunct="1">
              <a:lnSpc>
                <a:spcPct val="100000"/>
              </a:lnSpc>
              <a:spcBef>
                <a:spcPts val="0"/>
              </a:spcBef>
              <a:spcAft>
                <a:spcPts val="0"/>
              </a:spcAft>
              <a:buClrTx/>
              <a:buSzTx/>
              <a:buFontTx/>
              <a:buNone/>
              <a:tabLst/>
              <a:defRPr/>
            </a:pPr>
            <a:r>
              <a:rPr kumimoji="0" lang="ja-JP" altLang="ja-JP" sz="1400" b="0" i="0" u="none" strike="noStrike" kern="0" cap="none" spc="0" normalizeH="0" baseline="0" noProof="0" dirty="0">
                <a:ln>
                  <a:noFill/>
                </a:ln>
                <a:solidFill>
                  <a:schemeClr val="tx1">
                    <a:lumMod val="65000"/>
                    <a:lumOff val="35000"/>
                  </a:schemeClr>
                </a:solidFill>
                <a:effectLst/>
                <a:uLnTx/>
                <a:uFillTx/>
              </a:rPr>
              <a:t>また、それらに</a:t>
            </a:r>
            <a:r>
              <a:rPr kumimoji="0" lang="ja-JP" altLang="en-US" sz="1400" b="0" i="0" u="none" strike="noStrike" kern="0" cap="none" spc="0" normalizeH="0" baseline="0" noProof="0" dirty="0">
                <a:ln>
                  <a:noFill/>
                </a:ln>
                <a:solidFill>
                  <a:schemeClr val="tx1">
                    <a:lumMod val="65000"/>
                    <a:lumOff val="35000"/>
                  </a:schemeClr>
                </a:solidFill>
                <a:effectLst/>
                <a:uLnTx/>
                <a:uFillTx/>
              </a:rPr>
              <a:t>伴い</a:t>
            </a:r>
            <a:r>
              <a:rPr kumimoji="0" lang="ja-JP" altLang="ja-JP" sz="1400" b="0" i="0" u="none" strike="noStrike" kern="0" cap="none" spc="0" normalizeH="0" baseline="0" noProof="0" dirty="0">
                <a:ln>
                  <a:noFill/>
                </a:ln>
                <a:solidFill>
                  <a:schemeClr val="tx1">
                    <a:lumMod val="65000"/>
                    <a:lumOff val="35000"/>
                  </a:schemeClr>
                </a:solidFill>
                <a:effectLst/>
                <a:uLnTx/>
                <a:uFillTx/>
              </a:rPr>
              <a:t>ページ内での掲載箇所が変更になる場合があります。あらかじめご了承ください。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179388"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■弊社サービスによる特別演出に伴い、一部商品を売り止めする場合があります。あらかじめご了承ください。</a:t>
            </a:r>
            <a:endParaRPr kumimoji="0" lang="ja-JP"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■一部、広告掲載対象外となるページがあります。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■市区郡合併などでエリアが変更・廃止になる場合があります。</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chemeClr val="tx1">
                    <a:lumMod val="65000"/>
                    <a:lumOff val="35000"/>
                  </a:schemeClr>
                </a:solidFill>
                <a:effectLst/>
                <a:uLnTx/>
                <a:uFillTx/>
              </a:rPr>
              <a:t>■ 商品によってはセールスシートに明示された「購入期間」より短期間で設定可能ですが、</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400" kern="0" dirty="0">
                <a:solidFill>
                  <a:schemeClr val="tx1">
                    <a:lumMod val="65000"/>
                    <a:lumOff val="35000"/>
                  </a:schemeClr>
                </a:solidFill>
              </a:rPr>
              <a:t>    </a:t>
            </a:r>
            <a:r>
              <a:rPr kumimoji="0" lang="ja-JP" altLang="en-US" sz="1400" b="0" i="0" u="none" strike="noStrike" kern="0" cap="none" spc="0" normalizeH="0" baseline="0" noProof="0" dirty="0">
                <a:ln>
                  <a:noFill/>
                </a:ln>
                <a:solidFill>
                  <a:schemeClr val="tx1">
                    <a:lumMod val="65000"/>
                    <a:lumOff val="35000"/>
                  </a:schemeClr>
                </a:solidFill>
                <a:effectLst/>
                <a:uLnTx/>
                <a:uFillTx/>
              </a:rPr>
              <a:t>指定したビューアブルインプレッション未達と</a:t>
            </a:r>
            <a:r>
              <a:rPr kumimoji="0" lang="ja-JP" altLang="ja-JP" sz="1400" b="0" i="0" u="none" strike="noStrike" kern="0" cap="none" spc="0" normalizeH="0" baseline="0" noProof="0" dirty="0">
                <a:ln>
                  <a:noFill/>
                </a:ln>
                <a:solidFill>
                  <a:schemeClr val="tx1">
                    <a:lumMod val="65000"/>
                    <a:lumOff val="35000"/>
                  </a:schemeClr>
                </a:solidFill>
                <a:effectLst/>
                <a:uLnTx/>
                <a:uFillTx/>
              </a:rPr>
              <a:t>なる場合があります。</a:t>
            </a:r>
            <a:r>
              <a:rPr kumimoji="0" lang="ja-JP" altLang="en-US" sz="1400" b="0" i="0" u="none" strike="noStrike" kern="0" cap="none" spc="0" normalizeH="0" baseline="0" noProof="0" dirty="0">
                <a:ln>
                  <a:noFill/>
                </a:ln>
                <a:solidFill>
                  <a:schemeClr val="tx1">
                    <a:lumMod val="65000"/>
                    <a:lumOff val="35000"/>
                  </a:schemeClr>
                </a:solidFill>
                <a:effectLst/>
                <a:uLnTx/>
                <a:uFillTx/>
              </a:rPr>
              <a:t>その際は補填対象外となりますので</a:t>
            </a:r>
            <a:r>
              <a:rPr kumimoji="0" lang="ja-JP" altLang="ja-JP" sz="1400" b="0" i="0" u="none" strike="noStrike" kern="0" cap="none" spc="0" normalizeH="0" baseline="0" noProof="0" dirty="0">
                <a:ln>
                  <a:noFill/>
                </a:ln>
                <a:solidFill>
                  <a:schemeClr val="tx1">
                    <a:lumMod val="65000"/>
                    <a:lumOff val="35000"/>
                  </a:schemeClr>
                </a:solidFill>
                <a:effectLst/>
                <a:uLnTx/>
                <a:uFillTx/>
              </a:rPr>
              <a:t>あらかじめご了承ください。</a:t>
            </a:r>
            <a:endParaRPr kumimoji="0" lang="en-US" altLang="ja-JP" sz="1400" b="0" i="0" u="none" strike="noStrike" kern="0" cap="none" spc="0" normalizeH="0" baseline="0" noProof="0" dirty="0">
              <a:ln>
                <a:noFill/>
              </a:ln>
              <a:solidFill>
                <a:schemeClr val="tx1">
                  <a:lumMod val="65000"/>
                  <a:lumOff val="35000"/>
                </a:schemeClr>
              </a:solidFill>
              <a:effectLst/>
              <a:uLnTx/>
              <a:uFillTx/>
            </a:endParaRPr>
          </a:p>
        </p:txBody>
      </p:sp>
    </p:spTree>
    <p:extLst>
      <p:ext uri="{BB962C8B-B14F-4D97-AF65-F5344CB8AC3E}">
        <p14:creationId xmlns:p14="http://schemas.microsoft.com/office/powerpoint/2010/main" val="16469495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EE9476ED-501D-F106-8DD8-F9F280F7BC93}"/>
              </a:ext>
            </a:extLst>
          </p:cNvPr>
          <p:cNvSpPr/>
          <p:nvPr/>
        </p:nvSpPr>
        <p:spPr>
          <a:xfrm rot="16200000">
            <a:off x="7876388" y="2533391"/>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プレースホルダー 1">
            <a:extLst>
              <a:ext uri="{FF2B5EF4-FFF2-40B4-BE49-F238E27FC236}">
                <a16:creationId xmlns:a16="http://schemas.microsoft.com/office/drawing/2014/main" id="{3AAD9968-7B5C-9956-292F-5155A54F9C98}"/>
              </a:ext>
            </a:extLst>
          </p:cNvPr>
          <p:cNvSpPr txBox="1">
            <a:spLocks/>
          </p:cNvSpPr>
          <p:nvPr/>
        </p:nvSpPr>
        <p:spPr>
          <a:xfrm>
            <a:off x="0" y="2420888"/>
            <a:ext cx="12191999" cy="1728192"/>
          </a:xfrm>
          <a:prstGeom prst="rect">
            <a:avLst/>
          </a:prstGeom>
        </p:spPr>
        <p:txBody>
          <a:bodyPr anchor="ctr">
            <a:noAutofit/>
          </a:bodyPr>
          <a:lstStyle>
            <a:defPPr>
              <a:defRPr lang="ja-JP"/>
            </a:defPPr>
            <a:lvl1pPr marL="0" algn="r" defTabSz="914400" rtl="0" eaLnBrk="1" latinLnBrk="0" hangingPunct="1">
              <a:defRPr kumimoji="1" sz="1400" kern="1200">
                <a:solidFill>
                  <a:schemeClr val="accent2"/>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4400" dirty="0">
                <a:solidFill>
                  <a:schemeClr val="tx1">
                    <a:lumMod val="75000"/>
                    <a:lumOff val="25000"/>
                  </a:schemeClr>
                </a:solidFill>
              </a:rPr>
              <a:t>①お得な</a:t>
            </a:r>
            <a:endParaRPr lang="en-US" altLang="ja-JP" sz="4400" dirty="0">
              <a:solidFill>
                <a:schemeClr val="tx1">
                  <a:lumMod val="75000"/>
                  <a:lumOff val="25000"/>
                </a:schemeClr>
              </a:solidFill>
            </a:endParaRPr>
          </a:p>
          <a:p>
            <a:pPr algn="ctr"/>
            <a:r>
              <a:rPr lang="ja-JP" altLang="en-US" sz="4400" dirty="0">
                <a:solidFill>
                  <a:schemeClr val="tx1">
                    <a:lumMod val="75000"/>
                    <a:lumOff val="25000"/>
                  </a:schemeClr>
                </a:solidFill>
              </a:rPr>
              <a:t>ビューアブルインプレッション大増量プラン　　</a:t>
            </a:r>
            <a:endParaRPr lang="ja-JP" altLang="en-US" sz="4400" b="1" dirty="0">
              <a:solidFill>
                <a:schemeClr val="tx1">
                  <a:lumMod val="75000"/>
                  <a:lumOff val="25000"/>
                </a:schemeClr>
              </a:solidFill>
              <a:latin typeface="+mn-ea"/>
            </a:endParaRPr>
          </a:p>
        </p:txBody>
      </p:sp>
    </p:spTree>
    <p:extLst>
      <p:ext uri="{BB962C8B-B14F-4D97-AF65-F5344CB8AC3E}">
        <p14:creationId xmlns:p14="http://schemas.microsoft.com/office/powerpoint/2010/main" val="12267989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免責事項・注意事項</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40</a:t>
            </a:fld>
            <a:endParaRPr lang="ja-JP" altLang="en-US"/>
          </a:p>
        </p:txBody>
      </p:sp>
      <p:sp>
        <p:nvSpPr>
          <p:cNvPr id="6" name="テキスト ボックス 5"/>
          <p:cNvSpPr txBox="1"/>
          <p:nvPr/>
        </p:nvSpPr>
        <p:spPr>
          <a:xfrm>
            <a:off x="454374" y="1124744"/>
            <a:ext cx="11402265" cy="3108543"/>
          </a:xfrm>
          <a:prstGeom prst="rect">
            <a:avLst/>
          </a:prstGeom>
          <a:noFill/>
        </p:spPr>
        <p:txBody>
          <a:bodyPr wrap="square" rtlCol="0">
            <a:spAutoFit/>
          </a:bodyPr>
          <a:lstStyle/>
          <a:p>
            <a:pPr lvl="0">
              <a:defRPr/>
            </a:pPr>
            <a:r>
              <a:rPr kumimoji="0" lang="ja-JP" altLang="en-US" sz="1400" kern="0" dirty="0">
                <a:solidFill>
                  <a:schemeClr val="tx1">
                    <a:lumMod val="65000"/>
                    <a:lumOff val="35000"/>
                  </a:schemeClr>
                </a:solidFill>
              </a:rPr>
              <a:t>■金額表示は、消費税を含みません。</a:t>
            </a:r>
            <a:endParaRPr kumimoji="0" lang="en-US" altLang="ja-JP" sz="1400" kern="0" dirty="0">
              <a:solidFill>
                <a:schemeClr val="tx1">
                  <a:lumMod val="65000"/>
                  <a:lumOff val="35000"/>
                </a:schemeClr>
              </a:solidFill>
            </a:endParaRPr>
          </a:p>
          <a:p>
            <a:pPr lvl="0">
              <a:defRPr/>
            </a:pPr>
            <a:endParaRPr kumimoji="0" lang="en-US" altLang="ja-JP" sz="1400" kern="0" dirty="0">
              <a:solidFill>
                <a:schemeClr val="tx1">
                  <a:lumMod val="65000"/>
                  <a:lumOff val="35000"/>
                </a:schemeClr>
              </a:solidFill>
            </a:endParaRPr>
          </a:p>
          <a:p>
            <a:pPr lvl="0">
              <a:defRPr/>
            </a:pPr>
            <a:r>
              <a:rPr kumimoji="0" lang="ja-JP" altLang="en-US" sz="1400" kern="0" dirty="0">
                <a:solidFill>
                  <a:schemeClr val="tx1">
                    <a:lumMod val="65000"/>
                    <a:lumOff val="35000"/>
                  </a:schemeClr>
                </a:solidFill>
              </a:rPr>
              <a:t>■金額表示は、代理店手数料を含みます。</a:t>
            </a:r>
            <a:endParaRPr kumimoji="0" lang="en-US" altLang="ja-JP" sz="1400" kern="0" dirty="0">
              <a:solidFill>
                <a:schemeClr val="tx1">
                  <a:lumMod val="65000"/>
                  <a:lumOff val="35000"/>
                </a:schemeClr>
              </a:solidFill>
            </a:endParaRPr>
          </a:p>
          <a:p>
            <a:endParaRPr kumimoji="0" lang="en-US" altLang="ja-JP" sz="1400" kern="0" dirty="0">
              <a:solidFill>
                <a:schemeClr val="tx1">
                  <a:lumMod val="65000"/>
                  <a:lumOff val="35000"/>
                </a:schemeClr>
              </a:solidFill>
            </a:endParaRPr>
          </a:p>
          <a:p>
            <a:r>
              <a:rPr kumimoji="0" lang="ja-JP" altLang="en-US" sz="1400" kern="0" dirty="0">
                <a:solidFill>
                  <a:schemeClr val="tx1">
                    <a:lumMod val="65000"/>
                    <a:lumOff val="35000"/>
                  </a:schemeClr>
                </a:solidFill>
              </a:rPr>
              <a:t>■在庫確認・シミュレーションの実行日から起算して</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日目以降の日付は指定できず、在庫は確認できません。</a:t>
            </a:r>
          </a:p>
          <a:p>
            <a:r>
              <a:rPr kumimoji="0" lang="ja-JP" altLang="en-US" sz="1400" kern="0" dirty="0">
                <a:solidFill>
                  <a:schemeClr val="tx1">
                    <a:lumMod val="65000"/>
                    <a:lumOff val="35000"/>
                  </a:schemeClr>
                </a:solidFill>
              </a:rPr>
              <a:t>　また、</a:t>
            </a:r>
            <a:r>
              <a:rPr kumimoji="0" lang="en-US" altLang="ja-JP" sz="1400" kern="0" dirty="0">
                <a:solidFill>
                  <a:schemeClr val="tx1">
                    <a:lumMod val="65000"/>
                    <a:lumOff val="35000"/>
                  </a:schemeClr>
                </a:solidFill>
              </a:rPr>
              <a:t>181</a:t>
            </a:r>
            <a:r>
              <a:rPr kumimoji="0" lang="ja-JP" altLang="en-US" sz="1400" kern="0" dirty="0">
                <a:solidFill>
                  <a:schemeClr val="tx1">
                    <a:lumMod val="65000"/>
                    <a:lumOff val="35000"/>
                  </a:schemeClr>
                </a:solidFill>
              </a:rPr>
              <a:t>日目以降の予約もできません。商品の掲載期間が半年の場合、</a:t>
            </a:r>
          </a:p>
          <a:p>
            <a:r>
              <a:rPr kumimoji="0" lang="ja-JP" altLang="en-US" sz="1400" kern="0" dirty="0">
                <a:solidFill>
                  <a:schemeClr val="tx1">
                    <a:lumMod val="65000"/>
                    <a:lumOff val="35000"/>
                  </a:schemeClr>
                </a:solidFill>
              </a:rPr>
              <a:t>　在庫確認・シミュレーションと予約のタイミングにご注意ください。</a:t>
            </a:r>
          </a:p>
          <a:p>
            <a:endParaRPr kumimoji="0" lang="en-US" altLang="zh-TW" sz="1400" kern="0" dirty="0">
              <a:solidFill>
                <a:schemeClr val="tx1">
                  <a:lumMod val="65000"/>
                  <a:lumOff val="35000"/>
                </a:schemeClr>
              </a:solidFill>
            </a:endParaRPr>
          </a:p>
          <a:p>
            <a:pPr lvl="0"/>
            <a:r>
              <a:rPr lang="ja-JP" altLang="en-US" sz="1400" dirty="0">
                <a:solidFill>
                  <a:schemeClr val="tx1">
                    <a:lumMod val="65000"/>
                    <a:lumOff val="35000"/>
                  </a:schemeClr>
                </a:solidFill>
              </a:rPr>
              <a:t>■掲載不具合について</a:t>
            </a:r>
          </a:p>
          <a:p>
            <a:pPr lvl="0"/>
            <a:r>
              <a:rPr lang="ja-JP" altLang="en-US" sz="1400" dirty="0">
                <a:solidFill>
                  <a:schemeClr val="tx1">
                    <a:lumMod val="65000"/>
                    <a:lumOff val="35000"/>
                  </a:schemeClr>
                </a:solidFill>
              </a:rPr>
              <a:t>　次に定める時間は、広告掲載調整時間とし、広告掲載調整時間内の不具合について、ヤフーは免責されます。</a:t>
            </a:r>
          </a:p>
          <a:p>
            <a:pPr lvl="0"/>
            <a:r>
              <a:rPr lang="ja-JP" altLang="en-US" sz="1400" dirty="0">
                <a:solidFill>
                  <a:schemeClr val="tx1">
                    <a:lumMod val="65000"/>
                    <a:lumOff val="35000"/>
                  </a:schemeClr>
                </a:solidFill>
              </a:rPr>
              <a:t>　（１）広告掲載開始日、及び広告内容の変更後の掲載開始日は、掲載開始から</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時間を広告掲載調整時間とします。</a:t>
            </a:r>
          </a:p>
          <a:p>
            <a:pPr lvl="0"/>
            <a:r>
              <a:rPr lang="ja-JP" altLang="en-US" sz="1400" dirty="0">
                <a:solidFill>
                  <a:schemeClr val="tx1">
                    <a:lumMod val="65000"/>
                    <a:lumOff val="35000"/>
                  </a:schemeClr>
                </a:solidFill>
              </a:rPr>
              <a:t>　　ただし、（２）、（３）に該当する場合は、その定めに従います。</a:t>
            </a:r>
          </a:p>
          <a:p>
            <a:pPr lvl="0"/>
            <a:r>
              <a:rPr lang="ja-JP" altLang="en-US" sz="1400" dirty="0">
                <a:solidFill>
                  <a:schemeClr val="tx1">
                    <a:lumMod val="65000"/>
                    <a:lumOff val="35000"/>
                  </a:schemeClr>
                </a:solidFill>
              </a:rPr>
              <a:t>　（２）広告掲載開始日が営業日以外の場合、当該広告掲載開始時間から翌営業日正午までを広告掲載調整時間とします。</a:t>
            </a:r>
          </a:p>
          <a:p>
            <a:pPr lvl="0"/>
            <a:r>
              <a:rPr lang="ja-JP" altLang="en-US" sz="1400" dirty="0">
                <a:solidFill>
                  <a:schemeClr val="tx1">
                    <a:lumMod val="65000"/>
                    <a:lumOff val="35000"/>
                  </a:schemeClr>
                </a:solidFill>
              </a:rPr>
              <a:t>　（３）広告の総掲載予定時間が</a:t>
            </a:r>
            <a:r>
              <a:rPr lang="en-US" altLang="ja-JP" sz="1400" dirty="0">
                <a:solidFill>
                  <a:schemeClr val="tx1">
                    <a:lumMod val="65000"/>
                    <a:lumOff val="35000"/>
                  </a:schemeClr>
                </a:solidFill>
              </a:rPr>
              <a:t>12</a:t>
            </a:r>
            <a:r>
              <a:rPr lang="ja-JP" altLang="en-US" sz="1400" dirty="0">
                <a:solidFill>
                  <a:schemeClr val="tx1">
                    <a:lumMod val="65000"/>
                    <a:lumOff val="35000"/>
                  </a:schemeClr>
                </a:solidFill>
              </a:rPr>
              <a:t>時間未満の場合、総掲載予定時間の</a:t>
            </a:r>
            <a:r>
              <a:rPr lang="en-US" altLang="ja-JP" sz="1400" dirty="0">
                <a:solidFill>
                  <a:schemeClr val="tx1">
                    <a:lumMod val="65000"/>
                    <a:lumOff val="35000"/>
                  </a:schemeClr>
                </a:solidFill>
              </a:rPr>
              <a:t>10%</a:t>
            </a:r>
            <a:r>
              <a:rPr lang="ja-JP" altLang="en-US" sz="1400" dirty="0">
                <a:solidFill>
                  <a:schemeClr val="tx1">
                    <a:lumMod val="65000"/>
                    <a:lumOff val="35000"/>
                  </a:schemeClr>
                </a:solidFill>
              </a:rPr>
              <a:t>にあたる時間までを広告掲載調整時間とします。</a:t>
            </a:r>
          </a:p>
        </p:txBody>
      </p:sp>
    </p:spTree>
    <p:extLst>
      <p:ext uri="{BB962C8B-B14F-4D97-AF65-F5344CB8AC3E}">
        <p14:creationId xmlns:p14="http://schemas.microsoft.com/office/powerpoint/2010/main" val="421970120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EE9476ED-501D-F106-8DD8-F9F280F7BC93}"/>
              </a:ext>
            </a:extLst>
          </p:cNvPr>
          <p:cNvSpPr/>
          <p:nvPr/>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プレースホルダー 1">
            <a:extLst>
              <a:ext uri="{FF2B5EF4-FFF2-40B4-BE49-F238E27FC236}">
                <a16:creationId xmlns:a16="http://schemas.microsoft.com/office/drawing/2014/main" id="{3AAD9968-7B5C-9956-292F-5155A54F9C98}"/>
              </a:ext>
            </a:extLst>
          </p:cNvPr>
          <p:cNvSpPr txBox="1">
            <a:spLocks/>
          </p:cNvSpPr>
          <p:nvPr/>
        </p:nvSpPr>
        <p:spPr>
          <a:xfrm>
            <a:off x="0" y="2348880"/>
            <a:ext cx="12192000" cy="1728192"/>
          </a:xfrm>
          <a:prstGeom prst="rect">
            <a:avLst/>
          </a:prstGeom>
        </p:spPr>
        <p:txBody>
          <a:bodyPr anchor="ctr">
            <a:noAutofit/>
          </a:bodyPr>
          <a:lstStyle>
            <a:defPPr>
              <a:defRPr lang="ja-JP"/>
            </a:defPPr>
            <a:lvl1pPr marL="0" algn="r" defTabSz="914400" rtl="0" eaLnBrk="1" latinLnBrk="0" hangingPunct="1">
              <a:defRPr kumimoji="1" sz="1400" kern="1200">
                <a:solidFill>
                  <a:schemeClr val="accent2"/>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4400" i="0" dirty="0">
                <a:solidFill>
                  <a:srgbClr val="000000"/>
                </a:solidFill>
                <a:effectLst/>
                <a:latin typeface="Hiragino Kaku Gothic Pro"/>
              </a:rPr>
              <a:t>③</a:t>
            </a:r>
            <a:r>
              <a:rPr lang="en-US" altLang="ja-JP" sz="4400" i="0" dirty="0">
                <a:solidFill>
                  <a:srgbClr val="000000"/>
                </a:solidFill>
                <a:effectLst/>
                <a:latin typeface="Hiragino Kaku Gothic Pro"/>
              </a:rPr>
              <a:t>carview! </a:t>
            </a:r>
            <a:r>
              <a:rPr lang="ja-JP" altLang="en-US" sz="4400" i="0" dirty="0">
                <a:solidFill>
                  <a:srgbClr val="000000"/>
                </a:solidFill>
                <a:effectLst/>
                <a:latin typeface="Hiragino Kaku Gothic Pro"/>
              </a:rPr>
              <a:t>商品 特別プラン</a:t>
            </a:r>
          </a:p>
          <a:p>
            <a:pPr algn="ctr"/>
            <a:r>
              <a:rPr lang="ja-JP" altLang="en-US" sz="4400" dirty="0">
                <a:solidFill>
                  <a:srgbClr val="000000"/>
                </a:solidFill>
                <a:latin typeface="Hiragino Kaku Gothic Pro"/>
              </a:rPr>
              <a:t>注意事項</a:t>
            </a:r>
            <a:endParaRPr lang="ja-JP" altLang="en-US" sz="4400" i="0" dirty="0">
              <a:solidFill>
                <a:srgbClr val="000000"/>
              </a:solidFill>
              <a:effectLst/>
              <a:latin typeface="Hiragino Kaku Gothic Pro"/>
            </a:endParaRPr>
          </a:p>
        </p:txBody>
      </p:sp>
    </p:spTree>
    <p:extLst>
      <p:ext uri="{BB962C8B-B14F-4D97-AF65-F5344CB8AC3E}">
        <p14:creationId xmlns:p14="http://schemas.microsoft.com/office/powerpoint/2010/main" val="29808184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四角形: 角を丸くする 10">
            <a:extLst>
              <a:ext uri="{FF2B5EF4-FFF2-40B4-BE49-F238E27FC236}">
                <a16:creationId xmlns:a16="http://schemas.microsoft.com/office/drawing/2014/main" id="{5D52DD8A-14A7-59BC-F54D-CF511FA49C67}"/>
              </a:ext>
            </a:extLst>
          </p:cNvPr>
          <p:cNvSpPr/>
          <p:nvPr/>
        </p:nvSpPr>
        <p:spPr>
          <a:xfrm>
            <a:off x="772986" y="3356992"/>
            <a:ext cx="8635381" cy="1045483"/>
          </a:xfrm>
          <a:prstGeom prst="round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プレースホルダー 2"/>
          <p:cNvSpPr>
            <a:spLocks noGrp="1"/>
          </p:cNvSpPr>
          <p:nvPr>
            <p:ph type="body" sz="quarter" idx="11"/>
          </p:nvPr>
        </p:nvSpPr>
        <p:spPr/>
        <p:txBody>
          <a:bodyPr>
            <a:normAutofit/>
          </a:bodyPr>
          <a:lstStyle/>
          <a:p>
            <a:r>
              <a:rPr lang="en-US" altLang="ja-JP" sz="2800" i="0" dirty="0">
                <a:solidFill>
                  <a:srgbClr val="000000"/>
                </a:solidFill>
                <a:effectLst/>
                <a:latin typeface="Hiragino Kaku Gothic Pro"/>
              </a:rPr>
              <a:t>carview! </a:t>
            </a:r>
            <a:r>
              <a:rPr lang="ja-JP" altLang="en-US" sz="2800" i="0" dirty="0">
                <a:solidFill>
                  <a:srgbClr val="000000"/>
                </a:solidFill>
                <a:effectLst/>
                <a:latin typeface="Hiragino Kaku Gothic Pro"/>
              </a:rPr>
              <a:t>商品 特別プラン①</a:t>
            </a:r>
            <a:r>
              <a:rPr lang="en-US" altLang="ja-JP" sz="2800" i="0" dirty="0" err="1">
                <a:solidFill>
                  <a:srgbClr val="000000"/>
                </a:solidFill>
                <a:effectLst/>
                <a:latin typeface="Hiragino Kaku Gothic Pro"/>
              </a:rPr>
              <a:t>vimps</a:t>
            </a:r>
            <a:r>
              <a:rPr lang="ja-JP" altLang="en-US" sz="2800" i="0" dirty="0">
                <a:solidFill>
                  <a:srgbClr val="000000"/>
                </a:solidFill>
                <a:effectLst/>
                <a:latin typeface="Hiragino Kaku Gothic Pro"/>
              </a:rPr>
              <a:t>増量</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実施方法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0801200" cy="2600712"/>
          </a:xfrm>
          <a:prstGeom prst="rect">
            <a:avLst/>
          </a:prstGeom>
          <a:noFill/>
        </p:spPr>
        <p:txBody>
          <a:bodyPr wrap="square" rtlCol="0">
            <a:spAutoFit/>
          </a:bodyPr>
          <a:lstStyle/>
          <a:p>
            <a:pPr algn="l"/>
            <a:r>
              <a:rPr kumimoji="1" lang="ja-JP" altLang="en-US" sz="2000" dirty="0">
                <a:solidFill>
                  <a:schemeClr val="tx1">
                    <a:lumMod val="65000"/>
                    <a:lumOff val="35000"/>
                  </a:schemeClr>
                </a:solidFill>
              </a:rPr>
              <a:t>・</a:t>
            </a:r>
            <a:r>
              <a:rPr lang="ja-JP" altLang="en-US" sz="2000" dirty="0">
                <a:solidFill>
                  <a:schemeClr val="tx1">
                    <a:lumMod val="65000"/>
                    <a:lumOff val="35000"/>
                  </a:schemeClr>
                </a:solidFill>
              </a:rPr>
              <a:t>増量</a:t>
            </a:r>
            <a:r>
              <a:rPr kumimoji="1" lang="ja-JP" altLang="en-US" sz="2000" dirty="0">
                <a:solidFill>
                  <a:schemeClr val="tx1">
                    <a:lumMod val="65000"/>
                    <a:lumOff val="35000"/>
                  </a:schemeClr>
                </a:solidFill>
              </a:rPr>
              <a:t>対象</a:t>
            </a:r>
            <a:r>
              <a:rPr lang="ja-JP" altLang="en-US" sz="2000" dirty="0">
                <a:solidFill>
                  <a:schemeClr val="tx1">
                    <a:lumMod val="65000"/>
                    <a:lumOff val="35000"/>
                  </a:schemeClr>
                </a:solidFill>
              </a:rPr>
              <a:t>となる</a:t>
            </a:r>
            <a:r>
              <a:rPr kumimoji="1" lang="ja-JP" altLang="en-US" sz="2000" dirty="0">
                <a:solidFill>
                  <a:schemeClr val="tx1">
                    <a:lumMod val="65000"/>
                    <a:lumOff val="35000"/>
                  </a:schemeClr>
                </a:solidFill>
              </a:rPr>
              <a:t>商品</a:t>
            </a:r>
            <a:r>
              <a:rPr lang="ja-JP" altLang="en-US" sz="2000" dirty="0">
                <a:solidFill>
                  <a:schemeClr val="tx1">
                    <a:lumMod val="65000"/>
                    <a:lumOff val="35000"/>
                  </a:schemeClr>
                </a:solidFill>
              </a:rPr>
              <a:t>にて</a:t>
            </a:r>
            <a:r>
              <a:rPr kumimoji="1" lang="ja-JP" altLang="en-US" sz="2000" dirty="0">
                <a:solidFill>
                  <a:schemeClr val="tx1">
                    <a:lumMod val="65000"/>
                    <a:lumOff val="35000"/>
                  </a:schemeClr>
                </a:solidFill>
              </a:rPr>
              <a:t>、</a:t>
            </a:r>
            <a:r>
              <a:rPr lang="ja-JP" altLang="en-US" sz="2000" dirty="0">
                <a:solidFill>
                  <a:srgbClr val="FF0000"/>
                </a:solidFill>
              </a:rPr>
              <a:t>増量後</a:t>
            </a:r>
            <a:r>
              <a:rPr kumimoji="1" lang="ja-JP" altLang="en-US" sz="2000" dirty="0">
                <a:solidFill>
                  <a:srgbClr val="FF0000"/>
                </a:solidFill>
              </a:rPr>
              <a:t>の金額で予約</a:t>
            </a:r>
            <a:r>
              <a:rPr kumimoji="1" lang="ja-JP" altLang="en-US" sz="2000" dirty="0">
                <a:solidFill>
                  <a:schemeClr val="tx1">
                    <a:lumMod val="65000"/>
                    <a:lumOff val="35000"/>
                  </a:schemeClr>
                </a:solidFill>
              </a:rPr>
              <a:t>を</a:t>
            </a:r>
            <a:r>
              <a:rPr lang="ja-JP" altLang="en-US" sz="2000" dirty="0">
                <a:solidFill>
                  <a:schemeClr val="tx1">
                    <a:lumMod val="65000"/>
                    <a:lumOff val="35000"/>
                  </a:schemeClr>
                </a:solidFill>
              </a:rPr>
              <a:t>行ってください。</a:t>
            </a:r>
            <a:endParaRPr lang="en-US" altLang="ja-JP" sz="2000" dirty="0">
              <a:solidFill>
                <a:schemeClr val="tx1">
                  <a:lumMod val="65000"/>
                  <a:lumOff val="35000"/>
                </a:schemeClr>
              </a:solidFill>
            </a:endParaRPr>
          </a:p>
          <a:p>
            <a:r>
              <a:rPr lang="ja-JP" altLang="en-US" sz="2000" dirty="0">
                <a:solidFill>
                  <a:schemeClr val="tx1">
                    <a:lumMod val="65000"/>
                    <a:lumOff val="35000"/>
                  </a:schemeClr>
                </a:solidFill>
              </a:rPr>
              <a:t>　</a:t>
            </a:r>
            <a:r>
              <a:rPr lang="en-US" altLang="ja-JP" sz="2000" dirty="0">
                <a:solidFill>
                  <a:schemeClr val="tx1">
                    <a:lumMod val="65000"/>
                    <a:lumOff val="35000"/>
                  </a:schemeClr>
                </a:solidFill>
              </a:rPr>
              <a:t>P43</a:t>
            </a:r>
            <a:r>
              <a:rPr kumimoji="1" lang="ja-JP" altLang="en-US" sz="2000" dirty="0">
                <a:solidFill>
                  <a:schemeClr val="tx1">
                    <a:lumMod val="65000"/>
                    <a:lumOff val="35000"/>
                  </a:schemeClr>
                </a:solidFill>
              </a:rPr>
              <a:t>の計算方法を参考にしてください。</a:t>
            </a:r>
            <a:endParaRPr kumimoji="1" lang="en-US" altLang="ja-JP" sz="2000" dirty="0">
              <a:solidFill>
                <a:schemeClr val="tx1">
                  <a:lumMod val="65000"/>
                  <a:lumOff val="35000"/>
                </a:schemeClr>
              </a:solidFill>
            </a:endParaRPr>
          </a:p>
          <a:p>
            <a:r>
              <a:rPr kumimoji="1" lang="ja-JP" altLang="en-US" sz="2000" dirty="0">
                <a:solidFill>
                  <a:schemeClr val="tx1">
                    <a:lumMod val="65000"/>
                    <a:lumOff val="35000"/>
                  </a:schemeClr>
                </a:solidFill>
              </a:rPr>
              <a:t>・</a:t>
            </a:r>
            <a:r>
              <a:rPr kumimoji="1" lang="ja-JP" altLang="en-US" sz="2000" dirty="0">
                <a:solidFill>
                  <a:srgbClr val="FF0000"/>
                </a:solidFill>
              </a:rPr>
              <a:t>予約後の翌日まで</a:t>
            </a:r>
            <a:r>
              <a:rPr kumimoji="1" lang="ja-JP" altLang="en-US" sz="2000" dirty="0">
                <a:solidFill>
                  <a:schemeClr val="tx1">
                    <a:lumMod val="65000"/>
                    <a:lumOff val="35000"/>
                  </a:schemeClr>
                </a:solidFill>
              </a:rPr>
              <a:t>に、弊社担当営業に</a:t>
            </a:r>
            <a:r>
              <a:rPr kumimoji="1" lang="ja-JP" altLang="en-US" sz="2000" dirty="0">
                <a:solidFill>
                  <a:srgbClr val="FF0000"/>
                </a:solidFill>
              </a:rPr>
              <a:t>必須項目の</a:t>
            </a:r>
            <a:r>
              <a:rPr lang="ja-JP" altLang="en-US" sz="2000" dirty="0">
                <a:solidFill>
                  <a:srgbClr val="FF0000"/>
                </a:solidFill>
              </a:rPr>
              <a:t>情報連携</a:t>
            </a:r>
            <a:r>
              <a:rPr lang="ja-JP" altLang="en-US" sz="2000" dirty="0">
                <a:solidFill>
                  <a:schemeClr val="tx1">
                    <a:lumMod val="65000"/>
                    <a:lumOff val="35000"/>
                  </a:schemeClr>
                </a:solidFill>
              </a:rPr>
              <a:t>をしてください。</a:t>
            </a:r>
            <a:endParaRPr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　予約内容を連携していただき、その後弊社にて調整金処理を行います。</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　請求時は「特別調整金」として減額された金額をご請求します。</a:t>
            </a:r>
            <a:endParaRPr lang="en-US" altLang="ja-JP" sz="2000" dirty="0">
              <a:solidFill>
                <a:schemeClr val="tx1">
                  <a:lumMod val="65000"/>
                  <a:lumOff val="35000"/>
                </a:schemeClr>
              </a:solidFill>
            </a:endParaRPr>
          </a:p>
          <a:p>
            <a:endParaRPr lang="en-US" altLang="ja-JP" sz="700" dirty="0">
              <a:solidFill>
                <a:schemeClr val="tx1">
                  <a:lumMod val="65000"/>
                  <a:lumOff val="35000"/>
                </a:schemeClr>
              </a:solidFill>
            </a:endParaRPr>
          </a:p>
          <a:p>
            <a:r>
              <a:rPr lang="ja-JP" altLang="en-US" sz="2000" b="1" dirty="0">
                <a:solidFill>
                  <a:schemeClr val="tx1">
                    <a:lumMod val="65000"/>
                    <a:lumOff val="35000"/>
                  </a:schemeClr>
                </a:solidFill>
              </a:rPr>
              <a:t>　</a:t>
            </a:r>
            <a:r>
              <a:rPr lang="en-US" altLang="ja-JP" b="1" dirty="0">
                <a:solidFill>
                  <a:schemeClr val="tx1">
                    <a:lumMod val="65000"/>
                    <a:lumOff val="35000"/>
                  </a:schemeClr>
                </a:solidFill>
              </a:rPr>
              <a:t>【</a:t>
            </a:r>
            <a:r>
              <a:rPr lang="ja-JP" altLang="en-US" b="1" dirty="0">
                <a:solidFill>
                  <a:schemeClr val="tx1">
                    <a:lumMod val="65000"/>
                    <a:lumOff val="35000"/>
                  </a:schemeClr>
                </a:solidFill>
              </a:rPr>
              <a:t>連携する必須項目</a:t>
            </a:r>
            <a:r>
              <a:rPr lang="en-US" altLang="ja-JP" b="1" dirty="0">
                <a:solidFill>
                  <a:schemeClr val="tx1">
                    <a:lumMod val="65000"/>
                    <a:lumOff val="35000"/>
                  </a:schemeClr>
                </a:solidFill>
              </a:rPr>
              <a:t>】</a:t>
            </a:r>
          </a:p>
          <a:p>
            <a:r>
              <a:rPr lang="ja-JP" altLang="en-US" dirty="0">
                <a:solidFill>
                  <a:schemeClr val="tx1">
                    <a:lumMod val="65000"/>
                    <a:lumOff val="35000"/>
                  </a:schemeClr>
                </a:solidFill>
              </a:rPr>
              <a:t>・アカウント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　・キャンペーン</a:t>
            </a:r>
            <a:r>
              <a:rPr lang="en-US" altLang="ja-JP" dirty="0">
                <a:solidFill>
                  <a:schemeClr val="tx1">
                    <a:lumMod val="65000"/>
                    <a:lumOff val="35000"/>
                  </a:schemeClr>
                </a:solidFill>
              </a:rPr>
              <a:t>ID</a:t>
            </a:r>
            <a:r>
              <a:rPr lang="ja-JP" altLang="en-US" dirty="0">
                <a:solidFill>
                  <a:schemeClr val="tx1">
                    <a:lumMod val="65000"/>
                    <a:lumOff val="35000"/>
                  </a:schemeClr>
                </a:solidFill>
              </a:rPr>
              <a:t>　・お申込み金額　・お申込み商品名</a:t>
            </a:r>
            <a:br>
              <a:rPr lang="en-US" altLang="ja-JP" dirty="0">
                <a:solidFill>
                  <a:schemeClr val="tx1">
                    <a:lumMod val="65000"/>
                    <a:lumOff val="35000"/>
                  </a:schemeClr>
                </a:solidFill>
              </a:rPr>
            </a:br>
            <a:r>
              <a:rPr lang="ja-JP" altLang="en-US" dirty="0">
                <a:solidFill>
                  <a:schemeClr val="tx1">
                    <a:lumMod val="65000"/>
                    <a:lumOff val="35000"/>
                  </a:schemeClr>
                </a:solidFill>
              </a:rPr>
              <a:t>・お申込み</a:t>
            </a:r>
            <a:r>
              <a:rPr lang="en-US" altLang="ja-JP" dirty="0" err="1">
                <a:solidFill>
                  <a:schemeClr val="tx1">
                    <a:lumMod val="65000"/>
                    <a:lumOff val="35000"/>
                  </a:schemeClr>
                </a:solidFill>
              </a:rPr>
              <a:t>vimps</a:t>
            </a:r>
            <a:r>
              <a:rPr lang="ja-JP" altLang="en-US" dirty="0">
                <a:solidFill>
                  <a:schemeClr val="tx1">
                    <a:lumMod val="65000"/>
                    <a:lumOff val="35000"/>
                  </a:schemeClr>
                </a:solidFill>
              </a:rPr>
              <a:t>　・掲載期間　</a:t>
            </a:r>
            <a:endParaRPr lang="en-US" altLang="ja-JP" dirty="0">
              <a:solidFill>
                <a:schemeClr val="tx1">
                  <a:lumMod val="65000"/>
                  <a:lumOff val="35000"/>
                </a:schemeClr>
              </a:solidFill>
            </a:endParaRPr>
          </a:p>
        </p:txBody>
      </p:sp>
      <p:sp>
        <p:nvSpPr>
          <p:cNvPr id="7" name="角丸四角形 6"/>
          <p:cNvSpPr/>
          <p:nvPr/>
        </p:nvSpPr>
        <p:spPr>
          <a:xfrm>
            <a:off x="345307" y="4563097"/>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8" name="テキスト ボックス 1"/>
          <p:cNvSpPr txBox="1"/>
          <p:nvPr/>
        </p:nvSpPr>
        <p:spPr>
          <a:xfrm>
            <a:off x="471102" y="4677566"/>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注意事項</a:t>
            </a:r>
            <a:endParaRPr kumimoji="1" lang="ja-JP" altLang="en-US" sz="2000" b="1"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821755" y="5293657"/>
            <a:ext cx="11213326" cy="1015663"/>
          </a:xfrm>
          <a:prstGeom prst="rect">
            <a:avLst/>
          </a:prstGeom>
          <a:noFill/>
        </p:spPr>
        <p:txBody>
          <a:bodyPr wrap="none" rtlCol="0">
            <a:spAutoFit/>
          </a:bodyPr>
          <a:lstStyle/>
          <a:p>
            <a:r>
              <a:rPr lang="ja-JP" altLang="en-US" sz="2000" dirty="0">
                <a:solidFill>
                  <a:schemeClr val="tx1">
                    <a:lumMod val="65000"/>
                    <a:lumOff val="35000"/>
                  </a:schemeClr>
                </a:solidFill>
              </a:rPr>
              <a:t>・弊社担当営業に</a:t>
            </a:r>
            <a:r>
              <a:rPr lang="ja-JP" altLang="en-US" sz="2000" dirty="0">
                <a:solidFill>
                  <a:srgbClr val="FF0000"/>
                </a:solidFill>
              </a:rPr>
              <a:t>情報</a:t>
            </a:r>
            <a:r>
              <a:rPr kumimoji="1" lang="ja-JP" altLang="en-US" sz="2000" dirty="0">
                <a:solidFill>
                  <a:srgbClr val="FF0000"/>
                </a:solidFill>
              </a:rPr>
              <a:t>連携ない場合は、施策適用とならず</a:t>
            </a:r>
            <a:r>
              <a:rPr kumimoji="1" lang="ja-JP" altLang="en-US" sz="2000" dirty="0">
                <a:solidFill>
                  <a:schemeClr val="tx1">
                    <a:lumMod val="65000"/>
                    <a:lumOff val="35000"/>
                  </a:schemeClr>
                </a:solidFill>
              </a:rPr>
              <a:t>に予約金額のまま請求が行われます。</a:t>
            </a:r>
            <a:endParaRPr kumimoji="1"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・商品ごとの施策適用掲載期間からずれている場合は、</a:t>
            </a:r>
            <a:r>
              <a:rPr lang="ja-JP" altLang="en-US" sz="2000" dirty="0">
                <a:solidFill>
                  <a:schemeClr val="tx1">
                    <a:lumMod val="65000"/>
                    <a:lumOff val="35000"/>
                  </a:schemeClr>
                </a:solidFill>
              </a:rPr>
              <a:t>適用</a:t>
            </a:r>
            <a:r>
              <a:rPr kumimoji="1" lang="ja-JP" altLang="en-US" sz="2000" dirty="0">
                <a:solidFill>
                  <a:schemeClr val="tx1">
                    <a:lumMod val="65000"/>
                    <a:lumOff val="35000"/>
                  </a:schemeClr>
                </a:solidFill>
              </a:rPr>
              <a:t>対象外です。</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11</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30</a:t>
            </a:r>
            <a:r>
              <a:rPr lang="ja-JP" altLang="en-US" sz="2000" dirty="0">
                <a:solidFill>
                  <a:schemeClr val="tx1">
                    <a:lumMod val="65000"/>
                    <a:lumOff val="35000"/>
                  </a:schemeClr>
                </a:solidFill>
              </a:rPr>
              <a:t>日（水）以前の予約案件は、適用対象外です。</a:t>
            </a:r>
            <a:endParaRPr kumimoji="1" lang="en-US" altLang="ja-JP" sz="2000" dirty="0">
              <a:solidFill>
                <a:schemeClr val="tx1">
                  <a:lumMod val="65000"/>
                  <a:lumOff val="35000"/>
                </a:schemeClr>
              </a:solidFill>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4761897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sz="2800" i="0" dirty="0">
                <a:solidFill>
                  <a:srgbClr val="000000"/>
                </a:solidFill>
                <a:effectLst/>
                <a:latin typeface="Hiragino Kaku Gothic Pro"/>
              </a:rPr>
              <a:t>carview! </a:t>
            </a:r>
            <a:r>
              <a:rPr lang="ja-JP" altLang="en-US" sz="2800" i="0" dirty="0">
                <a:solidFill>
                  <a:srgbClr val="000000"/>
                </a:solidFill>
                <a:effectLst/>
                <a:latin typeface="Hiragino Kaku Gothic Pro"/>
              </a:rPr>
              <a:t>商品 特別プラン①</a:t>
            </a:r>
            <a:r>
              <a:rPr lang="en-US" altLang="ja-JP" dirty="0" err="1">
                <a:solidFill>
                  <a:srgbClr val="000000"/>
                </a:solidFill>
                <a:latin typeface="Hiragino Kaku Gothic Pro"/>
              </a:rPr>
              <a:t>v</a:t>
            </a:r>
            <a:r>
              <a:rPr lang="en-US" altLang="ja-JP" sz="2800" i="0" dirty="0" err="1">
                <a:solidFill>
                  <a:srgbClr val="000000"/>
                </a:solidFill>
                <a:effectLst/>
                <a:latin typeface="Hiragino Kaku Gothic Pro"/>
              </a:rPr>
              <a:t>imps</a:t>
            </a:r>
            <a:r>
              <a:rPr lang="ja-JP" altLang="en-US" sz="2800" i="0" dirty="0">
                <a:solidFill>
                  <a:srgbClr val="000000"/>
                </a:solidFill>
                <a:effectLst/>
                <a:latin typeface="Hiragino Kaku Gothic Pro"/>
              </a:rPr>
              <a:t>増量</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43</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計算方法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1186076" cy="707886"/>
          </a:xfrm>
          <a:prstGeom prst="rect">
            <a:avLst/>
          </a:prstGeom>
          <a:noFill/>
        </p:spPr>
        <p:txBody>
          <a:bodyPr wrap="none" rtlCol="0">
            <a:spAutoFit/>
          </a:bodyPr>
          <a:lstStyle/>
          <a:p>
            <a:pPr algn="l"/>
            <a:r>
              <a:rPr lang="ja-JP" altLang="en-US" sz="2000" dirty="0">
                <a:solidFill>
                  <a:schemeClr val="tx1">
                    <a:lumMod val="65000"/>
                    <a:lumOff val="35000"/>
                  </a:schemeClr>
                </a:solidFill>
              </a:rPr>
              <a:t>予約金額の計算は、</a:t>
            </a:r>
            <a:r>
              <a:rPr lang="en-US" altLang="ja-JP" sz="2000" dirty="0" err="1">
                <a:solidFill>
                  <a:schemeClr val="tx1">
                    <a:lumMod val="65000"/>
                    <a:lumOff val="35000"/>
                  </a:schemeClr>
                </a:solidFill>
              </a:rPr>
              <a:t>vimps</a:t>
            </a:r>
            <a:r>
              <a:rPr lang="ja-JP" altLang="en-US" sz="2000" dirty="0">
                <a:solidFill>
                  <a:schemeClr val="tx1">
                    <a:lumMod val="65000"/>
                    <a:lumOff val="35000"/>
                  </a:schemeClr>
                </a:solidFill>
              </a:rPr>
              <a:t>ベースではなく、</a:t>
            </a:r>
            <a:r>
              <a:rPr lang="ja-JP" altLang="en-US" sz="2000" dirty="0">
                <a:solidFill>
                  <a:srgbClr val="FF0000"/>
                </a:solidFill>
              </a:rPr>
              <a:t>金額ベースで計算</a:t>
            </a:r>
            <a:r>
              <a:rPr lang="ja-JP" altLang="en-US" sz="2000" dirty="0">
                <a:solidFill>
                  <a:schemeClr val="tx1">
                    <a:lumMod val="65000"/>
                    <a:lumOff val="35000"/>
                  </a:schemeClr>
                </a:solidFill>
              </a:rPr>
              <a:t>いただけますとシンプルです。</a:t>
            </a:r>
            <a:endParaRPr lang="en-US" altLang="ja-JP" sz="2000" dirty="0">
              <a:solidFill>
                <a:schemeClr val="tx1">
                  <a:lumMod val="65000"/>
                  <a:lumOff val="35000"/>
                </a:schemeClr>
              </a:solidFill>
            </a:endParaRPr>
          </a:p>
          <a:p>
            <a:pPr algn="l"/>
            <a:r>
              <a:rPr lang="ja-JP" altLang="en-US" sz="2000" dirty="0">
                <a:solidFill>
                  <a:schemeClr val="tx1">
                    <a:lumMod val="65000"/>
                    <a:lumOff val="35000"/>
                  </a:schemeClr>
                </a:solidFill>
              </a:rPr>
              <a:t>増量後</a:t>
            </a:r>
            <a:r>
              <a:rPr kumimoji="1" lang="ja-JP" altLang="en-US" sz="2000" dirty="0">
                <a:solidFill>
                  <a:schemeClr val="tx1">
                    <a:lumMod val="65000"/>
                    <a:lumOff val="35000"/>
                  </a:schemeClr>
                </a:solidFill>
              </a:rPr>
              <a:t>の金額</a:t>
            </a:r>
            <a:r>
              <a:rPr lang="ja-JP" altLang="en-US" sz="2000" dirty="0">
                <a:solidFill>
                  <a:schemeClr val="tx1">
                    <a:lumMod val="65000"/>
                    <a:lumOff val="35000"/>
                  </a:schemeClr>
                </a:solidFill>
              </a:rPr>
              <a:t>で</a:t>
            </a:r>
            <a:r>
              <a:rPr kumimoji="1" lang="ja-JP" altLang="en-US" sz="2000" dirty="0">
                <a:solidFill>
                  <a:schemeClr val="tx1">
                    <a:lumMod val="65000"/>
                    <a:lumOff val="35000"/>
                  </a:schemeClr>
                </a:solidFill>
              </a:rPr>
              <a:t>ご予約ください。</a:t>
            </a:r>
            <a:endParaRPr kumimoji="1" lang="en-US" altLang="ja-JP" sz="2000" dirty="0">
              <a:solidFill>
                <a:schemeClr val="tx1">
                  <a:lumMod val="65000"/>
                  <a:lumOff val="35000"/>
                </a:schemeClr>
              </a:solidFill>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
        <p:nvSpPr>
          <p:cNvPr id="7" name="テキスト ボックス 6">
            <a:extLst>
              <a:ext uri="{FF2B5EF4-FFF2-40B4-BE49-F238E27FC236}">
                <a16:creationId xmlns:a16="http://schemas.microsoft.com/office/drawing/2014/main" id="{CFD3B29B-5806-1BB6-8D1E-C84A97697C63}"/>
              </a:ext>
            </a:extLst>
          </p:cNvPr>
          <p:cNvSpPr txBox="1"/>
          <p:nvPr/>
        </p:nvSpPr>
        <p:spPr>
          <a:xfrm>
            <a:off x="747264" y="4193764"/>
            <a:ext cx="5904656" cy="830997"/>
          </a:xfrm>
          <a:prstGeom prst="rect">
            <a:avLst/>
          </a:prstGeom>
          <a:noFill/>
        </p:spPr>
        <p:txBody>
          <a:bodyPr wrap="square" rtlCol="0">
            <a:spAutoFit/>
          </a:bodyPr>
          <a:lstStyle/>
          <a:p>
            <a:pPr algn="l"/>
            <a:r>
              <a:rPr lang="ja-JP" altLang="en-US" sz="1600" b="1" dirty="0">
                <a:solidFill>
                  <a:schemeClr val="tx1">
                    <a:lumMod val="65000"/>
                    <a:lumOff val="35000"/>
                  </a:schemeClr>
                </a:solidFill>
              </a:rPr>
              <a:t>例）予算</a:t>
            </a:r>
            <a:r>
              <a:rPr lang="en-US" altLang="ja-JP" sz="1600" b="1" dirty="0">
                <a:solidFill>
                  <a:schemeClr val="tx1">
                    <a:lumMod val="65000"/>
                    <a:lumOff val="35000"/>
                  </a:schemeClr>
                </a:solidFill>
              </a:rPr>
              <a:t>300</a:t>
            </a:r>
            <a:r>
              <a:rPr lang="ja-JP" altLang="en-US" sz="1600" b="1" dirty="0">
                <a:solidFill>
                  <a:schemeClr val="tx1">
                    <a:lumMod val="65000"/>
                    <a:lumOff val="35000"/>
                  </a:schemeClr>
                </a:solidFill>
              </a:rPr>
              <a:t>万円、</a:t>
            </a:r>
            <a:r>
              <a:rPr lang="en-US" altLang="ja-JP" sz="1600" b="1" dirty="0">
                <a:solidFill>
                  <a:schemeClr val="tx1">
                    <a:lumMod val="65000"/>
                    <a:lumOff val="35000"/>
                  </a:schemeClr>
                </a:solidFill>
              </a:rPr>
              <a:t>10</a:t>
            </a:r>
            <a:r>
              <a:rPr lang="ja-JP" altLang="en-US" sz="1600" b="1" dirty="0">
                <a:solidFill>
                  <a:schemeClr val="tx1">
                    <a:lumMod val="65000"/>
                    <a:lumOff val="35000"/>
                  </a:schemeClr>
                </a:solidFill>
              </a:rPr>
              <a:t>％増量の場合</a:t>
            </a:r>
            <a:endParaRPr lang="en-US" altLang="ja-JP" sz="1600" b="1" dirty="0">
              <a:solidFill>
                <a:schemeClr val="tx1">
                  <a:lumMod val="65000"/>
                  <a:lumOff val="35000"/>
                </a:schemeClr>
              </a:solidFill>
            </a:endParaRPr>
          </a:p>
          <a:p>
            <a:pPr algn="l"/>
            <a:r>
              <a:rPr kumimoji="1" lang="ja-JP" altLang="en-US" sz="1600" dirty="0">
                <a:solidFill>
                  <a:schemeClr val="tx1">
                    <a:lumMod val="65000"/>
                    <a:lumOff val="35000"/>
                  </a:schemeClr>
                </a:solidFill>
              </a:rPr>
              <a:t>予約金額：</a:t>
            </a:r>
            <a:r>
              <a:rPr kumimoji="1" lang="en-US" altLang="ja-JP" sz="1600" b="1" dirty="0">
                <a:solidFill>
                  <a:srgbClr val="FF0000"/>
                </a:solidFill>
              </a:rPr>
              <a:t> </a:t>
            </a:r>
            <a:r>
              <a:rPr lang="en-US" altLang="ja-JP" sz="1600" b="1" dirty="0">
                <a:solidFill>
                  <a:srgbClr val="FF0000"/>
                </a:solidFill>
              </a:rPr>
              <a:t>330</a:t>
            </a:r>
            <a:r>
              <a:rPr kumimoji="1" lang="ja-JP" altLang="en-US" sz="1600" b="1" dirty="0">
                <a:solidFill>
                  <a:srgbClr val="FF0000"/>
                </a:solidFill>
              </a:rPr>
              <a:t>万円</a:t>
            </a:r>
            <a:r>
              <a:rPr lang="ja-JP" altLang="en-US" sz="1600" dirty="0">
                <a:solidFill>
                  <a:schemeClr val="tx1">
                    <a:lumMod val="65000"/>
                    <a:lumOff val="35000"/>
                  </a:schemeClr>
                </a:solidFill>
              </a:rPr>
              <a:t>（</a:t>
            </a:r>
            <a:r>
              <a:rPr lang="en-US" altLang="ja-JP" sz="1600" dirty="0">
                <a:solidFill>
                  <a:schemeClr val="tx1">
                    <a:lumMod val="65000"/>
                    <a:lumOff val="35000"/>
                  </a:schemeClr>
                </a:solidFill>
              </a:rPr>
              <a:t>300</a:t>
            </a:r>
            <a:r>
              <a:rPr kumimoji="1" lang="ja-JP" altLang="en-US" sz="1600" dirty="0">
                <a:solidFill>
                  <a:schemeClr val="tx1">
                    <a:lumMod val="65000"/>
                    <a:lumOff val="35000"/>
                  </a:schemeClr>
                </a:solidFill>
              </a:rPr>
              <a:t>万円</a:t>
            </a:r>
            <a:r>
              <a:rPr lang="en-US" altLang="ja-JP" sz="1600" dirty="0">
                <a:solidFill>
                  <a:schemeClr val="tx1">
                    <a:lumMod val="65000"/>
                    <a:lumOff val="35000"/>
                  </a:schemeClr>
                </a:solidFill>
              </a:rPr>
              <a:t>× 1.1</a:t>
            </a:r>
            <a:r>
              <a:rPr lang="ja-JP" altLang="en-US" sz="1600" dirty="0">
                <a:solidFill>
                  <a:schemeClr val="tx1">
                    <a:lumMod val="65000"/>
                    <a:lumOff val="35000"/>
                  </a:schemeClr>
                </a:solidFill>
              </a:rPr>
              <a:t>）</a:t>
            </a:r>
            <a:endParaRPr kumimoji="1" lang="en-US" altLang="ja-JP" sz="1600" b="1" dirty="0">
              <a:solidFill>
                <a:srgbClr val="FF0000"/>
              </a:solidFill>
            </a:endParaRPr>
          </a:p>
          <a:p>
            <a:pPr algn="l"/>
            <a:r>
              <a:rPr kumimoji="1" lang="ja-JP" altLang="en-US" sz="1600" dirty="0">
                <a:solidFill>
                  <a:schemeClr val="tx1">
                    <a:lumMod val="65000"/>
                    <a:lumOff val="35000"/>
                  </a:schemeClr>
                </a:solidFill>
              </a:rPr>
              <a:t>請求：</a:t>
            </a:r>
            <a:r>
              <a:rPr kumimoji="1" lang="en-US" altLang="ja-JP" sz="1600" dirty="0">
                <a:solidFill>
                  <a:schemeClr val="tx1">
                    <a:lumMod val="65000"/>
                    <a:lumOff val="35000"/>
                  </a:schemeClr>
                </a:solidFill>
              </a:rPr>
              <a:t>300</a:t>
            </a:r>
            <a:r>
              <a:rPr kumimoji="1" lang="ja-JP" altLang="en-US" sz="1600" dirty="0">
                <a:solidFill>
                  <a:schemeClr val="tx1">
                    <a:lumMod val="65000"/>
                    <a:lumOff val="35000"/>
                  </a:schemeClr>
                </a:solidFill>
              </a:rPr>
              <a:t>万円（</a:t>
            </a:r>
            <a:r>
              <a:rPr lang="ja-JP" altLang="en-US" sz="1600" dirty="0">
                <a:solidFill>
                  <a:schemeClr val="tx1">
                    <a:lumMod val="65000"/>
                    <a:lumOff val="35000"/>
                  </a:schemeClr>
                </a:solidFill>
              </a:rPr>
              <a:t>特別調整金対応</a:t>
            </a:r>
            <a:r>
              <a:rPr kumimoji="1" lang="ja-JP" altLang="en-US" sz="1600" dirty="0">
                <a:solidFill>
                  <a:schemeClr val="tx1">
                    <a:lumMod val="65000"/>
                    <a:lumOff val="35000"/>
                  </a:schemeClr>
                </a:solidFill>
              </a:rPr>
              <a:t>）</a:t>
            </a:r>
            <a:endParaRPr kumimoji="1" lang="en-US" altLang="ja-JP" sz="1600" dirty="0">
              <a:solidFill>
                <a:schemeClr val="tx1">
                  <a:lumMod val="65000"/>
                  <a:lumOff val="35000"/>
                </a:schemeClr>
              </a:solidFill>
            </a:endParaRPr>
          </a:p>
        </p:txBody>
      </p:sp>
      <p:graphicFrame>
        <p:nvGraphicFramePr>
          <p:cNvPr id="9" name="表 8">
            <a:extLst>
              <a:ext uri="{FF2B5EF4-FFF2-40B4-BE49-F238E27FC236}">
                <a16:creationId xmlns:a16="http://schemas.microsoft.com/office/drawing/2014/main" id="{4FABD7EF-7F89-55F0-AEC9-4CAC116C79EB}"/>
              </a:ext>
            </a:extLst>
          </p:cNvPr>
          <p:cNvGraphicFramePr>
            <a:graphicFrameLocks noGrp="1"/>
          </p:cNvGraphicFramePr>
          <p:nvPr>
            <p:extLst>
              <p:ext uri="{D42A27DB-BD31-4B8C-83A1-F6EECF244321}">
                <p14:modId xmlns:p14="http://schemas.microsoft.com/office/powerpoint/2010/main" val="3718330440"/>
              </p:ext>
            </p:extLst>
          </p:nvPr>
        </p:nvGraphicFramePr>
        <p:xfrm>
          <a:off x="767409" y="2934236"/>
          <a:ext cx="7848871" cy="780578"/>
        </p:xfrm>
        <a:graphic>
          <a:graphicData uri="http://schemas.openxmlformats.org/drawingml/2006/table">
            <a:tbl>
              <a:tblPr/>
              <a:tblGrid>
                <a:gridCol w="1794563">
                  <a:extLst>
                    <a:ext uri="{9D8B030D-6E8A-4147-A177-3AD203B41FA5}">
                      <a16:colId xmlns:a16="http://schemas.microsoft.com/office/drawing/2014/main" val="2606257009"/>
                    </a:ext>
                  </a:extLst>
                </a:gridCol>
                <a:gridCol w="3310840">
                  <a:extLst>
                    <a:ext uri="{9D8B030D-6E8A-4147-A177-3AD203B41FA5}">
                      <a16:colId xmlns:a16="http://schemas.microsoft.com/office/drawing/2014/main" val="3618112515"/>
                    </a:ext>
                  </a:extLst>
                </a:gridCol>
                <a:gridCol w="2743468">
                  <a:extLst>
                    <a:ext uri="{9D8B030D-6E8A-4147-A177-3AD203B41FA5}">
                      <a16:colId xmlns:a16="http://schemas.microsoft.com/office/drawing/2014/main" val="2561205553"/>
                    </a:ext>
                  </a:extLst>
                </a:gridCol>
              </a:tblGrid>
              <a:tr h="388278">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増量率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計算</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予約金額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92300">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10</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購入予定金額（予算） </a:t>
                      </a: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a:t>
                      </a:r>
                      <a:r>
                        <a:rPr lang="en-US" altLang="ja-JP" sz="1600" b="0" i="0" u="none" strike="noStrike" dirty="0">
                          <a:solidFill>
                            <a:srgbClr val="FF0000"/>
                          </a:solidFill>
                          <a:effectLst/>
                          <a:latin typeface="メイリオ" panose="020B0604030504040204" pitchFamily="50" charset="-128"/>
                          <a:ea typeface="メイリオ" panose="020B0604030504040204" pitchFamily="50" charset="-128"/>
                        </a:rPr>
                        <a:t> </a:t>
                      </a:r>
                      <a:r>
                        <a:rPr lang="en-US" altLang="ja-JP" sz="1600" b="1" i="0" u="none" strike="noStrike" dirty="0">
                          <a:solidFill>
                            <a:srgbClr val="FF0000"/>
                          </a:solidFill>
                          <a:effectLst/>
                          <a:latin typeface="メイリオ" panose="020B0604030504040204" pitchFamily="50" charset="-128"/>
                          <a:ea typeface="メイリオ" panose="020B0604030504040204" pitchFamily="50" charset="-128"/>
                        </a:rPr>
                        <a:t>1.1</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計算後の金額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bl>
          </a:graphicData>
        </a:graphic>
      </p:graphicFrame>
      <p:sp>
        <p:nvSpPr>
          <p:cNvPr id="8" name="テキスト ボックス 7">
            <a:extLst>
              <a:ext uri="{FF2B5EF4-FFF2-40B4-BE49-F238E27FC236}">
                <a16:creationId xmlns:a16="http://schemas.microsoft.com/office/drawing/2014/main" id="{39DA89CF-4061-69DD-F19A-7E486C10012B}"/>
              </a:ext>
            </a:extLst>
          </p:cNvPr>
          <p:cNvSpPr txBox="1"/>
          <p:nvPr/>
        </p:nvSpPr>
        <p:spPr>
          <a:xfrm>
            <a:off x="551384" y="5373216"/>
            <a:ext cx="8568952" cy="276999"/>
          </a:xfrm>
          <a:prstGeom prst="rect">
            <a:avLst/>
          </a:prstGeom>
          <a:noFill/>
        </p:spPr>
        <p:txBody>
          <a:bodyPr wrap="square" rtlCol="0">
            <a:spAutoFit/>
          </a:bodyPr>
          <a:lstStyle/>
          <a:p>
            <a:pPr algn="l"/>
            <a:r>
              <a:rPr kumimoji="1" lang="en-US" altLang="ja-JP" sz="1200" dirty="0"/>
              <a:t>※</a:t>
            </a:r>
            <a:r>
              <a:rPr kumimoji="1" lang="ja-JP" altLang="en-US" sz="1200" dirty="0"/>
              <a:t>プラン適用条件が</a:t>
            </a:r>
            <a:r>
              <a:rPr lang="en-US" altLang="ja-JP" sz="1200" dirty="0"/>
              <a:t>125</a:t>
            </a:r>
            <a:r>
              <a:rPr lang="ja-JP" altLang="en-US" sz="1200" dirty="0"/>
              <a:t>万円となっていますが、購入予定金額をベースに適用します。</a:t>
            </a:r>
            <a:endParaRPr kumimoji="1" lang="ja-JP" altLang="en-US" sz="1200" dirty="0"/>
          </a:p>
        </p:txBody>
      </p:sp>
    </p:spTree>
    <p:extLst>
      <p:ext uri="{BB962C8B-B14F-4D97-AF65-F5344CB8AC3E}">
        <p14:creationId xmlns:p14="http://schemas.microsoft.com/office/powerpoint/2010/main" val="23343060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四角形: 角を丸くする 10">
            <a:extLst>
              <a:ext uri="{FF2B5EF4-FFF2-40B4-BE49-F238E27FC236}">
                <a16:creationId xmlns:a16="http://schemas.microsoft.com/office/drawing/2014/main" id="{5D52DD8A-14A7-59BC-F54D-CF511FA49C67}"/>
              </a:ext>
            </a:extLst>
          </p:cNvPr>
          <p:cNvSpPr/>
          <p:nvPr/>
        </p:nvSpPr>
        <p:spPr>
          <a:xfrm>
            <a:off x="772986" y="3356992"/>
            <a:ext cx="8635381" cy="1045483"/>
          </a:xfrm>
          <a:prstGeom prst="roundRect">
            <a:avLst/>
          </a:prstGeom>
          <a:solidFill>
            <a:schemeClr val="bg1">
              <a:lumMod val="95000"/>
            </a:schemeClr>
          </a:solidFill>
          <a:ln w="9525">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3" name="テキスト プレースホルダー 2"/>
          <p:cNvSpPr>
            <a:spLocks noGrp="1"/>
          </p:cNvSpPr>
          <p:nvPr>
            <p:ph type="body" sz="quarter" idx="11"/>
          </p:nvPr>
        </p:nvSpPr>
        <p:spPr/>
        <p:txBody>
          <a:bodyPr>
            <a:normAutofit/>
          </a:bodyPr>
          <a:lstStyle/>
          <a:p>
            <a:r>
              <a:rPr lang="en-US" altLang="ja-JP" sz="2800" i="0" dirty="0">
                <a:solidFill>
                  <a:srgbClr val="000000"/>
                </a:solidFill>
                <a:effectLst/>
                <a:latin typeface="Hiragino Kaku Gothic Pro"/>
              </a:rPr>
              <a:t>carview! </a:t>
            </a:r>
            <a:r>
              <a:rPr lang="ja-JP" altLang="en-US" sz="2800" i="0" dirty="0">
                <a:solidFill>
                  <a:srgbClr val="000000"/>
                </a:solidFill>
                <a:effectLst/>
                <a:latin typeface="Hiragino Kaku Gothic Pro"/>
              </a:rPr>
              <a:t>商品 特別プラン②グロス割引</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44</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実施方法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0801200" cy="2600712"/>
          </a:xfrm>
          <a:prstGeom prst="rect">
            <a:avLst/>
          </a:prstGeom>
          <a:noFill/>
        </p:spPr>
        <p:txBody>
          <a:bodyPr wrap="square" rtlCol="0">
            <a:spAutoFit/>
          </a:bodyPr>
          <a:lstStyle/>
          <a:p>
            <a:pPr algn="l"/>
            <a:r>
              <a:rPr kumimoji="1" lang="ja-JP" altLang="en-US" sz="2000" dirty="0">
                <a:solidFill>
                  <a:schemeClr val="tx1">
                    <a:lumMod val="65000"/>
                    <a:lumOff val="35000"/>
                  </a:schemeClr>
                </a:solidFill>
              </a:rPr>
              <a:t>・割引対象</a:t>
            </a:r>
            <a:r>
              <a:rPr lang="ja-JP" altLang="en-US" sz="2000" dirty="0">
                <a:solidFill>
                  <a:schemeClr val="tx1">
                    <a:lumMod val="65000"/>
                    <a:lumOff val="35000"/>
                  </a:schemeClr>
                </a:solidFill>
              </a:rPr>
              <a:t>となる</a:t>
            </a:r>
            <a:r>
              <a:rPr kumimoji="1" lang="ja-JP" altLang="en-US" sz="2000" dirty="0">
                <a:solidFill>
                  <a:schemeClr val="tx1">
                    <a:lumMod val="65000"/>
                    <a:lumOff val="35000"/>
                  </a:schemeClr>
                </a:solidFill>
              </a:rPr>
              <a:t>商品</a:t>
            </a:r>
            <a:r>
              <a:rPr lang="ja-JP" altLang="en-US" sz="2000" dirty="0">
                <a:solidFill>
                  <a:schemeClr val="tx1">
                    <a:lumMod val="65000"/>
                    <a:lumOff val="35000"/>
                  </a:schemeClr>
                </a:solidFill>
              </a:rPr>
              <a:t>にて</a:t>
            </a:r>
            <a:r>
              <a:rPr kumimoji="1" lang="ja-JP" altLang="en-US" sz="2000" dirty="0">
                <a:solidFill>
                  <a:schemeClr val="tx1">
                    <a:lumMod val="65000"/>
                    <a:lumOff val="35000"/>
                  </a:schemeClr>
                </a:solidFill>
              </a:rPr>
              <a:t>、</a:t>
            </a:r>
            <a:r>
              <a:rPr kumimoji="1" lang="ja-JP" altLang="en-US" sz="2000" dirty="0">
                <a:solidFill>
                  <a:srgbClr val="FF0000"/>
                </a:solidFill>
              </a:rPr>
              <a:t>割引前の金額で予約</a:t>
            </a:r>
            <a:r>
              <a:rPr kumimoji="1" lang="ja-JP" altLang="en-US" sz="2000" dirty="0">
                <a:solidFill>
                  <a:schemeClr val="tx1">
                    <a:lumMod val="65000"/>
                    <a:lumOff val="35000"/>
                  </a:schemeClr>
                </a:solidFill>
              </a:rPr>
              <a:t>を</a:t>
            </a:r>
            <a:r>
              <a:rPr lang="ja-JP" altLang="en-US" sz="2000" dirty="0">
                <a:solidFill>
                  <a:schemeClr val="tx1">
                    <a:lumMod val="65000"/>
                    <a:lumOff val="35000"/>
                  </a:schemeClr>
                </a:solidFill>
              </a:rPr>
              <a:t>行ってください。</a:t>
            </a:r>
            <a:endParaRPr lang="en-US" altLang="ja-JP" sz="2000" dirty="0">
              <a:solidFill>
                <a:schemeClr val="tx1">
                  <a:lumMod val="65000"/>
                  <a:lumOff val="35000"/>
                </a:schemeClr>
              </a:solidFill>
            </a:endParaRPr>
          </a:p>
          <a:p>
            <a:pPr algn="l"/>
            <a:r>
              <a:rPr lang="ja-JP" altLang="en-US" sz="2000" dirty="0">
                <a:solidFill>
                  <a:schemeClr val="tx1">
                    <a:lumMod val="65000"/>
                    <a:lumOff val="35000"/>
                  </a:schemeClr>
                </a:solidFill>
              </a:rPr>
              <a:t>　</a:t>
            </a:r>
            <a:r>
              <a:rPr lang="en-US" altLang="ja-JP" sz="2000" dirty="0">
                <a:solidFill>
                  <a:schemeClr val="tx1">
                    <a:lumMod val="65000"/>
                    <a:lumOff val="35000"/>
                  </a:schemeClr>
                </a:solidFill>
              </a:rPr>
              <a:t>P45</a:t>
            </a:r>
            <a:r>
              <a:rPr kumimoji="1" lang="ja-JP" altLang="en-US" sz="2000" dirty="0">
                <a:solidFill>
                  <a:schemeClr val="tx1">
                    <a:lumMod val="65000"/>
                    <a:lumOff val="35000"/>
                  </a:schemeClr>
                </a:solidFill>
              </a:rPr>
              <a:t>の計算方法を参考にしてください。</a:t>
            </a:r>
            <a:endParaRPr kumimoji="1" lang="en-US" altLang="ja-JP" sz="2000" dirty="0">
              <a:solidFill>
                <a:schemeClr val="tx1">
                  <a:lumMod val="65000"/>
                  <a:lumOff val="35000"/>
                </a:schemeClr>
              </a:solidFill>
            </a:endParaRPr>
          </a:p>
          <a:p>
            <a:r>
              <a:rPr kumimoji="1" lang="ja-JP" altLang="en-US" sz="2000" dirty="0">
                <a:solidFill>
                  <a:schemeClr val="tx1">
                    <a:lumMod val="65000"/>
                    <a:lumOff val="35000"/>
                  </a:schemeClr>
                </a:solidFill>
              </a:rPr>
              <a:t>・</a:t>
            </a:r>
            <a:r>
              <a:rPr kumimoji="1" lang="ja-JP" altLang="en-US" sz="2000" dirty="0">
                <a:solidFill>
                  <a:srgbClr val="FF0000"/>
                </a:solidFill>
              </a:rPr>
              <a:t>予約後の翌日まで</a:t>
            </a:r>
            <a:r>
              <a:rPr kumimoji="1" lang="ja-JP" altLang="en-US" sz="2000" dirty="0">
                <a:solidFill>
                  <a:schemeClr val="tx1">
                    <a:lumMod val="65000"/>
                    <a:lumOff val="35000"/>
                  </a:schemeClr>
                </a:solidFill>
              </a:rPr>
              <a:t>に、弊社担当営業に</a:t>
            </a:r>
            <a:r>
              <a:rPr kumimoji="1" lang="ja-JP" altLang="en-US" sz="2000" dirty="0">
                <a:solidFill>
                  <a:srgbClr val="FF0000"/>
                </a:solidFill>
              </a:rPr>
              <a:t>必須項目の</a:t>
            </a:r>
            <a:r>
              <a:rPr lang="ja-JP" altLang="en-US" sz="2000" dirty="0">
                <a:solidFill>
                  <a:srgbClr val="FF0000"/>
                </a:solidFill>
              </a:rPr>
              <a:t>情報連携</a:t>
            </a:r>
            <a:r>
              <a:rPr lang="ja-JP" altLang="en-US" sz="2000" dirty="0">
                <a:solidFill>
                  <a:schemeClr val="tx1">
                    <a:lumMod val="65000"/>
                    <a:lumOff val="35000"/>
                  </a:schemeClr>
                </a:solidFill>
              </a:rPr>
              <a:t>をしてください。</a:t>
            </a:r>
            <a:endParaRPr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　予約内容を連携していただき、その後弊社にて調整金処理を行います。</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　請求時は「特別調整金」として減額された金額をご請求します。</a:t>
            </a:r>
            <a:endParaRPr lang="en-US" altLang="ja-JP" sz="2000" dirty="0">
              <a:solidFill>
                <a:schemeClr val="tx1">
                  <a:lumMod val="65000"/>
                  <a:lumOff val="35000"/>
                </a:schemeClr>
              </a:solidFill>
            </a:endParaRPr>
          </a:p>
          <a:p>
            <a:endParaRPr lang="en-US" altLang="ja-JP" sz="700" dirty="0">
              <a:solidFill>
                <a:schemeClr val="tx1">
                  <a:lumMod val="65000"/>
                  <a:lumOff val="35000"/>
                </a:schemeClr>
              </a:solidFill>
            </a:endParaRPr>
          </a:p>
          <a:p>
            <a:r>
              <a:rPr lang="ja-JP" altLang="en-US" sz="2000" b="1" dirty="0">
                <a:solidFill>
                  <a:schemeClr val="tx1">
                    <a:lumMod val="65000"/>
                    <a:lumOff val="35000"/>
                  </a:schemeClr>
                </a:solidFill>
              </a:rPr>
              <a:t>　</a:t>
            </a:r>
            <a:r>
              <a:rPr lang="en-US" altLang="ja-JP" b="1" dirty="0">
                <a:solidFill>
                  <a:schemeClr val="tx1">
                    <a:lumMod val="65000"/>
                    <a:lumOff val="35000"/>
                  </a:schemeClr>
                </a:solidFill>
              </a:rPr>
              <a:t>【</a:t>
            </a:r>
            <a:r>
              <a:rPr lang="ja-JP" altLang="en-US" b="1" dirty="0">
                <a:solidFill>
                  <a:schemeClr val="tx1">
                    <a:lumMod val="65000"/>
                    <a:lumOff val="35000"/>
                  </a:schemeClr>
                </a:solidFill>
              </a:rPr>
              <a:t>連携する必須項目</a:t>
            </a:r>
            <a:r>
              <a:rPr lang="en-US" altLang="ja-JP" b="1" dirty="0">
                <a:solidFill>
                  <a:schemeClr val="tx1">
                    <a:lumMod val="65000"/>
                    <a:lumOff val="35000"/>
                  </a:schemeClr>
                </a:solidFill>
              </a:rPr>
              <a:t>】</a:t>
            </a:r>
          </a:p>
          <a:p>
            <a:r>
              <a:rPr lang="ja-JP" altLang="en-US" dirty="0">
                <a:solidFill>
                  <a:schemeClr val="tx1">
                    <a:lumMod val="65000"/>
                    <a:lumOff val="35000"/>
                  </a:schemeClr>
                </a:solidFill>
              </a:rPr>
              <a:t>・アカウント</a:t>
            </a:r>
            <a:r>
              <a:rPr lang="en-US" altLang="ja-JP" dirty="0">
                <a:solidFill>
                  <a:schemeClr val="tx1">
                    <a:lumMod val="65000"/>
                    <a:lumOff val="35000"/>
                  </a:schemeClr>
                </a:solidFill>
              </a:rPr>
              <a:t>ID</a:t>
            </a:r>
            <a:r>
              <a:rPr lang="ja-JP" altLang="en-US" dirty="0">
                <a:solidFill>
                  <a:schemeClr val="tx1">
                    <a:lumMod val="65000"/>
                    <a:lumOff val="35000"/>
                  </a:schemeClr>
                </a:solidFill>
              </a:rPr>
              <a:t>　・キャンペーン</a:t>
            </a:r>
            <a:r>
              <a:rPr lang="en-US" altLang="ja-JP" dirty="0">
                <a:solidFill>
                  <a:schemeClr val="tx1">
                    <a:lumMod val="65000"/>
                    <a:lumOff val="35000"/>
                  </a:schemeClr>
                </a:solidFill>
              </a:rPr>
              <a:t>ID</a:t>
            </a:r>
            <a:r>
              <a:rPr lang="ja-JP" altLang="en-US" dirty="0">
                <a:solidFill>
                  <a:schemeClr val="tx1">
                    <a:lumMod val="65000"/>
                    <a:lumOff val="35000"/>
                  </a:schemeClr>
                </a:solidFill>
              </a:rPr>
              <a:t>　・お申込み金額　・お申込み商品名</a:t>
            </a:r>
            <a:br>
              <a:rPr lang="en-US" altLang="ja-JP" dirty="0">
                <a:solidFill>
                  <a:schemeClr val="tx1">
                    <a:lumMod val="65000"/>
                    <a:lumOff val="35000"/>
                  </a:schemeClr>
                </a:solidFill>
              </a:rPr>
            </a:br>
            <a:r>
              <a:rPr lang="ja-JP" altLang="en-US" dirty="0">
                <a:solidFill>
                  <a:schemeClr val="tx1">
                    <a:lumMod val="65000"/>
                    <a:lumOff val="35000"/>
                  </a:schemeClr>
                </a:solidFill>
              </a:rPr>
              <a:t>・お申込み枠数　・掲載期間　</a:t>
            </a:r>
            <a:endParaRPr lang="en-US" altLang="ja-JP" dirty="0">
              <a:solidFill>
                <a:schemeClr val="tx1">
                  <a:lumMod val="65000"/>
                  <a:lumOff val="35000"/>
                </a:schemeClr>
              </a:solidFill>
            </a:endParaRPr>
          </a:p>
        </p:txBody>
      </p:sp>
      <p:sp>
        <p:nvSpPr>
          <p:cNvPr id="7" name="角丸四角形 6"/>
          <p:cNvSpPr/>
          <p:nvPr/>
        </p:nvSpPr>
        <p:spPr>
          <a:xfrm>
            <a:off x="345307" y="4563097"/>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8" name="テキスト ボックス 1"/>
          <p:cNvSpPr txBox="1"/>
          <p:nvPr/>
        </p:nvSpPr>
        <p:spPr>
          <a:xfrm>
            <a:off x="471102" y="4677566"/>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注意事項</a:t>
            </a:r>
            <a:endParaRPr kumimoji="1" lang="ja-JP" altLang="en-US" sz="2000" b="1" dirty="0">
              <a:latin typeface="メイリオ" panose="020B0604030504040204" pitchFamily="50" charset="-128"/>
              <a:ea typeface="メイリオ" panose="020B0604030504040204" pitchFamily="50" charset="-128"/>
            </a:endParaRPr>
          </a:p>
        </p:txBody>
      </p:sp>
      <p:sp>
        <p:nvSpPr>
          <p:cNvPr id="9" name="テキスト ボックス 8"/>
          <p:cNvSpPr txBox="1"/>
          <p:nvPr/>
        </p:nvSpPr>
        <p:spPr>
          <a:xfrm>
            <a:off x="821755" y="5293657"/>
            <a:ext cx="11213326" cy="1015663"/>
          </a:xfrm>
          <a:prstGeom prst="rect">
            <a:avLst/>
          </a:prstGeom>
          <a:noFill/>
        </p:spPr>
        <p:txBody>
          <a:bodyPr wrap="none" rtlCol="0">
            <a:spAutoFit/>
          </a:bodyPr>
          <a:lstStyle/>
          <a:p>
            <a:r>
              <a:rPr lang="ja-JP" altLang="en-US" sz="2000" dirty="0">
                <a:solidFill>
                  <a:schemeClr val="tx1">
                    <a:lumMod val="65000"/>
                    <a:lumOff val="35000"/>
                  </a:schemeClr>
                </a:solidFill>
              </a:rPr>
              <a:t>・弊社担当営業に</a:t>
            </a:r>
            <a:r>
              <a:rPr lang="ja-JP" altLang="en-US" sz="2000" dirty="0">
                <a:solidFill>
                  <a:srgbClr val="FF0000"/>
                </a:solidFill>
              </a:rPr>
              <a:t>情報</a:t>
            </a:r>
            <a:r>
              <a:rPr kumimoji="1" lang="ja-JP" altLang="en-US" sz="2000" dirty="0">
                <a:solidFill>
                  <a:srgbClr val="FF0000"/>
                </a:solidFill>
              </a:rPr>
              <a:t>連携ない場合は、施策適用とならず</a:t>
            </a:r>
            <a:r>
              <a:rPr kumimoji="1" lang="ja-JP" altLang="en-US" sz="2000" dirty="0">
                <a:solidFill>
                  <a:schemeClr val="tx1">
                    <a:lumMod val="65000"/>
                    <a:lumOff val="35000"/>
                  </a:schemeClr>
                </a:solidFill>
              </a:rPr>
              <a:t>に予約金額のまま請求が行われます。</a:t>
            </a:r>
            <a:endParaRPr kumimoji="1" lang="en-US" altLang="ja-JP" sz="2000" dirty="0">
              <a:solidFill>
                <a:schemeClr val="tx1">
                  <a:lumMod val="65000"/>
                  <a:lumOff val="35000"/>
                </a:schemeClr>
              </a:solidFill>
            </a:endParaRPr>
          </a:p>
          <a:p>
            <a:pPr algn="l"/>
            <a:r>
              <a:rPr kumimoji="1" lang="ja-JP" altLang="en-US" sz="2000" dirty="0">
                <a:solidFill>
                  <a:schemeClr val="tx1">
                    <a:lumMod val="65000"/>
                    <a:lumOff val="35000"/>
                  </a:schemeClr>
                </a:solidFill>
              </a:rPr>
              <a:t>・商品ごとの施策適用掲載期間からずれている場合は、</a:t>
            </a:r>
            <a:r>
              <a:rPr lang="ja-JP" altLang="en-US" sz="2000" dirty="0">
                <a:solidFill>
                  <a:schemeClr val="tx1">
                    <a:lumMod val="65000"/>
                    <a:lumOff val="35000"/>
                  </a:schemeClr>
                </a:solidFill>
              </a:rPr>
              <a:t>適用</a:t>
            </a:r>
            <a:r>
              <a:rPr kumimoji="1" lang="ja-JP" altLang="en-US" sz="2000" dirty="0">
                <a:solidFill>
                  <a:schemeClr val="tx1">
                    <a:lumMod val="65000"/>
                    <a:lumOff val="35000"/>
                  </a:schemeClr>
                </a:solidFill>
              </a:rPr>
              <a:t>対象外です。</a:t>
            </a:r>
            <a:endParaRPr kumimoji="1" lang="en-US" altLang="ja-JP" sz="2000" dirty="0">
              <a:solidFill>
                <a:schemeClr val="tx1">
                  <a:lumMod val="65000"/>
                  <a:lumOff val="35000"/>
                </a:schemeClr>
              </a:solidFill>
            </a:endParaRPr>
          </a:p>
          <a:p>
            <a:r>
              <a:rPr lang="ja-JP" altLang="en-US" sz="2000" dirty="0">
                <a:solidFill>
                  <a:schemeClr val="tx1">
                    <a:lumMod val="65000"/>
                    <a:lumOff val="35000"/>
                  </a:schemeClr>
                </a:solidFill>
              </a:rPr>
              <a:t>・</a:t>
            </a:r>
            <a:r>
              <a:rPr lang="en-US" altLang="ja-JP" sz="2000" dirty="0">
                <a:solidFill>
                  <a:schemeClr val="tx1">
                    <a:lumMod val="65000"/>
                    <a:lumOff val="35000"/>
                  </a:schemeClr>
                </a:solidFill>
              </a:rPr>
              <a:t>2022</a:t>
            </a:r>
            <a:r>
              <a:rPr lang="ja-JP" altLang="en-US" sz="2000" dirty="0">
                <a:solidFill>
                  <a:schemeClr val="tx1">
                    <a:lumMod val="65000"/>
                    <a:lumOff val="35000"/>
                  </a:schemeClr>
                </a:solidFill>
              </a:rPr>
              <a:t>年</a:t>
            </a:r>
            <a:r>
              <a:rPr lang="en-US" altLang="ja-JP" sz="2000" dirty="0">
                <a:solidFill>
                  <a:schemeClr val="tx1">
                    <a:lumMod val="65000"/>
                    <a:lumOff val="35000"/>
                  </a:schemeClr>
                </a:solidFill>
              </a:rPr>
              <a:t>11</a:t>
            </a:r>
            <a:r>
              <a:rPr lang="ja-JP" altLang="en-US" sz="2000" dirty="0">
                <a:solidFill>
                  <a:schemeClr val="tx1">
                    <a:lumMod val="65000"/>
                    <a:lumOff val="35000"/>
                  </a:schemeClr>
                </a:solidFill>
              </a:rPr>
              <a:t>月</a:t>
            </a:r>
            <a:r>
              <a:rPr lang="en-US" altLang="ja-JP" sz="2000" dirty="0">
                <a:solidFill>
                  <a:schemeClr val="tx1">
                    <a:lumMod val="65000"/>
                    <a:lumOff val="35000"/>
                  </a:schemeClr>
                </a:solidFill>
              </a:rPr>
              <a:t>30</a:t>
            </a:r>
            <a:r>
              <a:rPr lang="ja-JP" altLang="en-US" sz="2000" dirty="0">
                <a:solidFill>
                  <a:schemeClr val="tx1">
                    <a:lumMod val="65000"/>
                    <a:lumOff val="35000"/>
                  </a:schemeClr>
                </a:solidFill>
              </a:rPr>
              <a:t>日（水）以前の予約案件は、適用対象外です。</a:t>
            </a:r>
            <a:endParaRPr kumimoji="1" lang="en-US" altLang="ja-JP" sz="2000" dirty="0">
              <a:solidFill>
                <a:schemeClr val="tx1">
                  <a:lumMod val="65000"/>
                  <a:lumOff val="35000"/>
                </a:schemeClr>
              </a:solidFill>
            </a:endParaRPr>
          </a:p>
        </p:txBody>
      </p:sp>
      <p:sp>
        <p:nvSpPr>
          <p:cNvPr id="10" name="正方形/長方形 9"/>
          <p:cNvSpPr/>
          <p:nvPr/>
        </p:nvSpPr>
        <p:spPr>
          <a:xfrm>
            <a:off x="471102" y="6489888"/>
            <a:ext cx="2736647" cy="215444"/>
          </a:xfrm>
          <a:prstGeom prst="rect">
            <a:avLst/>
          </a:prstGeom>
        </p:spPr>
        <p:txBody>
          <a:bodyPr wrap="none" lIns="91440" tIns="45720" rIns="91440" bIns="45720" anchor="t">
            <a:spAutoFit/>
          </a:bodyPr>
          <a:lstStyle/>
          <a:p>
            <a:pPr lvl="0">
              <a:defRPr/>
            </a:pPr>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b="0" i="0" u="none" strike="noStrike" kern="0" cap="none" spc="0" normalizeH="0" baseline="0" noProof="0" dirty="0" err="1">
                <a:ln>
                  <a:noFill/>
                </a:ln>
                <a:solidFill>
                  <a:prstClr val="black">
                    <a:lumMod val="65000"/>
                    <a:lumOff val="35000"/>
                  </a:prstClr>
                </a:solidFill>
                <a:effectLst/>
                <a:uLnTx/>
                <a:uFillTx/>
              </a:rPr>
              <a:t>vimps</a:t>
            </a:r>
            <a:r>
              <a:rPr kumimoji="0" lang="ja-JP" altLang="en-US" sz="800" b="0" i="0" u="none" strike="noStrike" kern="0" cap="none" spc="0" normalizeH="0" baseline="0" noProof="0" dirty="0">
                <a:ln>
                  <a:noFill/>
                </a:ln>
                <a:solidFill>
                  <a:prstClr val="black">
                    <a:lumMod val="65000"/>
                    <a:lumOff val="35000"/>
                  </a:prstClr>
                </a:solidFill>
                <a:effectLst/>
                <a:uLnTx/>
                <a:uFillTx/>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spTree>
    <p:extLst>
      <p:ext uri="{BB962C8B-B14F-4D97-AF65-F5344CB8AC3E}">
        <p14:creationId xmlns:p14="http://schemas.microsoft.com/office/powerpoint/2010/main" val="255478464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en-US" altLang="ja-JP" sz="2800" i="0" dirty="0">
                <a:solidFill>
                  <a:srgbClr val="000000"/>
                </a:solidFill>
                <a:effectLst/>
                <a:latin typeface="Hiragino Kaku Gothic Pro"/>
              </a:rPr>
              <a:t>carview! </a:t>
            </a:r>
            <a:r>
              <a:rPr lang="ja-JP" altLang="en-US" sz="2800" i="0" dirty="0">
                <a:solidFill>
                  <a:srgbClr val="000000"/>
                </a:solidFill>
                <a:effectLst/>
                <a:latin typeface="Hiragino Kaku Gothic Pro"/>
              </a:rPr>
              <a:t>商品 特別プラン②グロス割引</a:t>
            </a: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4" name="角丸四角形 3"/>
          <p:cNvSpPr/>
          <p:nvPr/>
        </p:nvSpPr>
        <p:spPr>
          <a:xfrm>
            <a:off x="345307" y="1052736"/>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6" name="テキスト ボックス 1"/>
          <p:cNvSpPr txBox="1"/>
          <p:nvPr/>
        </p:nvSpPr>
        <p:spPr>
          <a:xfrm>
            <a:off x="471102" y="1167205"/>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計算方法</a:t>
            </a:r>
            <a:endParaRPr kumimoji="1" lang="ja-JP" altLang="en-US" sz="2000" b="1" dirty="0">
              <a:latin typeface="メイリオ" panose="020B0604030504040204" pitchFamily="50" charset="-128"/>
              <a:ea typeface="メイリオ" panose="020B0604030504040204" pitchFamily="50" charset="-128"/>
            </a:endParaRPr>
          </a:p>
        </p:txBody>
      </p:sp>
      <p:sp>
        <p:nvSpPr>
          <p:cNvPr id="2" name="テキスト ボックス 1"/>
          <p:cNvSpPr txBox="1"/>
          <p:nvPr/>
        </p:nvSpPr>
        <p:spPr>
          <a:xfrm>
            <a:off x="767408" y="1769096"/>
            <a:ext cx="10945216" cy="707886"/>
          </a:xfrm>
          <a:prstGeom prst="rect">
            <a:avLst/>
          </a:prstGeom>
          <a:noFill/>
        </p:spPr>
        <p:txBody>
          <a:bodyPr wrap="square" rtlCol="0">
            <a:spAutoFit/>
          </a:bodyPr>
          <a:lstStyle/>
          <a:p>
            <a:pPr algn="l"/>
            <a:r>
              <a:rPr lang="ja-JP" altLang="en-US" sz="2000" dirty="0">
                <a:solidFill>
                  <a:schemeClr val="tx1">
                    <a:lumMod val="65000"/>
                    <a:lumOff val="35000"/>
                  </a:schemeClr>
                </a:solidFill>
              </a:rPr>
              <a:t>割引金額の計算は、</a:t>
            </a:r>
            <a:r>
              <a:rPr lang="ja-JP" altLang="en-US" sz="2000" dirty="0">
                <a:solidFill>
                  <a:srgbClr val="FF0000"/>
                </a:solidFill>
              </a:rPr>
              <a:t>金額ベースで計算</a:t>
            </a:r>
            <a:r>
              <a:rPr lang="ja-JP" altLang="en-US" sz="2000" dirty="0">
                <a:solidFill>
                  <a:schemeClr val="tx1">
                    <a:lumMod val="65000"/>
                    <a:lumOff val="35000"/>
                  </a:schemeClr>
                </a:solidFill>
              </a:rPr>
              <a:t>いただけますとシンプルです。</a:t>
            </a:r>
            <a:endParaRPr lang="en-US" altLang="ja-JP" sz="2000" dirty="0">
              <a:solidFill>
                <a:schemeClr val="tx1">
                  <a:lumMod val="65000"/>
                  <a:lumOff val="35000"/>
                </a:schemeClr>
              </a:solidFill>
            </a:endParaRPr>
          </a:p>
          <a:p>
            <a:pPr algn="l"/>
            <a:r>
              <a:rPr kumimoji="1" lang="ja-JP" altLang="en-US" sz="2000" b="1" u="sng" dirty="0">
                <a:solidFill>
                  <a:schemeClr val="tx1">
                    <a:lumMod val="65000"/>
                    <a:lumOff val="35000"/>
                  </a:schemeClr>
                </a:solidFill>
              </a:rPr>
              <a:t>割引前の金額</a:t>
            </a:r>
            <a:r>
              <a:rPr lang="ja-JP" altLang="en-US" sz="2000" b="1" u="sng" dirty="0">
                <a:solidFill>
                  <a:schemeClr val="tx1">
                    <a:lumMod val="65000"/>
                    <a:lumOff val="35000"/>
                  </a:schemeClr>
                </a:solidFill>
              </a:rPr>
              <a:t>で</a:t>
            </a:r>
            <a:r>
              <a:rPr kumimoji="1" lang="ja-JP" altLang="en-US" sz="2000" b="1" u="sng" dirty="0">
                <a:solidFill>
                  <a:schemeClr val="tx1">
                    <a:lumMod val="65000"/>
                    <a:lumOff val="35000"/>
                  </a:schemeClr>
                </a:solidFill>
              </a:rPr>
              <a:t>ご予約</a:t>
            </a:r>
            <a:r>
              <a:rPr lang="ja-JP" altLang="en-US" sz="2000" b="1" u="sng" dirty="0">
                <a:solidFill>
                  <a:schemeClr val="tx1">
                    <a:lumMod val="65000"/>
                    <a:lumOff val="35000"/>
                  </a:schemeClr>
                </a:solidFill>
              </a:rPr>
              <a:t>いただき</a:t>
            </a:r>
            <a:r>
              <a:rPr lang="ja-JP" altLang="en-US" sz="2000" dirty="0">
                <a:solidFill>
                  <a:schemeClr val="tx1">
                    <a:lumMod val="65000"/>
                    <a:lumOff val="35000"/>
                  </a:schemeClr>
                </a:solidFill>
              </a:rPr>
              <a:t>、割引分をその後特別調整金として処理いたします。</a:t>
            </a:r>
            <a:endParaRPr kumimoji="1" lang="en-US" altLang="ja-JP" sz="2000" dirty="0">
              <a:solidFill>
                <a:schemeClr val="tx1">
                  <a:lumMod val="65000"/>
                  <a:lumOff val="35000"/>
                </a:schemeClr>
              </a:solidFill>
            </a:endParaRPr>
          </a:p>
        </p:txBody>
      </p:sp>
      <p:sp>
        <p:nvSpPr>
          <p:cNvPr id="7" name="テキスト ボックス 6">
            <a:extLst>
              <a:ext uri="{FF2B5EF4-FFF2-40B4-BE49-F238E27FC236}">
                <a16:creationId xmlns:a16="http://schemas.microsoft.com/office/drawing/2014/main" id="{CFD3B29B-5806-1BB6-8D1E-C84A97697C63}"/>
              </a:ext>
            </a:extLst>
          </p:cNvPr>
          <p:cNvSpPr txBox="1"/>
          <p:nvPr/>
        </p:nvSpPr>
        <p:spPr>
          <a:xfrm>
            <a:off x="627240" y="3724111"/>
            <a:ext cx="2449710" cy="338554"/>
          </a:xfrm>
          <a:prstGeom prst="rect">
            <a:avLst/>
          </a:prstGeom>
          <a:noFill/>
        </p:spPr>
        <p:txBody>
          <a:bodyPr wrap="none" rtlCol="0">
            <a:spAutoFit/>
          </a:bodyPr>
          <a:lstStyle/>
          <a:p>
            <a:pPr algn="l"/>
            <a:r>
              <a:rPr lang="ja-JP" altLang="en-US" sz="1600" b="1" dirty="0">
                <a:solidFill>
                  <a:schemeClr val="tx1">
                    <a:lumMod val="65000"/>
                    <a:lumOff val="35000"/>
                  </a:schemeClr>
                </a:solidFill>
              </a:rPr>
              <a:t>例）予算</a:t>
            </a:r>
            <a:r>
              <a:rPr lang="en-US" altLang="ja-JP" sz="1600" b="1" dirty="0">
                <a:solidFill>
                  <a:schemeClr val="tx1">
                    <a:lumMod val="65000"/>
                    <a:lumOff val="35000"/>
                  </a:schemeClr>
                </a:solidFill>
              </a:rPr>
              <a:t>100</a:t>
            </a:r>
            <a:r>
              <a:rPr lang="ja-JP" altLang="en-US" sz="1600" b="1" dirty="0">
                <a:solidFill>
                  <a:schemeClr val="tx1">
                    <a:lumMod val="65000"/>
                    <a:lumOff val="35000"/>
                  </a:schemeClr>
                </a:solidFill>
              </a:rPr>
              <a:t>万円の場合</a:t>
            </a:r>
            <a:endParaRPr lang="en-US" altLang="ja-JP" sz="1600" b="1" dirty="0">
              <a:solidFill>
                <a:schemeClr val="tx1">
                  <a:lumMod val="65000"/>
                  <a:lumOff val="35000"/>
                </a:schemeClr>
              </a:solidFill>
            </a:endParaRPr>
          </a:p>
        </p:txBody>
      </p:sp>
      <p:graphicFrame>
        <p:nvGraphicFramePr>
          <p:cNvPr id="9" name="表 8">
            <a:extLst>
              <a:ext uri="{FF2B5EF4-FFF2-40B4-BE49-F238E27FC236}">
                <a16:creationId xmlns:a16="http://schemas.microsoft.com/office/drawing/2014/main" id="{4FABD7EF-7F89-55F0-AEC9-4CAC116C79EB}"/>
              </a:ext>
            </a:extLst>
          </p:cNvPr>
          <p:cNvGraphicFramePr>
            <a:graphicFrameLocks noGrp="1"/>
          </p:cNvGraphicFramePr>
          <p:nvPr>
            <p:extLst>
              <p:ext uri="{D42A27DB-BD31-4B8C-83A1-F6EECF244321}">
                <p14:modId xmlns:p14="http://schemas.microsoft.com/office/powerpoint/2010/main" val="118527810"/>
              </p:ext>
            </p:extLst>
          </p:nvPr>
        </p:nvGraphicFramePr>
        <p:xfrm>
          <a:off x="627240" y="2622126"/>
          <a:ext cx="10081121" cy="780578"/>
        </p:xfrm>
        <a:graphic>
          <a:graphicData uri="http://schemas.openxmlformats.org/drawingml/2006/table">
            <a:tbl>
              <a:tblPr/>
              <a:tblGrid>
                <a:gridCol w="2407325">
                  <a:extLst>
                    <a:ext uri="{9D8B030D-6E8A-4147-A177-3AD203B41FA5}">
                      <a16:colId xmlns:a16="http://schemas.microsoft.com/office/drawing/2014/main" val="2561205553"/>
                    </a:ext>
                  </a:extLst>
                </a:gridCol>
                <a:gridCol w="2557932">
                  <a:extLst>
                    <a:ext uri="{9D8B030D-6E8A-4147-A177-3AD203B41FA5}">
                      <a16:colId xmlns:a16="http://schemas.microsoft.com/office/drawing/2014/main" val="688406194"/>
                    </a:ext>
                  </a:extLst>
                </a:gridCol>
                <a:gridCol w="2557932">
                  <a:extLst>
                    <a:ext uri="{9D8B030D-6E8A-4147-A177-3AD203B41FA5}">
                      <a16:colId xmlns:a16="http://schemas.microsoft.com/office/drawing/2014/main" val="182766774"/>
                    </a:ext>
                  </a:extLst>
                </a:gridCol>
                <a:gridCol w="2557932">
                  <a:extLst>
                    <a:ext uri="{9D8B030D-6E8A-4147-A177-3AD203B41FA5}">
                      <a16:colId xmlns:a16="http://schemas.microsoft.com/office/drawing/2014/main" val="4004894550"/>
                    </a:ext>
                  </a:extLst>
                </a:gridCol>
              </a:tblGrid>
              <a:tr h="388278">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予約金額</a:t>
                      </a:r>
                      <a:r>
                        <a:rPr lang="en-US" altLang="ja-JP" sz="1600" b="1" i="0" u="none" strike="noStrike" dirty="0">
                          <a:solidFill>
                            <a:srgbClr val="F2F2F2"/>
                          </a:solidFill>
                          <a:effectLst/>
                          <a:latin typeface="メイリオ" panose="020B0604030504040204" pitchFamily="50" charset="-128"/>
                          <a:ea typeface="メイリオ" panose="020B0604030504040204" pitchFamily="50" charset="-128"/>
                        </a:rPr>
                        <a:t>(</a:t>
                      </a: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グロス</a:t>
                      </a:r>
                      <a:r>
                        <a:rPr lang="en-US" altLang="ja-JP" sz="1600" b="1" i="0" u="none" strike="noStrike" dirty="0">
                          <a:solidFill>
                            <a:srgbClr val="F2F2F2"/>
                          </a:solidFill>
                          <a:effectLst/>
                          <a:latin typeface="メイリオ" panose="020B0604030504040204" pitchFamily="50" charset="-128"/>
                          <a:ea typeface="メイリオ" panose="020B0604030504040204" pitchFamily="50" charset="-128"/>
                        </a:rPr>
                        <a:t>)</a:t>
                      </a:r>
                      <a:endParaRPr lang="ja-JP" altLang="en-US" sz="16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割引率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請求金額計算</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請求金額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92300">
                <a:tc>
                  <a:txBody>
                    <a:bodyPr/>
                    <a:lstStyle/>
                    <a:p>
                      <a:pPr algn="ctr" rtl="0" fontAlgn="ct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ー</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予約金額</a:t>
                      </a: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×0.85</a:t>
                      </a:r>
                      <a:endPar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予約金額ー割引金額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bl>
          </a:graphicData>
        </a:graphic>
      </p:graphicFrame>
      <p:sp>
        <p:nvSpPr>
          <p:cNvPr id="8" name="テキスト ボックス 7">
            <a:extLst>
              <a:ext uri="{FF2B5EF4-FFF2-40B4-BE49-F238E27FC236}">
                <a16:creationId xmlns:a16="http://schemas.microsoft.com/office/drawing/2014/main" id="{AC694278-305D-3D39-750F-1AF7341229B8}"/>
              </a:ext>
            </a:extLst>
          </p:cNvPr>
          <p:cNvSpPr txBox="1"/>
          <p:nvPr/>
        </p:nvSpPr>
        <p:spPr>
          <a:xfrm>
            <a:off x="7548865" y="5301208"/>
            <a:ext cx="3960440" cy="1323439"/>
          </a:xfrm>
          <a:prstGeom prst="rect">
            <a:avLst/>
          </a:prstGeom>
          <a:solidFill>
            <a:srgbClr val="FF0000"/>
          </a:solidFill>
        </p:spPr>
        <p:txBody>
          <a:bodyPr wrap="square" rtlCol="0">
            <a:spAutoFit/>
          </a:bodyPr>
          <a:lstStyle/>
          <a:p>
            <a:pPr algn="ctr"/>
            <a:r>
              <a:rPr kumimoji="1" lang="en-US" altLang="ja-JP" sz="2000" b="1" dirty="0">
                <a:solidFill>
                  <a:schemeClr val="bg1"/>
                </a:solidFill>
              </a:rPr>
              <a:t>【</a:t>
            </a:r>
            <a:r>
              <a:rPr kumimoji="1" lang="ja-JP" altLang="en-US" sz="2000" b="1" dirty="0">
                <a:solidFill>
                  <a:schemeClr val="bg1"/>
                </a:solidFill>
              </a:rPr>
              <a:t>注意</a:t>
            </a:r>
            <a:r>
              <a:rPr lang="en-US" altLang="ja-JP" sz="2000" b="1" dirty="0">
                <a:solidFill>
                  <a:schemeClr val="bg1"/>
                </a:solidFill>
              </a:rPr>
              <a:t>】</a:t>
            </a:r>
          </a:p>
          <a:p>
            <a:pPr algn="ctr"/>
            <a:r>
              <a:rPr kumimoji="1" lang="ja-JP" altLang="en-US" sz="2000" b="1" dirty="0">
                <a:solidFill>
                  <a:schemeClr val="bg1"/>
                </a:solidFill>
              </a:rPr>
              <a:t>増量プランとは</a:t>
            </a:r>
            <a:endParaRPr kumimoji="1" lang="en-US" altLang="ja-JP" sz="2000" b="1" dirty="0">
              <a:solidFill>
                <a:schemeClr val="bg1"/>
              </a:solidFill>
            </a:endParaRPr>
          </a:p>
          <a:p>
            <a:pPr algn="ctr"/>
            <a:r>
              <a:rPr kumimoji="1" lang="ja-JP" altLang="en-US" sz="2000" b="1" dirty="0">
                <a:solidFill>
                  <a:schemeClr val="bg1"/>
                </a:solidFill>
              </a:rPr>
              <a:t>予約金額算出・計算方法が</a:t>
            </a:r>
            <a:endParaRPr kumimoji="1" lang="en-US" altLang="ja-JP" sz="2000" b="1" dirty="0">
              <a:solidFill>
                <a:schemeClr val="bg1"/>
              </a:solidFill>
            </a:endParaRPr>
          </a:p>
          <a:p>
            <a:pPr algn="ctr"/>
            <a:r>
              <a:rPr kumimoji="1" lang="ja-JP" altLang="en-US" sz="2000" b="1" dirty="0">
                <a:solidFill>
                  <a:schemeClr val="bg1"/>
                </a:solidFill>
              </a:rPr>
              <a:t>異なります</a:t>
            </a:r>
          </a:p>
        </p:txBody>
      </p:sp>
      <p:graphicFrame>
        <p:nvGraphicFramePr>
          <p:cNvPr id="10" name="表 9">
            <a:extLst>
              <a:ext uri="{FF2B5EF4-FFF2-40B4-BE49-F238E27FC236}">
                <a16:creationId xmlns:a16="http://schemas.microsoft.com/office/drawing/2014/main" id="{AAC6B0F9-7F83-BDC7-3054-8D0A75B9E15D}"/>
              </a:ext>
            </a:extLst>
          </p:cNvPr>
          <p:cNvGraphicFramePr>
            <a:graphicFrameLocks noGrp="1"/>
          </p:cNvGraphicFramePr>
          <p:nvPr>
            <p:extLst>
              <p:ext uri="{D42A27DB-BD31-4B8C-83A1-F6EECF244321}">
                <p14:modId xmlns:p14="http://schemas.microsoft.com/office/powerpoint/2010/main" val="2646920340"/>
              </p:ext>
            </p:extLst>
          </p:nvPr>
        </p:nvGraphicFramePr>
        <p:xfrm>
          <a:off x="623391" y="4077072"/>
          <a:ext cx="10081121" cy="979977"/>
        </p:xfrm>
        <a:graphic>
          <a:graphicData uri="http://schemas.openxmlformats.org/drawingml/2006/table">
            <a:tbl>
              <a:tblPr/>
              <a:tblGrid>
                <a:gridCol w="2407325">
                  <a:extLst>
                    <a:ext uri="{9D8B030D-6E8A-4147-A177-3AD203B41FA5}">
                      <a16:colId xmlns:a16="http://schemas.microsoft.com/office/drawing/2014/main" val="2561205553"/>
                    </a:ext>
                  </a:extLst>
                </a:gridCol>
                <a:gridCol w="2557932">
                  <a:extLst>
                    <a:ext uri="{9D8B030D-6E8A-4147-A177-3AD203B41FA5}">
                      <a16:colId xmlns:a16="http://schemas.microsoft.com/office/drawing/2014/main" val="688406194"/>
                    </a:ext>
                  </a:extLst>
                </a:gridCol>
                <a:gridCol w="2557932">
                  <a:extLst>
                    <a:ext uri="{9D8B030D-6E8A-4147-A177-3AD203B41FA5}">
                      <a16:colId xmlns:a16="http://schemas.microsoft.com/office/drawing/2014/main" val="182766774"/>
                    </a:ext>
                  </a:extLst>
                </a:gridCol>
                <a:gridCol w="2557932">
                  <a:extLst>
                    <a:ext uri="{9D8B030D-6E8A-4147-A177-3AD203B41FA5}">
                      <a16:colId xmlns:a16="http://schemas.microsoft.com/office/drawing/2014/main" val="4004894550"/>
                    </a:ext>
                  </a:extLst>
                </a:gridCol>
              </a:tblGrid>
              <a:tr h="388278">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予約金額</a:t>
                      </a:r>
                      <a:r>
                        <a:rPr lang="en-US" altLang="ja-JP" sz="1600" b="1" i="0" u="none" strike="noStrike" dirty="0">
                          <a:solidFill>
                            <a:srgbClr val="F2F2F2"/>
                          </a:solidFill>
                          <a:effectLst/>
                          <a:latin typeface="メイリオ" panose="020B0604030504040204" pitchFamily="50" charset="-128"/>
                          <a:ea typeface="メイリオ" panose="020B0604030504040204" pitchFamily="50" charset="-128"/>
                        </a:rPr>
                        <a:t>(</a:t>
                      </a: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グロス</a:t>
                      </a:r>
                      <a:r>
                        <a:rPr lang="en-US" altLang="ja-JP" sz="1600" b="1" i="0" u="none" strike="noStrike" dirty="0">
                          <a:solidFill>
                            <a:srgbClr val="F2F2F2"/>
                          </a:solidFill>
                          <a:effectLst/>
                          <a:latin typeface="メイリオ" panose="020B0604030504040204" pitchFamily="50" charset="-128"/>
                          <a:ea typeface="メイリオ" panose="020B0604030504040204" pitchFamily="50" charset="-128"/>
                        </a:rPr>
                        <a:t>)</a:t>
                      </a:r>
                      <a:endParaRPr lang="ja-JP" altLang="en-US" sz="16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割引率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請求金額計算</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請求金額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591699">
                <a:tc>
                  <a:txBody>
                    <a:bodyPr/>
                    <a:lstStyle/>
                    <a:p>
                      <a:pPr algn="ctr" rtl="0" fontAlgn="ct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100</a:t>
                      </a: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万円</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6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600" b="0" i="0" u="none" strike="noStrike" dirty="0">
                          <a:solidFill>
                            <a:srgbClr val="000000"/>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100</a:t>
                      </a: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万円</a:t>
                      </a: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×0.85</a:t>
                      </a:r>
                    </a:p>
                    <a:p>
                      <a:pPr marL="0" marR="0" lvl="0" indent="0" algn="ctr" defTabSz="914423" rtl="0" eaLnBrk="1" fontAlgn="ctr" latinLnBrk="0" hangingPunct="1">
                        <a:lnSpc>
                          <a:spcPct val="100000"/>
                        </a:lnSpc>
                        <a:spcBef>
                          <a:spcPts val="0"/>
                        </a:spcBef>
                        <a:spcAft>
                          <a:spcPts val="0"/>
                        </a:spcAft>
                        <a:buClrTx/>
                        <a:buSzTx/>
                        <a:buFontTx/>
                        <a:buNone/>
                        <a:tabLst/>
                        <a:defRPr/>
                      </a:pP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※15</a:t>
                      </a: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万円割引</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85</a:t>
                      </a:r>
                      <a:r>
                        <a:rPr kumimoji="1" lang="ja-JP" altLang="en-US" sz="1600" b="1" i="0" u="none" strike="noStrike" kern="1200" dirty="0">
                          <a:solidFill>
                            <a:srgbClr val="FF0000"/>
                          </a:solidFill>
                          <a:effectLst/>
                          <a:latin typeface="メイリオ" panose="020B0604030504040204" pitchFamily="50" charset="-128"/>
                          <a:ea typeface="メイリオ" panose="020B0604030504040204" pitchFamily="50" charset="-128"/>
                          <a:cs typeface="+mn-cs"/>
                        </a:rPr>
                        <a:t>万円</a:t>
                      </a:r>
                      <a:endParaRPr kumimoji="1" lang="en-US" altLang="ja-JP" sz="1600" b="1" i="0" u="none" strike="noStrike" kern="1200" dirty="0">
                        <a:solidFill>
                          <a:srgbClr val="FF0000"/>
                        </a:solidFill>
                        <a:effectLst/>
                        <a:latin typeface="メイリオ" panose="020B0604030504040204" pitchFamily="50" charset="-128"/>
                        <a:ea typeface="メイリオ" panose="020B0604030504040204" pitchFamily="50" charset="-128"/>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bl>
          </a:graphicData>
        </a:graphic>
      </p:graphicFrame>
      <p:sp>
        <p:nvSpPr>
          <p:cNvPr id="11" name="テキスト ボックス 10">
            <a:extLst>
              <a:ext uri="{FF2B5EF4-FFF2-40B4-BE49-F238E27FC236}">
                <a16:creationId xmlns:a16="http://schemas.microsoft.com/office/drawing/2014/main" id="{C602FA31-55CD-54D0-6F68-D1F4925D85FE}"/>
              </a:ext>
            </a:extLst>
          </p:cNvPr>
          <p:cNvSpPr txBox="1"/>
          <p:nvPr/>
        </p:nvSpPr>
        <p:spPr>
          <a:xfrm>
            <a:off x="551384" y="5373216"/>
            <a:ext cx="8568952" cy="276999"/>
          </a:xfrm>
          <a:prstGeom prst="rect">
            <a:avLst/>
          </a:prstGeom>
          <a:noFill/>
        </p:spPr>
        <p:txBody>
          <a:bodyPr wrap="square" rtlCol="0">
            <a:spAutoFit/>
          </a:bodyPr>
          <a:lstStyle/>
          <a:p>
            <a:pPr algn="l"/>
            <a:r>
              <a:rPr kumimoji="1" lang="en-US" altLang="ja-JP" sz="1200" dirty="0"/>
              <a:t>※</a:t>
            </a:r>
            <a:r>
              <a:rPr kumimoji="1" lang="ja-JP" altLang="en-US" sz="1200" dirty="0"/>
              <a:t>プラン適用条件が</a:t>
            </a:r>
            <a:r>
              <a:rPr kumimoji="1" lang="en-US" altLang="ja-JP" sz="1200" dirty="0"/>
              <a:t>100</a:t>
            </a:r>
            <a:r>
              <a:rPr lang="ja-JP" altLang="en-US" sz="1200" dirty="0"/>
              <a:t>万円となっていますが、割引前の予約金額をベースに適用します。</a:t>
            </a:r>
            <a:endParaRPr kumimoji="1" lang="ja-JP" altLang="en-US" sz="1200" dirty="0"/>
          </a:p>
        </p:txBody>
      </p:sp>
    </p:spTree>
    <p:extLst>
      <p:ext uri="{BB962C8B-B14F-4D97-AF65-F5344CB8AC3E}">
        <p14:creationId xmlns:p14="http://schemas.microsoft.com/office/powerpoint/2010/main" val="310268754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直角三角形 3">
            <a:extLst>
              <a:ext uri="{FF2B5EF4-FFF2-40B4-BE49-F238E27FC236}">
                <a16:creationId xmlns:a16="http://schemas.microsoft.com/office/drawing/2014/main" id="{EE9476ED-501D-F106-8DD8-F9F280F7BC93}"/>
              </a:ext>
            </a:extLst>
          </p:cNvPr>
          <p:cNvSpPr/>
          <p:nvPr/>
        </p:nvSpPr>
        <p:spPr>
          <a:xfrm rot="16200000">
            <a:off x="7867392" y="2535723"/>
            <a:ext cx="3834103" cy="4815114"/>
          </a:xfrm>
          <a:prstGeom prst="rtTriangle">
            <a:avLst/>
          </a:prstGeom>
          <a:solidFill>
            <a:srgbClr val="EEEEE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p>
        </p:txBody>
      </p:sp>
      <p:sp>
        <p:nvSpPr>
          <p:cNvPr id="2" name="テキスト プレースホルダー 1">
            <a:extLst>
              <a:ext uri="{FF2B5EF4-FFF2-40B4-BE49-F238E27FC236}">
                <a16:creationId xmlns:a16="http://schemas.microsoft.com/office/drawing/2014/main" id="{3AAD9968-7B5C-9956-292F-5155A54F9C98}"/>
              </a:ext>
            </a:extLst>
          </p:cNvPr>
          <p:cNvSpPr txBox="1">
            <a:spLocks/>
          </p:cNvSpPr>
          <p:nvPr/>
        </p:nvSpPr>
        <p:spPr>
          <a:xfrm>
            <a:off x="250448" y="2162132"/>
            <a:ext cx="11691103" cy="2491004"/>
          </a:xfrm>
          <a:prstGeom prst="rect">
            <a:avLst/>
          </a:prstGeom>
        </p:spPr>
        <p:txBody>
          <a:bodyPr anchor="ctr">
            <a:noAutofit/>
          </a:bodyPr>
          <a:lstStyle>
            <a:defPPr>
              <a:defRPr lang="ja-JP"/>
            </a:defPPr>
            <a:lvl1pPr marL="0" algn="r" defTabSz="914400" rtl="0" eaLnBrk="1" latinLnBrk="0" hangingPunct="1">
              <a:defRPr kumimoji="1" sz="1400" kern="1200">
                <a:solidFill>
                  <a:schemeClr val="accent2"/>
                </a:solidFill>
                <a:latin typeface="メイリオ" panose="020B0604030504040204" pitchFamily="50" charset="-128"/>
                <a:ea typeface="メイリオ" panose="020B0604030504040204" pitchFamily="50" charset="-128"/>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en-US" altLang="ja-JP" sz="5400" b="0" i="0" dirty="0">
                <a:solidFill>
                  <a:srgbClr val="000000"/>
                </a:solidFill>
                <a:effectLst/>
                <a:latin typeface="Arial" panose="020B0604020202020204" pitchFamily="34" charset="0"/>
              </a:rPr>
              <a:t>appendix</a:t>
            </a:r>
            <a:endParaRPr lang="ja-JP" altLang="en-US" sz="4400" dirty="0">
              <a:solidFill>
                <a:schemeClr val="tx1">
                  <a:lumMod val="75000"/>
                  <a:lumOff val="25000"/>
                </a:schemeClr>
              </a:solidFill>
            </a:endParaRPr>
          </a:p>
        </p:txBody>
      </p:sp>
    </p:spTree>
    <p:extLst>
      <p:ext uri="{BB962C8B-B14F-4D97-AF65-F5344CB8AC3E}">
        <p14:creationId xmlns:p14="http://schemas.microsoft.com/office/powerpoint/2010/main" val="28738444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lang="ja-JP" altLang="en-US" dirty="0"/>
              <a:t>ウェブサイト</a:t>
            </a:r>
            <a:r>
              <a:rPr lang="en-US" altLang="ja-JP" dirty="0"/>
              <a:t>/</a:t>
            </a:r>
            <a:r>
              <a:rPr lang="ja-JP" altLang="en-US" dirty="0"/>
              <a:t>ドキュメント類</a:t>
            </a:r>
            <a:endParaRPr kumimoji="1" lang="ja-JP" altLang="en-US" dirty="0"/>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47</a:t>
            </a:fld>
            <a:endParaRPr lang="ja-JP" altLang="en-US"/>
          </a:p>
        </p:txBody>
      </p:sp>
      <p:graphicFrame>
        <p:nvGraphicFramePr>
          <p:cNvPr id="2" name="表 1">
            <a:extLst>
              <a:ext uri="{FF2B5EF4-FFF2-40B4-BE49-F238E27FC236}">
                <a16:creationId xmlns:a16="http://schemas.microsoft.com/office/drawing/2014/main" id="{23072672-592B-5425-CF65-5443790CE565}"/>
              </a:ext>
            </a:extLst>
          </p:cNvPr>
          <p:cNvGraphicFramePr>
            <a:graphicFrameLocks noGrp="1"/>
          </p:cNvGraphicFramePr>
          <p:nvPr>
            <p:extLst>
              <p:ext uri="{D42A27DB-BD31-4B8C-83A1-F6EECF244321}">
                <p14:modId xmlns:p14="http://schemas.microsoft.com/office/powerpoint/2010/main" val="928912865"/>
              </p:ext>
            </p:extLst>
          </p:nvPr>
        </p:nvGraphicFramePr>
        <p:xfrm>
          <a:off x="553808" y="1052736"/>
          <a:ext cx="11086808" cy="1565178"/>
        </p:xfrm>
        <a:graphic>
          <a:graphicData uri="http://schemas.openxmlformats.org/drawingml/2006/table">
            <a:tbl>
              <a:tblPr/>
              <a:tblGrid>
                <a:gridCol w="4708097">
                  <a:extLst>
                    <a:ext uri="{9D8B030D-6E8A-4147-A177-3AD203B41FA5}">
                      <a16:colId xmlns:a16="http://schemas.microsoft.com/office/drawing/2014/main" val="2606257009"/>
                    </a:ext>
                  </a:extLst>
                </a:gridCol>
                <a:gridCol w="6378711">
                  <a:extLst>
                    <a:ext uri="{9D8B030D-6E8A-4147-A177-3AD203B41FA5}">
                      <a16:colId xmlns:a16="http://schemas.microsoft.com/office/drawing/2014/main" val="3618112515"/>
                    </a:ext>
                  </a:extLst>
                </a:gridCol>
              </a:tblGrid>
              <a:tr h="388278">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エージェンシーポータル内</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en-US" altLang="ja-JP" sz="1600" b="1" i="0" u="none" strike="noStrike" dirty="0">
                          <a:solidFill>
                            <a:srgbClr val="F2F2F2"/>
                          </a:solidFill>
                          <a:effectLst/>
                          <a:latin typeface="メイリオ" panose="020B0604030504040204" pitchFamily="50" charset="-128"/>
                          <a:ea typeface="メイリオ" panose="020B0604030504040204" pitchFamily="50" charset="-128"/>
                        </a:rPr>
                        <a:t>URL</a:t>
                      </a:r>
                      <a:endParaRPr lang="ja-JP" altLang="en-US" sz="16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392300">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セールスシート一覧（バナー広告</a:t>
                      </a: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インストリーム広告）</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2"/>
                        </a:rPr>
                        <a:t>https://portal.yadui.business.yahoo.co.jp/agencyportal/873243/</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392300">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Yahoo! JAPAN </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全体 媒体資料</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3"/>
                        </a:rPr>
                        <a:t>https://portal.yadui.business.yahoo.co.jp/agencyportal/30187098/</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7360714"/>
                  </a:ext>
                </a:extLst>
              </a:tr>
              <a:tr h="392300">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サービス別媒体資料一覧</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4"/>
                        </a:rPr>
                        <a:t>https://portal.yadui.business.yahoo.co.jp/agencyportal/1052207/</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5776554"/>
                  </a:ext>
                </a:extLst>
              </a:tr>
            </a:tbl>
          </a:graphicData>
        </a:graphic>
      </p:graphicFrame>
      <p:graphicFrame>
        <p:nvGraphicFramePr>
          <p:cNvPr id="4" name="表 3">
            <a:extLst>
              <a:ext uri="{FF2B5EF4-FFF2-40B4-BE49-F238E27FC236}">
                <a16:creationId xmlns:a16="http://schemas.microsoft.com/office/drawing/2014/main" id="{6C8D0B62-8805-CE9B-33F5-34834690826D}"/>
              </a:ext>
            </a:extLst>
          </p:cNvPr>
          <p:cNvGraphicFramePr>
            <a:graphicFrameLocks noGrp="1"/>
          </p:cNvGraphicFramePr>
          <p:nvPr>
            <p:extLst>
              <p:ext uri="{D42A27DB-BD31-4B8C-83A1-F6EECF244321}">
                <p14:modId xmlns:p14="http://schemas.microsoft.com/office/powerpoint/2010/main" val="385734754"/>
              </p:ext>
            </p:extLst>
          </p:nvPr>
        </p:nvGraphicFramePr>
        <p:xfrm>
          <a:off x="551384" y="2853287"/>
          <a:ext cx="11086808" cy="3672057"/>
        </p:xfrm>
        <a:graphic>
          <a:graphicData uri="http://schemas.openxmlformats.org/drawingml/2006/table">
            <a:tbl>
              <a:tblPr/>
              <a:tblGrid>
                <a:gridCol w="4708097">
                  <a:extLst>
                    <a:ext uri="{9D8B030D-6E8A-4147-A177-3AD203B41FA5}">
                      <a16:colId xmlns:a16="http://schemas.microsoft.com/office/drawing/2014/main" val="2606257009"/>
                    </a:ext>
                  </a:extLst>
                </a:gridCol>
                <a:gridCol w="6378711">
                  <a:extLst>
                    <a:ext uri="{9D8B030D-6E8A-4147-A177-3AD203B41FA5}">
                      <a16:colId xmlns:a16="http://schemas.microsoft.com/office/drawing/2014/main" val="3618112515"/>
                    </a:ext>
                  </a:extLst>
                </a:gridCol>
              </a:tblGrid>
              <a:tr h="409900">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セールスシート</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tc>
                  <a:txBody>
                    <a:bodyPr/>
                    <a:lstStyle/>
                    <a:p>
                      <a:pPr algn="ctr" rtl="0" fontAlgn="ctr"/>
                      <a:r>
                        <a:rPr lang="ja-JP" altLang="en-US" sz="1600" b="1" i="0" u="none" strike="noStrike" dirty="0">
                          <a:solidFill>
                            <a:srgbClr val="F2F2F2"/>
                          </a:solidFill>
                          <a:effectLst/>
                          <a:latin typeface="メイリオ" panose="020B0604030504040204" pitchFamily="50" charset="-128"/>
                          <a:ea typeface="メイリオ" panose="020B0604030504040204" pitchFamily="50" charset="-128"/>
                        </a:rPr>
                        <a:t>ダウンロードリンク</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F7F7F"/>
                    </a:solidFill>
                  </a:tcPr>
                </a:tc>
                <a:extLst>
                  <a:ext uri="{0D108BD9-81ED-4DB2-BD59-A6C34878D82A}">
                    <a16:rowId xmlns:a16="http://schemas.microsoft.com/office/drawing/2014/main" val="620721856"/>
                  </a:ext>
                </a:extLst>
              </a:tr>
              <a:tr h="597861">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ブランドパネル</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a:t>
                      </a: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5"/>
                        </a:rPr>
                        <a:t>https://s.yimg.jp/dl/displayads-guarantee/displayads-guarantee_salessheet_BP_2022Q3.zip</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p>
                      <a:pPr algn="ctr" rtl="0" fontAlgn="ct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p>
                      <a:pPr algn="ctr" rtl="0" fontAlgn="ctr"/>
                      <a:r>
                        <a:rPr lang="ja-JP" altLang="en-US" sz="1000" b="0" i="0" u="none" strike="noStrike" dirty="0">
                          <a:solidFill>
                            <a:schemeClr val="tx1"/>
                          </a:solidFill>
                          <a:effectLst/>
                          <a:latin typeface="メイリオ" panose="020B0604030504040204" pitchFamily="50" charset="-128"/>
                          <a:ea typeface="メイリオ" panose="020B0604030504040204" pitchFamily="50" charset="-128"/>
                        </a:rPr>
                        <a:t>・</a:t>
                      </a: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6"/>
                        </a:rPr>
                        <a:t>https://s.yimg.jp/dl/displayads-guarantee/displayads-guarantee_salessheet_BP_2022Q4.zip</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414146">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インストリーム</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7"/>
                        </a:rPr>
                        <a:t>https://s.yimg.jp/dl/displayads-guarantee/displayads-guarantee_salessheet_instream_2022H2.zip</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7360714"/>
                  </a:ext>
                </a:extLst>
              </a:tr>
              <a:tr h="414146">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中面商品（プライムディスプレイ）</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8"/>
                        </a:rPr>
                        <a:t>https://s.yimg.jp/dl/displayads-guarantee/displayads-guarantee_salessheet_nakamen_primedisplay_2022H2.zip</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5776554"/>
                  </a:ext>
                </a:extLst>
              </a:tr>
              <a:tr h="414146">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ニュース</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9"/>
                        </a:rPr>
                        <a:t>https://s.yimg.jp/dl/displayads-guarantee/displayads-guarantee_salessheet_news_2022H2.zip</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16317297"/>
                  </a:ext>
                </a:extLst>
              </a:tr>
              <a:tr h="414146">
                <a:tc>
                  <a:txBody>
                    <a:bodyPr/>
                    <a:lstStyle/>
                    <a:p>
                      <a:pPr algn="ctr" rtl="0" fontAlgn="ct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スポーツナビ　</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10"/>
                        </a:rPr>
                        <a:t>https://s.yimg.jp/dl/displayads-guarantee/displayads-guarantee_salessheet_sportsnavi_2022H2.zip</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43987721"/>
                  </a:ext>
                </a:extLst>
              </a:tr>
              <a:tr h="414146">
                <a:tc>
                  <a:txBody>
                    <a:bodyPr/>
                    <a:lstStyle/>
                    <a:p>
                      <a:pPr algn="ctr" rtl="0" fontAlgn="ctr"/>
                      <a:r>
                        <a:rPr lang="en-US" altLang="ja-JP" sz="12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200" b="0" i="0" u="none" strike="noStrike" dirty="0">
                          <a:solidFill>
                            <a:srgbClr val="000000"/>
                          </a:solidFill>
                          <a:effectLst/>
                          <a:latin typeface="メイリオ" panose="020B0604030504040204" pitchFamily="50" charset="-128"/>
                          <a:ea typeface="メイリオ" panose="020B0604030504040204" pitchFamily="50" charset="-128"/>
                        </a:rPr>
                        <a:t>ファイナンス</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en-US" altLang="ja-JP" sz="1000" b="0" i="0" u="none" strike="noStrike" dirty="0">
                          <a:solidFill>
                            <a:schemeClr val="tx1"/>
                          </a:solidFill>
                          <a:effectLst/>
                          <a:latin typeface="メイリオ" panose="020B0604030504040204" pitchFamily="50" charset="-128"/>
                          <a:ea typeface="メイリオ" panose="020B0604030504040204" pitchFamily="50" charset="-128"/>
                          <a:hlinkClick r:id="rId11"/>
                        </a:rPr>
                        <a:t>https://s.yimg.jp/dl/displayads-guarantee/displayads-guarantee_salessheet_finance_2022H2.zip</a:t>
                      </a:r>
                      <a:endParaRPr lang="en-US" altLang="ja-JP" sz="1000" b="0" i="0" u="none" strike="noStrike" dirty="0">
                        <a:solidFill>
                          <a:schemeClr val="tx1"/>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88423060"/>
                  </a:ext>
                </a:extLst>
              </a:tr>
              <a:tr h="593566">
                <a:tc>
                  <a:txBody>
                    <a:bodyPr/>
                    <a:lstStyle/>
                    <a:p>
                      <a:pPr algn="ctr" rtl="0" fontAlgn="ctr"/>
                      <a:r>
                        <a:rPr lang="en-US" altLang="ja-JP" sz="1200" i="0" dirty="0">
                          <a:solidFill>
                            <a:srgbClr val="000000"/>
                          </a:solidFill>
                          <a:effectLst/>
                          <a:latin typeface="Hiragino Kaku Gothic Pro"/>
                        </a:rPr>
                        <a:t>carview! </a:t>
                      </a:r>
                      <a:endParaRPr lang="ja-JP" altLang="en-US" sz="1200" b="0" i="0" u="none" strike="noStrike" dirty="0">
                        <a:solidFill>
                          <a:srgbClr val="000000"/>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23" rtl="0" eaLnBrk="1" fontAlgn="ctr" latinLnBrk="0" hangingPunct="1">
                        <a:lnSpc>
                          <a:spcPct val="100000"/>
                        </a:lnSpc>
                        <a:spcBef>
                          <a:spcPts val="0"/>
                        </a:spcBef>
                        <a:spcAft>
                          <a:spcPts val="0"/>
                        </a:spcAft>
                        <a:buClrTx/>
                        <a:buSzTx/>
                        <a:buFontTx/>
                        <a:buNone/>
                        <a:tabLst/>
                        <a:defRPr/>
                      </a:pPr>
                      <a:r>
                        <a:rPr kumimoji="0" lang="ja-JP" altLang="en-US" sz="1000" b="0" kern="0" dirty="0">
                          <a:solidFill>
                            <a:schemeClr val="tx1">
                              <a:lumMod val="65000"/>
                              <a:lumOff val="35000"/>
                            </a:schemeClr>
                          </a:solidFill>
                        </a:rPr>
                        <a:t>・</a:t>
                      </a:r>
                      <a:r>
                        <a:rPr kumimoji="0" lang="en-US" altLang="ja-JP" sz="1000" b="0" kern="0" dirty="0">
                          <a:solidFill>
                            <a:schemeClr val="tx1">
                              <a:lumMod val="65000"/>
                              <a:lumOff val="35000"/>
                            </a:schemeClr>
                          </a:solidFill>
                          <a:hlinkClick r:id="rId12"/>
                        </a:rPr>
                        <a:t>https://s.yimg.jp/dl/displayads-guarantee/displayads-guarantee_salessheet_carview_2022Q3.zip</a:t>
                      </a:r>
                    </a:p>
                    <a:p>
                      <a:pPr marL="0" marR="0" lvl="0" indent="0" algn="ctr" defTabSz="914423" rtl="0" eaLnBrk="1" fontAlgn="ctr" latinLnBrk="0" hangingPunct="1">
                        <a:lnSpc>
                          <a:spcPct val="100000"/>
                        </a:lnSpc>
                        <a:spcBef>
                          <a:spcPts val="0"/>
                        </a:spcBef>
                        <a:spcAft>
                          <a:spcPts val="0"/>
                        </a:spcAft>
                        <a:buClrTx/>
                        <a:buSzTx/>
                        <a:buFontTx/>
                        <a:buNone/>
                        <a:tabLst/>
                        <a:defRPr/>
                      </a:pPr>
                      <a:endParaRPr kumimoji="0" lang="en-US" altLang="ja-JP" sz="1000" b="0" kern="0" dirty="0">
                        <a:solidFill>
                          <a:schemeClr val="tx1">
                            <a:lumMod val="65000"/>
                            <a:lumOff val="35000"/>
                          </a:schemeClr>
                        </a:solidFill>
                        <a:hlinkClick r:id="rId12"/>
                      </a:endParaRPr>
                    </a:p>
                    <a:p>
                      <a:pPr marL="0" marR="0" lvl="0" indent="0" algn="ctr" defTabSz="914423" rtl="0" eaLnBrk="1" fontAlgn="ctr" latinLnBrk="0" hangingPunct="1">
                        <a:lnSpc>
                          <a:spcPct val="100000"/>
                        </a:lnSpc>
                        <a:spcBef>
                          <a:spcPts val="0"/>
                        </a:spcBef>
                        <a:spcAft>
                          <a:spcPts val="0"/>
                        </a:spcAft>
                        <a:buClrTx/>
                        <a:buSzTx/>
                        <a:buFontTx/>
                        <a:buNone/>
                        <a:tabLst/>
                        <a:defRPr/>
                      </a:pPr>
                      <a:r>
                        <a:rPr kumimoji="0" lang="ja-JP" altLang="en-US" sz="1000" b="0" kern="0" dirty="0">
                          <a:solidFill>
                            <a:schemeClr val="tx1">
                              <a:lumMod val="65000"/>
                              <a:lumOff val="35000"/>
                            </a:schemeClr>
                          </a:solidFill>
                        </a:rPr>
                        <a:t>・</a:t>
                      </a:r>
                      <a:r>
                        <a:rPr kumimoji="0" lang="en-US" altLang="ja-JP" sz="1000" b="0" kern="0" dirty="0">
                          <a:solidFill>
                            <a:schemeClr val="tx1">
                              <a:lumMod val="65000"/>
                              <a:lumOff val="35000"/>
                            </a:schemeClr>
                          </a:solidFill>
                          <a:hlinkClick r:id="rId12"/>
                        </a:rPr>
                        <a:t>https://s.yimg.jp/dl/displayads-guarantee/displayads-guarantee_salessheet_carview_2022Q4.zip</a:t>
                      </a:r>
                      <a:endParaRPr kumimoji="0" lang="en-US" altLang="ja-JP" sz="1000" b="0" kern="0" dirty="0">
                        <a:solidFill>
                          <a:schemeClr val="tx1">
                            <a:lumMod val="65000"/>
                            <a:lumOff val="35000"/>
                          </a:schemeClr>
                        </a:solidFill>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93222632"/>
                  </a:ext>
                </a:extLst>
              </a:tr>
            </a:tbl>
          </a:graphicData>
        </a:graphic>
      </p:graphicFrame>
    </p:spTree>
    <p:extLst>
      <p:ext uri="{BB962C8B-B14F-4D97-AF65-F5344CB8AC3E}">
        <p14:creationId xmlns:p14="http://schemas.microsoft.com/office/powerpoint/2010/main" val="118253319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テキスト プレースホルダー 2"/>
          <p:cNvSpPr>
            <a:spLocks noGrp="1"/>
          </p:cNvSpPr>
          <p:nvPr>
            <p:ph type="body" sz="quarter" idx="11"/>
          </p:nvPr>
        </p:nvSpPr>
        <p:spPr/>
        <p:txBody>
          <a:bodyPr>
            <a:normAutofit/>
          </a:bodyPr>
          <a:lstStyle/>
          <a:p>
            <a:r>
              <a:rPr kumimoji="1" lang="ja-JP" altLang="en-US" dirty="0"/>
              <a:t>更新履歴</a:t>
            </a:r>
          </a:p>
        </p:txBody>
      </p:sp>
      <p:sp>
        <p:nvSpPr>
          <p:cNvPr id="5" name="スライド番号プレースホルダー 4"/>
          <p:cNvSpPr>
            <a:spLocks noGrp="1"/>
          </p:cNvSpPr>
          <p:nvPr>
            <p:ph type="sldNum" sz="quarter" idx="4"/>
          </p:nvPr>
        </p:nvSpPr>
        <p:spPr/>
        <p:txBody>
          <a:bodyPr/>
          <a:lstStyle/>
          <a:p>
            <a:fld id="{F9BD7636-22E7-4304-ABE2-16A3D163D5E1}" type="slidenum">
              <a:rPr lang="ja-JP" altLang="en-US" smtClean="0"/>
              <a:pPr/>
              <a:t>48</a:t>
            </a:fld>
            <a:endParaRPr lang="ja-JP" altLang="en-US"/>
          </a:p>
        </p:txBody>
      </p:sp>
      <p:sp>
        <p:nvSpPr>
          <p:cNvPr id="6" name="テキスト ボックス 5">
            <a:extLst>
              <a:ext uri="{FF2B5EF4-FFF2-40B4-BE49-F238E27FC236}">
                <a16:creationId xmlns:a16="http://schemas.microsoft.com/office/drawing/2014/main" id="{85D9DE85-40BA-424F-AB6C-EF92D419635C}"/>
              </a:ext>
            </a:extLst>
          </p:cNvPr>
          <p:cNvSpPr txBox="1"/>
          <p:nvPr/>
        </p:nvSpPr>
        <p:spPr>
          <a:xfrm>
            <a:off x="695400" y="1268760"/>
            <a:ext cx="10225136" cy="1754326"/>
          </a:xfrm>
          <a:prstGeom prst="rect">
            <a:avLst/>
          </a:prstGeom>
          <a:noFill/>
        </p:spPr>
        <p:txBody>
          <a:bodyPr wrap="square" rtlCol="0">
            <a:spAutoFit/>
          </a:bodyPr>
          <a:lstStyle/>
          <a:p>
            <a:r>
              <a:rPr kumimoji="1" lang="en-US" altLang="ja-JP" dirty="0"/>
              <a:t>2022/12/1</a:t>
            </a:r>
            <a:r>
              <a:rPr kumimoji="1" lang="ja-JP" altLang="en-US" dirty="0"/>
              <a:t>　</a:t>
            </a:r>
            <a:r>
              <a:rPr lang="ja-JP" altLang="en-US" sz="1800" i="0" dirty="0">
                <a:solidFill>
                  <a:srgbClr val="000000"/>
                </a:solidFill>
                <a:effectLst/>
                <a:latin typeface="Hiragino Kaku Gothic Pro"/>
              </a:rPr>
              <a:t>・ヤフー提供ターゲティング</a:t>
            </a:r>
            <a:r>
              <a:rPr lang="en-US" altLang="ja-JP" sz="1800" dirty="0" err="1"/>
              <a:t>vimps</a:t>
            </a:r>
            <a:r>
              <a:rPr lang="ja-JP" altLang="en-US" sz="1800" i="0" dirty="0">
                <a:solidFill>
                  <a:srgbClr val="000000"/>
                </a:solidFill>
                <a:effectLst/>
                <a:latin typeface="Hiragino Kaku Gothic Pro"/>
              </a:rPr>
              <a:t>増量プランに関する記載を削除</a:t>
            </a:r>
            <a:endParaRPr lang="en-US" altLang="ja-JP" sz="1800" i="0" dirty="0">
              <a:solidFill>
                <a:srgbClr val="000000"/>
              </a:solidFill>
              <a:effectLst/>
              <a:latin typeface="Hiragino Kaku Gothic Pro"/>
            </a:endParaRPr>
          </a:p>
          <a:p>
            <a:r>
              <a:rPr lang="ja-JP" altLang="en-US" dirty="0">
                <a:solidFill>
                  <a:srgbClr val="000000"/>
                </a:solidFill>
                <a:latin typeface="Hiragino Kaku Gothic Pro"/>
              </a:rPr>
              <a:t>　　　　　　　　</a:t>
            </a:r>
            <a:r>
              <a:rPr lang="en-US" altLang="ja-JP" dirty="0">
                <a:solidFill>
                  <a:srgbClr val="000000"/>
                </a:solidFill>
                <a:latin typeface="Hiragino Kaku Gothic Pro"/>
              </a:rPr>
              <a:t>※</a:t>
            </a:r>
            <a:r>
              <a:rPr lang="ja-JP" altLang="en-US" dirty="0">
                <a:solidFill>
                  <a:srgbClr val="000000"/>
                </a:solidFill>
                <a:latin typeface="Hiragino Kaku Gothic Pro"/>
              </a:rPr>
              <a:t>キャンペーン期間終了のため</a:t>
            </a:r>
            <a:endParaRPr lang="en-US" altLang="ja-JP" dirty="0">
              <a:solidFill>
                <a:srgbClr val="000000"/>
              </a:solidFill>
              <a:latin typeface="Hiragino Kaku Gothic Pro"/>
            </a:endParaRPr>
          </a:p>
          <a:p>
            <a:r>
              <a:rPr lang="ja-JP" altLang="en-US" dirty="0">
                <a:solidFill>
                  <a:srgbClr val="000000"/>
                </a:solidFill>
                <a:latin typeface="Hiragino Kaku Gothic Pro"/>
              </a:rPr>
              <a:t>　　　　　　 ・</a:t>
            </a:r>
            <a:r>
              <a:rPr lang="en-US" altLang="ja-JP" sz="1800" i="0" dirty="0">
                <a:solidFill>
                  <a:srgbClr val="000000"/>
                </a:solidFill>
                <a:effectLst/>
                <a:latin typeface="Hiragino Kaku Gothic Pro"/>
              </a:rPr>
              <a:t> carview! </a:t>
            </a:r>
            <a:r>
              <a:rPr lang="ja-JP" altLang="en-US" sz="1800" i="0" dirty="0">
                <a:solidFill>
                  <a:srgbClr val="000000"/>
                </a:solidFill>
                <a:effectLst/>
                <a:latin typeface="Hiragino Kaku Gothic Pro"/>
              </a:rPr>
              <a:t>商品 特別プランに関する記載を追記</a:t>
            </a:r>
            <a:endParaRPr lang="en-US" altLang="ja-JP" dirty="0">
              <a:solidFill>
                <a:srgbClr val="000000"/>
              </a:solidFill>
              <a:latin typeface="Hiragino Kaku Gothic Pro"/>
            </a:endParaRPr>
          </a:p>
          <a:p>
            <a:endParaRPr lang="en-US" altLang="ja-JP" sz="1800" i="0" dirty="0">
              <a:solidFill>
                <a:srgbClr val="000000"/>
              </a:solidFill>
              <a:effectLst/>
              <a:latin typeface="Hiragino Kaku Gothic Pro"/>
            </a:endParaRPr>
          </a:p>
          <a:p>
            <a:endParaRPr lang="en-US" altLang="ja-JP" sz="1800" i="0" dirty="0">
              <a:solidFill>
                <a:srgbClr val="000000"/>
              </a:solidFill>
              <a:effectLst/>
              <a:latin typeface="Hiragino Kaku Gothic Pro"/>
            </a:endParaRPr>
          </a:p>
          <a:p>
            <a:pPr algn="l"/>
            <a:endParaRPr kumimoji="1" lang="ja-JP" altLang="en-US" dirty="0"/>
          </a:p>
        </p:txBody>
      </p:sp>
    </p:spTree>
    <p:extLst>
      <p:ext uri="{BB962C8B-B14F-4D97-AF65-F5344CB8AC3E}">
        <p14:creationId xmlns:p14="http://schemas.microsoft.com/office/powerpoint/2010/main" val="31911410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528936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角丸四角形 43">
            <a:extLst>
              <a:ext uri="{FF2B5EF4-FFF2-40B4-BE49-F238E27FC236}">
                <a16:creationId xmlns:a16="http://schemas.microsoft.com/office/drawing/2014/main" id="{D11F138C-9A9E-E4DC-7FFA-5F7C8C201A0C}"/>
              </a:ext>
            </a:extLst>
          </p:cNvPr>
          <p:cNvSpPr/>
          <p:nvPr/>
        </p:nvSpPr>
        <p:spPr>
          <a:xfrm>
            <a:off x="414501" y="2564904"/>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sz="2800"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メイリオ"/>
                <a:ea typeface="メイリオ"/>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400" b="0" i="0" u="none" strike="noStrike" kern="1200" cap="none" spc="0" normalizeH="0" baseline="0" noProof="0">
              <a:ln>
                <a:noFill/>
              </a:ln>
              <a:solidFill>
                <a:srgbClr val="999999"/>
              </a:solidFill>
              <a:effectLst/>
              <a:uLnTx/>
              <a:uFillTx/>
              <a:latin typeface="メイリオ"/>
              <a:ea typeface="メイリオ"/>
              <a:cs typeface="+mn-cs"/>
            </a:endParaRPr>
          </a:p>
        </p:txBody>
      </p:sp>
      <p:sp>
        <p:nvSpPr>
          <p:cNvPr id="26" name="テキスト プレースホルダー 2"/>
          <p:cNvSpPr>
            <a:spLocks noGrp="1"/>
          </p:cNvSpPr>
          <p:nvPr>
            <p:ph type="body" sz="quarter" idx="11"/>
          </p:nvPr>
        </p:nvSpPr>
        <p:spPr>
          <a:xfrm>
            <a:off x="263352" y="95931"/>
            <a:ext cx="11089629" cy="814388"/>
          </a:xfrm>
        </p:spPr>
        <p:txBody>
          <a:bodyPr>
            <a:noAutofit/>
          </a:bodyPr>
          <a:lstStyle/>
          <a:p>
            <a:r>
              <a:rPr kumimoji="1" lang="ja-JP" altLang="en-US" dirty="0">
                <a:solidFill>
                  <a:schemeClr val="tx1">
                    <a:lumMod val="75000"/>
                    <a:lumOff val="25000"/>
                  </a:schemeClr>
                </a:solidFill>
              </a:rPr>
              <a:t>お得な</a:t>
            </a:r>
            <a:r>
              <a:rPr kumimoji="1" lang="en-US" altLang="ja-JP" dirty="0" err="1">
                <a:solidFill>
                  <a:schemeClr val="tx1">
                    <a:lumMod val="75000"/>
                    <a:lumOff val="25000"/>
                  </a:schemeClr>
                </a:solidFill>
              </a:rPr>
              <a:t>vimps</a:t>
            </a:r>
            <a:r>
              <a:rPr kumimoji="1" lang="ja-JP" altLang="en-US" dirty="0">
                <a:solidFill>
                  <a:schemeClr val="tx1">
                    <a:lumMod val="75000"/>
                    <a:lumOff val="25000"/>
                  </a:schemeClr>
                </a:solidFill>
              </a:rPr>
              <a:t>大増量プラン　概要</a:t>
            </a:r>
          </a:p>
        </p:txBody>
      </p:sp>
      <p:sp>
        <p:nvSpPr>
          <p:cNvPr id="14" name="テキスト ボックス 13">
            <a:extLst>
              <a:ext uri="{FF2B5EF4-FFF2-40B4-BE49-F238E27FC236}">
                <a16:creationId xmlns:a16="http://schemas.microsoft.com/office/drawing/2014/main" id="{0E2A49F3-7D19-1F88-7BD5-8C0C52DC04D8}"/>
              </a:ext>
            </a:extLst>
          </p:cNvPr>
          <p:cNvSpPr txBox="1"/>
          <p:nvPr/>
        </p:nvSpPr>
        <p:spPr>
          <a:xfrm>
            <a:off x="400362" y="6440713"/>
            <a:ext cx="3672408" cy="33855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※SP</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はスマートフォン、</a:t>
            </a:r>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PC</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はパソコンの略称です。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latin typeface="+mn-ea"/>
            </a:endParaRPr>
          </a:p>
          <a:p>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　</a:t>
            </a:r>
            <a:endParaRPr lang="ja-JP" altLang="en-US" sz="800" dirty="0">
              <a:solidFill>
                <a:schemeClr val="tx1">
                  <a:lumMod val="50000"/>
                  <a:lumOff val="50000"/>
                </a:schemeClr>
              </a:solidFill>
              <a:latin typeface="+mn-ea"/>
            </a:endParaRPr>
          </a:p>
        </p:txBody>
      </p:sp>
      <p:sp>
        <p:nvSpPr>
          <p:cNvPr id="16" name="テキスト ボックス 15">
            <a:extLst>
              <a:ext uri="{FF2B5EF4-FFF2-40B4-BE49-F238E27FC236}">
                <a16:creationId xmlns:a16="http://schemas.microsoft.com/office/drawing/2014/main" id="{8FAF1CBA-A7D1-746A-CFCB-481082E4FF6B}"/>
              </a:ext>
            </a:extLst>
          </p:cNvPr>
          <p:cNvSpPr txBox="1"/>
          <p:nvPr/>
        </p:nvSpPr>
        <p:spPr>
          <a:xfrm>
            <a:off x="743942" y="1230432"/>
            <a:ext cx="10128448" cy="1138773"/>
          </a:xfrm>
          <a:prstGeom prst="rect">
            <a:avLst/>
          </a:prstGeom>
          <a:noFill/>
        </p:spPr>
        <p:txBody>
          <a:bodyPr wrap="square" lIns="91440" tIns="45720" rIns="91440" bIns="45720" rtlCol="0" anchor="t">
            <a:spAutoFit/>
          </a:bodyPr>
          <a:lstStyle/>
          <a:p>
            <a:pPr algn="ctr"/>
            <a:r>
              <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rPr>
              <a:t>Yahoo! JAPAN </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トップページに掲載可能な定番商品など</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期間限定で</a:t>
            </a:r>
            <a:r>
              <a:rPr lang="en-US" altLang="ja-JP" sz="4400" b="1" dirty="0" err="1">
                <a:solidFill>
                  <a:schemeClr val="accent6"/>
                </a:solidFill>
                <a:latin typeface="メイリオ" panose="020B0604030504040204" pitchFamily="50" charset="-128"/>
                <a:ea typeface="メイリオ" panose="020B0604030504040204" pitchFamily="50" charset="-128"/>
              </a:rPr>
              <a:t>vimps</a:t>
            </a:r>
            <a:r>
              <a:rPr lang="ja-JP" altLang="en-US" sz="4400" b="1" dirty="0">
                <a:solidFill>
                  <a:schemeClr val="accent6"/>
                </a:solidFill>
                <a:latin typeface="メイリオ" panose="020B0604030504040204" pitchFamily="50" charset="-128"/>
                <a:ea typeface="メイリオ" panose="020B0604030504040204" pitchFamily="50" charset="-128"/>
              </a:rPr>
              <a:t>を大増量</a:t>
            </a: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でご提供</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graphicFrame>
        <p:nvGraphicFramePr>
          <p:cNvPr id="17" name="表 16">
            <a:extLst>
              <a:ext uri="{FF2B5EF4-FFF2-40B4-BE49-F238E27FC236}">
                <a16:creationId xmlns:a16="http://schemas.microsoft.com/office/drawing/2014/main" id="{BB90EB4E-251A-7781-C09B-C1B1AA57F65C}"/>
              </a:ext>
            </a:extLst>
          </p:cNvPr>
          <p:cNvGraphicFramePr>
            <a:graphicFrameLocks noGrp="1"/>
          </p:cNvGraphicFramePr>
          <p:nvPr>
            <p:extLst>
              <p:ext uri="{D42A27DB-BD31-4B8C-83A1-F6EECF244321}">
                <p14:modId xmlns:p14="http://schemas.microsoft.com/office/powerpoint/2010/main" val="2025546509"/>
              </p:ext>
            </p:extLst>
          </p:nvPr>
        </p:nvGraphicFramePr>
        <p:xfrm>
          <a:off x="515380" y="3284984"/>
          <a:ext cx="11161240" cy="3038182"/>
        </p:xfrm>
        <a:graphic>
          <a:graphicData uri="http://schemas.openxmlformats.org/drawingml/2006/table">
            <a:tbl>
              <a:tblPr/>
              <a:tblGrid>
                <a:gridCol w="4500500">
                  <a:extLst>
                    <a:ext uri="{9D8B030D-6E8A-4147-A177-3AD203B41FA5}">
                      <a16:colId xmlns:a16="http://schemas.microsoft.com/office/drawing/2014/main" val="2569690539"/>
                    </a:ext>
                  </a:extLst>
                </a:gridCol>
                <a:gridCol w="2304256">
                  <a:extLst>
                    <a:ext uri="{9D8B030D-6E8A-4147-A177-3AD203B41FA5}">
                      <a16:colId xmlns:a16="http://schemas.microsoft.com/office/drawing/2014/main" val="2606257009"/>
                    </a:ext>
                  </a:extLst>
                </a:gridCol>
                <a:gridCol w="2304256">
                  <a:extLst>
                    <a:ext uri="{9D8B030D-6E8A-4147-A177-3AD203B41FA5}">
                      <a16:colId xmlns:a16="http://schemas.microsoft.com/office/drawing/2014/main" val="2711826700"/>
                    </a:ext>
                  </a:extLst>
                </a:gridCol>
                <a:gridCol w="2052228">
                  <a:extLst>
                    <a:ext uri="{9D8B030D-6E8A-4147-A177-3AD203B41FA5}">
                      <a16:colId xmlns:a16="http://schemas.microsoft.com/office/drawing/2014/main" val="3619226264"/>
                    </a:ext>
                  </a:extLst>
                </a:gridCol>
              </a:tblGrid>
              <a:tr h="715536">
                <a:tc>
                  <a:txBody>
                    <a:bodyPr/>
                    <a:lstStyle/>
                    <a:p>
                      <a:pPr algn="ctr" rtl="0" fontAlgn="ctr"/>
                      <a:r>
                        <a:rPr lang="ja-JP" altLang="en-US" sz="2200" b="1" i="0" u="none" strike="noStrike" dirty="0">
                          <a:solidFill>
                            <a:srgbClr val="F2F2F2"/>
                          </a:solidFill>
                          <a:effectLst/>
                          <a:latin typeface="メイリオ" panose="020B0604030504040204" pitchFamily="50" charset="-128"/>
                          <a:ea typeface="メイリオ" panose="020B0604030504040204" pitchFamily="50" charset="-128"/>
                        </a:rPr>
                        <a:t>商品</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75000"/>
                        <a:lumOff val="25000"/>
                      </a:schemeClr>
                    </a:solidFill>
                  </a:tcPr>
                </a:tc>
                <a:tc>
                  <a:txBody>
                    <a:bodyPr/>
                    <a:lstStyle/>
                    <a:p>
                      <a:pPr algn="ctr" rtl="0" fontAlgn="ctr"/>
                      <a:r>
                        <a:rPr lang="en-US" altLang="ja-JP" sz="2200" b="1" i="0" u="none" strike="noStrike" dirty="0" err="1">
                          <a:solidFill>
                            <a:srgbClr val="F2F2F2"/>
                          </a:solidFill>
                          <a:effectLst/>
                          <a:latin typeface="メイリオ"/>
                          <a:ea typeface="メイリオ"/>
                        </a:rPr>
                        <a:t>vimps</a:t>
                      </a:r>
                      <a:r>
                        <a:rPr lang="ja-JP" altLang="en-US" sz="2200" b="1" i="0" u="none" strike="noStrike">
                          <a:solidFill>
                            <a:srgbClr val="F2F2F2"/>
                          </a:solidFill>
                          <a:effectLst/>
                          <a:latin typeface="メイリオ"/>
                          <a:ea typeface="メイリオ"/>
                        </a:rPr>
                        <a:t>増量率</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75000"/>
                        <a:lumOff val="25000"/>
                      </a:schemeClr>
                    </a:solidFill>
                  </a:tcPr>
                </a:tc>
                <a:tc>
                  <a:txBody>
                    <a:bodyPr/>
                    <a:lstStyle/>
                    <a:p>
                      <a:pPr algn="ctr" rtl="0" fontAlgn="ctr"/>
                      <a:r>
                        <a:rPr lang="ja-JP" altLang="en-US" sz="2200" b="1" i="0" u="none" strike="noStrike" dirty="0">
                          <a:solidFill>
                            <a:srgbClr val="F2F2F2"/>
                          </a:solidFill>
                          <a:effectLst/>
                          <a:latin typeface="メイリオ" panose="020B0604030504040204" pitchFamily="50" charset="-128"/>
                          <a:ea typeface="メイリオ" panose="020B0604030504040204" pitchFamily="50" charset="-128"/>
                        </a:rPr>
                        <a:t>掲載期間</a:t>
                      </a:r>
                      <a:endParaRPr lang="en-US" altLang="ja-JP" sz="22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75000"/>
                        <a:lumOff val="25000"/>
                      </a:schemeClr>
                    </a:solidFill>
                  </a:tcPr>
                </a:tc>
                <a:tc>
                  <a:txBody>
                    <a:bodyPr/>
                    <a:lstStyle/>
                    <a:p>
                      <a:pPr algn="ctr" rtl="0" fontAlgn="ctr"/>
                      <a:r>
                        <a:rPr lang="ja-JP" altLang="en-US" sz="1800" b="1" i="0" u="none" strike="noStrike" dirty="0">
                          <a:solidFill>
                            <a:srgbClr val="F2F2F2"/>
                          </a:solidFill>
                          <a:effectLst/>
                          <a:latin typeface="メイリオ" panose="020B0604030504040204" pitchFamily="50" charset="-128"/>
                          <a:ea typeface="メイリオ" panose="020B0604030504040204" pitchFamily="50" charset="-128"/>
                        </a:rPr>
                        <a:t>ターゲティング</a:t>
                      </a:r>
                      <a:endParaRPr lang="en-US" altLang="ja-JP" sz="18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ja-JP" altLang="en-US" sz="1800" b="1" i="0" u="none" strike="noStrike" dirty="0">
                          <a:solidFill>
                            <a:srgbClr val="F2F2F2"/>
                          </a:solidFill>
                          <a:effectLst/>
                          <a:latin typeface="メイリオ" panose="020B0604030504040204" pitchFamily="50" charset="-128"/>
                          <a:ea typeface="メイリオ" panose="020B0604030504040204" pitchFamily="50" charset="-128"/>
                        </a:rPr>
                        <a:t>条件</a:t>
                      </a:r>
                      <a:endParaRPr lang="en-US" altLang="ja-JP" sz="1800" b="1" i="0" u="none" strike="noStrike" dirty="0">
                        <a:solidFill>
                          <a:srgbClr val="F2F2F2"/>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val="620721856"/>
                  </a:ext>
                </a:extLst>
              </a:tr>
              <a:tr h="564757">
                <a:tc>
                  <a:txBody>
                    <a:bodyPr/>
                    <a:lstStyle/>
                    <a:p>
                      <a:pPr lvl="0" algn="l" rtl="0" fontAlgn="ctr"/>
                      <a:r>
                        <a:rPr kumimoji="1" lang="ja-JP" altLang="en-US" sz="1400" b="1" i="0" kern="1200" dirty="0">
                          <a:solidFill>
                            <a:schemeClr val="accent6"/>
                          </a:solidFill>
                          <a:effectLst/>
                          <a:latin typeface="+mn-ea"/>
                          <a:ea typeface="+mn-ea"/>
                          <a:cs typeface="+mn-cs"/>
                        </a:rPr>
                        <a:t> ・ブランドパネル　</a:t>
                      </a:r>
                      <a:r>
                        <a:rPr kumimoji="1" lang="en-US" altLang="ja-JP" sz="1400" b="1" i="0" kern="1200" dirty="0">
                          <a:solidFill>
                            <a:schemeClr val="accent6"/>
                          </a:solidFill>
                          <a:effectLst/>
                          <a:latin typeface="+mn-ea"/>
                          <a:ea typeface="+mn-ea"/>
                          <a:cs typeface="+mn-cs"/>
                        </a:rPr>
                        <a:t>(SP</a:t>
                      </a:r>
                      <a:r>
                        <a:rPr kumimoji="1" lang="ja-JP" altLang="en-US" sz="1400" b="1" i="0" kern="1200" dirty="0">
                          <a:solidFill>
                            <a:schemeClr val="accent6"/>
                          </a:solidFill>
                          <a:effectLst/>
                          <a:latin typeface="+mn-ea"/>
                          <a:ea typeface="+mn-ea"/>
                          <a:cs typeface="+mn-cs"/>
                        </a:rPr>
                        <a:t>商品</a:t>
                      </a:r>
                      <a:r>
                        <a:rPr kumimoji="1" lang="en-US" altLang="ja-JP" sz="1400" b="1" i="0" kern="1200" dirty="0">
                          <a:solidFill>
                            <a:schemeClr val="accent6"/>
                          </a:solidFill>
                          <a:effectLst/>
                          <a:latin typeface="+mn-ea"/>
                          <a:ea typeface="+mn-ea"/>
                          <a:cs typeface="+mn-cs"/>
                        </a:rPr>
                        <a:t>)</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US" altLang="ja-JP" sz="2200" b="1" i="0" u="none" strike="noStrike" dirty="0">
                          <a:solidFill>
                            <a:schemeClr val="accent6"/>
                          </a:solidFill>
                          <a:effectLst/>
                          <a:latin typeface="メイリオ" panose="020B0604030504040204" pitchFamily="50" charset="-128"/>
                          <a:ea typeface="メイリオ" panose="020B0604030504040204" pitchFamily="50" charset="-128"/>
                        </a:rPr>
                        <a:t>20</a:t>
                      </a:r>
                      <a:r>
                        <a:rPr lang="ja-JP" altLang="en-US" sz="2200" b="1" i="0" u="none" strike="noStrike" dirty="0">
                          <a:solidFill>
                            <a:schemeClr val="accent6"/>
                          </a:solidFill>
                          <a:effectLst/>
                          <a:latin typeface="メイリオ" panose="020B0604030504040204" pitchFamily="50" charset="-128"/>
                          <a:ea typeface="メイリオ" panose="020B0604030504040204" pitchFamily="50" charset="-128"/>
                        </a:rPr>
                        <a:t>％</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rowSpan="2">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dirty="0">
                          <a:solidFill>
                            <a:schemeClr val="tx1">
                              <a:lumMod val="75000"/>
                              <a:lumOff val="25000"/>
                            </a:schemeClr>
                          </a:solidFill>
                          <a:latin typeface="+mn-ea"/>
                          <a:ea typeface="+mn-ea"/>
                        </a:rPr>
                        <a:t>2022</a:t>
                      </a:r>
                      <a:r>
                        <a:rPr kumimoji="1" lang="ja-JP" altLang="en-US" sz="1200" b="0" dirty="0">
                          <a:solidFill>
                            <a:schemeClr val="tx1">
                              <a:lumMod val="75000"/>
                              <a:lumOff val="25000"/>
                            </a:schemeClr>
                          </a:solidFill>
                          <a:latin typeface="+mn-ea"/>
                          <a:ea typeface="+mn-ea"/>
                        </a:rPr>
                        <a:t>年</a:t>
                      </a:r>
                      <a:r>
                        <a:rPr lang="en-US" altLang="zh-TW" sz="1200" b="0" i="0" dirty="0">
                          <a:solidFill>
                            <a:schemeClr val="tx1">
                              <a:lumMod val="75000"/>
                              <a:lumOff val="25000"/>
                            </a:schemeClr>
                          </a:solidFill>
                          <a:effectLst/>
                          <a:latin typeface="+mn-ea"/>
                          <a:ea typeface="+mn-ea"/>
                        </a:rPr>
                        <a:t>12</a:t>
                      </a:r>
                      <a:r>
                        <a:rPr lang="zh-TW" altLang="en-US" sz="1200" b="0" i="0" dirty="0">
                          <a:solidFill>
                            <a:schemeClr val="tx1">
                              <a:lumMod val="75000"/>
                              <a:lumOff val="25000"/>
                            </a:schemeClr>
                          </a:solidFill>
                          <a:effectLst/>
                          <a:latin typeface="+mn-ea"/>
                          <a:ea typeface="+mn-ea"/>
                        </a:rPr>
                        <a:t>月</a:t>
                      </a:r>
                      <a:r>
                        <a:rPr lang="en-US" altLang="zh-TW" sz="1200" b="0" i="0" dirty="0">
                          <a:solidFill>
                            <a:schemeClr val="tx1">
                              <a:lumMod val="75000"/>
                              <a:lumOff val="25000"/>
                            </a:schemeClr>
                          </a:solidFill>
                          <a:effectLst/>
                          <a:latin typeface="+mn-ea"/>
                          <a:ea typeface="+mn-ea"/>
                        </a:rPr>
                        <a:t>1</a:t>
                      </a:r>
                      <a:r>
                        <a:rPr lang="zh-TW" altLang="en-US" sz="1200" b="0" i="0" dirty="0">
                          <a:solidFill>
                            <a:schemeClr val="tx1">
                              <a:lumMod val="75000"/>
                              <a:lumOff val="25000"/>
                            </a:schemeClr>
                          </a:solidFill>
                          <a:effectLst/>
                          <a:latin typeface="+mn-ea"/>
                          <a:ea typeface="+mn-ea"/>
                        </a:rPr>
                        <a:t>日（木）</a:t>
                      </a:r>
                      <a:endParaRPr lang="en-US" altLang="zh-TW" sz="1200" b="0" i="0" dirty="0">
                        <a:solidFill>
                          <a:schemeClr val="tx1">
                            <a:lumMod val="75000"/>
                            <a:lumOff val="25000"/>
                          </a:schemeClr>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zh-TW" altLang="en-US" sz="1200" b="0" i="0" dirty="0">
                          <a:solidFill>
                            <a:schemeClr val="tx1">
                              <a:lumMod val="75000"/>
                              <a:lumOff val="25000"/>
                            </a:schemeClr>
                          </a:solidFill>
                          <a:effectLst/>
                          <a:latin typeface="+mn-ea"/>
                          <a:ea typeface="+mn-ea"/>
                        </a:rPr>
                        <a:t>～</a:t>
                      </a:r>
                      <a:br>
                        <a:rPr lang="en-US" altLang="zh-TW" sz="1200" b="0" i="0" dirty="0">
                          <a:solidFill>
                            <a:schemeClr val="tx1">
                              <a:lumMod val="75000"/>
                              <a:lumOff val="25000"/>
                            </a:schemeClr>
                          </a:solidFill>
                          <a:effectLst/>
                          <a:latin typeface="+mn-ea"/>
                          <a:ea typeface="+mn-ea"/>
                        </a:rPr>
                      </a:br>
                      <a:r>
                        <a:rPr lang="en-US" altLang="zh-TW" sz="1500" b="1" i="0" dirty="0">
                          <a:solidFill>
                            <a:schemeClr val="tx1"/>
                          </a:solidFill>
                          <a:effectLst/>
                          <a:latin typeface="+mn-ea"/>
                          <a:ea typeface="+mn-ea"/>
                        </a:rPr>
                        <a:t>2023</a:t>
                      </a:r>
                      <a:r>
                        <a:rPr lang="zh-TW" altLang="en-US" sz="1500" b="1" i="0" dirty="0">
                          <a:solidFill>
                            <a:schemeClr val="tx1"/>
                          </a:solidFill>
                          <a:effectLst/>
                          <a:latin typeface="+mn-ea"/>
                          <a:ea typeface="+mn-ea"/>
                        </a:rPr>
                        <a:t>年</a:t>
                      </a:r>
                      <a:r>
                        <a:rPr lang="en-US" altLang="zh-TW" sz="1500" b="1" i="0" dirty="0">
                          <a:solidFill>
                            <a:schemeClr val="tx1"/>
                          </a:solidFill>
                          <a:effectLst/>
                          <a:latin typeface="+mn-ea"/>
                          <a:ea typeface="+mn-ea"/>
                        </a:rPr>
                        <a:t>2</a:t>
                      </a:r>
                      <a:r>
                        <a:rPr lang="zh-TW" altLang="en-US" sz="1500" b="1" i="0" dirty="0">
                          <a:solidFill>
                            <a:schemeClr val="tx1"/>
                          </a:solidFill>
                          <a:effectLst/>
                          <a:latin typeface="+mn-ea"/>
                          <a:ea typeface="+mn-ea"/>
                        </a:rPr>
                        <a:t>月</a:t>
                      </a:r>
                      <a:r>
                        <a:rPr lang="en-US" altLang="zh-TW" sz="1500" b="1" i="0" dirty="0">
                          <a:solidFill>
                            <a:schemeClr val="tx1"/>
                          </a:solidFill>
                          <a:effectLst/>
                          <a:latin typeface="+mn-ea"/>
                          <a:ea typeface="+mn-ea"/>
                        </a:rPr>
                        <a:t>28</a:t>
                      </a:r>
                      <a:r>
                        <a:rPr lang="zh-TW" altLang="en-US" sz="1500" b="1" i="0" dirty="0">
                          <a:solidFill>
                            <a:schemeClr val="tx1"/>
                          </a:solidFill>
                          <a:effectLst/>
                          <a:latin typeface="+mn-ea"/>
                          <a:ea typeface="+mn-ea"/>
                        </a:rPr>
                        <a:t>日（</a:t>
                      </a:r>
                      <a:r>
                        <a:rPr lang="ja-JP" altLang="en-US" sz="1500" b="1" i="0" dirty="0">
                          <a:solidFill>
                            <a:schemeClr val="tx1"/>
                          </a:solidFill>
                          <a:effectLst/>
                          <a:latin typeface="+mn-ea"/>
                          <a:ea typeface="+mn-ea"/>
                        </a:rPr>
                        <a:t>火</a:t>
                      </a:r>
                      <a:r>
                        <a:rPr lang="zh-TW" altLang="en-US" sz="1500" b="1" i="0" dirty="0">
                          <a:solidFill>
                            <a:schemeClr val="tx1"/>
                          </a:solidFill>
                          <a:effectLst/>
                          <a:latin typeface="+mn-ea"/>
                          <a:ea typeface="+mn-ea"/>
                        </a:rPr>
                        <a:t>）</a:t>
                      </a:r>
                      <a:endParaRPr lang="en-US" altLang="zh-TW" sz="1500" b="1" i="0" dirty="0">
                        <a:solidFill>
                          <a:schemeClr val="tx1"/>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zh-TW" altLang="en-US" sz="900" b="0" i="0" dirty="0">
                          <a:solidFill>
                            <a:schemeClr val="tx1">
                              <a:lumMod val="75000"/>
                              <a:lumOff val="25000"/>
                            </a:schemeClr>
                          </a:solidFill>
                          <a:effectLst/>
                          <a:latin typeface="+mn-ea"/>
                          <a:ea typeface="+mn-ea"/>
                        </a:rPr>
                        <a:t>掲載終了分</a:t>
                      </a:r>
                      <a:endParaRPr lang="en-US" altLang="zh-TW" sz="900" b="0" i="0" dirty="0">
                        <a:solidFill>
                          <a:schemeClr val="tx1">
                            <a:lumMod val="75000"/>
                            <a:lumOff val="25000"/>
                          </a:schemeClr>
                        </a:solidFill>
                        <a:effectLst/>
                        <a:latin typeface="+mn-ea"/>
                        <a:ea typeface="+mn-ea"/>
                      </a:endParaRP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400" b="0" i="0" u="none" strike="noStrike" dirty="0">
                          <a:solidFill>
                            <a:schemeClr val="tx1">
                              <a:lumMod val="75000"/>
                              <a:lumOff val="25000"/>
                            </a:schemeClr>
                          </a:solidFill>
                          <a:effectLst/>
                          <a:latin typeface="メイリオ" panose="020B0604030504040204" pitchFamily="50" charset="-128"/>
                          <a:ea typeface="メイリオ" panose="020B0604030504040204" pitchFamily="50" charset="-128"/>
                        </a:rPr>
                        <a:t>有り</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471141">
                <a:tc>
                  <a:txBody>
                    <a:bodyPr/>
                    <a:lstStyle/>
                    <a:p>
                      <a:pPr lvl="0" algn="l" rtl="0" fontAlgn="ctr"/>
                      <a:r>
                        <a:rPr lang="ja-JP" altLang="en-US" sz="1400" b="1" dirty="0">
                          <a:solidFill>
                            <a:schemeClr val="accent6"/>
                          </a:solidFill>
                          <a:latin typeface="+mn-ea"/>
                          <a:ea typeface="+mn-ea"/>
                        </a:rPr>
                        <a:t> ・ブランドパネル　トップインパクト（</a:t>
                      </a:r>
                      <a:r>
                        <a:rPr lang="en-US" altLang="ja-JP" sz="1400" b="1" dirty="0">
                          <a:solidFill>
                            <a:schemeClr val="accent6"/>
                          </a:solidFill>
                          <a:latin typeface="+mn-ea"/>
                          <a:ea typeface="+mn-ea"/>
                        </a:rPr>
                        <a:t>PC</a:t>
                      </a:r>
                      <a:r>
                        <a:rPr lang="ja-JP" altLang="en-US" sz="1400" b="1" dirty="0">
                          <a:solidFill>
                            <a:schemeClr val="accent6"/>
                          </a:solidFill>
                          <a:latin typeface="+mn-ea"/>
                          <a:ea typeface="+mn-ea"/>
                        </a:rPr>
                        <a:t>商品）</a:t>
                      </a:r>
                      <a:endParaRPr kumimoji="1" lang="en-US" altLang="ja-JP" sz="1400" b="1" i="0" kern="1200" dirty="0">
                        <a:solidFill>
                          <a:schemeClr val="accent6"/>
                        </a:solidFill>
                        <a:effectLst/>
                        <a:latin typeface="+mn-ea"/>
                        <a:ea typeface="+mn-ea"/>
                        <a:cs typeface="+mn-cs"/>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ja-JP" altLang="en-US" sz="2200" b="1" i="0" u="none" strike="noStrike" dirty="0">
                        <a:solidFill>
                          <a:schemeClr val="accent6"/>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chemeClr val="tx1"/>
                      </a:solidFill>
                      <a:prstDash val="solid"/>
                      <a:round/>
                      <a:headEnd type="none" w="med" len="med"/>
                      <a:tailEnd type="none" w="med" len="med"/>
                    </a:lnB>
                  </a:tcPr>
                </a:tc>
                <a:tc vMerge="1">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TW" sz="900" b="0" i="0" dirty="0">
                        <a:solidFill>
                          <a:schemeClr val="tx1">
                            <a:lumMod val="75000"/>
                            <a:lumOff val="25000"/>
                          </a:schemeClr>
                        </a:solidFill>
                        <a:effectLst/>
                        <a:latin typeface="+mn-ea"/>
                        <a:ea typeface="+mn-ea"/>
                      </a:endParaRP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ja-JP" altLang="en-US" sz="1400" b="0" i="0" u="none" strike="noStrike" dirty="0">
                          <a:solidFill>
                            <a:schemeClr val="tx1">
                              <a:lumMod val="75000"/>
                              <a:lumOff val="25000"/>
                            </a:schemeClr>
                          </a:solidFill>
                          <a:effectLst/>
                          <a:latin typeface="メイリオ" panose="020B0604030504040204" pitchFamily="50" charset="-128"/>
                          <a:ea typeface="メイリオ" panose="020B0604030504040204" pitchFamily="50" charset="-128"/>
                        </a:rPr>
                        <a:t>無し</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95738645"/>
                  </a:ext>
                </a:extLst>
              </a:tr>
              <a:tr h="1286748">
                <a:tc>
                  <a:txBody>
                    <a:bodyPr/>
                    <a:lstStyle/>
                    <a:p>
                      <a:pPr marL="0" lvl="0" indent="0">
                        <a:buFontTx/>
                        <a:buNone/>
                      </a:pPr>
                      <a:r>
                        <a:rPr kumimoji="1" lang="ja-JP" altLang="en-US" sz="1200" b="0" i="0" kern="1200" dirty="0">
                          <a:solidFill>
                            <a:schemeClr val="tx1">
                              <a:lumMod val="75000"/>
                              <a:lumOff val="25000"/>
                            </a:schemeClr>
                          </a:solidFill>
                          <a:effectLst/>
                          <a:latin typeface="+mn-lt"/>
                          <a:ea typeface="+mn-ea"/>
                          <a:cs typeface="+mn-cs"/>
                        </a:rPr>
                        <a:t> </a:t>
                      </a:r>
                      <a:r>
                        <a:rPr kumimoji="1" lang="en-US" altLang="ja-JP" sz="1400" b="1" i="0" kern="1200" dirty="0">
                          <a:solidFill>
                            <a:schemeClr val="accent6"/>
                          </a:solidFill>
                          <a:effectLst/>
                          <a:latin typeface="+mn-lt"/>
                          <a:ea typeface="+mn-ea"/>
                          <a:cs typeface="+mn-cs"/>
                        </a:rPr>
                        <a:t>【</a:t>
                      </a:r>
                      <a:r>
                        <a:rPr kumimoji="1" lang="ja-JP" altLang="en-US" sz="1400" b="1" i="0" kern="1200" dirty="0">
                          <a:solidFill>
                            <a:schemeClr val="accent6"/>
                          </a:solidFill>
                          <a:effectLst/>
                          <a:latin typeface="+mn-lt"/>
                          <a:ea typeface="+mn-ea"/>
                          <a:cs typeface="+mn-cs"/>
                        </a:rPr>
                        <a:t>その他の対象商品</a:t>
                      </a:r>
                      <a:r>
                        <a:rPr kumimoji="1" lang="en-US" altLang="ja-JP" sz="1400" b="1" i="0" kern="1200" dirty="0">
                          <a:solidFill>
                            <a:schemeClr val="accent6"/>
                          </a:solidFill>
                          <a:effectLst/>
                          <a:latin typeface="+mn-lt"/>
                          <a:ea typeface="+mn-ea"/>
                          <a:cs typeface="+mn-cs"/>
                        </a:rPr>
                        <a:t>】</a:t>
                      </a:r>
                    </a:p>
                    <a:p>
                      <a:pPr marL="0" lvl="0" indent="0">
                        <a:buFontTx/>
                        <a:buNone/>
                      </a:pPr>
                      <a:r>
                        <a:rPr kumimoji="1" lang="ja-JP" altLang="en-US" sz="1200" b="0" i="0" kern="1200" dirty="0">
                          <a:solidFill>
                            <a:schemeClr val="accent6"/>
                          </a:solidFill>
                          <a:effectLst/>
                          <a:latin typeface="+mn-lt"/>
                          <a:ea typeface="+mn-ea"/>
                          <a:cs typeface="+mn-cs"/>
                        </a:rPr>
                        <a:t>・インストリーム商品</a:t>
                      </a:r>
                      <a:br>
                        <a:rPr kumimoji="1" lang="ja-JP" altLang="en-US" sz="1200" b="0" i="0" kern="1200" dirty="0">
                          <a:solidFill>
                            <a:schemeClr val="accent6"/>
                          </a:solidFill>
                          <a:effectLst/>
                          <a:latin typeface="+mn-lt"/>
                          <a:ea typeface="+mn-ea"/>
                          <a:cs typeface="+mn-cs"/>
                        </a:rPr>
                      </a:br>
                      <a:r>
                        <a:rPr kumimoji="1" lang="ja-JP" altLang="en-US" sz="1200" b="0" i="0" kern="1200" dirty="0">
                          <a:solidFill>
                            <a:schemeClr val="accent6"/>
                          </a:solidFill>
                          <a:effectLst/>
                          <a:latin typeface="+mn-lt"/>
                          <a:ea typeface="+mn-ea"/>
                          <a:cs typeface="+mn-cs"/>
                        </a:rPr>
                        <a:t>・中面　プライムディスプレイ　</a:t>
                      </a:r>
                      <a:r>
                        <a:rPr kumimoji="1" lang="en-US" altLang="ja-JP" sz="1200" b="0" i="0" kern="1200" dirty="0">
                          <a:solidFill>
                            <a:schemeClr val="accent6"/>
                          </a:solidFill>
                          <a:effectLst/>
                          <a:latin typeface="+mn-lt"/>
                          <a:ea typeface="+mn-ea"/>
                          <a:cs typeface="+mn-cs"/>
                        </a:rPr>
                        <a:t>PC</a:t>
                      </a:r>
                      <a:br>
                        <a:rPr kumimoji="1" lang="en-US" altLang="ja-JP" sz="1200" b="0" i="0" kern="1200" dirty="0">
                          <a:solidFill>
                            <a:schemeClr val="accent6"/>
                          </a:solidFill>
                          <a:effectLst/>
                          <a:latin typeface="+mn-lt"/>
                          <a:ea typeface="+mn-ea"/>
                          <a:cs typeface="+mn-cs"/>
                        </a:rPr>
                      </a:br>
                      <a:r>
                        <a:rPr kumimoji="1" lang="ja-JP" altLang="en-US" sz="1200" b="0" i="0" kern="1200" dirty="0">
                          <a:solidFill>
                            <a:schemeClr val="accent6"/>
                          </a:solidFill>
                          <a:effectLst/>
                          <a:latin typeface="+mn-lt"/>
                          <a:ea typeface="+mn-ea"/>
                          <a:cs typeface="+mn-cs"/>
                        </a:rPr>
                        <a:t>・</a:t>
                      </a:r>
                      <a:r>
                        <a:rPr kumimoji="1" lang="en-US" altLang="ja-JP" sz="1200" b="0" i="0" kern="1200" dirty="0">
                          <a:solidFill>
                            <a:schemeClr val="accent6"/>
                          </a:solidFill>
                          <a:effectLst/>
                          <a:latin typeface="+mn-lt"/>
                          <a:ea typeface="+mn-ea"/>
                          <a:cs typeface="+mn-cs"/>
                        </a:rPr>
                        <a:t>Yahoo!</a:t>
                      </a:r>
                      <a:r>
                        <a:rPr kumimoji="1" lang="ja-JP" altLang="en-US" sz="1200" b="0" i="0" kern="1200" dirty="0">
                          <a:solidFill>
                            <a:schemeClr val="accent6"/>
                          </a:solidFill>
                          <a:effectLst/>
                          <a:latin typeface="+mn-lt"/>
                          <a:ea typeface="+mn-ea"/>
                          <a:cs typeface="+mn-cs"/>
                        </a:rPr>
                        <a:t>ニュース　プライムカバー　</a:t>
                      </a:r>
                      <a:r>
                        <a:rPr kumimoji="1" lang="en-US" altLang="ja-JP" sz="1200" b="0" i="0" kern="1200" dirty="0">
                          <a:solidFill>
                            <a:schemeClr val="accent6"/>
                          </a:solidFill>
                          <a:effectLst/>
                          <a:latin typeface="+mn-lt"/>
                          <a:ea typeface="+mn-ea"/>
                          <a:cs typeface="+mn-cs"/>
                        </a:rPr>
                        <a:t>SP</a:t>
                      </a:r>
                      <a:br>
                        <a:rPr kumimoji="1" lang="en-US" altLang="ja-JP" sz="1200" b="0" i="0" kern="1200" dirty="0">
                          <a:solidFill>
                            <a:schemeClr val="accent6"/>
                          </a:solidFill>
                          <a:effectLst/>
                          <a:latin typeface="+mn-lt"/>
                          <a:ea typeface="+mn-ea"/>
                          <a:cs typeface="+mn-cs"/>
                        </a:rPr>
                      </a:br>
                      <a:r>
                        <a:rPr kumimoji="1" lang="ja-JP" altLang="en-US" sz="1200" b="0" i="0" kern="1200" dirty="0">
                          <a:solidFill>
                            <a:schemeClr val="accent6"/>
                          </a:solidFill>
                          <a:effectLst/>
                          <a:latin typeface="+mn-lt"/>
                          <a:ea typeface="+mn-ea"/>
                          <a:cs typeface="+mn-cs"/>
                        </a:rPr>
                        <a:t>・</a:t>
                      </a:r>
                      <a:r>
                        <a:rPr kumimoji="1" lang="en-US" altLang="ja-JP" sz="1200" b="0" i="0" kern="1200" dirty="0">
                          <a:solidFill>
                            <a:schemeClr val="accent6"/>
                          </a:solidFill>
                          <a:effectLst/>
                          <a:latin typeface="+mn-lt"/>
                          <a:ea typeface="+mn-ea"/>
                          <a:cs typeface="+mn-cs"/>
                        </a:rPr>
                        <a:t>Yahoo!</a:t>
                      </a:r>
                      <a:r>
                        <a:rPr kumimoji="1" lang="ja-JP" altLang="en-US" sz="1200" b="0" i="0" kern="1200" dirty="0">
                          <a:solidFill>
                            <a:schemeClr val="accent6"/>
                          </a:solidFill>
                          <a:effectLst/>
                          <a:latin typeface="+mn-lt"/>
                          <a:ea typeface="+mn-ea"/>
                          <a:cs typeface="+mn-cs"/>
                        </a:rPr>
                        <a:t>ファイナンス　全商品</a:t>
                      </a:r>
                      <a:br>
                        <a:rPr kumimoji="1" lang="ja-JP" altLang="en-US" sz="1200" b="0" i="0" kern="1200" dirty="0">
                          <a:solidFill>
                            <a:schemeClr val="accent6"/>
                          </a:solidFill>
                          <a:effectLst/>
                          <a:latin typeface="+mn-lt"/>
                          <a:ea typeface="+mn-ea"/>
                          <a:cs typeface="+mn-cs"/>
                        </a:rPr>
                      </a:br>
                      <a:r>
                        <a:rPr kumimoji="1" lang="ja-JP" altLang="en-US" sz="1200" b="0" i="0" kern="1200" dirty="0">
                          <a:solidFill>
                            <a:schemeClr val="accent6"/>
                          </a:solidFill>
                          <a:effectLst/>
                          <a:latin typeface="+mn-lt"/>
                          <a:ea typeface="+mn-ea"/>
                          <a:cs typeface="+mn-cs"/>
                        </a:rPr>
                        <a:t>・スポーツナビ　一部商品</a:t>
                      </a:r>
                      <a:endParaRPr lang="ja-JP" altLang="en-US" sz="900" b="0" i="0" u="none" strike="noStrike" dirty="0">
                        <a:solidFill>
                          <a:schemeClr val="tx1">
                            <a:lumMod val="75000"/>
                            <a:lumOff val="25000"/>
                          </a:schemeClr>
                        </a:solidFill>
                        <a:effectLst/>
                        <a:latin typeface="+mn-ea"/>
                        <a:ea typeface="+mn-ea"/>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2200" b="1" i="0" kern="1200" dirty="0">
                          <a:solidFill>
                            <a:schemeClr val="accent6"/>
                          </a:solidFill>
                          <a:effectLst/>
                          <a:latin typeface="+mn-ea"/>
                          <a:ea typeface="+mn-ea"/>
                          <a:cs typeface="+mn-cs"/>
                        </a:rPr>
                        <a:t>15</a:t>
                      </a:r>
                      <a:r>
                        <a:rPr kumimoji="1" lang="ja-JP" altLang="en-US" sz="2200" b="1" i="0" kern="1200" dirty="0">
                          <a:solidFill>
                            <a:schemeClr val="accent6"/>
                          </a:solidFill>
                          <a:effectLst/>
                          <a:latin typeface="+mn-ea"/>
                          <a:ea typeface="+mn-ea"/>
                          <a:cs typeface="+mn-cs"/>
                        </a:rPr>
                        <a:t>％～</a:t>
                      </a:r>
                      <a:r>
                        <a:rPr kumimoji="1" lang="en-US" altLang="ja-JP" sz="2200" b="1" i="0" kern="1200" dirty="0">
                          <a:solidFill>
                            <a:schemeClr val="accent6"/>
                          </a:solidFill>
                          <a:effectLst/>
                          <a:latin typeface="+mn-ea"/>
                          <a:ea typeface="+mn-ea"/>
                          <a:cs typeface="+mn-cs"/>
                        </a:rPr>
                        <a:t>35</a:t>
                      </a:r>
                      <a:r>
                        <a:rPr kumimoji="1" lang="ja-JP" altLang="en-US" sz="2200" b="1" i="0" kern="1200" dirty="0">
                          <a:solidFill>
                            <a:schemeClr val="accent6"/>
                          </a:solidFill>
                          <a:effectLst/>
                          <a:latin typeface="+mn-ea"/>
                          <a:ea typeface="+mn-ea"/>
                          <a:cs typeface="+mn-cs"/>
                        </a:rPr>
                        <a:t>％</a:t>
                      </a:r>
                      <a:endParaRPr kumimoji="1" lang="en-US" altLang="ja-JP" sz="2200" b="1" i="0" kern="1200" dirty="0">
                        <a:solidFill>
                          <a:schemeClr val="accent6"/>
                        </a:solidFill>
                        <a:effectLst/>
                        <a:latin typeface="+mn-ea"/>
                        <a:ea typeface="+mn-ea"/>
                        <a:cs typeface="+mn-cs"/>
                      </a:endParaRPr>
                    </a:p>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200" b="0" i="0" u="none" strike="noStrike" kern="1200" dirty="0">
                          <a:solidFill>
                            <a:schemeClr val="tx1">
                              <a:lumMod val="75000"/>
                              <a:lumOff val="25000"/>
                            </a:schemeClr>
                          </a:solidFill>
                          <a:effectLst/>
                          <a:latin typeface="+mn-lt"/>
                          <a:ea typeface="+mn-ea"/>
                          <a:cs typeface="+mn-cs"/>
                        </a:rPr>
                        <a:t>※</a:t>
                      </a:r>
                      <a:r>
                        <a:rPr lang="ja-JP" altLang="en-US" sz="1200" u="none" strike="noStrike" dirty="0">
                          <a:effectLst/>
                          <a:latin typeface="+mn-ea"/>
                          <a:ea typeface="+mn-ea"/>
                        </a:rPr>
                        <a:t>購入額に応じて増量率</a:t>
                      </a:r>
                      <a:r>
                        <a:rPr lang="en-US" altLang="ja-JP" sz="1200" u="none" strike="noStrike" dirty="0">
                          <a:effectLst/>
                          <a:latin typeface="+mn-ea"/>
                          <a:ea typeface="+mn-ea"/>
                        </a:rPr>
                        <a:t>UP</a:t>
                      </a:r>
                      <a:endParaRPr lang="ja-JP" altLang="en-US" sz="1200" b="0" i="0" u="none" strike="noStrike" dirty="0">
                        <a:solidFill>
                          <a:schemeClr val="tx1">
                            <a:lumMod val="75000"/>
                            <a:lumOff val="25000"/>
                          </a:schemeClr>
                        </a:solidFill>
                        <a:effectLst/>
                        <a:latin typeface="メイリオ" panose="020B0604030504040204" pitchFamily="50" charset="-128"/>
                        <a:ea typeface="メイリオ" panose="020B0604030504040204" pitchFamily="50" charset="-128"/>
                      </a:endParaRPr>
                    </a:p>
                  </a:txBody>
                  <a:tcPr marL="4763" marR="4763" marT="4763" marB="0" anchor="ctr">
                    <a:lnL w="6350" cap="flat" cmpd="sng" algn="ctr">
                      <a:solidFill>
                        <a:srgbClr val="000000"/>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chemeClr val="tx1"/>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kumimoji="1" lang="en-US" altLang="zh-TW" sz="1200" b="0" i="0" kern="1200" dirty="0">
                          <a:solidFill>
                            <a:schemeClr val="tx1"/>
                          </a:solidFill>
                          <a:effectLst/>
                          <a:latin typeface="+mn-ea"/>
                          <a:ea typeface="+mn-ea"/>
                          <a:cs typeface="+mn-cs"/>
                        </a:rPr>
                        <a:t>2022</a:t>
                      </a:r>
                      <a:r>
                        <a:rPr kumimoji="1" lang="zh-TW" altLang="en-US" sz="1200" b="0" i="0" kern="1200" dirty="0">
                          <a:solidFill>
                            <a:schemeClr val="tx1"/>
                          </a:solidFill>
                          <a:effectLst/>
                          <a:latin typeface="+mn-ea"/>
                          <a:ea typeface="+mn-ea"/>
                          <a:cs typeface="+mn-cs"/>
                        </a:rPr>
                        <a:t>年</a:t>
                      </a:r>
                      <a:r>
                        <a:rPr kumimoji="1" lang="en-US" altLang="zh-TW" sz="1200" b="0" i="0" kern="1200" dirty="0">
                          <a:solidFill>
                            <a:schemeClr val="tx1"/>
                          </a:solidFill>
                          <a:effectLst/>
                          <a:latin typeface="+mn-ea"/>
                          <a:ea typeface="+mn-ea"/>
                          <a:cs typeface="+mn-cs"/>
                        </a:rPr>
                        <a:t>12</a:t>
                      </a:r>
                      <a:r>
                        <a:rPr kumimoji="1" lang="zh-TW" altLang="en-US" sz="1200" b="0" i="0" kern="1200" dirty="0">
                          <a:solidFill>
                            <a:schemeClr val="tx1"/>
                          </a:solidFill>
                          <a:effectLst/>
                          <a:latin typeface="+mn-ea"/>
                          <a:ea typeface="+mn-ea"/>
                          <a:cs typeface="+mn-cs"/>
                        </a:rPr>
                        <a:t>月</a:t>
                      </a:r>
                      <a:r>
                        <a:rPr kumimoji="1" lang="en-US" altLang="zh-TW" sz="1200" b="0" i="0" kern="1200" dirty="0">
                          <a:solidFill>
                            <a:schemeClr val="tx1"/>
                          </a:solidFill>
                          <a:effectLst/>
                          <a:latin typeface="+mn-ea"/>
                          <a:ea typeface="+mn-ea"/>
                          <a:cs typeface="+mn-cs"/>
                        </a:rPr>
                        <a:t>1</a:t>
                      </a:r>
                      <a:r>
                        <a:rPr kumimoji="1" lang="zh-TW" altLang="en-US" sz="1200" b="0" i="0" kern="1200" dirty="0">
                          <a:solidFill>
                            <a:schemeClr val="tx1"/>
                          </a:solidFill>
                          <a:effectLst/>
                          <a:latin typeface="+mn-ea"/>
                          <a:ea typeface="+mn-ea"/>
                          <a:cs typeface="+mn-cs"/>
                        </a:rPr>
                        <a:t>日（木）</a:t>
                      </a:r>
                      <a:endParaRPr kumimoji="1" lang="en-US" altLang="zh-TW" sz="1200" b="0" i="0" kern="1200" dirty="0">
                        <a:solidFill>
                          <a:schemeClr val="tx1"/>
                        </a:solidFill>
                        <a:effectLst/>
                        <a:latin typeface="+mn-ea"/>
                        <a:ea typeface="+mn-ea"/>
                        <a:cs typeface="+mn-cs"/>
                      </a:endParaRPr>
                    </a:p>
                    <a:p>
                      <a:pPr algn="ctr" rtl="0" fontAlgn="ctr"/>
                      <a:r>
                        <a:rPr kumimoji="1" lang="zh-TW" altLang="en-US" sz="1200" b="0" i="0" kern="1200" dirty="0">
                          <a:solidFill>
                            <a:schemeClr val="tx1"/>
                          </a:solidFill>
                          <a:effectLst/>
                          <a:latin typeface="+mn-ea"/>
                          <a:ea typeface="+mn-ea"/>
                          <a:cs typeface="+mn-cs"/>
                        </a:rPr>
                        <a:t>～</a:t>
                      </a:r>
                      <a:br>
                        <a:rPr kumimoji="1" lang="en-US" altLang="zh-TW" sz="1200" b="0" i="0" kern="1200" dirty="0">
                          <a:solidFill>
                            <a:schemeClr val="tx1"/>
                          </a:solidFill>
                          <a:effectLst/>
                          <a:latin typeface="+mn-ea"/>
                          <a:ea typeface="+mn-ea"/>
                          <a:cs typeface="+mn-cs"/>
                        </a:rPr>
                      </a:br>
                      <a:r>
                        <a:rPr kumimoji="1" lang="en-US" altLang="zh-TW" sz="1500" b="1" i="0" kern="1200" dirty="0">
                          <a:solidFill>
                            <a:schemeClr val="tx1"/>
                          </a:solidFill>
                          <a:effectLst/>
                          <a:latin typeface="+mn-ea"/>
                          <a:ea typeface="+mn-ea"/>
                          <a:cs typeface="+mn-cs"/>
                        </a:rPr>
                        <a:t>2023</a:t>
                      </a:r>
                      <a:r>
                        <a:rPr kumimoji="1" lang="zh-TW" altLang="en-US" sz="1500" b="1" i="0" kern="1200" dirty="0">
                          <a:solidFill>
                            <a:schemeClr val="tx1"/>
                          </a:solidFill>
                          <a:effectLst/>
                          <a:latin typeface="+mn-ea"/>
                          <a:ea typeface="+mn-ea"/>
                          <a:cs typeface="+mn-cs"/>
                        </a:rPr>
                        <a:t>年</a:t>
                      </a:r>
                      <a:r>
                        <a:rPr kumimoji="1" lang="en-US" altLang="zh-TW" sz="1500" b="1" i="0" kern="1200" dirty="0">
                          <a:solidFill>
                            <a:schemeClr val="tx1"/>
                          </a:solidFill>
                          <a:effectLst/>
                          <a:latin typeface="+mn-ea"/>
                          <a:ea typeface="+mn-ea"/>
                          <a:cs typeface="+mn-cs"/>
                        </a:rPr>
                        <a:t>3</a:t>
                      </a:r>
                      <a:r>
                        <a:rPr kumimoji="1" lang="zh-TW" altLang="en-US" sz="1500" b="1" i="0" kern="1200" dirty="0">
                          <a:solidFill>
                            <a:schemeClr val="tx1"/>
                          </a:solidFill>
                          <a:effectLst/>
                          <a:latin typeface="+mn-ea"/>
                          <a:ea typeface="+mn-ea"/>
                          <a:cs typeface="+mn-cs"/>
                        </a:rPr>
                        <a:t>月</a:t>
                      </a:r>
                      <a:r>
                        <a:rPr kumimoji="1" lang="en-US" altLang="zh-TW" sz="1500" b="1" i="0" kern="1200" dirty="0">
                          <a:solidFill>
                            <a:schemeClr val="tx1"/>
                          </a:solidFill>
                          <a:effectLst/>
                          <a:latin typeface="+mn-ea"/>
                          <a:ea typeface="+mn-ea"/>
                          <a:cs typeface="+mn-cs"/>
                        </a:rPr>
                        <a:t>31</a:t>
                      </a:r>
                      <a:r>
                        <a:rPr kumimoji="1" lang="zh-TW" altLang="en-US" sz="1500" b="1" i="0" kern="1200" dirty="0">
                          <a:solidFill>
                            <a:schemeClr val="tx1"/>
                          </a:solidFill>
                          <a:effectLst/>
                          <a:latin typeface="+mn-ea"/>
                          <a:ea typeface="+mn-ea"/>
                          <a:cs typeface="+mn-cs"/>
                        </a:rPr>
                        <a:t>日（金）</a:t>
                      </a:r>
                      <a:endParaRPr kumimoji="1" lang="en-US" altLang="zh-TW" sz="1500" b="1" i="0" kern="1200" dirty="0">
                        <a:solidFill>
                          <a:schemeClr val="tx1"/>
                        </a:solidFill>
                        <a:effectLst/>
                        <a:latin typeface="+mn-ea"/>
                        <a:ea typeface="+mn-ea"/>
                        <a:cs typeface="+mn-cs"/>
                      </a:endParaRPr>
                    </a:p>
                    <a:p>
                      <a:pPr algn="ctr" rtl="0" fontAlgn="ctr"/>
                      <a:r>
                        <a:rPr kumimoji="1" lang="zh-TW" altLang="en-US" sz="900" b="0" i="0" kern="1200" dirty="0">
                          <a:solidFill>
                            <a:schemeClr val="tx1"/>
                          </a:solidFill>
                          <a:effectLst/>
                          <a:latin typeface="+mn-ea"/>
                          <a:ea typeface="+mn-ea"/>
                          <a:cs typeface="+mn-cs"/>
                        </a:rPr>
                        <a:t>掲載終了分</a:t>
                      </a:r>
                      <a:endParaRPr kumimoji="1" lang="en-US" altLang="zh-TW" sz="900" b="0" i="0" kern="1200" dirty="0">
                        <a:solidFill>
                          <a:schemeClr val="tx1"/>
                        </a:solidFill>
                        <a:effectLst/>
                        <a:latin typeface="+mn-ea"/>
                        <a:ea typeface="+mn-ea"/>
                        <a:cs typeface="+mn-cs"/>
                      </a:endParaRPr>
                    </a:p>
                    <a:p>
                      <a:pPr algn="ctr" rtl="0" fontAlgn="ctr"/>
                      <a:endParaRPr kumimoji="1" lang="en-US" altLang="zh-TW" sz="900" b="0" i="0" kern="1200" dirty="0">
                        <a:solidFill>
                          <a:schemeClr val="tx1"/>
                        </a:solidFill>
                        <a:effectLst/>
                        <a:latin typeface="+mn-ea"/>
                        <a:ea typeface="+mn-ea"/>
                        <a:cs typeface="+mn-cs"/>
                      </a:endParaRPr>
                    </a:p>
                    <a:p>
                      <a:pPr algn="ctr" rtl="0" fontAlgn="ctr"/>
                      <a:r>
                        <a:rPr kumimoji="1" lang="en-US" altLang="ja-JP" sz="900" b="0" i="0" kern="1200" dirty="0">
                          <a:solidFill>
                            <a:schemeClr val="tx1">
                              <a:lumMod val="75000"/>
                              <a:lumOff val="25000"/>
                            </a:schemeClr>
                          </a:solidFill>
                          <a:effectLst/>
                          <a:latin typeface="+mn-lt"/>
                          <a:ea typeface="+mn-ea"/>
                          <a:cs typeface="+mn-cs"/>
                        </a:rPr>
                        <a:t>※</a:t>
                      </a:r>
                      <a:r>
                        <a:rPr kumimoji="1" lang="ja-JP" altLang="en-US" sz="900" b="0" i="0" kern="1200" dirty="0">
                          <a:solidFill>
                            <a:schemeClr val="tx1">
                              <a:lumMod val="75000"/>
                              <a:lumOff val="25000"/>
                            </a:schemeClr>
                          </a:solidFill>
                          <a:effectLst/>
                          <a:latin typeface="+mn-lt"/>
                          <a:ea typeface="+mn-ea"/>
                          <a:cs typeface="+mn-cs"/>
                        </a:rPr>
                        <a:t>スポーツナビのみ適用期間が異なります</a:t>
                      </a:r>
                      <a:endParaRPr kumimoji="1" lang="en-US" altLang="zh-TW" sz="900" b="0" i="0" kern="1200" dirty="0">
                        <a:solidFill>
                          <a:schemeClr val="tx1"/>
                        </a:solidFill>
                        <a:effectLst/>
                        <a:latin typeface="+mn-ea"/>
                        <a:ea typeface="+mn-ea"/>
                        <a:cs typeface="+mn-cs"/>
                      </a:endParaRPr>
                    </a:p>
                  </a:txBody>
                  <a:tcPr marL="4763" marR="4763" marT="4763" marB="0" anchor="ctr">
                    <a:lnL w="6350" cap="flat" cmpd="sng" algn="ctr">
                      <a:solidFill>
                        <a:schemeClr val="tx1"/>
                      </a:solidFill>
                      <a:prstDash val="solid"/>
                      <a:round/>
                      <a:headEnd type="none" w="med" len="med"/>
                      <a:tailEnd type="none" w="med" len="med"/>
                    </a:lnL>
                    <a:lnR w="6350" cap="flat" cmpd="sng" algn="ctr">
                      <a:solidFill>
                        <a:schemeClr val="tx1"/>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rtl="0" fontAlgn="ctr"/>
                      <a:r>
                        <a:rPr lang="ja-JP" altLang="en-US" sz="1400" b="0" i="0" u="none" strike="noStrike" dirty="0">
                          <a:solidFill>
                            <a:schemeClr val="tx1">
                              <a:lumMod val="75000"/>
                              <a:lumOff val="25000"/>
                            </a:schemeClr>
                          </a:solidFill>
                          <a:effectLst/>
                          <a:latin typeface="メイリオ" panose="020B0604030504040204" pitchFamily="50" charset="-128"/>
                          <a:ea typeface="メイリオ" panose="020B0604030504040204" pitchFamily="50" charset="-128"/>
                        </a:rPr>
                        <a:t>無し</a:t>
                      </a:r>
                    </a:p>
                  </a:txBody>
                  <a:tcPr marL="4763" marR="4763" marT="4763" marB="0" anchor="ctr">
                    <a:lnL w="6350" cap="flat" cmpd="sng" algn="ctr">
                      <a:solidFill>
                        <a:schemeClr val="tx1"/>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81823475"/>
                  </a:ext>
                </a:extLst>
              </a:tr>
            </a:tbl>
          </a:graphicData>
        </a:graphic>
      </p:graphicFrame>
      <p:sp>
        <p:nvSpPr>
          <p:cNvPr id="10" name="テキスト ボックス 1">
            <a:extLst>
              <a:ext uri="{FF2B5EF4-FFF2-40B4-BE49-F238E27FC236}">
                <a16:creationId xmlns:a16="http://schemas.microsoft.com/office/drawing/2014/main" id="{219AC845-3523-136A-7038-D15546D9E482}"/>
              </a:ext>
            </a:extLst>
          </p:cNvPr>
          <p:cNvSpPr txBox="1"/>
          <p:nvPr/>
        </p:nvSpPr>
        <p:spPr>
          <a:xfrm>
            <a:off x="558517" y="2644216"/>
            <a:ext cx="1872208" cy="430887"/>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200" b="1" dirty="0">
                <a:solidFill>
                  <a:schemeClr val="tx1">
                    <a:lumMod val="75000"/>
                    <a:lumOff val="25000"/>
                  </a:schemeClr>
                </a:solidFill>
                <a:latin typeface="メイリオ" panose="020B0604030504040204" pitchFamily="50" charset="-128"/>
                <a:ea typeface="メイリオ" panose="020B0604030504040204" pitchFamily="50" charset="-128"/>
              </a:rPr>
              <a:t>概要</a:t>
            </a:r>
            <a:endParaRPr kumimoji="1" lang="ja-JP" altLang="en-US" sz="22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Tree>
    <p:extLst>
      <p:ext uri="{BB962C8B-B14F-4D97-AF65-F5344CB8AC3E}">
        <p14:creationId xmlns:p14="http://schemas.microsoft.com/office/powerpoint/2010/main" val="17230426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F0928781-2717-C3B5-D0C1-8B7852BAB0EB}"/>
              </a:ext>
            </a:extLst>
          </p:cNvPr>
          <p:cNvSpPr/>
          <p:nvPr/>
        </p:nvSpPr>
        <p:spPr>
          <a:xfrm>
            <a:off x="550326" y="2367540"/>
            <a:ext cx="3323121" cy="4394529"/>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00"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400" b="0" i="0" u="none" strike="noStrike" kern="1200" cap="none" spc="0" normalizeH="0" baseline="0" noProof="0">
              <a:ln>
                <a:noFill/>
              </a:ln>
              <a:solidFill>
                <a:srgbClr val="999999"/>
              </a:solidFill>
              <a:effectLst/>
              <a:uLnTx/>
              <a:uFillTx/>
              <a:latin typeface="+mn-ea"/>
              <a:cs typeface="+mn-cs"/>
            </a:endParaRPr>
          </a:p>
        </p:txBody>
      </p:sp>
      <p:sp>
        <p:nvSpPr>
          <p:cNvPr id="18" name="テキスト プレースホルダー 2"/>
          <p:cNvSpPr>
            <a:spLocks noGrp="1"/>
          </p:cNvSpPr>
          <p:nvPr>
            <p:ph type="body" sz="quarter" idx="11"/>
          </p:nvPr>
        </p:nvSpPr>
        <p:spPr>
          <a:xfrm>
            <a:off x="263353" y="95931"/>
            <a:ext cx="7272808" cy="814388"/>
          </a:xfrm>
        </p:spPr>
        <p:txBody>
          <a:bodyPr>
            <a:noAutofit/>
          </a:bodyPr>
          <a:lstStyle/>
          <a:p>
            <a:pPr algn="l"/>
            <a:r>
              <a:rPr lang="ja-JP" altLang="en-US" dirty="0">
                <a:solidFill>
                  <a:schemeClr val="tx1">
                    <a:lumMod val="75000"/>
                    <a:lumOff val="25000"/>
                  </a:schemeClr>
                </a:solidFill>
                <a:latin typeface="+mn-ea"/>
                <a:ea typeface="+mn-ea"/>
              </a:rPr>
              <a:t>増量適用</a:t>
            </a:r>
            <a:r>
              <a:rPr kumimoji="1" lang="ja-JP" altLang="en-US" dirty="0">
                <a:solidFill>
                  <a:schemeClr val="tx1">
                    <a:lumMod val="75000"/>
                    <a:lumOff val="25000"/>
                  </a:schemeClr>
                </a:solidFill>
                <a:latin typeface="+mn-ea"/>
                <a:ea typeface="+mn-ea"/>
              </a:rPr>
              <a:t>条件　</a:t>
            </a:r>
            <a:r>
              <a:rPr lang="ja-JP" altLang="en-US" i="0" dirty="0">
                <a:solidFill>
                  <a:schemeClr val="tx1">
                    <a:lumMod val="75000"/>
                    <a:lumOff val="25000"/>
                  </a:schemeClr>
                </a:solidFill>
                <a:effectLst/>
                <a:latin typeface="+mn-ea"/>
                <a:ea typeface="+mn-ea"/>
              </a:rPr>
              <a:t>ブランドパネル（</a:t>
            </a:r>
            <a:r>
              <a:rPr lang="en-US" altLang="ja-JP" i="0" dirty="0">
                <a:solidFill>
                  <a:schemeClr val="tx1">
                    <a:lumMod val="75000"/>
                    <a:lumOff val="25000"/>
                  </a:schemeClr>
                </a:solidFill>
                <a:effectLst/>
                <a:latin typeface="+mn-ea"/>
                <a:ea typeface="+mn-ea"/>
              </a:rPr>
              <a:t>SP</a:t>
            </a:r>
            <a:r>
              <a:rPr lang="ja-JP" altLang="en-US" i="0" dirty="0">
                <a:solidFill>
                  <a:schemeClr val="tx1">
                    <a:lumMod val="75000"/>
                    <a:lumOff val="25000"/>
                  </a:schemeClr>
                </a:solidFill>
                <a:effectLst/>
                <a:latin typeface="+mn-ea"/>
                <a:ea typeface="+mn-ea"/>
              </a:rPr>
              <a:t>商品）</a:t>
            </a:r>
            <a:endParaRPr kumimoji="1" lang="ja-JP" altLang="en-US" dirty="0">
              <a:solidFill>
                <a:schemeClr val="tx1">
                  <a:lumMod val="75000"/>
                  <a:lumOff val="25000"/>
                </a:schemeClr>
              </a:solidFill>
              <a:latin typeface="+mn-ea"/>
              <a:ea typeface="+mn-ea"/>
            </a:endParaRPr>
          </a:p>
        </p:txBody>
      </p:sp>
      <p:sp>
        <p:nvSpPr>
          <p:cNvPr id="21" name="正方形/長方形 20"/>
          <p:cNvSpPr/>
          <p:nvPr/>
        </p:nvSpPr>
        <p:spPr>
          <a:xfrm>
            <a:off x="545028" y="1810002"/>
            <a:ext cx="3323121" cy="610886"/>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ja-JP" altLang="en-US" b="1" dirty="0">
                <a:solidFill>
                  <a:schemeClr val="bg1"/>
                </a:solidFill>
                <a:latin typeface="+mn-ea"/>
              </a:rPr>
              <a:t>掲載イメージ</a:t>
            </a:r>
            <a:endParaRPr lang="en-US" altLang="ja-JP" b="1" dirty="0">
              <a:solidFill>
                <a:schemeClr val="bg1"/>
              </a:solidFill>
              <a:latin typeface="+mn-ea"/>
            </a:endParaRPr>
          </a:p>
          <a:p>
            <a:pPr algn="ctr" fontAlgn="ctr"/>
            <a:r>
              <a:rPr lang="en-US" altLang="ja-JP" sz="1400" b="1" dirty="0">
                <a:solidFill>
                  <a:schemeClr val="bg1"/>
                </a:solidFill>
                <a:latin typeface="+mn-ea"/>
              </a:rPr>
              <a:t>(</a:t>
            </a:r>
            <a:r>
              <a:rPr lang="ja-JP" altLang="en-US" sz="1400" b="1" dirty="0">
                <a:solidFill>
                  <a:schemeClr val="bg1"/>
                </a:solidFill>
                <a:latin typeface="+mn-ea"/>
              </a:rPr>
              <a:t>ブランドパネル </a:t>
            </a:r>
            <a:r>
              <a:rPr lang="en-US" altLang="ja-JP" sz="1400" b="1" dirty="0">
                <a:solidFill>
                  <a:schemeClr val="bg1"/>
                </a:solidFill>
                <a:latin typeface="+mn-ea"/>
              </a:rPr>
              <a:t>SP)</a:t>
            </a:r>
            <a:endParaRPr lang="ja-JP" altLang="en-US" sz="1400" b="1" dirty="0">
              <a:solidFill>
                <a:schemeClr val="bg1"/>
              </a:solidFill>
              <a:latin typeface="+mn-ea"/>
            </a:endParaRPr>
          </a:p>
        </p:txBody>
      </p:sp>
      <p:graphicFrame>
        <p:nvGraphicFramePr>
          <p:cNvPr id="3" name="表 3">
            <a:extLst>
              <a:ext uri="{FF2B5EF4-FFF2-40B4-BE49-F238E27FC236}">
                <a16:creationId xmlns:a16="http://schemas.microsoft.com/office/drawing/2014/main" id="{B74AA0C0-EE9F-855A-7FEE-5BE4FAC31DE5}"/>
              </a:ext>
            </a:extLst>
          </p:cNvPr>
          <p:cNvGraphicFramePr>
            <a:graphicFrameLocks noGrp="1"/>
          </p:cNvGraphicFramePr>
          <p:nvPr>
            <p:extLst>
              <p:ext uri="{D42A27DB-BD31-4B8C-83A1-F6EECF244321}">
                <p14:modId xmlns:p14="http://schemas.microsoft.com/office/powerpoint/2010/main" val="2258291779"/>
              </p:ext>
            </p:extLst>
          </p:nvPr>
        </p:nvGraphicFramePr>
        <p:xfrm>
          <a:off x="4183247" y="2417981"/>
          <a:ext cx="4248472" cy="3971808"/>
        </p:xfrm>
        <a:graphic>
          <a:graphicData uri="http://schemas.openxmlformats.org/drawingml/2006/table">
            <a:tbl>
              <a:tblPr firstRow="1" bandRow="1">
                <a:tableStyleId>{F5AB1C69-6EDB-4FF4-983F-18BD219EF322}</a:tableStyleId>
              </a:tblPr>
              <a:tblGrid>
                <a:gridCol w="405592">
                  <a:extLst>
                    <a:ext uri="{9D8B030D-6E8A-4147-A177-3AD203B41FA5}">
                      <a16:colId xmlns:a16="http://schemas.microsoft.com/office/drawing/2014/main" val="4111835368"/>
                    </a:ext>
                  </a:extLst>
                </a:gridCol>
                <a:gridCol w="3842880">
                  <a:extLst>
                    <a:ext uri="{9D8B030D-6E8A-4147-A177-3AD203B41FA5}">
                      <a16:colId xmlns:a16="http://schemas.microsoft.com/office/drawing/2014/main" val="2971938268"/>
                    </a:ext>
                  </a:extLst>
                </a:gridCol>
              </a:tblGrid>
              <a:tr h="386798">
                <a:tc>
                  <a:txBody>
                    <a:bodyPr/>
                    <a:lstStyle/>
                    <a:p>
                      <a:endParaRPr kumimoji="1" lang="ja-JP" altLang="en-US" dirty="0">
                        <a:latin typeface="+mn-ea"/>
                        <a:ea typeface="+mn-ea"/>
                      </a:endParaRPr>
                    </a:p>
                  </a:txBody>
                  <a:tcPr/>
                </a:tc>
                <a:tc>
                  <a:txBody>
                    <a:bodyPr/>
                    <a:lstStyle/>
                    <a:p>
                      <a:pPr algn="ctr" fontAlgn="t"/>
                      <a:r>
                        <a:rPr lang="ja-JP" altLang="en-US" sz="1800" dirty="0">
                          <a:effectLst/>
                        </a:rPr>
                        <a:t>対象商品 </a:t>
                      </a:r>
                      <a:endParaRPr lang="ja-JP" altLang="en-US" sz="1800" dirty="0">
                        <a:effectLst/>
                        <a:latin typeface="+mn-ea"/>
                        <a:ea typeface="+mn-ea"/>
                      </a:endParaRPr>
                    </a:p>
                  </a:txBody>
                  <a:tcPr marL="63500" marR="63500" marT="44450" marB="44450" anchor="ctr"/>
                </a:tc>
                <a:extLst>
                  <a:ext uri="{0D108BD9-81ED-4DB2-BD59-A6C34878D82A}">
                    <a16:rowId xmlns:a16="http://schemas.microsoft.com/office/drawing/2014/main" val="3469887856"/>
                  </a:ext>
                </a:extLst>
              </a:tr>
              <a:tr h="358501">
                <a:tc>
                  <a:txBody>
                    <a:bodyPr/>
                    <a:lstStyle/>
                    <a:p>
                      <a:pPr algn="ctr"/>
                      <a:r>
                        <a:rPr kumimoji="1" lang="en-US" altLang="ja-JP" sz="1200" dirty="0"/>
                        <a:t>1</a:t>
                      </a:r>
                      <a:endParaRPr kumimoji="1" lang="en-US" altLang="ja-JP"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a:t>
                      </a:r>
                      <a:r>
                        <a:rPr lang="en-US" altLang="ja-JP" sz="1000" dirty="0">
                          <a:effectLst/>
                        </a:rPr>
                        <a:t>500</a:t>
                      </a:r>
                      <a:r>
                        <a:rPr lang="ja-JP" altLang="en-US" sz="1000" dirty="0">
                          <a:effectLst/>
                        </a:rPr>
                        <a:t>万円～）</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1046545901"/>
                  </a:ext>
                </a:extLst>
              </a:tr>
              <a:tr h="358501">
                <a:tc>
                  <a:txBody>
                    <a:bodyPr/>
                    <a:lstStyle/>
                    <a:p>
                      <a:pPr algn="ctr"/>
                      <a:r>
                        <a:rPr kumimoji="1" lang="en-US" altLang="ja-JP" sz="1200" dirty="0"/>
                        <a:t>2</a:t>
                      </a:r>
                      <a:endParaRPr kumimoji="1" lang="ja-JP" altLang="en-US"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a:t>
                      </a:r>
                      <a:r>
                        <a:rPr lang="en-US" altLang="ja-JP" sz="1000" dirty="0">
                          <a:effectLst/>
                        </a:rPr>
                        <a:t>1000</a:t>
                      </a:r>
                      <a:r>
                        <a:rPr lang="ja-JP" altLang="en-US" sz="1000" dirty="0">
                          <a:effectLst/>
                        </a:rPr>
                        <a:t>万円～）</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678415155"/>
                  </a:ext>
                </a:extLst>
              </a:tr>
              <a:tr h="358501">
                <a:tc>
                  <a:txBody>
                    <a:bodyPr/>
                    <a:lstStyle/>
                    <a:p>
                      <a:pPr algn="ctr"/>
                      <a:r>
                        <a:rPr kumimoji="1" lang="en-US" altLang="ja-JP" sz="1200" dirty="0"/>
                        <a:t>3</a:t>
                      </a:r>
                      <a:endParaRPr kumimoji="1" lang="ja-JP" altLang="en-US"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（都道府県）（</a:t>
                      </a:r>
                      <a:r>
                        <a:rPr lang="en-US" altLang="ja-JP" sz="1000" dirty="0">
                          <a:effectLst/>
                        </a:rPr>
                        <a:t>50</a:t>
                      </a:r>
                      <a:r>
                        <a:rPr lang="ja-JP" altLang="en-US" sz="1000" dirty="0">
                          <a:effectLst/>
                        </a:rPr>
                        <a:t>万円～）</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2008440581"/>
                  </a:ext>
                </a:extLst>
              </a:tr>
              <a:tr h="358501">
                <a:tc>
                  <a:txBody>
                    <a:bodyPr/>
                    <a:lstStyle/>
                    <a:p>
                      <a:pPr algn="ctr"/>
                      <a:r>
                        <a:rPr kumimoji="1" lang="en-US" altLang="ja-JP" sz="1200" dirty="0"/>
                        <a:t>4</a:t>
                      </a:r>
                      <a:endParaRPr kumimoji="1" lang="ja-JP" altLang="en-US"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（都道府県）（</a:t>
                      </a:r>
                      <a:r>
                        <a:rPr lang="en-US" altLang="ja-JP" sz="1000" dirty="0">
                          <a:effectLst/>
                        </a:rPr>
                        <a:t>300</a:t>
                      </a:r>
                      <a:r>
                        <a:rPr lang="ja-JP" altLang="en-US" sz="1000" dirty="0">
                          <a:effectLst/>
                        </a:rPr>
                        <a:t>万円～）</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3395334059"/>
                  </a:ext>
                </a:extLst>
              </a:tr>
              <a:tr h="358501">
                <a:tc>
                  <a:txBody>
                    <a:bodyPr/>
                    <a:lstStyle/>
                    <a:p>
                      <a:pPr algn="ctr"/>
                      <a:r>
                        <a:rPr kumimoji="1" lang="en-US" altLang="ja-JP" sz="1200" dirty="0"/>
                        <a:t>5</a:t>
                      </a:r>
                      <a:endParaRPr kumimoji="1" lang="ja-JP" altLang="en-US"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（市区郡）</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4113596330"/>
                  </a:ext>
                </a:extLst>
              </a:tr>
              <a:tr h="358501">
                <a:tc>
                  <a:txBody>
                    <a:bodyPr/>
                    <a:lstStyle/>
                    <a:p>
                      <a:pPr algn="ctr"/>
                      <a:r>
                        <a:rPr kumimoji="1" lang="en-US" altLang="ja-JP" sz="1200" dirty="0"/>
                        <a:t>6</a:t>
                      </a:r>
                      <a:endParaRPr kumimoji="1" lang="ja-JP" altLang="en-US"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　カルーセル（</a:t>
                      </a:r>
                      <a:r>
                        <a:rPr lang="en-US" altLang="ja-JP" sz="1000" dirty="0">
                          <a:effectLst/>
                        </a:rPr>
                        <a:t>500</a:t>
                      </a:r>
                      <a:r>
                        <a:rPr lang="ja-JP" altLang="en-US" sz="1000" dirty="0">
                          <a:effectLst/>
                        </a:rPr>
                        <a:t>万円～）</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2326967665"/>
                  </a:ext>
                </a:extLst>
              </a:tr>
              <a:tr h="358501">
                <a:tc>
                  <a:txBody>
                    <a:bodyPr/>
                    <a:lstStyle/>
                    <a:p>
                      <a:pPr algn="ctr"/>
                      <a:r>
                        <a:rPr kumimoji="1" lang="en-US" altLang="ja-JP" sz="1200" dirty="0"/>
                        <a:t>7</a:t>
                      </a:r>
                      <a:endParaRPr kumimoji="1" lang="ja-JP" altLang="en-US"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　カルーセル（</a:t>
                      </a:r>
                      <a:r>
                        <a:rPr lang="en-US" altLang="ja-JP" sz="1000" dirty="0">
                          <a:effectLst/>
                        </a:rPr>
                        <a:t>1000</a:t>
                      </a:r>
                      <a:r>
                        <a:rPr lang="ja-JP" altLang="en-US" sz="1000" dirty="0">
                          <a:effectLst/>
                        </a:rPr>
                        <a:t>万円～）</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2538298087"/>
                  </a:ext>
                </a:extLst>
              </a:tr>
              <a:tr h="358501">
                <a:tc>
                  <a:txBody>
                    <a:bodyPr/>
                    <a:lstStyle/>
                    <a:p>
                      <a:pPr algn="ctr"/>
                      <a:r>
                        <a:rPr kumimoji="1" lang="en-US" altLang="ja-JP" sz="1200" dirty="0"/>
                        <a:t>8</a:t>
                      </a:r>
                      <a:endParaRPr kumimoji="1" lang="ja-JP" altLang="en-US"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　カルーセル（都道府県）（</a:t>
                      </a:r>
                      <a:r>
                        <a:rPr lang="en-US" altLang="ja-JP" sz="1000" dirty="0">
                          <a:effectLst/>
                        </a:rPr>
                        <a:t>50</a:t>
                      </a:r>
                      <a:r>
                        <a:rPr lang="ja-JP" altLang="en-US" sz="1000" dirty="0">
                          <a:effectLst/>
                        </a:rPr>
                        <a:t>万円～）</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4179930100"/>
                  </a:ext>
                </a:extLst>
              </a:tr>
              <a:tr h="358501">
                <a:tc>
                  <a:txBody>
                    <a:bodyPr/>
                    <a:lstStyle/>
                    <a:p>
                      <a:pPr algn="ctr"/>
                      <a:r>
                        <a:rPr kumimoji="1" lang="en-US" altLang="ja-JP" sz="1200" dirty="0"/>
                        <a:t>9</a:t>
                      </a:r>
                      <a:endParaRPr kumimoji="1" lang="ja-JP" altLang="en-US"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　カルーセル（都道府県）（</a:t>
                      </a:r>
                      <a:r>
                        <a:rPr lang="en-US" altLang="ja-JP" sz="1000" dirty="0">
                          <a:effectLst/>
                        </a:rPr>
                        <a:t>300</a:t>
                      </a:r>
                      <a:r>
                        <a:rPr lang="ja-JP" altLang="en-US" sz="1000" dirty="0">
                          <a:effectLst/>
                        </a:rPr>
                        <a:t>万円～）</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2115216983"/>
                  </a:ext>
                </a:extLst>
              </a:tr>
              <a:tr h="358501">
                <a:tc>
                  <a:txBody>
                    <a:bodyPr/>
                    <a:lstStyle/>
                    <a:p>
                      <a:pPr algn="ctr"/>
                      <a:r>
                        <a:rPr kumimoji="1" lang="en-US" altLang="ja-JP" sz="1200" dirty="0"/>
                        <a:t>10</a:t>
                      </a:r>
                      <a:endParaRPr kumimoji="1" lang="ja-JP" altLang="en-US" sz="1200" dirty="0">
                        <a:latin typeface="+mn-ea"/>
                        <a:ea typeface="+mn-ea"/>
                      </a:endParaRPr>
                    </a:p>
                  </a:txBody>
                  <a:tcPr anchor="ctr"/>
                </a:tc>
                <a:tc>
                  <a:txBody>
                    <a:bodyPr/>
                    <a:lstStyle/>
                    <a:p>
                      <a:pPr algn="l" fontAlgn="t"/>
                      <a:r>
                        <a:rPr lang="ja-JP" altLang="en-US" sz="1000" dirty="0">
                          <a:effectLst/>
                        </a:rPr>
                        <a:t>ブランドパネル　</a:t>
                      </a:r>
                      <a:r>
                        <a:rPr lang="en-US" altLang="ja-JP" sz="1000" dirty="0">
                          <a:effectLst/>
                        </a:rPr>
                        <a:t>SP</a:t>
                      </a:r>
                      <a:r>
                        <a:rPr lang="ja-JP" altLang="en-US" sz="1000" dirty="0">
                          <a:effectLst/>
                        </a:rPr>
                        <a:t>　カルーセル（市区郡）</a:t>
                      </a:r>
                      <a:endParaRPr lang="ja-JP" altLang="en-US" sz="1000" dirty="0">
                        <a:effectLst/>
                        <a:latin typeface="+mn-ea"/>
                        <a:ea typeface="+mn-ea"/>
                      </a:endParaRPr>
                    </a:p>
                  </a:txBody>
                  <a:tcPr marL="63500" marR="63500" marT="44450" marB="44450" anchor="ctr"/>
                </a:tc>
                <a:extLst>
                  <a:ext uri="{0D108BD9-81ED-4DB2-BD59-A6C34878D82A}">
                    <a16:rowId xmlns:a16="http://schemas.microsoft.com/office/drawing/2014/main" val="417075213"/>
                  </a:ext>
                </a:extLst>
              </a:tr>
            </a:tbl>
          </a:graphicData>
        </a:graphic>
      </p:graphicFrame>
      <p:graphicFrame>
        <p:nvGraphicFramePr>
          <p:cNvPr id="4" name="表 3">
            <a:extLst>
              <a:ext uri="{FF2B5EF4-FFF2-40B4-BE49-F238E27FC236}">
                <a16:creationId xmlns:a16="http://schemas.microsoft.com/office/drawing/2014/main" id="{50448C60-C99B-184F-7FC1-58424BCC8990}"/>
              </a:ext>
            </a:extLst>
          </p:cNvPr>
          <p:cNvGraphicFramePr>
            <a:graphicFrameLocks noGrp="1"/>
          </p:cNvGraphicFramePr>
          <p:nvPr>
            <p:extLst>
              <p:ext uri="{D42A27DB-BD31-4B8C-83A1-F6EECF244321}">
                <p14:modId xmlns:p14="http://schemas.microsoft.com/office/powerpoint/2010/main" val="4058398004"/>
              </p:ext>
            </p:extLst>
          </p:nvPr>
        </p:nvGraphicFramePr>
        <p:xfrm>
          <a:off x="8741518" y="2420888"/>
          <a:ext cx="2899098" cy="1854200"/>
        </p:xfrm>
        <a:graphic>
          <a:graphicData uri="http://schemas.openxmlformats.org/drawingml/2006/table">
            <a:tbl>
              <a:tblPr firstRow="1" bandRow="1">
                <a:tableStyleId>{93296810-A885-4BE3-A3E7-6D5BEEA58F35}</a:tableStyleId>
              </a:tblPr>
              <a:tblGrid>
                <a:gridCol w="2899098">
                  <a:extLst>
                    <a:ext uri="{9D8B030D-6E8A-4147-A177-3AD203B41FA5}">
                      <a16:colId xmlns:a16="http://schemas.microsoft.com/office/drawing/2014/main" val="2971938268"/>
                    </a:ext>
                  </a:extLst>
                </a:gridCol>
              </a:tblGrid>
              <a:tr h="370840">
                <a:tc>
                  <a:txBody>
                    <a:bodyPr/>
                    <a:lstStyle/>
                    <a:p>
                      <a:pPr algn="ctr" fontAlgn="t"/>
                      <a:r>
                        <a:rPr lang="ja-JP" altLang="en-US" sz="1800" b="1" dirty="0">
                          <a:effectLst/>
                        </a:rPr>
                        <a:t>対象ターゲティング</a:t>
                      </a:r>
                      <a:endParaRPr lang="ja-JP" altLang="en-US" sz="1800" b="1" dirty="0">
                        <a:effectLst/>
                        <a:latin typeface="+mn-ea"/>
                        <a:ea typeface="+mn-ea"/>
                      </a:endParaRPr>
                    </a:p>
                  </a:txBody>
                  <a:tcPr marL="63500" marR="63500" marT="44450" marB="44450"/>
                </a:tc>
                <a:extLst>
                  <a:ext uri="{0D108BD9-81ED-4DB2-BD59-A6C34878D82A}">
                    <a16:rowId xmlns:a16="http://schemas.microsoft.com/office/drawing/2014/main" val="3469887856"/>
                  </a:ext>
                </a:extLst>
              </a:tr>
              <a:tr h="370840">
                <a:tc>
                  <a:txBody>
                    <a:bodyPr/>
                    <a:lstStyle/>
                    <a:p>
                      <a:pPr algn="l" fontAlgn="t"/>
                      <a:r>
                        <a:rPr lang="ja-JP" altLang="en-US" sz="1200" b="0">
                          <a:effectLst/>
                        </a:rPr>
                        <a:t>都道府県</a:t>
                      </a:r>
                    </a:p>
                  </a:txBody>
                  <a:tcPr marL="63500" marR="63500" marT="44450" marB="44450"/>
                </a:tc>
                <a:extLst>
                  <a:ext uri="{0D108BD9-81ED-4DB2-BD59-A6C34878D82A}">
                    <a16:rowId xmlns:a16="http://schemas.microsoft.com/office/drawing/2014/main" val="1046545901"/>
                  </a:ext>
                </a:extLst>
              </a:tr>
              <a:tr h="370840">
                <a:tc>
                  <a:txBody>
                    <a:bodyPr/>
                    <a:lstStyle/>
                    <a:p>
                      <a:pPr algn="l" fontAlgn="t"/>
                      <a:r>
                        <a:rPr lang="ja-JP" altLang="en-US" sz="1200" b="0" dirty="0">
                          <a:effectLst/>
                        </a:rPr>
                        <a:t>市区郡</a:t>
                      </a:r>
                    </a:p>
                  </a:txBody>
                  <a:tcPr marL="63500" marR="63500" marT="44450" marB="44450"/>
                </a:tc>
                <a:extLst>
                  <a:ext uri="{0D108BD9-81ED-4DB2-BD59-A6C34878D82A}">
                    <a16:rowId xmlns:a16="http://schemas.microsoft.com/office/drawing/2014/main" val="678415155"/>
                  </a:ext>
                </a:extLst>
              </a:tr>
              <a:tr h="370840">
                <a:tc>
                  <a:txBody>
                    <a:bodyPr/>
                    <a:lstStyle/>
                    <a:p>
                      <a:pPr algn="l" fontAlgn="t"/>
                      <a:r>
                        <a:rPr lang="ja-JP" altLang="en-US" sz="1200" b="0" dirty="0">
                          <a:effectLst/>
                        </a:rPr>
                        <a:t>オーディエンスカテゴリー</a:t>
                      </a:r>
                    </a:p>
                  </a:txBody>
                  <a:tcPr marL="63500" marR="63500" marT="44450" marB="44450"/>
                </a:tc>
                <a:extLst>
                  <a:ext uri="{0D108BD9-81ED-4DB2-BD59-A6C34878D82A}">
                    <a16:rowId xmlns:a16="http://schemas.microsoft.com/office/drawing/2014/main" val="2008440581"/>
                  </a:ext>
                </a:extLst>
              </a:tr>
              <a:tr h="370840">
                <a:tc>
                  <a:txBody>
                    <a:bodyPr/>
                    <a:lstStyle/>
                    <a:p>
                      <a:pPr algn="l" fontAlgn="t"/>
                      <a:r>
                        <a:rPr lang="ja-JP" altLang="en-US" sz="1200" b="0" dirty="0">
                          <a:effectLst/>
                        </a:rPr>
                        <a:t>オーディエンスリスト</a:t>
                      </a:r>
                    </a:p>
                  </a:txBody>
                  <a:tcPr marL="63500" marR="63500" marT="44450" marB="44450"/>
                </a:tc>
                <a:extLst>
                  <a:ext uri="{0D108BD9-81ED-4DB2-BD59-A6C34878D82A}">
                    <a16:rowId xmlns:a16="http://schemas.microsoft.com/office/drawing/2014/main" val="3395334059"/>
                  </a:ext>
                </a:extLst>
              </a:tr>
            </a:tbl>
          </a:graphicData>
        </a:graphic>
      </p:graphicFrame>
      <p:sp>
        <p:nvSpPr>
          <p:cNvPr id="9" name="テキスト ボックス 8">
            <a:extLst>
              <a:ext uri="{FF2B5EF4-FFF2-40B4-BE49-F238E27FC236}">
                <a16:creationId xmlns:a16="http://schemas.microsoft.com/office/drawing/2014/main" id="{3CEE076B-8C32-80D0-4F70-F13D53953DD4}"/>
              </a:ext>
            </a:extLst>
          </p:cNvPr>
          <p:cNvSpPr txBox="1"/>
          <p:nvPr/>
        </p:nvSpPr>
        <p:spPr>
          <a:xfrm>
            <a:off x="503252" y="1036430"/>
            <a:ext cx="11185495" cy="461665"/>
          </a:xfrm>
          <a:prstGeom prst="rect">
            <a:avLst/>
          </a:prstGeom>
          <a:noFill/>
        </p:spPr>
        <p:txBody>
          <a:bodyPr wrap="square">
            <a:spAutoFit/>
          </a:bodyPr>
          <a:lstStyle/>
          <a:p>
            <a:pPr algn="ctr"/>
            <a:r>
              <a:rPr lang="ja-JP" altLang="en-US" sz="2400" b="1" i="0" dirty="0">
                <a:solidFill>
                  <a:schemeClr val="tx1">
                    <a:lumMod val="75000"/>
                    <a:lumOff val="25000"/>
                  </a:schemeClr>
                </a:solidFill>
                <a:effectLst/>
                <a:latin typeface="+mn-ea"/>
              </a:rPr>
              <a:t>対象のターゲティングをかけて出稿いただくと</a:t>
            </a:r>
            <a:r>
              <a:rPr lang="en-US" altLang="ja-JP" sz="2400" b="1" i="0" dirty="0">
                <a:solidFill>
                  <a:schemeClr val="accent6"/>
                </a:solidFill>
                <a:effectLst/>
                <a:latin typeface="+mn-ea"/>
              </a:rPr>
              <a:t>vimps20</a:t>
            </a:r>
            <a:r>
              <a:rPr lang="ja-JP" altLang="en-US" sz="2400" b="1" i="0" dirty="0">
                <a:solidFill>
                  <a:schemeClr val="accent6"/>
                </a:solidFill>
                <a:effectLst/>
                <a:latin typeface="+mn-ea"/>
              </a:rPr>
              <a:t>％増量</a:t>
            </a:r>
            <a:endParaRPr lang="ja-JP" altLang="en-US" sz="2400" b="1" dirty="0">
              <a:solidFill>
                <a:schemeClr val="accent6"/>
              </a:solidFill>
              <a:latin typeface="+mn-ea"/>
            </a:endParaRPr>
          </a:p>
        </p:txBody>
      </p:sp>
      <p:sp>
        <p:nvSpPr>
          <p:cNvPr id="15" name="テキスト ボックス 14">
            <a:extLst>
              <a:ext uri="{FF2B5EF4-FFF2-40B4-BE49-F238E27FC236}">
                <a16:creationId xmlns:a16="http://schemas.microsoft.com/office/drawing/2014/main" id="{DD91CA56-E659-3A92-B876-86B3182D6F23}"/>
              </a:ext>
            </a:extLst>
          </p:cNvPr>
          <p:cNvSpPr txBox="1"/>
          <p:nvPr/>
        </p:nvSpPr>
        <p:spPr>
          <a:xfrm>
            <a:off x="8882776" y="6357860"/>
            <a:ext cx="2899098" cy="33855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※SP</a:t>
            </a:r>
            <a:r>
              <a:rPr kumimoji="0" lang="ja-JP" altLang="en-US" sz="800" b="0" i="0" u="none" strike="noStrike" kern="0" cap="none" spc="0" normalizeH="0" baseline="0" noProof="0" dirty="0">
                <a:ln>
                  <a:noFill/>
                </a:ln>
                <a:solidFill>
                  <a:schemeClr val="tx1">
                    <a:lumMod val="50000"/>
                    <a:lumOff val="50000"/>
                  </a:schemeClr>
                </a:solidFill>
                <a:effectLst/>
                <a:uLnTx/>
                <a:uFillTx/>
              </a:rPr>
              <a:t>はスマートフォンの略称です。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a:p>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p:txBody>
      </p:sp>
      <p:grpSp>
        <p:nvGrpSpPr>
          <p:cNvPr id="2" name="グループ化 1">
            <a:extLst>
              <a:ext uri="{FF2B5EF4-FFF2-40B4-BE49-F238E27FC236}">
                <a16:creationId xmlns:a16="http://schemas.microsoft.com/office/drawing/2014/main" id="{5F2B7115-9B44-C02E-EAEF-BECF74A0D8CA}"/>
              </a:ext>
            </a:extLst>
          </p:cNvPr>
          <p:cNvGrpSpPr/>
          <p:nvPr/>
        </p:nvGrpSpPr>
        <p:grpSpPr>
          <a:xfrm>
            <a:off x="968191" y="2447365"/>
            <a:ext cx="2476793" cy="4397125"/>
            <a:chOff x="758829" y="2442146"/>
            <a:chExt cx="2476793" cy="4397125"/>
          </a:xfrm>
        </p:grpSpPr>
        <p:grpSp>
          <p:nvGrpSpPr>
            <p:cNvPr id="14" name="グループ化 13">
              <a:extLst>
                <a:ext uri="{FF2B5EF4-FFF2-40B4-BE49-F238E27FC236}">
                  <a16:creationId xmlns:a16="http://schemas.microsoft.com/office/drawing/2014/main" id="{9DB58935-393C-2F80-D8B7-C0163DA828F5}"/>
                </a:ext>
              </a:extLst>
            </p:cNvPr>
            <p:cNvGrpSpPr/>
            <p:nvPr/>
          </p:nvGrpSpPr>
          <p:grpSpPr>
            <a:xfrm>
              <a:off x="758829" y="2442146"/>
              <a:ext cx="2476793" cy="4397125"/>
              <a:chOff x="402464" y="2708920"/>
              <a:chExt cx="2476793" cy="4397125"/>
            </a:xfrm>
          </p:grpSpPr>
          <p:sp>
            <p:nvSpPr>
              <p:cNvPr id="82" name="object 6"/>
              <p:cNvSpPr/>
              <p:nvPr/>
            </p:nvSpPr>
            <p:spPr>
              <a:xfrm>
                <a:off x="402464" y="2708920"/>
                <a:ext cx="2476793" cy="4397125"/>
              </a:xfrm>
              <a:prstGeom prst="rect">
                <a:avLst/>
              </a:prstGeom>
              <a:blipFill>
                <a:blip r:embed="rId2" cstate="print"/>
                <a:stretch>
                  <a:fillRect/>
                </a:stretch>
              </a:blipFill>
            </p:spPr>
            <p:txBody>
              <a:bodyPr wrap="square" lIns="0" tIns="0" rIns="0" bIns="0" rtlCol="0"/>
              <a:lstStyle/>
              <a:p>
                <a:endParaRPr dirty="0">
                  <a:latin typeface="+mn-ea"/>
                </a:endParaRPr>
              </a:p>
            </p:txBody>
          </p:sp>
          <p:pic>
            <p:nvPicPr>
              <p:cNvPr id="10" name="図 9">
                <a:extLst>
                  <a:ext uri="{FF2B5EF4-FFF2-40B4-BE49-F238E27FC236}">
                    <a16:creationId xmlns:a16="http://schemas.microsoft.com/office/drawing/2014/main" id="{E07D12AE-89AA-244B-228F-89AB0A8B96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400" y="3328162"/>
                <a:ext cx="1715025" cy="2981158"/>
              </a:xfrm>
              <a:prstGeom prst="rect">
                <a:avLst/>
              </a:prstGeom>
              <a:ln>
                <a:solidFill>
                  <a:schemeClr val="bg1">
                    <a:lumMod val="95000"/>
                  </a:schemeClr>
                </a:solidFill>
              </a:ln>
            </p:spPr>
          </p:pic>
        </p:grpSp>
        <p:sp>
          <p:nvSpPr>
            <p:cNvPr id="102" name="正方形/長方形 101"/>
            <p:cNvSpPr/>
            <p:nvPr/>
          </p:nvSpPr>
          <p:spPr>
            <a:xfrm>
              <a:off x="1051765" y="3533408"/>
              <a:ext cx="1715025" cy="903704"/>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grpSp>
      <p:sp>
        <p:nvSpPr>
          <p:cNvPr id="19" name="正方形/長方形 18">
            <a:extLst>
              <a:ext uri="{FF2B5EF4-FFF2-40B4-BE49-F238E27FC236}">
                <a16:creationId xmlns:a16="http://schemas.microsoft.com/office/drawing/2014/main" id="{08BAAEE2-885A-E0AB-3537-A5C4B95DF41C}"/>
              </a:ext>
            </a:extLst>
          </p:cNvPr>
          <p:cNvSpPr/>
          <p:nvPr/>
        </p:nvSpPr>
        <p:spPr>
          <a:xfrm>
            <a:off x="8746989" y="2060848"/>
            <a:ext cx="1585336" cy="306692"/>
          </a:xfrm>
          <a:prstGeom prst="rect">
            <a:avLst/>
          </a:prstGeom>
          <a:solidFill>
            <a:schemeClr val="accent4">
              <a:lumMod val="75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200" dirty="0">
                <a:solidFill>
                  <a:schemeClr val="bg1"/>
                </a:solidFill>
                <a:latin typeface="+mn-ea"/>
              </a:rPr>
              <a:t>いずれか設定必須</a:t>
            </a:r>
          </a:p>
        </p:txBody>
      </p:sp>
      <p:sp>
        <p:nvSpPr>
          <p:cNvPr id="7" name="テキスト ボックス 6">
            <a:extLst>
              <a:ext uri="{FF2B5EF4-FFF2-40B4-BE49-F238E27FC236}">
                <a16:creationId xmlns:a16="http://schemas.microsoft.com/office/drawing/2014/main" id="{D7397C16-6F54-CD78-5043-2DF725D59B90}"/>
              </a:ext>
            </a:extLst>
          </p:cNvPr>
          <p:cNvSpPr txBox="1"/>
          <p:nvPr/>
        </p:nvSpPr>
        <p:spPr>
          <a:xfrm>
            <a:off x="8741518" y="5091667"/>
            <a:ext cx="2899098" cy="1123384"/>
          </a:xfrm>
          <a:prstGeom prst="rect">
            <a:avLst/>
          </a:prstGeom>
          <a:solidFill>
            <a:schemeClr val="bg1">
              <a:lumMod val="95000"/>
            </a:schemeClr>
          </a:solidFill>
          <a:ln>
            <a:solidFill>
              <a:schemeClr val="tx1"/>
            </a:solidFill>
            <a:prstDash val="dash"/>
          </a:ln>
        </p:spPr>
        <p:txBody>
          <a:bodyPr wrap="square">
            <a:spAutoFit/>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dirty="0">
              <a:solidFill>
                <a:schemeClr val="tx1">
                  <a:lumMod val="75000"/>
                  <a:lumOff val="25000"/>
                </a:schemeClr>
              </a:solidFill>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400" dirty="0">
                <a:solidFill>
                  <a:schemeClr val="tx1">
                    <a:lumMod val="75000"/>
                    <a:lumOff val="25000"/>
                  </a:schemeClr>
                </a:solidFill>
                <a:latin typeface="+mn-ea"/>
                <a:ea typeface="+mn-ea"/>
              </a:rPr>
              <a:t>2022</a:t>
            </a:r>
            <a:r>
              <a:rPr kumimoji="1" lang="ja-JP" altLang="en-US" sz="1400" dirty="0">
                <a:solidFill>
                  <a:schemeClr val="tx1">
                    <a:lumMod val="75000"/>
                    <a:lumOff val="25000"/>
                  </a:schemeClr>
                </a:solidFill>
                <a:latin typeface="+mn-ea"/>
                <a:ea typeface="+mn-ea"/>
              </a:rPr>
              <a:t>年</a:t>
            </a:r>
            <a:r>
              <a:rPr lang="en-US" altLang="zh-TW" sz="1400" i="0" dirty="0">
                <a:solidFill>
                  <a:schemeClr val="tx1">
                    <a:lumMod val="75000"/>
                    <a:lumOff val="25000"/>
                  </a:schemeClr>
                </a:solidFill>
                <a:effectLst/>
                <a:latin typeface="+mn-ea"/>
                <a:ea typeface="+mn-ea"/>
              </a:rPr>
              <a:t>12</a:t>
            </a:r>
            <a:r>
              <a:rPr lang="zh-TW" altLang="en-US" sz="1400" i="0" dirty="0">
                <a:solidFill>
                  <a:schemeClr val="tx1">
                    <a:lumMod val="75000"/>
                    <a:lumOff val="25000"/>
                  </a:schemeClr>
                </a:solidFill>
                <a:effectLst/>
                <a:latin typeface="+mn-ea"/>
                <a:ea typeface="+mn-ea"/>
              </a:rPr>
              <a:t>月</a:t>
            </a:r>
            <a:r>
              <a:rPr lang="en-US" altLang="zh-TW" sz="1400" i="0" dirty="0">
                <a:solidFill>
                  <a:schemeClr val="tx1">
                    <a:lumMod val="75000"/>
                    <a:lumOff val="25000"/>
                  </a:schemeClr>
                </a:solidFill>
                <a:effectLst/>
                <a:latin typeface="+mn-ea"/>
                <a:ea typeface="+mn-ea"/>
              </a:rPr>
              <a:t>1</a:t>
            </a:r>
            <a:r>
              <a:rPr lang="zh-TW" altLang="en-US" sz="1400" i="0" dirty="0">
                <a:solidFill>
                  <a:schemeClr val="tx1">
                    <a:lumMod val="75000"/>
                    <a:lumOff val="25000"/>
                  </a:schemeClr>
                </a:solidFill>
                <a:effectLst/>
                <a:latin typeface="+mn-ea"/>
                <a:ea typeface="+mn-ea"/>
              </a:rPr>
              <a:t>日（木）</a:t>
            </a:r>
            <a:endParaRPr lang="en-US" altLang="zh-TW" sz="1400" i="0" dirty="0">
              <a:solidFill>
                <a:schemeClr val="tx1">
                  <a:lumMod val="75000"/>
                  <a:lumOff val="25000"/>
                </a:schemeClr>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zh-TW" altLang="en-US" sz="1400" i="0" dirty="0">
                <a:solidFill>
                  <a:schemeClr val="tx1">
                    <a:lumMod val="75000"/>
                    <a:lumOff val="25000"/>
                  </a:schemeClr>
                </a:solidFill>
                <a:effectLst/>
                <a:latin typeface="+mn-ea"/>
                <a:ea typeface="+mn-ea"/>
              </a:rPr>
              <a:t>～</a:t>
            </a:r>
            <a:br>
              <a:rPr lang="en-US" altLang="zh-TW" sz="1400" i="0" dirty="0">
                <a:solidFill>
                  <a:schemeClr val="tx1">
                    <a:lumMod val="75000"/>
                    <a:lumOff val="25000"/>
                  </a:schemeClr>
                </a:solidFill>
                <a:effectLst/>
                <a:latin typeface="+mn-ea"/>
                <a:ea typeface="+mn-ea"/>
              </a:rPr>
            </a:br>
            <a:r>
              <a:rPr lang="en-US" altLang="zh-TW" sz="1400" i="0" dirty="0">
                <a:solidFill>
                  <a:schemeClr val="tx1"/>
                </a:solidFill>
                <a:effectLst/>
                <a:latin typeface="+mn-ea"/>
                <a:ea typeface="+mn-ea"/>
              </a:rPr>
              <a:t>2023</a:t>
            </a:r>
            <a:r>
              <a:rPr lang="zh-TW" altLang="en-US" sz="1400" i="0" dirty="0">
                <a:solidFill>
                  <a:schemeClr val="tx1"/>
                </a:solidFill>
                <a:effectLst/>
                <a:latin typeface="+mn-ea"/>
                <a:ea typeface="+mn-ea"/>
              </a:rPr>
              <a:t>年</a:t>
            </a:r>
            <a:r>
              <a:rPr lang="en-US" altLang="zh-TW" sz="1400" i="0" dirty="0">
                <a:solidFill>
                  <a:schemeClr val="tx1"/>
                </a:solidFill>
                <a:effectLst/>
                <a:latin typeface="+mn-ea"/>
                <a:ea typeface="+mn-ea"/>
              </a:rPr>
              <a:t>2</a:t>
            </a:r>
            <a:r>
              <a:rPr lang="zh-TW" altLang="en-US" sz="1400" i="0" dirty="0">
                <a:solidFill>
                  <a:schemeClr val="tx1"/>
                </a:solidFill>
                <a:effectLst/>
                <a:latin typeface="+mn-ea"/>
                <a:ea typeface="+mn-ea"/>
              </a:rPr>
              <a:t>月</a:t>
            </a:r>
            <a:r>
              <a:rPr lang="en-US" altLang="zh-TW" sz="1400" i="0" dirty="0">
                <a:solidFill>
                  <a:schemeClr val="tx1"/>
                </a:solidFill>
                <a:effectLst/>
                <a:latin typeface="+mn-ea"/>
                <a:ea typeface="+mn-ea"/>
              </a:rPr>
              <a:t>28</a:t>
            </a:r>
            <a:r>
              <a:rPr lang="zh-TW" altLang="en-US" sz="1400" i="0" dirty="0">
                <a:solidFill>
                  <a:schemeClr val="tx1"/>
                </a:solidFill>
                <a:effectLst/>
                <a:latin typeface="+mn-ea"/>
                <a:ea typeface="+mn-ea"/>
              </a:rPr>
              <a:t>日（</a:t>
            </a:r>
            <a:r>
              <a:rPr lang="ja-JP" altLang="en-US" sz="1400" i="0" dirty="0">
                <a:solidFill>
                  <a:schemeClr val="tx1"/>
                </a:solidFill>
                <a:effectLst/>
                <a:latin typeface="+mn-ea"/>
                <a:ea typeface="+mn-ea"/>
              </a:rPr>
              <a:t>火</a:t>
            </a:r>
            <a:r>
              <a:rPr lang="zh-TW" altLang="en-US" sz="1400" i="0" dirty="0">
                <a:solidFill>
                  <a:schemeClr val="tx1"/>
                </a:solidFill>
                <a:effectLst/>
                <a:latin typeface="+mn-ea"/>
                <a:ea typeface="+mn-ea"/>
              </a:rPr>
              <a:t>）</a:t>
            </a:r>
            <a:endParaRPr lang="en-US" altLang="zh-TW" sz="1400" i="0" dirty="0">
              <a:solidFill>
                <a:schemeClr val="tx1"/>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zh-TW" altLang="en-US" sz="1100" i="0" dirty="0">
                <a:solidFill>
                  <a:schemeClr val="tx1">
                    <a:lumMod val="75000"/>
                    <a:lumOff val="25000"/>
                  </a:schemeClr>
                </a:solidFill>
                <a:effectLst/>
                <a:latin typeface="+mn-ea"/>
                <a:ea typeface="+mn-ea"/>
              </a:rPr>
              <a:t>掲載終了分</a:t>
            </a:r>
            <a:r>
              <a:rPr lang="ja-JP" altLang="en-US" sz="1100" i="0" dirty="0">
                <a:solidFill>
                  <a:schemeClr val="tx1">
                    <a:lumMod val="75000"/>
                    <a:lumOff val="25000"/>
                  </a:schemeClr>
                </a:solidFill>
                <a:effectLst/>
                <a:latin typeface="+mn-ea"/>
                <a:ea typeface="+mn-ea"/>
              </a:rPr>
              <a:t>まで適用対象</a:t>
            </a:r>
            <a:endParaRPr lang="en-US" altLang="ja-JP" sz="1100" i="0" dirty="0">
              <a:solidFill>
                <a:schemeClr val="tx1">
                  <a:lumMod val="75000"/>
                  <a:lumOff val="25000"/>
                </a:schemeClr>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TW" sz="700" i="0" dirty="0">
              <a:solidFill>
                <a:schemeClr val="tx1">
                  <a:lumMod val="75000"/>
                  <a:lumOff val="25000"/>
                </a:schemeClr>
              </a:solidFill>
              <a:effectLst/>
              <a:latin typeface="+mn-ea"/>
              <a:ea typeface="+mn-ea"/>
            </a:endParaRPr>
          </a:p>
        </p:txBody>
      </p:sp>
      <p:sp>
        <p:nvSpPr>
          <p:cNvPr id="6" name="テキスト ボックス 5">
            <a:extLst>
              <a:ext uri="{FF2B5EF4-FFF2-40B4-BE49-F238E27FC236}">
                <a16:creationId xmlns:a16="http://schemas.microsoft.com/office/drawing/2014/main" id="{BB3E2DE8-B137-1D45-B960-25D8AE880E22}"/>
              </a:ext>
            </a:extLst>
          </p:cNvPr>
          <p:cNvSpPr txBox="1"/>
          <p:nvPr/>
        </p:nvSpPr>
        <p:spPr>
          <a:xfrm>
            <a:off x="9768408" y="4334609"/>
            <a:ext cx="2289492" cy="215444"/>
          </a:xfrm>
          <a:prstGeom prst="rect">
            <a:avLst/>
          </a:prstGeom>
          <a:noFill/>
        </p:spPr>
        <p:txBody>
          <a:bodyPr wrap="square">
            <a:spAutoFit/>
          </a:bodyPr>
          <a:lstStyle/>
          <a:p>
            <a:r>
              <a:rPr kumimoji="0" lang="en-US" altLang="ja-JP" sz="800" b="0" i="0" u="none" strike="noStrike" kern="0" cap="none" spc="0" normalizeH="0" baseline="0" noProof="0" dirty="0">
                <a:ln>
                  <a:noFill/>
                </a:ln>
                <a:solidFill>
                  <a:schemeClr val="tx1">
                    <a:lumMod val="50000"/>
                    <a:lumOff val="50000"/>
                  </a:schemeClr>
                </a:solidFill>
                <a:effectLst/>
                <a:uLnTx/>
                <a:uFillTx/>
              </a:rPr>
              <a:t>※</a:t>
            </a:r>
            <a:r>
              <a:rPr kumimoji="0" lang="ja-JP" altLang="en-US" sz="800" b="0" i="0" u="none" strike="noStrike" kern="0" cap="none" spc="0" normalizeH="0" baseline="0" noProof="0" dirty="0">
                <a:ln>
                  <a:noFill/>
                </a:ln>
                <a:solidFill>
                  <a:schemeClr val="tx1">
                    <a:lumMod val="50000"/>
                    <a:lumOff val="50000"/>
                  </a:schemeClr>
                </a:solidFill>
                <a:effectLst/>
                <a:uLnTx/>
                <a:uFillTx/>
              </a:rPr>
              <a:t>ノンターゲティングは適用対象外です。　</a:t>
            </a:r>
            <a:endParaRPr lang="ja-JP" altLang="en-US" sz="800" dirty="0">
              <a:solidFill>
                <a:schemeClr val="tx1">
                  <a:lumMod val="50000"/>
                  <a:lumOff val="50000"/>
                </a:schemeClr>
              </a:solidFill>
            </a:endParaRPr>
          </a:p>
        </p:txBody>
      </p:sp>
    </p:spTree>
    <p:extLst>
      <p:ext uri="{BB962C8B-B14F-4D97-AF65-F5344CB8AC3E}">
        <p14:creationId xmlns:p14="http://schemas.microsoft.com/office/powerpoint/2010/main" val="14628789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F0928781-2717-C3B5-D0C1-8B7852BAB0EB}"/>
              </a:ext>
            </a:extLst>
          </p:cNvPr>
          <p:cNvSpPr/>
          <p:nvPr/>
        </p:nvSpPr>
        <p:spPr>
          <a:xfrm>
            <a:off x="407368" y="2585913"/>
            <a:ext cx="5112568" cy="3477871"/>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00"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400" b="0" i="0" u="none" strike="noStrike" kern="1200" cap="none" spc="0" normalizeH="0" baseline="0" noProof="0">
              <a:ln>
                <a:noFill/>
              </a:ln>
              <a:solidFill>
                <a:srgbClr val="999999"/>
              </a:solidFill>
              <a:effectLst/>
              <a:uLnTx/>
              <a:uFillTx/>
              <a:latin typeface="+mn-ea"/>
              <a:cs typeface="+mn-cs"/>
            </a:endParaRPr>
          </a:p>
        </p:txBody>
      </p:sp>
      <p:sp>
        <p:nvSpPr>
          <p:cNvPr id="18" name="テキスト プレースホルダー 2"/>
          <p:cNvSpPr>
            <a:spLocks noGrp="1"/>
          </p:cNvSpPr>
          <p:nvPr>
            <p:ph type="body" sz="quarter" idx="11"/>
          </p:nvPr>
        </p:nvSpPr>
        <p:spPr>
          <a:xfrm>
            <a:off x="263352" y="95931"/>
            <a:ext cx="11089629" cy="814388"/>
          </a:xfrm>
        </p:spPr>
        <p:txBody>
          <a:bodyPr>
            <a:noAutofit/>
          </a:bodyPr>
          <a:lstStyle/>
          <a:p>
            <a:r>
              <a:rPr lang="ja-JP" altLang="en-US" dirty="0">
                <a:solidFill>
                  <a:schemeClr val="tx1">
                    <a:lumMod val="75000"/>
                    <a:lumOff val="25000"/>
                  </a:schemeClr>
                </a:solidFill>
                <a:latin typeface="+mn-ea"/>
                <a:ea typeface="+mn-ea"/>
              </a:rPr>
              <a:t>増量適用</a:t>
            </a:r>
            <a:r>
              <a:rPr kumimoji="1" lang="ja-JP" altLang="en-US" dirty="0">
                <a:solidFill>
                  <a:schemeClr val="tx1">
                    <a:lumMod val="75000"/>
                    <a:lumOff val="25000"/>
                  </a:schemeClr>
                </a:solidFill>
                <a:latin typeface="+mn-ea"/>
                <a:ea typeface="+mn-ea"/>
              </a:rPr>
              <a:t>条件　</a:t>
            </a:r>
            <a:r>
              <a:rPr lang="ja-JP" altLang="en-US" sz="2800" dirty="0">
                <a:solidFill>
                  <a:schemeClr val="tx1">
                    <a:lumMod val="75000"/>
                    <a:lumOff val="25000"/>
                  </a:schemeClr>
                </a:solidFill>
                <a:latin typeface="+mn-ea"/>
                <a:ea typeface="+mn-ea"/>
              </a:rPr>
              <a:t>ブランドパネル トップインパクト（</a:t>
            </a:r>
            <a:r>
              <a:rPr lang="en-US" altLang="ja-JP" sz="2800" dirty="0">
                <a:solidFill>
                  <a:schemeClr val="tx1">
                    <a:lumMod val="75000"/>
                    <a:lumOff val="25000"/>
                  </a:schemeClr>
                </a:solidFill>
                <a:latin typeface="+mn-ea"/>
                <a:ea typeface="+mn-ea"/>
              </a:rPr>
              <a:t>PC</a:t>
            </a:r>
            <a:r>
              <a:rPr lang="ja-JP" altLang="en-US" sz="2800" dirty="0">
                <a:solidFill>
                  <a:schemeClr val="tx1">
                    <a:lumMod val="75000"/>
                    <a:lumOff val="25000"/>
                  </a:schemeClr>
                </a:solidFill>
                <a:latin typeface="+mn-ea"/>
                <a:ea typeface="+mn-ea"/>
              </a:rPr>
              <a:t>商品）</a:t>
            </a:r>
            <a:endParaRPr lang="ja-JP" altLang="en-US" dirty="0">
              <a:solidFill>
                <a:schemeClr val="tx1">
                  <a:lumMod val="75000"/>
                  <a:lumOff val="25000"/>
                </a:schemeClr>
              </a:solidFill>
              <a:latin typeface="+mn-ea"/>
            </a:endParaRPr>
          </a:p>
        </p:txBody>
      </p:sp>
      <p:sp>
        <p:nvSpPr>
          <p:cNvPr id="21" name="正方形/長方形 20"/>
          <p:cNvSpPr/>
          <p:nvPr/>
        </p:nvSpPr>
        <p:spPr>
          <a:xfrm>
            <a:off x="407368" y="2060848"/>
            <a:ext cx="5112568" cy="610886"/>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ja-JP" altLang="en-US" sz="1800" b="1" dirty="0">
                <a:solidFill>
                  <a:schemeClr val="bg1"/>
                </a:solidFill>
                <a:latin typeface="+mn-ea"/>
                <a:ea typeface="+mn-ea"/>
              </a:rPr>
              <a:t>掲載イメージ</a:t>
            </a:r>
            <a:endParaRPr lang="en-US" altLang="ja-JP" sz="1800" b="1" dirty="0">
              <a:solidFill>
                <a:schemeClr val="bg1"/>
              </a:solidFill>
              <a:latin typeface="+mn-ea"/>
              <a:ea typeface="+mn-ea"/>
            </a:endParaRPr>
          </a:p>
          <a:p>
            <a:pPr algn="ctr" fontAlgn="ctr"/>
            <a:r>
              <a:rPr lang="en-US" altLang="ja-JP" sz="1400" b="1" dirty="0">
                <a:solidFill>
                  <a:schemeClr val="bg1"/>
                </a:solidFill>
                <a:latin typeface="+mn-ea"/>
                <a:ea typeface="+mn-ea"/>
              </a:rPr>
              <a:t>(</a:t>
            </a:r>
            <a:r>
              <a:rPr lang="ja-JP" altLang="en-US" sz="1400" b="1" dirty="0">
                <a:solidFill>
                  <a:schemeClr val="bg1"/>
                </a:solidFill>
                <a:latin typeface="+mn-ea"/>
                <a:ea typeface="+mn-ea"/>
              </a:rPr>
              <a:t>ブランドパネル トップインパクト パノラマ </a:t>
            </a:r>
            <a:r>
              <a:rPr lang="en-US" altLang="ja-JP" sz="1400" b="1" dirty="0">
                <a:solidFill>
                  <a:schemeClr val="bg1"/>
                </a:solidFill>
                <a:latin typeface="+mn-ea"/>
                <a:ea typeface="+mn-ea"/>
              </a:rPr>
              <a:t>PC)</a:t>
            </a:r>
            <a:endParaRPr lang="ja-JP" altLang="en-US" sz="1400" b="1" dirty="0">
              <a:solidFill>
                <a:schemeClr val="bg1"/>
              </a:solidFill>
              <a:latin typeface="+mn-ea"/>
            </a:endParaRPr>
          </a:p>
        </p:txBody>
      </p:sp>
      <p:graphicFrame>
        <p:nvGraphicFramePr>
          <p:cNvPr id="3" name="表 3">
            <a:extLst>
              <a:ext uri="{FF2B5EF4-FFF2-40B4-BE49-F238E27FC236}">
                <a16:creationId xmlns:a16="http://schemas.microsoft.com/office/drawing/2014/main" id="{B74AA0C0-EE9F-855A-7FEE-5BE4FAC31DE5}"/>
              </a:ext>
            </a:extLst>
          </p:cNvPr>
          <p:cNvGraphicFramePr>
            <a:graphicFrameLocks noGrp="1"/>
          </p:cNvGraphicFramePr>
          <p:nvPr>
            <p:extLst>
              <p:ext uri="{D42A27DB-BD31-4B8C-83A1-F6EECF244321}">
                <p14:modId xmlns:p14="http://schemas.microsoft.com/office/powerpoint/2010/main" val="4005524207"/>
              </p:ext>
            </p:extLst>
          </p:nvPr>
        </p:nvGraphicFramePr>
        <p:xfrm>
          <a:off x="6168007" y="2116993"/>
          <a:ext cx="5520739" cy="2838014"/>
        </p:xfrm>
        <a:graphic>
          <a:graphicData uri="http://schemas.openxmlformats.org/drawingml/2006/table">
            <a:tbl>
              <a:tblPr firstRow="1" bandRow="1">
                <a:tableStyleId>{F5AB1C69-6EDB-4FF4-983F-18BD219EF322}</a:tableStyleId>
              </a:tblPr>
              <a:tblGrid>
                <a:gridCol w="373023">
                  <a:extLst>
                    <a:ext uri="{9D8B030D-6E8A-4147-A177-3AD203B41FA5}">
                      <a16:colId xmlns:a16="http://schemas.microsoft.com/office/drawing/2014/main" val="4111835368"/>
                    </a:ext>
                  </a:extLst>
                </a:gridCol>
                <a:gridCol w="5147716">
                  <a:extLst>
                    <a:ext uri="{9D8B030D-6E8A-4147-A177-3AD203B41FA5}">
                      <a16:colId xmlns:a16="http://schemas.microsoft.com/office/drawing/2014/main" val="2971938268"/>
                    </a:ext>
                  </a:extLst>
                </a:gridCol>
              </a:tblGrid>
              <a:tr h="473782">
                <a:tc>
                  <a:txBody>
                    <a:bodyPr/>
                    <a:lstStyle/>
                    <a:p>
                      <a:endParaRPr kumimoji="1" lang="ja-JP" altLang="en-US" dirty="0">
                        <a:latin typeface="+mn-ea"/>
                        <a:ea typeface="+mn-ea"/>
                      </a:endParaRPr>
                    </a:p>
                  </a:txBody>
                  <a:tcPr/>
                </a:tc>
                <a:tc>
                  <a:txBody>
                    <a:bodyPr/>
                    <a:lstStyle/>
                    <a:p>
                      <a:pPr algn="ctr" fontAlgn="t"/>
                      <a:r>
                        <a:rPr lang="ja-JP" altLang="en-US" dirty="0">
                          <a:effectLst/>
                        </a:rPr>
                        <a:t>対象商品</a:t>
                      </a:r>
                      <a:endParaRPr lang="en-US" altLang="ja-JP" dirty="0">
                        <a:effectLst/>
                      </a:endParaRPr>
                    </a:p>
                  </a:txBody>
                  <a:tcPr marL="63500" marR="63500" marT="44450" marB="44450" anchor="ctr"/>
                </a:tc>
                <a:extLst>
                  <a:ext uri="{0D108BD9-81ED-4DB2-BD59-A6C34878D82A}">
                    <a16:rowId xmlns:a16="http://schemas.microsoft.com/office/drawing/2014/main" val="3469887856"/>
                  </a:ext>
                </a:extLst>
              </a:tr>
              <a:tr h="591058">
                <a:tc>
                  <a:txBody>
                    <a:bodyPr/>
                    <a:lstStyle/>
                    <a:p>
                      <a:pPr algn="ctr"/>
                      <a:r>
                        <a:rPr kumimoji="1" lang="en-US" altLang="ja-JP" sz="1200" dirty="0"/>
                        <a:t>1</a:t>
                      </a:r>
                      <a:endParaRPr kumimoji="1" lang="en-US" altLang="ja-JP" sz="1200" dirty="0">
                        <a:latin typeface="+mn-ea"/>
                        <a:ea typeface="+mn-ea"/>
                      </a:endParaRPr>
                    </a:p>
                  </a:txBody>
                  <a:tcPr anchor="ctr"/>
                </a:tc>
                <a:tc>
                  <a:txBody>
                    <a:bodyPr/>
                    <a:lstStyle/>
                    <a:p>
                      <a:pPr marL="0" marR="0" lvl="0" indent="0" algn="l" defTabSz="914423" rtl="0" eaLnBrk="1" fontAlgn="t" latinLnBrk="0" hangingPunct="1">
                        <a:lnSpc>
                          <a:spcPct val="100000"/>
                        </a:lnSpc>
                        <a:spcBef>
                          <a:spcPts val="0"/>
                        </a:spcBef>
                        <a:spcAft>
                          <a:spcPts val="0"/>
                        </a:spcAft>
                        <a:buClrTx/>
                        <a:buSzTx/>
                        <a:buFontTx/>
                        <a:buNone/>
                        <a:tabLst/>
                        <a:defRPr/>
                      </a:pPr>
                      <a:r>
                        <a:rPr lang="ja-JP" altLang="en-US" sz="1200" dirty="0">
                          <a:effectLst/>
                        </a:rPr>
                        <a:t>ブランドパネル　トップインパクト　</a:t>
                      </a:r>
                      <a:r>
                        <a:rPr lang="en-US" altLang="ja-JP" sz="1200" dirty="0">
                          <a:effectLst/>
                        </a:rPr>
                        <a:t>PC</a:t>
                      </a:r>
                    </a:p>
                  </a:txBody>
                  <a:tcPr marL="63500" marR="63500" marT="44450" marB="44450" anchor="ctr"/>
                </a:tc>
                <a:extLst>
                  <a:ext uri="{0D108BD9-81ED-4DB2-BD59-A6C34878D82A}">
                    <a16:rowId xmlns:a16="http://schemas.microsoft.com/office/drawing/2014/main" val="1046545901"/>
                  </a:ext>
                </a:extLst>
              </a:tr>
              <a:tr h="591058">
                <a:tc>
                  <a:txBody>
                    <a:bodyPr/>
                    <a:lstStyle/>
                    <a:p>
                      <a:pPr algn="ctr"/>
                      <a:r>
                        <a:rPr kumimoji="1" lang="en-US" altLang="ja-JP" sz="1200" dirty="0"/>
                        <a:t>2</a:t>
                      </a:r>
                      <a:endParaRPr kumimoji="1" lang="ja-JP" altLang="en-US" sz="1200" dirty="0">
                        <a:latin typeface="+mn-ea"/>
                        <a:ea typeface="+mn-ea"/>
                      </a:endParaRPr>
                    </a:p>
                  </a:txBody>
                  <a:tcPr anchor="ctr"/>
                </a:tc>
                <a:tc>
                  <a:txBody>
                    <a:bodyPr/>
                    <a:lstStyle/>
                    <a:p>
                      <a:pPr algn="l" fontAlgn="t"/>
                      <a:r>
                        <a:rPr lang="ja-JP" altLang="en-US" sz="1200" dirty="0">
                          <a:effectLst/>
                        </a:rPr>
                        <a:t>ブランドパネル　トップインパクト　</a:t>
                      </a:r>
                      <a:r>
                        <a:rPr lang="en-US" altLang="ja-JP" sz="1200" dirty="0">
                          <a:effectLst/>
                        </a:rPr>
                        <a:t>PC</a:t>
                      </a:r>
                      <a:r>
                        <a:rPr lang="ja-JP" altLang="en-US" sz="1200" dirty="0">
                          <a:effectLst/>
                        </a:rPr>
                        <a:t>（都道府県）</a:t>
                      </a:r>
                    </a:p>
                  </a:txBody>
                  <a:tcPr marL="63500" marR="63500" marT="44450" marB="44450" anchor="ctr"/>
                </a:tc>
                <a:extLst>
                  <a:ext uri="{0D108BD9-81ED-4DB2-BD59-A6C34878D82A}">
                    <a16:rowId xmlns:a16="http://schemas.microsoft.com/office/drawing/2014/main" val="678415155"/>
                  </a:ext>
                </a:extLst>
              </a:tr>
              <a:tr h="591058">
                <a:tc>
                  <a:txBody>
                    <a:bodyPr/>
                    <a:lstStyle/>
                    <a:p>
                      <a:pPr algn="ctr"/>
                      <a:r>
                        <a:rPr kumimoji="1" lang="en-US" altLang="ja-JP" sz="1200" dirty="0"/>
                        <a:t>3</a:t>
                      </a:r>
                      <a:endParaRPr kumimoji="1" lang="ja-JP" altLang="en-US" sz="1200" dirty="0">
                        <a:latin typeface="+mn-ea"/>
                        <a:ea typeface="+mn-ea"/>
                      </a:endParaRPr>
                    </a:p>
                  </a:txBody>
                  <a:tcPr anchor="ctr"/>
                </a:tc>
                <a:tc>
                  <a:txBody>
                    <a:bodyPr/>
                    <a:lstStyle/>
                    <a:p>
                      <a:pPr algn="l" fontAlgn="t"/>
                      <a:r>
                        <a:rPr lang="ja-JP" altLang="en-US" sz="1200" dirty="0">
                          <a:effectLst/>
                        </a:rPr>
                        <a:t>ブランドパネル　トップインパクト　パノラマ　</a:t>
                      </a:r>
                      <a:r>
                        <a:rPr lang="en-US" altLang="ja-JP" sz="1200" dirty="0">
                          <a:effectLst/>
                        </a:rPr>
                        <a:t>PC</a:t>
                      </a:r>
                      <a:r>
                        <a:rPr lang="ja-JP" altLang="en-US" sz="1200" dirty="0">
                          <a:effectLst/>
                        </a:rPr>
                        <a:t>（</a:t>
                      </a:r>
                      <a:r>
                        <a:rPr lang="en-US" altLang="ja-JP" sz="1200" dirty="0">
                          <a:effectLst/>
                        </a:rPr>
                        <a:t>1000</a:t>
                      </a:r>
                      <a:r>
                        <a:rPr lang="ja-JP" altLang="en-US" sz="1200" dirty="0">
                          <a:effectLst/>
                        </a:rPr>
                        <a:t>万円～）</a:t>
                      </a:r>
                    </a:p>
                  </a:txBody>
                  <a:tcPr marL="63500" marR="63500" marT="44450" marB="44450" anchor="ctr"/>
                </a:tc>
                <a:extLst>
                  <a:ext uri="{0D108BD9-81ED-4DB2-BD59-A6C34878D82A}">
                    <a16:rowId xmlns:a16="http://schemas.microsoft.com/office/drawing/2014/main" val="2008440581"/>
                  </a:ext>
                </a:extLst>
              </a:tr>
              <a:tr h="591058">
                <a:tc>
                  <a:txBody>
                    <a:bodyPr/>
                    <a:lstStyle/>
                    <a:p>
                      <a:pPr algn="ctr"/>
                      <a:r>
                        <a:rPr kumimoji="1" lang="en-US" altLang="ja-JP" sz="1200" dirty="0"/>
                        <a:t>4</a:t>
                      </a:r>
                      <a:endParaRPr kumimoji="1" lang="ja-JP" altLang="en-US" sz="1200" dirty="0">
                        <a:latin typeface="+mn-ea"/>
                        <a:ea typeface="+mn-ea"/>
                      </a:endParaRPr>
                    </a:p>
                  </a:txBody>
                  <a:tcPr anchor="ctr"/>
                </a:tc>
                <a:tc>
                  <a:txBody>
                    <a:bodyPr/>
                    <a:lstStyle/>
                    <a:p>
                      <a:pPr algn="l" fontAlgn="t"/>
                      <a:r>
                        <a:rPr lang="ja-JP" altLang="en-US" sz="1200" dirty="0">
                          <a:effectLst/>
                        </a:rPr>
                        <a:t>ブランドパネル　トップインパクト　パノラマ　</a:t>
                      </a:r>
                      <a:r>
                        <a:rPr lang="en-US" altLang="ja-JP" sz="1200" dirty="0">
                          <a:effectLst/>
                        </a:rPr>
                        <a:t>PC</a:t>
                      </a:r>
                      <a:r>
                        <a:rPr lang="ja-JP" altLang="en-US" sz="1200" dirty="0">
                          <a:effectLst/>
                        </a:rPr>
                        <a:t>（</a:t>
                      </a:r>
                      <a:r>
                        <a:rPr lang="en-US" altLang="ja-JP" sz="1200" dirty="0">
                          <a:effectLst/>
                        </a:rPr>
                        <a:t>2000</a:t>
                      </a:r>
                      <a:r>
                        <a:rPr lang="ja-JP" altLang="en-US" sz="1200" dirty="0">
                          <a:effectLst/>
                        </a:rPr>
                        <a:t>万円～）</a:t>
                      </a:r>
                    </a:p>
                  </a:txBody>
                  <a:tcPr marL="63500" marR="63500" marT="44450" marB="44450" anchor="ctr"/>
                </a:tc>
                <a:extLst>
                  <a:ext uri="{0D108BD9-81ED-4DB2-BD59-A6C34878D82A}">
                    <a16:rowId xmlns:a16="http://schemas.microsoft.com/office/drawing/2014/main" val="3395334059"/>
                  </a:ext>
                </a:extLst>
              </a:tr>
            </a:tbl>
          </a:graphicData>
        </a:graphic>
      </p:graphicFrame>
      <p:sp>
        <p:nvSpPr>
          <p:cNvPr id="15" name="テキスト ボックス 14">
            <a:extLst>
              <a:ext uri="{FF2B5EF4-FFF2-40B4-BE49-F238E27FC236}">
                <a16:creationId xmlns:a16="http://schemas.microsoft.com/office/drawing/2014/main" id="{DD91CA56-E659-3A92-B876-86B3182D6F23}"/>
              </a:ext>
            </a:extLst>
          </p:cNvPr>
          <p:cNvSpPr txBox="1"/>
          <p:nvPr/>
        </p:nvSpPr>
        <p:spPr>
          <a:xfrm>
            <a:off x="8679466" y="6351711"/>
            <a:ext cx="3609222" cy="461665"/>
          </a:xfrm>
          <a:prstGeom prst="rect">
            <a:avLst/>
          </a:prstGeom>
          <a:noFill/>
        </p:spPr>
        <p:txBody>
          <a:bodyPr wrap="square">
            <a:spAutoFit/>
          </a:bodyPr>
          <a:lstStyle/>
          <a:p>
            <a:r>
              <a:rPr kumimoji="0" lang="en-US" altLang="ja-JP" sz="800" b="0" i="0" u="none" strike="noStrike" kern="0" cap="none" spc="0" normalizeH="0" baseline="0" noProof="0" dirty="0">
                <a:ln>
                  <a:noFill/>
                </a:ln>
                <a:solidFill>
                  <a:prstClr val="black">
                    <a:lumMod val="65000"/>
                    <a:lumOff val="35000"/>
                  </a:prstClr>
                </a:solidFill>
                <a:effectLst/>
                <a:uLnTx/>
                <a:uFillTx/>
              </a:rPr>
              <a:t>※</a:t>
            </a:r>
            <a:r>
              <a:rPr kumimoji="0" lang="en-US" altLang="ja-JP" sz="800" kern="0" dirty="0">
                <a:solidFill>
                  <a:prstClr val="black">
                    <a:lumMod val="65000"/>
                    <a:lumOff val="35000"/>
                  </a:prstClr>
                </a:solidFill>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prstClr val="black">
                  <a:lumMod val="65000"/>
                  <a:lumOff val="35000"/>
                </a:prstClr>
              </a:solidFill>
              <a:effectLst/>
              <a:uLnTx/>
              <a:uFillTx/>
            </a:endParaRPr>
          </a:p>
          <a:p>
            <a:endParaRPr kumimoji="0" lang="en-US" altLang="ja-JP" sz="800" b="0" i="0" u="none" strike="noStrike" kern="0" cap="none" spc="0" normalizeH="0" baseline="0" noProof="0" dirty="0">
              <a:ln>
                <a:noFill/>
              </a:ln>
              <a:solidFill>
                <a:prstClr val="black">
                  <a:lumMod val="65000"/>
                  <a:lumOff val="35000"/>
                </a:prstClr>
              </a:solidFill>
              <a:effectLst/>
              <a:uLnTx/>
              <a:uFillTx/>
            </a:endParaRPr>
          </a:p>
        </p:txBody>
      </p:sp>
      <p:grpSp>
        <p:nvGrpSpPr>
          <p:cNvPr id="24" name="グループ化 23">
            <a:extLst>
              <a:ext uri="{FF2B5EF4-FFF2-40B4-BE49-F238E27FC236}">
                <a16:creationId xmlns:a16="http://schemas.microsoft.com/office/drawing/2014/main" id="{3DBB31F9-B169-92FD-83D1-429D4762F37E}"/>
              </a:ext>
            </a:extLst>
          </p:cNvPr>
          <p:cNvGrpSpPr/>
          <p:nvPr/>
        </p:nvGrpSpPr>
        <p:grpSpPr>
          <a:xfrm>
            <a:off x="551384" y="2911989"/>
            <a:ext cx="4608512" cy="2804236"/>
            <a:chOff x="551384" y="3243810"/>
            <a:chExt cx="4608512" cy="2804236"/>
          </a:xfrm>
        </p:grpSpPr>
        <p:pic>
          <p:nvPicPr>
            <p:cNvPr id="23" name="図 22">
              <a:extLst>
                <a:ext uri="{FF2B5EF4-FFF2-40B4-BE49-F238E27FC236}">
                  <a16:creationId xmlns:a16="http://schemas.microsoft.com/office/drawing/2014/main" id="{4C5FF32B-7ED2-2CDB-BFC3-15A038C5ABA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551384" y="3243810"/>
              <a:ext cx="4608512" cy="2804236"/>
            </a:xfrm>
            <a:prstGeom prst="rect">
              <a:avLst/>
            </a:prstGeom>
          </p:spPr>
        </p:pic>
        <p:pic>
          <p:nvPicPr>
            <p:cNvPr id="22" name="図 21">
              <a:extLst>
                <a:ext uri="{FF2B5EF4-FFF2-40B4-BE49-F238E27FC236}">
                  <a16:creationId xmlns:a16="http://schemas.microsoft.com/office/drawing/2014/main" id="{A507898D-B9EF-6063-83F1-BCD52EE95F49}"/>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094898" y="3402842"/>
              <a:ext cx="3560942" cy="2360625"/>
            </a:xfrm>
            <a:prstGeom prst="rect">
              <a:avLst/>
            </a:prstGeom>
            <a:effectLst>
              <a:outerShdw blurRad="50800" dist="38100" dir="2700000" algn="tl" rotWithShape="0">
                <a:prstClr val="black">
                  <a:alpha val="40000"/>
                </a:prstClr>
              </a:outerShdw>
            </a:effectLst>
          </p:spPr>
        </p:pic>
      </p:grpSp>
      <p:sp>
        <p:nvSpPr>
          <p:cNvPr id="25" name="正方形/長方形 24">
            <a:extLst>
              <a:ext uri="{FF2B5EF4-FFF2-40B4-BE49-F238E27FC236}">
                <a16:creationId xmlns:a16="http://schemas.microsoft.com/office/drawing/2014/main" id="{12662A45-49A0-0CD2-FC34-F4390E506B96}"/>
              </a:ext>
            </a:extLst>
          </p:cNvPr>
          <p:cNvSpPr/>
          <p:nvPr/>
        </p:nvSpPr>
        <p:spPr>
          <a:xfrm>
            <a:off x="1094898" y="3064454"/>
            <a:ext cx="388259" cy="2367191"/>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sp>
        <p:nvSpPr>
          <p:cNvPr id="26" name="正方形/長方形 25">
            <a:extLst>
              <a:ext uri="{FF2B5EF4-FFF2-40B4-BE49-F238E27FC236}">
                <a16:creationId xmlns:a16="http://schemas.microsoft.com/office/drawing/2014/main" id="{34B45D52-6FD3-C4A4-ADBE-621D3089B990}"/>
              </a:ext>
            </a:extLst>
          </p:cNvPr>
          <p:cNvSpPr/>
          <p:nvPr/>
        </p:nvSpPr>
        <p:spPr>
          <a:xfrm>
            <a:off x="4273400" y="3071022"/>
            <a:ext cx="388259" cy="2367191"/>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sp>
        <p:nvSpPr>
          <p:cNvPr id="27" name="テキスト ボックス 26">
            <a:extLst>
              <a:ext uri="{FF2B5EF4-FFF2-40B4-BE49-F238E27FC236}">
                <a16:creationId xmlns:a16="http://schemas.microsoft.com/office/drawing/2014/main" id="{9F26CD1F-4858-793F-80B5-3899D4D1697F}"/>
              </a:ext>
            </a:extLst>
          </p:cNvPr>
          <p:cNvSpPr txBox="1"/>
          <p:nvPr/>
        </p:nvSpPr>
        <p:spPr>
          <a:xfrm>
            <a:off x="503252" y="1052736"/>
            <a:ext cx="11185495" cy="461665"/>
          </a:xfrm>
          <a:prstGeom prst="rect">
            <a:avLst/>
          </a:prstGeom>
          <a:noFill/>
        </p:spPr>
        <p:txBody>
          <a:bodyPr wrap="square">
            <a:spAutoFit/>
          </a:bodyPr>
          <a:lstStyle/>
          <a:p>
            <a:pPr algn="ctr"/>
            <a:r>
              <a:rPr lang="ja-JP" altLang="en-US" sz="2400" b="1" i="0" dirty="0">
                <a:solidFill>
                  <a:schemeClr val="tx1">
                    <a:lumMod val="75000"/>
                    <a:lumOff val="25000"/>
                  </a:schemeClr>
                </a:solidFill>
                <a:effectLst/>
                <a:latin typeface="+mn-ea"/>
              </a:rPr>
              <a:t>ターゲティング有無にかかわらず</a:t>
            </a:r>
            <a:r>
              <a:rPr lang="ja-JP" altLang="en-US" sz="2400" b="1" dirty="0">
                <a:solidFill>
                  <a:schemeClr val="tx1">
                    <a:lumMod val="75000"/>
                    <a:lumOff val="25000"/>
                  </a:schemeClr>
                </a:solidFill>
                <a:latin typeface="+mn-ea"/>
              </a:rPr>
              <a:t>対象商品全てが</a:t>
            </a:r>
            <a:r>
              <a:rPr lang="en-US" altLang="ja-JP" sz="2400" b="1" dirty="0">
                <a:solidFill>
                  <a:schemeClr val="accent6"/>
                </a:solidFill>
                <a:latin typeface="+mn-ea"/>
              </a:rPr>
              <a:t>vimps</a:t>
            </a:r>
            <a:r>
              <a:rPr lang="en-US" altLang="ja-JP" sz="2400" b="1" i="0" dirty="0">
                <a:solidFill>
                  <a:schemeClr val="accent6"/>
                </a:solidFill>
                <a:effectLst/>
                <a:latin typeface="+mn-ea"/>
              </a:rPr>
              <a:t>20</a:t>
            </a:r>
            <a:r>
              <a:rPr lang="ja-JP" altLang="en-US" sz="2400" b="1" i="0" dirty="0">
                <a:solidFill>
                  <a:schemeClr val="accent6"/>
                </a:solidFill>
                <a:effectLst/>
                <a:latin typeface="+mn-ea"/>
              </a:rPr>
              <a:t>％増量</a:t>
            </a:r>
            <a:endParaRPr lang="ja-JP" altLang="en-US" sz="2400" b="1" dirty="0">
              <a:solidFill>
                <a:schemeClr val="accent6"/>
              </a:solidFill>
              <a:latin typeface="+mn-ea"/>
            </a:endParaRPr>
          </a:p>
        </p:txBody>
      </p:sp>
      <p:sp>
        <p:nvSpPr>
          <p:cNvPr id="28" name="正方形/長方形 27">
            <a:extLst>
              <a:ext uri="{FF2B5EF4-FFF2-40B4-BE49-F238E27FC236}">
                <a16:creationId xmlns:a16="http://schemas.microsoft.com/office/drawing/2014/main" id="{BEBA7E10-7A58-784E-5F53-2422364FA695}"/>
              </a:ext>
            </a:extLst>
          </p:cNvPr>
          <p:cNvSpPr/>
          <p:nvPr/>
        </p:nvSpPr>
        <p:spPr>
          <a:xfrm>
            <a:off x="1497590" y="3589289"/>
            <a:ext cx="2726202" cy="652809"/>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sp>
        <p:nvSpPr>
          <p:cNvPr id="6" name="テキスト ボックス 5">
            <a:extLst>
              <a:ext uri="{FF2B5EF4-FFF2-40B4-BE49-F238E27FC236}">
                <a16:creationId xmlns:a16="http://schemas.microsoft.com/office/drawing/2014/main" id="{006ED87E-66A1-F7C1-A4A6-F218426BCF2D}"/>
              </a:ext>
            </a:extLst>
          </p:cNvPr>
          <p:cNvSpPr txBox="1"/>
          <p:nvPr/>
        </p:nvSpPr>
        <p:spPr>
          <a:xfrm>
            <a:off x="8741518" y="5091667"/>
            <a:ext cx="2899098" cy="1123384"/>
          </a:xfrm>
          <a:prstGeom prst="rect">
            <a:avLst/>
          </a:prstGeom>
          <a:solidFill>
            <a:schemeClr val="bg1">
              <a:lumMod val="95000"/>
            </a:schemeClr>
          </a:solidFill>
          <a:ln>
            <a:solidFill>
              <a:schemeClr val="tx1"/>
            </a:solidFill>
            <a:prstDash val="dash"/>
          </a:ln>
        </p:spPr>
        <p:txBody>
          <a:bodyPr wrap="square">
            <a:spAutoFit/>
          </a:bodyPr>
          <a:lstStyle/>
          <a:p>
            <a:pPr marL="0" marR="0" lvl="0" indent="0" algn="ctr" defTabSz="914400" rtl="0" eaLnBrk="1" fontAlgn="ctr" latinLnBrk="0" hangingPunct="1">
              <a:lnSpc>
                <a:spcPct val="100000"/>
              </a:lnSpc>
              <a:spcBef>
                <a:spcPts val="0"/>
              </a:spcBef>
              <a:spcAft>
                <a:spcPts val="0"/>
              </a:spcAft>
              <a:buClrTx/>
              <a:buSzTx/>
              <a:buFontTx/>
              <a:buNone/>
              <a:tabLst/>
              <a:defRPr/>
            </a:pPr>
            <a:endParaRPr kumimoji="1" lang="en-US" altLang="ja-JP" sz="700" dirty="0">
              <a:solidFill>
                <a:schemeClr val="tx1">
                  <a:lumMod val="75000"/>
                  <a:lumOff val="25000"/>
                </a:schemeClr>
              </a:solidFill>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400" dirty="0">
                <a:solidFill>
                  <a:schemeClr val="tx1">
                    <a:lumMod val="75000"/>
                    <a:lumOff val="25000"/>
                  </a:schemeClr>
                </a:solidFill>
                <a:latin typeface="+mn-ea"/>
                <a:ea typeface="+mn-ea"/>
              </a:rPr>
              <a:t>2022</a:t>
            </a:r>
            <a:r>
              <a:rPr kumimoji="1" lang="ja-JP" altLang="en-US" sz="1400" dirty="0">
                <a:solidFill>
                  <a:schemeClr val="tx1">
                    <a:lumMod val="75000"/>
                    <a:lumOff val="25000"/>
                  </a:schemeClr>
                </a:solidFill>
                <a:latin typeface="+mn-ea"/>
                <a:ea typeface="+mn-ea"/>
              </a:rPr>
              <a:t>年</a:t>
            </a:r>
            <a:r>
              <a:rPr lang="en-US" altLang="zh-TW" sz="1400" i="0" dirty="0">
                <a:solidFill>
                  <a:schemeClr val="tx1">
                    <a:lumMod val="75000"/>
                    <a:lumOff val="25000"/>
                  </a:schemeClr>
                </a:solidFill>
                <a:effectLst/>
                <a:latin typeface="+mn-ea"/>
                <a:ea typeface="+mn-ea"/>
              </a:rPr>
              <a:t>12</a:t>
            </a:r>
            <a:r>
              <a:rPr lang="zh-TW" altLang="en-US" sz="1400" i="0" dirty="0">
                <a:solidFill>
                  <a:schemeClr val="tx1">
                    <a:lumMod val="75000"/>
                    <a:lumOff val="25000"/>
                  </a:schemeClr>
                </a:solidFill>
                <a:effectLst/>
                <a:latin typeface="+mn-ea"/>
                <a:ea typeface="+mn-ea"/>
              </a:rPr>
              <a:t>月</a:t>
            </a:r>
            <a:r>
              <a:rPr lang="en-US" altLang="zh-TW" sz="1400" i="0" dirty="0">
                <a:solidFill>
                  <a:schemeClr val="tx1">
                    <a:lumMod val="75000"/>
                    <a:lumOff val="25000"/>
                  </a:schemeClr>
                </a:solidFill>
                <a:effectLst/>
                <a:latin typeface="+mn-ea"/>
                <a:ea typeface="+mn-ea"/>
              </a:rPr>
              <a:t>1</a:t>
            </a:r>
            <a:r>
              <a:rPr lang="zh-TW" altLang="en-US" sz="1400" i="0" dirty="0">
                <a:solidFill>
                  <a:schemeClr val="tx1">
                    <a:lumMod val="75000"/>
                    <a:lumOff val="25000"/>
                  </a:schemeClr>
                </a:solidFill>
                <a:effectLst/>
                <a:latin typeface="+mn-ea"/>
                <a:ea typeface="+mn-ea"/>
              </a:rPr>
              <a:t>日（木）</a:t>
            </a:r>
            <a:endParaRPr lang="en-US" altLang="zh-TW" sz="1400" i="0" dirty="0">
              <a:solidFill>
                <a:schemeClr val="tx1">
                  <a:lumMod val="75000"/>
                  <a:lumOff val="25000"/>
                </a:schemeClr>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zh-TW" altLang="en-US" sz="1400" i="0" dirty="0">
                <a:solidFill>
                  <a:schemeClr val="tx1">
                    <a:lumMod val="75000"/>
                    <a:lumOff val="25000"/>
                  </a:schemeClr>
                </a:solidFill>
                <a:effectLst/>
                <a:latin typeface="+mn-ea"/>
                <a:ea typeface="+mn-ea"/>
              </a:rPr>
              <a:t>～</a:t>
            </a:r>
            <a:br>
              <a:rPr lang="en-US" altLang="zh-TW" sz="1400" i="0" dirty="0">
                <a:solidFill>
                  <a:schemeClr val="tx1">
                    <a:lumMod val="75000"/>
                    <a:lumOff val="25000"/>
                  </a:schemeClr>
                </a:solidFill>
                <a:effectLst/>
                <a:latin typeface="+mn-ea"/>
                <a:ea typeface="+mn-ea"/>
              </a:rPr>
            </a:br>
            <a:r>
              <a:rPr lang="en-US" altLang="zh-TW" sz="1400" i="0" dirty="0">
                <a:solidFill>
                  <a:schemeClr val="tx1"/>
                </a:solidFill>
                <a:effectLst/>
                <a:latin typeface="+mn-ea"/>
                <a:ea typeface="+mn-ea"/>
              </a:rPr>
              <a:t>2023</a:t>
            </a:r>
            <a:r>
              <a:rPr lang="zh-TW" altLang="en-US" sz="1400" i="0" dirty="0">
                <a:solidFill>
                  <a:schemeClr val="tx1"/>
                </a:solidFill>
                <a:effectLst/>
                <a:latin typeface="+mn-ea"/>
                <a:ea typeface="+mn-ea"/>
              </a:rPr>
              <a:t>年</a:t>
            </a:r>
            <a:r>
              <a:rPr lang="en-US" altLang="zh-TW" sz="1400" i="0" dirty="0">
                <a:solidFill>
                  <a:schemeClr val="tx1"/>
                </a:solidFill>
                <a:effectLst/>
                <a:latin typeface="+mn-ea"/>
                <a:ea typeface="+mn-ea"/>
              </a:rPr>
              <a:t>2</a:t>
            </a:r>
            <a:r>
              <a:rPr lang="zh-TW" altLang="en-US" sz="1400" i="0" dirty="0">
                <a:solidFill>
                  <a:schemeClr val="tx1"/>
                </a:solidFill>
                <a:effectLst/>
                <a:latin typeface="+mn-ea"/>
                <a:ea typeface="+mn-ea"/>
              </a:rPr>
              <a:t>月</a:t>
            </a:r>
            <a:r>
              <a:rPr lang="en-US" altLang="zh-TW" sz="1400" i="0" dirty="0">
                <a:solidFill>
                  <a:schemeClr val="tx1"/>
                </a:solidFill>
                <a:effectLst/>
                <a:latin typeface="+mn-ea"/>
                <a:ea typeface="+mn-ea"/>
              </a:rPr>
              <a:t>28</a:t>
            </a:r>
            <a:r>
              <a:rPr lang="zh-TW" altLang="en-US" sz="1400" i="0" dirty="0">
                <a:solidFill>
                  <a:schemeClr val="tx1"/>
                </a:solidFill>
                <a:effectLst/>
                <a:latin typeface="+mn-ea"/>
                <a:ea typeface="+mn-ea"/>
              </a:rPr>
              <a:t>日（</a:t>
            </a:r>
            <a:r>
              <a:rPr lang="ja-JP" altLang="en-US" sz="1400" i="0" dirty="0">
                <a:solidFill>
                  <a:schemeClr val="tx1"/>
                </a:solidFill>
                <a:effectLst/>
                <a:latin typeface="+mn-ea"/>
                <a:ea typeface="+mn-ea"/>
              </a:rPr>
              <a:t>火</a:t>
            </a:r>
            <a:r>
              <a:rPr lang="zh-TW" altLang="en-US" sz="1400" i="0" dirty="0">
                <a:solidFill>
                  <a:schemeClr val="tx1"/>
                </a:solidFill>
                <a:effectLst/>
                <a:latin typeface="+mn-ea"/>
                <a:ea typeface="+mn-ea"/>
              </a:rPr>
              <a:t>）</a:t>
            </a:r>
            <a:endParaRPr lang="en-US" altLang="zh-TW" sz="1400" i="0" dirty="0">
              <a:solidFill>
                <a:schemeClr val="tx1"/>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zh-TW" altLang="en-US" sz="1100" i="0" dirty="0">
                <a:solidFill>
                  <a:schemeClr val="tx1">
                    <a:lumMod val="75000"/>
                    <a:lumOff val="25000"/>
                  </a:schemeClr>
                </a:solidFill>
                <a:effectLst/>
                <a:latin typeface="+mn-ea"/>
                <a:ea typeface="+mn-ea"/>
              </a:rPr>
              <a:t>掲載終了分</a:t>
            </a:r>
            <a:r>
              <a:rPr lang="ja-JP" altLang="en-US" sz="1100" i="0" dirty="0">
                <a:solidFill>
                  <a:schemeClr val="tx1">
                    <a:lumMod val="75000"/>
                    <a:lumOff val="25000"/>
                  </a:schemeClr>
                </a:solidFill>
                <a:effectLst/>
                <a:latin typeface="+mn-ea"/>
                <a:ea typeface="+mn-ea"/>
              </a:rPr>
              <a:t>まで適用対象</a:t>
            </a:r>
            <a:endParaRPr lang="en-US" altLang="ja-JP" sz="1100" i="0" dirty="0">
              <a:solidFill>
                <a:schemeClr val="tx1">
                  <a:lumMod val="75000"/>
                  <a:lumOff val="25000"/>
                </a:schemeClr>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zh-TW" sz="700" i="0" dirty="0">
              <a:solidFill>
                <a:schemeClr val="tx1">
                  <a:lumMod val="75000"/>
                  <a:lumOff val="25000"/>
                </a:schemeClr>
              </a:solidFill>
              <a:effectLst/>
              <a:latin typeface="+mn-ea"/>
              <a:ea typeface="+mn-ea"/>
            </a:endParaRPr>
          </a:p>
        </p:txBody>
      </p:sp>
    </p:spTree>
    <p:extLst>
      <p:ext uri="{BB962C8B-B14F-4D97-AF65-F5344CB8AC3E}">
        <p14:creationId xmlns:p14="http://schemas.microsoft.com/office/powerpoint/2010/main" val="86559960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正方形/長方形 15">
            <a:extLst>
              <a:ext uri="{FF2B5EF4-FFF2-40B4-BE49-F238E27FC236}">
                <a16:creationId xmlns:a16="http://schemas.microsoft.com/office/drawing/2014/main" id="{F0928781-2717-C3B5-D0C1-8B7852BAB0EB}"/>
              </a:ext>
            </a:extLst>
          </p:cNvPr>
          <p:cNvSpPr/>
          <p:nvPr/>
        </p:nvSpPr>
        <p:spPr>
          <a:xfrm>
            <a:off x="249175" y="2707589"/>
            <a:ext cx="7863049" cy="4054480"/>
          </a:xfrm>
          <a:prstGeom prst="rect">
            <a:avLst/>
          </a:prstGeom>
          <a:pattFill prst="dkDnDiag">
            <a:fgClr>
              <a:schemeClr val="bg1">
                <a:lumMod val="85000"/>
              </a:schemeClr>
            </a:fgClr>
            <a:bgClr>
              <a:schemeClr val="bg1"/>
            </a:bgClr>
          </a:patt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200" dirty="0">
              <a:latin typeface="+mn-ea"/>
            </a:endParaRPr>
          </a:p>
        </p:txBody>
      </p:sp>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400" b="0" i="0" u="none" strike="noStrike" kern="1200" cap="none" spc="0" normalizeH="0" baseline="0" noProof="0">
              <a:ln>
                <a:noFill/>
              </a:ln>
              <a:solidFill>
                <a:srgbClr val="999999"/>
              </a:solidFill>
              <a:effectLst/>
              <a:uLnTx/>
              <a:uFillTx/>
              <a:latin typeface="+mn-ea"/>
              <a:cs typeface="+mn-cs"/>
            </a:endParaRPr>
          </a:p>
        </p:txBody>
      </p:sp>
      <p:sp>
        <p:nvSpPr>
          <p:cNvPr id="18" name="テキスト プレースホルダー 2"/>
          <p:cNvSpPr>
            <a:spLocks noGrp="1"/>
          </p:cNvSpPr>
          <p:nvPr>
            <p:ph type="body" sz="quarter" idx="11"/>
          </p:nvPr>
        </p:nvSpPr>
        <p:spPr>
          <a:xfrm>
            <a:off x="263352" y="95931"/>
            <a:ext cx="11089629" cy="814388"/>
          </a:xfrm>
        </p:spPr>
        <p:txBody>
          <a:bodyPr>
            <a:noAutofit/>
          </a:bodyPr>
          <a:lstStyle/>
          <a:p>
            <a:r>
              <a:rPr lang="ja-JP" altLang="en-US" dirty="0">
                <a:solidFill>
                  <a:schemeClr val="tx1">
                    <a:lumMod val="75000"/>
                    <a:lumOff val="25000"/>
                  </a:schemeClr>
                </a:solidFill>
                <a:latin typeface="+mn-ea"/>
                <a:ea typeface="+mn-ea"/>
              </a:rPr>
              <a:t>増量適用</a:t>
            </a:r>
            <a:r>
              <a:rPr kumimoji="1" lang="ja-JP" altLang="en-US" dirty="0">
                <a:solidFill>
                  <a:schemeClr val="tx1">
                    <a:lumMod val="75000"/>
                    <a:lumOff val="25000"/>
                  </a:schemeClr>
                </a:solidFill>
                <a:latin typeface="+mn-ea"/>
                <a:ea typeface="+mn-ea"/>
              </a:rPr>
              <a:t>条件　その他の対象商品</a:t>
            </a:r>
            <a:endParaRPr kumimoji="1" lang="ja-JP" altLang="en-US" b="1" dirty="0"/>
          </a:p>
        </p:txBody>
      </p:sp>
      <p:grpSp>
        <p:nvGrpSpPr>
          <p:cNvPr id="13" name="グループ化 12">
            <a:extLst>
              <a:ext uri="{FF2B5EF4-FFF2-40B4-BE49-F238E27FC236}">
                <a16:creationId xmlns:a16="http://schemas.microsoft.com/office/drawing/2014/main" id="{855E50F7-F78D-1514-7973-180BA0220622}"/>
              </a:ext>
            </a:extLst>
          </p:cNvPr>
          <p:cNvGrpSpPr/>
          <p:nvPr/>
        </p:nvGrpSpPr>
        <p:grpSpPr>
          <a:xfrm>
            <a:off x="8616515" y="2132856"/>
            <a:ext cx="2160240" cy="602533"/>
            <a:chOff x="6118142" y="2102030"/>
            <a:chExt cx="2160240" cy="602533"/>
          </a:xfrm>
        </p:grpSpPr>
        <p:sp>
          <p:nvSpPr>
            <p:cNvPr id="2" name="角丸四角形 43">
              <a:extLst>
                <a:ext uri="{FF2B5EF4-FFF2-40B4-BE49-F238E27FC236}">
                  <a16:creationId xmlns:a16="http://schemas.microsoft.com/office/drawing/2014/main" id="{AA080495-3146-F30A-5DE9-107FCE43C152}"/>
                </a:ext>
              </a:extLst>
            </p:cNvPr>
            <p:cNvSpPr/>
            <p:nvPr/>
          </p:nvSpPr>
          <p:spPr>
            <a:xfrm>
              <a:off x="6118142" y="2102030"/>
              <a:ext cx="2160240" cy="602533"/>
            </a:xfrm>
            <a:prstGeom prst="roundRect">
              <a:avLst>
                <a:gd name="adj" fmla="val 50000"/>
              </a:avLst>
            </a:prstGeom>
            <a:solidFill>
              <a:srgbClr val="D00216">
                <a:alpha val="20000"/>
              </a:srgb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ja-JP"/>
              </a:defPPr>
              <a:lvl1pPr marL="0" algn="l" defTabSz="914400" rtl="0" eaLnBrk="1" latinLnBrk="0" hangingPunct="1">
                <a:defRPr kumimoji="1" sz="1800" kern="1200">
                  <a:solidFill>
                    <a:schemeClr val="lt1"/>
                  </a:solidFill>
                  <a:latin typeface="+mn-lt"/>
                  <a:ea typeface="+mn-ea"/>
                  <a:cs typeface="+mn-cs"/>
                </a:defRPr>
              </a:lvl1pPr>
              <a:lvl2pPr marL="457200" algn="l" defTabSz="914400" rtl="0" eaLnBrk="1" latinLnBrk="0" hangingPunct="1">
                <a:defRPr kumimoji="1" sz="1800" kern="1200">
                  <a:solidFill>
                    <a:schemeClr val="lt1"/>
                  </a:solidFill>
                  <a:latin typeface="+mn-lt"/>
                  <a:ea typeface="+mn-ea"/>
                  <a:cs typeface="+mn-cs"/>
                </a:defRPr>
              </a:lvl2pPr>
              <a:lvl3pPr marL="914400" algn="l" defTabSz="914400" rtl="0" eaLnBrk="1" latinLnBrk="0" hangingPunct="1">
                <a:defRPr kumimoji="1" sz="1800" kern="1200">
                  <a:solidFill>
                    <a:schemeClr val="lt1"/>
                  </a:solidFill>
                  <a:latin typeface="+mn-lt"/>
                  <a:ea typeface="+mn-ea"/>
                  <a:cs typeface="+mn-cs"/>
                </a:defRPr>
              </a:lvl3pPr>
              <a:lvl4pPr marL="1371600" algn="l" defTabSz="914400" rtl="0" eaLnBrk="1" latinLnBrk="0" hangingPunct="1">
                <a:defRPr kumimoji="1" sz="1800" kern="1200">
                  <a:solidFill>
                    <a:schemeClr val="lt1"/>
                  </a:solidFill>
                  <a:latin typeface="+mn-lt"/>
                  <a:ea typeface="+mn-ea"/>
                  <a:cs typeface="+mn-cs"/>
                </a:defRPr>
              </a:lvl4pPr>
              <a:lvl5pPr marL="1828800" algn="l" defTabSz="914400" rtl="0" eaLnBrk="1" latinLnBrk="0" hangingPunct="1">
                <a:defRPr kumimoji="1" sz="1800" kern="1200">
                  <a:solidFill>
                    <a:schemeClr val="lt1"/>
                  </a:solidFill>
                  <a:latin typeface="+mn-lt"/>
                  <a:ea typeface="+mn-ea"/>
                  <a:cs typeface="+mn-cs"/>
                </a:defRPr>
              </a:lvl5pPr>
              <a:lvl6pPr marL="2286000" algn="l" defTabSz="914400" rtl="0" eaLnBrk="1" latinLnBrk="0" hangingPunct="1">
                <a:defRPr kumimoji="1" sz="1800" kern="1200">
                  <a:solidFill>
                    <a:schemeClr val="lt1"/>
                  </a:solidFill>
                  <a:latin typeface="+mn-lt"/>
                  <a:ea typeface="+mn-ea"/>
                  <a:cs typeface="+mn-cs"/>
                </a:defRPr>
              </a:lvl6pPr>
              <a:lvl7pPr marL="2743200" algn="l" defTabSz="914400" rtl="0" eaLnBrk="1" latinLnBrk="0" hangingPunct="1">
                <a:defRPr kumimoji="1" sz="1800" kern="1200">
                  <a:solidFill>
                    <a:schemeClr val="lt1"/>
                  </a:solidFill>
                  <a:latin typeface="+mn-lt"/>
                  <a:ea typeface="+mn-ea"/>
                  <a:cs typeface="+mn-cs"/>
                </a:defRPr>
              </a:lvl7pPr>
              <a:lvl8pPr marL="3200400" algn="l" defTabSz="914400" rtl="0" eaLnBrk="1" latinLnBrk="0" hangingPunct="1">
                <a:defRPr kumimoji="1" sz="1800" kern="1200">
                  <a:solidFill>
                    <a:schemeClr val="lt1"/>
                  </a:solidFill>
                  <a:latin typeface="+mn-lt"/>
                  <a:ea typeface="+mn-ea"/>
                  <a:cs typeface="+mn-cs"/>
                </a:defRPr>
              </a:lvl8pPr>
              <a:lvl9pPr marL="3657600" algn="l" defTabSz="914400" rtl="0" eaLnBrk="1" latinLnBrk="0" hangingPunct="1">
                <a:defRPr kumimoji="1" sz="1800" kern="1200">
                  <a:solidFill>
                    <a:schemeClr val="lt1"/>
                  </a:solidFill>
                  <a:latin typeface="+mn-lt"/>
                  <a:ea typeface="+mn-ea"/>
                  <a:cs typeface="+mn-cs"/>
                </a:defRPr>
              </a:lvl9pPr>
            </a:lstStyle>
            <a:p>
              <a:pPr algn="ctr"/>
              <a:endParaRPr kumimoji="1" lang="ja-JP" altLang="en-US" dirty="0">
                <a:solidFill>
                  <a:schemeClr val="tx1"/>
                </a:solidFill>
                <a:latin typeface="メイリオ" panose="020B0604030504040204" pitchFamily="50" charset="-128"/>
                <a:ea typeface="メイリオ" panose="020B0604030504040204" pitchFamily="50" charset="-128"/>
              </a:endParaRPr>
            </a:p>
          </p:txBody>
        </p:sp>
        <p:sp>
          <p:nvSpPr>
            <p:cNvPr id="4" name="テキスト ボックス 1">
              <a:extLst>
                <a:ext uri="{FF2B5EF4-FFF2-40B4-BE49-F238E27FC236}">
                  <a16:creationId xmlns:a16="http://schemas.microsoft.com/office/drawing/2014/main" id="{07E3499A-BE09-49B5-A6BD-ED474A01AC8C}"/>
                </a:ext>
              </a:extLst>
            </p:cNvPr>
            <p:cNvSpPr txBox="1"/>
            <p:nvPr/>
          </p:nvSpPr>
          <p:spPr>
            <a:xfrm>
              <a:off x="6243937" y="2216499"/>
              <a:ext cx="1872208" cy="400110"/>
            </a:xfrm>
            <a:prstGeom prst="rect">
              <a:avLst/>
            </a:prstGeom>
            <a:noFill/>
          </p:spPr>
          <p:txBody>
            <a:bodyPr wrap="square" rtlCol="0">
              <a:spAutoFit/>
            </a:bodyPr>
            <a:ls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r>
                <a:rPr lang="ja-JP" altLang="en-US" sz="2000" b="1" dirty="0">
                  <a:latin typeface="メイリオ" panose="020B0604030504040204" pitchFamily="50" charset="-128"/>
                  <a:ea typeface="メイリオ" panose="020B0604030504040204" pitchFamily="50" charset="-128"/>
                </a:rPr>
                <a:t>増量率</a:t>
              </a:r>
              <a:endParaRPr kumimoji="1" lang="ja-JP" altLang="en-US" sz="2000" b="1" dirty="0">
                <a:latin typeface="メイリオ" panose="020B0604030504040204" pitchFamily="50" charset="-128"/>
                <a:ea typeface="メイリオ" panose="020B0604030504040204" pitchFamily="50" charset="-128"/>
              </a:endParaRPr>
            </a:p>
          </p:txBody>
        </p:sp>
      </p:grpSp>
      <p:graphicFrame>
        <p:nvGraphicFramePr>
          <p:cNvPr id="9" name="表 8">
            <a:extLst>
              <a:ext uri="{FF2B5EF4-FFF2-40B4-BE49-F238E27FC236}">
                <a16:creationId xmlns:a16="http://schemas.microsoft.com/office/drawing/2014/main" id="{396D5BF6-BB4D-A778-7B88-40D02AF25161}"/>
              </a:ext>
            </a:extLst>
          </p:cNvPr>
          <p:cNvGraphicFramePr>
            <a:graphicFrameLocks noGrp="1"/>
          </p:cNvGraphicFramePr>
          <p:nvPr>
            <p:extLst>
              <p:ext uri="{D42A27DB-BD31-4B8C-83A1-F6EECF244321}">
                <p14:modId xmlns:p14="http://schemas.microsoft.com/office/powerpoint/2010/main" val="140230531"/>
              </p:ext>
            </p:extLst>
          </p:nvPr>
        </p:nvGraphicFramePr>
        <p:xfrm>
          <a:off x="8616514" y="2930919"/>
          <a:ext cx="3101933" cy="2276489"/>
        </p:xfrm>
        <a:graphic>
          <a:graphicData uri="http://schemas.openxmlformats.org/drawingml/2006/table">
            <a:tbl>
              <a:tblPr/>
              <a:tblGrid>
                <a:gridCol w="1642150">
                  <a:extLst>
                    <a:ext uri="{9D8B030D-6E8A-4147-A177-3AD203B41FA5}">
                      <a16:colId xmlns:a16="http://schemas.microsoft.com/office/drawing/2014/main" val="2569690539"/>
                    </a:ext>
                  </a:extLst>
                </a:gridCol>
                <a:gridCol w="1459783">
                  <a:extLst>
                    <a:ext uri="{9D8B030D-6E8A-4147-A177-3AD203B41FA5}">
                      <a16:colId xmlns:a16="http://schemas.microsoft.com/office/drawing/2014/main" val="2606257009"/>
                    </a:ext>
                  </a:extLst>
                </a:gridCol>
              </a:tblGrid>
              <a:tr h="460436">
                <a:tc>
                  <a:txBody>
                    <a:bodyPr/>
                    <a:lstStyle/>
                    <a:p>
                      <a:pPr algn="ctr" rtl="0" fontAlgn="ctr"/>
                      <a:r>
                        <a:rPr lang="ja-JP" altLang="en-US" sz="1800" b="1" i="0" u="none" strike="noStrike" dirty="0">
                          <a:solidFill>
                            <a:srgbClr val="F2F2F2"/>
                          </a:solidFill>
                          <a:effectLst/>
                          <a:latin typeface="メイリオ" panose="020B0604030504040204" pitchFamily="50" charset="-128"/>
                          <a:ea typeface="メイリオ" panose="020B0604030504040204" pitchFamily="50" charset="-128"/>
                        </a:rPr>
                        <a:t>最低購入金額</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75000"/>
                        <a:lumOff val="25000"/>
                      </a:schemeClr>
                    </a:solidFill>
                  </a:tcPr>
                </a:tc>
                <a:tc>
                  <a:txBody>
                    <a:bodyPr/>
                    <a:lstStyle/>
                    <a:p>
                      <a:pPr algn="ctr" rtl="0" fontAlgn="ctr"/>
                      <a:r>
                        <a:rPr lang="en-US" altLang="ja-JP" sz="1800" b="1" i="0" u="none" strike="noStrike" dirty="0" err="1">
                          <a:solidFill>
                            <a:srgbClr val="F2F2F2"/>
                          </a:solidFill>
                          <a:effectLst/>
                          <a:latin typeface="メイリオ" panose="020B0604030504040204" pitchFamily="50" charset="-128"/>
                          <a:ea typeface="メイリオ" panose="020B0604030504040204" pitchFamily="50" charset="-128"/>
                        </a:rPr>
                        <a:t>vimps</a:t>
                      </a:r>
                      <a:endParaRPr lang="en-US" altLang="ja-JP" sz="1800" b="1" i="0" u="none" strike="noStrike" dirty="0">
                        <a:solidFill>
                          <a:srgbClr val="F2F2F2"/>
                        </a:solidFill>
                        <a:effectLst/>
                        <a:latin typeface="メイリオ" panose="020B0604030504040204" pitchFamily="50" charset="-128"/>
                        <a:ea typeface="メイリオ" panose="020B0604030504040204" pitchFamily="50" charset="-128"/>
                      </a:endParaRPr>
                    </a:p>
                    <a:p>
                      <a:pPr algn="ctr" rtl="0" fontAlgn="ctr"/>
                      <a:r>
                        <a:rPr lang="ja-JP" altLang="en-US" sz="1800" b="1" i="0" u="none" strike="noStrike" dirty="0">
                          <a:solidFill>
                            <a:srgbClr val="F2F2F2"/>
                          </a:solidFill>
                          <a:effectLst/>
                          <a:latin typeface="メイリオ" panose="020B0604030504040204" pitchFamily="50" charset="-128"/>
                          <a:ea typeface="メイリオ" panose="020B0604030504040204" pitchFamily="50" charset="-128"/>
                        </a:rPr>
                        <a:t>増量率</a:t>
                      </a:r>
                    </a:p>
                  </a:txBody>
                  <a:tcPr marL="4763" marR="4763" marT="4763"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tx1">
                        <a:lumMod val="75000"/>
                        <a:lumOff val="25000"/>
                      </a:schemeClr>
                    </a:solidFill>
                  </a:tcPr>
                </a:tc>
                <a:extLst>
                  <a:ext uri="{0D108BD9-81ED-4DB2-BD59-A6C34878D82A}">
                    <a16:rowId xmlns:a16="http://schemas.microsoft.com/office/drawing/2014/main" val="620721856"/>
                  </a:ext>
                </a:extLst>
              </a:tr>
              <a:tr h="574362">
                <a:tc>
                  <a:txBody>
                    <a:bodyPr/>
                    <a:lstStyle/>
                    <a:p>
                      <a:pPr algn="l" fontAlgn="t"/>
                      <a:r>
                        <a:rPr lang="ja-JP" altLang="en-US" sz="1800" b="1" dirty="0">
                          <a:effectLst/>
                        </a:rPr>
                        <a:t>　</a:t>
                      </a:r>
                      <a:r>
                        <a:rPr lang="en-US" altLang="ja-JP" sz="1800" b="1" dirty="0">
                          <a:effectLst/>
                        </a:rPr>
                        <a:t>100</a:t>
                      </a:r>
                      <a:r>
                        <a:rPr lang="ja-JP" altLang="en-US" sz="1800" b="1" dirty="0">
                          <a:effectLst/>
                        </a:rPr>
                        <a:t>万円～</a:t>
                      </a:r>
                      <a:endParaRPr lang="ja-JP" altLang="en-US" sz="1800" dirty="0">
                        <a:effectLst/>
                      </a:endParaRPr>
                    </a:p>
                  </a:txBody>
                  <a:tcPr marL="63500" marR="63500" marT="44450" marB="444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altLang="ja-JP" sz="2200" b="1" dirty="0">
                          <a:solidFill>
                            <a:schemeClr val="accent6"/>
                          </a:solidFill>
                          <a:effectLst/>
                        </a:rPr>
                        <a:t>15</a:t>
                      </a:r>
                      <a:r>
                        <a:rPr lang="ja-JP" altLang="en-US" sz="2200" b="1" dirty="0">
                          <a:solidFill>
                            <a:schemeClr val="accent6"/>
                          </a:solidFill>
                          <a:effectLst/>
                        </a:rPr>
                        <a:t>％</a:t>
                      </a:r>
                      <a:endParaRPr lang="ja-JP" altLang="en-US" sz="2200" dirty="0">
                        <a:solidFill>
                          <a:schemeClr val="accent6"/>
                        </a:solidFill>
                        <a:effectLst/>
                      </a:endParaRPr>
                    </a:p>
                  </a:txBody>
                  <a:tcPr marL="63500" marR="63500" marT="44450" marB="444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9924255"/>
                  </a:ext>
                </a:extLst>
              </a:tr>
              <a:tr h="574362">
                <a:tc>
                  <a:txBody>
                    <a:bodyPr/>
                    <a:lstStyle/>
                    <a:p>
                      <a:pPr algn="l" fontAlgn="t"/>
                      <a:r>
                        <a:rPr lang="ja-JP" altLang="en-US" sz="1800" b="1" dirty="0">
                          <a:effectLst/>
                        </a:rPr>
                        <a:t>　</a:t>
                      </a:r>
                      <a:r>
                        <a:rPr lang="en-US" altLang="ja-JP" sz="1800" b="1" dirty="0">
                          <a:effectLst/>
                        </a:rPr>
                        <a:t>300</a:t>
                      </a:r>
                      <a:r>
                        <a:rPr lang="ja-JP" altLang="en-US" sz="1800" b="1" dirty="0">
                          <a:effectLst/>
                        </a:rPr>
                        <a:t>万円～</a:t>
                      </a:r>
                      <a:endParaRPr lang="ja-JP" altLang="en-US" sz="1800" dirty="0">
                        <a:effectLst/>
                      </a:endParaRPr>
                    </a:p>
                  </a:txBody>
                  <a:tcPr marL="63500" marR="63500" marT="44450" marB="444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altLang="ja-JP" sz="2200" b="1" dirty="0">
                          <a:solidFill>
                            <a:schemeClr val="accent6"/>
                          </a:solidFill>
                          <a:effectLst/>
                        </a:rPr>
                        <a:t>25</a:t>
                      </a:r>
                      <a:r>
                        <a:rPr lang="ja-JP" altLang="en-US" sz="2200" b="1" dirty="0">
                          <a:solidFill>
                            <a:schemeClr val="accent6"/>
                          </a:solidFill>
                          <a:effectLst/>
                        </a:rPr>
                        <a:t>％</a:t>
                      </a:r>
                      <a:endParaRPr lang="ja-JP" altLang="en-US" sz="2200" dirty="0">
                        <a:solidFill>
                          <a:schemeClr val="accent6"/>
                        </a:solidFill>
                        <a:effectLst/>
                      </a:endParaRPr>
                    </a:p>
                  </a:txBody>
                  <a:tcPr marL="63500" marR="63500" marT="44450" marB="444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62438937"/>
                  </a:ext>
                </a:extLst>
              </a:tr>
              <a:tr h="574362">
                <a:tc>
                  <a:txBody>
                    <a:bodyPr/>
                    <a:lstStyle/>
                    <a:p>
                      <a:pPr algn="l" fontAlgn="t"/>
                      <a:r>
                        <a:rPr lang="ja-JP" altLang="en-US" sz="1800" b="1" dirty="0">
                          <a:effectLst/>
                        </a:rPr>
                        <a:t>　</a:t>
                      </a:r>
                      <a:r>
                        <a:rPr lang="en-US" altLang="ja-JP" sz="1800" b="1" dirty="0">
                          <a:effectLst/>
                        </a:rPr>
                        <a:t>500</a:t>
                      </a:r>
                      <a:r>
                        <a:rPr lang="ja-JP" altLang="en-US" sz="1800" b="1" dirty="0">
                          <a:effectLst/>
                        </a:rPr>
                        <a:t>万円～</a:t>
                      </a:r>
                      <a:endParaRPr lang="ja-JP" altLang="en-US" sz="1800" dirty="0">
                        <a:effectLst/>
                      </a:endParaRPr>
                    </a:p>
                  </a:txBody>
                  <a:tcPr marL="63500" marR="63500" marT="44450" marB="444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t"/>
                      <a:r>
                        <a:rPr lang="en-US" altLang="ja-JP" sz="2200" b="1" dirty="0">
                          <a:solidFill>
                            <a:schemeClr val="accent6"/>
                          </a:solidFill>
                          <a:effectLst/>
                        </a:rPr>
                        <a:t>35</a:t>
                      </a:r>
                      <a:r>
                        <a:rPr lang="ja-JP" altLang="en-US" sz="2200" b="1" dirty="0">
                          <a:solidFill>
                            <a:schemeClr val="accent6"/>
                          </a:solidFill>
                          <a:effectLst/>
                        </a:rPr>
                        <a:t>％</a:t>
                      </a:r>
                      <a:endParaRPr lang="ja-JP" altLang="en-US" sz="2200" dirty="0">
                        <a:solidFill>
                          <a:schemeClr val="accent6"/>
                        </a:solidFill>
                        <a:effectLst/>
                      </a:endParaRPr>
                    </a:p>
                  </a:txBody>
                  <a:tcPr marL="63500" marR="63500" marT="44450" marB="4445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94814450"/>
                  </a:ext>
                </a:extLst>
              </a:tr>
            </a:tbl>
          </a:graphicData>
        </a:graphic>
      </p:graphicFrame>
      <p:sp>
        <p:nvSpPr>
          <p:cNvPr id="14" name="テキスト ボックス 13">
            <a:extLst>
              <a:ext uri="{FF2B5EF4-FFF2-40B4-BE49-F238E27FC236}">
                <a16:creationId xmlns:a16="http://schemas.microsoft.com/office/drawing/2014/main" id="{4C0084C2-8C08-CCF5-11D0-25C942B82FFA}"/>
              </a:ext>
            </a:extLst>
          </p:cNvPr>
          <p:cNvSpPr txBox="1"/>
          <p:nvPr/>
        </p:nvSpPr>
        <p:spPr>
          <a:xfrm>
            <a:off x="1031776" y="1013827"/>
            <a:ext cx="10128448" cy="830997"/>
          </a:xfrm>
          <a:prstGeom prst="rect">
            <a:avLst/>
          </a:prstGeom>
          <a:noFill/>
        </p:spPr>
        <p:txBody>
          <a:bodyPr wrap="square" lIns="91440" tIns="45720" rIns="91440" bIns="45720" rtlCol="0" anchor="t">
            <a:spAutoFit/>
          </a:bodyPr>
          <a:lstStyle/>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対象商品で出稿していただくと</a:t>
            </a:r>
            <a:r>
              <a:rPr lang="en-US" altLang="ja-JP" sz="2400" b="1" dirty="0" err="1">
                <a:solidFill>
                  <a:schemeClr val="accent6"/>
                </a:solidFill>
                <a:latin typeface="メイリオ" panose="020B0604030504040204" pitchFamily="50" charset="-128"/>
                <a:ea typeface="メイリオ" panose="020B0604030504040204" pitchFamily="50" charset="-128"/>
              </a:rPr>
              <a:t>vimps</a:t>
            </a:r>
            <a:r>
              <a:rPr lang="ja-JP" altLang="en-US" sz="2400" b="1" dirty="0">
                <a:solidFill>
                  <a:schemeClr val="accent6"/>
                </a:solidFill>
                <a:latin typeface="メイリオ" panose="020B0604030504040204" pitchFamily="50" charset="-128"/>
                <a:ea typeface="メイリオ" panose="020B0604030504040204" pitchFamily="50" charset="-128"/>
              </a:rPr>
              <a:t>最大</a:t>
            </a:r>
            <a:r>
              <a:rPr lang="en-US" altLang="ja-JP" sz="2400" b="1" dirty="0">
                <a:solidFill>
                  <a:schemeClr val="accent6"/>
                </a:solidFill>
                <a:latin typeface="メイリオ" panose="020B0604030504040204" pitchFamily="50" charset="-128"/>
                <a:ea typeface="メイリオ" panose="020B0604030504040204" pitchFamily="50" charset="-128"/>
              </a:rPr>
              <a:t>35</a:t>
            </a:r>
            <a:r>
              <a:rPr lang="ja-JP" altLang="en-US" sz="2400" b="1" dirty="0">
                <a:solidFill>
                  <a:schemeClr val="accent6"/>
                </a:solidFill>
                <a:latin typeface="メイリオ" panose="020B0604030504040204" pitchFamily="50" charset="-128"/>
                <a:ea typeface="メイリオ" panose="020B0604030504040204" pitchFamily="50" charset="-128"/>
              </a:rPr>
              <a:t>％増量</a:t>
            </a:r>
            <a:endParaRPr lang="en-US" altLang="ja-JP" sz="2400" b="1" dirty="0">
              <a:solidFill>
                <a:schemeClr val="accent6"/>
              </a:solidFill>
              <a:latin typeface="メイリオ" panose="020B0604030504040204" pitchFamily="50" charset="-128"/>
              <a:ea typeface="メイリオ" panose="020B0604030504040204" pitchFamily="50" charset="-128"/>
            </a:endParaRPr>
          </a:p>
          <a:p>
            <a:pPr algn="ctr"/>
            <a:r>
              <a:rPr lang="ja-JP" altLang="en-US" sz="2400" b="1" dirty="0">
                <a:solidFill>
                  <a:schemeClr val="tx1">
                    <a:lumMod val="75000"/>
                    <a:lumOff val="25000"/>
                  </a:schemeClr>
                </a:solidFill>
                <a:latin typeface="メイリオ" panose="020B0604030504040204" pitchFamily="50" charset="-128"/>
                <a:ea typeface="メイリオ" panose="020B0604030504040204" pitchFamily="50" charset="-128"/>
              </a:rPr>
              <a:t>ご出稿金額が増えると広告配信量が増える期間限定特別プラン</a:t>
            </a:r>
            <a:endParaRPr lang="en-US" altLang="ja-JP" sz="2400" b="1" dirty="0">
              <a:solidFill>
                <a:schemeClr val="tx1">
                  <a:lumMod val="75000"/>
                  <a:lumOff val="25000"/>
                </a:schemeClr>
              </a:solidFill>
              <a:latin typeface="メイリオ" panose="020B0604030504040204" pitchFamily="50" charset="-128"/>
              <a:ea typeface="メイリオ" panose="020B0604030504040204" pitchFamily="50" charset="-128"/>
            </a:endParaRPr>
          </a:p>
        </p:txBody>
      </p:sp>
      <p:sp>
        <p:nvSpPr>
          <p:cNvPr id="17" name="正方形/長方形 16">
            <a:extLst>
              <a:ext uri="{FF2B5EF4-FFF2-40B4-BE49-F238E27FC236}">
                <a16:creationId xmlns:a16="http://schemas.microsoft.com/office/drawing/2014/main" id="{4F4FF3E7-E048-CA30-DFB4-CA6C0E71E6EA}"/>
              </a:ext>
            </a:extLst>
          </p:cNvPr>
          <p:cNvSpPr/>
          <p:nvPr/>
        </p:nvSpPr>
        <p:spPr>
          <a:xfrm>
            <a:off x="260772" y="2183854"/>
            <a:ext cx="7851452" cy="610886"/>
          </a:xfrm>
          <a:prstGeom prst="rect">
            <a:avLst/>
          </a:prstGeom>
          <a:solidFill>
            <a:schemeClr val="accent6"/>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ctr"/>
            <a:r>
              <a:rPr lang="ja-JP" altLang="en-US" b="1" dirty="0">
                <a:solidFill>
                  <a:schemeClr val="bg1"/>
                </a:solidFill>
                <a:latin typeface="+mn-ea"/>
              </a:rPr>
              <a:t>各サービス　掲載イメージ</a:t>
            </a:r>
          </a:p>
        </p:txBody>
      </p:sp>
      <p:sp>
        <p:nvSpPr>
          <p:cNvPr id="20" name="テキスト ボックス 19">
            <a:extLst>
              <a:ext uri="{FF2B5EF4-FFF2-40B4-BE49-F238E27FC236}">
                <a16:creationId xmlns:a16="http://schemas.microsoft.com/office/drawing/2014/main" id="{B734A605-67FE-2350-08C0-D12C06ACB385}"/>
              </a:ext>
            </a:extLst>
          </p:cNvPr>
          <p:cNvSpPr txBox="1"/>
          <p:nvPr/>
        </p:nvSpPr>
        <p:spPr>
          <a:xfrm>
            <a:off x="8616341" y="6357800"/>
            <a:ext cx="3314887" cy="461665"/>
          </a:xfrm>
          <a:prstGeom prst="rect">
            <a:avLst/>
          </a:prstGeom>
          <a:noFill/>
        </p:spPr>
        <p:txBody>
          <a:bodyPr wrap="square">
            <a:spAutoFit/>
          </a:bodyPr>
          <a:lstStyle/>
          <a:p>
            <a:r>
              <a:rPr kumimoji="0" lang="en-US" altLang="ja-JP" sz="800" kern="0" dirty="0">
                <a:solidFill>
                  <a:schemeClr val="tx1">
                    <a:lumMod val="50000"/>
                    <a:lumOff val="50000"/>
                  </a:schemeClr>
                </a:solidFill>
                <a:latin typeface="+mn-ea"/>
              </a:rPr>
              <a:t>※</a:t>
            </a:r>
            <a:r>
              <a:rPr kumimoji="0" lang="ja-JP" altLang="en-US" sz="800" kern="0" dirty="0">
                <a:solidFill>
                  <a:schemeClr val="tx1">
                    <a:lumMod val="50000"/>
                    <a:lumOff val="50000"/>
                  </a:schemeClr>
                </a:solidFill>
                <a:latin typeface="+mn-ea"/>
              </a:rPr>
              <a:t>１商品につき</a:t>
            </a:r>
            <a:r>
              <a:rPr kumimoji="0" lang="en-US" altLang="ja-JP" sz="800" kern="0" dirty="0">
                <a:solidFill>
                  <a:schemeClr val="tx1">
                    <a:lumMod val="50000"/>
                    <a:lumOff val="50000"/>
                  </a:schemeClr>
                </a:solidFill>
                <a:latin typeface="+mn-ea"/>
              </a:rPr>
              <a:t>100</a:t>
            </a:r>
            <a:r>
              <a:rPr kumimoji="0" lang="ja-JP" altLang="en-US" sz="800" kern="0" dirty="0">
                <a:solidFill>
                  <a:schemeClr val="tx1">
                    <a:lumMod val="50000"/>
                    <a:lumOff val="50000"/>
                  </a:schemeClr>
                </a:solidFill>
                <a:latin typeface="+mn-ea"/>
              </a:rPr>
              <a:t>万円以上から適用です。</a:t>
            </a:r>
            <a:endParaRPr kumimoji="0" lang="en-US" altLang="ja-JP" sz="800" kern="0" dirty="0">
              <a:solidFill>
                <a:schemeClr val="tx1">
                  <a:lumMod val="50000"/>
                  <a:lumOff val="50000"/>
                </a:schemeClr>
              </a:solidFill>
              <a:latin typeface="+mn-ea"/>
            </a:endParaRPr>
          </a:p>
          <a:p>
            <a:r>
              <a:rPr kumimoji="0" lang="ja-JP" altLang="en-US" sz="800" kern="0" dirty="0">
                <a:solidFill>
                  <a:schemeClr val="tx1">
                    <a:lumMod val="50000"/>
                    <a:lumOff val="50000"/>
                  </a:schemeClr>
                </a:solidFill>
                <a:latin typeface="+mn-ea"/>
              </a:rPr>
              <a:t>　そのため、複数商品の合算金額では適用できません。</a:t>
            </a:r>
            <a:endParaRPr kumimoji="0" lang="en-US" altLang="ja-JP" sz="800" kern="0" dirty="0">
              <a:solidFill>
                <a:schemeClr val="tx1">
                  <a:lumMod val="50000"/>
                  <a:lumOff val="50000"/>
                </a:schemeClr>
              </a:solidFill>
              <a:latin typeface="+mn-ea"/>
            </a:endParaRPr>
          </a:p>
          <a:p>
            <a:r>
              <a:rPr kumimoji="0" lang="en-US" altLang="ja-JP" sz="800" b="0" i="0" u="none" strike="noStrike" kern="0" cap="none" spc="0" normalizeH="0" baseline="0" noProof="0" dirty="0">
                <a:ln>
                  <a:noFill/>
                </a:ln>
                <a:solidFill>
                  <a:schemeClr val="tx1">
                    <a:lumMod val="50000"/>
                    <a:lumOff val="50000"/>
                  </a:schemeClr>
                </a:solidFill>
                <a:effectLst/>
                <a:uLnTx/>
                <a:uFillTx/>
                <a:latin typeface="+mn-ea"/>
              </a:rPr>
              <a:t>※</a:t>
            </a:r>
            <a:r>
              <a:rPr kumimoji="0" lang="en-US" altLang="ja-JP" sz="800" b="0" i="0" u="none" strike="noStrike" kern="0" cap="none" spc="0" normalizeH="0" baseline="0" noProof="0" dirty="0" err="1">
                <a:ln>
                  <a:noFill/>
                </a:ln>
                <a:solidFill>
                  <a:schemeClr val="tx1">
                    <a:lumMod val="50000"/>
                    <a:lumOff val="50000"/>
                  </a:schemeClr>
                </a:solidFill>
                <a:effectLst/>
                <a:uLnTx/>
                <a:uFillTx/>
                <a:latin typeface="+mn-ea"/>
              </a:rPr>
              <a:t>vimps</a:t>
            </a:r>
            <a:r>
              <a:rPr kumimoji="0" lang="ja-JP" altLang="en-US" sz="800" b="0" i="0" u="none" strike="noStrike" kern="0" cap="none" spc="0" normalizeH="0" baseline="0" noProof="0" dirty="0">
                <a:ln>
                  <a:noFill/>
                </a:ln>
                <a:solidFill>
                  <a:schemeClr val="tx1">
                    <a:lumMod val="50000"/>
                    <a:lumOff val="50000"/>
                  </a:schemeClr>
                </a:solidFill>
                <a:effectLst/>
                <a:uLnTx/>
                <a:uFillTx/>
                <a:latin typeface="+mn-ea"/>
              </a:rPr>
              <a:t>はビューアブルインプレッションの略称です。</a:t>
            </a:r>
            <a:endParaRPr kumimoji="0" lang="en-US" altLang="ja-JP" sz="800" b="0" i="0" u="none" strike="noStrike" kern="0" cap="none" spc="0" normalizeH="0" baseline="0" noProof="0" dirty="0">
              <a:ln>
                <a:noFill/>
              </a:ln>
              <a:solidFill>
                <a:schemeClr val="tx1">
                  <a:lumMod val="50000"/>
                  <a:lumOff val="50000"/>
                </a:schemeClr>
              </a:solidFill>
              <a:effectLst/>
              <a:uLnTx/>
              <a:uFillTx/>
            </a:endParaRPr>
          </a:p>
        </p:txBody>
      </p:sp>
      <p:grpSp>
        <p:nvGrpSpPr>
          <p:cNvPr id="49" name="グループ化 48">
            <a:extLst>
              <a:ext uri="{FF2B5EF4-FFF2-40B4-BE49-F238E27FC236}">
                <a16:creationId xmlns:a16="http://schemas.microsoft.com/office/drawing/2014/main" id="{06305F2D-0956-3ADE-9CFC-943B87A883EF}"/>
              </a:ext>
            </a:extLst>
          </p:cNvPr>
          <p:cNvGrpSpPr/>
          <p:nvPr/>
        </p:nvGrpSpPr>
        <p:grpSpPr>
          <a:xfrm>
            <a:off x="1643444" y="4026474"/>
            <a:ext cx="1604962" cy="2849337"/>
            <a:chOff x="1848629" y="3004939"/>
            <a:chExt cx="1981434" cy="3517700"/>
          </a:xfrm>
        </p:grpSpPr>
        <p:sp>
          <p:nvSpPr>
            <p:cNvPr id="38" name="object 6">
              <a:extLst>
                <a:ext uri="{FF2B5EF4-FFF2-40B4-BE49-F238E27FC236}">
                  <a16:creationId xmlns:a16="http://schemas.microsoft.com/office/drawing/2014/main" id="{88293F02-5331-107A-31B6-51C07862F234}"/>
                </a:ext>
              </a:extLst>
            </p:cNvPr>
            <p:cNvSpPr/>
            <p:nvPr/>
          </p:nvSpPr>
          <p:spPr>
            <a:xfrm>
              <a:off x="1848629" y="3004939"/>
              <a:ext cx="1981434" cy="3517700"/>
            </a:xfrm>
            <a:prstGeom prst="rect">
              <a:avLst/>
            </a:prstGeom>
            <a:blipFill>
              <a:blip r:embed="rId2" cstate="print"/>
              <a:stretch>
                <a:fillRect/>
              </a:stretch>
            </a:blipFill>
          </p:spPr>
          <p:txBody>
            <a:bodyPr wrap="square" lIns="0" tIns="0" rIns="0" bIns="0" rtlCol="0"/>
            <a:lstStyle/>
            <a:p>
              <a:endParaRPr dirty="0">
                <a:latin typeface="+mn-ea"/>
              </a:endParaRPr>
            </a:p>
          </p:txBody>
        </p:sp>
        <p:pic>
          <p:nvPicPr>
            <p:cNvPr id="33" name="図 32">
              <a:extLst>
                <a:ext uri="{FF2B5EF4-FFF2-40B4-BE49-F238E27FC236}">
                  <a16:creationId xmlns:a16="http://schemas.microsoft.com/office/drawing/2014/main" id="{2C7EB8D0-9072-04A7-CE87-71D51D085F6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954" t="4326" r="-5626" b="1538"/>
            <a:stretch/>
          </p:blipFill>
          <p:spPr>
            <a:xfrm>
              <a:off x="2100321" y="3569750"/>
              <a:ext cx="1373468" cy="2304256"/>
            </a:xfrm>
            <a:prstGeom prst="rect">
              <a:avLst/>
            </a:prstGeom>
          </p:spPr>
        </p:pic>
      </p:grpSp>
      <p:grpSp>
        <p:nvGrpSpPr>
          <p:cNvPr id="48" name="グループ化 47">
            <a:extLst>
              <a:ext uri="{FF2B5EF4-FFF2-40B4-BE49-F238E27FC236}">
                <a16:creationId xmlns:a16="http://schemas.microsoft.com/office/drawing/2014/main" id="{A81395BC-337C-71FC-528F-30347C6E6444}"/>
              </a:ext>
            </a:extLst>
          </p:cNvPr>
          <p:cNvGrpSpPr/>
          <p:nvPr/>
        </p:nvGrpSpPr>
        <p:grpSpPr>
          <a:xfrm>
            <a:off x="3011548" y="4036047"/>
            <a:ext cx="1604962" cy="2849337"/>
            <a:chOff x="3473788" y="2986478"/>
            <a:chExt cx="1981434" cy="3517700"/>
          </a:xfrm>
        </p:grpSpPr>
        <p:sp>
          <p:nvSpPr>
            <p:cNvPr id="39" name="object 6">
              <a:extLst>
                <a:ext uri="{FF2B5EF4-FFF2-40B4-BE49-F238E27FC236}">
                  <a16:creationId xmlns:a16="http://schemas.microsoft.com/office/drawing/2014/main" id="{49F667AA-2B10-D5E7-FF22-CA18478FF00F}"/>
                </a:ext>
              </a:extLst>
            </p:cNvPr>
            <p:cNvSpPr/>
            <p:nvPr/>
          </p:nvSpPr>
          <p:spPr>
            <a:xfrm>
              <a:off x="3473788" y="2986478"/>
              <a:ext cx="1981434" cy="3517700"/>
            </a:xfrm>
            <a:prstGeom prst="rect">
              <a:avLst/>
            </a:prstGeom>
            <a:blipFill>
              <a:blip r:embed="rId2" cstate="print"/>
              <a:stretch>
                <a:fillRect/>
              </a:stretch>
            </a:blipFill>
          </p:spPr>
          <p:txBody>
            <a:bodyPr wrap="square" lIns="0" tIns="0" rIns="0" bIns="0" rtlCol="0"/>
            <a:lstStyle/>
            <a:p>
              <a:endParaRPr dirty="0">
                <a:latin typeface="+mn-ea"/>
              </a:endParaRPr>
            </a:p>
          </p:txBody>
        </p:sp>
        <p:pic>
          <p:nvPicPr>
            <p:cNvPr id="35" name="図 34">
              <a:extLst>
                <a:ext uri="{FF2B5EF4-FFF2-40B4-BE49-F238E27FC236}">
                  <a16:creationId xmlns:a16="http://schemas.microsoft.com/office/drawing/2014/main" id="{C95A0D7C-A71C-7FBB-256D-4234EF255045}"/>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b="1509"/>
            <a:stretch/>
          </p:blipFill>
          <p:spPr>
            <a:xfrm>
              <a:off x="3719736" y="3489474"/>
              <a:ext cx="1335005" cy="2384532"/>
            </a:xfrm>
            <a:prstGeom prst="rect">
              <a:avLst/>
            </a:prstGeom>
            <a:ln>
              <a:solidFill>
                <a:schemeClr val="bg1">
                  <a:lumMod val="85000"/>
                </a:schemeClr>
              </a:solidFill>
            </a:ln>
          </p:spPr>
        </p:pic>
      </p:grpSp>
      <p:grpSp>
        <p:nvGrpSpPr>
          <p:cNvPr id="50" name="グループ化 49">
            <a:extLst>
              <a:ext uri="{FF2B5EF4-FFF2-40B4-BE49-F238E27FC236}">
                <a16:creationId xmlns:a16="http://schemas.microsoft.com/office/drawing/2014/main" id="{2B137340-C231-6095-3797-44EB580A968C}"/>
              </a:ext>
            </a:extLst>
          </p:cNvPr>
          <p:cNvGrpSpPr/>
          <p:nvPr/>
        </p:nvGrpSpPr>
        <p:grpSpPr>
          <a:xfrm>
            <a:off x="260772" y="4036047"/>
            <a:ext cx="1604962" cy="2849337"/>
            <a:chOff x="187681" y="3007644"/>
            <a:chExt cx="1981434" cy="3517700"/>
          </a:xfrm>
        </p:grpSpPr>
        <p:sp>
          <p:nvSpPr>
            <p:cNvPr id="37" name="object 6">
              <a:extLst>
                <a:ext uri="{FF2B5EF4-FFF2-40B4-BE49-F238E27FC236}">
                  <a16:creationId xmlns:a16="http://schemas.microsoft.com/office/drawing/2014/main" id="{A4504CC2-1B2B-6F7A-E567-E76165C23162}"/>
                </a:ext>
              </a:extLst>
            </p:cNvPr>
            <p:cNvSpPr/>
            <p:nvPr/>
          </p:nvSpPr>
          <p:spPr>
            <a:xfrm>
              <a:off x="187681" y="3007644"/>
              <a:ext cx="1981434" cy="3517700"/>
            </a:xfrm>
            <a:prstGeom prst="rect">
              <a:avLst/>
            </a:prstGeom>
            <a:blipFill>
              <a:blip r:embed="rId2" cstate="print"/>
              <a:stretch>
                <a:fillRect/>
              </a:stretch>
            </a:blipFill>
          </p:spPr>
          <p:txBody>
            <a:bodyPr wrap="square" lIns="0" tIns="0" rIns="0" bIns="0" rtlCol="0"/>
            <a:lstStyle/>
            <a:p>
              <a:endParaRPr dirty="0">
                <a:latin typeface="+mn-ea"/>
              </a:endParaRPr>
            </a:p>
          </p:txBody>
        </p:sp>
        <p:pic>
          <p:nvPicPr>
            <p:cNvPr id="36" name="図 35">
              <a:extLst>
                <a:ext uri="{FF2B5EF4-FFF2-40B4-BE49-F238E27FC236}">
                  <a16:creationId xmlns:a16="http://schemas.microsoft.com/office/drawing/2014/main" id="{F73F2E10-9F6D-5AD0-642A-84429AE9493E}"/>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t="6501" b="11376"/>
            <a:stretch/>
          </p:blipFill>
          <p:spPr>
            <a:xfrm>
              <a:off x="418194" y="3497723"/>
              <a:ext cx="1357326" cy="2376283"/>
            </a:xfrm>
            <a:prstGeom prst="rect">
              <a:avLst/>
            </a:prstGeom>
          </p:spPr>
        </p:pic>
      </p:grpSp>
      <p:grpSp>
        <p:nvGrpSpPr>
          <p:cNvPr id="53" name="グループ化 52">
            <a:extLst>
              <a:ext uri="{FF2B5EF4-FFF2-40B4-BE49-F238E27FC236}">
                <a16:creationId xmlns:a16="http://schemas.microsoft.com/office/drawing/2014/main" id="{CCC38EA2-A49C-46EA-224E-A08541D39ECE}"/>
              </a:ext>
            </a:extLst>
          </p:cNvPr>
          <p:cNvGrpSpPr/>
          <p:nvPr/>
        </p:nvGrpSpPr>
        <p:grpSpPr>
          <a:xfrm>
            <a:off x="4367808" y="4016957"/>
            <a:ext cx="1604962" cy="2849337"/>
            <a:chOff x="9829264" y="620688"/>
            <a:chExt cx="1604962" cy="2849337"/>
          </a:xfrm>
        </p:grpSpPr>
        <p:sp>
          <p:nvSpPr>
            <p:cNvPr id="52" name="object 6">
              <a:extLst>
                <a:ext uri="{FF2B5EF4-FFF2-40B4-BE49-F238E27FC236}">
                  <a16:creationId xmlns:a16="http://schemas.microsoft.com/office/drawing/2014/main" id="{DFE767D1-E5BB-F3B7-7CC5-132EBC40A97A}"/>
                </a:ext>
              </a:extLst>
            </p:cNvPr>
            <p:cNvSpPr/>
            <p:nvPr/>
          </p:nvSpPr>
          <p:spPr>
            <a:xfrm>
              <a:off x="9829264" y="620688"/>
              <a:ext cx="1604962" cy="2849337"/>
            </a:xfrm>
            <a:prstGeom prst="rect">
              <a:avLst/>
            </a:prstGeom>
            <a:blipFill>
              <a:blip r:embed="rId2" cstate="print"/>
              <a:stretch>
                <a:fillRect/>
              </a:stretch>
            </a:blipFill>
          </p:spPr>
          <p:txBody>
            <a:bodyPr wrap="square" lIns="0" tIns="0" rIns="0" bIns="0" rtlCol="0"/>
            <a:lstStyle/>
            <a:p>
              <a:endParaRPr dirty="0">
                <a:latin typeface="+mn-ea"/>
              </a:endParaRPr>
            </a:p>
          </p:txBody>
        </p:sp>
        <p:pic>
          <p:nvPicPr>
            <p:cNvPr id="51" name="図 50">
              <a:extLst>
                <a:ext uri="{FF2B5EF4-FFF2-40B4-BE49-F238E27FC236}">
                  <a16:creationId xmlns:a16="http://schemas.microsoft.com/office/drawing/2014/main" id="{F7288ED3-895E-00C2-FA08-3B7AAA7A4532}"/>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b="10669"/>
            <a:stretch/>
          </p:blipFill>
          <p:spPr>
            <a:xfrm>
              <a:off x="10023785" y="1004587"/>
              <a:ext cx="1112775" cy="1981891"/>
            </a:xfrm>
            <a:prstGeom prst="rect">
              <a:avLst/>
            </a:prstGeom>
          </p:spPr>
        </p:pic>
      </p:grpSp>
      <p:sp>
        <p:nvSpPr>
          <p:cNvPr id="56" name="テキスト ボックス 55">
            <a:extLst>
              <a:ext uri="{FF2B5EF4-FFF2-40B4-BE49-F238E27FC236}">
                <a16:creationId xmlns:a16="http://schemas.microsoft.com/office/drawing/2014/main" id="{34E0CB07-38CA-C956-DA75-B818608FCEE3}"/>
              </a:ext>
            </a:extLst>
          </p:cNvPr>
          <p:cNvSpPr txBox="1"/>
          <p:nvPr/>
        </p:nvSpPr>
        <p:spPr>
          <a:xfrm>
            <a:off x="1917458" y="2852936"/>
            <a:ext cx="946503" cy="430887"/>
          </a:xfrm>
          <a:prstGeom prst="rect">
            <a:avLst/>
          </a:prstGeom>
          <a:solidFill>
            <a:schemeClr val="accent6">
              <a:lumMod val="20000"/>
              <a:lumOff val="80000"/>
            </a:schemeClr>
          </a:solidFill>
        </p:spPr>
        <p:txBody>
          <a:bodyPr wrap="square" anchor="ctr">
            <a:spAutoFit/>
          </a:bodyPr>
          <a:lstStyle/>
          <a:p>
            <a:pPr algn="ctr" rtl="0" fontAlgn="t"/>
            <a:r>
              <a:rPr lang="en-US" altLang="ja-JP" sz="1100" i="0" u="none" strike="noStrike" dirty="0">
                <a:solidFill>
                  <a:schemeClr val="tx1">
                    <a:lumMod val="75000"/>
                    <a:lumOff val="25000"/>
                  </a:schemeClr>
                </a:solidFill>
                <a:effectLst/>
                <a:latin typeface="メイリオ" panose="020B0604030504040204" pitchFamily="50" charset="-128"/>
                <a:ea typeface="メイリオ" panose="020B0604030504040204" pitchFamily="50" charset="-128"/>
              </a:rPr>
              <a:t>Yahoo!</a:t>
            </a:r>
            <a:r>
              <a:rPr lang="ja-JP" altLang="en-US" sz="1100" i="0" u="none" strike="noStrike" dirty="0">
                <a:solidFill>
                  <a:schemeClr val="tx1">
                    <a:lumMod val="75000"/>
                    <a:lumOff val="25000"/>
                  </a:schemeClr>
                </a:solidFill>
                <a:effectLst/>
                <a:latin typeface="メイリオ" panose="020B0604030504040204" pitchFamily="50" charset="-128"/>
                <a:ea typeface="メイリオ" panose="020B0604030504040204" pitchFamily="50" charset="-128"/>
              </a:rPr>
              <a:t>ニュース</a:t>
            </a:r>
          </a:p>
        </p:txBody>
      </p:sp>
      <p:sp>
        <p:nvSpPr>
          <p:cNvPr id="58" name="テキスト ボックス 57">
            <a:extLst>
              <a:ext uri="{FF2B5EF4-FFF2-40B4-BE49-F238E27FC236}">
                <a16:creationId xmlns:a16="http://schemas.microsoft.com/office/drawing/2014/main" id="{2D67ACF4-F253-1169-0B72-C056A2EAD933}"/>
              </a:ext>
            </a:extLst>
          </p:cNvPr>
          <p:cNvSpPr txBox="1"/>
          <p:nvPr/>
        </p:nvSpPr>
        <p:spPr>
          <a:xfrm>
            <a:off x="3217810" y="2852936"/>
            <a:ext cx="1048422" cy="430887"/>
          </a:xfrm>
          <a:prstGeom prst="rect">
            <a:avLst/>
          </a:prstGeom>
          <a:solidFill>
            <a:schemeClr val="accent6">
              <a:lumMod val="20000"/>
              <a:lumOff val="80000"/>
            </a:schemeClr>
          </a:solidFill>
        </p:spPr>
        <p:txBody>
          <a:bodyPr wrap="square" anchor="ctr">
            <a:spAutoFit/>
          </a:bodyPr>
          <a:lstStyle/>
          <a:p>
            <a:pPr algn="ctr" rtl="0" fontAlgn="t"/>
            <a:r>
              <a:rPr lang="en-US" altLang="ja-JP" sz="1100" i="0" u="none" strike="noStrike" dirty="0">
                <a:solidFill>
                  <a:srgbClr val="000000"/>
                </a:solidFill>
                <a:effectLst/>
                <a:latin typeface="メイリオ" panose="020B0604030504040204" pitchFamily="50" charset="-128"/>
                <a:ea typeface="メイリオ" panose="020B0604030504040204" pitchFamily="50" charset="-128"/>
              </a:rPr>
              <a:t>Yahoo!</a:t>
            </a:r>
          </a:p>
          <a:p>
            <a:pPr algn="ctr" rtl="0" fontAlgn="t"/>
            <a:r>
              <a:rPr lang="ja-JP" altLang="en-US" sz="1100" i="0" u="none" strike="noStrike" dirty="0">
                <a:solidFill>
                  <a:srgbClr val="000000"/>
                </a:solidFill>
                <a:effectLst/>
                <a:latin typeface="メイリオ" panose="020B0604030504040204" pitchFamily="50" charset="-128"/>
                <a:ea typeface="メイリオ" panose="020B0604030504040204" pitchFamily="50" charset="-128"/>
              </a:rPr>
              <a:t>ファイナンス</a:t>
            </a:r>
          </a:p>
        </p:txBody>
      </p:sp>
      <p:sp>
        <p:nvSpPr>
          <p:cNvPr id="61" name="正方形/長方形 60">
            <a:extLst>
              <a:ext uri="{FF2B5EF4-FFF2-40B4-BE49-F238E27FC236}">
                <a16:creationId xmlns:a16="http://schemas.microsoft.com/office/drawing/2014/main" id="{4D6DD15D-1CC0-5562-4D60-2F1B9837EF8D}"/>
              </a:ext>
            </a:extLst>
          </p:cNvPr>
          <p:cNvSpPr/>
          <p:nvPr/>
        </p:nvSpPr>
        <p:spPr>
          <a:xfrm>
            <a:off x="4645441" y="2852936"/>
            <a:ext cx="1029663" cy="430887"/>
          </a:xfrm>
          <a:prstGeom prst="rect">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sz="1100" dirty="0">
                <a:solidFill>
                  <a:schemeClr val="tx1"/>
                </a:solidFill>
              </a:rPr>
              <a:t>スポーツナビ</a:t>
            </a:r>
          </a:p>
        </p:txBody>
      </p:sp>
      <p:sp>
        <p:nvSpPr>
          <p:cNvPr id="62" name="正方形/長方形 61">
            <a:extLst>
              <a:ext uri="{FF2B5EF4-FFF2-40B4-BE49-F238E27FC236}">
                <a16:creationId xmlns:a16="http://schemas.microsoft.com/office/drawing/2014/main" id="{C3B7B305-CDBC-515C-A51E-9982781AF989}"/>
              </a:ext>
            </a:extLst>
          </p:cNvPr>
          <p:cNvSpPr/>
          <p:nvPr/>
        </p:nvSpPr>
        <p:spPr>
          <a:xfrm>
            <a:off x="6376066" y="2841152"/>
            <a:ext cx="1029663" cy="430887"/>
          </a:xfrm>
          <a:prstGeom prst="rect">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ja-JP" altLang="en-US" sz="1100" dirty="0">
                <a:solidFill>
                  <a:schemeClr val="tx1"/>
                </a:solidFill>
              </a:rPr>
              <a:t>中面（</a:t>
            </a:r>
            <a:r>
              <a:rPr lang="en-US" altLang="ja-JP" sz="1100" dirty="0">
                <a:solidFill>
                  <a:schemeClr val="tx1"/>
                </a:solidFill>
              </a:rPr>
              <a:t>PC</a:t>
            </a:r>
            <a:r>
              <a:rPr lang="ja-JP" altLang="en-US" sz="1100" dirty="0">
                <a:solidFill>
                  <a:schemeClr val="tx1"/>
                </a:solidFill>
              </a:rPr>
              <a:t>）</a:t>
            </a:r>
            <a:endParaRPr kumimoji="1" lang="ja-JP" altLang="en-US" sz="1100" dirty="0">
              <a:solidFill>
                <a:schemeClr val="tx1"/>
              </a:solidFill>
            </a:endParaRPr>
          </a:p>
        </p:txBody>
      </p:sp>
      <p:sp>
        <p:nvSpPr>
          <p:cNvPr id="3" name="正方形/長方形 2">
            <a:extLst>
              <a:ext uri="{FF2B5EF4-FFF2-40B4-BE49-F238E27FC236}">
                <a16:creationId xmlns:a16="http://schemas.microsoft.com/office/drawing/2014/main" id="{B5C67255-8846-F1E5-C79A-2E17E32AF7CF}"/>
              </a:ext>
            </a:extLst>
          </p:cNvPr>
          <p:cNvSpPr/>
          <p:nvPr/>
        </p:nvSpPr>
        <p:spPr>
          <a:xfrm>
            <a:off x="410771" y="4552825"/>
            <a:ext cx="1136151" cy="60436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sp>
        <p:nvSpPr>
          <p:cNvPr id="6" name="正方形/長方形 5">
            <a:extLst>
              <a:ext uri="{FF2B5EF4-FFF2-40B4-BE49-F238E27FC236}">
                <a16:creationId xmlns:a16="http://schemas.microsoft.com/office/drawing/2014/main" id="{7E15205C-9B2C-866C-9CFB-FEF559DC9162}"/>
              </a:ext>
            </a:extLst>
          </p:cNvPr>
          <p:cNvSpPr/>
          <p:nvPr/>
        </p:nvSpPr>
        <p:spPr>
          <a:xfrm>
            <a:off x="1870468" y="4693449"/>
            <a:ext cx="993493" cy="535751"/>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sp>
        <p:nvSpPr>
          <p:cNvPr id="7" name="正方形/長方形 6">
            <a:extLst>
              <a:ext uri="{FF2B5EF4-FFF2-40B4-BE49-F238E27FC236}">
                <a16:creationId xmlns:a16="http://schemas.microsoft.com/office/drawing/2014/main" id="{2E24972B-23A4-6AAA-234F-AA0C67697544}"/>
              </a:ext>
            </a:extLst>
          </p:cNvPr>
          <p:cNvSpPr/>
          <p:nvPr/>
        </p:nvSpPr>
        <p:spPr>
          <a:xfrm>
            <a:off x="3174032" y="4927016"/>
            <a:ext cx="1136151" cy="60436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sp>
        <p:nvSpPr>
          <p:cNvPr id="8" name="正方形/長方形 7">
            <a:extLst>
              <a:ext uri="{FF2B5EF4-FFF2-40B4-BE49-F238E27FC236}">
                <a16:creationId xmlns:a16="http://schemas.microsoft.com/office/drawing/2014/main" id="{CE0F53EE-968B-7C3E-3777-5AC2997314CE}"/>
              </a:ext>
            </a:extLst>
          </p:cNvPr>
          <p:cNvSpPr/>
          <p:nvPr/>
        </p:nvSpPr>
        <p:spPr>
          <a:xfrm>
            <a:off x="4547029" y="4693449"/>
            <a:ext cx="1136151" cy="604368"/>
          </a:xfrm>
          <a:prstGeom prst="rect">
            <a:avLst/>
          </a:prstGeom>
          <a:solidFill>
            <a:srgbClr val="FF466E">
              <a:alpha val="50196"/>
            </a:srgbClr>
          </a:solidFill>
          <a:ln w="57150">
            <a:solidFill>
              <a:srgbClr val="FF466E"/>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ja-JP" altLang="en-US" b="1" dirty="0">
                <a:solidFill>
                  <a:schemeClr val="bg1"/>
                </a:solidFill>
                <a:latin typeface="+mn-ea"/>
              </a:rPr>
              <a:t>広告枠</a:t>
            </a:r>
          </a:p>
        </p:txBody>
      </p:sp>
      <p:sp>
        <p:nvSpPr>
          <p:cNvPr id="12" name="正方形/長方形 11">
            <a:extLst>
              <a:ext uri="{FF2B5EF4-FFF2-40B4-BE49-F238E27FC236}">
                <a16:creationId xmlns:a16="http://schemas.microsoft.com/office/drawing/2014/main" id="{27D1CF47-73A2-ED1A-F871-782E1CA39A0B}"/>
              </a:ext>
            </a:extLst>
          </p:cNvPr>
          <p:cNvSpPr/>
          <p:nvPr/>
        </p:nvSpPr>
        <p:spPr>
          <a:xfrm>
            <a:off x="523952" y="3242386"/>
            <a:ext cx="946503" cy="75560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5" name="正方形/長方形 14">
            <a:extLst>
              <a:ext uri="{FF2B5EF4-FFF2-40B4-BE49-F238E27FC236}">
                <a16:creationId xmlns:a16="http://schemas.microsoft.com/office/drawing/2014/main" id="{3CE149CF-A122-E660-2CB1-A5F73E32F8EE}"/>
              </a:ext>
            </a:extLst>
          </p:cNvPr>
          <p:cNvSpPr/>
          <p:nvPr/>
        </p:nvSpPr>
        <p:spPr>
          <a:xfrm>
            <a:off x="1921856" y="3279224"/>
            <a:ext cx="946503" cy="75560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sp>
        <p:nvSpPr>
          <p:cNvPr id="19" name="正方形/長方形 18">
            <a:extLst>
              <a:ext uri="{FF2B5EF4-FFF2-40B4-BE49-F238E27FC236}">
                <a16:creationId xmlns:a16="http://schemas.microsoft.com/office/drawing/2014/main" id="{0F39441B-15F0-96CA-493F-9CA1CCE56621}"/>
              </a:ext>
            </a:extLst>
          </p:cNvPr>
          <p:cNvSpPr/>
          <p:nvPr/>
        </p:nvSpPr>
        <p:spPr>
          <a:xfrm>
            <a:off x="3215680" y="3283823"/>
            <a:ext cx="1077990" cy="783282"/>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11" name="図 2" descr="抽象, 挿絵 が含まれている画像&#10;&#10;説明は自動で生成されたものです">
            <a:extLst>
              <a:ext uri="{FF2B5EF4-FFF2-40B4-BE49-F238E27FC236}">
                <a16:creationId xmlns:a16="http://schemas.microsoft.com/office/drawing/2014/main" id="{2DDEFC36-668B-1FEF-490F-C9085ACCC1C3}"/>
              </a:ext>
            </a:extLst>
          </p:cNvPr>
          <p:cNvPicPr>
            <a:picLocks noChangeAspect="1"/>
          </p:cNvPicPr>
          <p:nvPr/>
        </p:nvPicPr>
        <p:blipFill>
          <a:blip r:embed="rId7"/>
          <a:stretch>
            <a:fillRect/>
          </a:stretch>
        </p:blipFill>
        <p:spPr>
          <a:xfrm>
            <a:off x="3453512" y="3415201"/>
            <a:ext cx="560637" cy="560637"/>
          </a:xfrm>
          <a:prstGeom prst="rect">
            <a:avLst/>
          </a:prstGeom>
        </p:spPr>
      </p:pic>
      <p:sp>
        <p:nvSpPr>
          <p:cNvPr id="21" name="正方形/長方形 20">
            <a:extLst>
              <a:ext uri="{FF2B5EF4-FFF2-40B4-BE49-F238E27FC236}">
                <a16:creationId xmlns:a16="http://schemas.microsoft.com/office/drawing/2014/main" id="{44F880AD-32AA-81B9-7CA1-22AA887AC395}"/>
              </a:ext>
            </a:extLst>
          </p:cNvPr>
          <p:cNvSpPr/>
          <p:nvPr/>
        </p:nvSpPr>
        <p:spPr>
          <a:xfrm>
            <a:off x="4642675" y="3298176"/>
            <a:ext cx="1029663" cy="755604"/>
          </a:xfrm>
          <a:prstGeom prst="rect">
            <a:avLst/>
          </a:prstGeom>
          <a:solidFill>
            <a:schemeClr val="bg1"/>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kumimoji="1" lang="ja-JP" altLang="en-US" dirty="0">
              <a:solidFill>
                <a:schemeClr val="tx1"/>
              </a:solidFill>
            </a:endParaRPr>
          </a:p>
        </p:txBody>
      </p:sp>
      <p:pic>
        <p:nvPicPr>
          <p:cNvPr id="22" name="図 21">
            <a:extLst>
              <a:ext uri="{FF2B5EF4-FFF2-40B4-BE49-F238E27FC236}">
                <a16:creationId xmlns:a16="http://schemas.microsoft.com/office/drawing/2014/main" id="{DF163B24-A731-AE08-BAD0-743FB3F9788E}"/>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87396" y="3408921"/>
            <a:ext cx="565785" cy="565785"/>
          </a:xfrm>
          <a:prstGeom prst="rect">
            <a:avLst/>
          </a:prstGeom>
        </p:spPr>
      </p:pic>
      <p:pic>
        <p:nvPicPr>
          <p:cNvPr id="23" name="図 22" descr="アイコン が含まれている画像&#10;&#10;自動的に生成された説明">
            <a:extLst>
              <a:ext uri="{FF2B5EF4-FFF2-40B4-BE49-F238E27FC236}">
                <a16:creationId xmlns:a16="http://schemas.microsoft.com/office/drawing/2014/main" id="{76C4C255-7EB0-3A79-A081-3FFFB12D89F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61525" y="3342019"/>
            <a:ext cx="658368" cy="658368"/>
          </a:xfrm>
          <a:prstGeom prst="rect">
            <a:avLst/>
          </a:prstGeom>
        </p:spPr>
      </p:pic>
      <p:sp>
        <p:nvSpPr>
          <p:cNvPr id="24" name="正方形/長方形 23">
            <a:extLst>
              <a:ext uri="{FF2B5EF4-FFF2-40B4-BE49-F238E27FC236}">
                <a16:creationId xmlns:a16="http://schemas.microsoft.com/office/drawing/2014/main" id="{E0063417-7545-895B-C9B4-FB03145AF2BD}"/>
              </a:ext>
            </a:extLst>
          </p:cNvPr>
          <p:cNvSpPr/>
          <p:nvPr/>
        </p:nvSpPr>
        <p:spPr>
          <a:xfrm>
            <a:off x="523952" y="2850637"/>
            <a:ext cx="946503" cy="430887"/>
          </a:xfrm>
          <a:prstGeom prst="rect">
            <a:avLst/>
          </a:prstGeom>
          <a:solidFill>
            <a:schemeClr val="accent6">
              <a:lumMod val="20000"/>
              <a:lumOff val="8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kumimoji="1" lang="en-US" altLang="ja-JP" sz="1400" dirty="0">
                <a:solidFill>
                  <a:schemeClr val="tx1"/>
                </a:solidFill>
              </a:rPr>
              <a:t>GYAO!</a:t>
            </a:r>
            <a:endParaRPr kumimoji="1" lang="ja-JP" altLang="en-US" sz="1400" dirty="0">
              <a:solidFill>
                <a:schemeClr val="tx1"/>
              </a:solidFill>
            </a:endParaRPr>
          </a:p>
        </p:txBody>
      </p:sp>
      <p:pic>
        <p:nvPicPr>
          <p:cNvPr id="25" name="Picture 2">
            <a:extLst>
              <a:ext uri="{FF2B5EF4-FFF2-40B4-BE49-F238E27FC236}">
                <a16:creationId xmlns:a16="http://schemas.microsoft.com/office/drawing/2014/main" id="{7CAB1E44-31C3-6810-46D0-9CA4052C5DB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65634" y="3326978"/>
            <a:ext cx="685800" cy="685800"/>
          </a:xfrm>
          <a:prstGeom prst="rect">
            <a:avLst/>
          </a:prstGeom>
          <a:noFill/>
          <a:extLst>
            <a:ext uri="{909E8E84-426E-40DD-AFC4-6F175D3DCCD1}">
              <a14:hiddenFill xmlns:a14="http://schemas.microsoft.com/office/drawing/2010/main">
                <a:solidFill>
                  <a:srgbClr val="FFFFFF"/>
                </a:solidFill>
              </a14:hiddenFill>
            </a:ext>
          </a:extLst>
        </p:spPr>
      </p:pic>
      <p:sp>
        <p:nvSpPr>
          <p:cNvPr id="26" name="テキスト ボックス 25">
            <a:extLst>
              <a:ext uri="{FF2B5EF4-FFF2-40B4-BE49-F238E27FC236}">
                <a16:creationId xmlns:a16="http://schemas.microsoft.com/office/drawing/2014/main" id="{EDF1DA75-D5D6-C9C1-B972-65D164ECC44D}"/>
              </a:ext>
            </a:extLst>
          </p:cNvPr>
          <p:cNvSpPr txBox="1"/>
          <p:nvPr/>
        </p:nvSpPr>
        <p:spPr>
          <a:xfrm>
            <a:off x="8650412" y="5326029"/>
            <a:ext cx="2521777" cy="923330"/>
          </a:xfrm>
          <a:prstGeom prst="rect">
            <a:avLst/>
          </a:prstGeom>
          <a:solidFill>
            <a:schemeClr val="bg1">
              <a:lumMod val="95000"/>
            </a:schemeClr>
          </a:solidFill>
          <a:ln>
            <a:solidFill>
              <a:schemeClr val="tx1"/>
            </a:solidFill>
            <a:prstDash val="dash"/>
          </a:ln>
        </p:spPr>
        <p:txBody>
          <a:bodyPr wrap="square">
            <a:spAutoFit/>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kumimoji="1" lang="en-US" altLang="ja-JP" sz="1000" dirty="0">
                <a:solidFill>
                  <a:schemeClr val="tx1">
                    <a:lumMod val="75000"/>
                    <a:lumOff val="25000"/>
                  </a:schemeClr>
                </a:solidFill>
                <a:latin typeface="+mn-ea"/>
                <a:ea typeface="+mn-ea"/>
              </a:rPr>
              <a:t>2022</a:t>
            </a:r>
            <a:r>
              <a:rPr kumimoji="1" lang="ja-JP" altLang="en-US" sz="1000" dirty="0">
                <a:solidFill>
                  <a:schemeClr val="tx1">
                    <a:lumMod val="75000"/>
                    <a:lumOff val="25000"/>
                  </a:schemeClr>
                </a:solidFill>
                <a:latin typeface="+mn-ea"/>
                <a:ea typeface="+mn-ea"/>
              </a:rPr>
              <a:t>年</a:t>
            </a:r>
            <a:r>
              <a:rPr lang="en-US" altLang="zh-TW" sz="1000" i="0" dirty="0">
                <a:solidFill>
                  <a:schemeClr val="tx1">
                    <a:lumMod val="75000"/>
                    <a:lumOff val="25000"/>
                  </a:schemeClr>
                </a:solidFill>
                <a:effectLst/>
                <a:latin typeface="+mn-ea"/>
                <a:ea typeface="+mn-ea"/>
              </a:rPr>
              <a:t>12</a:t>
            </a:r>
            <a:r>
              <a:rPr lang="zh-TW" altLang="en-US" sz="1000" i="0" dirty="0">
                <a:solidFill>
                  <a:schemeClr val="tx1">
                    <a:lumMod val="75000"/>
                    <a:lumOff val="25000"/>
                  </a:schemeClr>
                </a:solidFill>
                <a:effectLst/>
                <a:latin typeface="+mn-ea"/>
                <a:ea typeface="+mn-ea"/>
              </a:rPr>
              <a:t>月</a:t>
            </a:r>
            <a:r>
              <a:rPr lang="en-US" altLang="zh-TW" sz="1000" i="0" dirty="0">
                <a:solidFill>
                  <a:schemeClr val="tx1">
                    <a:lumMod val="75000"/>
                    <a:lumOff val="25000"/>
                  </a:schemeClr>
                </a:solidFill>
                <a:effectLst/>
                <a:latin typeface="+mn-ea"/>
                <a:ea typeface="+mn-ea"/>
              </a:rPr>
              <a:t>1</a:t>
            </a:r>
            <a:r>
              <a:rPr lang="zh-TW" altLang="en-US" sz="1000" i="0" dirty="0">
                <a:solidFill>
                  <a:schemeClr val="tx1">
                    <a:lumMod val="75000"/>
                    <a:lumOff val="25000"/>
                  </a:schemeClr>
                </a:solidFill>
                <a:effectLst/>
                <a:latin typeface="+mn-ea"/>
                <a:ea typeface="+mn-ea"/>
              </a:rPr>
              <a:t>日（木）</a:t>
            </a:r>
            <a:endParaRPr lang="en-US" altLang="zh-TW" sz="1000" i="0" dirty="0">
              <a:solidFill>
                <a:schemeClr val="tx1">
                  <a:lumMod val="75000"/>
                  <a:lumOff val="25000"/>
                </a:schemeClr>
              </a:solidFill>
              <a:effectLst/>
              <a:latin typeface="+mn-ea"/>
              <a:ea typeface="+mn-ea"/>
            </a:endParaRPr>
          </a:p>
          <a:p>
            <a:pPr algn="ctr" rtl="0" fontAlgn="ctr"/>
            <a:r>
              <a:rPr lang="zh-TW" altLang="en-US" sz="1000" i="0" dirty="0">
                <a:solidFill>
                  <a:schemeClr val="tx1">
                    <a:lumMod val="75000"/>
                    <a:lumOff val="25000"/>
                  </a:schemeClr>
                </a:solidFill>
                <a:effectLst/>
                <a:latin typeface="+mn-ea"/>
                <a:ea typeface="+mn-ea"/>
              </a:rPr>
              <a:t>～</a:t>
            </a:r>
            <a:br>
              <a:rPr lang="en-US" altLang="zh-TW" sz="1000" i="0" dirty="0">
                <a:solidFill>
                  <a:schemeClr val="tx1">
                    <a:lumMod val="75000"/>
                    <a:lumOff val="25000"/>
                  </a:schemeClr>
                </a:solidFill>
                <a:effectLst/>
                <a:latin typeface="+mn-ea"/>
                <a:ea typeface="+mn-ea"/>
              </a:rPr>
            </a:br>
            <a:r>
              <a:rPr kumimoji="1" lang="en-US" altLang="zh-TW" sz="1000" i="0" kern="1200" dirty="0">
                <a:solidFill>
                  <a:schemeClr val="tx1"/>
                </a:solidFill>
                <a:effectLst/>
                <a:latin typeface="+mn-ea"/>
                <a:ea typeface="+mn-ea"/>
                <a:cs typeface="+mn-cs"/>
              </a:rPr>
              <a:t>2023</a:t>
            </a:r>
            <a:r>
              <a:rPr kumimoji="1" lang="zh-TW" altLang="en-US" sz="1000" i="0" kern="1200" dirty="0">
                <a:solidFill>
                  <a:schemeClr val="tx1"/>
                </a:solidFill>
                <a:effectLst/>
                <a:latin typeface="+mn-ea"/>
                <a:ea typeface="+mn-ea"/>
                <a:cs typeface="+mn-cs"/>
              </a:rPr>
              <a:t>年</a:t>
            </a:r>
            <a:r>
              <a:rPr kumimoji="1" lang="en-US" altLang="zh-TW" sz="1000" i="0" kern="1200" dirty="0">
                <a:solidFill>
                  <a:schemeClr val="tx1"/>
                </a:solidFill>
                <a:effectLst/>
                <a:latin typeface="+mn-ea"/>
                <a:ea typeface="+mn-ea"/>
                <a:cs typeface="+mn-cs"/>
              </a:rPr>
              <a:t>3</a:t>
            </a:r>
            <a:r>
              <a:rPr kumimoji="1" lang="zh-TW" altLang="en-US" sz="1000" i="0" kern="1200" dirty="0">
                <a:solidFill>
                  <a:schemeClr val="tx1"/>
                </a:solidFill>
                <a:effectLst/>
                <a:latin typeface="+mn-ea"/>
                <a:ea typeface="+mn-ea"/>
                <a:cs typeface="+mn-cs"/>
              </a:rPr>
              <a:t>月</a:t>
            </a:r>
            <a:r>
              <a:rPr kumimoji="1" lang="en-US" altLang="zh-TW" sz="1000" i="0" kern="1200" dirty="0">
                <a:solidFill>
                  <a:schemeClr val="tx1"/>
                </a:solidFill>
                <a:effectLst/>
                <a:latin typeface="+mn-ea"/>
                <a:ea typeface="+mn-ea"/>
                <a:cs typeface="+mn-cs"/>
              </a:rPr>
              <a:t>31</a:t>
            </a:r>
            <a:r>
              <a:rPr kumimoji="1" lang="zh-TW" altLang="en-US" sz="1000" i="0" kern="1200" dirty="0">
                <a:solidFill>
                  <a:schemeClr val="tx1"/>
                </a:solidFill>
                <a:effectLst/>
                <a:latin typeface="+mn-ea"/>
                <a:ea typeface="+mn-ea"/>
                <a:cs typeface="+mn-cs"/>
              </a:rPr>
              <a:t>日（金）</a:t>
            </a:r>
            <a:endParaRPr kumimoji="1" lang="en-US" altLang="zh-TW" sz="1000" i="0" kern="1200" dirty="0">
              <a:solidFill>
                <a:schemeClr val="tx1"/>
              </a:solidFill>
              <a:effectLst/>
              <a:latin typeface="+mn-ea"/>
              <a:ea typeface="+mn-ea"/>
              <a:cs typeface="+mn-cs"/>
            </a:endParaRPr>
          </a:p>
          <a:p>
            <a:pPr marL="0" marR="0" lvl="0" indent="0" algn="ctr" defTabSz="914400" rtl="0" eaLnBrk="1" fontAlgn="ctr" latinLnBrk="0" hangingPunct="1">
              <a:lnSpc>
                <a:spcPct val="100000"/>
              </a:lnSpc>
              <a:spcBef>
                <a:spcPts val="0"/>
              </a:spcBef>
              <a:spcAft>
                <a:spcPts val="0"/>
              </a:spcAft>
              <a:buClrTx/>
              <a:buSzTx/>
              <a:buFontTx/>
              <a:buNone/>
              <a:tabLst/>
              <a:defRPr/>
            </a:pPr>
            <a:r>
              <a:rPr lang="zh-TW" altLang="en-US" sz="800" i="0" dirty="0">
                <a:solidFill>
                  <a:schemeClr val="tx1">
                    <a:lumMod val="75000"/>
                    <a:lumOff val="25000"/>
                  </a:schemeClr>
                </a:solidFill>
                <a:effectLst/>
                <a:latin typeface="+mn-ea"/>
                <a:ea typeface="+mn-ea"/>
              </a:rPr>
              <a:t>掲載終了分</a:t>
            </a:r>
            <a:r>
              <a:rPr lang="ja-JP" altLang="en-US" sz="800" i="0" dirty="0">
                <a:solidFill>
                  <a:schemeClr val="tx1">
                    <a:lumMod val="75000"/>
                    <a:lumOff val="25000"/>
                  </a:schemeClr>
                </a:solidFill>
                <a:effectLst/>
                <a:latin typeface="+mn-ea"/>
                <a:ea typeface="+mn-ea"/>
              </a:rPr>
              <a:t>まで適用対象</a:t>
            </a:r>
            <a:endParaRPr lang="en-US" altLang="ja-JP" sz="800" i="0" dirty="0">
              <a:solidFill>
                <a:schemeClr val="tx1">
                  <a:lumMod val="75000"/>
                  <a:lumOff val="25000"/>
                </a:schemeClr>
              </a:solidFill>
              <a:effectLst/>
              <a:latin typeface="+mn-ea"/>
              <a:ea typeface="+mn-ea"/>
            </a:endParaRPr>
          </a:p>
          <a:p>
            <a:pPr marL="0" marR="0" lvl="0" indent="0" algn="ctr" defTabSz="914400" rtl="0" eaLnBrk="1" fontAlgn="ctr" latinLnBrk="0" hangingPunct="1">
              <a:lnSpc>
                <a:spcPct val="100000"/>
              </a:lnSpc>
              <a:spcBef>
                <a:spcPts val="0"/>
              </a:spcBef>
              <a:spcAft>
                <a:spcPts val="0"/>
              </a:spcAft>
              <a:buClrTx/>
              <a:buSzTx/>
              <a:buFontTx/>
              <a:buNone/>
              <a:tabLst/>
              <a:defRPr/>
            </a:pPr>
            <a:endParaRPr lang="en-US" altLang="ja-JP" sz="800" i="0" dirty="0">
              <a:solidFill>
                <a:schemeClr val="tx1">
                  <a:lumMod val="75000"/>
                  <a:lumOff val="25000"/>
                </a:schemeClr>
              </a:solidFill>
              <a:effectLst/>
              <a:latin typeface="+mn-ea"/>
              <a:ea typeface="+mn-ea"/>
            </a:endParaRPr>
          </a:p>
          <a:p>
            <a:pPr algn="ctr" rtl="0" fontAlgn="ctr"/>
            <a:r>
              <a:rPr kumimoji="1" lang="en-US" altLang="ja-JP" sz="800" b="0" i="0" kern="1200" dirty="0">
                <a:solidFill>
                  <a:schemeClr val="tx1">
                    <a:lumMod val="75000"/>
                    <a:lumOff val="25000"/>
                  </a:schemeClr>
                </a:solidFill>
                <a:effectLst/>
                <a:latin typeface="+mn-lt"/>
                <a:ea typeface="+mn-ea"/>
                <a:cs typeface="+mn-cs"/>
              </a:rPr>
              <a:t>※</a:t>
            </a:r>
            <a:r>
              <a:rPr kumimoji="1" lang="ja-JP" altLang="en-US" sz="800" b="0" i="0" kern="1200" dirty="0">
                <a:solidFill>
                  <a:schemeClr val="tx1">
                    <a:lumMod val="75000"/>
                    <a:lumOff val="25000"/>
                  </a:schemeClr>
                </a:solidFill>
                <a:effectLst/>
                <a:latin typeface="+mn-lt"/>
                <a:ea typeface="+mn-ea"/>
                <a:cs typeface="+mn-cs"/>
              </a:rPr>
              <a:t>スポーツナビのみ適用期間が異なります</a:t>
            </a:r>
            <a:endParaRPr kumimoji="1" lang="en-US" altLang="zh-TW" sz="800" b="0" i="0" kern="1200" dirty="0">
              <a:solidFill>
                <a:schemeClr val="tx1"/>
              </a:solidFill>
              <a:effectLst/>
              <a:latin typeface="+mn-ea"/>
              <a:ea typeface="+mn-ea"/>
              <a:cs typeface="+mn-cs"/>
            </a:endParaRPr>
          </a:p>
        </p:txBody>
      </p:sp>
      <p:pic>
        <p:nvPicPr>
          <p:cNvPr id="64" name="図 63">
            <a:extLst>
              <a:ext uri="{FF2B5EF4-FFF2-40B4-BE49-F238E27FC236}">
                <a16:creationId xmlns:a16="http://schemas.microsoft.com/office/drawing/2014/main" id="{22A36019-E05C-9903-CD94-947946CBECD2}"/>
              </a:ext>
            </a:extLst>
          </p:cNvPr>
          <p:cNvPicPr>
            <a:picLocks noChangeAspect="1"/>
          </p:cNvPicPr>
          <p:nvPr/>
        </p:nvPicPr>
        <p:blipFill>
          <a:blip r:embed="rId11">
            <a:clrChange>
              <a:clrFrom>
                <a:srgbClr val="FFFFFF"/>
              </a:clrFrom>
              <a:clrTo>
                <a:srgbClr val="FFFFFF">
                  <a:alpha val="0"/>
                </a:srgbClr>
              </a:clrTo>
            </a:clrChange>
          </a:blip>
          <a:stretch>
            <a:fillRect/>
          </a:stretch>
        </p:blipFill>
        <p:spPr>
          <a:xfrm>
            <a:off x="5805540" y="3743564"/>
            <a:ext cx="2195165" cy="1325745"/>
          </a:xfrm>
          <a:prstGeom prst="rect">
            <a:avLst/>
          </a:prstGeom>
        </p:spPr>
      </p:pic>
      <p:grpSp>
        <p:nvGrpSpPr>
          <p:cNvPr id="74" name="グループ化 73">
            <a:extLst>
              <a:ext uri="{FF2B5EF4-FFF2-40B4-BE49-F238E27FC236}">
                <a16:creationId xmlns:a16="http://schemas.microsoft.com/office/drawing/2014/main" id="{99BC93A0-5692-484A-76AB-6198F84B90A0}"/>
              </a:ext>
            </a:extLst>
          </p:cNvPr>
          <p:cNvGrpSpPr/>
          <p:nvPr/>
        </p:nvGrpSpPr>
        <p:grpSpPr>
          <a:xfrm>
            <a:off x="5783204" y="5207408"/>
            <a:ext cx="2205719" cy="1285991"/>
            <a:chOff x="9889684" y="895737"/>
            <a:chExt cx="2205719" cy="1285991"/>
          </a:xfrm>
        </p:grpSpPr>
        <p:pic>
          <p:nvPicPr>
            <p:cNvPr id="68" name="図 67">
              <a:extLst>
                <a:ext uri="{FF2B5EF4-FFF2-40B4-BE49-F238E27FC236}">
                  <a16:creationId xmlns:a16="http://schemas.microsoft.com/office/drawing/2014/main" id="{786D2C16-A1C2-6F03-D9A4-1D08DC95EE82}"/>
                </a:ext>
              </a:extLst>
            </p:cNvPr>
            <p:cNvPicPr>
              <a:picLocks noChangeAspect="1"/>
            </p:cNvPicPr>
            <p:nvPr/>
          </p:nvPicPr>
          <p:blipFill>
            <a:blip r:embed="rId12">
              <a:clrChange>
                <a:clrFrom>
                  <a:srgbClr val="FFFFFF"/>
                </a:clrFrom>
                <a:clrTo>
                  <a:srgbClr val="FFFFFF">
                    <a:alpha val="0"/>
                  </a:srgbClr>
                </a:clrTo>
              </a:clrChange>
            </a:blip>
            <a:stretch>
              <a:fillRect/>
            </a:stretch>
          </p:blipFill>
          <p:spPr>
            <a:xfrm>
              <a:off x="9889684" y="895737"/>
              <a:ext cx="2205719" cy="1285991"/>
            </a:xfrm>
            <a:prstGeom prst="rect">
              <a:avLst/>
            </a:prstGeom>
          </p:spPr>
        </p:pic>
        <p:pic>
          <p:nvPicPr>
            <p:cNvPr id="70" name="図 69">
              <a:extLst>
                <a:ext uri="{FF2B5EF4-FFF2-40B4-BE49-F238E27FC236}">
                  <a16:creationId xmlns:a16="http://schemas.microsoft.com/office/drawing/2014/main" id="{D6D00B33-D363-DFCE-89C9-92096D5DF1B0}"/>
                </a:ext>
              </a:extLst>
            </p:cNvPr>
            <p:cNvPicPr>
              <a:picLocks noChangeAspect="1"/>
            </p:cNvPicPr>
            <p:nvPr/>
          </p:nvPicPr>
          <p:blipFill>
            <a:blip r:embed="rId13"/>
            <a:stretch>
              <a:fillRect/>
            </a:stretch>
          </p:blipFill>
          <p:spPr>
            <a:xfrm>
              <a:off x="10193447" y="993143"/>
              <a:ext cx="228083" cy="1029213"/>
            </a:xfrm>
            <a:prstGeom prst="rect">
              <a:avLst/>
            </a:prstGeom>
          </p:spPr>
        </p:pic>
        <p:pic>
          <p:nvPicPr>
            <p:cNvPr id="71" name="図 70">
              <a:extLst>
                <a:ext uri="{FF2B5EF4-FFF2-40B4-BE49-F238E27FC236}">
                  <a16:creationId xmlns:a16="http://schemas.microsoft.com/office/drawing/2014/main" id="{AA84F4C4-C4E9-5BAA-6A9F-DF1C42EB117A}"/>
                </a:ext>
              </a:extLst>
            </p:cNvPr>
            <p:cNvPicPr>
              <a:picLocks noChangeAspect="1"/>
            </p:cNvPicPr>
            <p:nvPr/>
          </p:nvPicPr>
          <p:blipFill>
            <a:blip r:embed="rId13"/>
            <a:stretch>
              <a:fillRect/>
            </a:stretch>
          </p:blipFill>
          <p:spPr>
            <a:xfrm>
              <a:off x="11622501" y="999021"/>
              <a:ext cx="175741" cy="1029213"/>
            </a:xfrm>
            <a:prstGeom prst="rect">
              <a:avLst/>
            </a:prstGeom>
          </p:spPr>
        </p:pic>
      </p:grpSp>
    </p:spTree>
    <p:extLst>
      <p:ext uri="{BB962C8B-B14F-4D97-AF65-F5344CB8AC3E}">
        <p14:creationId xmlns:p14="http://schemas.microsoft.com/office/powerpoint/2010/main" val="2343610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スライド番号プレースホルダー 4"/>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9BD7636-22E7-4304-ABE2-16A3D163D5E1}" type="slidenum">
              <a:rPr kumimoji="1" lang="ja-JP" altLang="en-US" sz="1400" b="0" i="0" u="none" strike="noStrike" kern="1200" cap="none" spc="0" normalizeH="0" baseline="0" noProof="0" smtClean="0">
                <a:ln>
                  <a:noFill/>
                </a:ln>
                <a:solidFill>
                  <a:srgbClr val="999999"/>
                </a:solidFill>
                <a:effectLst/>
                <a:uLnTx/>
                <a:uFillTx/>
                <a:latin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400" b="0" i="0" u="none" strike="noStrike" kern="1200" cap="none" spc="0" normalizeH="0" baseline="0" noProof="0">
              <a:ln>
                <a:noFill/>
              </a:ln>
              <a:solidFill>
                <a:srgbClr val="999999"/>
              </a:solidFill>
              <a:effectLst/>
              <a:uLnTx/>
              <a:uFillTx/>
              <a:latin typeface="+mn-ea"/>
              <a:cs typeface="+mn-cs"/>
            </a:endParaRPr>
          </a:p>
        </p:txBody>
      </p:sp>
      <p:sp>
        <p:nvSpPr>
          <p:cNvPr id="18" name="テキスト プレースホルダー 2"/>
          <p:cNvSpPr>
            <a:spLocks noGrp="1"/>
          </p:cNvSpPr>
          <p:nvPr>
            <p:ph type="body" sz="quarter" idx="11"/>
          </p:nvPr>
        </p:nvSpPr>
        <p:spPr>
          <a:xfrm>
            <a:off x="263352" y="95931"/>
            <a:ext cx="11089629" cy="814388"/>
          </a:xfrm>
        </p:spPr>
        <p:txBody>
          <a:bodyPr>
            <a:noAutofit/>
          </a:bodyPr>
          <a:lstStyle/>
          <a:p>
            <a:r>
              <a:rPr lang="ja-JP" altLang="en-US" dirty="0">
                <a:solidFill>
                  <a:schemeClr val="tx1">
                    <a:lumMod val="75000"/>
                    <a:lumOff val="25000"/>
                  </a:schemeClr>
                </a:solidFill>
                <a:latin typeface="+mn-ea"/>
                <a:ea typeface="+mn-ea"/>
              </a:rPr>
              <a:t>増量適用</a:t>
            </a:r>
            <a:r>
              <a:rPr kumimoji="1" lang="ja-JP" altLang="en-US" dirty="0">
                <a:solidFill>
                  <a:schemeClr val="tx1">
                    <a:lumMod val="75000"/>
                    <a:lumOff val="25000"/>
                  </a:schemeClr>
                </a:solidFill>
                <a:latin typeface="+mn-ea"/>
                <a:ea typeface="+mn-ea"/>
              </a:rPr>
              <a:t>条件　その他の対象商品　一覧</a:t>
            </a:r>
            <a:endParaRPr lang="ja-JP" altLang="en-US" dirty="0">
              <a:solidFill>
                <a:schemeClr val="tx1">
                  <a:lumMod val="75000"/>
                  <a:lumOff val="25000"/>
                </a:schemeClr>
              </a:solidFill>
              <a:latin typeface="+mn-ea"/>
            </a:endParaRPr>
          </a:p>
        </p:txBody>
      </p:sp>
      <p:graphicFrame>
        <p:nvGraphicFramePr>
          <p:cNvPr id="3" name="表 3">
            <a:extLst>
              <a:ext uri="{FF2B5EF4-FFF2-40B4-BE49-F238E27FC236}">
                <a16:creationId xmlns:a16="http://schemas.microsoft.com/office/drawing/2014/main" id="{B74AA0C0-EE9F-855A-7FEE-5BE4FAC31DE5}"/>
              </a:ext>
            </a:extLst>
          </p:cNvPr>
          <p:cNvGraphicFramePr>
            <a:graphicFrameLocks noGrp="1"/>
          </p:cNvGraphicFramePr>
          <p:nvPr>
            <p:extLst>
              <p:ext uri="{D42A27DB-BD31-4B8C-83A1-F6EECF244321}">
                <p14:modId xmlns:p14="http://schemas.microsoft.com/office/powerpoint/2010/main" val="3636254382"/>
              </p:ext>
            </p:extLst>
          </p:nvPr>
        </p:nvGraphicFramePr>
        <p:xfrm>
          <a:off x="586633" y="1571445"/>
          <a:ext cx="4392488" cy="4456016"/>
        </p:xfrm>
        <a:graphic>
          <a:graphicData uri="http://schemas.openxmlformats.org/drawingml/2006/table">
            <a:tbl>
              <a:tblPr firstRow="1" bandRow="1">
                <a:tableStyleId>{073A0DAA-6AF3-43AB-8588-CEC1D06C72B9}</a:tableStyleId>
              </a:tblPr>
              <a:tblGrid>
                <a:gridCol w="331510">
                  <a:extLst>
                    <a:ext uri="{9D8B030D-6E8A-4147-A177-3AD203B41FA5}">
                      <a16:colId xmlns:a16="http://schemas.microsoft.com/office/drawing/2014/main" val="4111835368"/>
                    </a:ext>
                  </a:extLst>
                </a:gridCol>
                <a:gridCol w="1073401">
                  <a:extLst>
                    <a:ext uri="{9D8B030D-6E8A-4147-A177-3AD203B41FA5}">
                      <a16:colId xmlns:a16="http://schemas.microsoft.com/office/drawing/2014/main" val="336889830"/>
                    </a:ext>
                  </a:extLst>
                </a:gridCol>
                <a:gridCol w="2987577">
                  <a:extLst>
                    <a:ext uri="{9D8B030D-6E8A-4147-A177-3AD203B41FA5}">
                      <a16:colId xmlns:a16="http://schemas.microsoft.com/office/drawing/2014/main" val="701170643"/>
                    </a:ext>
                  </a:extLst>
                </a:gridCol>
              </a:tblGrid>
              <a:tr h="339606">
                <a:tc>
                  <a:txBody>
                    <a:bodyPr/>
                    <a:lstStyle/>
                    <a:p>
                      <a:pPr algn="ctr" fontAlgn="ctr"/>
                      <a:endPar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ctr" rtl="0" fontAlgn="t"/>
                      <a:r>
                        <a:rPr lang="ja-JP" altLang="en-US" sz="1100" b="1" i="0" u="none" strike="noStrike" dirty="0">
                          <a:solidFill>
                            <a:schemeClr val="bg1"/>
                          </a:solidFill>
                          <a:effectLst/>
                          <a:latin typeface="メイリオ" panose="020B0604030504040204" pitchFamily="50" charset="-128"/>
                          <a:ea typeface="メイリオ" panose="020B0604030504040204" pitchFamily="50" charset="-128"/>
                        </a:rPr>
                        <a:t>掲載面</a:t>
                      </a:r>
                      <a:endParaRPr lang="en-US" altLang="ja-JP" sz="11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ctr" rtl="0" fontAlgn="t"/>
                      <a:r>
                        <a:rPr lang="ja-JP" altLang="en-US" sz="1100" b="1" i="0" u="none" strike="noStrike" dirty="0">
                          <a:solidFill>
                            <a:schemeClr val="bg1"/>
                          </a:solidFill>
                          <a:effectLst/>
                          <a:latin typeface="メイリオ" panose="020B0604030504040204" pitchFamily="50" charset="-128"/>
                          <a:ea typeface="メイリオ" panose="020B0604030504040204" pitchFamily="50" charset="-128"/>
                        </a:rPr>
                        <a:t>対象商品</a:t>
                      </a:r>
                    </a:p>
                  </a:txBody>
                  <a:tcPr marL="6350" marR="6350" marT="6350" marB="0" anchor="ctr"/>
                </a:tc>
                <a:extLst>
                  <a:ext uri="{0D108BD9-81ED-4DB2-BD59-A6C34878D82A}">
                    <a16:rowId xmlns:a16="http://schemas.microsoft.com/office/drawing/2014/main" val="3469887856"/>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GYAO!</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GYAO!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MD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6</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1572905515"/>
                  </a:ext>
                </a:extLst>
              </a:tr>
              <a:tr h="281736">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2</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GYAO!</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GYAO!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SD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6</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148381443"/>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3</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GYAO!</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GYAO!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MD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3017488601"/>
                  </a:ext>
                </a:extLst>
              </a:tr>
              <a:tr h="37229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4</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GYAO!</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GYAO!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SD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963978294"/>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5</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GYAO!</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GYAO!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MD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30</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3355175736"/>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6</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GYAO!</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GYAO!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SD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30</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911115620"/>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7</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GYAO!</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GYAO!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SD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（長尺）</a:t>
                      </a:r>
                    </a:p>
                  </a:txBody>
                  <a:tcPr marL="6350" marR="6350" marT="6350" marB="0" anchor="ctr"/>
                </a:tc>
                <a:extLst>
                  <a:ext uri="{0D108BD9-81ED-4DB2-BD59-A6C34878D82A}">
                    <a16:rowId xmlns:a16="http://schemas.microsoft.com/office/drawing/2014/main" val="526379546"/>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8</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GYAO!</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GYAO!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MD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b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b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（カテゴリ指定　韓流／アニメ）</a:t>
                      </a:r>
                    </a:p>
                  </a:txBody>
                  <a:tcPr marL="6350" marR="6350" marT="6350" marB="0" anchor="ctr"/>
                </a:tc>
                <a:extLst>
                  <a:ext uri="{0D108BD9-81ED-4DB2-BD59-A6C34878D82A}">
                    <a16:rowId xmlns:a16="http://schemas.microsoft.com/office/drawing/2014/main" val="678415155"/>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9</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GYAO!</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GYAO!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MD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30</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b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b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（カテゴリ指定　韓流／アニメ）</a:t>
                      </a:r>
                    </a:p>
                  </a:txBody>
                  <a:tcPr marL="6350" marR="6350" marT="6350" marB="0" anchor="ctr"/>
                </a:tc>
                <a:extLst>
                  <a:ext uri="{0D108BD9-81ED-4DB2-BD59-A6C34878D82A}">
                    <a16:rowId xmlns:a16="http://schemas.microsoft.com/office/drawing/2014/main" val="2008440581"/>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10</a:t>
                      </a:r>
                    </a:p>
                  </a:txBody>
                  <a:tcPr marL="6350" marR="6350" marT="6350" marB="0" anchor="ctr"/>
                </a:tc>
                <a:tc>
                  <a:txBody>
                    <a:bodyPr/>
                    <a:lstStyle/>
                    <a:p>
                      <a:pPr algn="ctr"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中面</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MD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6</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3395334059"/>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11</a:t>
                      </a:r>
                    </a:p>
                  </a:txBody>
                  <a:tcPr marL="6350" marR="6350" marT="6350" marB="0" anchor="ctr"/>
                </a:tc>
                <a:tc>
                  <a:txBody>
                    <a:bodyPr/>
                    <a:lstStyle/>
                    <a:p>
                      <a:pPr algn="ctr"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中面</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SD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6</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4113596330"/>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12</a:t>
                      </a:r>
                    </a:p>
                  </a:txBody>
                  <a:tcPr marL="6350" marR="6350" marT="6350" marB="0" anchor="ctr"/>
                </a:tc>
                <a:tc>
                  <a:txBody>
                    <a:bodyPr/>
                    <a:lstStyle/>
                    <a:p>
                      <a:pPr algn="ctr"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中面</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MD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4153346944"/>
                  </a:ext>
                </a:extLst>
              </a:tr>
              <a:tr h="314762">
                <a:tc>
                  <a:txBody>
                    <a:bodyPr/>
                    <a:lstStyle/>
                    <a:p>
                      <a:pPr algn="ctr" fontAlgn="ctr"/>
                      <a:r>
                        <a:rPr lang="en-US" altLang="ja-JP" sz="1200" b="0" i="0" u="none" strike="noStrike" dirty="0">
                          <a:solidFill>
                            <a:srgbClr val="000000"/>
                          </a:solidFill>
                          <a:effectLst/>
                          <a:latin typeface="游ゴシック" panose="020B0400000000000000" pitchFamily="50" charset="-128"/>
                          <a:ea typeface="游ゴシック" panose="020B0400000000000000" pitchFamily="50" charset="-128"/>
                        </a:rPr>
                        <a:t>13</a:t>
                      </a:r>
                    </a:p>
                  </a:txBody>
                  <a:tcPr marL="6350" marR="6350" marT="6350" marB="0" anchor="ctr"/>
                </a:tc>
                <a:tc>
                  <a:txBody>
                    <a:bodyPr/>
                    <a:lstStyle/>
                    <a:p>
                      <a:pPr algn="ctr"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中面</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インストリーム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SD</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15</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秒）</a:t>
                      </a:r>
                    </a:p>
                  </a:txBody>
                  <a:tcPr marL="6350" marR="6350" marT="6350" marB="0" anchor="ctr"/>
                </a:tc>
                <a:extLst>
                  <a:ext uri="{0D108BD9-81ED-4DB2-BD59-A6C34878D82A}">
                    <a16:rowId xmlns:a16="http://schemas.microsoft.com/office/drawing/2014/main" val="3810973322"/>
                  </a:ext>
                </a:extLst>
              </a:tr>
            </a:tbl>
          </a:graphicData>
        </a:graphic>
      </p:graphicFrame>
      <p:graphicFrame>
        <p:nvGraphicFramePr>
          <p:cNvPr id="2" name="表 3">
            <a:extLst>
              <a:ext uri="{FF2B5EF4-FFF2-40B4-BE49-F238E27FC236}">
                <a16:creationId xmlns:a16="http://schemas.microsoft.com/office/drawing/2014/main" id="{7E29D71A-C22C-7082-26B8-2169207BED4C}"/>
              </a:ext>
            </a:extLst>
          </p:cNvPr>
          <p:cNvGraphicFramePr>
            <a:graphicFrameLocks noGrp="1"/>
          </p:cNvGraphicFramePr>
          <p:nvPr>
            <p:extLst>
              <p:ext uri="{D42A27DB-BD31-4B8C-83A1-F6EECF244321}">
                <p14:modId xmlns:p14="http://schemas.microsoft.com/office/powerpoint/2010/main" val="3659402144"/>
              </p:ext>
            </p:extLst>
          </p:nvPr>
        </p:nvGraphicFramePr>
        <p:xfrm>
          <a:off x="5365893" y="1556792"/>
          <a:ext cx="6120680" cy="3859518"/>
        </p:xfrm>
        <a:graphic>
          <a:graphicData uri="http://schemas.openxmlformats.org/drawingml/2006/table">
            <a:tbl>
              <a:tblPr firstRow="1" bandRow="1">
                <a:tableStyleId>{073A0DAA-6AF3-43AB-8588-CEC1D06C72B9}</a:tableStyleId>
              </a:tblPr>
              <a:tblGrid>
                <a:gridCol w="442075">
                  <a:extLst>
                    <a:ext uri="{9D8B030D-6E8A-4147-A177-3AD203B41FA5}">
                      <a16:colId xmlns:a16="http://schemas.microsoft.com/office/drawing/2014/main" val="4111835368"/>
                    </a:ext>
                  </a:extLst>
                </a:gridCol>
                <a:gridCol w="1286117">
                  <a:extLst>
                    <a:ext uri="{9D8B030D-6E8A-4147-A177-3AD203B41FA5}">
                      <a16:colId xmlns:a16="http://schemas.microsoft.com/office/drawing/2014/main" val="336889830"/>
                    </a:ext>
                  </a:extLst>
                </a:gridCol>
                <a:gridCol w="4392488">
                  <a:extLst>
                    <a:ext uri="{9D8B030D-6E8A-4147-A177-3AD203B41FA5}">
                      <a16:colId xmlns:a16="http://schemas.microsoft.com/office/drawing/2014/main" val="701170643"/>
                    </a:ext>
                  </a:extLst>
                </a:gridCol>
              </a:tblGrid>
              <a:tr h="339606">
                <a:tc>
                  <a:txBody>
                    <a:bodyPr/>
                    <a:lstStyle/>
                    <a:p>
                      <a:pPr algn="ctr" fontAlgn="ctr"/>
                      <a:endParaRPr lang="ja-JP" altLang="en-US" sz="1100" b="0" i="0" u="none" strike="noStrike" dirty="0">
                        <a:solidFill>
                          <a:schemeClr val="bg1"/>
                        </a:solidFill>
                        <a:effectLst/>
                        <a:latin typeface="游ゴシック" panose="020B0400000000000000" pitchFamily="50" charset="-128"/>
                        <a:ea typeface="游ゴシック" panose="020B0400000000000000" pitchFamily="50" charset="-128"/>
                      </a:endParaRPr>
                    </a:p>
                  </a:txBody>
                  <a:tcPr marL="6350" marR="6350" marT="6350" marB="0" anchor="ctr"/>
                </a:tc>
                <a:tc>
                  <a:txBody>
                    <a:bodyPr/>
                    <a:lstStyle/>
                    <a:p>
                      <a:pPr algn="ctr" rtl="0" fontAlgn="t"/>
                      <a:r>
                        <a:rPr lang="ja-JP" altLang="en-US" sz="1100" b="1" i="0" u="none" strike="noStrike" dirty="0">
                          <a:solidFill>
                            <a:schemeClr val="bg1"/>
                          </a:solidFill>
                          <a:effectLst/>
                          <a:latin typeface="メイリオ" panose="020B0604030504040204" pitchFamily="50" charset="-128"/>
                          <a:ea typeface="メイリオ" panose="020B0604030504040204" pitchFamily="50" charset="-128"/>
                        </a:rPr>
                        <a:t>掲載面</a:t>
                      </a:r>
                      <a:endParaRPr lang="en-US" altLang="ja-JP" sz="1100" b="1" i="0" u="none" strike="noStrike" dirty="0">
                        <a:solidFill>
                          <a:schemeClr val="bg1"/>
                        </a:solidFill>
                        <a:effectLst/>
                        <a:latin typeface="メイリオ" panose="020B0604030504040204" pitchFamily="50" charset="-128"/>
                        <a:ea typeface="メイリオ" panose="020B0604030504040204" pitchFamily="50" charset="-128"/>
                      </a:endParaRPr>
                    </a:p>
                  </a:txBody>
                  <a:tcPr marL="6350" marR="6350" marT="6350" marB="0" anchor="ctr"/>
                </a:tc>
                <a:tc>
                  <a:txBody>
                    <a:bodyPr/>
                    <a:lstStyle/>
                    <a:p>
                      <a:pPr algn="ctr" rtl="0" fontAlgn="t"/>
                      <a:r>
                        <a:rPr lang="ja-JP" altLang="en-US" sz="1100" b="1" i="0" u="none" strike="noStrike" dirty="0">
                          <a:solidFill>
                            <a:schemeClr val="bg1"/>
                          </a:solidFill>
                          <a:effectLst/>
                          <a:latin typeface="メイリオ" panose="020B0604030504040204" pitchFamily="50" charset="-128"/>
                          <a:ea typeface="メイリオ" panose="020B0604030504040204" pitchFamily="50" charset="-128"/>
                        </a:rPr>
                        <a:t>対象商品</a:t>
                      </a:r>
                    </a:p>
                  </a:txBody>
                  <a:tcPr marL="6350" marR="6350" marT="6350" marB="0" anchor="ctr"/>
                </a:tc>
                <a:extLst>
                  <a:ext uri="{0D108BD9-81ED-4DB2-BD59-A6C34878D82A}">
                    <a16:rowId xmlns:a16="http://schemas.microsoft.com/office/drawing/2014/main" val="3469887856"/>
                  </a:ext>
                </a:extLst>
              </a:tr>
              <a:tr h="314762">
                <a:tc>
                  <a:txBody>
                    <a:bodyPr/>
                    <a:lstStyle/>
                    <a:p>
                      <a:pPr algn="ctr" fontAlgn="ctr"/>
                      <a:r>
                        <a:rPr lang="en-US" altLang="ja-JP" sz="1100" b="0" i="0" u="none" strike="noStrike">
                          <a:solidFill>
                            <a:srgbClr val="000000"/>
                          </a:solidFill>
                          <a:effectLst/>
                          <a:latin typeface="+mn-ea"/>
                          <a:ea typeface="+mn-ea"/>
                        </a:rPr>
                        <a:t>14</a:t>
                      </a:r>
                    </a:p>
                  </a:txBody>
                  <a:tcPr marL="6350" marR="6350" marT="6350" marB="0" anchor="ctr"/>
                </a:tc>
                <a:tc>
                  <a:txBody>
                    <a:bodyPr/>
                    <a:lstStyle/>
                    <a:p>
                      <a:pPr algn="ctr"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中面</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プライムディスプレイ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PC</a:t>
                      </a:r>
                    </a:p>
                  </a:txBody>
                  <a:tcPr marL="6350" marR="6350" marT="6350" marB="0" anchor="ctr"/>
                </a:tc>
                <a:extLst>
                  <a:ext uri="{0D108BD9-81ED-4DB2-BD59-A6C34878D82A}">
                    <a16:rowId xmlns:a16="http://schemas.microsoft.com/office/drawing/2014/main" val="1572905515"/>
                  </a:ext>
                </a:extLst>
              </a:tr>
              <a:tr h="314762">
                <a:tc>
                  <a:txBody>
                    <a:bodyPr/>
                    <a:lstStyle/>
                    <a:p>
                      <a:pPr algn="ctr" fontAlgn="ctr"/>
                      <a:r>
                        <a:rPr lang="en-US" altLang="ja-JP" sz="1100" b="0" i="0" u="none" strike="noStrike" dirty="0">
                          <a:solidFill>
                            <a:srgbClr val="000000"/>
                          </a:solidFill>
                          <a:effectLst/>
                          <a:latin typeface="+mn-ea"/>
                          <a:ea typeface="+mn-ea"/>
                        </a:rPr>
                        <a:t>15</a:t>
                      </a:r>
                    </a:p>
                  </a:txBody>
                  <a:tcPr marL="6350" marR="6350" marT="6350" marB="0" anchor="ctr"/>
                </a:tc>
                <a:tc>
                  <a:txBody>
                    <a:bodyPr/>
                    <a:lstStyle/>
                    <a:p>
                      <a:pPr algn="ctr" rtl="0" fontAlgn="t"/>
                      <a:r>
                        <a:rPr lang="en-US"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ニュース</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ニュース　プライムカバー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SP</a:t>
                      </a:r>
                    </a:p>
                  </a:txBody>
                  <a:tcPr marL="6350" marR="6350" marT="6350" marB="0" anchor="ctr"/>
                </a:tc>
                <a:extLst>
                  <a:ext uri="{0D108BD9-81ED-4DB2-BD59-A6C34878D82A}">
                    <a16:rowId xmlns:a16="http://schemas.microsoft.com/office/drawing/2014/main" val="3017488601"/>
                  </a:ext>
                </a:extLst>
              </a:tr>
              <a:tr h="372292">
                <a:tc>
                  <a:txBody>
                    <a:bodyPr/>
                    <a:lstStyle/>
                    <a:p>
                      <a:pPr algn="ctr" fontAlgn="ctr"/>
                      <a:r>
                        <a:rPr lang="en-US" altLang="ja-JP" sz="1100" b="0" i="0" u="none" strike="noStrike" dirty="0">
                          <a:solidFill>
                            <a:srgbClr val="000000"/>
                          </a:solidFill>
                          <a:effectLst/>
                          <a:latin typeface="+mn-ea"/>
                          <a:ea typeface="+mn-ea"/>
                        </a:rPr>
                        <a:t>16</a:t>
                      </a:r>
                    </a:p>
                  </a:txBody>
                  <a:tcPr marL="6350" marR="6350" marT="6350" marB="0" anchor="ctr"/>
                </a:tc>
                <a:tc>
                  <a:txBody>
                    <a:bodyPr/>
                    <a:lstStyle/>
                    <a:p>
                      <a:pPr algn="ctr" rtl="0" fontAlgn="t"/>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　トップ　トップパネル（</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16</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5</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SP</a:t>
                      </a:r>
                    </a:p>
                  </a:txBody>
                  <a:tcPr marL="6350" marR="6350" marT="6350" marB="0" anchor="ctr"/>
                </a:tc>
                <a:extLst>
                  <a:ext uri="{0D108BD9-81ED-4DB2-BD59-A6C34878D82A}">
                    <a16:rowId xmlns:a16="http://schemas.microsoft.com/office/drawing/2014/main" val="963978294"/>
                  </a:ext>
                </a:extLst>
              </a:tr>
              <a:tr h="314762">
                <a:tc>
                  <a:txBody>
                    <a:bodyPr/>
                    <a:lstStyle/>
                    <a:p>
                      <a:pPr algn="ctr" fontAlgn="ctr"/>
                      <a:r>
                        <a:rPr lang="en-US" altLang="ja-JP" sz="1100" b="0" i="0" u="none" strike="noStrike" dirty="0">
                          <a:solidFill>
                            <a:srgbClr val="000000"/>
                          </a:solidFill>
                          <a:effectLst/>
                          <a:latin typeface="+mn-ea"/>
                          <a:ea typeface="+mn-ea"/>
                        </a:rPr>
                        <a:t>17</a:t>
                      </a:r>
                    </a:p>
                  </a:txBody>
                  <a:tcPr marL="6350" marR="6350" marT="6350" marB="0" anchor="ctr"/>
                </a:tc>
                <a:tc>
                  <a:txBody>
                    <a:bodyPr/>
                    <a:lstStyle/>
                    <a:p>
                      <a:pPr algn="ctr" rtl="0" fontAlgn="t"/>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　トップ　トップパネル（</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16</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9</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SP</a:t>
                      </a:r>
                    </a:p>
                  </a:txBody>
                  <a:tcPr marL="6350" marR="6350" marT="6350" marB="0" anchor="ctr"/>
                </a:tc>
                <a:extLst>
                  <a:ext uri="{0D108BD9-81ED-4DB2-BD59-A6C34878D82A}">
                    <a16:rowId xmlns:a16="http://schemas.microsoft.com/office/drawing/2014/main" val="3355175736"/>
                  </a:ext>
                </a:extLst>
              </a:tr>
              <a:tr h="314762">
                <a:tc>
                  <a:txBody>
                    <a:bodyPr/>
                    <a:lstStyle/>
                    <a:p>
                      <a:pPr algn="ctr" fontAlgn="ctr"/>
                      <a:r>
                        <a:rPr lang="en-US" altLang="ja-JP" sz="1100" b="0" i="0" u="none" strike="noStrike" dirty="0">
                          <a:solidFill>
                            <a:srgbClr val="000000"/>
                          </a:solidFill>
                          <a:effectLst/>
                          <a:latin typeface="+mn-ea"/>
                          <a:ea typeface="+mn-ea"/>
                        </a:rPr>
                        <a:t>18</a:t>
                      </a:r>
                    </a:p>
                  </a:txBody>
                  <a:tcPr marL="6350" marR="6350" marT="6350" marB="0" anchor="ctr"/>
                </a:tc>
                <a:tc>
                  <a:txBody>
                    <a:bodyPr/>
                    <a:lstStyle/>
                    <a:p>
                      <a:pPr algn="ctr" rtl="0" fontAlgn="t"/>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　トップ　トップインパクト</a:t>
                      </a:r>
                      <a:endParaRPr lang="en-US" altLang="ja-JP" sz="1000" b="0" i="0" u="none" strike="noStrike" dirty="0">
                        <a:solidFill>
                          <a:srgbClr val="000000"/>
                        </a:solidFill>
                        <a:effectLst/>
                        <a:latin typeface="メイリオ" panose="020B0604030504040204" pitchFamily="50" charset="-128"/>
                        <a:ea typeface="メイリオ" panose="020B0604030504040204" pitchFamily="50" charset="-128"/>
                      </a:endParaRPr>
                    </a:p>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プライムディスプレイ　ダブルサイズ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PC</a:t>
                      </a:r>
                    </a:p>
                  </a:txBody>
                  <a:tcPr marL="6350" marR="6350" marT="6350" marB="0" anchor="ctr"/>
                </a:tc>
                <a:extLst>
                  <a:ext uri="{0D108BD9-81ED-4DB2-BD59-A6C34878D82A}">
                    <a16:rowId xmlns:a16="http://schemas.microsoft.com/office/drawing/2014/main" val="911115620"/>
                  </a:ext>
                </a:extLst>
              </a:tr>
              <a:tr h="314762">
                <a:tc>
                  <a:txBody>
                    <a:bodyPr/>
                    <a:lstStyle/>
                    <a:p>
                      <a:pPr algn="ctr" fontAlgn="ctr"/>
                      <a:r>
                        <a:rPr lang="en-US" altLang="ja-JP" sz="1100" b="0" i="0" u="none" strike="noStrike" dirty="0">
                          <a:solidFill>
                            <a:srgbClr val="000000"/>
                          </a:solidFill>
                          <a:effectLst/>
                          <a:latin typeface="+mn-ea"/>
                          <a:ea typeface="+mn-ea"/>
                        </a:rPr>
                        <a:t>19</a:t>
                      </a:r>
                    </a:p>
                  </a:txBody>
                  <a:tcPr marL="6350" marR="6350" marT="6350" marB="0" anchor="ctr"/>
                </a:tc>
                <a:tc>
                  <a:txBody>
                    <a:bodyPr/>
                    <a:lstStyle/>
                    <a:p>
                      <a:pPr algn="ctr" rtl="0" fontAlgn="t"/>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　トップ　プライムディスプレイ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PC</a:t>
                      </a:r>
                    </a:p>
                  </a:txBody>
                  <a:tcPr marL="6350" marR="6350" marT="6350" marB="0" anchor="ctr"/>
                </a:tc>
                <a:extLst>
                  <a:ext uri="{0D108BD9-81ED-4DB2-BD59-A6C34878D82A}">
                    <a16:rowId xmlns:a16="http://schemas.microsoft.com/office/drawing/2014/main" val="526379546"/>
                  </a:ext>
                </a:extLst>
              </a:tr>
              <a:tr h="314762">
                <a:tc>
                  <a:txBody>
                    <a:bodyPr/>
                    <a:lstStyle/>
                    <a:p>
                      <a:pPr algn="ctr" fontAlgn="ctr"/>
                      <a:r>
                        <a:rPr lang="en-US" altLang="ja-JP" sz="1100" b="0" i="0" u="none" strike="noStrike" dirty="0">
                          <a:solidFill>
                            <a:srgbClr val="000000"/>
                          </a:solidFill>
                          <a:effectLst/>
                          <a:latin typeface="+mn-ea"/>
                          <a:ea typeface="+mn-ea"/>
                        </a:rPr>
                        <a:t>20 </a:t>
                      </a:r>
                      <a:endParaRPr lang="en-US" altLang="ja-JP" sz="800" b="0" i="0" u="none" strike="noStrike" dirty="0">
                        <a:solidFill>
                          <a:srgbClr val="000000"/>
                        </a:solidFill>
                        <a:effectLst/>
                        <a:latin typeface="+mn-ea"/>
                        <a:ea typeface="+mn-ea"/>
                      </a:endParaRPr>
                    </a:p>
                  </a:txBody>
                  <a:tcPr marL="6350" marR="6350" marT="6350" marB="0" anchor="ctr"/>
                </a:tc>
                <a:tc>
                  <a:txBody>
                    <a:bodyPr/>
                    <a:lstStyle/>
                    <a:p>
                      <a:pPr algn="ctr" rtl="0" fontAlgn="t"/>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a:t>
                      </a:r>
                    </a:p>
                  </a:txBody>
                  <a:tcPr marL="6350" marR="6350" marT="6350" marB="0" anchor="ctr"/>
                </a:tc>
                <a:tc>
                  <a:txBody>
                    <a:bodyPr/>
                    <a:lstStyle/>
                    <a:p>
                      <a:pPr algn="l"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Yahoo!</a:t>
                      </a:r>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ファイナンス　カテゴリー指定　プライムディスプレイ　</a:t>
                      </a:r>
                      <a:r>
                        <a:rPr lang="en-US" altLang="ja-JP" sz="1000" b="0" i="0" u="none" strike="noStrike" dirty="0">
                          <a:solidFill>
                            <a:srgbClr val="000000"/>
                          </a:solidFill>
                          <a:effectLst/>
                          <a:latin typeface="メイリオ" panose="020B0604030504040204" pitchFamily="50" charset="-128"/>
                          <a:ea typeface="メイリオ" panose="020B0604030504040204" pitchFamily="50" charset="-128"/>
                        </a:rPr>
                        <a:t>PC</a:t>
                      </a:r>
                      <a:endParaRPr lang="ja-JP" altLang="en-US" sz="1000" b="0" i="0" u="none" strike="noStrike" dirty="0">
                        <a:solidFill>
                          <a:srgbClr val="000000"/>
                        </a:solidFill>
                        <a:effectLst/>
                        <a:latin typeface="メイリオ" panose="020B0604030504040204" pitchFamily="50" charset="-128"/>
                        <a:ea typeface="メイリオ" panose="020B0604030504040204" pitchFamily="50" charset="-128"/>
                      </a:endParaRPr>
                    </a:p>
                  </a:txBody>
                  <a:tcPr marL="6350" marR="6350" marT="6350" marB="0" anchor="ctr"/>
                </a:tc>
                <a:extLst>
                  <a:ext uri="{0D108BD9-81ED-4DB2-BD59-A6C34878D82A}">
                    <a16:rowId xmlns:a16="http://schemas.microsoft.com/office/drawing/2014/main" val="678415155"/>
                  </a:ext>
                </a:extLst>
              </a:tr>
              <a:tr h="314762">
                <a:tc>
                  <a:txBody>
                    <a:bodyPr/>
                    <a:lstStyle/>
                    <a:p>
                      <a:pPr algn="ctr" fontAlgn="ctr"/>
                      <a:r>
                        <a:rPr lang="en-US" altLang="ja-JP" sz="1100" b="0" i="0" u="none" strike="noStrike" dirty="0">
                          <a:solidFill>
                            <a:srgbClr val="000000"/>
                          </a:solidFill>
                          <a:effectLst/>
                          <a:latin typeface="+mn-ea"/>
                          <a:ea typeface="+mn-ea"/>
                        </a:rPr>
                        <a:t>21</a:t>
                      </a:r>
                      <a:r>
                        <a:rPr lang="en-US" altLang="ja-JP" sz="800" b="0" i="0" u="none" strike="noStrike" dirty="0">
                          <a:solidFill>
                            <a:srgbClr val="000000"/>
                          </a:solidFill>
                          <a:effectLst/>
                          <a:latin typeface="+mn-ea"/>
                          <a:ea typeface="+mn-ea"/>
                        </a:rPr>
                        <a:t> ※1</a:t>
                      </a:r>
                    </a:p>
                  </a:txBody>
                  <a:tcPr marL="6350" marR="6350" marT="6350" marB="0" anchor="ctr"/>
                </a:tc>
                <a:tc>
                  <a:txBody>
                    <a:bodyPr/>
                    <a:lstStyle/>
                    <a:p>
                      <a:pPr algn="ctr"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スポーツナビ</a:t>
                      </a:r>
                    </a:p>
                  </a:txBody>
                  <a:tcPr marL="6350" marR="6350" marT="6350" marB="0" anchor="ctr"/>
                </a:tc>
                <a:tc>
                  <a:txBody>
                    <a:bodyPr/>
                    <a:lstStyle/>
                    <a:p>
                      <a:pPr algn="l" rtl="0" fontAlgn="t"/>
                      <a:r>
                        <a:rPr lang="ja-JP" altLang="en-US" sz="1000" b="0" i="0" u="none" strike="noStrike" dirty="0">
                          <a:solidFill>
                            <a:srgbClr val="1D1C1D"/>
                          </a:solidFill>
                          <a:effectLst/>
                          <a:latin typeface="メイリオ" panose="020B0604030504040204" pitchFamily="50" charset="-128"/>
                          <a:ea typeface="メイリオ" panose="020B0604030504040204" pitchFamily="50" charset="-128"/>
                        </a:rPr>
                        <a:t>　スポーツナビ　トップ　トップパネル　</a:t>
                      </a:r>
                      <a:r>
                        <a:rPr lang="en-US" altLang="ja-JP" sz="1000" b="0" i="0" u="none" strike="noStrike" dirty="0">
                          <a:solidFill>
                            <a:srgbClr val="1D1C1D"/>
                          </a:solidFill>
                          <a:effectLst/>
                          <a:latin typeface="メイリオ" panose="020B0604030504040204" pitchFamily="50" charset="-128"/>
                          <a:ea typeface="メイリオ" panose="020B0604030504040204" pitchFamily="50" charset="-128"/>
                        </a:rPr>
                        <a:t>SP</a:t>
                      </a:r>
                    </a:p>
                  </a:txBody>
                  <a:tcPr marL="6350" marR="6350" marT="6350" marB="0" anchor="ctr"/>
                </a:tc>
                <a:extLst>
                  <a:ext uri="{0D108BD9-81ED-4DB2-BD59-A6C34878D82A}">
                    <a16:rowId xmlns:a16="http://schemas.microsoft.com/office/drawing/2014/main" val="3395334059"/>
                  </a:ext>
                </a:extLst>
              </a:tr>
              <a:tr h="314762">
                <a:tc>
                  <a:txBody>
                    <a:bodyPr/>
                    <a:lstStyle/>
                    <a:p>
                      <a:pPr algn="ctr" fontAlgn="ctr"/>
                      <a:r>
                        <a:rPr lang="en-US" altLang="ja-JP" sz="1100" b="0" i="0" u="none" strike="noStrike" dirty="0">
                          <a:solidFill>
                            <a:srgbClr val="000000"/>
                          </a:solidFill>
                          <a:effectLst/>
                          <a:latin typeface="+mn-ea"/>
                          <a:ea typeface="+mn-ea"/>
                        </a:rPr>
                        <a:t>22</a:t>
                      </a:r>
                      <a:r>
                        <a:rPr lang="en-US" altLang="ja-JP" sz="800" b="0" i="0" u="none" strike="noStrike" dirty="0">
                          <a:solidFill>
                            <a:srgbClr val="000000"/>
                          </a:solidFill>
                          <a:effectLst/>
                          <a:latin typeface="+mn-ea"/>
                          <a:ea typeface="+mn-ea"/>
                        </a:rPr>
                        <a:t> ※1</a:t>
                      </a:r>
                    </a:p>
                  </a:txBody>
                  <a:tcPr marL="6350" marR="6350" marT="6350" marB="0" anchor="ctr"/>
                </a:tc>
                <a:tc>
                  <a:txBody>
                    <a:bodyPr/>
                    <a:lstStyle/>
                    <a:p>
                      <a:pPr algn="ctr"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スポーツナビ</a:t>
                      </a:r>
                    </a:p>
                  </a:txBody>
                  <a:tcPr marL="6350" marR="6350" marT="6350" marB="0" anchor="ctr"/>
                </a:tc>
                <a:tc>
                  <a:txBody>
                    <a:bodyPr/>
                    <a:lstStyle/>
                    <a:p>
                      <a:pPr algn="l" rtl="0" fontAlgn="t"/>
                      <a:r>
                        <a:rPr lang="ja-JP" altLang="en-US" sz="1000" b="0" i="0" u="none" strike="noStrike" dirty="0">
                          <a:solidFill>
                            <a:srgbClr val="1D1C1D"/>
                          </a:solidFill>
                          <a:effectLst/>
                          <a:latin typeface="メイリオ" panose="020B0604030504040204" pitchFamily="50" charset="-128"/>
                          <a:ea typeface="メイリオ" panose="020B0604030504040204" pitchFamily="50" charset="-128"/>
                        </a:rPr>
                        <a:t>　スポーツナビ　トップ　プライムディスプレイ　</a:t>
                      </a:r>
                      <a:r>
                        <a:rPr lang="en-US" altLang="ja-JP" sz="1000" b="0" i="0" u="none" strike="noStrike" dirty="0">
                          <a:solidFill>
                            <a:srgbClr val="1D1C1D"/>
                          </a:solidFill>
                          <a:effectLst/>
                          <a:latin typeface="メイリオ" panose="020B0604030504040204" pitchFamily="50" charset="-128"/>
                          <a:ea typeface="メイリオ" panose="020B0604030504040204" pitchFamily="50" charset="-128"/>
                        </a:rPr>
                        <a:t>PC</a:t>
                      </a:r>
                      <a:r>
                        <a:rPr lang="ja-JP" altLang="en-US" sz="1000" b="0" i="0" u="none" strike="noStrike" dirty="0">
                          <a:solidFill>
                            <a:srgbClr val="1D1C1D"/>
                          </a:solidFill>
                          <a:effectLst/>
                          <a:latin typeface="メイリオ" panose="020B0604030504040204" pitchFamily="50" charset="-128"/>
                          <a:ea typeface="メイリオ" panose="020B0604030504040204" pitchFamily="50" charset="-128"/>
                        </a:rPr>
                        <a:t>　</a:t>
                      </a:r>
                    </a:p>
                  </a:txBody>
                  <a:tcPr marL="6350" marR="6350" marT="6350" marB="0" anchor="ctr"/>
                </a:tc>
                <a:extLst>
                  <a:ext uri="{0D108BD9-81ED-4DB2-BD59-A6C34878D82A}">
                    <a16:rowId xmlns:a16="http://schemas.microsoft.com/office/drawing/2014/main" val="4113596330"/>
                  </a:ext>
                </a:extLst>
              </a:tr>
              <a:tr h="314762">
                <a:tc>
                  <a:txBody>
                    <a:bodyPr/>
                    <a:lstStyle/>
                    <a:p>
                      <a:pPr algn="ctr" fontAlgn="ctr"/>
                      <a:r>
                        <a:rPr lang="en-US" altLang="ja-JP" sz="1100" b="0" i="0" u="none" strike="noStrike" dirty="0">
                          <a:solidFill>
                            <a:srgbClr val="000000"/>
                          </a:solidFill>
                          <a:effectLst/>
                          <a:latin typeface="+mn-ea"/>
                          <a:ea typeface="+mn-ea"/>
                        </a:rPr>
                        <a:t>23</a:t>
                      </a:r>
                      <a:r>
                        <a:rPr lang="en-US" altLang="ja-JP" sz="800" b="0" i="0" u="none" strike="noStrike" dirty="0">
                          <a:solidFill>
                            <a:srgbClr val="000000"/>
                          </a:solidFill>
                          <a:effectLst/>
                          <a:latin typeface="+mn-ea"/>
                          <a:ea typeface="+mn-ea"/>
                        </a:rPr>
                        <a:t> ※1</a:t>
                      </a:r>
                    </a:p>
                  </a:txBody>
                  <a:tcPr marL="6350" marR="6350" marT="6350" marB="0" anchor="ctr"/>
                </a:tc>
                <a:tc>
                  <a:txBody>
                    <a:bodyPr/>
                    <a:lstStyle/>
                    <a:p>
                      <a:pPr algn="ctr"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スポーツナビ</a:t>
                      </a:r>
                    </a:p>
                  </a:txBody>
                  <a:tcPr marL="6350" marR="6350" marT="6350" marB="0" anchor="ctr"/>
                </a:tc>
                <a:tc>
                  <a:txBody>
                    <a:bodyPr/>
                    <a:lstStyle/>
                    <a:p>
                      <a:pPr algn="l" rtl="0" fontAlgn="t"/>
                      <a:r>
                        <a:rPr lang="ja-JP" altLang="en-US" sz="1000" b="0" i="0" u="none" strike="noStrike" dirty="0">
                          <a:solidFill>
                            <a:srgbClr val="1D1C1D"/>
                          </a:solidFill>
                          <a:effectLst/>
                          <a:latin typeface="メイリオ" panose="020B0604030504040204" pitchFamily="50" charset="-128"/>
                          <a:ea typeface="メイリオ" panose="020B0604030504040204" pitchFamily="50" charset="-128"/>
                        </a:rPr>
                        <a:t>　スポーツナビ　トップ　プライムディスプレイ　パノラマ　</a:t>
                      </a:r>
                      <a:r>
                        <a:rPr lang="en-US" altLang="ja-JP" sz="1000" b="0" i="0" u="none" strike="noStrike" dirty="0">
                          <a:solidFill>
                            <a:srgbClr val="1D1C1D"/>
                          </a:solidFill>
                          <a:effectLst/>
                          <a:latin typeface="メイリオ" panose="020B0604030504040204" pitchFamily="50" charset="-128"/>
                          <a:ea typeface="メイリオ" panose="020B0604030504040204" pitchFamily="50" charset="-128"/>
                        </a:rPr>
                        <a:t>PC</a:t>
                      </a:r>
                    </a:p>
                  </a:txBody>
                  <a:tcPr marL="6350" marR="6350" marT="6350" marB="0" anchor="ctr"/>
                </a:tc>
                <a:extLst>
                  <a:ext uri="{0D108BD9-81ED-4DB2-BD59-A6C34878D82A}">
                    <a16:rowId xmlns:a16="http://schemas.microsoft.com/office/drawing/2014/main" val="4153346944"/>
                  </a:ext>
                </a:extLst>
              </a:tr>
              <a:tr h="314762">
                <a:tc>
                  <a:txBody>
                    <a:bodyPr/>
                    <a:lstStyle/>
                    <a:p>
                      <a:pPr algn="ctr" fontAlgn="ctr"/>
                      <a:r>
                        <a:rPr lang="en-US" altLang="ja-JP" sz="1100" b="0" i="0" u="none" strike="noStrike" dirty="0">
                          <a:solidFill>
                            <a:srgbClr val="000000"/>
                          </a:solidFill>
                          <a:effectLst/>
                          <a:latin typeface="+mn-ea"/>
                          <a:ea typeface="+mn-ea"/>
                        </a:rPr>
                        <a:t>24</a:t>
                      </a:r>
                      <a:r>
                        <a:rPr lang="en-US" altLang="ja-JP" sz="800" b="0" i="0" u="none" strike="noStrike" dirty="0">
                          <a:solidFill>
                            <a:srgbClr val="000000"/>
                          </a:solidFill>
                          <a:effectLst/>
                          <a:latin typeface="+mn-ea"/>
                          <a:ea typeface="+mn-ea"/>
                        </a:rPr>
                        <a:t> ※2</a:t>
                      </a:r>
                    </a:p>
                  </a:txBody>
                  <a:tcPr marL="6350" marR="6350" marT="6350" marB="0" anchor="ctr"/>
                </a:tc>
                <a:tc>
                  <a:txBody>
                    <a:bodyPr/>
                    <a:lstStyle/>
                    <a:p>
                      <a:pPr algn="ctr" rtl="0" fontAlgn="t"/>
                      <a:r>
                        <a:rPr lang="ja-JP" altLang="en-US" sz="1000" b="0" i="0" u="none" strike="noStrike" dirty="0">
                          <a:solidFill>
                            <a:srgbClr val="000000"/>
                          </a:solidFill>
                          <a:effectLst/>
                          <a:latin typeface="メイリオ" panose="020B0604030504040204" pitchFamily="50" charset="-128"/>
                          <a:ea typeface="メイリオ" panose="020B0604030504040204" pitchFamily="50" charset="-128"/>
                        </a:rPr>
                        <a:t>スポーツナビ</a:t>
                      </a:r>
                    </a:p>
                  </a:txBody>
                  <a:tcPr marL="6350" marR="6350" marT="6350" marB="0" anchor="ctr"/>
                </a:tc>
                <a:tc>
                  <a:txBody>
                    <a:bodyPr/>
                    <a:lstStyle/>
                    <a:p>
                      <a:pPr algn="l" rtl="0" fontAlgn="t"/>
                      <a:r>
                        <a:rPr lang="ja-JP" altLang="en-US" sz="1000" b="0" i="0" u="none" strike="noStrike" dirty="0">
                          <a:solidFill>
                            <a:srgbClr val="1D1C1D"/>
                          </a:solidFill>
                          <a:effectLst/>
                          <a:latin typeface="メイリオ" panose="020B0604030504040204" pitchFamily="50" charset="-128"/>
                          <a:ea typeface="メイリオ" panose="020B0604030504040204" pitchFamily="50" charset="-128"/>
                        </a:rPr>
                        <a:t>　スポーツナビ　トップ　トップインパクト</a:t>
                      </a:r>
                      <a:endParaRPr lang="en-US" altLang="ja-JP" sz="1000" b="0" i="0" u="none" strike="noStrike" dirty="0">
                        <a:solidFill>
                          <a:srgbClr val="1D1C1D"/>
                        </a:solidFill>
                        <a:effectLst/>
                        <a:latin typeface="メイリオ" panose="020B0604030504040204" pitchFamily="50" charset="-128"/>
                        <a:ea typeface="メイリオ" panose="020B0604030504040204" pitchFamily="50" charset="-128"/>
                      </a:endParaRPr>
                    </a:p>
                    <a:p>
                      <a:pPr algn="l" rtl="0" fontAlgn="t"/>
                      <a:r>
                        <a:rPr lang="ja-JP" altLang="en-US" sz="1000" b="0" i="0" u="none" strike="noStrike" dirty="0">
                          <a:solidFill>
                            <a:srgbClr val="1D1C1D"/>
                          </a:solidFill>
                          <a:effectLst/>
                          <a:latin typeface="メイリオ" panose="020B0604030504040204" pitchFamily="50" charset="-128"/>
                          <a:ea typeface="メイリオ" panose="020B0604030504040204" pitchFamily="50" charset="-128"/>
                        </a:rPr>
                        <a:t>　　　　　　　　　　　プライムディスプレイ　ダブルサイズ　</a:t>
                      </a:r>
                      <a:r>
                        <a:rPr lang="en-US" altLang="ja-JP" sz="1000" b="0" i="0" u="none" strike="noStrike" dirty="0">
                          <a:solidFill>
                            <a:srgbClr val="1D1C1D"/>
                          </a:solidFill>
                          <a:effectLst/>
                          <a:latin typeface="メイリオ" panose="020B0604030504040204" pitchFamily="50" charset="-128"/>
                          <a:ea typeface="メイリオ" panose="020B0604030504040204" pitchFamily="50" charset="-128"/>
                        </a:rPr>
                        <a:t>PC</a:t>
                      </a:r>
                    </a:p>
                  </a:txBody>
                  <a:tcPr marL="6350" marR="6350" marT="6350" marB="0" anchor="ctr"/>
                </a:tc>
                <a:extLst>
                  <a:ext uri="{0D108BD9-81ED-4DB2-BD59-A6C34878D82A}">
                    <a16:rowId xmlns:a16="http://schemas.microsoft.com/office/drawing/2014/main" val="3810973322"/>
                  </a:ext>
                </a:extLst>
              </a:tr>
            </a:tbl>
          </a:graphicData>
        </a:graphic>
      </p:graphicFrame>
      <p:sp>
        <p:nvSpPr>
          <p:cNvPr id="7" name="テキスト ボックス 6">
            <a:extLst>
              <a:ext uri="{FF2B5EF4-FFF2-40B4-BE49-F238E27FC236}">
                <a16:creationId xmlns:a16="http://schemas.microsoft.com/office/drawing/2014/main" id="{D039C211-AD03-BB6E-834D-88E3077A841C}"/>
              </a:ext>
            </a:extLst>
          </p:cNvPr>
          <p:cNvSpPr txBox="1"/>
          <p:nvPr/>
        </p:nvSpPr>
        <p:spPr>
          <a:xfrm>
            <a:off x="528117" y="6081320"/>
            <a:ext cx="4487763" cy="215444"/>
          </a:xfrm>
          <a:prstGeom prst="rect">
            <a:avLst/>
          </a:prstGeom>
          <a:noFill/>
        </p:spPr>
        <p:txBody>
          <a:bodyPr wrap="square">
            <a:spAutoFit/>
          </a:bodyPr>
          <a:lstStyle/>
          <a:p>
            <a:r>
              <a:rPr kumimoji="0" lang="en-US" altLang="ja-JP" sz="800" b="0" i="0" u="none" strike="noStrike" kern="0" cap="none" spc="0" normalizeH="0" baseline="0" noProof="0" dirty="0">
                <a:ln>
                  <a:noFill/>
                </a:ln>
                <a:solidFill>
                  <a:prstClr val="black">
                    <a:lumMod val="65000"/>
                    <a:lumOff val="35000"/>
                  </a:prstClr>
                </a:solidFill>
                <a:effectLst/>
                <a:uLnTx/>
                <a:uFillTx/>
              </a:rPr>
              <a:t>※SP</a:t>
            </a:r>
            <a:r>
              <a:rPr kumimoji="0" lang="ja-JP" altLang="en-US" sz="800" b="0" i="0" u="none" strike="noStrike" kern="0" cap="none" spc="0" normalizeH="0" baseline="0" noProof="0" dirty="0">
                <a:ln>
                  <a:noFill/>
                </a:ln>
                <a:solidFill>
                  <a:prstClr val="black">
                    <a:lumMod val="65000"/>
                    <a:lumOff val="35000"/>
                  </a:prstClr>
                </a:solidFill>
                <a:effectLst/>
                <a:uLnTx/>
                <a:uFillTx/>
              </a:rPr>
              <a:t>はスマートフォン、</a:t>
            </a:r>
            <a:r>
              <a:rPr kumimoji="0" lang="en-US" altLang="ja-JP" sz="800" b="0" i="0" u="none" strike="noStrike" kern="0" cap="none" spc="0" normalizeH="0" baseline="0" noProof="0" dirty="0">
                <a:ln>
                  <a:noFill/>
                </a:ln>
                <a:solidFill>
                  <a:prstClr val="black">
                    <a:lumMod val="65000"/>
                    <a:lumOff val="35000"/>
                  </a:prstClr>
                </a:solidFill>
                <a:effectLst/>
                <a:uLnTx/>
                <a:uFillTx/>
              </a:rPr>
              <a:t>PC</a:t>
            </a:r>
            <a:r>
              <a:rPr kumimoji="0" lang="ja-JP" altLang="en-US" sz="800" b="0" i="0" u="none" strike="noStrike" kern="0" cap="none" spc="0" normalizeH="0" baseline="0" noProof="0" dirty="0">
                <a:ln>
                  <a:noFill/>
                </a:ln>
                <a:solidFill>
                  <a:prstClr val="black">
                    <a:lumMod val="65000"/>
                    <a:lumOff val="35000"/>
                  </a:prstClr>
                </a:solidFill>
                <a:effectLst/>
                <a:uLnTx/>
                <a:uFillTx/>
              </a:rPr>
              <a:t>はパソコン、</a:t>
            </a:r>
            <a:r>
              <a:rPr kumimoji="0" lang="en-US" altLang="ja-JP" sz="800" b="0" i="0" u="none" strike="noStrike" kern="0" cap="none" spc="0" normalizeH="0" baseline="0" noProof="0" dirty="0">
                <a:ln>
                  <a:noFill/>
                </a:ln>
                <a:solidFill>
                  <a:prstClr val="black">
                    <a:lumMod val="65000"/>
                    <a:lumOff val="35000"/>
                  </a:prstClr>
                </a:solidFill>
                <a:effectLst/>
                <a:uLnTx/>
                <a:uFillTx/>
              </a:rPr>
              <a:t>MD</a:t>
            </a:r>
            <a:r>
              <a:rPr kumimoji="0" lang="ja-JP" altLang="en-US" sz="800" b="0" i="0" u="none" strike="noStrike" kern="0" cap="none" spc="0" normalizeH="0" baseline="0" noProof="0" dirty="0">
                <a:ln>
                  <a:noFill/>
                </a:ln>
                <a:solidFill>
                  <a:prstClr val="black">
                    <a:lumMod val="65000"/>
                    <a:lumOff val="35000"/>
                  </a:prstClr>
                </a:solidFill>
                <a:effectLst/>
                <a:uLnTx/>
                <a:uFillTx/>
              </a:rPr>
              <a:t>はマルチデバイスの略称です。</a:t>
            </a:r>
            <a:endParaRPr lang="ja-JP" altLang="en-US" sz="800" dirty="0"/>
          </a:p>
        </p:txBody>
      </p:sp>
      <p:sp>
        <p:nvSpPr>
          <p:cNvPr id="6" name="テキスト ボックス 5">
            <a:extLst>
              <a:ext uri="{FF2B5EF4-FFF2-40B4-BE49-F238E27FC236}">
                <a16:creationId xmlns:a16="http://schemas.microsoft.com/office/drawing/2014/main" id="{8457EAD6-3A56-FDAC-573B-6D1069444D68}"/>
              </a:ext>
            </a:extLst>
          </p:cNvPr>
          <p:cNvSpPr txBox="1"/>
          <p:nvPr/>
        </p:nvSpPr>
        <p:spPr>
          <a:xfrm>
            <a:off x="7993620" y="5719683"/>
            <a:ext cx="4032446" cy="577081"/>
          </a:xfrm>
          <a:prstGeom prst="rect">
            <a:avLst/>
          </a:prstGeom>
          <a:noFill/>
        </p:spPr>
        <p:txBody>
          <a:bodyPr wrap="square">
            <a:spAutoFit/>
          </a:bodyPr>
          <a:lstStyle/>
          <a:p>
            <a:r>
              <a:rPr lang="en-US" altLang="ja-JP" sz="1050" dirty="0">
                <a:solidFill>
                  <a:schemeClr val="bg1">
                    <a:lumMod val="50000"/>
                  </a:schemeClr>
                </a:solidFill>
                <a:latin typeface="+mn-ea"/>
              </a:rPr>
              <a:t>※</a:t>
            </a:r>
            <a:r>
              <a:rPr lang="ja-JP" altLang="en-US" sz="1050" dirty="0">
                <a:solidFill>
                  <a:schemeClr val="bg1">
                    <a:lumMod val="50000"/>
                  </a:schemeClr>
                </a:solidFill>
                <a:latin typeface="+mn-ea"/>
              </a:rPr>
              <a:t> </a:t>
            </a:r>
            <a:r>
              <a:rPr lang="en-US" altLang="ja-JP" sz="1050" dirty="0">
                <a:solidFill>
                  <a:schemeClr val="bg1">
                    <a:lumMod val="50000"/>
                  </a:schemeClr>
                </a:solidFill>
                <a:latin typeface="+mn-ea"/>
              </a:rPr>
              <a:t>1</a:t>
            </a:r>
            <a:r>
              <a:rPr lang="ja-JP" altLang="en-US" sz="1050" dirty="0">
                <a:solidFill>
                  <a:schemeClr val="bg1">
                    <a:lumMod val="50000"/>
                  </a:schemeClr>
                </a:solidFill>
                <a:latin typeface="+mn-ea"/>
              </a:rPr>
              <a:t>～</a:t>
            </a:r>
            <a:r>
              <a:rPr lang="en-US" altLang="ja-JP" sz="1050" dirty="0">
                <a:solidFill>
                  <a:schemeClr val="bg1">
                    <a:lumMod val="50000"/>
                  </a:schemeClr>
                </a:solidFill>
                <a:latin typeface="+mn-ea"/>
              </a:rPr>
              <a:t>20</a:t>
            </a:r>
            <a:r>
              <a:rPr lang="ja-JP" altLang="en-US" sz="1050" dirty="0">
                <a:solidFill>
                  <a:schemeClr val="bg1">
                    <a:lumMod val="50000"/>
                  </a:schemeClr>
                </a:solidFill>
                <a:latin typeface="+mn-ea"/>
              </a:rPr>
              <a:t>の対象期間    ：</a:t>
            </a:r>
            <a:r>
              <a:rPr lang="en-US" altLang="zh-TW" sz="1050" b="0" i="0" dirty="0">
                <a:solidFill>
                  <a:schemeClr val="bg1">
                    <a:lumMod val="50000"/>
                  </a:schemeClr>
                </a:solidFill>
                <a:effectLst/>
                <a:latin typeface="+mn-ea"/>
              </a:rPr>
              <a:t> 2022/12/</a:t>
            </a:r>
            <a:r>
              <a:rPr lang="en-US" altLang="ja-JP" sz="1050" b="0" i="0" dirty="0">
                <a:solidFill>
                  <a:schemeClr val="bg1">
                    <a:lumMod val="50000"/>
                  </a:schemeClr>
                </a:solidFill>
                <a:effectLst/>
                <a:latin typeface="+mn-ea"/>
              </a:rPr>
              <a:t>1</a:t>
            </a:r>
            <a:r>
              <a:rPr lang="zh-TW" altLang="en-US" sz="1050" b="0" i="0" dirty="0">
                <a:solidFill>
                  <a:schemeClr val="bg1">
                    <a:lumMod val="50000"/>
                  </a:schemeClr>
                </a:solidFill>
                <a:effectLst/>
                <a:latin typeface="+mn-ea"/>
              </a:rPr>
              <a:t>～</a:t>
            </a:r>
            <a:r>
              <a:rPr lang="en-US" altLang="zh-TW" sz="1050" b="0" i="0" dirty="0">
                <a:solidFill>
                  <a:schemeClr val="bg1">
                    <a:lumMod val="50000"/>
                  </a:schemeClr>
                </a:solidFill>
                <a:effectLst/>
                <a:latin typeface="+mn-ea"/>
              </a:rPr>
              <a:t>2023/</a:t>
            </a:r>
            <a:r>
              <a:rPr lang="en-US" altLang="ja-JP" sz="1050" b="0" i="0" dirty="0">
                <a:solidFill>
                  <a:schemeClr val="bg1">
                    <a:lumMod val="50000"/>
                  </a:schemeClr>
                </a:solidFill>
                <a:effectLst/>
                <a:latin typeface="+mn-ea"/>
              </a:rPr>
              <a:t>3</a:t>
            </a:r>
            <a:r>
              <a:rPr lang="en-US" altLang="zh-TW" sz="1050" b="0" i="0" dirty="0">
                <a:solidFill>
                  <a:schemeClr val="bg1">
                    <a:lumMod val="50000"/>
                  </a:schemeClr>
                </a:solidFill>
                <a:effectLst/>
                <a:latin typeface="+mn-ea"/>
              </a:rPr>
              <a:t>/</a:t>
            </a:r>
            <a:r>
              <a:rPr lang="en-US" altLang="ja-JP" sz="1050" b="0" i="0" dirty="0">
                <a:solidFill>
                  <a:schemeClr val="bg1">
                    <a:lumMod val="50000"/>
                  </a:schemeClr>
                </a:solidFill>
                <a:effectLst/>
                <a:latin typeface="+mn-ea"/>
              </a:rPr>
              <a:t>31</a:t>
            </a:r>
            <a:endParaRPr lang="en-US" altLang="ja-JP" sz="1050" dirty="0">
              <a:solidFill>
                <a:schemeClr val="bg1">
                  <a:lumMod val="50000"/>
                </a:schemeClr>
              </a:solidFill>
              <a:latin typeface="+mn-ea"/>
            </a:endParaRPr>
          </a:p>
          <a:p>
            <a:r>
              <a:rPr lang="en-US" altLang="ja-JP" sz="1050" dirty="0">
                <a:solidFill>
                  <a:schemeClr val="bg1">
                    <a:lumMod val="50000"/>
                  </a:schemeClr>
                </a:solidFill>
                <a:latin typeface="+mn-ea"/>
              </a:rPr>
              <a:t>※</a:t>
            </a:r>
            <a:r>
              <a:rPr lang="ja-JP" altLang="en-US" sz="1050" dirty="0">
                <a:solidFill>
                  <a:schemeClr val="bg1">
                    <a:lumMod val="50000"/>
                  </a:schemeClr>
                </a:solidFill>
                <a:latin typeface="+mn-ea"/>
              </a:rPr>
              <a:t> </a:t>
            </a:r>
            <a:r>
              <a:rPr lang="en-US" altLang="ja-JP" sz="1050" dirty="0">
                <a:solidFill>
                  <a:schemeClr val="bg1">
                    <a:lumMod val="50000"/>
                  </a:schemeClr>
                </a:solidFill>
                <a:latin typeface="+mn-ea"/>
              </a:rPr>
              <a:t>21,22,23</a:t>
            </a:r>
            <a:r>
              <a:rPr lang="ja-JP" altLang="en-US" sz="1050" dirty="0">
                <a:solidFill>
                  <a:schemeClr val="bg1">
                    <a:lumMod val="50000"/>
                  </a:schemeClr>
                </a:solidFill>
                <a:latin typeface="+mn-ea"/>
              </a:rPr>
              <a:t>の</a:t>
            </a:r>
            <a:r>
              <a:rPr lang="zh-TW" altLang="en-US" sz="1050" b="0" i="0" dirty="0">
                <a:solidFill>
                  <a:schemeClr val="bg1">
                    <a:lumMod val="50000"/>
                  </a:schemeClr>
                </a:solidFill>
                <a:effectLst/>
                <a:latin typeface="+mn-ea"/>
              </a:rPr>
              <a:t>対象期間：</a:t>
            </a:r>
            <a:r>
              <a:rPr lang="en-US" altLang="zh-TW" sz="1050" b="0" i="0" dirty="0">
                <a:solidFill>
                  <a:schemeClr val="bg1">
                    <a:lumMod val="50000"/>
                  </a:schemeClr>
                </a:solidFill>
                <a:effectLst/>
                <a:latin typeface="+mn-ea"/>
              </a:rPr>
              <a:t>2022/12/20</a:t>
            </a:r>
            <a:r>
              <a:rPr lang="zh-TW" altLang="en-US" sz="1050" b="0" i="0" dirty="0">
                <a:solidFill>
                  <a:schemeClr val="bg1">
                    <a:lumMod val="50000"/>
                  </a:schemeClr>
                </a:solidFill>
                <a:effectLst/>
                <a:latin typeface="+mn-ea"/>
              </a:rPr>
              <a:t>～</a:t>
            </a:r>
            <a:r>
              <a:rPr lang="en-US" altLang="zh-TW" sz="1050" b="0" i="0" dirty="0">
                <a:solidFill>
                  <a:schemeClr val="bg1">
                    <a:lumMod val="50000"/>
                  </a:schemeClr>
                </a:solidFill>
                <a:effectLst/>
                <a:latin typeface="+mn-ea"/>
              </a:rPr>
              <a:t>2023/2/28</a:t>
            </a:r>
            <a:endParaRPr lang="en-US" altLang="ja-JP" sz="1050" dirty="0">
              <a:solidFill>
                <a:schemeClr val="bg1">
                  <a:lumMod val="50000"/>
                </a:schemeClr>
              </a:solidFill>
              <a:latin typeface="+mn-ea"/>
            </a:endParaRPr>
          </a:p>
          <a:p>
            <a:r>
              <a:rPr lang="en-US" altLang="ja-JP" sz="1050" dirty="0">
                <a:solidFill>
                  <a:schemeClr val="bg1">
                    <a:lumMod val="50000"/>
                  </a:schemeClr>
                </a:solidFill>
                <a:latin typeface="+mn-ea"/>
              </a:rPr>
              <a:t>※ 24</a:t>
            </a:r>
            <a:r>
              <a:rPr lang="ja-JP" altLang="en-US" sz="1050" dirty="0">
                <a:solidFill>
                  <a:schemeClr val="bg1">
                    <a:lumMod val="50000"/>
                  </a:schemeClr>
                </a:solidFill>
                <a:latin typeface="+mn-ea"/>
              </a:rPr>
              <a:t>の</a:t>
            </a:r>
            <a:r>
              <a:rPr lang="zh-TW" altLang="en-US" sz="1050" b="0" i="0" dirty="0">
                <a:solidFill>
                  <a:schemeClr val="bg1">
                    <a:lumMod val="50000"/>
                  </a:schemeClr>
                </a:solidFill>
                <a:effectLst/>
                <a:latin typeface="+mn-ea"/>
              </a:rPr>
              <a:t>対象期間</a:t>
            </a:r>
            <a:r>
              <a:rPr lang="ja-JP" altLang="en-US" sz="1050" dirty="0">
                <a:solidFill>
                  <a:schemeClr val="bg1">
                    <a:lumMod val="50000"/>
                  </a:schemeClr>
                </a:solidFill>
                <a:latin typeface="+mn-ea"/>
              </a:rPr>
              <a:t>         </a:t>
            </a:r>
            <a:r>
              <a:rPr lang="zh-TW" altLang="en-US" sz="1050" b="0" i="0" dirty="0">
                <a:solidFill>
                  <a:schemeClr val="bg1">
                    <a:lumMod val="50000"/>
                  </a:schemeClr>
                </a:solidFill>
                <a:effectLst/>
                <a:latin typeface="+mn-ea"/>
              </a:rPr>
              <a:t>：</a:t>
            </a:r>
            <a:r>
              <a:rPr lang="en-US" altLang="zh-TW" sz="1050" b="0" i="0" dirty="0">
                <a:solidFill>
                  <a:schemeClr val="bg1">
                    <a:lumMod val="50000"/>
                  </a:schemeClr>
                </a:solidFill>
                <a:effectLst/>
                <a:latin typeface="+mn-ea"/>
              </a:rPr>
              <a:t>2023/2/1</a:t>
            </a:r>
            <a:r>
              <a:rPr lang="zh-TW" altLang="en-US" sz="1050" b="0" i="0" dirty="0">
                <a:solidFill>
                  <a:schemeClr val="bg1">
                    <a:lumMod val="50000"/>
                  </a:schemeClr>
                </a:solidFill>
                <a:effectLst/>
                <a:latin typeface="+mn-ea"/>
              </a:rPr>
              <a:t>～</a:t>
            </a:r>
            <a:r>
              <a:rPr lang="en-US" altLang="zh-TW" sz="1050" b="0" i="0" dirty="0">
                <a:solidFill>
                  <a:schemeClr val="bg1">
                    <a:lumMod val="50000"/>
                  </a:schemeClr>
                </a:solidFill>
                <a:effectLst/>
                <a:latin typeface="+mn-ea"/>
              </a:rPr>
              <a:t>2023/2/28</a:t>
            </a:r>
          </a:p>
        </p:txBody>
      </p:sp>
    </p:spTree>
    <p:extLst>
      <p:ext uri="{BB962C8B-B14F-4D97-AF65-F5344CB8AC3E}">
        <p14:creationId xmlns:p14="http://schemas.microsoft.com/office/powerpoint/2010/main" val="3305059926"/>
      </p:ext>
    </p:extLst>
  </p:cSld>
  <p:clrMapOvr>
    <a:masterClrMapping/>
  </p:clrMapOvr>
</p:sld>
</file>

<file path=ppt/theme/theme1.xml><?xml version="1.0" encoding="utf-8"?>
<a:theme xmlns:a="http://schemas.openxmlformats.org/drawingml/2006/main" name="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2.xml><?xml version="1.0" encoding="utf-8"?>
<a:theme xmlns:a="http://schemas.openxmlformats.org/drawingml/2006/main" name="中表紙と裏表紙">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3.xml><?xml version="1.0" encoding="utf-8"?>
<a:theme xmlns:a="http://schemas.openxmlformats.org/drawingml/2006/main" name="コンテンツページ">
  <a:themeElements>
    <a:clrScheme name="MSC Color">
      <a:dk1>
        <a:srgbClr val="000000"/>
      </a:dk1>
      <a:lt1>
        <a:srgbClr val="FFFFFF"/>
      </a:lt1>
      <a:dk2>
        <a:srgbClr val="212121"/>
      </a:dk2>
      <a:lt2>
        <a:srgbClr val="CCCCCC"/>
      </a:lt2>
      <a:accent1>
        <a:srgbClr val="F5F5F5"/>
      </a:accent1>
      <a:accent2>
        <a:srgbClr val="999999"/>
      </a:accent2>
      <a:accent3>
        <a:srgbClr val="545454"/>
      </a:accent3>
      <a:accent4>
        <a:srgbClr val="F6B600"/>
      </a:accent4>
      <a:accent5>
        <a:srgbClr val="00569B"/>
      </a:accent5>
      <a:accent6>
        <a:srgbClr val="C9002C"/>
      </a:accent6>
      <a:hlink>
        <a:srgbClr val="1A72B0"/>
      </a:hlink>
      <a:folHlink>
        <a:srgbClr val="005F5F"/>
      </a:folHlink>
    </a:clrScheme>
    <a:fontScheme name="MSC fonts">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chemeClr val="accent3"/>
          </a:solid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kumimoji="1" dirty="0" smtClean="0">
            <a:solidFill>
              <a:schemeClr val="tx1"/>
            </a:solidFill>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accent3"/>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rtlCol="0">
        <a:spAutoFit/>
      </a:bodyPr>
      <a:lstStyle>
        <a:defPPr algn="l">
          <a:defRPr kumimoji="1" smtClean="0"/>
        </a:defPPr>
      </a:lstStyle>
    </a:txDef>
  </a:objectDefaults>
  <a:extraClrSchemeLst/>
  <a:extLst>
    <a:ext uri="{05A4C25C-085E-4340-85A3-A5531E510DB2}">
      <thm15:themeFamily xmlns:thm15="http://schemas.microsoft.com/office/thememl/2012/main" name="プレゼンテーション18" id="{9B30A586-1A29-7B4A-91BD-BE8E61F22E7C}" vid="{6AFB665D-BE54-A544-807E-494758DA054B}"/>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emplate>【社外秘】mscテンプレート_2016</Template>
  <TotalTime>23039</TotalTime>
  <Words>8104</Words>
  <Application>Microsoft Office PowerPoint</Application>
  <PresentationFormat>ワイド画面</PresentationFormat>
  <Paragraphs>1369</Paragraphs>
  <Slides>49</Slides>
  <Notes>16</Notes>
  <HiddenSlides>0</HiddenSlides>
  <MMClips>0</MMClips>
  <ScaleCrop>false</ScaleCrop>
  <HeadingPairs>
    <vt:vector size="6" baseType="variant">
      <vt:variant>
        <vt:lpstr>使用されているフォント</vt:lpstr>
      </vt:variant>
      <vt:variant>
        <vt:i4>9</vt:i4>
      </vt:variant>
      <vt:variant>
        <vt:lpstr>テーマ</vt:lpstr>
      </vt:variant>
      <vt:variant>
        <vt:i4>3</vt:i4>
      </vt:variant>
      <vt:variant>
        <vt:lpstr>スライド タイトル</vt:lpstr>
      </vt:variant>
      <vt:variant>
        <vt:i4>49</vt:i4>
      </vt:variant>
    </vt:vector>
  </HeadingPairs>
  <TitlesOfParts>
    <vt:vector size="61" baseType="lpstr">
      <vt:lpstr>Hiragino Kaku Gothic Pro</vt:lpstr>
      <vt:lpstr>Meiryo UI</vt:lpstr>
      <vt:lpstr>Meiryo</vt:lpstr>
      <vt:lpstr>Meiryo</vt:lpstr>
      <vt:lpstr>游ゴシック</vt:lpstr>
      <vt:lpstr>游ゴシック</vt:lpstr>
      <vt:lpstr>Arial</vt:lpstr>
      <vt:lpstr>Calibri</vt:lpstr>
      <vt:lpstr>Times New Roman</vt:lpstr>
      <vt:lpstr>表紙</vt:lpstr>
      <vt:lpstr>中表紙と裏表紙</vt:lpstr>
      <vt:lpstr>コンテンツページ</vt:lpstr>
      <vt:lpstr>年末・年度末限定 特別キャンペーンのご案内</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清水 直耶</dc:creator>
  <cp:lastModifiedBy>岡村 那智</cp:lastModifiedBy>
  <cp:revision>789</cp:revision>
  <dcterms:created xsi:type="dcterms:W3CDTF">2020-02-26T07:28:11Z</dcterms:created>
  <dcterms:modified xsi:type="dcterms:W3CDTF">2022-11-30T19:00:47Z</dcterms:modified>
</cp:coreProperties>
</file>