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EE"/>
    <a:srgbClr val="EAE7DE"/>
    <a:srgbClr val="FEDF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68" autoAdjust="0"/>
    <p:restoredTop sz="94660"/>
  </p:normalViewPr>
  <p:slideViewPr>
    <p:cSldViewPr snapToGrid="0">
      <p:cViewPr varScale="1">
        <p:scale>
          <a:sx n="77" d="100"/>
          <a:sy n="77" d="100"/>
        </p:scale>
        <p:origin x="8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1033-BDDD-4A4D-B046-49DD7D676B40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BF18-E19B-4A75-82F5-21ED60D82C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177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1033-BDDD-4A4D-B046-49DD7D676B40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BF18-E19B-4A75-82F5-21ED60D82C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031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1033-BDDD-4A4D-B046-49DD7D676B40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BF18-E19B-4A75-82F5-21ED60D82C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175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1033-BDDD-4A4D-B046-49DD7D676B40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BF18-E19B-4A75-82F5-21ED60D82C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36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1033-BDDD-4A4D-B046-49DD7D676B40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BF18-E19B-4A75-82F5-21ED60D82C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24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1033-BDDD-4A4D-B046-49DD7D676B40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BF18-E19B-4A75-82F5-21ED60D82C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092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1033-BDDD-4A4D-B046-49DD7D676B40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BF18-E19B-4A75-82F5-21ED60D82C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946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1033-BDDD-4A4D-B046-49DD7D676B40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BF18-E19B-4A75-82F5-21ED60D82C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091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1033-BDDD-4A4D-B046-49DD7D676B40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BF18-E19B-4A75-82F5-21ED60D82C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139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1033-BDDD-4A4D-B046-49DD7D676B40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BF18-E19B-4A75-82F5-21ED60D82C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0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21033-BDDD-4A4D-B046-49DD7D676B40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5BF18-E19B-4A75-82F5-21ED60D82C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44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finance.yahoo.co.jp/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図 73" descr="携帯電話を持っている手&#10;&#10;自動的に生成された説明">
            <a:extLst>
              <a:ext uri="{FF2B5EF4-FFF2-40B4-BE49-F238E27FC236}">
                <a16:creationId xmlns:a16="http://schemas.microsoft.com/office/drawing/2014/main" id="{D00B514B-0E07-864B-8C95-91CAC78B0B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6" t="5272" r="40228" b="34728"/>
          <a:stretch/>
        </p:blipFill>
        <p:spPr>
          <a:xfrm>
            <a:off x="-14534" y="2719074"/>
            <a:ext cx="3866030" cy="4123686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3733568" y="-1"/>
            <a:ext cx="8458433" cy="1550857"/>
          </a:xfrm>
          <a:prstGeom prst="rect">
            <a:avLst/>
          </a:prstGeom>
          <a:solidFill>
            <a:srgbClr val="EAE7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2400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476CEE-01CB-1246-983B-CB34E8569EB0}"/>
              </a:ext>
            </a:extLst>
          </p:cNvPr>
          <p:cNvSpPr/>
          <p:nvPr/>
        </p:nvSpPr>
        <p:spPr>
          <a:xfrm>
            <a:off x="10462876" y="61181"/>
            <a:ext cx="1621971" cy="37011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広告主・代理店</a:t>
            </a:r>
            <a:endParaRPr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限定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0" y="1"/>
            <a:ext cx="3733568" cy="2670416"/>
          </a:xfrm>
          <a:prstGeom prst="rect">
            <a:avLst/>
          </a:prstGeom>
          <a:gradFill>
            <a:gsLst>
              <a:gs pos="38000">
                <a:srgbClr val="CD3A3B"/>
              </a:gs>
              <a:gs pos="0">
                <a:schemeClr val="accent1">
                  <a:lumMod val="5000"/>
                  <a:lumOff val="95000"/>
                </a:schemeClr>
              </a:gs>
              <a:gs pos="100000">
                <a:srgbClr val="C00000"/>
              </a:gs>
              <a:gs pos="100000">
                <a:srgbClr val="C0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3451" y="975451"/>
            <a:ext cx="35189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ディスプレイ広告（予約型）</a:t>
            </a:r>
            <a:endParaRPr kumimoji="1" lang="en-US" altLang="ja-JP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ファイナンス商品</a:t>
            </a:r>
            <a:endParaRPr kumimoji="1" lang="en-US" altLang="ja-JP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キャンペーンのお知らせ</a:t>
            </a:r>
            <a:endParaRPr kumimoji="1" lang="en-US" altLang="ja-JP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48786" y="891419"/>
            <a:ext cx="3458591" cy="1084178"/>
          </a:xfrm>
          <a:prstGeom prst="rect">
            <a:avLst/>
          </a:prstGeom>
          <a:noFill/>
          <a:ln w="53975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74663" y="497759"/>
            <a:ext cx="1552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2022/08/3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85063" y="656550"/>
            <a:ext cx="836639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9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ビューアブルインプレッション増量キャンペーン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830884" y="200462"/>
            <a:ext cx="4996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　全商品対象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733568" y="1277498"/>
            <a:ext cx="8458432" cy="558050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highlight>
                <a:srgbClr val="C0C0C0"/>
              </a:highligh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971736" y="1832933"/>
            <a:ext cx="7975600" cy="2004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813913" y="14001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施策概要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3938709" y="1911024"/>
            <a:ext cx="8019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購入金額ごとのビューアブルインプレッション増量ラダーを設定、お得に増量！！</a:t>
            </a:r>
            <a:endParaRPr lang="en-US" altLang="ja-JP" sz="1600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7391934" y="2520731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AD</a:t>
            </a:r>
            <a:endParaRPr kumimoji="1" lang="ja-JP" altLang="en-US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0" name="フッター プレースホルダー 3">
            <a:extLst>
              <a:ext uri="{FF2B5EF4-FFF2-40B4-BE49-F238E27FC236}">
                <a16:creationId xmlns:a16="http://schemas.microsoft.com/office/drawing/2014/main" id="{57EA1086-69DC-914B-B90B-D9489792539B}"/>
              </a:ext>
            </a:extLst>
          </p:cNvPr>
          <p:cNvSpPr txBox="1">
            <a:spLocks/>
          </p:cNvSpPr>
          <p:nvPr/>
        </p:nvSpPr>
        <p:spPr>
          <a:xfrm>
            <a:off x="5467658" y="6672102"/>
            <a:ext cx="1177000" cy="156154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/>
              <a:t>© Yahoo Japan</a:t>
            </a:r>
            <a:endParaRPr lang="en-US" altLang="ja-JP" sz="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0" y="41470"/>
            <a:ext cx="1716766" cy="540556"/>
          </a:xfrm>
          <a:prstGeom prst="rect">
            <a:avLst/>
          </a:prstGeom>
        </p:spPr>
      </p:pic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7AFEF38-3D4E-E44B-AAFC-09CA3A1DC126}"/>
              </a:ext>
            </a:extLst>
          </p:cNvPr>
          <p:cNvSpPr/>
          <p:nvPr/>
        </p:nvSpPr>
        <p:spPr>
          <a:xfrm>
            <a:off x="-14534" y="2670417"/>
            <a:ext cx="3744854" cy="1382877"/>
          </a:xfrm>
          <a:prstGeom prst="rect">
            <a:avLst/>
          </a:prstGeom>
          <a:gradFill>
            <a:gsLst>
              <a:gs pos="24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6895EA9-8788-4E81-17C4-26BF615629A2}"/>
              </a:ext>
            </a:extLst>
          </p:cNvPr>
          <p:cNvSpPr/>
          <p:nvPr/>
        </p:nvSpPr>
        <p:spPr>
          <a:xfrm>
            <a:off x="3971736" y="4594770"/>
            <a:ext cx="7975600" cy="2004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DF3CF02-56F8-8873-5A4C-1187A070D53F}"/>
              </a:ext>
            </a:extLst>
          </p:cNvPr>
          <p:cNvSpPr txBox="1"/>
          <p:nvPr/>
        </p:nvSpPr>
        <p:spPr>
          <a:xfrm>
            <a:off x="3851496" y="4157182"/>
            <a:ext cx="3168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ファイナンスとは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365DEC33-ECA6-42C1-4292-897A6AFCED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170810"/>
              </p:ext>
            </p:extLst>
          </p:nvPr>
        </p:nvGraphicFramePr>
        <p:xfrm>
          <a:off x="4172063" y="2266987"/>
          <a:ext cx="3179550" cy="1438108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1680580">
                  <a:extLst>
                    <a:ext uri="{9D8B030D-6E8A-4147-A177-3AD203B41FA5}">
                      <a16:colId xmlns:a16="http://schemas.microsoft.com/office/drawing/2014/main" val="2188232782"/>
                    </a:ext>
                  </a:extLst>
                </a:gridCol>
                <a:gridCol w="1498970">
                  <a:extLst>
                    <a:ext uri="{9D8B030D-6E8A-4147-A177-3AD203B41FA5}">
                      <a16:colId xmlns:a16="http://schemas.microsoft.com/office/drawing/2014/main" val="1597459813"/>
                    </a:ext>
                  </a:extLst>
                </a:gridCol>
              </a:tblGrid>
              <a:tr h="359527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購入金額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増量率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989294"/>
                  </a:ext>
                </a:extLst>
              </a:tr>
              <a:tr h="359527"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</a:rPr>
                        <a:t>100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万円～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rgbClr val="C00000"/>
                          </a:solidFill>
                        </a:rPr>
                        <a:t>15%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821279"/>
                  </a:ext>
                </a:extLst>
              </a:tr>
              <a:tr h="359527"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</a:rPr>
                        <a:t>300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万円～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>
                          <a:solidFill>
                            <a:srgbClr val="C00000"/>
                          </a:solidFill>
                        </a:rPr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437914"/>
                  </a:ext>
                </a:extLst>
              </a:tr>
              <a:tr h="359527"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</a:rPr>
                        <a:t>500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万円～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>
                          <a:solidFill>
                            <a:srgbClr val="C00000"/>
                          </a:solidFill>
                        </a:rPr>
                        <a:t>35%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426052"/>
                  </a:ext>
                </a:extLst>
              </a:tr>
            </a:tbl>
          </a:graphicData>
        </a:graphic>
      </p:graphicFrame>
      <p:sp>
        <p:nvSpPr>
          <p:cNvPr id="79" name="正方形/長方形 78"/>
          <p:cNvSpPr/>
          <p:nvPr/>
        </p:nvSpPr>
        <p:spPr>
          <a:xfrm>
            <a:off x="7599597" y="2242939"/>
            <a:ext cx="4276357" cy="1547064"/>
          </a:xfrm>
          <a:prstGeom prst="rect">
            <a:avLst/>
          </a:prstGeom>
          <a:solidFill>
            <a:srgbClr val="EAE7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850714" y="2274442"/>
            <a:ext cx="383717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商品につき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万円以上ご購入いただくと、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左表の割合でビューアブル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インプレッションを増量します！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施策の詳細は裏面をご確認ください。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ECFA8CF1-F9AA-3484-DA21-28ACB11BD3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5481" y="4594770"/>
            <a:ext cx="1990519" cy="1942458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A117857-F416-5042-742B-83BB2BC05191}"/>
              </a:ext>
            </a:extLst>
          </p:cNvPr>
          <p:cNvSpPr/>
          <p:nvPr/>
        </p:nvSpPr>
        <p:spPr>
          <a:xfrm>
            <a:off x="6186519" y="4718703"/>
            <a:ext cx="5609241" cy="1756912"/>
          </a:xfrm>
          <a:prstGeom prst="rect">
            <a:avLst/>
          </a:prstGeom>
          <a:solidFill>
            <a:srgbClr val="EAE7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26B2813-6E2C-A71E-6438-27C60E9DD4C8}"/>
              </a:ext>
            </a:extLst>
          </p:cNvPr>
          <p:cNvSpPr txBox="1"/>
          <p:nvPr/>
        </p:nvSpPr>
        <p:spPr>
          <a:xfrm>
            <a:off x="6231627" y="5421032"/>
            <a:ext cx="54562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男性・女性ともに年齢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代以上、株価や金融商品に興味をもつ、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比較的高年収ユーザーが多く利用しています。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金融商品はもちろん、不動産、高級車、高級ブランド品、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海外旅行、ゴルフ用品などの広告主様との相性が良いです。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330F952-32E5-529F-A14D-4E29E69C5035}"/>
              </a:ext>
            </a:extLst>
          </p:cNvPr>
          <p:cNvSpPr/>
          <p:nvPr/>
        </p:nvSpPr>
        <p:spPr>
          <a:xfrm>
            <a:off x="6108983" y="4806513"/>
            <a:ext cx="56092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「国内株」「米国株」「投資信託」「為替（</a:t>
            </a:r>
            <a:r>
              <a:rPr lang="en-US" altLang="ja-JP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FX</a:t>
            </a:r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）」など</a:t>
            </a:r>
            <a:endParaRPr lang="en-US" altLang="ja-JP" sz="1600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金融商品を主軸とした、日本最大級の金融情報サイト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E22CF17-EAFE-7596-2229-5FA220981242}"/>
              </a:ext>
            </a:extLst>
          </p:cNvPr>
          <p:cNvSpPr txBox="1"/>
          <p:nvPr/>
        </p:nvSpPr>
        <p:spPr>
          <a:xfrm>
            <a:off x="6892242" y="4224569"/>
            <a:ext cx="2646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hlinkClick r:id="rId5"/>
              </a:rPr>
              <a:t>https://finance.yahoo.co.jp/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197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12192000" cy="4924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実施方法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注意事項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476CEE-01CB-1246-983B-CB34E8569EB0}"/>
              </a:ext>
            </a:extLst>
          </p:cNvPr>
          <p:cNvSpPr/>
          <p:nvPr/>
        </p:nvSpPr>
        <p:spPr>
          <a:xfrm>
            <a:off x="10462876" y="61181"/>
            <a:ext cx="1621971" cy="370114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広告主・代理店</a:t>
            </a: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限定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93E219B-1C9F-17B8-CD01-8C322EDDF92D}"/>
              </a:ext>
            </a:extLst>
          </p:cNvPr>
          <p:cNvSpPr txBox="1"/>
          <p:nvPr/>
        </p:nvSpPr>
        <p:spPr>
          <a:xfrm>
            <a:off x="525423" y="538832"/>
            <a:ext cx="11228773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キャンペーン対象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商品名： 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 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　トップ　トップパネル（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SP</a:t>
            </a:r>
          </a:p>
          <a:p>
            <a:pPr algn="l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　トップ　トップパネル（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SP</a:t>
            </a:r>
          </a:p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 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　トップ　トップインパクト　プライムディスプレイ　ダブルサイズ　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 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　トップ　プライムディスプレイ　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 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　カテゴリー指定　プライムディスプレイ　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商品の詳細はセールスシートでご確認ください。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https://s.yimg.jp/dl/displayads-guarantee/displayads-guarantee_salessheet_finance_2022H1.zip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■期間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・適用期間：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日～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日掲載分まで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実施方法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・対象商品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にて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1600" b="1" dirty="0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</a:t>
            </a:r>
            <a:r>
              <a:rPr kumimoji="1" lang="en-US" altLang="ja-JP" sz="1600" b="1" dirty="0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mps</a:t>
            </a:r>
            <a:r>
              <a:rPr kumimoji="1"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増量後の金額で予約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行ってください。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増量分は金額ベースで計算するとわかりやすいです。予算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万円の場合は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1.15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倍の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115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万円、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300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万円→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1.25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倍、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万円→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1.35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倍にした金額で予約してください。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・キャンペーンを予約した翌日までに、弊社営業担当まで下記お申込み内容をご連絡ください。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</a:t>
            </a:r>
            <a:r>
              <a:rPr lang="en-US" altLang="ja-JP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ID/</a:t>
            </a:r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キャンペーン</a:t>
            </a:r>
            <a:r>
              <a:rPr lang="en-US" altLang="ja-JP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ID/</a:t>
            </a:r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お申込み金額</a:t>
            </a:r>
            <a:r>
              <a:rPr lang="en-US" altLang="ja-JP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増量率</a:t>
            </a:r>
            <a:r>
              <a:rPr lang="en-US" altLang="ja-JP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お申込み商品</a:t>
            </a:r>
            <a:r>
              <a:rPr lang="en-US" altLang="ja-JP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お申込み</a:t>
            </a:r>
            <a:r>
              <a:rPr lang="en-US" altLang="ja-JP" sz="1600" b="1" dirty="0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lang="en-US" altLang="ja-JP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掲載期間</a:t>
            </a:r>
          </a:p>
          <a:p>
            <a:r>
              <a:rPr lang="ja-JP" altLang="en-US" sz="16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ご連絡をいただいたのち、弊社にて処理を行い、請求時は「特別調整金」として減額された金額をご請求します。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注意事項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万円以上から適用の施策です。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・予約後、弊社担当営業に情報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連携ない場合は、施策適用とならずに予約金額のまま請求が行われます。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日より前にご予約済の案件は、キャンペーン対象外です。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・在庫には限りがありますのでお早目の活用を推奨します。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・１商品ごとの金額設定です。商品合算の金額ではありません。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角丸四角形 3">
            <a:extLst>
              <a:ext uri="{FF2B5EF4-FFF2-40B4-BE49-F238E27FC236}">
                <a16:creationId xmlns:a16="http://schemas.microsoft.com/office/drawing/2014/main" id="{E0B2089E-2BE1-F53D-2215-DC59D889FB9A}"/>
              </a:ext>
            </a:extLst>
          </p:cNvPr>
          <p:cNvSpPr/>
          <p:nvPr/>
        </p:nvSpPr>
        <p:spPr>
          <a:xfrm>
            <a:off x="675301" y="3542747"/>
            <a:ext cx="1656184" cy="15969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フッター プレースホルダー 3">
            <a:extLst>
              <a:ext uri="{FF2B5EF4-FFF2-40B4-BE49-F238E27FC236}">
                <a16:creationId xmlns:a16="http://schemas.microsoft.com/office/drawing/2014/main" id="{F3D8F039-3D39-8F79-47A9-417E239F0D22}"/>
              </a:ext>
            </a:extLst>
          </p:cNvPr>
          <p:cNvSpPr txBox="1">
            <a:spLocks/>
          </p:cNvSpPr>
          <p:nvPr/>
        </p:nvSpPr>
        <p:spPr>
          <a:xfrm>
            <a:off x="5467658" y="6672102"/>
            <a:ext cx="1177000" cy="156154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/>
              <a:t>© Yahoo Japan</a:t>
            </a:r>
            <a:endParaRPr lang="en-US" altLang="ja-JP" sz="800" dirty="0"/>
          </a:p>
        </p:txBody>
      </p:sp>
      <p:sp>
        <p:nvSpPr>
          <p:cNvPr id="8" name="角丸四角形 3">
            <a:extLst>
              <a:ext uri="{FF2B5EF4-FFF2-40B4-BE49-F238E27FC236}">
                <a16:creationId xmlns:a16="http://schemas.microsoft.com/office/drawing/2014/main" id="{BD1761A6-C818-2BDD-E69F-68DD4F87756C}"/>
              </a:ext>
            </a:extLst>
          </p:cNvPr>
          <p:cNvSpPr/>
          <p:nvPr/>
        </p:nvSpPr>
        <p:spPr>
          <a:xfrm>
            <a:off x="675304" y="674075"/>
            <a:ext cx="2664296" cy="15969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角丸四角形 3">
            <a:extLst>
              <a:ext uri="{FF2B5EF4-FFF2-40B4-BE49-F238E27FC236}">
                <a16:creationId xmlns:a16="http://schemas.microsoft.com/office/drawing/2014/main" id="{422085A4-CE23-7566-5035-52A67F36D45E}"/>
              </a:ext>
            </a:extLst>
          </p:cNvPr>
          <p:cNvSpPr/>
          <p:nvPr/>
        </p:nvSpPr>
        <p:spPr>
          <a:xfrm>
            <a:off x="675302" y="5186161"/>
            <a:ext cx="1469379" cy="15969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8089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6694</TotalTime>
  <Words>551</Words>
  <Application>Microsoft Office PowerPoint</Application>
  <PresentationFormat>ワイド画面</PresentationFormat>
  <Paragraphs>63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>Yahoo! JAPAN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60</cp:revision>
  <dcterms:created xsi:type="dcterms:W3CDTF">2021-11-16T08:25:37Z</dcterms:created>
  <dcterms:modified xsi:type="dcterms:W3CDTF">2022-08-02T06:33:56Z</dcterms:modified>
</cp:coreProperties>
</file>