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5.jpg" ContentType="image/jpg"/>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7" r:id="rId3"/>
    <p:sldId id="268" r:id="rId4"/>
    <p:sldId id="266"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F2D2D"/>
    <a:srgbClr val="FF6D6D"/>
    <a:srgbClr val="CD3A3B"/>
    <a:srgbClr val="B4B4B4"/>
    <a:srgbClr val="FF2121"/>
    <a:srgbClr val="FFAFAF"/>
    <a:srgbClr val="00AEEE"/>
    <a:srgbClr val="EAE7DE"/>
    <a:srgbClr val="FED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13FEA5-CA32-442F-BB34-E114D630FFD2}" v="215" dt="2022-09-14T06:27:51.59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78" autoAdjust="0"/>
    <p:restoredTop sz="94660"/>
  </p:normalViewPr>
  <p:slideViewPr>
    <p:cSldViewPr snapToGrid="0">
      <p:cViewPr varScale="1">
        <p:scale>
          <a:sx n="83" d="100"/>
          <a:sy n="83" d="100"/>
        </p:scale>
        <p:origin x="44" y="72"/>
      </p:cViewPr>
      <p:guideLst>
        <p:guide orient="horz" pos="2160"/>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solidFill>
              <a:schemeClr val="tx1">
                <a:lumMod val="75000"/>
                <a:lumOff val="25000"/>
              </a:schemeClr>
            </a:solidFill>
          </c:spPr>
          <c:dPt>
            <c:idx val="0"/>
            <c:bubble3D val="0"/>
            <c:explosion val="3"/>
            <c:spPr>
              <a:solidFill>
                <a:srgbClr val="FFC637"/>
              </a:soli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85B7-4A8F-B35D-C2950B82DFBF}"/>
              </c:ext>
            </c:extLst>
          </c:dPt>
          <c:dPt>
            <c:idx val="1"/>
            <c:bubble3D val="0"/>
            <c:spPr>
              <a:solidFill>
                <a:srgbClr val="FFDB75"/>
              </a:soli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85B7-4A8F-B35D-C2950B82DFBF}"/>
              </c:ext>
            </c:extLst>
          </c:dPt>
          <c:dLbls>
            <c:dLbl>
              <c:idx val="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ea"/>
                      <a:ea typeface="+mn-ea"/>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layout>
                    <c:manualLayout>
                      <c:w val="0.25174862070005127"/>
                      <c:h val="0.2453302566330135"/>
                    </c:manualLayout>
                  </c15:layout>
                </c:ext>
                <c:ext xmlns:c16="http://schemas.microsoft.com/office/drawing/2014/chart" uri="{C3380CC4-5D6E-409C-BE32-E72D297353CC}">
                  <c16:uniqueId val="{00000001-85B7-4A8F-B35D-C2950B82DFBF}"/>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mn-ea"/>
                    <a:ea typeface="+mn-ea"/>
                    <a:cs typeface="+mn-cs"/>
                  </a:defRPr>
                </a:pPr>
                <a:endParaRPr lang="ja-JP"/>
              </a:p>
            </c:txPr>
            <c:dLblPos val="ct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data_閲覧枚数別UU数!$AD$14:$AD$15</c:f>
              <c:strCache>
                <c:ptCount val="1"/>
                <c:pt idx="0">
                  <c:v>見ない</c:v>
                </c:pt>
              </c:strCache>
            </c:strRef>
          </c:cat>
          <c:val>
            <c:numRef>
              <c:f>data_閲覧枚数別UU数!$AE$14:$AE$15</c:f>
              <c:numCache>
                <c:formatCode>0.0%</c:formatCode>
                <c:ptCount val="2"/>
                <c:pt idx="0">
                  <c:v>0.64198354216120124</c:v>
                </c:pt>
                <c:pt idx="1">
                  <c:v>0.35799999999999998</c:v>
                </c:pt>
              </c:numCache>
            </c:numRef>
          </c:val>
          <c:extLst>
            <c:ext xmlns:c16="http://schemas.microsoft.com/office/drawing/2014/chart" uri="{C3380CC4-5D6E-409C-BE32-E72D297353CC}">
              <c16:uniqueId val="{00000007-85B7-4A8F-B35D-C2950B82DFBF}"/>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latin typeface="+mn-ea"/>
          <a:ea typeface="+mn-ea"/>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655177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519031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37615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175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1950369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3206244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66309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869946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日付プレースホルダー 1"/>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3605091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2089139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2621033-BDDD-4A4D-B046-49DD7D676B40}" type="datetimeFigureOut">
              <a:rPr kumimoji="1" lang="ja-JP" altLang="en-US" smtClean="0"/>
              <a:t>2022/9/21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3423101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621033-BDDD-4A4D-B046-49DD7D676B40}" type="datetimeFigureOut">
              <a:rPr kumimoji="1" lang="ja-JP" altLang="en-US" smtClean="0"/>
              <a:t>2022/9/21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E5BF18-E19B-4A75-82F5-21ED60D82C65}" type="slidenum">
              <a:rPr kumimoji="1" lang="ja-JP" altLang="en-US" smtClean="0"/>
              <a:t>‹#›</a:t>
            </a:fld>
            <a:endParaRPr kumimoji="1" lang="ja-JP" altLang="en-US"/>
          </a:p>
        </p:txBody>
      </p:sp>
    </p:spTree>
    <p:extLst>
      <p:ext uri="{BB962C8B-B14F-4D97-AF65-F5344CB8AC3E}">
        <p14:creationId xmlns:p14="http://schemas.microsoft.com/office/powerpoint/2010/main" val="2114442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hyperlink" Target="https://s.yimg.jp/dl/displayads-guarantee/audiencelist.zip" TargetMode="External"/><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hyperlink" Target="https://portal.yadui.business.yahoo.co.jp/agencyportal/873243/" TargetMode="External"/><Relationship Id="rId7" Type="http://schemas.openxmlformats.org/officeDocument/2006/relationships/hyperlink" Target="https://portal.yadui.business.yahoo.co.jp/agencyportal/30324103/" TargetMode="External"/><Relationship Id="rId2" Type="http://schemas.openxmlformats.org/officeDocument/2006/relationships/hyperlink" Target="https://s.yimg.jp/dl/displayads-guarantee/displayads-guarantee_yahooteikyou_applicableproductslist.zip" TargetMode="External"/><Relationship Id="rId1" Type="http://schemas.openxmlformats.org/officeDocument/2006/relationships/slideLayout" Target="../slideLayouts/slideLayout2.xml"/><Relationship Id="rId6" Type="http://schemas.openxmlformats.org/officeDocument/2006/relationships/hyperlink" Target="https://marketing.yahoo.co.jp/case/post/20200716839683.html" TargetMode="External"/><Relationship Id="rId5" Type="http://schemas.openxmlformats.org/officeDocument/2006/relationships/hyperlink" Target="https://marketing.yahoo.co.jp/case/post/20200918850416.html" TargetMode="External"/><Relationship Id="rId4" Type="http://schemas.openxmlformats.org/officeDocument/2006/relationships/hyperlink" Target="https://s.yimg.jp/dl/displayads-guarantee/audiencelist.zip"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jp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DB8F6294-941B-EF14-676E-9B94F6481604}"/>
              </a:ext>
            </a:extLst>
          </p:cNvPr>
          <p:cNvSpPr/>
          <p:nvPr/>
        </p:nvSpPr>
        <p:spPr>
          <a:xfrm>
            <a:off x="2777067" y="0"/>
            <a:ext cx="9414934" cy="1557867"/>
          </a:xfrm>
          <a:prstGeom prst="rect">
            <a:avLst/>
          </a:prstGeom>
          <a:solidFill>
            <a:schemeClr val="bg1">
              <a:lumMod val="85000"/>
              <a:alpha val="309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7" name="四角形: 角を丸くする 26">
            <a:extLst>
              <a:ext uri="{FF2B5EF4-FFF2-40B4-BE49-F238E27FC236}">
                <a16:creationId xmlns:a16="http://schemas.microsoft.com/office/drawing/2014/main" id="{CACEE260-CAC8-B26D-118F-56613ED81297}"/>
              </a:ext>
            </a:extLst>
          </p:cNvPr>
          <p:cNvSpPr/>
          <p:nvPr/>
        </p:nvSpPr>
        <p:spPr>
          <a:xfrm>
            <a:off x="2973478" y="1324197"/>
            <a:ext cx="7770722" cy="111969"/>
          </a:xfrm>
          <a:prstGeom prst="roundRect">
            <a:avLst/>
          </a:prstGeom>
          <a:solidFill>
            <a:srgbClr val="CD3A3B">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E9476CEE-01CB-1246-983B-CB34E8569EB0}"/>
              </a:ext>
            </a:extLst>
          </p:cNvPr>
          <p:cNvSpPr/>
          <p:nvPr/>
        </p:nvSpPr>
        <p:spPr>
          <a:xfrm>
            <a:off x="10462876" y="61181"/>
            <a:ext cx="1621971" cy="37011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游ゴシック" panose="020B0400000000000000" pitchFamily="50" charset="-128"/>
                <a:ea typeface="游ゴシック" panose="020B0400000000000000" pitchFamily="50" charset="-128"/>
              </a:rPr>
              <a:t>広告主・代理店</a:t>
            </a:r>
            <a:endParaRPr lang="en-US" altLang="ja-JP" sz="1100"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1100" dirty="0">
                <a:solidFill>
                  <a:schemeClr val="tx1"/>
                </a:solidFill>
                <a:latin typeface="游ゴシック" panose="020B0400000000000000" pitchFamily="50" charset="-128"/>
                <a:ea typeface="游ゴシック" panose="020B0400000000000000" pitchFamily="50" charset="-128"/>
              </a:rPr>
              <a:t>限定</a:t>
            </a:r>
          </a:p>
        </p:txBody>
      </p:sp>
      <p:sp>
        <p:nvSpPr>
          <p:cNvPr id="3" name="正方形/長方形 2"/>
          <p:cNvSpPr/>
          <p:nvPr/>
        </p:nvSpPr>
        <p:spPr>
          <a:xfrm>
            <a:off x="0" y="1"/>
            <a:ext cx="2831253" cy="1584959"/>
          </a:xfrm>
          <a:prstGeom prst="rect">
            <a:avLst/>
          </a:prstGeom>
          <a:solidFill>
            <a:srgbClr val="CD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latin typeface="游ゴシック" panose="020B0400000000000000" pitchFamily="50" charset="-128"/>
              <a:ea typeface="游ゴシック" panose="020B0400000000000000" pitchFamily="50" charset="-128"/>
            </a:endParaRPr>
          </a:p>
        </p:txBody>
      </p:sp>
      <p:sp>
        <p:nvSpPr>
          <p:cNvPr id="6" name="テキスト ボックス 5"/>
          <p:cNvSpPr txBox="1"/>
          <p:nvPr/>
        </p:nvSpPr>
        <p:spPr>
          <a:xfrm>
            <a:off x="166019" y="697502"/>
            <a:ext cx="2632623" cy="738664"/>
          </a:xfrm>
          <a:prstGeom prst="rect">
            <a:avLst/>
          </a:prstGeom>
          <a:noFill/>
        </p:spPr>
        <p:txBody>
          <a:bodyPr wrap="square" rtlCol="0">
            <a:spAutoFit/>
          </a:bodyPr>
          <a:lstStyle/>
          <a:p>
            <a:r>
              <a:rPr lang="en-US" altLang="ja-JP" sz="1400" b="1" dirty="0">
                <a:solidFill>
                  <a:schemeClr val="bg1"/>
                </a:solidFill>
                <a:latin typeface="游ゴシック" panose="020B0400000000000000" pitchFamily="50" charset="-128"/>
                <a:ea typeface="游ゴシック" panose="020B0400000000000000" pitchFamily="50" charset="-128"/>
              </a:rPr>
              <a:t>Yahoo!</a:t>
            </a:r>
            <a:r>
              <a:rPr lang="ja-JP" altLang="en-US" sz="1400" b="1" dirty="0">
                <a:solidFill>
                  <a:schemeClr val="bg1"/>
                </a:solidFill>
                <a:latin typeface="游ゴシック" panose="020B0400000000000000" pitchFamily="50" charset="-128"/>
                <a:ea typeface="游ゴシック" panose="020B0400000000000000" pitchFamily="50" charset="-128"/>
              </a:rPr>
              <a:t>広告</a:t>
            </a:r>
            <a:endParaRPr lang="en-US" altLang="ja-JP" sz="1400" b="1" dirty="0">
              <a:solidFill>
                <a:schemeClr val="bg1"/>
              </a:solidFill>
              <a:latin typeface="游ゴシック" panose="020B0400000000000000" pitchFamily="50" charset="-128"/>
              <a:ea typeface="游ゴシック" panose="020B0400000000000000" pitchFamily="50" charset="-128"/>
            </a:endParaRPr>
          </a:p>
          <a:p>
            <a:r>
              <a:rPr lang="ja-JP" altLang="en-US" sz="1400" b="1" dirty="0">
                <a:solidFill>
                  <a:schemeClr val="bg1"/>
                </a:solidFill>
                <a:latin typeface="游ゴシック" panose="020B0400000000000000" pitchFamily="50" charset="-128"/>
                <a:ea typeface="游ゴシック" panose="020B0400000000000000" pitchFamily="50" charset="-128"/>
              </a:rPr>
              <a:t>ディスプレイ広告（予約型）</a:t>
            </a:r>
            <a:endParaRPr kumimoji="1" lang="en-US" altLang="ja-JP" sz="1400" b="1" dirty="0">
              <a:solidFill>
                <a:schemeClr val="bg1"/>
              </a:solidFill>
              <a:latin typeface="游ゴシック" panose="020B0400000000000000" pitchFamily="50" charset="-128"/>
              <a:ea typeface="游ゴシック" panose="020B0400000000000000" pitchFamily="50" charset="-128"/>
            </a:endParaRPr>
          </a:p>
          <a:p>
            <a:r>
              <a:rPr lang="ja-JP" altLang="en-US" sz="1400" b="1" dirty="0">
                <a:solidFill>
                  <a:schemeClr val="bg1"/>
                </a:solidFill>
                <a:latin typeface="游ゴシック" panose="020B0400000000000000" pitchFamily="50" charset="-128"/>
                <a:ea typeface="游ゴシック" panose="020B0400000000000000" pitchFamily="50" charset="-128"/>
              </a:rPr>
              <a:t>キャンペーンのお知らせ</a:t>
            </a:r>
            <a:endParaRPr kumimoji="1" lang="en-US" altLang="ja-JP" sz="1400" b="1" dirty="0">
              <a:solidFill>
                <a:schemeClr val="bg1"/>
              </a:solidFill>
              <a:latin typeface="游ゴシック" panose="020B0400000000000000" pitchFamily="50" charset="-128"/>
              <a:ea typeface="游ゴシック" panose="020B0400000000000000" pitchFamily="50" charset="-128"/>
            </a:endParaRPr>
          </a:p>
        </p:txBody>
      </p:sp>
      <p:sp>
        <p:nvSpPr>
          <p:cNvPr id="16" name="テキスト ボックス 15"/>
          <p:cNvSpPr txBox="1"/>
          <p:nvPr/>
        </p:nvSpPr>
        <p:spPr>
          <a:xfrm>
            <a:off x="2831253" y="366009"/>
            <a:ext cx="9414934" cy="1178784"/>
          </a:xfrm>
          <a:prstGeom prst="rect">
            <a:avLst/>
          </a:prstGeom>
          <a:noFill/>
        </p:spPr>
        <p:txBody>
          <a:bodyPr wrap="square" rtlCol="0">
            <a:spAutoFit/>
          </a:bodyPr>
          <a:lstStyle/>
          <a:p>
            <a:pPr>
              <a:lnSpc>
                <a:spcPct val="130000"/>
              </a:lnSpc>
            </a:pPr>
            <a:r>
              <a:rPr kumimoji="1" lang="ja-JP" altLang="en-US" sz="1600" b="1" dirty="0">
                <a:solidFill>
                  <a:schemeClr val="tx1">
                    <a:lumMod val="75000"/>
                    <a:lumOff val="25000"/>
                  </a:schemeClr>
                </a:solidFill>
                <a:latin typeface="游ゴシック" panose="020B0400000000000000" pitchFamily="50" charset="-128"/>
                <a:ea typeface="游ゴシック" panose="020B0400000000000000" pitchFamily="50" charset="-128"/>
              </a:rPr>
              <a:t>ブランドパネルを含む予約型４サービスを</a:t>
            </a:r>
            <a:endParaRPr kumimoji="1" lang="en-US" altLang="ja-JP" sz="1600" b="1"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kumimoji="1" lang="ja-JP" altLang="en-US" sz="1600" b="1" dirty="0">
                <a:solidFill>
                  <a:schemeClr val="tx1">
                    <a:lumMod val="75000"/>
                    <a:lumOff val="25000"/>
                  </a:schemeClr>
                </a:solidFill>
                <a:latin typeface="游ゴシック" panose="020B0400000000000000" pitchFamily="50" charset="-128"/>
                <a:ea typeface="游ゴシック" panose="020B0400000000000000" pitchFamily="50" charset="-128"/>
              </a:rPr>
              <a:t>オーディエンスリスト（ヤフー提供）ターゲティング指定でご購入された場合、</a:t>
            </a:r>
            <a:endParaRPr kumimoji="1" lang="en-US" altLang="ja-JP" sz="1600" b="1"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nSpc>
                <a:spcPct val="130000"/>
              </a:lnSpc>
            </a:pPr>
            <a:r>
              <a:rPr lang="ja-JP" altLang="en-US" sz="2800" b="1" dirty="0">
                <a:solidFill>
                  <a:srgbClr val="FF2D2D"/>
                </a:solidFill>
                <a:latin typeface="游ゴシック" panose="020B0400000000000000" pitchFamily="50" charset="-128"/>
                <a:ea typeface="游ゴシック" panose="020B0400000000000000" pitchFamily="50" charset="-128"/>
              </a:rPr>
              <a:t>ビューアブルインプレッション</a:t>
            </a:r>
            <a:r>
              <a:rPr lang="en-US" altLang="ja-JP" sz="2800" b="1" dirty="0">
                <a:solidFill>
                  <a:srgbClr val="FF2D2D"/>
                </a:solidFill>
                <a:latin typeface="游ゴシック" panose="020B0400000000000000" pitchFamily="50" charset="-128"/>
                <a:ea typeface="游ゴシック" panose="020B0400000000000000" pitchFamily="50" charset="-128"/>
              </a:rPr>
              <a:t>10%</a:t>
            </a:r>
            <a:r>
              <a:rPr lang="ja-JP" altLang="en-US" sz="2800" b="1" dirty="0">
                <a:solidFill>
                  <a:srgbClr val="FF2D2D"/>
                </a:solidFill>
                <a:latin typeface="游ゴシック" panose="020B0400000000000000" pitchFamily="50" charset="-128"/>
                <a:ea typeface="游ゴシック" panose="020B0400000000000000" pitchFamily="50" charset="-128"/>
              </a:rPr>
              <a:t>増量でご提供</a:t>
            </a:r>
            <a:r>
              <a:rPr lang="ja-JP" altLang="en-US" b="1" dirty="0">
                <a:solidFill>
                  <a:schemeClr val="tx1">
                    <a:lumMod val="75000"/>
                    <a:lumOff val="25000"/>
                  </a:schemeClr>
                </a:solidFill>
                <a:latin typeface="游ゴシック" panose="020B0400000000000000" pitchFamily="50" charset="-128"/>
                <a:ea typeface="游ゴシック" panose="020B0400000000000000" pitchFamily="50" charset="-128"/>
              </a:rPr>
              <a:t>いたします！</a:t>
            </a:r>
            <a:endParaRPr kumimoji="1" lang="ja-JP" altLang="en-US"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40" y="41470"/>
            <a:ext cx="1716766" cy="540556"/>
          </a:xfrm>
          <a:prstGeom prst="rect">
            <a:avLst/>
          </a:prstGeom>
        </p:spPr>
      </p:pic>
      <p:sp>
        <p:nvSpPr>
          <p:cNvPr id="10" name="正方形/長方形 9"/>
          <p:cNvSpPr/>
          <p:nvPr/>
        </p:nvSpPr>
        <p:spPr>
          <a:xfrm>
            <a:off x="142225" y="675964"/>
            <a:ext cx="2533242" cy="773530"/>
          </a:xfrm>
          <a:prstGeom prst="rect">
            <a:avLst/>
          </a:prstGeom>
          <a:noFill/>
          <a:ln w="53975"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aphicFrame>
        <p:nvGraphicFramePr>
          <p:cNvPr id="9" name="表 10">
            <a:extLst>
              <a:ext uri="{FF2B5EF4-FFF2-40B4-BE49-F238E27FC236}">
                <a16:creationId xmlns:a16="http://schemas.microsoft.com/office/drawing/2014/main" id="{4CD3862E-04B5-C195-7830-222D6967987A}"/>
              </a:ext>
            </a:extLst>
          </p:cNvPr>
          <p:cNvGraphicFramePr>
            <a:graphicFrameLocks noGrp="1"/>
          </p:cNvGraphicFramePr>
          <p:nvPr>
            <p:extLst>
              <p:ext uri="{D42A27DB-BD31-4B8C-83A1-F6EECF244321}">
                <p14:modId xmlns:p14="http://schemas.microsoft.com/office/powerpoint/2010/main" val="886413224"/>
              </p:ext>
            </p:extLst>
          </p:nvPr>
        </p:nvGraphicFramePr>
        <p:xfrm>
          <a:off x="109727" y="2575867"/>
          <a:ext cx="11972546" cy="4236720"/>
        </p:xfrm>
        <a:graphic>
          <a:graphicData uri="http://schemas.openxmlformats.org/drawingml/2006/table">
            <a:tbl>
              <a:tblPr firstRow="1" bandRow="1">
                <a:tableStyleId>{5940675A-B579-460E-94D1-54222C63F5DA}</a:tableStyleId>
              </a:tblPr>
              <a:tblGrid>
                <a:gridCol w="1241684">
                  <a:extLst>
                    <a:ext uri="{9D8B030D-6E8A-4147-A177-3AD203B41FA5}">
                      <a16:colId xmlns:a16="http://schemas.microsoft.com/office/drawing/2014/main" val="3515564870"/>
                    </a:ext>
                  </a:extLst>
                </a:gridCol>
                <a:gridCol w="1788477">
                  <a:extLst>
                    <a:ext uri="{9D8B030D-6E8A-4147-A177-3AD203B41FA5}">
                      <a16:colId xmlns:a16="http://schemas.microsoft.com/office/drawing/2014/main" val="3380962604"/>
                    </a:ext>
                  </a:extLst>
                </a:gridCol>
                <a:gridCol w="1788477">
                  <a:extLst>
                    <a:ext uri="{9D8B030D-6E8A-4147-A177-3AD203B41FA5}">
                      <a16:colId xmlns:a16="http://schemas.microsoft.com/office/drawing/2014/main" val="1028699913"/>
                    </a:ext>
                  </a:extLst>
                </a:gridCol>
                <a:gridCol w="1788477">
                  <a:extLst>
                    <a:ext uri="{9D8B030D-6E8A-4147-A177-3AD203B41FA5}">
                      <a16:colId xmlns:a16="http://schemas.microsoft.com/office/drawing/2014/main" val="320818977"/>
                    </a:ext>
                  </a:extLst>
                </a:gridCol>
                <a:gridCol w="1788477">
                  <a:extLst>
                    <a:ext uri="{9D8B030D-6E8A-4147-A177-3AD203B41FA5}">
                      <a16:colId xmlns:a16="http://schemas.microsoft.com/office/drawing/2014/main" val="2420146792"/>
                    </a:ext>
                  </a:extLst>
                </a:gridCol>
                <a:gridCol w="1788477">
                  <a:extLst>
                    <a:ext uri="{9D8B030D-6E8A-4147-A177-3AD203B41FA5}">
                      <a16:colId xmlns:a16="http://schemas.microsoft.com/office/drawing/2014/main" val="2719562728"/>
                    </a:ext>
                  </a:extLst>
                </a:gridCol>
                <a:gridCol w="1788477">
                  <a:extLst>
                    <a:ext uri="{9D8B030D-6E8A-4147-A177-3AD203B41FA5}">
                      <a16:colId xmlns:a16="http://schemas.microsoft.com/office/drawing/2014/main" val="2260132838"/>
                    </a:ext>
                  </a:extLst>
                </a:gridCol>
              </a:tblGrid>
              <a:tr h="5499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0" dirty="0">
                          <a:solidFill>
                            <a:schemeClr val="tx1"/>
                          </a:solidFill>
                          <a:latin typeface="游ゴシック" panose="020B0400000000000000" pitchFamily="50" charset="-128"/>
                          <a:ea typeface="游ゴシック" panose="020B0400000000000000" pitchFamily="50" charset="-128"/>
                        </a:rPr>
                        <a:t>ターゲティング名</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メディア視聴</a:t>
                      </a:r>
                      <a:endParaRPr lang="en-US" altLang="ja-JP" sz="1600" b="1" dirty="0">
                        <a:solidFill>
                          <a:schemeClr val="bg1"/>
                        </a:solidFill>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ファン</a:t>
                      </a:r>
                      <a:endParaRPr lang="en-US" altLang="ja-JP" sz="1600" b="1" dirty="0">
                        <a:solidFill>
                          <a:schemeClr val="bg1"/>
                        </a:solidFill>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endParaRPr kumimoji="1" lang="ja-JP" altLang="en-US" sz="1600" b="1" dirty="0">
                        <a:solidFill>
                          <a:schemeClr val="bg1"/>
                        </a:solidFill>
                        <a:latin typeface="游ゴシック" panose="020B0400000000000000" pitchFamily="50" charset="-128"/>
                        <a:ea typeface="游ゴシック" panose="020B0400000000000000" pitchFamily="50" charset="-128"/>
                      </a:endParaRP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b="1" dirty="0">
                          <a:solidFill>
                            <a:schemeClr val="bg1"/>
                          </a:solidFill>
                          <a:latin typeface="游ゴシック" panose="020B0400000000000000" pitchFamily="50" charset="-128"/>
                          <a:ea typeface="游ゴシック" panose="020B0400000000000000" pitchFamily="50" charset="-128"/>
                        </a:rPr>
                        <a:t>SDGs</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自動車関心</a:t>
                      </a:r>
                      <a:endParaRPr lang="en-US" altLang="ja-JP" sz="1600" b="1" dirty="0">
                        <a:solidFill>
                          <a:schemeClr val="bg1"/>
                        </a:solidFill>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企業</a:t>
                      </a:r>
                      <a:endParaRPr lang="en-US" altLang="ja-JP" sz="1600" b="1" dirty="0">
                        <a:solidFill>
                          <a:schemeClr val="bg1"/>
                        </a:solidFill>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チラシ非閲覧</a:t>
                      </a:r>
                      <a:endParaRPr lang="en-US" altLang="ja-JP" sz="1600" b="1" dirty="0">
                        <a:solidFill>
                          <a:schemeClr val="bg1"/>
                        </a:solidFill>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schemeClr val="bg1"/>
                          </a:solidFill>
                          <a:latin typeface="游ゴシック" panose="020B0400000000000000" pitchFamily="50" charset="-128"/>
                          <a:ea typeface="游ゴシック" panose="020B0400000000000000" pitchFamily="50" charset="-128"/>
                        </a:rPr>
                        <a:t>ターゲティング</a:t>
                      </a:r>
                    </a:p>
                  </a:txBody>
                  <a:tcPr anchor="ctr">
                    <a:solidFill>
                      <a:schemeClr val="tx1">
                        <a:lumMod val="65000"/>
                        <a:lumOff val="35000"/>
                      </a:schemeClr>
                    </a:solidFill>
                  </a:tcPr>
                </a:tc>
                <a:extLst>
                  <a:ext uri="{0D108BD9-81ED-4DB2-BD59-A6C34878D82A}">
                    <a16:rowId xmlns:a16="http://schemas.microsoft.com/office/drawing/2014/main" val="1555132981"/>
                  </a:ext>
                </a:extLst>
              </a:tr>
              <a:tr h="9551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0" dirty="0">
                          <a:solidFill>
                            <a:schemeClr val="tx1"/>
                          </a:solidFill>
                          <a:latin typeface="游ゴシック" panose="020B0400000000000000" pitchFamily="50" charset="-128"/>
                          <a:ea typeface="+mn-ea"/>
                        </a:rPr>
                        <a:t>概要</a:t>
                      </a:r>
                      <a:endParaRPr lang="en-US" altLang="ja-JP" sz="1100" b="0" dirty="0">
                        <a:solidFill>
                          <a:schemeClr val="tx1"/>
                        </a:solidFill>
                        <a:latin typeface="游ゴシック" panose="020B0400000000000000" pitchFamily="50" charset="-128"/>
                        <a:ea typeface="游ゴシック" panose="020B0400000000000000" pitchFamily="50" charset="-128"/>
                      </a:endParaRPr>
                    </a:p>
                  </a:txBody>
                  <a:tcPr anchor="c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游ゴシック" panose="020B0400000000000000" pitchFamily="50" charset="-128"/>
                          <a:ea typeface="游ゴシック" panose="020B0400000000000000" pitchFamily="50" charset="-128"/>
                        </a:rPr>
                        <a:t>・マクロミル</a:t>
                      </a:r>
                      <a:r>
                        <a:rPr lang="en-US" altLang="ja-JP" sz="1200" b="0" dirty="0">
                          <a:solidFill>
                            <a:schemeClr val="tx1"/>
                          </a:solidFill>
                          <a:latin typeface="游ゴシック" panose="020B0400000000000000" pitchFamily="50" charset="-128"/>
                          <a:ea typeface="游ゴシック" panose="020B0400000000000000" pitchFamily="50" charset="-128"/>
                        </a:rPr>
                        <a:t>OTS</a:t>
                      </a:r>
                      <a:r>
                        <a:rPr lang="ja-JP" altLang="en-US" sz="1200" b="0" dirty="0">
                          <a:solidFill>
                            <a:schemeClr val="tx1"/>
                          </a:solidFill>
                          <a:latin typeface="游ゴシック" panose="020B0400000000000000" pitchFamily="50" charset="-128"/>
                          <a:ea typeface="游ゴシック" panose="020B0400000000000000" pitchFamily="50" charset="-128"/>
                        </a:rPr>
                        <a:t>調査で分析した</a:t>
                      </a:r>
                      <a:r>
                        <a:rPr lang="ja-JP" altLang="en-US" sz="1200" b="1" dirty="0">
                          <a:solidFill>
                            <a:srgbClr val="FF2D2D"/>
                          </a:solidFill>
                          <a:latin typeface="游ゴシック" panose="020B0400000000000000" pitchFamily="50" charset="-128"/>
                          <a:ea typeface="游ゴシック" panose="020B0400000000000000" pitchFamily="50" charset="-128"/>
                        </a:rPr>
                        <a:t>メディアの視聴傾向</a:t>
                      </a:r>
                      <a:r>
                        <a:rPr lang="ja-JP" altLang="en-US" sz="1200" b="0" dirty="0">
                          <a:solidFill>
                            <a:schemeClr val="tx1"/>
                          </a:solidFill>
                          <a:latin typeface="游ゴシック" panose="020B0400000000000000" pitchFamily="50" charset="-128"/>
                          <a:ea typeface="游ゴシック" panose="020B0400000000000000" pitchFamily="50" charset="-128"/>
                        </a:rPr>
                        <a:t>に合わせた広告配信が可能</a:t>
                      </a:r>
                      <a:endParaRPr lang="en-US" altLang="ja-JP"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r>
                        <a:rPr lang="ja-JP" altLang="en-US" sz="1200" b="0" dirty="0">
                          <a:solidFill>
                            <a:schemeClr val="tx1"/>
                          </a:solidFill>
                          <a:latin typeface="游ゴシック" panose="020B0400000000000000" pitchFamily="50" charset="-128"/>
                          <a:ea typeface="游ゴシック" panose="020B0400000000000000" pitchFamily="50" charset="-128"/>
                        </a:rPr>
                        <a:t>・</a:t>
                      </a:r>
                      <a:r>
                        <a:rPr lang="ja-JP" altLang="en-US" sz="1200" b="1" dirty="0">
                          <a:solidFill>
                            <a:srgbClr val="FF2D2D"/>
                          </a:solidFill>
                          <a:latin typeface="游ゴシック" panose="020B0400000000000000" pitchFamily="50" charset="-128"/>
                          <a:ea typeface="游ゴシック" panose="020B0400000000000000" pitchFamily="50" charset="-128"/>
                        </a:rPr>
                        <a:t>芸能人やインフルエンサーに興味関心</a:t>
                      </a:r>
                      <a:r>
                        <a:rPr lang="ja-JP" altLang="en-US" sz="1200" b="0" dirty="0">
                          <a:solidFill>
                            <a:schemeClr val="tx1"/>
                          </a:solidFill>
                          <a:latin typeface="游ゴシック" panose="020B0400000000000000" pitchFamily="50" charset="-128"/>
                          <a:ea typeface="游ゴシック" panose="020B0400000000000000" pitchFamily="50" charset="-128"/>
                        </a:rPr>
                        <a:t>を持つユーザーに広告配信が可能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游ゴシック" panose="020B0400000000000000" pitchFamily="50" charset="-128"/>
                          <a:ea typeface="游ゴシック" panose="020B0400000000000000" pitchFamily="50" charset="-128"/>
                        </a:rPr>
                        <a:t>・</a:t>
                      </a:r>
                      <a:r>
                        <a:rPr lang="en-US" altLang="ja-JP" sz="1200" b="1" dirty="0">
                          <a:solidFill>
                            <a:srgbClr val="FF2D2D"/>
                          </a:solidFill>
                          <a:latin typeface="游ゴシック" panose="020B0400000000000000" pitchFamily="50" charset="-128"/>
                          <a:ea typeface="游ゴシック" panose="020B0400000000000000" pitchFamily="50" charset="-128"/>
                        </a:rPr>
                        <a:t>SDGs</a:t>
                      </a:r>
                      <a:r>
                        <a:rPr lang="ja-JP" altLang="en-US" sz="1200" b="1" dirty="0">
                          <a:solidFill>
                            <a:srgbClr val="FF2D2D"/>
                          </a:solidFill>
                          <a:latin typeface="游ゴシック" panose="020B0400000000000000" pitchFamily="50" charset="-128"/>
                          <a:ea typeface="游ゴシック" panose="020B0400000000000000" pitchFamily="50" charset="-128"/>
                        </a:rPr>
                        <a:t>に高い関心</a:t>
                      </a:r>
                      <a:r>
                        <a:rPr lang="ja-JP" altLang="en-US" sz="1200" b="0" dirty="0">
                          <a:solidFill>
                            <a:schemeClr val="tx1"/>
                          </a:solidFill>
                          <a:latin typeface="游ゴシック" panose="020B0400000000000000" pitchFamily="50" charset="-128"/>
                          <a:ea typeface="游ゴシック" panose="020B0400000000000000" pitchFamily="50" charset="-128"/>
                        </a:rPr>
                        <a:t>を持つユーザーに対して広告配信が可能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游ゴシック" panose="020B0400000000000000" pitchFamily="50" charset="-128"/>
                          <a:ea typeface="游ゴシック" panose="020B0400000000000000" pitchFamily="50" charset="-128"/>
                        </a:rPr>
                        <a:t>・通常のオーディエンスカテゴリーでは用意されていない</a:t>
                      </a:r>
                      <a:r>
                        <a:rPr lang="ja-JP" altLang="en-US" sz="1200" b="1" dirty="0">
                          <a:solidFill>
                            <a:srgbClr val="FF2D2D"/>
                          </a:solidFill>
                          <a:latin typeface="游ゴシック" panose="020B0400000000000000" pitchFamily="50" charset="-128"/>
                          <a:ea typeface="游ゴシック" panose="020B0400000000000000" pitchFamily="50" charset="-128"/>
                        </a:rPr>
                        <a:t>自動車関心</a:t>
                      </a:r>
                      <a:r>
                        <a:rPr lang="ja-JP" altLang="en-US" sz="1200" b="0" dirty="0">
                          <a:solidFill>
                            <a:schemeClr val="tx1"/>
                          </a:solidFill>
                          <a:latin typeface="游ゴシック" panose="020B0400000000000000" pitchFamily="50" charset="-128"/>
                          <a:ea typeface="游ゴシック" panose="020B0400000000000000" pitchFamily="50" charset="-128"/>
                        </a:rPr>
                        <a:t>ユーザーに広告配信が可能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游ゴシック" panose="020B0400000000000000" pitchFamily="50" charset="-128"/>
                          <a:ea typeface="游ゴシック" panose="020B0400000000000000" pitchFamily="50" charset="-128"/>
                        </a:rPr>
                        <a:t>・</a:t>
                      </a:r>
                      <a:r>
                        <a:rPr lang="ja-JP" altLang="en-US" sz="1200" b="1" dirty="0">
                          <a:solidFill>
                            <a:srgbClr val="FF2D2D"/>
                          </a:solidFill>
                          <a:latin typeface="游ゴシック" panose="020B0400000000000000" pitchFamily="50" charset="-128"/>
                          <a:ea typeface="游ゴシック" panose="020B0400000000000000" pitchFamily="50" charset="-128"/>
                        </a:rPr>
                        <a:t>企業の従業員規模</a:t>
                      </a:r>
                      <a:r>
                        <a:rPr lang="ja-JP" altLang="en-US" sz="1200" b="0" dirty="0">
                          <a:solidFill>
                            <a:schemeClr val="tx1"/>
                          </a:solidFill>
                          <a:latin typeface="游ゴシック" panose="020B0400000000000000" pitchFamily="50" charset="-128"/>
                          <a:ea typeface="游ゴシック" panose="020B0400000000000000" pitchFamily="50" charset="-128"/>
                        </a:rPr>
                        <a:t>を指定して広告配信が可能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游ゴシック" panose="020B0400000000000000" pitchFamily="50" charset="-128"/>
                          <a:ea typeface="游ゴシック" panose="020B0400000000000000" pitchFamily="50" charset="-128"/>
                        </a:rPr>
                        <a:t>・マクロミル</a:t>
                      </a:r>
                      <a:r>
                        <a:rPr lang="en-US" altLang="ja-JP" sz="1200" b="0" dirty="0">
                          <a:solidFill>
                            <a:schemeClr val="tx1"/>
                          </a:solidFill>
                          <a:latin typeface="游ゴシック" panose="020B0400000000000000" pitchFamily="50" charset="-128"/>
                          <a:ea typeface="游ゴシック" panose="020B0400000000000000" pitchFamily="50" charset="-128"/>
                        </a:rPr>
                        <a:t>OTS</a:t>
                      </a:r>
                      <a:r>
                        <a:rPr lang="ja-JP" altLang="en-US" sz="1200" b="0" dirty="0">
                          <a:solidFill>
                            <a:schemeClr val="tx1"/>
                          </a:solidFill>
                          <a:latin typeface="游ゴシック" panose="020B0400000000000000" pitchFamily="50" charset="-128"/>
                          <a:ea typeface="游ゴシック" panose="020B0400000000000000" pitchFamily="50" charset="-128"/>
                        </a:rPr>
                        <a:t>調査で分析した</a:t>
                      </a:r>
                      <a:r>
                        <a:rPr lang="ja-JP" altLang="en-US" sz="1200" b="1" dirty="0">
                          <a:solidFill>
                            <a:srgbClr val="FF2D2D"/>
                          </a:solidFill>
                          <a:latin typeface="游ゴシック" panose="020B0400000000000000" pitchFamily="50" charset="-128"/>
                          <a:ea typeface="游ゴシック" panose="020B0400000000000000" pitchFamily="50" charset="-128"/>
                        </a:rPr>
                        <a:t>チラシを見ていない</a:t>
                      </a:r>
                      <a:r>
                        <a:rPr lang="ja-JP" altLang="en-US" sz="1200" b="0" dirty="0">
                          <a:solidFill>
                            <a:schemeClr val="tx1"/>
                          </a:solidFill>
                          <a:latin typeface="游ゴシック" panose="020B0400000000000000" pitchFamily="50" charset="-128"/>
                          <a:ea typeface="游ゴシック" panose="020B0400000000000000" pitchFamily="50" charset="-128"/>
                        </a:rPr>
                        <a:t>ユーザーに対して広告配信が可能</a:t>
                      </a:r>
                    </a:p>
                  </a:txBody>
                  <a:tcPr/>
                </a:tc>
                <a:extLst>
                  <a:ext uri="{0D108BD9-81ED-4DB2-BD59-A6C34878D82A}">
                    <a16:rowId xmlns:a16="http://schemas.microsoft.com/office/drawing/2014/main" val="1416619128"/>
                  </a:ext>
                </a:extLst>
              </a:tr>
              <a:tr h="25180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0" dirty="0">
                          <a:solidFill>
                            <a:schemeClr val="tx1"/>
                          </a:solidFill>
                          <a:latin typeface="游ゴシック" panose="020B0400000000000000" pitchFamily="50" charset="-128"/>
                          <a:ea typeface="+mn-ea"/>
                        </a:rPr>
                        <a:t>ポイント</a:t>
                      </a:r>
                      <a:endParaRPr lang="en-US" altLang="ja-JP" sz="1100" b="0" dirty="0">
                        <a:solidFill>
                          <a:schemeClr val="tx1"/>
                        </a:solidFill>
                        <a:latin typeface="游ゴシック" panose="020B0400000000000000" pitchFamily="50" charset="-128"/>
                        <a:ea typeface="游ゴシック" panose="020B0400000000000000" pitchFamily="50" charset="-128"/>
                      </a:endParaRPr>
                    </a:p>
                  </a:txBody>
                  <a:tcPr anchor="c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endParaRPr lang="ja-JP" altLang="en-US"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游ゴシック" panose="020B0400000000000000" pitchFamily="50" charset="-128"/>
                        <a:ea typeface="游ゴシック" panose="020B04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游ゴシック" panose="020B0400000000000000" pitchFamily="50" charset="-128"/>
                        <a:ea typeface="游ゴシック" panose="020B0400000000000000" pitchFamily="50" charset="-128"/>
                      </a:endParaRPr>
                    </a:p>
                  </a:txBody>
                  <a:tcPr/>
                </a:tc>
                <a:extLst>
                  <a:ext uri="{0D108BD9-81ED-4DB2-BD59-A6C34878D82A}">
                    <a16:rowId xmlns:a16="http://schemas.microsoft.com/office/drawing/2014/main" val="2854592990"/>
                  </a:ext>
                </a:extLst>
              </a:tr>
            </a:tbl>
          </a:graphicData>
        </a:graphic>
      </p:graphicFrame>
      <p:sp>
        <p:nvSpPr>
          <p:cNvPr id="25" name="正方形/長方形 24">
            <a:extLst>
              <a:ext uri="{FF2B5EF4-FFF2-40B4-BE49-F238E27FC236}">
                <a16:creationId xmlns:a16="http://schemas.microsoft.com/office/drawing/2014/main" id="{6FB5E3AA-5C16-EBC0-E5F9-D09BBED47B91}"/>
              </a:ext>
            </a:extLst>
          </p:cNvPr>
          <p:cNvSpPr/>
          <p:nvPr/>
        </p:nvSpPr>
        <p:spPr>
          <a:xfrm>
            <a:off x="2831253" y="-1054"/>
            <a:ext cx="3264747" cy="170665"/>
          </a:xfrm>
          <a:prstGeom prst="rect">
            <a:avLst/>
          </a:prstGeom>
          <a:solidFill>
            <a:srgbClr val="CD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altLang="ja-JP" b="1" dirty="0">
              <a:solidFill>
                <a:schemeClr val="bg1"/>
              </a:solidFill>
              <a:latin typeface="游ゴシック" panose="020B0400000000000000" pitchFamily="50" charset="-128"/>
              <a:ea typeface="游ゴシック" panose="020B0400000000000000" pitchFamily="50" charset="-128"/>
            </a:endParaRPr>
          </a:p>
        </p:txBody>
      </p:sp>
      <p:sp>
        <p:nvSpPr>
          <p:cNvPr id="121" name="テキスト ボックス 120">
            <a:extLst>
              <a:ext uri="{FF2B5EF4-FFF2-40B4-BE49-F238E27FC236}">
                <a16:creationId xmlns:a16="http://schemas.microsoft.com/office/drawing/2014/main" id="{883316B8-F339-2863-1460-11046B51A2B0}"/>
              </a:ext>
            </a:extLst>
          </p:cNvPr>
          <p:cNvSpPr txBox="1"/>
          <p:nvPr/>
        </p:nvSpPr>
        <p:spPr>
          <a:xfrm>
            <a:off x="758273" y="1676473"/>
            <a:ext cx="10649069" cy="584775"/>
          </a:xfrm>
          <a:prstGeom prst="rect">
            <a:avLst/>
          </a:prstGeom>
          <a:noFill/>
        </p:spPr>
        <p:txBody>
          <a:bodyPr wrap="none" rtlCol="0">
            <a:spAutoFit/>
          </a:bodyPr>
          <a:lstStyle/>
          <a:p>
            <a:pPr algn="ctr"/>
            <a:r>
              <a:rPr kumimoji="1"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オーディエンスリスト（ヤフー提供）ターゲティングとは、通常のオーディエンスカテゴリーではとらえきれない</a:t>
            </a:r>
            <a:endParaRPr kumimoji="1" lang="en-US" altLang="ja-JP" sz="16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a:r>
              <a:rPr kumimoji="1"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市場ニーズの高いトレンド・興味関心・ユーザー属性に対して広告配信が可能なターゲティングです。</a:t>
            </a:r>
            <a:endParaRPr kumimoji="1" lang="en-US" altLang="ja-JP" sz="1600"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43" name="フッター プレースホルダー 3">
            <a:extLst>
              <a:ext uri="{FF2B5EF4-FFF2-40B4-BE49-F238E27FC236}">
                <a16:creationId xmlns:a16="http://schemas.microsoft.com/office/drawing/2014/main" id="{65812141-BAD5-ECE8-1408-A281D88135D7}"/>
              </a:ext>
            </a:extLst>
          </p:cNvPr>
          <p:cNvSpPr txBox="1">
            <a:spLocks/>
          </p:cNvSpPr>
          <p:nvPr/>
        </p:nvSpPr>
        <p:spPr>
          <a:xfrm>
            <a:off x="5435393" y="6623794"/>
            <a:ext cx="1294831" cy="19187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sz="800" dirty="0">
                <a:latin typeface="游ゴシック" panose="020B0400000000000000" pitchFamily="50" charset="-128"/>
                <a:ea typeface="游ゴシック" panose="020B0400000000000000" pitchFamily="50" charset="-128"/>
              </a:rPr>
              <a:t>© Yahoo Japan</a:t>
            </a:r>
            <a:endParaRPr lang="en-US" altLang="ja-JP" sz="800" dirty="0">
              <a:latin typeface="游ゴシック" panose="020B0400000000000000" pitchFamily="50" charset="-128"/>
              <a:ea typeface="游ゴシック" panose="020B0400000000000000" pitchFamily="50" charset="-128"/>
            </a:endParaRPr>
          </a:p>
        </p:txBody>
      </p:sp>
      <p:pic>
        <p:nvPicPr>
          <p:cNvPr id="52" name="図 51">
            <a:extLst>
              <a:ext uri="{FF2B5EF4-FFF2-40B4-BE49-F238E27FC236}">
                <a16:creationId xmlns:a16="http://schemas.microsoft.com/office/drawing/2014/main" id="{51A2700F-CFB9-1D11-5375-C82AB16961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60" t="6370" b="2980"/>
          <a:stretch/>
        </p:blipFill>
        <p:spPr>
          <a:xfrm>
            <a:off x="4943475" y="4255810"/>
            <a:ext cx="1757600" cy="1008565"/>
          </a:xfrm>
          <a:prstGeom prst="rect">
            <a:avLst/>
          </a:prstGeom>
        </p:spPr>
      </p:pic>
      <p:pic>
        <p:nvPicPr>
          <p:cNvPr id="53" name="図 52">
            <a:extLst>
              <a:ext uri="{FF2B5EF4-FFF2-40B4-BE49-F238E27FC236}">
                <a16:creationId xmlns:a16="http://schemas.microsoft.com/office/drawing/2014/main" id="{6B3D90EF-8956-6870-E7AB-99DB4B6DBE57}"/>
              </a:ext>
            </a:extLst>
          </p:cNvPr>
          <p:cNvPicPr>
            <a:picLocks noChangeAspect="1"/>
          </p:cNvPicPr>
          <p:nvPr/>
        </p:nvPicPr>
        <p:blipFill rotWithShape="1">
          <a:blip r:embed="rId4"/>
          <a:srcRect t="2301" b="11682"/>
          <a:stretch/>
        </p:blipFill>
        <p:spPr>
          <a:xfrm>
            <a:off x="3150593" y="4255809"/>
            <a:ext cx="1765437" cy="1010407"/>
          </a:xfrm>
          <a:prstGeom prst="rect">
            <a:avLst/>
          </a:prstGeom>
        </p:spPr>
      </p:pic>
      <p:pic>
        <p:nvPicPr>
          <p:cNvPr id="55" name="図 54">
            <a:extLst>
              <a:ext uri="{FF2B5EF4-FFF2-40B4-BE49-F238E27FC236}">
                <a16:creationId xmlns:a16="http://schemas.microsoft.com/office/drawing/2014/main" id="{281F9C57-4641-91D8-B11F-0FFC337EC4C4}"/>
              </a:ext>
            </a:extLst>
          </p:cNvPr>
          <p:cNvPicPr>
            <a:picLocks noChangeAspect="1"/>
          </p:cNvPicPr>
          <p:nvPr/>
        </p:nvPicPr>
        <p:blipFill rotWithShape="1">
          <a:blip r:embed="rId5"/>
          <a:srcRect t="13505" b="18618"/>
          <a:stretch/>
        </p:blipFill>
        <p:spPr>
          <a:xfrm>
            <a:off x="6730224" y="4253330"/>
            <a:ext cx="1761503" cy="1012887"/>
          </a:xfrm>
          <a:prstGeom prst="rect">
            <a:avLst/>
          </a:prstGeom>
        </p:spPr>
      </p:pic>
      <p:pic>
        <p:nvPicPr>
          <p:cNvPr id="63" name="図 62">
            <a:extLst>
              <a:ext uri="{FF2B5EF4-FFF2-40B4-BE49-F238E27FC236}">
                <a16:creationId xmlns:a16="http://schemas.microsoft.com/office/drawing/2014/main" id="{628CBD5E-D85E-3C21-47B1-2AFF6576FF0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4057"/>
          <a:stretch/>
        </p:blipFill>
        <p:spPr>
          <a:xfrm>
            <a:off x="1363693" y="4256078"/>
            <a:ext cx="1765437" cy="1012520"/>
          </a:xfrm>
          <a:prstGeom prst="rect">
            <a:avLst/>
          </a:prstGeom>
          <a:effectLst/>
        </p:spPr>
      </p:pic>
      <p:pic>
        <p:nvPicPr>
          <p:cNvPr id="21" name="図 20" descr="屋内, テーブル, 人, 座る が含まれている画像&#10;&#10;自動的に生成された説明">
            <a:extLst>
              <a:ext uri="{FF2B5EF4-FFF2-40B4-BE49-F238E27FC236}">
                <a16:creationId xmlns:a16="http://schemas.microsoft.com/office/drawing/2014/main" id="{C92A672F-06AF-ECCE-EB8E-14C6CF0B042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0403" b="3514"/>
          <a:stretch/>
        </p:blipFill>
        <p:spPr>
          <a:xfrm>
            <a:off x="8525686" y="4251804"/>
            <a:ext cx="1757437" cy="1008565"/>
          </a:xfrm>
          <a:prstGeom prst="rect">
            <a:avLst/>
          </a:prstGeom>
        </p:spPr>
      </p:pic>
      <p:pic>
        <p:nvPicPr>
          <p:cNvPr id="26" name="図 25" descr="戸棚, キッチン, ストーブ が含まれている画像&#10;&#10;自動的に生成された説明">
            <a:extLst>
              <a:ext uri="{FF2B5EF4-FFF2-40B4-BE49-F238E27FC236}">
                <a16:creationId xmlns:a16="http://schemas.microsoft.com/office/drawing/2014/main" id="{060B9A27-A573-FE8D-4A69-6656D2836BA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53" b="2977"/>
          <a:stretch/>
        </p:blipFill>
        <p:spPr>
          <a:xfrm>
            <a:off x="10302195" y="4251804"/>
            <a:ext cx="1772935" cy="1012572"/>
          </a:xfrm>
          <a:prstGeom prst="rect">
            <a:avLst/>
          </a:prstGeom>
        </p:spPr>
      </p:pic>
      <p:sp>
        <p:nvSpPr>
          <p:cNvPr id="12" name="テキスト ボックス 11"/>
          <p:cNvSpPr txBox="1"/>
          <p:nvPr/>
        </p:nvSpPr>
        <p:spPr>
          <a:xfrm>
            <a:off x="1474637" y="411270"/>
            <a:ext cx="1302430" cy="286232"/>
          </a:xfrm>
          <a:prstGeom prst="rect">
            <a:avLst/>
          </a:prstGeom>
          <a:noFill/>
        </p:spPr>
        <p:txBody>
          <a:bodyPr wrap="square" rtlCol="0">
            <a:spAutoFit/>
          </a:bodyPr>
          <a:lstStyle/>
          <a:p>
            <a:pPr algn="r"/>
            <a:r>
              <a:rPr lang="en-US" altLang="ja-JP" sz="1200" b="1" dirty="0">
                <a:solidFill>
                  <a:schemeClr val="bg1"/>
                </a:solidFill>
                <a:latin typeface="游ゴシック" panose="020B0400000000000000" pitchFamily="50" charset="-128"/>
                <a:ea typeface="游ゴシック" panose="020B0400000000000000" pitchFamily="50" charset="-128"/>
              </a:rPr>
              <a:t>2022/09/21</a:t>
            </a:r>
            <a:endParaRPr kumimoji="1" lang="ja-JP" altLang="en-US" sz="1200" b="1" dirty="0">
              <a:solidFill>
                <a:schemeClr val="bg1"/>
              </a:solidFill>
              <a:latin typeface="游ゴシック" panose="020B0400000000000000" pitchFamily="50" charset="-128"/>
              <a:ea typeface="游ゴシック" panose="020B0400000000000000" pitchFamily="50" charset="-128"/>
            </a:endParaRPr>
          </a:p>
        </p:txBody>
      </p:sp>
      <p:sp>
        <p:nvSpPr>
          <p:cNvPr id="78" name="四角形: 角を丸くする 77">
            <a:extLst>
              <a:ext uri="{FF2B5EF4-FFF2-40B4-BE49-F238E27FC236}">
                <a16:creationId xmlns:a16="http://schemas.microsoft.com/office/drawing/2014/main" id="{2FDCAD47-31D3-C51F-5CFC-C6F95377AA7A}"/>
              </a:ext>
            </a:extLst>
          </p:cNvPr>
          <p:cNvSpPr/>
          <p:nvPr/>
        </p:nvSpPr>
        <p:spPr>
          <a:xfrm>
            <a:off x="1448151"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79" name="正方形/長方形 78">
            <a:extLst>
              <a:ext uri="{FF2B5EF4-FFF2-40B4-BE49-F238E27FC236}">
                <a16:creationId xmlns:a16="http://schemas.microsoft.com/office/drawing/2014/main" id="{57C926BF-93D3-68E8-DFF4-4AA535404147}"/>
              </a:ext>
            </a:extLst>
          </p:cNvPr>
          <p:cNvSpPr/>
          <p:nvPr/>
        </p:nvSpPr>
        <p:spPr>
          <a:xfrm>
            <a:off x="1444201"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a:t>
            </a:r>
            <a:r>
              <a:rPr lang="en-US" altLang="ja-JP" sz="1050" dirty="0" err="1">
                <a:solidFill>
                  <a:schemeClr val="tx1"/>
                </a:solidFill>
                <a:latin typeface="游ゴシック" panose="020B0400000000000000" pitchFamily="50" charset="-128"/>
                <a:ea typeface="游ゴシック" panose="020B0400000000000000" pitchFamily="50" charset="-128"/>
              </a:rPr>
              <a:t>Youtube</a:t>
            </a:r>
            <a:r>
              <a:rPr lang="ja-JP" altLang="en-US" sz="1050" dirty="0">
                <a:solidFill>
                  <a:schemeClr val="tx1"/>
                </a:solidFill>
                <a:latin typeface="游ゴシック" panose="020B0400000000000000" pitchFamily="50" charset="-128"/>
                <a:ea typeface="游ゴシック" panose="020B0400000000000000" pitchFamily="50" charset="-128"/>
              </a:rPr>
              <a:t>広告やテレビ</a:t>
            </a:r>
            <a:r>
              <a:rPr lang="en-US" altLang="ja-JP" sz="1050" dirty="0">
                <a:solidFill>
                  <a:schemeClr val="tx1"/>
                </a:solidFill>
                <a:latin typeface="游ゴシック" panose="020B0400000000000000" pitchFamily="50" charset="-128"/>
                <a:ea typeface="游ゴシック" panose="020B0400000000000000" pitchFamily="50" charset="-128"/>
              </a:rPr>
              <a:t>CM</a:t>
            </a:r>
            <a:r>
              <a:rPr lang="ja-JP" altLang="en-US" sz="1050" dirty="0">
                <a:solidFill>
                  <a:schemeClr val="tx1"/>
                </a:solidFill>
                <a:latin typeface="游ゴシック" panose="020B0400000000000000" pitchFamily="50" charset="-128"/>
                <a:ea typeface="游ゴシック" panose="020B0400000000000000" pitchFamily="50" charset="-128"/>
              </a:rPr>
              <a:t>と組み合わせることで、リーチの拡大や広告認知効果の最大化の活用がオススメ</a:t>
            </a:r>
          </a:p>
        </p:txBody>
      </p:sp>
      <p:pic>
        <p:nvPicPr>
          <p:cNvPr id="80" name="グラフィックス 79" descr="バッジ: チェックマーク 1 単色塗りつぶし">
            <a:extLst>
              <a:ext uri="{FF2B5EF4-FFF2-40B4-BE49-F238E27FC236}">
                <a16:creationId xmlns:a16="http://schemas.microsoft.com/office/drawing/2014/main" id="{BFA47501-C7B6-D55A-2D4E-EBE08C5B529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661088" y="5369475"/>
            <a:ext cx="221836" cy="221836"/>
          </a:xfrm>
          <a:prstGeom prst="rect">
            <a:avLst/>
          </a:prstGeom>
        </p:spPr>
      </p:pic>
      <p:sp>
        <p:nvSpPr>
          <p:cNvPr id="81" name="四角形: 角を丸くする 80">
            <a:extLst>
              <a:ext uri="{FF2B5EF4-FFF2-40B4-BE49-F238E27FC236}">
                <a16:creationId xmlns:a16="http://schemas.microsoft.com/office/drawing/2014/main" id="{42B6C780-5FED-C2B0-704C-2229C4401D59}"/>
              </a:ext>
            </a:extLst>
          </p:cNvPr>
          <p:cNvSpPr/>
          <p:nvPr/>
        </p:nvSpPr>
        <p:spPr>
          <a:xfrm>
            <a:off x="3239205"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82" name="正方形/長方形 81">
            <a:extLst>
              <a:ext uri="{FF2B5EF4-FFF2-40B4-BE49-F238E27FC236}">
                <a16:creationId xmlns:a16="http://schemas.microsoft.com/office/drawing/2014/main" id="{FE2F7610-FF08-8B97-3009-261B50C2001B}"/>
              </a:ext>
            </a:extLst>
          </p:cNvPr>
          <p:cNvSpPr/>
          <p:nvPr/>
        </p:nvSpPr>
        <p:spPr>
          <a:xfrm>
            <a:off x="3235255"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▼企業のブランドキャラクターやプロモーションで起用しているタレントでの活用がオススメ</a:t>
            </a:r>
          </a:p>
        </p:txBody>
      </p:sp>
      <p:pic>
        <p:nvPicPr>
          <p:cNvPr id="83" name="グラフィックス 82" descr="バッジ: チェックマーク 1 単色塗りつぶし">
            <a:extLst>
              <a:ext uri="{FF2B5EF4-FFF2-40B4-BE49-F238E27FC236}">
                <a16:creationId xmlns:a16="http://schemas.microsoft.com/office/drawing/2014/main" id="{E9B2548A-4F86-3071-E0F6-07EE1D138AE0}"/>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31340" y="5376426"/>
            <a:ext cx="221836" cy="221836"/>
          </a:xfrm>
          <a:prstGeom prst="rect">
            <a:avLst/>
          </a:prstGeom>
        </p:spPr>
      </p:pic>
      <p:sp>
        <p:nvSpPr>
          <p:cNvPr id="84" name="四角形: 角を丸くする 83">
            <a:extLst>
              <a:ext uri="{FF2B5EF4-FFF2-40B4-BE49-F238E27FC236}">
                <a16:creationId xmlns:a16="http://schemas.microsoft.com/office/drawing/2014/main" id="{C72DF6EE-E5E4-719E-01F2-DBC80650D84A}"/>
              </a:ext>
            </a:extLst>
          </p:cNvPr>
          <p:cNvSpPr/>
          <p:nvPr/>
        </p:nvSpPr>
        <p:spPr>
          <a:xfrm>
            <a:off x="5026309"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85" name="正方形/長方形 84">
            <a:extLst>
              <a:ext uri="{FF2B5EF4-FFF2-40B4-BE49-F238E27FC236}">
                <a16:creationId xmlns:a16="http://schemas.microsoft.com/office/drawing/2014/main" id="{45A27E84-3BA0-89E7-E592-FB50F54859D2}"/>
              </a:ext>
            </a:extLst>
          </p:cNvPr>
          <p:cNvSpPr/>
          <p:nvPr/>
        </p:nvSpPr>
        <p:spPr>
          <a:xfrm>
            <a:off x="5022359"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▼女性の社会進出や環境に関心の高いユーザーに認知したい時の活用がオススメ</a:t>
            </a:r>
          </a:p>
        </p:txBody>
      </p:sp>
      <p:pic>
        <p:nvPicPr>
          <p:cNvPr id="86" name="グラフィックス 85" descr="バッジ: チェックマーク 1 単色塗りつぶし">
            <a:extLst>
              <a:ext uri="{FF2B5EF4-FFF2-40B4-BE49-F238E27FC236}">
                <a16:creationId xmlns:a16="http://schemas.microsoft.com/office/drawing/2014/main" id="{CE545775-A744-5F21-0DCC-D633E44C6BC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18986" y="5376426"/>
            <a:ext cx="221836" cy="221836"/>
          </a:xfrm>
          <a:prstGeom prst="rect">
            <a:avLst/>
          </a:prstGeom>
        </p:spPr>
      </p:pic>
      <p:sp>
        <p:nvSpPr>
          <p:cNvPr id="87" name="四角形: 角を丸くする 86">
            <a:extLst>
              <a:ext uri="{FF2B5EF4-FFF2-40B4-BE49-F238E27FC236}">
                <a16:creationId xmlns:a16="http://schemas.microsoft.com/office/drawing/2014/main" id="{1AAA58AA-09E0-2181-3B3B-2626B3EEE640}"/>
              </a:ext>
            </a:extLst>
          </p:cNvPr>
          <p:cNvSpPr/>
          <p:nvPr/>
        </p:nvSpPr>
        <p:spPr>
          <a:xfrm>
            <a:off x="6809463"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88" name="正方形/長方形 87">
            <a:extLst>
              <a:ext uri="{FF2B5EF4-FFF2-40B4-BE49-F238E27FC236}">
                <a16:creationId xmlns:a16="http://schemas.microsoft.com/office/drawing/2014/main" id="{663AFFBC-111D-11DD-EF06-12D3D3BB3C69}"/>
              </a:ext>
            </a:extLst>
          </p:cNvPr>
          <p:cNvSpPr/>
          <p:nvPr/>
        </p:nvSpPr>
        <p:spPr>
          <a:xfrm>
            <a:off x="6805513"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▼メーカー別、機能訴求など自動車関心の中でもより詳細なセグメントで広告配信する際にオススメ</a:t>
            </a:r>
          </a:p>
        </p:txBody>
      </p:sp>
      <p:pic>
        <p:nvPicPr>
          <p:cNvPr id="89" name="グラフィックス 88" descr="バッジ: チェックマーク 1 単色塗りつぶし">
            <a:extLst>
              <a:ext uri="{FF2B5EF4-FFF2-40B4-BE49-F238E27FC236}">
                <a16:creationId xmlns:a16="http://schemas.microsoft.com/office/drawing/2014/main" id="{89DA445B-9DE2-9DA9-2D87-983C0681AF5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05819" y="5376426"/>
            <a:ext cx="221836" cy="221836"/>
          </a:xfrm>
          <a:prstGeom prst="rect">
            <a:avLst/>
          </a:prstGeom>
        </p:spPr>
      </p:pic>
      <p:sp>
        <p:nvSpPr>
          <p:cNvPr id="90" name="四角形: 角を丸くする 89">
            <a:extLst>
              <a:ext uri="{FF2B5EF4-FFF2-40B4-BE49-F238E27FC236}">
                <a16:creationId xmlns:a16="http://schemas.microsoft.com/office/drawing/2014/main" id="{FBE3FAE6-6318-D678-6E3F-3D6F1B96B0E3}"/>
              </a:ext>
            </a:extLst>
          </p:cNvPr>
          <p:cNvSpPr/>
          <p:nvPr/>
        </p:nvSpPr>
        <p:spPr>
          <a:xfrm>
            <a:off x="8600517"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95" name="正方形/長方形 94">
            <a:extLst>
              <a:ext uri="{FF2B5EF4-FFF2-40B4-BE49-F238E27FC236}">
                <a16:creationId xmlns:a16="http://schemas.microsoft.com/office/drawing/2014/main" id="{14F43AF1-88FB-4E7D-3349-708E822F7296}"/>
              </a:ext>
            </a:extLst>
          </p:cNvPr>
          <p:cNvSpPr/>
          <p:nvPr/>
        </p:nvSpPr>
        <p:spPr>
          <a:xfrm>
            <a:off x="8596567"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▼一定の従業員規模の企業でないと導入できない</a:t>
            </a:r>
            <a:r>
              <a:rPr lang="en-US" altLang="ja-JP" sz="1050" dirty="0" err="1">
                <a:solidFill>
                  <a:schemeClr val="tx1"/>
                </a:solidFill>
                <a:latin typeface="游ゴシック" panose="020B0400000000000000" pitchFamily="50" charset="-128"/>
                <a:ea typeface="游ゴシック" panose="020B0400000000000000" pitchFamily="50" charset="-128"/>
              </a:rPr>
              <a:t>BtoB</a:t>
            </a:r>
            <a:r>
              <a:rPr lang="ja-JP" altLang="en-US" sz="1050" dirty="0">
                <a:solidFill>
                  <a:schemeClr val="tx1"/>
                </a:solidFill>
                <a:latin typeface="游ゴシック" panose="020B0400000000000000" pitchFamily="50" charset="-128"/>
                <a:ea typeface="游ゴシック" panose="020B0400000000000000" pitchFamily="50" charset="-128"/>
              </a:rPr>
              <a:t>サービスなどのプロモーションでの活用がオススメ</a:t>
            </a:r>
          </a:p>
        </p:txBody>
      </p:sp>
      <p:pic>
        <p:nvPicPr>
          <p:cNvPr id="107" name="グラフィックス 106" descr="バッジ: チェックマーク 1 単色塗りつぶし">
            <a:extLst>
              <a:ext uri="{FF2B5EF4-FFF2-40B4-BE49-F238E27FC236}">
                <a16:creationId xmlns:a16="http://schemas.microsoft.com/office/drawing/2014/main" id="{5CDFE218-B450-5F78-2695-ABF8D0273C3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785836" y="5373862"/>
            <a:ext cx="221836" cy="221836"/>
          </a:xfrm>
          <a:prstGeom prst="rect">
            <a:avLst/>
          </a:prstGeom>
        </p:spPr>
      </p:pic>
      <p:sp>
        <p:nvSpPr>
          <p:cNvPr id="108" name="四角形: 角を丸くする 107">
            <a:extLst>
              <a:ext uri="{FF2B5EF4-FFF2-40B4-BE49-F238E27FC236}">
                <a16:creationId xmlns:a16="http://schemas.microsoft.com/office/drawing/2014/main" id="{CCEA0819-4F61-A9B2-E39B-2E53CA2CC1B6}"/>
              </a:ext>
            </a:extLst>
          </p:cNvPr>
          <p:cNvSpPr/>
          <p:nvPr/>
        </p:nvSpPr>
        <p:spPr>
          <a:xfrm>
            <a:off x="10387621" y="5287973"/>
            <a:ext cx="1605735" cy="1311032"/>
          </a:xfrm>
          <a:prstGeom prst="round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latin typeface="游ゴシック" panose="020B0400000000000000" pitchFamily="50" charset="-128"/>
                <a:ea typeface="游ゴシック" panose="020B0400000000000000" pitchFamily="50" charset="-128"/>
              </a:rPr>
              <a:t>ポイント</a:t>
            </a:r>
          </a:p>
        </p:txBody>
      </p:sp>
      <p:sp>
        <p:nvSpPr>
          <p:cNvPr id="119" name="正方形/長方形 118">
            <a:extLst>
              <a:ext uri="{FF2B5EF4-FFF2-40B4-BE49-F238E27FC236}">
                <a16:creationId xmlns:a16="http://schemas.microsoft.com/office/drawing/2014/main" id="{07173076-1260-3734-BA7E-047EBAAD9341}"/>
              </a:ext>
            </a:extLst>
          </p:cNvPr>
          <p:cNvSpPr/>
          <p:nvPr/>
        </p:nvSpPr>
        <p:spPr>
          <a:xfrm>
            <a:off x="10383671" y="5640817"/>
            <a:ext cx="1609685" cy="958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050" dirty="0">
                <a:solidFill>
                  <a:schemeClr val="tx1"/>
                </a:solidFill>
                <a:latin typeface="游ゴシック" panose="020B0400000000000000" pitchFamily="50" charset="-128"/>
                <a:ea typeface="游ゴシック" panose="020B0400000000000000" pitchFamily="50" charset="-128"/>
              </a:rPr>
              <a:t>▼チラシ広告と同時出稿することで、ローカルプロモーションの相乗効果を狙う際にオススメ</a:t>
            </a:r>
          </a:p>
        </p:txBody>
      </p:sp>
      <p:pic>
        <p:nvPicPr>
          <p:cNvPr id="122" name="グラフィックス 121" descr="バッジ: チェックマーク 1 単色塗りつぶし">
            <a:extLst>
              <a:ext uri="{FF2B5EF4-FFF2-40B4-BE49-F238E27FC236}">
                <a16:creationId xmlns:a16="http://schemas.microsoft.com/office/drawing/2014/main" id="{E87EBCC2-57C0-BFD1-81A0-EF16F06338D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572940" y="5373862"/>
            <a:ext cx="221836" cy="221836"/>
          </a:xfrm>
          <a:prstGeom prst="rect">
            <a:avLst/>
          </a:prstGeom>
        </p:spPr>
      </p:pic>
      <p:sp>
        <p:nvSpPr>
          <p:cNvPr id="125" name="テキスト ボックス 124">
            <a:extLst>
              <a:ext uri="{FF2B5EF4-FFF2-40B4-BE49-F238E27FC236}">
                <a16:creationId xmlns:a16="http://schemas.microsoft.com/office/drawing/2014/main" id="{0B7957CB-26DF-9455-A520-D2005E955974}"/>
              </a:ext>
            </a:extLst>
          </p:cNvPr>
          <p:cNvSpPr txBox="1"/>
          <p:nvPr/>
        </p:nvSpPr>
        <p:spPr>
          <a:xfrm rot="20236761">
            <a:off x="9952849" y="2621383"/>
            <a:ext cx="861645" cy="262876"/>
          </a:xfrm>
          <a:prstGeom prst="rect">
            <a:avLst/>
          </a:prstGeom>
          <a:noFill/>
          <a:ln>
            <a:noFill/>
          </a:ln>
        </p:spPr>
        <p:txBody>
          <a:bodyPr wrap="square" rtlCol="0" anchor="t">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noFill/>
                </a:ln>
                <a:solidFill>
                  <a:srgbClr val="FF2D2D"/>
                </a:solidFill>
                <a:effectLst/>
                <a:uLnTx/>
                <a:uFillTx/>
                <a:latin typeface="メイリオ"/>
                <a:ea typeface="メイリオ"/>
              </a:rPr>
              <a:t>New!</a:t>
            </a:r>
            <a:endParaRPr kumimoji="0" lang="ja-JP" altLang="en-US" sz="1050" b="1" i="0" u="none" strike="noStrike" kern="0" cap="none" spc="0" normalizeH="0" baseline="0" noProof="0" dirty="0">
              <a:ln>
                <a:noFill/>
              </a:ln>
              <a:solidFill>
                <a:srgbClr val="FF2D2D"/>
              </a:solidFill>
              <a:effectLst/>
              <a:uLnTx/>
              <a:uFillTx/>
              <a:latin typeface="メイリオ"/>
              <a:ea typeface="メイリオ"/>
            </a:endParaRPr>
          </a:p>
        </p:txBody>
      </p:sp>
      <p:sp>
        <p:nvSpPr>
          <p:cNvPr id="126" name="テキスト ボックス 125">
            <a:extLst>
              <a:ext uri="{FF2B5EF4-FFF2-40B4-BE49-F238E27FC236}">
                <a16:creationId xmlns:a16="http://schemas.microsoft.com/office/drawing/2014/main" id="{194C9E43-532D-2AB7-241C-7A91B0A17EAE}"/>
              </a:ext>
            </a:extLst>
          </p:cNvPr>
          <p:cNvSpPr txBox="1"/>
          <p:nvPr/>
        </p:nvSpPr>
        <p:spPr>
          <a:xfrm rot="20236761">
            <a:off x="8553966" y="2621383"/>
            <a:ext cx="861645" cy="262876"/>
          </a:xfrm>
          <a:prstGeom prst="rect">
            <a:avLst/>
          </a:prstGeom>
          <a:noFill/>
          <a:ln>
            <a:noFill/>
          </a:ln>
        </p:spPr>
        <p:txBody>
          <a:bodyPr wrap="square" rtlCol="0" anchor="t">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noFill/>
                </a:ln>
                <a:solidFill>
                  <a:srgbClr val="FF2D2D"/>
                </a:solidFill>
                <a:effectLst/>
                <a:uLnTx/>
                <a:uFillTx/>
                <a:latin typeface="メイリオ"/>
                <a:ea typeface="メイリオ"/>
              </a:rPr>
              <a:t>New!</a:t>
            </a:r>
            <a:endParaRPr kumimoji="0" lang="ja-JP" altLang="en-US" sz="1050" b="1" i="0" u="none" strike="noStrike" kern="0" cap="none" spc="0" normalizeH="0" baseline="0" noProof="0" dirty="0">
              <a:ln>
                <a:noFill/>
              </a:ln>
              <a:solidFill>
                <a:srgbClr val="FF2D2D"/>
              </a:solidFill>
              <a:effectLst/>
              <a:uLnTx/>
              <a:uFillTx/>
              <a:latin typeface="メイリオ"/>
              <a:ea typeface="メイリオ"/>
            </a:endParaRPr>
          </a:p>
        </p:txBody>
      </p:sp>
      <p:sp>
        <p:nvSpPr>
          <p:cNvPr id="7" name="テキスト ボックス 6">
            <a:extLst>
              <a:ext uri="{FF2B5EF4-FFF2-40B4-BE49-F238E27FC236}">
                <a16:creationId xmlns:a16="http://schemas.microsoft.com/office/drawing/2014/main" id="{6C05613C-B999-9642-65F0-D2C486FC8EF2}"/>
              </a:ext>
            </a:extLst>
          </p:cNvPr>
          <p:cNvSpPr txBox="1"/>
          <p:nvPr/>
        </p:nvSpPr>
        <p:spPr>
          <a:xfrm>
            <a:off x="1642972" y="2276308"/>
            <a:ext cx="10481636" cy="276999"/>
          </a:xfrm>
          <a:prstGeom prst="rect">
            <a:avLst/>
          </a:prstGeom>
          <a:noFill/>
        </p:spPr>
        <p:txBody>
          <a:bodyPr wrap="square" rtlCol="0">
            <a:spAutoFit/>
          </a:bodyPr>
          <a:lstStyle/>
          <a:p>
            <a:r>
              <a:rPr lang="en-US" altLang="ja-JP" sz="12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1200" dirty="0">
                <a:solidFill>
                  <a:schemeClr val="tx1">
                    <a:lumMod val="75000"/>
                    <a:lumOff val="25000"/>
                  </a:schemeClr>
                </a:solidFill>
                <a:latin typeface="游ゴシック" panose="020B0400000000000000" pitchFamily="50" charset="-128"/>
                <a:ea typeface="游ゴシック" panose="020B0400000000000000" pitchFamily="50" charset="-128"/>
              </a:rPr>
              <a:t>オーディエンスリスト（ヤフー提供）の詳細は、こちらの表を参照してください。</a:t>
            </a:r>
            <a:r>
              <a:rPr lang="en-US" altLang="ja-JP" sz="1200" dirty="0">
                <a:latin typeface="メイリオ" panose="020B0604030504040204" pitchFamily="50" charset="-128"/>
                <a:ea typeface="メイリオ" panose="020B0604030504040204" pitchFamily="50" charset="-128"/>
                <a:hlinkClick r:id="rId11"/>
              </a:rPr>
              <a:t>https://s.yimg.jp/dl/displayads-guarantee/audiencelist.zip</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2686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12192000" cy="4924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メイリオ" panose="020B0604030504040204" pitchFamily="50" charset="-128"/>
                <a:ea typeface="メイリオ" panose="020B0604030504040204" pitchFamily="50" charset="-128"/>
              </a:rPr>
              <a:t>実施方法</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注意事項</a:t>
            </a:r>
            <a:endParaRPr kumimoji="1" lang="ja-JP" altLang="en-US" sz="2000" dirty="0">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E9476CEE-01CB-1246-983B-CB34E8569EB0}"/>
              </a:ext>
            </a:extLst>
          </p:cNvPr>
          <p:cNvSpPr/>
          <p:nvPr/>
        </p:nvSpPr>
        <p:spPr>
          <a:xfrm>
            <a:off x="10462876" y="61181"/>
            <a:ext cx="1621971" cy="37011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solidFill>
                  <a:schemeClr val="bg1"/>
                </a:solidFill>
                <a:latin typeface="メイリオ" panose="020B0604030504040204" pitchFamily="50" charset="-128"/>
                <a:ea typeface="メイリオ" panose="020B0604030504040204" pitchFamily="50" charset="-128"/>
              </a:rPr>
              <a:t>広告主・代理店</a:t>
            </a:r>
          </a:p>
          <a:p>
            <a:pPr algn="ctr"/>
            <a:r>
              <a:rPr lang="ja-JP" altLang="en-US" sz="1100" b="1" dirty="0">
                <a:solidFill>
                  <a:schemeClr val="bg1"/>
                </a:solidFill>
                <a:latin typeface="メイリオ" panose="020B0604030504040204" pitchFamily="50" charset="-128"/>
                <a:ea typeface="メイリオ" panose="020B0604030504040204" pitchFamily="50" charset="-128"/>
              </a:rPr>
              <a:t>限定</a:t>
            </a:r>
          </a:p>
        </p:txBody>
      </p:sp>
      <p:sp>
        <p:nvSpPr>
          <p:cNvPr id="37" name="角丸四角形 3">
            <a:extLst>
              <a:ext uri="{FF2B5EF4-FFF2-40B4-BE49-F238E27FC236}">
                <a16:creationId xmlns:a16="http://schemas.microsoft.com/office/drawing/2014/main" id="{FD47E5E6-4C23-720E-17BC-C6EE872E7ADF}"/>
              </a:ext>
            </a:extLst>
          </p:cNvPr>
          <p:cNvSpPr/>
          <p:nvPr/>
        </p:nvSpPr>
        <p:spPr>
          <a:xfrm>
            <a:off x="265104" y="615658"/>
            <a:ext cx="2027380" cy="247569"/>
          </a:xfrm>
          <a:prstGeom prst="roundRect">
            <a:avLst>
              <a:gd name="adj" fmla="val 50000"/>
            </a:avLst>
          </a:prstGeom>
          <a:solidFill>
            <a:schemeClr val="bg1">
              <a:lumMod val="75000"/>
              <a:alpha val="2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43" name="角丸四角形 3">
            <a:extLst>
              <a:ext uri="{FF2B5EF4-FFF2-40B4-BE49-F238E27FC236}">
                <a16:creationId xmlns:a16="http://schemas.microsoft.com/office/drawing/2014/main" id="{E55B12B8-93E0-5E41-14BE-C92E6DA02FD8}"/>
              </a:ext>
            </a:extLst>
          </p:cNvPr>
          <p:cNvSpPr/>
          <p:nvPr/>
        </p:nvSpPr>
        <p:spPr>
          <a:xfrm>
            <a:off x="265104" y="2683116"/>
            <a:ext cx="1390454" cy="220270"/>
          </a:xfrm>
          <a:prstGeom prst="roundRect">
            <a:avLst>
              <a:gd name="adj" fmla="val 50000"/>
            </a:avLst>
          </a:prstGeom>
          <a:solidFill>
            <a:schemeClr val="bg1">
              <a:lumMod val="75000"/>
              <a:alpha val="2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44" name="角丸四角形 3">
            <a:extLst>
              <a:ext uri="{FF2B5EF4-FFF2-40B4-BE49-F238E27FC236}">
                <a16:creationId xmlns:a16="http://schemas.microsoft.com/office/drawing/2014/main" id="{E0B2089E-2BE1-F53D-2215-DC59D889FB9A}"/>
              </a:ext>
            </a:extLst>
          </p:cNvPr>
          <p:cNvSpPr/>
          <p:nvPr/>
        </p:nvSpPr>
        <p:spPr>
          <a:xfrm>
            <a:off x="215771" y="3819280"/>
            <a:ext cx="1390454" cy="220270"/>
          </a:xfrm>
          <a:prstGeom prst="roundRect">
            <a:avLst>
              <a:gd name="adj" fmla="val 50000"/>
            </a:avLst>
          </a:prstGeom>
          <a:solidFill>
            <a:schemeClr val="bg1">
              <a:lumMod val="75000"/>
              <a:alpha val="2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40" name="テキスト ボックス 39">
            <a:extLst>
              <a:ext uri="{FF2B5EF4-FFF2-40B4-BE49-F238E27FC236}">
                <a16:creationId xmlns:a16="http://schemas.microsoft.com/office/drawing/2014/main" id="{893E219B-1C9F-17B8-CD01-8C322EDDF92D}"/>
              </a:ext>
            </a:extLst>
          </p:cNvPr>
          <p:cNvSpPr txBox="1"/>
          <p:nvPr/>
        </p:nvSpPr>
        <p:spPr>
          <a:xfrm>
            <a:off x="215229" y="607662"/>
            <a:ext cx="11384104" cy="6401753"/>
          </a:xfrm>
          <a:prstGeom prst="rect">
            <a:avLst/>
          </a:prstGeom>
          <a:noFill/>
        </p:spPr>
        <p:txBody>
          <a:bodyPr wrap="square" rtlCol="0">
            <a:spAutoFit/>
          </a:bodyPr>
          <a:lstStyle/>
          <a:p>
            <a:pPr algn="l"/>
            <a:r>
              <a:rPr kumimoji="1" lang="en-US" altLang="ja-JP" sz="1400" b="1" dirty="0">
                <a:latin typeface="メイリオ" panose="020B0604030504040204" pitchFamily="50" charset="-128"/>
                <a:ea typeface="メイリオ" panose="020B0604030504040204" pitchFamily="50" charset="-128"/>
              </a:rPr>
              <a:t>【</a:t>
            </a:r>
            <a:r>
              <a:rPr kumimoji="1" lang="ja-JP" altLang="en-US" sz="1400" b="1" dirty="0">
                <a:latin typeface="メイリオ" panose="020B0604030504040204" pitchFamily="50" charset="-128"/>
                <a:ea typeface="メイリオ" panose="020B0604030504040204" pitchFamily="50" charset="-128"/>
              </a:rPr>
              <a:t>キャンペーン対象</a:t>
            </a:r>
            <a:r>
              <a:rPr kumimoji="1" lang="en-US" altLang="ja-JP" sz="1400" b="1" dirty="0">
                <a:latin typeface="メイリオ" panose="020B0604030504040204" pitchFamily="50" charset="-128"/>
                <a:ea typeface="メイリオ" panose="020B0604030504040204" pitchFamily="50" charset="-128"/>
              </a:rPr>
              <a:t>】</a:t>
            </a:r>
          </a:p>
          <a:p>
            <a:pPr algn="l"/>
            <a:r>
              <a:rPr kumimoji="1" lang="ja-JP" altLang="en-US" sz="1200" dirty="0">
                <a:latin typeface="メイリオ" panose="020B0604030504040204" pitchFamily="50" charset="-128"/>
                <a:ea typeface="メイリオ" panose="020B0604030504040204" pitchFamily="50" charset="-128"/>
              </a:rPr>
              <a:t>・対象ターゲティング：オーディエンスリスト（ヤフー提供）のいずれか</a:t>
            </a:r>
          </a:p>
          <a:p>
            <a:pPr algn="l"/>
            <a:r>
              <a:rPr kumimoji="1" lang="ja-JP" altLang="en-US" sz="1200" dirty="0">
                <a:latin typeface="メイリオ" panose="020B0604030504040204" pitchFamily="50" charset="-128"/>
                <a:ea typeface="メイリオ" panose="020B0604030504040204" pitchFamily="50" charset="-128"/>
              </a:rPr>
              <a:t>・商品名：１「ブランドパネル」対象商品</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２</a:t>
            </a:r>
            <a:r>
              <a:rPr kumimoji="1" lang="ja-JP" altLang="en-US" sz="1200" dirty="0">
                <a:latin typeface="メイリオ" panose="020B0604030504040204" pitchFamily="50" charset="-128"/>
                <a:ea typeface="メイリオ" panose="020B0604030504040204" pitchFamily="50" charset="-128"/>
              </a:rPr>
              <a:t>「インストリーム」対象商品</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３「プライムディスプレイ　</a:t>
            </a:r>
            <a:r>
              <a:rPr lang="en-US" altLang="ja-JP" sz="1200" dirty="0">
                <a:latin typeface="メイリオ" panose="020B0604030504040204" pitchFamily="50" charset="-128"/>
                <a:ea typeface="メイリオ" panose="020B0604030504040204" pitchFamily="50" charset="-128"/>
              </a:rPr>
              <a:t>PC</a:t>
            </a:r>
            <a:r>
              <a:rPr lang="ja-JP" altLang="en-US" sz="1200" dirty="0">
                <a:latin typeface="メイリオ" panose="020B0604030504040204" pitchFamily="50" charset="-128"/>
                <a:ea typeface="メイリオ" panose="020B0604030504040204" pitchFamily="50" charset="-128"/>
              </a:rPr>
              <a:t>」</a:t>
            </a:r>
            <a:endParaRPr kumimoji="1"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４「</a:t>
            </a:r>
            <a:r>
              <a:rPr kumimoji="1" lang="en-US" altLang="ja-JP" sz="1200" dirty="0">
                <a:latin typeface="メイリオ" panose="020B0604030504040204" pitchFamily="50" charset="-128"/>
                <a:ea typeface="メイリオ" panose="020B0604030504040204" pitchFamily="50" charset="-128"/>
              </a:rPr>
              <a:t>Yahoo!</a:t>
            </a:r>
            <a:r>
              <a:rPr kumimoji="1" lang="ja-JP" altLang="en-US" sz="1200" dirty="0">
                <a:latin typeface="メイリオ" panose="020B0604030504040204" pitchFamily="50" charset="-128"/>
                <a:ea typeface="メイリオ" panose="020B0604030504040204" pitchFamily="50" charset="-128"/>
              </a:rPr>
              <a:t>ニュース　プライムカバー　</a:t>
            </a:r>
            <a:r>
              <a:rPr kumimoji="1" lang="en-US" altLang="ja-JP" sz="1200" dirty="0">
                <a:latin typeface="メイリオ" panose="020B0604030504040204" pitchFamily="50" charset="-128"/>
                <a:ea typeface="メイリオ" panose="020B0604030504040204" pitchFamily="50" charset="-128"/>
              </a:rPr>
              <a:t>SP</a:t>
            </a:r>
            <a:r>
              <a:rPr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Yahoo!</a:t>
            </a:r>
            <a:r>
              <a:rPr kumimoji="1" lang="ja-JP" altLang="en-US" sz="1200" dirty="0">
                <a:latin typeface="メイリオ" panose="020B0604030504040204" pitchFamily="50" charset="-128"/>
                <a:ea typeface="メイリオ" panose="020B0604030504040204" pitchFamily="50" charset="-128"/>
              </a:rPr>
              <a:t>ニュース　</a:t>
            </a:r>
            <a:r>
              <a:rPr lang="ja-JP" altLang="en-US" sz="1200" dirty="0">
                <a:latin typeface="メイリオ" panose="020B0604030504040204" pitchFamily="50" charset="-128"/>
                <a:ea typeface="メイリオ" panose="020B0604030504040204" pitchFamily="50" charset="-128"/>
              </a:rPr>
              <a:t>プライムディスプレイ　</a:t>
            </a:r>
            <a:r>
              <a:rPr lang="en-US" altLang="ja-JP" sz="1200" dirty="0">
                <a:latin typeface="メイリオ" panose="020B0604030504040204" pitchFamily="50" charset="-128"/>
                <a:ea typeface="メイリオ" panose="020B0604030504040204" pitchFamily="50" charset="-128"/>
              </a:rPr>
              <a:t>PC </a:t>
            </a:r>
            <a:r>
              <a:rPr lang="ja-JP" altLang="en-US" sz="1200" dirty="0">
                <a:latin typeface="メイリオ" panose="020B0604030504040204" pitchFamily="50" charset="-128"/>
                <a:ea typeface="メイリオ" panose="020B0604030504040204" pitchFamily="50" charset="-128"/>
              </a:rPr>
              <a:t>」</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５ 商品名に「市区郡」を含む対象商品</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・対象商品リスト：</a:t>
            </a:r>
            <a:r>
              <a:rPr lang="en-US" altLang="ja-JP" sz="1200" dirty="0">
                <a:latin typeface="メイリオ" panose="020B0604030504040204" pitchFamily="50" charset="-128"/>
                <a:ea typeface="メイリオ" panose="020B0604030504040204" pitchFamily="50" charset="-128"/>
                <a:hlinkClick r:id="rId2"/>
              </a:rPr>
              <a:t>https://s.yimg.jp/dl/displayads-guarantee/displayads-guarantee_yahooteikyou_applicableproductslist.zip</a:t>
            </a:r>
            <a:endParaRPr lang="en-US" altLang="ja-JP" sz="1200" dirty="0">
              <a:latin typeface="メイリオ" panose="020B0604030504040204" pitchFamily="50" charset="-128"/>
              <a:ea typeface="メイリオ" panose="020B0604030504040204" pitchFamily="50" charset="-128"/>
            </a:endParaRPr>
          </a:p>
          <a:p>
            <a:pPr algn="l"/>
            <a:r>
              <a:rPr kumimoji="1" lang="ja-JP" altLang="en-US" sz="1200" dirty="0">
                <a:latin typeface="メイリオ" panose="020B0604030504040204" pitchFamily="50" charset="-128"/>
                <a:ea typeface="メイリオ" panose="020B0604030504040204" pitchFamily="50" charset="-128"/>
              </a:rPr>
              <a:t>・適応終了日：</a:t>
            </a:r>
            <a:r>
              <a:rPr kumimoji="1" lang="en-US" altLang="ja-JP" sz="1200" dirty="0">
                <a:latin typeface="メイリオ" panose="020B0604030504040204" pitchFamily="50" charset="-128"/>
                <a:ea typeface="メイリオ" panose="020B0604030504040204" pitchFamily="50" charset="-128"/>
              </a:rPr>
              <a:t>2022</a:t>
            </a:r>
            <a:r>
              <a:rPr kumimoji="1" lang="ja-JP" altLang="en-US" sz="1200" dirty="0">
                <a:latin typeface="メイリオ" panose="020B0604030504040204" pitchFamily="50" charset="-128"/>
                <a:ea typeface="メイリオ" panose="020B0604030504040204" pitchFamily="50" charset="-128"/>
              </a:rPr>
              <a:t>年</a:t>
            </a:r>
            <a:r>
              <a:rPr kumimoji="1" lang="en-US" altLang="ja-JP" sz="1200" dirty="0">
                <a:latin typeface="メイリオ" panose="020B0604030504040204" pitchFamily="50" charset="-128"/>
                <a:ea typeface="メイリオ" panose="020B0604030504040204" pitchFamily="50" charset="-128"/>
              </a:rPr>
              <a:t>11</a:t>
            </a:r>
            <a:r>
              <a:rPr kumimoji="1" lang="ja-JP" altLang="en-US" sz="1200" dirty="0">
                <a:latin typeface="メイリオ" panose="020B0604030504040204" pitchFamily="50" charset="-128"/>
                <a:ea typeface="メイリオ" panose="020B0604030504040204" pitchFamily="50" charset="-128"/>
              </a:rPr>
              <a:t>月</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日（水）掲載終了分まで　（施策の期間を</a:t>
            </a:r>
            <a:r>
              <a:rPr kumimoji="1" lang="en-US" altLang="ja-JP" sz="1200" dirty="0">
                <a:latin typeface="メイリオ" panose="020B0604030504040204" pitchFamily="50" charset="-128"/>
                <a:ea typeface="メイリオ" panose="020B0604030504040204" pitchFamily="50" charset="-128"/>
              </a:rPr>
              <a:t>9/30</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11/30</a:t>
            </a:r>
            <a:r>
              <a:rPr kumimoji="1" lang="ja-JP" altLang="en-US" sz="1200" dirty="0">
                <a:latin typeface="メイリオ" panose="020B0604030504040204" pitchFamily="50" charset="-128"/>
                <a:ea typeface="メイリオ" panose="020B0604030504040204" pitchFamily="50" charset="-128"/>
              </a:rPr>
              <a:t>まで延長しました！）</a:t>
            </a:r>
          </a:p>
          <a:p>
            <a:pPr algn="l"/>
            <a:r>
              <a:rPr kumimoji="1" lang="ja-JP" altLang="en-US" sz="1200" dirty="0">
                <a:latin typeface="メイリオ" panose="020B0604030504040204" pitchFamily="50" charset="-128"/>
                <a:ea typeface="メイリオ" panose="020B0604030504040204" pitchFamily="50" charset="-128"/>
              </a:rPr>
              <a:t>・回数：無制限</a:t>
            </a:r>
            <a:endParaRPr kumimoji="1" lang="en-US" altLang="ja-JP" sz="1200" dirty="0">
              <a:latin typeface="メイリオ" panose="020B0604030504040204" pitchFamily="50" charset="-128"/>
              <a:ea typeface="メイリオ" panose="020B0604030504040204" pitchFamily="50" charset="-128"/>
            </a:endParaRPr>
          </a:p>
          <a:p>
            <a:pPr algn="l"/>
            <a:endParaRPr kumimoji="1" lang="en-US" altLang="ja-JP" sz="1400" dirty="0">
              <a:latin typeface="メイリオ" panose="020B0604030504040204" pitchFamily="50" charset="-128"/>
              <a:ea typeface="メイリオ" panose="020B0604030504040204" pitchFamily="50" charset="-128"/>
            </a:endParaRPr>
          </a:p>
          <a:p>
            <a:pPr algn="l"/>
            <a:r>
              <a:rPr kumimoji="1" lang="en-US" altLang="ja-JP" sz="1400" b="1" dirty="0">
                <a:latin typeface="メイリオ" panose="020B0604030504040204" pitchFamily="50" charset="-128"/>
                <a:ea typeface="メイリオ" panose="020B0604030504040204" pitchFamily="50" charset="-128"/>
              </a:rPr>
              <a:t>【</a:t>
            </a:r>
            <a:r>
              <a:rPr kumimoji="1" lang="ja-JP" altLang="en-US" sz="1400" b="1" dirty="0">
                <a:latin typeface="メイリオ" panose="020B0604030504040204" pitchFamily="50" charset="-128"/>
                <a:ea typeface="メイリオ" panose="020B0604030504040204" pitchFamily="50" charset="-128"/>
              </a:rPr>
              <a:t>実施方法</a:t>
            </a:r>
            <a:r>
              <a:rPr kumimoji="1" lang="en-US" altLang="ja-JP" sz="1400" b="1" dirty="0">
                <a:latin typeface="メイリオ" panose="020B0604030504040204" pitchFamily="50" charset="-128"/>
                <a:ea typeface="メイリオ" panose="020B0604030504040204" pitchFamily="50" charset="-128"/>
              </a:rPr>
              <a:t>】</a:t>
            </a:r>
          </a:p>
          <a:p>
            <a:pPr algn="l"/>
            <a:r>
              <a:rPr kumimoji="1" lang="ja-JP" altLang="en-US" sz="1200" dirty="0">
                <a:latin typeface="メイリオ" panose="020B0604030504040204" pitchFamily="50" charset="-128"/>
                <a:ea typeface="メイリオ" panose="020B0604030504040204" pitchFamily="50" charset="-128"/>
              </a:rPr>
              <a:t>・対象商品</a:t>
            </a:r>
            <a:r>
              <a:rPr lang="ja-JP" altLang="en-US" sz="1200" dirty="0">
                <a:latin typeface="メイリオ" panose="020B0604030504040204" pitchFamily="50" charset="-128"/>
                <a:ea typeface="メイリオ" panose="020B0604030504040204" pitchFamily="50" charset="-128"/>
              </a:rPr>
              <a:t>にて</a:t>
            </a:r>
            <a:r>
              <a:rPr kumimoji="1" lang="ja-JP" altLang="en-US" sz="1200" dirty="0">
                <a:latin typeface="メイリオ" panose="020B0604030504040204" pitchFamily="50" charset="-128"/>
                <a:ea typeface="メイリオ" panose="020B0604030504040204" pitchFamily="50" charset="-128"/>
              </a:rPr>
              <a:t>、</a:t>
            </a:r>
            <a:r>
              <a:rPr kumimoji="1" lang="en-US" altLang="ja-JP" sz="1200" b="1" dirty="0" err="1">
                <a:solidFill>
                  <a:srgbClr val="C00000"/>
                </a:solidFill>
                <a:latin typeface="メイリオ" panose="020B0604030504040204" pitchFamily="50" charset="-128"/>
                <a:ea typeface="メイリオ" panose="020B0604030504040204" pitchFamily="50" charset="-128"/>
              </a:rPr>
              <a:t>v</a:t>
            </a:r>
            <a:r>
              <a:rPr lang="en-US" altLang="ja-JP" sz="1200" b="1" dirty="0" err="1">
                <a:solidFill>
                  <a:srgbClr val="C00000"/>
                </a:solidFill>
                <a:latin typeface="メイリオ" panose="020B0604030504040204" pitchFamily="50" charset="-128"/>
                <a:ea typeface="メイリオ" panose="020B0604030504040204" pitchFamily="50" charset="-128"/>
              </a:rPr>
              <a:t>i</a:t>
            </a:r>
            <a:r>
              <a:rPr kumimoji="1" lang="en-US" altLang="ja-JP" sz="1200" b="1" dirty="0" err="1">
                <a:solidFill>
                  <a:srgbClr val="C00000"/>
                </a:solidFill>
                <a:latin typeface="メイリオ" panose="020B0604030504040204" pitchFamily="50" charset="-128"/>
                <a:ea typeface="メイリオ" panose="020B0604030504040204" pitchFamily="50" charset="-128"/>
              </a:rPr>
              <a:t>mps</a:t>
            </a:r>
            <a:r>
              <a:rPr kumimoji="1" lang="ja-JP" altLang="en-US" sz="1200" b="1" dirty="0">
                <a:solidFill>
                  <a:srgbClr val="C00000"/>
                </a:solidFill>
                <a:latin typeface="メイリオ" panose="020B0604030504040204" pitchFamily="50" charset="-128"/>
                <a:ea typeface="メイリオ" panose="020B0604030504040204" pitchFamily="50" charset="-128"/>
              </a:rPr>
              <a:t>増量後の金額で予約</a:t>
            </a:r>
            <a:r>
              <a:rPr kumimoji="1" lang="ja-JP" altLang="en-US" sz="1200" dirty="0">
                <a:latin typeface="メイリオ" panose="020B0604030504040204" pitchFamily="50" charset="-128"/>
                <a:ea typeface="メイリオ" panose="020B0604030504040204" pitchFamily="50" charset="-128"/>
              </a:rPr>
              <a:t>を</a:t>
            </a:r>
            <a:r>
              <a:rPr lang="ja-JP" altLang="en-US" sz="1200" dirty="0">
                <a:latin typeface="メイリオ" panose="020B0604030504040204" pitchFamily="50" charset="-128"/>
                <a:ea typeface="メイリオ" panose="020B0604030504040204" pitchFamily="50" charset="-128"/>
              </a:rPr>
              <a:t>行ってください。</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増量分は金額ベースで計算してください。</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a:t>
            </a:r>
            <a:r>
              <a:rPr lang="ja-JP" altLang="en-US" sz="1200" b="1" dirty="0">
                <a:solidFill>
                  <a:srgbClr val="C00000"/>
                </a:solidFill>
                <a:latin typeface="メイリオ" panose="020B0604030504040204" pitchFamily="50" charset="-128"/>
                <a:ea typeface="メイリオ" panose="020B0604030504040204" pitchFamily="50" charset="-128"/>
              </a:rPr>
              <a:t>ご予約後の翌日まで</a:t>
            </a:r>
            <a:r>
              <a:rPr lang="ja-JP" altLang="en-US" sz="1200" dirty="0">
                <a:latin typeface="メイリオ" panose="020B0604030504040204" pitchFamily="50" charset="-128"/>
                <a:ea typeface="メイリオ" panose="020B0604030504040204" pitchFamily="50" charset="-128"/>
              </a:rPr>
              <a:t>に弊社営業担当まで、下記お申込み内容をご連絡ください。</a:t>
            </a:r>
          </a:p>
          <a:p>
            <a:r>
              <a:rPr lang="ja-JP" altLang="en-US" sz="1200" dirty="0">
                <a:latin typeface="メイリオ" panose="020B0604030504040204" pitchFamily="50" charset="-128"/>
                <a:ea typeface="メイリオ" panose="020B0604030504040204" pitchFamily="50" charset="-128"/>
              </a:rPr>
              <a:t>　</a:t>
            </a:r>
            <a:r>
              <a:rPr lang="ja-JP" altLang="en-US" sz="1200" b="1" dirty="0">
                <a:solidFill>
                  <a:srgbClr val="C00000"/>
                </a:solidFill>
                <a:latin typeface="メイリオ" panose="020B0604030504040204" pitchFamily="50" charset="-128"/>
                <a:ea typeface="メイリオ" panose="020B0604030504040204" pitchFamily="50" charset="-128"/>
              </a:rPr>
              <a:t>アカウント</a:t>
            </a:r>
            <a:r>
              <a:rPr lang="en-US" altLang="ja-JP" sz="1200" b="1" dirty="0">
                <a:solidFill>
                  <a:srgbClr val="C00000"/>
                </a:solidFill>
                <a:latin typeface="メイリオ" panose="020B0604030504040204" pitchFamily="50" charset="-128"/>
                <a:ea typeface="メイリオ" panose="020B0604030504040204" pitchFamily="50" charset="-128"/>
              </a:rPr>
              <a:t>ID/</a:t>
            </a:r>
            <a:r>
              <a:rPr lang="ja-JP" altLang="en-US" sz="1200" b="1" dirty="0">
                <a:solidFill>
                  <a:srgbClr val="C00000"/>
                </a:solidFill>
                <a:latin typeface="メイリオ" panose="020B0604030504040204" pitchFamily="50" charset="-128"/>
                <a:ea typeface="メイリオ" panose="020B0604030504040204" pitchFamily="50" charset="-128"/>
              </a:rPr>
              <a:t>キャンペーン</a:t>
            </a:r>
            <a:r>
              <a:rPr lang="en-US" altLang="ja-JP" sz="1200" b="1" dirty="0">
                <a:solidFill>
                  <a:srgbClr val="C00000"/>
                </a:solidFill>
                <a:latin typeface="メイリオ" panose="020B0604030504040204" pitchFamily="50" charset="-128"/>
                <a:ea typeface="メイリオ" panose="020B0604030504040204" pitchFamily="50" charset="-128"/>
              </a:rPr>
              <a:t>ID/</a:t>
            </a:r>
            <a:r>
              <a:rPr lang="ja-JP" altLang="en-US" sz="1200" b="1" dirty="0">
                <a:solidFill>
                  <a:srgbClr val="C00000"/>
                </a:solidFill>
                <a:latin typeface="メイリオ" panose="020B0604030504040204" pitchFamily="50" charset="-128"/>
                <a:ea typeface="メイリオ" panose="020B0604030504040204" pitchFamily="50" charset="-128"/>
              </a:rPr>
              <a:t>お申込み金額</a:t>
            </a:r>
            <a:r>
              <a:rPr lang="en-US" altLang="ja-JP" sz="1200" b="1" dirty="0">
                <a:solidFill>
                  <a:srgbClr val="C00000"/>
                </a:solidFill>
                <a:latin typeface="メイリオ" panose="020B0604030504040204" pitchFamily="50" charset="-128"/>
                <a:ea typeface="メイリオ" panose="020B0604030504040204" pitchFamily="50" charset="-128"/>
              </a:rPr>
              <a:t>/</a:t>
            </a:r>
            <a:r>
              <a:rPr lang="ja-JP" altLang="en-US" sz="1200" b="1" dirty="0">
                <a:solidFill>
                  <a:srgbClr val="C00000"/>
                </a:solidFill>
                <a:latin typeface="メイリオ" panose="020B0604030504040204" pitchFamily="50" charset="-128"/>
                <a:ea typeface="メイリオ" panose="020B0604030504040204" pitchFamily="50" charset="-128"/>
              </a:rPr>
              <a:t>お申込み商品</a:t>
            </a:r>
            <a:r>
              <a:rPr lang="en-US" altLang="ja-JP" sz="1200" b="1" dirty="0">
                <a:solidFill>
                  <a:srgbClr val="C00000"/>
                </a:solidFill>
                <a:latin typeface="メイリオ" panose="020B0604030504040204" pitchFamily="50" charset="-128"/>
                <a:ea typeface="メイリオ" panose="020B0604030504040204" pitchFamily="50" charset="-128"/>
              </a:rPr>
              <a:t>/</a:t>
            </a:r>
            <a:r>
              <a:rPr lang="ja-JP" altLang="en-US" sz="1200" b="1" dirty="0">
                <a:solidFill>
                  <a:srgbClr val="C00000"/>
                </a:solidFill>
                <a:latin typeface="メイリオ" panose="020B0604030504040204" pitchFamily="50" charset="-128"/>
                <a:ea typeface="メイリオ" panose="020B0604030504040204" pitchFamily="50" charset="-128"/>
              </a:rPr>
              <a:t>お申込み</a:t>
            </a:r>
            <a:r>
              <a:rPr lang="en-US" altLang="ja-JP" sz="1200" b="1" dirty="0" err="1">
                <a:solidFill>
                  <a:srgbClr val="C00000"/>
                </a:solidFill>
                <a:latin typeface="メイリオ" panose="020B0604030504040204" pitchFamily="50" charset="-128"/>
                <a:ea typeface="メイリオ" panose="020B0604030504040204" pitchFamily="50" charset="-128"/>
              </a:rPr>
              <a:t>vimps</a:t>
            </a:r>
            <a:r>
              <a:rPr lang="en-US" altLang="ja-JP" sz="1200" b="1" dirty="0">
                <a:solidFill>
                  <a:srgbClr val="C00000"/>
                </a:solidFill>
                <a:latin typeface="メイリオ" panose="020B0604030504040204" pitchFamily="50" charset="-128"/>
                <a:ea typeface="メイリオ" panose="020B0604030504040204" pitchFamily="50" charset="-128"/>
              </a:rPr>
              <a:t>/</a:t>
            </a:r>
            <a:r>
              <a:rPr lang="ja-JP" altLang="en-US" sz="1200" b="1" dirty="0">
                <a:solidFill>
                  <a:srgbClr val="C00000"/>
                </a:solidFill>
                <a:latin typeface="メイリオ" panose="020B0604030504040204" pitchFamily="50" charset="-128"/>
                <a:ea typeface="メイリオ" panose="020B0604030504040204" pitchFamily="50" charset="-128"/>
              </a:rPr>
              <a:t>掲載期間</a:t>
            </a:r>
          </a:p>
          <a:p>
            <a:r>
              <a:rPr lang="ja-JP" altLang="en-US" sz="1200" b="1" dirty="0">
                <a:solidFill>
                  <a:srgbClr val="C00000"/>
                </a:solidFill>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ご連絡をいただいたのち、弊社にて対象キャンペーンに対し減額処理を行います。請求時は「特別調整金」として減額された金額をご請求します。</a:t>
            </a:r>
            <a:endParaRPr lang="en-US" altLang="ja-JP" sz="12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注意事項</a:t>
            </a:r>
            <a:r>
              <a:rPr lang="en-US" altLang="ja-JP" sz="1400" b="1" dirty="0">
                <a:latin typeface="メイリオ" panose="020B0604030504040204" pitchFamily="50" charset="-128"/>
                <a:ea typeface="メイリオ" panose="020B0604030504040204" pitchFamily="50" charset="-128"/>
              </a:rPr>
              <a:t>】</a:t>
            </a:r>
          </a:p>
          <a:p>
            <a:r>
              <a:rPr lang="ja-JP" altLang="en-US" sz="1200" dirty="0">
                <a:latin typeface="メイリオ" panose="020B0604030504040204" pitchFamily="50" charset="-128"/>
                <a:ea typeface="メイリオ" panose="020B0604030504040204" pitchFamily="50" charset="-128"/>
              </a:rPr>
              <a:t>・弊社担当営業に情報</a:t>
            </a:r>
            <a:r>
              <a:rPr kumimoji="1" lang="ja-JP" altLang="en-US" sz="1200" dirty="0">
                <a:latin typeface="メイリオ" panose="020B0604030504040204" pitchFamily="50" charset="-128"/>
                <a:ea typeface="メイリオ" panose="020B0604030504040204" pitchFamily="50" charset="-128"/>
              </a:rPr>
              <a:t>連携ない場合は、施策適用とならずに予約金額のまま請求が行われます。</a:t>
            </a:r>
            <a:endParaRPr kumimoji="1"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2022</a:t>
            </a:r>
            <a:r>
              <a:rPr lang="ja-JP" altLang="en-US" sz="1200" dirty="0">
                <a:latin typeface="メイリオ" panose="020B0604030504040204" pitchFamily="50" charset="-128"/>
                <a:ea typeface="メイリオ" panose="020B0604030504040204" pitchFamily="50" charset="-128"/>
              </a:rPr>
              <a:t>年</a:t>
            </a:r>
            <a:r>
              <a:rPr lang="en-US" altLang="ja-JP" sz="1200" dirty="0">
                <a:latin typeface="メイリオ" panose="020B0604030504040204" pitchFamily="50" charset="-128"/>
                <a:ea typeface="メイリオ" panose="020B0604030504040204" pitchFamily="50" charset="-128"/>
              </a:rPr>
              <a:t>07</a:t>
            </a:r>
            <a:r>
              <a:rPr lang="ja-JP" altLang="en-US" sz="1200" dirty="0">
                <a:latin typeface="メイリオ" panose="020B0604030504040204" pitchFamily="50" charset="-128"/>
                <a:ea typeface="メイリオ" panose="020B0604030504040204" pitchFamily="50" charset="-128"/>
              </a:rPr>
              <a:t>月</a:t>
            </a:r>
            <a:r>
              <a:rPr lang="en-US" altLang="ja-JP" sz="1200" dirty="0">
                <a:latin typeface="メイリオ" panose="020B0604030504040204" pitchFamily="50" charset="-128"/>
                <a:ea typeface="メイリオ" panose="020B0604030504040204" pitchFamily="50" charset="-128"/>
              </a:rPr>
              <a:t>27</a:t>
            </a:r>
            <a:r>
              <a:rPr lang="ja-JP" altLang="en-US" sz="1200" dirty="0">
                <a:latin typeface="メイリオ" panose="020B0604030504040204" pitchFamily="50" charset="-128"/>
                <a:ea typeface="メイリオ" panose="020B0604030504040204" pitchFamily="50" charset="-128"/>
              </a:rPr>
              <a:t>日（水）より前にご予約済の案件は、キャンペーン対象外です。</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・商品の詳細は、各商品ごとのセールスシートをご確認ください。</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hlinkClick r:id="rId3"/>
              </a:rPr>
              <a:t>https://portal.yadui.business.yahoo.co.jp/agencyportal/873243/</a:t>
            </a:r>
            <a:r>
              <a:rPr lang="ja-JP" altLang="en-US" sz="1200" dirty="0">
                <a:latin typeface="メイリオ" panose="020B0604030504040204" pitchFamily="50" charset="-128"/>
                <a:ea typeface="メイリオ" panose="020B0604030504040204" pitchFamily="50" charset="-128"/>
              </a:rPr>
              <a:t>（エージェンシーポータル）</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・オーディエンスリスト（ヤフー提供）の詳細は、こちらの表を参照してください。</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hlinkClick r:id="rId4"/>
              </a:rPr>
              <a:t>https://s.yimg.jp/dl/displayads-guarantee/audiencelist.zip</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・年間契約を含む、特別調整した案件はこちらの施策は適用対象外です。</a:t>
            </a:r>
            <a:endParaRPr lang="en-US" altLang="ja-JP" sz="1200" dirty="0">
              <a:latin typeface="メイリオ" panose="020B0604030504040204" pitchFamily="50" charset="-128"/>
              <a:ea typeface="メイリオ" panose="020B0604030504040204" pitchFamily="50" charset="-128"/>
            </a:endParaRPr>
          </a:p>
          <a:p>
            <a:pPr algn="l"/>
            <a:endParaRPr lang="en-US" altLang="ja-JP" sz="1400" dirty="0">
              <a:latin typeface="メイリオ" panose="020B0604030504040204" pitchFamily="50" charset="-128"/>
              <a:ea typeface="メイリオ" panose="020B0604030504040204" pitchFamily="50" charset="-128"/>
            </a:endParaRPr>
          </a:p>
          <a:p>
            <a:pPr algn="l"/>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参考資料</a:t>
            </a:r>
            <a:r>
              <a:rPr lang="en-US" altLang="ja-JP" sz="1400" b="1" dirty="0">
                <a:latin typeface="メイリオ" panose="020B0604030504040204" pitchFamily="50" charset="-128"/>
                <a:ea typeface="メイリオ" panose="020B0604030504040204" pitchFamily="50" charset="-128"/>
              </a:rPr>
              <a:t>】</a:t>
            </a:r>
          </a:p>
          <a:p>
            <a:pPr algn="l"/>
            <a:r>
              <a:rPr lang="ja-JP" altLang="en-US"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オーディエンスリスト（ヤフー提供）</a:t>
            </a:r>
            <a:r>
              <a:rPr lang="ja-JP" altLang="en-US" sz="1200" dirty="0">
                <a:latin typeface="メイリオ" panose="020B0604030504040204" pitchFamily="50" charset="-128"/>
                <a:ea typeface="メイリオ" panose="020B0604030504040204" pitchFamily="50" charset="-128"/>
              </a:rPr>
              <a:t>活用事例</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hlinkClick r:id="rId5"/>
              </a:rPr>
              <a:t>https://marketing.yahoo.co.jp/case/post/20200918850416.html</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hlinkClick r:id="rId6"/>
              </a:rPr>
              <a:t>https://marketing.yahoo.co.jp/case/post/20200716839683.html</a:t>
            </a:r>
            <a:endParaRPr lang="en-US" altLang="ja-JP" sz="1200" dirty="0">
              <a:latin typeface="メイリオ" panose="020B0604030504040204" pitchFamily="50" charset="-128"/>
              <a:ea typeface="メイリオ" panose="020B0604030504040204" pitchFamily="50" charset="-128"/>
            </a:endParaRPr>
          </a:p>
          <a:p>
            <a:pPr algn="l"/>
            <a:r>
              <a:rPr lang="ja-JP" altLang="en-US" sz="1200" dirty="0">
                <a:latin typeface="メイリオ" panose="020B0604030504040204" pitchFamily="50" charset="-128"/>
                <a:ea typeface="メイリオ" panose="020B0604030504040204" pitchFamily="50" charset="-128"/>
              </a:rPr>
              <a:t>・メディア視聴ターゲティング販促資料</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hlinkClick r:id="rId7"/>
              </a:rPr>
              <a:t>https://portal.yadui.business.yahoo.co.jp/agencyportal/30324103/</a:t>
            </a:r>
            <a:r>
              <a:rPr lang="ja-JP" altLang="en-US" sz="1200" dirty="0">
                <a:latin typeface="メイリオ" panose="020B0604030504040204" pitchFamily="50" charset="-128"/>
                <a:ea typeface="メイリオ" panose="020B0604030504040204" pitchFamily="50" charset="-128"/>
              </a:rPr>
              <a:t>（エージェンシーポータル）</a:t>
            </a:r>
            <a:endParaRPr lang="en-US" altLang="ja-JP" sz="1200" dirty="0">
              <a:latin typeface="メイリオ" panose="020B0604030504040204" pitchFamily="50" charset="-128"/>
              <a:ea typeface="メイリオ" panose="020B0604030504040204" pitchFamily="50" charset="-128"/>
            </a:endParaRPr>
          </a:p>
        </p:txBody>
      </p:sp>
      <p:sp>
        <p:nvSpPr>
          <p:cNvPr id="9" name="角丸四角形 3">
            <a:extLst>
              <a:ext uri="{FF2B5EF4-FFF2-40B4-BE49-F238E27FC236}">
                <a16:creationId xmlns:a16="http://schemas.microsoft.com/office/drawing/2014/main" id="{1CBC7F7D-F936-EA15-8AAD-FC679E9701A0}"/>
              </a:ext>
            </a:extLst>
          </p:cNvPr>
          <p:cNvSpPr/>
          <p:nvPr/>
        </p:nvSpPr>
        <p:spPr>
          <a:xfrm>
            <a:off x="211633" y="5546101"/>
            <a:ext cx="1390454" cy="220270"/>
          </a:xfrm>
          <a:prstGeom prst="roundRect">
            <a:avLst>
              <a:gd name="adj" fmla="val 50000"/>
            </a:avLst>
          </a:prstGeom>
          <a:solidFill>
            <a:schemeClr val="bg1">
              <a:lumMod val="75000"/>
              <a:alpha val="2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1" name="フッター プレースホルダー 3">
            <a:extLst>
              <a:ext uri="{FF2B5EF4-FFF2-40B4-BE49-F238E27FC236}">
                <a16:creationId xmlns:a16="http://schemas.microsoft.com/office/drawing/2014/main" id="{36C76011-7891-7751-11F8-F0AE90F6015F}"/>
              </a:ext>
            </a:extLst>
          </p:cNvPr>
          <p:cNvSpPr txBox="1">
            <a:spLocks/>
          </p:cNvSpPr>
          <p:nvPr/>
        </p:nvSpPr>
        <p:spPr>
          <a:xfrm>
            <a:off x="5435393" y="6666129"/>
            <a:ext cx="1294831" cy="19187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sz="800" dirty="0">
                <a:latin typeface="游ゴシック" panose="020B0400000000000000" pitchFamily="50" charset="-128"/>
                <a:ea typeface="游ゴシック" panose="020B0400000000000000" pitchFamily="50" charset="-128"/>
              </a:rPr>
              <a:t>© Yahoo Japan</a:t>
            </a:r>
            <a:endParaRPr lang="en-US" altLang="ja-JP" sz="800" dirty="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94808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図 48" descr="テキスト&#10;&#10;自動的に生成された説明">
            <a:extLst>
              <a:ext uri="{FF2B5EF4-FFF2-40B4-BE49-F238E27FC236}">
                <a16:creationId xmlns:a16="http://schemas.microsoft.com/office/drawing/2014/main" id="{E9B7793B-6F6B-FC50-98CA-399B8DFAB452}"/>
              </a:ext>
            </a:extLst>
          </p:cNvPr>
          <p:cNvPicPr>
            <a:picLocks noChangeAspect="1"/>
          </p:cNvPicPr>
          <p:nvPr/>
        </p:nvPicPr>
        <p:blipFill rotWithShape="1">
          <a:blip r:embed="rId2">
            <a:extLst>
              <a:ext uri="{28A0092B-C50C-407E-A947-70E740481C1C}">
                <a14:useLocalDpi xmlns:a14="http://schemas.microsoft.com/office/drawing/2010/main" val="0"/>
              </a:ext>
            </a:extLst>
          </a:blip>
          <a:srcRect l="18415" t="6809" r="68005" b="79012"/>
          <a:stretch/>
        </p:blipFill>
        <p:spPr>
          <a:xfrm>
            <a:off x="7906323" y="3902385"/>
            <a:ext cx="2601102" cy="2715741"/>
          </a:xfrm>
          <a:prstGeom prst="rect">
            <a:avLst/>
          </a:prstGeom>
        </p:spPr>
      </p:pic>
      <p:pic>
        <p:nvPicPr>
          <p:cNvPr id="47" name="図 46" descr="ロゴ, アイコン&#10;&#10;自動的に生成された説明">
            <a:extLst>
              <a:ext uri="{FF2B5EF4-FFF2-40B4-BE49-F238E27FC236}">
                <a16:creationId xmlns:a16="http://schemas.microsoft.com/office/drawing/2014/main" id="{E37C8360-F5CD-A544-5BD7-8AC731AF7C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84615" y="3674721"/>
            <a:ext cx="424107" cy="424107"/>
          </a:xfrm>
          <a:prstGeom prst="rect">
            <a:avLst/>
          </a:prstGeom>
        </p:spPr>
      </p:pic>
      <p:sp>
        <p:nvSpPr>
          <p:cNvPr id="4" name="正方形/長方形 3"/>
          <p:cNvSpPr/>
          <p:nvPr/>
        </p:nvSpPr>
        <p:spPr>
          <a:xfrm>
            <a:off x="0" y="0"/>
            <a:ext cx="12192000" cy="4924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メイリオ" panose="020B0604030504040204" pitchFamily="50" charset="-128"/>
                <a:ea typeface="メイリオ" panose="020B0604030504040204" pitchFamily="50" charset="-128"/>
              </a:rPr>
              <a:t>活用イメージ</a:t>
            </a:r>
          </a:p>
        </p:txBody>
      </p:sp>
      <p:sp>
        <p:nvSpPr>
          <p:cNvPr id="5" name="正方形/長方形 4">
            <a:extLst>
              <a:ext uri="{FF2B5EF4-FFF2-40B4-BE49-F238E27FC236}">
                <a16:creationId xmlns:a16="http://schemas.microsoft.com/office/drawing/2014/main" id="{E9476CEE-01CB-1246-983B-CB34E8569EB0}"/>
              </a:ext>
            </a:extLst>
          </p:cNvPr>
          <p:cNvSpPr/>
          <p:nvPr/>
        </p:nvSpPr>
        <p:spPr>
          <a:xfrm>
            <a:off x="10462876" y="61181"/>
            <a:ext cx="1621971" cy="37011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solidFill>
                  <a:schemeClr val="bg1"/>
                </a:solidFill>
                <a:latin typeface="メイリオ" panose="020B0604030504040204" pitchFamily="50" charset="-128"/>
                <a:ea typeface="メイリオ" panose="020B0604030504040204" pitchFamily="50" charset="-128"/>
              </a:rPr>
              <a:t>広告主・代理店</a:t>
            </a:r>
          </a:p>
          <a:p>
            <a:pPr algn="ctr"/>
            <a:r>
              <a:rPr lang="ja-JP" altLang="en-US" sz="1100" b="1" dirty="0">
                <a:solidFill>
                  <a:schemeClr val="bg1"/>
                </a:solidFill>
                <a:latin typeface="メイリオ" panose="020B0604030504040204" pitchFamily="50" charset="-128"/>
                <a:ea typeface="メイリオ" panose="020B0604030504040204" pitchFamily="50" charset="-128"/>
              </a:rPr>
              <a:t>限定</a:t>
            </a:r>
          </a:p>
        </p:txBody>
      </p:sp>
      <p:sp>
        <p:nvSpPr>
          <p:cNvPr id="12" name="テキスト プレースホルダー 1">
            <a:extLst>
              <a:ext uri="{FF2B5EF4-FFF2-40B4-BE49-F238E27FC236}">
                <a16:creationId xmlns:a16="http://schemas.microsoft.com/office/drawing/2014/main" id="{213D6927-45EA-4A7F-6AEB-F7A125B1B456}"/>
              </a:ext>
            </a:extLst>
          </p:cNvPr>
          <p:cNvSpPr txBox="1">
            <a:spLocks/>
          </p:cNvSpPr>
          <p:nvPr/>
        </p:nvSpPr>
        <p:spPr>
          <a:xfrm>
            <a:off x="667464" y="1981320"/>
            <a:ext cx="10753725" cy="988155"/>
          </a:xfrm>
          <a:prstGeom prst="rect">
            <a:avLst/>
          </a:prstGeom>
        </p:spPr>
        <p:txBody>
          <a:bodyPr vert="horz" lIns="91440" tIns="45720" rIns="91440" bIns="45720" rtlCol="0" anchor="ctr">
            <a:noAutofit/>
          </a:bodyPr>
          <a:lstStyle>
            <a:lvl1pPr marL="0" indent="0" algn="l" defTabSz="914423" rtl="0" eaLnBrk="1" latinLnBrk="0" hangingPunct="1">
              <a:spcBef>
                <a:spcPct val="20000"/>
              </a:spcBef>
              <a:buFont typeface="Arial" pitchFamily="34" charset="0"/>
              <a:buNone/>
              <a:defRPr kumimoji="1" sz="2800" kern="1200">
                <a:solidFill>
                  <a:schemeClr val="tx1"/>
                </a:solidFill>
                <a:latin typeface="+mj-ea"/>
                <a:ea typeface="+mj-ea"/>
                <a:cs typeface="+mn-cs"/>
              </a:defRPr>
            </a:lvl1pPr>
            <a:lvl2pPr marL="742969" indent="-285757"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2pPr>
            <a:lvl3pPr marL="914422"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3pPr>
            <a:lvl4pPr marL="1600240" indent="-228606"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4pPr>
            <a:lvl5pPr marL="1828846"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ctr"/>
            <a:r>
              <a:rPr lang="ja-JP" altLang="en-US" sz="1800" b="1" dirty="0">
                <a:latin typeface="游ゴシック" panose="020B0400000000000000" pitchFamily="50" charset="-128"/>
                <a:ea typeface="游ゴシック" panose="020B0400000000000000" pitchFamily="50" charset="-128"/>
              </a:rPr>
              <a:t>マクロミルの</a:t>
            </a:r>
            <a:r>
              <a:rPr lang="en-US" altLang="ja-JP" sz="1800" b="1" dirty="0">
                <a:latin typeface="游ゴシック" panose="020B0400000000000000" pitchFamily="50" charset="-128"/>
                <a:ea typeface="游ゴシック" panose="020B0400000000000000" pitchFamily="50" charset="-128"/>
              </a:rPr>
              <a:t>OTS</a:t>
            </a:r>
            <a:r>
              <a:rPr lang="ja-JP" altLang="en-US" sz="1800" b="1" dirty="0">
                <a:latin typeface="游ゴシック" panose="020B0400000000000000" pitchFamily="50" charset="-128"/>
                <a:ea typeface="游ゴシック" panose="020B0400000000000000" pitchFamily="50" charset="-128"/>
              </a:rPr>
              <a:t>調査結果で、テレビも</a:t>
            </a:r>
            <a:r>
              <a:rPr lang="en-US" altLang="ja-JP" sz="1800" b="1" dirty="0" err="1">
                <a:latin typeface="游ゴシック" panose="020B0400000000000000" pitchFamily="50" charset="-128"/>
                <a:ea typeface="游ゴシック" panose="020B0400000000000000" pitchFamily="50" charset="-128"/>
              </a:rPr>
              <a:t>Youtube</a:t>
            </a:r>
            <a:r>
              <a:rPr lang="ja-JP" altLang="en-US" sz="1800" b="1" dirty="0">
                <a:latin typeface="游ゴシック" panose="020B0400000000000000" pitchFamily="50" charset="-128"/>
                <a:ea typeface="游ゴシック" panose="020B0400000000000000" pitchFamily="50" charset="-128"/>
              </a:rPr>
              <a:t>も見ない</a:t>
            </a:r>
            <a:r>
              <a:rPr lang="en-US" altLang="ja-JP" sz="1800" b="1" dirty="0">
                <a:latin typeface="游ゴシック" panose="020B0400000000000000" pitchFamily="50" charset="-128"/>
                <a:ea typeface="游ゴシック" panose="020B0400000000000000" pitchFamily="50" charset="-128"/>
              </a:rPr>
              <a:t>30</a:t>
            </a:r>
            <a:r>
              <a:rPr lang="ja-JP" altLang="en-US" sz="1800" b="1" dirty="0">
                <a:latin typeface="游ゴシック" panose="020B0400000000000000" pitchFamily="50" charset="-128"/>
                <a:ea typeface="游ゴシック" panose="020B0400000000000000" pitchFamily="50" charset="-128"/>
              </a:rPr>
              <a:t>代の高所得者が</a:t>
            </a:r>
            <a:endParaRPr lang="en-US" altLang="ja-JP" sz="1800" b="1" dirty="0">
              <a:latin typeface="游ゴシック" panose="020B0400000000000000" pitchFamily="50" charset="-128"/>
              <a:ea typeface="游ゴシック" panose="020B0400000000000000" pitchFamily="50" charset="-128"/>
            </a:endParaRPr>
          </a:p>
          <a:p>
            <a:pPr algn="ctr"/>
            <a:r>
              <a:rPr lang="en-US" altLang="ja-JP" sz="1800" b="1" dirty="0">
                <a:latin typeface="游ゴシック" panose="020B0400000000000000" pitchFamily="50" charset="-128"/>
                <a:ea typeface="游ゴシック" panose="020B0400000000000000" pitchFamily="50" charset="-128"/>
              </a:rPr>
              <a:t>Yahoo!</a:t>
            </a:r>
            <a:r>
              <a:rPr lang="ja-JP" altLang="en-US" sz="1800" b="1" dirty="0">
                <a:latin typeface="游ゴシック" panose="020B0400000000000000" pitchFamily="50" charset="-128"/>
                <a:ea typeface="游ゴシック" panose="020B0400000000000000" pitchFamily="50" charset="-128"/>
              </a:rPr>
              <a:t>上で情報収集していることがわかり、</a:t>
            </a:r>
            <a:endParaRPr lang="en-US" altLang="ja-JP" sz="1800" b="1" dirty="0">
              <a:latin typeface="游ゴシック" panose="020B0400000000000000" pitchFamily="50" charset="-128"/>
              <a:ea typeface="游ゴシック" panose="020B0400000000000000" pitchFamily="50" charset="-128"/>
            </a:endParaRPr>
          </a:p>
          <a:p>
            <a:pPr algn="ctr"/>
            <a:r>
              <a:rPr lang="ja-JP" altLang="en-US" sz="1800" b="1" dirty="0">
                <a:latin typeface="游ゴシック" panose="020B0400000000000000" pitchFamily="50" charset="-128"/>
                <a:ea typeface="游ゴシック" panose="020B0400000000000000" pitchFamily="50" charset="-128"/>
              </a:rPr>
              <a:t>本ターゲティングと</a:t>
            </a:r>
            <a:r>
              <a:rPr lang="en-US" altLang="ja-JP" sz="1800" b="1" dirty="0">
                <a:latin typeface="游ゴシック" panose="020B0400000000000000" pitchFamily="50" charset="-128"/>
                <a:ea typeface="游ゴシック" panose="020B0400000000000000" pitchFamily="50" charset="-128"/>
              </a:rPr>
              <a:t>Yahoo!</a:t>
            </a:r>
            <a:r>
              <a:rPr lang="ja-JP" altLang="en-US" sz="1800" b="1" dirty="0">
                <a:latin typeface="游ゴシック" panose="020B0400000000000000" pitchFamily="50" charset="-128"/>
                <a:ea typeface="游ゴシック" panose="020B0400000000000000" pitchFamily="50" charset="-128"/>
              </a:rPr>
              <a:t>ニュース面での広告接触で認知拡大を狙う。</a:t>
            </a:r>
            <a:endParaRPr lang="en-US" altLang="ja-JP" sz="1800" b="1" dirty="0">
              <a:latin typeface="游ゴシック" panose="020B0400000000000000" pitchFamily="50" charset="-128"/>
              <a:ea typeface="游ゴシック" panose="020B0400000000000000" pitchFamily="50" charset="-128"/>
            </a:endParaRPr>
          </a:p>
        </p:txBody>
      </p:sp>
      <p:grpSp>
        <p:nvGrpSpPr>
          <p:cNvPr id="16" name="グループ化 15">
            <a:extLst>
              <a:ext uri="{FF2B5EF4-FFF2-40B4-BE49-F238E27FC236}">
                <a16:creationId xmlns:a16="http://schemas.microsoft.com/office/drawing/2014/main" id="{88E9CE5F-3B03-FAED-1F09-A051D686B8DE}"/>
              </a:ext>
            </a:extLst>
          </p:cNvPr>
          <p:cNvGrpSpPr>
            <a:grpSpLocks noChangeAspect="1"/>
          </p:cNvGrpSpPr>
          <p:nvPr/>
        </p:nvGrpSpPr>
        <p:grpSpPr>
          <a:xfrm>
            <a:off x="6563461" y="3687058"/>
            <a:ext cx="2065899" cy="1215444"/>
            <a:chOff x="429755" y="2681383"/>
            <a:chExt cx="2423217" cy="1425667"/>
          </a:xfrm>
        </p:grpSpPr>
        <p:pic>
          <p:nvPicPr>
            <p:cNvPr id="18" name="図 17">
              <a:extLst>
                <a:ext uri="{FF2B5EF4-FFF2-40B4-BE49-F238E27FC236}">
                  <a16:creationId xmlns:a16="http://schemas.microsoft.com/office/drawing/2014/main" id="{54A89401-80E9-DCAA-28E3-413CEDB96D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4174" y="2803412"/>
              <a:ext cx="1258798" cy="1258798"/>
            </a:xfrm>
            <a:prstGeom prst="rect">
              <a:avLst/>
            </a:prstGeom>
          </p:spPr>
        </p:pic>
        <p:grpSp>
          <p:nvGrpSpPr>
            <p:cNvPr id="19" name="グループ化 18">
              <a:extLst>
                <a:ext uri="{FF2B5EF4-FFF2-40B4-BE49-F238E27FC236}">
                  <a16:creationId xmlns:a16="http://schemas.microsoft.com/office/drawing/2014/main" id="{681CD5BE-0752-F205-1505-341D7F7DB5A1}"/>
                </a:ext>
              </a:extLst>
            </p:cNvPr>
            <p:cNvGrpSpPr/>
            <p:nvPr/>
          </p:nvGrpSpPr>
          <p:grpSpPr>
            <a:xfrm>
              <a:off x="429755" y="2681383"/>
              <a:ext cx="1988410" cy="1425667"/>
              <a:chOff x="249050" y="3538004"/>
              <a:chExt cx="1988410" cy="1425667"/>
            </a:xfrm>
          </p:grpSpPr>
          <p:sp>
            <p:nvSpPr>
              <p:cNvPr id="20" name="楕円 19">
                <a:extLst>
                  <a:ext uri="{FF2B5EF4-FFF2-40B4-BE49-F238E27FC236}">
                    <a16:creationId xmlns:a16="http://schemas.microsoft.com/office/drawing/2014/main" id="{A03DE5FA-F0FE-BA6F-DF92-AAA6B77EE252}"/>
                  </a:ext>
                </a:extLst>
              </p:cNvPr>
              <p:cNvSpPr/>
              <p:nvPr/>
            </p:nvSpPr>
            <p:spPr>
              <a:xfrm>
                <a:off x="1814528" y="3985985"/>
                <a:ext cx="422932" cy="435085"/>
              </a:xfrm>
              <a:prstGeom prst="ellipse">
                <a:avLst/>
              </a:prstGeom>
              <a:solidFill>
                <a:srgbClr val="C0000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1" name="図 20">
                <a:extLst>
                  <a:ext uri="{FF2B5EF4-FFF2-40B4-BE49-F238E27FC236}">
                    <a16:creationId xmlns:a16="http://schemas.microsoft.com/office/drawing/2014/main" id="{2CA6F5A1-473A-427F-D416-80944B0D3B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050" y="3538004"/>
                <a:ext cx="1425667" cy="1425667"/>
              </a:xfrm>
              <a:prstGeom prst="rect">
                <a:avLst/>
              </a:prstGeom>
            </p:spPr>
          </p:pic>
          <p:sp>
            <p:nvSpPr>
              <p:cNvPr id="22" name="正方形/長方形 21">
                <a:extLst>
                  <a:ext uri="{FF2B5EF4-FFF2-40B4-BE49-F238E27FC236}">
                    <a16:creationId xmlns:a16="http://schemas.microsoft.com/office/drawing/2014/main" id="{8CC4ABC1-50AA-B1B0-CFC2-56564125968F}"/>
                  </a:ext>
                </a:extLst>
              </p:cNvPr>
              <p:cNvSpPr/>
              <p:nvPr/>
            </p:nvSpPr>
            <p:spPr>
              <a:xfrm>
                <a:off x="539161" y="3933595"/>
                <a:ext cx="801366" cy="613716"/>
              </a:xfrm>
              <a:prstGeom prst="rect">
                <a:avLst/>
              </a:prstGeom>
            </p:spPr>
            <p:txBody>
              <a:bodyPr wrap="none">
                <a:spAutoFit/>
              </a:bodyPr>
              <a:lstStyle/>
              <a:p>
                <a:r>
                  <a:rPr lang="en-US" altLang="ja-JP" sz="2800" b="1" dirty="0">
                    <a:solidFill>
                      <a:schemeClr val="bg1">
                        <a:lumMod val="50000"/>
                      </a:schemeClr>
                    </a:solidFill>
                    <a:latin typeface="+mn-ea"/>
                  </a:rPr>
                  <a:t>TV</a:t>
                </a:r>
              </a:p>
            </p:txBody>
          </p:sp>
          <p:sp>
            <p:nvSpPr>
              <p:cNvPr id="23" name="二等辺三角形 22">
                <a:extLst>
                  <a:ext uri="{FF2B5EF4-FFF2-40B4-BE49-F238E27FC236}">
                    <a16:creationId xmlns:a16="http://schemas.microsoft.com/office/drawing/2014/main" id="{9F0B3832-8E45-CB53-0CF8-9C2374CCF1DD}"/>
                  </a:ext>
                </a:extLst>
              </p:cNvPr>
              <p:cNvSpPr/>
              <p:nvPr/>
            </p:nvSpPr>
            <p:spPr>
              <a:xfrm rot="5400000">
                <a:off x="1946859" y="4127949"/>
                <a:ext cx="186694" cy="149109"/>
              </a:xfrm>
              <a:prstGeom prst="triangle">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grpSp>
        <p:nvGrpSpPr>
          <p:cNvPr id="2" name="グループ化 1">
            <a:extLst>
              <a:ext uri="{FF2B5EF4-FFF2-40B4-BE49-F238E27FC236}">
                <a16:creationId xmlns:a16="http://schemas.microsoft.com/office/drawing/2014/main" id="{CCDC0027-3C25-4A0D-C7C3-A852FEDCAB43}"/>
              </a:ext>
            </a:extLst>
          </p:cNvPr>
          <p:cNvGrpSpPr>
            <a:grpSpLocks noChangeAspect="1"/>
          </p:cNvGrpSpPr>
          <p:nvPr/>
        </p:nvGrpSpPr>
        <p:grpSpPr>
          <a:xfrm>
            <a:off x="10546448" y="2656409"/>
            <a:ext cx="1101939" cy="1988865"/>
            <a:chOff x="1213542" y="3030160"/>
            <a:chExt cx="2031787" cy="3667128"/>
          </a:xfrm>
        </p:grpSpPr>
        <p:sp>
          <p:nvSpPr>
            <p:cNvPr id="25" name="object 6">
              <a:extLst>
                <a:ext uri="{FF2B5EF4-FFF2-40B4-BE49-F238E27FC236}">
                  <a16:creationId xmlns:a16="http://schemas.microsoft.com/office/drawing/2014/main" id="{6C6D02DC-938C-B765-F1F3-40169A074BAA}"/>
                </a:ext>
              </a:extLst>
            </p:cNvPr>
            <p:cNvSpPr/>
            <p:nvPr/>
          </p:nvSpPr>
          <p:spPr>
            <a:xfrm>
              <a:off x="1213542" y="3030160"/>
              <a:ext cx="2031787" cy="3667128"/>
            </a:xfrm>
            <a:prstGeom prst="rect">
              <a:avLst/>
            </a:prstGeom>
            <a:blipFill>
              <a:blip r:embed="rId6" cstate="print"/>
              <a:stretch>
                <a:fillRect/>
              </a:stretch>
            </a:blipFill>
          </p:spPr>
          <p:txBody>
            <a:bodyPr wrap="square" lIns="0" tIns="0" rIns="0" bIns="0" rtlCol="0"/>
            <a:lstStyle/>
            <a:p>
              <a:endParaRPr dirty="0">
                <a:latin typeface="游ゴシック" panose="020B0400000000000000" pitchFamily="50" charset="-128"/>
                <a:ea typeface="游ゴシック" panose="020B0400000000000000" pitchFamily="50" charset="-128"/>
              </a:endParaRPr>
            </a:p>
          </p:txBody>
        </p:sp>
        <p:sp>
          <p:nvSpPr>
            <p:cNvPr id="31" name="object 25">
              <a:extLst>
                <a:ext uri="{FF2B5EF4-FFF2-40B4-BE49-F238E27FC236}">
                  <a16:creationId xmlns:a16="http://schemas.microsoft.com/office/drawing/2014/main" id="{C98FA9A0-1869-0035-BCC0-559D60A3F83D}"/>
                </a:ext>
              </a:extLst>
            </p:cNvPr>
            <p:cNvSpPr/>
            <p:nvPr/>
          </p:nvSpPr>
          <p:spPr>
            <a:xfrm>
              <a:off x="1460561" y="4474820"/>
              <a:ext cx="1383083" cy="1544521"/>
            </a:xfrm>
            <a:prstGeom prst="rect">
              <a:avLst/>
            </a:prstGeom>
            <a:blipFill>
              <a:blip r:embed="rId7" cstate="print"/>
              <a:stretch>
                <a:fillRect/>
              </a:stretch>
            </a:blipFill>
          </p:spPr>
          <p:txBody>
            <a:bodyPr wrap="square" lIns="0" tIns="0" rIns="0" bIns="0" rtlCol="0"/>
            <a:lstStyle/>
            <a:p>
              <a:endParaRPr>
                <a:latin typeface="游ゴシック" panose="020B0400000000000000" pitchFamily="50" charset="-128"/>
                <a:ea typeface="游ゴシック" panose="020B0400000000000000" pitchFamily="50" charset="-128"/>
              </a:endParaRPr>
            </a:p>
          </p:txBody>
        </p:sp>
        <p:sp>
          <p:nvSpPr>
            <p:cNvPr id="33" name="object 27">
              <a:extLst>
                <a:ext uri="{FF2B5EF4-FFF2-40B4-BE49-F238E27FC236}">
                  <a16:creationId xmlns:a16="http://schemas.microsoft.com/office/drawing/2014/main" id="{A5DCBEE5-BC76-51C4-E240-E191537382D1}"/>
                </a:ext>
              </a:extLst>
            </p:cNvPr>
            <p:cNvSpPr/>
            <p:nvPr/>
          </p:nvSpPr>
          <p:spPr>
            <a:xfrm>
              <a:off x="1444984" y="5145001"/>
              <a:ext cx="1401999" cy="885436"/>
            </a:xfrm>
            <a:prstGeom prst="rect">
              <a:avLst/>
            </a:prstGeom>
            <a:blipFill>
              <a:blip r:embed="rId8" cstate="print"/>
              <a:stretch>
                <a:fillRect/>
              </a:stretch>
            </a:blipFill>
          </p:spPr>
          <p:txBody>
            <a:bodyPr wrap="square" lIns="0" tIns="0" rIns="0" bIns="0" rtlCol="0"/>
            <a:lstStyle/>
            <a:p>
              <a:endParaRPr>
                <a:latin typeface="游ゴシック" panose="020B0400000000000000" pitchFamily="50" charset="-128"/>
                <a:ea typeface="游ゴシック" panose="020B0400000000000000" pitchFamily="50" charset="-128"/>
              </a:endParaRPr>
            </a:p>
          </p:txBody>
        </p:sp>
      </p:grpSp>
      <p:sp>
        <p:nvSpPr>
          <p:cNvPr id="45" name="円: 塗りつぶしなし 44">
            <a:extLst>
              <a:ext uri="{FF2B5EF4-FFF2-40B4-BE49-F238E27FC236}">
                <a16:creationId xmlns:a16="http://schemas.microsoft.com/office/drawing/2014/main" id="{4FDF3534-32B4-1FD0-3822-5196DF99BC5E}"/>
              </a:ext>
            </a:extLst>
          </p:cNvPr>
          <p:cNvSpPr/>
          <p:nvPr/>
        </p:nvSpPr>
        <p:spPr>
          <a:xfrm>
            <a:off x="10081591" y="2709007"/>
            <a:ext cx="1963061" cy="1928786"/>
          </a:xfrm>
          <a:prstGeom prst="donut">
            <a:avLst>
              <a:gd name="adj" fmla="val 13866"/>
            </a:avLst>
          </a:prstGeom>
          <a:solidFill>
            <a:srgbClr val="FF006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十字形 45">
            <a:extLst>
              <a:ext uri="{FF2B5EF4-FFF2-40B4-BE49-F238E27FC236}">
                <a16:creationId xmlns:a16="http://schemas.microsoft.com/office/drawing/2014/main" id="{655BA97F-1377-8860-DDC1-A09619AC345B}"/>
              </a:ext>
            </a:extLst>
          </p:cNvPr>
          <p:cNvSpPr/>
          <p:nvPr/>
        </p:nvSpPr>
        <p:spPr>
          <a:xfrm rot="18868138">
            <a:off x="6789718" y="3399170"/>
            <a:ext cx="1532922" cy="1543406"/>
          </a:xfrm>
          <a:prstGeom prst="plus">
            <a:avLst>
              <a:gd name="adj" fmla="val 42515"/>
            </a:avLst>
          </a:prstGeom>
          <a:solidFill>
            <a:srgbClr val="FF006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
            <a:extLst>
              <a:ext uri="{FF2B5EF4-FFF2-40B4-BE49-F238E27FC236}">
                <a16:creationId xmlns:a16="http://schemas.microsoft.com/office/drawing/2014/main" id="{0911E2A1-7F70-A21A-3020-B315497D668B}"/>
              </a:ext>
            </a:extLst>
          </p:cNvPr>
          <p:cNvSpPr txBox="1">
            <a:spLocks/>
          </p:cNvSpPr>
          <p:nvPr/>
        </p:nvSpPr>
        <p:spPr>
          <a:xfrm>
            <a:off x="225179" y="3217358"/>
            <a:ext cx="6036611" cy="3179787"/>
          </a:xfrm>
          <a:prstGeom prst="rect">
            <a:avLst/>
          </a:prstGeom>
          <a:solidFill>
            <a:schemeClr val="bg1">
              <a:lumMod val="95000"/>
            </a:schemeClr>
          </a:solidFill>
        </p:spPr>
        <p:txBody>
          <a:bodyPr vert="horz" lIns="91440" tIns="45720" rIns="91440" bIns="45720" rtlCol="0" anchor="t">
            <a:noAutofit/>
          </a:bodyPr>
          <a:lstStyle>
            <a:lvl1pPr marL="0" indent="0" algn="l" defTabSz="914423" rtl="0" eaLnBrk="1" latinLnBrk="0" hangingPunct="1">
              <a:spcBef>
                <a:spcPct val="20000"/>
              </a:spcBef>
              <a:buFont typeface="Arial" pitchFamily="34" charset="0"/>
              <a:buNone/>
              <a:defRPr kumimoji="1" sz="2800" kern="1200">
                <a:solidFill>
                  <a:schemeClr val="tx1"/>
                </a:solidFill>
                <a:latin typeface="+mj-ea"/>
                <a:ea typeface="+mj-ea"/>
                <a:cs typeface="+mn-cs"/>
              </a:defRPr>
            </a:lvl1pPr>
            <a:lvl2pPr marL="742969" indent="-285757"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2pPr>
            <a:lvl3pPr marL="914422"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3pPr>
            <a:lvl4pPr marL="1600240" indent="-228606"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4pPr>
            <a:lvl5pPr marL="1828846"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en-US" altLang="ja-JP" sz="1800" b="1" dirty="0">
              <a:latin typeface="游ゴシック" panose="020B0400000000000000" pitchFamily="50" charset="-128"/>
              <a:ea typeface="游ゴシック" panose="020B0400000000000000" pitchFamily="50" charset="-128"/>
            </a:endParaRPr>
          </a:p>
          <a:p>
            <a:r>
              <a:rPr lang="ja-JP" altLang="en-US" sz="1800" b="1" dirty="0">
                <a:latin typeface="游ゴシック" panose="020B0400000000000000" pitchFamily="50" charset="-128"/>
                <a:ea typeface="游ゴシック" panose="020B0400000000000000" pitchFamily="50" charset="-128"/>
              </a:rPr>
              <a:t>　■プラン内容</a:t>
            </a:r>
            <a:endParaRPr lang="en-US" altLang="ja-JP" sz="1800" b="1" dirty="0">
              <a:latin typeface="游ゴシック" panose="020B0400000000000000" pitchFamily="50" charset="-128"/>
              <a:ea typeface="游ゴシック" panose="020B0400000000000000" pitchFamily="50" charset="-128"/>
            </a:endParaRPr>
          </a:p>
          <a:p>
            <a:pPr>
              <a:spcBef>
                <a:spcPts val="1200"/>
              </a:spcBef>
            </a:pPr>
            <a:r>
              <a:rPr lang="ja-JP" altLang="en-US" sz="1600" dirty="0">
                <a:latin typeface="游ゴシック" panose="020B0400000000000000" pitchFamily="50" charset="-128"/>
                <a:ea typeface="游ゴシック" panose="020B0400000000000000" pitchFamily="50" charset="-128"/>
              </a:rPr>
              <a:t>　＜商品＞</a:t>
            </a:r>
            <a:endParaRPr lang="en-US" altLang="ja-JP" sz="1600" dirty="0">
              <a:latin typeface="游ゴシック" panose="020B0400000000000000" pitchFamily="50" charset="-128"/>
              <a:ea typeface="游ゴシック" panose="020B0400000000000000" pitchFamily="50" charset="-128"/>
            </a:endParaRPr>
          </a:p>
          <a:p>
            <a:r>
              <a:rPr lang="ja-JP" altLang="en-US" sz="1600" dirty="0">
                <a:latin typeface="游ゴシック" panose="020B0400000000000000" pitchFamily="50" charset="-128"/>
                <a:ea typeface="游ゴシック" panose="020B0400000000000000" pitchFamily="50" charset="-128"/>
              </a:rPr>
              <a:t>　　</a:t>
            </a:r>
            <a:r>
              <a:rPr lang="en-US" altLang="ja-JP" sz="1600" u="sng" dirty="0">
                <a:latin typeface="游ゴシック" panose="020B0400000000000000" pitchFamily="50" charset="-128"/>
                <a:ea typeface="游ゴシック" panose="020B0400000000000000" pitchFamily="50" charset="-128"/>
              </a:rPr>
              <a:t>Yahoo!</a:t>
            </a:r>
            <a:r>
              <a:rPr lang="ja-JP" altLang="en-US" sz="1600" u="sng" dirty="0">
                <a:latin typeface="游ゴシック" panose="020B0400000000000000" pitchFamily="50" charset="-128"/>
                <a:ea typeface="游ゴシック" panose="020B0400000000000000" pitchFamily="50" charset="-128"/>
              </a:rPr>
              <a:t>ニュース　プライムカバー　</a:t>
            </a:r>
            <a:r>
              <a:rPr lang="en-US" altLang="ja-JP" sz="1600" u="sng" dirty="0">
                <a:latin typeface="游ゴシック" panose="020B0400000000000000" pitchFamily="50" charset="-128"/>
                <a:ea typeface="游ゴシック" panose="020B0400000000000000" pitchFamily="50" charset="-128"/>
              </a:rPr>
              <a:t>SP </a:t>
            </a:r>
          </a:p>
          <a:p>
            <a:pPr>
              <a:spcBef>
                <a:spcPts val="1200"/>
              </a:spcBef>
            </a:pPr>
            <a:r>
              <a:rPr lang="ja-JP" altLang="en-US" sz="1600" dirty="0">
                <a:latin typeface="游ゴシック" panose="020B0400000000000000" pitchFamily="50" charset="-128"/>
                <a:ea typeface="游ゴシック" panose="020B0400000000000000" pitchFamily="50" charset="-128"/>
              </a:rPr>
              <a:t>　＜ターゲティング＞</a:t>
            </a:r>
            <a:endParaRPr lang="en-US" altLang="ja-JP" sz="1600" dirty="0">
              <a:latin typeface="游ゴシック" panose="020B0400000000000000" pitchFamily="50" charset="-128"/>
              <a:ea typeface="游ゴシック" panose="020B0400000000000000" pitchFamily="50" charset="-128"/>
            </a:endParaRPr>
          </a:p>
          <a:p>
            <a:r>
              <a:rPr lang="ja-JP" altLang="en-US" sz="1600" dirty="0">
                <a:latin typeface="游ゴシック" panose="020B0400000000000000" pitchFamily="50" charset="-128"/>
                <a:ea typeface="游ゴシック" panose="020B0400000000000000" pitchFamily="50" charset="-128"/>
              </a:rPr>
              <a:t>　　</a:t>
            </a:r>
            <a:r>
              <a:rPr lang="ja-JP" altLang="en-US" sz="1600" u="sng" dirty="0">
                <a:latin typeface="游ゴシック" panose="020B0400000000000000" pitchFamily="50" charset="-128"/>
                <a:ea typeface="游ゴシック" panose="020B0400000000000000" pitchFamily="50" charset="-128"/>
              </a:rPr>
              <a:t>メディア視聴ターゲティング「低メディア視聴ユーザー」</a:t>
            </a:r>
            <a:endParaRPr lang="en-US" altLang="ja-JP" sz="1600" u="sng" dirty="0">
              <a:latin typeface="游ゴシック" panose="020B0400000000000000" pitchFamily="50" charset="-128"/>
              <a:ea typeface="游ゴシック" panose="020B0400000000000000" pitchFamily="50" charset="-128"/>
            </a:endParaRPr>
          </a:p>
          <a:p>
            <a:pPr>
              <a:spcBef>
                <a:spcPts val="1200"/>
              </a:spcBef>
            </a:pPr>
            <a:r>
              <a:rPr lang="ja-JP" altLang="en-US" sz="1600" dirty="0">
                <a:latin typeface="游ゴシック" panose="020B0400000000000000" pitchFamily="50" charset="-128"/>
                <a:ea typeface="游ゴシック" panose="020B0400000000000000" pitchFamily="50" charset="-128"/>
              </a:rPr>
              <a:t>　＜料金＞</a:t>
            </a:r>
            <a:endParaRPr lang="en-US" altLang="ja-JP" sz="1600" dirty="0">
              <a:latin typeface="游ゴシック" panose="020B0400000000000000" pitchFamily="50" charset="-128"/>
              <a:ea typeface="游ゴシック" panose="020B0400000000000000" pitchFamily="50" charset="-128"/>
            </a:endParaRPr>
          </a:p>
          <a:p>
            <a:r>
              <a:rPr lang="ja-JP" altLang="en-US" sz="1600" dirty="0">
                <a:latin typeface="游ゴシック" panose="020B0400000000000000" pitchFamily="50" charset="-128"/>
                <a:ea typeface="游ゴシック" panose="020B0400000000000000" pitchFamily="50" charset="-128"/>
              </a:rPr>
              <a:t>　　</a:t>
            </a:r>
            <a:r>
              <a:rPr lang="en-US" altLang="ja-JP" sz="1600" u="sng" dirty="0">
                <a:latin typeface="游ゴシック" panose="020B0400000000000000" pitchFamily="50" charset="-128"/>
                <a:ea typeface="游ゴシック" panose="020B0400000000000000" pitchFamily="50" charset="-128"/>
              </a:rPr>
              <a:t>50</a:t>
            </a:r>
            <a:r>
              <a:rPr lang="ja-JP" altLang="en-US" sz="1600" u="sng" dirty="0">
                <a:latin typeface="游ゴシック" panose="020B0400000000000000" pitchFamily="50" charset="-128"/>
                <a:ea typeface="游ゴシック" panose="020B0400000000000000" pitchFamily="50" charset="-128"/>
              </a:rPr>
              <a:t>万円～</a:t>
            </a:r>
            <a:endParaRPr lang="en-US" altLang="ja-JP" sz="1600" u="sng" dirty="0">
              <a:latin typeface="游ゴシック" panose="020B0400000000000000" pitchFamily="50" charset="-128"/>
              <a:ea typeface="游ゴシック" panose="020B0400000000000000" pitchFamily="50" charset="-128"/>
            </a:endParaRPr>
          </a:p>
        </p:txBody>
      </p:sp>
      <p:sp>
        <p:nvSpPr>
          <p:cNvPr id="26" name="フッター プレースホルダー 3">
            <a:extLst>
              <a:ext uri="{FF2B5EF4-FFF2-40B4-BE49-F238E27FC236}">
                <a16:creationId xmlns:a16="http://schemas.microsoft.com/office/drawing/2014/main" id="{A498ED28-1355-39F8-DBC5-1251130AA497}"/>
              </a:ext>
            </a:extLst>
          </p:cNvPr>
          <p:cNvSpPr txBox="1">
            <a:spLocks/>
          </p:cNvSpPr>
          <p:nvPr/>
        </p:nvSpPr>
        <p:spPr>
          <a:xfrm>
            <a:off x="5435393" y="6666129"/>
            <a:ext cx="1294831" cy="19187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sz="800" dirty="0">
                <a:latin typeface="游ゴシック" panose="020B0400000000000000" pitchFamily="50" charset="-128"/>
                <a:ea typeface="游ゴシック" panose="020B0400000000000000" pitchFamily="50" charset="-128"/>
              </a:rPr>
              <a:t>© Yahoo Japan</a:t>
            </a:r>
            <a:endParaRPr lang="en-US" altLang="ja-JP" sz="800" dirty="0">
              <a:latin typeface="游ゴシック" panose="020B0400000000000000" pitchFamily="50" charset="-128"/>
              <a:ea typeface="游ゴシック" panose="020B0400000000000000" pitchFamily="50" charset="-128"/>
            </a:endParaRPr>
          </a:p>
        </p:txBody>
      </p:sp>
      <p:sp>
        <p:nvSpPr>
          <p:cNvPr id="6" name="正方形/長方形 5">
            <a:extLst>
              <a:ext uri="{FF2B5EF4-FFF2-40B4-BE49-F238E27FC236}">
                <a16:creationId xmlns:a16="http://schemas.microsoft.com/office/drawing/2014/main" id="{4101B8CB-9899-4917-6729-80B977C46D56}"/>
              </a:ext>
            </a:extLst>
          </p:cNvPr>
          <p:cNvSpPr/>
          <p:nvPr/>
        </p:nvSpPr>
        <p:spPr>
          <a:xfrm>
            <a:off x="440268" y="728674"/>
            <a:ext cx="11208119" cy="96571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Yahoo!</a:t>
            </a:r>
            <a:r>
              <a:rPr kumimoji="1" lang="ja-JP" altLang="en-US" sz="2400" b="1" dirty="0">
                <a:solidFill>
                  <a:schemeClr val="tx1"/>
                </a:solidFill>
              </a:rPr>
              <a:t>ニュース</a:t>
            </a:r>
            <a:r>
              <a:rPr kumimoji="1" lang="en-US" altLang="ja-JP" sz="2400" b="1" dirty="0">
                <a:solidFill>
                  <a:schemeClr val="tx1"/>
                </a:solidFill>
              </a:rPr>
              <a:t>×</a:t>
            </a:r>
            <a:r>
              <a:rPr lang="ja-JP" altLang="en-US" sz="2400" b="1" dirty="0">
                <a:solidFill>
                  <a:schemeClr val="tx1"/>
                </a:solidFill>
                <a:latin typeface="游ゴシック" panose="020B0400000000000000" pitchFamily="50" charset="-128"/>
                <a:ea typeface="游ゴシック" panose="020B0400000000000000" pitchFamily="50" charset="-128"/>
              </a:rPr>
              <a:t>メディア視聴ターゲティング「低メディア視聴ユーザー」</a:t>
            </a:r>
            <a:endParaRPr lang="en-US" altLang="ja-JP" sz="2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869180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グラフ 52">
            <a:extLst>
              <a:ext uri="{FF2B5EF4-FFF2-40B4-BE49-F238E27FC236}">
                <a16:creationId xmlns:a16="http://schemas.microsoft.com/office/drawing/2014/main" id="{451F9D65-76AB-2841-0EF9-7072BA606863}"/>
              </a:ext>
            </a:extLst>
          </p:cNvPr>
          <p:cNvGraphicFramePr>
            <a:graphicFrameLocks/>
          </p:cNvGraphicFramePr>
          <p:nvPr>
            <p:extLst>
              <p:ext uri="{D42A27DB-BD31-4B8C-83A1-F6EECF244321}">
                <p14:modId xmlns:p14="http://schemas.microsoft.com/office/powerpoint/2010/main" val="3524362833"/>
              </p:ext>
            </p:extLst>
          </p:nvPr>
        </p:nvGraphicFramePr>
        <p:xfrm>
          <a:off x="6538436" y="3144238"/>
          <a:ext cx="3946809" cy="3288306"/>
        </p:xfrm>
        <a:graphic>
          <a:graphicData uri="http://schemas.openxmlformats.org/drawingml/2006/chart">
            <c:chart xmlns:c="http://schemas.openxmlformats.org/drawingml/2006/chart" xmlns:r="http://schemas.openxmlformats.org/officeDocument/2006/relationships" r:id="rId2"/>
          </a:graphicData>
        </a:graphic>
      </p:graphicFrame>
      <p:sp>
        <p:nvSpPr>
          <p:cNvPr id="4" name="正方形/長方形 3"/>
          <p:cNvSpPr/>
          <p:nvPr/>
        </p:nvSpPr>
        <p:spPr>
          <a:xfrm>
            <a:off x="0" y="0"/>
            <a:ext cx="12192000" cy="4924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メイリオ" panose="020B0604030504040204" pitchFamily="50" charset="-128"/>
                <a:ea typeface="メイリオ" panose="020B0604030504040204" pitchFamily="50" charset="-128"/>
              </a:rPr>
              <a:t>活用イメージ</a:t>
            </a:r>
          </a:p>
        </p:txBody>
      </p:sp>
      <p:sp>
        <p:nvSpPr>
          <p:cNvPr id="5" name="正方形/長方形 4">
            <a:extLst>
              <a:ext uri="{FF2B5EF4-FFF2-40B4-BE49-F238E27FC236}">
                <a16:creationId xmlns:a16="http://schemas.microsoft.com/office/drawing/2014/main" id="{E9476CEE-01CB-1246-983B-CB34E8569EB0}"/>
              </a:ext>
            </a:extLst>
          </p:cNvPr>
          <p:cNvSpPr/>
          <p:nvPr/>
        </p:nvSpPr>
        <p:spPr>
          <a:xfrm>
            <a:off x="10462876" y="61181"/>
            <a:ext cx="1621971" cy="37011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solidFill>
                  <a:schemeClr val="bg1"/>
                </a:solidFill>
                <a:latin typeface="メイリオ" panose="020B0604030504040204" pitchFamily="50" charset="-128"/>
                <a:ea typeface="メイリオ" panose="020B0604030504040204" pitchFamily="50" charset="-128"/>
              </a:rPr>
              <a:t>広告主・代理店</a:t>
            </a:r>
          </a:p>
          <a:p>
            <a:pPr algn="ctr"/>
            <a:r>
              <a:rPr lang="ja-JP" altLang="en-US" sz="1100" b="1" dirty="0">
                <a:solidFill>
                  <a:schemeClr val="bg1"/>
                </a:solidFill>
                <a:latin typeface="メイリオ" panose="020B0604030504040204" pitchFamily="50" charset="-128"/>
                <a:ea typeface="メイリオ" panose="020B0604030504040204" pitchFamily="50" charset="-128"/>
              </a:rPr>
              <a:t>限定</a:t>
            </a:r>
          </a:p>
        </p:txBody>
      </p:sp>
      <p:sp>
        <p:nvSpPr>
          <p:cNvPr id="12" name="テキスト プレースホルダー 1">
            <a:extLst>
              <a:ext uri="{FF2B5EF4-FFF2-40B4-BE49-F238E27FC236}">
                <a16:creationId xmlns:a16="http://schemas.microsoft.com/office/drawing/2014/main" id="{213D6927-45EA-4A7F-6AEB-F7A125B1B456}"/>
              </a:ext>
            </a:extLst>
          </p:cNvPr>
          <p:cNvSpPr txBox="1">
            <a:spLocks/>
          </p:cNvSpPr>
          <p:nvPr/>
        </p:nvSpPr>
        <p:spPr>
          <a:xfrm>
            <a:off x="647700" y="1794932"/>
            <a:ext cx="10753725" cy="1115721"/>
          </a:xfrm>
          <a:prstGeom prst="rect">
            <a:avLst/>
          </a:prstGeom>
        </p:spPr>
        <p:txBody>
          <a:bodyPr vert="horz" lIns="91440" tIns="45720" rIns="91440" bIns="45720" rtlCol="0" anchor="ctr">
            <a:noAutofit/>
          </a:bodyPr>
          <a:lstStyle>
            <a:lvl1pPr marL="0" indent="0" algn="l" defTabSz="914423" rtl="0" eaLnBrk="1" latinLnBrk="0" hangingPunct="1">
              <a:spcBef>
                <a:spcPct val="20000"/>
              </a:spcBef>
              <a:buFont typeface="Arial" pitchFamily="34" charset="0"/>
              <a:buNone/>
              <a:defRPr kumimoji="1" sz="2800" kern="1200">
                <a:solidFill>
                  <a:schemeClr val="tx1"/>
                </a:solidFill>
                <a:latin typeface="+mj-ea"/>
                <a:ea typeface="+mj-ea"/>
                <a:cs typeface="+mn-cs"/>
              </a:defRPr>
            </a:lvl1pPr>
            <a:lvl2pPr marL="742969" indent="-285757"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2pPr>
            <a:lvl3pPr marL="914422"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3pPr>
            <a:lvl4pPr marL="1600240" indent="-228606"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4pPr>
            <a:lvl5pPr marL="1828846"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ctr"/>
            <a:r>
              <a:rPr lang="ja-JP" altLang="en-US" sz="1800" b="1" dirty="0">
                <a:latin typeface="游ゴシック" panose="020B0400000000000000" pitchFamily="50" charset="-128"/>
                <a:ea typeface="游ゴシック" panose="020B0400000000000000" pitchFamily="50" charset="-128"/>
              </a:rPr>
              <a:t>マクロミルのアンケート結果から、</a:t>
            </a:r>
            <a:endParaRPr lang="en-US" altLang="ja-JP" sz="1800" b="1" dirty="0">
              <a:latin typeface="游ゴシック" panose="020B0400000000000000" pitchFamily="50" charset="-128"/>
              <a:ea typeface="游ゴシック" panose="020B0400000000000000" pitchFamily="50" charset="-128"/>
            </a:endParaRPr>
          </a:p>
          <a:p>
            <a:pPr algn="ctr"/>
            <a:r>
              <a:rPr lang="ja-JP" altLang="en-US" sz="1800" b="1" dirty="0">
                <a:latin typeface="游ゴシック" panose="020B0400000000000000" pitchFamily="50" charset="-128"/>
                <a:ea typeface="游ゴシック" panose="020B0400000000000000" pitchFamily="50" charset="-128"/>
              </a:rPr>
              <a:t>自宅に届くチラシを見ないユーザーが</a:t>
            </a:r>
            <a:r>
              <a:rPr lang="en-US" altLang="ja-JP" sz="1800" b="1" dirty="0">
                <a:latin typeface="游ゴシック" panose="020B0400000000000000" pitchFamily="50" charset="-128"/>
                <a:ea typeface="游ゴシック" panose="020B0400000000000000" pitchFamily="50" charset="-128"/>
              </a:rPr>
              <a:t>64.2%</a:t>
            </a:r>
            <a:r>
              <a:rPr lang="ja-JP" altLang="en-US" sz="1800" b="1" dirty="0">
                <a:latin typeface="游ゴシック" panose="020B0400000000000000" pitchFamily="50" charset="-128"/>
                <a:ea typeface="游ゴシック" panose="020B0400000000000000" pitchFamily="50" charset="-128"/>
              </a:rPr>
              <a:t>いることがわかり、</a:t>
            </a:r>
            <a:endParaRPr lang="en-US" altLang="ja-JP" sz="1800" b="1" dirty="0">
              <a:latin typeface="游ゴシック" panose="020B0400000000000000" pitchFamily="50" charset="-128"/>
              <a:ea typeface="游ゴシック" panose="020B0400000000000000" pitchFamily="50" charset="-128"/>
            </a:endParaRPr>
          </a:p>
          <a:p>
            <a:pPr algn="ctr"/>
            <a:r>
              <a:rPr lang="ja-JP" altLang="en-US" sz="1800" b="1" dirty="0">
                <a:latin typeface="游ゴシック" panose="020B0400000000000000" pitchFamily="50" charset="-128"/>
                <a:ea typeface="游ゴシック" panose="020B0400000000000000" pitchFamily="50" charset="-128"/>
              </a:rPr>
              <a:t>本ターゲティングとチラシ広告を同時出稿することでローカルプロモーションの認知拡大を狙う。</a:t>
            </a:r>
            <a:endParaRPr lang="en-US" altLang="ja-JP" sz="1800" b="1" dirty="0">
              <a:latin typeface="游ゴシック" panose="020B0400000000000000" pitchFamily="50" charset="-128"/>
              <a:ea typeface="游ゴシック" panose="020B0400000000000000" pitchFamily="50" charset="-128"/>
            </a:endParaRPr>
          </a:p>
        </p:txBody>
      </p:sp>
      <p:sp>
        <p:nvSpPr>
          <p:cNvPr id="51" name="テキスト プレースホルダー 1">
            <a:extLst>
              <a:ext uri="{FF2B5EF4-FFF2-40B4-BE49-F238E27FC236}">
                <a16:creationId xmlns:a16="http://schemas.microsoft.com/office/drawing/2014/main" id="{0911E2A1-7F70-A21A-3020-B315497D668B}"/>
              </a:ext>
            </a:extLst>
          </p:cNvPr>
          <p:cNvSpPr txBox="1">
            <a:spLocks/>
          </p:cNvSpPr>
          <p:nvPr/>
        </p:nvSpPr>
        <p:spPr>
          <a:xfrm>
            <a:off x="267771" y="2910653"/>
            <a:ext cx="6036611" cy="3795487"/>
          </a:xfrm>
          <a:prstGeom prst="rect">
            <a:avLst/>
          </a:prstGeom>
          <a:solidFill>
            <a:schemeClr val="bg1">
              <a:lumMod val="95000"/>
            </a:schemeClr>
          </a:solidFill>
        </p:spPr>
        <p:txBody>
          <a:bodyPr vert="horz" lIns="91440" tIns="45720" rIns="91440" bIns="45720" rtlCol="0" anchor="t">
            <a:noAutofit/>
          </a:bodyPr>
          <a:lstStyle>
            <a:lvl1pPr marL="0" indent="0" algn="l" defTabSz="914423" rtl="0" eaLnBrk="1" latinLnBrk="0" hangingPunct="1">
              <a:spcBef>
                <a:spcPct val="20000"/>
              </a:spcBef>
              <a:buFont typeface="Arial" pitchFamily="34" charset="0"/>
              <a:buNone/>
              <a:defRPr kumimoji="1" sz="2800" kern="1200">
                <a:solidFill>
                  <a:schemeClr val="tx1"/>
                </a:solidFill>
                <a:latin typeface="+mj-ea"/>
                <a:ea typeface="+mj-ea"/>
                <a:cs typeface="+mn-cs"/>
              </a:defRPr>
            </a:lvl1pPr>
            <a:lvl2pPr marL="742969" indent="-285757"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2pPr>
            <a:lvl3pPr marL="914422"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3pPr>
            <a:lvl4pPr marL="1600240" indent="-228606"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4pPr>
            <a:lvl5pPr marL="1828846"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500" b="1" dirty="0">
                <a:latin typeface="游ゴシック" panose="020B0400000000000000" pitchFamily="50" charset="-128"/>
                <a:ea typeface="游ゴシック" panose="020B0400000000000000" pitchFamily="50" charset="-128"/>
              </a:rPr>
              <a:t>　■プラン内容</a:t>
            </a:r>
            <a:endParaRPr lang="en-US" altLang="ja-JP" sz="1500" b="1" dirty="0">
              <a:latin typeface="游ゴシック" panose="020B0400000000000000" pitchFamily="50" charset="-128"/>
              <a:ea typeface="游ゴシック" panose="020B0400000000000000" pitchFamily="50" charset="-128"/>
            </a:endParaRPr>
          </a:p>
          <a:p>
            <a:pPr>
              <a:spcBef>
                <a:spcPts val="1200"/>
              </a:spcBef>
            </a:pPr>
            <a:r>
              <a:rPr lang="ja-JP" altLang="en-US" sz="1500" dirty="0">
                <a:latin typeface="游ゴシック" panose="020B0400000000000000" pitchFamily="50" charset="-128"/>
                <a:ea typeface="游ゴシック" panose="020B0400000000000000" pitchFamily="50" charset="-128"/>
              </a:rPr>
              <a:t>　＜商品＞</a:t>
            </a:r>
            <a:endParaRPr lang="en-US" altLang="ja-JP" sz="1500"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ブランドパネル　</a:t>
            </a:r>
            <a:r>
              <a:rPr lang="en-US" altLang="ja-JP" sz="1500" u="sng" dirty="0">
                <a:latin typeface="游ゴシック" panose="020B0400000000000000" pitchFamily="50" charset="-128"/>
                <a:ea typeface="游ゴシック" panose="020B0400000000000000" pitchFamily="50" charset="-128"/>
              </a:rPr>
              <a:t>MD</a:t>
            </a:r>
            <a:r>
              <a:rPr lang="ja-JP" altLang="en-US" sz="1500" u="sng" dirty="0">
                <a:latin typeface="游ゴシック" panose="020B0400000000000000" pitchFamily="50" charset="-128"/>
                <a:ea typeface="游ゴシック" panose="020B0400000000000000" pitchFamily="50" charset="-128"/>
              </a:rPr>
              <a:t>（市区郡）</a:t>
            </a:r>
            <a:endParaRPr lang="en-US" altLang="ja-JP" sz="1500" u="sng"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ブランドパネル　</a:t>
            </a:r>
            <a:r>
              <a:rPr lang="en-US" altLang="ja-JP" sz="1500" u="sng" dirty="0">
                <a:latin typeface="游ゴシック" panose="020B0400000000000000" pitchFamily="50" charset="-128"/>
                <a:ea typeface="游ゴシック" panose="020B0400000000000000" pitchFamily="50" charset="-128"/>
              </a:rPr>
              <a:t>SP</a:t>
            </a:r>
            <a:r>
              <a:rPr lang="ja-JP" altLang="en-US" sz="1500" u="sng" dirty="0">
                <a:latin typeface="游ゴシック" panose="020B0400000000000000" pitchFamily="50" charset="-128"/>
                <a:ea typeface="游ゴシック" panose="020B0400000000000000" pitchFamily="50" charset="-128"/>
              </a:rPr>
              <a:t>（市区郡）</a:t>
            </a:r>
            <a:endParaRPr lang="en-US" altLang="ja-JP" sz="1500" u="sng"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ブランドパネル　</a:t>
            </a:r>
            <a:r>
              <a:rPr lang="en-US" altLang="ja-JP" sz="1500" u="sng" dirty="0">
                <a:latin typeface="游ゴシック" panose="020B0400000000000000" pitchFamily="50" charset="-128"/>
                <a:ea typeface="游ゴシック" panose="020B0400000000000000" pitchFamily="50" charset="-128"/>
              </a:rPr>
              <a:t>SP</a:t>
            </a:r>
            <a:r>
              <a:rPr lang="ja-JP" altLang="en-US" sz="1500" u="sng" dirty="0">
                <a:latin typeface="游ゴシック" panose="020B0400000000000000" pitchFamily="50" charset="-128"/>
                <a:ea typeface="游ゴシック" panose="020B0400000000000000" pitchFamily="50" charset="-128"/>
              </a:rPr>
              <a:t>　カルーセル（市区郡）</a:t>
            </a:r>
            <a:endParaRPr lang="en-US" altLang="ja-JP" sz="1500" u="sng"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ブランドパネル　</a:t>
            </a:r>
            <a:r>
              <a:rPr lang="en-US" altLang="ja-JP" sz="1500" u="sng" dirty="0">
                <a:latin typeface="游ゴシック" panose="020B0400000000000000" pitchFamily="50" charset="-128"/>
                <a:ea typeface="游ゴシック" panose="020B0400000000000000" pitchFamily="50" charset="-128"/>
              </a:rPr>
              <a:t>PC</a:t>
            </a:r>
            <a:r>
              <a:rPr lang="ja-JP" altLang="en-US" sz="1500" u="sng" dirty="0">
                <a:latin typeface="游ゴシック" panose="020B0400000000000000" pitchFamily="50" charset="-128"/>
                <a:ea typeface="游ゴシック" panose="020B0400000000000000" pitchFamily="50" charset="-128"/>
              </a:rPr>
              <a:t>（市区郡）</a:t>
            </a:r>
            <a:endParaRPr lang="en-US" altLang="ja-JP" sz="1500" u="sng"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プライムディスプレイ　</a:t>
            </a:r>
            <a:r>
              <a:rPr lang="en-US" altLang="ja-JP" sz="1500" u="sng" dirty="0">
                <a:latin typeface="游ゴシック" panose="020B0400000000000000" pitchFamily="50" charset="-128"/>
                <a:ea typeface="游ゴシック" panose="020B0400000000000000" pitchFamily="50" charset="-128"/>
              </a:rPr>
              <a:t>PC</a:t>
            </a:r>
            <a:r>
              <a:rPr lang="ja-JP" altLang="en-US" sz="1500" u="sng" dirty="0">
                <a:latin typeface="游ゴシック" panose="020B0400000000000000" pitchFamily="50" charset="-128"/>
                <a:ea typeface="游ゴシック" panose="020B0400000000000000" pitchFamily="50" charset="-128"/>
              </a:rPr>
              <a:t>（市区郡）</a:t>
            </a:r>
            <a:endParaRPr lang="en-US" altLang="ja-JP" sz="1500" u="sng"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en-US" altLang="ja-JP" sz="1500" u="sng" dirty="0">
                <a:latin typeface="游ゴシック" panose="020B0400000000000000" pitchFamily="50" charset="-128"/>
                <a:ea typeface="游ゴシック" panose="020B0400000000000000" pitchFamily="50" charset="-128"/>
              </a:rPr>
              <a:t>Yahoo!</a:t>
            </a:r>
            <a:r>
              <a:rPr lang="ja-JP" altLang="en-US" sz="1500" u="sng" dirty="0">
                <a:latin typeface="游ゴシック" panose="020B0400000000000000" pitchFamily="50" charset="-128"/>
                <a:ea typeface="游ゴシック" panose="020B0400000000000000" pitchFamily="50" charset="-128"/>
              </a:rPr>
              <a:t>ニュース　プライムカバー　</a:t>
            </a:r>
            <a:r>
              <a:rPr lang="en-US" altLang="ja-JP" sz="1500" u="sng" dirty="0">
                <a:latin typeface="游ゴシック" panose="020B0400000000000000" pitchFamily="50" charset="-128"/>
                <a:ea typeface="游ゴシック" panose="020B0400000000000000" pitchFamily="50" charset="-128"/>
              </a:rPr>
              <a:t>SP</a:t>
            </a:r>
            <a:r>
              <a:rPr lang="ja-JP" altLang="en-US" sz="1500" u="sng" dirty="0">
                <a:latin typeface="游ゴシック" panose="020B0400000000000000" pitchFamily="50" charset="-128"/>
                <a:ea typeface="游ゴシック" panose="020B0400000000000000" pitchFamily="50" charset="-128"/>
              </a:rPr>
              <a:t>（市区郡） </a:t>
            </a:r>
            <a:endParaRPr lang="en-US" altLang="ja-JP" sz="1500" u="sng" dirty="0">
              <a:latin typeface="游ゴシック" panose="020B0400000000000000" pitchFamily="50" charset="-128"/>
              <a:ea typeface="游ゴシック" panose="020B0400000000000000" pitchFamily="50" charset="-128"/>
            </a:endParaRPr>
          </a:p>
          <a:p>
            <a:pPr>
              <a:spcBef>
                <a:spcPts val="1200"/>
              </a:spcBef>
            </a:pPr>
            <a:r>
              <a:rPr lang="ja-JP" altLang="en-US" sz="1500" dirty="0">
                <a:latin typeface="游ゴシック" panose="020B0400000000000000" pitchFamily="50" charset="-128"/>
                <a:ea typeface="游ゴシック" panose="020B0400000000000000" pitchFamily="50" charset="-128"/>
              </a:rPr>
              <a:t>　＜ターゲティング＞</a:t>
            </a:r>
            <a:endParaRPr lang="en-US" altLang="ja-JP" sz="1500"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ja-JP" altLang="en-US" sz="1500" u="sng" dirty="0">
                <a:latin typeface="游ゴシック" panose="020B0400000000000000" pitchFamily="50" charset="-128"/>
                <a:ea typeface="游ゴシック" panose="020B0400000000000000" pitchFamily="50" charset="-128"/>
              </a:rPr>
              <a:t>チラシ非閲覧ターゲティング</a:t>
            </a:r>
            <a:endParaRPr lang="en-US" altLang="ja-JP" sz="1500" u="sng" dirty="0">
              <a:latin typeface="游ゴシック" panose="020B0400000000000000" pitchFamily="50" charset="-128"/>
              <a:ea typeface="游ゴシック" panose="020B0400000000000000" pitchFamily="50" charset="-128"/>
            </a:endParaRPr>
          </a:p>
          <a:p>
            <a:pPr>
              <a:spcBef>
                <a:spcPts val="1200"/>
              </a:spcBef>
            </a:pPr>
            <a:r>
              <a:rPr lang="ja-JP" altLang="en-US" sz="1500" dirty="0">
                <a:latin typeface="游ゴシック" panose="020B0400000000000000" pitchFamily="50" charset="-128"/>
                <a:ea typeface="游ゴシック" panose="020B0400000000000000" pitchFamily="50" charset="-128"/>
              </a:rPr>
              <a:t>　＜料金＞</a:t>
            </a:r>
            <a:endParaRPr lang="en-US" altLang="ja-JP" sz="1500" dirty="0">
              <a:latin typeface="游ゴシック" panose="020B0400000000000000" pitchFamily="50" charset="-128"/>
              <a:ea typeface="游ゴシック" panose="020B0400000000000000" pitchFamily="50" charset="-128"/>
            </a:endParaRPr>
          </a:p>
          <a:p>
            <a:r>
              <a:rPr lang="ja-JP" altLang="en-US" sz="1500" dirty="0">
                <a:latin typeface="游ゴシック" panose="020B0400000000000000" pitchFamily="50" charset="-128"/>
                <a:ea typeface="游ゴシック" panose="020B0400000000000000" pitchFamily="50" charset="-128"/>
              </a:rPr>
              <a:t>　　</a:t>
            </a:r>
            <a:r>
              <a:rPr lang="en-US" altLang="ja-JP" sz="1500" u="sng" dirty="0">
                <a:latin typeface="游ゴシック" panose="020B0400000000000000" pitchFamily="50" charset="-128"/>
                <a:ea typeface="游ゴシック" panose="020B0400000000000000" pitchFamily="50" charset="-128"/>
              </a:rPr>
              <a:t>10</a:t>
            </a:r>
            <a:r>
              <a:rPr lang="ja-JP" altLang="en-US" sz="1500" u="sng" dirty="0">
                <a:latin typeface="游ゴシック" panose="020B0400000000000000" pitchFamily="50" charset="-128"/>
                <a:ea typeface="游ゴシック" panose="020B0400000000000000" pitchFamily="50" charset="-128"/>
              </a:rPr>
              <a:t>万円～</a:t>
            </a:r>
            <a:endParaRPr lang="en-US" altLang="ja-JP" sz="1500" u="sng" dirty="0">
              <a:latin typeface="游ゴシック" panose="020B0400000000000000" pitchFamily="50" charset="-128"/>
              <a:ea typeface="游ゴシック" panose="020B0400000000000000" pitchFamily="50" charset="-128"/>
            </a:endParaRPr>
          </a:p>
        </p:txBody>
      </p:sp>
      <p:grpSp>
        <p:nvGrpSpPr>
          <p:cNvPr id="50" name="グループ化 49">
            <a:extLst>
              <a:ext uri="{FF2B5EF4-FFF2-40B4-BE49-F238E27FC236}">
                <a16:creationId xmlns:a16="http://schemas.microsoft.com/office/drawing/2014/main" id="{0758DA0E-3AE5-E659-9FD0-C1309E0AD3B0}"/>
              </a:ext>
            </a:extLst>
          </p:cNvPr>
          <p:cNvGrpSpPr>
            <a:grpSpLocks noChangeAspect="1"/>
          </p:cNvGrpSpPr>
          <p:nvPr/>
        </p:nvGrpSpPr>
        <p:grpSpPr>
          <a:xfrm>
            <a:off x="10448710" y="4432958"/>
            <a:ext cx="1199677" cy="2233171"/>
            <a:chOff x="11044760" y="4050824"/>
            <a:chExt cx="886954" cy="1651044"/>
          </a:xfrm>
        </p:grpSpPr>
        <p:pic>
          <p:nvPicPr>
            <p:cNvPr id="56" name="図 55">
              <a:extLst>
                <a:ext uri="{FF2B5EF4-FFF2-40B4-BE49-F238E27FC236}">
                  <a16:creationId xmlns:a16="http://schemas.microsoft.com/office/drawing/2014/main" id="{D5FAFB9D-B4DB-5052-A412-5351F8536A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44760" y="4050824"/>
              <a:ext cx="886954" cy="1651044"/>
            </a:xfrm>
            <a:prstGeom prst="rect">
              <a:avLst/>
            </a:prstGeom>
          </p:spPr>
        </p:pic>
        <p:pic>
          <p:nvPicPr>
            <p:cNvPr id="57" name="図 56">
              <a:extLst>
                <a:ext uri="{FF2B5EF4-FFF2-40B4-BE49-F238E27FC236}">
                  <a16:creationId xmlns:a16="http://schemas.microsoft.com/office/drawing/2014/main" id="{EAE88B0D-72B9-67C3-33A6-B797D8BB6F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91280" y="4122484"/>
              <a:ext cx="811297" cy="1447389"/>
            </a:xfrm>
            <a:prstGeom prst="rect">
              <a:avLst/>
            </a:prstGeom>
            <a:ln w="19050">
              <a:noFill/>
            </a:ln>
          </p:spPr>
        </p:pic>
      </p:grpSp>
      <p:sp>
        <p:nvSpPr>
          <p:cNvPr id="59" name="テキスト ボックス 58">
            <a:extLst>
              <a:ext uri="{FF2B5EF4-FFF2-40B4-BE49-F238E27FC236}">
                <a16:creationId xmlns:a16="http://schemas.microsoft.com/office/drawing/2014/main" id="{B835229B-5FEF-6721-520E-D5D562C60C8C}"/>
              </a:ext>
            </a:extLst>
          </p:cNvPr>
          <p:cNvSpPr txBox="1"/>
          <p:nvPr/>
        </p:nvSpPr>
        <p:spPr>
          <a:xfrm>
            <a:off x="8425255" y="4356905"/>
            <a:ext cx="1620957" cy="338554"/>
          </a:xfrm>
          <a:prstGeom prst="rect">
            <a:avLst/>
          </a:prstGeom>
          <a:noFill/>
        </p:spPr>
        <p:txBody>
          <a:bodyPr wrap="none" rtlCol="0">
            <a:spAutoFit/>
          </a:bodyPr>
          <a:lstStyle/>
          <a:p>
            <a:pPr algn="ctr"/>
            <a:r>
              <a:rPr kumimoji="1" lang="ja-JP" altLang="en-US" sz="1600" b="1" dirty="0">
                <a:latin typeface="游ゴシック" panose="020B0400000000000000" pitchFamily="50" charset="-128"/>
                <a:ea typeface="游ゴシック" panose="020B0400000000000000" pitchFamily="50" charset="-128"/>
              </a:rPr>
              <a:t>チラシを見ない</a:t>
            </a:r>
            <a:endParaRPr kumimoji="1" lang="en-US" altLang="ja-JP" sz="1600" b="1" dirty="0">
              <a:latin typeface="游ゴシック" panose="020B0400000000000000" pitchFamily="50" charset="-128"/>
              <a:ea typeface="游ゴシック" panose="020B0400000000000000" pitchFamily="50" charset="-128"/>
            </a:endParaRPr>
          </a:p>
        </p:txBody>
      </p:sp>
      <p:sp>
        <p:nvSpPr>
          <p:cNvPr id="60" name="テキスト ボックス 59">
            <a:extLst>
              <a:ext uri="{FF2B5EF4-FFF2-40B4-BE49-F238E27FC236}">
                <a16:creationId xmlns:a16="http://schemas.microsoft.com/office/drawing/2014/main" id="{F86D3EA3-439D-B346-4CE8-F716DB86A466}"/>
              </a:ext>
            </a:extLst>
          </p:cNvPr>
          <p:cNvSpPr txBox="1"/>
          <p:nvPr/>
        </p:nvSpPr>
        <p:spPr>
          <a:xfrm>
            <a:off x="7000424" y="3615490"/>
            <a:ext cx="1261884" cy="307777"/>
          </a:xfrm>
          <a:prstGeom prst="rect">
            <a:avLst/>
          </a:prstGeom>
          <a:noFill/>
        </p:spPr>
        <p:txBody>
          <a:bodyPr wrap="none" rtlCol="0">
            <a:spAutoFit/>
          </a:bodyPr>
          <a:lstStyle/>
          <a:p>
            <a:pPr algn="ctr"/>
            <a:r>
              <a:rPr kumimoji="1" lang="ja-JP" altLang="en-US" sz="1400" dirty="0">
                <a:latin typeface="游ゴシック" panose="020B0400000000000000" pitchFamily="50" charset="-128"/>
                <a:ea typeface="游ゴシック" panose="020B0400000000000000" pitchFamily="50" charset="-128"/>
              </a:rPr>
              <a:t>チラシを見る</a:t>
            </a:r>
            <a:endParaRPr kumimoji="1" lang="en-US" altLang="ja-JP" sz="1400" dirty="0">
              <a:latin typeface="游ゴシック" panose="020B0400000000000000" pitchFamily="50" charset="-128"/>
              <a:ea typeface="游ゴシック" panose="020B0400000000000000" pitchFamily="50" charset="-128"/>
            </a:endParaRPr>
          </a:p>
        </p:txBody>
      </p:sp>
      <p:sp>
        <p:nvSpPr>
          <p:cNvPr id="14" name="フッター プレースホルダー 3">
            <a:extLst>
              <a:ext uri="{FF2B5EF4-FFF2-40B4-BE49-F238E27FC236}">
                <a16:creationId xmlns:a16="http://schemas.microsoft.com/office/drawing/2014/main" id="{450DCD98-0FF0-42FE-8A4C-E7F1FB8E3117}"/>
              </a:ext>
            </a:extLst>
          </p:cNvPr>
          <p:cNvSpPr txBox="1">
            <a:spLocks/>
          </p:cNvSpPr>
          <p:nvPr/>
        </p:nvSpPr>
        <p:spPr>
          <a:xfrm>
            <a:off x="5435393" y="6666129"/>
            <a:ext cx="1294831" cy="19187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sz="800" dirty="0">
                <a:latin typeface="游ゴシック" panose="020B0400000000000000" pitchFamily="50" charset="-128"/>
                <a:ea typeface="游ゴシック" panose="020B0400000000000000" pitchFamily="50" charset="-128"/>
              </a:rPr>
              <a:t>© Yahoo Japan</a:t>
            </a:r>
            <a:endParaRPr lang="en-US" altLang="ja-JP" sz="800" dirty="0">
              <a:latin typeface="游ゴシック" panose="020B0400000000000000" pitchFamily="50" charset="-128"/>
              <a:ea typeface="游ゴシック" panose="020B0400000000000000" pitchFamily="50" charset="-128"/>
            </a:endParaRPr>
          </a:p>
        </p:txBody>
      </p:sp>
      <p:sp>
        <p:nvSpPr>
          <p:cNvPr id="13" name="正方形/長方形 12">
            <a:extLst>
              <a:ext uri="{FF2B5EF4-FFF2-40B4-BE49-F238E27FC236}">
                <a16:creationId xmlns:a16="http://schemas.microsoft.com/office/drawing/2014/main" id="{4C4FEED4-0117-42BC-D698-A8D689550A8D}"/>
              </a:ext>
            </a:extLst>
          </p:cNvPr>
          <p:cNvSpPr/>
          <p:nvPr/>
        </p:nvSpPr>
        <p:spPr>
          <a:xfrm>
            <a:off x="440268" y="728674"/>
            <a:ext cx="11208119" cy="96571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市区郡ターゲティング</a:t>
            </a:r>
            <a:r>
              <a:rPr kumimoji="1" lang="en-US" altLang="ja-JP" sz="2400" b="1" dirty="0">
                <a:solidFill>
                  <a:schemeClr val="tx1"/>
                </a:solidFill>
              </a:rPr>
              <a:t>×</a:t>
            </a:r>
            <a:r>
              <a:rPr lang="ja-JP" altLang="en-US" sz="2400" b="1" dirty="0">
                <a:solidFill>
                  <a:schemeClr val="tx1"/>
                </a:solidFill>
                <a:latin typeface="游ゴシック" panose="020B0400000000000000" pitchFamily="50" charset="-128"/>
                <a:ea typeface="游ゴシック" panose="020B0400000000000000" pitchFamily="50" charset="-128"/>
              </a:rPr>
              <a:t>チラシ非閲覧ターゲティング</a:t>
            </a:r>
            <a:endParaRPr lang="en-US" altLang="ja-JP" sz="2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9745756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8013</TotalTime>
  <Words>1056</Words>
  <Application>Microsoft Office PowerPoint</Application>
  <PresentationFormat>ワイド画面</PresentationFormat>
  <Paragraphs>136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大原 真由美</cp:lastModifiedBy>
  <cp:revision>76</cp:revision>
  <dcterms:created xsi:type="dcterms:W3CDTF">2021-11-16T08:25:37Z</dcterms:created>
  <dcterms:modified xsi:type="dcterms:W3CDTF">2022-09-21T01:01:13Z</dcterms:modified>
</cp:coreProperties>
</file>