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9"/>
  </p:notesMasterIdLst>
  <p:sldIdLst>
    <p:sldId id="316" r:id="rId4"/>
    <p:sldId id="333" r:id="rId5"/>
    <p:sldId id="330" r:id="rId6"/>
    <p:sldId id="326" r:id="rId7"/>
    <p:sldId id="331" r:id="rId8"/>
    <p:sldId id="334" r:id="rId9"/>
    <p:sldId id="335" r:id="rId10"/>
    <p:sldId id="337" r:id="rId11"/>
    <p:sldId id="338" r:id="rId12"/>
    <p:sldId id="340" r:id="rId13"/>
    <p:sldId id="351" r:id="rId14"/>
    <p:sldId id="339" r:id="rId15"/>
    <p:sldId id="343" r:id="rId16"/>
    <p:sldId id="344" r:id="rId17"/>
    <p:sldId id="341" r:id="rId18"/>
    <p:sldId id="345" r:id="rId19"/>
    <p:sldId id="346" r:id="rId20"/>
    <p:sldId id="349" r:id="rId21"/>
    <p:sldId id="350" r:id="rId22"/>
    <p:sldId id="347" r:id="rId23"/>
    <p:sldId id="327" r:id="rId24"/>
    <p:sldId id="328" r:id="rId25"/>
    <p:sldId id="348" r:id="rId26"/>
    <p:sldId id="352" r:id="rId27"/>
    <p:sldId id="312" r:id="rId2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97E7"/>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5" d="100"/>
          <a:sy n="85" d="100"/>
        </p:scale>
        <p:origin x="75" y="2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tkoiwa\Desktop\Yahoo!&#22825;&#27671;&#23186;&#20307;&#36039;&#26009;&#12486;&#12441;&#12540;&#12479;.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kashiha\Desktop\&#23186;&#20307;&#36039;&#26009;\&#20316;&#26989;_&#24615;&#24180;&#20195;&#2102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kashiha\Desktop\&#23186;&#20307;&#36039;&#26009;\&#20316;&#26989;_&#24615;&#24180;&#20195;&#21029;.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kashiha\Desktop\&#20316;&#26989;_&#24615;&#24180;&#20195;&#21029;.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kashiha\Desktop\&#20316;&#26989;_&#24615;&#24180;&#20195;&#21029;.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kashiha\Desktop\&#23186;&#20307;&#36039;&#26009;\&#20316;&#26989;_&#24615;&#24180;&#20195;&#21029;.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ihirai\Downloads\DownloadQueryMetrics_daily_20140101-20211024%20(1).csv"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8.7580197083027746E-3"/>
          <c:y val="0"/>
          <c:w val="0.90366178320866952"/>
          <c:h val="0.89199949749229324"/>
        </c:manualLayout>
      </c:layout>
      <c:barChart>
        <c:barDir val="col"/>
        <c:grouping val="clustered"/>
        <c:varyColors val="0"/>
        <c:ser>
          <c:idx val="0"/>
          <c:order val="0"/>
          <c:spPr>
            <a:solidFill>
              <a:srgbClr val="FFC000">
                <a:alpha val="70000"/>
              </a:srgbClr>
            </a:solidFill>
            <a:ln>
              <a:noFill/>
            </a:ln>
            <a:effectLst/>
          </c:spPr>
          <c:invertIfNegative val="0"/>
          <c:dPt>
            <c:idx val="0"/>
            <c:invertIfNegative val="0"/>
            <c:bubble3D val="0"/>
            <c:spPr>
              <a:solidFill>
                <a:schemeClr val="accent6">
                  <a:lumMod val="60000"/>
                  <a:lumOff val="40000"/>
                  <a:alpha val="70000"/>
                </a:schemeClr>
              </a:solidFill>
              <a:ln>
                <a:noFill/>
              </a:ln>
              <a:effectLst/>
            </c:spPr>
            <c:extLst>
              <c:ext xmlns:c16="http://schemas.microsoft.com/office/drawing/2014/chart" uri="{C3380CC4-5D6E-409C-BE32-E72D297353CC}">
                <c16:uniqueId val="{00000001-B85B-41EA-AE1B-E270FCF0D3BC}"/>
              </c:ext>
            </c:extLst>
          </c:dPt>
          <c:dPt>
            <c:idx val="1"/>
            <c:invertIfNegative val="0"/>
            <c:bubble3D val="0"/>
            <c:spPr>
              <a:solidFill>
                <a:schemeClr val="bg1">
                  <a:lumMod val="50000"/>
                  <a:alpha val="70000"/>
                </a:schemeClr>
              </a:solidFill>
              <a:ln>
                <a:noFill/>
              </a:ln>
              <a:effectLst/>
            </c:spPr>
            <c:extLst>
              <c:ext xmlns:c16="http://schemas.microsoft.com/office/drawing/2014/chart" uri="{C3380CC4-5D6E-409C-BE32-E72D297353CC}">
                <c16:uniqueId val="{00000003-B85B-41EA-AE1B-E270FCF0D3BC}"/>
              </c:ext>
            </c:extLst>
          </c:dPt>
          <c:dPt>
            <c:idx val="2"/>
            <c:invertIfNegative val="0"/>
            <c:bubble3D val="0"/>
            <c:spPr>
              <a:solidFill>
                <a:schemeClr val="bg1">
                  <a:lumMod val="50000"/>
                  <a:alpha val="70000"/>
                </a:schemeClr>
              </a:solidFill>
              <a:ln>
                <a:noFill/>
              </a:ln>
              <a:effectLst/>
            </c:spPr>
            <c:extLst>
              <c:ext xmlns:c16="http://schemas.microsoft.com/office/drawing/2014/chart" uri="{C3380CC4-5D6E-409C-BE32-E72D297353CC}">
                <c16:uniqueId val="{00000004-B85B-41EA-AE1B-E270FCF0D3BC}"/>
              </c:ext>
            </c:extLst>
          </c:dPt>
          <c:val>
            <c:numRef>
              <c:f>アプリ月間利用者数!$C$11:$E$11</c:f>
              <c:numCache>
                <c:formatCode>#,##0_);[Red]\(#,##0\)</c:formatCode>
                <c:ptCount val="3"/>
                <c:pt idx="0">
                  <c:v>21942809.166666668</c:v>
                </c:pt>
                <c:pt idx="1">
                  <c:v>6408817.666666667</c:v>
                </c:pt>
                <c:pt idx="2">
                  <c:v>2540402.1666666665</c:v>
                </c:pt>
              </c:numCache>
            </c:numRef>
          </c:val>
          <c:extLst>
            <c:ext xmlns:c16="http://schemas.microsoft.com/office/drawing/2014/chart" uri="{C3380CC4-5D6E-409C-BE32-E72D297353CC}">
              <c16:uniqueId val="{00000002-B85B-41EA-AE1B-E270FCF0D3BC}"/>
            </c:ext>
          </c:extLst>
        </c:ser>
        <c:dLbls>
          <c:showLegendKey val="0"/>
          <c:showVal val="0"/>
          <c:showCatName val="0"/>
          <c:showSerName val="0"/>
          <c:showPercent val="0"/>
          <c:showBubbleSize val="0"/>
        </c:dLbls>
        <c:gapWidth val="80"/>
        <c:overlap val="25"/>
        <c:axId val="946177695"/>
        <c:axId val="976344399"/>
      </c:barChart>
      <c:catAx>
        <c:axId val="946177695"/>
        <c:scaling>
          <c:orientation val="minMax"/>
        </c:scaling>
        <c:delete val="1"/>
        <c:axPos val="b"/>
        <c:numFmt formatCode="General" sourceLinked="1"/>
        <c:majorTickMark val="none"/>
        <c:minorTickMark val="none"/>
        <c:tickLblPos val="nextTo"/>
        <c:crossAx val="976344399"/>
        <c:crosses val="autoZero"/>
        <c:auto val="1"/>
        <c:lblAlgn val="ctr"/>
        <c:lblOffset val="100"/>
        <c:noMultiLvlLbl val="0"/>
      </c:catAx>
      <c:valAx>
        <c:axId val="976344399"/>
        <c:scaling>
          <c:orientation val="minMax"/>
        </c:scaling>
        <c:delete val="1"/>
        <c:axPos val="l"/>
        <c:majorGridlines>
          <c:spPr>
            <a:ln w="9525" cap="flat" cmpd="sng" algn="ctr">
              <a:solidFill>
                <a:schemeClr val="tx1">
                  <a:lumMod val="5000"/>
                  <a:lumOff val="95000"/>
                </a:schemeClr>
              </a:solidFill>
              <a:round/>
            </a:ln>
            <a:effectLst/>
          </c:spPr>
        </c:majorGridlines>
        <c:numFmt formatCode="#,##0_);[Red]\(#,##0\)" sourceLinked="1"/>
        <c:majorTickMark val="none"/>
        <c:minorTickMark val="none"/>
        <c:tickLblPos val="nextTo"/>
        <c:crossAx val="9461776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rgbClr val="00569B"/>
              </a:solidFill>
              <a:ln w="19050">
                <a:noFill/>
              </a:ln>
              <a:effectLst/>
            </c:spPr>
            <c:extLst>
              <c:ext xmlns:c16="http://schemas.microsoft.com/office/drawing/2014/chart" uri="{C3380CC4-5D6E-409C-BE32-E72D297353CC}">
                <c16:uniqueId val="{00000001-B635-40F2-B8B4-11326574A0F2}"/>
              </c:ext>
            </c:extLst>
          </c:dPt>
          <c:dPt>
            <c:idx val="1"/>
            <c:bubble3D val="0"/>
            <c:spPr>
              <a:solidFill>
                <a:srgbClr val="2A70AB"/>
              </a:solidFill>
              <a:ln w="19050">
                <a:noFill/>
              </a:ln>
              <a:effectLst/>
            </c:spPr>
            <c:extLst>
              <c:ext xmlns:c16="http://schemas.microsoft.com/office/drawing/2014/chart" uri="{C3380CC4-5D6E-409C-BE32-E72D297353CC}">
                <c16:uniqueId val="{00000003-B635-40F2-B8B4-11326574A0F2}"/>
              </c:ext>
            </c:extLst>
          </c:dPt>
          <c:dPt>
            <c:idx val="2"/>
            <c:bubble3D val="0"/>
            <c:spPr>
              <a:solidFill>
                <a:srgbClr val="5A93BE"/>
              </a:solidFill>
              <a:ln w="19050">
                <a:noFill/>
              </a:ln>
              <a:effectLst/>
            </c:spPr>
            <c:extLst>
              <c:ext xmlns:c16="http://schemas.microsoft.com/office/drawing/2014/chart" uri="{C3380CC4-5D6E-409C-BE32-E72D297353CC}">
                <c16:uniqueId val="{00000005-B635-40F2-B8B4-11326574A0F2}"/>
              </c:ext>
            </c:extLst>
          </c:dPt>
          <c:dPt>
            <c:idx val="3"/>
            <c:bubble3D val="0"/>
            <c:spPr>
              <a:solidFill>
                <a:srgbClr val="77A5CA"/>
              </a:solidFill>
              <a:ln w="19050">
                <a:noFill/>
              </a:ln>
              <a:effectLst/>
            </c:spPr>
            <c:extLst>
              <c:ext xmlns:c16="http://schemas.microsoft.com/office/drawing/2014/chart" uri="{C3380CC4-5D6E-409C-BE32-E72D297353CC}">
                <c16:uniqueId val="{00000007-B635-40F2-B8B4-11326574A0F2}"/>
              </c:ext>
            </c:extLst>
          </c:dPt>
          <c:dPt>
            <c:idx val="4"/>
            <c:bubble3D val="0"/>
            <c:spPr>
              <a:solidFill>
                <a:srgbClr val="96BAD6"/>
              </a:solidFill>
              <a:ln w="19050">
                <a:noFill/>
              </a:ln>
              <a:effectLst/>
            </c:spPr>
            <c:extLst>
              <c:ext xmlns:c16="http://schemas.microsoft.com/office/drawing/2014/chart" uri="{C3380CC4-5D6E-409C-BE32-E72D297353CC}">
                <c16:uniqueId val="{00000009-B635-40F2-B8B4-11326574A0F2}"/>
              </c:ext>
            </c:extLst>
          </c:dPt>
          <c:dPt>
            <c:idx val="5"/>
            <c:bubble3D val="0"/>
            <c:spPr>
              <a:solidFill>
                <a:srgbClr val="C9DBEA"/>
              </a:solidFill>
              <a:ln w="19050">
                <a:noFill/>
              </a:ln>
              <a:effectLst/>
            </c:spPr>
            <c:extLst>
              <c:ext xmlns:c16="http://schemas.microsoft.com/office/drawing/2014/chart" uri="{C3380CC4-5D6E-409C-BE32-E72D297353CC}">
                <c16:uniqueId val="{0000000B-B635-40F2-B8B4-11326574A0F2}"/>
              </c:ext>
            </c:extLst>
          </c:dPt>
          <c:val>
            <c:numRef>
              <c:f>PC_pivot!$J$24:$O$24</c:f>
              <c:numCache>
                <c:formatCode>0%</c:formatCode>
                <c:ptCount val="6"/>
                <c:pt idx="0">
                  <c:v>5.6199948151353658E-2</c:v>
                </c:pt>
                <c:pt idx="1">
                  <c:v>5.4525484013165919E-2</c:v>
                </c:pt>
                <c:pt idx="2">
                  <c:v>9.9897677099945834E-2</c:v>
                </c:pt>
                <c:pt idx="3">
                  <c:v>0.21937778850392448</c:v>
                </c:pt>
                <c:pt idx="4">
                  <c:v>0.24663776911616214</c:v>
                </c:pt>
                <c:pt idx="5">
                  <c:v>0.32336133311544801</c:v>
                </c:pt>
              </c:numCache>
            </c:numRef>
          </c:val>
          <c:extLst>
            <c:ext xmlns:c16="http://schemas.microsoft.com/office/drawing/2014/chart" uri="{C3380CC4-5D6E-409C-BE32-E72D297353CC}">
              <c16:uniqueId val="{0000000C-B635-40F2-B8B4-11326574A0F2}"/>
            </c:ext>
          </c:extLst>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FF0032"/>
            </a:solidFill>
            <a:ln>
              <a:noFill/>
            </a:ln>
          </c:spPr>
          <c:dPt>
            <c:idx val="0"/>
            <c:bubble3D val="0"/>
            <c:spPr>
              <a:solidFill>
                <a:srgbClr val="02559A"/>
              </a:solidFill>
              <a:ln w="19050">
                <a:noFill/>
              </a:ln>
              <a:effectLst/>
            </c:spPr>
            <c:extLst>
              <c:ext xmlns:c16="http://schemas.microsoft.com/office/drawing/2014/chart" uri="{C3380CC4-5D6E-409C-BE32-E72D297353CC}">
                <c16:uniqueId val="{00000001-3ED0-4B09-8925-9D13D3608692}"/>
              </c:ext>
            </c:extLst>
          </c:dPt>
          <c:dPt>
            <c:idx val="1"/>
            <c:bubble3D val="0"/>
            <c:spPr>
              <a:solidFill>
                <a:srgbClr val="FF0032"/>
              </a:solidFill>
              <a:ln w="19050">
                <a:noFill/>
              </a:ln>
              <a:effectLst/>
            </c:spPr>
            <c:extLst>
              <c:ext xmlns:c16="http://schemas.microsoft.com/office/drawing/2014/chart" uri="{C3380CC4-5D6E-409C-BE32-E72D297353CC}">
                <c16:uniqueId val="{00000003-3ED0-4B09-8925-9D13D3608692}"/>
              </c:ext>
            </c:extLst>
          </c:dPt>
          <c:val>
            <c:numRef>
              <c:f>PC_pivot!$B$26:$C$26</c:f>
              <c:numCache>
                <c:formatCode>General</c:formatCode>
                <c:ptCount val="2"/>
                <c:pt idx="0">
                  <c:v>0.63764771407172072</c:v>
                </c:pt>
                <c:pt idx="1">
                  <c:v>0.36235228592827934</c:v>
                </c:pt>
              </c:numCache>
            </c:numRef>
          </c:val>
          <c:extLst>
            <c:ext xmlns:c16="http://schemas.microsoft.com/office/drawing/2014/chart" uri="{C3380CC4-5D6E-409C-BE32-E72D297353CC}">
              <c16:uniqueId val="{00000004-3ED0-4B09-8925-9D13D360869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FF0032"/>
            </a:solidFill>
            <a:ln>
              <a:noFill/>
            </a:ln>
          </c:spPr>
          <c:dPt>
            <c:idx val="0"/>
            <c:bubble3D val="0"/>
            <c:spPr>
              <a:solidFill>
                <a:srgbClr val="FF0032"/>
              </a:solidFill>
              <a:ln w="19050">
                <a:noFill/>
              </a:ln>
              <a:effectLst/>
            </c:spPr>
            <c:extLst>
              <c:ext xmlns:c16="http://schemas.microsoft.com/office/drawing/2014/chart" uri="{C3380CC4-5D6E-409C-BE32-E72D297353CC}">
                <c16:uniqueId val="{00000001-E066-466F-B0AA-ECED672DE422}"/>
              </c:ext>
            </c:extLst>
          </c:dPt>
          <c:dPt>
            <c:idx val="1"/>
            <c:bubble3D val="0"/>
            <c:spPr>
              <a:solidFill>
                <a:srgbClr val="FF5F7F"/>
              </a:solidFill>
              <a:ln w="19050">
                <a:noFill/>
              </a:ln>
              <a:effectLst/>
            </c:spPr>
            <c:extLst>
              <c:ext xmlns:c16="http://schemas.microsoft.com/office/drawing/2014/chart" uri="{C3380CC4-5D6E-409C-BE32-E72D297353CC}">
                <c16:uniqueId val="{00000003-E066-466F-B0AA-ECED672DE422}"/>
              </c:ext>
            </c:extLst>
          </c:dPt>
          <c:dPt>
            <c:idx val="2"/>
            <c:bubble3D val="0"/>
            <c:spPr>
              <a:solidFill>
                <a:srgbClr val="FF7E98"/>
              </a:solidFill>
              <a:ln w="19050">
                <a:noFill/>
              </a:ln>
              <a:effectLst/>
            </c:spPr>
            <c:extLst>
              <c:ext xmlns:c16="http://schemas.microsoft.com/office/drawing/2014/chart" uri="{C3380CC4-5D6E-409C-BE32-E72D297353CC}">
                <c16:uniqueId val="{00000005-E066-466F-B0AA-ECED672DE422}"/>
              </c:ext>
            </c:extLst>
          </c:dPt>
          <c:dPt>
            <c:idx val="3"/>
            <c:bubble3D val="0"/>
            <c:spPr>
              <a:solidFill>
                <a:srgbClr val="FFA0B3"/>
              </a:solidFill>
              <a:ln w="19050">
                <a:noFill/>
              </a:ln>
              <a:effectLst/>
            </c:spPr>
            <c:extLst>
              <c:ext xmlns:c16="http://schemas.microsoft.com/office/drawing/2014/chart" uri="{C3380CC4-5D6E-409C-BE32-E72D297353CC}">
                <c16:uniqueId val="{00000007-E066-466F-B0AA-ECED672DE422}"/>
              </c:ext>
            </c:extLst>
          </c:dPt>
          <c:dPt>
            <c:idx val="4"/>
            <c:bubble3D val="0"/>
            <c:spPr>
              <a:solidFill>
                <a:srgbClr val="FFC0CC"/>
              </a:solidFill>
              <a:ln w="19050">
                <a:noFill/>
              </a:ln>
              <a:effectLst/>
            </c:spPr>
            <c:extLst>
              <c:ext xmlns:c16="http://schemas.microsoft.com/office/drawing/2014/chart" uri="{C3380CC4-5D6E-409C-BE32-E72D297353CC}">
                <c16:uniqueId val="{00000009-E066-466F-B0AA-ECED672DE422}"/>
              </c:ext>
            </c:extLst>
          </c:dPt>
          <c:dPt>
            <c:idx val="5"/>
            <c:bubble3D val="0"/>
            <c:spPr>
              <a:solidFill>
                <a:srgbClr val="FFD4DC"/>
              </a:solidFill>
              <a:ln w="19050">
                <a:noFill/>
              </a:ln>
              <a:effectLst/>
            </c:spPr>
            <c:extLst>
              <c:ext xmlns:c16="http://schemas.microsoft.com/office/drawing/2014/chart" uri="{C3380CC4-5D6E-409C-BE32-E72D297353CC}">
                <c16:uniqueId val="{0000000B-E066-466F-B0AA-ECED672DE422}"/>
              </c:ext>
            </c:extLst>
          </c:dPt>
          <c:val>
            <c:numRef>
              <c:f>SP_pivot!$H$41:$M$41</c:f>
              <c:numCache>
                <c:formatCode>0%</c:formatCode>
                <c:ptCount val="6"/>
                <c:pt idx="0">
                  <c:v>1.1535049358077872E-2</c:v>
                </c:pt>
                <c:pt idx="1">
                  <c:v>0.15927541051078586</c:v>
                </c:pt>
                <c:pt idx="2">
                  <c:v>0.16900808304191664</c:v>
                </c:pt>
                <c:pt idx="3">
                  <c:v>0.22286901293171366</c:v>
                </c:pt>
                <c:pt idx="4">
                  <c:v>0.18285216812877181</c:v>
                </c:pt>
                <c:pt idx="5">
                  <c:v>0.25446027602873422</c:v>
                </c:pt>
              </c:numCache>
            </c:numRef>
          </c:val>
          <c:extLst>
            <c:ext xmlns:c16="http://schemas.microsoft.com/office/drawing/2014/chart" uri="{C3380CC4-5D6E-409C-BE32-E72D297353CC}">
              <c16:uniqueId val="{0000000C-E066-466F-B0AA-ECED672DE422}"/>
            </c:ext>
          </c:extLst>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0"/>
        <c:ser>
          <c:idx val="0"/>
          <c:order val="0"/>
          <c:spPr>
            <a:solidFill>
              <a:schemeClr val="accent1"/>
            </a:solidFill>
            <a:ln w="19050">
              <a:noFill/>
            </a:ln>
            <a:effectLst/>
          </c:spPr>
          <c:dPt>
            <c:idx val="0"/>
            <c:bubble3D val="0"/>
            <c:spPr>
              <a:solidFill>
                <a:schemeClr val="accent5"/>
              </a:solidFill>
              <a:ln w="19050">
                <a:noFill/>
              </a:ln>
              <a:effectLst/>
            </c:spPr>
            <c:extLst>
              <c:ext xmlns:c16="http://schemas.microsoft.com/office/drawing/2014/chart" uri="{C3380CC4-5D6E-409C-BE32-E72D297353CC}">
                <c16:uniqueId val="{00000001-9E3D-49BC-B482-7D1AB4F4B772}"/>
              </c:ext>
            </c:extLst>
          </c:dPt>
          <c:dPt>
            <c:idx val="1"/>
            <c:bubble3D val="0"/>
            <c:spPr>
              <a:solidFill>
                <a:srgbClr val="2A70AB"/>
              </a:solidFill>
              <a:ln w="19050">
                <a:noFill/>
              </a:ln>
              <a:effectLst/>
            </c:spPr>
            <c:extLst>
              <c:ext xmlns:c16="http://schemas.microsoft.com/office/drawing/2014/chart" uri="{C3380CC4-5D6E-409C-BE32-E72D297353CC}">
                <c16:uniqueId val="{00000003-9E3D-49BC-B482-7D1AB4F4B772}"/>
              </c:ext>
            </c:extLst>
          </c:dPt>
          <c:dPt>
            <c:idx val="2"/>
            <c:bubble3D val="0"/>
            <c:spPr>
              <a:solidFill>
                <a:srgbClr val="5A94BE"/>
              </a:solidFill>
              <a:ln w="19050">
                <a:noFill/>
              </a:ln>
              <a:effectLst/>
            </c:spPr>
            <c:extLst>
              <c:ext xmlns:c16="http://schemas.microsoft.com/office/drawing/2014/chart" uri="{C3380CC4-5D6E-409C-BE32-E72D297353CC}">
                <c16:uniqueId val="{00000005-9E3D-49BC-B482-7D1AB4F4B772}"/>
              </c:ext>
            </c:extLst>
          </c:dPt>
          <c:dPt>
            <c:idx val="3"/>
            <c:bubble3D val="0"/>
            <c:spPr>
              <a:solidFill>
                <a:srgbClr val="77A5CA"/>
              </a:solidFill>
              <a:ln w="19050">
                <a:noFill/>
              </a:ln>
              <a:effectLst/>
            </c:spPr>
            <c:extLst>
              <c:ext xmlns:c16="http://schemas.microsoft.com/office/drawing/2014/chart" uri="{C3380CC4-5D6E-409C-BE32-E72D297353CC}">
                <c16:uniqueId val="{00000007-9E3D-49BC-B482-7D1AB4F4B772}"/>
              </c:ext>
            </c:extLst>
          </c:dPt>
          <c:dPt>
            <c:idx val="4"/>
            <c:bubble3D val="0"/>
            <c:spPr>
              <a:solidFill>
                <a:srgbClr val="96BAD6"/>
              </a:solidFill>
              <a:ln w="19050">
                <a:noFill/>
              </a:ln>
              <a:effectLst/>
            </c:spPr>
            <c:extLst>
              <c:ext xmlns:c16="http://schemas.microsoft.com/office/drawing/2014/chart" uri="{C3380CC4-5D6E-409C-BE32-E72D297353CC}">
                <c16:uniqueId val="{00000009-9E3D-49BC-B482-7D1AB4F4B772}"/>
              </c:ext>
            </c:extLst>
          </c:dPt>
          <c:dPt>
            <c:idx val="5"/>
            <c:bubble3D val="0"/>
            <c:spPr>
              <a:solidFill>
                <a:srgbClr val="C9DBEA"/>
              </a:solidFill>
              <a:ln w="19050">
                <a:noFill/>
              </a:ln>
              <a:effectLst/>
            </c:spPr>
            <c:extLst>
              <c:ext xmlns:c16="http://schemas.microsoft.com/office/drawing/2014/chart" uri="{C3380CC4-5D6E-409C-BE32-E72D297353CC}">
                <c16:uniqueId val="{0000000B-9E3D-49BC-B482-7D1AB4F4B772}"/>
              </c:ext>
            </c:extLst>
          </c:dPt>
          <c:val>
            <c:numRef>
              <c:f>SP_pivot!$H$23:$M$23</c:f>
              <c:numCache>
                <c:formatCode>0%</c:formatCode>
                <c:ptCount val="6"/>
                <c:pt idx="0">
                  <c:v>1.74754913880696E-2</c:v>
                </c:pt>
                <c:pt idx="1">
                  <c:v>0.16088765478783634</c:v>
                </c:pt>
                <c:pt idx="2">
                  <c:v>0.16632392953963995</c:v>
                </c:pt>
                <c:pt idx="3">
                  <c:v>0.22167084709123738</c:v>
                </c:pt>
                <c:pt idx="4">
                  <c:v>0.18184385142277942</c:v>
                </c:pt>
                <c:pt idx="5">
                  <c:v>0.25179822577043737</c:v>
                </c:pt>
              </c:numCache>
            </c:numRef>
          </c:val>
          <c:extLst>
            <c:ext xmlns:c16="http://schemas.microsoft.com/office/drawing/2014/chart" uri="{C3380CC4-5D6E-409C-BE32-E72D297353CC}">
              <c16:uniqueId val="{0000000C-9E3D-49BC-B482-7D1AB4F4B772}"/>
            </c:ext>
          </c:extLst>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rgbClr val="FF0032"/>
              </a:solidFill>
              <a:ln w="19050">
                <a:noFill/>
              </a:ln>
              <a:effectLst/>
            </c:spPr>
            <c:extLst>
              <c:ext xmlns:c16="http://schemas.microsoft.com/office/drawing/2014/chart" uri="{C3380CC4-5D6E-409C-BE32-E72D297353CC}">
                <c16:uniqueId val="{00000001-8A18-4F32-B535-6DDEDB43C187}"/>
              </c:ext>
            </c:extLst>
          </c:dPt>
          <c:dPt>
            <c:idx val="1"/>
            <c:bubble3D val="0"/>
            <c:spPr>
              <a:solidFill>
                <a:srgbClr val="FF5F7F"/>
              </a:solidFill>
              <a:ln w="19050">
                <a:noFill/>
              </a:ln>
              <a:effectLst/>
            </c:spPr>
            <c:extLst>
              <c:ext xmlns:c16="http://schemas.microsoft.com/office/drawing/2014/chart" uri="{C3380CC4-5D6E-409C-BE32-E72D297353CC}">
                <c16:uniqueId val="{00000003-8A18-4F32-B535-6DDEDB43C187}"/>
              </c:ext>
            </c:extLst>
          </c:dPt>
          <c:dPt>
            <c:idx val="2"/>
            <c:bubble3D val="0"/>
            <c:spPr>
              <a:solidFill>
                <a:srgbClr val="FF7E98"/>
              </a:solidFill>
              <a:ln w="19050">
                <a:noFill/>
              </a:ln>
              <a:effectLst/>
            </c:spPr>
            <c:extLst>
              <c:ext xmlns:c16="http://schemas.microsoft.com/office/drawing/2014/chart" uri="{C3380CC4-5D6E-409C-BE32-E72D297353CC}">
                <c16:uniqueId val="{00000005-8A18-4F32-B535-6DDEDB43C187}"/>
              </c:ext>
            </c:extLst>
          </c:dPt>
          <c:dPt>
            <c:idx val="3"/>
            <c:bubble3D val="0"/>
            <c:spPr>
              <a:solidFill>
                <a:srgbClr val="FFA0B3"/>
              </a:solidFill>
              <a:ln w="19050">
                <a:noFill/>
              </a:ln>
              <a:effectLst/>
            </c:spPr>
            <c:extLst>
              <c:ext xmlns:c16="http://schemas.microsoft.com/office/drawing/2014/chart" uri="{C3380CC4-5D6E-409C-BE32-E72D297353CC}">
                <c16:uniqueId val="{00000007-8A18-4F32-B535-6DDEDB43C187}"/>
              </c:ext>
            </c:extLst>
          </c:dPt>
          <c:dPt>
            <c:idx val="4"/>
            <c:bubble3D val="0"/>
            <c:spPr>
              <a:solidFill>
                <a:srgbClr val="FFC0CC"/>
              </a:solidFill>
              <a:ln w="19050">
                <a:noFill/>
              </a:ln>
              <a:effectLst/>
            </c:spPr>
            <c:extLst>
              <c:ext xmlns:c16="http://schemas.microsoft.com/office/drawing/2014/chart" uri="{C3380CC4-5D6E-409C-BE32-E72D297353CC}">
                <c16:uniqueId val="{00000009-8A18-4F32-B535-6DDEDB43C187}"/>
              </c:ext>
            </c:extLst>
          </c:dPt>
          <c:dPt>
            <c:idx val="5"/>
            <c:bubble3D val="0"/>
            <c:spPr>
              <a:solidFill>
                <a:srgbClr val="FFD4DC"/>
              </a:solidFill>
              <a:ln w="19050">
                <a:noFill/>
              </a:ln>
              <a:effectLst/>
            </c:spPr>
            <c:extLst>
              <c:ext xmlns:c16="http://schemas.microsoft.com/office/drawing/2014/chart" uri="{C3380CC4-5D6E-409C-BE32-E72D297353CC}">
                <c16:uniqueId val="{0000000B-8A18-4F32-B535-6DDEDB43C187}"/>
              </c:ext>
            </c:extLst>
          </c:dPt>
          <c:val>
            <c:numRef>
              <c:f>PC_pivot!$J$48:$O$48</c:f>
              <c:numCache>
                <c:formatCode>0%</c:formatCode>
                <c:ptCount val="6"/>
                <c:pt idx="0">
                  <c:v>9.4495508172477843E-2</c:v>
                </c:pt>
                <c:pt idx="1">
                  <c:v>7.1365934583655824E-2</c:v>
                </c:pt>
                <c:pt idx="2">
                  <c:v>0.1520124392084749</c:v>
                </c:pt>
                <c:pt idx="3">
                  <c:v>0.27835924590137939</c:v>
                </c:pt>
                <c:pt idx="4">
                  <c:v>0.24262613954742074</c:v>
                </c:pt>
                <c:pt idx="5">
                  <c:v>0.16114073258659126</c:v>
                </c:pt>
              </c:numCache>
            </c:numRef>
          </c:val>
          <c:extLst>
            <c:ext xmlns:c16="http://schemas.microsoft.com/office/drawing/2014/chart" uri="{C3380CC4-5D6E-409C-BE32-E72D297353CC}">
              <c16:uniqueId val="{0000000C-8A18-4F32-B535-6DDEDB43C187}"/>
            </c:ext>
          </c:extLst>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Sheet3!$C$2</c:f>
              <c:strCache>
                <c:ptCount val="1"/>
                <c:pt idx="0">
                  <c:v>花粉症</c:v>
                </c:pt>
              </c:strCache>
            </c:strRef>
          </c:tx>
          <c:spPr>
            <a:ln w="63500" cap="rnd">
              <a:solidFill>
                <a:srgbClr val="92D050"/>
              </a:solidFill>
              <a:round/>
            </a:ln>
            <a:effectLst/>
          </c:spPr>
          <c:marker>
            <c:symbol val="none"/>
          </c:marker>
          <c:cat>
            <c:strRef>
              <c:f>Sheet3!$B$3:$B$17</c:f>
              <c:strCache>
                <c:ptCount val="15"/>
                <c:pt idx="0">
                  <c:v>10月</c:v>
                </c:pt>
                <c:pt idx="1">
                  <c:v>11月</c:v>
                </c:pt>
                <c:pt idx="2">
                  <c:v>12月</c:v>
                </c:pt>
                <c:pt idx="3">
                  <c:v>1月</c:v>
                </c:pt>
                <c:pt idx="4">
                  <c:v>2月</c:v>
                </c:pt>
                <c:pt idx="5">
                  <c:v>3月</c:v>
                </c:pt>
                <c:pt idx="6">
                  <c:v>4月</c:v>
                </c:pt>
                <c:pt idx="7">
                  <c:v>5月</c:v>
                </c:pt>
                <c:pt idx="8">
                  <c:v>6月</c:v>
                </c:pt>
                <c:pt idx="9">
                  <c:v>7月</c:v>
                </c:pt>
                <c:pt idx="10">
                  <c:v>8月</c:v>
                </c:pt>
                <c:pt idx="11">
                  <c:v>9月</c:v>
                </c:pt>
                <c:pt idx="12">
                  <c:v>10月</c:v>
                </c:pt>
                <c:pt idx="13">
                  <c:v>11月</c:v>
                </c:pt>
                <c:pt idx="14">
                  <c:v>12月</c:v>
                </c:pt>
              </c:strCache>
            </c:strRef>
          </c:cat>
          <c:val>
            <c:numRef>
              <c:f>Sheet3!$C$3:$C$17</c:f>
              <c:numCache>
                <c:formatCode>General</c:formatCode>
                <c:ptCount val="15"/>
                <c:pt idx="0">
                  <c:v>6757</c:v>
                </c:pt>
                <c:pt idx="1">
                  <c:v>4677</c:v>
                </c:pt>
                <c:pt idx="2">
                  <c:v>5371</c:v>
                </c:pt>
                <c:pt idx="3">
                  <c:v>18293</c:v>
                </c:pt>
                <c:pt idx="4">
                  <c:v>139100</c:v>
                </c:pt>
                <c:pt idx="5">
                  <c:v>119668</c:v>
                </c:pt>
                <c:pt idx="6">
                  <c:v>35132</c:v>
                </c:pt>
                <c:pt idx="7">
                  <c:v>15418</c:v>
                </c:pt>
                <c:pt idx="8">
                  <c:v>6847</c:v>
                </c:pt>
                <c:pt idx="9">
                  <c:v>3938</c:v>
                </c:pt>
                <c:pt idx="10">
                  <c:v>4471</c:v>
                </c:pt>
                <c:pt idx="11">
                  <c:v>6190</c:v>
                </c:pt>
                <c:pt idx="12">
                  <c:v>6757</c:v>
                </c:pt>
                <c:pt idx="13">
                  <c:v>4677</c:v>
                </c:pt>
                <c:pt idx="14">
                  <c:v>5371</c:v>
                </c:pt>
              </c:numCache>
            </c:numRef>
          </c:val>
          <c:smooth val="0"/>
          <c:extLst>
            <c:ext xmlns:c16="http://schemas.microsoft.com/office/drawing/2014/chart" uri="{C3380CC4-5D6E-409C-BE32-E72D297353CC}">
              <c16:uniqueId val="{00000000-A162-4C53-85AC-0267A1CE8F68}"/>
            </c:ext>
          </c:extLst>
        </c:ser>
        <c:ser>
          <c:idx val="1"/>
          <c:order val="1"/>
          <c:tx>
            <c:strRef>
              <c:f>Sheet3!$D$2</c:f>
              <c:strCache>
                <c:ptCount val="1"/>
                <c:pt idx="0">
                  <c:v>花粉</c:v>
                </c:pt>
              </c:strCache>
            </c:strRef>
          </c:tx>
          <c:spPr>
            <a:ln w="63500" cap="rnd">
              <a:solidFill>
                <a:srgbClr val="00B050"/>
              </a:solidFill>
              <a:round/>
            </a:ln>
            <a:effectLst/>
          </c:spPr>
          <c:marker>
            <c:symbol val="none"/>
          </c:marker>
          <c:cat>
            <c:strRef>
              <c:f>Sheet3!$B$3:$B$17</c:f>
              <c:strCache>
                <c:ptCount val="15"/>
                <c:pt idx="0">
                  <c:v>10月</c:v>
                </c:pt>
                <c:pt idx="1">
                  <c:v>11月</c:v>
                </c:pt>
                <c:pt idx="2">
                  <c:v>12月</c:v>
                </c:pt>
                <c:pt idx="3">
                  <c:v>1月</c:v>
                </c:pt>
                <c:pt idx="4">
                  <c:v>2月</c:v>
                </c:pt>
                <c:pt idx="5">
                  <c:v>3月</c:v>
                </c:pt>
                <c:pt idx="6">
                  <c:v>4月</c:v>
                </c:pt>
                <c:pt idx="7">
                  <c:v>5月</c:v>
                </c:pt>
                <c:pt idx="8">
                  <c:v>6月</c:v>
                </c:pt>
                <c:pt idx="9">
                  <c:v>7月</c:v>
                </c:pt>
                <c:pt idx="10">
                  <c:v>8月</c:v>
                </c:pt>
                <c:pt idx="11">
                  <c:v>9月</c:v>
                </c:pt>
                <c:pt idx="12">
                  <c:v>10月</c:v>
                </c:pt>
                <c:pt idx="13">
                  <c:v>11月</c:v>
                </c:pt>
                <c:pt idx="14">
                  <c:v>12月</c:v>
                </c:pt>
              </c:strCache>
            </c:strRef>
          </c:cat>
          <c:val>
            <c:numRef>
              <c:f>Sheet3!$D$3:$D$17</c:f>
              <c:numCache>
                <c:formatCode>General</c:formatCode>
                <c:ptCount val="15"/>
                <c:pt idx="0">
                  <c:v>14181</c:v>
                </c:pt>
                <c:pt idx="1">
                  <c:v>10426</c:v>
                </c:pt>
                <c:pt idx="2">
                  <c:v>6642</c:v>
                </c:pt>
                <c:pt idx="3">
                  <c:v>30296</c:v>
                </c:pt>
                <c:pt idx="4">
                  <c:v>68186</c:v>
                </c:pt>
                <c:pt idx="5">
                  <c:v>52060</c:v>
                </c:pt>
                <c:pt idx="6">
                  <c:v>36049</c:v>
                </c:pt>
                <c:pt idx="7">
                  <c:v>16893</c:v>
                </c:pt>
                <c:pt idx="8">
                  <c:v>7369</c:v>
                </c:pt>
                <c:pt idx="9">
                  <c:v>4082</c:v>
                </c:pt>
                <c:pt idx="10">
                  <c:v>6376</c:v>
                </c:pt>
                <c:pt idx="11">
                  <c:v>14531</c:v>
                </c:pt>
                <c:pt idx="12">
                  <c:v>14181</c:v>
                </c:pt>
                <c:pt idx="13">
                  <c:v>10426</c:v>
                </c:pt>
                <c:pt idx="14">
                  <c:v>6642</c:v>
                </c:pt>
              </c:numCache>
            </c:numRef>
          </c:val>
          <c:smooth val="0"/>
          <c:extLst>
            <c:ext xmlns:c16="http://schemas.microsoft.com/office/drawing/2014/chart" uri="{C3380CC4-5D6E-409C-BE32-E72D297353CC}">
              <c16:uniqueId val="{00000001-A162-4C53-85AC-0267A1CE8F68}"/>
            </c:ext>
          </c:extLst>
        </c:ser>
        <c:dLbls>
          <c:showLegendKey val="0"/>
          <c:showVal val="0"/>
          <c:showCatName val="0"/>
          <c:showSerName val="0"/>
          <c:showPercent val="0"/>
          <c:showBubbleSize val="0"/>
        </c:dLbls>
        <c:smooth val="0"/>
        <c:axId val="786975736"/>
        <c:axId val="786976392"/>
      </c:lineChart>
      <c:catAx>
        <c:axId val="786975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786976392"/>
        <c:crosses val="autoZero"/>
        <c:auto val="1"/>
        <c:lblAlgn val="ctr"/>
        <c:lblOffset val="100"/>
        <c:noMultiLvlLbl val="0"/>
      </c:catAx>
      <c:valAx>
        <c:axId val="786976392"/>
        <c:scaling>
          <c:orientation val="minMax"/>
        </c:scaling>
        <c:delete val="1"/>
        <c:axPos val="l"/>
        <c:numFmt formatCode="General" sourceLinked="1"/>
        <c:majorTickMark val="none"/>
        <c:minorTickMark val="none"/>
        <c:tickLblPos val="nextTo"/>
        <c:crossAx val="786975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2021/11/12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1.xml"/><Relationship Id="rId5" Type="http://schemas.openxmlformats.org/officeDocument/2006/relationships/image" Target="../media/image53.png"/><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1.xml"/><Relationship Id="rId4" Type="http://schemas.openxmlformats.org/officeDocument/2006/relationships/image" Target="../media/image56.jpg"/></Relationships>
</file>

<file path=ppt/slides/_rels/slide1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chart" Target="../charts/chart7.xml"/><Relationship Id="rId1" Type="http://schemas.openxmlformats.org/officeDocument/2006/relationships/slideLayout" Target="../slideLayouts/slideLayout21.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7.tiff"/><Relationship Id="rId13" Type="http://schemas.openxmlformats.org/officeDocument/2006/relationships/image" Target="../media/image22.tiff"/><Relationship Id="rId18" Type="http://schemas.openxmlformats.org/officeDocument/2006/relationships/image" Target="../media/image27.tiff"/><Relationship Id="rId3" Type="http://schemas.openxmlformats.org/officeDocument/2006/relationships/image" Target="../media/image12.tiff"/><Relationship Id="rId7" Type="http://schemas.openxmlformats.org/officeDocument/2006/relationships/image" Target="../media/image16.tiff"/><Relationship Id="rId12" Type="http://schemas.openxmlformats.org/officeDocument/2006/relationships/image" Target="../media/image21.tiff"/><Relationship Id="rId17" Type="http://schemas.openxmlformats.org/officeDocument/2006/relationships/image" Target="../media/image26.tiff"/><Relationship Id="rId2" Type="http://schemas.openxmlformats.org/officeDocument/2006/relationships/image" Target="../media/image11.png"/><Relationship Id="rId16" Type="http://schemas.openxmlformats.org/officeDocument/2006/relationships/image" Target="../media/image25.tiff"/><Relationship Id="rId20" Type="http://schemas.openxmlformats.org/officeDocument/2006/relationships/image" Target="../media/image29.png"/><Relationship Id="rId1" Type="http://schemas.openxmlformats.org/officeDocument/2006/relationships/slideLayout" Target="../slideLayouts/slideLayout21.xml"/><Relationship Id="rId6" Type="http://schemas.openxmlformats.org/officeDocument/2006/relationships/image" Target="../media/image15.tiff"/><Relationship Id="rId11" Type="http://schemas.openxmlformats.org/officeDocument/2006/relationships/image" Target="../media/image20.tiff"/><Relationship Id="rId5" Type="http://schemas.openxmlformats.org/officeDocument/2006/relationships/image" Target="../media/image14.tiff"/><Relationship Id="rId15" Type="http://schemas.openxmlformats.org/officeDocument/2006/relationships/image" Target="../media/image24.tiff"/><Relationship Id="rId10" Type="http://schemas.openxmlformats.org/officeDocument/2006/relationships/image" Target="../media/image19.tiff"/><Relationship Id="rId19" Type="http://schemas.openxmlformats.org/officeDocument/2006/relationships/image" Target="../media/image28.tiff"/><Relationship Id="rId4" Type="http://schemas.openxmlformats.org/officeDocument/2006/relationships/image" Target="../media/image13.tiff"/><Relationship Id="rId9" Type="http://schemas.openxmlformats.org/officeDocument/2006/relationships/image" Target="../media/image18.tiff"/><Relationship Id="rId14" Type="http://schemas.openxmlformats.org/officeDocument/2006/relationships/image" Target="../media/image23.tiff"/></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chart" Target="../charts/chart1.xml"/><Relationship Id="rId2" Type="http://schemas.openxmlformats.org/officeDocument/2006/relationships/image" Target="../media/image30.png"/><Relationship Id="rId1" Type="http://schemas.openxmlformats.org/officeDocument/2006/relationships/slideLayout" Target="../slideLayouts/slideLayout2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tiff"/></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1.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8.xml"/><Relationship Id="rId6" Type="http://schemas.openxmlformats.org/officeDocument/2006/relationships/image" Target="../media/image37.png"/><Relationship Id="rId5" Type="http://schemas.microsoft.com/office/2007/relationships/hdphoto" Target="../media/hdphoto2.wdp"/><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37.png"/><Relationship Id="rId3" Type="http://schemas.openxmlformats.org/officeDocument/2006/relationships/image" Target="../media/image24.tiff"/><Relationship Id="rId7" Type="http://schemas.openxmlformats.org/officeDocument/2006/relationships/image" Target="../media/image28.tiff"/><Relationship Id="rId12" Type="http://schemas.microsoft.com/office/2007/relationships/hdphoto" Target="../media/hdphoto2.wdp"/><Relationship Id="rId2" Type="http://schemas.openxmlformats.org/officeDocument/2006/relationships/image" Target="../media/image23.tiff"/><Relationship Id="rId1" Type="http://schemas.openxmlformats.org/officeDocument/2006/relationships/slideLayout" Target="../slideLayouts/slideLayout21.xml"/><Relationship Id="rId6" Type="http://schemas.openxmlformats.org/officeDocument/2006/relationships/image" Target="../media/image27.tiff"/><Relationship Id="rId11" Type="http://schemas.openxmlformats.org/officeDocument/2006/relationships/image" Target="../media/image36.png"/><Relationship Id="rId5" Type="http://schemas.openxmlformats.org/officeDocument/2006/relationships/image" Target="../media/image26.tiff"/><Relationship Id="rId10" Type="http://schemas.openxmlformats.org/officeDocument/2006/relationships/image" Target="../media/image39.png"/><Relationship Id="rId4" Type="http://schemas.openxmlformats.org/officeDocument/2006/relationships/image" Target="../media/image25.tiff"/><Relationship Id="rId9" Type="http://schemas.openxmlformats.org/officeDocument/2006/relationships/image" Target="../media/image29.png"/><Relationship Id="rId14"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jpeg"/><Relationship Id="rId1" Type="http://schemas.openxmlformats.org/officeDocument/2006/relationships/slideLayout" Target="../slideLayouts/slideLayout2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4.tiff"/><Relationship Id="rId7" Type="http://schemas.openxmlformats.org/officeDocument/2006/relationships/image" Target="../media/image28.tiff"/><Relationship Id="rId12" Type="http://schemas.openxmlformats.org/officeDocument/2006/relationships/image" Target="../media/image48.png"/><Relationship Id="rId2" Type="http://schemas.openxmlformats.org/officeDocument/2006/relationships/image" Target="../media/image23.tiff"/><Relationship Id="rId1" Type="http://schemas.openxmlformats.org/officeDocument/2006/relationships/slideLayout" Target="../slideLayouts/slideLayout21.xml"/><Relationship Id="rId6" Type="http://schemas.openxmlformats.org/officeDocument/2006/relationships/image" Target="../media/image27.tiff"/><Relationship Id="rId11" Type="http://schemas.openxmlformats.org/officeDocument/2006/relationships/image" Target="../media/image47.png"/><Relationship Id="rId5" Type="http://schemas.openxmlformats.org/officeDocument/2006/relationships/image" Target="../media/image26.tiff"/><Relationship Id="rId10" Type="http://schemas.openxmlformats.org/officeDocument/2006/relationships/image" Target="../media/image39.png"/><Relationship Id="rId4" Type="http://schemas.openxmlformats.org/officeDocument/2006/relationships/image" Target="../media/image25.tiff"/><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11</a:t>
            </a:r>
            <a:r>
              <a:rPr lang="ja-JP" altLang="en-US" dirty="0" smtClean="0"/>
              <a:t>月</a:t>
            </a:r>
            <a:r>
              <a:rPr lang="en-US" altLang="ja-JP" dirty="0" smtClean="0"/>
              <a:t>10</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天気・災害　花粉情報</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p:nvPr/>
        </p:nvSpPr>
        <p:spPr>
          <a:xfrm>
            <a:off x="2013983" y="5301208"/>
            <a:ext cx="1707519" cy="276999"/>
          </a:xfrm>
          <a:prstGeom prst="rect">
            <a:avLst/>
          </a:prstGeom>
          <a:noFill/>
        </p:spPr>
        <p:txBody>
          <a:bodyPr wrap="none" rtlCol="0">
            <a:spAutoFit/>
          </a:bodyPr>
          <a:lstStyle/>
          <a:p>
            <a:pPr algn="l"/>
            <a:r>
              <a:rPr kumimoji="1" lang="ja-JP" altLang="en-US" sz="1200" dirty="0" smtClean="0"/>
              <a:t>更新日：</a:t>
            </a:r>
            <a:r>
              <a:rPr kumimoji="1" lang="en-US" altLang="ja-JP" sz="1200" dirty="0" smtClean="0"/>
              <a:t>2021/11/12</a:t>
            </a:r>
            <a:endParaRPr kumimoji="1" lang="ja-JP" altLang="en-US" sz="1200" dirty="0" smtClean="0"/>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7848" y="1916832"/>
            <a:ext cx="6426404" cy="3717032"/>
          </a:xfrm>
          <a:prstGeom prst="rect">
            <a:avLst/>
          </a:prstGeom>
        </p:spPr>
      </p:pic>
      <p:sp>
        <p:nvSpPr>
          <p:cNvPr id="4" name="フッター プレースホルダー 3"/>
          <p:cNvSpPr>
            <a:spLocks noGrp="1"/>
          </p:cNvSpPr>
          <p:nvPr>
            <p:ph type="ftr" sz="quarter" idx="14"/>
          </p:nvPr>
        </p:nvSpPr>
        <p:spPr/>
        <p:txBody>
          <a:bodyPr/>
          <a:lstStyle/>
          <a:p>
            <a:pPr>
              <a:defRPr/>
            </a:pPr>
            <a:r>
              <a:rPr lang="en" altLang="ja-JP" sz="800" smtClean="0">
                <a:solidFill>
                  <a:schemeClr val="accent2"/>
                </a:solidFill>
              </a:rPr>
              <a:t>© 2021 Yahoo Japan Corporation All rights reserved.</a:t>
            </a:r>
            <a:endParaRPr lang="en" altLang="ja-JP" sz="800" dirty="0">
              <a:solidFill>
                <a:schemeClr val="accent2"/>
              </a:solidFill>
            </a:endParaRPr>
          </a:p>
        </p:txBody>
      </p:sp>
      <p:sp>
        <p:nvSpPr>
          <p:cNvPr id="8" name="フローチャート: 処理 7"/>
          <p:cNvSpPr/>
          <p:nvPr/>
        </p:nvSpPr>
        <p:spPr>
          <a:xfrm>
            <a:off x="4151784" y="1196752"/>
            <a:ext cx="7272808"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0" name="タイトル 1"/>
          <p:cNvSpPr txBox="1">
            <a:spLocks/>
          </p:cNvSpPr>
          <p:nvPr/>
        </p:nvSpPr>
        <p:spPr>
          <a:xfrm>
            <a:off x="1127448" y="1749877"/>
            <a:ext cx="7920880" cy="815027"/>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ja-JP" altLang="en-US" dirty="0" smtClean="0"/>
              <a:t>「花粉情報</a:t>
            </a:r>
            <a:r>
              <a:rPr lang="en-US" altLang="ja-JP" dirty="0" smtClean="0"/>
              <a:t>2022</a:t>
            </a:r>
            <a:r>
              <a:rPr lang="ja-JP" altLang="en-US" dirty="0" smtClean="0"/>
              <a:t>」広告商品</a:t>
            </a:r>
            <a:endParaRPr lang="ja-JP" altLang="en-US" dirty="0"/>
          </a:p>
        </p:txBody>
      </p:sp>
    </p:spTree>
    <p:extLst>
      <p:ext uri="{BB962C8B-B14F-4D97-AF65-F5344CB8AC3E}">
        <p14:creationId xmlns:p14="http://schemas.microsoft.com/office/powerpoint/2010/main" val="2527862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a:t>
            </a:r>
            <a:r>
              <a:rPr lang="ja-JP" altLang="en-US" dirty="0"/>
              <a:t>一覧</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4" name="表 3"/>
          <p:cNvGraphicFramePr>
            <a:graphicFrameLocks noGrp="1"/>
          </p:cNvGraphicFramePr>
          <p:nvPr/>
        </p:nvGraphicFramePr>
        <p:xfrm>
          <a:off x="767408" y="1124743"/>
          <a:ext cx="10729192" cy="4536505"/>
        </p:xfrm>
        <a:graphic>
          <a:graphicData uri="http://schemas.openxmlformats.org/drawingml/2006/table">
            <a:tbl>
              <a:tblPr firstRow="1" bandRow="1">
                <a:tableStyleId>{5C22544A-7EE6-4342-B048-85BDC9FD1C3A}</a:tableStyleId>
              </a:tblPr>
              <a:tblGrid>
                <a:gridCol w="1244823">
                  <a:extLst>
                    <a:ext uri="{9D8B030D-6E8A-4147-A177-3AD203B41FA5}">
                      <a16:colId xmlns:a16="http://schemas.microsoft.com/office/drawing/2014/main" val="948615371"/>
                    </a:ext>
                  </a:extLst>
                </a:gridCol>
                <a:gridCol w="1419473">
                  <a:extLst>
                    <a:ext uri="{9D8B030D-6E8A-4147-A177-3AD203B41FA5}">
                      <a16:colId xmlns:a16="http://schemas.microsoft.com/office/drawing/2014/main" val="345389924"/>
                    </a:ext>
                  </a:extLst>
                </a:gridCol>
                <a:gridCol w="1008112">
                  <a:extLst>
                    <a:ext uri="{9D8B030D-6E8A-4147-A177-3AD203B41FA5}">
                      <a16:colId xmlns:a16="http://schemas.microsoft.com/office/drawing/2014/main" val="2288047761"/>
                    </a:ext>
                  </a:extLst>
                </a:gridCol>
                <a:gridCol w="2448272">
                  <a:extLst>
                    <a:ext uri="{9D8B030D-6E8A-4147-A177-3AD203B41FA5}">
                      <a16:colId xmlns:a16="http://schemas.microsoft.com/office/drawing/2014/main" val="3335281036"/>
                    </a:ext>
                  </a:extLst>
                </a:gridCol>
                <a:gridCol w="2304256">
                  <a:extLst>
                    <a:ext uri="{9D8B030D-6E8A-4147-A177-3AD203B41FA5}">
                      <a16:colId xmlns:a16="http://schemas.microsoft.com/office/drawing/2014/main" val="3150872938"/>
                    </a:ext>
                  </a:extLst>
                </a:gridCol>
                <a:gridCol w="2304256">
                  <a:extLst>
                    <a:ext uri="{9D8B030D-6E8A-4147-A177-3AD203B41FA5}">
                      <a16:colId xmlns:a16="http://schemas.microsoft.com/office/drawing/2014/main" val="386529603"/>
                    </a:ext>
                  </a:extLst>
                </a:gridCol>
              </a:tblGrid>
              <a:tr h="907301">
                <a:tc>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smtClean="0"/>
                        <a:t>概要</a:t>
                      </a:r>
                      <a:endParaRPr kumimoji="1" lang="ja-JP" altLang="en-US" sz="1600" dirty="0"/>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smtClean="0">
                          <a:solidFill>
                            <a:schemeClr val="bg1"/>
                          </a:solidFill>
                        </a:rPr>
                        <a:t>掲載期間</a:t>
                      </a:r>
                      <a:endParaRPr kumimoji="1" lang="ja-JP" altLang="en-US" sz="1600" dirty="0">
                        <a:solidFill>
                          <a:schemeClr val="bg1"/>
                        </a:solidFill>
                      </a:endParaRP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smtClean="0">
                          <a:solidFill>
                            <a:schemeClr val="bg1"/>
                          </a:solidFill>
                        </a:rPr>
                        <a:t>デバイス</a:t>
                      </a:r>
                      <a:endParaRPr kumimoji="1" lang="ja-JP" altLang="en-US" sz="1600" dirty="0">
                        <a:solidFill>
                          <a:schemeClr val="bg1"/>
                        </a:solidFill>
                      </a:endParaRP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smtClean="0">
                          <a:solidFill>
                            <a:schemeClr val="bg1"/>
                          </a:solidFill>
                        </a:rPr>
                        <a:t>料金</a:t>
                      </a:r>
                      <a:endParaRPr kumimoji="1" lang="ja-JP" altLang="en-US" sz="1600" dirty="0">
                        <a:solidFill>
                          <a:schemeClr val="bg1"/>
                        </a:solidFill>
                      </a:endParaRP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extLst>
                  <a:ext uri="{0D108BD9-81ED-4DB2-BD59-A6C34878D82A}">
                    <a16:rowId xmlns:a16="http://schemas.microsoft.com/office/drawing/2014/main" val="3112287265"/>
                  </a:ext>
                </a:extLst>
              </a:tr>
              <a:tr h="907301">
                <a:tc rowSpan="2">
                  <a:txBody>
                    <a:bodyPr/>
                    <a:lstStyle/>
                    <a:p>
                      <a:pPr algn="ctr"/>
                      <a:r>
                        <a:rPr kumimoji="1" lang="ja-JP" altLang="en-US" sz="1600" dirty="0" smtClean="0"/>
                        <a:t>特集内</a:t>
                      </a:r>
                      <a:endParaRPr kumimoji="1" lang="en-US" altLang="ja-JP" sz="1600" dirty="0" smtClean="0"/>
                    </a:p>
                    <a:p>
                      <a:pPr algn="ctr"/>
                      <a:r>
                        <a:rPr kumimoji="1" lang="ja-JP" altLang="en-US" sz="1600" dirty="0" smtClean="0"/>
                        <a:t>バナー</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5</a:t>
                      </a:r>
                      <a:r>
                        <a:rPr kumimoji="1" lang="ja-JP" altLang="en-US" sz="1600" dirty="0" smtClean="0"/>
                        <a:t>枠買切り</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rowSpan="2">
                  <a:txBody>
                    <a:bodyPr/>
                    <a:lstStyle/>
                    <a:p>
                      <a:pPr algn="ctr"/>
                      <a:r>
                        <a:rPr kumimoji="1" lang="en-US" altLang="ja-JP" sz="1600" dirty="0" smtClean="0"/>
                        <a:t>p.12</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rowSpan="2">
                  <a:txBody>
                    <a:bodyPr/>
                    <a:lstStyle/>
                    <a:p>
                      <a:r>
                        <a:rPr kumimoji="1" lang="en-US" altLang="ja-JP" sz="1600" dirty="0" smtClean="0"/>
                        <a:t>2022/2/1</a:t>
                      </a:r>
                      <a:r>
                        <a:rPr kumimoji="1" lang="ja-JP" altLang="en-US" sz="1600" dirty="0" smtClean="0"/>
                        <a:t>（火）</a:t>
                      </a:r>
                      <a:endParaRPr kumimoji="1" lang="en-US" altLang="ja-JP" sz="1600" dirty="0" smtClean="0"/>
                    </a:p>
                    <a:p>
                      <a:r>
                        <a:rPr kumimoji="1" lang="ja-JP" altLang="en-US" sz="1600" dirty="0" smtClean="0"/>
                        <a:t>～</a:t>
                      </a:r>
                      <a:r>
                        <a:rPr kumimoji="1" lang="en-US" altLang="ja-JP" sz="1600" dirty="0" smtClean="0"/>
                        <a:t>2022/5/31</a:t>
                      </a:r>
                      <a:r>
                        <a:rPr kumimoji="1" lang="ja-JP" altLang="en-US" sz="1600" dirty="0" smtClean="0"/>
                        <a:t>（火）</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PC</a:t>
                      </a:r>
                      <a:r>
                        <a:rPr kumimoji="1" lang="ja-JP" altLang="en-US" sz="1600" dirty="0" smtClean="0"/>
                        <a:t>・スマートフォン</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1,500</a:t>
                      </a:r>
                      <a:r>
                        <a:rPr kumimoji="1" lang="ja-JP" altLang="en-US" sz="1600" dirty="0" smtClean="0"/>
                        <a:t>万円（グロス）</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010722391"/>
                  </a:ext>
                </a:extLst>
              </a:tr>
              <a:tr h="907301">
                <a:tc vMerge="1">
                  <a:txBody>
                    <a:bodyPr/>
                    <a:lstStyle/>
                    <a:p>
                      <a:endParaRPr kumimoji="1" lang="ja-JP" altLang="en-US"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tc>
                  <a:txBody>
                    <a:bodyPr/>
                    <a:lstStyle/>
                    <a:p>
                      <a:r>
                        <a:rPr kumimoji="1" lang="en-US" altLang="ja-JP" sz="1600" dirty="0" smtClean="0"/>
                        <a:t>1</a:t>
                      </a:r>
                      <a:r>
                        <a:rPr kumimoji="1" lang="ja-JP" altLang="en-US" sz="1600" dirty="0" smtClean="0"/>
                        <a:t>枠ずつ</a:t>
                      </a:r>
                      <a:endParaRPr kumimoji="1" lang="en-US" altLang="ja-JP" sz="1600" dirty="0" smtClean="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smtClean="0"/>
                        <a:t>PC</a:t>
                      </a:r>
                      <a:r>
                        <a:rPr kumimoji="1" lang="ja-JP" altLang="en-US" sz="1600" dirty="0" smtClean="0"/>
                        <a:t>・スマートフォン</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smtClean="0"/>
                        <a:t>300</a:t>
                      </a:r>
                      <a:r>
                        <a:rPr kumimoji="1" lang="ja-JP" altLang="en-US" sz="1600" dirty="0" smtClean="0"/>
                        <a:t>万円／枠（グロス）</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115389408"/>
                  </a:ext>
                </a:extLst>
              </a:tr>
              <a:tr h="907301">
                <a:tc>
                  <a:txBody>
                    <a:bodyPr/>
                    <a:lstStyle/>
                    <a:p>
                      <a:pPr algn="ctr"/>
                      <a:r>
                        <a:rPr kumimoji="1" lang="ja-JP" altLang="en-US" sz="1600" dirty="0" smtClean="0"/>
                        <a:t>オプション</a:t>
                      </a:r>
                      <a:r>
                        <a:rPr kumimoji="1" lang="en-US" altLang="ja-JP" sz="1600" dirty="0" smtClean="0"/>
                        <a:t>1</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smtClean="0"/>
                        <a:t>アイコン</a:t>
                      </a:r>
                      <a:endParaRPr kumimoji="1" lang="en-US" altLang="ja-JP" sz="1600" dirty="0" smtClean="0"/>
                    </a:p>
                    <a:p>
                      <a:r>
                        <a:rPr kumimoji="1" lang="ja-JP" altLang="en-US" sz="1600" dirty="0" smtClean="0"/>
                        <a:t>カスタマイズ</a:t>
                      </a:r>
                      <a:endParaRPr kumimoji="1" lang="en-US" altLang="ja-JP" sz="1600" dirty="0" smtClean="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600" dirty="0" smtClean="0"/>
                        <a:t>p.13</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2022/2/1</a:t>
                      </a:r>
                      <a:r>
                        <a:rPr kumimoji="1" lang="ja-JP" altLang="en-US" sz="1600" dirty="0" smtClean="0"/>
                        <a:t>（火）</a:t>
                      </a:r>
                      <a:endParaRPr kumimoji="1" lang="en-US" altLang="ja-JP" sz="1600" dirty="0" smtClean="0"/>
                    </a:p>
                    <a:p>
                      <a:r>
                        <a:rPr kumimoji="1" lang="ja-JP" altLang="en-US" sz="1600" dirty="0" smtClean="0"/>
                        <a:t>～</a:t>
                      </a:r>
                      <a:r>
                        <a:rPr kumimoji="1" lang="en-US" altLang="ja-JP" sz="1600" dirty="0" smtClean="0"/>
                        <a:t>2022/5/31</a:t>
                      </a:r>
                      <a:r>
                        <a:rPr kumimoji="1" lang="ja-JP" altLang="en-US" sz="1600" dirty="0" smtClean="0"/>
                        <a:t>（火）</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smtClean="0"/>
                        <a:t>PC</a:t>
                      </a:r>
                      <a:r>
                        <a:rPr kumimoji="1" lang="ja-JP" altLang="en-US" sz="1600" dirty="0" smtClean="0"/>
                        <a:t>・スマートフォン</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500</a:t>
                      </a:r>
                      <a:r>
                        <a:rPr kumimoji="1" lang="ja-JP" altLang="en-US" sz="1600" dirty="0" smtClean="0"/>
                        <a:t>万円（ネット）</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561196762"/>
                  </a:ext>
                </a:extLst>
              </a:tr>
              <a:tr h="907301">
                <a:tc>
                  <a:txBody>
                    <a:bodyPr/>
                    <a:lstStyle/>
                    <a:p>
                      <a:pPr algn="ctr"/>
                      <a:r>
                        <a:rPr kumimoji="1" lang="ja-JP" altLang="en-US" sz="1600" dirty="0" smtClean="0"/>
                        <a:t>オプション</a:t>
                      </a:r>
                      <a:r>
                        <a:rPr kumimoji="1" lang="en-US" altLang="ja-JP" sz="1600" dirty="0" smtClean="0"/>
                        <a:t>2</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smtClean="0"/>
                        <a:t>誘導枠</a:t>
                      </a:r>
                      <a:endParaRPr kumimoji="1" lang="en-US" altLang="ja-JP" sz="1600" dirty="0" smtClean="0"/>
                    </a:p>
                    <a:p>
                      <a:r>
                        <a:rPr kumimoji="1" lang="ja-JP" altLang="en-US" sz="1600" dirty="0" smtClean="0"/>
                        <a:t>カスタマイズ</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600" dirty="0" smtClean="0"/>
                        <a:t>p.14</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2022/2/1</a:t>
                      </a:r>
                      <a:r>
                        <a:rPr kumimoji="1" lang="ja-JP" altLang="en-US" sz="1600" dirty="0" smtClean="0"/>
                        <a:t>（火）</a:t>
                      </a:r>
                      <a:endParaRPr kumimoji="1" lang="en-US" altLang="ja-JP" sz="1600" dirty="0" smtClean="0"/>
                    </a:p>
                    <a:p>
                      <a:r>
                        <a:rPr kumimoji="1" lang="ja-JP" altLang="en-US" sz="1600" dirty="0" smtClean="0"/>
                        <a:t>～</a:t>
                      </a:r>
                      <a:r>
                        <a:rPr kumimoji="1" lang="en-US" altLang="ja-JP" sz="1600" dirty="0" smtClean="0"/>
                        <a:t>2022/5/31</a:t>
                      </a:r>
                      <a:r>
                        <a:rPr kumimoji="1" lang="ja-JP" altLang="en-US" sz="1600" dirty="0" smtClean="0"/>
                        <a:t>（火）</a:t>
                      </a:r>
                    </a:p>
                    <a:p>
                      <a:r>
                        <a:rPr kumimoji="1" lang="ja-JP" altLang="en-US" sz="1600" dirty="0" smtClean="0"/>
                        <a:t>のうち</a:t>
                      </a:r>
                      <a:r>
                        <a:rPr kumimoji="1" lang="en-US" altLang="ja-JP" sz="1600" dirty="0" smtClean="0"/>
                        <a:t>1</a:t>
                      </a:r>
                      <a:r>
                        <a:rPr kumimoji="1" lang="ja-JP" altLang="en-US" sz="1600" dirty="0" smtClean="0"/>
                        <a:t>か月間</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smtClean="0"/>
                        <a:t>アプリ</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smtClean="0"/>
                        <a:t>500</a:t>
                      </a:r>
                      <a:r>
                        <a:rPr kumimoji="1" lang="ja-JP" altLang="en-US" sz="1600" dirty="0" smtClean="0"/>
                        <a:t>万円～（ネット）</a:t>
                      </a:r>
                      <a:r>
                        <a:rPr kumimoji="1" lang="en-US" altLang="ja-JP" sz="1600" dirty="0" smtClean="0"/>
                        <a:t/>
                      </a:r>
                      <a:br>
                        <a:rPr kumimoji="1" lang="en-US" altLang="ja-JP" sz="1600" dirty="0" smtClean="0"/>
                      </a:br>
                      <a:r>
                        <a:rPr kumimoji="1" lang="en-US" altLang="ja-JP" sz="900" dirty="0" smtClean="0"/>
                        <a:t>※</a:t>
                      </a:r>
                      <a:r>
                        <a:rPr kumimoji="1" lang="ja-JP" altLang="en-US" sz="900" dirty="0" smtClean="0"/>
                        <a:t>掲載期間より異なります</a:t>
                      </a:r>
                      <a:endParaRPr kumimoji="1" lang="ja-JP" altLang="en-US" sz="9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3831755126"/>
                  </a:ext>
                </a:extLst>
              </a:tr>
            </a:tbl>
          </a:graphicData>
        </a:graphic>
      </p:graphicFrame>
      <p:sp>
        <p:nvSpPr>
          <p:cNvPr id="7" name="正方形/長方形 6"/>
          <p:cNvSpPr/>
          <p:nvPr/>
        </p:nvSpPr>
        <p:spPr>
          <a:xfrm>
            <a:off x="767408" y="3846443"/>
            <a:ext cx="10729192" cy="1814805"/>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4" name="テキスト ボックス 43"/>
          <p:cNvSpPr txBox="1"/>
          <p:nvPr/>
        </p:nvSpPr>
        <p:spPr>
          <a:xfrm>
            <a:off x="769747" y="5723964"/>
            <a:ext cx="9718741" cy="369332"/>
          </a:xfrm>
          <a:prstGeom prst="rect">
            <a:avLst/>
          </a:prstGeom>
          <a:noFill/>
        </p:spPr>
        <p:txBody>
          <a:bodyPr wrap="square" rtlCol="0">
            <a:spAutoFit/>
          </a:bodyPr>
          <a:lstStyle/>
          <a:p>
            <a:pPr algn="l"/>
            <a:r>
              <a:rPr kumimoji="1" lang="ja-JP" altLang="en-US" dirty="0" smtClean="0">
                <a:solidFill>
                  <a:srgbClr val="00B050"/>
                </a:solidFill>
              </a:rPr>
              <a:t>オプション</a:t>
            </a:r>
            <a:r>
              <a:rPr kumimoji="1" lang="en-US" altLang="ja-JP" dirty="0" smtClean="0">
                <a:solidFill>
                  <a:srgbClr val="00B050"/>
                </a:solidFill>
              </a:rPr>
              <a:t>1</a:t>
            </a:r>
            <a:r>
              <a:rPr kumimoji="1" lang="ja-JP" altLang="en-US" dirty="0" smtClean="0">
                <a:solidFill>
                  <a:srgbClr val="00B050"/>
                </a:solidFill>
              </a:rPr>
              <a:t>・</a:t>
            </a:r>
            <a:r>
              <a:rPr kumimoji="1" lang="en-US" altLang="ja-JP" dirty="0" smtClean="0">
                <a:solidFill>
                  <a:srgbClr val="00B050"/>
                </a:solidFill>
              </a:rPr>
              <a:t>2</a:t>
            </a:r>
            <a:r>
              <a:rPr kumimoji="1" lang="ja-JP" altLang="en-US" dirty="0" smtClean="0">
                <a:solidFill>
                  <a:srgbClr val="00B050"/>
                </a:solidFill>
              </a:rPr>
              <a:t>は特集内バナーを</a:t>
            </a:r>
            <a:r>
              <a:rPr kumimoji="1" lang="en-US" altLang="ja-JP" dirty="0" smtClean="0">
                <a:solidFill>
                  <a:srgbClr val="00B050"/>
                </a:solidFill>
              </a:rPr>
              <a:t>5</a:t>
            </a:r>
            <a:r>
              <a:rPr kumimoji="1" lang="ja-JP" altLang="en-US" dirty="0" smtClean="0">
                <a:solidFill>
                  <a:srgbClr val="00B050"/>
                </a:solidFill>
              </a:rPr>
              <a:t>枠買切りでご購入いただいた場合に限り販売いたします。</a:t>
            </a:r>
          </a:p>
        </p:txBody>
      </p:sp>
    </p:spTree>
    <p:extLst>
      <p:ext uri="{BB962C8B-B14F-4D97-AF65-F5344CB8AC3E}">
        <p14:creationId xmlns:p14="http://schemas.microsoft.com/office/powerpoint/2010/main" val="35158724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概要（特集内バナー）</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pSp>
        <p:nvGrpSpPr>
          <p:cNvPr id="90" name="グループ化 89"/>
          <p:cNvGrpSpPr/>
          <p:nvPr/>
        </p:nvGrpSpPr>
        <p:grpSpPr>
          <a:xfrm>
            <a:off x="839336" y="3933056"/>
            <a:ext cx="3528471" cy="2468190"/>
            <a:chOff x="695400" y="3861048"/>
            <a:chExt cx="3672408" cy="2592288"/>
          </a:xfrm>
        </p:grpSpPr>
        <p:pic>
          <p:nvPicPr>
            <p:cNvPr id="25" name="図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456" y="3861048"/>
              <a:ext cx="2707723" cy="2592288"/>
            </a:xfrm>
            <a:prstGeom prst="rect">
              <a:avLst/>
            </a:prstGeom>
          </p:spPr>
        </p:pic>
        <p:sp>
          <p:nvSpPr>
            <p:cNvPr id="47" name="フローチャート: 処理 46"/>
            <p:cNvSpPr/>
            <p:nvPr/>
          </p:nvSpPr>
          <p:spPr>
            <a:xfrm>
              <a:off x="2021893" y="3953527"/>
              <a:ext cx="874843" cy="14492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80" name="フローチャート: 処理 79"/>
            <p:cNvSpPr/>
            <p:nvPr/>
          </p:nvSpPr>
          <p:spPr>
            <a:xfrm>
              <a:off x="1584471" y="4154930"/>
              <a:ext cx="874843" cy="7200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82" name="フローチャート: 処理 81"/>
            <p:cNvSpPr/>
            <p:nvPr/>
          </p:nvSpPr>
          <p:spPr>
            <a:xfrm>
              <a:off x="3050636" y="4055253"/>
              <a:ext cx="874843" cy="2358016"/>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6" name="フローチャート: 処理 45"/>
            <p:cNvSpPr/>
            <p:nvPr/>
          </p:nvSpPr>
          <p:spPr>
            <a:xfrm>
              <a:off x="695400" y="3861048"/>
              <a:ext cx="3672408" cy="2592288"/>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8" name="図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369" y="5681580"/>
              <a:ext cx="741108" cy="766210"/>
            </a:xfrm>
            <a:prstGeom prst="rect">
              <a:avLst/>
            </a:prstGeom>
          </p:spPr>
        </p:pic>
        <p:sp>
          <p:nvSpPr>
            <p:cNvPr id="83" name="フローチャート: 処理 82"/>
            <p:cNvSpPr/>
            <p:nvPr/>
          </p:nvSpPr>
          <p:spPr>
            <a:xfrm>
              <a:off x="3045316" y="4261022"/>
              <a:ext cx="745288" cy="138600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7" name="テキスト ボックス 76"/>
            <p:cNvSpPr txBox="1"/>
            <p:nvPr/>
          </p:nvSpPr>
          <p:spPr>
            <a:xfrm>
              <a:off x="3089786" y="4787860"/>
              <a:ext cx="1224136" cy="369332"/>
            </a:xfrm>
            <a:prstGeom prst="rect">
              <a:avLst/>
            </a:prstGeom>
            <a:noFill/>
          </p:spPr>
          <p:txBody>
            <a:bodyPr wrap="square" rtlCol="0">
              <a:spAutoFit/>
            </a:bodyPr>
            <a:lstStyle/>
            <a:p>
              <a:pPr algn="l"/>
              <a:r>
                <a:rPr kumimoji="1" lang="ja-JP" altLang="en-US" dirty="0" smtClean="0">
                  <a:solidFill>
                    <a:schemeClr val="bg1"/>
                  </a:solidFill>
                </a:rPr>
                <a:t>広告</a:t>
              </a:r>
            </a:p>
          </p:txBody>
        </p:sp>
      </p:grpSp>
      <p:pic>
        <p:nvPicPr>
          <p:cNvPr id="86" name="図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8095" y="2482430"/>
            <a:ext cx="1861276" cy="1338172"/>
          </a:xfrm>
          <a:prstGeom prst="rect">
            <a:avLst/>
          </a:prstGeom>
        </p:spPr>
      </p:pic>
      <p:pic>
        <p:nvPicPr>
          <p:cNvPr id="85" name="図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7163" y="1046191"/>
            <a:ext cx="1878637" cy="440402"/>
          </a:xfrm>
          <a:prstGeom prst="rect">
            <a:avLst/>
          </a:prstGeom>
        </p:spPr>
      </p:pic>
      <p:sp>
        <p:nvSpPr>
          <p:cNvPr id="87" name="フローチャート: 処理 86"/>
          <p:cNvSpPr/>
          <p:nvPr/>
        </p:nvSpPr>
        <p:spPr>
          <a:xfrm>
            <a:off x="2530114" y="1534362"/>
            <a:ext cx="1667174" cy="93588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91" name="フローチャート: 処理 90"/>
          <p:cNvSpPr/>
          <p:nvPr/>
        </p:nvSpPr>
        <p:spPr>
          <a:xfrm>
            <a:off x="2428645" y="1047842"/>
            <a:ext cx="1863986" cy="2772759"/>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92" name="テキスト ボックス 91"/>
          <p:cNvSpPr txBox="1"/>
          <p:nvPr/>
        </p:nvSpPr>
        <p:spPr>
          <a:xfrm>
            <a:off x="3003524" y="1856995"/>
            <a:ext cx="1176157" cy="351651"/>
          </a:xfrm>
          <a:prstGeom prst="rect">
            <a:avLst/>
          </a:prstGeom>
          <a:noFill/>
        </p:spPr>
        <p:txBody>
          <a:bodyPr wrap="square" rtlCol="0">
            <a:spAutoFit/>
          </a:bodyPr>
          <a:lstStyle/>
          <a:p>
            <a:pPr algn="l"/>
            <a:r>
              <a:rPr kumimoji="1" lang="ja-JP" altLang="en-US" dirty="0" smtClean="0">
                <a:solidFill>
                  <a:schemeClr val="bg1"/>
                </a:solidFill>
              </a:rPr>
              <a:t>広告</a:t>
            </a:r>
          </a:p>
        </p:txBody>
      </p:sp>
      <p:sp>
        <p:nvSpPr>
          <p:cNvPr id="93" name="テキスト ボックス 92"/>
          <p:cNvSpPr txBox="1"/>
          <p:nvPr/>
        </p:nvSpPr>
        <p:spPr>
          <a:xfrm>
            <a:off x="4727848" y="1124744"/>
            <a:ext cx="2520280" cy="369332"/>
          </a:xfrm>
          <a:prstGeom prst="rect">
            <a:avLst/>
          </a:prstGeom>
          <a:noFill/>
        </p:spPr>
        <p:txBody>
          <a:bodyPr wrap="square" rtlCol="0">
            <a:spAutoFit/>
          </a:bodyPr>
          <a:lstStyle/>
          <a:p>
            <a:pPr algn="l"/>
            <a:r>
              <a:rPr kumimoji="1" lang="ja-JP" altLang="en-US" b="1" dirty="0" smtClean="0"/>
              <a:t>掲載期間</a:t>
            </a:r>
          </a:p>
        </p:txBody>
      </p:sp>
      <p:sp>
        <p:nvSpPr>
          <p:cNvPr id="94" name="テキスト ボックス 93"/>
          <p:cNvSpPr txBox="1"/>
          <p:nvPr/>
        </p:nvSpPr>
        <p:spPr>
          <a:xfrm>
            <a:off x="6240016" y="1125276"/>
            <a:ext cx="4440195" cy="369332"/>
          </a:xfrm>
          <a:prstGeom prst="rect">
            <a:avLst/>
          </a:prstGeom>
          <a:noFill/>
        </p:spPr>
        <p:txBody>
          <a:bodyPr wrap="square" rtlCol="0">
            <a:spAutoFit/>
          </a:bodyPr>
          <a:lstStyle/>
          <a:p>
            <a:pPr algn="l"/>
            <a:r>
              <a:rPr kumimoji="1" lang="en-US" altLang="ja-JP" dirty="0" smtClean="0"/>
              <a:t>2022/2/1</a:t>
            </a:r>
            <a:r>
              <a:rPr kumimoji="1" lang="ja-JP" altLang="en-US" dirty="0" smtClean="0"/>
              <a:t>（火）～</a:t>
            </a:r>
            <a:r>
              <a:rPr kumimoji="1" lang="en-US" altLang="ja-JP" dirty="0" smtClean="0"/>
              <a:t>2022/5/31</a:t>
            </a:r>
            <a:r>
              <a:rPr kumimoji="1" lang="ja-JP" altLang="en-US" dirty="0" smtClean="0"/>
              <a:t>（火）</a:t>
            </a:r>
          </a:p>
        </p:txBody>
      </p:sp>
      <p:sp>
        <p:nvSpPr>
          <p:cNvPr id="95" name="テキスト ボックス 94"/>
          <p:cNvSpPr txBox="1"/>
          <p:nvPr/>
        </p:nvSpPr>
        <p:spPr>
          <a:xfrm>
            <a:off x="4727848" y="1669062"/>
            <a:ext cx="2520280" cy="369332"/>
          </a:xfrm>
          <a:prstGeom prst="rect">
            <a:avLst/>
          </a:prstGeom>
          <a:noFill/>
        </p:spPr>
        <p:txBody>
          <a:bodyPr wrap="square" rtlCol="0">
            <a:spAutoFit/>
          </a:bodyPr>
          <a:lstStyle/>
          <a:p>
            <a:pPr algn="l"/>
            <a:r>
              <a:rPr kumimoji="1" lang="ja-JP" altLang="en-US" b="1" dirty="0" smtClean="0"/>
              <a:t>掲載場所</a:t>
            </a:r>
          </a:p>
        </p:txBody>
      </p:sp>
      <p:sp>
        <p:nvSpPr>
          <p:cNvPr id="96" name="テキスト ボックス 95"/>
          <p:cNvSpPr txBox="1"/>
          <p:nvPr/>
        </p:nvSpPr>
        <p:spPr>
          <a:xfrm>
            <a:off x="6240016" y="1669594"/>
            <a:ext cx="5786050" cy="923330"/>
          </a:xfrm>
          <a:prstGeom prst="rect">
            <a:avLst/>
          </a:prstGeom>
          <a:noFill/>
        </p:spPr>
        <p:txBody>
          <a:bodyPr wrap="square" rtlCol="0">
            <a:spAutoFit/>
          </a:bodyPr>
          <a:lstStyle/>
          <a:p>
            <a:pPr algn="l"/>
            <a:r>
              <a:rPr kumimoji="1" lang="en-US" altLang="ja-JP" dirty="0" smtClean="0"/>
              <a:t>Yahoo!</a:t>
            </a:r>
            <a:r>
              <a:rPr kumimoji="1" lang="ja-JP" altLang="en-US" dirty="0" smtClean="0"/>
              <a:t>天気・災害　花粉情報</a:t>
            </a:r>
            <a:r>
              <a:rPr kumimoji="1" lang="en-US" altLang="ja-JP" dirty="0" smtClean="0"/>
              <a:t>2022</a:t>
            </a:r>
            <a:r>
              <a:rPr kumimoji="1" lang="ja-JP" altLang="en-US" dirty="0" smtClean="0"/>
              <a:t>ページ</a:t>
            </a:r>
            <a:endParaRPr kumimoji="1" lang="en-US" altLang="ja-JP" dirty="0" smtClean="0"/>
          </a:p>
          <a:p>
            <a:pPr algn="l"/>
            <a:r>
              <a:rPr lang="en-US" altLang="ja-JP" dirty="0" smtClean="0"/>
              <a:t>  - SP  </a:t>
            </a:r>
            <a:r>
              <a:rPr lang="ja-JP" altLang="en-US" dirty="0" smtClean="0"/>
              <a:t>トップパネル（静止画／動画 </a:t>
            </a:r>
            <a:r>
              <a:rPr lang="en-US" altLang="ja-JP" dirty="0" smtClean="0"/>
              <a:t>16:9</a:t>
            </a:r>
            <a:r>
              <a:rPr lang="ja-JP" altLang="en-US" dirty="0" smtClean="0"/>
              <a:t>）</a:t>
            </a:r>
            <a:endParaRPr lang="en-US" altLang="ja-JP" dirty="0" smtClean="0"/>
          </a:p>
          <a:p>
            <a:pPr algn="l"/>
            <a:r>
              <a:rPr kumimoji="1" lang="en-US" altLang="ja-JP" dirty="0" smtClean="0"/>
              <a:t> </a:t>
            </a:r>
            <a:r>
              <a:rPr lang="ja-JP" altLang="en-US" dirty="0"/>
              <a:t> </a:t>
            </a:r>
            <a:r>
              <a:rPr lang="en-US" altLang="ja-JP" dirty="0" smtClean="0"/>
              <a:t>- </a:t>
            </a:r>
            <a:r>
              <a:rPr kumimoji="1" lang="en-US" altLang="ja-JP" dirty="0" smtClean="0"/>
              <a:t>PC </a:t>
            </a:r>
            <a:r>
              <a:rPr lang="ja-JP" altLang="en-US" dirty="0" smtClean="0"/>
              <a:t> プライムディスプレイ（静止画／動画 </a:t>
            </a:r>
            <a:r>
              <a:rPr lang="en-US" altLang="ja-JP" dirty="0" smtClean="0"/>
              <a:t>1:2</a:t>
            </a:r>
            <a:r>
              <a:rPr lang="ja-JP" altLang="en-US" dirty="0" smtClean="0"/>
              <a:t>）</a:t>
            </a:r>
            <a:endParaRPr kumimoji="1" lang="ja-JP" altLang="en-US" dirty="0" smtClean="0"/>
          </a:p>
        </p:txBody>
      </p:sp>
      <p:sp>
        <p:nvSpPr>
          <p:cNvPr id="97" name="楕円 96"/>
          <p:cNvSpPr/>
          <p:nvPr/>
        </p:nvSpPr>
        <p:spPr>
          <a:xfrm>
            <a:off x="1803242" y="1262795"/>
            <a:ext cx="864096" cy="611105"/>
          </a:xfrm>
          <a:prstGeom prst="ellipse">
            <a:avLst/>
          </a:prstGeom>
          <a:solidFill>
            <a:schemeClr val="bg1"/>
          </a:solidFill>
          <a:ln w="9525">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98" name="テキスト ボックス 97"/>
          <p:cNvSpPr txBox="1"/>
          <p:nvPr/>
        </p:nvSpPr>
        <p:spPr>
          <a:xfrm>
            <a:off x="1898554" y="1436523"/>
            <a:ext cx="3600400" cy="338554"/>
          </a:xfrm>
          <a:prstGeom prst="rect">
            <a:avLst/>
          </a:prstGeom>
          <a:noFill/>
        </p:spPr>
        <p:txBody>
          <a:bodyPr wrap="square" rtlCol="0">
            <a:spAutoFit/>
          </a:bodyPr>
          <a:lstStyle/>
          <a:p>
            <a:pPr algn="l"/>
            <a:r>
              <a:rPr kumimoji="1" lang="en-US" altLang="ja-JP" sz="1600" b="1" dirty="0" smtClean="0">
                <a:solidFill>
                  <a:srgbClr val="C00000"/>
                </a:solidFill>
              </a:rPr>
              <a:t>NEW</a:t>
            </a:r>
            <a:endParaRPr kumimoji="1" lang="ja-JP" altLang="en-US" sz="1600" b="1" dirty="0" smtClean="0">
              <a:solidFill>
                <a:srgbClr val="C00000"/>
              </a:solidFill>
            </a:endParaRPr>
          </a:p>
        </p:txBody>
      </p:sp>
      <p:sp>
        <p:nvSpPr>
          <p:cNvPr id="99" name="テキスト ボックス 98"/>
          <p:cNvSpPr txBox="1"/>
          <p:nvPr/>
        </p:nvSpPr>
        <p:spPr>
          <a:xfrm>
            <a:off x="195873" y="1913836"/>
            <a:ext cx="3600400" cy="461665"/>
          </a:xfrm>
          <a:prstGeom prst="rect">
            <a:avLst/>
          </a:prstGeom>
          <a:noFill/>
        </p:spPr>
        <p:txBody>
          <a:bodyPr wrap="square" rtlCol="0">
            <a:spAutoFit/>
          </a:bodyPr>
          <a:lstStyle/>
          <a:p>
            <a:pPr algn="l"/>
            <a:r>
              <a:rPr lang="en-US" altLang="ja-JP" sz="1200" dirty="0" smtClean="0"/>
              <a:t>SP</a:t>
            </a:r>
            <a:r>
              <a:rPr lang="ja-JP" altLang="en-US" sz="1200" dirty="0" smtClean="0"/>
              <a:t>の広告サイズが</a:t>
            </a:r>
            <a:r>
              <a:rPr lang="en-US" altLang="ja-JP" sz="1200" dirty="0" smtClean="0"/>
              <a:t>16:9</a:t>
            </a:r>
            <a:r>
              <a:rPr lang="ja-JP" altLang="en-US" sz="1200" dirty="0" smtClean="0"/>
              <a:t>に！</a:t>
            </a:r>
            <a:endParaRPr lang="en-US" altLang="ja-JP" sz="1200" dirty="0" smtClean="0"/>
          </a:p>
          <a:p>
            <a:pPr algn="l"/>
            <a:r>
              <a:rPr kumimoji="1" lang="ja-JP" altLang="en-US" sz="1200" dirty="0" smtClean="0"/>
              <a:t>動画も掲載</a:t>
            </a:r>
            <a:r>
              <a:rPr lang="ja-JP" altLang="en-US" sz="1200" dirty="0" smtClean="0"/>
              <a:t>可能</a:t>
            </a:r>
            <a:r>
              <a:rPr kumimoji="1" lang="ja-JP" altLang="en-US" sz="1200" dirty="0" smtClean="0"/>
              <a:t>になりました。</a:t>
            </a:r>
          </a:p>
        </p:txBody>
      </p:sp>
      <p:sp>
        <p:nvSpPr>
          <p:cNvPr id="100" name="テキスト ボックス 99"/>
          <p:cNvSpPr txBox="1"/>
          <p:nvPr/>
        </p:nvSpPr>
        <p:spPr>
          <a:xfrm>
            <a:off x="4727848" y="3113920"/>
            <a:ext cx="2520280" cy="369332"/>
          </a:xfrm>
          <a:prstGeom prst="rect">
            <a:avLst/>
          </a:prstGeom>
          <a:noFill/>
        </p:spPr>
        <p:txBody>
          <a:bodyPr wrap="square" rtlCol="0">
            <a:spAutoFit/>
          </a:bodyPr>
          <a:lstStyle/>
          <a:p>
            <a:pPr algn="l"/>
            <a:r>
              <a:rPr lang="ja-JP" altLang="en-US" b="1" dirty="0" smtClean="0"/>
              <a:t>掲載</a:t>
            </a:r>
            <a:r>
              <a:rPr lang="ja-JP" altLang="en-US" b="1" dirty="0"/>
              <a:t>タイプ</a:t>
            </a:r>
            <a:endParaRPr kumimoji="1" lang="ja-JP" altLang="en-US" b="1" dirty="0" smtClean="0"/>
          </a:p>
        </p:txBody>
      </p:sp>
      <p:sp>
        <p:nvSpPr>
          <p:cNvPr id="101" name="テキスト ボックス 100"/>
          <p:cNvSpPr txBox="1"/>
          <p:nvPr/>
        </p:nvSpPr>
        <p:spPr>
          <a:xfrm>
            <a:off x="6240016" y="3114452"/>
            <a:ext cx="5088267" cy="923330"/>
          </a:xfrm>
          <a:prstGeom prst="rect">
            <a:avLst/>
          </a:prstGeom>
          <a:noFill/>
        </p:spPr>
        <p:txBody>
          <a:bodyPr wrap="square" rtlCol="0">
            <a:spAutoFit/>
          </a:bodyPr>
          <a:lstStyle/>
          <a:p>
            <a:pPr algn="l"/>
            <a:r>
              <a:rPr kumimoji="1" lang="ja-JP" altLang="en-US" dirty="0" smtClean="0"/>
              <a:t>枠掲載型</a:t>
            </a:r>
            <a:endParaRPr kumimoji="1" lang="en-US" altLang="ja-JP" dirty="0" smtClean="0"/>
          </a:p>
          <a:p>
            <a:pPr algn="l"/>
            <a:r>
              <a:rPr lang="ja-JP" altLang="en-US" dirty="0" smtClean="0"/>
              <a:t>・枠数：</a:t>
            </a:r>
            <a:r>
              <a:rPr lang="en-US" altLang="ja-JP" dirty="0" smtClean="0"/>
              <a:t>5</a:t>
            </a:r>
            <a:r>
              <a:rPr lang="ja-JP" altLang="en-US" dirty="0" smtClean="0"/>
              <a:t>枠</a:t>
            </a:r>
            <a:endParaRPr lang="en-US" altLang="ja-JP" dirty="0" smtClean="0"/>
          </a:p>
          <a:p>
            <a:pPr algn="l"/>
            <a:r>
              <a:rPr kumimoji="1" lang="ja-JP" altLang="en-US" dirty="0" smtClean="0"/>
              <a:t>・</a:t>
            </a:r>
            <a:r>
              <a:rPr lang="ja-JP" altLang="en-US" dirty="0" smtClean="0"/>
              <a:t>想定</a:t>
            </a:r>
            <a:r>
              <a:rPr lang="en-US" altLang="ja-JP" dirty="0" smtClean="0"/>
              <a:t>PV</a:t>
            </a:r>
            <a:r>
              <a:rPr lang="ja-JP" altLang="en-US" dirty="0" smtClean="0"/>
              <a:t>：</a:t>
            </a:r>
            <a:r>
              <a:rPr lang="en-US" altLang="ja-JP" dirty="0" smtClean="0"/>
              <a:t>400</a:t>
            </a:r>
            <a:r>
              <a:rPr lang="ja-JP" altLang="en-US" dirty="0" smtClean="0"/>
              <a:t>万</a:t>
            </a:r>
            <a:r>
              <a:rPr lang="en-US" altLang="ja-JP" dirty="0" smtClean="0"/>
              <a:t>PV</a:t>
            </a:r>
            <a:r>
              <a:rPr lang="ja-JP" altLang="en-US" dirty="0" smtClean="0"/>
              <a:t>／枠（通期）</a:t>
            </a:r>
            <a:endParaRPr kumimoji="1" lang="en-US" altLang="ja-JP" dirty="0" smtClean="0"/>
          </a:p>
        </p:txBody>
      </p:sp>
      <p:sp>
        <p:nvSpPr>
          <p:cNvPr id="103" name="正方形/長方形 102">
            <a:extLst>
              <a:ext uri="{FF2B5EF4-FFF2-40B4-BE49-F238E27FC236}">
                <a16:creationId xmlns:a16="http://schemas.microsoft.com/office/drawing/2014/main" id="{63DC67D4-9C32-4642-8B78-1DC3B989775A}"/>
              </a:ext>
            </a:extLst>
          </p:cNvPr>
          <p:cNvSpPr/>
          <p:nvPr/>
        </p:nvSpPr>
        <p:spPr>
          <a:xfrm>
            <a:off x="6359732" y="2492896"/>
            <a:ext cx="6041362" cy="453970"/>
          </a:xfrm>
          <a:prstGeom prst="rect">
            <a:avLst/>
          </a:prstGeom>
        </p:spPr>
        <p:txBody>
          <a:bodyPr wrap="square">
            <a:spAutoFit/>
          </a:bodyPr>
          <a:lstStyle/>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同じページに</a:t>
            </a:r>
            <a:r>
              <a:rPr lang="en-US" altLang="ja-JP" sz="1000" dirty="0" smtClean="0">
                <a:solidFill>
                  <a:schemeClr val="accent3"/>
                </a:solidFill>
              </a:rPr>
              <a:t>YDA</a:t>
            </a:r>
            <a:r>
              <a:rPr lang="ja-JP" altLang="en-US" sz="1000" dirty="0" smtClean="0">
                <a:solidFill>
                  <a:schemeClr val="accent3"/>
                </a:solidFill>
              </a:rPr>
              <a:t>（運用型）が掲載されますが、制御はできません。</a:t>
            </a:r>
            <a:endParaRPr lang="en-US" altLang="ja-JP" sz="1000" dirty="0" smtClean="0">
              <a:solidFill>
                <a:schemeClr val="accent3"/>
              </a:solidFill>
            </a:endParaRPr>
          </a:p>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デバイスを分けての掲載はできません。またデバイス毎の掲載比率は指定できません。</a:t>
            </a:r>
            <a:endParaRPr lang="en-US" altLang="ja-JP" sz="1000" dirty="0" smtClean="0">
              <a:solidFill>
                <a:schemeClr val="accent3"/>
              </a:solidFill>
            </a:endParaRPr>
          </a:p>
        </p:txBody>
      </p:sp>
      <p:sp>
        <p:nvSpPr>
          <p:cNvPr id="104" name="正方形/長方形 103">
            <a:extLst>
              <a:ext uri="{FF2B5EF4-FFF2-40B4-BE49-F238E27FC236}">
                <a16:creationId xmlns:a16="http://schemas.microsoft.com/office/drawing/2014/main" id="{63DC67D4-9C32-4642-8B78-1DC3B989775A}"/>
              </a:ext>
            </a:extLst>
          </p:cNvPr>
          <p:cNvSpPr/>
          <p:nvPr/>
        </p:nvSpPr>
        <p:spPr>
          <a:xfrm>
            <a:off x="6359732" y="3938016"/>
            <a:ext cx="6041362" cy="646331"/>
          </a:xfrm>
          <a:prstGeom prst="rect">
            <a:avLst/>
          </a:prstGeom>
        </p:spPr>
        <p:txBody>
          <a:bodyPr wrap="square">
            <a:spAutoFit/>
          </a:bodyPr>
          <a:lstStyle/>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広告掲載結果としてレポーティング可能な項目に</a:t>
            </a:r>
            <a:r>
              <a:rPr lang="en-US" altLang="ja-JP" sz="1000" dirty="0" smtClean="0">
                <a:solidFill>
                  <a:schemeClr val="accent3"/>
                </a:solidFill>
              </a:rPr>
              <a:t>PV</a:t>
            </a:r>
            <a:r>
              <a:rPr lang="ja-JP" altLang="en-US" sz="1000" dirty="0" smtClean="0">
                <a:solidFill>
                  <a:schemeClr val="accent3"/>
                </a:solidFill>
              </a:rPr>
              <a:t>は含みません。</a:t>
            </a:r>
            <a:endParaRPr lang="en-US" altLang="ja-JP" sz="1000" dirty="0" smtClean="0">
              <a:solidFill>
                <a:schemeClr val="accent3"/>
              </a:solidFill>
            </a:endParaRPr>
          </a:p>
          <a:p>
            <a:pPr defTabSz="1131757">
              <a:lnSpc>
                <a:spcPct val="120000"/>
              </a:lnSpc>
              <a:defRPr/>
            </a:pPr>
            <a:r>
              <a:rPr lang="en-US" altLang="ja-JP" sz="1000" dirty="0" smtClean="0">
                <a:solidFill>
                  <a:schemeClr val="accent3"/>
                </a:solidFill>
              </a:rPr>
              <a:t>※2</a:t>
            </a:r>
            <a:r>
              <a:rPr lang="ja-JP" altLang="en-US" sz="1000" dirty="0" smtClean="0">
                <a:solidFill>
                  <a:schemeClr val="accent3"/>
                </a:solidFill>
              </a:rPr>
              <a:t>デバイス</a:t>
            </a:r>
            <a:r>
              <a:rPr lang="ja-JP" altLang="en-US" sz="1000" dirty="0">
                <a:solidFill>
                  <a:schemeClr val="accent3"/>
                </a:solidFill>
              </a:rPr>
              <a:t>合計</a:t>
            </a:r>
            <a:r>
              <a:rPr lang="ja-JP" altLang="en-US" sz="1000" dirty="0" smtClean="0">
                <a:solidFill>
                  <a:schemeClr val="accent3"/>
                </a:solidFill>
              </a:rPr>
              <a:t>の想定です。</a:t>
            </a:r>
            <a:endParaRPr lang="en-US" altLang="ja-JP" sz="1000" dirty="0" smtClean="0">
              <a:solidFill>
                <a:schemeClr val="accent3"/>
              </a:solidFill>
            </a:endParaRPr>
          </a:p>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本商品は</a:t>
            </a:r>
            <a:r>
              <a:rPr lang="en-US" altLang="ja-JP" sz="1000" dirty="0" smtClean="0">
                <a:solidFill>
                  <a:schemeClr val="accent3"/>
                </a:solidFill>
              </a:rPr>
              <a:t>PV</a:t>
            </a:r>
            <a:r>
              <a:rPr lang="ja-JP" altLang="en-US" sz="1000" dirty="0" smtClean="0">
                <a:solidFill>
                  <a:schemeClr val="accent3"/>
                </a:solidFill>
              </a:rPr>
              <a:t>保証の商品ではございません。</a:t>
            </a:r>
            <a:r>
              <a:rPr lang="en-US" altLang="ja-JP" sz="1000" dirty="0" smtClean="0">
                <a:solidFill>
                  <a:schemeClr val="accent3"/>
                </a:solidFill>
              </a:rPr>
              <a:t>PV</a:t>
            </a:r>
            <a:r>
              <a:rPr lang="ja-JP" altLang="en-US" sz="1000" dirty="0" smtClean="0">
                <a:solidFill>
                  <a:schemeClr val="accent3"/>
                </a:solidFill>
              </a:rPr>
              <a:t>想定に未達でも補填はございません。</a:t>
            </a:r>
            <a:endParaRPr lang="en-US" altLang="ja-JP" sz="1000" dirty="0" smtClean="0">
              <a:solidFill>
                <a:schemeClr val="accent3"/>
              </a:solidFill>
            </a:endParaRPr>
          </a:p>
        </p:txBody>
      </p:sp>
      <p:sp>
        <p:nvSpPr>
          <p:cNvPr id="105" name="テキスト ボックス 104"/>
          <p:cNvSpPr txBox="1"/>
          <p:nvPr/>
        </p:nvSpPr>
        <p:spPr>
          <a:xfrm>
            <a:off x="4727848" y="4698000"/>
            <a:ext cx="2520280" cy="369332"/>
          </a:xfrm>
          <a:prstGeom prst="rect">
            <a:avLst/>
          </a:prstGeom>
          <a:noFill/>
        </p:spPr>
        <p:txBody>
          <a:bodyPr wrap="square" rtlCol="0">
            <a:spAutoFit/>
          </a:bodyPr>
          <a:lstStyle/>
          <a:p>
            <a:pPr algn="l"/>
            <a:r>
              <a:rPr lang="ja-JP" altLang="en-US" b="1" dirty="0"/>
              <a:t>料金</a:t>
            </a:r>
            <a:endParaRPr kumimoji="1" lang="ja-JP" altLang="en-US" b="1" dirty="0" smtClean="0"/>
          </a:p>
        </p:txBody>
      </p:sp>
      <p:sp>
        <p:nvSpPr>
          <p:cNvPr id="106" name="テキスト ボックス 105"/>
          <p:cNvSpPr txBox="1"/>
          <p:nvPr/>
        </p:nvSpPr>
        <p:spPr>
          <a:xfrm>
            <a:off x="6240016" y="4698000"/>
            <a:ext cx="5088267" cy="369332"/>
          </a:xfrm>
          <a:prstGeom prst="rect">
            <a:avLst/>
          </a:prstGeom>
          <a:noFill/>
        </p:spPr>
        <p:txBody>
          <a:bodyPr wrap="square" rtlCol="0">
            <a:spAutoFit/>
          </a:bodyPr>
          <a:lstStyle/>
          <a:p>
            <a:pPr algn="l"/>
            <a:r>
              <a:rPr lang="en-US" altLang="ja-JP" dirty="0" smtClean="0"/>
              <a:t>300</a:t>
            </a:r>
            <a:r>
              <a:rPr lang="ja-JP" altLang="en-US" dirty="0" smtClean="0"/>
              <a:t>万円／枠（グロス）</a:t>
            </a:r>
            <a:endParaRPr kumimoji="1" lang="en-US" altLang="ja-JP" dirty="0" smtClean="0"/>
          </a:p>
        </p:txBody>
      </p:sp>
      <p:sp>
        <p:nvSpPr>
          <p:cNvPr id="107" name="テキスト ボックス 106"/>
          <p:cNvSpPr txBox="1"/>
          <p:nvPr/>
        </p:nvSpPr>
        <p:spPr>
          <a:xfrm>
            <a:off x="4727848" y="5229200"/>
            <a:ext cx="2520280" cy="646331"/>
          </a:xfrm>
          <a:prstGeom prst="rect">
            <a:avLst/>
          </a:prstGeom>
          <a:noFill/>
        </p:spPr>
        <p:txBody>
          <a:bodyPr wrap="square" rtlCol="0">
            <a:spAutoFit/>
          </a:bodyPr>
          <a:lstStyle/>
          <a:p>
            <a:pPr algn="l"/>
            <a:r>
              <a:rPr lang="ja-JP" altLang="en-US" b="1" dirty="0" smtClean="0"/>
              <a:t>エントリー</a:t>
            </a:r>
            <a:endParaRPr lang="en-US" altLang="ja-JP" b="1" dirty="0" smtClean="0"/>
          </a:p>
          <a:p>
            <a:pPr algn="l"/>
            <a:r>
              <a:rPr kumimoji="1" lang="ja-JP" altLang="en-US" b="1" dirty="0"/>
              <a:t>期間</a:t>
            </a:r>
            <a:endParaRPr kumimoji="1" lang="ja-JP" altLang="en-US" b="1" dirty="0" smtClean="0"/>
          </a:p>
        </p:txBody>
      </p:sp>
      <p:sp>
        <p:nvSpPr>
          <p:cNvPr id="108" name="テキスト ボックス 107"/>
          <p:cNvSpPr txBox="1"/>
          <p:nvPr/>
        </p:nvSpPr>
        <p:spPr>
          <a:xfrm>
            <a:off x="6240017" y="5219908"/>
            <a:ext cx="5761749" cy="646331"/>
          </a:xfrm>
          <a:prstGeom prst="rect">
            <a:avLst/>
          </a:prstGeom>
          <a:noFill/>
        </p:spPr>
        <p:txBody>
          <a:bodyPr wrap="square" rtlCol="0">
            <a:spAutoFit/>
          </a:bodyPr>
          <a:lstStyle/>
          <a:p>
            <a:pPr algn="l"/>
            <a:r>
              <a:rPr lang="en-US" altLang="ja-JP" dirty="0" smtClean="0"/>
              <a:t>5</a:t>
            </a:r>
            <a:r>
              <a:rPr lang="ja-JP" altLang="en-US" dirty="0" smtClean="0"/>
              <a:t>枠買切り：</a:t>
            </a:r>
            <a:r>
              <a:rPr lang="en-US" altLang="ja-JP" dirty="0" smtClean="0"/>
              <a:t>2021/11/10</a:t>
            </a:r>
            <a:r>
              <a:rPr lang="ja-JP" altLang="en-US" dirty="0" smtClean="0"/>
              <a:t>（水）～</a:t>
            </a:r>
            <a:r>
              <a:rPr lang="en-US" altLang="ja-JP" dirty="0" smtClean="0"/>
              <a:t>2021/12/10</a:t>
            </a:r>
            <a:r>
              <a:rPr lang="ja-JP" altLang="en-US" dirty="0" smtClean="0"/>
              <a:t>（金）</a:t>
            </a:r>
            <a:endParaRPr lang="en-US" altLang="ja-JP" dirty="0" smtClean="0"/>
          </a:p>
          <a:p>
            <a:pPr algn="l"/>
            <a:r>
              <a:rPr lang="en-US" altLang="ja-JP" dirty="0" smtClean="0"/>
              <a:t>1</a:t>
            </a:r>
            <a:r>
              <a:rPr lang="ja-JP" altLang="en-US" dirty="0" smtClean="0"/>
              <a:t>枠ずつ：</a:t>
            </a:r>
            <a:r>
              <a:rPr lang="en-US" altLang="ja-JP" dirty="0" smtClean="0"/>
              <a:t>2021/12/13</a:t>
            </a:r>
            <a:r>
              <a:rPr lang="ja-JP" altLang="en-US" dirty="0" smtClean="0"/>
              <a:t>（月）～</a:t>
            </a:r>
            <a:r>
              <a:rPr lang="en-US" altLang="ja-JP" dirty="0" smtClean="0"/>
              <a:t>2022/1/14</a:t>
            </a:r>
            <a:r>
              <a:rPr lang="ja-JP" altLang="en-US" dirty="0" smtClean="0"/>
              <a:t>（金）</a:t>
            </a:r>
            <a:endParaRPr kumimoji="1" lang="en-US" altLang="ja-JP" dirty="0" smtClean="0"/>
          </a:p>
        </p:txBody>
      </p:sp>
      <p:sp>
        <p:nvSpPr>
          <p:cNvPr id="109" name="正方形/長方形 108">
            <a:extLst>
              <a:ext uri="{FF2B5EF4-FFF2-40B4-BE49-F238E27FC236}">
                <a16:creationId xmlns:a16="http://schemas.microsoft.com/office/drawing/2014/main" id="{63DC67D4-9C32-4642-8B78-1DC3B989775A}"/>
              </a:ext>
            </a:extLst>
          </p:cNvPr>
          <p:cNvSpPr/>
          <p:nvPr/>
        </p:nvSpPr>
        <p:spPr>
          <a:xfrm>
            <a:off x="6359732" y="5783139"/>
            <a:ext cx="6041362" cy="823302"/>
          </a:xfrm>
          <a:prstGeom prst="rect">
            <a:avLst/>
          </a:prstGeom>
        </p:spPr>
        <p:txBody>
          <a:bodyPr wrap="square">
            <a:spAutoFit/>
          </a:bodyPr>
          <a:lstStyle/>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上記期間内で先着順の販売とさせていただきます。</a:t>
            </a:r>
            <a:endParaRPr lang="en-US" altLang="ja-JP" sz="1000" dirty="0" smtClean="0">
              <a:solidFill>
                <a:schemeClr val="accent3"/>
              </a:solidFill>
            </a:endParaRPr>
          </a:p>
          <a:p>
            <a:pPr defTabSz="1131757">
              <a:lnSpc>
                <a:spcPct val="120000"/>
              </a:lnSpc>
              <a:defRPr/>
            </a:pPr>
            <a:r>
              <a:rPr lang="ja-JP" altLang="en-US" sz="1000" dirty="0">
                <a:solidFill>
                  <a:schemeClr val="accent3"/>
                </a:solidFill>
              </a:rPr>
              <a:t>　</a:t>
            </a:r>
            <a:r>
              <a:rPr lang="ja-JP" altLang="en-US" sz="1000" dirty="0" smtClean="0">
                <a:solidFill>
                  <a:schemeClr val="accent3"/>
                </a:solidFill>
              </a:rPr>
              <a:t>全ての枠が埋まり次第販売</a:t>
            </a:r>
            <a:r>
              <a:rPr lang="ja-JP" altLang="en-US" sz="1000" dirty="0">
                <a:solidFill>
                  <a:schemeClr val="accent3"/>
                </a:solidFill>
              </a:rPr>
              <a:t>終了</a:t>
            </a:r>
            <a:r>
              <a:rPr lang="ja-JP" altLang="en-US" sz="1000" dirty="0" smtClean="0">
                <a:solidFill>
                  <a:schemeClr val="accent3"/>
                </a:solidFill>
              </a:rPr>
              <a:t>とさせていただきます。</a:t>
            </a:r>
            <a:endParaRPr lang="en-US" altLang="ja-JP" sz="1000" dirty="0" smtClean="0">
              <a:solidFill>
                <a:schemeClr val="accent3"/>
              </a:solidFill>
            </a:endParaRPr>
          </a:p>
          <a:p>
            <a:pPr defTabSz="1131757">
              <a:lnSpc>
                <a:spcPct val="120000"/>
              </a:lnSpc>
              <a:defRPr/>
            </a:pPr>
            <a:r>
              <a:rPr lang="en-US" altLang="ja-JP" sz="1000" dirty="0" smtClean="0">
                <a:solidFill>
                  <a:schemeClr val="accent3"/>
                </a:solidFill>
              </a:rPr>
              <a:t>※5</a:t>
            </a:r>
            <a:r>
              <a:rPr lang="ja-JP" altLang="en-US" sz="1000" dirty="0" smtClean="0">
                <a:solidFill>
                  <a:schemeClr val="accent3"/>
                </a:solidFill>
              </a:rPr>
              <a:t>枠買切りが決定時点で販売終了となり、</a:t>
            </a:r>
            <a:r>
              <a:rPr lang="en-US" altLang="ja-JP" sz="1000" dirty="0" smtClean="0">
                <a:solidFill>
                  <a:schemeClr val="accent3"/>
                </a:solidFill>
              </a:rPr>
              <a:t>1</a:t>
            </a:r>
            <a:r>
              <a:rPr lang="ja-JP" altLang="en-US" sz="1000" dirty="0" smtClean="0">
                <a:solidFill>
                  <a:schemeClr val="accent3"/>
                </a:solidFill>
              </a:rPr>
              <a:t>枠ずつは販売いたしません。</a:t>
            </a:r>
            <a:endParaRPr lang="en-US" altLang="ja-JP" sz="1000" dirty="0" smtClean="0">
              <a:solidFill>
                <a:schemeClr val="accent3"/>
              </a:solidFill>
            </a:endParaRPr>
          </a:p>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実施可否確認・エントリーフローは</a:t>
            </a:r>
            <a:r>
              <a:rPr lang="en-US" altLang="ja-JP" sz="1000" dirty="0" smtClean="0">
                <a:solidFill>
                  <a:schemeClr val="accent3"/>
                </a:solidFill>
              </a:rPr>
              <a:t>p.18</a:t>
            </a:r>
            <a:r>
              <a:rPr lang="ja-JP" altLang="en-US" sz="1000" dirty="0" smtClean="0">
                <a:solidFill>
                  <a:schemeClr val="accent3"/>
                </a:solidFill>
              </a:rPr>
              <a:t>をご確認ください。</a:t>
            </a:r>
            <a:endParaRPr lang="en-US" altLang="ja-JP" sz="1000" dirty="0" smtClean="0">
              <a:solidFill>
                <a:schemeClr val="accent3"/>
              </a:solidFill>
            </a:endParaRPr>
          </a:p>
        </p:txBody>
      </p:sp>
      <p:cxnSp>
        <p:nvCxnSpPr>
          <p:cNvPr id="111" name="直線コネクタ 110"/>
          <p:cNvCxnSpPr/>
          <p:nvPr/>
        </p:nvCxnSpPr>
        <p:spPr>
          <a:xfrm>
            <a:off x="4799856" y="1534362"/>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4799856" y="2996952"/>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4799856" y="460800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a:off x="4799856" y="508518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63DC67D4-9C32-4642-8B78-1DC3B989775A}"/>
              </a:ext>
            </a:extLst>
          </p:cNvPr>
          <p:cNvSpPr/>
          <p:nvPr/>
        </p:nvSpPr>
        <p:spPr>
          <a:xfrm>
            <a:off x="767408" y="6381328"/>
            <a:ext cx="4534505" cy="240066"/>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a:solidFill>
                  <a:schemeClr val="accent3"/>
                </a:solidFill>
              </a:rPr>
              <a:t>画面</a:t>
            </a:r>
            <a:r>
              <a:rPr lang="ja-JP" altLang="en-US" sz="800" dirty="0" smtClean="0">
                <a:solidFill>
                  <a:schemeClr val="accent3"/>
                </a:solidFill>
              </a:rPr>
              <a:t>はイメージです。デザイン・特集内容は変更となる場合がございます。</a:t>
            </a:r>
            <a:endParaRPr lang="en-US" altLang="ja-JP" sz="800" dirty="0">
              <a:solidFill>
                <a:schemeClr val="accent3"/>
              </a:solidFill>
            </a:endParaRPr>
          </a:p>
        </p:txBody>
      </p:sp>
    </p:spTree>
    <p:extLst>
      <p:ext uri="{BB962C8B-B14F-4D97-AF65-F5344CB8AC3E}">
        <p14:creationId xmlns:p14="http://schemas.microsoft.com/office/powerpoint/2010/main" val="27135032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概要（オプション</a:t>
            </a:r>
            <a:r>
              <a:rPr lang="en-US" altLang="ja-JP" dirty="0" smtClean="0"/>
              <a:t>1</a:t>
            </a:r>
            <a:r>
              <a:rPr lang="ja-JP" altLang="en-US"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grpSp>
        <p:nvGrpSpPr>
          <p:cNvPr id="90" name="グループ化 89"/>
          <p:cNvGrpSpPr/>
          <p:nvPr/>
        </p:nvGrpSpPr>
        <p:grpSpPr>
          <a:xfrm>
            <a:off x="839337" y="4797152"/>
            <a:ext cx="2448352" cy="1604094"/>
            <a:chOff x="695400" y="3861048"/>
            <a:chExt cx="3672408" cy="2592288"/>
          </a:xfrm>
        </p:grpSpPr>
        <p:pic>
          <p:nvPicPr>
            <p:cNvPr id="25" name="図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456" y="3861048"/>
              <a:ext cx="2707723" cy="2592288"/>
            </a:xfrm>
            <a:prstGeom prst="rect">
              <a:avLst/>
            </a:prstGeom>
          </p:spPr>
        </p:pic>
        <p:sp>
          <p:nvSpPr>
            <p:cNvPr id="47" name="フローチャート: 処理 46"/>
            <p:cNvSpPr/>
            <p:nvPr/>
          </p:nvSpPr>
          <p:spPr>
            <a:xfrm>
              <a:off x="2021893" y="3953527"/>
              <a:ext cx="874843" cy="14492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80" name="フローチャート: 処理 79"/>
            <p:cNvSpPr/>
            <p:nvPr/>
          </p:nvSpPr>
          <p:spPr>
            <a:xfrm>
              <a:off x="1584471" y="4154930"/>
              <a:ext cx="874843" cy="7200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82" name="フローチャート: 処理 81"/>
            <p:cNvSpPr/>
            <p:nvPr/>
          </p:nvSpPr>
          <p:spPr>
            <a:xfrm>
              <a:off x="3050636" y="4055253"/>
              <a:ext cx="874843" cy="2358016"/>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6" name="フローチャート: 処理 45"/>
            <p:cNvSpPr/>
            <p:nvPr/>
          </p:nvSpPr>
          <p:spPr>
            <a:xfrm>
              <a:off x="695400" y="3861048"/>
              <a:ext cx="3672408" cy="2592288"/>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8" name="図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369" y="5681580"/>
              <a:ext cx="741108" cy="766210"/>
            </a:xfrm>
            <a:prstGeom prst="rect">
              <a:avLst/>
            </a:prstGeom>
          </p:spPr>
        </p:pic>
        <p:sp>
          <p:nvSpPr>
            <p:cNvPr id="83" name="フローチャート: 処理 82"/>
            <p:cNvSpPr/>
            <p:nvPr/>
          </p:nvSpPr>
          <p:spPr>
            <a:xfrm>
              <a:off x="3045316" y="4261022"/>
              <a:ext cx="745288" cy="138600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7" name="テキスト ボックス 76"/>
            <p:cNvSpPr txBox="1"/>
            <p:nvPr/>
          </p:nvSpPr>
          <p:spPr>
            <a:xfrm>
              <a:off x="3042801" y="4787859"/>
              <a:ext cx="1224136" cy="447643"/>
            </a:xfrm>
            <a:prstGeom prst="rect">
              <a:avLst/>
            </a:prstGeom>
            <a:noFill/>
          </p:spPr>
          <p:txBody>
            <a:bodyPr wrap="square" rtlCol="0">
              <a:spAutoFit/>
            </a:bodyPr>
            <a:lstStyle/>
            <a:p>
              <a:pPr algn="l"/>
              <a:r>
                <a:rPr kumimoji="1" lang="ja-JP" altLang="en-US" sz="1200" dirty="0" smtClean="0">
                  <a:solidFill>
                    <a:schemeClr val="bg1"/>
                  </a:solidFill>
                </a:rPr>
                <a:t>広告</a:t>
              </a:r>
            </a:p>
          </p:txBody>
        </p:sp>
      </p:grpSp>
      <p:sp>
        <p:nvSpPr>
          <p:cNvPr id="93" name="テキスト ボックス 92"/>
          <p:cNvSpPr txBox="1"/>
          <p:nvPr/>
        </p:nvSpPr>
        <p:spPr>
          <a:xfrm>
            <a:off x="5023190" y="2132856"/>
            <a:ext cx="2520280" cy="369332"/>
          </a:xfrm>
          <a:prstGeom prst="rect">
            <a:avLst/>
          </a:prstGeom>
          <a:noFill/>
        </p:spPr>
        <p:txBody>
          <a:bodyPr wrap="square" rtlCol="0">
            <a:spAutoFit/>
          </a:bodyPr>
          <a:lstStyle/>
          <a:p>
            <a:pPr algn="l"/>
            <a:r>
              <a:rPr kumimoji="1" lang="ja-JP" altLang="en-US" b="1" dirty="0" smtClean="0"/>
              <a:t>掲載期間</a:t>
            </a:r>
          </a:p>
        </p:txBody>
      </p:sp>
      <p:sp>
        <p:nvSpPr>
          <p:cNvPr id="94" name="テキスト ボックス 93"/>
          <p:cNvSpPr txBox="1"/>
          <p:nvPr/>
        </p:nvSpPr>
        <p:spPr>
          <a:xfrm>
            <a:off x="6890427" y="2133388"/>
            <a:ext cx="4534165" cy="369332"/>
          </a:xfrm>
          <a:prstGeom prst="rect">
            <a:avLst/>
          </a:prstGeom>
          <a:noFill/>
        </p:spPr>
        <p:txBody>
          <a:bodyPr wrap="square" rtlCol="0">
            <a:spAutoFit/>
          </a:bodyPr>
          <a:lstStyle/>
          <a:p>
            <a:pPr algn="l"/>
            <a:r>
              <a:rPr kumimoji="1" lang="en-US" altLang="ja-JP" dirty="0" smtClean="0"/>
              <a:t>2022/2/1</a:t>
            </a:r>
            <a:r>
              <a:rPr kumimoji="1" lang="ja-JP" altLang="en-US" dirty="0" smtClean="0"/>
              <a:t>（火）～</a:t>
            </a:r>
            <a:r>
              <a:rPr kumimoji="1" lang="en-US" altLang="ja-JP" dirty="0" smtClean="0"/>
              <a:t>2022/5/31</a:t>
            </a:r>
            <a:r>
              <a:rPr kumimoji="1" lang="ja-JP" altLang="en-US" dirty="0" smtClean="0"/>
              <a:t>（火）</a:t>
            </a:r>
          </a:p>
        </p:txBody>
      </p:sp>
      <p:sp>
        <p:nvSpPr>
          <p:cNvPr id="95" name="テキスト ボックス 94"/>
          <p:cNvSpPr txBox="1"/>
          <p:nvPr/>
        </p:nvSpPr>
        <p:spPr>
          <a:xfrm>
            <a:off x="5023190" y="2677174"/>
            <a:ext cx="2520280" cy="369332"/>
          </a:xfrm>
          <a:prstGeom prst="rect">
            <a:avLst/>
          </a:prstGeom>
          <a:noFill/>
        </p:spPr>
        <p:txBody>
          <a:bodyPr wrap="square" rtlCol="0">
            <a:spAutoFit/>
          </a:bodyPr>
          <a:lstStyle/>
          <a:p>
            <a:pPr algn="l"/>
            <a:r>
              <a:rPr kumimoji="1" lang="ja-JP" altLang="en-US" b="1" dirty="0" smtClean="0"/>
              <a:t>掲載場所</a:t>
            </a:r>
          </a:p>
        </p:txBody>
      </p:sp>
      <p:sp>
        <p:nvSpPr>
          <p:cNvPr id="96" name="テキスト ボックス 95"/>
          <p:cNvSpPr txBox="1"/>
          <p:nvPr/>
        </p:nvSpPr>
        <p:spPr>
          <a:xfrm>
            <a:off x="6890427" y="2710661"/>
            <a:ext cx="5085549" cy="646331"/>
          </a:xfrm>
          <a:prstGeom prst="rect">
            <a:avLst/>
          </a:prstGeom>
          <a:noFill/>
        </p:spPr>
        <p:txBody>
          <a:bodyPr wrap="square" rtlCol="0">
            <a:spAutoFit/>
          </a:bodyPr>
          <a:lstStyle/>
          <a:p>
            <a:pPr algn="l"/>
            <a:r>
              <a:rPr kumimoji="1" lang="en-US" altLang="ja-JP" dirty="0" smtClean="0"/>
              <a:t>Yahoo!</a:t>
            </a:r>
            <a:r>
              <a:rPr kumimoji="1" lang="ja-JP" altLang="en-US" dirty="0" smtClean="0"/>
              <a:t>天気・災害　花粉情報</a:t>
            </a:r>
            <a:r>
              <a:rPr kumimoji="1" lang="en-US" altLang="ja-JP" dirty="0" smtClean="0"/>
              <a:t>2022</a:t>
            </a:r>
            <a:r>
              <a:rPr kumimoji="1" lang="ja-JP" altLang="en-US" dirty="0" smtClean="0"/>
              <a:t>ページ</a:t>
            </a:r>
            <a:r>
              <a:rPr lang="ja-JP" altLang="en-US" dirty="0" smtClean="0"/>
              <a:t>内</a:t>
            </a:r>
            <a:endParaRPr lang="en-US" altLang="ja-JP" dirty="0" smtClean="0"/>
          </a:p>
          <a:p>
            <a:pPr algn="l"/>
            <a:r>
              <a:rPr kumimoji="1" lang="ja-JP" altLang="en-US" dirty="0" smtClean="0"/>
              <a:t>アイコン掲出部分すべて</a:t>
            </a:r>
            <a:endParaRPr kumimoji="1" lang="en-US" altLang="ja-JP" dirty="0" smtClean="0"/>
          </a:p>
        </p:txBody>
      </p:sp>
      <p:sp>
        <p:nvSpPr>
          <p:cNvPr id="100" name="テキスト ボックス 99"/>
          <p:cNvSpPr txBox="1"/>
          <p:nvPr/>
        </p:nvSpPr>
        <p:spPr>
          <a:xfrm>
            <a:off x="5023190" y="3545968"/>
            <a:ext cx="2520280" cy="369332"/>
          </a:xfrm>
          <a:prstGeom prst="rect">
            <a:avLst/>
          </a:prstGeom>
          <a:noFill/>
        </p:spPr>
        <p:txBody>
          <a:bodyPr wrap="square" rtlCol="0">
            <a:spAutoFit/>
          </a:bodyPr>
          <a:lstStyle/>
          <a:p>
            <a:pPr algn="l"/>
            <a:r>
              <a:rPr lang="ja-JP" altLang="en-US" b="1" dirty="0" smtClean="0"/>
              <a:t>掲載デバイス</a:t>
            </a:r>
            <a:endParaRPr kumimoji="1" lang="ja-JP" altLang="en-US" b="1" dirty="0" smtClean="0"/>
          </a:p>
        </p:txBody>
      </p:sp>
      <p:sp>
        <p:nvSpPr>
          <p:cNvPr id="101" name="テキスト ボックス 100"/>
          <p:cNvSpPr txBox="1"/>
          <p:nvPr/>
        </p:nvSpPr>
        <p:spPr>
          <a:xfrm>
            <a:off x="6890427" y="3546000"/>
            <a:ext cx="4584211" cy="369332"/>
          </a:xfrm>
          <a:prstGeom prst="rect">
            <a:avLst/>
          </a:prstGeom>
          <a:noFill/>
        </p:spPr>
        <p:txBody>
          <a:bodyPr wrap="square" rtlCol="0">
            <a:spAutoFit/>
          </a:bodyPr>
          <a:lstStyle/>
          <a:p>
            <a:pPr algn="l"/>
            <a:r>
              <a:rPr kumimoji="1" lang="en-US" altLang="ja-JP" dirty="0" smtClean="0"/>
              <a:t>PC</a:t>
            </a:r>
            <a:r>
              <a:rPr kumimoji="1" lang="ja-JP" altLang="en-US" dirty="0" smtClean="0"/>
              <a:t>・スマートフォン</a:t>
            </a:r>
            <a:endParaRPr kumimoji="1" lang="en-US" altLang="ja-JP" dirty="0" smtClean="0"/>
          </a:p>
        </p:txBody>
      </p:sp>
      <p:sp>
        <p:nvSpPr>
          <p:cNvPr id="105" name="テキスト ボックス 104"/>
          <p:cNvSpPr txBox="1"/>
          <p:nvPr/>
        </p:nvSpPr>
        <p:spPr>
          <a:xfrm>
            <a:off x="5023190" y="4067780"/>
            <a:ext cx="2520280" cy="369332"/>
          </a:xfrm>
          <a:prstGeom prst="rect">
            <a:avLst/>
          </a:prstGeom>
          <a:noFill/>
        </p:spPr>
        <p:txBody>
          <a:bodyPr wrap="square" rtlCol="0">
            <a:spAutoFit/>
          </a:bodyPr>
          <a:lstStyle/>
          <a:p>
            <a:pPr algn="l"/>
            <a:r>
              <a:rPr lang="ja-JP" altLang="en-US" b="1" dirty="0" smtClean="0"/>
              <a:t>料金</a:t>
            </a:r>
            <a:endParaRPr kumimoji="1" lang="ja-JP" altLang="en-US" b="1" dirty="0" smtClean="0"/>
          </a:p>
        </p:txBody>
      </p:sp>
      <p:sp>
        <p:nvSpPr>
          <p:cNvPr id="106" name="テキスト ボックス 105"/>
          <p:cNvSpPr txBox="1"/>
          <p:nvPr/>
        </p:nvSpPr>
        <p:spPr>
          <a:xfrm>
            <a:off x="6890427" y="4067780"/>
            <a:ext cx="4584211" cy="369332"/>
          </a:xfrm>
          <a:prstGeom prst="rect">
            <a:avLst/>
          </a:prstGeom>
          <a:noFill/>
        </p:spPr>
        <p:txBody>
          <a:bodyPr wrap="square" rtlCol="0">
            <a:spAutoFit/>
          </a:bodyPr>
          <a:lstStyle/>
          <a:p>
            <a:pPr algn="l"/>
            <a:r>
              <a:rPr lang="en-US" altLang="ja-JP" dirty="0" smtClean="0"/>
              <a:t>500</a:t>
            </a:r>
            <a:r>
              <a:rPr lang="ja-JP" altLang="en-US" dirty="0" smtClean="0"/>
              <a:t>万円（通期・ネット）</a:t>
            </a:r>
            <a:endParaRPr kumimoji="1" lang="en-US" altLang="ja-JP" dirty="0" smtClean="0"/>
          </a:p>
        </p:txBody>
      </p:sp>
      <p:cxnSp>
        <p:nvCxnSpPr>
          <p:cNvPr id="111" name="直線コネクタ 110"/>
          <p:cNvCxnSpPr/>
          <p:nvPr/>
        </p:nvCxnSpPr>
        <p:spPr>
          <a:xfrm>
            <a:off x="5095198" y="254247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5095198" y="342900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5095198" y="396000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63DC67D4-9C32-4642-8B78-1DC3B989775A}"/>
              </a:ext>
            </a:extLst>
          </p:cNvPr>
          <p:cNvSpPr/>
          <p:nvPr/>
        </p:nvSpPr>
        <p:spPr>
          <a:xfrm>
            <a:off x="767408" y="6381328"/>
            <a:ext cx="4534505" cy="387798"/>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a:solidFill>
                  <a:schemeClr val="accent3"/>
                </a:solidFill>
              </a:rPr>
              <a:t>画面</a:t>
            </a:r>
            <a:r>
              <a:rPr lang="ja-JP" altLang="en-US" sz="800" dirty="0" smtClean="0">
                <a:solidFill>
                  <a:schemeClr val="accent3"/>
                </a:solidFill>
              </a:rPr>
              <a:t>はイメージです。デザイン・特集内容・カスタマイズ可能領域は</a:t>
            </a:r>
            <a:endParaRPr lang="en-US" altLang="ja-JP" sz="800" dirty="0" smtClean="0">
              <a:solidFill>
                <a:schemeClr val="accent3"/>
              </a:solidFill>
            </a:endParaRPr>
          </a:p>
          <a:p>
            <a:pPr defTabSz="1131757">
              <a:lnSpc>
                <a:spcPct val="120000"/>
              </a:lnSpc>
              <a:defRPr/>
            </a:pPr>
            <a:r>
              <a:rPr lang="ja-JP" altLang="en-US" sz="800" dirty="0">
                <a:solidFill>
                  <a:schemeClr val="accent3"/>
                </a:solidFill>
              </a:rPr>
              <a:t>　</a:t>
            </a:r>
            <a:r>
              <a:rPr lang="ja-JP" altLang="en-US" sz="800" dirty="0" smtClean="0">
                <a:solidFill>
                  <a:schemeClr val="accent3"/>
                </a:solidFill>
              </a:rPr>
              <a:t>変更となる場合がございます。</a:t>
            </a:r>
            <a:endParaRPr lang="en-US" altLang="ja-JP" sz="800" dirty="0">
              <a:solidFill>
                <a:schemeClr val="accent3"/>
              </a:solidFill>
            </a:endParaRPr>
          </a:p>
        </p:txBody>
      </p:sp>
      <p:sp>
        <p:nvSpPr>
          <p:cNvPr id="39" name="テキスト ボックス 38"/>
          <p:cNvSpPr txBox="1"/>
          <p:nvPr/>
        </p:nvSpPr>
        <p:spPr>
          <a:xfrm>
            <a:off x="677312" y="1043444"/>
            <a:ext cx="10963304" cy="369332"/>
          </a:xfrm>
          <a:prstGeom prst="rect">
            <a:avLst/>
          </a:prstGeom>
          <a:noFill/>
        </p:spPr>
        <p:txBody>
          <a:bodyPr wrap="square" rtlCol="0">
            <a:spAutoFit/>
          </a:bodyPr>
          <a:lstStyle/>
          <a:p>
            <a:r>
              <a:rPr lang="ja-JP" altLang="en-US" dirty="0" smtClean="0"/>
              <a:t>前頁の特集内バナー商品を一社</a:t>
            </a:r>
            <a:r>
              <a:rPr lang="ja-JP" altLang="en-US" dirty="0"/>
              <a:t>で</a:t>
            </a:r>
            <a:r>
              <a:rPr lang="en-US" altLang="ja-JP" dirty="0" smtClean="0"/>
              <a:t>5</a:t>
            </a:r>
            <a:r>
              <a:rPr lang="ja-JP" altLang="en-US" dirty="0" smtClean="0"/>
              <a:t>枠ご購入いただいた場合に限り、限定オプションをご提供いたします。</a:t>
            </a:r>
            <a:endParaRPr lang="ja-JP" altLang="en-US" dirty="0"/>
          </a:p>
        </p:txBody>
      </p:sp>
      <p:sp>
        <p:nvSpPr>
          <p:cNvPr id="2" name="正方形/長方形 1"/>
          <p:cNvSpPr/>
          <p:nvPr/>
        </p:nvSpPr>
        <p:spPr>
          <a:xfrm>
            <a:off x="695400" y="1501254"/>
            <a:ext cx="4114693" cy="48758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2" name="テキスト ボックス 41"/>
          <p:cNvSpPr txBox="1"/>
          <p:nvPr/>
        </p:nvSpPr>
        <p:spPr>
          <a:xfrm>
            <a:off x="731088" y="1580963"/>
            <a:ext cx="4440195" cy="369332"/>
          </a:xfrm>
          <a:prstGeom prst="rect">
            <a:avLst/>
          </a:prstGeom>
          <a:noFill/>
        </p:spPr>
        <p:txBody>
          <a:bodyPr wrap="square" rtlCol="0">
            <a:spAutoFit/>
          </a:bodyPr>
          <a:lstStyle/>
          <a:p>
            <a:pPr algn="l"/>
            <a:r>
              <a:rPr lang="ja-JP" altLang="en-US" b="1" dirty="0" smtClean="0"/>
              <a:t>オプション</a:t>
            </a:r>
            <a:r>
              <a:rPr lang="en-US" altLang="ja-JP" b="1" dirty="0" smtClean="0"/>
              <a:t>1</a:t>
            </a:r>
            <a:r>
              <a:rPr lang="ja-JP" altLang="en-US" b="1" dirty="0" smtClean="0"/>
              <a:t>：アイコンカスタマイズ</a:t>
            </a:r>
            <a:endParaRPr kumimoji="1" lang="ja-JP" altLang="en-US" b="1" dirty="0" smtClean="0"/>
          </a:p>
        </p:txBody>
      </p:sp>
      <p:sp>
        <p:nvSpPr>
          <p:cNvPr id="4" name="円形吹き出し 3"/>
          <p:cNvSpPr/>
          <p:nvPr/>
        </p:nvSpPr>
        <p:spPr>
          <a:xfrm>
            <a:off x="1580881" y="2157027"/>
            <a:ext cx="2930943" cy="2811287"/>
          </a:xfrm>
          <a:prstGeom prst="wedgeEllipseCallout">
            <a:avLst>
              <a:gd name="adj1" fmla="val -28972"/>
              <a:gd name="adj2" fmla="val 61086"/>
            </a:avLst>
          </a:prstGeom>
          <a:blipFill>
            <a:blip r:embed="rId4"/>
            <a:stretch>
              <a:fillRect/>
            </a:stretch>
          </a:blip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4" name="テキスト ボックス 43"/>
          <p:cNvSpPr txBox="1"/>
          <p:nvPr/>
        </p:nvSpPr>
        <p:spPr>
          <a:xfrm>
            <a:off x="5020851" y="4571532"/>
            <a:ext cx="2520280" cy="369332"/>
          </a:xfrm>
          <a:prstGeom prst="rect">
            <a:avLst/>
          </a:prstGeom>
          <a:noFill/>
        </p:spPr>
        <p:txBody>
          <a:bodyPr wrap="square" rtlCol="0">
            <a:spAutoFit/>
          </a:bodyPr>
          <a:lstStyle/>
          <a:p>
            <a:pPr algn="l"/>
            <a:r>
              <a:rPr lang="ja-JP" altLang="en-US" b="1" dirty="0" smtClean="0"/>
              <a:t>エントリー期間</a:t>
            </a:r>
            <a:endParaRPr kumimoji="1" lang="ja-JP" altLang="en-US" b="1" dirty="0" smtClean="0"/>
          </a:p>
        </p:txBody>
      </p:sp>
      <p:sp>
        <p:nvSpPr>
          <p:cNvPr id="45" name="テキスト ボックス 44"/>
          <p:cNvSpPr txBox="1"/>
          <p:nvPr/>
        </p:nvSpPr>
        <p:spPr>
          <a:xfrm>
            <a:off x="6888088" y="4571836"/>
            <a:ext cx="4584211" cy="369332"/>
          </a:xfrm>
          <a:prstGeom prst="rect">
            <a:avLst/>
          </a:prstGeom>
          <a:noFill/>
        </p:spPr>
        <p:txBody>
          <a:bodyPr wrap="square" rtlCol="0">
            <a:spAutoFit/>
          </a:bodyPr>
          <a:lstStyle/>
          <a:p>
            <a:r>
              <a:rPr lang="en-US" altLang="ja-JP" dirty="0"/>
              <a:t>2021/11/10</a:t>
            </a:r>
            <a:r>
              <a:rPr lang="ja-JP" altLang="en-US" dirty="0"/>
              <a:t>（水）～</a:t>
            </a:r>
            <a:r>
              <a:rPr lang="en-US" altLang="ja-JP" dirty="0"/>
              <a:t>2021/12/10</a:t>
            </a:r>
            <a:r>
              <a:rPr lang="ja-JP" altLang="en-US" dirty="0"/>
              <a:t>（金）</a:t>
            </a:r>
            <a:endParaRPr lang="en-US" altLang="ja-JP" dirty="0"/>
          </a:p>
        </p:txBody>
      </p:sp>
      <p:cxnSp>
        <p:nvCxnSpPr>
          <p:cNvPr id="49" name="直線コネクタ 48"/>
          <p:cNvCxnSpPr/>
          <p:nvPr/>
        </p:nvCxnSpPr>
        <p:spPr>
          <a:xfrm>
            <a:off x="5092859" y="444208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5015880" y="5112000"/>
            <a:ext cx="2520280" cy="369332"/>
          </a:xfrm>
          <a:prstGeom prst="rect">
            <a:avLst/>
          </a:prstGeom>
          <a:noFill/>
        </p:spPr>
        <p:txBody>
          <a:bodyPr wrap="square" rtlCol="0">
            <a:spAutoFit/>
          </a:bodyPr>
          <a:lstStyle/>
          <a:p>
            <a:pPr algn="l"/>
            <a:r>
              <a:rPr lang="ja-JP" altLang="en-US" b="1" dirty="0" smtClean="0"/>
              <a:t>注意</a:t>
            </a:r>
            <a:r>
              <a:rPr lang="ja-JP" altLang="en-US" b="1" dirty="0"/>
              <a:t>事項</a:t>
            </a:r>
            <a:endParaRPr kumimoji="1" lang="ja-JP" altLang="en-US" b="1" dirty="0" smtClean="0"/>
          </a:p>
        </p:txBody>
      </p:sp>
      <p:cxnSp>
        <p:nvCxnSpPr>
          <p:cNvPr id="51" name="直線コネクタ 50"/>
          <p:cNvCxnSpPr/>
          <p:nvPr/>
        </p:nvCxnSpPr>
        <p:spPr>
          <a:xfrm>
            <a:off x="5087888" y="5013176"/>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6888087" y="5120024"/>
            <a:ext cx="5038869" cy="1477328"/>
          </a:xfrm>
          <a:prstGeom prst="rect">
            <a:avLst/>
          </a:prstGeom>
          <a:noFill/>
        </p:spPr>
        <p:txBody>
          <a:bodyPr wrap="square" rtlCol="0">
            <a:spAutoFit/>
          </a:bodyPr>
          <a:lstStyle/>
          <a:p>
            <a:r>
              <a:rPr lang="ja-JP" altLang="en-US" dirty="0" smtClean="0"/>
              <a:t>・アイコンは広告主様・代理店様でご制作を</a:t>
            </a:r>
            <a:endParaRPr lang="en-US" altLang="ja-JP" dirty="0" smtClean="0"/>
          </a:p>
          <a:p>
            <a:r>
              <a:rPr lang="ja-JP" altLang="en-US" dirty="0"/>
              <a:t>　</a:t>
            </a:r>
            <a:r>
              <a:rPr lang="ja-JP" altLang="en-US" dirty="0" smtClean="0"/>
              <a:t>お願いいたします。</a:t>
            </a:r>
            <a:endParaRPr lang="en-US" altLang="ja-JP" dirty="0" smtClean="0"/>
          </a:p>
          <a:p>
            <a:r>
              <a:rPr lang="ja-JP" altLang="en-US" dirty="0"/>
              <a:t>・</a:t>
            </a:r>
            <a:r>
              <a:rPr lang="ja-JP" altLang="en-US" dirty="0" smtClean="0"/>
              <a:t>アイコンによってはカスタマイズをお断り</a:t>
            </a:r>
            <a:endParaRPr lang="en-US" altLang="ja-JP" dirty="0" smtClean="0"/>
          </a:p>
          <a:p>
            <a:r>
              <a:rPr lang="ja-JP" altLang="en-US" dirty="0"/>
              <a:t>　</a:t>
            </a:r>
            <a:r>
              <a:rPr lang="ja-JP" altLang="en-US" dirty="0" smtClean="0"/>
              <a:t>することがございます。エントリー時に</a:t>
            </a:r>
            <a:endParaRPr lang="en-US" altLang="ja-JP" dirty="0" smtClean="0"/>
          </a:p>
          <a:p>
            <a:r>
              <a:rPr lang="ja-JP" altLang="en-US" dirty="0"/>
              <a:t>　</a:t>
            </a:r>
            <a:r>
              <a:rPr lang="ja-JP" altLang="en-US" dirty="0" smtClean="0"/>
              <a:t>アイコンとするものをお伝えください。</a:t>
            </a:r>
            <a:endParaRPr lang="en-US" altLang="ja-JP" dirty="0"/>
          </a:p>
        </p:txBody>
      </p:sp>
    </p:spTree>
    <p:extLst>
      <p:ext uri="{BB962C8B-B14F-4D97-AF65-F5344CB8AC3E}">
        <p14:creationId xmlns:p14="http://schemas.microsoft.com/office/powerpoint/2010/main" val="2141164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概要（オプション</a:t>
            </a:r>
            <a:r>
              <a:rPr lang="en-US" altLang="ja-JP" dirty="0" smtClean="0"/>
              <a:t>2</a:t>
            </a:r>
            <a:r>
              <a:rPr lang="ja-JP" altLang="en-US"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93" name="テキスト ボックス 92"/>
          <p:cNvSpPr txBox="1"/>
          <p:nvPr/>
        </p:nvSpPr>
        <p:spPr>
          <a:xfrm>
            <a:off x="5023190" y="2132856"/>
            <a:ext cx="2520280" cy="369332"/>
          </a:xfrm>
          <a:prstGeom prst="rect">
            <a:avLst/>
          </a:prstGeom>
          <a:noFill/>
        </p:spPr>
        <p:txBody>
          <a:bodyPr wrap="square" rtlCol="0">
            <a:spAutoFit/>
          </a:bodyPr>
          <a:lstStyle/>
          <a:p>
            <a:pPr algn="l"/>
            <a:r>
              <a:rPr kumimoji="1" lang="ja-JP" altLang="en-US" b="1" dirty="0" smtClean="0"/>
              <a:t>掲載期間</a:t>
            </a:r>
          </a:p>
        </p:txBody>
      </p:sp>
      <p:sp>
        <p:nvSpPr>
          <p:cNvPr id="94" name="テキスト ボックス 93"/>
          <p:cNvSpPr txBox="1"/>
          <p:nvPr/>
        </p:nvSpPr>
        <p:spPr>
          <a:xfrm>
            <a:off x="6890427" y="2133388"/>
            <a:ext cx="4534165" cy="369332"/>
          </a:xfrm>
          <a:prstGeom prst="rect">
            <a:avLst/>
          </a:prstGeom>
          <a:noFill/>
        </p:spPr>
        <p:txBody>
          <a:bodyPr wrap="square" rtlCol="0">
            <a:spAutoFit/>
          </a:bodyPr>
          <a:lstStyle/>
          <a:p>
            <a:pPr algn="l"/>
            <a:r>
              <a:rPr kumimoji="1" lang="en-US" altLang="ja-JP" dirty="0" smtClean="0"/>
              <a:t>2022/2/1</a:t>
            </a:r>
            <a:r>
              <a:rPr kumimoji="1" lang="ja-JP" altLang="en-US" dirty="0" smtClean="0"/>
              <a:t>（火）～</a:t>
            </a:r>
            <a:r>
              <a:rPr kumimoji="1" lang="en-US" altLang="ja-JP" dirty="0" smtClean="0"/>
              <a:t>2022/5/31</a:t>
            </a:r>
            <a:r>
              <a:rPr kumimoji="1" lang="ja-JP" altLang="en-US" dirty="0" smtClean="0"/>
              <a:t>（火）</a:t>
            </a:r>
          </a:p>
        </p:txBody>
      </p:sp>
      <p:sp>
        <p:nvSpPr>
          <p:cNvPr id="95" name="テキスト ボックス 94"/>
          <p:cNvSpPr txBox="1"/>
          <p:nvPr/>
        </p:nvSpPr>
        <p:spPr>
          <a:xfrm>
            <a:off x="5023190" y="2677174"/>
            <a:ext cx="2520280" cy="369332"/>
          </a:xfrm>
          <a:prstGeom prst="rect">
            <a:avLst/>
          </a:prstGeom>
          <a:noFill/>
        </p:spPr>
        <p:txBody>
          <a:bodyPr wrap="square" rtlCol="0">
            <a:spAutoFit/>
          </a:bodyPr>
          <a:lstStyle/>
          <a:p>
            <a:pPr algn="l"/>
            <a:r>
              <a:rPr kumimoji="1" lang="ja-JP" altLang="en-US" b="1" dirty="0" smtClean="0"/>
              <a:t>掲載場所</a:t>
            </a:r>
          </a:p>
        </p:txBody>
      </p:sp>
      <p:sp>
        <p:nvSpPr>
          <p:cNvPr id="96" name="テキスト ボックス 95"/>
          <p:cNvSpPr txBox="1"/>
          <p:nvPr/>
        </p:nvSpPr>
        <p:spPr>
          <a:xfrm>
            <a:off x="6890427" y="2677706"/>
            <a:ext cx="5085549" cy="369332"/>
          </a:xfrm>
          <a:prstGeom prst="rect">
            <a:avLst/>
          </a:prstGeom>
          <a:noFill/>
        </p:spPr>
        <p:txBody>
          <a:bodyPr wrap="square" rtlCol="0">
            <a:spAutoFit/>
          </a:bodyPr>
          <a:lstStyle/>
          <a:p>
            <a:pPr algn="l"/>
            <a:r>
              <a:rPr kumimoji="1" lang="en-US" altLang="ja-JP" dirty="0" smtClean="0"/>
              <a:t>Yahoo!</a:t>
            </a:r>
            <a:r>
              <a:rPr kumimoji="1" lang="ja-JP" altLang="en-US" dirty="0" smtClean="0"/>
              <a:t>天気アプリ トップ</a:t>
            </a:r>
            <a:endParaRPr lang="en-US" altLang="ja-JP" dirty="0" smtClean="0"/>
          </a:p>
        </p:txBody>
      </p:sp>
      <p:sp>
        <p:nvSpPr>
          <p:cNvPr id="105" name="テキスト ボックス 104"/>
          <p:cNvSpPr txBox="1"/>
          <p:nvPr/>
        </p:nvSpPr>
        <p:spPr>
          <a:xfrm>
            <a:off x="5023190" y="3402000"/>
            <a:ext cx="2520280" cy="369332"/>
          </a:xfrm>
          <a:prstGeom prst="rect">
            <a:avLst/>
          </a:prstGeom>
          <a:noFill/>
        </p:spPr>
        <p:txBody>
          <a:bodyPr wrap="square" rtlCol="0">
            <a:spAutoFit/>
          </a:bodyPr>
          <a:lstStyle/>
          <a:p>
            <a:pPr algn="l"/>
            <a:r>
              <a:rPr lang="ja-JP" altLang="en-US" b="1" dirty="0" smtClean="0"/>
              <a:t>料金</a:t>
            </a:r>
            <a:endParaRPr kumimoji="1" lang="ja-JP" altLang="en-US" b="1" dirty="0" smtClean="0"/>
          </a:p>
        </p:txBody>
      </p:sp>
      <p:sp>
        <p:nvSpPr>
          <p:cNvPr id="106" name="テキスト ボックス 105"/>
          <p:cNvSpPr txBox="1"/>
          <p:nvPr/>
        </p:nvSpPr>
        <p:spPr>
          <a:xfrm>
            <a:off x="6890427" y="3429000"/>
            <a:ext cx="4584211" cy="1200329"/>
          </a:xfrm>
          <a:prstGeom prst="rect">
            <a:avLst/>
          </a:prstGeom>
          <a:noFill/>
        </p:spPr>
        <p:txBody>
          <a:bodyPr wrap="square" rtlCol="0">
            <a:spAutoFit/>
          </a:bodyPr>
          <a:lstStyle/>
          <a:p>
            <a:pPr algn="l"/>
            <a:r>
              <a:rPr lang="en-US" altLang="ja-JP" dirty="0" smtClean="0"/>
              <a:t>1</a:t>
            </a:r>
            <a:r>
              <a:rPr lang="ja-JP" altLang="en-US" dirty="0" smtClean="0"/>
              <a:t>か月のみ掲載：</a:t>
            </a:r>
            <a:r>
              <a:rPr lang="en-US" altLang="ja-JP" dirty="0" smtClean="0"/>
              <a:t>500</a:t>
            </a:r>
            <a:r>
              <a:rPr lang="ja-JP" altLang="en-US" dirty="0" smtClean="0"/>
              <a:t>万円</a:t>
            </a:r>
            <a:endParaRPr lang="en-US" altLang="ja-JP" dirty="0" smtClean="0"/>
          </a:p>
          <a:p>
            <a:pPr algn="l"/>
            <a:r>
              <a:rPr kumimoji="1" lang="en-US" altLang="ja-JP" dirty="0" smtClean="0"/>
              <a:t>2</a:t>
            </a:r>
            <a:r>
              <a:rPr lang="ja-JP" altLang="en-US" dirty="0"/>
              <a:t>か</a:t>
            </a:r>
            <a:r>
              <a:rPr kumimoji="1" lang="ja-JP" altLang="en-US" dirty="0" smtClean="0"/>
              <a:t>月連続実施：</a:t>
            </a:r>
            <a:r>
              <a:rPr kumimoji="1" lang="en-US" altLang="ja-JP" dirty="0" smtClean="0"/>
              <a:t>900</a:t>
            </a:r>
            <a:r>
              <a:rPr kumimoji="1" lang="ja-JP" altLang="en-US" dirty="0" smtClean="0"/>
              <a:t>万円</a:t>
            </a:r>
            <a:endParaRPr kumimoji="1" lang="en-US" altLang="ja-JP" dirty="0" smtClean="0"/>
          </a:p>
          <a:p>
            <a:pPr algn="l"/>
            <a:r>
              <a:rPr lang="en-US" altLang="ja-JP" dirty="0" smtClean="0"/>
              <a:t>3</a:t>
            </a:r>
            <a:r>
              <a:rPr lang="ja-JP" altLang="en-US" dirty="0" smtClean="0"/>
              <a:t>か月連続実施：</a:t>
            </a:r>
            <a:r>
              <a:rPr lang="en-US" altLang="ja-JP" dirty="0" smtClean="0"/>
              <a:t>1,200</a:t>
            </a:r>
            <a:r>
              <a:rPr lang="ja-JP" altLang="en-US" dirty="0" smtClean="0"/>
              <a:t>万円</a:t>
            </a:r>
            <a:endParaRPr lang="en-US" altLang="ja-JP" dirty="0" smtClean="0"/>
          </a:p>
          <a:p>
            <a:pPr algn="l"/>
            <a:r>
              <a:rPr kumimoji="1" lang="en-US" altLang="ja-JP" dirty="0" smtClean="0"/>
              <a:t>4</a:t>
            </a:r>
            <a:r>
              <a:rPr kumimoji="1" lang="ja-JP" altLang="en-US" dirty="0" smtClean="0"/>
              <a:t>か月連続実施：</a:t>
            </a:r>
            <a:r>
              <a:rPr kumimoji="1" lang="en-US" altLang="ja-JP" dirty="0" smtClean="0"/>
              <a:t>1,400</a:t>
            </a:r>
            <a:r>
              <a:rPr kumimoji="1" lang="ja-JP" altLang="en-US" dirty="0" smtClean="0"/>
              <a:t>万円</a:t>
            </a:r>
            <a:endParaRPr kumimoji="1" lang="en-US" altLang="ja-JP" dirty="0" smtClean="0"/>
          </a:p>
        </p:txBody>
      </p:sp>
      <p:cxnSp>
        <p:nvCxnSpPr>
          <p:cNvPr id="111" name="直線コネクタ 110"/>
          <p:cNvCxnSpPr/>
          <p:nvPr/>
        </p:nvCxnSpPr>
        <p:spPr>
          <a:xfrm>
            <a:off x="5095198" y="254247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5095198" y="328498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677312" y="1043444"/>
            <a:ext cx="10963304" cy="369332"/>
          </a:xfrm>
          <a:prstGeom prst="rect">
            <a:avLst/>
          </a:prstGeom>
          <a:noFill/>
        </p:spPr>
        <p:txBody>
          <a:bodyPr wrap="square" rtlCol="0">
            <a:spAutoFit/>
          </a:bodyPr>
          <a:lstStyle/>
          <a:p>
            <a:r>
              <a:rPr lang="en-US" altLang="ja-JP" dirty="0" smtClean="0"/>
              <a:t>p.12</a:t>
            </a:r>
            <a:r>
              <a:rPr lang="ja-JP" altLang="en-US" dirty="0" smtClean="0"/>
              <a:t>の特集内バナー商品を一社で</a:t>
            </a:r>
            <a:r>
              <a:rPr lang="en-US" altLang="ja-JP" dirty="0" smtClean="0"/>
              <a:t>5</a:t>
            </a:r>
            <a:r>
              <a:rPr lang="ja-JP" altLang="en-US" dirty="0" smtClean="0"/>
              <a:t>枠ご購入いただいた場合に限り、限定オプションをご提供いたします。</a:t>
            </a:r>
            <a:endParaRPr lang="ja-JP" altLang="en-US" dirty="0"/>
          </a:p>
        </p:txBody>
      </p:sp>
      <p:sp>
        <p:nvSpPr>
          <p:cNvPr id="2" name="正方形/長方形 1"/>
          <p:cNvSpPr/>
          <p:nvPr/>
        </p:nvSpPr>
        <p:spPr>
          <a:xfrm>
            <a:off x="695401" y="1501254"/>
            <a:ext cx="3924308" cy="48758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2" name="テキスト ボックス 41"/>
          <p:cNvSpPr txBox="1"/>
          <p:nvPr/>
        </p:nvSpPr>
        <p:spPr>
          <a:xfrm>
            <a:off x="731088" y="1580963"/>
            <a:ext cx="4440195" cy="369332"/>
          </a:xfrm>
          <a:prstGeom prst="rect">
            <a:avLst/>
          </a:prstGeom>
          <a:noFill/>
        </p:spPr>
        <p:txBody>
          <a:bodyPr wrap="square" rtlCol="0">
            <a:spAutoFit/>
          </a:bodyPr>
          <a:lstStyle/>
          <a:p>
            <a:pPr algn="l"/>
            <a:r>
              <a:rPr lang="ja-JP" altLang="en-US" b="1" dirty="0" smtClean="0"/>
              <a:t>オプション</a:t>
            </a:r>
            <a:r>
              <a:rPr lang="en-US" altLang="ja-JP" b="1" dirty="0"/>
              <a:t>2</a:t>
            </a:r>
            <a:r>
              <a:rPr lang="ja-JP" altLang="en-US" b="1" dirty="0" smtClean="0"/>
              <a:t>：誘導枠カスタマイズ</a:t>
            </a:r>
            <a:endParaRPr kumimoji="1" lang="ja-JP" altLang="en-US" b="1" dirty="0" smtClean="0"/>
          </a:p>
        </p:txBody>
      </p:sp>
      <p:sp>
        <p:nvSpPr>
          <p:cNvPr id="44" name="テキスト ボックス 43"/>
          <p:cNvSpPr txBox="1"/>
          <p:nvPr/>
        </p:nvSpPr>
        <p:spPr>
          <a:xfrm>
            <a:off x="5020851" y="4998612"/>
            <a:ext cx="2520280" cy="369332"/>
          </a:xfrm>
          <a:prstGeom prst="rect">
            <a:avLst/>
          </a:prstGeom>
          <a:noFill/>
        </p:spPr>
        <p:txBody>
          <a:bodyPr wrap="square" rtlCol="0">
            <a:spAutoFit/>
          </a:bodyPr>
          <a:lstStyle/>
          <a:p>
            <a:pPr algn="l"/>
            <a:r>
              <a:rPr lang="ja-JP" altLang="en-US" b="1" dirty="0" smtClean="0"/>
              <a:t>エントリー期間</a:t>
            </a:r>
            <a:endParaRPr kumimoji="1" lang="ja-JP" altLang="en-US" b="1" dirty="0" smtClean="0"/>
          </a:p>
        </p:txBody>
      </p:sp>
      <p:sp>
        <p:nvSpPr>
          <p:cNvPr id="45" name="テキスト ボックス 44"/>
          <p:cNvSpPr txBox="1"/>
          <p:nvPr/>
        </p:nvSpPr>
        <p:spPr>
          <a:xfrm>
            <a:off x="6888088" y="4998916"/>
            <a:ext cx="4584211" cy="369332"/>
          </a:xfrm>
          <a:prstGeom prst="rect">
            <a:avLst/>
          </a:prstGeom>
          <a:noFill/>
        </p:spPr>
        <p:txBody>
          <a:bodyPr wrap="square" rtlCol="0">
            <a:spAutoFit/>
          </a:bodyPr>
          <a:lstStyle/>
          <a:p>
            <a:r>
              <a:rPr lang="en-US" altLang="ja-JP" dirty="0"/>
              <a:t>2021/11/10</a:t>
            </a:r>
            <a:r>
              <a:rPr lang="ja-JP" altLang="en-US" dirty="0"/>
              <a:t>（水）～</a:t>
            </a:r>
            <a:r>
              <a:rPr lang="en-US" altLang="ja-JP" dirty="0"/>
              <a:t>2021/12/10</a:t>
            </a:r>
            <a:r>
              <a:rPr lang="ja-JP" altLang="en-US" dirty="0"/>
              <a:t>（金）</a:t>
            </a:r>
            <a:endParaRPr lang="en-US" altLang="ja-JP" dirty="0"/>
          </a:p>
        </p:txBody>
      </p:sp>
      <p:cxnSp>
        <p:nvCxnSpPr>
          <p:cNvPr id="49" name="直線コネクタ 48"/>
          <p:cNvCxnSpPr/>
          <p:nvPr/>
        </p:nvCxnSpPr>
        <p:spPr>
          <a:xfrm>
            <a:off x="5092859" y="486916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5015880" y="5589240"/>
            <a:ext cx="2520280" cy="369332"/>
          </a:xfrm>
          <a:prstGeom prst="rect">
            <a:avLst/>
          </a:prstGeom>
          <a:noFill/>
        </p:spPr>
        <p:txBody>
          <a:bodyPr wrap="square" rtlCol="0">
            <a:spAutoFit/>
          </a:bodyPr>
          <a:lstStyle/>
          <a:p>
            <a:pPr algn="l"/>
            <a:r>
              <a:rPr lang="ja-JP" altLang="en-US" b="1" dirty="0" smtClean="0"/>
              <a:t>注意</a:t>
            </a:r>
            <a:r>
              <a:rPr lang="ja-JP" altLang="en-US" b="1" dirty="0"/>
              <a:t>事項</a:t>
            </a:r>
            <a:endParaRPr kumimoji="1" lang="ja-JP" altLang="en-US" b="1" dirty="0" smtClean="0"/>
          </a:p>
        </p:txBody>
      </p:sp>
      <p:cxnSp>
        <p:nvCxnSpPr>
          <p:cNvPr id="51" name="直線コネクタ 50"/>
          <p:cNvCxnSpPr/>
          <p:nvPr/>
        </p:nvCxnSpPr>
        <p:spPr>
          <a:xfrm>
            <a:off x="5087888" y="5440256"/>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6888087" y="5589646"/>
            <a:ext cx="5038869" cy="923330"/>
          </a:xfrm>
          <a:prstGeom prst="rect">
            <a:avLst/>
          </a:prstGeom>
          <a:noFill/>
        </p:spPr>
        <p:txBody>
          <a:bodyPr wrap="square" rtlCol="0">
            <a:spAutoFit/>
          </a:bodyPr>
          <a:lstStyle/>
          <a:p>
            <a:r>
              <a:rPr lang="ja-JP" altLang="en-US" dirty="0" smtClean="0"/>
              <a:t>カスタマイズの素材によっては掲載をお断りすることがございます。エントリー時にカスタマイズイメージをお伝えください。</a:t>
            </a:r>
            <a:endParaRPr lang="en-US" altLang="ja-JP" dirty="0" smtClean="0"/>
          </a:p>
        </p:txBody>
      </p:sp>
      <p:pic>
        <p:nvPicPr>
          <p:cNvPr id="7170" name="Picture 2" descr="https://s.yimg.jp/i/docs/pr/2021/0126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497" y="2097400"/>
            <a:ext cx="3077607" cy="4102011"/>
          </a:xfrm>
          <a:prstGeom prst="rect">
            <a:avLst/>
          </a:prstGeom>
          <a:noFill/>
          <a:extLst>
            <a:ext uri="{909E8E84-426E-40DD-AFC4-6F175D3DCCD1}">
              <a14:hiddenFill xmlns:a14="http://schemas.microsoft.com/office/drawing/2010/main">
                <a:solidFill>
                  <a:srgbClr val="FFFFFF"/>
                </a:solidFill>
              </a14:hiddenFill>
            </a:ext>
          </a:extLst>
        </p:spPr>
      </p:pic>
      <p:sp>
        <p:nvSpPr>
          <p:cNvPr id="6" name="フローチャート: 処理 5"/>
          <p:cNvSpPr/>
          <p:nvPr/>
        </p:nvSpPr>
        <p:spPr>
          <a:xfrm>
            <a:off x="3161193" y="2254442"/>
            <a:ext cx="918583" cy="310462"/>
          </a:xfrm>
          <a:prstGeom prst="flowChartProcess">
            <a:avLst/>
          </a:prstGeom>
          <a:solidFill>
            <a:srgbClr val="6897E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0" name="フローチャート: 処理 39"/>
          <p:cNvSpPr/>
          <p:nvPr/>
        </p:nvSpPr>
        <p:spPr>
          <a:xfrm>
            <a:off x="1126509" y="3811493"/>
            <a:ext cx="3047926" cy="1006997"/>
          </a:xfrm>
          <a:prstGeom prst="flowChartProcess">
            <a:avLst/>
          </a:prstGeom>
          <a:solidFill>
            <a:schemeClr val="accent6">
              <a:lumMod val="20000"/>
              <a:lumOff val="80000"/>
              <a:alpha val="50000"/>
            </a:scheme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1" name="正方形/長方形 40">
            <a:extLst>
              <a:ext uri="{FF2B5EF4-FFF2-40B4-BE49-F238E27FC236}">
                <a16:creationId xmlns:a16="http://schemas.microsoft.com/office/drawing/2014/main" id="{63DC67D4-9C32-4642-8B78-1DC3B989775A}"/>
              </a:ext>
            </a:extLst>
          </p:cNvPr>
          <p:cNvSpPr/>
          <p:nvPr/>
        </p:nvSpPr>
        <p:spPr>
          <a:xfrm>
            <a:off x="1057439" y="6237312"/>
            <a:ext cx="4534505" cy="381643"/>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a:solidFill>
                  <a:schemeClr val="accent3"/>
                </a:solidFill>
              </a:rPr>
              <a:t>画面</a:t>
            </a:r>
            <a:r>
              <a:rPr lang="ja-JP" altLang="en-US" sz="800" dirty="0" smtClean="0">
                <a:solidFill>
                  <a:schemeClr val="accent3"/>
                </a:solidFill>
              </a:rPr>
              <a:t>はイメージです。</a:t>
            </a:r>
            <a:endParaRPr lang="en-US" altLang="ja-JP" sz="800" dirty="0" smtClean="0">
              <a:solidFill>
                <a:schemeClr val="accent3"/>
              </a:solidFill>
            </a:endParaRPr>
          </a:p>
          <a:p>
            <a:pPr defTabSz="1131757">
              <a:lnSpc>
                <a:spcPct val="120000"/>
              </a:lnSpc>
              <a:defRPr/>
            </a:pPr>
            <a:r>
              <a:rPr lang="ja-JP" altLang="en-US" sz="800" dirty="0">
                <a:solidFill>
                  <a:schemeClr val="accent3"/>
                </a:solidFill>
              </a:rPr>
              <a:t>　</a:t>
            </a:r>
            <a:r>
              <a:rPr lang="ja-JP" altLang="en-US" sz="800" dirty="0" smtClean="0">
                <a:solidFill>
                  <a:schemeClr val="accent3"/>
                </a:solidFill>
              </a:rPr>
              <a:t>誘導枠の位置やデザインは変更となる場合がございます。</a:t>
            </a:r>
            <a:endParaRPr lang="en-US" altLang="ja-JP" sz="800" dirty="0">
              <a:solidFill>
                <a:schemeClr val="accent3"/>
              </a:solidFill>
            </a:endParaRPr>
          </a:p>
        </p:txBody>
      </p:sp>
      <p:sp>
        <p:nvSpPr>
          <p:cNvPr id="43" name="正方形/長方形 42">
            <a:extLst>
              <a:ext uri="{FF2B5EF4-FFF2-40B4-BE49-F238E27FC236}">
                <a16:creationId xmlns:a16="http://schemas.microsoft.com/office/drawing/2014/main" id="{63DC67D4-9C32-4642-8B78-1DC3B989775A}"/>
              </a:ext>
            </a:extLst>
          </p:cNvPr>
          <p:cNvSpPr/>
          <p:nvPr/>
        </p:nvSpPr>
        <p:spPr>
          <a:xfrm>
            <a:off x="6935796" y="2935977"/>
            <a:ext cx="4416788" cy="276999"/>
          </a:xfrm>
          <a:prstGeom prst="rect">
            <a:avLst/>
          </a:prstGeom>
        </p:spPr>
        <p:txBody>
          <a:bodyPr wrap="square">
            <a:spAutoFit/>
          </a:bodyPr>
          <a:lstStyle/>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アプリトップ以外や他デバイスの誘導枠はカスタマイズ対象外です。</a:t>
            </a:r>
            <a:endParaRPr lang="en-US" altLang="ja-JP" sz="1000" dirty="0" smtClean="0">
              <a:solidFill>
                <a:schemeClr val="accent3"/>
              </a:solidFill>
            </a:endParaRPr>
          </a:p>
        </p:txBody>
      </p:sp>
      <p:sp>
        <p:nvSpPr>
          <p:cNvPr id="54" name="正方形/長方形 53">
            <a:extLst>
              <a:ext uri="{FF2B5EF4-FFF2-40B4-BE49-F238E27FC236}">
                <a16:creationId xmlns:a16="http://schemas.microsoft.com/office/drawing/2014/main" id="{63DC67D4-9C32-4642-8B78-1DC3B989775A}"/>
              </a:ext>
            </a:extLst>
          </p:cNvPr>
          <p:cNvSpPr/>
          <p:nvPr/>
        </p:nvSpPr>
        <p:spPr>
          <a:xfrm>
            <a:off x="6935796" y="4509120"/>
            <a:ext cx="4416788" cy="276999"/>
          </a:xfrm>
          <a:prstGeom prst="rect">
            <a:avLst/>
          </a:prstGeom>
        </p:spPr>
        <p:txBody>
          <a:bodyPr wrap="square">
            <a:spAutoFit/>
          </a:bodyPr>
          <a:lstStyle/>
          <a:p>
            <a:pPr defTabSz="1131757">
              <a:lnSpc>
                <a:spcPct val="120000"/>
              </a:lnSpc>
              <a:defRPr/>
            </a:pPr>
            <a:r>
              <a:rPr lang="en-US" altLang="ja-JP" sz="1000" dirty="0" smtClean="0">
                <a:solidFill>
                  <a:schemeClr val="accent3"/>
                </a:solidFill>
              </a:rPr>
              <a:t>※</a:t>
            </a:r>
            <a:r>
              <a:rPr lang="ja-JP" altLang="en-US" sz="1000" dirty="0" smtClean="0">
                <a:solidFill>
                  <a:schemeClr val="accent3"/>
                </a:solidFill>
              </a:rPr>
              <a:t>すべてネット料金です。</a:t>
            </a:r>
            <a:endParaRPr lang="en-US" altLang="ja-JP" sz="1000" dirty="0" smtClean="0">
              <a:solidFill>
                <a:schemeClr val="accent3"/>
              </a:solidFill>
            </a:endParaRPr>
          </a:p>
        </p:txBody>
      </p:sp>
    </p:spTree>
    <p:extLst>
      <p:ext uri="{BB962C8B-B14F-4D97-AF65-F5344CB8AC3E}">
        <p14:creationId xmlns:p14="http://schemas.microsoft.com/office/powerpoint/2010/main" val="262462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掲載時期</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テキスト ボックス 3"/>
          <p:cNvSpPr txBox="1"/>
          <p:nvPr/>
        </p:nvSpPr>
        <p:spPr>
          <a:xfrm>
            <a:off x="677312" y="1124744"/>
            <a:ext cx="10963304" cy="646331"/>
          </a:xfrm>
          <a:prstGeom prst="rect">
            <a:avLst/>
          </a:prstGeom>
          <a:noFill/>
        </p:spPr>
        <p:txBody>
          <a:bodyPr wrap="square" rtlCol="0">
            <a:spAutoFit/>
          </a:bodyPr>
          <a:lstStyle/>
          <a:p>
            <a:r>
              <a:rPr lang="ja-JP" altLang="en-US" dirty="0" smtClean="0"/>
              <a:t>花粉飛散状況や花粉症対策</a:t>
            </a:r>
            <a:r>
              <a:rPr lang="ja-JP" altLang="en-US" dirty="0"/>
              <a:t>に</a:t>
            </a:r>
            <a:r>
              <a:rPr lang="ja-JP" altLang="en-US" dirty="0" smtClean="0"/>
              <a:t>注目が集まる時期に広告を掲載できます。関連商品等のプロモーションで</a:t>
            </a:r>
            <a:endParaRPr lang="en-US" altLang="ja-JP" dirty="0" smtClean="0"/>
          </a:p>
          <a:p>
            <a:r>
              <a:rPr lang="ja-JP" altLang="en-US" dirty="0" smtClean="0"/>
              <a:t>ご活用をご検討ください。</a:t>
            </a:r>
            <a:endParaRPr lang="en-US" altLang="ja-JP" dirty="0" smtClean="0"/>
          </a:p>
        </p:txBody>
      </p:sp>
      <p:sp>
        <p:nvSpPr>
          <p:cNvPr id="2" name="フローチャート: 処理 1"/>
          <p:cNvSpPr/>
          <p:nvPr/>
        </p:nvSpPr>
        <p:spPr>
          <a:xfrm>
            <a:off x="665684" y="180682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フローチャート: 処理 63"/>
          <p:cNvSpPr/>
          <p:nvPr/>
        </p:nvSpPr>
        <p:spPr>
          <a:xfrm>
            <a:off x="9269343" y="181094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平行四辺形 10"/>
          <p:cNvSpPr/>
          <p:nvPr/>
        </p:nvSpPr>
        <p:spPr>
          <a:xfrm>
            <a:off x="9068918" y="181243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aphicFrame>
        <p:nvGraphicFramePr>
          <p:cNvPr id="57" name="グラフ 56"/>
          <p:cNvGraphicFramePr>
            <a:graphicFrameLocks/>
          </p:cNvGraphicFramePr>
          <p:nvPr>
            <p:extLst>
              <p:ext uri="{D42A27DB-BD31-4B8C-83A1-F6EECF244321}">
                <p14:modId xmlns:p14="http://schemas.microsoft.com/office/powerpoint/2010/main" val="913717205"/>
              </p:ext>
            </p:extLst>
          </p:nvPr>
        </p:nvGraphicFramePr>
        <p:xfrm>
          <a:off x="936331" y="3078542"/>
          <a:ext cx="10297143" cy="1862287"/>
        </p:xfrm>
        <a:graphic>
          <a:graphicData uri="http://schemas.openxmlformats.org/drawingml/2006/chart">
            <c:chart xmlns:c="http://schemas.openxmlformats.org/drawingml/2006/chart" xmlns:r="http://schemas.openxmlformats.org/officeDocument/2006/relationships" r:id="rId2"/>
          </a:graphicData>
        </a:graphic>
      </p:graphicFrame>
      <p:sp>
        <p:nvSpPr>
          <p:cNvPr id="62" name="テキスト ボックス 61"/>
          <p:cNvSpPr txBox="1"/>
          <p:nvPr/>
        </p:nvSpPr>
        <p:spPr>
          <a:xfrm>
            <a:off x="551384" y="2060848"/>
            <a:ext cx="4104456" cy="369332"/>
          </a:xfrm>
          <a:prstGeom prst="rect">
            <a:avLst/>
          </a:prstGeom>
          <a:noFill/>
        </p:spPr>
        <p:txBody>
          <a:bodyPr wrap="square" rtlCol="0">
            <a:spAutoFit/>
          </a:bodyPr>
          <a:lstStyle/>
          <a:p>
            <a:r>
              <a:rPr lang="ja-JP" altLang="en-US" b="1" dirty="0" smtClean="0"/>
              <a:t>「花粉」「花粉症」の検索</a:t>
            </a:r>
            <a:r>
              <a:rPr lang="en-US" altLang="ja-JP" b="1" dirty="0" smtClean="0"/>
              <a:t>UB</a:t>
            </a:r>
            <a:r>
              <a:rPr lang="ja-JP" altLang="en-US" b="1" dirty="0" smtClean="0"/>
              <a:t>数推移</a:t>
            </a:r>
            <a:endParaRPr lang="ja-JP" altLang="en-US" b="1" dirty="0"/>
          </a:p>
        </p:txBody>
      </p:sp>
      <p:sp>
        <p:nvSpPr>
          <p:cNvPr id="6" name="左右矢印 5"/>
          <p:cNvSpPr/>
          <p:nvPr/>
        </p:nvSpPr>
        <p:spPr>
          <a:xfrm>
            <a:off x="4114688" y="2961564"/>
            <a:ext cx="2594832" cy="251412"/>
          </a:xfrm>
          <a:prstGeom prst="lef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5" name="テキスト ボックス 64"/>
          <p:cNvSpPr txBox="1"/>
          <p:nvPr/>
        </p:nvSpPr>
        <p:spPr>
          <a:xfrm>
            <a:off x="3514024" y="2527870"/>
            <a:ext cx="3816424" cy="523220"/>
          </a:xfrm>
          <a:prstGeom prst="rect">
            <a:avLst/>
          </a:prstGeom>
          <a:noFill/>
        </p:spPr>
        <p:txBody>
          <a:bodyPr wrap="square" rtlCol="0">
            <a:spAutoFit/>
          </a:bodyPr>
          <a:lstStyle/>
          <a:p>
            <a:pPr algn="ctr"/>
            <a:r>
              <a:rPr lang="ja-JP" altLang="en-US" sz="1400" b="1" dirty="0" smtClean="0">
                <a:solidFill>
                  <a:srgbClr val="C00000"/>
                </a:solidFill>
              </a:rPr>
              <a:t>花粉情報</a:t>
            </a:r>
            <a:r>
              <a:rPr lang="en-US" altLang="ja-JP" sz="1400" b="1" dirty="0" smtClean="0">
                <a:solidFill>
                  <a:srgbClr val="C00000"/>
                </a:solidFill>
              </a:rPr>
              <a:t>2022</a:t>
            </a:r>
          </a:p>
          <a:p>
            <a:pPr algn="ctr"/>
            <a:r>
              <a:rPr lang="ja-JP" altLang="en-US" sz="1400" b="1" dirty="0" smtClean="0">
                <a:solidFill>
                  <a:srgbClr val="C00000"/>
                </a:solidFill>
              </a:rPr>
              <a:t>広告掲載時期</a:t>
            </a:r>
            <a:endParaRPr lang="en-US" altLang="ja-JP" sz="1400" b="1" dirty="0" smtClean="0">
              <a:solidFill>
                <a:srgbClr val="C00000"/>
              </a:solidFill>
            </a:endParaRPr>
          </a:p>
        </p:txBody>
      </p:sp>
      <p:sp>
        <p:nvSpPr>
          <p:cNvPr id="66" name="正方形/長方形 65"/>
          <p:cNvSpPr/>
          <p:nvPr/>
        </p:nvSpPr>
        <p:spPr>
          <a:xfrm>
            <a:off x="936331" y="2492896"/>
            <a:ext cx="10344246" cy="2386285"/>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2" name="フローチャート: 処理 11"/>
          <p:cNvSpPr/>
          <p:nvPr/>
        </p:nvSpPr>
        <p:spPr>
          <a:xfrm>
            <a:off x="9192344" y="2826932"/>
            <a:ext cx="411458" cy="128111"/>
          </a:xfrm>
          <a:prstGeom prst="flowChartProcess">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7" name="フローチャート: 処理 66"/>
          <p:cNvSpPr/>
          <p:nvPr/>
        </p:nvSpPr>
        <p:spPr>
          <a:xfrm>
            <a:off x="9192344" y="2999224"/>
            <a:ext cx="411458" cy="128111"/>
          </a:xfrm>
          <a:prstGeom prst="flowChartProcess">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9" name="テキスト ボックス 68"/>
          <p:cNvSpPr txBox="1"/>
          <p:nvPr/>
        </p:nvSpPr>
        <p:spPr>
          <a:xfrm>
            <a:off x="9567522" y="2780589"/>
            <a:ext cx="1516492" cy="430887"/>
          </a:xfrm>
          <a:prstGeom prst="rect">
            <a:avLst/>
          </a:prstGeom>
          <a:noFill/>
        </p:spPr>
        <p:txBody>
          <a:bodyPr wrap="square" rtlCol="0">
            <a:spAutoFit/>
          </a:bodyPr>
          <a:lstStyle/>
          <a:p>
            <a:r>
              <a:rPr lang="ja-JP" altLang="en-US" sz="1100" dirty="0" smtClean="0"/>
              <a:t>「花粉」検索</a:t>
            </a:r>
            <a:r>
              <a:rPr lang="en-US" altLang="ja-JP" sz="1100" dirty="0" smtClean="0"/>
              <a:t>UB</a:t>
            </a:r>
            <a:r>
              <a:rPr lang="ja-JP" altLang="en-US" sz="1100" dirty="0" smtClean="0"/>
              <a:t>数</a:t>
            </a:r>
            <a:endParaRPr lang="en-US" altLang="ja-JP" sz="1100" dirty="0" smtClean="0"/>
          </a:p>
          <a:p>
            <a:r>
              <a:rPr lang="ja-JP" altLang="en-US" sz="1100" dirty="0" smtClean="0"/>
              <a:t>「花粉症」検索</a:t>
            </a:r>
            <a:r>
              <a:rPr lang="en-US" altLang="ja-JP" sz="1100" dirty="0" smtClean="0"/>
              <a:t>UB</a:t>
            </a:r>
            <a:r>
              <a:rPr lang="ja-JP" altLang="en-US" sz="1100" dirty="0" smtClean="0"/>
              <a:t>数</a:t>
            </a:r>
            <a:endParaRPr lang="ja-JP" altLang="en-US" sz="1100" dirty="0"/>
          </a:p>
        </p:txBody>
      </p:sp>
      <p:cxnSp>
        <p:nvCxnSpPr>
          <p:cNvPr id="15" name="直線コネクタ 14"/>
          <p:cNvCxnSpPr/>
          <p:nvPr/>
        </p:nvCxnSpPr>
        <p:spPr>
          <a:xfrm flipH="1">
            <a:off x="4055165" y="2564904"/>
            <a:ext cx="2859" cy="189577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6732120" y="2565243"/>
            <a:ext cx="11952" cy="187200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4" name="図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054" y="2616143"/>
            <a:ext cx="440434" cy="440434"/>
          </a:xfrm>
          <a:prstGeom prst="rect">
            <a:avLst/>
          </a:prstGeom>
        </p:spPr>
      </p:pic>
      <p:sp>
        <p:nvSpPr>
          <p:cNvPr id="74" name="正方形/長方形 73">
            <a:extLst>
              <a:ext uri="{FF2B5EF4-FFF2-40B4-BE49-F238E27FC236}">
                <a16:creationId xmlns:a16="http://schemas.microsoft.com/office/drawing/2014/main" id="{63DC67D4-9C32-4642-8B78-1DC3B989775A}"/>
              </a:ext>
            </a:extLst>
          </p:cNvPr>
          <p:cNvSpPr/>
          <p:nvPr/>
        </p:nvSpPr>
        <p:spPr>
          <a:xfrm>
            <a:off x="4596075" y="2108814"/>
            <a:ext cx="6041362" cy="240066"/>
          </a:xfrm>
          <a:prstGeom prst="rect">
            <a:avLst/>
          </a:prstGeom>
        </p:spPr>
        <p:txBody>
          <a:bodyPr wrap="square">
            <a:spAutoFit/>
          </a:bodyPr>
          <a:lstStyle/>
          <a:p>
            <a:pPr defTabSz="1131757">
              <a:lnSpc>
                <a:spcPct val="120000"/>
              </a:lnSpc>
              <a:defRPr/>
            </a:pPr>
            <a:r>
              <a:rPr lang="en-US" altLang="ja-JP" sz="800" dirty="0" smtClean="0">
                <a:solidFill>
                  <a:schemeClr val="accent3"/>
                </a:solidFill>
              </a:rPr>
              <a:t>※2020</a:t>
            </a:r>
            <a:r>
              <a:rPr lang="ja-JP" altLang="en-US" sz="800" dirty="0" smtClean="0">
                <a:solidFill>
                  <a:schemeClr val="accent3"/>
                </a:solidFill>
              </a:rPr>
              <a:t>年</a:t>
            </a:r>
            <a:r>
              <a:rPr lang="en-US" altLang="ja-JP" sz="800" dirty="0" smtClean="0">
                <a:solidFill>
                  <a:schemeClr val="accent3"/>
                </a:solidFill>
              </a:rPr>
              <a:t>10</a:t>
            </a:r>
            <a:r>
              <a:rPr lang="ja-JP" altLang="en-US" sz="800" dirty="0" smtClean="0">
                <a:solidFill>
                  <a:schemeClr val="accent3"/>
                </a:solidFill>
              </a:rPr>
              <a:t>月</a:t>
            </a:r>
            <a:r>
              <a:rPr lang="en-US" altLang="ja-JP" sz="800" dirty="0" smtClean="0">
                <a:solidFill>
                  <a:schemeClr val="accent3"/>
                </a:solidFill>
              </a:rPr>
              <a:t>~2021</a:t>
            </a:r>
            <a:r>
              <a:rPr lang="ja-JP" altLang="en-US" sz="800" dirty="0" smtClean="0">
                <a:solidFill>
                  <a:schemeClr val="accent3"/>
                </a:solidFill>
              </a:rPr>
              <a:t>年</a:t>
            </a:r>
            <a:r>
              <a:rPr lang="en-US" altLang="ja-JP" sz="800" dirty="0" smtClean="0">
                <a:solidFill>
                  <a:schemeClr val="accent3"/>
                </a:solidFill>
              </a:rPr>
              <a:t>9</a:t>
            </a:r>
            <a:r>
              <a:rPr lang="ja-JP" altLang="en-US" sz="800" dirty="0" smtClean="0">
                <a:solidFill>
                  <a:schemeClr val="accent3"/>
                </a:solidFill>
              </a:rPr>
              <a:t>月 </a:t>
            </a:r>
            <a:r>
              <a:rPr lang="en-US" altLang="ja-JP" sz="800" dirty="0" smtClean="0">
                <a:solidFill>
                  <a:schemeClr val="accent3"/>
                </a:solidFill>
              </a:rPr>
              <a:t>Yahoo!</a:t>
            </a:r>
            <a:r>
              <a:rPr lang="ja-JP" altLang="en-US" sz="800" dirty="0" smtClean="0">
                <a:solidFill>
                  <a:schemeClr val="accent3"/>
                </a:solidFill>
              </a:rPr>
              <a:t>検索 自然検索の</a:t>
            </a:r>
            <a:r>
              <a:rPr lang="en-US" altLang="ja-JP" sz="800" dirty="0" smtClean="0">
                <a:solidFill>
                  <a:schemeClr val="accent3"/>
                </a:solidFill>
              </a:rPr>
              <a:t>UB</a:t>
            </a:r>
            <a:r>
              <a:rPr lang="ja-JP" altLang="en-US" sz="800" dirty="0" smtClean="0">
                <a:solidFill>
                  <a:schemeClr val="accent3"/>
                </a:solidFill>
              </a:rPr>
              <a:t>数推移</a:t>
            </a:r>
            <a:endParaRPr lang="en-US" altLang="ja-JP" sz="800" dirty="0">
              <a:solidFill>
                <a:schemeClr val="accent3"/>
              </a:solidFill>
            </a:endParaRPr>
          </a:p>
        </p:txBody>
      </p:sp>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2629" y="5346000"/>
            <a:ext cx="1759790" cy="1173193"/>
          </a:xfrm>
          <a:prstGeom prst="rect">
            <a:avLst/>
          </a:prstGeom>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0457" y="5346000"/>
            <a:ext cx="1751882" cy="1167921"/>
          </a:xfrm>
          <a:prstGeom prst="rect">
            <a:avLst/>
          </a:prstGeom>
        </p:spPr>
      </p:pic>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3432" y="5346000"/>
            <a:ext cx="1785871" cy="1190581"/>
          </a:xfrm>
          <a:prstGeom prst="rect">
            <a:avLst/>
          </a:prstGeom>
        </p:spPr>
      </p:pic>
      <p:pic>
        <p:nvPicPr>
          <p:cNvPr id="13" name="図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37341" y="5346000"/>
            <a:ext cx="1727250" cy="1151500"/>
          </a:xfrm>
          <a:prstGeom prst="rect">
            <a:avLst/>
          </a:prstGeom>
        </p:spPr>
      </p:pic>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80376" y="5346000"/>
            <a:ext cx="1732432" cy="1154955"/>
          </a:xfrm>
          <a:prstGeom prst="rect">
            <a:avLst/>
          </a:prstGeom>
        </p:spPr>
      </p:pic>
      <p:sp>
        <p:nvSpPr>
          <p:cNvPr id="27" name="テキスト ボックス 26"/>
          <p:cNvSpPr txBox="1"/>
          <p:nvPr/>
        </p:nvSpPr>
        <p:spPr>
          <a:xfrm>
            <a:off x="1152790" y="5065439"/>
            <a:ext cx="2206906" cy="307777"/>
          </a:xfrm>
          <a:prstGeom prst="rect">
            <a:avLst/>
          </a:prstGeom>
          <a:noFill/>
        </p:spPr>
        <p:txBody>
          <a:bodyPr wrap="square" rtlCol="0">
            <a:spAutoFit/>
          </a:bodyPr>
          <a:lstStyle/>
          <a:p>
            <a:r>
              <a:rPr lang="ja-JP" altLang="en-US" sz="1400" dirty="0" smtClean="0"/>
              <a:t>花粉対策グッズ</a:t>
            </a:r>
            <a:endParaRPr lang="en-US" altLang="ja-JP" sz="1400" dirty="0" smtClean="0"/>
          </a:p>
        </p:txBody>
      </p:sp>
      <p:sp>
        <p:nvSpPr>
          <p:cNvPr id="28" name="テキスト ボックス 27"/>
          <p:cNvSpPr txBox="1"/>
          <p:nvPr/>
        </p:nvSpPr>
        <p:spPr>
          <a:xfrm>
            <a:off x="3647728" y="5065200"/>
            <a:ext cx="1641571" cy="307777"/>
          </a:xfrm>
          <a:prstGeom prst="rect">
            <a:avLst/>
          </a:prstGeom>
          <a:noFill/>
        </p:spPr>
        <p:txBody>
          <a:bodyPr wrap="square" rtlCol="0">
            <a:spAutoFit/>
          </a:bodyPr>
          <a:lstStyle/>
          <a:p>
            <a:r>
              <a:rPr lang="ja-JP" altLang="en-US" sz="1400" dirty="0" smtClean="0"/>
              <a:t>家庭</a:t>
            </a:r>
            <a:r>
              <a:rPr lang="ja-JP" altLang="en-US" sz="1400" dirty="0"/>
              <a:t>薬</a:t>
            </a:r>
            <a:endParaRPr lang="en-US" altLang="ja-JP" sz="1400" dirty="0" smtClean="0"/>
          </a:p>
        </p:txBody>
      </p:sp>
      <p:sp>
        <p:nvSpPr>
          <p:cNvPr id="29" name="テキスト ボックス 28"/>
          <p:cNvSpPr txBox="1"/>
          <p:nvPr/>
        </p:nvSpPr>
        <p:spPr>
          <a:xfrm>
            <a:off x="5822581" y="5065200"/>
            <a:ext cx="1641571" cy="307777"/>
          </a:xfrm>
          <a:prstGeom prst="rect">
            <a:avLst/>
          </a:prstGeom>
          <a:noFill/>
        </p:spPr>
        <p:txBody>
          <a:bodyPr wrap="square" rtlCol="0">
            <a:spAutoFit/>
          </a:bodyPr>
          <a:lstStyle/>
          <a:p>
            <a:r>
              <a:rPr lang="ja-JP" altLang="en-US" sz="1400" dirty="0" smtClean="0"/>
              <a:t>家電</a:t>
            </a:r>
            <a:endParaRPr lang="en-US" altLang="ja-JP" sz="1400" dirty="0" smtClean="0"/>
          </a:p>
        </p:txBody>
      </p:sp>
      <p:sp>
        <p:nvSpPr>
          <p:cNvPr id="30" name="テキスト ボックス 29"/>
          <p:cNvSpPr txBox="1"/>
          <p:nvPr/>
        </p:nvSpPr>
        <p:spPr>
          <a:xfrm>
            <a:off x="7838805" y="5065200"/>
            <a:ext cx="1641571" cy="307777"/>
          </a:xfrm>
          <a:prstGeom prst="rect">
            <a:avLst/>
          </a:prstGeom>
          <a:noFill/>
        </p:spPr>
        <p:txBody>
          <a:bodyPr wrap="square" rtlCol="0">
            <a:spAutoFit/>
          </a:bodyPr>
          <a:lstStyle/>
          <a:p>
            <a:r>
              <a:rPr lang="ja-JP" altLang="en-US" sz="1400" dirty="0"/>
              <a:t>日用品</a:t>
            </a:r>
            <a:endParaRPr lang="en-US" altLang="ja-JP" sz="1400" dirty="0" smtClean="0"/>
          </a:p>
        </p:txBody>
      </p:sp>
      <p:sp>
        <p:nvSpPr>
          <p:cNvPr id="31" name="テキスト ボックス 30"/>
          <p:cNvSpPr txBox="1"/>
          <p:nvPr/>
        </p:nvSpPr>
        <p:spPr>
          <a:xfrm>
            <a:off x="9984432" y="5065200"/>
            <a:ext cx="1641571" cy="307777"/>
          </a:xfrm>
          <a:prstGeom prst="rect">
            <a:avLst/>
          </a:prstGeom>
          <a:noFill/>
        </p:spPr>
        <p:txBody>
          <a:bodyPr wrap="square" rtlCol="0">
            <a:spAutoFit/>
          </a:bodyPr>
          <a:lstStyle/>
          <a:p>
            <a:r>
              <a:rPr lang="ja-JP" altLang="en-US" sz="1400" dirty="0" smtClean="0"/>
              <a:t>化粧品</a:t>
            </a:r>
            <a:endParaRPr lang="en-US" altLang="ja-JP" sz="1400" dirty="0" smtClean="0"/>
          </a:p>
        </p:txBody>
      </p:sp>
    </p:spTree>
    <p:extLst>
      <p:ext uri="{BB962C8B-B14F-4D97-AF65-F5344CB8AC3E}">
        <p14:creationId xmlns:p14="http://schemas.microsoft.com/office/powerpoint/2010/main" val="39021950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詳細</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graphicFrame>
        <p:nvGraphicFramePr>
          <p:cNvPr id="27" name="表 26"/>
          <p:cNvGraphicFramePr>
            <a:graphicFrameLocks noGrp="1"/>
          </p:cNvGraphicFramePr>
          <p:nvPr>
            <p:extLst>
              <p:ext uri="{D42A27DB-BD31-4B8C-83A1-F6EECF244321}">
                <p14:modId xmlns:p14="http://schemas.microsoft.com/office/powerpoint/2010/main" val="993824024"/>
              </p:ext>
            </p:extLst>
          </p:nvPr>
        </p:nvGraphicFramePr>
        <p:xfrm>
          <a:off x="560512" y="980728"/>
          <a:ext cx="11008096" cy="5564057"/>
        </p:xfrm>
        <a:graphic>
          <a:graphicData uri="http://schemas.openxmlformats.org/drawingml/2006/table">
            <a:tbl>
              <a:tblPr firstRow="1" bandRow="1"/>
              <a:tblGrid>
                <a:gridCol w="1624145">
                  <a:extLst>
                    <a:ext uri="{9D8B030D-6E8A-4147-A177-3AD203B41FA5}">
                      <a16:colId xmlns:a16="http://schemas.microsoft.com/office/drawing/2014/main" val="20000"/>
                    </a:ext>
                  </a:extLst>
                </a:gridCol>
                <a:gridCol w="9383951">
                  <a:extLst>
                    <a:ext uri="{9D8B030D-6E8A-4147-A177-3AD203B41FA5}">
                      <a16:colId xmlns:a16="http://schemas.microsoft.com/office/drawing/2014/main" val="20001"/>
                    </a:ext>
                  </a:extLst>
                </a:gridCol>
              </a:tblGrid>
              <a:tr h="47611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特集への誘導枠</a:t>
                      </a:r>
                      <a:endParaRPr kumimoji="1" lang="en-US" altLang="ja-JP" sz="14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400" b="0" i="0" u="none" strike="noStrike" dirty="0" smtClean="0">
                          <a:solidFill>
                            <a:schemeClr val="tx1"/>
                          </a:solidFill>
                          <a:latin typeface="メイリオ"/>
                          <a:ea typeface="メイリオ"/>
                          <a:cs typeface="Meiryo UI" pitchFamily="50" charset="-128"/>
                        </a:rPr>
                        <a:t>Yahoo!</a:t>
                      </a:r>
                      <a:r>
                        <a:rPr lang="ja-JP" altLang="en-US" sz="1400" b="0" i="0" u="none" strike="noStrike" dirty="0" smtClean="0">
                          <a:solidFill>
                            <a:schemeClr val="tx1"/>
                          </a:solidFill>
                          <a:latin typeface="メイリオ"/>
                          <a:ea typeface="メイリオ"/>
                          <a:cs typeface="Meiryo UI" pitchFamily="50" charset="-128"/>
                        </a:rPr>
                        <a:t>天気・災害　各ページの誘導枠</a:t>
                      </a:r>
                      <a:endParaRPr lang="en-US" altLang="ja-JP" sz="1400" b="0" i="0" u="none" strike="noStrike" dirty="0" smtClean="0">
                        <a:solidFill>
                          <a:schemeClr val="tx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167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特集ページ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400" dirty="0" smtClean="0">
                          <a:solidFill>
                            <a:schemeClr val="tx1"/>
                          </a:solidFill>
                          <a:latin typeface="メイリオ"/>
                          <a:ea typeface="メイリオ"/>
                          <a:cs typeface="メイリオ" panose="020B0604030504040204" pitchFamily="50" charset="-128"/>
                        </a:rPr>
                        <a:t>・掲載場所：</a:t>
                      </a:r>
                      <a:r>
                        <a:rPr lang="en-US" altLang="ja-JP" sz="1400" dirty="0" smtClean="0">
                          <a:solidFill>
                            <a:schemeClr val="tx1"/>
                          </a:solidFill>
                          <a:latin typeface="メイリオ"/>
                          <a:ea typeface="メイリオ"/>
                          <a:cs typeface="メイリオ" panose="020B0604030504040204" pitchFamily="50" charset="-128"/>
                        </a:rPr>
                        <a:t>Yahoo!</a:t>
                      </a:r>
                      <a:r>
                        <a:rPr lang="ja-JP" altLang="en-US" sz="1400" dirty="0" smtClean="0">
                          <a:solidFill>
                            <a:schemeClr val="tx1"/>
                          </a:solidFill>
                          <a:latin typeface="メイリオ"/>
                          <a:ea typeface="メイリオ"/>
                          <a:cs typeface="メイリオ" panose="020B0604030504040204" pitchFamily="50" charset="-128"/>
                        </a:rPr>
                        <a:t>天気・災害　花粉情報</a:t>
                      </a:r>
                      <a:r>
                        <a:rPr lang="en-US" altLang="ja-JP" sz="1400" dirty="0" smtClean="0">
                          <a:solidFill>
                            <a:schemeClr val="tx1"/>
                          </a:solidFill>
                          <a:latin typeface="メイリオ"/>
                          <a:ea typeface="メイリオ"/>
                          <a:cs typeface="メイリオ" panose="020B0604030504040204" pitchFamily="50" charset="-128"/>
                        </a:rPr>
                        <a:t>2022</a:t>
                      </a:r>
                    </a:p>
                    <a:p>
                      <a:pPr marL="0" indent="0">
                        <a:buNone/>
                      </a:pPr>
                      <a:r>
                        <a:rPr lang="ja-JP" altLang="en-US" sz="1400" dirty="0" smtClean="0">
                          <a:solidFill>
                            <a:schemeClr val="tx1"/>
                          </a:solidFill>
                          <a:latin typeface="メイリオ"/>
                          <a:ea typeface="メイリオ"/>
                          <a:cs typeface="メイリオ" panose="020B0604030504040204" pitchFamily="50" charset="-128"/>
                        </a:rPr>
                        <a:t>・デバイス：</a:t>
                      </a:r>
                      <a:r>
                        <a:rPr lang="en-US" altLang="ja-JP" sz="1400" dirty="0" smtClean="0">
                          <a:solidFill>
                            <a:schemeClr val="tx1"/>
                          </a:solidFill>
                          <a:latin typeface="メイリオ"/>
                          <a:ea typeface="メイリオ"/>
                          <a:cs typeface="メイリオ" panose="020B0604030504040204" pitchFamily="50" charset="-128"/>
                        </a:rPr>
                        <a:t>PC</a:t>
                      </a:r>
                      <a:r>
                        <a:rPr lang="ja-JP" altLang="en-US" sz="1400" dirty="0" smtClean="0">
                          <a:solidFill>
                            <a:schemeClr val="tx1"/>
                          </a:solidFill>
                          <a:latin typeface="メイリオ"/>
                          <a:ea typeface="メイリオ"/>
                          <a:cs typeface="メイリオ" panose="020B0604030504040204" pitchFamily="50" charset="-128"/>
                        </a:rPr>
                        <a:t>・スマートフォン</a:t>
                      </a:r>
                      <a:endParaRPr lang="en-US" altLang="ja-JP" sz="14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メイリオ"/>
                          <a:ea typeface="メイリオ"/>
                          <a:cs typeface="メイリオ" panose="020B0604030504040204" pitchFamily="50" charset="-128"/>
                        </a:rPr>
                        <a:t>・ページ内の広告枠：プライムディスプレイ・トップパネル</a:t>
                      </a:r>
                      <a:endParaRPr lang="en-US" altLang="ja-JP" sz="1400" dirty="0" smtClean="0">
                        <a:solidFill>
                          <a:schemeClr val="tx1"/>
                        </a:solidFill>
                        <a:latin typeface="メイリオ"/>
                        <a:ea typeface="メイリオ"/>
                        <a:cs typeface="メイリオ" panose="020B0604030504040204" pitchFamily="50" charset="-128"/>
                      </a:endParaRPr>
                    </a:p>
                    <a:p>
                      <a:pPr marL="0" indent="0">
                        <a:buNone/>
                      </a:pPr>
                      <a:r>
                        <a:rPr lang="ja-JP" altLang="en-US" sz="1400" dirty="0" smtClean="0">
                          <a:solidFill>
                            <a:schemeClr val="tx1"/>
                          </a:solidFill>
                          <a:latin typeface="メイリオ"/>
                          <a:ea typeface="メイリオ"/>
                          <a:cs typeface="メイリオ" panose="020B0604030504040204" pitchFamily="50" charset="-128"/>
                        </a:rPr>
                        <a:t>・保証</a:t>
                      </a:r>
                      <a:r>
                        <a:rPr lang="en-US" altLang="ja-JP" sz="1400" dirty="0" smtClean="0">
                          <a:solidFill>
                            <a:schemeClr val="tx1"/>
                          </a:solidFill>
                          <a:latin typeface="メイリオ"/>
                          <a:ea typeface="メイリオ"/>
                          <a:cs typeface="メイリオ" panose="020B0604030504040204" pitchFamily="50" charset="-128"/>
                        </a:rPr>
                        <a:t>PV</a:t>
                      </a:r>
                      <a:r>
                        <a:rPr lang="ja-JP" altLang="en-US" sz="1400" dirty="0" smtClean="0">
                          <a:solidFill>
                            <a:schemeClr val="tx1"/>
                          </a:solidFill>
                          <a:latin typeface="メイリオ"/>
                          <a:ea typeface="メイリオ"/>
                          <a:cs typeface="メイリオ" panose="020B0604030504040204" pitchFamily="50" charset="-128"/>
                        </a:rPr>
                        <a:t>：枠商品のため保証はいたしません</a:t>
                      </a:r>
                      <a:endParaRPr lang="en-US" altLang="ja-JP" sz="14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メイリオ"/>
                          <a:ea typeface="メイリオ"/>
                          <a:cs typeface="メイリオ" panose="020B0604030504040204" pitchFamily="50" charset="-128"/>
                        </a:rPr>
                        <a:t>・二次利用：不可</a:t>
                      </a:r>
                      <a:endParaRPr lang="en-US" altLang="ja-JP" sz="1400" dirty="0" smtClean="0">
                        <a:solidFill>
                          <a:schemeClr val="tx1"/>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241008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契約分類</a:t>
                      </a:r>
                      <a:endParaRPr kumimoji="1" lang="en-US" altLang="ja-JP" sz="14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100" b="0" i="0" dirty="0" smtClean="0">
                          <a:solidFill>
                            <a:schemeClr val="bg1"/>
                          </a:solidFill>
                          <a:latin typeface="メイリオ"/>
                          <a:ea typeface="メイリオ"/>
                          <a:cs typeface="Meiryo UI" pitchFamily="50" charset="-128"/>
                        </a:rPr>
                        <a:t>※</a:t>
                      </a:r>
                      <a:r>
                        <a:rPr kumimoji="1" lang="ja-JP" altLang="en-US" sz="1100" b="0" i="0" dirty="0" smtClean="0">
                          <a:solidFill>
                            <a:schemeClr val="bg1"/>
                          </a:solidFill>
                          <a:latin typeface="メイリオ"/>
                          <a:ea typeface="メイリオ"/>
                          <a:cs typeface="Meiryo UI" pitchFamily="50" charset="-128"/>
                        </a:rPr>
                        <a:t>お申し込み時に選択</a:t>
                      </a:r>
                      <a:endParaRPr kumimoji="1" lang="en-US" altLang="ja-JP" sz="11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■特集内バナー</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広告管理ツールよりお申し込み</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■オプション（アイコンカスタマイズ）　見積り：不要</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①契約分類：制作＋掲載</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②契約サービス：</a:t>
                      </a:r>
                      <a:r>
                        <a:rPr lang="en-US" altLang="ja-JP" sz="1400" dirty="0" smtClean="0">
                          <a:solidFill>
                            <a:schemeClr val="tx1"/>
                          </a:solidFill>
                          <a:latin typeface="+mn-lt"/>
                          <a:ea typeface="+mn-ea"/>
                          <a:cs typeface="メイリオ" panose="020B0604030504040204" pitchFamily="50" charset="-128"/>
                        </a:rPr>
                        <a:t>【</a:t>
                      </a:r>
                      <a:r>
                        <a:rPr lang="ja-JP" altLang="en-US" sz="1400" dirty="0" smtClean="0">
                          <a:solidFill>
                            <a:schemeClr val="tx1"/>
                          </a:solidFill>
                          <a:latin typeface="+mn-lt"/>
                          <a:ea typeface="+mn-ea"/>
                          <a:cs typeface="メイリオ" panose="020B0604030504040204" pitchFamily="50" charset="-128"/>
                        </a:rPr>
                        <a:t>制作</a:t>
                      </a:r>
                      <a:r>
                        <a:rPr lang="en-US" altLang="ja-JP" sz="1400" dirty="0" smtClean="0">
                          <a:solidFill>
                            <a:schemeClr val="tx1"/>
                          </a:solidFill>
                          <a:latin typeface="+mn-lt"/>
                          <a:ea typeface="+mn-ea"/>
                          <a:cs typeface="メイリオ" panose="020B0604030504040204" pitchFamily="50" charset="-128"/>
                        </a:rPr>
                        <a:t>+</a:t>
                      </a:r>
                      <a:r>
                        <a:rPr lang="ja-JP" altLang="en-US" sz="1400" dirty="0" smtClean="0">
                          <a:solidFill>
                            <a:schemeClr val="tx1"/>
                          </a:solidFill>
                          <a:latin typeface="+mn-lt"/>
                          <a:ea typeface="+mn-ea"/>
                          <a:cs typeface="メイリオ" panose="020B0604030504040204" pitchFamily="50" charset="-128"/>
                        </a:rPr>
                        <a:t>掲載</a:t>
                      </a:r>
                      <a:r>
                        <a:rPr lang="en-US" altLang="ja-JP" sz="1400" dirty="0" smtClean="0">
                          <a:solidFill>
                            <a:schemeClr val="tx1"/>
                          </a:solidFill>
                          <a:latin typeface="+mn-lt"/>
                          <a:ea typeface="+mn-ea"/>
                          <a:cs typeface="メイリオ" panose="020B0604030504040204" pitchFamily="50" charset="-128"/>
                        </a:rPr>
                        <a:t>】Yahoo!</a:t>
                      </a:r>
                      <a:r>
                        <a:rPr lang="ja-JP" altLang="en-US" sz="1400" dirty="0" smtClean="0">
                          <a:solidFill>
                            <a:schemeClr val="tx1"/>
                          </a:solidFill>
                          <a:latin typeface="+mn-lt"/>
                          <a:ea typeface="+mn-ea"/>
                          <a:cs typeface="メイリオ" panose="020B0604030504040204" pitchFamily="50" charset="-128"/>
                        </a:rPr>
                        <a:t>天気・災害　花粉情報</a:t>
                      </a:r>
                      <a:r>
                        <a:rPr lang="en-US" altLang="ja-JP" sz="1400" dirty="0" smtClean="0">
                          <a:solidFill>
                            <a:schemeClr val="tx1"/>
                          </a:solidFill>
                          <a:latin typeface="+mn-lt"/>
                          <a:ea typeface="+mn-ea"/>
                          <a:cs typeface="メイリオ" panose="020B0604030504040204" pitchFamily="50" charset="-128"/>
                        </a:rPr>
                        <a:t>2022</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③契約サービス詳細：</a:t>
                      </a:r>
                      <a:r>
                        <a:rPr lang="en-US" altLang="ja-JP" sz="1400" dirty="0" smtClean="0">
                          <a:solidFill>
                            <a:schemeClr val="tx1"/>
                          </a:solidFill>
                          <a:latin typeface="+mn-lt"/>
                          <a:ea typeface="+mn-ea"/>
                          <a:cs typeface="メイリオ" panose="020B0604030504040204" pitchFamily="50" charset="-128"/>
                        </a:rPr>
                        <a:t>Yahoo!</a:t>
                      </a:r>
                      <a:r>
                        <a:rPr lang="ja-JP" altLang="en-US" sz="1400" dirty="0" smtClean="0">
                          <a:solidFill>
                            <a:schemeClr val="tx1"/>
                          </a:solidFill>
                          <a:latin typeface="+mn-lt"/>
                          <a:ea typeface="+mn-ea"/>
                          <a:cs typeface="メイリオ" panose="020B0604030504040204" pitchFamily="50" charset="-128"/>
                        </a:rPr>
                        <a:t>天気・災害　花粉情報</a:t>
                      </a:r>
                      <a:r>
                        <a:rPr lang="en-US" altLang="ja-JP" sz="1400" dirty="0" smtClean="0">
                          <a:solidFill>
                            <a:schemeClr val="tx1"/>
                          </a:solidFill>
                          <a:latin typeface="+mn-lt"/>
                          <a:ea typeface="+mn-ea"/>
                          <a:cs typeface="メイリオ" panose="020B0604030504040204" pitchFamily="50" charset="-128"/>
                        </a:rPr>
                        <a:t>2022</a:t>
                      </a:r>
                      <a:r>
                        <a:rPr lang="ja-JP" altLang="en-US" sz="1400" dirty="0" smtClean="0">
                          <a:solidFill>
                            <a:schemeClr val="tx1"/>
                          </a:solidFill>
                          <a:latin typeface="+mn-lt"/>
                          <a:ea typeface="+mn-ea"/>
                          <a:cs typeface="メイリオ" panose="020B0604030504040204" pitchFamily="50" charset="-128"/>
                        </a:rPr>
                        <a:t>　アイコンカスタマイズ費</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■オプション（誘導枠カスタマイズ）　見積り：必要</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①契約分類：制作＋掲載</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②契約サービス：</a:t>
                      </a:r>
                      <a:r>
                        <a:rPr lang="en-US" altLang="ja-JP" sz="1400" dirty="0" smtClean="0">
                          <a:solidFill>
                            <a:schemeClr val="tx1"/>
                          </a:solidFill>
                          <a:latin typeface="+mn-lt"/>
                          <a:ea typeface="+mn-ea"/>
                          <a:cs typeface="メイリオ" panose="020B0604030504040204" pitchFamily="50" charset="-128"/>
                        </a:rPr>
                        <a:t>【</a:t>
                      </a:r>
                      <a:r>
                        <a:rPr lang="ja-JP" altLang="en-US" sz="1400" dirty="0" smtClean="0">
                          <a:solidFill>
                            <a:schemeClr val="tx1"/>
                          </a:solidFill>
                          <a:latin typeface="+mn-lt"/>
                          <a:ea typeface="+mn-ea"/>
                          <a:cs typeface="メイリオ" panose="020B0604030504040204" pitchFamily="50" charset="-128"/>
                        </a:rPr>
                        <a:t>制作</a:t>
                      </a:r>
                      <a:r>
                        <a:rPr lang="en-US" altLang="ja-JP" sz="1400" dirty="0" smtClean="0">
                          <a:solidFill>
                            <a:schemeClr val="tx1"/>
                          </a:solidFill>
                          <a:latin typeface="+mn-lt"/>
                          <a:ea typeface="+mn-ea"/>
                          <a:cs typeface="メイリオ" panose="020B0604030504040204" pitchFamily="50" charset="-128"/>
                        </a:rPr>
                        <a:t>+</a:t>
                      </a:r>
                      <a:r>
                        <a:rPr lang="ja-JP" altLang="en-US" sz="1400" dirty="0" smtClean="0">
                          <a:solidFill>
                            <a:schemeClr val="tx1"/>
                          </a:solidFill>
                          <a:latin typeface="+mn-lt"/>
                          <a:ea typeface="+mn-ea"/>
                          <a:cs typeface="メイリオ" panose="020B0604030504040204" pitchFamily="50" charset="-128"/>
                        </a:rPr>
                        <a:t>掲載</a:t>
                      </a:r>
                      <a:r>
                        <a:rPr lang="en-US" altLang="ja-JP" sz="1400" dirty="0" smtClean="0">
                          <a:solidFill>
                            <a:schemeClr val="tx1"/>
                          </a:solidFill>
                          <a:latin typeface="+mn-lt"/>
                          <a:ea typeface="+mn-ea"/>
                          <a:cs typeface="メイリオ" panose="020B0604030504040204" pitchFamily="50" charset="-128"/>
                        </a:rPr>
                        <a:t>】Yahoo!</a:t>
                      </a:r>
                      <a:r>
                        <a:rPr lang="ja-JP" altLang="en-US" sz="1400" dirty="0" smtClean="0">
                          <a:solidFill>
                            <a:schemeClr val="tx1"/>
                          </a:solidFill>
                          <a:latin typeface="+mn-lt"/>
                          <a:ea typeface="+mn-ea"/>
                          <a:cs typeface="メイリオ" panose="020B0604030504040204" pitchFamily="50" charset="-128"/>
                        </a:rPr>
                        <a:t>天気・災害　花粉情報</a:t>
                      </a:r>
                      <a:r>
                        <a:rPr lang="en-US" altLang="ja-JP" sz="1400" dirty="0" smtClean="0">
                          <a:solidFill>
                            <a:schemeClr val="tx1"/>
                          </a:solidFill>
                          <a:latin typeface="+mn-lt"/>
                          <a:ea typeface="+mn-ea"/>
                          <a:cs typeface="メイリオ" panose="020B0604030504040204" pitchFamily="50" charset="-128"/>
                        </a:rPr>
                        <a:t>2022</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③契約サービス詳細：</a:t>
                      </a:r>
                      <a:r>
                        <a:rPr lang="en-US" altLang="ja-JP" sz="1400" dirty="0" smtClean="0">
                          <a:solidFill>
                            <a:schemeClr val="tx1"/>
                          </a:solidFill>
                          <a:latin typeface="+mn-lt"/>
                          <a:ea typeface="+mn-ea"/>
                          <a:cs typeface="メイリオ" panose="020B0604030504040204" pitchFamily="50" charset="-128"/>
                        </a:rPr>
                        <a:t>Yahoo!</a:t>
                      </a:r>
                      <a:r>
                        <a:rPr lang="ja-JP" altLang="en-US" sz="1400" dirty="0" smtClean="0">
                          <a:solidFill>
                            <a:schemeClr val="tx1"/>
                          </a:solidFill>
                          <a:latin typeface="+mn-lt"/>
                          <a:ea typeface="+mn-ea"/>
                          <a:cs typeface="メイリオ" panose="020B0604030504040204" pitchFamily="50" charset="-128"/>
                        </a:rPr>
                        <a:t>天気・災害　花粉情報</a:t>
                      </a:r>
                      <a:r>
                        <a:rPr lang="en-US" altLang="ja-JP" sz="1400" dirty="0" smtClean="0">
                          <a:solidFill>
                            <a:schemeClr val="tx1"/>
                          </a:solidFill>
                          <a:latin typeface="+mn-lt"/>
                          <a:ea typeface="+mn-ea"/>
                          <a:cs typeface="メイリオ" panose="020B0604030504040204" pitchFamily="50" charset="-128"/>
                        </a:rPr>
                        <a:t>2022</a:t>
                      </a:r>
                      <a:r>
                        <a:rPr lang="ja-JP" altLang="en-US" sz="1400" dirty="0" smtClean="0">
                          <a:solidFill>
                            <a:schemeClr val="tx1"/>
                          </a:solidFill>
                          <a:latin typeface="+mn-lt"/>
                          <a:ea typeface="+mn-ea"/>
                          <a:cs typeface="メイリオ" panose="020B0604030504040204" pitchFamily="50" charset="-128"/>
                        </a:rPr>
                        <a:t>　誘導枠カスタマイズ費</a:t>
                      </a:r>
                      <a:endParaRPr lang="en-US" altLang="ja-JP" sz="1400" dirty="0" smtClean="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47624747"/>
                  </a:ext>
                </a:extLst>
              </a:tr>
              <a:tr h="57653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smtClean="0">
                          <a:solidFill>
                            <a:schemeClr val="bg1"/>
                          </a:solidFill>
                          <a:latin typeface="メイリオ"/>
                          <a:ea typeface="メイリオ"/>
                        </a:rPr>
                        <a:t>掲載期間</a:t>
                      </a:r>
                      <a:endParaRPr kumimoji="1" lang="ja-JP" altLang="en-US" sz="14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400" dirty="0" smtClean="0">
                          <a:solidFill>
                            <a:schemeClr val="tx1"/>
                          </a:solidFill>
                          <a:latin typeface="メイリオ"/>
                          <a:ea typeface="メイリオ"/>
                          <a:cs typeface="Meiryo UI" panose="020B0604030504040204" pitchFamily="50" charset="-128"/>
                        </a:rPr>
                        <a:t>2022/2/1</a:t>
                      </a:r>
                      <a:r>
                        <a:rPr lang="ja-JP" altLang="en-US" sz="1400" dirty="0" smtClean="0">
                          <a:solidFill>
                            <a:schemeClr val="tx1"/>
                          </a:solidFill>
                          <a:latin typeface="メイリオ"/>
                          <a:ea typeface="メイリオ"/>
                          <a:cs typeface="Meiryo UI" panose="020B0604030504040204" pitchFamily="50" charset="-128"/>
                        </a:rPr>
                        <a:t>（火）～</a:t>
                      </a:r>
                      <a:r>
                        <a:rPr lang="en-US" altLang="ja-JP" sz="1400" dirty="0" smtClean="0">
                          <a:solidFill>
                            <a:schemeClr val="tx1"/>
                          </a:solidFill>
                          <a:latin typeface="メイリオ"/>
                          <a:ea typeface="メイリオ"/>
                          <a:cs typeface="Meiryo UI" panose="020B0604030504040204" pitchFamily="50" charset="-128"/>
                        </a:rPr>
                        <a:t>2022/5/31</a:t>
                      </a:r>
                      <a:r>
                        <a:rPr lang="ja-JP" altLang="en-US" sz="1400" dirty="0" smtClean="0">
                          <a:solidFill>
                            <a:schemeClr val="tx1"/>
                          </a:solidFill>
                          <a:latin typeface="メイリオ"/>
                          <a:ea typeface="メイリオ"/>
                          <a:cs typeface="Meiryo UI" panose="020B0604030504040204" pitchFamily="50" charset="-128"/>
                        </a:rPr>
                        <a:t>（火）</a:t>
                      </a:r>
                      <a:endParaRPr lang="en-US" altLang="ja-JP" sz="1400" dirty="0" smtClean="0">
                        <a:solidFill>
                          <a:schemeClr val="tx1"/>
                        </a:solidFill>
                        <a:latin typeface="メイリオ"/>
                        <a:ea typeface="メイリオ"/>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4402656"/>
                  </a:ext>
                </a:extLst>
              </a:tr>
              <a:tr h="65994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smtClean="0">
                          <a:ln>
                            <a:noFill/>
                          </a:ln>
                          <a:solidFill>
                            <a:schemeClr val="tx1"/>
                          </a:solidFill>
                          <a:effectLst/>
                          <a:uLnTx/>
                          <a:uFillTx/>
                          <a:latin typeface="+mn-lt"/>
                          <a:ea typeface="+mn-ea"/>
                        </a:rPr>
                        <a:t>特集内バナー：</a:t>
                      </a:r>
                      <a:r>
                        <a:rPr kumimoji="1" lang="en-US" altLang="ja-JP" sz="1400" b="0" u="none" strike="noStrike" kern="1200" cap="none" spc="0" normalizeH="0" baseline="0" noProof="0" dirty="0" smtClean="0">
                          <a:ln>
                            <a:noFill/>
                          </a:ln>
                          <a:solidFill>
                            <a:schemeClr val="tx1"/>
                          </a:solidFill>
                          <a:effectLst/>
                          <a:uLnTx/>
                          <a:uFillTx/>
                          <a:latin typeface="+mn-lt"/>
                          <a:ea typeface="+mn-ea"/>
                        </a:rPr>
                        <a:t>300</a:t>
                      </a:r>
                      <a:r>
                        <a:rPr kumimoji="1" lang="ja-JP" altLang="en-US" sz="1400" b="0" u="none" strike="noStrike" kern="1200" cap="none" spc="0" normalizeH="0" baseline="0" noProof="0" dirty="0" smtClean="0">
                          <a:ln>
                            <a:noFill/>
                          </a:ln>
                          <a:solidFill>
                            <a:schemeClr val="tx1"/>
                          </a:solidFill>
                          <a:effectLst/>
                          <a:uLnTx/>
                          <a:uFillTx/>
                          <a:latin typeface="+mn-lt"/>
                          <a:ea typeface="+mn-ea"/>
                        </a:rPr>
                        <a:t>万円／枠（グロス）　</a:t>
                      </a:r>
                      <a:r>
                        <a:rPr kumimoji="1" lang="en-US" altLang="ja-JP" sz="1400" b="0" u="none" strike="noStrike" kern="1200" cap="none" spc="0" normalizeH="0" baseline="0" noProof="0" dirty="0" smtClean="0">
                          <a:ln>
                            <a:noFill/>
                          </a:ln>
                          <a:solidFill>
                            <a:schemeClr val="tx1"/>
                          </a:solidFill>
                          <a:effectLst/>
                          <a:uLnTx/>
                          <a:uFillTx/>
                          <a:latin typeface="+mn-lt"/>
                          <a:ea typeface="+mn-ea"/>
                        </a:rPr>
                        <a:t>※</a:t>
                      </a:r>
                      <a:r>
                        <a:rPr kumimoji="1" lang="ja-JP" altLang="en-US" sz="1400" b="0" u="none" strike="noStrike" kern="1200" cap="none" spc="0" normalizeH="0" baseline="0" noProof="0" dirty="0" smtClean="0">
                          <a:ln>
                            <a:noFill/>
                          </a:ln>
                          <a:solidFill>
                            <a:schemeClr val="tx1"/>
                          </a:solidFill>
                          <a:effectLst/>
                          <a:uLnTx/>
                          <a:uFillTx/>
                          <a:latin typeface="+mn-lt"/>
                          <a:ea typeface="+mn-ea"/>
                        </a:rPr>
                        <a:t>全</a:t>
                      </a:r>
                      <a:r>
                        <a:rPr kumimoji="1" lang="en-US" altLang="ja-JP" sz="1400" b="0" u="none" strike="noStrike" kern="1200" cap="none" spc="0" normalizeH="0" baseline="0" noProof="0" dirty="0" smtClean="0">
                          <a:ln>
                            <a:noFill/>
                          </a:ln>
                          <a:solidFill>
                            <a:schemeClr val="tx1"/>
                          </a:solidFill>
                          <a:effectLst/>
                          <a:uLnTx/>
                          <a:uFillTx/>
                          <a:latin typeface="+mn-lt"/>
                          <a:ea typeface="+mn-ea"/>
                        </a:rPr>
                        <a:t>5</a:t>
                      </a:r>
                      <a:r>
                        <a:rPr kumimoji="1" lang="ja-JP" altLang="en-US" sz="1400" b="0" u="none" strike="noStrike" kern="1200" cap="none" spc="0" normalizeH="0" baseline="0" noProof="0" dirty="0" smtClean="0">
                          <a:ln>
                            <a:noFill/>
                          </a:ln>
                          <a:solidFill>
                            <a:schemeClr val="tx1"/>
                          </a:solidFill>
                          <a:effectLst/>
                          <a:uLnTx/>
                          <a:uFillTx/>
                          <a:latin typeface="+mn-lt"/>
                          <a:ea typeface="+mn-ea"/>
                        </a:rPr>
                        <a:t>枠</a:t>
                      </a:r>
                      <a:endParaRPr kumimoji="1" lang="en-US" altLang="ja-JP" sz="14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smtClean="0">
                          <a:ln>
                            <a:noFill/>
                          </a:ln>
                          <a:solidFill>
                            <a:schemeClr val="tx1"/>
                          </a:solidFill>
                          <a:effectLst/>
                          <a:uLnTx/>
                          <a:uFillTx/>
                          <a:latin typeface="+mn-lt"/>
                          <a:ea typeface="+mn-ea"/>
                        </a:rPr>
                        <a:t>アイコンカスタマイズ：</a:t>
                      </a:r>
                      <a:r>
                        <a:rPr kumimoji="1" lang="en-US" altLang="ja-JP" sz="1400" b="0" u="none" strike="noStrike" kern="1200" cap="none" spc="0" normalizeH="0" baseline="0" noProof="0" dirty="0" smtClean="0">
                          <a:ln>
                            <a:noFill/>
                          </a:ln>
                          <a:solidFill>
                            <a:schemeClr val="tx1"/>
                          </a:solidFill>
                          <a:effectLst/>
                          <a:uLnTx/>
                          <a:uFillTx/>
                          <a:latin typeface="+mn-lt"/>
                          <a:ea typeface="+mn-ea"/>
                        </a:rPr>
                        <a:t>500</a:t>
                      </a:r>
                      <a:r>
                        <a:rPr kumimoji="1" lang="ja-JP" altLang="en-US" sz="1400" b="0" u="none" strike="noStrike" kern="1200" cap="none" spc="0" normalizeH="0" baseline="0" noProof="0" dirty="0" smtClean="0">
                          <a:ln>
                            <a:noFill/>
                          </a:ln>
                          <a:solidFill>
                            <a:schemeClr val="tx1"/>
                          </a:solidFill>
                          <a:effectLst/>
                          <a:uLnTx/>
                          <a:uFillTx/>
                          <a:latin typeface="+mn-lt"/>
                          <a:ea typeface="+mn-ea"/>
                        </a:rPr>
                        <a:t>万円／枠（ネット）　</a:t>
                      </a:r>
                      <a:endParaRPr kumimoji="1" lang="en-US" altLang="ja-JP" sz="14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smtClean="0">
                          <a:ln>
                            <a:noFill/>
                          </a:ln>
                          <a:solidFill>
                            <a:schemeClr val="tx1"/>
                          </a:solidFill>
                          <a:effectLst/>
                          <a:uLnTx/>
                          <a:uFillTx/>
                          <a:latin typeface="+mn-lt"/>
                          <a:ea typeface="+mn-ea"/>
                        </a:rPr>
                        <a:t>誘導枠カスタマイズ：</a:t>
                      </a:r>
                      <a:r>
                        <a:rPr kumimoji="1" lang="en-US" altLang="ja-JP" sz="1400" b="0" u="none" strike="noStrike" kern="1200" cap="none" spc="0" normalizeH="0" baseline="0" noProof="0" dirty="0" smtClean="0">
                          <a:ln>
                            <a:noFill/>
                          </a:ln>
                          <a:solidFill>
                            <a:schemeClr val="tx1"/>
                          </a:solidFill>
                          <a:effectLst/>
                          <a:uLnTx/>
                          <a:uFillTx/>
                          <a:latin typeface="+mn-lt"/>
                          <a:ea typeface="+mn-ea"/>
                        </a:rPr>
                        <a:t>500</a:t>
                      </a:r>
                      <a:r>
                        <a:rPr kumimoji="1" lang="ja-JP" altLang="en-US" sz="1400" b="0" u="none" strike="noStrike" kern="1200" cap="none" spc="0" normalizeH="0" baseline="0" noProof="0" dirty="0" smtClean="0">
                          <a:ln>
                            <a:noFill/>
                          </a:ln>
                          <a:solidFill>
                            <a:schemeClr val="tx1"/>
                          </a:solidFill>
                          <a:effectLst/>
                          <a:uLnTx/>
                          <a:uFillTx/>
                          <a:latin typeface="+mn-lt"/>
                          <a:ea typeface="+mn-ea"/>
                        </a:rPr>
                        <a:t>万円～（ネット）　</a:t>
                      </a:r>
                      <a:r>
                        <a:rPr kumimoji="1" lang="en-US" altLang="ja-JP" sz="1400" b="0" u="none" strike="noStrike" kern="1200" cap="none" spc="0" normalizeH="0" baseline="0" noProof="0" dirty="0" smtClean="0">
                          <a:ln>
                            <a:noFill/>
                          </a:ln>
                          <a:solidFill>
                            <a:schemeClr val="tx1"/>
                          </a:solidFill>
                          <a:effectLst/>
                          <a:uLnTx/>
                          <a:uFillTx/>
                          <a:latin typeface="+mn-lt"/>
                          <a:ea typeface="+mn-ea"/>
                        </a:rPr>
                        <a:t>※</a:t>
                      </a:r>
                      <a:r>
                        <a:rPr kumimoji="1" lang="ja-JP" altLang="en-US" sz="1400" b="0" u="none" strike="noStrike" kern="1200" cap="none" spc="0" normalizeH="0" baseline="0" noProof="0" dirty="0" smtClean="0">
                          <a:ln>
                            <a:noFill/>
                          </a:ln>
                          <a:solidFill>
                            <a:schemeClr val="tx1"/>
                          </a:solidFill>
                          <a:effectLst/>
                          <a:uLnTx/>
                          <a:uFillTx/>
                          <a:latin typeface="+mn-lt"/>
                          <a:ea typeface="+mn-ea"/>
                        </a:rPr>
                        <a:t>掲載期間によって変動</a:t>
                      </a:r>
                      <a:endParaRPr kumimoji="1" lang="en-US" altLang="ja-JP" sz="1400" b="0" u="none" strike="noStrike" kern="1200" cap="none" spc="0" normalizeH="0" baseline="0" noProof="0" dirty="0" smtClean="0">
                        <a:ln>
                          <a:noFill/>
                        </a:ln>
                        <a:solidFill>
                          <a:schemeClr val="tx1"/>
                        </a:solidFill>
                        <a:effectLst/>
                        <a:uLnTx/>
                        <a:uFillTx/>
                        <a:latin typeface="+mn-lt"/>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46925963"/>
                  </a:ext>
                </a:extLst>
              </a:tr>
            </a:tbl>
          </a:graphicData>
        </a:graphic>
      </p:graphicFrame>
    </p:spTree>
    <p:extLst>
      <p:ext uri="{BB962C8B-B14F-4D97-AF65-F5344CB8AC3E}">
        <p14:creationId xmlns:p14="http://schemas.microsoft.com/office/powerpoint/2010/main" val="28202976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広告商品 詳細</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graphicFrame>
        <p:nvGraphicFramePr>
          <p:cNvPr id="27" name="表 26"/>
          <p:cNvGraphicFramePr>
            <a:graphicFrameLocks noGrp="1"/>
          </p:cNvGraphicFramePr>
          <p:nvPr>
            <p:extLst>
              <p:ext uri="{D42A27DB-BD31-4B8C-83A1-F6EECF244321}">
                <p14:modId xmlns:p14="http://schemas.microsoft.com/office/powerpoint/2010/main" val="2122587073"/>
              </p:ext>
            </p:extLst>
          </p:nvPr>
        </p:nvGraphicFramePr>
        <p:xfrm>
          <a:off x="560512" y="1091644"/>
          <a:ext cx="11008096" cy="5405422"/>
        </p:xfrm>
        <a:graphic>
          <a:graphicData uri="http://schemas.openxmlformats.org/drawingml/2006/table">
            <a:tbl>
              <a:tblPr firstRow="1" bandRow="1"/>
              <a:tblGrid>
                <a:gridCol w="1624145">
                  <a:extLst>
                    <a:ext uri="{9D8B030D-6E8A-4147-A177-3AD203B41FA5}">
                      <a16:colId xmlns:a16="http://schemas.microsoft.com/office/drawing/2014/main" val="20000"/>
                    </a:ext>
                  </a:extLst>
                </a:gridCol>
                <a:gridCol w="9383951">
                  <a:extLst>
                    <a:ext uri="{9D8B030D-6E8A-4147-A177-3AD203B41FA5}">
                      <a16:colId xmlns:a16="http://schemas.microsoft.com/office/drawing/2014/main" val="20001"/>
                    </a:ext>
                  </a:extLst>
                </a:gridCol>
              </a:tblGrid>
              <a:tr h="134509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お申込期限</a:t>
                      </a:r>
                      <a:endParaRPr kumimoji="1" lang="en-US" altLang="ja-JP" sz="14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endParaRPr lang="en-US" altLang="ja-JP" sz="14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400" b="0" i="0" u="none" strike="noStrike" dirty="0" smtClean="0">
                          <a:solidFill>
                            <a:schemeClr val="tx1"/>
                          </a:solidFill>
                          <a:latin typeface="メイリオ"/>
                          <a:ea typeface="メイリオ"/>
                          <a:cs typeface="Meiryo UI" pitchFamily="50" charset="-128"/>
                        </a:rPr>
                        <a:t>エントリー期間内に実施意向をご連絡ください。</a:t>
                      </a:r>
                      <a:endParaRPr lang="en-US" altLang="ja-JP" sz="1400" b="0" i="0" u="none" strike="noStrike" dirty="0" smtClean="0">
                        <a:solidFill>
                          <a:schemeClr val="tx1"/>
                        </a:solidFill>
                        <a:latin typeface="メイリオ"/>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smtClean="0">
                          <a:ln>
                            <a:noFill/>
                          </a:ln>
                          <a:solidFill>
                            <a:schemeClr val="tx1"/>
                          </a:solidFill>
                          <a:effectLst/>
                          <a:uLnTx/>
                          <a:uFillTx/>
                          <a:latin typeface="メイリオ"/>
                          <a:ea typeface="メイリオ"/>
                        </a:rPr>
                        <a:t>--------------------------------------------------------------------</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smtClean="0">
                          <a:ln>
                            <a:noFill/>
                          </a:ln>
                          <a:solidFill>
                            <a:schemeClr val="tx1"/>
                          </a:solidFill>
                          <a:effectLst/>
                          <a:uLnTx/>
                          <a:uFillTx/>
                          <a:latin typeface="メイリオ"/>
                          <a:ea typeface="メイリオ"/>
                        </a:rPr>
                        <a:t>■エントリー期間</a:t>
                      </a:r>
                      <a:endParaRPr kumimoji="1" lang="en-US" altLang="ja-JP" sz="1400" b="0" u="none" strike="noStrike" kern="1200" cap="none" spc="0" normalizeH="0" baseline="0" noProof="0" dirty="0" smtClean="0">
                        <a:ln>
                          <a:noFill/>
                        </a:ln>
                        <a:solidFill>
                          <a:schemeClr val="tx1"/>
                        </a:solidFill>
                        <a:effectLst/>
                        <a:uLnTx/>
                        <a:uFillTx/>
                        <a:latin typeface="メイリオ"/>
                        <a:ea typeface="メイリオ"/>
                      </a:endParaRPr>
                    </a:p>
                    <a:p>
                      <a:pPr algn="l"/>
                      <a:r>
                        <a:rPr lang="en-US" altLang="ja-JP" sz="1400" dirty="0" smtClean="0"/>
                        <a:t>5</a:t>
                      </a:r>
                      <a:r>
                        <a:rPr lang="ja-JP" altLang="en-US" sz="1400" dirty="0" smtClean="0"/>
                        <a:t>枠買切り：</a:t>
                      </a:r>
                      <a:r>
                        <a:rPr lang="en-US" altLang="ja-JP" sz="1400" dirty="0" smtClean="0"/>
                        <a:t>2021/11/10</a:t>
                      </a:r>
                      <a:r>
                        <a:rPr lang="ja-JP" altLang="en-US" sz="1400" dirty="0" smtClean="0"/>
                        <a:t>（水）～</a:t>
                      </a:r>
                      <a:r>
                        <a:rPr lang="en-US" altLang="ja-JP" sz="1400" dirty="0" smtClean="0"/>
                        <a:t>2021/12/10</a:t>
                      </a:r>
                      <a:r>
                        <a:rPr lang="ja-JP" altLang="en-US" sz="1400" dirty="0" smtClean="0"/>
                        <a:t>（金）</a:t>
                      </a:r>
                      <a:endParaRPr lang="en-US" altLang="ja-JP" sz="1400" dirty="0" smtClean="0"/>
                    </a:p>
                    <a:p>
                      <a:pPr algn="l"/>
                      <a:r>
                        <a:rPr lang="en-US" altLang="ja-JP" sz="1400" dirty="0" smtClean="0"/>
                        <a:t>1</a:t>
                      </a:r>
                      <a:r>
                        <a:rPr lang="ja-JP" altLang="en-US" sz="1400" dirty="0" smtClean="0"/>
                        <a:t>枠ずつ：</a:t>
                      </a:r>
                      <a:r>
                        <a:rPr lang="en-US" altLang="ja-JP" sz="1400" dirty="0" smtClean="0"/>
                        <a:t>2021/12/13</a:t>
                      </a:r>
                      <a:r>
                        <a:rPr lang="ja-JP" altLang="en-US" sz="1400" dirty="0" smtClean="0"/>
                        <a:t>（月）～</a:t>
                      </a:r>
                      <a:r>
                        <a:rPr lang="en-US" altLang="ja-JP" sz="1400" dirty="0" smtClean="0"/>
                        <a:t>2022/1/14</a:t>
                      </a:r>
                      <a:r>
                        <a:rPr lang="ja-JP" altLang="en-US" sz="1400" dirty="0" smtClean="0"/>
                        <a:t>（金）</a:t>
                      </a:r>
                      <a:endParaRPr lang="en-US" altLang="ja-JP" sz="14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smtClean="0">
                          <a:ln>
                            <a:noFill/>
                          </a:ln>
                          <a:solidFill>
                            <a:schemeClr val="tx1"/>
                          </a:solidFill>
                          <a:effectLst/>
                          <a:uLnTx/>
                          <a:uFillTx/>
                          <a:latin typeface="メイリオ"/>
                          <a:ea typeface="メイリオ"/>
                        </a:rPr>
                        <a:t>--------------------------------------------------------------------</a:t>
                      </a:r>
                    </a:p>
                    <a:p>
                      <a:pPr algn="l"/>
                      <a:endParaRPr lang="en-US" altLang="ja-JP" sz="1400" dirty="0" smtClean="0"/>
                    </a:p>
                    <a:p>
                      <a:pPr algn="l"/>
                      <a:r>
                        <a:rPr lang="ja-JP" altLang="en-US" sz="1400" dirty="0" smtClean="0"/>
                        <a:t>アイコンカスタマイズ・誘導枠カスタマイズをご実施の場合、</a:t>
                      </a:r>
                      <a:r>
                        <a:rPr lang="en-US" altLang="ja-JP" sz="1400" dirty="0" smtClean="0"/>
                        <a:t>2022/1/14</a:t>
                      </a:r>
                      <a:r>
                        <a:rPr lang="ja-JP" altLang="en-US" sz="1400" dirty="0" smtClean="0"/>
                        <a:t>（金）までにお申込ください。</a:t>
                      </a:r>
                      <a:endParaRPr lang="en-US" altLang="ja-JP" sz="14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100" b="0" u="none" strike="noStrike" kern="1200" cap="none" spc="0" normalizeH="0" baseline="0" noProof="0" dirty="0" smtClean="0">
                          <a:ln>
                            <a:noFill/>
                          </a:ln>
                          <a:solidFill>
                            <a:schemeClr val="tx1"/>
                          </a:solidFill>
                          <a:effectLst/>
                          <a:uLnTx/>
                          <a:uFillTx/>
                          <a:latin typeface="メイリオ"/>
                          <a:ea typeface="メイリオ"/>
                        </a:rPr>
                        <a:t>お申し込み時に掲載期間が未決定の場合は、別途、掲載開始日の</a:t>
                      </a:r>
                      <a:r>
                        <a:rPr kumimoji="1" lang="en-US" altLang="ja-JP" sz="1100" b="0" u="none" strike="noStrike" kern="1200" cap="none" spc="0" normalizeH="0" baseline="0" noProof="0" dirty="0" smtClean="0">
                          <a:ln>
                            <a:noFill/>
                          </a:ln>
                          <a:solidFill>
                            <a:schemeClr val="tx1"/>
                          </a:solidFill>
                          <a:effectLst/>
                          <a:uLnTx/>
                          <a:uFillTx/>
                          <a:latin typeface="メイリオ"/>
                          <a:ea typeface="メイリオ"/>
                        </a:rPr>
                        <a:t>5</a:t>
                      </a:r>
                      <a:r>
                        <a:rPr kumimoji="1" lang="ja-JP" altLang="en-US" sz="1100" b="0" u="none" strike="noStrike" kern="1200" cap="none" spc="0" normalizeH="0" baseline="0" noProof="0" dirty="0" smtClean="0">
                          <a:ln>
                            <a:noFill/>
                          </a:ln>
                          <a:solidFill>
                            <a:schemeClr val="tx1"/>
                          </a:solidFill>
                          <a:effectLst/>
                          <a:uLnTx/>
                          <a:uFillTx/>
                          <a:latin typeface="メイリオ"/>
                          <a:ea typeface="メイリオ"/>
                        </a:rPr>
                        <a:t>営業日前までに掲載期間のご連絡をメールでいただきます</a:t>
                      </a:r>
                      <a:endParaRPr kumimoji="1" lang="en-US" altLang="ja-JP" sz="11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100" b="0" u="none" strike="noStrike" kern="1200" cap="none" spc="0" normalizeH="0" baseline="0" noProof="0" dirty="0" smtClean="0">
                          <a:ln>
                            <a:noFill/>
                          </a:ln>
                          <a:solidFill>
                            <a:schemeClr val="tx1"/>
                          </a:solidFill>
                          <a:effectLst/>
                          <a:uLnTx/>
                          <a:uFillTx/>
                          <a:latin typeface="メイリオ"/>
                          <a:ea typeface="メイリオ"/>
                        </a:rPr>
                        <a:t>既定のスペックと異なる内容でお申込の際は専用の資料と専用のお申込フォームを発行いたします。詳細は弊社営業にお問い合わせください</a:t>
                      </a:r>
                      <a:endParaRPr kumimoji="1" lang="en-US" altLang="ja-JP" sz="11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b="0" u="none" strike="noStrike" kern="1200" cap="none" spc="0" normalizeH="0" baseline="0" noProof="0" dirty="0" smtClean="0">
                        <a:ln>
                          <a:noFill/>
                        </a:ln>
                        <a:solidFill>
                          <a:schemeClr val="tx1"/>
                        </a:solidFill>
                        <a:effectLst/>
                        <a:uLnTx/>
                        <a:uFillTx/>
                        <a:latin typeface="メイリオ"/>
                        <a:ea typeface="メイリオ"/>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612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有効期間</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en-US" altLang="ja-JP" sz="1400" dirty="0" smtClean="0">
                          <a:solidFill>
                            <a:schemeClr val="tx1"/>
                          </a:solidFill>
                          <a:latin typeface="メイリオ"/>
                          <a:ea typeface="メイリオ"/>
                          <a:cs typeface="メイリオ" panose="020B0604030504040204" pitchFamily="50" charset="-128"/>
                        </a:rPr>
                        <a:t>2022/5/31</a:t>
                      </a:r>
                      <a:r>
                        <a:rPr lang="ja-JP" altLang="en-US" sz="1400" dirty="0" smtClean="0">
                          <a:solidFill>
                            <a:schemeClr val="tx1"/>
                          </a:solidFill>
                          <a:latin typeface="メイリオ"/>
                          <a:ea typeface="メイリオ"/>
                          <a:cs typeface="メイリオ" panose="020B0604030504040204" pitchFamily="50" charset="-128"/>
                        </a:rPr>
                        <a:t>（火）</a:t>
                      </a:r>
                      <a:endParaRPr lang="en-US" altLang="ja-JP" sz="1400" dirty="0" smtClean="0">
                        <a:solidFill>
                          <a:schemeClr val="tx1"/>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119485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レポート項目</a:t>
                      </a:r>
                      <a:endParaRPr kumimoji="1" lang="en-US" altLang="ja-JP" sz="14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Verdana" pitchFamily="34" charset="0"/>
                        </a:rPr>
                        <a:t>特集の</a:t>
                      </a:r>
                      <a:r>
                        <a:rPr lang="en-US" altLang="ja-JP" sz="1400" dirty="0" smtClean="0">
                          <a:solidFill>
                            <a:schemeClr val="tx1"/>
                          </a:solidFill>
                          <a:latin typeface="+mn-lt"/>
                          <a:ea typeface="+mn-ea"/>
                          <a:cs typeface="Verdana" pitchFamily="34" charset="0"/>
                        </a:rPr>
                        <a:t>PV</a:t>
                      </a:r>
                      <a:r>
                        <a:rPr lang="ja-JP" altLang="en-US" sz="1400" dirty="0" smtClean="0">
                          <a:solidFill>
                            <a:schemeClr val="tx1"/>
                          </a:solidFill>
                          <a:latin typeface="+mn-lt"/>
                          <a:ea typeface="+mn-ea"/>
                          <a:cs typeface="Verdana" pitchFamily="34" charset="0"/>
                        </a:rPr>
                        <a:t>・</a:t>
                      </a:r>
                      <a:r>
                        <a:rPr lang="en-US" altLang="ja-JP" sz="1400" dirty="0" smtClean="0">
                          <a:solidFill>
                            <a:schemeClr val="tx1"/>
                          </a:solidFill>
                          <a:latin typeface="+mn-lt"/>
                          <a:ea typeface="+mn-ea"/>
                          <a:cs typeface="Verdana" pitchFamily="34" charset="0"/>
                        </a:rPr>
                        <a:t>UB</a:t>
                      </a:r>
                      <a:r>
                        <a:rPr lang="ja-JP" altLang="en-US" sz="1400" dirty="0" smtClean="0">
                          <a:solidFill>
                            <a:schemeClr val="tx1"/>
                          </a:solidFill>
                          <a:latin typeface="+mn-lt"/>
                          <a:ea typeface="+mn-ea"/>
                          <a:cs typeface="Verdana" pitchFamily="34" charset="0"/>
                        </a:rPr>
                        <a:t>数</a:t>
                      </a:r>
                      <a:endParaRPr lang="en-US" altLang="ja-JP" sz="1400" dirty="0" smtClean="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solidFill>
                          <a:latin typeface="+mn-lt"/>
                          <a:ea typeface="+mn-ea"/>
                          <a:cs typeface="Verdana" pitchFamily="34" charset="0"/>
                        </a:rPr>
                        <a:t>※</a:t>
                      </a:r>
                      <a:r>
                        <a:rPr lang="ja-JP" altLang="en-US" sz="1100" dirty="0" smtClean="0">
                          <a:solidFill>
                            <a:schemeClr val="tx1"/>
                          </a:solidFill>
                          <a:latin typeface="+mn-lt"/>
                          <a:ea typeface="+mn-ea"/>
                          <a:cs typeface="Verdana" pitchFamily="34" charset="0"/>
                        </a:rPr>
                        <a:t>掲載終了から</a:t>
                      </a:r>
                      <a:r>
                        <a:rPr lang="en-US" altLang="ja-JP" sz="1100" dirty="0" smtClean="0">
                          <a:solidFill>
                            <a:schemeClr val="tx1"/>
                          </a:solidFill>
                          <a:latin typeface="+mn-lt"/>
                          <a:ea typeface="+mn-ea"/>
                          <a:cs typeface="Verdana" pitchFamily="34" charset="0"/>
                        </a:rPr>
                        <a:t>2</a:t>
                      </a:r>
                      <a:r>
                        <a:rPr lang="ja-JP" altLang="en-US" sz="1100" dirty="0" smtClean="0">
                          <a:solidFill>
                            <a:schemeClr val="tx1"/>
                          </a:solidFill>
                          <a:latin typeface="+mn-lt"/>
                          <a:ea typeface="+mn-ea"/>
                          <a:cs typeface="Verdana" pitchFamily="34" charset="0"/>
                        </a:rPr>
                        <a:t>週間程度でご提出いたします。</a:t>
                      </a:r>
                      <a:endParaRPr lang="en-US" altLang="ja-JP" sz="1100" dirty="0" smtClean="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solidFill>
                          <a:latin typeface="+mn-lt"/>
                          <a:ea typeface="+mn-ea"/>
                          <a:cs typeface="メイリオ" panose="020B0604030504040204" pitchFamily="50" charset="-128"/>
                        </a:rPr>
                        <a:t>※</a:t>
                      </a:r>
                      <a:r>
                        <a:rPr lang="ja-JP" altLang="en-US" sz="1100" dirty="0" smtClean="0">
                          <a:solidFill>
                            <a:schemeClr val="tx1"/>
                          </a:solidFill>
                          <a:latin typeface="+mn-lt"/>
                          <a:ea typeface="+mn-ea"/>
                          <a:cs typeface="メイリオ" panose="020B0604030504040204" pitchFamily="50" charset="-128"/>
                        </a:rPr>
                        <a:t>特集内バナーの掲載結果は広告管理ツールより取得ください。</a:t>
                      </a:r>
                      <a:endParaRPr lang="en-US" altLang="ja-JP" sz="1100" dirty="0" smtClean="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47624747"/>
                  </a:ext>
                </a:extLst>
              </a:tr>
              <a:tr h="119485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smtClean="0">
                          <a:solidFill>
                            <a:schemeClr val="bg1"/>
                          </a:solidFill>
                          <a:latin typeface="メイリオ"/>
                          <a:ea typeface="メイリオ"/>
                          <a:cs typeface="Meiryo UI" pitchFamily="50" charset="-128"/>
                        </a:rPr>
                        <a:t>注意事項</a:t>
                      </a:r>
                      <a:endParaRPr kumimoji="1" lang="en-US" altLang="ja-JP" sz="14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solidFill>
                            <a:schemeClr val="tx1"/>
                          </a:solidFill>
                          <a:latin typeface="+mn-lt"/>
                          <a:ea typeface="+mn-ea"/>
                          <a:cs typeface="メイリオ" panose="020B0604030504040204" pitchFamily="50" charset="-128"/>
                        </a:rPr>
                        <a:t>p.18</a:t>
                      </a:r>
                      <a:r>
                        <a:rPr lang="ja-JP" altLang="en-US" sz="1400" dirty="0" smtClean="0">
                          <a:solidFill>
                            <a:schemeClr val="tx1"/>
                          </a:solidFill>
                          <a:latin typeface="+mn-lt"/>
                          <a:ea typeface="+mn-ea"/>
                          <a:cs typeface="メイリオ" panose="020B0604030504040204" pitchFamily="50" charset="-128"/>
                        </a:rPr>
                        <a:t>のフローで必ず実施可否をお問い合わせください。</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実施可の場合、期間内にエントリーいただいた順に先着で販売いたします。</a:t>
                      </a:r>
                      <a:endParaRPr lang="en-US" altLang="ja-JP" sz="14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chemeClr val="tx1"/>
                          </a:solidFill>
                          <a:latin typeface="+mn-lt"/>
                          <a:ea typeface="+mn-ea"/>
                          <a:cs typeface="メイリオ" panose="020B0604030504040204" pitchFamily="50" charset="-128"/>
                        </a:rPr>
                        <a:t>エントリーを受領し、枠抑えのご連絡後はキャンセル不可となりますのでご注意ください。</a:t>
                      </a:r>
                      <a:endParaRPr lang="en-US" altLang="ja-JP" sz="1200" dirty="0" smtClean="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7053291"/>
                  </a:ext>
                </a:extLst>
              </a:tr>
            </a:tbl>
          </a:graphicData>
        </a:graphic>
      </p:graphicFrame>
    </p:spTree>
    <p:extLst>
      <p:ext uri="{BB962C8B-B14F-4D97-AF65-F5344CB8AC3E}">
        <p14:creationId xmlns:p14="http://schemas.microsoft.com/office/powerpoint/2010/main" val="20880812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407367" y="2148678"/>
            <a:ext cx="2664297"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プレースホルダー 2"/>
          <p:cNvSpPr>
            <a:spLocks noGrp="1"/>
          </p:cNvSpPr>
          <p:nvPr>
            <p:ph type="body" sz="quarter" idx="11"/>
          </p:nvPr>
        </p:nvSpPr>
        <p:spPr/>
        <p:txBody>
          <a:bodyPr/>
          <a:lstStyle/>
          <a:p>
            <a:r>
              <a:rPr lang="ja-JP" altLang="en-US" dirty="0"/>
              <a:t>実施可否の</a:t>
            </a:r>
            <a:r>
              <a:rPr lang="ja-JP" altLang="en-US" dirty="0" smtClean="0"/>
              <a:t>問い合わせ・エントリーフロー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正方形/長方形 5"/>
          <p:cNvSpPr/>
          <p:nvPr/>
        </p:nvSpPr>
        <p:spPr>
          <a:xfrm>
            <a:off x="407368" y="1052736"/>
            <a:ext cx="11809312" cy="369332"/>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ご協賛希望の</a:t>
            </a:r>
            <a:r>
              <a:rPr lang="ja-JP" altLang="en-US" dirty="0"/>
              <a:t>場合は</a:t>
            </a:r>
            <a:r>
              <a:rPr lang="ja-JP" altLang="en-US" dirty="0" smtClean="0"/>
              <a:t>、弊社担当営業</a:t>
            </a:r>
            <a:r>
              <a:rPr lang="ja-JP" altLang="en-US" dirty="0"/>
              <a:t>また</a:t>
            </a:r>
            <a:r>
              <a:rPr lang="ja-JP" altLang="en-US" dirty="0" smtClean="0"/>
              <a:t>は</a:t>
            </a:r>
            <a:r>
              <a:rPr lang="en-US" altLang="ja-JP" dirty="0" smtClean="0"/>
              <a:t>Yahoo!</a:t>
            </a:r>
            <a:r>
              <a:rPr lang="ja-JP" altLang="en-US" dirty="0" smtClean="0"/>
              <a:t>広告パートナーサポート宛に以下の項目をご連絡ください。</a:t>
            </a:r>
            <a:endParaRPr lang="en-US" altLang="ja-JP" dirty="0"/>
          </a:p>
        </p:txBody>
      </p:sp>
      <p:sp>
        <p:nvSpPr>
          <p:cNvPr id="7" name="正方形/長方形 6"/>
          <p:cNvSpPr/>
          <p:nvPr/>
        </p:nvSpPr>
        <p:spPr>
          <a:xfrm>
            <a:off x="407368" y="2785224"/>
            <a:ext cx="5472608" cy="2677656"/>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t>■</a:t>
            </a:r>
            <a:r>
              <a:rPr lang="ja-JP" altLang="en-US" sz="1400" dirty="0" smtClean="0"/>
              <a:t>ご連絡</a:t>
            </a:r>
            <a:r>
              <a:rPr lang="ja-JP" altLang="en-US" sz="1400" dirty="0"/>
              <a:t>いただきたい</a:t>
            </a:r>
            <a:r>
              <a:rPr lang="ja-JP" altLang="en-US" sz="1400" dirty="0" smtClean="0"/>
              <a:t>項目</a:t>
            </a:r>
            <a:endParaRPr lang="en-US" altLang="ja-JP" sz="1100" u="sng" dirty="0"/>
          </a:p>
          <a:p>
            <a:endParaRPr lang="en-US" altLang="ja-JP" sz="1400" dirty="0" smtClean="0"/>
          </a:p>
          <a:p>
            <a:r>
              <a:rPr lang="ja-JP" altLang="en-US" sz="1400" dirty="0" smtClean="0"/>
              <a:t>商品名</a:t>
            </a:r>
            <a:r>
              <a:rPr lang="ja-JP" altLang="en-US" sz="1400" dirty="0" smtClean="0">
                <a:sym typeface="Wingdings" panose="05000000000000000000" pitchFamily="2" charset="2"/>
              </a:rPr>
              <a:t>：花粉情報</a:t>
            </a:r>
            <a:r>
              <a:rPr lang="en-US" altLang="ja-JP" sz="1400" dirty="0" smtClean="0">
                <a:sym typeface="Wingdings" panose="05000000000000000000" pitchFamily="2" charset="2"/>
              </a:rPr>
              <a:t>2022</a:t>
            </a:r>
          </a:p>
          <a:p>
            <a:r>
              <a:rPr lang="ja-JP" altLang="en-US" sz="1400" dirty="0" smtClean="0"/>
              <a:t>枠数：</a:t>
            </a:r>
            <a:r>
              <a:rPr lang="en-US" altLang="ja-JP" sz="1400" dirty="0" smtClean="0"/>
              <a:t>5</a:t>
            </a:r>
            <a:r>
              <a:rPr lang="ja-JP" altLang="en-US" sz="1400" dirty="0" smtClean="0"/>
              <a:t>枠買切りの場合はオプション</a:t>
            </a:r>
            <a:r>
              <a:rPr lang="en-US" altLang="ja-JP" sz="1400" dirty="0" smtClean="0"/>
              <a:t>1</a:t>
            </a:r>
            <a:r>
              <a:rPr lang="ja-JP" altLang="en-US" sz="1400" dirty="0" smtClean="0"/>
              <a:t>・</a:t>
            </a:r>
            <a:r>
              <a:rPr lang="en-US" altLang="ja-JP" sz="1400" dirty="0" smtClean="0"/>
              <a:t>2</a:t>
            </a:r>
            <a:r>
              <a:rPr lang="ja-JP" altLang="en-US" sz="1400" dirty="0" smtClean="0"/>
              <a:t>の実施有無</a:t>
            </a:r>
            <a:endParaRPr lang="en-US" altLang="ja-JP" sz="1400" dirty="0" smtClean="0"/>
          </a:p>
          <a:p>
            <a:r>
              <a:rPr lang="ja-JP" altLang="en-US" sz="1400" dirty="0" smtClean="0"/>
              <a:t>広告</a:t>
            </a:r>
            <a:r>
              <a:rPr lang="ja-JP" altLang="en-US" sz="1400" dirty="0"/>
              <a:t>主：</a:t>
            </a:r>
          </a:p>
          <a:p>
            <a:r>
              <a:rPr lang="ja-JP" altLang="en-US" sz="1400" dirty="0"/>
              <a:t>リンク先</a:t>
            </a:r>
            <a:r>
              <a:rPr lang="en-US" altLang="ja-JP" sz="1400" dirty="0"/>
              <a:t>URL:</a:t>
            </a:r>
          </a:p>
          <a:p>
            <a:r>
              <a:rPr lang="ja-JP" altLang="en-US" sz="1400" dirty="0"/>
              <a:t>ヤフー営業担当者：</a:t>
            </a:r>
          </a:p>
          <a:p>
            <a:r>
              <a:rPr lang="ja-JP" altLang="en-US" sz="1400" dirty="0"/>
              <a:t>代理店：</a:t>
            </a:r>
          </a:p>
          <a:p>
            <a:r>
              <a:rPr lang="ja-JP" altLang="en-US" sz="1400" dirty="0"/>
              <a:t>予約型対応アカウント</a:t>
            </a:r>
            <a:r>
              <a:rPr lang="en-US" altLang="ja-JP" sz="1400" dirty="0"/>
              <a:t>ID</a:t>
            </a:r>
            <a:r>
              <a:rPr lang="ja-JP" altLang="en-US" sz="1400" dirty="0"/>
              <a:t>（用意があれば）：</a:t>
            </a:r>
          </a:p>
          <a:p>
            <a:r>
              <a:rPr lang="ja-JP" altLang="en-US" sz="1400" dirty="0"/>
              <a:t>掲載期間：</a:t>
            </a:r>
          </a:p>
          <a:p>
            <a:r>
              <a:rPr lang="ja-JP" altLang="en-US" sz="1400" dirty="0" smtClean="0"/>
              <a:t>プロモーション</a:t>
            </a:r>
            <a:r>
              <a:rPr lang="ja-JP" altLang="en-US" sz="1400" dirty="0"/>
              <a:t>商品・内容：</a:t>
            </a:r>
          </a:p>
          <a:p>
            <a:r>
              <a:rPr lang="ja-JP" altLang="en-US" sz="1400" dirty="0" smtClean="0"/>
              <a:t>懸念点・備考など：</a:t>
            </a:r>
            <a:endParaRPr lang="ja-JP" altLang="en-US" sz="1400" dirty="0"/>
          </a:p>
        </p:txBody>
      </p:sp>
      <p:sp>
        <p:nvSpPr>
          <p:cNvPr id="8" name="正方形/長方形 7"/>
          <p:cNvSpPr/>
          <p:nvPr/>
        </p:nvSpPr>
        <p:spPr>
          <a:xfrm>
            <a:off x="551384" y="2223502"/>
            <a:ext cx="2376264"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smtClean="0"/>
              <a:t>実施可否の問い合わせ</a:t>
            </a:r>
            <a:endParaRPr lang="ja-JP" altLang="en-US" sz="1400" b="1" dirty="0"/>
          </a:p>
        </p:txBody>
      </p:sp>
      <p:cxnSp>
        <p:nvCxnSpPr>
          <p:cNvPr id="10" name="直線コネクタ 9"/>
          <p:cNvCxnSpPr/>
          <p:nvPr/>
        </p:nvCxnSpPr>
        <p:spPr>
          <a:xfrm flipH="1">
            <a:off x="4942295" y="2763930"/>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4943748" y="2165676"/>
            <a:ext cx="1655921"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2" name="正方形/長方形 11"/>
          <p:cNvSpPr/>
          <p:nvPr/>
        </p:nvSpPr>
        <p:spPr>
          <a:xfrm>
            <a:off x="5159896" y="2240500"/>
            <a:ext cx="136631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smtClean="0"/>
              <a:t>エントリー</a:t>
            </a:r>
            <a:endParaRPr lang="ja-JP" altLang="en-US" sz="1400" b="1" dirty="0"/>
          </a:p>
        </p:txBody>
      </p:sp>
      <p:sp>
        <p:nvSpPr>
          <p:cNvPr id="13" name="右矢印 12"/>
          <p:cNvSpPr/>
          <p:nvPr/>
        </p:nvSpPr>
        <p:spPr>
          <a:xfrm>
            <a:off x="3143672" y="2354281"/>
            <a:ext cx="1729769" cy="224773"/>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14" name="テキスト ボックス 13"/>
          <p:cNvSpPr txBox="1"/>
          <p:nvPr/>
        </p:nvSpPr>
        <p:spPr>
          <a:xfrm>
            <a:off x="3071664" y="2099057"/>
            <a:ext cx="1872208" cy="276999"/>
          </a:xfrm>
          <a:prstGeom prst="rect">
            <a:avLst/>
          </a:prstGeom>
          <a:noFill/>
        </p:spPr>
        <p:txBody>
          <a:bodyPr wrap="square" rtlCol="0">
            <a:spAutoFit/>
          </a:bodyPr>
          <a:lstStyle/>
          <a:p>
            <a:pPr algn="ctr"/>
            <a:r>
              <a:rPr lang="ja-JP" altLang="en-US" sz="1200" b="1" dirty="0" smtClean="0">
                <a:solidFill>
                  <a:srgbClr val="C00000"/>
                </a:solidFill>
              </a:rPr>
              <a:t>実施可の場合</a:t>
            </a:r>
            <a:endParaRPr lang="en-US" altLang="ja-JP" sz="1200" b="1" dirty="0" smtClean="0">
              <a:solidFill>
                <a:srgbClr val="C00000"/>
              </a:solidFill>
            </a:endParaRPr>
          </a:p>
        </p:txBody>
      </p:sp>
      <p:sp>
        <p:nvSpPr>
          <p:cNvPr id="16" name="テキスト ボックス 15"/>
          <p:cNvSpPr txBox="1"/>
          <p:nvPr/>
        </p:nvSpPr>
        <p:spPr>
          <a:xfrm>
            <a:off x="5015758" y="2768227"/>
            <a:ext cx="4032448" cy="1600438"/>
          </a:xfrm>
          <a:prstGeom prst="rect">
            <a:avLst/>
          </a:prstGeom>
          <a:noFill/>
        </p:spPr>
        <p:txBody>
          <a:bodyPr wrap="square" rtlCol="0">
            <a:spAutoFit/>
          </a:bodyPr>
          <a:lstStyle/>
          <a:p>
            <a:r>
              <a:rPr lang="ja-JP" altLang="en-US" sz="1400" dirty="0" smtClean="0"/>
              <a:t>■エントリー期間</a:t>
            </a:r>
            <a:endParaRPr lang="en-US" altLang="ja-JP" sz="1400" dirty="0" smtClean="0"/>
          </a:p>
          <a:p>
            <a:endParaRPr lang="en-US" altLang="ja-JP" sz="1400" dirty="0" smtClean="0"/>
          </a:p>
          <a:p>
            <a:pPr algn="l"/>
            <a:r>
              <a:rPr lang="en-US" altLang="ja-JP" sz="1400" dirty="0" smtClean="0"/>
              <a:t>5</a:t>
            </a:r>
            <a:r>
              <a:rPr lang="ja-JP" altLang="en-US" sz="1400" dirty="0" smtClean="0"/>
              <a:t>枠買切り：</a:t>
            </a:r>
            <a:endParaRPr lang="en-US" altLang="ja-JP" sz="1400" dirty="0" smtClean="0"/>
          </a:p>
          <a:p>
            <a:pPr algn="l"/>
            <a:r>
              <a:rPr lang="en-US" altLang="ja-JP" sz="1400" dirty="0" smtClean="0"/>
              <a:t>2021/11/10</a:t>
            </a:r>
            <a:r>
              <a:rPr lang="ja-JP" altLang="en-US" sz="1400" dirty="0" smtClean="0"/>
              <a:t>（水）～</a:t>
            </a:r>
            <a:r>
              <a:rPr lang="en-US" altLang="ja-JP" sz="1400" dirty="0" smtClean="0"/>
              <a:t>2021/12/10</a:t>
            </a:r>
            <a:r>
              <a:rPr lang="ja-JP" altLang="en-US" sz="1400" dirty="0" smtClean="0"/>
              <a:t>（金）</a:t>
            </a:r>
            <a:endParaRPr lang="en-US" altLang="ja-JP" sz="1400" dirty="0" smtClean="0"/>
          </a:p>
          <a:p>
            <a:pPr algn="l"/>
            <a:endParaRPr lang="en-US" altLang="ja-JP" sz="1400" dirty="0" smtClean="0"/>
          </a:p>
          <a:p>
            <a:pPr algn="l"/>
            <a:r>
              <a:rPr lang="en-US" altLang="ja-JP" sz="1400" dirty="0" smtClean="0"/>
              <a:t>1</a:t>
            </a:r>
            <a:r>
              <a:rPr lang="ja-JP" altLang="en-US" sz="1400" dirty="0" smtClean="0"/>
              <a:t>枠ずつ：</a:t>
            </a:r>
            <a:endParaRPr lang="en-US" altLang="ja-JP" sz="1400" dirty="0" smtClean="0"/>
          </a:p>
          <a:p>
            <a:pPr algn="l"/>
            <a:r>
              <a:rPr lang="en-US" altLang="ja-JP" sz="1400" dirty="0" smtClean="0"/>
              <a:t>2021/12/13</a:t>
            </a:r>
            <a:r>
              <a:rPr lang="ja-JP" altLang="en-US" sz="1400" dirty="0" smtClean="0"/>
              <a:t>（月）～</a:t>
            </a:r>
            <a:r>
              <a:rPr lang="en-US" altLang="ja-JP" sz="1400" dirty="0" smtClean="0"/>
              <a:t>2022/1/14</a:t>
            </a:r>
            <a:r>
              <a:rPr lang="ja-JP" altLang="en-US" sz="1400" dirty="0" smtClean="0"/>
              <a:t>（金）</a:t>
            </a:r>
            <a:endParaRPr kumimoji="1" lang="en-US" altLang="ja-JP" sz="1400" dirty="0" smtClean="0"/>
          </a:p>
        </p:txBody>
      </p:sp>
      <p:cxnSp>
        <p:nvCxnSpPr>
          <p:cNvPr id="19" name="直線コネクタ 18"/>
          <p:cNvCxnSpPr/>
          <p:nvPr/>
        </p:nvCxnSpPr>
        <p:spPr>
          <a:xfrm flipH="1">
            <a:off x="8830727" y="2774254"/>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0" name="正方形/長方形 19"/>
          <p:cNvSpPr/>
          <p:nvPr/>
        </p:nvSpPr>
        <p:spPr>
          <a:xfrm>
            <a:off x="8904312" y="2176000"/>
            <a:ext cx="1872208"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正方形/長方形 20"/>
          <p:cNvSpPr/>
          <p:nvPr/>
        </p:nvSpPr>
        <p:spPr>
          <a:xfrm>
            <a:off x="9120336" y="2250824"/>
            <a:ext cx="158417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smtClean="0"/>
              <a:t>受領・枠抑え</a:t>
            </a:r>
            <a:endParaRPr lang="ja-JP" altLang="en-US" sz="1600" b="1" dirty="0"/>
          </a:p>
        </p:txBody>
      </p:sp>
      <p:sp>
        <p:nvSpPr>
          <p:cNvPr id="22" name="テキスト ボックス 21"/>
          <p:cNvSpPr txBox="1"/>
          <p:nvPr/>
        </p:nvSpPr>
        <p:spPr>
          <a:xfrm>
            <a:off x="8904312" y="2796394"/>
            <a:ext cx="4032448" cy="738664"/>
          </a:xfrm>
          <a:prstGeom prst="rect">
            <a:avLst/>
          </a:prstGeom>
          <a:noFill/>
        </p:spPr>
        <p:txBody>
          <a:bodyPr wrap="square" rtlCol="0">
            <a:spAutoFit/>
          </a:bodyPr>
          <a:lstStyle/>
          <a:p>
            <a:r>
              <a:rPr lang="ja-JP" altLang="en-US" sz="1400" dirty="0" smtClean="0"/>
              <a:t>弊社から受領・枠抑えのご連絡を</a:t>
            </a:r>
            <a:endParaRPr lang="en-US" altLang="ja-JP" sz="1400" dirty="0" smtClean="0"/>
          </a:p>
          <a:p>
            <a:r>
              <a:rPr kumimoji="1" lang="ja-JP" altLang="en-US" sz="1400" dirty="0" smtClean="0"/>
              <a:t>した後はキャンセルを承ることは</a:t>
            </a:r>
            <a:endParaRPr kumimoji="1" lang="en-US" altLang="ja-JP" sz="1400" dirty="0" smtClean="0"/>
          </a:p>
          <a:p>
            <a:r>
              <a:rPr lang="ja-JP" altLang="en-US" sz="1400" dirty="0" smtClean="0"/>
              <a:t>できません。</a:t>
            </a:r>
            <a:endParaRPr lang="en-US" altLang="ja-JP" sz="1400" dirty="0" smtClean="0"/>
          </a:p>
        </p:txBody>
      </p:sp>
      <p:sp>
        <p:nvSpPr>
          <p:cNvPr id="23" name="右矢印 22"/>
          <p:cNvSpPr/>
          <p:nvPr/>
        </p:nvSpPr>
        <p:spPr>
          <a:xfrm>
            <a:off x="6671941" y="2353928"/>
            <a:ext cx="2160100" cy="225126"/>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24" name="テキスト ボックス 23"/>
          <p:cNvSpPr txBox="1"/>
          <p:nvPr/>
        </p:nvSpPr>
        <p:spPr>
          <a:xfrm>
            <a:off x="6672064" y="2098704"/>
            <a:ext cx="1872208" cy="276999"/>
          </a:xfrm>
          <a:prstGeom prst="rect">
            <a:avLst/>
          </a:prstGeom>
          <a:noFill/>
        </p:spPr>
        <p:txBody>
          <a:bodyPr wrap="square" rtlCol="0">
            <a:spAutoFit/>
          </a:bodyPr>
          <a:lstStyle/>
          <a:p>
            <a:pPr algn="ctr"/>
            <a:r>
              <a:rPr lang="ja-JP" altLang="en-US" sz="1200" b="1" dirty="0" smtClean="0">
                <a:solidFill>
                  <a:srgbClr val="C00000"/>
                </a:solidFill>
              </a:rPr>
              <a:t>先着順の販売</a:t>
            </a:r>
            <a:endParaRPr lang="en-US" altLang="ja-JP" sz="1200" b="1" dirty="0" smtClean="0">
              <a:solidFill>
                <a:srgbClr val="C00000"/>
              </a:solidFill>
            </a:endParaRPr>
          </a:p>
        </p:txBody>
      </p:sp>
      <p:sp>
        <p:nvSpPr>
          <p:cNvPr id="25" name="テキスト ボックス 24"/>
          <p:cNvSpPr txBox="1"/>
          <p:nvPr/>
        </p:nvSpPr>
        <p:spPr>
          <a:xfrm>
            <a:off x="5015881" y="4805536"/>
            <a:ext cx="4104455" cy="1015663"/>
          </a:xfrm>
          <a:prstGeom prst="rect">
            <a:avLst/>
          </a:prstGeom>
          <a:noFill/>
        </p:spPr>
        <p:txBody>
          <a:bodyPr wrap="square" rtlCol="0">
            <a:spAutoFit/>
          </a:bodyPr>
          <a:lstStyle/>
          <a:p>
            <a:r>
              <a:rPr lang="en-US" altLang="ja-JP" sz="1000" dirty="0" smtClean="0"/>
              <a:t>※</a:t>
            </a:r>
            <a:r>
              <a:rPr lang="ja-JP" altLang="en-US" sz="1000" dirty="0" smtClean="0"/>
              <a:t>上記期間内で先着の販売となります。</a:t>
            </a:r>
            <a:endParaRPr lang="en-US" altLang="ja-JP" sz="1000" dirty="0" smtClean="0"/>
          </a:p>
          <a:p>
            <a:r>
              <a:rPr lang="en-US" altLang="ja-JP" sz="1000" dirty="0" smtClean="0"/>
              <a:t>※</a:t>
            </a:r>
            <a:r>
              <a:rPr lang="ja-JP" altLang="en-US" sz="1000" dirty="0" smtClean="0"/>
              <a:t>すべての枠が埋まり次第販売を終了いたします。</a:t>
            </a:r>
            <a:endParaRPr lang="en-US" altLang="ja-JP" sz="1000" dirty="0" smtClean="0"/>
          </a:p>
          <a:p>
            <a:r>
              <a:rPr kumimoji="1" lang="en-US" altLang="ja-JP" sz="1000" dirty="0" smtClean="0"/>
              <a:t>※5</a:t>
            </a:r>
            <a:r>
              <a:rPr kumimoji="1" lang="ja-JP" altLang="en-US" sz="1000" dirty="0" smtClean="0"/>
              <a:t>枠買切りが決定した時点で</a:t>
            </a:r>
            <a:r>
              <a:rPr kumimoji="1" lang="en-US" altLang="ja-JP" sz="1000" dirty="0" smtClean="0"/>
              <a:t>1</a:t>
            </a:r>
            <a:r>
              <a:rPr kumimoji="1" lang="ja-JP" altLang="en-US" sz="1000" dirty="0" smtClean="0"/>
              <a:t>枠ずつは販売いたしません。</a:t>
            </a:r>
            <a:endParaRPr kumimoji="1" lang="en-US" altLang="ja-JP" sz="1000" dirty="0" smtClean="0"/>
          </a:p>
          <a:p>
            <a:r>
              <a:rPr lang="en-US" altLang="ja-JP" sz="1000" dirty="0" smtClean="0"/>
              <a:t>※5</a:t>
            </a:r>
            <a:r>
              <a:rPr lang="ja-JP" altLang="en-US" sz="1000" dirty="0" smtClean="0"/>
              <a:t>枠買切り・オプション実施の場合は、オプションで使用</a:t>
            </a:r>
            <a:endParaRPr lang="en-US" altLang="ja-JP" sz="1000" dirty="0" smtClean="0"/>
          </a:p>
          <a:p>
            <a:r>
              <a:rPr lang="ja-JP" altLang="en-US" sz="1000" dirty="0"/>
              <a:t>　</a:t>
            </a:r>
            <a:r>
              <a:rPr lang="ja-JP" altLang="en-US" sz="1000" dirty="0" smtClean="0"/>
              <a:t>するアイコンや誘導枠の素材イメージをお伝えください。</a:t>
            </a:r>
            <a:endParaRPr lang="en-US" altLang="ja-JP" sz="1000" dirty="0" smtClean="0"/>
          </a:p>
          <a:p>
            <a:r>
              <a:rPr kumimoji="1" lang="ja-JP" altLang="en-US" sz="1000" dirty="0"/>
              <a:t>　</a:t>
            </a:r>
            <a:r>
              <a:rPr lang="ja-JP" altLang="en-US" sz="1000" dirty="0"/>
              <a:t>素材</a:t>
            </a:r>
            <a:r>
              <a:rPr lang="ja-JP" altLang="en-US" sz="1000" dirty="0" smtClean="0"/>
              <a:t>によってはオプション実施を断りすることがございます。</a:t>
            </a:r>
            <a:endParaRPr kumimoji="1" lang="en-US" altLang="ja-JP" sz="1000" dirty="0" smtClean="0"/>
          </a:p>
        </p:txBody>
      </p:sp>
    </p:spTree>
    <p:extLst>
      <p:ext uri="{BB962C8B-B14F-4D97-AF65-F5344CB8AC3E}">
        <p14:creationId xmlns:p14="http://schemas.microsoft.com/office/powerpoint/2010/main" val="31645635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スケジュール</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graphicFrame>
        <p:nvGraphicFramePr>
          <p:cNvPr id="26" name="表 25"/>
          <p:cNvGraphicFramePr>
            <a:graphicFrameLocks noGrp="1"/>
          </p:cNvGraphicFramePr>
          <p:nvPr>
            <p:extLst>
              <p:ext uri="{D42A27DB-BD31-4B8C-83A1-F6EECF244321}">
                <p14:modId xmlns:p14="http://schemas.microsoft.com/office/powerpoint/2010/main" val="3098559507"/>
              </p:ext>
            </p:extLst>
          </p:nvPr>
        </p:nvGraphicFramePr>
        <p:xfrm>
          <a:off x="2135559" y="1235660"/>
          <a:ext cx="7959353" cy="4929644"/>
        </p:xfrm>
        <a:graphic>
          <a:graphicData uri="http://schemas.openxmlformats.org/drawingml/2006/table">
            <a:tbl>
              <a:tblPr firstRow="1" bandRow="1"/>
              <a:tblGrid>
                <a:gridCol w="1656185">
                  <a:extLst>
                    <a:ext uri="{9D8B030D-6E8A-4147-A177-3AD203B41FA5}">
                      <a16:colId xmlns:a16="http://schemas.microsoft.com/office/drawing/2014/main" val="20000"/>
                    </a:ext>
                  </a:extLst>
                </a:gridCol>
                <a:gridCol w="6303168">
                  <a:extLst>
                    <a:ext uri="{9D8B030D-6E8A-4147-A177-3AD203B41FA5}">
                      <a16:colId xmlns:a16="http://schemas.microsoft.com/office/drawing/2014/main" val="20001"/>
                    </a:ext>
                  </a:extLst>
                </a:gridCol>
              </a:tblGrid>
              <a:tr h="1232411">
                <a:tc>
                  <a:txBody>
                    <a:bodyPr/>
                    <a:lstStyle/>
                    <a:p>
                      <a:pPr algn="ctr"/>
                      <a:r>
                        <a:rPr lang="ja-JP" altLang="en-US" sz="1600" dirty="0" smtClean="0">
                          <a:solidFill>
                            <a:schemeClr val="bg1"/>
                          </a:solidFill>
                        </a:rPr>
                        <a:t>販売開始</a:t>
                      </a:r>
                      <a:endParaRPr lang="ja-JP" altLang="en-US" sz="1600" dirty="0">
                        <a:solidFill>
                          <a:schemeClr val="bg1"/>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dirty="0" smtClean="0"/>
                        <a:t>2021/11/10</a:t>
                      </a:r>
                      <a:r>
                        <a:rPr lang="ja-JP" altLang="en-US" dirty="0" smtClean="0"/>
                        <a:t>（水）</a:t>
                      </a:r>
                      <a:endParaRPr lang="ja-JP" altLang="en-US" dirty="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232411">
                <a:tc>
                  <a:txBody>
                    <a:bodyPr/>
                    <a:lstStyle/>
                    <a:p>
                      <a:pPr algn="ctr"/>
                      <a:r>
                        <a:rPr lang="ja-JP" altLang="en-US" sz="1600" dirty="0" smtClean="0">
                          <a:solidFill>
                            <a:schemeClr val="bg1"/>
                          </a:solidFill>
                        </a:rPr>
                        <a:t>エントリー</a:t>
                      </a:r>
                      <a:endParaRPr lang="ja-JP" altLang="en-US" sz="1600" dirty="0">
                        <a:solidFill>
                          <a:schemeClr val="bg1"/>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l"/>
                      <a:r>
                        <a:rPr lang="en-US" altLang="ja-JP" sz="1800" dirty="0" smtClean="0"/>
                        <a:t>5</a:t>
                      </a:r>
                      <a:r>
                        <a:rPr lang="ja-JP" altLang="en-US" sz="1800" dirty="0" smtClean="0"/>
                        <a:t>枠買切り：</a:t>
                      </a:r>
                      <a:r>
                        <a:rPr lang="en-US" altLang="ja-JP" sz="1800" dirty="0" smtClean="0"/>
                        <a:t>2021/11/10</a:t>
                      </a:r>
                      <a:r>
                        <a:rPr lang="ja-JP" altLang="en-US" sz="1800" dirty="0" smtClean="0"/>
                        <a:t>（水）～</a:t>
                      </a:r>
                      <a:r>
                        <a:rPr lang="en-US" altLang="ja-JP" sz="1800" dirty="0" smtClean="0"/>
                        <a:t>2021/12/10</a:t>
                      </a:r>
                      <a:r>
                        <a:rPr lang="ja-JP" altLang="en-US" sz="1800" dirty="0" smtClean="0"/>
                        <a:t>（金）</a:t>
                      </a:r>
                      <a:endParaRPr lang="en-US" altLang="ja-JP" sz="1800" dirty="0" smtClean="0"/>
                    </a:p>
                    <a:p>
                      <a:pPr algn="l"/>
                      <a:r>
                        <a:rPr lang="en-US" altLang="ja-JP" sz="1800" dirty="0" smtClean="0"/>
                        <a:t>1</a:t>
                      </a:r>
                      <a:r>
                        <a:rPr lang="ja-JP" altLang="en-US" sz="1800" dirty="0" smtClean="0"/>
                        <a:t>枠ずつ：</a:t>
                      </a:r>
                      <a:r>
                        <a:rPr lang="en-US" altLang="ja-JP" sz="1800" dirty="0" smtClean="0"/>
                        <a:t>2021/12/13</a:t>
                      </a:r>
                      <a:r>
                        <a:rPr lang="ja-JP" altLang="en-US" sz="1800" dirty="0" smtClean="0"/>
                        <a:t>（月）～</a:t>
                      </a:r>
                      <a:r>
                        <a:rPr lang="en-US" altLang="ja-JP" sz="1800" dirty="0" smtClean="0"/>
                        <a:t>2022/1/14</a:t>
                      </a:r>
                      <a:r>
                        <a:rPr lang="ja-JP" altLang="en-US" sz="1800" dirty="0" smtClean="0"/>
                        <a:t>（金）</a:t>
                      </a:r>
                      <a:endParaRPr kumimoji="1" lang="en-US" altLang="ja-JP" sz="1800" dirty="0" smtClean="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1232411">
                <a:tc>
                  <a:txBody>
                    <a:bodyPr/>
                    <a:lstStyle/>
                    <a:p>
                      <a:pPr algn="ctr"/>
                      <a:r>
                        <a:rPr lang="ja-JP" altLang="en-US" sz="1600" dirty="0" smtClean="0">
                          <a:solidFill>
                            <a:schemeClr val="bg1"/>
                          </a:solidFill>
                        </a:rPr>
                        <a:t>特集内バナー</a:t>
                      </a:r>
                      <a:endParaRPr lang="en-US" altLang="ja-JP" sz="1600" dirty="0" smtClean="0">
                        <a:solidFill>
                          <a:schemeClr val="bg1"/>
                        </a:solidFill>
                      </a:endParaRPr>
                    </a:p>
                    <a:p>
                      <a:pPr algn="ctr"/>
                      <a:r>
                        <a:rPr lang="ja-JP" altLang="en-US" sz="1600" dirty="0" smtClean="0">
                          <a:solidFill>
                            <a:schemeClr val="bg1"/>
                          </a:solidFill>
                        </a:rPr>
                        <a:t>予約・入稿開始</a:t>
                      </a:r>
                      <a:endParaRPr lang="ja-JP" altLang="en-US" sz="1600" dirty="0">
                        <a:solidFill>
                          <a:schemeClr val="bg1"/>
                        </a:solidFill>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dirty="0" smtClean="0"/>
                        <a:t>2022/1/11</a:t>
                      </a:r>
                      <a:r>
                        <a:rPr lang="ja-JP" altLang="en-US" dirty="0" smtClean="0"/>
                        <a:t>（火）</a:t>
                      </a:r>
                      <a:endParaRPr lang="en-US" altLang="ja-JP" dirty="0" smtClean="0"/>
                    </a:p>
                    <a:p>
                      <a:r>
                        <a:rPr lang="en-US" altLang="ja-JP" sz="1200" dirty="0" smtClean="0"/>
                        <a:t>※</a:t>
                      </a:r>
                      <a:r>
                        <a:rPr lang="ja-JP" altLang="en-US" sz="1200" dirty="0" smtClean="0"/>
                        <a:t>専用商品に、ご購入いただいたお客様の予約型対応アカウント</a:t>
                      </a:r>
                      <a:r>
                        <a:rPr lang="en-US" altLang="ja-JP" sz="1200" dirty="0" smtClean="0"/>
                        <a:t>ID</a:t>
                      </a:r>
                      <a:r>
                        <a:rPr lang="ja-JP" altLang="en-US" sz="1200" dirty="0" smtClean="0"/>
                        <a:t>を紐づけます。</a:t>
                      </a:r>
                      <a:endParaRPr lang="en-US" altLang="ja-JP" sz="1200" dirty="0" smtClean="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7053291"/>
                  </a:ext>
                </a:extLst>
              </a:tr>
              <a:tr h="123241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600" dirty="0" smtClean="0">
                          <a:solidFill>
                            <a:schemeClr val="bg1"/>
                          </a:solidFill>
                        </a:rPr>
                        <a:t>オプション用</a:t>
                      </a:r>
                      <a:endParaRPr lang="en-US" altLang="ja-JP" sz="1600" dirty="0" smtClean="0">
                        <a:solidFill>
                          <a:schemeClr val="bg1"/>
                        </a:solidFill>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600" dirty="0" smtClean="0">
                          <a:solidFill>
                            <a:schemeClr val="bg1"/>
                          </a:solidFill>
                        </a:rPr>
                        <a:t>素材のご入稿〆</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dirty="0" smtClean="0"/>
                        <a:t>2022/1/31</a:t>
                      </a:r>
                      <a:r>
                        <a:rPr lang="ja-JP" altLang="en-US" dirty="0" smtClean="0"/>
                        <a:t>（月）</a:t>
                      </a:r>
                      <a:endParaRPr lang="en-US" altLang="ja-JP" dirty="0" smtClean="0"/>
                    </a:p>
                    <a:p>
                      <a:r>
                        <a:rPr lang="en-US" altLang="ja-JP" sz="1200" dirty="0" smtClean="0"/>
                        <a:t>※</a:t>
                      </a:r>
                      <a:r>
                        <a:rPr lang="ja-JP" altLang="en-US" sz="1200" dirty="0" smtClean="0"/>
                        <a:t>メールでご入稿ください。宛先は追ってご連絡いたします。</a:t>
                      </a:r>
                      <a:endParaRPr lang="en-US" altLang="ja-JP" sz="1200" dirty="0" smtClean="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37369246"/>
                  </a:ext>
                </a:extLst>
              </a:tr>
            </a:tbl>
          </a:graphicData>
        </a:graphic>
      </p:graphicFrame>
    </p:spTree>
    <p:extLst>
      <p:ext uri="{BB962C8B-B14F-4D97-AF65-F5344CB8AC3E}">
        <p14:creationId xmlns:p14="http://schemas.microsoft.com/office/powerpoint/2010/main" val="339144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ahoo!天気・災害🌤（ヤフー天気） (@Yahoo_weather) / Twit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032" y="1624636"/>
            <a:ext cx="4972716" cy="4972716"/>
          </a:xfrm>
          <a:prstGeom prst="rect">
            <a:avLst/>
          </a:prstGeom>
          <a:noFill/>
          <a:extLst>
            <a:ext uri="{909E8E84-426E-40DD-AFC4-6F175D3DCCD1}">
              <a14:hiddenFill xmlns:a14="http://schemas.microsoft.com/office/drawing/2010/main">
                <a:solidFill>
                  <a:srgbClr val="FFFFFF"/>
                </a:solidFill>
              </a14:hiddenFill>
            </a:ext>
          </a:extLst>
        </p:spPr>
      </p:pic>
      <p:sp>
        <p:nvSpPr>
          <p:cNvPr id="5" name="フローチャート: 処理 4"/>
          <p:cNvSpPr/>
          <p:nvPr/>
        </p:nvSpPr>
        <p:spPr>
          <a:xfrm>
            <a:off x="5663952" y="1912668"/>
            <a:ext cx="5760640"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 name="タイトル 1"/>
          <p:cNvSpPr txBox="1">
            <a:spLocks/>
          </p:cNvSpPr>
          <p:nvPr/>
        </p:nvSpPr>
        <p:spPr>
          <a:xfrm>
            <a:off x="1379476" y="1484784"/>
            <a:ext cx="5580620" cy="1800200"/>
          </a:xfrm>
          <a:prstGeom prst="rect">
            <a:avLst/>
          </a:prstGeom>
        </p:spPr>
        <p:txBody>
          <a:bodyPr vert="horz" lIns="91440" tIns="45720" rIns="91440" bIns="45720" rtlCol="0" anchor="ctr">
            <a:norm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en-US" altLang="ja-JP" dirty="0" smtClean="0"/>
              <a:t>Yahoo!</a:t>
            </a:r>
            <a:r>
              <a:rPr lang="ja-JP" altLang="en-US" dirty="0" smtClean="0"/>
              <a:t>天気・災害</a:t>
            </a:r>
            <a:endParaRPr lang="en-US" altLang="ja-JP" dirty="0" smtClean="0"/>
          </a:p>
          <a:p>
            <a:r>
              <a:rPr lang="ja-JP" altLang="en-US" dirty="0" smtClean="0"/>
              <a:t>メディアのご紹介</a:t>
            </a:r>
            <a:endParaRPr lang="ja-JP" altLang="en-US" dirty="0"/>
          </a:p>
        </p:txBody>
      </p:sp>
      <p:sp>
        <p:nvSpPr>
          <p:cNvPr id="4" name="フッター プレースホルダー 3"/>
          <p:cNvSpPr>
            <a:spLocks noGrp="1"/>
          </p:cNvSpPr>
          <p:nvPr>
            <p:ph type="ftr" sz="quarter" idx="14"/>
          </p:nvPr>
        </p:nvSpPr>
        <p:spPr/>
        <p:txBody>
          <a:bodyPr/>
          <a:lstStyle/>
          <a:p>
            <a:pPr>
              <a:defRPr/>
            </a:pPr>
            <a:r>
              <a:rPr lang="en" altLang="ja-JP" sz="800" smtClean="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5820977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販売制限</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6" name="Text Box 1031"/>
          <p:cNvSpPr txBox="1">
            <a:spLocks noChangeArrowheads="1"/>
          </p:cNvSpPr>
          <p:nvPr/>
        </p:nvSpPr>
        <p:spPr bwMode="auto">
          <a:xfrm>
            <a:off x="443372" y="974333"/>
            <a:ext cx="11305256" cy="589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以下に該当する業種、商品・サービスにつきましては</a:t>
            </a:r>
            <a:r>
              <a:rPr kumimoji="1" lang="ja-JP" altLang="en-US" sz="1300" b="0" i="0" u="none" strike="noStrike" kern="1200" cap="none" spc="0" normalizeH="0" baseline="0" noProof="0" dirty="0" smtClean="0">
                <a:ln>
                  <a:noFill/>
                </a:ln>
                <a:effectLst/>
                <a:uLnTx/>
                <a:uFillTx/>
                <a:latin typeface="メイリオ"/>
                <a:ea typeface="メイリオ"/>
              </a:rPr>
              <a:t>、花粉情報</a:t>
            </a:r>
            <a:r>
              <a:rPr kumimoji="1" lang="en-US" altLang="ja-JP" sz="1300" b="0" i="0" u="none" strike="noStrike" kern="1200" cap="none" spc="0" normalizeH="0" baseline="0" noProof="0" dirty="0" smtClean="0">
                <a:ln>
                  <a:noFill/>
                </a:ln>
                <a:effectLst/>
                <a:uLnTx/>
                <a:uFillTx/>
                <a:latin typeface="メイリオ"/>
                <a:ea typeface="メイリオ"/>
              </a:rPr>
              <a:t>2022</a:t>
            </a:r>
            <a:r>
              <a:rPr lang="ja-JP" altLang="en-US" sz="1300" dirty="0" smtClean="0">
                <a:latin typeface="メイリオ"/>
                <a:ea typeface="メイリオ"/>
              </a:rPr>
              <a:t>のご協賛</a:t>
            </a:r>
            <a:r>
              <a:rPr kumimoji="1" lang="ja-JP" altLang="en-US" sz="1300" b="0" i="0" u="none" strike="noStrike" kern="1200" cap="none" spc="0" normalizeH="0" baseline="0" noProof="0" dirty="0" smtClean="0">
                <a:ln>
                  <a:noFill/>
                </a:ln>
                <a:effectLst/>
                <a:uLnTx/>
                <a:uFillTx/>
                <a:latin typeface="メイリオ"/>
                <a:ea typeface="メイリオ"/>
              </a:rPr>
              <a:t>は</a:t>
            </a:r>
            <a:r>
              <a:rPr kumimoji="1" lang="ja-JP" altLang="en-US" sz="1300" b="0" i="0" u="none" strike="noStrike" kern="1200" cap="none" spc="0" normalizeH="0" baseline="0" noProof="0" dirty="0">
                <a:ln>
                  <a:noFill/>
                </a:ln>
                <a:effectLst/>
                <a:uLnTx/>
                <a:uFillTx/>
                <a:latin typeface="メイリオ"/>
                <a:ea typeface="メイリオ"/>
              </a:rPr>
              <a:t>原則不可となります</a:t>
            </a:r>
            <a:r>
              <a:rPr kumimoji="1" lang="ja-JP" altLang="en-US" sz="1300" b="0" i="0" u="none" strike="noStrike" kern="1200" cap="none" spc="0" normalizeH="0" baseline="0" noProof="0" dirty="0" smtClean="0">
                <a:ln>
                  <a:noFill/>
                </a:ln>
                <a:effectLst/>
                <a:uLnTx/>
                <a:uFillTx/>
                <a:latin typeface="メイリオ"/>
                <a:ea typeface="メイリオ"/>
              </a:rPr>
              <a:t>。ただし</a:t>
            </a:r>
            <a:r>
              <a:rPr kumimoji="1" lang="ja-JP" altLang="en-US" sz="1300" b="0" i="0" u="none" strike="noStrike" kern="1200" cap="none" spc="0" normalizeH="0" baseline="0" noProof="0" dirty="0">
                <a:ln>
                  <a:noFill/>
                </a:ln>
                <a:effectLst/>
                <a:uLnTx/>
                <a:uFillTx/>
                <a:latin typeface="メイリオ"/>
                <a:ea typeface="メイリオ"/>
              </a:rPr>
              <a:t>、以下に該当しない業種やサービスでも、プロモーション内容や取り上げるテーマ等によって</a:t>
            </a:r>
            <a:r>
              <a:rPr kumimoji="1" lang="ja-JP" altLang="en-US" sz="1300" b="0" i="0" u="none" strike="noStrike" kern="1200" cap="none" spc="0" normalizeH="0" baseline="0" noProof="0" dirty="0" smtClean="0">
                <a:ln>
                  <a:noFill/>
                </a:ln>
                <a:effectLst/>
                <a:uLnTx/>
                <a:uFillTx/>
                <a:latin typeface="メイリオ"/>
                <a:ea typeface="メイリオ"/>
              </a:rPr>
              <a:t>はご協賛いただけない</a:t>
            </a:r>
            <a:r>
              <a:rPr kumimoji="1" lang="ja-JP" altLang="en-US" sz="1300" b="0" i="0" u="none" strike="noStrike" kern="1200" cap="none" spc="0" normalizeH="0" baseline="0" noProof="0" dirty="0">
                <a:ln>
                  <a:noFill/>
                </a:ln>
                <a:effectLst/>
                <a:uLnTx/>
                <a:uFillTx/>
                <a:latin typeface="メイリオ"/>
                <a:ea typeface="メイリオ"/>
              </a:rPr>
              <a:t>場合がありますので</a:t>
            </a:r>
            <a:r>
              <a:rPr kumimoji="1" lang="ja-JP" altLang="en-US" sz="1300" b="0" i="0" u="none" strike="noStrike" kern="1200" cap="none" spc="0" normalizeH="0" baseline="0" noProof="0" dirty="0" smtClean="0">
                <a:ln>
                  <a:noFill/>
                </a:ln>
                <a:effectLst/>
                <a:uLnTx/>
                <a:uFillTx/>
                <a:latin typeface="メイリオ"/>
                <a:ea typeface="メイリオ"/>
              </a:rPr>
              <a:t>、必ず</a:t>
            </a:r>
            <a:r>
              <a:rPr kumimoji="1" lang="ja-JP" altLang="en-US" sz="1300" b="0" i="0" u="none" strike="noStrike" kern="1200" cap="none" spc="0" normalizeH="0" baseline="0" noProof="0" dirty="0">
                <a:ln>
                  <a:noFill/>
                </a:ln>
                <a:effectLst/>
                <a:uLnTx/>
                <a:uFillTx/>
                <a:latin typeface="メイリオ"/>
                <a:ea typeface="メイリオ"/>
              </a:rPr>
              <a:t>事前に掲載可否を弊社にお問い合わせください</a:t>
            </a:r>
            <a:r>
              <a:rPr kumimoji="1" lang="ja-JP" altLang="en-US" sz="1300" b="0" i="0" u="none" strike="noStrike" kern="1200" cap="none" spc="0" normalizeH="0" baseline="0" noProof="0" dirty="0" smtClean="0">
                <a:ln>
                  <a:noFill/>
                </a:ln>
                <a:effectLst/>
                <a:uLnTx/>
                <a:uFillTx/>
                <a:latin typeface="メイリオ"/>
                <a:ea typeface="メイリオ"/>
              </a:rPr>
              <a:t>。また</a:t>
            </a:r>
            <a:r>
              <a:rPr kumimoji="1" lang="ja-JP" altLang="en-US" sz="1300" b="0" i="0" u="none" strike="noStrike" kern="1200" cap="none" spc="0" normalizeH="0" baseline="0" noProof="0" dirty="0">
                <a:ln>
                  <a:noFill/>
                </a:ln>
                <a:effectLst/>
                <a:uLnTx/>
                <a:uFillTx/>
                <a:latin typeface="メイリオ"/>
                <a:ea typeface="メイリオ"/>
              </a:rPr>
              <a:t>、広告主様のサイトが弊社の広告掲載基準を満たすことが</a:t>
            </a:r>
            <a:r>
              <a:rPr kumimoji="1" lang="ja-JP" altLang="en-US" sz="1300" b="0" i="0" u="none" strike="noStrike" kern="1200" cap="none" spc="0" normalizeH="0" baseline="0" noProof="0" dirty="0" smtClean="0">
                <a:ln>
                  <a:noFill/>
                </a:ln>
                <a:effectLst/>
                <a:uLnTx/>
                <a:uFillTx/>
                <a:latin typeface="メイリオ"/>
                <a:ea typeface="メイリオ"/>
              </a:rPr>
              <a:t>、</a:t>
            </a:r>
            <a:r>
              <a:rPr lang="ja-JP" altLang="en-US" sz="1300" dirty="0" smtClean="0">
                <a:latin typeface="メイリオ"/>
                <a:ea typeface="メイリオ"/>
              </a:rPr>
              <a:t>花粉情報</a:t>
            </a:r>
            <a:r>
              <a:rPr lang="en-US" altLang="ja-JP" sz="1300" dirty="0" smtClean="0">
                <a:latin typeface="メイリオ"/>
                <a:ea typeface="メイリオ"/>
              </a:rPr>
              <a:t>2022</a:t>
            </a:r>
            <a:r>
              <a:rPr lang="ja-JP" altLang="en-US" sz="1300" dirty="0" smtClean="0">
                <a:latin typeface="メイリオ"/>
                <a:ea typeface="メイリオ"/>
              </a:rPr>
              <a:t>のご協賛</a:t>
            </a:r>
            <a:r>
              <a:rPr kumimoji="1" lang="ja-JP" altLang="en-US" sz="1300" b="0" i="0" u="none" strike="noStrike" kern="1200" cap="none" spc="0" normalizeH="0" baseline="0" noProof="0" dirty="0" smtClean="0">
                <a:ln>
                  <a:noFill/>
                </a:ln>
                <a:effectLst/>
                <a:uLnTx/>
                <a:uFillTx/>
                <a:latin typeface="メイリオ"/>
                <a:ea typeface="メイリオ"/>
              </a:rPr>
              <a:t>の</a:t>
            </a:r>
            <a:r>
              <a:rPr kumimoji="1" lang="ja-JP" altLang="en-US" sz="1300" b="0" i="0" u="none" strike="noStrike" kern="1200" cap="none" spc="0" normalizeH="0" baseline="0" noProof="0" dirty="0">
                <a:ln>
                  <a:noFill/>
                </a:ln>
                <a:effectLst/>
                <a:uLnTx/>
                <a:uFillTx/>
                <a:latin typeface="メイリオ"/>
                <a:ea typeface="メイリオ"/>
              </a:rPr>
              <a:t>条件となります。</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消費者金融業（消費者向無担保貸金業）</a:t>
            </a:r>
            <a:r>
              <a:rPr kumimoji="1" lang="ja-JP" altLang="en-US" sz="1300" b="0" i="0" u="none" strike="noStrike" kern="1200" cap="none" spc="0" normalizeH="0" baseline="0" noProof="0" dirty="0" err="1">
                <a:ln>
                  <a:noFill/>
                </a:ln>
                <a:effectLst/>
                <a:uLnTx/>
                <a:uFillTx/>
                <a:latin typeface="メイリオ"/>
                <a:ea typeface="メイリオ"/>
              </a:rPr>
              <a:t>、</a:t>
            </a:r>
            <a:r>
              <a:rPr kumimoji="1" lang="ja-JP" altLang="en-US" sz="1300" b="0" i="0" u="none" strike="noStrike" kern="1200" cap="none" spc="0" normalizeH="0" baseline="0" noProof="0" dirty="0">
                <a:ln>
                  <a:noFill/>
                </a:ln>
                <a:effectLst/>
                <a:uLnTx/>
                <a:uFillTx/>
                <a:latin typeface="メイリオ"/>
                <a:ea typeface="メイリオ"/>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・パチンコ・パチスロの営業および機種、カジノ（企業広告含む</a:t>
            </a:r>
            <a:r>
              <a:rPr kumimoji="1" lang="ja-JP" altLang="en-US" sz="1300" b="0" i="0" u="none" strike="noStrike" kern="1200" cap="none" spc="0" normalizeH="0" baseline="0" noProof="0" dirty="0" smtClean="0">
                <a:ln>
                  <a:noFill/>
                </a:ln>
                <a:effectLst/>
                <a:uLnTx/>
                <a:uFillTx/>
                <a:latin typeface="メイリオ"/>
                <a:ea typeface="メイリオ"/>
              </a:rPr>
              <a:t>）、ギャンブル</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・レーシック、美容整形・美容外科・美容皮膚科、その他医療機関</a:t>
            </a:r>
            <a:r>
              <a:rPr kumimoji="1" lang="ja-JP" altLang="en-US" sz="1300" b="0" i="0" u="none" strike="noStrike" kern="1200" cap="none" spc="0" normalizeH="0" baseline="0" noProof="0" dirty="0" smtClean="0">
                <a:ln>
                  <a:noFill/>
                </a:ln>
                <a:effectLst/>
                <a:uLnTx/>
                <a:uFillTx/>
                <a:latin typeface="メイリオ"/>
                <a:ea typeface="メイリオ"/>
              </a:rPr>
              <a:t>全般</a:t>
            </a:r>
            <a:endParaRPr kumimoji="1" lang="en-US" altLang="ja-JP" sz="1300" b="0" i="0" u="none" strike="noStrike" kern="1200" cap="none" spc="0" normalizeH="0" baseline="0" noProof="0" dirty="0" smtClean="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smtClean="0">
                <a:ln>
                  <a:noFill/>
                </a:ln>
                <a:effectLst/>
                <a:uLnTx/>
                <a:uFillTx/>
                <a:latin typeface="メイリオ"/>
                <a:ea typeface="メイリオ"/>
              </a:rPr>
              <a:t>・医療</a:t>
            </a:r>
            <a:r>
              <a:rPr kumimoji="1" lang="ja-JP" altLang="en-US" sz="1300" b="0" i="0" u="none" strike="noStrike" kern="1200" cap="none" spc="0" normalizeH="0" baseline="0" noProof="0" dirty="0">
                <a:ln>
                  <a:noFill/>
                </a:ln>
                <a:effectLst/>
                <a:uLnTx/>
                <a:uFillTx/>
                <a:latin typeface="メイリオ"/>
                <a:ea typeface="メイリオ"/>
              </a:rPr>
              <a:t>機関による保険外治療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・美容エステティックサロン</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・あん摩業、マッサージ業、指圧業、はり業、きゅう業等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・不妊治療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・治験</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en-US" altLang="ja-JP" sz="1300" b="0" i="0" u="none" strike="noStrike" kern="1200" cap="none" spc="0" normalizeH="0" baseline="0" noProof="0" dirty="0">
                <a:ln>
                  <a:noFill/>
                </a:ln>
                <a:effectLst/>
                <a:uLnTx/>
                <a:uFillTx/>
                <a:latin typeface="メイリオ"/>
                <a:ea typeface="メイリオ"/>
              </a:rPr>
              <a:t>ED</a:t>
            </a:r>
            <a:r>
              <a:rPr kumimoji="1" lang="ja-JP" altLang="en-US" sz="1300" b="0" i="0" u="none" strike="noStrike" kern="1200" cap="none" spc="0" normalizeH="0" baseline="0" noProof="0" dirty="0">
                <a:ln>
                  <a:noFill/>
                </a:ln>
                <a:effectLst/>
                <a:uLnTx/>
                <a:uFillTx/>
                <a:latin typeface="メイリオ"/>
                <a:ea typeface="メイリオ"/>
              </a:rPr>
              <a:t>（治療、医薬品、情報、啓蒙サイト等）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・性的機能強化、改善を期待させる経口物</a:t>
            </a:r>
            <a:endParaRPr kumimoji="1" lang="en-US" altLang="ja-JP" sz="1300" b="0" i="0" u="none" strike="noStrike" kern="1200" cap="none" spc="0" normalizeH="0" baseline="0" noProof="0" dirty="0">
              <a:ln>
                <a:noFill/>
              </a:ln>
              <a:effectLst/>
              <a:uLnTx/>
              <a:uFillTx/>
              <a:latin typeface="メイリオ"/>
              <a:ea typeface="メイリオ"/>
            </a:endParaRPr>
          </a:p>
          <a:p>
            <a:pPr lvl="0">
              <a:spcBef>
                <a:spcPct val="0"/>
              </a:spcBef>
              <a:defRPr/>
            </a:pPr>
            <a:r>
              <a:rPr lang="ja-JP" altLang="en-US" sz="1300" dirty="0"/>
              <a:t>・健康・美容</a:t>
            </a:r>
            <a:r>
              <a:rPr lang="ja-JP" altLang="en-US" sz="1300" dirty="0" smtClean="0"/>
              <a:t>食品、</a:t>
            </a:r>
            <a:r>
              <a:rPr lang="ja-JP" altLang="en-US" sz="1300" dirty="0"/>
              <a:t>健康器具、健康雑貨その他商品や</a:t>
            </a:r>
            <a:r>
              <a:rPr lang="ja-JP" altLang="en-US" sz="1300" dirty="0" smtClean="0"/>
              <a:t>サービス（ただし花粉症への効果効能が認められている場合は除く）</a:t>
            </a:r>
            <a:endParaRPr lang="ja-JP" altLang="en-US" sz="1300" dirty="0"/>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smtClean="0">
                <a:ln>
                  <a:noFill/>
                </a:ln>
                <a:effectLst/>
                <a:uLnTx/>
                <a:uFillTx/>
                <a:latin typeface="メイリオ"/>
                <a:ea typeface="メイリオ"/>
              </a:rPr>
              <a:t>・</a:t>
            </a:r>
            <a:r>
              <a:rPr kumimoji="1" lang="ja-JP" altLang="en-US" sz="1300" b="0" i="0" u="none" strike="noStrike" kern="1200" cap="none" spc="0" normalizeH="0" baseline="0" noProof="0" dirty="0">
                <a:ln>
                  <a:noFill/>
                </a:ln>
                <a:effectLst/>
                <a:uLnTx/>
                <a:uFillTx/>
                <a:latin typeface="メイリオ"/>
                <a:ea typeface="メイリオ"/>
              </a:rPr>
              <a:t>発毛、育毛・増毛効果を訴求する商品・サービス全般（医薬品の発毛・育毛剤は除く）、かつら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smtClean="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能力開発関連商品</a:t>
            </a:r>
            <a:endParaRPr kumimoji="1" lang="ja-JP" altLang="en-US"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・占い</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・国家資格を有する業種（弁護士、司法書士、行政書士、弁理士、公認会計士、税理士</a:t>
            </a:r>
            <a:r>
              <a:rPr kumimoji="1" lang="ja-JP" altLang="en-US" sz="1300" b="0" i="0" u="none" strike="noStrike" kern="1200" cap="none" spc="0" normalizeH="0" baseline="0" noProof="0" dirty="0" smtClean="0">
                <a:ln>
                  <a:noFill/>
                </a:ln>
                <a:effectLst/>
                <a:uLnTx/>
                <a:uFillTx/>
                <a:latin typeface="メイリオ"/>
                <a:ea typeface="メイリオ"/>
              </a:rPr>
              <a:t>）</a:t>
            </a:r>
            <a:endParaRPr kumimoji="1" lang="en-US" altLang="ja-JP" sz="1300" b="0" i="0" u="none" strike="noStrike" kern="1200" cap="none" spc="0" normalizeH="0" baseline="0" noProof="0" dirty="0" smtClean="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smtClean="0">
                <a:ln>
                  <a:noFill/>
                </a:ln>
                <a:effectLst/>
                <a:uLnTx/>
                <a:uFillTx/>
                <a:latin typeface="メイリオ"/>
                <a:ea typeface="メイリオ"/>
              </a:rPr>
              <a:t>・法務、税務</a:t>
            </a:r>
            <a:endParaRPr kumimoji="1" lang="ja-JP" altLang="en-US"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・探偵業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・出会い系サイト、結婚紹介（インターネット異性紹介事業）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・団体による意見広告</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宗教団体、</a:t>
            </a:r>
            <a:r>
              <a:rPr kumimoji="1" lang="zh-TW" altLang="en-US" sz="1300" b="0" i="0" u="none" strike="noStrike" kern="1200" cap="none" spc="0" normalizeH="0" baseline="0" noProof="0" dirty="0" smtClean="0">
                <a:ln>
                  <a:noFill/>
                </a:ln>
                <a:effectLst/>
                <a:uLnTx/>
                <a:uFillTx/>
                <a:latin typeface="メイリオ"/>
                <a:ea typeface="メイリオ"/>
              </a:rPr>
              <a:t>活動</a:t>
            </a:r>
            <a:endParaRPr kumimoji="1" lang="en-US" altLang="zh-TW" sz="1300" b="0" i="0" u="none" strike="noStrike" kern="1200" cap="none" spc="0" normalizeH="0" baseline="0" noProof="0" dirty="0" smtClean="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300" dirty="0" smtClean="0">
                <a:latin typeface="メイリオ"/>
                <a:ea typeface="メイリオ"/>
              </a:rPr>
              <a:t>・</a:t>
            </a:r>
            <a:r>
              <a:rPr lang="en-US" altLang="ja-JP" sz="1300" dirty="0" smtClean="0">
                <a:latin typeface="メイリオ"/>
                <a:ea typeface="メイリオ"/>
              </a:rPr>
              <a:t>Yahoo!</a:t>
            </a:r>
            <a:r>
              <a:rPr lang="ja-JP" altLang="en-US" sz="1300" dirty="0" smtClean="0">
                <a:latin typeface="メイリオ"/>
                <a:ea typeface="メイリオ"/>
              </a:rPr>
              <a:t>天気・災害および</a:t>
            </a:r>
            <a:r>
              <a:rPr lang="en-US" altLang="ja-JP" sz="1300" dirty="0" smtClean="0">
                <a:latin typeface="メイリオ"/>
                <a:ea typeface="メイリオ"/>
              </a:rPr>
              <a:t>Yahoo!</a:t>
            </a:r>
            <a:r>
              <a:rPr lang="ja-JP" altLang="en-US" sz="1300" dirty="0" smtClean="0">
                <a:latin typeface="メイリオ"/>
                <a:ea typeface="メイリオ"/>
              </a:rPr>
              <a:t>天気アプリの競合となる媒体、サービス</a:t>
            </a:r>
            <a:endParaRPr lang="en-US" altLang="ja-JP" sz="1300" dirty="0" smtClean="0">
              <a:latin typeface="メイリオ"/>
              <a:ea typeface="メイリオ"/>
            </a:endParaRPr>
          </a:p>
        </p:txBody>
      </p:sp>
    </p:spTree>
    <p:extLst>
      <p:ext uri="{BB962C8B-B14F-4D97-AF65-F5344CB8AC3E}">
        <p14:creationId xmlns:p14="http://schemas.microsoft.com/office/powerpoint/2010/main" val="2103820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6" name="Rectangle 46"/>
          <p:cNvSpPr>
            <a:spLocks noChangeArrowheads="1"/>
          </p:cNvSpPr>
          <p:nvPr/>
        </p:nvSpPr>
        <p:spPr bwMode="auto">
          <a:xfrm>
            <a:off x="335360" y="1196752"/>
            <a:ext cx="9423904"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編集・制作</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・企画内容</a:t>
            </a:r>
            <a:r>
              <a:rPr lang="ja-JP" altLang="en-US" sz="1200" dirty="0" smtClean="0">
                <a:latin typeface="メイリオ" panose="020B0604030504040204" pitchFamily="50" charset="-128"/>
                <a:ea typeface="メイリオ" panose="020B0604030504040204" pitchFamily="50" charset="-128"/>
              </a:rPr>
              <a:t>は広告主様とヤフーと</a:t>
            </a:r>
            <a:r>
              <a:rPr lang="ja-JP" altLang="en-US" sz="1200" dirty="0">
                <a:latin typeface="メイリオ" panose="020B0604030504040204" pitchFamily="50" charset="-128"/>
                <a:ea typeface="メイリオ" panose="020B0604030504040204" pitchFamily="50" charset="-128"/>
              </a:rPr>
              <a:t>の間で協議の上決定し、最終的な編集権</a:t>
            </a:r>
            <a:r>
              <a:rPr lang="ja-JP" altLang="en-US" sz="1200" dirty="0" smtClean="0">
                <a:latin typeface="メイリオ" panose="020B0604030504040204" pitchFamily="50" charset="-128"/>
                <a:ea typeface="メイリオ" panose="020B0604030504040204" pitchFamily="50" charset="-128"/>
              </a:rPr>
              <a:t>はヤフーに</a:t>
            </a:r>
            <a:r>
              <a:rPr lang="ja-JP" altLang="en-US" sz="1200" dirty="0">
                <a:latin typeface="メイリオ" panose="020B0604030504040204" pitchFamily="50" charset="-128"/>
                <a:ea typeface="メイリオ" panose="020B0604030504040204" pitchFamily="50" charset="-128"/>
              </a:rPr>
              <a:t>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・広告主様より提供</a:t>
            </a:r>
            <a:r>
              <a:rPr lang="ja-JP" altLang="en-US" sz="12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latin typeface="メイリオ" panose="020B0604030504040204" pitchFamily="50" charset="-128"/>
                <a:ea typeface="メイリオ" panose="020B0604030504040204" pitchFamily="50" charset="-128"/>
              </a:rPr>
              <a:t>に係わる</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財産権</a:t>
            </a:r>
            <a:r>
              <a:rPr lang="ja-JP" altLang="en-US" sz="1200" dirty="0">
                <a:latin typeface="メイリオ" panose="020B0604030504040204" pitchFamily="50" charset="-128"/>
                <a:ea typeface="メイリオ" panose="020B0604030504040204" pitchFamily="50" charset="-128"/>
              </a:rPr>
              <a:t>全ての権利処理が完了していること、情報の正確性に</a:t>
            </a:r>
            <a:r>
              <a:rPr lang="ja-JP" altLang="en-US" sz="1200" dirty="0" smtClean="0">
                <a:latin typeface="メイリオ" panose="020B0604030504040204" pitchFamily="50" charset="-128"/>
                <a:ea typeface="メイリオ" panose="020B0604030504040204" pitchFamily="50" charset="-128"/>
              </a:rPr>
              <a:t>ついてヤフーに</a:t>
            </a:r>
            <a:r>
              <a:rPr lang="ja-JP" altLang="en-US" sz="1200" dirty="0">
                <a:latin typeface="メイリオ" panose="020B0604030504040204" pitchFamily="50" charset="-128"/>
                <a:ea typeface="メイリオ" panose="020B0604030504040204" pitchFamily="50" charset="-128"/>
              </a:rPr>
              <a:t>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・ページ上に</a:t>
            </a:r>
            <a:r>
              <a:rPr lang="ja-JP" altLang="en-US" sz="1200" dirty="0" smtClean="0">
                <a:latin typeface="メイリオ" panose="020B0604030504040204" pitchFamily="50" charset="-128"/>
                <a:ea typeface="メイリオ" panose="020B0604030504040204" pitchFamily="50" charset="-128"/>
              </a:rPr>
              <a:t>は「</a:t>
            </a:r>
            <a:r>
              <a:rPr lang="ja-JP" altLang="en-US" sz="1200" dirty="0">
                <a:latin typeface="メイリオ" panose="020B0604030504040204" pitchFamily="50" charset="-128"/>
                <a:ea typeface="メイリオ" panose="020B0604030504040204" pitchFamily="50" charset="-128"/>
              </a:rPr>
              <a:t>提供：○○」の</a:t>
            </a:r>
            <a:r>
              <a:rPr lang="ja-JP" altLang="en-US" sz="1200" dirty="0" smtClean="0">
                <a:latin typeface="メイリオ" panose="020B0604030504040204" pitchFamily="50" charset="-128"/>
                <a:ea typeface="メイリオ" panose="020B0604030504040204" pitchFamily="50" charset="-128"/>
              </a:rPr>
              <a:t>スポンサークレジットの掲載が</a:t>
            </a:r>
            <a:r>
              <a:rPr lang="ja-JP" altLang="en-US" sz="1200" dirty="0">
                <a:latin typeface="メイリオ" panose="020B0604030504040204" pitchFamily="50" charset="-128"/>
                <a:ea typeface="メイリオ" panose="020B0604030504040204" pitchFamily="50" charset="-128"/>
              </a:rPr>
              <a:t>必須となります。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a:ea typeface="メイリオ"/>
              </a:rPr>
              <a:t>　・ヤフーが定めるサポート環境（</a:t>
            </a:r>
            <a:r>
              <a:rPr lang="en-US" altLang="ja-JP" sz="1200" dirty="0">
                <a:latin typeface="メイリオ"/>
                <a:ea typeface="メイリオ"/>
              </a:rPr>
              <a:t>OS/</a:t>
            </a:r>
            <a:r>
              <a:rPr lang="ja-JP" altLang="en-US" sz="1200" dirty="0">
                <a:latin typeface="メイリオ"/>
                <a:ea typeface="メイリオ"/>
              </a:rPr>
              <a:t>ブラウザー）に準じ、それ以外で</a:t>
            </a:r>
            <a:r>
              <a:rPr lang="ja-JP" altLang="en-US" sz="1200" dirty="0" smtClean="0">
                <a:latin typeface="メイリオ"/>
                <a:ea typeface="メイリオ"/>
              </a:rPr>
              <a:t>はページ</a:t>
            </a:r>
            <a:r>
              <a:rPr lang="ja-JP" altLang="en-US" sz="1200" dirty="0">
                <a:latin typeface="メイリオ"/>
                <a:ea typeface="メイリオ"/>
              </a:rPr>
              <a:t>の非表示や表示崩れを起こす場合があります。</a:t>
            </a:r>
            <a:endParaRPr lang="en-US" altLang="ja-JP" sz="1200" dirty="0">
              <a:latin typeface="メイリオ"/>
              <a:ea typeface="メイリオ"/>
            </a:endParaRPr>
          </a:p>
          <a:p>
            <a:pPr marL="0" indent="0" eaLnBrk="1" hangingPunct="1">
              <a:spcBef>
                <a:spcPct val="0"/>
              </a:spcBef>
              <a:buNone/>
              <a:defRPr/>
            </a:pPr>
            <a:r>
              <a:rPr lang="ja-JP" altLang="en-US" sz="1200" dirty="0" smtClean="0">
                <a:latin typeface="メイリオ"/>
                <a:ea typeface="メイリオ"/>
              </a:rPr>
              <a:t>　・原則として掲載終了後はアーカイブ保存せず、ページは削除いたします。</a:t>
            </a:r>
            <a:endParaRPr lang="en-US" altLang="ja-JP" sz="1200" dirty="0" smtClean="0">
              <a:latin typeface="メイリオ"/>
              <a:ea typeface="メイリオ"/>
            </a:endParaRPr>
          </a:p>
          <a:p>
            <a:pPr marL="0" lvl="0" indent="0" eaLnBrk="1" hangingPunct="1">
              <a:spcBef>
                <a:spcPct val="0"/>
              </a:spcBef>
              <a:buNone/>
              <a:defRPr/>
            </a:pPr>
            <a:r>
              <a:rPr lang="ja-JP" altLang="en-US" sz="1200" dirty="0">
                <a:latin typeface="メイリオ"/>
                <a:ea typeface="メイリオ"/>
              </a:rPr>
              <a:t>　</a:t>
            </a:r>
            <a:r>
              <a:rPr lang="ja-JP" altLang="en-US" sz="1200" dirty="0" smtClean="0">
                <a:latin typeface="メイリオ"/>
                <a:ea typeface="メイリオ"/>
              </a:rPr>
              <a:t>・ページからクライアント</a:t>
            </a:r>
            <a:r>
              <a:rPr lang="ja-JP" altLang="en-US" sz="1200" dirty="0">
                <a:latin typeface="メイリオ"/>
                <a:ea typeface="メイリオ"/>
              </a:rPr>
              <a:t>様サイトへ誘導するバナーやテキストリンクに、効果計測用</a:t>
            </a:r>
            <a:r>
              <a:rPr lang="en-US" altLang="ja-JP" sz="1200" dirty="0">
                <a:latin typeface="メイリオ"/>
                <a:ea typeface="メイリオ"/>
              </a:rPr>
              <a:t>URL</a:t>
            </a:r>
            <a:r>
              <a:rPr lang="ja-JP" altLang="en-US" sz="1200" dirty="0">
                <a:latin typeface="メイリオ"/>
                <a:ea typeface="メイリオ"/>
              </a:rPr>
              <a:t>を設定する</a:t>
            </a:r>
            <a:r>
              <a:rPr lang="ja-JP" altLang="en-US" sz="1200" dirty="0" smtClean="0">
                <a:latin typeface="メイリオ"/>
                <a:ea typeface="メイリオ"/>
              </a:rPr>
              <a:t>ことは</a:t>
            </a:r>
            <a:r>
              <a:rPr lang="ja-JP" altLang="en-US" sz="1200" dirty="0">
                <a:latin typeface="メイリオ"/>
                <a:ea typeface="メイリオ"/>
              </a:rPr>
              <a:t>不可</a:t>
            </a:r>
            <a:r>
              <a:rPr lang="ja-JP" altLang="en-US" sz="1200" dirty="0" smtClean="0">
                <a:latin typeface="メイリオ"/>
                <a:ea typeface="メイリオ"/>
              </a:rPr>
              <a:t>となります。</a:t>
            </a:r>
            <a:endParaRPr lang="en-US" altLang="ja-JP" sz="6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・地震、津波、その他有事が発生した際</a:t>
            </a:r>
            <a:r>
              <a:rPr lang="ja-JP" altLang="en-US" sz="1200" dirty="0" smtClean="0">
                <a:latin typeface="メイリオ" panose="020B0604030504040204" pitchFamily="50" charset="-128"/>
                <a:ea typeface="メイリオ" panose="020B0604030504040204" pitchFamily="50" charset="-128"/>
              </a:rPr>
              <a:t>、ヤフーを</a:t>
            </a:r>
            <a:r>
              <a:rPr lang="ja-JP" altLang="en-US" sz="1200" dirty="0">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特集・タイアップ広告ページに</a:t>
            </a:r>
            <a:r>
              <a:rPr lang="ja-JP" altLang="en-US" sz="1200" dirty="0">
                <a:latin typeface="メイリオ" panose="020B0604030504040204" pitchFamily="50" charset="-128"/>
                <a:ea typeface="メイリオ" panose="020B0604030504040204" pitchFamily="50" charset="-128"/>
              </a:rPr>
              <a:t>おきましても、ページ上部に災害情報告知モジュールの掲載を行います</a:t>
            </a:r>
            <a:r>
              <a:rPr lang="ja-JP" altLang="en-US" sz="1200" dirty="0" smtClean="0">
                <a:latin typeface="メイリオ" panose="020B0604030504040204" pitchFamily="50" charset="-128"/>
                <a:ea typeface="メイリオ" panose="020B0604030504040204" pitchFamily="50" charset="-128"/>
              </a:rPr>
              <a:t>。</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掲載方法（場所、内容、タイミングと期間など）は</a:t>
            </a:r>
            <a:r>
              <a:rPr lang="ja-JP" altLang="en-US" sz="1000" dirty="0" smtClean="0">
                <a:latin typeface="メイリオ"/>
                <a:ea typeface="メイリオ"/>
              </a:rPr>
              <a:t>、ヤフーの</a:t>
            </a:r>
            <a:r>
              <a:rPr lang="ja-JP" altLang="en-US" sz="1000" dirty="0">
                <a:latin typeface="メイリオ"/>
                <a:ea typeface="メイリオ"/>
              </a:rPr>
              <a:t>統一運用ルール</a:t>
            </a:r>
            <a:r>
              <a:rPr lang="ja-JP" altLang="en-US" sz="1000" dirty="0" smtClean="0">
                <a:latin typeface="メイリオ"/>
                <a:ea typeface="メイリオ"/>
              </a:rPr>
              <a:t>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・誘導広告を代理店様・広告主様で制作する場合、ガイドラインを共有いたしますのでこちらを遵守願います。</a:t>
            </a:r>
            <a:endParaRPr lang="ja-JP" altLang="en-US"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・リンク先への効果計測用</a:t>
            </a:r>
            <a:r>
              <a:rPr lang="en-US" altLang="ja-JP" sz="1200" dirty="0">
                <a:latin typeface="メイリオ"/>
                <a:ea typeface="メイリオ"/>
              </a:rPr>
              <a:t>URL</a:t>
            </a:r>
            <a:r>
              <a:rPr lang="ja-JP" altLang="en-US" sz="1200" dirty="0">
                <a:latin typeface="メイリオ"/>
                <a:ea typeface="メイリオ"/>
              </a:rPr>
              <a:t>の設定は不可</a:t>
            </a:r>
            <a:r>
              <a:rPr lang="ja-JP" altLang="en-US" sz="1200" dirty="0" smtClean="0">
                <a:latin typeface="メイリオ"/>
                <a:ea typeface="メイリオ"/>
              </a:rPr>
              <a:t>となります。</a:t>
            </a:r>
            <a:endParaRPr lang="en-US" altLang="ja-JP" sz="1200" dirty="0" smtClean="0">
              <a:latin typeface="メイリオ"/>
              <a:ea typeface="メイリオ"/>
            </a:endParaRPr>
          </a:p>
          <a:p>
            <a:pPr marL="0" lvl="0" indent="0" eaLnBrk="1" hangingPunct="1">
              <a:spcBef>
                <a:spcPct val="0"/>
              </a:spcBef>
              <a:buNone/>
            </a:pPr>
            <a:endParaRPr lang="en-US" altLang="ja-JP" sz="1600" dirty="0">
              <a:latin typeface="メイリオ"/>
              <a:ea typeface="メイリオ"/>
            </a:endParaRPr>
          </a:p>
          <a:p>
            <a:pPr marL="0" lvl="0" indent="0" eaLnBrk="1" hangingPunct="1">
              <a:spcBef>
                <a:spcPct val="0"/>
              </a:spcBef>
              <a:buNone/>
            </a:pPr>
            <a:r>
              <a:rPr lang="ja-JP" altLang="en-US" sz="1600" dirty="0" smtClean="0">
                <a:latin typeface="メイリオ"/>
                <a:ea typeface="メイリオ"/>
              </a:rPr>
              <a:t>■ 効果</a:t>
            </a:r>
            <a:r>
              <a:rPr lang="ja-JP" altLang="en-US" sz="1600" dirty="0">
                <a:latin typeface="メイリオ"/>
                <a:ea typeface="メイリオ"/>
              </a:rPr>
              <a:t>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・レポートには、ヤフーの管理するお客様の個人情報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（個人情報の保護に関する法律に定める個人情報。以下同じ。）が</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含まれる場合があります。</a:t>
            </a:r>
            <a:r>
              <a:rPr lang="ja-JP" altLang="en-US" sz="1200" dirty="0">
                <a:latin typeface="メイリオ"/>
                <a:ea typeface="メイリオ"/>
              </a:rPr>
              <a:t>個人情報の保護に関する法律その他の関係法令・ガイドラインを遵守するとともに、善良な管理者</a:t>
            </a:r>
            <a:r>
              <a:rPr lang="ja-JP" altLang="en-US" sz="1200" dirty="0" smtClean="0">
                <a:latin typeface="メイリオ"/>
                <a:ea typeface="メイリオ"/>
              </a:rPr>
              <a:t>の</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注意をもって</a:t>
            </a:r>
            <a:r>
              <a:rPr lang="ja-JP" altLang="en-US" sz="1200" dirty="0">
                <a:latin typeface="メイリオ"/>
                <a:ea typeface="メイリオ"/>
              </a:rPr>
              <a:t>適切に取り扱い、不正アクセスおよび不正利用の防止に努めていただくようにお願いいたします。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en-US" altLang="ja-JP" sz="1000" dirty="0" smtClean="0">
                <a:latin typeface="メイリオ"/>
                <a:ea typeface="メイリオ"/>
              </a:rPr>
              <a:t>.</a:t>
            </a:r>
            <a:r>
              <a:rPr lang="ja-JP" altLang="en-US" sz="1000" dirty="0" smtClean="0">
                <a:latin typeface="メイリオ"/>
                <a:ea typeface="メイリオ"/>
              </a:rPr>
              <a:t>例：ユーザーアンケートを実施し自由回答を含む場合、ヤフー</a:t>
            </a:r>
            <a:r>
              <a:rPr lang="ja-JP" altLang="en-US" sz="1000" dirty="0">
                <a:latin typeface="メイリオ"/>
                <a:ea typeface="メイリオ"/>
              </a:rPr>
              <a:t>において特定の個人を識別することができる情報に</a:t>
            </a:r>
            <a:r>
              <a:rPr lang="ja-JP" altLang="en-US" sz="1000" dirty="0" smtClean="0">
                <a:latin typeface="メイリオ"/>
                <a:ea typeface="メイリオ"/>
              </a:rPr>
              <a:t>該当</a:t>
            </a:r>
            <a:endParaRPr lang="en-US" altLang="ja-JP" sz="1000" dirty="0">
              <a:latin typeface="メイリオ"/>
              <a:ea typeface="メイリオ"/>
            </a:endParaRPr>
          </a:p>
        </p:txBody>
      </p:sp>
    </p:spTree>
    <p:extLst>
      <p:ext uri="{BB962C8B-B14F-4D97-AF65-F5344CB8AC3E}">
        <p14:creationId xmlns:p14="http://schemas.microsoft.com/office/powerpoint/2010/main" val="11659725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6" name="Rectangle 46"/>
          <p:cNvSpPr>
            <a:spLocks noChangeArrowheads="1"/>
          </p:cNvSpPr>
          <p:nvPr/>
        </p:nvSpPr>
        <p:spPr bwMode="auto">
          <a:xfrm>
            <a:off x="335360" y="1237445"/>
            <a:ext cx="939547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latin typeface="+mn-ea"/>
                <a:ea typeface="+mn-ea"/>
              </a:rPr>
              <a:t>■ 免責事項</a:t>
            </a:r>
            <a:endParaRPr lang="ja-JP" altLang="en-US" sz="1600" dirty="0">
              <a:latin typeface="+mn-ea"/>
              <a:ea typeface="+mn-ea"/>
            </a:endParaRPr>
          </a:p>
          <a:p>
            <a:pPr eaLnBrk="1" hangingPunct="1">
              <a:spcBef>
                <a:spcPct val="0"/>
              </a:spcBef>
              <a:buFontTx/>
              <a:buNone/>
            </a:pPr>
            <a:r>
              <a:rPr lang="ja-JP" altLang="en-US" sz="1200" dirty="0" smtClean="0">
                <a:latin typeface="+mn-ea"/>
                <a:ea typeface="+mn-ea"/>
              </a:rPr>
              <a:t>　・申込者</a:t>
            </a:r>
            <a:r>
              <a:rPr lang="ja-JP" altLang="en-US" sz="1200" dirty="0">
                <a:latin typeface="+mn-ea"/>
                <a:ea typeface="+mn-ea"/>
              </a:rPr>
              <a:t>の故意または過失に</a:t>
            </a:r>
            <a:r>
              <a:rPr lang="ja-JP" altLang="en-US" sz="1200" dirty="0" smtClean="0">
                <a:latin typeface="+mn-ea"/>
                <a:ea typeface="+mn-ea"/>
              </a:rPr>
              <a:t>よって、</a:t>
            </a:r>
            <a:r>
              <a:rPr lang="ja-JP" altLang="en-US" sz="1200" dirty="0">
                <a:latin typeface="+mn-ea"/>
                <a:ea typeface="+mn-ea"/>
              </a:rPr>
              <a:t>期日まで</a:t>
            </a:r>
            <a:r>
              <a:rPr lang="ja-JP" altLang="en-US" sz="1200" dirty="0" smtClean="0">
                <a:latin typeface="+mn-ea"/>
                <a:ea typeface="+mn-ea"/>
              </a:rPr>
              <a:t>に特集・タイアップ広告ページの</a:t>
            </a:r>
            <a:r>
              <a:rPr lang="ja-JP" altLang="en-US" sz="1200" dirty="0">
                <a:latin typeface="+mn-ea"/>
                <a:ea typeface="+mn-ea"/>
              </a:rPr>
              <a:t>掲載を開始できなかった場合</a:t>
            </a:r>
            <a:r>
              <a:rPr lang="ja-JP" altLang="en-US" sz="1200" dirty="0" smtClean="0">
                <a:latin typeface="+mn-ea"/>
                <a:ea typeface="+mn-ea"/>
              </a:rPr>
              <a:t>、ヤフーは広告掲載</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契約</a:t>
            </a:r>
            <a:r>
              <a:rPr lang="ja-JP" altLang="en-US" sz="1200" dirty="0">
                <a:latin typeface="+mn-ea"/>
                <a:ea typeface="+mn-ea"/>
              </a:rPr>
              <a:t>に基づく</a:t>
            </a:r>
            <a:r>
              <a:rPr lang="ja-JP" altLang="en-US" sz="1200" dirty="0" smtClean="0">
                <a:latin typeface="+mn-ea"/>
                <a:ea typeface="+mn-ea"/>
              </a:rPr>
              <a:t>誘導枠およびページ掲載の</a:t>
            </a:r>
            <a:r>
              <a:rPr lang="ja-JP" altLang="en-US" sz="1200" dirty="0">
                <a:latin typeface="+mn-ea"/>
                <a:ea typeface="+mn-ea"/>
              </a:rPr>
              <a:t>債務を履行する義務を免れるものとします</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　　ただし、ヤフー</a:t>
            </a:r>
            <a:r>
              <a:rPr lang="ja-JP" altLang="en-US" sz="1200" dirty="0">
                <a:latin typeface="+mn-ea"/>
                <a:ea typeface="+mn-ea"/>
              </a:rPr>
              <a:t>は当該特集・タイアップ広告ページ</a:t>
            </a:r>
            <a:r>
              <a:rPr lang="ja-JP" altLang="en-US" sz="1200" dirty="0" smtClean="0">
                <a:latin typeface="+mn-ea"/>
                <a:ea typeface="+mn-ea"/>
              </a:rPr>
              <a:t>の</a:t>
            </a:r>
            <a:r>
              <a:rPr lang="ja-JP" altLang="en-US" sz="1200" dirty="0">
                <a:latin typeface="+mn-ea"/>
                <a:ea typeface="+mn-ea"/>
              </a:rPr>
              <a:t>掲載を行うことができなかった期間</a:t>
            </a:r>
            <a:r>
              <a:rPr lang="ja-JP" altLang="en-US" sz="1200" dirty="0" smtClean="0">
                <a:latin typeface="+mn-ea"/>
                <a:ea typeface="+mn-ea"/>
              </a:rPr>
              <a:t>の協賛料金を申込者に対して</a:t>
            </a:r>
            <a:r>
              <a:rPr lang="ja-JP" altLang="en-US" sz="1200" dirty="0">
                <a:latin typeface="+mn-ea"/>
                <a:ea typeface="+mn-ea"/>
              </a:rPr>
              <a:t>請求</a:t>
            </a:r>
            <a:r>
              <a:rPr lang="ja-JP" altLang="en-US" sz="1200" dirty="0" smtClean="0">
                <a:latin typeface="+mn-ea"/>
                <a:ea typeface="+mn-ea"/>
              </a:rPr>
              <a:t>する</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こと</a:t>
            </a:r>
            <a:r>
              <a:rPr lang="ja-JP" altLang="en-US" sz="1200" dirty="0">
                <a:latin typeface="+mn-ea"/>
                <a:ea typeface="+mn-ea"/>
              </a:rPr>
              <a:t>が</a:t>
            </a:r>
            <a:r>
              <a:rPr lang="ja-JP" altLang="en-US" sz="1200" dirty="0" smtClean="0">
                <a:latin typeface="+mn-ea"/>
                <a:ea typeface="+mn-ea"/>
              </a:rPr>
              <a:t>できる</a:t>
            </a:r>
            <a:r>
              <a:rPr lang="ja-JP" altLang="en-US" sz="1200" dirty="0">
                <a:latin typeface="+mn-ea"/>
                <a:ea typeface="+mn-ea"/>
              </a:rPr>
              <a:t>もの</a:t>
            </a:r>
            <a:r>
              <a:rPr lang="ja-JP" altLang="en-US" sz="1200" dirty="0" smtClean="0">
                <a:latin typeface="+mn-ea"/>
                <a:ea typeface="+mn-ea"/>
              </a:rPr>
              <a:t>とします</a:t>
            </a:r>
            <a:r>
              <a:rPr lang="ja-JP" altLang="en-US" sz="1200" dirty="0">
                <a:latin typeface="+mn-ea"/>
                <a:ea typeface="+mn-ea"/>
              </a:rPr>
              <a:t>。</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・停電</a:t>
            </a:r>
            <a:r>
              <a:rPr lang="ja-JP" altLang="en-US" sz="1200" dirty="0">
                <a:latin typeface="+mn-ea"/>
                <a:ea typeface="+mn-ea"/>
              </a:rPr>
              <a:t>・通信回線の事故・天災等の不可抗力、通信事業者の不履行、インターネットインフラその他サーバー等</a:t>
            </a:r>
            <a:r>
              <a:rPr lang="ja-JP" altLang="en-US" sz="1200" dirty="0" smtClean="0">
                <a:latin typeface="+mn-ea"/>
                <a:ea typeface="+mn-ea"/>
              </a:rPr>
              <a:t>のシステム上</a:t>
            </a:r>
            <a:r>
              <a:rPr lang="ja-JP" altLang="en-US" sz="1200" dirty="0">
                <a:latin typeface="+mn-ea"/>
                <a:ea typeface="+mn-ea"/>
              </a:rPr>
              <a:t>の</a:t>
            </a:r>
            <a:r>
              <a:rPr lang="ja-JP" altLang="en-US" sz="1200" dirty="0" smtClean="0">
                <a:latin typeface="+mn-ea"/>
                <a:ea typeface="+mn-ea"/>
              </a:rPr>
              <a:t>不具</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合</a:t>
            </a:r>
            <a:r>
              <a:rPr lang="ja-JP" altLang="en-US" sz="1200" dirty="0">
                <a:latin typeface="+mn-ea"/>
                <a:ea typeface="+mn-ea"/>
              </a:rPr>
              <a:t>、緊急メンテナンスの発生</a:t>
            </a:r>
            <a:r>
              <a:rPr lang="ja-JP" altLang="en-US" sz="1200" dirty="0" smtClean="0">
                <a:latin typeface="+mn-ea"/>
                <a:ea typeface="+mn-ea"/>
              </a:rPr>
              <a:t>などヤフーの</a:t>
            </a:r>
            <a:r>
              <a:rPr lang="ja-JP" altLang="en-US" sz="1200" dirty="0">
                <a:latin typeface="+mn-ea"/>
                <a:ea typeface="+mn-ea"/>
              </a:rPr>
              <a:t>責に帰すべき事由以外の原因により、特集・タイアップ広告ページ</a:t>
            </a:r>
            <a:r>
              <a:rPr lang="ja-JP" altLang="en-US" sz="1200" dirty="0" smtClean="0">
                <a:latin typeface="+mn-ea"/>
                <a:ea typeface="+mn-ea"/>
              </a:rPr>
              <a:t>の全部また</a:t>
            </a:r>
            <a:r>
              <a:rPr lang="ja-JP" altLang="en-US" sz="1200" dirty="0">
                <a:latin typeface="+mn-ea"/>
                <a:ea typeface="+mn-ea"/>
              </a:rPr>
              <a:t>は一部</a:t>
            </a:r>
            <a:r>
              <a:rPr lang="ja-JP" altLang="en-US" sz="1200" dirty="0" smtClean="0">
                <a:latin typeface="+mn-ea"/>
                <a:ea typeface="+mn-ea"/>
              </a:rPr>
              <a:t>を</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掲載できなかった場合、ヤフーは</a:t>
            </a:r>
            <a:r>
              <a:rPr lang="ja-JP" altLang="en-US" sz="1200" dirty="0">
                <a:latin typeface="+mn-ea"/>
                <a:ea typeface="+mn-ea"/>
              </a:rPr>
              <a:t>その責を問われないものとし、当該履行に</a:t>
            </a:r>
            <a:r>
              <a:rPr lang="ja-JP" altLang="en-US" sz="1200" dirty="0" smtClean="0">
                <a:latin typeface="+mn-ea"/>
                <a:ea typeface="+mn-ea"/>
              </a:rPr>
              <a:t>ついて</a:t>
            </a:r>
            <a:r>
              <a:rPr lang="ja-JP" altLang="en-US" sz="1200" dirty="0">
                <a:latin typeface="+mn-ea"/>
                <a:ea typeface="+mn-ea"/>
              </a:rPr>
              <a:t>は</a:t>
            </a:r>
            <a:r>
              <a:rPr lang="ja-JP" altLang="en-US" sz="1200" dirty="0" smtClean="0">
                <a:latin typeface="+mn-ea"/>
                <a:ea typeface="+mn-ea"/>
              </a:rPr>
              <a:t>、当該</a:t>
            </a:r>
            <a:r>
              <a:rPr lang="ja-JP" altLang="en-US" sz="1200" dirty="0">
                <a:latin typeface="+mn-ea"/>
                <a:ea typeface="+mn-ea"/>
              </a:rPr>
              <a:t>原因の</a:t>
            </a:r>
            <a:r>
              <a:rPr lang="ja-JP" altLang="en-US" sz="1200" dirty="0" smtClean="0">
                <a:latin typeface="+mn-ea"/>
                <a:ea typeface="+mn-ea"/>
              </a:rPr>
              <a:t>影響</a:t>
            </a:r>
            <a:r>
              <a:rPr lang="ja-JP" altLang="en-US" sz="1200" dirty="0">
                <a:latin typeface="+mn-ea"/>
                <a:ea typeface="+mn-ea"/>
              </a:rPr>
              <a:t>とみなされる範囲まで</a:t>
            </a:r>
            <a:r>
              <a:rPr lang="ja-JP" altLang="en-US" sz="1200" dirty="0" smtClean="0">
                <a:latin typeface="+mn-ea"/>
                <a:ea typeface="+mn-ea"/>
              </a:rPr>
              <a:t>義務</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を</a:t>
            </a:r>
            <a:r>
              <a:rPr lang="ja-JP" altLang="en-US" sz="1200" dirty="0">
                <a:latin typeface="+mn-ea"/>
                <a:ea typeface="+mn-ea"/>
              </a:rPr>
              <a:t>免除される</a:t>
            </a:r>
            <a:r>
              <a:rPr lang="ja-JP" altLang="en-US" sz="1200" dirty="0" smtClean="0">
                <a:latin typeface="+mn-ea"/>
                <a:ea typeface="+mn-ea"/>
              </a:rPr>
              <a:t>ものと</a:t>
            </a:r>
            <a:r>
              <a:rPr lang="ja-JP" altLang="en-US" sz="1200" dirty="0">
                <a:latin typeface="+mn-ea"/>
                <a:ea typeface="+mn-ea"/>
              </a:rPr>
              <a:t>します</a:t>
            </a:r>
            <a:r>
              <a:rPr lang="ja-JP" altLang="en-US" sz="1200" dirty="0" smtClean="0">
                <a:latin typeface="+mn-ea"/>
                <a:ea typeface="+mn-ea"/>
              </a:rPr>
              <a:t>。ただし、ヤフーの</a:t>
            </a:r>
            <a:r>
              <a:rPr lang="ja-JP" altLang="en-US" sz="1200" dirty="0">
                <a:latin typeface="+mn-ea"/>
                <a:ea typeface="+mn-ea"/>
              </a:rPr>
              <a:t>故意また</a:t>
            </a:r>
            <a:r>
              <a:rPr lang="ja-JP" altLang="en-US" sz="1200" dirty="0" smtClean="0">
                <a:latin typeface="+mn-ea"/>
                <a:ea typeface="+mn-ea"/>
              </a:rPr>
              <a:t>は重過失による</a:t>
            </a:r>
            <a:r>
              <a:rPr lang="ja-JP" altLang="en-US" sz="1200" dirty="0">
                <a:latin typeface="+mn-ea"/>
                <a:ea typeface="+mn-ea"/>
              </a:rPr>
              <a:t>場合はこの</a:t>
            </a:r>
            <a:r>
              <a:rPr lang="ja-JP" altLang="en-US" sz="1200" dirty="0" smtClean="0">
                <a:latin typeface="+mn-ea"/>
                <a:ea typeface="+mn-ea"/>
              </a:rPr>
              <a:t>限り</a:t>
            </a:r>
            <a:r>
              <a:rPr lang="ja-JP" altLang="en-US" sz="1200" dirty="0">
                <a:latin typeface="+mn-ea"/>
                <a:ea typeface="+mn-ea"/>
              </a:rPr>
              <a:t>ではありません</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　　なお</a:t>
            </a:r>
            <a:r>
              <a:rPr lang="ja-JP" altLang="en-US" sz="1200" dirty="0">
                <a:latin typeface="+mn-ea"/>
                <a:ea typeface="+mn-ea"/>
              </a:rPr>
              <a:t>、この場合</a:t>
            </a:r>
            <a:r>
              <a:rPr lang="ja-JP" altLang="en-US" sz="1200" dirty="0" smtClean="0">
                <a:latin typeface="+mn-ea"/>
                <a:ea typeface="+mn-ea"/>
              </a:rPr>
              <a:t>、ヤフーが掲載</a:t>
            </a:r>
            <a:r>
              <a:rPr lang="ja-JP" altLang="en-US" sz="1200" dirty="0">
                <a:latin typeface="+mn-ea"/>
                <a:ea typeface="+mn-ea"/>
              </a:rPr>
              <a:t>を行わなかった部分に</a:t>
            </a:r>
            <a:r>
              <a:rPr lang="ja-JP" altLang="en-US" sz="1200" dirty="0" smtClean="0">
                <a:latin typeface="+mn-ea"/>
                <a:ea typeface="+mn-ea"/>
              </a:rPr>
              <a:t>ついては、協賛料金への申込者</a:t>
            </a:r>
            <a:r>
              <a:rPr lang="ja-JP" altLang="en-US" sz="1200" dirty="0">
                <a:latin typeface="+mn-ea"/>
                <a:ea typeface="+mn-ea"/>
              </a:rPr>
              <a:t>の</a:t>
            </a:r>
            <a:r>
              <a:rPr lang="ja-JP" altLang="en-US" sz="1200" dirty="0" smtClean="0">
                <a:latin typeface="+mn-ea"/>
                <a:ea typeface="+mn-ea"/>
              </a:rPr>
              <a:t>支払債務</a:t>
            </a:r>
            <a:r>
              <a:rPr lang="ja-JP" altLang="en-US" sz="1200" dirty="0">
                <a:latin typeface="+mn-ea"/>
                <a:ea typeface="+mn-ea"/>
              </a:rPr>
              <a:t>は</a:t>
            </a:r>
            <a:r>
              <a:rPr lang="ja-JP" altLang="en-US" sz="1200" dirty="0" smtClean="0">
                <a:latin typeface="+mn-ea"/>
                <a:ea typeface="+mn-ea"/>
              </a:rPr>
              <a:t>生じないもの</a:t>
            </a:r>
            <a:r>
              <a:rPr lang="ja-JP" altLang="en-US" sz="1200" dirty="0">
                <a:latin typeface="+mn-ea"/>
                <a:ea typeface="+mn-ea"/>
              </a:rPr>
              <a:t>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・特集・タイアップ広告ページ</a:t>
            </a:r>
            <a:r>
              <a:rPr lang="ja-JP" altLang="en-US" sz="1200" dirty="0" smtClean="0">
                <a:latin typeface="+mn-ea"/>
                <a:ea typeface="+mn-ea"/>
              </a:rPr>
              <a:t>掲載中に、当該サイト</a:t>
            </a:r>
            <a:r>
              <a:rPr lang="ja-JP" altLang="en-US" sz="1200" dirty="0">
                <a:latin typeface="+mn-ea"/>
                <a:ea typeface="+mn-ea"/>
              </a:rPr>
              <a:t>からのリンクがデッドリンクとなった場合</a:t>
            </a:r>
            <a:r>
              <a:rPr lang="ja-JP" altLang="en-US" sz="1200" dirty="0" smtClean="0">
                <a:latin typeface="+mn-ea"/>
                <a:ea typeface="+mn-ea"/>
              </a:rPr>
              <a:t>や、リンク先</a:t>
            </a:r>
            <a:r>
              <a:rPr lang="ja-JP" altLang="en-US" sz="1200" dirty="0">
                <a:latin typeface="+mn-ea"/>
                <a:ea typeface="+mn-ea"/>
              </a:rPr>
              <a:t>のサイトに</a:t>
            </a:r>
            <a:r>
              <a:rPr lang="ja-JP" altLang="en-US" sz="1200" dirty="0" smtClean="0">
                <a:latin typeface="+mn-ea"/>
                <a:ea typeface="+mn-ea"/>
              </a:rPr>
              <a:t>不具合が</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発生した</a:t>
            </a:r>
            <a:r>
              <a:rPr lang="ja-JP" altLang="en-US" sz="1200" dirty="0">
                <a:latin typeface="+mn-ea"/>
                <a:ea typeface="+mn-ea"/>
              </a:rPr>
              <a:t>場合</a:t>
            </a:r>
            <a:r>
              <a:rPr lang="ja-JP" altLang="en-US" sz="1200" dirty="0" smtClean="0">
                <a:latin typeface="+mn-ea"/>
                <a:ea typeface="+mn-ea"/>
              </a:rPr>
              <a:t>、ヤフー</a:t>
            </a:r>
            <a:r>
              <a:rPr lang="ja-JP" altLang="en-US" sz="1200" dirty="0">
                <a:latin typeface="+mn-ea"/>
                <a:ea typeface="+mn-ea"/>
              </a:rPr>
              <a:t>は当該特集・タイアップ広告ページ</a:t>
            </a:r>
            <a:r>
              <a:rPr lang="ja-JP" altLang="en-US" sz="1200" dirty="0" smtClean="0">
                <a:latin typeface="+mn-ea"/>
                <a:ea typeface="+mn-ea"/>
              </a:rPr>
              <a:t>の</a:t>
            </a:r>
            <a:r>
              <a:rPr lang="ja-JP" altLang="en-US" sz="1200" dirty="0">
                <a:latin typeface="+mn-ea"/>
                <a:ea typeface="+mn-ea"/>
              </a:rPr>
              <a:t>掲載を停止することができるものとし、この</a:t>
            </a:r>
            <a:r>
              <a:rPr lang="ja-JP" altLang="en-US" sz="1200" dirty="0" smtClean="0">
                <a:latin typeface="+mn-ea"/>
                <a:ea typeface="+mn-ea"/>
              </a:rPr>
              <a:t>場合、</a:t>
            </a:r>
            <a:r>
              <a:rPr lang="ja-JP" altLang="en-US" sz="1200" dirty="0">
                <a:latin typeface="+mn-ea"/>
                <a:ea typeface="+mn-ea"/>
              </a:rPr>
              <a:t>ヤフーは特集</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　タイアップ</a:t>
            </a:r>
            <a:r>
              <a:rPr lang="ja-JP" altLang="en-US" sz="1200" dirty="0">
                <a:latin typeface="+mn-ea"/>
                <a:ea typeface="+mn-ea"/>
              </a:rPr>
              <a:t>広告ページ</a:t>
            </a:r>
            <a:r>
              <a:rPr lang="ja-JP" altLang="en-US" sz="1200" dirty="0" smtClean="0">
                <a:latin typeface="+mn-ea"/>
                <a:ea typeface="+mn-ea"/>
              </a:rPr>
              <a:t>不掲載</a:t>
            </a:r>
            <a:r>
              <a:rPr lang="ja-JP" altLang="en-US" sz="1200" dirty="0">
                <a:latin typeface="+mn-ea"/>
                <a:ea typeface="+mn-ea"/>
              </a:rPr>
              <a:t>の責を負わないものとします。</a:t>
            </a:r>
          </a:p>
          <a:p>
            <a:pPr eaLnBrk="1" hangingPunct="1">
              <a:spcBef>
                <a:spcPct val="0"/>
              </a:spcBef>
              <a:buFontTx/>
              <a:buNone/>
            </a:pPr>
            <a:endParaRPr lang="en-US" altLang="ja-JP" sz="1600" dirty="0" smtClean="0">
              <a:latin typeface="+mn-ea"/>
              <a:ea typeface="+mn-ea"/>
            </a:endParaRPr>
          </a:p>
          <a:p>
            <a:pPr eaLnBrk="1" hangingPunct="1">
              <a:spcBef>
                <a:spcPct val="0"/>
              </a:spcBef>
              <a:buFontTx/>
              <a:buNone/>
            </a:pPr>
            <a:r>
              <a:rPr lang="ja-JP" altLang="en-US" sz="1600" dirty="0" smtClean="0">
                <a:latin typeface="+mn-ea"/>
                <a:ea typeface="+mn-ea"/>
              </a:rPr>
              <a:t>■ 免責期間</a:t>
            </a:r>
            <a:endParaRPr lang="en-US" altLang="ja-JP" sz="1600" dirty="0" smtClean="0">
              <a:latin typeface="+mn-ea"/>
              <a:ea typeface="+mn-ea"/>
            </a:endParaRPr>
          </a:p>
          <a:p>
            <a:pPr marL="0" lvl="0" indent="0" eaLnBrk="1" hangingPunct="1">
              <a:spcBef>
                <a:spcPct val="0"/>
              </a:spcBef>
              <a:buNone/>
            </a:pPr>
            <a:r>
              <a:rPr lang="ja-JP" altLang="en-US" sz="1200" dirty="0" smtClean="0">
                <a:latin typeface="メイリオ"/>
                <a:ea typeface="メイリオ"/>
              </a:rPr>
              <a:t>　・</a:t>
            </a:r>
            <a:r>
              <a:rPr lang="ja-JP" altLang="en-US" sz="1200" dirty="0">
                <a:latin typeface="メイリオ"/>
                <a:ea typeface="メイリオ"/>
              </a:rPr>
              <a:t>本商品につきましては、以下①～③を特集・タイアップ</a:t>
            </a:r>
            <a:r>
              <a:rPr lang="ja-JP" altLang="en-US" sz="1200" dirty="0" smtClean="0">
                <a:latin typeface="メイリオ"/>
                <a:ea typeface="メイリオ"/>
              </a:rPr>
              <a:t>広告ページの掲載</a:t>
            </a:r>
            <a:r>
              <a:rPr lang="ja-JP" altLang="en-US" sz="1200" dirty="0">
                <a:latin typeface="メイリオ"/>
                <a:ea typeface="メイリオ"/>
              </a:rPr>
              <a:t>調整時間とし</a:t>
            </a:r>
            <a:r>
              <a:rPr lang="ja-JP" altLang="en-US" sz="1200" dirty="0" smtClean="0">
                <a:latin typeface="メイリオ"/>
                <a:ea typeface="メイリオ"/>
              </a:rPr>
              <a:t>、ヤフーは当該掲載</a:t>
            </a:r>
            <a:r>
              <a:rPr lang="ja-JP" altLang="en-US" sz="1200" dirty="0">
                <a:latin typeface="メイリオ"/>
                <a:ea typeface="メイリオ"/>
              </a:rPr>
              <a:t>調整時間内の不具合</a:t>
            </a:r>
            <a:r>
              <a:rPr lang="ja-JP" altLang="en-US" sz="1200" dirty="0" smtClean="0">
                <a:latin typeface="メイリオ"/>
                <a:ea typeface="メイリオ"/>
              </a:rPr>
              <a:t>、</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不完全掲載</a:t>
            </a:r>
            <a:r>
              <a:rPr lang="ja-JP" altLang="en-US" sz="1200" dirty="0">
                <a:latin typeface="メイリオ"/>
                <a:ea typeface="メイリオ"/>
              </a:rPr>
              <a:t>または未掲載</a:t>
            </a:r>
            <a:r>
              <a:rPr lang="ja-JP" altLang="en-US" sz="1200" dirty="0" smtClean="0">
                <a:latin typeface="メイリオ"/>
                <a:ea typeface="メイリオ"/>
              </a:rPr>
              <a:t>について</a:t>
            </a:r>
            <a:r>
              <a:rPr lang="ja-JP" altLang="en-US" sz="1200" dirty="0">
                <a:latin typeface="メイリオ"/>
                <a:ea typeface="メイリオ"/>
              </a:rPr>
              <a:t>免責されるものとします。</a:t>
            </a:r>
          </a:p>
          <a:p>
            <a:pPr marL="0" lvl="0" indent="0" eaLnBrk="1" hangingPunct="1">
              <a:spcBef>
                <a:spcPct val="0"/>
              </a:spcBef>
              <a:buNone/>
            </a:pPr>
            <a:r>
              <a:rPr lang="ja-JP" altLang="en-US" sz="1200" dirty="0" smtClean="0">
                <a:latin typeface="メイリオ"/>
                <a:ea typeface="メイリオ"/>
              </a:rPr>
              <a:t>　　</a:t>
            </a:r>
            <a:r>
              <a:rPr lang="ja-JP" altLang="en-US" sz="1200" dirty="0">
                <a:latin typeface="メイリオ"/>
                <a:ea typeface="メイリオ"/>
              </a:rPr>
              <a:t>①特集・タイアップ</a:t>
            </a:r>
            <a:r>
              <a:rPr lang="ja-JP" altLang="en-US" sz="1200" dirty="0" smtClean="0">
                <a:latin typeface="メイリオ"/>
                <a:ea typeface="メイリオ"/>
              </a:rPr>
              <a:t>広告ページ掲載</a:t>
            </a:r>
            <a:r>
              <a:rPr lang="ja-JP" altLang="en-US" sz="1200" dirty="0">
                <a:latin typeface="メイリオ"/>
                <a:ea typeface="メイリオ"/>
              </a:rPr>
              <a:t>の初日の</a:t>
            </a:r>
            <a:r>
              <a:rPr lang="ja-JP" altLang="en-US" sz="1200" dirty="0" smtClean="0">
                <a:latin typeface="メイリオ"/>
                <a:ea typeface="メイリオ"/>
              </a:rPr>
              <a:t>午前</a:t>
            </a:r>
            <a:r>
              <a:rPr lang="en-US" altLang="ja-JP" sz="1200" dirty="0" smtClean="0">
                <a:latin typeface="メイリオ"/>
                <a:ea typeface="メイリオ"/>
              </a:rPr>
              <a:t>0</a:t>
            </a:r>
            <a:r>
              <a:rPr lang="ja-JP" altLang="en-US" sz="1200" dirty="0" smtClean="0">
                <a:latin typeface="メイリオ"/>
                <a:ea typeface="メイリオ"/>
              </a:rPr>
              <a:t>時から</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、および特集・タイアップ広告ページの内容が変更もしくは</a:t>
            </a:r>
            <a:r>
              <a:rPr lang="ja-JP" altLang="en-US" sz="1200" dirty="0" smtClean="0">
                <a:latin typeface="メイリオ"/>
                <a:ea typeface="メイリオ"/>
              </a:rPr>
              <a:t>追加</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された</a:t>
            </a:r>
            <a:r>
              <a:rPr lang="ja-JP" altLang="en-US" sz="1200" dirty="0">
                <a:latin typeface="メイリオ"/>
                <a:ea typeface="メイリオ"/>
              </a:rPr>
              <a:t>場合における、</a:t>
            </a:r>
            <a:r>
              <a:rPr lang="ja-JP" altLang="en-US" sz="1200" dirty="0" smtClean="0">
                <a:latin typeface="メイリオ"/>
                <a:ea typeface="メイリオ"/>
              </a:rPr>
              <a:t>当該ページの掲載予定時刻から</a:t>
            </a:r>
            <a:r>
              <a:rPr lang="en-US" altLang="ja-JP" sz="1200" dirty="0" smtClean="0">
                <a:latin typeface="メイリオ"/>
                <a:ea typeface="メイリオ"/>
              </a:rPr>
              <a:t>12</a:t>
            </a:r>
            <a:r>
              <a:rPr lang="ja-JP" altLang="en-US" sz="1200" dirty="0" smtClean="0">
                <a:latin typeface="メイリオ"/>
                <a:ea typeface="メイリオ"/>
              </a:rPr>
              <a:t>時間</a:t>
            </a:r>
          </a:p>
          <a:p>
            <a:pPr marL="0" lvl="0" indent="0" eaLnBrk="1" hangingPunct="1">
              <a:spcBef>
                <a:spcPct val="0"/>
              </a:spcBef>
              <a:buNone/>
            </a:pPr>
            <a:r>
              <a:rPr lang="ja-JP" altLang="en-US" sz="1200" dirty="0" smtClean="0">
                <a:latin typeface="メイリオ"/>
                <a:ea typeface="メイリオ"/>
              </a:rPr>
              <a:t>　　</a:t>
            </a:r>
            <a:r>
              <a:rPr lang="ja-JP" altLang="en-US" sz="1200" dirty="0">
                <a:latin typeface="メイリオ"/>
                <a:ea typeface="メイリオ"/>
              </a:rPr>
              <a:t>②特集・タイアップ広告ページの掲載開始日が営業日以外の場合における、</a:t>
            </a:r>
            <a:r>
              <a:rPr lang="ja-JP" altLang="en-US" sz="1200" dirty="0" smtClean="0">
                <a:latin typeface="メイリオ"/>
                <a:ea typeface="メイリオ"/>
              </a:rPr>
              <a:t>当該掲載</a:t>
            </a:r>
            <a:r>
              <a:rPr lang="ja-JP" altLang="en-US" sz="1200" dirty="0">
                <a:latin typeface="メイリオ"/>
                <a:ea typeface="メイリオ"/>
              </a:rPr>
              <a:t>開始時間から翌営業日正午まで</a:t>
            </a:r>
          </a:p>
          <a:p>
            <a:pPr marL="0" lvl="0" indent="0" eaLnBrk="1" hangingPunct="1">
              <a:spcBef>
                <a:spcPct val="0"/>
              </a:spcBef>
              <a:buNone/>
            </a:pPr>
            <a:r>
              <a:rPr lang="ja-JP" altLang="en-US" sz="1200" dirty="0" smtClean="0">
                <a:latin typeface="メイリオ"/>
                <a:ea typeface="メイリオ"/>
              </a:rPr>
              <a:t>　　</a:t>
            </a:r>
            <a:r>
              <a:rPr lang="ja-JP" altLang="en-US" sz="1200" dirty="0">
                <a:latin typeface="メイリオ"/>
                <a:ea typeface="メイリオ"/>
              </a:rPr>
              <a:t>③特集・タイアップ広告ページの総掲載予定時間</a:t>
            </a:r>
            <a:r>
              <a:rPr lang="ja-JP" altLang="en-US" sz="1200" dirty="0" smtClean="0">
                <a:latin typeface="メイリオ"/>
                <a:ea typeface="メイリオ"/>
              </a:rPr>
              <a:t>が</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未満の場合における、総掲載予定時間</a:t>
            </a:r>
            <a:r>
              <a:rPr lang="ja-JP" altLang="en-US" sz="1200" dirty="0" smtClean="0">
                <a:latin typeface="メイリオ"/>
                <a:ea typeface="メイリオ"/>
              </a:rPr>
              <a:t>の</a:t>
            </a:r>
            <a:r>
              <a:rPr lang="en-US" altLang="ja-JP" sz="1200" dirty="0" smtClean="0">
                <a:latin typeface="メイリオ"/>
                <a:ea typeface="メイリオ"/>
              </a:rPr>
              <a:t>10</a:t>
            </a:r>
            <a:r>
              <a:rPr lang="en-US" altLang="ja-JP" sz="1200" dirty="0">
                <a:latin typeface="メイリオ"/>
                <a:ea typeface="メイリオ"/>
              </a:rPr>
              <a:t>%</a:t>
            </a:r>
            <a:r>
              <a:rPr lang="ja-JP" altLang="en-US" sz="1200" dirty="0">
                <a:latin typeface="メイリオ"/>
                <a:ea typeface="メイリオ"/>
              </a:rPr>
              <a:t>にあたる時間まで</a:t>
            </a:r>
          </a:p>
        </p:txBody>
      </p:sp>
    </p:spTree>
    <p:extLst>
      <p:ext uri="{BB962C8B-B14F-4D97-AF65-F5344CB8AC3E}">
        <p14:creationId xmlns:p14="http://schemas.microsoft.com/office/powerpoint/2010/main" val="1870203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075892"/>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latin typeface="+mj-lt"/>
              </a:rPr>
              <a:t>以下のフローに沿ってお申し込みの上、</a:t>
            </a:r>
            <a:r>
              <a:rPr lang="ja-JP" altLang="en-US" sz="1600" dirty="0" smtClean="0"/>
              <a:t>クリエイティブ</a:t>
            </a:r>
            <a:r>
              <a:rPr lang="ja-JP" altLang="en-US" sz="1600" dirty="0"/>
              <a:t>制作委託約款の第</a:t>
            </a:r>
            <a:r>
              <a:rPr lang="en-US" altLang="ja-JP" sz="1600" dirty="0"/>
              <a:t>9</a:t>
            </a:r>
            <a:r>
              <a:rPr lang="ja-JP" altLang="en-US" sz="1600" dirty="0"/>
              <a:t>条</a:t>
            </a:r>
            <a:r>
              <a:rPr lang="en-US" altLang="ja-JP" sz="1600" dirty="0"/>
              <a:t>(2)</a:t>
            </a:r>
            <a:r>
              <a:rPr lang="ja-JP" altLang="en-US" sz="1600" dirty="0"/>
              <a:t>支払条件</a:t>
            </a:r>
            <a:r>
              <a:rPr lang="en-US" altLang="ja-JP" sz="1600" dirty="0"/>
              <a:t>2</a:t>
            </a:r>
            <a:r>
              <a:rPr lang="ja-JP" altLang="en-US" sz="1600" dirty="0" smtClean="0"/>
              <a:t>にしたがってお支払いいただきます。</a:t>
            </a:r>
            <a:endParaRPr lang="en-US" altLang="ja-JP" sz="1600" dirty="0" smtClean="0"/>
          </a:p>
          <a:p>
            <a:r>
              <a:rPr lang="ja-JP" altLang="en-US" sz="1600" dirty="0" smtClean="0"/>
              <a:t>ただし</a:t>
            </a:r>
            <a:r>
              <a:rPr lang="ja-JP" altLang="en-US" sz="1600" dirty="0"/>
              <a:t>、協賛内容のうち広告配信を伴うものは当該広告商品のお申し込み方法に準じます</a:t>
            </a:r>
            <a:r>
              <a:rPr lang="ja-JP" altLang="en-US" sz="1600" dirty="0" smtClean="0"/>
              <a:t>。</a:t>
            </a:r>
            <a:endParaRPr lang="en-US" altLang="ja-JP" sz="1600" dirty="0" smtClean="0"/>
          </a:p>
        </p:txBody>
      </p:sp>
    </p:spTree>
    <p:extLst>
      <p:ext uri="{BB962C8B-B14F-4D97-AF65-F5344CB8AC3E}">
        <p14:creationId xmlns:p14="http://schemas.microsoft.com/office/powerpoint/2010/main" val="15044302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更新</a:t>
            </a:r>
            <a:r>
              <a:rPr lang="ja-JP" altLang="en-US" dirty="0"/>
              <a:t>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6" name="テキスト プレースホルダー 1"/>
          <p:cNvSpPr>
            <a:spLocks noGrp="1"/>
          </p:cNvSpPr>
          <p:nvPr>
            <p:ph type="body" sz="quarter" idx="12"/>
          </p:nvPr>
        </p:nvSpPr>
        <p:spPr>
          <a:xfrm>
            <a:off x="319913" y="1196752"/>
            <a:ext cx="11521280" cy="609749"/>
          </a:xfrm>
        </p:spPr>
        <p:txBody>
          <a:bodyPr>
            <a:normAutofit/>
          </a:bodyPr>
          <a:lstStyle/>
          <a:p>
            <a:r>
              <a:rPr kumimoji="1" lang="ja-JP" altLang="en-US" sz="1600" dirty="0" smtClean="0"/>
              <a:t>・</a:t>
            </a:r>
            <a:r>
              <a:rPr kumimoji="1" lang="en-US" altLang="ja-JP" sz="1600" dirty="0" smtClean="0"/>
              <a:t>2021/11/12</a:t>
            </a:r>
            <a:r>
              <a:rPr kumimoji="1" lang="ja-JP" altLang="en-US" sz="1600" dirty="0" smtClean="0"/>
              <a:t>　</a:t>
            </a:r>
            <a:r>
              <a:rPr kumimoji="1" lang="en-US" altLang="ja-JP" sz="1600" dirty="0" smtClean="0"/>
              <a:t>P20</a:t>
            </a:r>
            <a:r>
              <a:rPr kumimoji="1" lang="ja-JP" altLang="en-US" sz="1600" dirty="0" smtClean="0"/>
              <a:t>　</a:t>
            </a:r>
            <a:r>
              <a:rPr lang="ja-JP" altLang="en-US" sz="1600" dirty="0"/>
              <a:t>健康・美容食品、健康器具、健康雑貨その他商品や</a:t>
            </a:r>
            <a:r>
              <a:rPr lang="ja-JP" altLang="en-US" sz="1600" dirty="0" smtClean="0"/>
              <a:t>サービスに対する販売制限に注釈を追記しました</a:t>
            </a:r>
            <a:endParaRPr kumimoji="1" lang="ja-JP" altLang="en-US" sz="1600" dirty="0"/>
          </a:p>
        </p:txBody>
      </p:sp>
    </p:spTree>
    <p:extLst>
      <p:ext uri="{BB962C8B-B14F-4D97-AF65-F5344CB8AC3E}">
        <p14:creationId xmlns:p14="http://schemas.microsoft.com/office/powerpoint/2010/main" val="1474862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天気・災害とは</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4" name="テキスト ボックス 3"/>
          <p:cNvSpPr txBox="1"/>
          <p:nvPr/>
        </p:nvSpPr>
        <p:spPr>
          <a:xfrm>
            <a:off x="677312" y="1124744"/>
            <a:ext cx="10963304" cy="923330"/>
          </a:xfrm>
          <a:prstGeom prst="rect">
            <a:avLst/>
          </a:prstGeom>
          <a:noFill/>
        </p:spPr>
        <p:txBody>
          <a:bodyPr wrap="square" rtlCol="0">
            <a:spAutoFit/>
          </a:bodyPr>
          <a:lstStyle/>
          <a:p>
            <a:r>
              <a:rPr lang="ja-JP" altLang="en-US" dirty="0"/>
              <a:t>天気予報はもちろん、天気に関するあらゆる情報・災害情報を迅速にお伝えする天気・災害総合サイト。</a:t>
            </a:r>
            <a:br>
              <a:rPr lang="ja-JP" altLang="en-US" dirty="0"/>
            </a:br>
            <a:r>
              <a:rPr lang="ja-JP" altLang="en-US" dirty="0"/>
              <a:t>全国各地の雨雲の動きをリアルタイムにチェックできる「雨雲レーダー」や、花粉や熱中症、積雪情報</a:t>
            </a:r>
          </a:p>
          <a:p>
            <a:r>
              <a:rPr lang="ja-JP" altLang="en-US" dirty="0"/>
              <a:t>などの季節ごとの天気情報も、すべての機能を無料で</a:t>
            </a:r>
            <a:r>
              <a:rPr lang="ja-JP" altLang="en-US" dirty="0" smtClean="0"/>
              <a:t>提供しています。</a:t>
            </a:r>
            <a:endParaRPr lang="ja-JP" altLang="en-US" dirty="0"/>
          </a:p>
        </p:txBody>
      </p:sp>
      <p:pic>
        <p:nvPicPr>
          <p:cNvPr id="18" name="Picture 4">
            <a:extLst>
              <a:ext uri="{FF2B5EF4-FFF2-40B4-BE49-F238E27FC236}">
                <a16:creationId xmlns:a16="http://schemas.microsoft.com/office/drawing/2014/main" id="{D90394C8-3B98-D643-B559-4FEDCB4076C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8479" y="2685294"/>
            <a:ext cx="1577136" cy="32336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グループ化 18">
            <a:extLst>
              <a:ext uri="{FF2B5EF4-FFF2-40B4-BE49-F238E27FC236}">
                <a16:creationId xmlns:a16="http://schemas.microsoft.com/office/drawing/2014/main" id="{9C862D02-A0D5-F34B-A7AC-0D61AF53A47B}"/>
              </a:ext>
            </a:extLst>
          </p:cNvPr>
          <p:cNvGrpSpPr/>
          <p:nvPr/>
        </p:nvGrpSpPr>
        <p:grpSpPr>
          <a:xfrm>
            <a:off x="7200881" y="2736438"/>
            <a:ext cx="4248472" cy="3113315"/>
            <a:chOff x="7463017" y="2354072"/>
            <a:chExt cx="4248472" cy="3113315"/>
          </a:xfrm>
        </p:grpSpPr>
        <p:sp>
          <p:nvSpPr>
            <p:cNvPr id="20" name="正方形/長方形 19">
              <a:extLst>
                <a:ext uri="{FF2B5EF4-FFF2-40B4-BE49-F238E27FC236}">
                  <a16:creationId xmlns:a16="http://schemas.microsoft.com/office/drawing/2014/main" id="{EE9BCD91-AACF-5C4E-B178-CEA4A646973A}"/>
                </a:ext>
              </a:extLst>
            </p:cNvPr>
            <p:cNvSpPr/>
            <p:nvPr/>
          </p:nvSpPr>
          <p:spPr>
            <a:xfrm>
              <a:off x="7463017" y="2354072"/>
              <a:ext cx="4248472" cy="311331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E816DA00-9EFA-1A4F-AD19-07DB3BCBFF9C}"/>
                </a:ext>
              </a:extLst>
            </p:cNvPr>
            <p:cNvSpPr txBox="1"/>
            <p:nvPr/>
          </p:nvSpPr>
          <p:spPr>
            <a:xfrm>
              <a:off x="8141852" y="2623522"/>
              <a:ext cx="1569660" cy="369332"/>
            </a:xfrm>
            <a:prstGeom prst="rect">
              <a:avLst/>
            </a:prstGeom>
            <a:noFill/>
          </p:spPr>
          <p:txBody>
            <a:bodyPr wrap="none" rtlCol="0">
              <a:spAutoFit/>
            </a:bodyPr>
            <a:lstStyle/>
            <a:p>
              <a:r>
                <a:rPr kumimoji="1" lang="ja-JP" altLang="en-US"/>
                <a:t>雨雲レーダー</a:t>
              </a:r>
            </a:p>
          </p:txBody>
        </p:sp>
        <p:sp>
          <p:nvSpPr>
            <p:cNvPr id="22" name="テキスト ボックス 21">
              <a:extLst>
                <a:ext uri="{FF2B5EF4-FFF2-40B4-BE49-F238E27FC236}">
                  <a16:creationId xmlns:a16="http://schemas.microsoft.com/office/drawing/2014/main" id="{454BD57C-5A7F-1E44-946A-978C43DDB174}"/>
                </a:ext>
              </a:extLst>
            </p:cNvPr>
            <p:cNvSpPr txBox="1"/>
            <p:nvPr/>
          </p:nvSpPr>
          <p:spPr>
            <a:xfrm>
              <a:off x="8141851" y="3064148"/>
              <a:ext cx="1338828" cy="369332"/>
            </a:xfrm>
            <a:prstGeom prst="rect">
              <a:avLst/>
            </a:prstGeom>
            <a:noFill/>
          </p:spPr>
          <p:txBody>
            <a:bodyPr wrap="none" rtlCol="0">
              <a:spAutoFit/>
            </a:bodyPr>
            <a:lstStyle/>
            <a:p>
              <a:r>
                <a:rPr kumimoji="1" lang="ja-JP" altLang="en-US" dirty="0"/>
                <a:t>熱中症情報</a:t>
              </a:r>
            </a:p>
          </p:txBody>
        </p:sp>
        <p:sp>
          <p:nvSpPr>
            <p:cNvPr id="23" name="テキスト ボックス 22">
              <a:extLst>
                <a:ext uri="{FF2B5EF4-FFF2-40B4-BE49-F238E27FC236}">
                  <a16:creationId xmlns:a16="http://schemas.microsoft.com/office/drawing/2014/main" id="{32678ED5-34E8-124C-88DF-EE4A025D4148}"/>
                </a:ext>
              </a:extLst>
            </p:cNvPr>
            <p:cNvSpPr txBox="1"/>
            <p:nvPr/>
          </p:nvSpPr>
          <p:spPr>
            <a:xfrm>
              <a:off x="8138845" y="4941327"/>
              <a:ext cx="3142207" cy="369332"/>
            </a:xfrm>
            <a:prstGeom prst="rect">
              <a:avLst/>
            </a:prstGeom>
            <a:noFill/>
          </p:spPr>
          <p:txBody>
            <a:bodyPr wrap="none" rtlCol="0">
              <a:spAutoFit/>
            </a:bodyPr>
            <a:lstStyle/>
            <a:p>
              <a:r>
                <a:rPr kumimoji="1" lang="ja-JP" altLang="en-US"/>
                <a:t>大雨警戒レベルマップ　</a:t>
              </a:r>
              <a:r>
                <a:rPr lang="en-US" altLang="ja-JP" dirty="0"/>
                <a:t>etc.</a:t>
              </a:r>
              <a:endParaRPr kumimoji="1" lang="ja-JP" altLang="en-US"/>
            </a:p>
          </p:txBody>
        </p:sp>
        <p:sp>
          <p:nvSpPr>
            <p:cNvPr id="24" name="テキスト ボックス 23">
              <a:extLst>
                <a:ext uri="{FF2B5EF4-FFF2-40B4-BE49-F238E27FC236}">
                  <a16:creationId xmlns:a16="http://schemas.microsoft.com/office/drawing/2014/main" id="{4A6165AF-1480-164C-9685-F2B73A937197}"/>
                </a:ext>
              </a:extLst>
            </p:cNvPr>
            <p:cNvSpPr txBox="1"/>
            <p:nvPr/>
          </p:nvSpPr>
          <p:spPr>
            <a:xfrm>
              <a:off x="10361295" y="2618003"/>
              <a:ext cx="646331" cy="369332"/>
            </a:xfrm>
            <a:prstGeom prst="rect">
              <a:avLst/>
            </a:prstGeom>
            <a:noFill/>
          </p:spPr>
          <p:txBody>
            <a:bodyPr wrap="none" rtlCol="0">
              <a:spAutoFit/>
            </a:bodyPr>
            <a:lstStyle/>
            <a:p>
              <a:r>
                <a:rPr lang="ja-JP" altLang="en-US"/>
                <a:t>地震</a:t>
              </a:r>
              <a:endParaRPr kumimoji="1" lang="ja-JP" altLang="en-US"/>
            </a:p>
          </p:txBody>
        </p:sp>
        <p:sp>
          <p:nvSpPr>
            <p:cNvPr id="25" name="テキスト ボックス 24">
              <a:extLst>
                <a:ext uri="{FF2B5EF4-FFF2-40B4-BE49-F238E27FC236}">
                  <a16:creationId xmlns:a16="http://schemas.microsoft.com/office/drawing/2014/main" id="{C56E1095-F042-0D41-95A2-82C7820CA100}"/>
                </a:ext>
              </a:extLst>
            </p:cNvPr>
            <p:cNvSpPr txBox="1"/>
            <p:nvPr/>
          </p:nvSpPr>
          <p:spPr>
            <a:xfrm>
              <a:off x="8175300" y="3951428"/>
              <a:ext cx="1107996" cy="369332"/>
            </a:xfrm>
            <a:prstGeom prst="rect">
              <a:avLst/>
            </a:prstGeom>
            <a:noFill/>
          </p:spPr>
          <p:txBody>
            <a:bodyPr wrap="none" rtlCol="0">
              <a:spAutoFit/>
            </a:bodyPr>
            <a:lstStyle/>
            <a:p>
              <a:r>
                <a:rPr lang="ja-JP" altLang="en-US"/>
                <a:t>河川水位</a:t>
              </a:r>
              <a:endParaRPr kumimoji="1" lang="ja-JP" altLang="en-US"/>
            </a:p>
          </p:txBody>
        </p:sp>
        <p:sp>
          <p:nvSpPr>
            <p:cNvPr id="26" name="テキスト ボックス 25">
              <a:extLst>
                <a:ext uri="{FF2B5EF4-FFF2-40B4-BE49-F238E27FC236}">
                  <a16:creationId xmlns:a16="http://schemas.microsoft.com/office/drawing/2014/main" id="{1E0620DF-454A-8341-9229-092F186F58EC}"/>
                </a:ext>
              </a:extLst>
            </p:cNvPr>
            <p:cNvSpPr txBox="1"/>
            <p:nvPr/>
          </p:nvSpPr>
          <p:spPr>
            <a:xfrm>
              <a:off x="10382412" y="3490122"/>
              <a:ext cx="646331" cy="369332"/>
            </a:xfrm>
            <a:prstGeom prst="rect">
              <a:avLst/>
            </a:prstGeom>
            <a:noFill/>
          </p:spPr>
          <p:txBody>
            <a:bodyPr wrap="none" rtlCol="0">
              <a:spAutoFit/>
            </a:bodyPr>
            <a:lstStyle/>
            <a:p>
              <a:r>
                <a:rPr lang="ja-JP" altLang="en-US"/>
                <a:t>火山</a:t>
              </a:r>
              <a:endParaRPr kumimoji="1" lang="ja-JP" altLang="en-US"/>
            </a:p>
          </p:txBody>
        </p:sp>
        <p:sp>
          <p:nvSpPr>
            <p:cNvPr id="27" name="テキスト ボックス 26">
              <a:extLst>
                <a:ext uri="{FF2B5EF4-FFF2-40B4-BE49-F238E27FC236}">
                  <a16:creationId xmlns:a16="http://schemas.microsoft.com/office/drawing/2014/main" id="{3D68DDA6-DF2C-5A40-8685-1FD445A08561}"/>
                </a:ext>
              </a:extLst>
            </p:cNvPr>
            <p:cNvSpPr txBox="1"/>
            <p:nvPr/>
          </p:nvSpPr>
          <p:spPr>
            <a:xfrm>
              <a:off x="8095197" y="4469235"/>
              <a:ext cx="1569660" cy="369332"/>
            </a:xfrm>
            <a:prstGeom prst="rect">
              <a:avLst/>
            </a:prstGeom>
            <a:noFill/>
          </p:spPr>
          <p:txBody>
            <a:bodyPr wrap="none" rtlCol="0">
              <a:spAutoFit/>
            </a:bodyPr>
            <a:lstStyle/>
            <a:p>
              <a:r>
                <a:rPr lang="ja-JP" altLang="en-US"/>
                <a:t>警報・注意報</a:t>
              </a:r>
              <a:endParaRPr kumimoji="1" lang="ja-JP" altLang="en-US"/>
            </a:p>
          </p:txBody>
        </p:sp>
        <p:sp>
          <p:nvSpPr>
            <p:cNvPr id="28" name="テキスト ボックス 27">
              <a:extLst>
                <a:ext uri="{FF2B5EF4-FFF2-40B4-BE49-F238E27FC236}">
                  <a16:creationId xmlns:a16="http://schemas.microsoft.com/office/drawing/2014/main" id="{09244D95-49DC-5942-A365-225427F088F1}"/>
                </a:ext>
              </a:extLst>
            </p:cNvPr>
            <p:cNvSpPr txBox="1"/>
            <p:nvPr/>
          </p:nvSpPr>
          <p:spPr>
            <a:xfrm>
              <a:off x="10323601" y="4465033"/>
              <a:ext cx="877163" cy="369332"/>
            </a:xfrm>
            <a:prstGeom prst="rect">
              <a:avLst/>
            </a:prstGeom>
            <a:noFill/>
          </p:spPr>
          <p:txBody>
            <a:bodyPr wrap="none" rtlCol="0">
              <a:spAutoFit/>
            </a:bodyPr>
            <a:lstStyle/>
            <a:p>
              <a:r>
                <a:rPr lang="ja-JP" altLang="en-US"/>
                <a:t>天気図</a:t>
              </a:r>
              <a:endParaRPr kumimoji="1" lang="ja-JP" altLang="en-US"/>
            </a:p>
          </p:txBody>
        </p:sp>
        <p:sp>
          <p:nvSpPr>
            <p:cNvPr id="29" name="テキスト ボックス 28">
              <a:extLst>
                <a:ext uri="{FF2B5EF4-FFF2-40B4-BE49-F238E27FC236}">
                  <a16:creationId xmlns:a16="http://schemas.microsoft.com/office/drawing/2014/main" id="{8084D902-453A-BB4E-9BA2-0ED0F34565CD}"/>
                </a:ext>
              </a:extLst>
            </p:cNvPr>
            <p:cNvSpPr txBox="1"/>
            <p:nvPr/>
          </p:nvSpPr>
          <p:spPr>
            <a:xfrm>
              <a:off x="10388604" y="3995772"/>
              <a:ext cx="1107996" cy="369332"/>
            </a:xfrm>
            <a:prstGeom prst="rect">
              <a:avLst/>
            </a:prstGeom>
            <a:noFill/>
          </p:spPr>
          <p:txBody>
            <a:bodyPr wrap="none" rtlCol="0">
              <a:spAutoFit/>
            </a:bodyPr>
            <a:lstStyle/>
            <a:p>
              <a:r>
                <a:rPr lang="ja-JP" altLang="en-US"/>
                <a:t>気象衛星</a:t>
              </a:r>
              <a:endParaRPr kumimoji="1" lang="ja-JP" altLang="en-US"/>
            </a:p>
          </p:txBody>
        </p:sp>
        <p:pic>
          <p:nvPicPr>
            <p:cNvPr id="30" name="図 29">
              <a:extLst>
                <a:ext uri="{FF2B5EF4-FFF2-40B4-BE49-F238E27FC236}">
                  <a16:creationId xmlns:a16="http://schemas.microsoft.com/office/drawing/2014/main" id="{10CBDD2B-921D-D842-9ECC-60B382ECFF9E}"/>
                </a:ext>
              </a:extLst>
            </p:cNvPr>
            <p:cNvPicPr>
              <a:picLocks noChangeAspect="1"/>
            </p:cNvPicPr>
            <p:nvPr/>
          </p:nvPicPr>
          <p:blipFill>
            <a:blip r:embed="rId3"/>
            <a:stretch>
              <a:fillRect/>
            </a:stretch>
          </p:blipFill>
          <p:spPr>
            <a:xfrm>
              <a:off x="7728576" y="4859147"/>
              <a:ext cx="488539" cy="426273"/>
            </a:xfrm>
            <a:prstGeom prst="rect">
              <a:avLst/>
            </a:prstGeom>
          </p:spPr>
        </p:pic>
        <p:pic>
          <p:nvPicPr>
            <p:cNvPr id="31" name="図 30">
              <a:extLst>
                <a:ext uri="{FF2B5EF4-FFF2-40B4-BE49-F238E27FC236}">
                  <a16:creationId xmlns:a16="http://schemas.microsoft.com/office/drawing/2014/main" id="{361E927F-5DBD-EF4A-97EA-2C8D8C2F2EFF}"/>
                </a:ext>
              </a:extLst>
            </p:cNvPr>
            <p:cNvPicPr>
              <a:picLocks noChangeAspect="1"/>
            </p:cNvPicPr>
            <p:nvPr/>
          </p:nvPicPr>
          <p:blipFill>
            <a:blip r:embed="rId4"/>
            <a:stretch>
              <a:fillRect/>
            </a:stretch>
          </p:blipFill>
          <p:spPr>
            <a:xfrm>
              <a:off x="7725050" y="3015890"/>
              <a:ext cx="338954" cy="346090"/>
            </a:xfrm>
            <a:prstGeom prst="rect">
              <a:avLst/>
            </a:prstGeom>
          </p:spPr>
        </p:pic>
        <p:pic>
          <p:nvPicPr>
            <p:cNvPr id="32" name="図 31">
              <a:extLst>
                <a:ext uri="{FF2B5EF4-FFF2-40B4-BE49-F238E27FC236}">
                  <a16:creationId xmlns:a16="http://schemas.microsoft.com/office/drawing/2014/main" id="{CD34F66E-9C43-934E-9E61-640A8F7D04FC}"/>
                </a:ext>
              </a:extLst>
            </p:cNvPr>
            <p:cNvPicPr>
              <a:picLocks noChangeAspect="1"/>
            </p:cNvPicPr>
            <p:nvPr/>
          </p:nvPicPr>
          <p:blipFill>
            <a:blip r:embed="rId5"/>
            <a:stretch>
              <a:fillRect/>
            </a:stretch>
          </p:blipFill>
          <p:spPr>
            <a:xfrm>
              <a:off x="9973351" y="2605845"/>
              <a:ext cx="387944" cy="365124"/>
            </a:xfrm>
            <a:prstGeom prst="rect">
              <a:avLst/>
            </a:prstGeom>
          </p:spPr>
        </p:pic>
        <p:pic>
          <p:nvPicPr>
            <p:cNvPr id="33" name="図 32">
              <a:extLst>
                <a:ext uri="{FF2B5EF4-FFF2-40B4-BE49-F238E27FC236}">
                  <a16:creationId xmlns:a16="http://schemas.microsoft.com/office/drawing/2014/main" id="{5A2BD98F-1083-8A40-806A-0B0ED1F94230}"/>
                </a:ext>
              </a:extLst>
            </p:cNvPr>
            <p:cNvPicPr>
              <a:picLocks noChangeAspect="1"/>
            </p:cNvPicPr>
            <p:nvPr/>
          </p:nvPicPr>
          <p:blipFill>
            <a:blip r:embed="rId6"/>
            <a:stretch>
              <a:fillRect/>
            </a:stretch>
          </p:blipFill>
          <p:spPr>
            <a:xfrm>
              <a:off x="7723484" y="3477175"/>
              <a:ext cx="338954" cy="335598"/>
            </a:xfrm>
            <a:prstGeom prst="rect">
              <a:avLst/>
            </a:prstGeom>
          </p:spPr>
        </p:pic>
        <p:pic>
          <p:nvPicPr>
            <p:cNvPr id="34" name="図 33">
              <a:extLst>
                <a:ext uri="{FF2B5EF4-FFF2-40B4-BE49-F238E27FC236}">
                  <a16:creationId xmlns:a16="http://schemas.microsoft.com/office/drawing/2014/main" id="{5A0007A5-8B30-5F41-809A-0ABF2C4C8E6D}"/>
                </a:ext>
              </a:extLst>
            </p:cNvPr>
            <p:cNvPicPr>
              <a:picLocks noChangeAspect="1"/>
            </p:cNvPicPr>
            <p:nvPr/>
          </p:nvPicPr>
          <p:blipFill>
            <a:blip r:embed="rId7"/>
            <a:stretch>
              <a:fillRect/>
            </a:stretch>
          </p:blipFill>
          <p:spPr>
            <a:xfrm>
              <a:off x="7722207" y="3935290"/>
              <a:ext cx="372990" cy="369333"/>
            </a:xfrm>
            <a:prstGeom prst="rect">
              <a:avLst/>
            </a:prstGeom>
          </p:spPr>
        </p:pic>
        <p:pic>
          <p:nvPicPr>
            <p:cNvPr id="35" name="図 34">
              <a:extLst>
                <a:ext uri="{FF2B5EF4-FFF2-40B4-BE49-F238E27FC236}">
                  <a16:creationId xmlns:a16="http://schemas.microsoft.com/office/drawing/2014/main" id="{97F652BB-E9F3-ED46-98D7-8D7E6A5F1EF8}"/>
                </a:ext>
              </a:extLst>
            </p:cNvPr>
            <p:cNvPicPr>
              <a:picLocks noChangeAspect="1"/>
            </p:cNvPicPr>
            <p:nvPr/>
          </p:nvPicPr>
          <p:blipFill>
            <a:blip r:embed="rId8"/>
            <a:stretch>
              <a:fillRect/>
            </a:stretch>
          </p:blipFill>
          <p:spPr>
            <a:xfrm>
              <a:off x="9944499" y="3025045"/>
              <a:ext cx="416796" cy="339612"/>
            </a:xfrm>
            <a:prstGeom prst="rect">
              <a:avLst/>
            </a:prstGeom>
          </p:spPr>
        </p:pic>
        <p:pic>
          <p:nvPicPr>
            <p:cNvPr id="36" name="図 35">
              <a:extLst>
                <a:ext uri="{FF2B5EF4-FFF2-40B4-BE49-F238E27FC236}">
                  <a16:creationId xmlns:a16="http://schemas.microsoft.com/office/drawing/2014/main" id="{327F206F-8B8F-0349-84F0-9AB1751CCBFB}"/>
                </a:ext>
              </a:extLst>
            </p:cNvPr>
            <p:cNvPicPr>
              <a:picLocks noChangeAspect="1"/>
            </p:cNvPicPr>
            <p:nvPr/>
          </p:nvPicPr>
          <p:blipFill>
            <a:blip r:embed="rId9"/>
            <a:stretch>
              <a:fillRect/>
            </a:stretch>
          </p:blipFill>
          <p:spPr>
            <a:xfrm>
              <a:off x="9944499" y="3441470"/>
              <a:ext cx="407019" cy="369332"/>
            </a:xfrm>
            <a:prstGeom prst="rect">
              <a:avLst/>
            </a:prstGeom>
          </p:spPr>
        </p:pic>
        <p:pic>
          <p:nvPicPr>
            <p:cNvPr id="37" name="図 36">
              <a:extLst>
                <a:ext uri="{FF2B5EF4-FFF2-40B4-BE49-F238E27FC236}">
                  <a16:creationId xmlns:a16="http://schemas.microsoft.com/office/drawing/2014/main" id="{4783E503-4CC6-4346-9224-AF74A605AF51}"/>
                </a:ext>
              </a:extLst>
            </p:cNvPr>
            <p:cNvPicPr>
              <a:picLocks noChangeAspect="1"/>
            </p:cNvPicPr>
            <p:nvPr/>
          </p:nvPicPr>
          <p:blipFill>
            <a:blip r:embed="rId10"/>
            <a:stretch>
              <a:fillRect/>
            </a:stretch>
          </p:blipFill>
          <p:spPr>
            <a:xfrm>
              <a:off x="7733981" y="4465243"/>
              <a:ext cx="361216" cy="324082"/>
            </a:xfrm>
            <a:prstGeom prst="rect">
              <a:avLst/>
            </a:prstGeom>
          </p:spPr>
        </p:pic>
        <p:pic>
          <p:nvPicPr>
            <p:cNvPr id="38" name="図 37">
              <a:extLst>
                <a:ext uri="{FF2B5EF4-FFF2-40B4-BE49-F238E27FC236}">
                  <a16:creationId xmlns:a16="http://schemas.microsoft.com/office/drawing/2014/main" id="{3DFABBEF-9799-BB49-A701-B3A078ED3981}"/>
                </a:ext>
              </a:extLst>
            </p:cNvPr>
            <p:cNvPicPr>
              <a:picLocks noChangeAspect="1"/>
            </p:cNvPicPr>
            <p:nvPr/>
          </p:nvPicPr>
          <p:blipFill>
            <a:blip r:embed="rId11"/>
            <a:stretch>
              <a:fillRect/>
            </a:stretch>
          </p:blipFill>
          <p:spPr>
            <a:xfrm>
              <a:off x="9917442" y="4447506"/>
              <a:ext cx="436117" cy="402570"/>
            </a:xfrm>
            <a:prstGeom prst="rect">
              <a:avLst/>
            </a:prstGeom>
          </p:spPr>
        </p:pic>
        <p:pic>
          <p:nvPicPr>
            <p:cNvPr id="39" name="図 38">
              <a:extLst>
                <a:ext uri="{FF2B5EF4-FFF2-40B4-BE49-F238E27FC236}">
                  <a16:creationId xmlns:a16="http://schemas.microsoft.com/office/drawing/2014/main" id="{1BF88294-B106-574D-8AAF-C9F37A2C25FF}"/>
                </a:ext>
              </a:extLst>
            </p:cNvPr>
            <p:cNvPicPr>
              <a:picLocks noChangeAspect="1"/>
            </p:cNvPicPr>
            <p:nvPr/>
          </p:nvPicPr>
          <p:blipFill>
            <a:blip r:embed="rId12"/>
            <a:stretch>
              <a:fillRect/>
            </a:stretch>
          </p:blipFill>
          <p:spPr>
            <a:xfrm>
              <a:off x="9927851" y="3959504"/>
              <a:ext cx="417271" cy="395115"/>
            </a:xfrm>
            <a:prstGeom prst="rect">
              <a:avLst/>
            </a:prstGeom>
          </p:spPr>
        </p:pic>
        <p:sp>
          <p:nvSpPr>
            <p:cNvPr id="40" name="テキスト ボックス 39">
              <a:extLst>
                <a:ext uri="{FF2B5EF4-FFF2-40B4-BE49-F238E27FC236}">
                  <a16:creationId xmlns:a16="http://schemas.microsoft.com/office/drawing/2014/main" id="{ADA32375-5C01-AA41-A96A-54426F87EDB1}"/>
                </a:ext>
              </a:extLst>
            </p:cNvPr>
            <p:cNvSpPr txBox="1"/>
            <p:nvPr/>
          </p:nvSpPr>
          <p:spPr>
            <a:xfrm>
              <a:off x="10382413" y="3064148"/>
              <a:ext cx="646331" cy="369332"/>
            </a:xfrm>
            <a:prstGeom prst="rect">
              <a:avLst/>
            </a:prstGeom>
            <a:noFill/>
          </p:spPr>
          <p:txBody>
            <a:bodyPr wrap="none" rtlCol="0">
              <a:spAutoFit/>
            </a:bodyPr>
            <a:lstStyle/>
            <a:p>
              <a:r>
                <a:rPr kumimoji="1" lang="ja-JP" altLang="en-US"/>
                <a:t>津波</a:t>
              </a:r>
            </a:p>
          </p:txBody>
        </p:sp>
        <p:sp>
          <p:nvSpPr>
            <p:cNvPr id="41" name="テキスト ボックス 40">
              <a:extLst>
                <a:ext uri="{FF2B5EF4-FFF2-40B4-BE49-F238E27FC236}">
                  <a16:creationId xmlns:a16="http://schemas.microsoft.com/office/drawing/2014/main" id="{EB13AB8D-F219-DA45-85E8-98CC89FBE1CC}"/>
                </a:ext>
              </a:extLst>
            </p:cNvPr>
            <p:cNvSpPr txBox="1"/>
            <p:nvPr/>
          </p:nvSpPr>
          <p:spPr>
            <a:xfrm>
              <a:off x="8141851" y="3486655"/>
              <a:ext cx="646331" cy="369332"/>
            </a:xfrm>
            <a:prstGeom prst="rect">
              <a:avLst/>
            </a:prstGeom>
            <a:noFill/>
          </p:spPr>
          <p:txBody>
            <a:bodyPr wrap="none" rtlCol="0">
              <a:spAutoFit/>
            </a:bodyPr>
            <a:lstStyle/>
            <a:p>
              <a:r>
                <a:rPr lang="ja-JP" altLang="en-US"/>
                <a:t>台風</a:t>
              </a:r>
              <a:endParaRPr kumimoji="1" lang="ja-JP" altLang="en-US"/>
            </a:p>
          </p:txBody>
        </p:sp>
        <p:pic>
          <p:nvPicPr>
            <p:cNvPr id="42" name="図 41">
              <a:extLst>
                <a:ext uri="{FF2B5EF4-FFF2-40B4-BE49-F238E27FC236}">
                  <a16:creationId xmlns:a16="http://schemas.microsoft.com/office/drawing/2014/main" id="{E595526D-0F6A-E24F-8026-B94488814C94}"/>
                </a:ext>
              </a:extLst>
            </p:cNvPr>
            <p:cNvPicPr>
              <a:picLocks noChangeAspect="1"/>
            </p:cNvPicPr>
            <p:nvPr/>
          </p:nvPicPr>
          <p:blipFill>
            <a:blip r:embed="rId13"/>
            <a:stretch>
              <a:fillRect/>
            </a:stretch>
          </p:blipFill>
          <p:spPr>
            <a:xfrm>
              <a:off x="7686041" y="2638021"/>
              <a:ext cx="455811" cy="300773"/>
            </a:xfrm>
            <a:prstGeom prst="rect">
              <a:avLst/>
            </a:prstGeom>
          </p:spPr>
        </p:pic>
      </p:grpSp>
      <p:grpSp>
        <p:nvGrpSpPr>
          <p:cNvPr id="43" name="グループ化 42">
            <a:extLst>
              <a:ext uri="{FF2B5EF4-FFF2-40B4-BE49-F238E27FC236}">
                <a16:creationId xmlns:a16="http://schemas.microsoft.com/office/drawing/2014/main" id="{F7E08B7F-D9E2-1B46-9B5F-D9FAE94A062D}"/>
              </a:ext>
            </a:extLst>
          </p:cNvPr>
          <p:cNvGrpSpPr/>
          <p:nvPr/>
        </p:nvGrpSpPr>
        <p:grpSpPr>
          <a:xfrm>
            <a:off x="2783632" y="2708920"/>
            <a:ext cx="3811674" cy="3257984"/>
            <a:chOff x="7806900" y="2586976"/>
            <a:chExt cx="3811674" cy="3257984"/>
          </a:xfrm>
        </p:grpSpPr>
        <p:grpSp>
          <p:nvGrpSpPr>
            <p:cNvPr id="44" name="グループ化 43">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61" name="正方形/長方形 60">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2" name="図 61">
                <a:extLst>
                  <a:ext uri="{FF2B5EF4-FFF2-40B4-BE49-F238E27FC236}">
                    <a16:creationId xmlns:a16="http://schemas.microsoft.com/office/drawing/2014/main" id="{0BE384F0-86E4-394F-9957-F9E30B416D26}"/>
                  </a:ext>
                </a:extLst>
              </p:cNvPr>
              <p:cNvPicPr>
                <a:picLocks noChangeAspect="1"/>
              </p:cNvPicPr>
              <p:nvPr/>
            </p:nvPicPr>
            <p:blipFill>
              <a:blip r:embed="rId14"/>
              <a:stretch>
                <a:fillRect/>
              </a:stretch>
            </p:blipFill>
            <p:spPr>
              <a:xfrm>
                <a:off x="588499" y="2677091"/>
                <a:ext cx="2981818" cy="2548674"/>
              </a:xfrm>
              <a:prstGeom prst="rect">
                <a:avLst/>
              </a:prstGeom>
            </p:spPr>
          </p:pic>
        </p:grpSp>
        <p:grpSp>
          <p:nvGrpSpPr>
            <p:cNvPr id="45" name="グループ化 44">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47" name="図 46">
                <a:extLst>
                  <a:ext uri="{FF2B5EF4-FFF2-40B4-BE49-F238E27FC236}">
                    <a16:creationId xmlns:a16="http://schemas.microsoft.com/office/drawing/2014/main" id="{B3309405-4E7C-5344-8106-80D9A044299F}"/>
                  </a:ext>
                </a:extLst>
              </p:cNvPr>
              <p:cNvPicPr>
                <a:picLocks noChangeAspect="1"/>
              </p:cNvPicPr>
              <p:nvPr/>
            </p:nvPicPr>
            <p:blipFill rotWithShape="1">
              <a:blip r:embed="rId15"/>
              <a:srcRect l="2794" t="5248" r="4245" b="7110"/>
              <a:stretch/>
            </p:blipFill>
            <p:spPr>
              <a:xfrm>
                <a:off x="-251851" y="-1084539"/>
                <a:ext cx="12689782" cy="7613268"/>
              </a:xfrm>
              <a:prstGeom prst="rect">
                <a:avLst/>
              </a:prstGeom>
            </p:spPr>
          </p:pic>
          <p:pic>
            <p:nvPicPr>
              <p:cNvPr id="48" name="図 47">
                <a:extLst>
                  <a:ext uri="{FF2B5EF4-FFF2-40B4-BE49-F238E27FC236}">
                    <a16:creationId xmlns:a16="http://schemas.microsoft.com/office/drawing/2014/main" id="{FF8D4672-C7B4-0840-8C9C-03181227DEF0}"/>
                  </a:ext>
                </a:extLst>
              </p:cNvPr>
              <p:cNvPicPr>
                <a:picLocks noChangeAspect="1"/>
              </p:cNvPicPr>
              <p:nvPr/>
            </p:nvPicPr>
            <p:blipFill>
              <a:blip r:embed="rId16"/>
              <a:stretch>
                <a:fillRect/>
              </a:stretch>
            </p:blipFill>
            <p:spPr>
              <a:xfrm>
                <a:off x="6600056" y="1904323"/>
                <a:ext cx="444557" cy="444557"/>
              </a:xfrm>
              <a:prstGeom prst="rect">
                <a:avLst/>
              </a:prstGeom>
            </p:spPr>
          </p:pic>
          <p:pic>
            <p:nvPicPr>
              <p:cNvPr id="49" name="図 48">
                <a:extLst>
                  <a:ext uri="{FF2B5EF4-FFF2-40B4-BE49-F238E27FC236}">
                    <a16:creationId xmlns:a16="http://schemas.microsoft.com/office/drawing/2014/main" id="{ABBE88E2-6AE6-F84F-B842-4CE48B064F62}"/>
                  </a:ext>
                </a:extLst>
              </p:cNvPr>
              <p:cNvPicPr>
                <a:picLocks noChangeAspect="1"/>
              </p:cNvPicPr>
              <p:nvPr/>
            </p:nvPicPr>
            <p:blipFill>
              <a:blip r:embed="rId16"/>
              <a:stretch>
                <a:fillRect/>
              </a:stretch>
            </p:blipFill>
            <p:spPr>
              <a:xfrm>
                <a:off x="5830892" y="3066719"/>
                <a:ext cx="444557" cy="444557"/>
              </a:xfrm>
              <a:prstGeom prst="rect">
                <a:avLst/>
              </a:prstGeom>
            </p:spPr>
          </p:pic>
          <p:pic>
            <p:nvPicPr>
              <p:cNvPr id="50" name="図 49">
                <a:extLst>
                  <a:ext uri="{FF2B5EF4-FFF2-40B4-BE49-F238E27FC236}">
                    <a16:creationId xmlns:a16="http://schemas.microsoft.com/office/drawing/2014/main" id="{57180481-26F8-754E-82D6-E1D94D49B8BD}"/>
                  </a:ext>
                </a:extLst>
              </p:cNvPr>
              <p:cNvPicPr>
                <a:picLocks noChangeAspect="1"/>
              </p:cNvPicPr>
              <p:nvPr/>
            </p:nvPicPr>
            <p:blipFill>
              <a:blip r:embed="rId17"/>
              <a:stretch>
                <a:fillRect/>
              </a:stretch>
            </p:blipFill>
            <p:spPr>
              <a:xfrm>
                <a:off x="5555586" y="4340685"/>
                <a:ext cx="485608" cy="485608"/>
              </a:xfrm>
              <a:prstGeom prst="rect">
                <a:avLst/>
              </a:prstGeom>
            </p:spPr>
          </p:pic>
          <p:pic>
            <p:nvPicPr>
              <p:cNvPr id="51" name="図 50">
                <a:extLst>
                  <a:ext uri="{FF2B5EF4-FFF2-40B4-BE49-F238E27FC236}">
                    <a16:creationId xmlns:a16="http://schemas.microsoft.com/office/drawing/2014/main" id="{79918C31-5378-CF4A-95F1-31D29A0B12F9}"/>
                  </a:ext>
                </a:extLst>
              </p:cNvPr>
              <p:cNvPicPr>
                <a:picLocks noChangeAspect="1"/>
              </p:cNvPicPr>
              <p:nvPr/>
            </p:nvPicPr>
            <p:blipFill>
              <a:blip r:embed="rId17"/>
              <a:stretch>
                <a:fillRect/>
              </a:stretch>
            </p:blipFill>
            <p:spPr>
              <a:xfrm>
                <a:off x="3600728" y="3430499"/>
                <a:ext cx="485608" cy="485608"/>
              </a:xfrm>
              <a:prstGeom prst="rect">
                <a:avLst/>
              </a:prstGeom>
            </p:spPr>
          </p:pic>
          <p:pic>
            <p:nvPicPr>
              <p:cNvPr id="52" name="図 51">
                <a:extLst>
                  <a:ext uri="{FF2B5EF4-FFF2-40B4-BE49-F238E27FC236}">
                    <a16:creationId xmlns:a16="http://schemas.microsoft.com/office/drawing/2014/main" id="{9F0E8031-66F4-4D4A-8C7E-91B628E29A1A}"/>
                  </a:ext>
                </a:extLst>
              </p:cNvPr>
              <p:cNvPicPr>
                <a:picLocks noChangeAspect="1"/>
              </p:cNvPicPr>
              <p:nvPr/>
            </p:nvPicPr>
            <p:blipFill>
              <a:blip r:embed="rId17"/>
              <a:stretch>
                <a:fillRect/>
              </a:stretch>
            </p:blipFill>
            <p:spPr>
              <a:xfrm>
                <a:off x="4506567" y="2789119"/>
                <a:ext cx="485608" cy="485608"/>
              </a:xfrm>
              <a:prstGeom prst="rect">
                <a:avLst/>
              </a:prstGeom>
            </p:spPr>
          </p:pic>
          <p:pic>
            <p:nvPicPr>
              <p:cNvPr id="53" name="図 52">
                <a:extLst>
                  <a:ext uri="{FF2B5EF4-FFF2-40B4-BE49-F238E27FC236}">
                    <a16:creationId xmlns:a16="http://schemas.microsoft.com/office/drawing/2014/main" id="{452A293D-C181-4F4E-90BC-2D3DDAEABF45}"/>
                  </a:ext>
                </a:extLst>
              </p:cNvPr>
              <p:cNvPicPr>
                <a:picLocks noChangeAspect="1"/>
              </p:cNvPicPr>
              <p:nvPr/>
            </p:nvPicPr>
            <p:blipFill>
              <a:blip r:embed="rId17"/>
              <a:stretch>
                <a:fillRect/>
              </a:stretch>
            </p:blipFill>
            <p:spPr>
              <a:xfrm>
                <a:off x="4756912" y="1070386"/>
                <a:ext cx="485608" cy="485608"/>
              </a:xfrm>
              <a:prstGeom prst="rect">
                <a:avLst/>
              </a:prstGeom>
            </p:spPr>
          </p:pic>
          <p:pic>
            <p:nvPicPr>
              <p:cNvPr id="54" name="図 53">
                <a:extLst>
                  <a:ext uri="{FF2B5EF4-FFF2-40B4-BE49-F238E27FC236}">
                    <a16:creationId xmlns:a16="http://schemas.microsoft.com/office/drawing/2014/main" id="{0846C45B-9D97-A44B-A9D6-7B0777F0D1F8}"/>
                  </a:ext>
                </a:extLst>
              </p:cNvPr>
              <p:cNvPicPr>
                <a:picLocks noChangeAspect="1"/>
              </p:cNvPicPr>
              <p:nvPr/>
            </p:nvPicPr>
            <p:blipFill>
              <a:blip r:embed="rId18"/>
              <a:stretch>
                <a:fillRect/>
              </a:stretch>
            </p:blipFill>
            <p:spPr>
              <a:xfrm>
                <a:off x="2719973" y="3807079"/>
                <a:ext cx="461442" cy="521198"/>
              </a:xfrm>
              <a:prstGeom prst="rect">
                <a:avLst/>
              </a:prstGeom>
            </p:spPr>
          </p:pic>
          <p:pic>
            <p:nvPicPr>
              <p:cNvPr id="55" name="図 54">
                <a:extLst>
                  <a:ext uri="{FF2B5EF4-FFF2-40B4-BE49-F238E27FC236}">
                    <a16:creationId xmlns:a16="http://schemas.microsoft.com/office/drawing/2014/main" id="{951C5D71-162C-0749-9AF1-6763C4682875}"/>
                  </a:ext>
                </a:extLst>
              </p:cNvPr>
              <p:cNvPicPr>
                <a:picLocks noChangeAspect="1"/>
              </p:cNvPicPr>
              <p:nvPr/>
            </p:nvPicPr>
            <p:blipFill>
              <a:blip r:embed="rId18"/>
              <a:stretch>
                <a:fillRect/>
              </a:stretch>
            </p:blipFill>
            <p:spPr>
              <a:xfrm>
                <a:off x="4526191" y="4858830"/>
                <a:ext cx="461442" cy="521198"/>
              </a:xfrm>
              <a:prstGeom prst="rect">
                <a:avLst/>
              </a:prstGeom>
            </p:spPr>
          </p:pic>
          <p:pic>
            <p:nvPicPr>
              <p:cNvPr id="56" name="図 55">
                <a:extLst>
                  <a:ext uri="{FF2B5EF4-FFF2-40B4-BE49-F238E27FC236}">
                    <a16:creationId xmlns:a16="http://schemas.microsoft.com/office/drawing/2014/main" id="{00D5AB1F-0C45-F94F-8D96-35AF6D753F25}"/>
                  </a:ext>
                </a:extLst>
              </p:cNvPr>
              <p:cNvPicPr>
                <a:picLocks noChangeAspect="1"/>
              </p:cNvPicPr>
              <p:nvPr/>
            </p:nvPicPr>
            <p:blipFill>
              <a:blip r:embed="rId18"/>
              <a:stretch>
                <a:fillRect/>
              </a:stretch>
            </p:blipFill>
            <p:spPr>
              <a:xfrm>
                <a:off x="3624426" y="5097350"/>
                <a:ext cx="461442" cy="521198"/>
              </a:xfrm>
              <a:prstGeom prst="rect">
                <a:avLst/>
              </a:prstGeom>
            </p:spPr>
          </p:pic>
          <p:pic>
            <p:nvPicPr>
              <p:cNvPr id="57" name="図 56">
                <a:extLst>
                  <a:ext uri="{FF2B5EF4-FFF2-40B4-BE49-F238E27FC236}">
                    <a16:creationId xmlns:a16="http://schemas.microsoft.com/office/drawing/2014/main" id="{DE4D2CE2-414F-AB4D-8413-A90972F841DE}"/>
                  </a:ext>
                </a:extLst>
              </p:cNvPr>
              <p:cNvPicPr>
                <a:picLocks noChangeAspect="1"/>
              </p:cNvPicPr>
              <p:nvPr/>
            </p:nvPicPr>
            <p:blipFill>
              <a:blip r:embed="rId19"/>
              <a:stretch>
                <a:fillRect/>
              </a:stretch>
            </p:blipFill>
            <p:spPr>
              <a:xfrm>
                <a:off x="2173372" y="1413834"/>
                <a:ext cx="546601" cy="586954"/>
              </a:xfrm>
              <a:prstGeom prst="rect">
                <a:avLst/>
              </a:prstGeom>
            </p:spPr>
          </p:pic>
          <p:pic>
            <p:nvPicPr>
              <p:cNvPr id="58" name="図 57">
                <a:extLst>
                  <a:ext uri="{FF2B5EF4-FFF2-40B4-BE49-F238E27FC236}">
                    <a16:creationId xmlns:a16="http://schemas.microsoft.com/office/drawing/2014/main" id="{B8878EBA-F260-6744-82CC-E5120DAAC86B}"/>
                  </a:ext>
                </a:extLst>
              </p:cNvPr>
              <p:cNvPicPr>
                <a:picLocks noChangeAspect="1"/>
              </p:cNvPicPr>
              <p:nvPr/>
            </p:nvPicPr>
            <p:blipFill>
              <a:blip r:embed="rId19"/>
              <a:stretch>
                <a:fillRect/>
              </a:stretch>
            </p:blipFill>
            <p:spPr>
              <a:xfrm>
                <a:off x="1886475" y="4003211"/>
                <a:ext cx="546601" cy="586954"/>
              </a:xfrm>
              <a:prstGeom prst="rect">
                <a:avLst/>
              </a:prstGeom>
            </p:spPr>
          </p:pic>
          <p:pic>
            <p:nvPicPr>
              <p:cNvPr id="59" name="図 58">
                <a:extLst>
                  <a:ext uri="{FF2B5EF4-FFF2-40B4-BE49-F238E27FC236}">
                    <a16:creationId xmlns:a16="http://schemas.microsoft.com/office/drawing/2014/main" id="{6046E6AB-DCF3-3049-8862-A019AD99C50A}"/>
                  </a:ext>
                </a:extLst>
              </p:cNvPr>
              <p:cNvPicPr>
                <a:picLocks noChangeAspect="1"/>
              </p:cNvPicPr>
              <p:nvPr/>
            </p:nvPicPr>
            <p:blipFill>
              <a:blip r:embed="rId19"/>
              <a:stretch>
                <a:fillRect/>
              </a:stretch>
            </p:blipFill>
            <p:spPr>
              <a:xfrm>
                <a:off x="2535938" y="5064472"/>
                <a:ext cx="546601" cy="586954"/>
              </a:xfrm>
              <a:prstGeom prst="rect">
                <a:avLst/>
              </a:prstGeom>
            </p:spPr>
          </p:pic>
          <p:pic>
            <p:nvPicPr>
              <p:cNvPr id="60" name="図 59">
                <a:extLst>
                  <a:ext uri="{FF2B5EF4-FFF2-40B4-BE49-F238E27FC236}">
                    <a16:creationId xmlns:a16="http://schemas.microsoft.com/office/drawing/2014/main" id="{847322B0-61FC-824A-B193-8773C321CAE2}"/>
                  </a:ext>
                </a:extLst>
              </p:cNvPr>
              <p:cNvPicPr>
                <a:picLocks noChangeAspect="1"/>
              </p:cNvPicPr>
              <p:nvPr/>
            </p:nvPicPr>
            <p:blipFill>
              <a:blip r:embed="rId19"/>
              <a:stretch>
                <a:fillRect/>
              </a:stretch>
            </p:blipFill>
            <p:spPr>
              <a:xfrm>
                <a:off x="1505657" y="5064472"/>
                <a:ext cx="546601" cy="586954"/>
              </a:xfrm>
              <a:prstGeom prst="rect">
                <a:avLst/>
              </a:prstGeom>
            </p:spPr>
          </p:pic>
        </p:grpSp>
        <p:sp>
          <p:nvSpPr>
            <p:cNvPr id="46" name="正方形/長方形 45">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6" name="図 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360333" y="3272173"/>
            <a:ext cx="709077" cy="1456791"/>
          </a:xfrm>
          <a:prstGeom prst="rect">
            <a:avLst/>
          </a:prstGeom>
        </p:spPr>
      </p:pic>
      <p:sp>
        <p:nvSpPr>
          <p:cNvPr id="2" name="フローチャート: 処理 1"/>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フローチャート: 処理 63"/>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平行四辺形 10"/>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32708803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正方形/長方形 93"/>
          <p:cNvSpPr/>
          <p:nvPr/>
        </p:nvSpPr>
        <p:spPr>
          <a:xfrm>
            <a:off x="830381" y="4285536"/>
            <a:ext cx="5412506" cy="2320285"/>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latin typeface="+mj-lt"/>
            </a:endParaRPr>
          </a:p>
        </p:txBody>
      </p:sp>
      <p:sp>
        <p:nvSpPr>
          <p:cNvPr id="10" name="正方形/長方形 9"/>
          <p:cNvSpPr/>
          <p:nvPr/>
        </p:nvSpPr>
        <p:spPr>
          <a:xfrm>
            <a:off x="823798" y="1844824"/>
            <a:ext cx="5412506" cy="2327126"/>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天気アプリとは</a:t>
            </a:r>
            <a:endParaRPr lang="ja-JP" altLang="en-US" dirty="0"/>
          </a:p>
        </p:txBody>
      </p:sp>
      <p:sp>
        <p:nvSpPr>
          <p:cNvPr id="67"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4</a:t>
            </a:fld>
            <a:endParaRPr lang="ja-JP" altLang="en-US"/>
          </a:p>
        </p:txBody>
      </p:sp>
      <p:sp>
        <p:nvSpPr>
          <p:cNvPr id="68" name="フローチャート: 処理 67"/>
          <p:cNvSpPr/>
          <p:nvPr/>
        </p:nvSpPr>
        <p:spPr>
          <a:xfrm>
            <a:off x="665684" y="155827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9" name="フローチャート: 処理 68"/>
          <p:cNvSpPr/>
          <p:nvPr/>
        </p:nvSpPr>
        <p:spPr>
          <a:xfrm>
            <a:off x="9269343" y="1556792"/>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0" name="テキスト ボックス 69"/>
          <p:cNvSpPr txBox="1"/>
          <p:nvPr/>
        </p:nvSpPr>
        <p:spPr>
          <a:xfrm>
            <a:off x="677312" y="1124744"/>
            <a:ext cx="10963304" cy="369332"/>
          </a:xfrm>
          <a:prstGeom prst="rect">
            <a:avLst/>
          </a:prstGeom>
          <a:noFill/>
        </p:spPr>
        <p:txBody>
          <a:bodyPr wrap="square" rtlCol="0">
            <a:spAutoFit/>
          </a:bodyPr>
          <a:lstStyle/>
          <a:p>
            <a:r>
              <a:rPr lang="en-US" altLang="ja-JP" dirty="0"/>
              <a:t>Yahoo</a:t>
            </a:r>
            <a:r>
              <a:rPr lang="en-US" altLang="ja-JP" dirty="0" smtClean="0"/>
              <a:t>!</a:t>
            </a:r>
            <a:r>
              <a:rPr lang="ja-JP" altLang="en-US" dirty="0" smtClean="0"/>
              <a:t>天気アプリ</a:t>
            </a:r>
            <a:r>
              <a:rPr lang="ja-JP" altLang="en-US" dirty="0"/>
              <a:t>は</a:t>
            </a:r>
            <a:r>
              <a:rPr lang="ja-JP" altLang="en-US" dirty="0" smtClean="0"/>
              <a:t>、</a:t>
            </a:r>
            <a:r>
              <a:rPr lang="ja-JP" altLang="en-US" b="1" dirty="0" smtClean="0"/>
              <a:t>多彩な機能を全て無料で使える気象予報アプリの決定版</a:t>
            </a:r>
            <a:r>
              <a:rPr lang="ja-JP" altLang="en-US" dirty="0" smtClean="0"/>
              <a:t>です。</a:t>
            </a:r>
            <a:endParaRPr lang="en-US" altLang="ja-JP" dirty="0" smtClean="0"/>
          </a:p>
        </p:txBody>
      </p:sp>
      <p:sp>
        <p:nvSpPr>
          <p:cNvPr id="83" name="テキスト ボックス 82">
            <a:extLst>
              <a:ext uri="{FF2B5EF4-FFF2-40B4-BE49-F238E27FC236}">
                <a16:creationId xmlns:a16="http://schemas.microsoft.com/office/drawing/2014/main" id="{BB4BE082-876D-B043-92C5-000A94565468}"/>
              </a:ext>
            </a:extLst>
          </p:cNvPr>
          <p:cNvSpPr txBox="1"/>
          <p:nvPr/>
        </p:nvSpPr>
        <p:spPr>
          <a:xfrm>
            <a:off x="2946480" y="2061283"/>
            <a:ext cx="2723823" cy="369332"/>
          </a:xfrm>
          <a:prstGeom prst="rect">
            <a:avLst/>
          </a:prstGeom>
          <a:noFill/>
        </p:spPr>
        <p:txBody>
          <a:bodyPr wrap="none" rtlCol="0">
            <a:spAutoFit/>
          </a:bodyPr>
          <a:lstStyle/>
          <a:p>
            <a:r>
              <a:rPr kumimoji="1" lang="ja-JP" altLang="en-US" dirty="0"/>
              <a:t>雨が降る前に通知＆確認</a:t>
            </a:r>
          </a:p>
        </p:txBody>
      </p:sp>
      <p:cxnSp>
        <p:nvCxnSpPr>
          <p:cNvPr id="84" name="直線コネクタ 83">
            <a:extLst>
              <a:ext uri="{FF2B5EF4-FFF2-40B4-BE49-F238E27FC236}">
                <a16:creationId xmlns:a16="http://schemas.microsoft.com/office/drawing/2014/main" id="{62A04BF2-D2E7-8B47-9FDA-506C80567B10}"/>
              </a:ext>
            </a:extLst>
          </p:cNvPr>
          <p:cNvCxnSpPr/>
          <p:nvPr/>
        </p:nvCxnSpPr>
        <p:spPr>
          <a:xfrm>
            <a:off x="2736647" y="2440620"/>
            <a:ext cx="3199719" cy="0"/>
          </a:xfrm>
          <a:prstGeom prst="line">
            <a:avLst/>
          </a:prstGeom>
          <a:ln w="158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5" name="テキスト ボックス 84">
            <a:extLst>
              <a:ext uri="{FF2B5EF4-FFF2-40B4-BE49-F238E27FC236}">
                <a16:creationId xmlns:a16="http://schemas.microsoft.com/office/drawing/2014/main" id="{09F073F7-EE21-C94C-B832-8FF7AEEFCCB5}"/>
              </a:ext>
            </a:extLst>
          </p:cNvPr>
          <p:cNvSpPr txBox="1"/>
          <p:nvPr/>
        </p:nvSpPr>
        <p:spPr>
          <a:xfrm>
            <a:off x="3035950" y="2634798"/>
            <a:ext cx="1415772" cy="338554"/>
          </a:xfrm>
          <a:prstGeom prst="rect">
            <a:avLst/>
          </a:prstGeom>
          <a:noFill/>
        </p:spPr>
        <p:txBody>
          <a:bodyPr wrap="none" rtlCol="0">
            <a:spAutoFit/>
          </a:bodyPr>
          <a:lstStyle/>
          <a:p>
            <a:r>
              <a:rPr lang="ja-JP" altLang="en-US" sz="1600" dirty="0"/>
              <a:t>雨雲レーダー</a:t>
            </a:r>
            <a:endParaRPr lang="en-US" altLang="ja-JP" sz="1600" dirty="0"/>
          </a:p>
        </p:txBody>
      </p:sp>
      <p:sp>
        <p:nvSpPr>
          <p:cNvPr id="86" name="テキスト ボックス 85">
            <a:extLst>
              <a:ext uri="{FF2B5EF4-FFF2-40B4-BE49-F238E27FC236}">
                <a16:creationId xmlns:a16="http://schemas.microsoft.com/office/drawing/2014/main" id="{02408808-9940-6940-A1DD-1F9451659B5C}"/>
              </a:ext>
            </a:extLst>
          </p:cNvPr>
          <p:cNvSpPr txBox="1"/>
          <p:nvPr/>
        </p:nvSpPr>
        <p:spPr>
          <a:xfrm>
            <a:off x="3035950" y="2973352"/>
            <a:ext cx="2646878" cy="897425"/>
          </a:xfrm>
          <a:prstGeom prst="rect">
            <a:avLst/>
          </a:prstGeom>
          <a:noFill/>
        </p:spPr>
        <p:txBody>
          <a:bodyPr wrap="none" rtlCol="0">
            <a:spAutoFit/>
          </a:bodyPr>
          <a:lstStyle/>
          <a:p>
            <a:pPr>
              <a:lnSpc>
                <a:spcPct val="150000"/>
              </a:lnSpc>
            </a:pPr>
            <a:r>
              <a:rPr lang="ja-JP" altLang="en-US" sz="1200" dirty="0"/>
              <a:t>何分後から、どのぐらいの量の雨が</a:t>
            </a:r>
            <a:endParaRPr lang="en-US" altLang="ja-JP" sz="1200" dirty="0"/>
          </a:p>
          <a:p>
            <a:pPr>
              <a:lnSpc>
                <a:spcPct val="150000"/>
              </a:lnSpc>
            </a:pPr>
            <a:r>
              <a:rPr lang="ja-JP" altLang="en-US" sz="1200" dirty="0"/>
              <a:t>いつまで続くかを</a:t>
            </a:r>
            <a:r>
              <a:rPr lang="en-US" altLang="ja-JP" sz="1200" dirty="0"/>
              <a:t>5</a:t>
            </a:r>
            <a:r>
              <a:rPr lang="ja-JP" altLang="en-US" sz="1200" dirty="0"/>
              <a:t>分単位で予測</a:t>
            </a:r>
            <a:endParaRPr lang="en-US" altLang="ja-JP" sz="1200" dirty="0"/>
          </a:p>
          <a:p>
            <a:pPr>
              <a:lnSpc>
                <a:spcPct val="150000"/>
              </a:lnSpc>
            </a:pPr>
            <a:r>
              <a:rPr lang="en-US" altLang="ja-JP" sz="1200" dirty="0"/>
              <a:t>15</a:t>
            </a:r>
            <a:r>
              <a:rPr lang="ja-JP" altLang="en-US" sz="1200" dirty="0"/>
              <a:t>時間先まで詳しく確認できます</a:t>
            </a:r>
            <a:endParaRPr lang="en-US" altLang="ja-JP" sz="1200" dirty="0"/>
          </a:p>
        </p:txBody>
      </p:sp>
      <p:pic>
        <p:nvPicPr>
          <p:cNvPr id="87" name="Picture 4">
            <a:extLst>
              <a:ext uri="{FF2B5EF4-FFF2-40B4-BE49-F238E27FC236}">
                <a16:creationId xmlns:a16="http://schemas.microsoft.com/office/drawing/2014/main" id="{32ACAE19-8D3F-AC41-ABB8-C73C69B88E2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7854" y="1926000"/>
            <a:ext cx="1049146" cy="2151072"/>
          </a:xfrm>
          <a:prstGeom prst="rect">
            <a:avLst/>
          </a:prstGeom>
          <a:noFill/>
          <a:extLst>
            <a:ext uri="{909E8E84-426E-40DD-AFC4-6F175D3DCCD1}">
              <a14:hiddenFill xmlns:a14="http://schemas.microsoft.com/office/drawing/2010/main">
                <a:solidFill>
                  <a:srgbClr val="FFFFFF"/>
                </a:solidFill>
              </a14:hiddenFill>
            </a:ext>
          </a:extLst>
        </p:spPr>
      </p:pic>
      <p:sp>
        <p:nvSpPr>
          <p:cNvPr id="88" name="平行四辺形 87"/>
          <p:cNvSpPr/>
          <p:nvPr/>
        </p:nvSpPr>
        <p:spPr>
          <a:xfrm>
            <a:off x="9068918" y="155827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100" name="グループ化 99">
            <a:extLst>
              <a:ext uri="{FF2B5EF4-FFF2-40B4-BE49-F238E27FC236}">
                <a16:creationId xmlns:a16="http://schemas.microsoft.com/office/drawing/2014/main" id="{E6F213F1-D9FD-224C-A92C-7A5CD9E47F62}"/>
              </a:ext>
            </a:extLst>
          </p:cNvPr>
          <p:cNvGrpSpPr/>
          <p:nvPr/>
        </p:nvGrpSpPr>
        <p:grpSpPr>
          <a:xfrm>
            <a:off x="1334410" y="3212976"/>
            <a:ext cx="1291935" cy="3325760"/>
            <a:chOff x="566431" y="5548590"/>
            <a:chExt cx="1243454" cy="3265938"/>
          </a:xfrm>
        </p:grpSpPr>
        <p:pic>
          <p:nvPicPr>
            <p:cNvPr id="101" name="Picture 10" descr="多様なプッシュ通知を表示できる">
              <a:extLst>
                <a:ext uri="{FF2B5EF4-FFF2-40B4-BE49-F238E27FC236}">
                  <a16:creationId xmlns:a16="http://schemas.microsoft.com/office/drawing/2014/main" id="{8EFC37CB-E54C-F04E-9039-66D9D1D940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431" y="6704024"/>
              <a:ext cx="1029513" cy="2110504"/>
            </a:xfrm>
            <a:prstGeom prst="rect">
              <a:avLst/>
            </a:prstGeom>
            <a:noFill/>
            <a:extLst>
              <a:ext uri="{909E8E84-426E-40DD-AFC4-6F175D3DCCD1}">
                <a14:hiddenFill xmlns:a14="http://schemas.microsoft.com/office/drawing/2010/main">
                  <a:solidFill>
                    <a:srgbClr val="FFFFFF"/>
                  </a:solidFill>
                </a14:hiddenFill>
              </a:ext>
            </a:extLst>
          </p:spPr>
        </p:pic>
        <p:sp>
          <p:nvSpPr>
            <p:cNvPr id="102" name="正方形/長方形 101">
              <a:extLst>
                <a:ext uri="{FF2B5EF4-FFF2-40B4-BE49-F238E27FC236}">
                  <a16:creationId xmlns:a16="http://schemas.microsoft.com/office/drawing/2014/main" id="{7C26FD7F-26DD-6B41-B244-B0D072DB688E}"/>
                </a:ext>
              </a:extLst>
            </p:cNvPr>
            <p:cNvSpPr/>
            <p:nvPr/>
          </p:nvSpPr>
          <p:spPr>
            <a:xfrm>
              <a:off x="869483" y="5561557"/>
              <a:ext cx="834029" cy="19171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3" name="テキスト ボックス 102">
              <a:extLst>
                <a:ext uri="{FF2B5EF4-FFF2-40B4-BE49-F238E27FC236}">
                  <a16:creationId xmlns:a16="http://schemas.microsoft.com/office/drawing/2014/main" id="{07F13E3C-6C36-BE4A-A5B7-A6507C087164}"/>
                </a:ext>
              </a:extLst>
            </p:cNvPr>
            <p:cNvSpPr txBox="1"/>
            <p:nvPr/>
          </p:nvSpPr>
          <p:spPr>
            <a:xfrm>
              <a:off x="749906" y="5548590"/>
              <a:ext cx="1059979" cy="184666"/>
            </a:xfrm>
            <a:prstGeom prst="rect">
              <a:avLst/>
            </a:prstGeom>
            <a:noFill/>
          </p:spPr>
          <p:txBody>
            <a:bodyPr wrap="square" rtlCol="0">
              <a:spAutoFit/>
            </a:bodyPr>
            <a:lstStyle/>
            <a:p>
              <a:r>
                <a:rPr kumimoji="1" lang="en-US" altLang="ja-JP" sz="300" dirty="0">
                  <a:solidFill>
                    <a:schemeClr val="bg1">
                      <a:lumMod val="50000"/>
                    </a:schemeClr>
                  </a:solidFill>
                </a:rPr>
                <a:t>【</a:t>
              </a:r>
              <a:r>
                <a:rPr kumimoji="1" lang="ja-JP" altLang="en-US" sz="300">
                  <a:solidFill>
                    <a:schemeClr val="bg1">
                      <a:lumMod val="50000"/>
                    </a:schemeClr>
                  </a:solidFill>
                </a:rPr>
                <a:t>動画解説</a:t>
              </a:r>
              <a:r>
                <a:rPr kumimoji="1" lang="en-US" altLang="ja-JP" sz="300" dirty="0">
                  <a:solidFill>
                    <a:schemeClr val="bg1">
                      <a:lumMod val="50000"/>
                    </a:schemeClr>
                  </a:solidFill>
                </a:rPr>
                <a:t>】</a:t>
              </a:r>
              <a:r>
                <a:rPr kumimoji="1" lang="ja-JP" altLang="en-US" sz="300">
                  <a:solidFill>
                    <a:schemeClr val="bg1">
                      <a:lumMod val="50000"/>
                    </a:schemeClr>
                  </a:solidFill>
                </a:rPr>
                <a:t>北日本</a:t>
              </a:r>
              <a:r>
                <a:rPr kumimoji="1" lang="en-US" altLang="ja-JP" sz="300" dirty="0">
                  <a:solidFill>
                    <a:schemeClr val="bg1">
                      <a:lumMod val="50000"/>
                    </a:schemeClr>
                  </a:solidFill>
                </a:rPr>
                <a:t>〜</a:t>
              </a:r>
              <a:r>
                <a:rPr kumimoji="1" lang="ja-JP" altLang="en-US" sz="300">
                  <a:solidFill>
                    <a:schemeClr val="bg1">
                      <a:lumMod val="50000"/>
                    </a:schemeClr>
                  </a:solidFill>
                </a:rPr>
                <a:t>北陸　激しい雷雨などの</a:t>
              </a:r>
              <a:endParaRPr kumimoji="1" lang="en-US" altLang="ja-JP" sz="300" dirty="0">
                <a:solidFill>
                  <a:schemeClr val="bg1">
                    <a:lumMod val="50000"/>
                  </a:schemeClr>
                </a:solidFill>
              </a:endParaRPr>
            </a:p>
            <a:p>
              <a:r>
                <a:rPr lang="ja-JP" altLang="en-US" sz="300">
                  <a:solidFill>
                    <a:schemeClr val="bg1">
                      <a:lumMod val="50000"/>
                    </a:schemeClr>
                  </a:solidFill>
                </a:rPr>
                <a:t>　</a:t>
              </a:r>
              <a:r>
                <a:rPr kumimoji="1" lang="ja-JP" altLang="en-US" sz="300">
                  <a:solidFill>
                    <a:schemeClr val="bg1">
                      <a:lumMod val="50000"/>
                    </a:schemeClr>
                  </a:solidFill>
                </a:rPr>
                <a:t>突風、ひょうに注意</a:t>
              </a:r>
            </a:p>
          </p:txBody>
        </p:sp>
        <p:pic>
          <p:nvPicPr>
            <p:cNvPr id="104" name="図 103">
              <a:extLst>
                <a:ext uri="{FF2B5EF4-FFF2-40B4-BE49-F238E27FC236}">
                  <a16:creationId xmlns:a16="http://schemas.microsoft.com/office/drawing/2014/main" id="{ACD4E987-7627-EA47-B19C-81C9C7CFF8E9}"/>
                </a:ext>
              </a:extLst>
            </p:cNvPr>
            <p:cNvPicPr>
              <a:picLocks noChangeAspect="1"/>
            </p:cNvPicPr>
            <p:nvPr/>
          </p:nvPicPr>
          <p:blipFill>
            <a:blip r:embed="rId4"/>
            <a:stretch>
              <a:fillRect/>
            </a:stretch>
          </p:blipFill>
          <p:spPr>
            <a:xfrm>
              <a:off x="640433" y="7471840"/>
              <a:ext cx="881507" cy="488080"/>
            </a:xfrm>
            <a:prstGeom prst="rect">
              <a:avLst/>
            </a:prstGeom>
          </p:spPr>
        </p:pic>
      </p:grpSp>
      <p:sp>
        <p:nvSpPr>
          <p:cNvPr id="105" name="テキスト ボックス 104">
            <a:extLst>
              <a:ext uri="{FF2B5EF4-FFF2-40B4-BE49-F238E27FC236}">
                <a16:creationId xmlns:a16="http://schemas.microsoft.com/office/drawing/2014/main" id="{3E124E14-7578-E44A-A05F-8B6C0CF19AA7}"/>
              </a:ext>
            </a:extLst>
          </p:cNvPr>
          <p:cNvSpPr txBox="1"/>
          <p:nvPr/>
        </p:nvSpPr>
        <p:spPr>
          <a:xfrm>
            <a:off x="3021280" y="4728978"/>
            <a:ext cx="2723823" cy="369332"/>
          </a:xfrm>
          <a:prstGeom prst="rect">
            <a:avLst/>
          </a:prstGeom>
          <a:noFill/>
        </p:spPr>
        <p:txBody>
          <a:bodyPr wrap="none" rtlCol="0">
            <a:spAutoFit/>
          </a:bodyPr>
          <a:lstStyle/>
          <a:p>
            <a:r>
              <a:rPr lang="ja-JP" altLang="en-US" dirty="0"/>
              <a:t>必要な通知だけを選べる</a:t>
            </a:r>
          </a:p>
        </p:txBody>
      </p:sp>
      <p:sp>
        <p:nvSpPr>
          <p:cNvPr id="106" name="正方形/長方形 105">
            <a:extLst>
              <a:ext uri="{FF2B5EF4-FFF2-40B4-BE49-F238E27FC236}">
                <a16:creationId xmlns:a16="http://schemas.microsoft.com/office/drawing/2014/main" id="{FC2EA538-CD53-5148-AC01-4B5473CC8AA1}"/>
              </a:ext>
            </a:extLst>
          </p:cNvPr>
          <p:cNvSpPr/>
          <p:nvPr/>
        </p:nvSpPr>
        <p:spPr>
          <a:xfrm>
            <a:off x="2845862" y="4439872"/>
            <a:ext cx="2159566" cy="261610"/>
          </a:xfrm>
          <a:prstGeom prst="rect">
            <a:avLst/>
          </a:prstGeom>
        </p:spPr>
        <p:txBody>
          <a:bodyPr wrap="none">
            <a:spAutoFit/>
          </a:bodyPr>
          <a:lstStyle/>
          <a:p>
            <a:r>
              <a:rPr lang="ja-JP" altLang="en-US" sz="1100" dirty="0">
                <a:solidFill>
                  <a:srgbClr val="36373B"/>
                </a:solidFill>
                <a:latin typeface="メイリオ" panose="020B0604030504040204" pitchFamily="50" charset="-128"/>
                <a:ea typeface="メイリオ" panose="020B0604030504040204" pitchFamily="50" charset="-128"/>
              </a:rPr>
              <a:t>豊富な種類のプッシュ通知から</a:t>
            </a:r>
            <a:endParaRPr lang="ja-JP" altLang="en-US" sz="1100" dirty="0">
              <a:latin typeface="メイリオ" panose="020B0604030504040204" pitchFamily="50" charset="-128"/>
              <a:ea typeface="メイリオ" panose="020B0604030504040204" pitchFamily="50" charset="-128"/>
            </a:endParaRPr>
          </a:p>
        </p:txBody>
      </p:sp>
      <p:pic>
        <p:nvPicPr>
          <p:cNvPr id="107" name="図 106">
            <a:extLst>
              <a:ext uri="{FF2B5EF4-FFF2-40B4-BE49-F238E27FC236}">
                <a16:creationId xmlns:a16="http://schemas.microsoft.com/office/drawing/2014/main" id="{452116B7-E95E-FA4D-B1A2-1C857932A339}"/>
              </a:ext>
            </a:extLst>
          </p:cNvPr>
          <p:cNvPicPr>
            <a:picLocks noChangeAspect="1"/>
          </p:cNvPicPr>
          <p:nvPr/>
        </p:nvPicPr>
        <p:blipFill>
          <a:blip r:embed="rId5"/>
          <a:stretch>
            <a:fillRect/>
          </a:stretch>
        </p:blipFill>
        <p:spPr>
          <a:xfrm>
            <a:off x="2834133" y="5226922"/>
            <a:ext cx="3006039" cy="371934"/>
          </a:xfrm>
          <a:prstGeom prst="rect">
            <a:avLst/>
          </a:prstGeom>
        </p:spPr>
      </p:pic>
      <p:pic>
        <p:nvPicPr>
          <p:cNvPr id="108" name="図 107">
            <a:extLst>
              <a:ext uri="{FF2B5EF4-FFF2-40B4-BE49-F238E27FC236}">
                <a16:creationId xmlns:a16="http://schemas.microsoft.com/office/drawing/2014/main" id="{C8ADB2C7-4B79-2146-98A1-78542BC9806D}"/>
              </a:ext>
            </a:extLst>
          </p:cNvPr>
          <p:cNvPicPr>
            <a:picLocks noChangeAspect="1"/>
          </p:cNvPicPr>
          <p:nvPr/>
        </p:nvPicPr>
        <p:blipFill>
          <a:blip r:embed="rId6"/>
          <a:stretch>
            <a:fillRect/>
          </a:stretch>
        </p:blipFill>
        <p:spPr>
          <a:xfrm>
            <a:off x="3395168" y="5952040"/>
            <a:ext cx="1980617" cy="402080"/>
          </a:xfrm>
          <a:prstGeom prst="rect">
            <a:avLst/>
          </a:prstGeom>
        </p:spPr>
      </p:pic>
      <p:sp>
        <p:nvSpPr>
          <p:cNvPr id="109" name="正方形/長方形 108">
            <a:extLst>
              <a:ext uri="{FF2B5EF4-FFF2-40B4-BE49-F238E27FC236}">
                <a16:creationId xmlns:a16="http://schemas.microsoft.com/office/drawing/2014/main" id="{8C8361AF-9EAF-D340-A20F-D5C06CC46DAF}"/>
              </a:ext>
            </a:extLst>
          </p:cNvPr>
          <p:cNvSpPr/>
          <p:nvPr/>
        </p:nvSpPr>
        <p:spPr>
          <a:xfrm>
            <a:off x="2826471" y="5607968"/>
            <a:ext cx="877163"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動画ニュース</a:t>
            </a:r>
            <a:endParaRPr lang="ja-JP" altLang="en-US" sz="900" dirty="0">
              <a:latin typeface="メイリオ" panose="020B0604030504040204" pitchFamily="50" charset="-128"/>
              <a:ea typeface="メイリオ" panose="020B0604030504040204" pitchFamily="50" charset="-128"/>
            </a:endParaRPr>
          </a:p>
        </p:txBody>
      </p:sp>
      <p:sp>
        <p:nvSpPr>
          <p:cNvPr id="110" name="正方形/長方形 109">
            <a:extLst>
              <a:ext uri="{FF2B5EF4-FFF2-40B4-BE49-F238E27FC236}">
                <a16:creationId xmlns:a16="http://schemas.microsoft.com/office/drawing/2014/main" id="{985CF694-3950-6F4F-BC7B-319DF783FADD}"/>
              </a:ext>
            </a:extLst>
          </p:cNvPr>
          <p:cNvSpPr/>
          <p:nvPr/>
        </p:nvSpPr>
        <p:spPr>
          <a:xfrm>
            <a:off x="3692538" y="5607968"/>
            <a:ext cx="530915"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気温差</a:t>
            </a:r>
            <a:endParaRPr lang="ja-JP" altLang="en-US" sz="900" dirty="0">
              <a:latin typeface="メイリオ" panose="020B0604030504040204" pitchFamily="50" charset="-128"/>
              <a:ea typeface="メイリオ" panose="020B0604030504040204" pitchFamily="50" charset="-128"/>
            </a:endParaRPr>
          </a:p>
        </p:txBody>
      </p:sp>
      <p:sp>
        <p:nvSpPr>
          <p:cNvPr id="111" name="正方形/長方形 110">
            <a:extLst>
              <a:ext uri="{FF2B5EF4-FFF2-40B4-BE49-F238E27FC236}">
                <a16:creationId xmlns:a16="http://schemas.microsoft.com/office/drawing/2014/main" id="{0AB76545-53B4-F14E-81F5-2F3A3CFC8E4B}"/>
              </a:ext>
            </a:extLst>
          </p:cNvPr>
          <p:cNvSpPr/>
          <p:nvPr/>
        </p:nvSpPr>
        <p:spPr>
          <a:xfrm>
            <a:off x="4424198" y="5607968"/>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雨雲接近</a:t>
            </a:r>
            <a:endParaRPr lang="ja-JP" altLang="en-US" sz="900" dirty="0">
              <a:latin typeface="メイリオ" panose="020B0604030504040204" pitchFamily="50" charset="-128"/>
              <a:ea typeface="メイリオ" panose="020B0604030504040204" pitchFamily="50" charset="-128"/>
            </a:endParaRPr>
          </a:p>
        </p:txBody>
      </p:sp>
      <p:sp>
        <p:nvSpPr>
          <p:cNvPr id="112" name="正方形/長方形 111">
            <a:extLst>
              <a:ext uri="{FF2B5EF4-FFF2-40B4-BE49-F238E27FC236}">
                <a16:creationId xmlns:a16="http://schemas.microsoft.com/office/drawing/2014/main" id="{E00B7CF7-EB56-C644-8A44-AE388B59B267}"/>
              </a:ext>
            </a:extLst>
          </p:cNvPr>
          <p:cNvSpPr/>
          <p:nvPr/>
        </p:nvSpPr>
        <p:spPr>
          <a:xfrm>
            <a:off x="5216286" y="5607968"/>
            <a:ext cx="646331" cy="230832"/>
          </a:xfrm>
          <a:prstGeom prst="rect">
            <a:avLst/>
          </a:prstGeom>
        </p:spPr>
        <p:txBody>
          <a:bodyPr wrap="none">
            <a:spAutoFit/>
          </a:bodyPr>
          <a:lstStyle/>
          <a:p>
            <a:r>
              <a:rPr lang="ja-JP" altLang="en-US" sz="900" dirty="0">
                <a:latin typeface="メイリオ" panose="020B0604030504040204" pitchFamily="50" charset="-128"/>
                <a:ea typeface="メイリオ" panose="020B0604030504040204" pitchFamily="50" charset="-128"/>
              </a:rPr>
              <a:t>天気予報</a:t>
            </a:r>
            <a:endParaRPr lang="en-US" altLang="ja-JP" sz="900" dirty="0">
              <a:solidFill>
                <a:srgbClr val="36373B"/>
              </a:solidFill>
              <a:latin typeface="メイリオ" panose="020B0604030504040204" pitchFamily="50" charset="-128"/>
              <a:ea typeface="メイリオ" panose="020B0604030504040204" pitchFamily="50" charset="-128"/>
            </a:endParaRPr>
          </a:p>
        </p:txBody>
      </p:sp>
      <p:sp>
        <p:nvSpPr>
          <p:cNvPr id="113" name="正方形/長方形 112">
            <a:extLst>
              <a:ext uri="{FF2B5EF4-FFF2-40B4-BE49-F238E27FC236}">
                <a16:creationId xmlns:a16="http://schemas.microsoft.com/office/drawing/2014/main" id="{D7A80453-F110-4542-A822-73F04EDC1945}"/>
              </a:ext>
            </a:extLst>
          </p:cNvPr>
          <p:cNvSpPr/>
          <p:nvPr/>
        </p:nvSpPr>
        <p:spPr>
          <a:xfrm>
            <a:off x="3250533" y="6343843"/>
            <a:ext cx="761747"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大雨危険度</a:t>
            </a:r>
            <a:endParaRPr lang="ja-JP" altLang="en-US" sz="900" dirty="0">
              <a:latin typeface="メイリオ" panose="020B0604030504040204" pitchFamily="50" charset="-128"/>
              <a:ea typeface="メイリオ" panose="020B0604030504040204" pitchFamily="50" charset="-128"/>
            </a:endParaRPr>
          </a:p>
        </p:txBody>
      </p:sp>
      <p:sp>
        <p:nvSpPr>
          <p:cNvPr id="114" name="正方形/長方形 113">
            <a:extLst>
              <a:ext uri="{FF2B5EF4-FFF2-40B4-BE49-F238E27FC236}">
                <a16:creationId xmlns:a16="http://schemas.microsoft.com/office/drawing/2014/main" id="{DE5E180D-4668-9A4B-B41D-CFAD01232DAA}"/>
              </a:ext>
            </a:extLst>
          </p:cNvPr>
          <p:cNvSpPr/>
          <p:nvPr/>
        </p:nvSpPr>
        <p:spPr>
          <a:xfrm>
            <a:off x="4033479" y="6343843"/>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気象警報</a:t>
            </a:r>
            <a:endParaRPr lang="ja-JP" altLang="en-US" sz="900" dirty="0">
              <a:latin typeface="メイリオ" panose="020B0604030504040204" pitchFamily="50" charset="-128"/>
              <a:ea typeface="メイリオ" panose="020B0604030504040204" pitchFamily="50" charset="-128"/>
            </a:endParaRPr>
          </a:p>
        </p:txBody>
      </p:sp>
      <p:sp>
        <p:nvSpPr>
          <p:cNvPr id="115" name="正方形/長方形 114">
            <a:extLst>
              <a:ext uri="{FF2B5EF4-FFF2-40B4-BE49-F238E27FC236}">
                <a16:creationId xmlns:a16="http://schemas.microsoft.com/office/drawing/2014/main" id="{26A023D9-A85D-1449-9BBA-AB39A7720203}"/>
              </a:ext>
            </a:extLst>
          </p:cNvPr>
          <p:cNvSpPr/>
          <p:nvPr/>
        </p:nvSpPr>
        <p:spPr>
          <a:xfrm>
            <a:off x="4799118" y="6344852"/>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台風情報</a:t>
            </a:r>
            <a:endParaRPr lang="ja-JP" altLang="en-US" sz="900" dirty="0">
              <a:latin typeface="メイリオ" panose="020B0604030504040204" pitchFamily="50" charset="-128"/>
              <a:ea typeface="メイリオ" panose="020B0604030504040204" pitchFamily="50" charset="-128"/>
            </a:endParaRPr>
          </a:p>
        </p:txBody>
      </p:sp>
      <p:cxnSp>
        <p:nvCxnSpPr>
          <p:cNvPr id="116" name="直線コネクタ 115">
            <a:extLst>
              <a:ext uri="{FF2B5EF4-FFF2-40B4-BE49-F238E27FC236}">
                <a16:creationId xmlns:a16="http://schemas.microsoft.com/office/drawing/2014/main" id="{D4E8C888-6C48-F845-AC4D-32E9EF501678}"/>
              </a:ext>
            </a:extLst>
          </p:cNvPr>
          <p:cNvCxnSpPr/>
          <p:nvPr/>
        </p:nvCxnSpPr>
        <p:spPr>
          <a:xfrm>
            <a:off x="2736647" y="5087944"/>
            <a:ext cx="3199719" cy="0"/>
          </a:xfrm>
          <a:prstGeom prst="line">
            <a:avLst/>
          </a:prstGeom>
          <a:ln w="158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7" name="テキスト ボックス 116"/>
          <p:cNvSpPr txBox="1"/>
          <p:nvPr/>
        </p:nvSpPr>
        <p:spPr>
          <a:xfrm>
            <a:off x="6530047" y="2560455"/>
            <a:ext cx="4894545" cy="769441"/>
          </a:xfrm>
          <a:prstGeom prst="rect">
            <a:avLst/>
          </a:prstGeom>
          <a:noFill/>
        </p:spPr>
        <p:txBody>
          <a:bodyPr wrap="square" rtlCol="0">
            <a:spAutoFit/>
          </a:bodyPr>
          <a:lstStyle/>
          <a:p>
            <a:pPr algn="ctr"/>
            <a:r>
              <a:rPr lang="ja-JP" altLang="en-US" sz="1200" dirty="0">
                <a:latin typeface="+mn-ea"/>
              </a:rPr>
              <a:t>約</a:t>
            </a:r>
            <a:r>
              <a:rPr lang="en-US" altLang="ja-JP" sz="4400" b="1" dirty="0">
                <a:solidFill>
                  <a:srgbClr val="FF0032"/>
                </a:solidFill>
                <a:latin typeface="+mn-ea"/>
              </a:rPr>
              <a:t>1,800</a:t>
            </a:r>
            <a:r>
              <a:rPr lang="ja-JP" altLang="en-US" sz="4400" b="1" dirty="0">
                <a:solidFill>
                  <a:srgbClr val="FF0032"/>
                </a:solidFill>
                <a:latin typeface="+mn-ea"/>
              </a:rPr>
              <a:t>万</a:t>
            </a:r>
            <a:r>
              <a:rPr lang="en-US" altLang="ja-JP" sz="2000" b="1" dirty="0">
                <a:solidFill>
                  <a:srgbClr val="FF0032"/>
                </a:solidFill>
                <a:latin typeface="+mn-ea"/>
              </a:rPr>
              <a:t>UU</a:t>
            </a:r>
            <a:r>
              <a:rPr lang="en-US" altLang="ja-JP" sz="1200" dirty="0"/>
              <a:t>/</a:t>
            </a:r>
            <a:r>
              <a:rPr lang="ja-JP" altLang="en-US" sz="1200" dirty="0"/>
              <a:t>月</a:t>
            </a:r>
            <a:endParaRPr kumimoji="1" lang="ja-JP" altLang="en-US" sz="1200" dirty="0"/>
          </a:p>
        </p:txBody>
      </p:sp>
      <p:sp>
        <p:nvSpPr>
          <p:cNvPr id="118" name="正方形/長方形 117">
            <a:extLst>
              <a:ext uri="{FF2B5EF4-FFF2-40B4-BE49-F238E27FC236}">
                <a16:creationId xmlns:a16="http://schemas.microsoft.com/office/drawing/2014/main" id="{76B3A894-41D2-1B46-B255-DE1FA72A9FC4}"/>
              </a:ext>
            </a:extLst>
          </p:cNvPr>
          <p:cNvSpPr/>
          <p:nvPr/>
        </p:nvSpPr>
        <p:spPr>
          <a:xfrm>
            <a:off x="6528048" y="1968264"/>
            <a:ext cx="4894545" cy="604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tx1"/>
                </a:solidFill>
              </a:rPr>
              <a:t>月間アプリ利用者数</a:t>
            </a:r>
            <a:r>
              <a:rPr lang="en-US" altLang="ja-JP" dirty="0">
                <a:solidFill>
                  <a:schemeClr val="tx1"/>
                </a:solidFill>
              </a:rPr>
              <a:t> No.1</a:t>
            </a:r>
            <a:endParaRPr lang="ja-JP" altLang="en-US" dirty="0">
              <a:solidFill>
                <a:schemeClr val="tx1"/>
              </a:solidFill>
            </a:endParaRPr>
          </a:p>
        </p:txBody>
      </p:sp>
      <p:graphicFrame>
        <p:nvGraphicFramePr>
          <p:cNvPr id="120" name="グラフ 119">
            <a:extLst>
              <a:ext uri="{FF2B5EF4-FFF2-40B4-BE49-F238E27FC236}">
                <a16:creationId xmlns:a16="http://schemas.microsoft.com/office/drawing/2014/main" id="{624F32AD-41DD-5249-9ED6-9CE8F553EB14}"/>
              </a:ext>
            </a:extLst>
          </p:cNvPr>
          <p:cNvGraphicFramePr>
            <a:graphicFrameLocks/>
          </p:cNvGraphicFramePr>
          <p:nvPr>
            <p:extLst>
              <p:ext uri="{D42A27DB-BD31-4B8C-83A1-F6EECF244321}">
                <p14:modId xmlns:p14="http://schemas.microsoft.com/office/powerpoint/2010/main" val="3871832397"/>
              </p:ext>
            </p:extLst>
          </p:nvPr>
        </p:nvGraphicFramePr>
        <p:xfrm>
          <a:off x="7320136" y="3658171"/>
          <a:ext cx="3672407" cy="2706926"/>
        </p:xfrm>
        <a:graphic>
          <a:graphicData uri="http://schemas.openxmlformats.org/drawingml/2006/chart">
            <c:chart xmlns:c="http://schemas.openxmlformats.org/drawingml/2006/chart" xmlns:r="http://schemas.openxmlformats.org/officeDocument/2006/relationships" r:id="rId7"/>
          </a:graphicData>
        </a:graphic>
      </p:graphicFrame>
      <p:sp>
        <p:nvSpPr>
          <p:cNvPr id="124" name="正方形/長方形 123">
            <a:extLst>
              <a:ext uri="{FF2B5EF4-FFF2-40B4-BE49-F238E27FC236}">
                <a16:creationId xmlns:a16="http://schemas.microsoft.com/office/drawing/2014/main" id="{63DC67D4-9C32-4642-8B78-1DC3B989775A}"/>
              </a:ext>
            </a:extLst>
          </p:cNvPr>
          <p:cNvSpPr/>
          <p:nvPr/>
        </p:nvSpPr>
        <p:spPr>
          <a:xfrm>
            <a:off x="7178119" y="6165304"/>
            <a:ext cx="4534505" cy="350865"/>
          </a:xfrm>
          <a:prstGeom prst="rect">
            <a:avLst/>
          </a:prstGeom>
        </p:spPr>
        <p:txBody>
          <a:bodyPr wrap="square">
            <a:spAutoFit/>
          </a:bodyPr>
          <a:lstStyle/>
          <a:p>
            <a:pPr defTabSz="1131757">
              <a:lnSpc>
                <a:spcPct val="120000"/>
              </a:lnSpc>
              <a:defRPr/>
            </a:pPr>
            <a:r>
              <a:rPr lang="ja-JP" altLang="en-US" sz="700" dirty="0">
                <a:solidFill>
                  <a:schemeClr val="accent3"/>
                </a:solidFill>
              </a:rPr>
              <a:t>出典：「</a:t>
            </a:r>
            <a:r>
              <a:rPr lang="en-US" altLang="ja-JP" sz="700" dirty="0">
                <a:solidFill>
                  <a:schemeClr val="accent3"/>
                </a:solidFill>
              </a:rPr>
              <a:t>Nielsen </a:t>
            </a:r>
            <a:r>
              <a:rPr lang="en-US" altLang="ja-JP" sz="700" dirty="0" err="1">
                <a:solidFill>
                  <a:schemeClr val="accent3"/>
                </a:solidFill>
              </a:rPr>
              <a:t>NetView</a:t>
            </a:r>
            <a:r>
              <a:rPr lang="en-US" altLang="ja-JP" sz="700" dirty="0">
                <a:solidFill>
                  <a:schemeClr val="accent3"/>
                </a:solidFill>
              </a:rPr>
              <a:t>/Mobile </a:t>
            </a:r>
            <a:r>
              <a:rPr lang="en-US" altLang="ja-JP" sz="700" dirty="0" err="1">
                <a:solidFill>
                  <a:schemeClr val="accent3"/>
                </a:solidFill>
              </a:rPr>
              <a:t>NetView</a:t>
            </a:r>
            <a:r>
              <a:rPr lang="en-US" altLang="ja-JP" sz="700" dirty="0">
                <a:solidFill>
                  <a:schemeClr val="accent3"/>
                </a:solidFill>
              </a:rPr>
              <a:t> Custom Data Feed</a:t>
            </a:r>
            <a:r>
              <a:rPr lang="ja-JP" altLang="en-US" sz="700" dirty="0">
                <a:solidFill>
                  <a:schemeClr val="accent3"/>
                </a:solidFill>
              </a:rPr>
              <a:t>」を元に</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chemeClr val="accent3"/>
                </a:solidFill>
              </a:rPr>
              <a:t>が独自に作成</a:t>
            </a:r>
            <a:endParaRPr lang="en-US" altLang="ja-JP" sz="700" dirty="0">
              <a:solidFill>
                <a:schemeClr val="accent3"/>
              </a:solidFill>
            </a:endParaRPr>
          </a:p>
          <a:p>
            <a:pPr defTabSz="1131757">
              <a:lnSpc>
                <a:spcPct val="120000"/>
              </a:lnSpc>
              <a:defRPr/>
            </a:pP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ja-JP" altLang="en-US" sz="700" dirty="0">
                <a:solidFill>
                  <a:schemeClr val="accent3"/>
                </a:solidFill>
              </a:rPr>
              <a:t>で集計</a:t>
            </a:r>
            <a:endParaRPr lang="en-US" altLang="ja-JP" sz="700" dirty="0">
              <a:solidFill>
                <a:schemeClr val="accent3"/>
              </a:solidFill>
            </a:endParaRPr>
          </a:p>
        </p:txBody>
      </p:sp>
      <p:sp>
        <p:nvSpPr>
          <p:cNvPr id="125" name="テキスト ボックス 124">
            <a:extLst>
              <a:ext uri="{FF2B5EF4-FFF2-40B4-BE49-F238E27FC236}">
                <a16:creationId xmlns:a16="http://schemas.microsoft.com/office/drawing/2014/main" id="{2002E930-B32D-4146-8A4E-3BDAF7638562}"/>
              </a:ext>
            </a:extLst>
          </p:cNvPr>
          <p:cNvSpPr txBox="1"/>
          <p:nvPr/>
        </p:nvSpPr>
        <p:spPr>
          <a:xfrm>
            <a:off x="7176120" y="3545920"/>
            <a:ext cx="1410964" cy="430887"/>
          </a:xfrm>
          <a:prstGeom prst="rect">
            <a:avLst/>
          </a:prstGeom>
          <a:noFill/>
        </p:spPr>
        <p:txBody>
          <a:bodyPr wrap="none" rtlCol="0">
            <a:spAutoFit/>
          </a:bodyPr>
          <a:lstStyle/>
          <a:p>
            <a:r>
              <a:rPr kumimoji="1" lang="en-US" altLang="ja-JP" sz="1100" b="1" dirty="0"/>
              <a:t>Yahoo!</a:t>
            </a:r>
            <a:r>
              <a:rPr kumimoji="1" lang="ja-JP" altLang="en-US" sz="1100" b="1" dirty="0" smtClean="0"/>
              <a:t>天気アプリ</a:t>
            </a:r>
            <a:endParaRPr kumimoji="1" lang="en-US" altLang="ja-JP" sz="1100" b="1" dirty="0" smtClean="0"/>
          </a:p>
          <a:p>
            <a:pPr algn="ctr"/>
            <a:r>
              <a:rPr lang="en-US" altLang="ja-JP" sz="1100" dirty="0" smtClean="0"/>
              <a:t>1,800</a:t>
            </a:r>
            <a:r>
              <a:rPr lang="ja-JP" altLang="en-US" sz="1100" dirty="0" smtClean="0"/>
              <a:t>万</a:t>
            </a:r>
            <a:endParaRPr kumimoji="1" lang="ja-JP" altLang="en-US" sz="1100" dirty="0"/>
          </a:p>
        </p:txBody>
      </p:sp>
      <p:sp>
        <p:nvSpPr>
          <p:cNvPr id="126" name="テキスト ボックス 125">
            <a:extLst>
              <a:ext uri="{FF2B5EF4-FFF2-40B4-BE49-F238E27FC236}">
                <a16:creationId xmlns:a16="http://schemas.microsoft.com/office/drawing/2014/main" id="{B17EFB80-9873-B841-8BB1-671B0445028D}"/>
              </a:ext>
            </a:extLst>
          </p:cNvPr>
          <p:cNvSpPr txBox="1"/>
          <p:nvPr/>
        </p:nvSpPr>
        <p:spPr>
          <a:xfrm>
            <a:off x="8442658" y="5014337"/>
            <a:ext cx="1181734" cy="430887"/>
          </a:xfrm>
          <a:prstGeom prst="rect">
            <a:avLst/>
          </a:prstGeom>
          <a:noFill/>
        </p:spPr>
        <p:txBody>
          <a:bodyPr wrap="none" rtlCol="0">
            <a:spAutoFit/>
          </a:bodyPr>
          <a:lstStyle/>
          <a:p>
            <a:pPr algn="ctr"/>
            <a:r>
              <a:rPr kumimoji="1" lang="en-US" altLang="ja-JP" sz="1100" b="1" dirty="0"/>
              <a:t>A</a:t>
            </a:r>
            <a:r>
              <a:rPr kumimoji="1" lang="ja-JP" altLang="en-US" sz="1100" b="1" dirty="0"/>
              <a:t>社</a:t>
            </a:r>
            <a:r>
              <a:rPr kumimoji="1" lang="en-US" altLang="ja-JP" sz="1100" b="1" dirty="0"/>
              <a:t> </a:t>
            </a:r>
            <a:r>
              <a:rPr kumimoji="1" lang="ja-JP" altLang="en-US" sz="1100" b="1" dirty="0"/>
              <a:t>天気</a:t>
            </a:r>
            <a:r>
              <a:rPr kumimoji="1" lang="ja-JP" altLang="en-US" sz="1100" b="1" dirty="0" smtClean="0"/>
              <a:t>アプリ</a:t>
            </a:r>
            <a:endParaRPr kumimoji="1" lang="en-US" altLang="ja-JP" sz="1100" b="1" dirty="0" smtClean="0"/>
          </a:p>
          <a:p>
            <a:pPr algn="ctr"/>
            <a:r>
              <a:rPr kumimoji="1" lang="en-US" altLang="ja-JP" sz="1100" dirty="0" smtClean="0"/>
              <a:t>640</a:t>
            </a:r>
            <a:r>
              <a:rPr kumimoji="1" lang="ja-JP" altLang="en-US" sz="1100" dirty="0" smtClean="0"/>
              <a:t>万</a:t>
            </a:r>
            <a:endParaRPr kumimoji="1" lang="ja-JP" altLang="en-US" sz="1100" dirty="0"/>
          </a:p>
        </p:txBody>
      </p:sp>
      <p:sp>
        <p:nvSpPr>
          <p:cNvPr id="127" name="テキスト ボックス 126">
            <a:extLst>
              <a:ext uri="{FF2B5EF4-FFF2-40B4-BE49-F238E27FC236}">
                <a16:creationId xmlns:a16="http://schemas.microsoft.com/office/drawing/2014/main" id="{4DC1899F-F828-1E4A-B7D2-CCB81001DC3B}"/>
              </a:ext>
            </a:extLst>
          </p:cNvPr>
          <p:cNvSpPr txBox="1"/>
          <p:nvPr/>
        </p:nvSpPr>
        <p:spPr>
          <a:xfrm>
            <a:off x="9552384" y="5351785"/>
            <a:ext cx="1173719" cy="430887"/>
          </a:xfrm>
          <a:prstGeom prst="rect">
            <a:avLst/>
          </a:prstGeom>
          <a:noFill/>
        </p:spPr>
        <p:txBody>
          <a:bodyPr wrap="none" rtlCol="0">
            <a:spAutoFit/>
          </a:bodyPr>
          <a:lstStyle/>
          <a:p>
            <a:pPr algn="ctr"/>
            <a:r>
              <a:rPr lang="en-US" altLang="ja-JP" sz="1100" b="1" dirty="0"/>
              <a:t>B</a:t>
            </a:r>
            <a:r>
              <a:rPr kumimoji="1" lang="ja-JP" altLang="en-US" sz="1100" b="1" dirty="0"/>
              <a:t>社</a:t>
            </a:r>
            <a:r>
              <a:rPr kumimoji="1" lang="en-US" altLang="ja-JP" sz="1100" b="1" dirty="0"/>
              <a:t> </a:t>
            </a:r>
            <a:r>
              <a:rPr kumimoji="1" lang="ja-JP" altLang="en-US" sz="1100" b="1" dirty="0"/>
              <a:t>天気</a:t>
            </a:r>
            <a:r>
              <a:rPr kumimoji="1" lang="ja-JP" altLang="en-US" sz="1100" b="1" dirty="0" smtClean="0"/>
              <a:t>アプリ</a:t>
            </a:r>
            <a:endParaRPr kumimoji="1" lang="en-US" altLang="ja-JP" sz="1100" b="1" dirty="0" smtClean="0"/>
          </a:p>
          <a:p>
            <a:pPr algn="ctr"/>
            <a:r>
              <a:rPr kumimoji="1" lang="en-US" altLang="ja-JP" sz="1100" dirty="0" smtClean="0"/>
              <a:t>250</a:t>
            </a:r>
            <a:r>
              <a:rPr kumimoji="1" lang="ja-JP" altLang="en-US" sz="1100" dirty="0" smtClean="0"/>
              <a:t>万</a:t>
            </a:r>
            <a:endParaRPr kumimoji="1" lang="ja-JP" altLang="en-US" sz="1100" dirty="0"/>
          </a:p>
        </p:txBody>
      </p:sp>
      <p:cxnSp>
        <p:nvCxnSpPr>
          <p:cNvPr id="129" name="直線コネクタ 128"/>
          <p:cNvCxnSpPr/>
          <p:nvPr/>
        </p:nvCxnSpPr>
        <p:spPr>
          <a:xfrm flipH="1">
            <a:off x="7464152" y="2060848"/>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0" name="直線コネクタ 129"/>
          <p:cNvCxnSpPr/>
          <p:nvPr/>
        </p:nvCxnSpPr>
        <p:spPr>
          <a:xfrm flipH="1">
            <a:off x="7392144" y="2056399"/>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p:cNvCxnSpPr/>
          <p:nvPr/>
        </p:nvCxnSpPr>
        <p:spPr>
          <a:xfrm flipH="1">
            <a:off x="10425421" y="2307609"/>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p:nvPr/>
        </p:nvCxnSpPr>
        <p:spPr>
          <a:xfrm flipH="1">
            <a:off x="10353413" y="2303160"/>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p:cNvCxnSpPr/>
          <p:nvPr/>
        </p:nvCxnSpPr>
        <p:spPr>
          <a:xfrm>
            <a:off x="7536160" y="6073676"/>
            <a:ext cx="2952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5" name="グラフ 84"/>
          <p:cNvGraphicFramePr>
            <a:graphicFrameLocks/>
          </p:cNvGraphicFramePr>
          <p:nvPr>
            <p:extLst>
              <p:ext uri="{D42A27DB-BD31-4B8C-83A1-F6EECF244321}">
                <p14:modId xmlns:p14="http://schemas.microsoft.com/office/powerpoint/2010/main" val="1399227751"/>
              </p:ext>
            </p:extLst>
          </p:nvPr>
        </p:nvGraphicFramePr>
        <p:xfrm>
          <a:off x="9036158" y="3984773"/>
          <a:ext cx="3180522" cy="2101604"/>
        </p:xfrm>
        <a:graphic>
          <a:graphicData uri="http://schemas.openxmlformats.org/drawingml/2006/chart">
            <c:chart xmlns:c="http://schemas.openxmlformats.org/drawingml/2006/chart" xmlns:r="http://schemas.openxmlformats.org/officeDocument/2006/relationships" r:id="rId2"/>
          </a:graphicData>
        </a:graphic>
      </p:graphicFrame>
      <p:sp>
        <p:nvSpPr>
          <p:cNvPr id="3" name="テキスト プレースホルダー 2"/>
          <p:cNvSpPr>
            <a:spLocks noGrp="1"/>
          </p:cNvSpPr>
          <p:nvPr>
            <p:ph type="body" sz="quarter" idx="11"/>
          </p:nvPr>
        </p:nvSpPr>
        <p:spPr/>
        <p:txBody>
          <a:bodyPr/>
          <a:lstStyle/>
          <a:p>
            <a:r>
              <a:rPr kumimoji="1" lang="ja-JP" altLang="en-US" dirty="0" smtClean="0"/>
              <a:t>ユーザー属性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8" name="正方形/長方形 77">
            <a:extLst>
              <a:ext uri="{FF2B5EF4-FFF2-40B4-BE49-F238E27FC236}">
                <a16:creationId xmlns:a16="http://schemas.microsoft.com/office/drawing/2014/main" id="{A49010AC-ED6D-FE45-9FEA-59D3E0AC9739}"/>
              </a:ext>
            </a:extLst>
          </p:cNvPr>
          <p:cNvSpPr/>
          <p:nvPr/>
        </p:nvSpPr>
        <p:spPr>
          <a:xfrm>
            <a:off x="206471" y="6210453"/>
            <a:ext cx="6902549" cy="530915"/>
          </a:xfrm>
          <a:prstGeom prst="rect">
            <a:avLst/>
          </a:prstGeom>
        </p:spPr>
        <p:txBody>
          <a:bodyPr wrap="square">
            <a:spAutoFit/>
          </a:bodyPr>
          <a:lstStyle/>
          <a:p>
            <a:pPr defTabSz="1131757">
              <a:lnSpc>
                <a:spcPct val="120000"/>
              </a:lnSpc>
              <a:defRPr/>
            </a:pPr>
            <a:r>
              <a:rPr lang="ja-JP" altLang="en-US" sz="600" dirty="0">
                <a:solidFill>
                  <a:schemeClr val="accent3"/>
                </a:solidFill>
              </a:rPr>
              <a:t>出典：「</a:t>
            </a:r>
            <a:r>
              <a:rPr lang="en-US" altLang="ja-JP" sz="600" dirty="0">
                <a:solidFill>
                  <a:schemeClr val="accent3"/>
                </a:solidFill>
              </a:rPr>
              <a:t>Nielsen </a:t>
            </a:r>
            <a:r>
              <a:rPr lang="en-US" altLang="ja-JP" sz="600" dirty="0" err="1">
                <a:solidFill>
                  <a:schemeClr val="accent3"/>
                </a:solidFill>
              </a:rPr>
              <a:t>NetView</a:t>
            </a:r>
            <a:r>
              <a:rPr lang="en-US" altLang="ja-JP" sz="600" dirty="0">
                <a:solidFill>
                  <a:schemeClr val="accent3"/>
                </a:solidFill>
              </a:rPr>
              <a:t>/Mobile </a:t>
            </a:r>
            <a:r>
              <a:rPr lang="en-US" altLang="ja-JP" sz="600" dirty="0" err="1">
                <a:solidFill>
                  <a:schemeClr val="accent3"/>
                </a:solidFill>
              </a:rPr>
              <a:t>NetView</a:t>
            </a:r>
            <a:r>
              <a:rPr lang="en-US" altLang="ja-JP" sz="600" dirty="0">
                <a:solidFill>
                  <a:schemeClr val="accent3"/>
                </a:solidFill>
              </a:rPr>
              <a:t> Custom Data Feed</a:t>
            </a:r>
            <a:r>
              <a:rPr lang="ja-JP" altLang="en-US" sz="600" dirty="0">
                <a:solidFill>
                  <a:schemeClr val="accent3"/>
                </a:solidFill>
              </a:rPr>
              <a:t>」を元に</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600" dirty="0">
                <a:solidFill>
                  <a:schemeClr val="accent3"/>
                </a:solidFill>
              </a:rPr>
              <a:t>が独自に作成</a:t>
            </a:r>
            <a:endParaRPr lang="en-US" altLang="ja-JP" sz="600" dirty="0">
              <a:solidFill>
                <a:schemeClr val="accent3"/>
              </a:solidFill>
            </a:endParaRP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6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 Weather</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（チャネルレベル）で集計、スマートフォンからのアクセス（アプリの利用を含む））</a:t>
            </a: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6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 Weather</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（チャネルレベル）で集計、家庭と職場からの</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600" dirty="0">
                <a:solidFill>
                  <a:schemeClr val="accent3"/>
                </a:solidFill>
              </a:rPr>
              <a:t>小数点以下を四捨五入しているため、合計しても必ずしも</a:t>
            </a:r>
            <a:r>
              <a:rPr lang="en-US" altLang="ja-JP" sz="600" dirty="0">
                <a:solidFill>
                  <a:schemeClr val="accent3"/>
                </a:solidFill>
              </a:rPr>
              <a:t>100</a:t>
            </a:r>
            <a:r>
              <a:rPr lang="ja-JP" altLang="en-US" sz="600" dirty="0">
                <a:solidFill>
                  <a:schemeClr val="accent3"/>
                </a:solidFill>
              </a:rPr>
              <a:t>とはならない場合がある</a:t>
            </a:r>
            <a:endPar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86" name="グラフ 85"/>
          <p:cNvGraphicFramePr>
            <a:graphicFrameLocks/>
          </p:cNvGraphicFramePr>
          <p:nvPr>
            <p:extLst>
              <p:ext uri="{D42A27DB-BD31-4B8C-83A1-F6EECF244321}">
                <p14:modId xmlns:p14="http://schemas.microsoft.com/office/powerpoint/2010/main" val="54002415"/>
              </p:ext>
            </p:extLst>
          </p:nvPr>
        </p:nvGraphicFramePr>
        <p:xfrm>
          <a:off x="7353897" y="1832695"/>
          <a:ext cx="3543129" cy="2273785"/>
        </p:xfrm>
        <a:graphic>
          <a:graphicData uri="http://schemas.openxmlformats.org/drawingml/2006/chart">
            <c:chart xmlns:c="http://schemas.openxmlformats.org/drawingml/2006/chart" xmlns:r="http://schemas.openxmlformats.org/officeDocument/2006/relationships" r:id="rId3"/>
          </a:graphicData>
        </a:graphic>
      </p:graphicFrame>
      <p:sp>
        <p:nvSpPr>
          <p:cNvPr id="91" name="パイ 278">
            <a:extLst>
              <a:ext uri="{FF2B5EF4-FFF2-40B4-BE49-F238E27FC236}">
                <a16:creationId xmlns:a16="http://schemas.microsoft.com/office/drawing/2014/main" id="{82DBE47E-72DD-3146-B7B4-206F4C28FA1C}"/>
              </a:ext>
            </a:extLst>
          </p:cNvPr>
          <p:cNvSpPr/>
          <p:nvPr/>
        </p:nvSpPr>
        <p:spPr>
          <a:xfrm rot="16200000">
            <a:off x="2140409" y="1877894"/>
            <a:ext cx="2044444" cy="2122321"/>
          </a:xfrm>
          <a:prstGeom prst="pie">
            <a:avLst>
              <a:gd name="adj1" fmla="val 0"/>
              <a:gd name="adj2" fmla="val 1059517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2" name="パイ 279">
            <a:extLst>
              <a:ext uri="{FF2B5EF4-FFF2-40B4-BE49-F238E27FC236}">
                <a16:creationId xmlns:a16="http://schemas.microsoft.com/office/drawing/2014/main" id="{CA88D70C-06D8-5444-BA99-E025311B2BE5}"/>
              </a:ext>
            </a:extLst>
          </p:cNvPr>
          <p:cNvSpPr/>
          <p:nvPr/>
        </p:nvSpPr>
        <p:spPr>
          <a:xfrm>
            <a:off x="2099270" y="1916864"/>
            <a:ext cx="2124521" cy="2046563"/>
          </a:xfrm>
          <a:prstGeom prst="pie">
            <a:avLst>
              <a:gd name="adj1" fmla="val 5194201"/>
              <a:gd name="adj2" fmla="val 16200000"/>
            </a:avLst>
          </a:prstGeom>
          <a:solidFill>
            <a:srgbClr val="FF003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正方形/長方形 92">
            <a:extLst>
              <a:ext uri="{FF2B5EF4-FFF2-40B4-BE49-F238E27FC236}">
                <a16:creationId xmlns:a16="http://schemas.microsoft.com/office/drawing/2014/main" id="{A7F8A9CB-FF8A-C044-8D38-BD344775A2FC}"/>
              </a:ext>
            </a:extLst>
          </p:cNvPr>
          <p:cNvSpPr/>
          <p:nvPr/>
        </p:nvSpPr>
        <p:spPr>
          <a:xfrm>
            <a:off x="3130408" y="2564904"/>
            <a:ext cx="1079142" cy="877163"/>
          </a:xfrm>
          <a:prstGeom prst="rect">
            <a:avLst/>
          </a:prstGeom>
        </p:spPr>
        <p:txBody>
          <a:bodyPr wrap="square">
            <a:spAutoFit/>
          </a:bodyPr>
          <a:lstStyle/>
          <a:p>
            <a:pPr algn="ctr" fontAlgn="ctr"/>
            <a:r>
              <a:rPr lang="ja-JP" altLang="en-US"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男性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ctr"/>
            <a:r>
              <a:rPr lang="en-US" altLang="ja-JP" sz="2400" b="1" kern="600" spc="300" dirty="0">
                <a:solidFill>
                  <a:schemeClr val="bg1"/>
                </a:solidFill>
                <a:latin typeface="メイリオ" panose="020B0604030504040204" pitchFamily="50" charset="-128"/>
                <a:ea typeface="メイリオ" panose="020B0604030504040204" pitchFamily="50" charset="-128"/>
              </a:rPr>
              <a:t>49</a:t>
            </a:r>
            <a:br>
              <a:rPr lang="en-US" altLang="ja-JP" sz="2400" b="1" kern="600" spc="300" dirty="0">
                <a:solidFill>
                  <a:schemeClr val="bg1"/>
                </a:solidFill>
                <a:latin typeface="メイリオ" panose="020B0604030504040204" pitchFamily="50" charset="-128"/>
                <a:ea typeface="メイリオ" panose="020B0604030504040204" pitchFamily="50" charset="-128"/>
              </a:rPr>
            </a:br>
            <a:r>
              <a:rPr lang="ja-JP" altLang="en-US" sz="1400" b="1" kern="600" spc="300" dirty="0">
                <a:solidFill>
                  <a:schemeClr val="bg1"/>
                </a:solidFill>
                <a:latin typeface="メイリオ" panose="020B0604030504040204" pitchFamily="50" charset="-128"/>
                <a:ea typeface="メイリオ" panose="020B0604030504040204" pitchFamily="50" charset="-128"/>
              </a:rPr>
              <a:t>％</a:t>
            </a:r>
            <a:endParaRPr lang="ja-JP" altLang="en-US" sz="1400" b="1" dirty="0">
              <a:solidFill>
                <a:schemeClr val="bg1"/>
              </a:solidFill>
            </a:endParaRPr>
          </a:p>
        </p:txBody>
      </p:sp>
      <p:sp>
        <p:nvSpPr>
          <p:cNvPr id="94" name="正方形/長方形 93">
            <a:extLst>
              <a:ext uri="{FF2B5EF4-FFF2-40B4-BE49-F238E27FC236}">
                <a16:creationId xmlns:a16="http://schemas.microsoft.com/office/drawing/2014/main" id="{21FDF111-1415-1449-A48E-22E6392C694E}"/>
              </a:ext>
            </a:extLst>
          </p:cNvPr>
          <p:cNvSpPr/>
          <p:nvPr/>
        </p:nvSpPr>
        <p:spPr>
          <a:xfrm>
            <a:off x="2063552" y="2572103"/>
            <a:ext cx="1143114" cy="877163"/>
          </a:xfrm>
          <a:prstGeom prst="rect">
            <a:avLst/>
          </a:prstGeom>
        </p:spPr>
        <p:txBody>
          <a:bodyPr wrap="square">
            <a:spAutoFit/>
          </a:bodyPr>
          <a:lstStyle/>
          <a:p>
            <a:pPr algn="ctr" fontAlgn="ctr"/>
            <a:r>
              <a:rPr lang="ja-JP" altLang="en-US"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女性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ctr"/>
            <a:r>
              <a:rPr lang="en-US" altLang="ja-JP" sz="2400" b="1" kern="600" spc="300" dirty="0">
                <a:solidFill>
                  <a:schemeClr val="bg1"/>
                </a:solidFill>
                <a:latin typeface="メイリオ" panose="020B0604030504040204" pitchFamily="50" charset="-128"/>
                <a:ea typeface="メイリオ" panose="020B0604030504040204" pitchFamily="50" charset="-128"/>
              </a:rPr>
              <a:t>51</a:t>
            </a:r>
            <a:br>
              <a:rPr lang="en-US" altLang="ja-JP" sz="2400" b="1" kern="600" spc="300" dirty="0">
                <a:solidFill>
                  <a:schemeClr val="bg1"/>
                </a:solidFill>
                <a:latin typeface="メイリオ" panose="020B0604030504040204" pitchFamily="50" charset="-128"/>
                <a:ea typeface="メイリオ" panose="020B0604030504040204" pitchFamily="50" charset="-128"/>
              </a:rPr>
            </a:br>
            <a:r>
              <a:rPr lang="ja-JP" altLang="en-US" sz="1400" b="1" kern="600" spc="300" dirty="0">
                <a:solidFill>
                  <a:schemeClr val="bg1"/>
                </a:solidFill>
                <a:latin typeface="メイリオ" panose="020B0604030504040204" pitchFamily="50" charset="-128"/>
                <a:ea typeface="メイリオ" panose="020B0604030504040204" pitchFamily="50" charset="-128"/>
              </a:rPr>
              <a:t>％</a:t>
            </a:r>
            <a:endParaRPr lang="ja-JP" altLang="en-US" sz="1400" b="1" dirty="0">
              <a:solidFill>
                <a:schemeClr val="bg1"/>
              </a:solidFill>
            </a:endParaRPr>
          </a:p>
        </p:txBody>
      </p:sp>
      <p:sp>
        <p:nvSpPr>
          <p:cNvPr id="110" name="正方形/長方形 109">
            <a:extLst>
              <a:ext uri="{FF2B5EF4-FFF2-40B4-BE49-F238E27FC236}">
                <a16:creationId xmlns:a16="http://schemas.microsoft.com/office/drawing/2014/main" id="{F33243F0-A727-D948-9A62-8A64EB60829B}"/>
              </a:ext>
            </a:extLst>
          </p:cNvPr>
          <p:cNvSpPr/>
          <p:nvPr/>
        </p:nvSpPr>
        <p:spPr>
          <a:xfrm>
            <a:off x="9015117" y="2788607"/>
            <a:ext cx="1079142" cy="877163"/>
          </a:xfrm>
          <a:prstGeom prst="rect">
            <a:avLst/>
          </a:prstGeom>
        </p:spPr>
        <p:txBody>
          <a:bodyPr wrap="square">
            <a:spAutoFit/>
          </a:bodyPr>
          <a:lstStyle/>
          <a:p>
            <a:pPr algn="ctr"/>
            <a:r>
              <a:rPr lang="ja-JP" altLang="en-US"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男性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2400" b="1" kern="600" spc="300" dirty="0">
                <a:solidFill>
                  <a:schemeClr val="bg1"/>
                </a:solidFill>
                <a:latin typeface="メイリオ" panose="020B0604030504040204" pitchFamily="50" charset="-128"/>
                <a:ea typeface="メイリオ" panose="020B0604030504040204" pitchFamily="50" charset="-128"/>
              </a:rPr>
              <a:t>73</a:t>
            </a:r>
          </a:p>
          <a:p>
            <a:pPr algn="ctr"/>
            <a:r>
              <a:rPr lang="ja-JP" altLang="en-US" sz="1300" b="1" kern="600" spc="300" dirty="0">
                <a:solidFill>
                  <a:schemeClr val="bg1"/>
                </a:solidFill>
                <a:latin typeface="メイリオ" panose="020B0604030504040204" pitchFamily="50" charset="-128"/>
                <a:ea typeface="メイリオ" panose="020B0604030504040204" pitchFamily="50" charset="-128"/>
              </a:rPr>
              <a:t>％</a:t>
            </a:r>
            <a:endParaRPr lang="ja-JP" altLang="en-US" sz="1300" b="1" dirty="0">
              <a:solidFill>
                <a:schemeClr val="bg1"/>
              </a:solidFill>
            </a:endParaRPr>
          </a:p>
        </p:txBody>
      </p:sp>
      <p:sp>
        <p:nvSpPr>
          <p:cNvPr id="111" name="正方形/長方形 110">
            <a:extLst>
              <a:ext uri="{FF2B5EF4-FFF2-40B4-BE49-F238E27FC236}">
                <a16:creationId xmlns:a16="http://schemas.microsoft.com/office/drawing/2014/main" id="{0467CF52-C203-D64A-B9F4-41FB2292DBB6}"/>
              </a:ext>
            </a:extLst>
          </p:cNvPr>
          <p:cNvSpPr/>
          <p:nvPr/>
        </p:nvSpPr>
        <p:spPr>
          <a:xfrm>
            <a:off x="8093984" y="2438739"/>
            <a:ext cx="1079142" cy="877163"/>
          </a:xfrm>
          <a:prstGeom prst="rect">
            <a:avLst/>
          </a:prstGeom>
        </p:spPr>
        <p:txBody>
          <a:bodyPr wrap="square">
            <a:spAutoFit/>
          </a:bodyPr>
          <a:lstStyle/>
          <a:p>
            <a:pPr algn="ctr"/>
            <a:r>
              <a:rPr lang="ja-JP" altLang="en-US"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女性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2400" b="1" kern="600" spc="300" dirty="0">
                <a:solidFill>
                  <a:schemeClr val="bg1"/>
                </a:solidFill>
                <a:latin typeface="メイリオ" panose="020B0604030504040204" pitchFamily="50" charset="-128"/>
                <a:ea typeface="メイリオ" panose="020B0604030504040204" pitchFamily="50" charset="-128"/>
              </a:rPr>
              <a:t>27</a:t>
            </a:r>
          </a:p>
          <a:p>
            <a:pPr algn="ctr"/>
            <a:r>
              <a:rPr lang="ja-JP" altLang="en-US" sz="1300" b="1" kern="600" spc="300" dirty="0">
                <a:solidFill>
                  <a:schemeClr val="bg1"/>
                </a:solidFill>
                <a:latin typeface="メイリオ" panose="020B0604030504040204" pitchFamily="50" charset="-128"/>
                <a:ea typeface="メイリオ" panose="020B0604030504040204" pitchFamily="50" charset="-128"/>
              </a:rPr>
              <a:t>％</a:t>
            </a:r>
            <a:endParaRPr lang="ja-JP" altLang="en-US" sz="1300" b="1" dirty="0">
              <a:solidFill>
                <a:schemeClr val="bg1"/>
              </a:solidFill>
            </a:endParaRPr>
          </a:p>
        </p:txBody>
      </p:sp>
      <p:sp>
        <p:nvSpPr>
          <p:cNvPr id="126" name="Freeform 24">
            <a:extLst>
              <a:ext uri="{FF2B5EF4-FFF2-40B4-BE49-F238E27FC236}">
                <a16:creationId xmlns:a16="http://schemas.microsoft.com/office/drawing/2014/main" id="{C2F66207-CCEA-BA42-8773-368CB9A3F809}"/>
              </a:ext>
            </a:extLst>
          </p:cNvPr>
          <p:cNvSpPr>
            <a:spLocks noChangeArrowheads="1"/>
          </p:cNvSpPr>
          <p:nvPr/>
        </p:nvSpPr>
        <p:spPr bwMode="auto">
          <a:xfrm>
            <a:off x="623392" y="1916832"/>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127" name="Group 17">
            <a:extLst>
              <a:ext uri="{FF2B5EF4-FFF2-40B4-BE49-F238E27FC236}">
                <a16:creationId xmlns:a16="http://schemas.microsoft.com/office/drawing/2014/main" id="{9112E1C8-293F-D140-B59E-36A72E63DD4B}"/>
              </a:ext>
            </a:extLst>
          </p:cNvPr>
          <p:cNvGrpSpPr>
            <a:grpSpLocks/>
          </p:cNvGrpSpPr>
          <p:nvPr/>
        </p:nvGrpSpPr>
        <p:grpSpPr bwMode="auto">
          <a:xfrm>
            <a:off x="6476120" y="1990039"/>
            <a:ext cx="719859" cy="568466"/>
            <a:chOff x="2206" y="1402"/>
            <a:chExt cx="485" cy="383"/>
          </a:xfrm>
        </p:grpSpPr>
        <p:sp>
          <p:nvSpPr>
            <p:cNvPr id="128" name="Freeform 18">
              <a:extLst>
                <a:ext uri="{FF2B5EF4-FFF2-40B4-BE49-F238E27FC236}">
                  <a16:creationId xmlns:a16="http://schemas.microsoft.com/office/drawing/2014/main" id="{03D5EC60-7595-5B4A-B727-9DE31EE79D3A}"/>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9" name="Freeform 19">
              <a:extLst>
                <a:ext uri="{FF2B5EF4-FFF2-40B4-BE49-F238E27FC236}">
                  <a16:creationId xmlns:a16="http://schemas.microsoft.com/office/drawing/2014/main" id="{DDD0F326-BCA9-E84B-9B49-1076CBEB56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aphicFrame>
        <p:nvGraphicFramePr>
          <p:cNvPr id="88" name="グラフ 87"/>
          <p:cNvGraphicFramePr>
            <a:graphicFrameLocks/>
          </p:cNvGraphicFramePr>
          <p:nvPr>
            <p:extLst>
              <p:ext uri="{D42A27DB-BD31-4B8C-83A1-F6EECF244321}">
                <p14:modId xmlns:p14="http://schemas.microsoft.com/office/powerpoint/2010/main" val="857638217"/>
              </p:ext>
            </p:extLst>
          </p:nvPr>
        </p:nvGraphicFramePr>
        <p:xfrm>
          <a:off x="44094" y="3960653"/>
          <a:ext cx="3418446" cy="2061240"/>
        </p:xfrm>
        <a:graphic>
          <a:graphicData uri="http://schemas.openxmlformats.org/drawingml/2006/chart">
            <c:chart xmlns:c="http://schemas.openxmlformats.org/drawingml/2006/chart" xmlns:r="http://schemas.openxmlformats.org/officeDocument/2006/relationships" r:id="rId4"/>
          </a:graphicData>
        </a:graphic>
      </p:graphicFrame>
      <p:sp>
        <p:nvSpPr>
          <p:cNvPr id="95" name="正方形/長方形 94">
            <a:extLst>
              <a:ext uri="{FF2B5EF4-FFF2-40B4-BE49-F238E27FC236}">
                <a16:creationId xmlns:a16="http://schemas.microsoft.com/office/drawing/2014/main" id="{9AE4B4CF-1080-B541-9F4B-E43145842024}"/>
              </a:ext>
            </a:extLst>
          </p:cNvPr>
          <p:cNvSpPr/>
          <p:nvPr/>
        </p:nvSpPr>
        <p:spPr>
          <a:xfrm>
            <a:off x="2448213" y="5069943"/>
            <a:ext cx="973104" cy="2795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6" name="正方形/長方形 95">
            <a:extLst>
              <a:ext uri="{FF2B5EF4-FFF2-40B4-BE49-F238E27FC236}">
                <a16:creationId xmlns:a16="http://schemas.microsoft.com/office/drawing/2014/main" id="{73DE2270-09A8-1041-858E-13A742373825}"/>
              </a:ext>
            </a:extLst>
          </p:cNvPr>
          <p:cNvSpPr/>
          <p:nvPr/>
        </p:nvSpPr>
        <p:spPr>
          <a:xfrm>
            <a:off x="2244045" y="4222723"/>
            <a:ext cx="973104" cy="2795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0" name="正方形/長方形 129">
            <a:extLst>
              <a:ext uri="{FF2B5EF4-FFF2-40B4-BE49-F238E27FC236}">
                <a16:creationId xmlns:a16="http://schemas.microsoft.com/office/drawing/2014/main" id="{FC68CA2A-5A12-F147-89A5-C9269D9632DB}"/>
              </a:ext>
            </a:extLst>
          </p:cNvPr>
          <p:cNvSpPr/>
          <p:nvPr/>
        </p:nvSpPr>
        <p:spPr>
          <a:xfrm>
            <a:off x="1512592" y="5903296"/>
            <a:ext cx="973104" cy="2795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1" name="円/楕円 293">
            <a:extLst>
              <a:ext uri="{FF2B5EF4-FFF2-40B4-BE49-F238E27FC236}">
                <a16:creationId xmlns:a16="http://schemas.microsoft.com/office/drawing/2014/main" id="{28844287-8846-2643-AA3E-7B24AF9BE2CF}"/>
              </a:ext>
            </a:extLst>
          </p:cNvPr>
          <p:cNvSpPr/>
          <p:nvPr/>
        </p:nvSpPr>
        <p:spPr>
          <a:xfrm>
            <a:off x="1284526" y="4518627"/>
            <a:ext cx="928136" cy="934966"/>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2" name="正方形/長方形 131">
            <a:extLst>
              <a:ext uri="{FF2B5EF4-FFF2-40B4-BE49-F238E27FC236}">
                <a16:creationId xmlns:a16="http://schemas.microsoft.com/office/drawing/2014/main" id="{08DDF08A-7763-F74E-A8AE-C239409222A1}"/>
              </a:ext>
            </a:extLst>
          </p:cNvPr>
          <p:cNvSpPr/>
          <p:nvPr/>
        </p:nvSpPr>
        <p:spPr>
          <a:xfrm>
            <a:off x="250264" y="5498758"/>
            <a:ext cx="973104" cy="2795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3" name="正方形/長方形 132">
            <a:extLst>
              <a:ext uri="{FF2B5EF4-FFF2-40B4-BE49-F238E27FC236}">
                <a16:creationId xmlns:a16="http://schemas.microsoft.com/office/drawing/2014/main" id="{1AD3EA4D-2212-1645-BF3A-91F5D79A5783}"/>
              </a:ext>
            </a:extLst>
          </p:cNvPr>
          <p:cNvSpPr/>
          <p:nvPr/>
        </p:nvSpPr>
        <p:spPr>
          <a:xfrm>
            <a:off x="232793" y="4348383"/>
            <a:ext cx="973104" cy="477054"/>
          </a:xfrm>
          <a:prstGeom prst="rect">
            <a:avLst/>
          </a:prstGeom>
        </p:spPr>
        <p:txBody>
          <a:bodyPr wrap="square">
            <a:spAutoFit/>
          </a:bodyPr>
          <a:lstStyle/>
          <a:p>
            <a:pPr algn="ctr"/>
            <a:r>
              <a:rPr lang="en-US" altLang="ja-JP" sz="14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4" name="正方形/長方形 133">
            <a:extLst>
              <a:ext uri="{FF2B5EF4-FFF2-40B4-BE49-F238E27FC236}">
                <a16:creationId xmlns:a16="http://schemas.microsoft.com/office/drawing/2014/main" id="{E08A093E-ABEE-9B4C-98F5-7440599ECAC3}"/>
              </a:ext>
            </a:extLst>
          </p:cNvPr>
          <p:cNvSpPr/>
          <p:nvPr/>
        </p:nvSpPr>
        <p:spPr>
          <a:xfrm>
            <a:off x="1127448" y="3811892"/>
            <a:ext cx="973104" cy="2795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5" name="正方形/長方形 134">
            <a:extLst>
              <a:ext uri="{FF2B5EF4-FFF2-40B4-BE49-F238E27FC236}">
                <a16:creationId xmlns:a16="http://schemas.microsoft.com/office/drawing/2014/main" id="{D8BECF33-33A2-4C4F-8944-4312F891236E}"/>
              </a:ext>
            </a:extLst>
          </p:cNvPr>
          <p:cNvSpPr/>
          <p:nvPr/>
        </p:nvSpPr>
        <p:spPr>
          <a:xfrm>
            <a:off x="1866133" y="4296850"/>
            <a:ext cx="58504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13</a:t>
            </a:r>
            <a:r>
              <a:rPr lang="ja-JP" altLang="en-US" sz="700" kern="600" spc="30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36" name="正方形/長方形 135">
            <a:extLst>
              <a:ext uri="{FF2B5EF4-FFF2-40B4-BE49-F238E27FC236}">
                <a16:creationId xmlns:a16="http://schemas.microsoft.com/office/drawing/2014/main" id="{EA620057-FCF0-3746-B777-D48268FD327F}"/>
              </a:ext>
            </a:extLst>
          </p:cNvPr>
          <p:cNvSpPr/>
          <p:nvPr/>
        </p:nvSpPr>
        <p:spPr>
          <a:xfrm>
            <a:off x="2185722" y="4876670"/>
            <a:ext cx="58504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16</a:t>
            </a:r>
            <a:r>
              <a:rPr lang="ja-JP" altLang="en-US" sz="700" kern="600" spc="30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37" name="正方形/長方形 136">
            <a:extLst>
              <a:ext uri="{FF2B5EF4-FFF2-40B4-BE49-F238E27FC236}">
                <a16:creationId xmlns:a16="http://schemas.microsoft.com/office/drawing/2014/main" id="{FD7B047E-AE84-8A4D-B136-7EE38FAD1B1E}"/>
              </a:ext>
            </a:extLst>
          </p:cNvPr>
          <p:cNvSpPr/>
          <p:nvPr/>
        </p:nvSpPr>
        <p:spPr>
          <a:xfrm>
            <a:off x="1696324" y="5501632"/>
            <a:ext cx="58504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24</a:t>
            </a:r>
            <a:r>
              <a:rPr lang="ja-JP" altLang="en-US" sz="700" kern="600" spc="30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38" name="正方形/長方形 137">
            <a:extLst>
              <a:ext uri="{FF2B5EF4-FFF2-40B4-BE49-F238E27FC236}">
                <a16:creationId xmlns:a16="http://schemas.microsoft.com/office/drawing/2014/main" id="{E457694D-C91D-CF42-AC32-765103875AF6}"/>
              </a:ext>
            </a:extLst>
          </p:cNvPr>
          <p:cNvSpPr/>
          <p:nvPr/>
        </p:nvSpPr>
        <p:spPr>
          <a:xfrm>
            <a:off x="921973" y="5249848"/>
            <a:ext cx="58504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21</a:t>
            </a:r>
            <a:r>
              <a:rPr lang="ja-JP" altLang="en-US" sz="700" kern="600" spc="30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39" name="正方形/長方形 138">
            <a:extLst>
              <a:ext uri="{FF2B5EF4-FFF2-40B4-BE49-F238E27FC236}">
                <a16:creationId xmlns:a16="http://schemas.microsoft.com/office/drawing/2014/main" id="{F5625B8B-5AFF-9C4F-A0F0-B3DB55897028}"/>
              </a:ext>
            </a:extLst>
          </p:cNvPr>
          <p:cNvSpPr/>
          <p:nvPr/>
        </p:nvSpPr>
        <p:spPr>
          <a:xfrm>
            <a:off x="985055" y="4391120"/>
            <a:ext cx="624454" cy="279577"/>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25</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40" name="正方形/長方形 139">
            <a:extLst>
              <a:ext uri="{FF2B5EF4-FFF2-40B4-BE49-F238E27FC236}">
                <a16:creationId xmlns:a16="http://schemas.microsoft.com/office/drawing/2014/main" id="{B6C630AF-5653-0244-A8D1-63C55BB85E9F}"/>
              </a:ext>
            </a:extLst>
          </p:cNvPr>
          <p:cNvSpPr/>
          <p:nvPr/>
        </p:nvSpPr>
        <p:spPr>
          <a:xfrm>
            <a:off x="1865624" y="3869970"/>
            <a:ext cx="485960" cy="279577"/>
          </a:xfrm>
          <a:prstGeom prst="rect">
            <a:avLst/>
          </a:prstGeom>
        </p:spPr>
        <p:txBody>
          <a:bodyPr wrap="square">
            <a:spAutoFit/>
          </a:bodyPr>
          <a:lstStyle/>
          <a:p>
            <a:pPr algn="ctr"/>
            <a:r>
              <a:rPr lang="en-US" altLang="ja-JP" sz="1200" kern="600" spc="3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700" kern="600" spc="30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ja-JP" altLang="en-US" sz="700" dirty="0">
              <a:solidFill>
                <a:schemeClr val="tx1">
                  <a:lumMod val="65000"/>
                  <a:lumOff val="35000"/>
                </a:schemeClr>
              </a:solidFill>
            </a:endParaRPr>
          </a:p>
        </p:txBody>
      </p:sp>
      <p:cxnSp>
        <p:nvCxnSpPr>
          <p:cNvPr id="141" name="直線コネクタ 140">
            <a:extLst>
              <a:ext uri="{FF2B5EF4-FFF2-40B4-BE49-F238E27FC236}">
                <a16:creationId xmlns:a16="http://schemas.microsoft.com/office/drawing/2014/main" id="{72B7171E-DAE7-C24E-8363-82459E108144}"/>
              </a:ext>
            </a:extLst>
          </p:cNvPr>
          <p:cNvCxnSpPr/>
          <p:nvPr/>
        </p:nvCxnSpPr>
        <p:spPr>
          <a:xfrm flipH="1">
            <a:off x="1800059" y="4007299"/>
            <a:ext cx="115501" cy="10600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7" name="テキスト ボックス 156">
            <a:extLst>
              <a:ext uri="{FF2B5EF4-FFF2-40B4-BE49-F238E27FC236}">
                <a16:creationId xmlns:a16="http://schemas.microsoft.com/office/drawing/2014/main" id="{FA45270A-C560-274B-BB80-31FAD112B67F}"/>
              </a:ext>
            </a:extLst>
          </p:cNvPr>
          <p:cNvSpPr txBox="1"/>
          <p:nvPr/>
        </p:nvSpPr>
        <p:spPr>
          <a:xfrm>
            <a:off x="1428750" y="4854356"/>
            <a:ext cx="612131" cy="338554"/>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女性</a:t>
            </a:r>
            <a:endParaRPr kumimoji="1" lang="ja-JP" altLang="en-US" sz="1600" b="1" dirty="0">
              <a:latin typeface="Meiryo" panose="020B0604030504040204" pitchFamily="34" charset="-128"/>
              <a:ea typeface="Meiryo" panose="020B0604030504040204" pitchFamily="34" charset="-128"/>
            </a:endParaRPr>
          </a:p>
        </p:txBody>
      </p:sp>
      <p:graphicFrame>
        <p:nvGraphicFramePr>
          <p:cNvPr id="89" name="グラフ 88"/>
          <p:cNvGraphicFramePr>
            <a:graphicFrameLocks/>
          </p:cNvGraphicFramePr>
          <p:nvPr>
            <p:extLst>
              <p:ext uri="{D42A27DB-BD31-4B8C-83A1-F6EECF244321}">
                <p14:modId xmlns:p14="http://schemas.microsoft.com/office/powerpoint/2010/main" val="1954842424"/>
              </p:ext>
            </p:extLst>
          </p:nvPr>
        </p:nvGraphicFramePr>
        <p:xfrm>
          <a:off x="2695478" y="3995761"/>
          <a:ext cx="3855714" cy="2062684"/>
        </p:xfrm>
        <a:graphic>
          <a:graphicData uri="http://schemas.openxmlformats.org/drawingml/2006/chart">
            <c:chart xmlns:c="http://schemas.openxmlformats.org/drawingml/2006/chart" xmlns:r="http://schemas.openxmlformats.org/officeDocument/2006/relationships" r:id="rId5"/>
          </a:graphicData>
        </a:graphic>
      </p:graphicFrame>
      <p:sp>
        <p:nvSpPr>
          <p:cNvPr id="97" name="正方形/長方形 96">
            <a:extLst>
              <a:ext uri="{FF2B5EF4-FFF2-40B4-BE49-F238E27FC236}">
                <a16:creationId xmlns:a16="http://schemas.microsoft.com/office/drawing/2014/main" id="{9C8B86C0-C278-974B-B6EC-BDD5ABCB4439}"/>
              </a:ext>
            </a:extLst>
          </p:cNvPr>
          <p:cNvSpPr/>
          <p:nvPr/>
        </p:nvSpPr>
        <p:spPr>
          <a:xfrm>
            <a:off x="5273972" y="5234722"/>
            <a:ext cx="977278" cy="271166"/>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8" name="円/楕円 315">
            <a:extLst>
              <a:ext uri="{FF2B5EF4-FFF2-40B4-BE49-F238E27FC236}">
                <a16:creationId xmlns:a16="http://schemas.microsoft.com/office/drawing/2014/main" id="{A55323C1-BD23-DE47-9CBB-086828F23015}"/>
              </a:ext>
            </a:extLst>
          </p:cNvPr>
          <p:cNvSpPr/>
          <p:nvPr/>
        </p:nvSpPr>
        <p:spPr>
          <a:xfrm>
            <a:off x="4155501" y="4571089"/>
            <a:ext cx="932117" cy="906840"/>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9" name="正方形/長方形 98">
            <a:extLst>
              <a:ext uri="{FF2B5EF4-FFF2-40B4-BE49-F238E27FC236}">
                <a16:creationId xmlns:a16="http://schemas.microsoft.com/office/drawing/2014/main" id="{DEC3E446-59E0-504B-8EF4-96D6A02C4047}"/>
              </a:ext>
            </a:extLst>
          </p:cNvPr>
          <p:cNvSpPr/>
          <p:nvPr/>
        </p:nvSpPr>
        <p:spPr>
          <a:xfrm>
            <a:off x="5063652" y="4223390"/>
            <a:ext cx="977278" cy="271166"/>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0" name="正方形/長方形 99">
            <a:extLst>
              <a:ext uri="{FF2B5EF4-FFF2-40B4-BE49-F238E27FC236}">
                <a16:creationId xmlns:a16="http://schemas.microsoft.com/office/drawing/2014/main" id="{A377EF26-F12A-C040-B0CD-DF61C2A34FE4}"/>
              </a:ext>
            </a:extLst>
          </p:cNvPr>
          <p:cNvSpPr/>
          <p:nvPr/>
        </p:nvSpPr>
        <p:spPr>
          <a:xfrm>
            <a:off x="4575013" y="5894138"/>
            <a:ext cx="977278" cy="271166"/>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3" name="正方形/長方形 102">
            <a:extLst>
              <a:ext uri="{FF2B5EF4-FFF2-40B4-BE49-F238E27FC236}">
                <a16:creationId xmlns:a16="http://schemas.microsoft.com/office/drawing/2014/main" id="{E2C4C2C1-367A-E049-BB71-7870DAF26613}"/>
              </a:ext>
            </a:extLst>
          </p:cNvPr>
          <p:cNvSpPr/>
          <p:nvPr/>
        </p:nvSpPr>
        <p:spPr>
          <a:xfrm>
            <a:off x="4120665" y="3805906"/>
            <a:ext cx="977278" cy="271166"/>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4" name="正方形/長方形 103">
            <a:extLst>
              <a:ext uri="{FF2B5EF4-FFF2-40B4-BE49-F238E27FC236}">
                <a16:creationId xmlns:a16="http://schemas.microsoft.com/office/drawing/2014/main" id="{FD05ED88-4329-F744-A59E-5FA2D866038C}"/>
              </a:ext>
            </a:extLst>
          </p:cNvPr>
          <p:cNvSpPr/>
          <p:nvPr/>
        </p:nvSpPr>
        <p:spPr>
          <a:xfrm>
            <a:off x="4655840" y="4367413"/>
            <a:ext cx="698602"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14</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05" name="正方形/長方形 104">
            <a:extLst>
              <a:ext uri="{FF2B5EF4-FFF2-40B4-BE49-F238E27FC236}">
                <a16:creationId xmlns:a16="http://schemas.microsoft.com/office/drawing/2014/main" id="{2D2A9568-0460-294C-9AA3-B0A5CB6B2D65}"/>
              </a:ext>
            </a:extLst>
          </p:cNvPr>
          <p:cNvSpPr/>
          <p:nvPr/>
        </p:nvSpPr>
        <p:spPr>
          <a:xfrm>
            <a:off x="5023795" y="4915995"/>
            <a:ext cx="58755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11</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06" name="正方形/長方形 105">
            <a:extLst>
              <a:ext uri="{FF2B5EF4-FFF2-40B4-BE49-F238E27FC236}">
                <a16:creationId xmlns:a16="http://schemas.microsoft.com/office/drawing/2014/main" id="{4DE60209-2EB2-384E-AEAC-847873FA6D3A}"/>
              </a:ext>
            </a:extLst>
          </p:cNvPr>
          <p:cNvSpPr/>
          <p:nvPr/>
        </p:nvSpPr>
        <p:spPr>
          <a:xfrm>
            <a:off x="4503499" y="5551090"/>
            <a:ext cx="58755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21</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09" name="正方形/長方形 108">
            <a:extLst>
              <a:ext uri="{FF2B5EF4-FFF2-40B4-BE49-F238E27FC236}">
                <a16:creationId xmlns:a16="http://schemas.microsoft.com/office/drawing/2014/main" id="{6E27246B-D789-6849-917D-22A988111951}"/>
              </a:ext>
            </a:extLst>
          </p:cNvPr>
          <p:cNvSpPr/>
          <p:nvPr/>
        </p:nvSpPr>
        <p:spPr>
          <a:xfrm>
            <a:off x="4748321" y="3895068"/>
            <a:ext cx="488044" cy="276999"/>
          </a:xfrm>
          <a:prstGeom prst="rect">
            <a:avLst/>
          </a:prstGeom>
        </p:spPr>
        <p:txBody>
          <a:bodyPr wrap="square">
            <a:spAutoFit/>
          </a:bodyPr>
          <a:lstStyle/>
          <a:p>
            <a:pPr algn="ctr"/>
            <a:r>
              <a:rPr lang="en-US" altLang="ja-JP" sz="1200" kern="600" spc="3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700" kern="600" spc="30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ja-JP" altLang="en-US" sz="700" dirty="0">
              <a:solidFill>
                <a:schemeClr val="tx1">
                  <a:lumMod val="65000"/>
                  <a:lumOff val="35000"/>
                </a:schemeClr>
              </a:solidFill>
            </a:endParaRPr>
          </a:p>
        </p:txBody>
      </p:sp>
      <p:graphicFrame>
        <p:nvGraphicFramePr>
          <p:cNvPr id="84" name="グラフ 83"/>
          <p:cNvGraphicFramePr>
            <a:graphicFrameLocks/>
          </p:cNvGraphicFramePr>
          <p:nvPr>
            <p:extLst>
              <p:ext uri="{D42A27DB-BD31-4B8C-83A1-F6EECF244321}">
                <p14:modId xmlns:p14="http://schemas.microsoft.com/office/powerpoint/2010/main" val="1595646112"/>
              </p:ext>
            </p:extLst>
          </p:nvPr>
        </p:nvGraphicFramePr>
        <p:xfrm>
          <a:off x="5879976" y="3997050"/>
          <a:ext cx="3493089" cy="2098530"/>
        </p:xfrm>
        <a:graphic>
          <a:graphicData uri="http://schemas.openxmlformats.org/drawingml/2006/chart">
            <c:chart xmlns:c="http://schemas.openxmlformats.org/drawingml/2006/chart" xmlns:r="http://schemas.openxmlformats.org/officeDocument/2006/relationships" r:id="rId6"/>
          </a:graphicData>
        </a:graphic>
      </p:graphicFrame>
      <p:sp>
        <p:nvSpPr>
          <p:cNvPr id="112" name="正方形/長方形 111">
            <a:extLst>
              <a:ext uri="{FF2B5EF4-FFF2-40B4-BE49-F238E27FC236}">
                <a16:creationId xmlns:a16="http://schemas.microsoft.com/office/drawing/2014/main" id="{40E9E8EB-8E7F-7C44-8E9E-E8081B2629A7}"/>
              </a:ext>
            </a:extLst>
          </p:cNvPr>
          <p:cNvSpPr/>
          <p:nvPr/>
        </p:nvSpPr>
        <p:spPr>
          <a:xfrm>
            <a:off x="8349671" y="5077431"/>
            <a:ext cx="914681" cy="27575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112">
            <a:extLst>
              <a:ext uri="{FF2B5EF4-FFF2-40B4-BE49-F238E27FC236}">
                <a16:creationId xmlns:a16="http://schemas.microsoft.com/office/drawing/2014/main" id="{A1D8EE06-772B-B24D-924B-2F840CCB12EB}"/>
              </a:ext>
            </a:extLst>
          </p:cNvPr>
          <p:cNvSpPr/>
          <p:nvPr/>
        </p:nvSpPr>
        <p:spPr>
          <a:xfrm>
            <a:off x="8108941" y="4165154"/>
            <a:ext cx="914681" cy="27575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5" name="正方形/長方形 114">
            <a:extLst>
              <a:ext uri="{FF2B5EF4-FFF2-40B4-BE49-F238E27FC236}">
                <a16:creationId xmlns:a16="http://schemas.microsoft.com/office/drawing/2014/main" id="{12B35DA1-436C-D646-9410-A42A33900E30}"/>
              </a:ext>
            </a:extLst>
          </p:cNvPr>
          <p:cNvSpPr/>
          <p:nvPr/>
        </p:nvSpPr>
        <p:spPr>
          <a:xfrm>
            <a:off x="6246483" y="4053808"/>
            <a:ext cx="914681" cy="477054"/>
          </a:xfrm>
          <a:prstGeom prst="rect">
            <a:avLst/>
          </a:prstGeom>
        </p:spPr>
        <p:txBody>
          <a:bodyPr wrap="square">
            <a:spAutoFit/>
          </a:bodyPr>
          <a:lstStyle/>
          <a:p>
            <a:pPr algn="ctr"/>
            <a:r>
              <a:rPr lang="en-US" altLang="ja-JP" sz="14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6" name="正方形/長方形 115">
            <a:extLst>
              <a:ext uri="{FF2B5EF4-FFF2-40B4-BE49-F238E27FC236}">
                <a16:creationId xmlns:a16="http://schemas.microsoft.com/office/drawing/2014/main" id="{FCB97F06-FB06-FD4E-A639-183418346E71}"/>
              </a:ext>
            </a:extLst>
          </p:cNvPr>
          <p:cNvSpPr/>
          <p:nvPr/>
        </p:nvSpPr>
        <p:spPr>
          <a:xfrm>
            <a:off x="7809450" y="5884135"/>
            <a:ext cx="914681" cy="27575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7" name="円/楕円 344">
            <a:extLst>
              <a:ext uri="{FF2B5EF4-FFF2-40B4-BE49-F238E27FC236}">
                <a16:creationId xmlns:a16="http://schemas.microsoft.com/office/drawing/2014/main" id="{A1651FF7-9C08-554F-8C4A-1D19FA97F57A}"/>
              </a:ext>
            </a:extLst>
          </p:cNvPr>
          <p:cNvSpPr/>
          <p:nvPr/>
        </p:nvSpPr>
        <p:spPr>
          <a:xfrm>
            <a:off x="7188270" y="4560008"/>
            <a:ext cx="872413" cy="922185"/>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8" name="正方形/長方形 117">
            <a:extLst>
              <a:ext uri="{FF2B5EF4-FFF2-40B4-BE49-F238E27FC236}">
                <a16:creationId xmlns:a16="http://schemas.microsoft.com/office/drawing/2014/main" id="{BE473978-F259-E54A-8DFD-490C32DF01B6}"/>
              </a:ext>
            </a:extLst>
          </p:cNvPr>
          <p:cNvSpPr/>
          <p:nvPr/>
        </p:nvSpPr>
        <p:spPr>
          <a:xfrm>
            <a:off x="7521289" y="3861048"/>
            <a:ext cx="914681" cy="27575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9" name="正方形/長方形 118">
            <a:extLst>
              <a:ext uri="{FF2B5EF4-FFF2-40B4-BE49-F238E27FC236}">
                <a16:creationId xmlns:a16="http://schemas.microsoft.com/office/drawing/2014/main" id="{3D1CC179-F95D-384A-89CA-5400A92B8EA9}"/>
              </a:ext>
            </a:extLst>
          </p:cNvPr>
          <p:cNvSpPr/>
          <p:nvPr/>
        </p:nvSpPr>
        <p:spPr>
          <a:xfrm>
            <a:off x="7862186" y="4447980"/>
            <a:ext cx="549919" cy="275755"/>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3</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120" name="正方形/長方形 119">
            <a:extLst>
              <a:ext uri="{FF2B5EF4-FFF2-40B4-BE49-F238E27FC236}">
                <a16:creationId xmlns:a16="http://schemas.microsoft.com/office/drawing/2014/main" id="{C617E738-0047-E64C-81B9-0657E1105952}"/>
              </a:ext>
            </a:extLst>
          </p:cNvPr>
          <p:cNvSpPr/>
          <p:nvPr/>
        </p:nvSpPr>
        <p:spPr>
          <a:xfrm>
            <a:off x="7968208" y="4868986"/>
            <a:ext cx="617151"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15</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21" name="正方形/長方形 120">
            <a:extLst>
              <a:ext uri="{FF2B5EF4-FFF2-40B4-BE49-F238E27FC236}">
                <a16:creationId xmlns:a16="http://schemas.microsoft.com/office/drawing/2014/main" id="{DA12E6F0-FAE4-EC42-BAED-56851515FB28}"/>
              </a:ext>
            </a:extLst>
          </p:cNvPr>
          <p:cNvSpPr/>
          <p:nvPr/>
        </p:nvSpPr>
        <p:spPr>
          <a:xfrm>
            <a:off x="7425690" y="5555573"/>
            <a:ext cx="64890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31</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22" name="正方形/長方形 121">
            <a:extLst>
              <a:ext uri="{FF2B5EF4-FFF2-40B4-BE49-F238E27FC236}">
                <a16:creationId xmlns:a16="http://schemas.microsoft.com/office/drawing/2014/main" id="{DC01B529-A4D8-AA47-90EC-391FDF05DD66}"/>
              </a:ext>
            </a:extLst>
          </p:cNvPr>
          <p:cNvSpPr/>
          <p:nvPr/>
        </p:nvSpPr>
        <p:spPr>
          <a:xfrm>
            <a:off x="6614868" y="5027877"/>
            <a:ext cx="687460"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33</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23" name="正方形/長方形 122">
            <a:extLst>
              <a:ext uri="{FF2B5EF4-FFF2-40B4-BE49-F238E27FC236}">
                <a16:creationId xmlns:a16="http://schemas.microsoft.com/office/drawing/2014/main" id="{0D15AE0C-71D7-B14A-93C3-DE3AEFA51D16}"/>
              </a:ext>
            </a:extLst>
          </p:cNvPr>
          <p:cNvSpPr/>
          <p:nvPr/>
        </p:nvSpPr>
        <p:spPr>
          <a:xfrm>
            <a:off x="6888088" y="4322424"/>
            <a:ext cx="843102"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16</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24" name="正方形/長方形 123">
            <a:extLst>
              <a:ext uri="{FF2B5EF4-FFF2-40B4-BE49-F238E27FC236}">
                <a16:creationId xmlns:a16="http://schemas.microsoft.com/office/drawing/2014/main" id="{71A0F99E-9E3E-8B41-956E-5AE0C79C7A5B}"/>
              </a:ext>
            </a:extLst>
          </p:cNvPr>
          <p:cNvSpPr/>
          <p:nvPr/>
        </p:nvSpPr>
        <p:spPr>
          <a:xfrm>
            <a:off x="7617774" y="4248393"/>
            <a:ext cx="456784" cy="275755"/>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25" name="正方形/長方形 124">
            <a:extLst>
              <a:ext uri="{FF2B5EF4-FFF2-40B4-BE49-F238E27FC236}">
                <a16:creationId xmlns:a16="http://schemas.microsoft.com/office/drawing/2014/main" id="{6345715D-7C4F-AC4E-94E8-7CBD0DADFB58}"/>
              </a:ext>
            </a:extLst>
          </p:cNvPr>
          <p:cNvSpPr/>
          <p:nvPr/>
        </p:nvSpPr>
        <p:spPr>
          <a:xfrm>
            <a:off x="9068551" y="4399616"/>
            <a:ext cx="914681" cy="477054"/>
          </a:xfrm>
          <a:prstGeom prst="rect">
            <a:avLst/>
          </a:prstGeom>
        </p:spPr>
        <p:txBody>
          <a:bodyPr wrap="square">
            <a:spAutoFit/>
          </a:bodyPr>
          <a:lstStyle/>
          <a:p>
            <a:pPr algn="ctr"/>
            <a:r>
              <a:rPr lang="en-US" altLang="ja-JP" sz="14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3" name="正方形/長方形 152">
            <a:extLst>
              <a:ext uri="{FF2B5EF4-FFF2-40B4-BE49-F238E27FC236}">
                <a16:creationId xmlns:a16="http://schemas.microsoft.com/office/drawing/2014/main" id="{711E4060-1AA0-7943-87B5-4E5533FA097D}"/>
              </a:ext>
            </a:extLst>
          </p:cNvPr>
          <p:cNvSpPr/>
          <p:nvPr/>
        </p:nvSpPr>
        <p:spPr>
          <a:xfrm>
            <a:off x="9768408" y="4585858"/>
            <a:ext cx="648072"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33</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58" name="テキスト ボックス 157">
            <a:extLst>
              <a:ext uri="{FF2B5EF4-FFF2-40B4-BE49-F238E27FC236}">
                <a16:creationId xmlns:a16="http://schemas.microsoft.com/office/drawing/2014/main" id="{B33C338F-F81B-914F-881C-48EB3501B290}"/>
              </a:ext>
            </a:extLst>
          </p:cNvPr>
          <p:cNvSpPr txBox="1"/>
          <p:nvPr/>
        </p:nvSpPr>
        <p:spPr>
          <a:xfrm>
            <a:off x="7288888" y="4868039"/>
            <a:ext cx="661935" cy="303330"/>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女性</a:t>
            </a:r>
            <a:endParaRPr kumimoji="1" lang="ja-JP" altLang="en-US" sz="1600" b="1" dirty="0">
              <a:latin typeface="Meiryo" panose="020B0604030504040204" pitchFamily="34" charset="-128"/>
              <a:ea typeface="Meiryo" panose="020B0604030504040204" pitchFamily="34" charset="-128"/>
            </a:endParaRPr>
          </a:p>
        </p:txBody>
      </p:sp>
      <p:sp>
        <p:nvSpPr>
          <p:cNvPr id="114" name="正方形/長方形 113">
            <a:extLst>
              <a:ext uri="{FF2B5EF4-FFF2-40B4-BE49-F238E27FC236}">
                <a16:creationId xmlns:a16="http://schemas.microsoft.com/office/drawing/2014/main" id="{DBAF204E-7036-5D46-84E2-F2792142E9B1}"/>
              </a:ext>
            </a:extLst>
          </p:cNvPr>
          <p:cNvSpPr/>
          <p:nvPr/>
        </p:nvSpPr>
        <p:spPr>
          <a:xfrm>
            <a:off x="6273046" y="5611853"/>
            <a:ext cx="828341" cy="242953"/>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1" name="正方形/長方形 100">
            <a:extLst>
              <a:ext uri="{FF2B5EF4-FFF2-40B4-BE49-F238E27FC236}">
                <a16:creationId xmlns:a16="http://schemas.microsoft.com/office/drawing/2014/main" id="{26DE3D11-FE2E-B247-8486-E7CFF1CDCD67}"/>
              </a:ext>
            </a:extLst>
          </p:cNvPr>
          <p:cNvSpPr/>
          <p:nvPr/>
        </p:nvSpPr>
        <p:spPr>
          <a:xfrm>
            <a:off x="3270535" y="5629241"/>
            <a:ext cx="881249" cy="246321"/>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2" name="正方形/長方形 101">
            <a:extLst>
              <a:ext uri="{FF2B5EF4-FFF2-40B4-BE49-F238E27FC236}">
                <a16:creationId xmlns:a16="http://schemas.microsoft.com/office/drawing/2014/main" id="{12B1DD15-E3AF-E14D-B233-80AC67D31767}"/>
              </a:ext>
            </a:extLst>
          </p:cNvPr>
          <p:cNvSpPr/>
          <p:nvPr/>
        </p:nvSpPr>
        <p:spPr>
          <a:xfrm>
            <a:off x="3055706" y="4466423"/>
            <a:ext cx="881249" cy="477054"/>
          </a:xfrm>
          <a:prstGeom prst="rect">
            <a:avLst/>
          </a:prstGeom>
        </p:spPr>
        <p:txBody>
          <a:bodyPr wrap="square">
            <a:spAutoFit/>
          </a:bodyPr>
          <a:lstStyle/>
          <a:p>
            <a:pPr algn="ctr"/>
            <a:r>
              <a:rPr lang="en-US" altLang="ja-JP" sz="14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smtClean="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7" name="正方形/長方形 106">
            <a:extLst>
              <a:ext uri="{FF2B5EF4-FFF2-40B4-BE49-F238E27FC236}">
                <a16:creationId xmlns:a16="http://schemas.microsoft.com/office/drawing/2014/main" id="{84292A2A-C4FE-1F44-AE72-2CCF9FC91EB9}"/>
              </a:ext>
            </a:extLst>
          </p:cNvPr>
          <p:cNvSpPr/>
          <p:nvPr/>
        </p:nvSpPr>
        <p:spPr>
          <a:xfrm>
            <a:off x="3704050" y="5373216"/>
            <a:ext cx="883494"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22</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08" name="正方形/長方形 107">
            <a:extLst>
              <a:ext uri="{FF2B5EF4-FFF2-40B4-BE49-F238E27FC236}">
                <a16:creationId xmlns:a16="http://schemas.microsoft.com/office/drawing/2014/main" id="{6CEDB479-9BF8-D648-AAE5-E5634DF76EF0}"/>
              </a:ext>
            </a:extLst>
          </p:cNvPr>
          <p:cNvSpPr/>
          <p:nvPr/>
        </p:nvSpPr>
        <p:spPr>
          <a:xfrm>
            <a:off x="3860850" y="4436938"/>
            <a:ext cx="667473"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31</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cxnSp>
        <p:nvCxnSpPr>
          <p:cNvPr id="142" name="直線コネクタ 141">
            <a:extLst>
              <a:ext uri="{FF2B5EF4-FFF2-40B4-BE49-F238E27FC236}">
                <a16:creationId xmlns:a16="http://schemas.microsoft.com/office/drawing/2014/main" id="{8E141260-8929-DD4D-99B2-50194BE2A125}"/>
              </a:ext>
            </a:extLst>
          </p:cNvPr>
          <p:cNvCxnSpPr/>
          <p:nvPr/>
        </p:nvCxnSpPr>
        <p:spPr>
          <a:xfrm flipH="1">
            <a:off x="4695258" y="4055688"/>
            <a:ext cx="104598" cy="9339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9" name="テキスト ボックス 158">
            <a:extLst>
              <a:ext uri="{FF2B5EF4-FFF2-40B4-BE49-F238E27FC236}">
                <a16:creationId xmlns:a16="http://schemas.microsoft.com/office/drawing/2014/main" id="{76E4EEF2-E993-BB41-A6C6-F4BD2BBA5397}"/>
              </a:ext>
            </a:extLst>
          </p:cNvPr>
          <p:cNvSpPr txBox="1"/>
          <p:nvPr/>
        </p:nvSpPr>
        <p:spPr>
          <a:xfrm>
            <a:off x="4246044" y="4894322"/>
            <a:ext cx="732186" cy="338554"/>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男性</a:t>
            </a:r>
            <a:endParaRPr kumimoji="1" lang="ja-JP" altLang="en-US" sz="1600" b="1" dirty="0">
              <a:latin typeface="Meiryo" panose="020B0604030504040204" pitchFamily="34" charset="-128"/>
              <a:ea typeface="Meiryo" panose="020B0604030504040204" pitchFamily="34" charset="-128"/>
            </a:endParaRPr>
          </a:p>
        </p:txBody>
      </p:sp>
      <p:sp>
        <p:nvSpPr>
          <p:cNvPr id="143" name="正方形/長方形 142">
            <a:extLst>
              <a:ext uri="{FF2B5EF4-FFF2-40B4-BE49-F238E27FC236}">
                <a16:creationId xmlns:a16="http://schemas.microsoft.com/office/drawing/2014/main" id="{2716F71C-B852-CA43-8B6B-17D0E24DFF87}"/>
              </a:ext>
            </a:extLst>
          </p:cNvPr>
          <p:cNvSpPr/>
          <p:nvPr/>
        </p:nvSpPr>
        <p:spPr>
          <a:xfrm>
            <a:off x="11263619" y="4484043"/>
            <a:ext cx="953061" cy="27176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4" name="円/楕円 366">
            <a:extLst>
              <a:ext uri="{FF2B5EF4-FFF2-40B4-BE49-F238E27FC236}">
                <a16:creationId xmlns:a16="http://schemas.microsoft.com/office/drawing/2014/main" id="{AC6F9196-705E-484E-BC9A-F9BD58D61156}"/>
              </a:ext>
            </a:extLst>
          </p:cNvPr>
          <p:cNvSpPr/>
          <p:nvPr/>
        </p:nvSpPr>
        <p:spPr>
          <a:xfrm>
            <a:off x="10174724" y="4595033"/>
            <a:ext cx="909020" cy="908843"/>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5" name="正方形/長方形 144">
            <a:extLst>
              <a:ext uri="{FF2B5EF4-FFF2-40B4-BE49-F238E27FC236}">
                <a16:creationId xmlns:a16="http://schemas.microsoft.com/office/drawing/2014/main" id="{857D84D6-BFAB-7845-A8C2-78DF7502D800}"/>
              </a:ext>
            </a:extLst>
          </p:cNvPr>
          <p:cNvSpPr/>
          <p:nvPr/>
        </p:nvSpPr>
        <p:spPr>
          <a:xfrm>
            <a:off x="10995378" y="3877315"/>
            <a:ext cx="953061" cy="27176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6" name="正方形/長方形 145">
            <a:extLst>
              <a:ext uri="{FF2B5EF4-FFF2-40B4-BE49-F238E27FC236}">
                <a16:creationId xmlns:a16="http://schemas.microsoft.com/office/drawing/2014/main" id="{889BC07C-A0CD-754E-B3B2-45C46D298D13}"/>
              </a:ext>
            </a:extLst>
          </p:cNvPr>
          <p:cNvSpPr/>
          <p:nvPr/>
        </p:nvSpPr>
        <p:spPr>
          <a:xfrm>
            <a:off x="11178258" y="5513477"/>
            <a:ext cx="953061" cy="27176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7" name="正方形/長方形 146">
            <a:extLst>
              <a:ext uri="{FF2B5EF4-FFF2-40B4-BE49-F238E27FC236}">
                <a16:creationId xmlns:a16="http://schemas.microsoft.com/office/drawing/2014/main" id="{70C560FF-B64C-2140-89E3-6B7716B0BEE7}"/>
              </a:ext>
            </a:extLst>
          </p:cNvPr>
          <p:cNvSpPr/>
          <p:nvPr/>
        </p:nvSpPr>
        <p:spPr>
          <a:xfrm>
            <a:off x="9566343" y="5842788"/>
            <a:ext cx="953061" cy="27176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8" name="正方形/長方形 147">
            <a:extLst>
              <a:ext uri="{FF2B5EF4-FFF2-40B4-BE49-F238E27FC236}">
                <a16:creationId xmlns:a16="http://schemas.microsoft.com/office/drawing/2014/main" id="{37637285-F630-A242-9780-9749D8AC2DFF}"/>
              </a:ext>
            </a:extLst>
          </p:cNvPr>
          <p:cNvSpPr/>
          <p:nvPr/>
        </p:nvSpPr>
        <p:spPr>
          <a:xfrm>
            <a:off x="10225197" y="3805307"/>
            <a:ext cx="953061" cy="271765"/>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9" name="正方形/長方形 148">
            <a:extLst>
              <a:ext uri="{FF2B5EF4-FFF2-40B4-BE49-F238E27FC236}">
                <a16:creationId xmlns:a16="http://schemas.microsoft.com/office/drawing/2014/main" id="{EBF38622-A642-6C45-9017-212B2DA309B3}"/>
              </a:ext>
            </a:extLst>
          </p:cNvPr>
          <p:cNvSpPr/>
          <p:nvPr/>
        </p:nvSpPr>
        <p:spPr>
          <a:xfrm>
            <a:off x="11044519" y="4088097"/>
            <a:ext cx="572994" cy="276999"/>
          </a:xfrm>
          <a:prstGeom prst="rect">
            <a:avLst/>
          </a:prstGeom>
        </p:spPr>
        <p:txBody>
          <a:bodyPr wrap="square">
            <a:spAutoFit/>
          </a:bodyPr>
          <a:lstStyle/>
          <a:p>
            <a:pPr algn="ctr"/>
            <a:r>
              <a:rPr lang="en-US" altLang="ja-JP" sz="1200" kern="600" spc="300" dirty="0">
                <a:solidFill>
                  <a:schemeClr val="bg2">
                    <a:lumMod val="50000"/>
                  </a:schemeClr>
                </a:solidFill>
                <a:latin typeface="メイリオ" panose="020B0604030504040204" pitchFamily="50" charset="-128"/>
                <a:ea typeface="メイリオ" panose="020B0604030504040204" pitchFamily="50" charset="-128"/>
              </a:rPr>
              <a:t>2</a:t>
            </a:r>
            <a:r>
              <a:rPr lang="ja-JP" altLang="en-US" sz="700" kern="600" spc="300">
                <a:solidFill>
                  <a:schemeClr val="bg2">
                    <a:lumMod val="50000"/>
                  </a:schemeClr>
                </a:solidFill>
                <a:latin typeface="メイリオ" panose="020B0604030504040204" pitchFamily="50" charset="-128"/>
                <a:ea typeface="メイリオ" panose="020B0604030504040204" pitchFamily="50" charset="-128"/>
              </a:rPr>
              <a:t>％</a:t>
            </a:r>
            <a:endParaRPr lang="ja-JP" altLang="en-US" sz="700" dirty="0">
              <a:solidFill>
                <a:schemeClr val="bg2">
                  <a:lumMod val="50000"/>
                </a:schemeClr>
              </a:solidFill>
            </a:endParaRPr>
          </a:p>
        </p:txBody>
      </p:sp>
      <p:sp>
        <p:nvSpPr>
          <p:cNvPr id="150" name="正方形/長方形 149">
            <a:extLst>
              <a:ext uri="{FF2B5EF4-FFF2-40B4-BE49-F238E27FC236}">
                <a16:creationId xmlns:a16="http://schemas.microsoft.com/office/drawing/2014/main" id="{DAC92800-F06C-FC48-808C-C7272DA0D3D3}"/>
              </a:ext>
            </a:extLst>
          </p:cNvPr>
          <p:cNvSpPr/>
          <p:nvPr/>
        </p:nvSpPr>
        <p:spPr>
          <a:xfrm>
            <a:off x="10897071" y="4592161"/>
            <a:ext cx="659456"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11</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51" name="正方形/長方形 150">
            <a:extLst>
              <a:ext uri="{FF2B5EF4-FFF2-40B4-BE49-F238E27FC236}">
                <a16:creationId xmlns:a16="http://schemas.microsoft.com/office/drawing/2014/main" id="{D1BF9578-3C36-FC4C-BEEE-BBB92F7B9B8E}"/>
              </a:ext>
            </a:extLst>
          </p:cNvPr>
          <p:cNvSpPr/>
          <p:nvPr/>
        </p:nvSpPr>
        <p:spPr>
          <a:xfrm>
            <a:off x="10938880" y="5213499"/>
            <a:ext cx="641668"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23</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52" name="正方形/長方形 151">
            <a:extLst>
              <a:ext uri="{FF2B5EF4-FFF2-40B4-BE49-F238E27FC236}">
                <a16:creationId xmlns:a16="http://schemas.microsoft.com/office/drawing/2014/main" id="{82F29EED-CB41-754F-8E11-044719107542}"/>
              </a:ext>
            </a:extLst>
          </p:cNvPr>
          <p:cNvSpPr/>
          <p:nvPr/>
        </p:nvSpPr>
        <p:spPr>
          <a:xfrm>
            <a:off x="10139253" y="5530072"/>
            <a:ext cx="692177"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30</a:t>
            </a:r>
            <a:r>
              <a:rPr lang="ja-JP" altLang="en-US" sz="700" kern="600" spc="300" dirty="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sp>
        <p:nvSpPr>
          <p:cNvPr id="154" name="正方形/長方形 153">
            <a:extLst>
              <a:ext uri="{FF2B5EF4-FFF2-40B4-BE49-F238E27FC236}">
                <a16:creationId xmlns:a16="http://schemas.microsoft.com/office/drawing/2014/main" id="{27611873-288F-5740-963F-38B2CB471760}"/>
              </a:ext>
            </a:extLst>
          </p:cNvPr>
          <p:cNvSpPr/>
          <p:nvPr/>
        </p:nvSpPr>
        <p:spPr>
          <a:xfrm>
            <a:off x="10543928" y="4168736"/>
            <a:ext cx="475950" cy="276999"/>
          </a:xfrm>
          <a:prstGeom prst="rect">
            <a:avLst/>
          </a:prstGeom>
        </p:spPr>
        <p:txBody>
          <a:bodyPr wrap="square">
            <a:spAutoFit/>
          </a:bodyPr>
          <a:lstStyle/>
          <a:p>
            <a:pPr algn="ctr"/>
            <a:r>
              <a:rPr lang="en-US" altLang="ja-JP" sz="1200" kern="600" spc="300" dirty="0">
                <a:solidFill>
                  <a:schemeClr val="bg1"/>
                </a:solidFill>
                <a:latin typeface="メイリオ" panose="020B0604030504040204" pitchFamily="50" charset="-128"/>
                <a:ea typeface="メイリオ" panose="020B0604030504040204" pitchFamily="50" charset="-128"/>
              </a:rPr>
              <a:t>1</a:t>
            </a:r>
            <a:r>
              <a:rPr lang="ja-JP" altLang="en-US" sz="700" kern="600" spc="300">
                <a:solidFill>
                  <a:schemeClr val="bg1"/>
                </a:solidFill>
                <a:latin typeface="メイリオ" panose="020B0604030504040204" pitchFamily="50" charset="-128"/>
                <a:ea typeface="メイリオ" panose="020B0604030504040204" pitchFamily="50" charset="-128"/>
              </a:rPr>
              <a:t>％</a:t>
            </a:r>
            <a:endParaRPr lang="ja-JP" altLang="en-US" sz="700" dirty="0">
              <a:solidFill>
                <a:schemeClr val="bg1"/>
              </a:solidFill>
            </a:endParaRPr>
          </a:p>
        </p:txBody>
      </p:sp>
      <p:cxnSp>
        <p:nvCxnSpPr>
          <p:cNvPr id="155" name="直線コネクタ 154">
            <a:extLst>
              <a:ext uri="{FF2B5EF4-FFF2-40B4-BE49-F238E27FC236}">
                <a16:creationId xmlns:a16="http://schemas.microsoft.com/office/drawing/2014/main" id="{8E141260-8929-DD4D-99B2-50194BE2A125}"/>
              </a:ext>
            </a:extLst>
          </p:cNvPr>
          <p:cNvCxnSpPr/>
          <p:nvPr/>
        </p:nvCxnSpPr>
        <p:spPr>
          <a:xfrm flipH="1">
            <a:off x="11028348" y="4186365"/>
            <a:ext cx="148435" cy="5195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0" name="テキスト ボックス 159">
            <a:extLst>
              <a:ext uri="{FF2B5EF4-FFF2-40B4-BE49-F238E27FC236}">
                <a16:creationId xmlns:a16="http://schemas.microsoft.com/office/drawing/2014/main" id="{9AD478E2-75FB-7D42-98DE-9D20C4CFA49B}"/>
              </a:ext>
            </a:extLst>
          </p:cNvPr>
          <p:cNvSpPr txBox="1"/>
          <p:nvPr/>
        </p:nvSpPr>
        <p:spPr>
          <a:xfrm>
            <a:off x="10305930" y="4896472"/>
            <a:ext cx="632950" cy="298941"/>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男性</a:t>
            </a:r>
            <a:endParaRPr kumimoji="1" lang="ja-JP" altLang="en-US" sz="1600" b="1" dirty="0">
              <a:latin typeface="Meiryo" panose="020B0604030504040204" pitchFamily="34" charset="-128"/>
              <a:ea typeface="Meiryo" panose="020B0604030504040204" pitchFamily="34" charset="-128"/>
            </a:endParaRPr>
          </a:p>
        </p:txBody>
      </p:sp>
      <p:sp>
        <p:nvSpPr>
          <p:cNvPr id="165" name="フローチャート: 処理 164"/>
          <p:cNvSpPr/>
          <p:nvPr/>
        </p:nvSpPr>
        <p:spPr>
          <a:xfrm>
            <a:off x="665684" y="155827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6" name="フローチャート: 処理 165"/>
          <p:cNvSpPr/>
          <p:nvPr/>
        </p:nvSpPr>
        <p:spPr>
          <a:xfrm>
            <a:off x="9269343" y="1556792"/>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7" name="テキスト ボックス 166"/>
          <p:cNvSpPr txBox="1"/>
          <p:nvPr/>
        </p:nvSpPr>
        <p:spPr>
          <a:xfrm>
            <a:off x="677312" y="1124744"/>
            <a:ext cx="10963304" cy="369332"/>
          </a:xfrm>
          <a:prstGeom prst="rect">
            <a:avLst/>
          </a:prstGeom>
          <a:noFill/>
        </p:spPr>
        <p:txBody>
          <a:bodyPr wrap="square" rtlCol="0">
            <a:spAutoFit/>
          </a:bodyPr>
          <a:lstStyle/>
          <a:p>
            <a:r>
              <a:rPr lang="ja-JP" altLang="en-US" dirty="0" smtClean="0"/>
              <a:t>ユーザーは男女比率・年代差が少なく、あらゆる属性のユーザーにリーチできます。</a:t>
            </a:r>
            <a:endParaRPr lang="en-US" altLang="ja-JP" dirty="0" smtClean="0"/>
          </a:p>
        </p:txBody>
      </p:sp>
      <p:sp>
        <p:nvSpPr>
          <p:cNvPr id="168" name="平行四辺形 167"/>
          <p:cNvSpPr/>
          <p:nvPr/>
        </p:nvSpPr>
        <p:spPr>
          <a:xfrm>
            <a:off x="9068918" y="155827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70" name="直線コネクタ 169"/>
          <p:cNvCxnSpPr/>
          <p:nvPr/>
        </p:nvCxnSpPr>
        <p:spPr>
          <a:xfrm>
            <a:off x="6096000" y="1832695"/>
            <a:ext cx="0" cy="43501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70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p:cNvSpPr>
            <a:spLocks noGrp="1"/>
          </p:cNvSpPr>
          <p:nvPr>
            <p:ph type="ftr" sz="quarter" idx="14"/>
          </p:nvPr>
        </p:nvSpPr>
        <p:spPr/>
        <p:txBody>
          <a:bodyPr/>
          <a:lstStyle/>
          <a:p>
            <a:pPr>
              <a:defRPr/>
            </a:pPr>
            <a:r>
              <a:rPr lang="en" altLang="ja-JP" sz="800" smtClean="0">
                <a:solidFill>
                  <a:schemeClr val="accent2"/>
                </a:solidFill>
              </a:rPr>
              <a:t>© 2021 Yahoo Japan Corporation All rights reserved.</a:t>
            </a:r>
            <a:endParaRPr lang="en" altLang="ja-JP" sz="800" dirty="0">
              <a:solidFill>
                <a:schemeClr val="accent2"/>
              </a:solidFill>
            </a:endParaRPr>
          </a:p>
        </p:txBody>
      </p:sp>
      <p:pic>
        <p:nvPicPr>
          <p:cNvPr id="6" name="図 5"/>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6744072" y="2846085"/>
            <a:ext cx="1440160" cy="1234423"/>
          </a:xfrm>
          <a:prstGeom prst="rect">
            <a:avLst/>
          </a:prstGeom>
        </p:spPr>
      </p:pic>
      <p:pic>
        <p:nvPicPr>
          <p:cNvPr id="2" name="図 1"/>
          <p:cNvPicPr>
            <a:picLocks noChangeAspect="1"/>
          </p:cNvPicPr>
          <p:nvPr/>
        </p:nvPicPr>
        <p:blipFill>
          <a:blip r:embed="rId4">
            <a:extLst>
              <a:ext uri="{BEBA8EAE-BF5A-486C-A8C5-ECC9F3942E4B}">
                <a14:imgProps xmlns:a14="http://schemas.microsoft.com/office/drawing/2010/main">
                  <a14:imgLayer r:embed="rId5">
                    <a14:imgEffect>
                      <a14:backgroundRemoval t="2516" b="94969" l="2959" r="98817"/>
                    </a14:imgEffect>
                  </a14:imgLayer>
                </a14:imgProps>
              </a:ext>
              <a:ext uri="{28A0092B-C50C-407E-A947-70E740481C1C}">
                <a14:useLocalDpi xmlns:a14="http://schemas.microsoft.com/office/drawing/2010/main" val="0"/>
              </a:ext>
            </a:extLst>
          </a:blip>
          <a:stretch>
            <a:fillRect/>
          </a:stretch>
        </p:blipFill>
        <p:spPr>
          <a:xfrm>
            <a:off x="7147312" y="3813492"/>
            <a:ext cx="2117040" cy="1991772"/>
          </a:xfrm>
          <a:prstGeom prst="rect">
            <a:avLst/>
          </a:prstGeom>
        </p:spPr>
      </p:pic>
      <p:pic>
        <p:nvPicPr>
          <p:cNvPr id="3" name="図 2"/>
          <p:cNvPicPr>
            <a:picLocks noChangeAspect="1"/>
          </p:cNvPicPr>
          <p:nvPr/>
        </p:nvPicPr>
        <p:blipFill>
          <a:blip r:embed="rId6">
            <a:extLst>
              <a:ext uri="{BEBA8EAE-BF5A-486C-A8C5-ECC9F3942E4B}">
                <a14:imgProps xmlns:a14="http://schemas.microsoft.com/office/drawing/2010/main">
                  <a14:imgLayer r:embed="rId7">
                    <a14:imgEffect>
                      <a14:backgroundRemoval t="2000" b="98667" l="0" r="98649"/>
                    </a14:imgEffect>
                  </a14:imgLayer>
                </a14:imgProps>
              </a:ext>
              <a:ext uri="{28A0092B-C50C-407E-A947-70E740481C1C}">
                <a14:useLocalDpi xmlns:a14="http://schemas.microsoft.com/office/drawing/2010/main" val="0"/>
              </a:ext>
            </a:extLst>
          </a:blip>
          <a:stretch>
            <a:fillRect/>
          </a:stretch>
        </p:blipFill>
        <p:spPr>
          <a:xfrm>
            <a:off x="8653587" y="2497060"/>
            <a:ext cx="2338957" cy="2370564"/>
          </a:xfrm>
          <a:prstGeom prst="rect">
            <a:avLst/>
          </a:prstGeom>
        </p:spPr>
      </p:pic>
      <p:sp>
        <p:nvSpPr>
          <p:cNvPr id="8" name="フローチャート: 処理 7"/>
          <p:cNvSpPr/>
          <p:nvPr/>
        </p:nvSpPr>
        <p:spPr>
          <a:xfrm>
            <a:off x="5735960" y="1774305"/>
            <a:ext cx="5760640"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 name="タイトル 1"/>
          <p:cNvSpPr txBox="1">
            <a:spLocks/>
          </p:cNvSpPr>
          <p:nvPr/>
        </p:nvSpPr>
        <p:spPr>
          <a:xfrm>
            <a:off x="1127447" y="1749877"/>
            <a:ext cx="7526139" cy="815027"/>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ja-JP" altLang="en-US" dirty="0" smtClean="0"/>
              <a:t>「花粉情報</a:t>
            </a:r>
            <a:r>
              <a:rPr lang="en-US" altLang="ja-JP" dirty="0" smtClean="0"/>
              <a:t>2022</a:t>
            </a:r>
            <a:r>
              <a:rPr lang="ja-JP" altLang="en-US" dirty="0" smtClean="0"/>
              <a:t>」のご紹介</a:t>
            </a:r>
            <a:endParaRPr lang="ja-JP" altLang="en-US" dirty="0"/>
          </a:p>
        </p:txBody>
      </p:sp>
    </p:spTree>
    <p:extLst>
      <p:ext uri="{BB962C8B-B14F-4D97-AF65-F5344CB8AC3E}">
        <p14:creationId xmlns:p14="http://schemas.microsoft.com/office/powerpoint/2010/main" val="36938738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a:t>
            </a:r>
            <a:r>
              <a:rPr lang="ja-JP" altLang="en-US" dirty="0"/>
              <a:t>花粉</a:t>
            </a:r>
            <a:r>
              <a:rPr lang="ja-JP" altLang="en-US" dirty="0" smtClean="0"/>
              <a:t>情報</a:t>
            </a:r>
            <a:r>
              <a:rPr lang="en-US" altLang="ja-JP" dirty="0" smtClean="0"/>
              <a:t>2022</a:t>
            </a:r>
            <a:r>
              <a:rPr lang="ja-JP" altLang="en-US" dirty="0" smtClean="0"/>
              <a:t>」とは</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4" name="テキスト ボックス 3"/>
          <p:cNvSpPr txBox="1"/>
          <p:nvPr/>
        </p:nvSpPr>
        <p:spPr>
          <a:xfrm>
            <a:off x="677312" y="1124744"/>
            <a:ext cx="10963304" cy="923330"/>
          </a:xfrm>
          <a:prstGeom prst="rect">
            <a:avLst/>
          </a:prstGeom>
          <a:noFill/>
        </p:spPr>
        <p:txBody>
          <a:bodyPr wrap="square" rtlCol="0">
            <a:spAutoFit/>
          </a:bodyPr>
          <a:lstStyle/>
          <a:p>
            <a:r>
              <a:rPr lang="ja-JP" altLang="en-US" dirty="0"/>
              <a:t>「花粉情報</a:t>
            </a:r>
            <a:r>
              <a:rPr lang="en-US" altLang="ja-JP" dirty="0" smtClean="0"/>
              <a:t>2022</a:t>
            </a:r>
            <a:r>
              <a:rPr lang="ja-JP" altLang="en-US" dirty="0" smtClean="0"/>
              <a:t>」</a:t>
            </a:r>
            <a:r>
              <a:rPr lang="ja-JP" altLang="en-US" dirty="0"/>
              <a:t>では、全国各地の花粉が飛び始める時期の予想や、昨年と比較してどのような傾向があるかを確認</a:t>
            </a:r>
            <a:r>
              <a:rPr lang="ja-JP" altLang="en-US" dirty="0" smtClean="0"/>
              <a:t>できます。</a:t>
            </a:r>
            <a:r>
              <a:rPr lang="ja-JP" altLang="en-US" b="1" dirty="0" smtClean="0"/>
              <a:t>登録している地点の花粉</a:t>
            </a:r>
            <a:r>
              <a:rPr lang="ja-JP" altLang="en-US" b="1" dirty="0"/>
              <a:t>飛散情報をプッシュ通知で</a:t>
            </a:r>
            <a:r>
              <a:rPr lang="ja-JP" altLang="en-US" b="1" dirty="0" smtClean="0"/>
              <a:t>配信</a:t>
            </a:r>
            <a:r>
              <a:rPr lang="ja-JP" altLang="en-US" dirty="0" smtClean="0"/>
              <a:t>してくれるので、花粉が</a:t>
            </a:r>
            <a:endParaRPr lang="en-US" altLang="ja-JP" dirty="0" smtClean="0"/>
          </a:p>
          <a:p>
            <a:r>
              <a:rPr lang="ja-JP" altLang="en-US" dirty="0" smtClean="0"/>
              <a:t>多く飛ぶ日は</a:t>
            </a:r>
            <a:r>
              <a:rPr lang="ja-JP" altLang="en-US" dirty="0"/>
              <a:t>洗濯物を部屋干しにしたり、薬を飲む</a:t>
            </a:r>
            <a:r>
              <a:rPr lang="ja-JP" altLang="en-US" dirty="0" smtClean="0"/>
              <a:t>など、事前の対策に役立ちます。</a:t>
            </a:r>
            <a:endParaRPr lang="ja-JP" altLang="en-US" dirty="0"/>
          </a:p>
        </p:txBody>
      </p:sp>
      <p:sp>
        <p:nvSpPr>
          <p:cNvPr id="2" name="フローチャート: 処理 1"/>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フローチャート: 処理 63"/>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平行四辺形 10"/>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63" name="グループ化 62">
            <a:extLst>
              <a:ext uri="{FF2B5EF4-FFF2-40B4-BE49-F238E27FC236}">
                <a16:creationId xmlns:a16="http://schemas.microsoft.com/office/drawing/2014/main" id="{F7E08B7F-D9E2-1B46-9B5F-D9FAE94A062D}"/>
              </a:ext>
            </a:extLst>
          </p:cNvPr>
          <p:cNvGrpSpPr/>
          <p:nvPr/>
        </p:nvGrpSpPr>
        <p:grpSpPr>
          <a:xfrm>
            <a:off x="1790863" y="2597172"/>
            <a:ext cx="3811674" cy="3257984"/>
            <a:chOff x="7806900" y="2586976"/>
            <a:chExt cx="3811674" cy="3257984"/>
          </a:xfrm>
        </p:grpSpPr>
        <p:grpSp>
          <p:nvGrpSpPr>
            <p:cNvPr id="65" name="グループ化 64">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82" name="正方形/長方形 81">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3" name="図 82">
                <a:extLst>
                  <a:ext uri="{FF2B5EF4-FFF2-40B4-BE49-F238E27FC236}">
                    <a16:creationId xmlns:a16="http://schemas.microsoft.com/office/drawing/2014/main" id="{0BE384F0-86E4-394F-9957-F9E30B416D26}"/>
                  </a:ext>
                </a:extLst>
              </p:cNvPr>
              <p:cNvPicPr>
                <a:picLocks noChangeAspect="1"/>
              </p:cNvPicPr>
              <p:nvPr/>
            </p:nvPicPr>
            <p:blipFill>
              <a:blip r:embed="rId2"/>
              <a:stretch>
                <a:fillRect/>
              </a:stretch>
            </p:blipFill>
            <p:spPr>
              <a:xfrm>
                <a:off x="588499" y="2677091"/>
                <a:ext cx="2981818" cy="2548674"/>
              </a:xfrm>
              <a:prstGeom prst="rect">
                <a:avLst/>
              </a:prstGeom>
            </p:spPr>
          </p:pic>
        </p:grpSp>
        <p:grpSp>
          <p:nvGrpSpPr>
            <p:cNvPr id="66" name="グループ化 65">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68" name="図 67">
                <a:extLst>
                  <a:ext uri="{FF2B5EF4-FFF2-40B4-BE49-F238E27FC236}">
                    <a16:creationId xmlns:a16="http://schemas.microsoft.com/office/drawing/2014/main" id="{B3309405-4E7C-5344-8106-80D9A044299F}"/>
                  </a:ext>
                </a:extLst>
              </p:cNvPr>
              <p:cNvPicPr>
                <a:picLocks noChangeAspect="1"/>
              </p:cNvPicPr>
              <p:nvPr/>
            </p:nvPicPr>
            <p:blipFill rotWithShape="1">
              <a:blip r:embed="rId3"/>
              <a:srcRect l="2794" t="5248" r="4245" b="7110"/>
              <a:stretch/>
            </p:blipFill>
            <p:spPr>
              <a:xfrm>
                <a:off x="-251851" y="-1084539"/>
                <a:ext cx="12689782" cy="7613268"/>
              </a:xfrm>
              <a:prstGeom prst="rect">
                <a:avLst/>
              </a:prstGeom>
            </p:spPr>
          </p:pic>
          <p:pic>
            <p:nvPicPr>
              <p:cNvPr id="69" name="図 68">
                <a:extLst>
                  <a:ext uri="{FF2B5EF4-FFF2-40B4-BE49-F238E27FC236}">
                    <a16:creationId xmlns:a16="http://schemas.microsoft.com/office/drawing/2014/main" id="{FF8D4672-C7B4-0840-8C9C-03181227DEF0}"/>
                  </a:ext>
                </a:extLst>
              </p:cNvPr>
              <p:cNvPicPr>
                <a:picLocks noChangeAspect="1"/>
              </p:cNvPicPr>
              <p:nvPr/>
            </p:nvPicPr>
            <p:blipFill>
              <a:blip r:embed="rId4"/>
              <a:stretch>
                <a:fillRect/>
              </a:stretch>
            </p:blipFill>
            <p:spPr>
              <a:xfrm>
                <a:off x="6600056" y="1904323"/>
                <a:ext cx="444557" cy="444557"/>
              </a:xfrm>
              <a:prstGeom prst="rect">
                <a:avLst/>
              </a:prstGeom>
            </p:spPr>
          </p:pic>
          <p:pic>
            <p:nvPicPr>
              <p:cNvPr id="70" name="図 69">
                <a:extLst>
                  <a:ext uri="{FF2B5EF4-FFF2-40B4-BE49-F238E27FC236}">
                    <a16:creationId xmlns:a16="http://schemas.microsoft.com/office/drawing/2014/main" id="{ABBE88E2-6AE6-F84F-B842-4CE48B064F62}"/>
                  </a:ext>
                </a:extLst>
              </p:cNvPr>
              <p:cNvPicPr>
                <a:picLocks noChangeAspect="1"/>
              </p:cNvPicPr>
              <p:nvPr/>
            </p:nvPicPr>
            <p:blipFill>
              <a:blip r:embed="rId4"/>
              <a:stretch>
                <a:fillRect/>
              </a:stretch>
            </p:blipFill>
            <p:spPr>
              <a:xfrm>
                <a:off x="5830892" y="3066719"/>
                <a:ext cx="444557" cy="444557"/>
              </a:xfrm>
              <a:prstGeom prst="rect">
                <a:avLst/>
              </a:prstGeom>
            </p:spPr>
          </p:pic>
          <p:pic>
            <p:nvPicPr>
              <p:cNvPr id="71" name="図 70">
                <a:extLst>
                  <a:ext uri="{FF2B5EF4-FFF2-40B4-BE49-F238E27FC236}">
                    <a16:creationId xmlns:a16="http://schemas.microsoft.com/office/drawing/2014/main" id="{57180481-26F8-754E-82D6-E1D94D49B8BD}"/>
                  </a:ext>
                </a:extLst>
              </p:cNvPr>
              <p:cNvPicPr>
                <a:picLocks noChangeAspect="1"/>
              </p:cNvPicPr>
              <p:nvPr/>
            </p:nvPicPr>
            <p:blipFill>
              <a:blip r:embed="rId5"/>
              <a:stretch>
                <a:fillRect/>
              </a:stretch>
            </p:blipFill>
            <p:spPr>
              <a:xfrm>
                <a:off x="5555586" y="4340685"/>
                <a:ext cx="485608" cy="485608"/>
              </a:xfrm>
              <a:prstGeom prst="rect">
                <a:avLst/>
              </a:prstGeom>
            </p:spPr>
          </p:pic>
          <p:pic>
            <p:nvPicPr>
              <p:cNvPr id="72" name="図 71">
                <a:extLst>
                  <a:ext uri="{FF2B5EF4-FFF2-40B4-BE49-F238E27FC236}">
                    <a16:creationId xmlns:a16="http://schemas.microsoft.com/office/drawing/2014/main" id="{79918C31-5378-CF4A-95F1-31D29A0B12F9}"/>
                  </a:ext>
                </a:extLst>
              </p:cNvPr>
              <p:cNvPicPr>
                <a:picLocks noChangeAspect="1"/>
              </p:cNvPicPr>
              <p:nvPr/>
            </p:nvPicPr>
            <p:blipFill>
              <a:blip r:embed="rId5"/>
              <a:stretch>
                <a:fillRect/>
              </a:stretch>
            </p:blipFill>
            <p:spPr>
              <a:xfrm>
                <a:off x="3600728" y="3430499"/>
                <a:ext cx="485608" cy="485608"/>
              </a:xfrm>
              <a:prstGeom prst="rect">
                <a:avLst/>
              </a:prstGeom>
            </p:spPr>
          </p:pic>
          <p:pic>
            <p:nvPicPr>
              <p:cNvPr id="73" name="図 72">
                <a:extLst>
                  <a:ext uri="{FF2B5EF4-FFF2-40B4-BE49-F238E27FC236}">
                    <a16:creationId xmlns:a16="http://schemas.microsoft.com/office/drawing/2014/main" id="{9F0E8031-66F4-4D4A-8C7E-91B628E29A1A}"/>
                  </a:ext>
                </a:extLst>
              </p:cNvPr>
              <p:cNvPicPr>
                <a:picLocks noChangeAspect="1"/>
              </p:cNvPicPr>
              <p:nvPr/>
            </p:nvPicPr>
            <p:blipFill>
              <a:blip r:embed="rId5"/>
              <a:stretch>
                <a:fillRect/>
              </a:stretch>
            </p:blipFill>
            <p:spPr>
              <a:xfrm>
                <a:off x="4506567" y="2789119"/>
                <a:ext cx="485608" cy="485608"/>
              </a:xfrm>
              <a:prstGeom prst="rect">
                <a:avLst/>
              </a:prstGeom>
            </p:spPr>
          </p:pic>
          <p:pic>
            <p:nvPicPr>
              <p:cNvPr id="74" name="図 73">
                <a:extLst>
                  <a:ext uri="{FF2B5EF4-FFF2-40B4-BE49-F238E27FC236}">
                    <a16:creationId xmlns:a16="http://schemas.microsoft.com/office/drawing/2014/main" id="{452A293D-C181-4F4E-90BC-2D3DDAEABF45}"/>
                  </a:ext>
                </a:extLst>
              </p:cNvPr>
              <p:cNvPicPr>
                <a:picLocks noChangeAspect="1"/>
              </p:cNvPicPr>
              <p:nvPr/>
            </p:nvPicPr>
            <p:blipFill>
              <a:blip r:embed="rId5"/>
              <a:stretch>
                <a:fillRect/>
              </a:stretch>
            </p:blipFill>
            <p:spPr>
              <a:xfrm>
                <a:off x="4756912" y="1070386"/>
                <a:ext cx="485608" cy="485608"/>
              </a:xfrm>
              <a:prstGeom prst="rect">
                <a:avLst/>
              </a:prstGeom>
            </p:spPr>
          </p:pic>
          <p:pic>
            <p:nvPicPr>
              <p:cNvPr id="75" name="図 74">
                <a:extLst>
                  <a:ext uri="{FF2B5EF4-FFF2-40B4-BE49-F238E27FC236}">
                    <a16:creationId xmlns:a16="http://schemas.microsoft.com/office/drawing/2014/main" id="{0846C45B-9D97-A44B-A9D6-7B0777F0D1F8}"/>
                  </a:ext>
                </a:extLst>
              </p:cNvPr>
              <p:cNvPicPr>
                <a:picLocks noChangeAspect="1"/>
              </p:cNvPicPr>
              <p:nvPr/>
            </p:nvPicPr>
            <p:blipFill>
              <a:blip r:embed="rId6"/>
              <a:stretch>
                <a:fillRect/>
              </a:stretch>
            </p:blipFill>
            <p:spPr>
              <a:xfrm>
                <a:off x="2719973" y="3807079"/>
                <a:ext cx="461442" cy="521198"/>
              </a:xfrm>
              <a:prstGeom prst="rect">
                <a:avLst/>
              </a:prstGeom>
            </p:spPr>
          </p:pic>
          <p:pic>
            <p:nvPicPr>
              <p:cNvPr id="76" name="図 75">
                <a:extLst>
                  <a:ext uri="{FF2B5EF4-FFF2-40B4-BE49-F238E27FC236}">
                    <a16:creationId xmlns:a16="http://schemas.microsoft.com/office/drawing/2014/main" id="{951C5D71-162C-0749-9AF1-6763C4682875}"/>
                  </a:ext>
                </a:extLst>
              </p:cNvPr>
              <p:cNvPicPr>
                <a:picLocks noChangeAspect="1"/>
              </p:cNvPicPr>
              <p:nvPr/>
            </p:nvPicPr>
            <p:blipFill>
              <a:blip r:embed="rId6"/>
              <a:stretch>
                <a:fillRect/>
              </a:stretch>
            </p:blipFill>
            <p:spPr>
              <a:xfrm>
                <a:off x="4526191" y="4858830"/>
                <a:ext cx="461442" cy="521198"/>
              </a:xfrm>
              <a:prstGeom prst="rect">
                <a:avLst/>
              </a:prstGeom>
            </p:spPr>
          </p:pic>
          <p:pic>
            <p:nvPicPr>
              <p:cNvPr id="77" name="図 76">
                <a:extLst>
                  <a:ext uri="{FF2B5EF4-FFF2-40B4-BE49-F238E27FC236}">
                    <a16:creationId xmlns:a16="http://schemas.microsoft.com/office/drawing/2014/main" id="{00D5AB1F-0C45-F94F-8D96-35AF6D753F25}"/>
                  </a:ext>
                </a:extLst>
              </p:cNvPr>
              <p:cNvPicPr>
                <a:picLocks noChangeAspect="1"/>
              </p:cNvPicPr>
              <p:nvPr/>
            </p:nvPicPr>
            <p:blipFill>
              <a:blip r:embed="rId6"/>
              <a:stretch>
                <a:fillRect/>
              </a:stretch>
            </p:blipFill>
            <p:spPr>
              <a:xfrm>
                <a:off x="3624426" y="5097350"/>
                <a:ext cx="461442" cy="521198"/>
              </a:xfrm>
              <a:prstGeom prst="rect">
                <a:avLst/>
              </a:prstGeom>
            </p:spPr>
          </p:pic>
          <p:pic>
            <p:nvPicPr>
              <p:cNvPr id="78" name="図 77">
                <a:extLst>
                  <a:ext uri="{FF2B5EF4-FFF2-40B4-BE49-F238E27FC236}">
                    <a16:creationId xmlns:a16="http://schemas.microsoft.com/office/drawing/2014/main" id="{DE4D2CE2-414F-AB4D-8413-A90972F841DE}"/>
                  </a:ext>
                </a:extLst>
              </p:cNvPr>
              <p:cNvPicPr>
                <a:picLocks noChangeAspect="1"/>
              </p:cNvPicPr>
              <p:nvPr/>
            </p:nvPicPr>
            <p:blipFill>
              <a:blip r:embed="rId7"/>
              <a:stretch>
                <a:fillRect/>
              </a:stretch>
            </p:blipFill>
            <p:spPr>
              <a:xfrm>
                <a:off x="2173372" y="1413834"/>
                <a:ext cx="546601" cy="586954"/>
              </a:xfrm>
              <a:prstGeom prst="rect">
                <a:avLst/>
              </a:prstGeom>
            </p:spPr>
          </p:pic>
          <p:pic>
            <p:nvPicPr>
              <p:cNvPr id="79" name="図 78">
                <a:extLst>
                  <a:ext uri="{FF2B5EF4-FFF2-40B4-BE49-F238E27FC236}">
                    <a16:creationId xmlns:a16="http://schemas.microsoft.com/office/drawing/2014/main" id="{B8878EBA-F260-6744-82CC-E5120DAAC86B}"/>
                  </a:ext>
                </a:extLst>
              </p:cNvPr>
              <p:cNvPicPr>
                <a:picLocks noChangeAspect="1"/>
              </p:cNvPicPr>
              <p:nvPr/>
            </p:nvPicPr>
            <p:blipFill>
              <a:blip r:embed="rId7"/>
              <a:stretch>
                <a:fillRect/>
              </a:stretch>
            </p:blipFill>
            <p:spPr>
              <a:xfrm>
                <a:off x="1886475" y="4003211"/>
                <a:ext cx="546601" cy="586954"/>
              </a:xfrm>
              <a:prstGeom prst="rect">
                <a:avLst/>
              </a:prstGeom>
            </p:spPr>
          </p:pic>
          <p:pic>
            <p:nvPicPr>
              <p:cNvPr id="80" name="図 79">
                <a:extLst>
                  <a:ext uri="{FF2B5EF4-FFF2-40B4-BE49-F238E27FC236}">
                    <a16:creationId xmlns:a16="http://schemas.microsoft.com/office/drawing/2014/main" id="{6046E6AB-DCF3-3049-8862-A019AD99C50A}"/>
                  </a:ext>
                </a:extLst>
              </p:cNvPr>
              <p:cNvPicPr>
                <a:picLocks noChangeAspect="1"/>
              </p:cNvPicPr>
              <p:nvPr/>
            </p:nvPicPr>
            <p:blipFill>
              <a:blip r:embed="rId7"/>
              <a:stretch>
                <a:fillRect/>
              </a:stretch>
            </p:blipFill>
            <p:spPr>
              <a:xfrm>
                <a:off x="2535938" y="5064472"/>
                <a:ext cx="546601" cy="586954"/>
              </a:xfrm>
              <a:prstGeom prst="rect">
                <a:avLst/>
              </a:prstGeom>
            </p:spPr>
          </p:pic>
          <p:pic>
            <p:nvPicPr>
              <p:cNvPr id="81" name="図 80">
                <a:extLst>
                  <a:ext uri="{FF2B5EF4-FFF2-40B4-BE49-F238E27FC236}">
                    <a16:creationId xmlns:a16="http://schemas.microsoft.com/office/drawing/2014/main" id="{847322B0-61FC-824A-B193-8773C321CAE2}"/>
                  </a:ext>
                </a:extLst>
              </p:cNvPr>
              <p:cNvPicPr>
                <a:picLocks noChangeAspect="1"/>
              </p:cNvPicPr>
              <p:nvPr/>
            </p:nvPicPr>
            <p:blipFill>
              <a:blip r:embed="rId7"/>
              <a:stretch>
                <a:fillRect/>
              </a:stretch>
            </p:blipFill>
            <p:spPr>
              <a:xfrm>
                <a:off x="1505657" y="5064472"/>
                <a:ext cx="546601" cy="586954"/>
              </a:xfrm>
              <a:prstGeom prst="rect">
                <a:avLst/>
              </a:prstGeom>
            </p:spPr>
          </p:pic>
        </p:grpSp>
        <p:sp>
          <p:nvSpPr>
            <p:cNvPr id="67" name="正方形/長方形 66">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 name="正方形/長方形 7"/>
          <p:cNvSpPr/>
          <p:nvPr/>
        </p:nvSpPr>
        <p:spPr>
          <a:xfrm>
            <a:off x="2150903" y="2873498"/>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7" name="図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96360" y="2845805"/>
            <a:ext cx="2806871" cy="1855490"/>
          </a:xfrm>
          <a:prstGeom prst="rect">
            <a:avLst/>
          </a:prstGeom>
        </p:spPr>
      </p:pic>
      <p:pic>
        <p:nvPicPr>
          <p:cNvPr id="104" name="図 10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14064" y="2881815"/>
            <a:ext cx="889167" cy="1826784"/>
          </a:xfrm>
          <a:prstGeom prst="rect">
            <a:avLst/>
          </a:prstGeom>
        </p:spPr>
      </p:pic>
      <p:pic>
        <p:nvPicPr>
          <p:cNvPr id="9" name="図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7236" y="2881815"/>
            <a:ext cx="1622829" cy="3067465"/>
          </a:xfrm>
          <a:prstGeom prst="rect">
            <a:avLst/>
          </a:prstGeom>
        </p:spPr>
      </p:pic>
      <p:sp>
        <p:nvSpPr>
          <p:cNvPr id="106" name="正方形/長方形 105">
            <a:extLst>
              <a:ext uri="{FF2B5EF4-FFF2-40B4-BE49-F238E27FC236}">
                <a16:creationId xmlns:a16="http://schemas.microsoft.com/office/drawing/2014/main" id="{63DC67D4-9C32-4642-8B78-1DC3B989775A}"/>
              </a:ext>
            </a:extLst>
          </p:cNvPr>
          <p:cNvSpPr/>
          <p:nvPr/>
        </p:nvSpPr>
        <p:spPr>
          <a:xfrm>
            <a:off x="1775520" y="6093296"/>
            <a:ext cx="4534505" cy="240066"/>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a:solidFill>
                  <a:schemeClr val="accent3"/>
                </a:solidFill>
              </a:rPr>
              <a:t>画面</a:t>
            </a:r>
            <a:r>
              <a:rPr lang="ja-JP" altLang="en-US" sz="800" dirty="0" smtClean="0">
                <a:solidFill>
                  <a:schemeClr val="accent3"/>
                </a:solidFill>
              </a:rPr>
              <a:t>はイメージです。デザイン・特集内容は変更となる場合がございます。</a:t>
            </a:r>
            <a:endParaRPr lang="en-US" altLang="ja-JP" sz="800" dirty="0">
              <a:solidFill>
                <a:schemeClr val="accent3"/>
              </a:solidFill>
            </a:endParaRPr>
          </a:p>
        </p:txBody>
      </p:sp>
      <p:sp>
        <p:nvSpPr>
          <p:cNvPr id="10" name="円形吹き出し 9"/>
          <p:cNvSpPr/>
          <p:nvPr/>
        </p:nvSpPr>
        <p:spPr>
          <a:xfrm>
            <a:off x="7203866" y="2574243"/>
            <a:ext cx="3491802" cy="3254246"/>
          </a:xfrm>
          <a:prstGeom prst="wedgeEllipseCallout">
            <a:avLst>
              <a:gd name="adj1" fmla="val -51197"/>
              <a:gd name="adj2" fmla="val 42256"/>
            </a:avLst>
          </a:prstGeom>
          <a:solidFill>
            <a:schemeClr val="bg1">
              <a:lumMod val="95000"/>
            </a:schemeClr>
          </a:solidFill>
          <a:ln w="9525">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2" name="テキスト ボックス 11"/>
          <p:cNvSpPr txBox="1"/>
          <p:nvPr/>
        </p:nvSpPr>
        <p:spPr>
          <a:xfrm>
            <a:off x="7660191" y="3140968"/>
            <a:ext cx="3105485" cy="461665"/>
          </a:xfrm>
          <a:prstGeom prst="rect">
            <a:avLst/>
          </a:prstGeom>
          <a:noFill/>
        </p:spPr>
        <p:txBody>
          <a:bodyPr wrap="square" rtlCol="0">
            <a:spAutoFit/>
          </a:bodyPr>
          <a:lstStyle/>
          <a:p>
            <a:pPr algn="l"/>
            <a:r>
              <a:rPr kumimoji="1" lang="en-US" altLang="ja-JP" sz="1200" dirty="0" smtClean="0"/>
              <a:t>Yahoo!</a:t>
            </a:r>
            <a:r>
              <a:rPr kumimoji="1" lang="ja-JP" altLang="en-US" sz="1200" dirty="0" smtClean="0"/>
              <a:t>天気アプリを</a:t>
            </a:r>
            <a:endParaRPr kumimoji="1" lang="en-US" altLang="ja-JP" sz="1200" dirty="0" smtClean="0"/>
          </a:p>
          <a:p>
            <a:pPr algn="l"/>
            <a:r>
              <a:rPr kumimoji="1" lang="ja-JP" altLang="en-US" sz="1200" dirty="0" smtClean="0"/>
              <a:t>ダウンロードすれば</a:t>
            </a:r>
          </a:p>
        </p:txBody>
      </p:sp>
      <p:sp>
        <p:nvSpPr>
          <p:cNvPr id="107" name="テキスト ボックス 106"/>
          <p:cNvSpPr txBox="1"/>
          <p:nvPr/>
        </p:nvSpPr>
        <p:spPr>
          <a:xfrm>
            <a:off x="7626344" y="3573191"/>
            <a:ext cx="3105485" cy="646331"/>
          </a:xfrm>
          <a:prstGeom prst="rect">
            <a:avLst/>
          </a:prstGeom>
          <a:noFill/>
        </p:spPr>
        <p:txBody>
          <a:bodyPr wrap="square" rtlCol="0">
            <a:spAutoFit/>
          </a:bodyPr>
          <a:lstStyle/>
          <a:p>
            <a:pPr algn="l"/>
            <a:r>
              <a:rPr kumimoji="1" lang="ja-JP" altLang="en-US" dirty="0" smtClean="0"/>
              <a:t>登録している地点の</a:t>
            </a:r>
            <a:endParaRPr kumimoji="1" lang="en-US" altLang="ja-JP" dirty="0" smtClean="0"/>
          </a:p>
          <a:p>
            <a:pPr algn="l"/>
            <a:r>
              <a:rPr lang="ja-JP" altLang="en-US" dirty="0" smtClean="0"/>
              <a:t>花粉飛散</a:t>
            </a:r>
            <a:r>
              <a:rPr lang="ja-JP" altLang="en-US" dirty="0"/>
              <a:t>情報</a:t>
            </a:r>
            <a:r>
              <a:rPr lang="ja-JP" altLang="en-US" dirty="0" smtClean="0"/>
              <a:t>を</a:t>
            </a:r>
            <a:endParaRPr kumimoji="1" lang="ja-JP" altLang="en-US" sz="1200" dirty="0" smtClean="0"/>
          </a:p>
        </p:txBody>
      </p:sp>
      <p:sp>
        <p:nvSpPr>
          <p:cNvPr id="108" name="テキスト ボックス 107"/>
          <p:cNvSpPr txBox="1"/>
          <p:nvPr/>
        </p:nvSpPr>
        <p:spPr>
          <a:xfrm>
            <a:off x="7639581" y="4321694"/>
            <a:ext cx="3126095" cy="1077218"/>
          </a:xfrm>
          <a:prstGeom prst="rect">
            <a:avLst/>
          </a:prstGeom>
          <a:noFill/>
        </p:spPr>
        <p:txBody>
          <a:bodyPr wrap="square" rtlCol="0">
            <a:spAutoFit/>
          </a:bodyPr>
          <a:lstStyle/>
          <a:p>
            <a:pPr algn="l"/>
            <a:r>
              <a:rPr kumimoji="1" lang="ja-JP" altLang="en-US" sz="3200" b="1" dirty="0" smtClean="0">
                <a:solidFill>
                  <a:srgbClr val="C00000"/>
                </a:solidFill>
              </a:rPr>
              <a:t>プッシュ通知</a:t>
            </a:r>
            <a:endParaRPr kumimoji="1" lang="en-US" altLang="ja-JP" sz="3200" b="1" dirty="0" smtClean="0">
              <a:solidFill>
                <a:srgbClr val="C00000"/>
              </a:solidFill>
            </a:endParaRPr>
          </a:p>
          <a:p>
            <a:pPr algn="l"/>
            <a:r>
              <a:rPr kumimoji="1" lang="ja-JP" altLang="en-US" sz="3200" b="1" dirty="0" smtClean="0">
                <a:solidFill>
                  <a:srgbClr val="C00000"/>
                </a:solidFill>
              </a:rPr>
              <a:t>で配信！</a:t>
            </a:r>
            <a:endParaRPr kumimoji="1" lang="ja-JP" altLang="en-US" sz="1400" b="1" dirty="0" smtClean="0">
              <a:solidFill>
                <a:srgbClr val="C00000"/>
              </a:solidFill>
            </a:endParaRPr>
          </a:p>
        </p:txBody>
      </p:sp>
      <p:sp>
        <p:nvSpPr>
          <p:cNvPr id="13" name="楕円 12"/>
          <p:cNvSpPr/>
          <p:nvPr/>
        </p:nvSpPr>
        <p:spPr>
          <a:xfrm>
            <a:off x="7788192" y="4149088"/>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09" name="楕円 108"/>
          <p:cNvSpPr/>
          <p:nvPr/>
        </p:nvSpPr>
        <p:spPr>
          <a:xfrm>
            <a:off x="89316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0" name="楕円 109"/>
          <p:cNvSpPr/>
          <p:nvPr/>
        </p:nvSpPr>
        <p:spPr>
          <a:xfrm>
            <a:off x="8496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1" name="楕円 110"/>
          <p:cNvSpPr/>
          <p:nvPr/>
        </p:nvSpPr>
        <p:spPr>
          <a:xfrm>
            <a:off x="8244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2" name="楕円 111"/>
          <p:cNvSpPr/>
          <p:nvPr/>
        </p:nvSpPr>
        <p:spPr>
          <a:xfrm>
            <a:off x="8028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3" name="楕円 112"/>
          <p:cNvSpPr/>
          <p:nvPr/>
        </p:nvSpPr>
        <p:spPr>
          <a:xfrm>
            <a:off x="87120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114" name="図 113"/>
          <p:cNvPicPr>
            <a:picLocks noChangeAspect="1"/>
          </p:cNvPicPr>
          <p:nvPr/>
        </p:nvPicPr>
        <p:blipFill>
          <a:blip r:embed="rId11" cstate="print">
            <a:extLst>
              <a:ext uri="{BEBA8EAE-BF5A-486C-A8C5-ECC9F3942E4B}">
                <a14:imgProps xmlns:a14="http://schemas.microsoft.com/office/drawing/2010/main">
                  <a14:imgLayer r:embed="rId12">
                    <a14:imgEffect>
                      <a14:backgroundRemoval t="2516" b="94969" l="2959" r="98817"/>
                    </a14:imgEffect>
                  </a14:imgLayer>
                </a14:imgProps>
              </a:ext>
              <a:ext uri="{28A0092B-C50C-407E-A947-70E740481C1C}">
                <a14:useLocalDpi xmlns:a14="http://schemas.microsoft.com/office/drawing/2010/main" val="0"/>
              </a:ext>
            </a:extLst>
          </a:blip>
          <a:stretch>
            <a:fillRect/>
          </a:stretch>
        </p:blipFill>
        <p:spPr>
          <a:xfrm>
            <a:off x="9840416" y="3284984"/>
            <a:ext cx="455947" cy="428968"/>
          </a:xfrm>
          <a:prstGeom prst="rect">
            <a:avLst/>
          </a:prstGeom>
        </p:spPr>
      </p:pic>
      <p:pic>
        <p:nvPicPr>
          <p:cNvPr id="115" name="図 114"/>
          <p:cNvPicPr>
            <a:picLocks noChangeAspect="1"/>
          </p:cNvPicPr>
          <p:nvPr/>
        </p:nvPicPr>
        <p:blipFill>
          <a:blip r:embed="rId13" cstate="print">
            <a:extLst>
              <a:ext uri="{BEBA8EAE-BF5A-486C-A8C5-ECC9F3942E4B}">
                <a14:imgProps xmlns:a14="http://schemas.microsoft.com/office/drawing/2010/main">
                  <a14:imgLayer r:embed="rId14">
                    <a14:imgEffect>
                      <a14:backgroundRemoval t="2000" b="98667" l="0" r="98649"/>
                    </a14:imgEffect>
                  </a14:imgLayer>
                </a14:imgProps>
              </a:ext>
              <a:ext uri="{28A0092B-C50C-407E-A947-70E740481C1C}">
                <a14:useLocalDpi xmlns:a14="http://schemas.microsoft.com/office/drawing/2010/main" val="0"/>
              </a:ext>
            </a:extLst>
          </a:blip>
          <a:stretch>
            <a:fillRect/>
          </a:stretch>
        </p:blipFill>
        <p:spPr>
          <a:xfrm>
            <a:off x="10088950" y="2878101"/>
            <a:ext cx="543554" cy="550899"/>
          </a:xfrm>
          <a:prstGeom prst="rect">
            <a:avLst/>
          </a:prstGeom>
        </p:spPr>
      </p:pic>
    </p:spTree>
    <p:extLst>
      <p:ext uri="{BB962C8B-B14F-4D97-AF65-F5344CB8AC3E}">
        <p14:creationId xmlns:p14="http://schemas.microsoft.com/office/powerpoint/2010/main" val="30679948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a:t>
            </a:r>
            <a:r>
              <a:rPr lang="ja-JP" altLang="en-US" dirty="0"/>
              <a:t>花粉</a:t>
            </a:r>
            <a:r>
              <a:rPr lang="ja-JP" altLang="en-US" dirty="0" smtClean="0"/>
              <a:t>情報</a:t>
            </a:r>
            <a:r>
              <a:rPr lang="en-US" altLang="ja-JP" dirty="0" smtClean="0"/>
              <a:t>2022</a:t>
            </a:r>
            <a:r>
              <a:rPr lang="ja-JP" altLang="en-US" dirty="0" smtClean="0"/>
              <a:t>」とは</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677312" y="1124744"/>
            <a:ext cx="10963304" cy="369332"/>
          </a:xfrm>
          <a:prstGeom prst="rect">
            <a:avLst/>
          </a:prstGeom>
          <a:noFill/>
        </p:spPr>
        <p:txBody>
          <a:bodyPr wrap="square" rtlCol="0">
            <a:spAutoFit/>
          </a:bodyPr>
          <a:lstStyle/>
          <a:p>
            <a:r>
              <a:rPr lang="ja-JP" altLang="en-US" dirty="0" smtClean="0"/>
              <a:t>花粉が飛び始める時期予想や、毎日の花粉飛散予報を詳しくお届け。</a:t>
            </a:r>
            <a:endParaRPr lang="ja-JP" altLang="en-US" dirty="0"/>
          </a:p>
        </p:txBody>
      </p:sp>
      <p:sp>
        <p:nvSpPr>
          <p:cNvPr id="2" name="フローチャート: 処理 1"/>
          <p:cNvSpPr/>
          <p:nvPr/>
        </p:nvSpPr>
        <p:spPr>
          <a:xfrm>
            <a:off x="665684" y="155679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フローチャート: 処理 63"/>
          <p:cNvSpPr/>
          <p:nvPr/>
        </p:nvSpPr>
        <p:spPr>
          <a:xfrm>
            <a:off x="9269343" y="156091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平行四辺形 10"/>
          <p:cNvSpPr/>
          <p:nvPr/>
        </p:nvSpPr>
        <p:spPr>
          <a:xfrm>
            <a:off x="9068918" y="156240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5" name="テキスト ボックス 44"/>
          <p:cNvSpPr txBox="1"/>
          <p:nvPr/>
        </p:nvSpPr>
        <p:spPr>
          <a:xfrm>
            <a:off x="701168" y="1772816"/>
            <a:ext cx="10963304" cy="369332"/>
          </a:xfrm>
          <a:prstGeom prst="rect">
            <a:avLst/>
          </a:prstGeom>
          <a:noFill/>
        </p:spPr>
        <p:txBody>
          <a:bodyPr wrap="square" rtlCol="0">
            <a:spAutoFit/>
          </a:bodyPr>
          <a:lstStyle/>
          <a:p>
            <a:r>
              <a:rPr lang="ja-JP" altLang="en-US" b="1" dirty="0" smtClean="0"/>
              <a:t>コンテンツ例</a:t>
            </a:r>
            <a:endParaRPr lang="ja-JP" altLang="en-US" b="1" dirty="0"/>
          </a:p>
        </p:txBody>
      </p:sp>
      <p:sp>
        <p:nvSpPr>
          <p:cNvPr id="46" name="正方形/長方形 45"/>
          <p:cNvSpPr/>
          <p:nvPr/>
        </p:nvSpPr>
        <p:spPr>
          <a:xfrm>
            <a:off x="768920" y="2639834"/>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7" name="正方形/長方形 46"/>
          <p:cNvSpPr/>
          <p:nvPr/>
        </p:nvSpPr>
        <p:spPr>
          <a:xfrm>
            <a:off x="4411795"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8" name="正方形/長方形 47"/>
          <p:cNvSpPr/>
          <p:nvPr/>
        </p:nvSpPr>
        <p:spPr>
          <a:xfrm>
            <a:off x="8054670"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5122" name="Picture 2" descr="https://s.yimg.jp/i/docs/pr/2021/0126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4709" y="4445064"/>
            <a:ext cx="2592288" cy="1944217"/>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9035" y="4439426"/>
            <a:ext cx="3212031" cy="1850056"/>
          </a:xfrm>
          <a:prstGeom prst="rect">
            <a:avLst/>
          </a:prstGeom>
        </p:spPr>
      </p:pic>
      <p:sp>
        <p:nvSpPr>
          <p:cNvPr id="52" name="正方形/長方形 51">
            <a:extLst>
              <a:ext uri="{FF2B5EF4-FFF2-40B4-BE49-F238E27FC236}">
                <a16:creationId xmlns:a16="http://schemas.microsoft.com/office/drawing/2014/main" id="{63DC67D4-9C32-4642-8B78-1DC3B989775A}"/>
              </a:ext>
            </a:extLst>
          </p:cNvPr>
          <p:cNvSpPr/>
          <p:nvPr/>
        </p:nvSpPr>
        <p:spPr>
          <a:xfrm>
            <a:off x="2353102" y="1824545"/>
            <a:ext cx="4534505" cy="240066"/>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a:solidFill>
                  <a:schemeClr val="accent3"/>
                </a:solidFill>
              </a:rPr>
              <a:t>予告</a:t>
            </a:r>
            <a:r>
              <a:rPr lang="ja-JP" altLang="en-US" sz="800" dirty="0" smtClean="0">
                <a:solidFill>
                  <a:schemeClr val="accent3"/>
                </a:solidFill>
              </a:rPr>
              <a:t>なく変更となる場合がございます。</a:t>
            </a:r>
            <a:endParaRPr lang="en-US" altLang="ja-JP" sz="800" dirty="0">
              <a:solidFill>
                <a:schemeClr val="accent3"/>
              </a:solidFill>
            </a:endParaRPr>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4337" y="4511389"/>
            <a:ext cx="2326199" cy="1881460"/>
          </a:xfrm>
          <a:prstGeom prst="rect">
            <a:avLst/>
          </a:prstGeom>
        </p:spPr>
      </p:pic>
      <p:sp>
        <p:nvSpPr>
          <p:cNvPr id="15" name="楕円 14"/>
          <p:cNvSpPr/>
          <p:nvPr/>
        </p:nvSpPr>
        <p:spPr>
          <a:xfrm>
            <a:off x="5591944"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6" name="楕円 55"/>
          <p:cNvSpPr/>
          <p:nvPr/>
        </p:nvSpPr>
        <p:spPr>
          <a:xfrm>
            <a:off x="9170099" y="2156128"/>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7" name="楕円 56"/>
          <p:cNvSpPr/>
          <p:nvPr/>
        </p:nvSpPr>
        <p:spPr>
          <a:xfrm>
            <a:off x="1942133"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16" name="図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2866" y="2342470"/>
            <a:ext cx="589984" cy="589984"/>
          </a:xfrm>
          <a:prstGeom prst="rect">
            <a:avLst/>
          </a:prstGeom>
        </p:spPr>
      </p:pic>
      <p:pic>
        <p:nvPicPr>
          <p:cNvPr id="17" name="図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44312" y="2318707"/>
            <a:ext cx="694147" cy="694147"/>
          </a:xfrm>
          <a:prstGeom prst="rect">
            <a:avLst/>
          </a:prstGeom>
        </p:spPr>
      </p:pic>
      <p:pic>
        <p:nvPicPr>
          <p:cNvPr id="20" name="図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76061" y="2366652"/>
            <a:ext cx="575090" cy="575090"/>
          </a:xfrm>
          <a:prstGeom prst="rect">
            <a:avLst/>
          </a:prstGeom>
        </p:spPr>
      </p:pic>
      <p:sp>
        <p:nvSpPr>
          <p:cNvPr id="21" name="正方形/長方形 20"/>
          <p:cNvSpPr/>
          <p:nvPr/>
        </p:nvSpPr>
        <p:spPr>
          <a:xfrm>
            <a:off x="1001592" y="3501008"/>
            <a:ext cx="2954655" cy="584775"/>
          </a:xfrm>
          <a:prstGeom prst="rect">
            <a:avLst/>
          </a:prstGeom>
        </p:spPr>
        <p:txBody>
          <a:bodyPr wrap="none">
            <a:spAutoFit/>
          </a:bodyPr>
          <a:lstStyle/>
          <a:p>
            <a:pPr algn="ctr"/>
            <a:r>
              <a:rPr lang="ja-JP" altLang="en-US" sz="1400" dirty="0" smtClean="0">
                <a:latin typeface="ヒラギノ角ゴ ProN"/>
              </a:rPr>
              <a:t>早めの対策に役立つ！</a:t>
            </a:r>
            <a:endParaRPr lang="en-US" altLang="ja-JP" dirty="0" smtClean="0">
              <a:latin typeface="ヒラギノ角ゴ ProN"/>
            </a:endParaRPr>
          </a:p>
          <a:p>
            <a:pPr algn="ctr"/>
            <a:r>
              <a:rPr lang="ja-JP" altLang="en-US" dirty="0" smtClean="0">
                <a:latin typeface="ヒラギノ角ゴ ProN"/>
              </a:rPr>
              <a:t>花粉</a:t>
            </a:r>
            <a:r>
              <a:rPr lang="ja-JP" altLang="en-US" dirty="0">
                <a:latin typeface="ヒラギノ角ゴ ProN"/>
              </a:rPr>
              <a:t>が飛び始める</a:t>
            </a:r>
            <a:r>
              <a:rPr lang="ja-JP" altLang="en-US" dirty="0" smtClean="0">
                <a:latin typeface="ヒラギノ角ゴ ProN"/>
              </a:rPr>
              <a:t>時期予想</a:t>
            </a:r>
            <a:endParaRPr lang="ja-JP" altLang="en-US" dirty="0"/>
          </a:p>
        </p:txBody>
      </p:sp>
      <p:sp>
        <p:nvSpPr>
          <p:cNvPr id="84" name="正方形/長方形 83"/>
          <p:cNvSpPr/>
          <p:nvPr/>
        </p:nvSpPr>
        <p:spPr>
          <a:xfrm>
            <a:off x="4476669" y="3502800"/>
            <a:ext cx="3300905" cy="584775"/>
          </a:xfrm>
          <a:prstGeom prst="rect">
            <a:avLst/>
          </a:prstGeom>
        </p:spPr>
        <p:txBody>
          <a:bodyPr wrap="none">
            <a:spAutoFit/>
          </a:bodyPr>
          <a:lstStyle/>
          <a:p>
            <a:pPr algn="ctr"/>
            <a:r>
              <a:rPr lang="ja-JP" altLang="en-US" sz="1400" dirty="0">
                <a:latin typeface="ヒラギノ角ゴ ProN"/>
              </a:rPr>
              <a:t>天気</a:t>
            </a:r>
            <a:r>
              <a:rPr lang="ja-JP" altLang="en-US" sz="1400" dirty="0" smtClean="0">
                <a:latin typeface="ヒラギノ角ゴ ProN"/>
              </a:rPr>
              <a:t>とあわせて市区町村ごとに</a:t>
            </a:r>
            <a:endParaRPr lang="en-US" altLang="ja-JP" sz="1400" dirty="0" smtClean="0">
              <a:latin typeface="ヒラギノ角ゴ ProN"/>
            </a:endParaRPr>
          </a:p>
          <a:p>
            <a:pPr algn="ctr"/>
            <a:r>
              <a:rPr lang="ja-JP" altLang="en-US" dirty="0">
                <a:latin typeface="ヒラギノ角ゴ ProN"/>
              </a:rPr>
              <a:t>直</a:t>
            </a:r>
            <a:r>
              <a:rPr lang="ja-JP" altLang="en-US" dirty="0" smtClean="0">
                <a:latin typeface="ヒラギノ角ゴ ProN"/>
              </a:rPr>
              <a:t>近</a:t>
            </a:r>
            <a:r>
              <a:rPr lang="en-US" altLang="ja-JP" dirty="0" smtClean="0">
                <a:latin typeface="ヒラギノ角ゴ ProN"/>
              </a:rPr>
              <a:t>1</a:t>
            </a:r>
            <a:r>
              <a:rPr lang="ja-JP" altLang="en-US" dirty="0" smtClean="0">
                <a:latin typeface="ヒラギノ角ゴ ProN"/>
              </a:rPr>
              <a:t>週間の「花粉飛散予報」</a:t>
            </a:r>
            <a:endParaRPr lang="ja-JP" altLang="en-US" dirty="0"/>
          </a:p>
        </p:txBody>
      </p:sp>
      <p:sp>
        <p:nvSpPr>
          <p:cNvPr id="85" name="正方形/長方形 84"/>
          <p:cNvSpPr/>
          <p:nvPr/>
        </p:nvSpPr>
        <p:spPr>
          <a:xfrm>
            <a:off x="8087632" y="3502800"/>
            <a:ext cx="3416320" cy="584775"/>
          </a:xfrm>
          <a:prstGeom prst="rect">
            <a:avLst/>
          </a:prstGeom>
        </p:spPr>
        <p:txBody>
          <a:bodyPr wrap="none">
            <a:spAutoFit/>
          </a:bodyPr>
          <a:lstStyle/>
          <a:p>
            <a:pPr algn="ctr"/>
            <a:r>
              <a:rPr lang="ja-JP" altLang="en-US" sz="1400" dirty="0" smtClean="0">
                <a:latin typeface="ヒラギノ角ゴ ProN"/>
              </a:rPr>
              <a:t>花粉の動きが</a:t>
            </a:r>
            <a:r>
              <a:rPr lang="en-US" altLang="ja-JP" sz="1400" dirty="0" smtClean="0">
                <a:latin typeface="+mn-ea"/>
              </a:rPr>
              <a:t>48</a:t>
            </a:r>
            <a:r>
              <a:rPr lang="ja-JP" altLang="en-US" sz="1400" dirty="0" smtClean="0">
                <a:latin typeface="ヒラギノ角ゴ ProN"/>
              </a:rPr>
              <a:t>時間先までわかる</a:t>
            </a:r>
            <a:endParaRPr lang="en-US" altLang="ja-JP" sz="1400" dirty="0">
              <a:latin typeface="ヒラギノ角ゴ ProN"/>
            </a:endParaRPr>
          </a:p>
          <a:p>
            <a:pPr algn="ctr"/>
            <a:r>
              <a:rPr lang="ja-JP" altLang="en-US" dirty="0" smtClean="0">
                <a:latin typeface="ヒラギノ角ゴ ProN"/>
              </a:rPr>
              <a:t>地図上で確認「花粉レーダー」</a:t>
            </a:r>
            <a:endParaRPr lang="ja-JP" altLang="en-US" dirty="0"/>
          </a:p>
        </p:txBody>
      </p:sp>
    </p:spTree>
    <p:extLst>
      <p:ext uri="{BB962C8B-B14F-4D97-AF65-F5344CB8AC3E}">
        <p14:creationId xmlns:p14="http://schemas.microsoft.com/office/powerpoint/2010/main" val="558041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右矢印 78"/>
          <p:cNvSpPr/>
          <p:nvPr/>
        </p:nvSpPr>
        <p:spPr>
          <a:xfrm>
            <a:off x="3978322" y="5362404"/>
            <a:ext cx="2493136" cy="206597"/>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8" name="右矢印 77"/>
          <p:cNvSpPr/>
          <p:nvPr/>
        </p:nvSpPr>
        <p:spPr>
          <a:xfrm>
            <a:off x="4223792" y="4077072"/>
            <a:ext cx="2239618" cy="180945"/>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1" name="右矢印 70"/>
          <p:cNvSpPr/>
          <p:nvPr/>
        </p:nvSpPr>
        <p:spPr>
          <a:xfrm>
            <a:off x="3558379" y="4725144"/>
            <a:ext cx="2897661" cy="187869"/>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5" name="楕円 54"/>
          <p:cNvSpPr/>
          <p:nvPr/>
        </p:nvSpPr>
        <p:spPr>
          <a:xfrm>
            <a:off x="623392" y="3025831"/>
            <a:ext cx="3066459" cy="3139473"/>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8" name="楕円 57"/>
          <p:cNvSpPr/>
          <p:nvPr/>
        </p:nvSpPr>
        <p:spPr>
          <a:xfrm>
            <a:off x="3652838" y="2276872"/>
            <a:ext cx="2453764" cy="2324101"/>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5" name="楕円 74"/>
          <p:cNvSpPr/>
          <p:nvPr/>
        </p:nvSpPr>
        <p:spPr>
          <a:xfrm>
            <a:off x="3771008" y="4946261"/>
            <a:ext cx="1688096" cy="1619027"/>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プレースホルダー 2"/>
          <p:cNvSpPr>
            <a:spLocks noGrp="1"/>
          </p:cNvSpPr>
          <p:nvPr>
            <p:ph type="body" sz="quarter" idx="11"/>
          </p:nvPr>
        </p:nvSpPr>
        <p:spPr/>
        <p:txBody>
          <a:bodyPr>
            <a:normAutofit/>
          </a:bodyPr>
          <a:lstStyle/>
          <a:p>
            <a:r>
              <a:rPr lang="ja-JP" altLang="en-US" dirty="0" smtClean="0"/>
              <a:t>「</a:t>
            </a:r>
            <a:r>
              <a:rPr lang="ja-JP" altLang="en-US" dirty="0"/>
              <a:t>花粉</a:t>
            </a:r>
            <a:r>
              <a:rPr lang="ja-JP" altLang="en-US" dirty="0" smtClean="0"/>
              <a:t>情報</a:t>
            </a:r>
            <a:r>
              <a:rPr lang="en-US" altLang="ja-JP" dirty="0" smtClean="0"/>
              <a:t>2022</a:t>
            </a:r>
            <a:r>
              <a:rPr lang="ja-JP" altLang="en-US" dirty="0" smtClean="0"/>
              <a:t>」とは</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677312" y="1124744"/>
            <a:ext cx="10963304" cy="369332"/>
          </a:xfrm>
          <a:prstGeom prst="rect">
            <a:avLst/>
          </a:prstGeom>
          <a:noFill/>
        </p:spPr>
        <p:txBody>
          <a:bodyPr wrap="square" rtlCol="0">
            <a:spAutoFit/>
          </a:bodyPr>
          <a:lstStyle/>
          <a:p>
            <a:r>
              <a:rPr lang="en-US" altLang="ja-JP" dirty="0" smtClean="0"/>
              <a:t>Yahoo!</a:t>
            </a:r>
            <a:r>
              <a:rPr lang="ja-JP" altLang="en-US" dirty="0" smtClean="0"/>
              <a:t>天気・災害内の各ページをメインに、様々なページから</a:t>
            </a:r>
            <a:r>
              <a:rPr lang="ja-JP" altLang="en-US" dirty="0"/>
              <a:t>「</a:t>
            </a:r>
            <a:r>
              <a:rPr lang="ja-JP" altLang="en-US" dirty="0" smtClean="0"/>
              <a:t>花粉情報</a:t>
            </a:r>
            <a:r>
              <a:rPr lang="en-US" altLang="ja-JP" dirty="0" smtClean="0"/>
              <a:t>2022</a:t>
            </a:r>
            <a:r>
              <a:rPr lang="ja-JP" altLang="en-US" dirty="0" smtClean="0"/>
              <a:t>」へ誘導を行います。</a:t>
            </a:r>
            <a:endParaRPr lang="ja-JP" altLang="en-US" dirty="0"/>
          </a:p>
        </p:txBody>
      </p:sp>
      <p:sp>
        <p:nvSpPr>
          <p:cNvPr id="2" name="フローチャート: 処理 1"/>
          <p:cNvSpPr/>
          <p:nvPr/>
        </p:nvSpPr>
        <p:spPr>
          <a:xfrm>
            <a:off x="665684" y="155679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フローチャート: 処理 63"/>
          <p:cNvSpPr/>
          <p:nvPr/>
        </p:nvSpPr>
        <p:spPr>
          <a:xfrm>
            <a:off x="9269343" y="156091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平行四辺形 10"/>
          <p:cNvSpPr/>
          <p:nvPr/>
        </p:nvSpPr>
        <p:spPr>
          <a:xfrm>
            <a:off x="9068918" y="156240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5" name="テキスト ボックス 44"/>
          <p:cNvSpPr txBox="1"/>
          <p:nvPr/>
        </p:nvSpPr>
        <p:spPr>
          <a:xfrm>
            <a:off x="701168" y="1772816"/>
            <a:ext cx="10963304" cy="369332"/>
          </a:xfrm>
          <a:prstGeom prst="rect">
            <a:avLst/>
          </a:prstGeom>
          <a:noFill/>
        </p:spPr>
        <p:txBody>
          <a:bodyPr wrap="square" rtlCol="0">
            <a:spAutoFit/>
          </a:bodyPr>
          <a:lstStyle/>
          <a:p>
            <a:r>
              <a:rPr lang="ja-JP" altLang="en-US" b="1" dirty="0" smtClean="0"/>
              <a:t>誘導導線</a:t>
            </a:r>
            <a:endParaRPr lang="ja-JP" altLang="en-US" b="1" dirty="0"/>
          </a:p>
        </p:txBody>
      </p:sp>
      <p:sp>
        <p:nvSpPr>
          <p:cNvPr id="52" name="正方形/長方形 51">
            <a:extLst>
              <a:ext uri="{FF2B5EF4-FFF2-40B4-BE49-F238E27FC236}">
                <a16:creationId xmlns:a16="http://schemas.microsoft.com/office/drawing/2014/main" id="{63DC67D4-9C32-4642-8B78-1DC3B989775A}"/>
              </a:ext>
            </a:extLst>
          </p:cNvPr>
          <p:cNvSpPr/>
          <p:nvPr/>
        </p:nvSpPr>
        <p:spPr>
          <a:xfrm>
            <a:off x="2353102" y="1824545"/>
            <a:ext cx="6041362" cy="240066"/>
          </a:xfrm>
          <a:prstGeom prst="rect">
            <a:avLst/>
          </a:prstGeom>
        </p:spPr>
        <p:txBody>
          <a:bodyPr wrap="square">
            <a:spAutoFit/>
          </a:bodyPr>
          <a:lstStyle/>
          <a:p>
            <a:pPr defTabSz="1131757">
              <a:lnSpc>
                <a:spcPct val="120000"/>
              </a:lnSpc>
              <a:defRPr/>
            </a:pPr>
            <a:r>
              <a:rPr lang="en-US" altLang="ja-JP" sz="800" dirty="0" smtClean="0">
                <a:solidFill>
                  <a:schemeClr val="accent3"/>
                </a:solidFill>
              </a:rPr>
              <a:t>※</a:t>
            </a:r>
            <a:r>
              <a:rPr lang="ja-JP" altLang="en-US" sz="800" dirty="0" smtClean="0">
                <a:solidFill>
                  <a:schemeClr val="accent3"/>
                </a:solidFill>
              </a:rPr>
              <a:t>誘導場所および誘導数は確約いたしません　</a:t>
            </a:r>
            <a:r>
              <a:rPr lang="en-US" altLang="ja-JP" sz="800" dirty="0" smtClean="0">
                <a:solidFill>
                  <a:schemeClr val="accent3"/>
                </a:solidFill>
              </a:rPr>
              <a:t>※</a:t>
            </a:r>
            <a:r>
              <a:rPr lang="ja-JP" altLang="en-US" sz="800" dirty="0" smtClean="0">
                <a:solidFill>
                  <a:schemeClr val="accent3"/>
                </a:solidFill>
              </a:rPr>
              <a:t>画面はイメージです。デザインや特集内容は変更となる場合がございます。</a:t>
            </a:r>
            <a:endParaRPr lang="en-US" altLang="ja-JP" sz="800" dirty="0">
              <a:solidFill>
                <a:schemeClr val="accent3"/>
              </a:solidFill>
            </a:endParaRPr>
          </a:p>
        </p:txBody>
      </p:sp>
      <p:grpSp>
        <p:nvGrpSpPr>
          <p:cNvPr id="26" name="グループ化 25">
            <a:extLst>
              <a:ext uri="{FF2B5EF4-FFF2-40B4-BE49-F238E27FC236}">
                <a16:creationId xmlns:a16="http://schemas.microsoft.com/office/drawing/2014/main" id="{F7E08B7F-D9E2-1B46-9B5F-D9FAE94A062D}"/>
              </a:ext>
            </a:extLst>
          </p:cNvPr>
          <p:cNvGrpSpPr/>
          <p:nvPr/>
        </p:nvGrpSpPr>
        <p:grpSpPr>
          <a:xfrm>
            <a:off x="6528048" y="2741188"/>
            <a:ext cx="3811674" cy="3257984"/>
            <a:chOff x="7806900" y="2586976"/>
            <a:chExt cx="3811674" cy="3257984"/>
          </a:xfrm>
        </p:grpSpPr>
        <p:grpSp>
          <p:nvGrpSpPr>
            <p:cNvPr id="27" name="グループ化 26">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44" name="正方形/長方形 43">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a:extLst>
                  <a:ext uri="{FF2B5EF4-FFF2-40B4-BE49-F238E27FC236}">
                    <a16:creationId xmlns:a16="http://schemas.microsoft.com/office/drawing/2014/main" id="{0BE384F0-86E4-394F-9957-F9E30B416D26}"/>
                  </a:ext>
                </a:extLst>
              </p:cNvPr>
              <p:cNvPicPr>
                <a:picLocks noChangeAspect="1"/>
              </p:cNvPicPr>
              <p:nvPr/>
            </p:nvPicPr>
            <p:blipFill>
              <a:blip r:embed="rId2"/>
              <a:stretch>
                <a:fillRect/>
              </a:stretch>
            </p:blipFill>
            <p:spPr>
              <a:xfrm>
                <a:off x="588499" y="2677091"/>
                <a:ext cx="2981818" cy="2548674"/>
              </a:xfrm>
              <a:prstGeom prst="rect">
                <a:avLst/>
              </a:prstGeom>
            </p:spPr>
          </p:pic>
        </p:grpSp>
        <p:grpSp>
          <p:nvGrpSpPr>
            <p:cNvPr id="28" name="グループ化 27">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30" name="図 29">
                <a:extLst>
                  <a:ext uri="{FF2B5EF4-FFF2-40B4-BE49-F238E27FC236}">
                    <a16:creationId xmlns:a16="http://schemas.microsoft.com/office/drawing/2014/main" id="{B3309405-4E7C-5344-8106-80D9A044299F}"/>
                  </a:ext>
                </a:extLst>
              </p:cNvPr>
              <p:cNvPicPr>
                <a:picLocks noChangeAspect="1"/>
              </p:cNvPicPr>
              <p:nvPr/>
            </p:nvPicPr>
            <p:blipFill rotWithShape="1">
              <a:blip r:embed="rId3"/>
              <a:srcRect l="2794" t="5248" r="4245" b="7110"/>
              <a:stretch/>
            </p:blipFill>
            <p:spPr>
              <a:xfrm>
                <a:off x="-251851" y="-1084539"/>
                <a:ext cx="12689782" cy="7613268"/>
              </a:xfrm>
              <a:prstGeom prst="rect">
                <a:avLst/>
              </a:prstGeom>
            </p:spPr>
          </p:pic>
          <p:pic>
            <p:nvPicPr>
              <p:cNvPr id="31" name="図 30">
                <a:extLst>
                  <a:ext uri="{FF2B5EF4-FFF2-40B4-BE49-F238E27FC236}">
                    <a16:creationId xmlns:a16="http://schemas.microsoft.com/office/drawing/2014/main" id="{FF8D4672-C7B4-0840-8C9C-03181227DEF0}"/>
                  </a:ext>
                </a:extLst>
              </p:cNvPr>
              <p:cNvPicPr>
                <a:picLocks noChangeAspect="1"/>
              </p:cNvPicPr>
              <p:nvPr/>
            </p:nvPicPr>
            <p:blipFill>
              <a:blip r:embed="rId4"/>
              <a:stretch>
                <a:fillRect/>
              </a:stretch>
            </p:blipFill>
            <p:spPr>
              <a:xfrm>
                <a:off x="6600056" y="1904323"/>
                <a:ext cx="444557" cy="444557"/>
              </a:xfrm>
              <a:prstGeom prst="rect">
                <a:avLst/>
              </a:prstGeom>
            </p:spPr>
          </p:pic>
          <p:pic>
            <p:nvPicPr>
              <p:cNvPr id="32" name="図 31">
                <a:extLst>
                  <a:ext uri="{FF2B5EF4-FFF2-40B4-BE49-F238E27FC236}">
                    <a16:creationId xmlns:a16="http://schemas.microsoft.com/office/drawing/2014/main" id="{ABBE88E2-6AE6-F84F-B842-4CE48B064F62}"/>
                  </a:ext>
                </a:extLst>
              </p:cNvPr>
              <p:cNvPicPr>
                <a:picLocks noChangeAspect="1"/>
              </p:cNvPicPr>
              <p:nvPr/>
            </p:nvPicPr>
            <p:blipFill>
              <a:blip r:embed="rId4"/>
              <a:stretch>
                <a:fillRect/>
              </a:stretch>
            </p:blipFill>
            <p:spPr>
              <a:xfrm>
                <a:off x="5830892" y="3066719"/>
                <a:ext cx="444557" cy="444557"/>
              </a:xfrm>
              <a:prstGeom prst="rect">
                <a:avLst/>
              </a:prstGeom>
            </p:spPr>
          </p:pic>
          <p:pic>
            <p:nvPicPr>
              <p:cNvPr id="33" name="図 32">
                <a:extLst>
                  <a:ext uri="{FF2B5EF4-FFF2-40B4-BE49-F238E27FC236}">
                    <a16:creationId xmlns:a16="http://schemas.microsoft.com/office/drawing/2014/main" id="{57180481-26F8-754E-82D6-E1D94D49B8BD}"/>
                  </a:ext>
                </a:extLst>
              </p:cNvPr>
              <p:cNvPicPr>
                <a:picLocks noChangeAspect="1"/>
              </p:cNvPicPr>
              <p:nvPr/>
            </p:nvPicPr>
            <p:blipFill>
              <a:blip r:embed="rId5"/>
              <a:stretch>
                <a:fillRect/>
              </a:stretch>
            </p:blipFill>
            <p:spPr>
              <a:xfrm>
                <a:off x="5555586" y="4340685"/>
                <a:ext cx="485608" cy="485608"/>
              </a:xfrm>
              <a:prstGeom prst="rect">
                <a:avLst/>
              </a:prstGeom>
            </p:spPr>
          </p:pic>
          <p:pic>
            <p:nvPicPr>
              <p:cNvPr id="34" name="図 33">
                <a:extLst>
                  <a:ext uri="{FF2B5EF4-FFF2-40B4-BE49-F238E27FC236}">
                    <a16:creationId xmlns:a16="http://schemas.microsoft.com/office/drawing/2014/main" id="{79918C31-5378-CF4A-95F1-31D29A0B12F9}"/>
                  </a:ext>
                </a:extLst>
              </p:cNvPr>
              <p:cNvPicPr>
                <a:picLocks noChangeAspect="1"/>
              </p:cNvPicPr>
              <p:nvPr/>
            </p:nvPicPr>
            <p:blipFill>
              <a:blip r:embed="rId5"/>
              <a:stretch>
                <a:fillRect/>
              </a:stretch>
            </p:blipFill>
            <p:spPr>
              <a:xfrm>
                <a:off x="3600728" y="3430499"/>
                <a:ext cx="485608" cy="485608"/>
              </a:xfrm>
              <a:prstGeom prst="rect">
                <a:avLst/>
              </a:prstGeom>
            </p:spPr>
          </p:pic>
          <p:pic>
            <p:nvPicPr>
              <p:cNvPr id="35" name="図 34">
                <a:extLst>
                  <a:ext uri="{FF2B5EF4-FFF2-40B4-BE49-F238E27FC236}">
                    <a16:creationId xmlns:a16="http://schemas.microsoft.com/office/drawing/2014/main" id="{9F0E8031-66F4-4D4A-8C7E-91B628E29A1A}"/>
                  </a:ext>
                </a:extLst>
              </p:cNvPr>
              <p:cNvPicPr>
                <a:picLocks noChangeAspect="1"/>
              </p:cNvPicPr>
              <p:nvPr/>
            </p:nvPicPr>
            <p:blipFill>
              <a:blip r:embed="rId5"/>
              <a:stretch>
                <a:fillRect/>
              </a:stretch>
            </p:blipFill>
            <p:spPr>
              <a:xfrm>
                <a:off x="4506567" y="2789119"/>
                <a:ext cx="485608" cy="485608"/>
              </a:xfrm>
              <a:prstGeom prst="rect">
                <a:avLst/>
              </a:prstGeom>
            </p:spPr>
          </p:pic>
          <p:pic>
            <p:nvPicPr>
              <p:cNvPr id="36" name="図 35">
                <a:extLst>
                  <a:ext uri="{FF2B5EF4-FFF2-40B4-BE49-F238E27FC236}">
                    <a16:creationId xmlns:a16="http://schemas.microsoft.com/office/drawing/2014/main" id="{452A293D-C181-4F4E-90BC-2D3DDAEABF45}"/>
                  </a:ext>
                </a:extLst>
              </p:cNvPr>
              <p:cNvPicPr>
                <a:picLocks noChangeAspect="1"/>
              </p:cNvPicPr>
              <p:nvPr/>
            </p:nvPicPr>
            <p:blipFill>
              <a:blip r:embed="rId5"/>
              <a:stretch>
                <a:fillRect/>
              </a:stretch>
            </p:blipFill>
            <p:spPr>
              <a:xfrm>
                <a:off x="4756912" y="1070386"/>
                <a:ext cx="485608" cy="485608"/>
              </a:xfrm>
              <a:prstGeom prst="rect">
                <a:avLst/>
              </a:prstGeom>
            </p:spPr>
          </p:pic>
          <p:pic>
            <p:nvPicPr>
              <p:cNvPr id="37" name="図 36">
                <a:extLst>
                  <a:ext uri="{FF2B5EF4-FFF2-40B4-BE49-F238E27FC236}">
                    <a16:creationId xmlns:a16="http://schemas.microsoft.com/office/drawing/2014/main" id="{0846C45B-9D97-A44B-A9D6-7B0777F0D1F8}"/>
                  </a:ext>
                </a:extLst>
              </p:cNvPr>
              <p:cNvPicPr>
                <a:picLocks noChangeAspect="1"/>
              </p:cNvPicPr>
              <p:nvPr/>
            </p:nvPicPr>
            <p:blipFill>
              <a:blip r:embed="rId6"/>
              <a:stretch>
                <a:fillRect/>
              </a:stretch>
            </p:blipFill>
            <p:spPr>
              <a:xfrm>
                <a:off x="2719973" y="3807079"/>
                <a:ext cx="461442" cy="521198"/>
              </a:xfrm>
              <a:prstGeom prst="rect">
                <a:avLst/>
              </a:prstGeom>
            </p:spPr>
          </p:pic>
          <p:pic>
            <p:nvPicPr>
              <p:cNvPr id="38" name="図 37">
                <a:extLst>
                  <a:ext uri="{FF2B5EF4-FFF2-40B4-BE49-F238E27FC236}">
                    <a16:creationId xmlns:a16="http://schemas.microsoft.com/office/drawing/2014/main" id="{951C5D71-162C-0749-9AF1-6763C4682875}"/>
                  </a:ext>
                </a:extLst>
              </p:cNvPr>
              <p:cNvPicPr>
                <a:picLocks noChangeAspect="1"/>
              </p:cNvPicPr>
              <p:nvPr/>
            </p:nvPicPr>
            <p:blipFill>
              <a:blip r:embed="rId6"/>
              <a:stretch>
                <a:fillRect/>
              </a:stretch>
            </p:blipFill>
            <p:spPr>
              <a:xfrm>
                <a:off x="4526191" y="4858830"/>
                <a:ext cx="461442" cy="521198"/>
              </a:xfrm>
              <a:prstGeom prst="rect">
                <a:avLst/>
              </a:prstGeom>
            </p:spPr>
          </p:pic>
          <p:pic>
            <p:nvPicPr>
              <p:cNvPr id="39" name="図 38">
                <a:extLst>
                  <a:ext uri="{FF2B5EF4-FFF2-40B4-BE49-F238E27FC236}">
                    <a16:creationId xmlns:a16="http://schemas.microsoft.com/office/drawing/2014/main" id="{00D5AB1F-0C45-F94F-8D96-35AF6D753F25}"/>
                  </a:ext>
                </a:extLst>
              </p:cNvPr>
              <p:cNvPicPr>
                <a:picLocks noChangeAspect="1"/>
              </p:cNvPicPr>
              <p:nvPr/>
            </p:nvPicPr>
            <p:blipFill>
              <a:blip r:embed="rId6"/>
              <a:stretch>
                <a:fillRect/>
              </a:stretch>
            </p:blipFill>
            <p:spPr>
              <a:xfrm>
                <a:off x="3624426" y="5097350"/>
                <a:ext cx="461442" cy="521198"/>
              </a:xfrm>
              <a:prstGeom prst="rect">
                <a:avLst/>
              </a:prstGeom>
            </p:spPr>
          </p:pic>
          <p:pic>
            <p:nvPicPr>
              <p:cNvPr id="40" name="図 39">
                <a:extLst>
                  <a:ext uri="{FF2B5EF4-FFF2-40B4-BE49-F238E27FC236}">
                    <a16:creationId xmlns:a16="http://schemas.microsoft.com/office/drawing/2014/main" id="{DE4D2CE2-414F-AB4D-8413-A90972F841DE}"/>
                  </a:ext>
                </a:extLst>
              </p:cNvPr>
              <p:cNvPicPr>
                <a:picLocks noChangeAspect="1"/>
              </p:cNvPicPr>
              <p:nvPr/>
            </p:nvPicPr>
            <p:blipFill>
              <a:blip r:embed="rId7"/>
              <a:stretch>
                <a:fillRect/>
              </a:stretch>
            </p:blipFill>
            <p:spPr>
              <a:xfrm>
                <a:off x="2173372" y="1413834"/>
                <a:ext cx="546601" cy="586954"/>
              </a:xfrm>
              <a:prstGeom prst="rect">
                <a:avLst/>
              </a:prstGeom>
            </p:spPr>
          </p:pic>
          <p:pic>
            <p:nvPicPr>
              <p:cNvPr id="41" name="図 40">
                <a:extLst>
                  <a:ext uri="{FF2B5EF4-FFF2-40B4-BE49-F238E27FC236}">
                    <a16:creationId xmlns:a16="http://schemas.microsoft.com/office/drawing/2014/main" id="{B8878EBA-F260-6744-82CC-E5120DAAC86B}"/>
                  </a:ext>
                </a:extLst>
              </p:cNvPr>
              <p:cNvPicPr>
                <a:picLocks noChangeAspect="1"/>
              </p:cNvPicPr>
              <p:nvPr/>
            </p:nvPicPr>
            <p:blipFill>
              <a:blip r:embed="rId7"/>
              <a:stretch>
                <a:fillRect/>
              </a:stretch>
            </p:blipFill>
            <p:spPr>
              <a:xfrm>
                <a:off x="1886475" y="4003211"/>
                <a:ext cx="546601" cy="586954"/>
              </a:xfrm>
              <a:prstGeom prst="rect">
                <a:avLst/>
              </a:prstGeom>
            </p:spPr>
          </p:pic>
          <p:pic>
            <p:nvPicPr>
              <p:cNvPr id="42" name="図 41">
                <a:extLst>
                  <a:ext uri="{FF2B5EF4-FFF2-40B4-BE49-F238E27FC236}">
                    <a16:creationId xmlns:a16="http://schemas.microsoft.com/office/drawing/2014/main" id="{6046E6AB-DCF3-3049-8862-A019AD99C50A}"/>
                  </a:ext>
                </a:extLst>
              </p:cNvPr>
              <p:cNvPicPr>
                <a:picLocks noChangeAspect="1"/>
              </p:cNvPicPr>
              <p:nvPr/>
            </p:nvPicPr>
            <p:blipFill>
              <a:blip r:embed="rId7"/>
              <a:stretch>
                <a:fillRect/>
              </a:stretch>
            </p:blipFill>
            <p:spPr>
              <a:xfrm>
                <a:off x="2535938" y="5064472"/>
                <a:ext cx="546601" cy="586954"/>
              </a:xfrm>
              <a:prstGeom prst="rect">
                <a:avLst/>
              </a:prstGeom>
            </p:spPr>
          </p:pic>
          <p:pic>
            <p:nvPicPr>
              <p:cNvPr id="43" name="図 42">
                <a:extLst>
                  <a:ext uri="{FF2B5EF4-FFF2-40B4-BE49-F238E27FC236}">
                    <a16:creationId xmlns:a16="http://schemas.microsoft.com/office/drawing/2014/main" id="{847322B0-61FC-824A-B193-8773C321CAE2}"/>
                  </a:ext>
                </a:extLst>
              </p:cNvPr>
              <p:cNvPicPr>
                <a:picLocks noChangeAspect="1"/>
              </p:cNvPicPr>
              <p:nvPr/>
            </p:nvPicPr>
            <p:blipFill>
              <a:blip r:embed="rId7"/>
              <a:stretch>
                <a:fillRect/>
              </a:stretch>
            </p:blipFill>
            <p:spPr>
              <a:xfrm>
                <a:off x="1505657" y="5064472"/>
                <a:ext cx="546601" cy="586954"/>
              </a:xfrm>
              <a:prstGeom prst="rect">
                <a:avLst/>
              </a:prstGeom>
            </p:spPr>
          </p:pic>
        </p:grpSp>
        <p:sp>
          <p:nvSpPr>
            <p:cNvPr id="29" name="正方形/長方形 28">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0" name="正方形/長方形 49"/>
          <p:cNvSpPr/>
          <p:nvPr/>
        </p:nvSpPr>
        <p:spPr>
          <a:xfrm>
            <a:off x="6888088" y="3017514"/>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51" name="図 5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3545" y="2989821"/>
            <a:ext cx="2806871" cy="1855490"/>
          </a:xfrm>
          <a:prstGeom prst="rect">
            <a:avLst/>
          </a:prstGeom>
        </p:spPr>
      </p:pic>
      <p:pic>
        <p:nvPicPr>
          <p:cNvPr id="53" name="図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51249" y="3025831"/>
            <a:ext cx="889167" cy="1826784"/>
          </a:xfrm>
          <a:prstGeom prst="rect">
            <a:avLst/>
          </a:prstGeom>
        </p:spPr>
      </p:pic>
      <p:pic>
        <p:nvPicPr>
          <p:cNvPr id="54" name="図 5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84421" y="3025831"/>
            <a:ext cx="1622829" cy="3067465"/>
          </a:xfrm>
          <a:prstGeom prst="rect">
            <a:avLst/>
          </a:prstGeom>
        </p:spPr>
      </p:pic>
      <p:pic>
        <p:nvPicPr>
          <p:cNvPr id="10" name="図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54033" y="2564904"/>
            <a:ext cx="1999348" cy="1999348"/>
          </a:xfrm>
          <a:prstGeom prst="rect">
            <a:avLst/>
          </a:prstGeom>
        </p:spPr>
      </p:pic>
      <p:pic>
        <p:nvPicPr>
          <p:cNvPr id="8" name="図 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1720" y="3277467"/>
            <a:ext cx="2862077" cy="2862077"/>
          </a:xfrm>
          <a:prstGeom prst="rect">
            <a:avLst/>
          </a:prstGeom>
        </p:spPr>
      </p:pic>
      <p:sp>
        <p:nvSpPr>
          <p:cNvPr id="9" name="フローチャート: 処理 8"/>
          <p:cNvSpPr/>
          <p:nvPr/>
        </p:nvSpPr>
        <p:spPr>
          <a:xfrm>
            <a:off x="1810321" y="5218874"/>
            <a:ext cx="1357312" cy="416305"/>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9" name="テキスト ボックス 58"/>
          <p:cNvSpPr txBox="1"/>
          <p:nvPr/>
        </p:nvSpPr>
        <p:spPr>
          <a:xfrm>
            <a:off x="935530" y="3652968"/>
            <a:ext cx="2391914" cy="646331"/>
          </a:xfrm>
          <a:prstGeom prst="rect">
            <a:avLst/>
          </a:prstGeom>
          <a:noFill/>
        </p:spPr>
        <p:txBody>
          <a:bodyPr wrap="square" rtlCol="0">
            <a:spAutoFit/>
          </a:bodyPr>
          <a:lstStyle/>
          <a:p>
            <a:pPr algn="ctr"/>
            <a:r>
              <a:rPr lang="en-US" altLang="ja-JP" dirty="0" smtClean="0"/>
              <a:t>Yahoo!</a:t>
            </a:r>
            <a:r>
              <a:rPr lang="ja-JP" altLang="en-US" dirty="0" smtClean="0"/>
              <a:t>天気アプリ</a:t>
            </a:r>
            <a:endParaRPr lang="en-US" altLang="ja-JP" dirty="0" smtClean="0"/>
          </a:p>
          <a:p>
            <a:pPr algn="ctr"/>
            <a:r>
              <a:rPr lang="ja-JP" altLang="en-US" dirty="0" smtClean="0"/>
              <a:t>トップ 誘導枠</a:t>
            </a:r>
            <a:endParaRPr lang="ja-JP" altLang="en-US" dirty="0"/>
          </a:p>
        </p:txBody>
      </p:sp>
      <p:sp>
        <p:nvSpPr>
          <p:cNvPr id="60" name="テキスト ボックス 59"/>
          <p:cNvSpPr txBox="1"/>
          <p:nvPr/>
        </p:nvSpPr>
        <p:spPr>
          <a:xfrm>
            <a:off x="3719736" y="5467163"/>
            <a:ext cx="2275078" cy="646331"/>
          </a:xfrm>
          <a:prstGeom prst="rect">
            <a:avLst/>
          </a:prstGeom>
          <a:noFill/>
        </p:spPr>
        <p:txBody>
          <a:bodyPr wrap="square" rtlCol="0">
            <a:spAutoFit/>
          </a:bodyPr>
          <a:lstStyle/>
          <a:p>
            <a:r>
              <a:rPr lang="ja-JP" altLang="en-US" sz="1200" dirty="0" smtClean="0"/>
              <a:t>・プッシュ通知</a:t>
            </a:r>
            <a:endParaRPr lang="en-US" altLang="ja-JP" sz="1200" dirty="0" smtClean="0"/>
          </a:p>
          <a:p>
            <a:r>
              <a:rPr lang="ja-JP" altLang="en-US" sz="1200" dirty="0" smtClean="0"/>
              <a:t>・</a:t>
            </a:r>
            <a:r>
              <a:rPr lang="en-US" altLang="ja-JP" sz="1200" dirty="0" smtClean="0"/>
              <a:t>Yahoo!</a:t>
            </a:r>
            <a:r>
              <a:rPr lang="ja-JP" altLang="en-US" sz="1200" dirty="0" smtClean="0"/>
              <a:t>トップページ</a:t>
            </a:r>
            <a:endParaRPr lang="en-US" altLang="ja-JP" sz="1200" dirty="0" smtClean="0"/>
          </a:p>
          <a:p>
            <a:r>
              <a:rPr lang="ja-JP" altLang="en-US" sz="1200" dirty="0" smtClean="0"/>
              <a:t>・</a:t>
            </a:r>
            <a:r>
              <a:rPr lang="en-US" altLang="ja-JP" sz="1200" dirty="0" smtClean="0"/>
              <a:t>SNS</a:t>
            </a:r>
            <a:endParaRPr lang="ja-JP" altLang="en-US" sz="1200" dirty="0"/>
          </a:p>
        </p:txBody>
      </p:sp>
      <p:sp>
        <p:nvSpPr>
          <p:cNvPr id="61" name="フローチャート: 処理 60"/>
          <p:cNvSpPr/>
          <p:nvPr/>
        </p:nvSpPr>
        <p:spPr>
          <a:xfrm>
            <a:off x="3852864" y="3675825"/>
            <a:ext cx="1023936" cy="135316"/>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コネクタ 12"/>
          <p:cNvCxnSpPr/>
          <p:nvPr/>
        </p:nvCxnSpPr>
        <p:spPr>
          <a:xfrm flipH="1">
            <a:off x="3909876" y="3495693"/>
            <a:ext cx="111" cy="555799"/>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H="1">
            <a:off x="4885435" y="3501008"/>
            <a:ext cx="7322" cy="110175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flipV="1">
            <a:off x="3837363" y="3496898"/>
            <a:ext cx="1058487" cy="5842"/>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3719736" y="2816404"/>
            <a:ext cx="2275078" cy="646331"/>
          </a:xfrm>
          <a:prstGeom prst="rect">
            <a:avLst/>
          </a:prstGeom>
          <a:noFill/>
        </p:spPr>
        <p:txBody>
          <a:bodyPr wrap="square" rtlCol="0">
            <a:spAutoFit/>
          </a:bodyPr>
          <a:lstStyle/>
          <a:p>
            <a:pPr algn="ctr"/>
            <a:r>
              <a:rPr lang="en-US" altLang="ja-JP" dirty="0" smtClean="0"/>
              <a:t>Yahoo!</a:t>
            </a:r>
            <a:r>
              <a:rPr lang="ja-JP" altLang="en-US" dirty="0" smtClean="0"/>
              <a:t>天気・災害</a:t>
            </a:r>
            <a:endParaRPr lang="en-US" altLang="ja-JP" dirty="0" smtClean="0"/>
          </a:p>
          <a:p>
            <a:pPr algn="ctr"/>
            <a:r>
              <a:rPr lang="en-US" altLang="ja-JP" dirty="0" smtClean="0"/>
              <a:t>web</a:t>
            </a:r>
            <a:r>
              <a:rPr lang="ja-JP" altLang="en-US" dirty="0" smtClean="0"/>
              <a:t>トップや中面</a:t>
            </a:r>
            <a:endParaRPr lang="ja-JP" altLang="en-US" dirty="0"/>
          </a:p>
        </p:txBody>
      </p:sp>
    </p:spTree>
    <p:extLst>
      <p:ext uri="{BB962C8B-B14F-4D97-AF65-F5344CB8AC3E}">
        <p14:creationId xmlns:p14="http://schemas.microsoft.com/office/powerpoint/2010/main" val="1947335435"/>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10488</TotalTime>
  <Words>3887</Words>
  <Application>Microsoft Office PowerPoint</Application>
  <PresentationFormat>ワイド画面</PresentationFormat>
  <Paragraphs>506</Paragraphs>
  <Slides>25</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25</vt:i4>
      </vt:variant>
    </vt:vector>
  </HeadingPairs>
  <TitlesOfParts>
    <vt:vector size="37" baseType="lpstr">
      <vt:lpstr>Meiryo UI</vt:lpstr>
      <vt:lpstr>ＭＳ Ｐゴシック</vt:lpstr>
      <vt:lpstr>ヒラギノ角ゴ ProN</vt:lpstr>
      <vt:lpstr>メイリオ</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311</cp:revision>
  <dcterms:created xsi:type="dcterms:W3CDTF">2020-02-26T07:28:11Z</dcterms:created>
  <dcterms:modified xsi:type="dcterms:W3CDTF">2021-11-12T08:49:35Z</dcterms:modified>
</cp:coreProperties>
</file>