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9"/>
  </p:notesMasterIdLst>
  <p:handoutMasterIdLst>
    <p:handoutMasterId r:id="rId30"/>
  </p:handoutMasterIdLst>
  <p:sldIdLst>
    <p:sldId id="316" r:id="rId4"/>
    <p:sldId id="333" r:id="rId5"/>
    <p:sldId id="330" r:id="rId6"/>
    <p:sldId id="326" r:id="rId7"/>
    <p:sldId id="331" r:id="rId8"/>
    <p:sldId id="334" r:id="rId9"/>
    <p:sldId id="335" r:id="rId10"/>
    <p:sldId id="337" r:id="rId11"/>
    <p:sldId id="338" r:id="rId12"/>
    <p:sldId id="340" r:id="rId13"/>
    <p:sldId id="351" r:id="rId14"/>
    <p:sldId id="339" r:id="rId15"/>
    <p:sldId id="343" r:id="rId16"/>
    <p:sldId id="344" r:id="rId17"/>
    <p:sldId id="341" r:id="rId18"/>
    <p:sldId id="345" r:id="rId19"/>
    <p:sldId id="346" r:id="rId20"/>
    <p:sldId id="349" r:id="rId21"/>
    <p:sldId id="365" r:id="rId22"/>
    <p:sldId id="350" r:id="rId23"/>
    <p:sldId id="347" r:id="rId24"/>
    <p:sldId id="327" r:id="rId25"/>
    <p:sldId id="328" r:id="rId26"/>
    <p:sldId id="348" r:id="rId27"/>
    <p:sldId id="312" r:id="rId2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97E7"/>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00" autoAdjust="0"/>
    <p:restoredTop sz="91838" autoAdjust="0"/>
  </p:normalViewPr>
  <p:slideViewPr>
    <p:cSldViewPr>
      <p:cViewPr varScale="1">
        <p:scale>
          <a:sx n="96" d="100"/>
          <a:sy n="96" d="100"/>
        </p:scale>
        <p:origin x="372" y="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varScale="1">
        <p:scale>
          <a:sx n="79" d="100"/>
          <a:sy n="79" d="100"/>
        </p:scale>
        <p:origin x="2764" y="8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nacokamu\Downloads\DownloadQueryMetrics_monthly_201401-202208_TotalUb_DailyTransition.csv"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0.93131665529318985"/>
          <c:h val="0.88944181172977266"/>
        </c:manualLayout>
      </c:layout>
      <c:barChart>
        <c:barDir val="col"/>
        <c:grouping val="clustered"/>
        <c:varyColors val="0"/>
        <c:ser>
          <c:idx val="0"/>
          <c:order val="0"/>
          <c:spPr>
            <a:solidFill>
              <a:srgbClr val="F090A9"/>
            </a:solidFill>
            <a:ln>
              <a:noFill/>
            </a:ln>
            <a:effectLst/>
          </c:spPr>
          <c:invertIfNegative val="0"/>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1-4D69-40A7-BDA6-962C1E40A488}"/>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3-4D69-40A7-BDA6-962C1E40A488}"/>
              </c:ext>
            </c:extLst>
          </c:dPt>
          <c:cat>
            <c:strRef>
              <c:f>'ab2fc0cd-8cf2-4a04-9106-ce61254'!$BD$11688:$BD$11822</c:f>
              <c:strCache>
                <c:ptCount val="3"/>
                <c:pt idx="0">
                  <c:v>ヤフー天気</c:v>
                </c:pt>
                <c:pt idx="1">
                  <c:v>A</c:v>
                </c:pt>
                <c:pt idx="2">
                  <c:v>B</c:v>
                </c:pt>
              </c:strCache>
            </c:strRef>
          </c:cat>
          <c:val>
            <c:numRef>
              <c:f>'ab2fc0cd-8cf2-4a04-9106-ce61254'!$BE$11688:$BE$11822</c:f>
              <c:numCache>
                <c:formatCode>#,##0_);[Red]\(#,##0\)</c:formatCode>
                <c:ptCount val="3"/>
                <c:pt idx="0">
                  <c:v>16000000</c:v>
                </c:pt>
                <c:pt idx="1">
                  <c:v>7800000</c:v>
                </c:pt>
                <c:pt idx="2">
                  <c:v>2500000</c:v>
                </c:pt>
              </c:numCache>
            </c:numRef>
          </c:val>
          <c:extLst>
            <c:ext xmlns:c16="http://schemas.microsoft.com/office/drawing/2014/chart" uri="{C3380CC4-5D6E-409C-BE32-E72D297353CC}">
              <c16:uniqueId val="{00000004-4D69-40A7-BDA6-962C1E40A488}"/>
            </c:ext>
          </c:extLst>
        </c:ser>
        <c:dLbls>
          <c:showLegendKey val="0"/>
          <c:showVal val="0"/>
          <c:showCatName val="0"/>
          <c:showSerName val="0"/>
          <c:showPercent val="0"/>
          <c:showBubbleSize val="0"/>
        </c:dLbls>
        <c:gapWidth val="219"/>
        <c:overlap val="-27"/>
        <c:axId val="1944408976"/>
        <c:axId val="1944406064"/>
      </c:barChart>
      <c:catAx>
        <c:axId val="1944408976"/>
        <c:scaling>
          <c:orientation val="minMax"/>
        </c:scaling>
        <c:delete val="1"/>
        <c:axPos val="b"/>
        <c:numFmt formatCode="General" sourceLinked="1"/>
        <c:majorTickMark val="none"/>
        <c:minorTickMark val="none"/>
        <c:tickLblPos val="nextTo"/>
        <c:crossAx val="1944406064"/>
        <c:crosses val="autoZero"/>
        <c:auto val="1"/>
        <c:lblAlgn val="ctr"/>
        <c:lblOffset val="100"/>
        <c:noMultiLvlLbl val="0"/>
      </c:catAx>
      <c:valAx>
        <c:axId val="1944406064"/>
        <c:scaling>
          <c:orientation val="minMax"/>
        </c:scaling>
        <c:delete val="1"/>
        <c:axPos val="l"/>
        <c:numFmt formatCode="#,##0_);[Red]\(#,##0\)" sourceLinked="1"/>
        <c:majorTickMark val="none"/>
        <c:minorTickMark val="none"/>
        <c:tickLblPos val="nextTo"/>
        <c:crossAx val="19444089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37513577818355E-2"/>
          <c:y val="0"/>
          <c:w val="0.91953350921637333"/>
          <c:h val="1"/>
        </c:manualLayout>
      </c:layout>
      <c:pieChart>
        <c:varyColors val="1"/>
        <c:ser>
          <c:idx val="0"/>
          <c:order val="0"/>
          <c:spPr>
            <a:ln>
              <a:noFill/>
            </a:ln>
          </c:spPr>
          <c:dPt>
            <c:idx val="0"/>
            <c:bubble3D val="0"/>
            <c:spPr>
              <a:solidFill>
                <a:srgbClr val="1B569B"/>
              </a:solidFill>
              <a:ln w="19050">
                <a:noFill/>
              </a:ln>
              <a:effectLst/>
            </c:spPr>
            <c:extLst>
              <c:ext xmlns:c16="http://schemas.microsoft.com/office/drawing/2014/chart" uri="{C3380CC4-5D6E-409C-BE32-E72D297353CC}">
                <c16:uniqueId val="{00000001-8F63-47D5-B0C2-28916DDB2CF4}"/>
              </c:ext>
            </c:extLst>
          </c:dPt>
          <c:dPt>
            <c:idx val="1"/>
            <c:bubble3D val="0"/>
            <c:spPr>
              <a:solidFill>
                <a:srgbClr val="2970AB"/>
              </a:solidFill>
              <a:ln w="19050">
                <a:noFill/>
              </a:ln>
              <a:effectLst/>
            </c:spPr>
            <c:extLst>
              <c:ext xmlns:c16="http://schemas.microsoft.com/office/drawing/2014/chart" uri="{C3380CC4-5D6E-409C-BE32-E72D297353CC}">
                <c16:uniqueId val="{00000003-8F63-47D5-B0C2-28916DDB2CF4}"/>
              </c:ext>
            </c:extLst>
          </c:dPt>
          <c:dPt>
            <c:idx val="2"/>
            <c:bubble3D val="0"/>
            <c:spPr>
              <a:solidFill>
                <a:srgbClr val="5A93BE"/>
              </a:solidFill>
              <a:ln w="19050">
                <a:noFill/>
              </a:ln>
              <a:effectLst/>
            </c:spPr>
            <c:extLst>
              <c:ext xmlns:c16="http://schemas.microsoft.com/office/drawing/2014/chart" uri="{C3380CC4-5D6E-409C-BE32-E72D297353CC}">
                <c16:uniqueId val="{00000005-8F63-47D5-B0C2-28916DDB2CF4}"/>
              </c:ext>
            </c:extLst>
          </c:dPt>
          <c:dPt>
            <c:idx val="3"/>
            <c:bubble3D val="0"/>
            <c:spPr>
              <a:solidFill>
                <a:srgbClr val="77A5CB"/>
              </a:solidFill>
              <a:ln w="19050">
                <a:noFill/>
              </a:ln>
              <a:effectLst/>
            </c:spPr>
            <c:extLst>
              <c:ext xmlns:c16="http://schemas.microsoft.com/office/drawing/2014/chart" uri="{C3380CC4-5D6E-409C-BE32-E72D297353CC}">
                <c16:uniqueId val="{00000007-8F63-47D5-B0C2-28916DDB2CF4}"/>
              </c:ext>
            </c:extLst>
          </c:dPt>
          <c:dPt>
            <c:idx val="4"/>
            <c:bubble3D val="0"/>
            <c:spPr>
              <a:solidFill>
                <a:srgbClr val="96BBD7"/>
              </a:solidFill>
              <a:ln w="19050">
                <a:noFill/>
              </a:ln>
              <a:effectLst/>
            </c:spPr>
            <c:extLst>
              <c:ext xmlns:c16="http://schemas.microsoft.com/office/drawing/2014/chart" uri="{C3380CC4-5D6E-409C-BE32-E72D297353CC}">
                <c16:uniqueId val="{00000009-8F63-47D5-B0C2-28916DDB2CF4}"/>
              </c:ext>
            </c:extLst>
          </c:dPt>
          <c:dPt>
            <c:idx val="5"/>
            <c:bubble3D val="0"/>
            <c:spPr>
              <a:solidFill>
                <a:srgbClr val="C9DBEB"/>
              </a:solidFill>
              <a:ln w="19050">
                <a:noFill/>
              </a:ln>
              <a:effectLst/>
            </c:spPr>
            <c:extLst>
              <c:ext xmlns:c16="http://schemas.microsoft.com/office/drawing/2014/chart" uri="{C3380CC4-5D6E-409C-BE32-E72D297353CC}">
                <c16:uniqueId val="{0000000B-8F63-47D5-B0C2-28916DDB2CF4}"/>
              </c:ext>
            </c:extLst>
          </c:dPt>
          <c:val>
            <c:numRef>
              <c:f>yj_weatｈer!$K$56:$K$61</c:f>
              <c:numCache>
                <c:formatCode>0%</c:formatCode>
                <c:ptCount val="6"/>
                <c:pt idx="0">
                  <c:v>1.9160540502480238E-2</c:v>
                </c:pt>
                <c:pt idx="1">
                  <c:v>0.13415492448898581</c:v>
                </c:pt>
                <c:pt idx="2">
                  <c:v>0.10774399833718035</c:v>
                </c:pt>
                <c:pt idx="3">
                  <c:v>0.1938463373845089</c:v>
                </c:pt>
                <c:pt idx="4">
                  <c:v>0.20412961015057926</c:v>
                </c:pt>
                <c:pt idx="5">
                  <c:v>0.34096458913626543</c:v>
                </c:pt>
              </c:numCache>
            </c:numRef>
          </c:val>
          <c:extLst>
            <c:ext xmlns:c16="http://schemas.microsoft.com/office/drawing/2014/chart" uri="{C3380CC4-5D6E-409C-BE32-E72D297353CC}">
              <c16:uniqueId val="{0000000C-8F63-47D5-B0C2-28916DDB2CF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290554438454438E-2"/>
          <c:y val="6.2331502488597503E-3"/>
          <c:w val="0.84341889112309121"/>
          <c:h val="0.98753369950228065"/>
        </c:manualLayout>
      </c:layout>
      <c:pieChart>
        <c:varyColors val="1"/>
        <c:ser>
          <c:idx val="0"/>
          <c:order val="0"/>
          <c:spPr>
            <a:solidFill>
              <a:srgbClr val="1B569B"/>
            </a:solidFill>
            <a:ln>
              <a:noFill/>
            </a:ln>
          </c:spPr>
          <c:dPt>
            <c:idx val="0"/>
            <c:bubble3D val="0"/>
            <c:spPr>
              <a:solidFill>
                <a:srgbClr val="F50033"/>
              </a:solidFill>
              <a:ln w="19050">
                <a:noFill/>
              </a:ln>
              <a:effectLst/>
            </c:spPr>
            <c:extLst>
              <c:ext xmlns:c16="http://schemas.microsoft.com/office/drawing/2014/chart" uri="{C3380CC4-5D6E-409C-BE32-E72D297353CC}">
                <c16:uniqueId val="{00000001-7D9F-49E4-AE0E-C6CD817F6F82}"/>
              </c:ext>
            </c:extLst>
          </c:dPt>
          <c:dPt>
            <c:idx val="1"/>
            <c:bubble3D val="0"/>
            <c:spPr>
              <a:solidFill>
                <a:srgbClr val="1B569B"/>
              </a:solidFill>
              <a:ln w="19050">
                <a:noFill/>
              </a:ln>
              <a:effectLst/>
            </c:spPr>
            <c:extLst>
              <c:ext xmlns:c16="http://schemas.microsoft.com/office/drawing/2014/chart" uri="{C3380CC4-5D6E-409C-BE32-E72D297353CC}">
                <c16:uniqueId val="{00000003-7D9F-49E4-AE0E-C6CD817F6F82}"/>
              </c:ext>
            </c:extLst>
          </c:dPt>
          <c:val>
            <c:numRef>
              <c:f>(yj_weatｈer!$L$47,yj_weatｈer!$L$55)</c:f>
              <c:numCache>
                <c:formatCode>0%</c:formatCode>
                <c:ptCount val="2"/>
                <c:pt idx="0">
                  <c:v>0.50940603656378292</c:v>
                </c:pt>
                <c:pt idx="1">
                  <c:v>0.49059396343621703</c:v>
                </c:pt>
              </c:numCache>
            </c:numRef>
          </c:val>
          <c:extLst>
            <c:ext xmlns:c16="http://schemas.microsoft.com/office/drawing/2014/chart" uri="{C3380CC4-5D6E-409C-BE32-E72D297353CC}">
              <c16:uniqueId val="{00000004-7D9F-49E4-AE0E-C6CD817F6F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072954011042604E-2"/>
          <c:y val="0"/>
          <c:w val="0.92047170594660099"/>
          <c:h val="1"/>
        </c:manualLayout>
      </c:layout>
      <c:pieChart>
        <c:varyColors val="1"/>
        <c:ser>
          <c:idx val="0"/>
          <c:order val="0"/>
          <c:spPr>
            <a:ln>
              <a:noFill/>
            </a:ln>
          </c:spPr>
          <c:dPt>
            <c:idx val="0"/>
            <c:bubble3D val="0"/>
            <c:spPr>
              <a:solidFill>
                <a:srgbClr val="F50033"/>
              </a:solidFill>
              <a:ln w="19050">
                <a:noFill/>
              </a:ln>
              <a:effectLst/>
            </c:spPr>
            <c:extLst>
              <c:ext xmlns:c16="http://schemas.microsoft.com/office/drawing/2014/chart" uri="{C3380CC4-5D6E-409C-BE32-E72D297353CC}">
                <c16:uniqueId val="{00000001-E956-4577-B026-8B7ED96D25A3}"/>
              </c:ext>
            </c:extLst>
          </c:dPt>
          <c:dPt>
            <c:idx val="1"/>
            <c:bubble3D val="0"/>
            <c:spPr>
              <a:solidFill>
                <a:srgbClr val="F65F7F"/>
              </a:solidFill>
              <a:ln w="19050">
                <a:noFill/>
              </a:ln>
              <a:effectLst/>
            </c:spPr>
            <c:extLst>
              <c:ext xmlns:c16="http://schemas.microsoft.com/office/drawing/2014/chart" uri="{C3380CC4-5D6E-409C-BE32-E72D297353CC}">
                <c16:uniqueId val="{00000003-E956-4577-B026-8B7ED96D25A3}"/>
              </c:ext>
            </c:extLst>
          </c:dPt>
          <c:dPt>
            <c:idx val="2"/>
            <c:bubble3D val="0"/>
            <c:spPr>
              <a:solidFill>
                <a:srgbClr val="F77E98"/>
              </a:solidFill>
              <a:ln w="19050">
                <a:noFill/>
              </a:ln>
              <a:effectLst/>
            </c:spPr>
            <c:extLst>
              <c:ext xmlns:c16="http://schemas.microsoft.com/office/drawing/2014/chart" uri="{C3380CC4-5D6E-409C-BE32-E72D297353CC}">
                <c16:uniqueId val="{00000005-E956-4577-B026-8B7ED96D25A3}"/>
              </c:ext>
            </c:extLst>
          </c:dPt>
          <c:dPt>
            <c:idx val="3"/>
            <c:bubble3D val="0"/>
            <c:spPr>
              <a:solidFill>
                <a:srgbClr val="F9A0B3"/>
              </a:solidFill>
              <a:ln w="19050">
                <a:noFill/>
              </a:ln>
              <a:effectLst/>
            </c:spPr>
            <c:extLst>
              <c:ext xmlns:c16="http://schemas.microsoft.com/office/drawing/2014/chart" uri="{C3380CC4-5D6E-409C-BE32-E72D297353CC}">
                <c16:uniqueId val="{00000007-E956-4577-B026-8B7ED96D25A3}"/>
              </c:ext>
            </c:extLst>
          </c:dPt>
          <c:dPt>
            <c:idx val="4"/>
            <c:bubble3D val="0"/>
            <c:spPr>
              <a:solidFill>
                <a:srgbClr val="FBC0CC"/>
              </a:solidFill>
              <a:ln w="19050">
                <a:noFill/>
              </a:ln>
              <a:effectLst/>
            </c:spPr>
            <c:extLst>
              <c:ext xmlns:c16="http://schemas.microsoft.com/office/drawing/2014/chart" uri="{C3380CC4-5D6E-409C-BE32-E72D297353CC}">
                <c16:uniqueId val="{00000009-E956-4577-B026-8B7ED96D25A3}"/>
              </c:ext>
            </c:extLst>
          </c:dPt>
          <c:dPt>
            <c:idx val="5"/>
            <c:bubble3D val="0"/>
            <c:spPr>
              <a:solidFill>
                <a:srgbClr val="FCD4DC"/>
              </a:solidFill>
              <a:ln w="19050">
                <a:noFill/>
              </a:ln>
              <a:effectLst/>
            </c:spPr>
            <c:extLst>
              <c:ext xmlns:c16="http://schemas.microsoft.com/office/drawing/2014/chart" uri="{C3380CC4-5D6E-409C-BE32-E72D297353CC}">
                <c16:uniqueId val="{0000000B-E956-4577-B026-8B7ED96D25A3}"/>
              </c:ext>
            </c:extLst>
          </c:dPt>
          <c:val>
            <c:numRef>
              <c:f>yj_weatｈer!$K$48:$K$53</c:f>
              <c:numCache>
                <c:formatCode>0%</c:formatCode>
                <c:ptCount val="6"/>
                <c:pt idx="0">
                  <c:v>1.1422298992026207E-2</c:v>
                </c:pt>
                <c:pt idx="1">
                  <c:v>0.10136400936705599</c:v>
                </c:pt>
                <c:pt idx="2">
                  <c:v>0.16624738786090459</c:v>
                </c:pt>
                <c:pt idx="3">
                  <c:v>0.22579077760929669</c:v>
                </c:pt>
                <c:pt idx="4">
                  <c:v>0.19430863896617689</c:v>
                </c:pt>
                <c:pt idx="5">
                  <c:v>0.30086688720453958</c:v>
                </c:pt>
              </c:numCache>
            </c:numRef>
          </c:val>
          <c:extLst>
            <c:ext xmlns:c16="http://schemas.microsoft.com/office/drawing/2014/chart" uri="{C3380CC4-5D6E-409C-BE32-E72D297353CC}">
              <c16:uniqueId val="{0000000C-E956-4577-B026-8B7ED96D25A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rgbClr val="1B569B"/>
              </a:solidFill>
              <a:ln w="19050">
                <a:noFill/>
              </a:ln>
              <a:effectLst/>
            </c:spPr>
            <c:extLst>
              <c:ext xmlns:c16="http://schemas.microsoft.com/office/drawing/2014/chart" uri="{C3380CC4-5D6E-409C-BE32-E72D297353CC}">
                <c16:uniqueId val="{00000001-4ADD-49EE-BA14-FDCD67D9949A}"/>
              </c:ext>
            </c:extLst>
          </c:dPt>
          <c:dPt>
            <c:idx val="1"/>
            <c:bubble3D val="0"/>
            <c:spPr>
              <a:solidFill>
                <a:srgbClr val="2870AB"/>
              </a:solidFill>
              <a:ln w="19050">
                <a:noFill/>
              </a:ln>
              <a:effectLst/>
            </c:spPr>
            <c:extLst>
              <c:ext xmlns:c16="http://schemas.microsoft.com/office/drawing/2014/chart" uri="{C3380CC4-5D6E-409C-BE32-E72D297353CC}">
                <c16:uniqueId val="{00000003-4ADD-49EE-BA14-FDCD67D9949A}"/>
              </c:ext>
            </c:extLst>
          </c:dPt>
          <c:dPt>
            <c:idx val="2"/>
            <c:bubble3D val="0"/>
            <c:spPr>
              <a:solidFill>
                <a:srgbClr val="5A93BE"/>
              </a:solidFill>
              <a:ln w="19050">
                <a:noFill/>
              </a:ln>
              <a:effectLst/>
            </c:spPr>
            <c:extLst>
              <c:ext xmlns:c16="http://schemas.microsoft.com/office/drawing/2014/chart" uri="{C3380CC4-5D6E-409C-BE32-E72D297353CC}">
                <c16:uniqueId val="{00000005-4ADD-49EE-BA14-FDCD67D9949A}"/>
              </c:ext>
            </c:extLst>
          </c:dPt>
          <c:dPt>
            <c:idx val="3"/>
            <c:bubble3D val="0"/>
            <c:spPr>
              <a:solidFill>
                <a:srgbClr val="77A5CB"/>
              </a:solidFill>
              <a:ln w="19050">
                <a:noFill/>
              </a:ln>
              <a:effectLst/>
            </c:spPr>
            <c:extLst>
              <c:ext xmlns:c16="http://schemas.microsoft.com/office/drawing/2014/chart" uri="{C3380CC4-5D6E-409C-BE32-E72D297353CC}">
                <c16:uniqueId val="{00000007-4ADD-49EE-BA14-FDCD67D9949A}"/>
              </c:ext>
            </c:extLst>
          </c:dPt>
          <c:dPt>
            <c:idx val="4"/>
            <c:bubble3D val="0"/>
            <c:spPr>
              <a:solidFill>
                <a:srgbClr val="96BCD8"/>
              </a:solidFill>
              <a:ln w="19050">
                <a:noFill/>
              </a:ln>
              <a:effectLst/>
            </c:spPr>
            <c:extLst>
              <c:ext xmlns:c16="http://schemas.microsoft.com/office/drawing/2014/chart" uri="{C3380CC4-5D6E-409C-BE32-E72D297353CC}">
                <c16:uniqueId val="{00000009-4ADD-49EE-BA14-FDCD67D9949A}"/>
              </c:ext>
            </c:extLst>
          </c:dPt>
          <c:dPt>
            <c:idx val="5"/>
            <c:bubble3D val="0"/>
            <c:spPr>
              <a:solidFill>
                <a:srgbClr val="C9DBEC"/>
              </a:solidFill>
              <a:ln w="19050">
                <a:noFill/>
              </a:ln>
              <a:effectLst/>
            </c:spPr>
            <c:extLst>
              <c:ext xmlns:c16="http://schemas.microsoft.com/office/drawing/2014/chart" uri="{C3380CC4-5D6E-409C-BE32-E72D297353CC}">
                <c16:uniqueId val="{0000000B-4ADD-49EE-BA14-FDCD67D9949A}"/>
              </c:ext>
            </c:extLst>
          </c:dPt>
          <c:val>
            <c:numRef>
              <c:f>yj_weatｈer!$L$75:$L$80</c:f>
              <c:numCache>
                <c:formatCode>0%</c:formatCode>
                <c:ptCount val="6"/>
                <c:pt idx="0">
                  <c:v>7.9129574678536083E-3</c:v>
                </c:pt>
                <c:pt idx="1">
                  <c:v>2.7299703264094952E-2</c:v>
                </c:pt>
                <c:pt idx="2">
                  <c:v>0.11651829871414437</c:v>
                </c:pt>
                <c:pt idx="3">
                  <c:v>0.24213649851632046</c:v>
                </c:pt>
                <c:pt idx="4">
                  <c:v>0.28486646884272998</c:v>
                </c:pt>
                <c:pt idx="5">
                  <c:v>0.32126607319485651</c:v>
                </c:pt>
              </c:numCache>
            </c:numRef>
          </c:val>
          <c:extLst>
            <c:ext xmlns:c16="http://schemas.microsoft.com/office/drawing/2014/chart" uri="{C3380CC4-5D6E-409C-BE32-E72D297353CC}">
              <c16:uniqueId val="{0000000C-4ADD-49EE-BA14-FDCD67D994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30111560591724"/>
          <c:y val="1.1433530982777136E-2"/>
          <c:w val="0.79230018268459357"/>
          <c:h val="0.98856646901722289"/>
        </c:manualLayout>
      </c:layout>
      <c:pieChart>
        <c:varyColors val="1"/>
        <c:ser>
          <c:idx val="0"/>
          <c:order val="0"/>
          <c:spPr>
            <a:ln>
              <a:noFill/>
            </a:ln>
          </c:spPr>
          <c:dPt>
            <c:idx val="0"/>
            <c:bubble3D val="0"/>
            <c:spPr>
              <a:solidFill>
                <a:srgbClr val="F50033"/>
              </a:solidFill>
              <a:ln w="19050">
                <a:noFill/>
              </a:ln>
              <a:effectLst/>
            </c:spPr>
            <c:extLst>
              <c:ext xmlns:c16="http://schemas.microsoft.com/office/drawing/2014/chart" uri="{C3380CC4-5D6E-409C-BE32-E72D297353CC}">
                <c16:uniqueId val="{00000001-20FC-4CF3-9E53-A9EF4E75CF27}"/>
              </c:ext>
            </c:extLst>
          </c:dPt>
          <c:dPt>
            <c:idx val="1"/>
            <c:bubble3D val="0"/>
            <c:spPr>
              <a:solidFill>
                <a:srgbClr val="F65F7F"/>
              </a:solidFill>
              <a:ln w="19050">
                <a:noFill/>
              </a:ln>
              <a:effectLst/>
            </c:spPr>
            <c:extLst>
              <c:ext xmlns:c16="http://schemas.microsoft.com/office/drawing/2014/chart" uri="{C3380CC4-5D6E-409C-BE32-E72D297353CC}">
                <c16:uniqueId val="{00000003-20FC-4CF3-9E53-A9EF4E75CF27}"/>
              </c:ext>
            </c:extLst>
          </c:dPt>
          <c:dPt>
            <c:idx val="2"/>
            <c:bubble3D val="0"/>
            <c:spPr>
              <a:solidFill>
                <a:srgbClr val="F77E98"/>
              </a:solidFill>
              <a:ln w="19050">
                <a:noFill/>
              </a:ln>
              <a:effectLst/>
            </c:spPr>
            <c:extLst>
              <c:ext xmlns:c16="http://schemas.microsoft.com/office/drawing/2014/chart" uri="{C3380CC4-5D6E-409C-BE32-E72D297353CC}">
                <c16:uniqueId val="{00000005-20FC-4CF3-9E53-A9EF4E75CF27}"/>
              </c:ext>
            </c:extLst>
          </c:dPt>
          <c:dPt>
            <c:idx val="3"/>
            <c:bubble3D val="0"/>
            <c:spPr>
              <a:solidFill>
                <a:srgbClr val="F9A0B3"/>
              </a:solidFill>
              <a:ln w="19050">
                <a:noFill/>
              </a:ln>
              <a:effectLst/>
            </c:spPr>
            <c:extLst>
              <c:ext xmlns:c16="http://schemas.microsoft.com/office/drawing/2014/chart" uri="{C3380CC4-5D6E-409C-BE32-E72D297353CC}">
                <c16:uniqueId val="{00000007-20FC-4CF3-9E53-A9EF4E75CF27}"/>
              </c:ext>
            </c:extLst>
          </c:dPt>
          <c:dPt>
            <c:idx val="4"/>
            <c:bubble3D val="0"/>
            <c:spPr>
              <a:solidFill>
                <a:srgbClr val="FBC0CC"/>
              </a:solidFill>
              <a:ln w="19050">
                <a:noFill/>
              </a:ln>
              <a:effectLst/>
            </c:spPr>
            <c:extLst>
              <c:ext xmlns:c16="http://schemas.microsoft.com/office/drawing/2014/chart" uri="{C3380CC4-5D6E-409C-BE32-E72D297353CC}">
                <c16:uniqueId val="{00000009-20FC-4CF3-9E53-A9EF4E75CF27}"/>
              </c:ext>
            </c:extLst>
          </c:dPt>
          <c:dPt>
            <c:idx val="5"/>
            <c:bubble3D val="0"/>
            <c:spPr>
              <a:solidFill>
                <a:srgbClr val="FCD4DC"/>
              </a:solidFill>
              <a:ln w="19050">
                <a:noFill/>
              </a:ln>
              <a:effectLst/>
            </c:spPr>
            <c:extLst>
              <c:ext xmlns:c16="http://schemas.microsoft.com/office/drawing/2014/chart" uri="{C3380CC4-5D6E-409C-BE32-E72D297353CC}">
                <c16:uniqueId val="{0000000B-20FC-4CF3-9E53-A9EF4E75CF27}"/>
              </c:ext>
            </c:extLst>
          </c:dPt>
          <c:val>
            <c:numRef>
              <c:f>yj_weatｈer!$L$67:$L$72</c:f>
              <c:numCache>
                <c:formatCode>0%</c:formatCode>
                <c:ptCount val="6"/>
                <c:pt idx="0">
                  <c:v>2.5495750708215296E-2</c:v>
                </c:pt>
                <c:pt idx="1">
                  <c:v>0.11709159584513694</c:v>
                </c:pt>
                <c:pt idx="2">
                  <c:v>0.12700661000944286</c:v>
                </c:pt>
                <c:pt idx="3">
                  <c:v>0.28234183191690276</c:v>
                </c:pt>
                <c:pt idx="4">
                  <c:v>0.27431539187913123</c:v>
                </c:pt>
                <c:pt idx="5">
                  <c:v>0.17374881964117092</c:v>
                </c:pt>
              </c:numCache>
            </c:numRef>
          </c:val>
          <c:extLst>
            <c:ext xmlns:c16="http://schemas.microsoft.com/office/drawing/2014/chart" uri="{C3380CC4-5D6E-409C-BE32-E72D297353CC}">
              <c16:uniqueId val="{0000000C-20FC-4CF3-9E53-A9EF4E75CF2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0097460618611"/>
          <c:y val="2.4316109422492401E-2"/>
          <c:w val="0.81871718377317348"/>
          <c:h val="0.9756838905775076"/>
        </c:manualLayout>
      </c:layout>
      <c:pieChart>
        <c:varyColors val="1"/>
        <c:ser>
          <c:idx val="0"/>
          <c:order val="0"/>
          <c:spPr>
            <a:solidFill>
              <a:srgbClr val="F50033"/>
            </a:solidFill>
            <a:ln>
              <a:noFill/>
            </a:ln>
          </c:spPr>
          <c:dPt>
            <c:idx val="0"/>
            <c:bubble3D val="0"/>
            <c:spPr>
              <a:solidFill>
                <a:srgbClr val="F50033"/>
              </a:solidFill>
              <a:ln w="19050">
                <a:noFill/>
              </a:ln>
              <a:effectLst/>
            </c:spPr>
            <c:extLst>
              <c:ext xmlns:c16="http://schemas.microsoft.com/office/drawing/2014/chart" uri="{C3380CC4-5D6E-409C-BE32-E72D297353CC}">
                <c16:uniqueId val="{00000001-605A-4A95-B14B-F99AA0F3E261}"/>
              </c:ext>
            </c:extLst>
          </c:dPt>
          <c:dPt>
            <c:idx val="1"/>
            <c:bubble3D val="0"/>
            <c:spPr>
              <a:solidFill>
                <a:srgbClr val="1B569B"/>
              </a:solidFill>
              <a:ln w="19050">
                <a:noFill/>
              </a:ln>
              <a:effectLst/>
            </c:spPr>
            <c:extLst>
              <c:ext xmlns:c16="http://schemas.microsoft.com/office/drawing/2014/chart" uri="{C3380CC4-5D6E-409C-BE32-E72D297353CC}">
                <c16:uniqueId val="{00000003-605A-4A95-B14B-F99AA0F3E261}"/>
              </c:ext>
            </c:extLst>
          </c:dPt>
          <c:val>
            <c:numRef>
              <c:f>(yj_weatｈer!$M$66,yj_weatｈer!$M$74)</c:f>
              <c:numCache>
                <c:formatCode>0%</c:formatCode>
                <c:ptCount val="2"/>
                <c:pt idx="0">
                  <c:v>0.29527394395650353</c:v>
                </c:pt>
                <c:pt idx="1">
                  <c:v>0.70472605604349647</c:v>
                </c:pt>
              </c:numCache>
            </c:numRef>
          </c:val>
          <c:extLst>
            <c:ext xmlns:c16="http://schemas.microsoft.com/office/drawing/2014/chart" uri="{C3380CC4-5D6E-409C-BE32-E72D297353CC}">
              <c16:uniqueId val="{00000004-605A-4A95-B14B-F99AA0F3E26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5F5F5"/>
    </a:solidFill>
    <a:ln w="9525" cap="flat" cmpd="sng" algn="ctr">
      <a:noFill/>
      <a:round/>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957289417153166E-2"/>
          <c:y val="7.448068448235097E-2"/>
          <c:w val="0.97208543575094375"/>
          <c:h val="0.54786911885761569"/>
        </c:manualLayout>
      </c:layout>
      <c:lineChart>
        <c:grouping val="standard"/>
        <c:varyColors val="0"/>
        <c:ser>
          <c:idx val="0"/>
          <c:order val="0"/>
          <c:tx>
            <c:strRef>
              <c:f>検索数推移!$B$16</c:f>
              <c:strCache>
                <c:ptCount val="1"/>
                <c:pt idx="0">
                  <c:v>花粉</c:v>
                </c:pt>
              </c:strCache>
            </c:strRef>
          </c:tx>
          <c:spPr>
            <a:ln w="44450" cap="rnd">
              <a:solidFill>
                <a:srgbClr val="00B050"/>
              </a:solidFill>
              <a:round/>
            </a:ln>
            <a:effectLst/>
          </c:spPr>
          <c:marker>
            <c:symbol val="none"/>
          </c:marker>
          <c:cat>
            <c:strRef>
              <c:f>検索数推移!$A$17:$A$28</c:f>
              <c:strCache>
                <c:ptCount val="12"/>
                <c:pt idx="0">
                  <c:v>9月</c:v>
                </c:pt>
                <c:pt idx="1">
                  <c:v>10月</c:v>
                </c:pt>
                <c:pt idx="2">
                  <c:v>11月</c:v>
                </c:pt>
                <c:pt idx="3">
                  <c:v>12月</c:v>
                </c:pt>
                <c:pt idx="4">
                  <c:v>1月</c:v>
                </c:pt>
                <c:pt idx="5">
                  <c:v>2月</c:v>
                </c:pt>
                <c:pt idx="6">
                  <c:v>3月</c:v>
                </c:pt>
                <c:pt idx="7">
                  <c:v>4月</c:v>
                </c:pt>
                <c:pt idx="8">
                  <c:v>5月</c:v>
                </c:pt>
                <c:pt idx="9">
                  <c:v>6月</c:v>
                </c:pt>
                <c:pt idx="10">
                  <c:v>7月</c:v>
                </c:pt>
                <c:pt idx="11">
                  <c:v>8月</c:v>
                </c:pt>
              </c:strCache>
            </c:strRef>
          </c:cat>
          <c:val>
            <c:numRef>
              <c:f>検索数推移!$B$17:$B$28</c:f>
              <c:numCache>
                <c:formatCode>General</c:formatCode>
                <c:ptCount val="12"/>
                <c:pt idx="0">
                  <c:v>13686</c:v>
                </c:pt>
                <c:pt idx="1">
                  <c:v>15853</c:v>
                </c:pt>
                <c:pt idx="2">
                  <c:v>11904</c:v>
                </c:pt>
                <c:pt idx="3">
                  <c:v>6657</c:v>
                </c:pt>
                <c:pt idx="4">
                  <c:v>33897</c:v>
                </c:pt>
                <c:pt idx="5">
                  <c:v>39073</c:v>
                </c:pt>
                <c:pt idx="6">
                  <c:v>50250</c:v>
                </c:pt>
                <c:pt idx="7">
                  <c:v>35237</c:v>
                </c:pt>
                <c:pt idx="8">
                  <c:v>20954</c:v>
                </c:pt>
                <c:pt idx="9">
                  <c:v>7040</c:v>
                </c:pt>
                <c:pt idx="10">
                  <c:v>4752</c:v>
                </c:pt>
                <c:pt idx="11">
                  <c:v>7346</c:v>
                </c:pt>
              </c:numCache>
            </c:numRef>
          </c:val>
          <c:smooth val="0"/>
          <c:extLst>
            <c:ext xmlns:c16="http://schemas.microsoft.com/office/drawing/2014/chart" uri="{C3380CC4-5D6E-409C-BE32-E72D297353CC}">
              <c16:uniqueId val="{00000000-88A4-4E82-A98B-7EDE0F4D0F6A}"/>
            </c:ext>
          </c:extLst>
        </c:ser>
        <c:ser>
          <c:idx val="1"/>
          <c:order val="1"/>
          <c:tx>
            <c:strRef>
              <c:f>検索数推移!$C$16</c:f>
              <c:strCache>
                <c:ptCount val="1"/>
                <c:pt idx="0">
                  <c:v>花粉症</c:v>
                </c:pt>
              </c:strCache>
            </c:strRef>
          </c:tx>
          <c:spPr>
            <a:ln w="44450" cap="rnd">
              <a:solidFill>
                <a:srgbClr val="92D050"/>
              </a:solidFill>
              <a:round/>
            </a:ln>
            <a:effectLst/>
          </c:spPr>
          <c:marker>
            <c:symbol val="none"/>
          </c:marker>
          <c:cat>
            <c:strRef>
              <c:f>検索数推移!$A$17:$A$28</c:f>
              <c:strCache>
                <c:ptCount val="12"/>
                <c:pt idx="0">
                  <c:v>9月</c:v>
                </c:pt>
                <c:pt idx="1">
                  <c:v>10月</c:v>
                </c:pt>
                <c:pt idx="2">
                  <c:v>11月</c:v>
                </c:pt>
                <c:pt idx="3">
                  <c:v>12月</c:v>
                </c:pt>
                <c:pt idx="4">
                  <c:v>1月</c:v>
                </c:pt>
                <c:pt idx="5">
                  <c:v>2月</c:v>
                </c:pt>
                <c:pt idx="6">
                  <c:v>3月</c:v>
                </c:pt>
                <c:pt idx="7">
                  <c:v>4月</c:v>
                </c:pt>
                <c:pt idx="8">
                  <c:v>5月</c:v>
                </c:pt>
                <c:pt idx="9">
                  <c:v>6月</c:v>
                </c:pt>
                <c:pt idx="10">
                  <c:v>7月</c:v>
                </c:pt>
                <c:pt idx="11">
                  <c:v>8月</c:v>
                </c:pt>
              </c:strCache>
            </c:strRef>
          </c:cat>
          <c:val>
            <c:numRef>
              <c:f>検索数推移!$C$17:$C$28</c:f>
              <c:numCache>
                <c:formatCode>General</c:formatCode>
                <c:ptCount val="12"/>
                <c:pt idx="0">
                  <c:v>5947</c:v>
                </c:pt>
                <c:pt idx="1">
                  <c:v>5804</c:v>
                </c:pt>
                <c:pt idx="2">
                  <c:v>4156</c:v>
                </c:pt>
                <c:pt idx="3">
                  <c:v>2718</c:v>
                </c:pt>
                <c:pt idx="4">
                  <c:v>13255</c:v>
                </c:pt>
                <c:pt idx="5">
                  <c:v>33225</c:v>
                </c:pt>
                <c:pt idx="6">
                  <c:v>77725</c:v>
                </c:pt>
                <c:pt idx="7">
                  <c:v>28783</c:v>
                </c:pt>
                <c:pt idx="8">
                  <c:v>16217</c:v>
                </c:pt>
                <c:pt idx="9">
                  <c:v>3974</c:v>
                </c:pt>
                <c:pt idx="10">
                  <c:v>2225</c:v>
                </c:pt>
                <c:pt idx="11">
                  <c:v>2843</c:v>
                </c:pt>
              </c:numCache>
            </c:numRef>
          </c:val>
          <c:smooth val="0"/>
          <c:extLst>
            <c:ext xmlns:c16="http://schemas.microsoft.com/office/drawing/2014/chart" uri="{C3380CC4-5D6E-409C-BE32-E72D297353CC}">
              <c16:uniqueId val="{00000001-88A4-4E82-A98B-7EDE0F4D0F6A}"/>
            </c:ext>
          </c:extLst>
        </c:ser>
        <c:dLbls>
          <c:showLegendKey val="0"/>
          <c:showVal val="0"/>
          <c:showCatName val="0"/>
          <c:showSerName val="0"/>
          <c:showPercent val="0"/>
          <c:showBubbleSize val="0"/>
        </c:dLbls>
        <c:smooth val="0"/>
        <c:axId val="821561007"/>
        <c:axId val="821569743"/>
      </c:lineChart>
      <c:catAx>
        <c:axId val="821561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821569743"/>
        <c:crosses val="autoZero"/>
        <c:auto val="1"/>
        <c:lblAlgn val="ctr"/>
        <c:lblOffset val="100"/>
        <c:noMultiLvlLbl val="0"/>
      </c:catAx>
      <c:valAx>
        <c:axId val="821569743"/>
        <c:scaling>
          <c:orientation val="minMax"/>
        </c:scaling>
        <c:delete val="1"/>
        <c:axPos val="l"/>
        <c:numFmt formatCode="General" sourceLinked="1"/>
        <c:majorTickMark val="none"/>
        <c:minorTickMark val="none"/>
        <c:tickLblPos val="nextTo"/>
        <c:crossAx val="82156100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44C3D4BF-8429-8E8E-464C-B42876CABC6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3B1D1C-0EEB-1942-2DD2-991BE3F7F9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82E7D0F-4FFF-41A7-AC02-9BC5EC9F7076}" type="datetimeFigureOut">
              <a:rPr kumimoji="1" lang="ja-JP" altLang="en-US" smtClean="0"/>
              <a:t>2022/10/19</a:t>
            </a:fld>
            <a:endParaRPr kumimoji="1" lang="ja-JP" altLang="en-US"/>
          </a:p>
        </p:txBody>
      </p:sp>
      <p:sp>
        <p:nvSpPr>
          <p:cNvPr id="4" name="フッター プレースホルダー 3">
            <a:extLst>
              <a:ext uri="{FF2B5EF4-FFF2-40B4-BE49-F238E27FC236}">
                <a16:creationId xmlns:a16="http://schemas.microsoft.com/office/drawing/2014/main" id="{BF5D418B-C95C-C3FF-EB77-FA71315758A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A123C28-DE5A-78BE-40E6-5FB232CD74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FEAE1F-F20D-4F7F-B291-03DCC1EE2E12}" type="slidenum">
              <a:rPr kumimoji="1" lang="ja-JP" altLang="en-US" smtClean="0"/>
              <a:t>‹#›</a:t>
            </a:fld>
            <a:endParaRPr kumimoji="1" lang="ja-JP" altLang="en-US"/>
          </a:p>
        </p:txBody>
      </p:sp>
    </p:spTree>
    <p:extLst>
      <p:ext uri="{BB962C8B-B14F-4D97-AF65-F5344CB8AC3E}">
        <p14:creationId xmlns:p14="http://schemas.microsoft.com/office/powerpoint/2010/main" val="6432102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2022/10/19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58162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506413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575493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323942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3016751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340423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839165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2893887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1213892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076351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184716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236149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357101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フッター プレースホルダー 4">
            <a:extLst>
              <a:ext uri="{FF2B5EF4-FFF2-40B4-BE49-F238E27FC236}">
                <a16:creationId xmlns:a16="http://schemas.microsoft.com/office/drawing/2014/main" id="{AED72302-7141-C7BB-9E28-D9E9A7532D29}"/>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8" name="フッター プレースホルダー 4">
            <a:extLst>
              <a:ext uri="{FF2B5EF4-FFF2-40B4-BE49-F238E27FC236}">
                <a16:creationId xmlns:a16="http://schemas.microsoft.com/office/drawing/2014/main" id="{36B44488-36B0-D9F5-D9A4-0A62C5DDAE14}"/>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フッター プレースホルダー 4">
            <a:extLst>
              <a:ext uri="{FF2B5EF4-FFF2-40B4-BE49-F238E27FC236}">
                <a16:creationId xmlns:a16="http://schemas.microsoft.com/office/drawing/2014/main" id="{5DFD8FEE-CA07-E8B2-5904-1E3771C4542E}"/>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8" name="フッター プレースホルダー 4">
            <a:extLst>
              <a:ext uri="{FF2B5EF4-FFF2-40B4-BE49-F238E27FC236}">
                <a16:creationId xmlns:a16="http://schemas.microsoft.com/office/drawing/2014/main" id="{5F02239E-EA9D-0C1D-B2C0-45DA3C923140}"/>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8" name="フッター プレースホルダー 4">
            <a:extLst>
              <a:ext uri="{FF2B5EF4-FFF2-40B4-BE49-F238E27FC236}">
                <a16:creationId xmlns:a16="http://schemas.microsoft.com/office/drawing/2014/main" id="{EBC12F42-1AAC-F45E-64A6-CAD46DD2655C}"/>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4">
            <a:extLst>
              <a:ext uri="{FF2B5EF4-FFF2-40B4-BE49-F238E27FC236}">
                <a16:creationId xmlns:a16="http://schemas.microsoft.com/office/drawing/2014/main" id="{83BF90DA-8218-0080-1D63-E389C5F9B452}"/>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
        <p:nvSpPr>
          <p:cNvPr id="11" name="フッター プレースホルダー 4">
            <a:extLst>
              <a:ext uri="{FF2B5EF4-FFF2-40B4-BE49-F238E27FC236}">
                <a16:creationId xmlns:a16="http://schemas.microsoft.com/office/drawing/2014/main" id="{6005CD0E-D323-D951-E918-67C1A8A6EEE9}"/>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
        <p:nvSpPr>
          <p:cNvPr id="8" name="フッター プレースホルダー 4">
            <a:extLst>
              <a:ext uri="{FF2B5EF4-FFF2-40B4-BE49-F238E27FC236}">
                <a16:creationId xmlns:a16="http://schemas.microsoft.com/office/drawing/2014/main" id="{1E14A6A7-ABA1-C855-B196-2FE20E029C8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2" name="フッター プレースホルダー 4">
            <a:extLst>
              <a:ext uri="{FF2B5EF4-FFF2-40B4-BE49-F238E27FC236}">
                <a16:creationId xmlns:a16="http://schemas.microsoft.com/office/drawing/2014/main" id="{3CAC95B9-106C-3628-0248-9E89DDE611F8}"/>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2" name="フッター プレースホルダー 4">
            <a:extLst>
              <a:ext uri="{FF2B5EF4-FFF2-40B4-BE49-F238E27FC236}">
                <a16:creationId xmlns:a16="http://schemas.microsoft.com/office/drawing/2014/main" id="{07EF7678-08FC-8F47-7C04-F6193A3B4A85}"/>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フッター プレースホルダー 4">
            <a:extLst>
              <a:ext uri="{FF2B5EF4-FFF2-40B4-BE49-F238E27FC236}">
                <a16:creationId xmlns:a16="http://schemas.microsoft.com/office/drawing/2014/main" id="{5BEA561F-4DC6-DD05-D148-9CC16A6A538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
        <p:nvSpPr>
          <p:cNvPr id="10" name="フッター プレースホルダー 4">
            <a:extLst>
              <a:ext uri="{FF2B5EF4-FFF2-40B4-BE49-F238E27FC236}">
                <a16:creationId xmlns:a16="http://schemas.microsoft.com/office/drawing/2014/main" id="{8F0C134B-6469-6182-95FE-B59F10E95FE8}"/>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フッター プレースホルダー 4">
            <a:extLst>
              <a:ext uri="{FF2B5EF4-FFF2-40B4-BE49-F238E27FC236}">
                <a16:creationId xmlns:a16="http://schemas.microsoft.com/office/drawing/2014/main" id="{A9FE9608-8CF8-9525-7CCB-DFAEF5D73AFA}"/>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
        <p:nvSpPr>
          <p:cNvPr id="8" name="フッター プレースホルダー 4">
            <a:extLst>
              <a:ext uri="{FF2B5EF4-FFF2-40B4-BE49-F238E27FC236}">
                <a16:creationId xmlns:a16="http://schemas.microsoft.com/office/drawing/2014/main" id="{8DC7842D-4A7B-2D78-3812-27EF68386D5B}"/>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6" name="フッター プレースホルダー 4">
            <a:extLst>
              <a:ext uri="{FF2B5EF4-FFF2-40B4-BE49-F238E27FC236}">
                <a16:creationId xmlns:a16="http://schemas.microsoft.com/office/drawing/2014/main" id="{9BFD1100-DCA4-A986-9770-F4F09B53075A}"/>
              </a:ext>
            </a:extLst>
          </p:cNvPr>
          <p:cNvSpPr txBox="1">
            <a:spLocks/>
          </p:cNvSpPr>
          <p:nvPr userDrawn="1"/>
        </p:nvSpPr>
        <p:spPr>
          <a:xfrm>
            <a:off x="4038601" y="6552834"/>
            <a:ext cx="4114800" cy="365125"/>
          </a:xfrm>
          <a:prstGeom prst="rect">
            <a:avLst/>
          </a:prstGeom>
        </p:spPr>
        <p:txBody>
          <a:bodyPr vert="horz" lIns="91440" tIns="45720" rIns="91440" bIns="45720" rtlCol="0" anchor="ctr"/>
          <a:lstStyle>
            <a:defPPr>
              <a:defRPr lang="ja-JP"/>
            </a:defPPr>
            <a:lvl1pPr marL="0" marR="0" indent="0" algn="ctr" defTabSz="914400" rtl="0" eaLnBrk="1" fontAlgn="auto" latinLnBrk="0" hangingPunct="1">
              <a:lnSpc>
                <a:spcPct val="100000"/>
              </a:lnSpc>
              <a:spcBef>
                <a:spcPts val="0"/>
              </a:spcBef>
              <a:spcAft>
                <a:spcPts val="0"/>
              </a:spcAft>
              <a:buClrTx/>
              <a:buSzTx/>
              <a:buFontTx/>
              <a:buNone/>
              <a:tabLst/>
              <a:defRPr kumimoji="1" lang="en-US" altLang="ja-JP" sz="800" b="0" i="0" kern="1200" baseline="0">
                <a:solidFill>
                  <a:schemeClr val="tx1">
                    <a:tint val="75000"/>
                  </a:schemeClr>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t>© 2022 Yahoo Japan Corporation</a:t>
            </a:r>
            <a:endParaRPr lang="en-US" altLang="ja-JP" dirty="0"/>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8" name="フッター プレースホルダー 4">
            <a:extLst>
              <a:ext uri="{FF2B5EF4-FFF2-40B4-BE49-F238E27FC236}">
                <a16:creationId xmlns:a16="http://schemas.microsoft.com/office/drawing/2014/main" id="{DE8471DF-C551-5D17-A03B-872C2FF32A18}"/>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11" name="フッター プレースホルダー 4">
            <a:extLst>
              <a:ext uri="{FF2B5EF4-FFF2-40B4-BE49-F238E27FC236}">
                <a16:creationId xmlns:a16="http://schemas.microsoft.com/office/drawing/2014/main" id="{366BE835-187B-A6DF-7186-724EBA66A0C5}"/>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フッター プレースホルダー 4">
            <a:extLst>
              <a:ext uri="{FF2B5EF4-FFF2-40B4-BE49-F238E27FC236}">
                <a16:creationId xmlns:a16="http://schemas.microsoft.com/office/drawing/2014/main" id="{0C05B90A-2F79-873C-F27E-29B8208A9338}"/>
              </a:ext>
            </a:extLst>
          </p:cNvPr>
          <p:cNvSpPr txBox="1">
            <a:spLocks/>
          </p:cNvSpPr>
          <p:nvPr userDrawn="1"/>
        </p:nvSpPr>
        <p:spPr>
          <a:xfrm>
            <a:off x="4038601" y="6552834"/>
            <a:ext cx="411480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800" kern="1200">
                <a:solidFill>
                  <a:schemeClr val="tx1">
                    <a:tint val="75000"/>
                  </a:schemeClr>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t>© 2022 Yahoo Japan Corporation</a:t>
            </a:r>
            <a:endParaRPr lang="ja-JP" altLang="en-US" dirty="0"/>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7" name="フッター プレースホルダー 4">
            <a:extLst>
              <a:ext uri="{FF2B5EF4-FFF2-40B4-BE49-F238E27FC236}">
                <a16:creationId xmlns:a16="http://schemas.microsoft.com/office/drawing/2014/main" id="{580A09F7-3D5A-8ACA-E101-982D827853F6}"/>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1.xml"/><Relationship Id="rId4" Type="http://schemas.openxmlformats.org/officeDocument/2006/relationships/image" Target="../media/image49.jp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chart" Target="../charts/chart8.xml"/><Relationship Id="rId7"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 Id="rId9" Type="http://schemas.openxmlformats.org/officeDocument/2006/relationships/image" Target="../media/image5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hyperlink" Target="mailto:guaranteed-ad-plan@ml.yahoo-corp.jp"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9.tiff"/><Relationship Id="rId13" Type="http://schemas.openxmlformats.org/officeDocument/2006/relationships/image" Target="../media/image14.tiff"/><Relationship Id="rId18" Type="http://schemas.openxmlformats.org/officeDocument/2006/relationships/image" Target="../media/image19.tiff"/><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tiff"/><Relationship Id="rId12" Type="http://schemas.openxmlformats.org/officeDocument/2006/relationships/image" Target="../media/image13.tiff"/><Relationship Id="rId17" Type="http://schemas.openxmlformats.org/officeDocument/2006/relationships/image" Target="../media/image18.tiff"/><Relationship Id="rId2" Type="http://schemas.openxmlformats.org/officeDocument/2006/relationships/notesSlide" Target="../notesSlides/notesSlide2.xml"/><Relationship Id="rId16" Type="http://schemas.openxmlformats.org/officeDocument/2006/relationships/image" Target="../media/image17.tiff"/><Relationship Id="rId20" Type="http://schemas.openxmlformats.org/officeDocument/2006/relationships/image" Target="../media/image21.tiff"/><Relationship Id="rId1" Type="http://schemas.openxmlformats.org/officeDocument/2006/relationships/slideLayout" Target="../slideLayouts/slideLayout21.xml"/><Relationship Id="rId6" Type="http://schemas.openxmlformats.org/officeDocument/2006/relationships/image" Target="../media/image7.tiff"/><Relationship Id="rId11" Type="http://schemas.openxmlformats.org/officeDocument/2006/relationships/image" Target="../media/image12.tiff"/><Relationship Id="rId5" Type="http://schemas.openxmlformats.org/officeDocument/2006/relationships/image" Target="../media/image6.tiff"/><Relationship Id="rId15" Type="http://schemas.openxmlformats.org/officeDocument/2006/relationships/image" Target="../media/image16.tiff"/><Relationship Id="rId10" Type="http://schemas.openxmlformats.org/officeDocument/2006/relationships/image" Target="../media/image11.tiff"/><Relationship Id="rId19" Type="http://schemas.openxmlformats.org/officeDocument/2006/relationships/image" Target="../media/image20.tiff"/><Relationship Id="rId4" Type="http://schemas.openxmlformats.org/officeDocument/2006/relationships/image" Target="../media/image5.tiff"/><Relationship Id="rId9" Type="http://schemas.openxmlformats.org/officeDocument/2006/relationships/image" Target="../media/image10.tiff"/><Relationship Id="rId14" Type="http://schemas.openxmlformats.org/officeDocument/2006/relationships/image" Target="../media/image15.tiff"/></Relationships>
</file>

<file path=ppt/slides/_rels/slide4.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26.png"/><Relationship Id="rId5" Type="http://schemas.openxmlformats.org/officeDocument/2006/relationships/image" Target="../media/image25.tiff"/><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0.png"/><Relationship Id="rId5" Type="http://schemas.microsoft.com/office/2007/relationships/hdphoto" Target="../media/hdphoto2.wdp"/><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13" Type="http://schemas.microsoft.com/office/2007/relationships/hdphoto" Target="../media/hdphoto2.wdp"/><Relationship Id="rId3" Type="http://schemas.openxmlformats.org/officeDocument/2006/relationships/image" Target="../media/image16.tiff"/><Relationship Id="rId7" Type="http://schemas.openxmlformats.org/officeDocument/2006/relationships/image" Target="../media/image20.tiff"/><Relationship Id="rId12"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1.xml"/><Relationship Id="rId6" Type="http://schemas.openxmlformats.org/officeDocument/2006/relationships/image" Target="../media/image19.tiff"/><Relationship Id="rId11" Type="http://schemas.openxmlformats.org/officeDocument/2006/relationships/image" Target="../media/image32.png"/><Relationship Id="rId5" Type="http://schemas.openxmlformats.org/officeDocument/2006/relationships/image" Target="../media/image18.tiff"/><Relationship Id="rId15" Type="http://schemas.microsoft.com/office/2007/relationships/hdphoto" Target="../media/hdphoto3.wdp"/><Relationship Id="rId10" Type="http://schemas.openxmlformats.org/officeDocument/2006/relationships/image" Target="../media/image22.png"/><Relationship Id="rId4" Type="http://schemas.openxmlformats.org/officeDocument/2006/relationships/image" Target="../media/image17.tiff"/><Relationship Id="rId9" Type="http://schemas.openxmlformats.org/officeDocument/2006/relationships/image" Target="../media/image31.jpeg"/><Relationship Id="rId14"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jpeg"/><Relationship Id="rId1" Type="http://schemas.openxmlformats.org/officeDocument/2006/relationships/slideLayout" Target="../slideLayouts/slideLayout2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21.tiff"/><Relationship Id="rId13" Type="http://schemas.openxmlformats.org/officeDocument/2006/relationships/image" Target="../media/image41.png"/><Relationship Id="rId3" Type="http://schemas.openxmlformats.org/officeDocument/2006/relationships/image" Target="../media/image16.tiff"/><Relationship Id="rId7" Type="http://schemas.openxmlformats.org/officeDocument/2006/relationships/image" Target="../media/image20.tiff"/><Relationship Id="rId12"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19.tiff"/><Relationship Id="rId11" Type="http://schemas.openxmlformats.org/officeDocument/2006/relationships/image" Target="../media/image32.png"/><Relationship Id="rId5" Type="http://schemas.openxmlformats.org/officeDocument/2006/relationships/image" Target="../media/image18.tiff"/><Relationship Id="rId10" Type="http://schemas.openxmlformats.org/officeDocument/2006/relationships/image" Target="../media/image22.png"/><Relationship Id="rId4" Type="http://schemas.openxmlformats.org/officeDocument/2006/relationships/image" Target="../media/image17.tiff"/><Relationship Id="rId9"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0258" y="1988840"/>
            <a:ext cx="10671484" cy="2088232"/>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 ディスプレイ広告（予約型）</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花粉情報</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広告商品のご案内</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10</a:t>
            </a:r>
            <a:r>
              <a:rPr lang="ja-JP" altLang="en-US" dirty="0"/>
              <a:t>月</a:t>
            </a:r>
            <a:r>
              <a:rPr lang="en-US" altLang="ja-JP" dirty="0"/>
              <a:t>19</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487488" y="4941168"/>
            <a:ext cx="2520280" cy="360040"/>
          </a:xfrm>
        </p:spPr>
        <p:txBody>
          <a:bodyPr>
            <a:normAutofit/>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天気・災害　</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7848" y="1916832"/>
            <a:ext cx="6426404" cy="3717032"/>
          </a:xfrm>
          <a:prstGeom prst="rect">
            <a:avLst/>
          </a:prstGeom>
        </p:spPr>
      </p:pic>
      <p:sp>
        <p:nvSpPr>
          <p:cNvPr id="4" name="フッター プレースホルダー 3"/>
          <p:cNvSpPr>
            <a:spLocks noGrp="1"/>
          </p:cNvSpPr>
          <p:nvPr>
            <p:ph type="ftr" sz="quarter" idx="4294967295"/>
          </p:nvPr>
        </p:nvSpPr>
        <p:spPr>
          <a:xfrm>
            <a:off x="8976320" y="6453336"/>
            <a:ext cx="3023328" cy="349423"/>
          </a:xfrm>
          <a:prstGeom prst="rect">
            <a:avLst/>
          </a:prstGeom>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
        <p:nvSpPr>
          <p:cNvPr id="8" name="フローチャート: 処理 7"/>
          <p:cNvSpPr/>
          <p:nvPr/>
        </p:nvSpPr>
        <p:spPr>
          <a:xfrm>
            <a:off x="4151784" y="1196752"/>
            <a:ext cx="7272808"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タイトル 1"/>
          <p:cNvSpPr txBox="1">
            <a:spLocks/>
          </p:cNvSpPr>
          <p:nvPr/>
        </p:nvSpPr>
        <p:spPr>
          <a:xfrm>
            <a:off x="1127448" y="1749877"/>
            <a:ext cx="7920880" cy="815027"/>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ja-JP" altLang="en-US" dirty="0"/>
              <a:t>「花粉情報</a:t>
            </a:r>
            <a:r>
              <a:rPr lang="en-US" altLang="ja-JP" dirty="0"/>
              <a:t>2023</a:t>
            </a:r>
            <a:r>
              <a:rPr lang="ja-JP" altLang="en-US" dirty="0"/>
              <a:t>」広告商品</a:t>
            </a:r>
          </a:p>
        </p:txBody>
      </p:sp>
      <p:sp>
        <p:nvSpPr>
          <p:cNvPr id="2" name="フッター プレースホルダー 4">
            <a:extLst>
              <a:ext uri="{FF2B5EF4-FFF2-40B4-BE49-F238E27FC236}">
                <a16:creationId xmlns:a16="http://schemas.microsoft.com/office/drawing/2014/main" id="{C6EE0D12-08CC-4A0A-6497-2266A39CF6D2}"/>
              </a:ext>
            </a:extLst>
          </p:cNvPr>
          <p:cNvSpPr txBox="1">
            <a:spLocks/>
          </p:cNvSpPr>
          <p:nvPr/>
        </p:nvSpPr>
        <p:spPr>
          <a:xfrm>
            <a:off x="4038601" y="6552834"/>
            <a:ext cx="411480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800" kern="1200">
                <a:solidFill>
                  <a:schemeClr val="tx1">
                    <a:tint val="75000"/>
                  </a:schemeClr>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a:t>© 2022 Yahoo Japan Corporation</a:t>
            </a:r>
            <a:endParaRPr lang="ja-JP" altLang="en-US" dirty="0"/>
          </a:p>
        </p:txBody>
      </p:sp>
    </p:spTree>
    <p:extLst>
      <p:ext uri="{BB962C8B-B14F-4D97-AF65-F5344CB8AC3E}">
        <p14:creationId xmlns:p14="http://schemas.microsoft.com/office/powerpoint/2010/main" val="2527862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一覧</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475283041"/>
              </p:ext>
            </p:extLst>
          </p:nvPr>
        </p:nvGraphicFramePr>
        <p:xfrm>
          <a:off x="767408" y="1124743"/>
          <a:ext cx="10729192" cy="4536505"/>
        </p:xfrm>
        <a:graphic>
          <a:graphicData uri="http://schemas.openxmlformats.org/drawingml/2006/table">
            <a:tbl>
              <a:tblPr firstRow="1" bandRow="1">
                <a:tableStyleId>{5C22544A-7EE6-4342-B048-85BDC9FD1C3A}</a:tableStyleId>
              </a:tblPr>
              <a:tblGrid>
                <a:gridCol w="1244823">
                  <a:extLst>
                    <a:ext uri="{9D8B030D-6E8A-4147-A177-3AD203B41FA5}">
                      <a16:colId xmlns:a16="http://schemas.microsoft.com/office/drawing/2014/main" val="948615371"/>
                    </a:ext>
                  </a:extLst>
                </a:gridCol>
                <a:gridCol w="1419473">
                  <a:extLst>
                    <a:ext uri="{9D8B030D-6E8A-4147-A177-3AD203B41FA5}">
                      <a16:colId xmlns:a16="http://schemas.microsoft.com/office/drawing/2014/main" val="345389924"/>
                    </a:ext>
                  </a:extLst>
                </a:gridCol>
                <a:gridCol w="1008112">
                  <a:extLst>
                    <a:ext uri="{9D8B030D-6E8A-4147-A177-3AD203B41FA5}">
                      <a16:colId xmlns:a16="http://schemas.microsoft.com/office/drawing/2014/main" val="2288047761"/>
                    </a:ext>
                  </a:extLst>
                </a:gridCol>
                <a:gridCol w="2448272">
                  <a:extLst>
                    <a:ext uri="{9D8B030D-6E8A-4147-A177-3AD203B41FA5}">
                      <a16:colId xmlns:a16="http://schemas.microsoft.com/office/drawing/2014/main" val="3335281036"/>
                    </a:ext>
                  </a:extLst>
                </a:gridCol>
                <a:gridCol w="2304256">
                  <a:extLst>
                    <a:ext uri="{9D8B030D-6E8A-4147-A177-3AD203B41FA5}">
                      <a16:colId xmlns:a16="http://schemas.microsoft.com/office/drawing/2014/main" val="3150872938"/>
                    </a:ext>
                  </a:extLst>
                </a:gridCol>
                <a:gridCol w="2304256">
                  <a:extLst>
                    <a:ext uri="{9D8B030D-6E8A-4147-A177-3AD203B41FA5}">
                      <a16:colId xmlns:a16="http://schemas.microsoft.com/office/drawing/2014/main" val="386529603"/>
                    </a:ext>
                  </a:extLst>
                </a:gridCol>
              </a:tblGrid>
              <a:tr h="907301">
                <a:tc>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a:t>概要</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a:solidFill>
                            <a:schemeClr val="bg1"/>
                          </a:solidFill>
                        </a:rPr>
                        <a:t>掲載期間</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a:solidFill>
                            <a:schemeClr val="bg1"/>
                          </a:solidFill>
                        </a:rPr>
                        <a:t>デバイス</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600" dirty="0">
                          <a:solidFill>
                            <a:schemeClr val="bg1"/>
                          </a:solidFill>
                        </a:rPr>
                        <a:t>料金</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extLst>
                  <a:ext uri="{0D108BD9-81ED-4DB2-BD59-A6C34878D82A}">
                    <a16:rowId xmlns:a16="http://schemas.microsoft.com/office/drawing/2014/main" val="3112287265"/>
                  </a:ext>
                </a:extLst>
              </a:tr>
              <a:tr h="907301">
                <a:tc rowSpan="2">
                  <a:txBody>
                    <a:bodyPr/>
                    <a:lstStyle/>
                    <a:p>
                      <a:pPr algn="ctr"/>
                      <a:r>
                        <a:rPr kumimoji="1" lang="ja-JP" altLang="en-US" sz="1600" dirty="0"/>
                        <a:t>特集内</a:t>
                      </a:r>
                      <a:endParaRPr kumimoji="1" lang="en-US" altLang="ja-JP" sz="1600" dirty="0"/>
                    </a:p>
                    <a:p>
                      <a:pPr algn="ctr"/>
                      <a:r>
                        <a:rPr kumimoji="1" lang="ja-JP" altLang="en-US" sz="1600" dirty="0"/>
                        <a:t>バナー</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5</a:t>
                      </a:r>
                      <a:r>
                        <a:rPr kumimoji="1" lang="ja-JP" altLang="en-US" sz="1600" dirty="0"/>
                        <a:t>枠買切り</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rowSpan="2">
                  <a:txBody>
                    <a:bodyPr/>
                    <a:lstStyle/>
                    <a:p>
                      <a:pPr algn="ctr"/>
                      <a:r>
                        <a:rPr kumimoji="1" lang="en-US" altLang="ja-JP" sz="1600" dirty="0"/>
                        <a:t>p.12</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rowSpan="2">
                  <a:txBody>
                    <a:bodyPr/>
                    <a:lstStyle/>
                    <a:p>
                      <a:r>
                        <a:rPr kumimoji="1" lang="en-US" altLang="ja-JP" sz="1600" dirty="0"/>
                        <a:t>2023/2/1</a:t>
                      </a:r>
                      <a:r>
                        <a:rPr kumimoji="1" lang="ja-JP" altLang="en-US" sz="1600" dirty="0"/>
                        <a:t>（水）</a:t>
                      </a:r>
                      <a:endParaRPr kumimoji="1" lang="en-US" altLang="ja-JP" sz="1600" dirty="0"/>
                    </a:p>
                    <a:p>
                      <a:r>
                        <a:rPr kumimoji="1" lang="ja-JP" altLang="en-US" sz="1600" dirty="0"/>
                        <a:t>～</a:t>
                      </a:r>
                      <a:r>
                        <a:rPr kumimoji="1" lang="en-US" altLang="ja-JP" sz="1600" dirty="0"/>
                        <a:t>2023/5/31</a:t>
                      </a:r>
                      <a:r>
                        <a:rPr kumimoji="1" lang="ja-JP" altLang="en-US" sz="1600" dirty="0"/>
                        <a:t>（水）</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PC</a:t>
                      </a:r>
                      <a:r>
                        <a:rPr kumimoji="1" lang="ja-JP" altLang="en-US" sz="1600" dirty="0"/>
                        <a:t>・スマートフォン</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1,500</a:t>
                      </a:r>
                      <a:r>
                        <a:rPr kumimoji="1" lang="ja-JP" altLang="en-US" sz="1600" dirty="0"/>
                        <a:t>万円（グロス）</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010722391"/>
                  </a:ext>
                </a:extLst>
              </a:tr>
              <a:tr h="907301">
                <a:tc vMerge="1">
                  <a:txBody>
                    <a:bodyPr/>
                    <a:lstStyle/>
                    <a:p>
                      <a:endParaRPr kumimoji="1" lang="ja-JP" altLang="en-US"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tc>
                  <a:txBody>
                    <a:bodyPr/>
                    <a:lstStyle/>
                    <a:p>
                      <a:r>
                        <a:rPr kumimoji="1" lang="en-US" altLang="ja-JP" sz="1600" dirty="0"/>
                        <a:t>1</a:t>
                      </a:r>
                      <a:r>
                        <a:rPr kumimoji="1" lang="ja-JP" altLang="en-US" sz="1600" dirty="0"/>
                        <a:t>枠ずつ</a:t>
                      </a:r>
                      <a:endParaRPr kumimoji="1" lang="en-US" altLang="ja-JP"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a:t>PC</a:t>
                      </a:r>
                      <a:r>
                        <a:rPr kumimoji="1" lang="ja-JP" altLang="en-US" sz="1600" dirty="0"/>
                        <a:t>・スマートフォン</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a:t>300</a:t>
                      </a:r>
                      <a:r>
                        <a:rPr kumimoji="1" lang="ja-JP" altLang="en-US" sz="1600" dirty="0"/>
                        <a:t>万円／枠（グロス）</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115389408"/>
                  </a:ext>
                </a:extLst>
              </a:tr>
              <a:tr h="907301">
                <a:tc>
                  <a:txBody>
                    <a:bodyPr/>
                    <a:lstStyle/>
                    <a:p>
                      <a:pPr algn="ctr"/>
                      <a:r>
                        <a:rPr kumimoji="1" lang="ja-JP" altLang="en-US" sz="1600" dirty="0"/>
                        <a:t>オプション</a:t>
                      </a:r>
                      <a:r>
                        <a:rPr kumimoji="1" lang="en-US" altLang="ja-JP" sz="1600" dirty="0"/>
                        <a:t>1</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a:t>アイコン</a:t>
                      </a:r>
                      <a:endParaRPr kumimoji="1" lang="en-US" altLang="ja-JP" sz="1600" dirty="0"/>
                    </a:p>
                    <a:p>
                      <a:r>
                        <a:rPr kumimoji="1" lang="ja-JP" altLang="en-US" sz="1600" dirty="0"/>
                        <a:t>カスタマイズ</a:t>
                      </a:r>
                      <a:endParaRPr kumimoji="1" lang="en-US" altLang="ja-JP"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600" dirty="0"/>
                        <a:t>p.13</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2023/2/1</a:t>
                      </a:r>
                      <a:r>
                        <a:rPr kumimoji="1" lang="ja-JP" altLang="en-US" sz="1600" dirty="0"/>
                        <a:t>（水）</a:t>
                      </a:r>
                      <a:endParaRPr kumimoji="1" lang="en-US" altLang="ja-JP" sz="1600" dirty="0"/>
                    </a:p>
                    <a:p>
                      <a:r>
                        <a:rPr kumimoji="1" lang="ja-JP" altLang="en-US" sz="1600" dirty="0"/>
                        <a:t>～</a:t>
                      </a:r>
                      <a:r>
                        <a:rPr kumimoji="1" lang="en-US" altLang="ja-JP" sz="1600" dirty="0"/>
                        <a:t>2023/5/31</a:t>
                      </a:r>
                      <a:r>
                        <a:rPr kumimoji="1" lang="ja-JP" altLang="en-US" sz="1600" dirty="0"/>
                        <a:t>（水）</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a:t>PC</a:t>
                      </a:r>
                      <a:r>
                        <a:rPr kumimoji="1" lang="ja-JP" altLang="en-US" sz="1600" dirty="0"/>
                        <a:t>・スマートフォン</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500</a:t>
                      </a:r>
                      <a:r>
                        <a:rPr kumimoji="1" lang="ja-JP" altLang="en-US" sz="1600" dirty="0"/>
                        <a:t>万円（ネット）</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561196762"/>
                  </a:ext>
                </a:extLst>
              </a:tr>
              <a:tr h="907301">
                <a:tc>
                  <a:txBody>
                    <a:bodyPr/>
                    <a:lstStyle/>
                    <a:p>
                      <a:pPr algn="ctr"/>
                      <a:r>
                        <a:rPr kumimoji="1" lang="ja-JP" altLang="en-US" sz="1600" dirty="0"/>
                        <a:t>オプション</a:t>
                      </a:r>
                      <a:r>
                        <a:rPr kumimoji="1" lang="en-US" altLang="ja-JP" sz="1600" dirty="0"/>
                        <a:t>2</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a:t>誘導枠</a:t>
                      </a:r>
                      <a:endParaRPr kumimoji="1" lang="en-US" altLang="ja-JP" sz="1600" dirty="0"/>
                    </a:p>
                    <a:p>
                      <a:r>
                        <a:rPr kumimoji="1" lang="ja-JP" altLang="en-US" sz="1600" dirty="0"/>
                        <a:t>カスタマイズ</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600" dirty="0"/>
                        <a:t>p.14</a:t>
                      </a:r>
                      <a:endParaRPr kumimoji="1" lang="ja-JP" altLang="en-US" sz="16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2023/2/1</a:t>
                      </a:r>
                      <a:r>
                        <a:rPr kumimoji="1" lang="ja-JP" altLang="en-US" sz="1600" dirty="0"/>
                        <a:t>（水）</a:t>
                      </a:r>
                      <a:endParaRPr kumimoji="1" lang="en-US" altLang="ja-JP" sz="1600" dirty="0"/>
                    </a:p>
                    <a:p>
                      <a:r>
                        <a:rPr kumimoji="1" lang="ja-JP" altLang="en-US" sz="1600" dirty="0"/>
                        <a:t>～</a:t>
                      </a:r>
                      <a:r>
                        <a:rPr kumimoji="1" lang="en-US" altLang="ja-JP" sz="1600" dirty="0"/>
                        <a:t>2023/5/31</a:t>
                      </a:r>
                      <a:r>
                        <a:rPr kumimoji="1" lang="ja-JP" altLang="en-US" sz="1600" dirty="0"/>
                        <a:t>（水）</a:t>
                      </a:r>
                    </a:p>
                    <a:p>
                      <a:r>
                        <a:rPr kumimoji="1" lang="ja-JP" altLang="en-US" sz="1600" dirty="0"/>
                        <a:t>のうち</a:t>
                      </a:r>
                      <a:r>
                        <a:rPr kumimoji="1" lang="en-US" altLang="ja-JP" sz="1600" dirty="0"/>
                        <a:t>1</a:t>
                      </a:r>
                      <a:r>
                        <a:rPr kumimoji="1" lang="ja-JP" altLang="en-US" sz="1600" dirty="0"/>
                        <a:t>か月間</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ja-JP" altLang="en-US" sz="1600" dirty="0"/>
                        <a:t>アプリ</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600" dirty="0"/>
                        <a:t>500</a:t>
                      </a:r>
                      <a:r>
                        <a:rPr kumimoji="1" lang="ja-JP" altLang="en-US" sz="1600" dirty="0"/>
                        <a:t>万円～（ネット）</a:t>
                      </a:r>
                      <a:br>
                        <a:rPr kumimoji="1" lang="en-US" altLang="ja-JP" sz="1600" dirty="0"/>
                      </a:br>
                      <a:r>
                        <a:rPr kumimoji="1" lang="en-US" altLang="ja-JP" sz="900" dirty="0"/>
                        <a:t>※</a:t>
                      </a:r>
                      <a:r>
                        <a:rPr kumimoji="1" lang="ja-JP" altLang="en-US" sz="900" dirty="0"/>
                        <a:t>掲載期間より異なります</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3831755126"/>
                  </a:ext>
                </a:extLst>
              </a:tr>
            </a:tbl>
          </a:graphicData>
        </a:graphic>
      </p:graphicFrame>
      <p:sp>
        <p:nvSpPr>
          <p:cNvPr id="7" name="正方形/長方形 6"/>
          <p:cNvSpPr/>
          <p:nvPr/>
        </p:nvSpPr>
        <p:spPr>
          <a:xfrm>
            <a:off x="767408" y="3846443"/>
            <a:ext cx="10729192" cy="1814805"/>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テキスト ボックス 43"/>
          <p:cNvSpPr txBox="1"/>
          <p:nvPr/>
        </p:nvSpPr>
        <p:spPr>
          <a:xfrm>
            <a:off x="769747" y="5723964"/>
            <a:ext cx="9718741" cy="369332"/>
          </a:xfrm>
          <a:prstGeom prst="rect">
            <a:avLst/>
          </a:prstGeom>
          <a:noFill/>
        </p:spPr>
        <p:txBody>
          <a:bodyPr wrap="square" rtlCol="0">
            <a:spAutoFit/>
          </a:bodyPr>
          <a:lstStyle/>
          <a:p>
            <a:pPr algn="l"/>
            <a:r>
              <a:rPr kumimoji="1" lang="ja-JP" altLang="en-US" dirty="0">
                <a:solidFill>
                  <a:srgbClr val="00B050"/>
                </a:solidFill>
              </a:rPr>
              <a:t>オプション</a:t>
            </a:r>
            <a:r>
              <a:rPr kumimoji="1" lang="en-US" altLang="ja-JP" dirty="0">
                <a:solidFill>
                  <a:srgbClr val="00B050"/>
                </a:solidFill>
              </a:rPr>
              <a:t>1</a:t>
            </a:r>
            <a:r>
              <a:rPr kumimoji="1" lang="ja-JP" altLang="en-US" dirty="0">
                <a:solidFill>
                  <a:srgbClr val="00B050"/>
                </a:solidFill>
              </a:rPr>
              <a:t>・</a:t>
            </a:r>
            <a:r>
              <a:rPr kumimoji="1" lang="en-US" altLang="ja-JP" dirty="0">
                <a:solidFill>
                  <a:srgbClr val="00B050"/>
                </a:solidFill>
              </a:rPr>
              <a:t>2</a:t>
            </a:r>
            <a:r>
              <a:rPr kumimoji="1" lang="ja-JP" altLang="en-US" dirty="0">
                <a:solidFill>
                  <a:srgbClr val="00B050"/>
                </a:solidFill>
              </a:rPr>
              <a:t>は特集内バナーを</a:t>
            </a:r>
            <a:r>
              <a:rPr kumimoji="1" lang="en-US" altLang="ja-JP" dirty="0">
                <a:solidFill>
                  <a:srgbClr val="00B050"/>
                </a:solidFill>
              </a:rPr>
              <a:t>5</a:t>
            </a:r>
            <a:r>
              <a:rPr kumimoji="1" lang="ja-JP" altLang="en-US" dirty="0">
                <a:solidFill>
                  <a:srgbClr val="00B050"/>
                </a:solidFill>
              </a:rPr>
              <a:t>枠買切りでご購入いただいた場合に限り販売いたします。</a:t>
            </a:r>
          </a:p>
        </p:txBody>
      </p:sp>
      <p:sp>
        <p:nvSpPr>
          <p:cNvPr id="2" name="フッター プレースホルダー 4">
            <a:extLst>
              <a:ext uri="{FF2B5EF4-FFF2-40B4-BE49-F238E27FC236}">
                <a16:creationId xmlns:a16="http://schemas.microsoft.com/office/drawing/2014/main" id="{3E68D38B-4191-ECD4-BF17-9CE370C2515F}"/>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515872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概要（特集内バナー）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pSp>
        <p:nvGrpSpPr>
          <p:cNvPr id="90" name="グループ化 89"/>
          <p:cNvGrpSpPr/>
          <p:nvPr/>
        </p:nvGrpSpPr>
        <p:grpSpPr>
          <a:xfrm>
            <a:off x="839336" y="3933056"/>
            <a:ext cx="3528471" cy="2468190"/>
            <a:chOff x="695400" y="3861048"/>
            <a:chExt cx="3672408" cy="2592288"/>
          </a:xfrm>
        </p:grpSpPr>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9456" y="3861048"/>
              <a:ext cx="2707723" cy="2592288"/>
            </a:xfrm>
            <a:prstGeom prst="rect">
              <a:avLst/>
            </a:prstGeom>
          </p:spPr>
        </p:pic>
        <p:sp>
          <p:nvSpPr>
            <p:cNvPr id="47" name="フローチャート: 処理 46"/>
            <p:cNvSpPr/>
            <p:nvPr/>
          </p:nvSpPr>
          <p:spPr>
            <a:xfrm>
              <a:off x="2021893" y="3953527"/>
              <a:ext cx="874843" cy="14492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0" name="フローチャート: 処理 79"/>
            <p:cNvSpPr/>
            <p:nvPr/>
          </p:nvSpPr>
          <p:spPr>
            <a:xfrm>
              <a:off x="1584471" y="4154930"/>
              <a:ext cx="874843" cy="7200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2" name="フローチャート: 処理 81"/>
            <p:cNvSpPr/>
            <p:nvPr/>
          </p:nvSpPr>
          <p:spPr>
            <a:xfrm>
              <a:off x="3050636" y="4055253"/>
              <a:ext cx="874843" cy="2358016"/>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フローチャート: 処理 45"/>
            <p:cNvSpPr/>
            <p:nvPr/>
          </p:nvSpPr>
          <p:spPr>
            <a:xfrm>
              <a:off x="695400" y="3861048"/>
              <a:ext cx="3672408" cy="2592288"/>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図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7369" y="5681580"/>
              <a:ext cx="741108" cy="766210"/>
            </a:xfrm>
            <a:prstGeom prst="rect">
              <a:avLst/>
            </a:prstGeom>
          </p:spPr>
        </p:pic>
        <p:sp>
          <p:nvSpPr>
            <p:cNvPr id="83" name="フローチャート: 処理 82"/>
            <p:cNvSpPr/>
            <p:nvPr/>
          </p:nvSpPr>
          <p:spPr>
            <a:xfrm>
              <a:off x="3045316" y="4261022"/>
              <a:ext cx="745288" cy="138600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7" name="テキスト ボックス 76"/>
            <p:cNvSpPr txBox="1"/>
            <p:nvPr/>
          </p:nvSpPr>
          <p:spPr>
            <a:xfrm>
              <a:off x="3089786" y="4787860"/>
              <a:ext cx="1224136" cy="369332"/>
            </a:xfrm>
            <a:prstGeom prst="rect">
              <a:avLst/>
            </a:prstGeom>
            <a:noFill/>
          </p:spPr>
          <p:txBody>
            <a:bodyPr wrap="square" rtlCol="0">
              <a:spAutoFit/>
            </a:bodyPr>
            <a:lstStyle/>
            <a:p>
              <a:pPr algn="l"/>
              <a:r>
                <a:rPr kumimoji="1" lang="ja-JP" altLang="en-US" dirty="0">
                  <a:solidFill>
                    <a:schemeClr val="bg1"/>
                  </a:solidFill>
                </a:rPr>
                <a:t>広告</a:t>
              </a:r>
            </a:p>
          </p:txBody>
        </p:sp>
      </p:grpSp>
      <p:pic>
        <p:nvPicPr>
          <p:cNvPr id="86" name="図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8095" y="2482430"/>
            <a:ext cx="1861276" cy="1338172"/>
          </a:xfrm>
          <a:prstGeom prst="rect">
            <a:avLst/>
          </a:prstGeom>
        </p:spPr>
      </p:pic>
      <p:pic>
        <p:nvPicPr>
          <p:cNvPr id="85" name="図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7163" y="1046191"/>
            <a:ext cx="1878637" cy="440402"/>
          </a:xfrm>
          <a:prstGeom prst="rect">
            <a:avLst/>
          </a:prstGeom>
        </p:spPr>
      </p:pic>
      <p:sp>
        <p:nvSpPr>
          <p:cNvPr id="87" name="フローチャート: 処理 86"/>
          <p:cNvSpPr/>
          <p:nvPr/>
        </p:nvSpPr>
        <p:spPr>
          <a:xfrm>
            <a:off x="2530114" y="1534362"/>
            <a:ext cx="1667174" cy="93588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1" name="フローチャート: 処理 90"/>
          <p:cNvSpPr/>
          <p:nvPr/>
        </p:nvSpPr>
        <p:spPr>
          <a:xfrm>
            <a:off x="2428645" y="1047842"/>
            <a:ext cx="1863986" cy="2772759"/>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2" name="テキスト ボックス 91"/>
          <p:cNvSpPr txBox="1"/>
          <p:nvPr/>
        </p:nvSpPr>
        <p:spPr>
          <a:xfrm>
            <a:off x="3003524" y="1856995"/>
            <a:ext cx="1176157" cy="351651"/>
          </a:xfrm>
          <a:prstGeom prst="rect">
            <a:avLst/>
          </a:prstGeom>
          <a:noFill/>
        </p:spPr>
        <p:txBody>
          <a:bodyPr wrap="square" rtlCol="0">
            <a:spAutoFit/>
          </a:bodyPr>
          <a:lstStyle/>
          <a:p>
            <a:pPr algn="l"/>
            <a:r>
              <a:rPr kumimoji="1" lang="ja-JP" altLang="en-US" dirty="0">
                <a:solidFill>
                  <a:schemeClr val="bg1"/>
                </a:solidFill>
              </a:rPr>
              <a:t>広告</a:t>
            </a:r>
          </a:p>
        </p:txBody>
      </p:sp>
      <p:sp>
        <p:nvSpPr>
          <p:cNvPr id="93" name="テキスト ボックス 92"/>
          <p:cNvSpPr txBox="1"/>
          <p:nvPr/>
        </p:nvSpPr>
        <p:spPr>
          <a:xfrm>
            <a:off x="4727848" y="1124744"/>
            <a:ext cx="2520280" cy="369332"/>
          </a:xfrm>
          <a:prstGeom prst="rect">
            <a:avLst/>
          </a:prstGeom>
          <a:noFill/>
        </p:spPr>
        <p:txBody>
          <a:bodyPr wrap="square" rtlCol="0">
            <a:spAutoFit/>
          </a:bodyPr>
          <a:lstStyle/>
          <a:p>
            <a:pPr algn="l"/>
            <a:r>
              <a:rPr kumimoji="1" lang="ja-JP" altLang="en-US" b="1" dirty="0"/>
              <a:t>掲載期間</a:t>
            </a:r>
          </a:p>
        </p:txBody>
      </p:sp>
      <p:sp>
        <p:nvSpPr>
          <p:cNvPr id="94" name="テキスト ボックス 93"/>
          <p:cNvSpPr txBox="1"/>
          <p:nvPr/>
        </p:nvSpPr>
        <p:spPr>
          <a:xfrm>
            <a:off x="6240016" y="1125276"/>
            <a:ext cx="4440195" cy="369332"/>
          </a:xfrm>
          <a:prstGeom prst="rect">
            <a:avLst/>
          </a:prstGeom>
          <a:noFill/>
        </p:spPr>
        <p:txBody>
          <a:bodyPr wrap="square" rtlCol="0">
            <a:spAutoFit/>
          </a:bodyPr>
          <a:lstStyle/>
          <a:p>
            <a:r>
              <a:rPr kumimoji="1" lang="en-US" altLang="ja-JP" sz="1800" dirty="0"/>
              <a:t>2023/2/1</a:t>
            </a:r>
            <a:r>
              <a:rPr kumimoji="1" lang="ja-JP" altLang="en-US" sz="1800" dirty="0"/>
              <a:t>（水）～</a:t>
            </a:r>
            <a:r>
              <a:rPr kumimoji="1" lang="en-US" altLang="ja-JP" sz="1800" dirty="0"/>
              <a:t>2023/5/31</a:t>
            </a:r>
            <a:r>
              <a:rPr kumimoji="1" lang="ja-JP" altLang="en-US" sz="1800" dirty="0"/>
              <a:t>（水）</a:t>
            </a:r>
          </a:p>
        </p:txBody>
      </p:sp>
      <p:sp>
        <p:nvSpPr>
          <p:cNvPr id="95" name="テキスト ボックス 94"/>
          <p:cNvSpPr txBox="1"/>
          <p:nvPr/>
        </p:nvSpPr>
        <p:spPr>
          <a:xfrm>
            <a:off x="4727848" y="1669062"/>
            <a:ext cx="2520280" cy="369332"/>
          </a:xfrm>
          <a:prstGeom prst="rect">
            <a:avLst/>
          </a:prstGeom>
          <a:noFill/>
        </p:spPr>
        <p:txBody>
          <a:bodyPr wrap="square" rtlCol="0">
            <a:spAutoFit/>
          </a:bodyPr>
          <a:lstStyle/>
          <a:p>
            <a:pPr algn="l"/>
            <a:r>
              <a:rPr kumimoji="1" lang="ja-JP" altLang="en-US" b="1" dirty="0"/>
              <a:t>掲載場所</a:t>
            </a:r>
          </a:p>
        </p:txBody>
      </p:sp>
      <p:sp>
        <p:nvSpPr>
          <p:cNvPr id="96" name="テキスト ボックス 95"/>
          <p:cNvSpPr txBox="1"/>
          <p:nvPr/>
        </p:nvSpPr>
        <p:spPr>
          <a:xfrm>
            <a:off x="6240016" y="1669594"/>
            <a:ext cx="5786050" cy="923330"/>
          </a:xfrm>
          <a:prstGeom prst="rect">
            <a:avLst/>
          </a:prstGeom>
          <a:noFill/>
        </p:spPr>
        <p:txBody>
          <a:bodyPr wrap="square" rtlCol="0">
            <a:spAutoFit/>
          </a:bodyPr>
          <a:lstStyle/>
          <a:p>
            <a:pPr algn="l"/>
            <a:r>
              <a:rPr kumimoji="1" lang="en-US" altLang="ja-JP" dirty="0"/>
              <a:t>Yahoo!</a:t>
            </a:r>
            <a:r>
              <a:rPr kumimoji="1" lang="ja-JP" altLang="en-US" dirty="0"/>
              <a:t>天気・災害　花粉情報</a:t>
            </a:r>
            <a:r>
              <a:rPr kumimoji="1" lang="en-US" altLang="ja-JP" dirty="0"/>
              <a:t>2023</a:t>
            </a:r>
            <a:r>
              <a:rPr kumimoji="1" lang="ja-JP" altLang="en-US" dirty="0"/>
              <a:t>ページ</a:t>
            </a:r>
            <a:endParaRPr kumimoji="1" lang="en-US" altLang="ja-JP" dirty="0"/>
          </a:p>
          <a:p>
            <a:pPr algn="l"/>
            <a:r>
              <a:rPr lang="en-US" altLang="ja-JP" dirty="0"/>
              <a:t>  - SP  </a:t>
            </a:r>
            <a:r>
              <a:rPr lang="ja-JP" altLang="en-US" dirty="0"/>
              <a:t>トップパネル（静止画／動画 </a:t>
            </a:r>
            <a:r>
              <a:rPr lang="en-US" altLang="ja-JP" dirty="0"/>
              <a:t>16:9</a:t>
            </a:r>
            <a:r>
              <a:rPr lang="ja-JP" altLang="en-US" dirty="0"/>
              <a:t>）</a:t>
            </a:r>
            <a:endParaRPr lang="en-US" altLang="ja-JP" dirty="0"/>
          </a:p>
          <a:p>
            <a:pPr algn="l"/>
            <a:r>
              <a:rPr kumimoji="1" lang="en-US" altLang="ja-JP" dirty="0"/>
              <a:t> </a:t>
            </a:r>
            <a:r>
              <a:rPr lang="ja-JP" altLang="en-US" dirty="0"/>
              <a:t> </a:t>
            </a:r>
            <a:r>
              <a:rPr lang="en-US" altLang="ja-JP" dirty="0"/>
              <a:t>- </a:t>
            </a:r>
            <a:r>
              <a:rPr kumimoji="1" lang="en-US" altLang="ja-JP" dirty="0"/>
              <a:t>PC </a:t>
            </a:r>
            <a:r>
              <a:rPr lang="ja-JP" altLang="en-US" dirty="0"/>
              <a:t> プライムディスプレイ（静止画／動画 </a:t>
            </a:r>
            <a:r>
              <a:rPr lang="en-US" altLang="ja-JP" dirty="0"/>
              <a:t>1:2</a:t>
            </a:r>
            <a:r>
              <a:rPr lang="ja-JP" altLang="en-US" dirty="0"/>
              <a:t>）</a:t>
            </a:r>
            <a:endParaRPr kumimoji="1" lang="ja-JP" altLang="en-US" dirty="0"/>
          </a:p>
        </p:txBody>
      </p:sp>
      <p:sp>
        <p:nvSpPr>
          <p:cNvPr id="100" name="テキスト ボックス 99"/>
          <p:cNvSpPr txBox="1"/>
          <p:nvPr/>
        </p:nvSpPr>
        <p:spPr>
          <a:xfrm>
            <a:off x="4727848" y="3113920"/>
            <a:ext cx="2520280" cy="369332"/>
          </a:xfrm>
          <a:prstGeom prst="rect">
            <a:avLst/>
          </a:prstGeom>
          <a:noFill/>
        </p:spPr>
        <p:txBody>
          <a:bodyPr wrap="square" rtlCol="0">
            <a:spAutoFit/>
          </a:bodyPr>
          <a:lstStyle/>
          <a:p>
            <a:pPr algn="l"/>
            <a:r>
              <a:rPr lang="ja-JP" altLang="en-US" b="1" dirty="0"/>
              <a:t>掲載タイプ</a:t>
            </a:r>
            <a:endParaRPr kumimoji="1" lang="ja-JP" altLang="en-US" b="1" dirty="0"/>
          </a:p>
        </p:txBody>
      </p:sp>
      <p:sp>
        <p:nvSpPr>
          <p:cNvPr id="101" name="テキスト ボックス 100"/>
          <p:cNvSpPr txBox="1"/>
          <p:nvPr/>
        </p:nvSpPr>
        <p:spPr>
          <a:xfrm>
            <a:off x="6240016" y="3114452"/>
            <a:ext cx="5088267" cy="923330"/>
          </a:xfrm>
          <a:prstGeom prst="rect">
            <a:avLst/>
          </a:prstGeom>
          <a:noFill/>
        </p:spPr>
        <p:txBody>
          <a:bodyPr wrap="square" rtlCol="0">
            <a:spAutoFit/>
          </a:bodyPr>
          <a:lstStyle/>
          <a:p>
            <a:pPr algn="l"/>
            <a:r>
              <a:rPr kumimoji="1" lang="ja-JP" altLang="en-US" dirty="0"/>
              <a:t>枠掲載型</a:t>
            </a:r>
            <a:endParaRPr kumimoji="1" lang="en-US" altLang="ja-JP" dirty="0"/>
          </a:p>
          <a:p>
            <a:pPr algn="l"/>
            <a:r>
              <a:rPr lang="ja-JP" altLang="en-US" dirty="0"/>
              <a:t>・枠数：</a:t>
            </a:r>
            <a:r>
              <a:rPr lang="en-US" altLang="ja-JP" dirty="0"/>
              <a:t>5</a:t>
            </a:r>
            <a:r>
              <a:rPr lang="ja-JP" altLang="en-US" dirty="0"/>
              <a:t>枠</a:t>
            </a:r>
            <a:endParaRPr lang="en-US" altLang="ja-JP" dirty="0"/>
          </a:p>
          <a:p>
            <a:pPr algn="l"/>
            <a:r>
              <a:rPr kumimoji="1" lang="ja-JP" altLang="en-US" dirty="0"/>
              <a:t>・</a:t>
            </a:r>
            <a:r>
              <a:rPr lang="ja-JP" altLang="en-US" dirty="0"/>
              <a:t>想定</a:t>
            </a:r>
            <a:r>
              <a:rPr lang="en-US" altLang="ja-JP" dirty="0"/>
              <a:t>PV</a:t>
            </a:r>
            <a:r>
              <a:rPr lang="ja-JP" altLang="en-US" dirty="0"/>
              <a:t>：</a:t>
            </a:r>
            <a:r>
              <a:rPr lang="en-US" altLang="ja-JP" dirty="0"/>
              <a:t>400</a:t>
            </a:r>
            <a:r>
              <a:rPr lang="ja-JP" altLang="en-US" dirty="0"/>
              <a:t>万</a:t>
            </a:r>
            <a:r>
              <a:rPr lang="en-US" altLang="ja-JP" dirty="0"/>
              <a:t>PV</a:t>
            </a:r>
            <a:r>
              <a:rPr lang="ja-JP" altLang="en-US" dirty="0"/>
              <a:t>／枠（通期）</a:t>
            </a:r>
            <a:endParaRPr kumimoji="1" lang="en-US" altLang="ja-JP" dirty="0"/>
          </a:p>
        </p:txBody>
      </p:sp>
      <p:sp>
        <p:nvSpPr>
          <p:cNvPr id="103" name="正方形/長方形 102">
            <a:extLst>
              <a:ext uri="{FF2B5EF4-FFF2-40B4-BE49-F238E27FC236}">
                <a16:creationId xmlns:a16="http://schemas.microsoft.com/office/drawing/2014/main" id="{63DC67D4-9C32-4642-8B78-1DC3B989775A}"/>
              </a:ext>
            </a:extLst>
          </p:cNvPr>
          <p:cNvSpPr/>
          <p:nvPr/>
        </p:nvSpPr>
        <p:spPr>
          <a:xfrm>
            <a:off x="6359732" y="2492896"/>
            <a:ext cx="6041362" cy="453970"/>
          </a:xfrm>
          <a:prstGeom prst="rect">
            <a:avLst/>
          </a:prstGeom>
        </p:spPr>
        <p:txBody>
          <a:bodyPr wrap="square">
            <a:spAutoFit/>
          </a:bodyPr>
          <a:lstStyle/>
          <a:p>
            <a:pPr defTabSz="1131757">
              <a:lnSpc>
                <a:spcPct val="120000"/>
              </a:lnSpc>
              <a:defRPr/>
            </a:pPr>
            <a:r>
              <a:rPr lang="en-US" altLang="ja-JP" sz="1000" dirty="0">
                <a:solidFill>
                  <a:schemeClr val="accent3"/>
                </a:solidFill>
              </a:rPr>
              <a:t>※</a:t>
            </a:r>
            <a:r>
              <a:rPr lang="ja-JP" altLang="en-US" sz="1000" dirty="0">
                <a:solidFill>
                  <a:schemeClr val="accent3"/>
                </a:solidFill>
              </a:rPr>
              <a:t>同じページに</a:t>
            </a:r>
            <a:r>
              <a:rPr lang="en-US" altLang="ja-JP" sz="1000" dirty="0">
                <a:solidFill>
                  <a:schemeClr val="accent3"/>
                </a:solidFill>
              </a:rPr>
              <a:t>YDA</a:t>
            </a:r>
            <a:r>
              <a:rPr lang="ja-JP" altLang="en-US" sz="1000" dirty="0">
                <a:solidFill>
                  <a:schemeClr val="accent3"/>
                </a:solidFill>
              </a:rPr>
              <a:t>（運用型）が掲載されますが、制御はできません。</a:t>
            </a:r>
            <a:endParaRPr lang="en-US" altLang="ja-JP" sz="1000" dirty="0">
              <a:solidFill>
                <a:schemeClr val="accent3"/>
              </a:solidFill>
            </a:endParaRPr>
          </a:p>
          <a:p>
            <a:pPr defTabSz="1131757">
              <a:lnSpc>
                <a:spcPct val="120000"/>
              </a:lnSpc>
              <a:defRPr/>
            </a:pPr>
            <a:r>
              <a:rPr lang="en-US" altLang="ja-JP" sz="1000" dirty="0">
                <a:solidFill>
                  <a:schemeClr val="accent3"/>
                </a:solidFill>
              </a:rPr>
              <a:t>※</a:t>
            </a:r>
            <a:r>
              <a:rPr lang="ja-JP" altLang="en-US" sz="1000" dirty="0">
                <a:solidFill>
                  <a:schemeClr val="accent3"/>
                </a:solidFill>
              </a:rPr>
              <a:t>デバイスを分けての掲載はできません。またデバイス毎の掲載比率は指定できません。</a:t>
            </a:r>
            <a:endParaRPr lang="en-US" altLang="ja-JP" sz="1000" dirty="0">
              <a:solidFill>
                <a:schemeClr val="accent3"/>
              </a:solidFill>
            </a:endParaRPr>
          </a:p>
        </p:txBody>
      </p:sp>
      <p:sp>
        <p:nvSpPr>
          <p:cNvPr id="104" name="正方形/長方形 103">
            <a:extLst>
              <a:ext uri="{FF2B5EF4-FFF2-40B4-BE49-F238E27FC236}">
                <a16:creationId xmlns:a16="http://schemas.microsoft.com/office/drawing/2014/main" id="{63DC67D4-9C32-4642-8B78-1DC3B989775A}"/>
              </a:ext>
            </a:extLst>
          </p:cNvPr>
          <p:cNvSpPr/>
          <p:nvPr/>
        </p:nvSpPr>
        <p:spPr>
          <a:xfrm>
            <a:off x="6359732" y="3938016"/>
            <a:ext cx="6041362" cy="646331"/>
          </a:xfrm>
          <a:prstGeom prst="rect">
            <a:avLst/>
          </a:prstGeom>
        </p:spPr>
        <p:txBody>
          <a:bodyPr wrap="square">
            <a:spAutoFit/>
          </a:bodyPr>
          <a:lstStyle/>
          <a:p>
            <a:pPr defTabSz="1131757">
              <a:lnSpc>
                <a:spcPct val="120000"/>
              </a:lnSpc>
              <a:defRPr/>
            </a:pPr>
            <a:r>
              <a:rPr lang="en-US" altLang="ja-JP" sz="1000" dirty="0">
                <a:solidFill>
                  <a:schemeClr val="accent3"/>
                </a:solidFill>
              </a:rPr>
              <a:t>※</a:t>
            </a:r>
            <a:r>
              <a:rPr lang="ja-JP" altLang="en-US" sz="1000" dirty="0">
                <a:solidFill>
                  <a:schemeClr val="accent3"/>
                </a:solidFill>
              </a:rPr>
              <a:t>広告掲載結果としてレポーティング可能な項目に</a:t>
            </a:r>
            <a:r>
              <a:rPr lang="en-US" altLang="ja-JP" sz="1000" dirty="0">
                <a:solidFill>
                  <a:schemeClr val="accent3"/>
                </a:solidFill>
              </a:rPr>
              <a:t>PV</a:t>
            </a:r>
            <a:r>
              <a:rPr lang="ja-JP" altLang="en-US" sz="1000" dirty="0">
                <a:solidFill>
                  <a:schemeClr val="accent3"/>
                </a:solidFill>
              </a:rPr>
              <a:t>は含みません。</a:t>
            </a:r>
            <a:endParaRPr lang="en-US" altLang="ja-JP" sz="1000" dirty="0">
              <a:solidFill>
                <a:schemeClr val="accent3"/>
              </a:solidFill>
            </a:endParaRPr>
          </a:p>
          <a:p>
            <a:pPr defTabSz="1131757">
              <a:lnSpc>
                <a:spcPct val="120000"/>
              </a:lnSpc>
              <a:defRPr/>
            </a:pPr>
            <a:r>
              <a:rPr lang="en-US" altLang="ja-JP" sz="1000" dirty="0">
                <a:solidFill>
                  <a:schemeClr val="accent3"/>
                </a:solidFill>
              </a:rPr>
              <a:t>※2</a:t>
            </a:r>
            <a:r>
              <a:rPr lang="ja-JP" altLang="en-US" sz="1000" dirty="0">
                <a:solidFill>
                  <a:schemeClr val="accent3"/>
                </a:solidFill>
              </a:rPr>
              <a:t>デバイス合計の想定です。</a:t>
            </a:r>
            <a:endParaRPr lang="en-US" altLang="ja-JP" sz="1000" dirty="0">
              <a:solidFill>
                <a:schemeClr val="accent3"/>
              </a:solidFill>
            </a:endParaRPr>
          </a:p>
          <a:p>
            <a:pPr defTabSz="1131757">
              <a:lnSpc>
                <a:spcPct val="120000"/>
              </a:lnSpc>
              <a:defRPr/>
            </a:pPr>
            <a:r>
              <a:rPr lang="en-US" altLang="ja-JP" sz="1000" dirty="0">
                <a:solidFill>
                  <a:schemeClr val="accent3"/>
                </a:solidFill>
              </a:rPr>
              <a:t>※</a:t>
            </a:r>
            <a:r>
              <a:rPr lang="ja-JP" altLang="en-US" sz="1000" dirty="0">
                <a:solidFill>
                  <a:schemeClr val="accent3"/>
                </a:solidFill>
              </a:rPr>
              <a:t>本商品は</a:t>
            </a:r>
            <a:r>
              <a:rPr lang="en-US" altLang="ja-JP" sz="1000" dirty="0">
                <a:solidFill>
                  <a:schemeClr val="accent3"/>
                </a:solidFill>
              </a:rPr>
              <a:t>PV</a:t>
            </a:r>
            <a:r>
              <a:rPr lang="ja-JP" altLang="en-US" sz="1000" dirty="0">
                <a:solidFill>
                  <a:schemeClr val="accent3"/>
                </a:solidFill>
              </a:rPr>
              <a:t>保証の商品ではございません。</a:t>
            </a:r>
            <a:r>
              <a:rPr lang="en-US" altLang="ja-JP" sz="1000" dirty="0">
                <a:solidFill>
                  <a:schemeClr val="accent3"/>
                </a:solidFill>
              </a:rPr>
              <a:t>PV</a:t>
            </a:r>
            <a:r>
              <a:rPr lang="ja-JP" altLang="en-US" sz="1000" dirty="0">
                <a:solidFill>
                  <a:schemeClr val="accent3"/>
                </a:solidFill>
              </a:rPr>
              <a:t>想定に未達でも補填はございません。</a:t>
            </a:r>
            <a:endParaRPr lang="en-US" altLang="ja-JP" sz="1000" dirty="0">
              <a:solidFill>
                <a:schemeClr val="accent3"/>
              </a:solidFill>
            </a:endParaRPr>
          </a:p>
        </p:txBody>
      </p:sp>
      <p:sp>
        <p:nvSpPr>
          <p:cNvPr id="105" name="テキスト ボックス 104"/>
          <p:cNvSpPr txBox="1"/>
          <p:nvPr/>
        </p:nvSpPr>
        <p:spPr>
          <a:xfrm>
            <a:off x="4727848" y="4698000"/>
            <a:ext cx="2520280" cy="369332"/>
          </a:xfrm>
          <a:prstGeom prst="rect">
            <a:avLst/>
          </a:prstGeom>
          <a:noFill/>
        </p:spPr>
        <p:txBody>
          <a:bodyPr wrap="square" rtlCol="0">
            <a:spAutoFit/>
          </a:bodyPr>
          <a:lstStyle/>
          <a:p>
            <a:pPr algn="l"/>
            <a:r>
              <a:rPr lang="ja-JP" altLang="en-US" b="1" dirty="0"/>
              <a:t>料金</a:t>
            </a:r>
            <a:endParaRPr kumimoji="1" lang="ja-JP" altLang="en-US" b="1" dirty="0"/>
          </a:p>
        </p:txBody>
      </p:sp>
      <p:sp>
        <p:nvSpPr>
          <p:cNvPr id="106" name="テキスト ボックス 105"/>
          <p:cNvSpPr txBox="1"/>
          <p:nvPr/>
        </p:nvSpPr>
        <p:spPr>
          <a:xfrm>
            <a:off x="6240016" y="4698000"/>
            <a:ext cx="5088267" cy="369332"/>
          </a:xfrm>
          <a:prstGeom prst="rect">
            <a:avLst/>
          </a:prstGeom>
          <a:noFill/>
        </p:spPr>
        <p:txBody>
          <a:bodyPr wrap="square" rtlCol="0">
            <a:spAutoFit/>
          </a:bodyPr>
          <a:lstStyle/>
          <a:p>
            <a:pPr algn="l"/>
            <a:r>
              <a:rPr lang="en-US" altLang="ja-JP" dirty="0"/>
              <a:t>300</a:t>
            </a:r>
            <a:r>
              <a:rPr lang="ja-JP" altLang="en-US" dirty="0"/>
              <a:t>万円／枠（グロス）</a:t>
            </a:r>
            <a:endParaRPr kumimoji="1" lang="en-US" altLang="ja-JP" dirty="0"/>
          </a:p>
        </p:txBody>
      </p:sp>
      <p:sp>
        <p:nvSpPr>
          <p:cNvPr id="107" name="テキスト ボックス 106"/>
          <p:cNvSpPr txBox="1"/>
          <p:nvPr/>
        </p:nvSpPr>
        <p:spPr>
          <a:xfrm>
            <a:off x="4727848" y="5229200"/>
            <a:ext cx="2520280" cy="646331"/>
          </a:xfrm>
          <a:prstGeom prst="rect">
            <a:avLst/>
          </a:prstGeom>
          <a:noFill/>
        </p:spPr>
        <p:txBody>
          <a:bodyPr wrap="square" rtlCol="0">
            <a:spAutoFit/>
          </a:bodyPr>
          <a:lstStyle/>
          <a:p>
            <a:pPr algn="l"/>
            <a:r>
              <a:rPr lang="ja-JP" altLang="en-US" b="1" dirty="0"/>
              <a:t>エントリー</a:t>
            </a:r>
            <a:endParaRPr lang="en-US" altLang="ja-JP" b="1" dirty="0"/>
          </a:p>
          <a:p>
            <a:pPr algn="l"/>
            <a:r>
              <a:rPr kumimoji="1" lang="ja-JP" altLang="en-US" b="1" dirty="0"/>
              <a:t>期間</a:t>
            </a:r>
          </a:p>
        </p:txBody>
      </p:sp>
      <p:sp>
        <p:nvSpPr>
          <p:cNvPr id="108" name="テキスト ボックス 107"/>
          <p:cNvSpPr txBox="1"/>
          <p:nvPr/>
        </p:nvSpPr>
        <p:spPr>
          <a:xfrm>
            <a:off x="6240017" y="5219908"/>
            <a:ext cx="5761749" cy="646331"/>
          </a:xfrm>
          <a:prstGeom prst="rect">
            <a:avLst/>
          </a:prstGeom>
          <a:noFill/>
        </p:spPr>
        <p:txBody>
          <a:bodyPr wrap="square" rtlCol="0">
            <a:spAutoFit/>
          </a:bodyPr>
          <a:lstStyle/>
          <a:p>
            <a:pPr algn="l"/>
            <a:r>
              <a:rPr lang="en-US" altLang="ja-JP" dirty="0"/>
              <a:t>5</a:t>
            </a:r>
            <a:r>
              <a:rPr lang="ja-JP" altLang="en-US" dirty="0"/>
              <a:t>枠買切り：</a:t>
            </a:r>
            <a:r>
              <a:rPr lang="en-US" altLang="ja-JP" dirty="0"/>
              <a:t>2022/11/9</a:t>
            </a:r>
            <a:r>
              <a:rPr lang="ja-JP" altLang="en-US" dirty="0"/>
              <a:t>（水）～</a:t>
            </a:r>
            <a:r>
              <a:rPr lang="en-US" altLang="ja-JP" dirty="0"/>
              <a:t>2022/11/18</a:t>
            </a:r>
            <a:r>
              <a:rPr lang="ja-JP" altLang="en-US" dirty="0"/>
              <a:t>（金）</a:t>
            </a:r>
            <a:endParaRPr lang="en-US" altLang="ja-JP" dirty="0"/>
          </a:p>
          <a:p>
            <a:pPr algn="l"/>
            <a:r>
              <a:rPr lang="en-US" altLang="ja-JP" dirty="0"/>
              <a:t>1</a:t>
            </a:r>
            <a:r>
              <a:rPr lang="ja-JP" altLang="en-US" dirty="0"/>
              <a:t>枠ずつ：</a:t>
            </a:r>
            <a:r>
              <a:rPr lang="en-US" altLang="ja-JP" dirty="0"/>
              <a:t>2022/11/21</a:t>
            </a:r>
            <a:r>
              <a:rPr lang="ja-JP" altLang="en-US" dirty="0"/>
              <a:t>（月）～</a:t>
            </a:r>
            <a:r>
              <a:rPr lang="en-US" altLang="ja-JP" dirty="0"/>
              <a:t>2023/1/13</a:t>
            </a:r>
            <a:r>
              <a:rPr lang="ja-JP" altLang="en-US" dirty="0"/>
              <a:t>（金）</a:t>
            </a:r>
            <a:endParaRPr kumimoji="1" lang="en-US" altLang="ja-JP" dirty="0"/>
          </a:p>
        </p:txBody>
      </p:sp>
      <p:sp>
        <p:nvSpPr>
          <p:cNvPr id="109" name="正方形/長方形 108">
            <a:extLst>
              <a:ext uri="{FF2B5EF4-FFF2-40B4-BE49-F238E27FC236}">
                <a16:creationId xmlns:a16="http://schemas.microsoft.com/office/drawing/2014/main" id="{63DC67D4-9C32-4642-8B78-1DC3B989775A}"/>
              </a:ext>
            </a:extLst>
          </p:cNvPr>
          <p:cNvSpPr/>
          <p:nvPr/>
        </p:nvSpPr>
        <p:spPr>
          <a:xfrm>
            <a:off x="6359732" y="5783139"/>
            <a:ext cx="6041362" cy="823302"/>
          </a:xfrm>
          <a:prstGeom prst="rect">
            <a:avLst/>
          </a:prstGeom>
        </p:spPr>
        <p:txBody>
          <a:bodyPr wrap="square">
            <a:spAutoFit/>
          </a:bodyPr>
          <a:lstStyle/>
          <a:p>
            <a:pPr defTabSz="1131757">
              <a:lnSpc>
                <a:spcPct val="120000"/>
              </a:lnSpc>
              <a:defRPr/>
            </a:pPr>
            <a:r>
              <a:rPr lang="en-US" altLang="ja-JP" sz="1000" dirty="0">
                <a:solidFill>
                  <a:schemeClr val="accent3"/>
                </a:solidFill>
              </a:rPr>
              <a:t>※</a:t>
            </a:r>
            <a:r>
              <a:rPr lang="ja-JP" altLang="en-US" sz="1000" dirty="0">
                <a:solidFill>
                  <a:schemeClr val="accent3"/>
                </a:solidFill>
              </a:rPr>
              <a:t>上記期間内で先着順の販売とさせていただきます。</a:t>
            </a:r>
            <a:endParaRPr lang="en-US" altLang="ja-JP" sz="1000" dirty="0">
              <a:solidFill>
                <a:schemeClr val="accent3"/>
              </a:solidFill>
            </a:endParaRPr>
          </a:p>
          <a:p>
            <a:pPr defTabSz="1131757">
              <a:lnSpc>
                <a:spcPct val="120000"/>
              </a:lnSpc>
              <a:defRPr/>
            </a:pPr>
            <a:r>
              <a:rPr lang="ja-JP" altLang="en-US" sz="1000" dirty="0">
                <a:solidFill>
                  <a:schemeClr val="accent3"/>
                </a:solidFill>
              </a:rPr>
              <a:t>　全ての枠が埋まり次第販売終了とさせていただきます。</a:t>
            </a:r>
            <a:endParaRPr lang="en-US" altLang="ja-JP" sz="1000" dirty="0">
              <a:solidFill>
                <a:schemeClr val="accent3"/>
              </a:solidFill>
            </a:endParaRPr>
          </a:p>
          <a:p>
            <a:pPr defTabSz="1131757">
              <a:lnSpc>
                <a:spcPct val="120000"/>
              </a:lnSpc>
              <a:defRPr/>
            </a:pPr>
            <a:r>
              <a:rPr lang="en-US" altLang="ja-JP" sz="1000" dirty="0">
                <a:solidFill>
                  <a:schemeClr val="accent3"/>
                </a:solidFill>
              </a:rPr>
              <a:t>※5</a:t>
            </a:r>
            <a:r>
              <a:rPr lang="ja-JP" altLang="en-US" sz="1000" dirty="0">
                <a:solidFill>
                  <a:schemeClr val="accent3"/>
                </a:solidFill>
              </a:rPr>
              <a:t>枠買切りが決定時点で販売終了となり、</a:t>
            </a:r>
            <a:r>
              <a:rPr lang="en-US" altLang="ja-JP" sz="1000" dirty="0">
                <a:solidFill>
                  <a:schemeClr val="accent3"/>
                </a:solidFill>
              </a:rPr>
              <a:t>1</a:t>
            </a:r>
            <a:r>
              <a:rPr lang="ja-JP" altLang="en-US" sz="1000" dirty="0">
                <a:solidFill>
                  <a:schemeClr val="accent3"/>
                </a:solidFill>
              </a:rPr>
              <a:t>枠ずつは販売いたしません。</a:t>
            </a:r>
            <a:endParaRPr lang="en-US" altLang="ja-JP" sz="1000" dirty="0">
              <a:solidFill>
                <a:schemeClr val="accent3"/>
              </a:solidFill>
            </a:endParaRPr>
          </a:p>
          <a:p>
            <a:pPr defTabSz="1131757">
              <a:lnSpc>
                <a:spcPct val="120000"/>
              </a:lnSpc>
              <a:defRPr/>
            </a:pPr>
            <a:r>
              <a:rPr lang="en-US" altLang="ja-JP" sz="1000" dirty="0">
                <a:solidFill>
                  <a:schemeClr val="accent3"/>
                </a:solidFill>
              </a:rPr>
              <a:t>※</a:t>
            </a:r>
            <a:r>
              <a:rPr lang="ja-JP" altLang="en-US" sz="1000" dirty="0">
                <a:solidFill>
                  <a:schemeClr val="accent3"/>
                </a:solidFill>
              </a:rPr>
              <a:t>実施可否確認・エントリーフローは</a:t>
            </a:r>
            <a:r>
              <a:rPr lang="en-US" altLang="ja-JP" sz="1000" dirty="0">
                <a:solidFill>
                  <a:schemeClr val="accent3"/>
                </a:solidFill>
              </a:rPr>
              <a:t>p.18</a:t>
            </a:r>
            <a:r>
              <a:rPr lang="ja-JP" altLang="en-US" sz="1000" dirty="0">
                <a:solidFill>
                  <a:schemeClr val="accent3"/>
                </a:solidFill>
              </a:rPr>
              <a:t>をご確認ください。</a:t>
            </a:r>
            <a:endParaRPr lang="en-US" altLang="ja-JP" sz="1000" dirty="0">
              <a:solidFill>
                <a:schemeClr val="accent3"/>
              </a:solidFill>
            </a:endParaRPr>
          </a:p>
        </p:txBody>
      </p:sp>
      <p:cxnSp>
        <p:nvCxnSpPr>
          <p:cNvPr id="111" name="直線コネクタ 110"/>
          <p:cNvCxnSpPr/>
          <p:nvPr/>
        </p:nvCxnSpPr>
        <p:spPr>
          <a:xfrm>
            <a:off x="4799856" y="1534362"/>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4799856" y="2996952"/>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4799856" y="460800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a:off x="4799856" y="508518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63DC67D4-9C32-4642-8B78-1DC3B989775A}"/>
              </a:ext>
            </a:extLst>
          </p:cNvPr>
          <p:cNvSpPr/>
          <p:nvPr/>
        </p:nvSpPr>
        <p:spPr>
          <a:xfrm>
            <a:off x="767408" y="6381328"/>
            <a:ext cx="4534505"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画面はイメージです。デザイン・特集内容は変更となる場合がございます。</a:t>
            </a:r>
            <a:endParaRPr lang="en-US" altLang="ja-JP" sz="800" dirty="0">
              <a:solidFill>
                <a:schemeClr val="accent3"/>
              </a:solidFill>
            </a:endParaRPr>
          </a:p>
        </p:txBody>
      </p:sp>
      <p:sp>
        <p:nvSpPr>
          <p:cNvPr id="2" name="フッター プレースホルダー 4">
            <a:extLst>
              <a:ext uri="{FF2B5EF4-FFF2-40B4-BE49-F238E27FC236}">
                <a16:creationId xmlns:a16="http://schemas.microsoft.com/office/drawing/2014/main" id="{F6BACEF1-8B7C-D3C9-3FE2-18D7FC4F5553}"/>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7135032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概要（オプション</a:t>
            </a:r>
            <a:r>
              <a:rPr lang="en-US" altLang="ja-JP" dirty="0"/>
              <a:t>1</a:t>
            </a:r>
            <a:r>
              <a:rPr lang="ja-JP" altLang="en-US" dirty="0"/>
              <a:t>）</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grpSp>
        <p:nvGrpSpPr>
          <p:cNvPr id="90" name="グループ化 89"/>
          <p:cNvGrpSpPr/>
          <p:nvPr/>
        </p:nvGrpSpPr>
        <p:grpSpPr>
          <a:xfrm>
            <a:off x="839337" y="4797152"/>
            <a:ext cx="2448352" cy="1604094"/>
            <a:chOff x="695400" y="3861048"/>
            <a:chExt cx="3672408" cy="2592288"/>
          </a:xfrm>
        </p:grpSpPr>
        <p:pic>
          <p:nvPicPr>
            <p:cNvPr id="25" name="図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9456" y="3861048"/>
              <a:ext cx="2707723" cy="2592288"/>
            </a:xfrm>
            <a:prstGeom prst="rect">
              <a:avLst/>
            </a:prstGeom>
          </p:spPr>
        </p:pic>
        <p:sp>
          <p:nvSpPr>
            <p:cNvPr id="47" name="フローチャート: 処理 46"/>
            <p:cNvSpPr/>
            <p:nvPr/>
          </p:nvSpPr>
          <p:spPr>
            <a:xfrm>
              <a:off x="2021893" y="3953527"/>
              <a:ext cx="874843" cy="14492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0" name="フローチャート: 処理 79"/>
            <p:cNvSpPr/>
            <p:nvPr/>
          </p:nvSpPr>
          <p:spPr>
            <a:xfrm>
              <a:off x="1584471" y="4154930"/>
              <a:ext cx="874843" cy="7200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2" name="フローチャート: 処理 81"/>
            <p:cNvSpPr/>
            <p:nvPr/>
          </p:nvSpPr>
          <p:spPr>
            <a:xfrm>
              <a:off x="3050636" y="4055253"/>
              <a:ext cx="874843" cy="2358016"/>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フローチャート: 処理 45"/>
            <p:cNvSpPr/>
            <p:nvPr/>
          </p:nvSpPr>
          <p:spPr>
            <a:xfrm>
              <a:off x="695400" y="3861048"/>
              <a:ext cx="3672408" cy="2592288"/>
            </a:xfrm>
            <a:prstGeom prst="flowChartProcess">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図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369" y="5681580"/>
              <a:ext cx="741108" cy="766210"/>
            </a:xfrm>
            <a:prstGeom prst="rect">
              <a:avLst/>
            </a:prstGeom>
          </p:spPr>
        </p:pic>
        <p:sp>
          <p:nvSpPr>
            <p:cNvPr id="83" name="フローチャート: 処理 82"/>
            <p:cNvSpPr/>
            <p:nvPr/>
          </p:nvSpPr>
          <p:spPr>
            <a:xfrm>
              <a:off x="3045316" y="4261022"/>
              <a:ext cx="745288" cy="138600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7" name="テキスト ボックス 76"/>
            <p:cNvSpPr txBox="1"/>
            <p:nvPr/>
          </p:nvSpPr>
          <p:spPr>
            <a:xfrm>
              <a:off x="3042801" y="4787859"/>
              <a:ext cx="1224136" cy="447643"/>
            </a:xfrm>
            <a:prstGeom prst="rect">
              <a:avLst/>
            </a:prstGeom>
            <a:noFill/>
          </p:spPr>
          <p:txBody>
            <a:bodyPr wrap="square" rtlCol="0">
              <a:spAutoFit/>
            </a:bodyPr>
            <a:lstStyle/>
            <a:p>
              <a:pPr algn="l"/>
              <a:r>
                <a:rPr kumimoji="1" lang="ja-JP" altLang="en-US" sz="1200" dirty="0">
                  <a:solidFill>
                    <a:schemeClr val="bg1"/>
                  </a:solidFill>
                </a:rPr>
                <a:t>広告</a:t>
              </a:r>
            </a:p>
          </p:txBody>
        </p:sp>
      </p:grpSp>
      <p:sp>
        <p:nvSpPr>
          <p:cNvPr id="93" name="テキスト ボックス 92"/>
          <p:cNvSpPr txBox="1"/>
          <p:nvPr/>
        </p:nvSpPr>
        <p:spPr>
          <a:xfrm>
            <a:off x="5023190" y="2132856"/>
            <a:ext cx="2520280" cy="369332"/>
          </a:xfrm>
          <a:prstGeom prst="rect">
            <a:avLst/>
          </a:prstGeom>
          <a:noFill/>
        </p:spPr>
        <p:txBody>
          <a:bodyPr wrap="square" rtlCol="0">
            <a:spAutoFit/>
          </a:bodyPr>
          <a:lstStyle/>
          <a:p>
            <a:pPr algn="l"/>
            <a:r>
              <a:rPr kumimoji="1" lang="ja-JP" altLang="en-US" b="1" dirty="0"/>
              <a:t>掲載期間</a:t>
            </a:r>
          </a:p>
        </p:txBody>
      </p:sp>
      <p:sp>
        <p:nvSpPr>
          <p:cNvPr id="94" name="テキスト ボックス 93"/>
          <p:cNvSpPr txBox="1"/>
          <p:nvPr/>
        </p:nvSpPr>
        <p:spPr>
          <a:xfrm>
            <a:off x="6890427" y="2133388"/>
            <a:ext cx="4534165" cy="369332"/>
          </a:xfrm>
          <a:prstGeom prst="rect">
            <a:avLst/>
          </a:prstGeom>
          <a:noFill/>
        </p:spPr>
        <p:txBody>
          <a:bodyPr wrap="square" rtlCol="0">
            <a:spAutoFit/>
          </a:bodyPr>
          <a:lstStyle/>
          <a:p>
            <a:r>
              <a:rPr kumimoji="1" lang="en-US" altLang="ja-JP" sz="1800" dirty="0"/>
              <a:t>2023/2/1</a:t>
            </a:r>
            <a:r>
              <a:rPr kumimoji="1" lang="ja-JP" altLang="en-US" sz="1800" dirty="0"/>
              <a:t>（水）～</a:t>
            </a:r>
            <a:r>
              <a:rPr kumimoji="1" lang="en-US" altLang="ja-JP" sz="1800" dirty="0"/>
              <a:t>2023/5/31</a:t>
            </a:r>
            <a:r>
              <a:rPr kumimoji="1" lang="ja-JP" altLang="en-US" sz="1800" dirty="0"/>
              <a:t>（水）</a:t>
            </a:r>
          </a:p>
        </p:txBody>
      </p:sp>
      <p:sp>
        <p:nvSpPr>
          <p:cNvPr id="95" name="テキスト ボックス 94"/>
          <p:cNvSpPr txBox="1"/>
          <p:nvPr/>
        </p:nvSpPr>
        <p:spPr>
          <a:xfrm>
            <a:off x="5023190" y="2677174"/>
            <a:ext cx="2520280" cy="369332"/>
          </a:xfrm>
          <a:prstGeom prst="rect">
            <a:avLst/>
          </a:prstGeom>
          <a:noFill/>
        </p:spPr>
        <p:txBody>
          <a:bodyPr wrap="square" rtlCol="0">
            <a:spAutoFit/>
          </a:bodyPr>
          <a:lstStyle/>
          <a:p>
            <a:pPr algn="l"/>
            <a:r>
              <a:rPr kumimoji="1" lang="ja-JP" altLang="en-US" b="1" dirty="0"/>
              <a:t>掲載場所</a:t>
            </a:r>
          </a:p>
        </p:txBody>
      </p:sp>
      <p:sp>
        <p:nvSpPr>
          <p:cNvPr id="96" name="テキスト ボックス 95"/>
          <p:cNvSpPr txBox="1"/>
          <p:nvPr/>
        </p:nvSpPr>
        <p:spPr>
          <a:xfrm>
            <a:off x="6890427" y="2710661"/>
            <a:ext cx="5085549" cy="646331"/>
          </a:xfrm>
          <a:prstGeom prst="rect">
            <a:avLst/>
          </a:prstGeom>
          <a:noFill/>
        </p:spPr>
        <p:txBody>
          <a:bodyPr wrap="square" rtlCol="0">
            <a:spAutoFit/>
          </a:bodyPr>
          <a:lstStyle/>
          <a:p>
            <a:pPr algn="l"/>
            <a:r>
              <a:rPr kumimoji="1" lang="en-US" altLang="ja-JP" dirty="0"/>
              <a:t>Yahoo!</a:t>
            </a:r>
            <a:r>
              <a:rPr kumimoji="1" lang="ja-JP" altLang="en-US" dirty="0"/>
              <a:t>天気・災害　花粉情報</a:t>
            </a:r>
            <a:r>
              <a:rPr kumimoji="1" lang="en-US" altLang="ja-JP" dirty="0"/>
              <a:t>2023</a:t>
            </a:r>
            <a:r>
              <a:rPr kumimoji="1" lang="ja-JP" altLang="en-US" dirty="0"/>
              <a:t>ページ</a:t>
            </a:r>
            <a:r>
              <a:rPr lang="ja-JP" altLang="en-US" dirty="0"/>
              <a:t>内</a:t>
            </a:r>
            <a:endParaRPr lang="en-US" altLang="ja-JP" dirty="0"/>
          </a:p>
          <a:p>
            <a:pPr algn="l"/>
            <a:r>
              <a:rPr kumimoji="1" lang="ja-JP" altLang="en-US" dirty="0"/>
              <a:t>アイコン掲出部分すべて</a:t>
            </a:r>
            <a:endParaRPr kumimoji="1" lang="en-US" altLang="ja-JP" dirty="0"/>
          </a:p>
        </p:txBody>
      </p:sp>
      <p:sp>
        <p:nvSpPr>
          <p:cNvPr id="100" name="テキスト ボックス 99"/>
          <p:cNvSpPr txBox="1"/>
          <p:nvPr/>
        </p:nvSpPr>
        <p:spPr>
          <a:xfrm>
            <a:off x="5023190" y="3545968"/>
            <a:ext cx="2520280" cy="369332"/>
          </a:xfrm>
          <a:prstGeom prst="rect">
            <a:avLst/>
          </a:prstGeom>
          <a:noFill/>
        </p:spPr>
        <p:txBody>
          <a:bodyPr wrap="square" rtlCol="0">
            <a:spAutoFit/>
          </a:bodyPr>
          <a:lstStyle/>
          <a:p>
            <a:pPr algn="l"/>
            <a:r>
              <a:rPr lang="ja-JP" altLang="en-US" b="1" dirty="0"/>
              <a:t>掲載デバイス</a:t>
            </a:r>
            <a:endParaRPr kumimoji="1" lang="ja-JP" altLang="en-US" b="1" dirty="0"/>
          </a:p>
        </p:txBody>
      </p:sp>
      <p:sp>
        <p:nvSpPr>
          <p:cNvPr id="101" name="テキスト ボックス 100"/>
          <p:cNvSpPr txBox="1"/>
          <p:nvPr/>
        </p:nvSpPr>
        <p:spPr>
          <a:xfrm>
            <a:off x="6890427" y="3546000"/>
            <a:ext cx="4584211" cy="369332"/>
          </a:xfrm>
          <a:prstGeom prst="rect">
            <a:avLst/>
          </a:prstGeom>
          <a:noFill/>
        </p:spPr>
        <p:txBody>
          <a:bodyPr wrap="square" rtlCol="0">
            <a:spAutoFit/>
          </a:bodyPr>
          <a:lstStyle/>
          <a:p>
            <a:pPr algn="l"/>
            <a:r>
              <a:rPr kumimoji="1" lang="en-US" altLang="ja-JP" dirty="0"/>
              <a:t>PC</a:t>
            </a:r>
            <a:r>
              <a:rPr kumimoji="1" lang="ja-JP" altLang="en-US" dirty="0"/>
              <a:t>・スマートフォン</a:t>
            </a:r>
            <a:endParaRPr kumimoji="1" lang="en-US" altLang="ja-JP" dirty="0"/>
          </a:p>
        </p:txBody>
      </p:sp>
      <p:sp>
        <p:nvSpPr>
          <p:cNvPr id="105" name="テキスト ボックス 104"/>
          <p:cNvSpPr txBox="1"/>
          <p:nvPr/>
        </p:nvSpPr>
        <p:spPr>
          <a:xfrm>
            <a:off x="5023190" y="4067780"/>
            <a:ext cx="2520280" cy="369332"/>
          </a:xfrm>
          <a:prstGeom prst="rect">
            <a:avLst/>
          </a:prstGeom>
          <a:noFill/>
        </p:spPr>
        <p:txBody>
          <a:bodyPr wrap="square" rtlCol="0">
            <a:spAutoFit/>
          </a:bodyPr>
          <a:lstStyle/>
          <a:p>
            <a:pPr algn="l"/>
            <a:r>
              <a:rPr lang="ja-JP" altLang="en-US" b="1" dirty="0"/>
              <a:t>料金</a:t>
            </a:r>
            <a:endParaRPr kumimoji="1" lang="ja-JP" altLang="en-US" b="1" dirty="0"/>
          </a:p>
        </p:txBody>
      </p:sp>
      <p:sp>
        <p:nvSpPr>
          <p:cNvPr id="106" name="テキスト ボックス 105"/>
          <p:cNvSpPr txBox="1"/>
          <p:nvPr/>
        </p:nvSpPr>
        <p:spPr>
          <a:xfrm>
            <a:off x="6890427" y="4067780"/>
            <a:ext cx="4584211" cy="369332"/>
          </a:xfrm>
          <a:prstGeom prst="rect">
            <a:avLst/>
          </a:prstGeom>
          <a:noFill/>
        </p:spPr>
        <p:txBody>
          <a:bodyPr wrap="square" rtlCol="0">
            <a:spAutoFit/>
          </a:bodyPr>
          <a:lstStyle/>
          <a:p>
            <a:pPr algn="l"/>
            <a:r>
              <a:rPr lang="en-US" altLang="ja-JP" dirty="0"/>
              <a:t>500</a:t>
            </a:r>
            <a:r>
              <a:rPr lang="ja-JP" altLang="en-US" dirty="0"/>
              <a:t>万円（通期・ネット）</a:t>
            </a:r>
            <a:endParaRPr kumimoji="1" lang="en-US" altLang="ja-JP" dirty="0"/>
          </a:p>
        </p:txBody>
      </p:sp>
      <p:cxnSp>
        <p:nvCxnSpPr>
          <p:cNvPr id="111" name="直線コネクタ 110"/>
          <p:cNvCxnSpPr/>
          <p:nvPr/>
        </p:nvCxnSpPr>
        <p:spPr>
          <a:xfrm>
            <a:off x="5095198" y="254247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5095198" y="342900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5095198" y="396000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63DC67D4-9C32-4642-8B78-1DC3B989775A}"/>
              </a:ext>
            </a:extLst>
          </p:cNvPr>
          <p:cNvSpPr/>
          <p:nvPr/>
        </p:nvSpPr>
        <p:spPr>
          <a:xfrm>
            <a:off x="767408" y="6381328"/>
            <a:ext cx="4534505" cy="387798"/>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画面はイメージです。デザイン・特集内容・カスタマイズ可能領域は</a:t>
            </a:r>
            <a:endParaRPr lang="en-US" altLang="ja-JP" sz="800" dirty="0">
              <a:solidFill>
                <a:schemeClr val="accent3"/>
              </a:solidFill>
            </a:endParaRPr>
          </a:p>
          <a:p>
            <a:pPr defTabSz="1131757">
              <a:lnSpc>
                <a:spcPct val="120000"/>
              </a:lnSpc>
              <a:defRPr/>
            </a:pPr>
            <a:r>
              <a:rPr lang="ja-JP" altLang="en-US" sz="800" dirty="0">
                <a:solidFill>
                  <a:schemeClr val="accent3"/>
                </a:solidFill>
              </a:rPr>
              <a:t>　変更となる場合がございます。</a:t>
            </a:r>
            <a:endParaRPr lang="en-US" altLang="ja-JP" sz="800" dirty="0">
              <a:solidFill>
                <a:schemeClr val="accent3"/>
              </a:solidFill>
            </a:endParaRPr>
          </a:p>
        </p:txBody>
      </p:sp>
      <p:sp>
        <p:nvSpPr>
          <p:cNvPr id="39" name="テキスト ボックス 38"/>
          <p:cNvSpPr txBox="1"/>
          <p:nvPr/>
        </p:nvSpPr>
        <p:spPr>
          <a:xfrm>
            <a:off x="677312" y="1043444"/>
            <a:ext cx="10963304" cy="369332"/>
          </a:xfrm>
          <a:prstGeom prst="rect">
            <a:avLst/>
          </a:prstGeom>
          <a:noFill/>
        </p:spPr>
        <p:txBody>
          <a:bodyPr wrap="square" rtlCol="0">
            <a:spAutoFit/>
          </a:bodyPr>
          <a:lstStyle/>
          <a:p>
            <a:r>
              <a:rPr lang="ja-JP" altLang="en-US" dirty="0"/>
              <a:t>前頁の特集内バナー商品を一社で</a:t>
            </a:r>
            <a:r>
              <a:rPr lang="en-US" altLang="ja-JP" dirty="0"/>
              <a:t>5</a:t>
            </a:r>
            <a:r>
              <a:rPr lang="ja-JP" altLang="en-US" dirty="0"/>
              <a:t>枠ご購入いただいた場合に限り、限定オプションをご提供いたします。</a:t>
            </a:r>
          </a:p>
        </p:txBody>
      </p:sp>
      <p:sp>
        <p:nvSpPr>
          <p:cNvPr id="2" name="正方形/長方形 1"/>
          <p:cNvSpPr/>
          <p:nvPr/>
        </p:nvSpPr>
        <p:spPr>
          <a:xfrm>
            <a:off x="695400" y="1501254"/>
            <a:ext cx="4114693" cy="48758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テキスト ボックス 41"/>
          <p:cNvSpPr txBox="1"/>
          <p:nvPr/>
        </p:nvSpPr>
        <p:spPr>
          <a:xfrm>
            <a:off x="731088" y="1580963"/>
            <a:ext cx="4440195" cy="369332"/>
          </a:xfrm>
          <a:prstGeom prst="rect">
            <a:avLst/>
          </a:prstGeom>
          <a:noFill/>
        </p:spPr>
        <p:txBody>
          <a:bodyPr wrap="square" rtlCol="0">
            <a:spAutoFit/>
          </a:bodyPr>
          <a:lstStyle/>
          <a:p>
            <a:pPr algn="l"/>
            <a:r>
              <a:rPr lang="ja-JP" altLang="en-US" b="1" dirty="0"/>
              <a:t>オプション</a:t>
            </a:r>
            <a:r>
              <a:rPr lang="en-US" altLang="ja-JP" b="1" dirty="0"/>
              <a:t>1</a:t>
            </a:r>
            <a:r>
              <a:rPr lang="ja-JP" altLang="en-US" b="1" dirty="0"/>
              <a:t>：アイコンカスタマイズ</a:t>
            </a:r>
            <a:endParaRPr kumimoji="1" lang="ja-JP" altLang="en-US" b="1" dirty="0"/>
          </a:p>
        </p:txBody>
      </p:sp>
      <p:sp>
        <p:nvSpPr>
          <p:cNvPr id="4" name="円形吹き出し 3"/>
          <p:cNvSpPr/>
          <p:nvPr/>
        </p:nvSpPr>
        <p:spPr>
          <a:xfrm>
            <a:off x="1580881" y="2157027"/>
            <a:ext cx="2930943" cy="2811287"/>
          </a:xfrm>
          <a:prstGeom prst="wedgeEllipseCallout">
            <a:avLst>
              <a:gd name="adj1" fmla="val -28972"/>
              <a:gd name="adj2" fmla="val 61086"/>
            </a:avLst>
          </a:prstGeom>
          <a:blipFill>
            <a:blip r:embed="rId4"/>
            <a:stretch>
              <a:fillRect/>
            </a:stretch>
          </a:blip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テキスト ボックス 43"/>
          <p:cNvSpPr txBox="1"/>
          <p:nvPr/>
        </p:nvSpPr>
        <p:spPr>
          <a:xfrm>
            <a:off x="5020851" y="4571532"/>
            <a:ext cx="2520280" cy="369332"/>
          </a:xfrm>
          <a:prstGeom prst="rect">
            <a:avLst/>
          </a:prstGeom>
          <a:noFill/>
        </p:spPr>
        <p:txBody>
          <a:bodyPr wrap="square" rtlCol="0">
            <a:spAutoFit/>
          </a:bodyPr>
          <a:lstStyle/>
          <a:p>
            <a:pPr algn="l"/>
            <a:r>
              <a:rPr lang="ja-JP" altLang="en-US" b="1" dirty="0"/>
              <a:t>エントリー期間</a:t>
            </a:r>
            <a:endParaRPr kumimoji="1" lang="ja-JP" altLang="en-US" b="1" dirty="0"/>
          </a:p>
        </p:txBody>
      </p:sp>
      <p:sp>
        <p:nvSpPr>
          <p:cNvPr id="45" name="テキスト ボックス 44"/>
          <p:cNvSpPr txBox="1"/>
          <p:nvPr/>
        </p:nvSpPr>
        <p:spPr>
          <a:xfrm>
            <a:off x="6888088" y="4571836"/>
            <a:ext cx="4584211" cy="369332"/>
          </a:xfrm>
          <a:prstGeom prst="rect">
            <a:avLst/>
          </a:prstGeom>
          <a:noFill/>
        </p:spPr>
        <p:txBody>
          <a:bodyPr wrap="square" rtlCol="0">
            <a:spAutoFit/>
          </a:bodyPr>
          <a:lstStyle/>
          <a:p>
            <a:pPr algn="l"/>
            <a:r>
              <a:rPr lang="en-US" altLang="ja-JP" dirty="0"/>
              <a:t>2022/11/9</a:t>
            </a:r>
            <a:r>
              <a:rPr lang="ja-JP" altLang="en-US" dirty="0"/>
              <a:t>（水）～</a:t>
            </a:r>
            <a:r>
              <a:rPr lang="en-US" altLang="ja-JP" dirty="0"/>
              <a:t>2022/11/18</a:t>
            </a:r>
            <a:r>
              <a:rPr lang="ja-JP" altLang="en-US" dirty="0"/>
              <a:t>（金）</a:t>
            </a:r>
            <a:endParaRPr lang="en-US" altLang="ja-JP" dirty="0"/>
          </a:p>
        </p:txBody>
      </p:sp>
      <p:cxnSp>
        <p:nvCxnSpPr>
          <p:cNvPr id="49" name="直線コネクタ 48"/>
          <p:cNvCxnSpPr/>
          <p:nvPr/>
        </p:nvCxnSpPr>
        <p:spPr>
          <a:xfrm>
            <a:off x="5092859" y="444208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5015880" y="5112000"/>
            <a:ext cx="2520280" cy="369332"/>
          </a:xfrm>
          <a:prstGeom prst="rect">
            <a:avLst/>
          </a:prstGeom>
          <a:noFill/>
        </p:spPr>
        <p:txBody>
          <a:bodyPr wrap="square" rtlCol="0">
            <a:spAutoFit/>
          </a:bodyPr>
          <a:lstStyle/>
          <a:p>
            <a:pPr algn="l"/>
            <a:r>
              <a:rPr lang="ja-JP" altLang="en-US" b="1" dirty="0"/>
              <a:t>注意事項</a:t>
            </a:r>
            <a:endParaRPr kumimoji="1" lang="ja-JP" altLang="en-US" b="1" dirty="0"/>
          </a:p>
        </p:txBody>
      </p:sp>
      <p:cxnSp>
        <p:nvCxnSpPr>
          <p:cNvPr id="51" name="直線コネクタ 50"/>
          <p:cNvCxnSpPr/>
          <p:nvPr/>
        </p:nvCxnSpPr>
        <p:spPr>
          <a:xfrm>
            <a:off x="5087888" y="5013176"/>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6888087" y="5120024"/>
            <a:ext cx="5038869" cy="1477328"/>
          </a:xfrm>
          <a:prstGeom prst="rect">
            <a:avLst/>
          </a:prstGeom>
          <a:noFill/>
        </p:spPr>
        <p:txBody>
          <a:bodyPr wrap="square" rtlCol="0">
            <a:spAutoFit/>
          </a:bodyPr>
          <a:lstStyle/>
          <a:p>
            <a:r>
              <a:rPr lang="ja-JP" altLang="en-US" dirty="0"/>
              <a:t>・アイコンは広告主様・代理店様でご制作を</a:t>
            </a:r>
            <a:endParaRPr lang="en-US" altLang="ja-JP" dirty="0"/>
          </a:p>
          <a:p>
            <a:r>
              <a:rPr lang="ja-JP" altLang="en-US" dirty="0"/>
              <a:t>　お願いいたします。</a:t>
            </a:r>
            <a:endParaRPr lang="en-US" altLang="ja-JP" dirty="0"/>
          </a:p>
          <a:p>
            <a:r>
              <a:rPr lang="ja-JP" altLang="en-US" dirty="0"/>
              <a:t>・アイコンによってはカスタマイズをお断り</a:t>
            </a:r>
            <a:endParaRPr lang="en-US" altLang="ja-JP" dirty="0"/>
          </a:p>
          <a:p>
            <a:r>
              <a:rPr lang="ja-JP" altLang="en-US" dirty="0"/>
              <a:t>　することがございます。エントリー時に</a:t>
            </a:r>
            <a:endParaRPr lang="en-US" altLang="ja-JP" dirty="0"/>
          </a:p>
          <a:p>
            <a:r>
              <a:rPr lang="ja-JP" altLang="en-US" dirty="0"/>
              <a:t>　アイコンとするものをお伝えください。</a:t>
            </a:r>
            <a:endParaRPr lang="en-US" altLang="ja-JP" dirty="0"/>
          </a:p>
        </p:txBody>
      </p:sp>
      <p:sp>
        <p:nvSpPr>
          <p:cNvPr id="6" name="フッター プレースホルダー 4">
            <a:extLst>
              <a:ext uri="{FF2B5EF4-FFF2-40B4-BE49-F238E27FC236}">
                <a16:creationId xmlns:a16="http://schemas.microsoft.com/office/drawing/2014/main" id="{A3E11E00-6CD4-8892-65AF-E68EE3DE8072}"/>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141164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概要（オプション</a:t>
            </a:r>
            <a:r>
              <a:rPr lang="en-US" altLang="ja-JP" dirty="0"/>
              <a:t>2</a:t>
            </a:r>
            <a:r>
              <a:rPr lang="ja-JP" altLang="en-US" dirty="0"/>
              <a:t>）</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93" name="テキスト ボックス 92"/>
          <p:cNvSpPr txBox="1"/>
          <p:nvPr/>
        </p:nvSpPr>
        <p:spPr>
          <a:xfrm>
            <a:off x="5023190" y="2132856"/>
            <a:ext cx="2520280" cy="369332"/>
          </a:xfrm>
          <a:prstGeom prst="rect">
            <a:avLst/>
          </a:prstGeom>
          <a:noFill/>
        </p:spPr>
        <p:txBody>
          <a:bodyPr wrap="square" rtlCol="0">
            <a:spAutoFit/>
          </a:bodyPr>
          <a:lstStyle/>
          <a:p>
            <a:pPr algn="l"/>
            <a:r>
              <a:rPr kumimoji="1" lang="ja-JP" altLang="en-US" b="1" dirty="0"/>
              <a:t>掲載期間</a:t>
            </a:r>
          </a:p>
        </p:txBody>
      </p:sp>
      <p:sp>
        <p:nvSpPr>
          <p:cNvPr id="94" name="テキスト ボックス 93"/>
          <p:cNvSpPr txBox="1"/>
          <p:nvPr/>
        </p:nvSpPr>
        <p:spPr>
          <a:xfrm>
            <a:off x="6890427" y="2133388"/>
            <a:ext cx="4534165" cy="369332"/>
          </a:xfrm>
          <a:prstGeom prst="rect">
            <a:avLst/>
          </a:prstGeom>
          <a:noFill/>
        </p:spPr>
        <p:txBody>
          <a:bodyPr wrap="square" rtlCol="0">
            <a:spAutoFit/>
          </a:bodyPr>
          <a:lstStyle/>
          <a:p>
            <a:r>
              <a:rPr kumimoji="1" lang="en-US" altLang="ja-JP" sz="1800" dirty="0"/>
              <a:t>2023/2/1</a:t>
            </a:r>
            <a:r>
              <a:rPr kumimoji="1" lang="ja-JP" altLang="en-US" sz="1800" dirty="0"/>
              <a:t>（水）～</a:t>
            </a:r>
            <a:r>
              <a:rPr kumimoji="1" lang="en-US" altLang="ja-JP" sz="1800" dirty="0"/>
              <a:t>2023/5/31</a:t>
            </a:r>
            <a:r>
              <a:rPr kumimoji="1" lang="ja-JP" altLang="en-US" sz="1800" dirty="0"/>
              <a:t>（水）</a:t>
            </a:r>
          </a:p>
        </p:txBody>
      </p:sp>
      <p:sp>
        <p:nvSpPr>
          <p:cNvPr id="95" name="テキスト ボックス 94"/>
          <p:cNvSpPr txBox="1"/>
          <p:nvPr/>
        </p:nvSpPr>
        <p:spPr>
          <a:xfrm>
            <a:off x="5023190" y="2677174"/>
            <a:ext cx="2520280" cy="369332"/>
          </a:xfrm>
          <a:prstGeom prst="rect">
            <a:avLst/>
          </a:prstGeom>
          <a:noFill/>
        </p:spPr>
        <p:txBody>
          <a:bodyPr wrap="square" rtlCol="0">
            <a:spAutoFit/>
          </a:bodyPr>
          <a:lstStyle/>
          <a:p>
            <a:pPr algn="l"/>
            <a:r>
              <a:rPr kumimoji="1" lang="ja-JP" altLang="en-US" b="1" dirty="0"/>
              <a:t>掲載場所</a:t>
            </a:r>
          </a:p>
        </p:txBody>
      </p:sp>
      <p:sp>
        <p:nvSpPr>
          <p:cNvPr id="96" name="テキスト ボックス 95"/>
          <p:cNvSpPr txBox="1"/>
          <p:nvPr/>
        </p:nvSpPr>
        <p:spPr>
          <a:xfrm>
            <a:off x="6890427" y="2677706"/>
            <a:ext cx="5085549" cy="369332"/>
          </a:xfrm>
          <a:prstGeom prst="rect">
            <a:avLst/>
          </a:prstGeom>
          <a:noFill/>
        </p:spPr>
        <p:txBody>
          <a:bodyPr wrap="square" rtlCol="0">
            <a:spAutoFit/>
          </a:bodyPr>
          <a:lstStyle/>
          <a:p>
            <a:pPr algn="l"/>
            <a:r>
              <a:rPr kumimoji="1" lang="en-US" altLang="ja-JP" dirty="0"/>
              <a:t>Yahoo!</a:t>
            </a:r>
            <a:r>
              <a:rPr kumimoji="1" lang="ja-JP" altLang="en-US" dirty="0"/>
              <a:t>天気アプリ トップ</a:t>
            </a:r>
            <a:endParaRPr lang="en-US" altLang="ja-JP" dirty="0"/>
          </a:p>
        </p:txBody>
      </p:sp>
      <p:sp>
        <p:nvSpPr>
          <p:cNvPr id="105" name="テキスト ボックス 104"/>
          <p:cNvSpPr txBox="1"/>
          <p:nvPr/>
        </p:nvSpPr>
        <p:spPr>
          <a:xfrm>
            <a:off x="5023190" y="3402000"/>
            <a:ext cx="2520280" cy="369332"/>
          </a:xfrm>
          <a:prstGeom prst="rect">
            <a:avLst/>
          </a:prstGeom>
          <a:noFill/>
        </p:spPr>
        <p:txBody>
          <a:bodyPr wrap="square" rtlCol="0">
            <a:spAutoFit/>
          </a:bodyPr>
          <a:lstStyle/>
          <a:p>
            <a:pPr algn="l"/>
            <a:r>
              <a:rPr lang="ja-JP" altLang="en-US" b="1" dirty="0"/>
              <a:t>料金</a:t>
            </a:r>
            <a:endParaRPr kumimoji="1" lang="ja-JP" altLang="en-US" b="1" dirty="0"/>
          </a:p>
        </p:txBody>
      </p:sp>
      <p:sp>
        <p:nvSpPr>
          <p:cNvPr id="106" name="テキスト ボックス 105"/>
          <p:cNvSpPr txBox="1"/>
          <p:nvPr/>
        </p:nvSpPr>
        <p:spPr>
          <a:xfrm>
            <a:off x="6890427" y="3429000"/>
            <a:ext cx="4584211" cy="1200329"/>
          </a:xfrm>
          <a:prstGeom prst="rect">
            <a:avLst/>
          </a:prstGeom>
          <a:noFill/>
        </p:spPr>
        <p:txBody>
          <a:bodyPr wrap="square" rtlCol="0">
            <a:spAutoFit/>
          </a:bodyPr>
          <a:lstStyle/>
          <a:p>
            <a:pPr algn="l"/>
            <a:r>
              <a:rPr lang="en-US" altLang="ja-JP" dirty="0"/>
              <a:t>1</a:t>
            </a:r>
            <a:r>
              <a:rPr lang="ja-JP" altLang="en-US" dirty="0"/>
              <a:t>か月のみ掲載：</a:t>
            </a:r>
            <a:r>
              <a:rPr lang="en-US" altLang="ja-JP" dirty="0"/>
              <a:t>500</a:t>
            </a:r>
            <a:r>
              <a:rPr lang="ja-JP" altLang="en-US" dirty="0"/>
              <a:t>万円</a:t>
            </a:r>
            <a:endParaRPr lang="en-US" altLang="ja-JP" dirty="0"/>
          </a:p>
          <a:p>
            <a:pPr algn="l"/>
            <a:r>
              <a:rPr kumimoji="1" lang="en-US" altLang="ja-JP" dirty="0"/>
              <a:t>2</a:t>
            </a:r>
            <a:r>
              <a:rPr lang="ja-JP" altLang="en-US" dirty="0"/>
              <a:t>か</a:t>
            </a:r>
            <a:r>
              <a:rPr kumimoji="1" lang="ja-JP" altLang="en-US" dirty="0"/>
              <a:t>月連続実施：</a:t>
            </a:r>
            <a:r>
              <a:rPr kumimoji="1" lang="en-US" altLang="ja-JP" dirty="0"/>
              <a:t>900</a:t>
            </a:r>
            <a:r>
              <a:rPr kumimoji="1" lang="ja-JP" altLang="en-US" dirty="0"/>
              <a:t>万円</a:t>
            </a:r>
            <a:endParaRPr kumimoji="1" lang="en-US" altLang="ja-JP" dirty="0"/>
          </a:p>
          <a:p>
            <a:pPr algn="l"/>
            <a:r>
              <a:rPr lang="en-US" altLang="ja-JP" dirty="0"/>
              <a:t>3</a:t>
            </a:r>
            <a:r>
              <a:rPr lang="ja-JP" altLang="en-US" dirty="0"/>
              <a:t>か月連続実施：</a:t>
            </a:r>
            <a:r>
              <a:rPr lang="en-US" altLang="ja-JP" dirty="0"/>
              <a:t>1,200</a:t>
            </a:r>
            <a:r>
              <a:rPr lang="ja-JP" altLang="en-US" dirty="0"/>
              <a:t>万円</a:t>
            </a:r>
            <a:endParaRPr lang="en-US" altLang="ja-JP" dirty="0"/>
          </a:p>
          <a:p>
            <a:pPr algn="l"/>
            <a:r>
              <a:rPr kumimoji="1" lang="en-US" altLang="ja-JP" dirty="0"/>
              <a:t>4</a:t>
            </a:r>
            <a:r>
              <a:rPr kumimoji="1" lang="ja-JP" altLang="en-US" dirty="0"/>
              <a:t>か月連続実施：</a:t>
            </a:r>
            <a:r>
              <a:rPr kumimoji="1" lang="en-US" altLang="ja-JP" dirty="0"/>
              <a:t>1,400</a:t>
            </a:r>
            <a:r>
              <a:rPr kumimoji="1" lang="ja-JP" altLang="en-US" dirty="0"/>
              <a:t>万円</a:t>
            </a:r>
            <a:endParaRPr kumimoji="1" lang="en-US" altLang="ja-JP" dirty="0"/>
          </a:p>
        </p:txBody>
      </p:sp>
      <p:cxnSp>
        <p:nvCxnSpPr>
          <p:cNvPr id="111" name="直線コネクタ 110"/>
          <p:cNvCxnSpPr/>
          <p:nvPr/>
        </p:nvCxnSpPr>
        <p:spPr>
          <a:xfrm>
            <a:off x="5095198" y="254247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a:off x="5095198" y="3284984"/>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677312" y="1043444"/>
            <a:ext cx="10963304" cy="369332"/>
          </a:xfrm>
          <a:prstGeom prst="rect">
            <a:avLst/>
          </a:prstGeom>
          <a:noFill/>
        </p:spPr>
        <p:txBody>
          <a:bodyPr wrap="square" rtlCol="0">
            <a:spAutoFit/>
          </a:bodyPr>
          <a:lstStyle/>
          <a:p>
            <a:r>
              <a:rPr lang="en-US" altLang="ja-JP" dirty="0"/>
              <a:t>p.12</a:t>
            </a:r>
            <a:r>
              <a:rPr lang="ja-JP" altLang="en-US" dirty="0"/>
              <a:t>の特集内バナー商品を一社で</a:t>
            </a:r>
            <a:r>
              <a:rPr lang="en-US" altLang="ja-JP" dirty="0"/>
              <a:t>5</a:t>
            </a:r>
            <a:r>
              <a:rPr lang="ja-JP" altLang="en-US" dirty="0"/>
              <a:t>枠ご購入いただいた場合に限り、限定オプションをご提供いたします。</a:t>
            </a:r>
          </a:p>
        </p:txBody>
      </p:sp>
      <p:sp>
        <p:nvSpPr>
          <p:cNvPr id="2" name="正方形/長方形 1"/>
          <p:cNvSpPr/>
          <p:nvPr/>
        </p:nvSpPr>
        <p:spPr>
          <a:xfrm>
            <a:off x="695401" y="1501254"/>
            <a:ext cx="3924308" cy="48758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テキスト ボックス 41"/>
          <p:cNvSpPr txBox="1"/>
          <p:nvPr/>
        </p:nvSpPr>
        <p:spPr>
          <a:xfrm>
            <a:off x="731088" y="1580963"/>
            <a:ext cx="4440195" cy="369332"/>
          </a:xfrm>
          <a:prstGeom prst="rect">
            <a:avLst/>
          </a:prstGeom>
          <a:noFill/>
        </p:spPr>
        <p:txBody>
          <a:bodyPr wrap="square" rtlCol="0">
            <a:spAutoFit/>
          </a:bodyPr>
          <a:lstStyle/>
          <a:p>
            <a:pPr algn="l"/>
            <a:r>
              <a:rPr lang="ja-JP" altLang="en-US" b="1" dirty="0"/>
              <a:t>オプション</a:t>
            </a:r>
            <a:r>
              <a:rPr lang="en-US" altLang="ja-JP" b="1" dirty="0"/>
              <a:t>2</a:t>
            </a:r>
            <a:r>
              <a:rPr lang="ja-JP" altLang="en-US" b="1" dirty="0"/>
              <a:t>：誘導枠カスタマイズ</a:t>
            </a:r>
            <a:endParaRPr kumimoji="1" lang="ja-JP" altLang="en-US" b="1" dirty="0"/>
          </a:p>
        </p:txBody>
      </p:sp>
      <p:sp>
        <p:nvSpPr>
          <p:cNvPr id="44" name="テキスト ボックス 43"/>
          <p:cNvSpPr txBox="1"/>
          <p:nvPr/>
        </p:nvSpPr>
        <p:spPr>
          <a:xfrm>
            <a:off x="5020851" y="4998612"/>
            <a:ext cx="2520280" cy="369332"/>
          </a:xfrm>
          <a:prstGeom prst="rect">
            <a:avLst/>
          </a:prstGeom>
          <a:noFill/>
        </p:spPr>
        <p:txBody>
          <a:bodyPr wrap="square" rtlCol="0">
            <a:spAutoFit/>
          </a:bodyPr>
          <a:lstStyle/>
          <a:p>
            <a:pPr algn="l"/>
            <a:r>
              <a:rPr lang="ja-JP" altLang="en-US" b="1" dirty="0"/>
              <a:t>エントリー期間</a:t>
            </a:r>
            <a:endParaRPr kumimoji="1" lang="ja-JP" altLang="en-US" b="1" dirty="0"/>
          </a:p>
        </p:txBody>
      </p:sp>
      <p:sp>
        <p:nvSpPr>
          <p:cNvPr id="45" name="テキスト ボックス 44"/>
          <p:cNvSpPr txBox="1"/>
          <p:nvPr/>
        </p:nvSpPr>
        <p:spPr>
          <a:xfrm>
            <a:off x="6888088" y="4998916"/>
            <a:ext cx="4584211" cy="369332"/>
          </a:xfrm>
          <a:prstGeom prst="rect">
            <a:avLst/>
          </a:prstGeom>
          <a:noFill/>
        </p:spPr>
        <p:txBody>
          <a:bodyPr wrap="square" rtlCol="0">
            <a:spAutoFit/>
          </a:bodyPr>
          <a:lstStyle/>
          <a:p>
            <a:pPr algn="l"/>
            <a:r>
              <a:rPr lang="en-US" altLang="ja-JP" dirty="0"/>
              <a:t>2022/11/9</a:t>
            </a:r>
            <a:r>
              <a:rPr lang="ja-JP" altLang="en-US" dirty="0"/>
              <a:t>（水）～</a:t>
            </a:r>
            <a:r>
              <a:rPr lang="en-US" altLang="ja-JP" dirty="0"/>
              <a:t>2022/11/18</a:t>
            </a:r>
            <a:r>
              <a:rPr lang="ja-JP" altLang="en-US" dirty="0"/>
              <a:t>（金）</a:t>
            </a:r>
            <a:endParaRPr lang="en-US" altLang="ja-JP" dirty="0"/>
          </a:p>
        </p:txBody>
      </p:sp>
      <p:cxnSp>
        <p:nvCxnSpPr>
          <p:cNvPr id="49" name="直線コネクタ 48"/>
          <p:cNvCxnSpPr/>
          <p:nvPr/>
        </p:nvCxnSpPr>
        <p:spPr>
          <a:xfrm>
            <a:off x="5092859" y="4869160"/>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5015880" y="5589240"/>
            <a:ext cx="2520280" cy="369332"/>
          </a:xfrm>
          <a:prstGeom prst="rect">
            <a:avLst/>
          </a:prstGeom>
          <a:noFill/>
        </p:spPr>
        <p:txBody>
          <a:bodyPr wrap="square" rtlCol="0">
            <a:spAutoFit/>
          </a:bodyPr>
          <a:lstStyle/>
          <a:p>
            <a:pPr algn="l"/>
            <a:r>
              <a:rPr lang="ja-JP" altLang="en-US" b="1" dirty="0"/>
              <a:t>注意事項</a:t>
            </a:r>
            <a:endParaRPr kumimoji="1" lang="ja-JP" altLang="en-US" b="1" dirty="0"/>
          </a:p>
        </p:txBody>
      </p:sp>
      <p:cxnSp>
        <p:nvCxnSpPr>
          <p:cNvPr id="51" name="直線コネクタ 50"/>
          <p:cNvCxnSpPr/>
          <p:nvPr/>
        </p:nvCxnSpPr>
        <p:spPr>
          <a:xfrm>
            <a:off x="5087888" y="5440256"/>
            <a:ext cx="6696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6888087" y="5589646"/>
            <a:ext cx="5038869" cy="923330"/>
          </a:xfrm>
          <a:prstGeom prst="rect">
            <a:avLst/>
          </a:prstGeom>
          <a:noFill/>
        </p:spPr>
        <p:txBody>
          <a:bodyPr wrap="square" rtlCol="0">
            <a:spAutoFit/>
          </a:bodyPr>
          <a:lstStyle/>
          <a:p>
            <a:r>
              <a:rPr lang="ja-JP" altLang="en-US" dirty="0"/>
              <a:t>カスタマイズの素材によっては掲載をお断りすることがございます。エントリー時にカスタマイズイメージをお伝えください。</a:t>
            </a:r>
            <a:endParaRPr lang="en-US" altLang="ja-JP" dirty="0"/>
          </a:p>
        </p:txBody>
      </p:sp>
      <p:pic>
        <p:nvPicPr>
          <p:cNvPr id="7170" name="Picture 2" descr="https://s.yimg.jp/i/docs/pr/2021/0126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497" y="2097400"/>
            <a:ext cx="3077607" cy="4102011"/>
          </a:xfrm>
          <a:prstGeom prst="rect">
            <a:avLst/>
          </a:prstGeom>
          <a:noFill/>
          <a:extLst>
            <a:ext uri="{909E8E84-426E-40DD-AFC4-6F175D3DCCD1}">
              <a14:hiddenFill xmlns:a14="http://schemas.microsoft.com/office/drawing/2010/main">
                <a:solidFill>
                  <a:srgbClr val="FFFFFF"/>
                </a:solidFill>
              </a14:hiddenFill>
            </a:ext>
          </a:extLst>
        </p:spPr>
      </p:pic>
      <p:sp>
        <p:nvSpPr>
          <p:cNvPr id="6" name="フローチャート: 処理 5"/>
          <p:cNvSpPr/>
          <p:nvPr/>
        </p:nvSpPr>
        <p:spPr>
          <a:xfrm>
            <a:off x="3161193" y="2254442"/>
            <a:ext cx="918583" cy="310462"/>
          </a:xfrm>
          <a:prstGeom prst="flowChartProcess">
            <a:avLst/>
          </a:prstGeom>
          <a:solidFill>
            <a:srgbClr val="6897E7"/>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フローチャート: 処理 39"/>
          <p:cNvSpPr/>
          <p:nvPr/>
        </p:nvSpPr>
        <p:spPr>
          <a:xfrm>
            <a:off x="1126509" y="3811493"/>
            <a:ext cx="3047926" cy="1006997"/>
          </a:xfrm>
          <a:prstGeom prst="flowChartProcess">
            <a:avLst/>
          </a:prstGeom>
          <a:solidFill>
            <a:schemeClr val="accent6">
              <a:lumMod val="20000"/>
              <a:lumOff val="80000"/>
              <a:alpha val="50000"/>
            </a:scheme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63DC67D4-9C32-4642-8B78-1DC3B989775A}"/>
              </a:ext>
            </a:extLst>
          </p:cNvPr>
          <p:cNvSpPr/>
          <p:nvPr/>
        </p:nvSpPr>
        <p:spPr>
          <a:xfrm>
            <a:off x="1057439" y="6237312"/>
            <a:ext cx="4534505" cy="381643"/>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a:t>
            </a:r>
            <a:endParaRPr lang="en-US" altLang="ja-JP" sz="800" dirty="0">
              <a:solidFill>
                <a:schemeClr val="accent3"/>
              </a:solidFill>
            </a:endParaRPr>
          </a:p>
          <a:p>
            <a:pPr defTabSz="1131757">
              <a:lnSpc>
                <a:spcPct val="120000"/>
              </a:lnSpc>
              <a:defRPr/>
            </a:pPr>
            <a:r>
              <a:rPr lang="ja-JP" altLang="en-US" sz="800" dirty="0">
                <a:solidFill>
                  <a:schemeClr val="accent3"/>
                </a:solidFill>
              </a:rPr>
              <a:t>　誘導枠の位置やデザインは変更となる場合がございます。</a:t>
            </a:r>
            <a:endParaRPr lang="en-US" altLang="ja-JP" sz="800" dirty="0">
              <a:solidFill>
                <a:schemeClr val="accent3"/>
              </a:solidFill>
            </a:endParaRPr>
          </a:p>
        </p:txBody>
      </p:sp>
      <p:sp>
        <p:nvSpPr>
          <p:cNvPr id="43" name="正方形/長方形 42">
            <a:extLst>
              <a:ext uri="{FF2B5EF4-FFF2-40B4-BE49-F238E27FC236}">
                <a16:creationId xmlns:a16="http://schemas.microsoft.com/office/drawing/2014/main" id="{63DC67D4-9C32-4642-8B78-1DC3B989775A}"/>
              </a:ext>
            </a:extLst>
          </p:cNvPr>
          <p:cNvSpPr/>
          <p:nvPr/>
        </p:nvSpPr>
        <p:spPr>
          <a:xfrm>
            <a:off x="6935796" y="2935977"/>
            <a:ext cx="4416788" cy="276999"/>
          </a:xfrm>
          <a:prstGeom prst="rect">
            <a:avLst/>
          </a:prstGeom>
        </p:spPr>
        <p:txBody>
          <a:bodyPr wrap="square">
            <a:spAutoFit/>
          </a:bodyPr>
          <a:lstStyle/>
          <a:p>
            <a:pPr defTabSz="1131757">
              <a:lnSpc>
                <a:spcPct val="120000"/>
              </a:lnSpc>
              <a:defRPr/>
            </a:pPr>
            <a:r>
              <a:rPr lang="en-US" altLang="ja-JP" sz="1000" dirty="0">
                <a:solidFill>
                  <a:schemeClr val="accent3"/>
                </a:solidFill>
              </a:rPr>
              <a:t>※</a:t>
            </a:r>
            <a:r>
              <a:rPr lang="ja-JP" altLang="en-US" sz="1000" dirty="0">
                <a:solidFill>
                  <a:schemeClr val="accent3"/>
                </a:solidFill>
              </a:rPr>
              <a:t>アプリトップ以外や他デバイスの誘導枠はカスタマイズ対象外です。</a:t>
            </a:r>
            <a:endParaRPr lang="en-US" altLang="ja-JP" sz="1000" dirty="0">
              <a:solidFill>
                <a:schemeClr val="accent3"/>
              </a:solidFill>
            </a:endParaRPr>
          </a:p>
        </p:txBody>
      </p:sp>
      <p:sp>
        <p:nvSpPr>
          <p:cNvPr id="54" name="正方形/長方形 53">
            <a:extLst>
              <a:ext uri="{FF2B5EF4-FFF2-40B4-BE49-F238E27FC236}">
                <a16:creationId xmlns:a16="http://schemas.microsoft.com/office/drawing/2014/main" id="{63DC67D4-9C32-4642-8B78-1DC3B989775A}"/>
              </a:ext>
            </a:extLst>
          </p:cNvPr>
          <p:cNvSpPr/>
          <p:nvPr/>
        </p:nvSpPr>
        <p:spPr>
          <a:xfrm>
            <a:off x="6935796" y="4509120"/>
            <a:ext cx="4416788" cy="276999"/>
          </a:xfrm>
          <a:prstGeom prst="rect">
            <a:avLst/>
          </a:prstGeom>
        </p:spPr>
        <p:txBody>
          <a:bodyPr wrap="square">
            <a:spAutoFit/>
          </a:bodyPr>
          <a:lstStyle/>
          <a:p>
            <a:pPr defTabSz="1131757">
              <a:lnSpc>
                <a:spcPct val="120000"/>
              </a:lnSpc>
              <a:defRPr/>
            </a:pPr>
            <a:r>
              <a:rPr lang="en-US" altLang="ja-JP" sz="1000" dirty="0">
                <a:solidFill>
                  <a:schemeClr val="accent3"/>
                </a:solidFill>
              </a:rPr>
              <a:t>※</a:t>
            </a:r>
            <a:r>
              <a:rPr lang="ja-JP" altLang="en-US" sz="1000" dirty="0">
                <a:solidFill>
                  <a:schemeClr val="accent3"/>
                </a:solidFill>
              </a:rPr>
              <a:t>すべてネット料金です。</a:t>
            </a:r>
            <a:endParaRPr lang="en-US" altLang="ja-JP" sz="1000" dirty="0">
              <a:solidFill>
                <a:schemeClr val="accent3"/>
              </a:solidFill>
            </a:endParaRPr>
          </a:p>
        </p:txBody>
      </p:sp>
      <p:sp>
        <p:nvSpPr>
          <p:cNvPr id="4" name="フッター プレースホルダー 4">
            <a:extLst>
              <a:ext uri="{FF2B5EF4-FFF2-40B4-BE49-F238E27FC236}">
                <a16:creationId xmlns:a16="http://schemas.microsoft.com/office/drawing/2014/main" id="{FA7055AF-9C19-5611-9DFE-850CDEFC7995}"/>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62462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グラフ 15">
            <a:extLst>
              <a:ext uri="{FF2B5EF4-FFF2-40B4-BE49-F238E27FC236}">
                <a16:creationId xmlns:a16="http://schemas.microsoft.com/office/drawing/2014/main" id="{F6C24894-4CB2-DCB8-F1FF-8228BEBD431F}"/>
              </a:ext>
            </a:extLst>
          </p:cNvPr>
          <p:cNvGraphicFramePr>
            <a:graphicFrameLocks/>
          </p:cNvGraphicFramePr>
          <p:nvPr>
            <p:extLst>
              <p:ext uri="{D42A27DB-BD31-4B8C-83A1-F6EECF244321}">
                <p14:modId xmlns:p14="http://schemas.microsoft.com/office/powerpoint/2010/main" val="504948531"/>
              </p:ext>
            </p:extLst>
          </p:nvPr>
        </p:nvGraphicFramePr>
        <p:xfrm>
          <a:off x="1163452" y="2852936"/>
          <a:ext cx="9865096" cy="2592288"/>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プレースホルダー 2"/>
          <p:cNvSpPr>
            <a:spLocks noGrp="1"/>
          </p:cNvSpPr>
          <p:nvPr>
            <p:ph type="body" sz="quarter" idx="11"/>
          </p:nvPr>
        </p:nvSpPr>
        <p:spPr/>
        <p:txBody>
          <a:bodyPr>
            <a:normAutofit/>
          </a:bodyPr>
          <a:lstStyle/>
          <a:p>
            <a:r>
              <a:rPr lang="ja-JP" altLang="en-US" dirty="0"/>
              <a:t>掲載時期</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テキスト ボックス 3"/>
          <p:cNvSpPr txBox="1"/>
          <p:nvPr/>
        </p:nvSpPr>
        <p:spPr>
          <a:xfrm>
            <a:off x="677312" y="1124744"/>
            <a:ext cx="10963304" cy="646331"/>
          </a:xfrm>
          <a:prstGeom prst="rect">
            <a:avLst/>
          </a:prstGeom>
          <a:noFill/>
        </p:spPr>
        <p:txBody>
          <a:bodyPr wrap="square" rtlCol="0">
            <a:spAutoFit/>
          </a:bodyPr>
          <a:lstStyle/>
          <a:p>
            <a:r>
              <a:rPr lang="ja-JP" altLang="en-US" dirty="0"/>
              <a:t>花粉飛散状況や花粉症対策に注目が集まる時期に広告を掲載できます。関連商品等のプロモーションで</a:t>
            </a:r>
            <a:endParaRPr lang="en-US" altLang="ja-JP" dirty="0"/>
          </a:p>
          <a:p>
            <a:r>
              <a:rPr lang="ja-JP" altLang="en-US" dirty="0"/>
              <a:t>ご活用をご検討ください。</a:t>
            </a:r>
            <a:endParaRPr lang="en-US" altLang="ja-JP" dirty="0"/>
          </a:p>
        </p:txBody>
      </p:sp>
      <p:sp>
        <p:nvSpPr>
          <p:cNvPr id="2" name="フローチャート: 処理 1"/>
          <p:cNvSpPr/>
          <p:nvPr/>
        </p:nvSpPr>
        <p:spPr>
          <a:xfrm>
            <a:off x="665684" y="180682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フローチャート: 処理 63"/>
          <p:cNvSpPr/>
          <p:nvPr/>
        </p:nvSpPr>
        <p:spPr>
          <a:xfrm>
            <a:off x="9269343" y="181094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平行四辺形 10"/>
          <p:cNvSpPr/>
          <p:nvPr/>
        </p:nvSpPr>
        <p:spPr>
          <a:xfrm>
            <a:off x="9068918" y="181243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2" name="テキスト ボックス 61"/>
          <p:cNvSpPr txBox="1"/>
          <p:nvPr/>
        </p:nvSpPr>
        <p:spPr>
          <a:xfrm>
            <a:off x="551384" y="2060848"/>
            <a:ext cx="4104456" cy="369332"/>
          </a:xfrm>
          <a:prstGeom prst="rect">
            <a:avLst/>
          </a:prstGeom>
          <a:noFill/>
        </p:spPr>
        <p:txBody>
          <a:bodyPr wrap="square" rtlCol="0">
            <a:spAutoFit/>
          </a:bodyPr>
          <a:lstStyle/>
          <a:p>
            <a:r>
              <a:rPr lang="ja-JP" altLang="en-US" b="1" dirty="0"/>
              <a:t>「花粉」「花粉症」の検索</a:t>
            </a:r>
            <a:r>
              <a:rPr lang="en-US" altLang="ja-JP" b="1" dirty="0"/>
              <a:t>UB</a:t>
            </a:r>
            <a:r>
              <a:rPr lang="ja-JP" altLang="en-US" b="1" dirty="0"/>
              <a:t>数推移</a:t>
            </a:r>
          </a:p>
        </p:txBody>
      </p:sp>
      <p:sp>
        <p:nvSpPr>
          <p:cNvPr id="6" name="左右矢印 5"/>
          <p:cNvSpPr/>
          <p:nvPr/>
        </p:nvSpPr>
        <p:spPr>
          <a:xfrm>
            <a:off x="5735960" y="2996952"/>
            <a:ext cx="2706384" cy="216024"/>
          </a:xfrm>
          <a:prstGeom prst="lef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テキスト ボックス 64"/>
          <p:cNvSpPr txBox="1"/>
          <p:nvPr/>
        </p:nvSpPr>
        <p:spPr>
          <a:xfrm>
            <a:off x="4943872" y="2492896"/>
            <a:ext cx="4298216" cy="523220"/>
          </a:xfrm>
          <a:prstGeom prst="rect">
            <a:avLst/>
          </a:prstGeom>
          <a:noFill/>
        </p:spPr>
        <p:txBody>
          <a:bodyPr wrap="square" rtlCol="0">
            <a:spAutoFit/>
          </a:bodyPr>
          <a:lstStyle/>
          <a:p>
            <a:pPr algn="ctr"/>
            <a:r>
              <a:rPr lang="ja-JP" altLang="en-US" sz="1400" b="1" dirty="0">
                <a:solidFill>
                  <a:srgbClr val="C00000"/>
                </a:solidFill>
              </a:rPr>
              <a:t>花粉情報</a:t>
            </a:r>
            <a:r>
              <a:rPr lang="en-US" altLang="ja-JP" sz="1400" b="1" dirty="0">
                <a:solidFill>
                  <a:srgbClr val="C00000"/>
                </a:solidFill>
              </a:rPr>
              <a:t>2023</a:t>
            </a:r>
          </a:p>
          <a:p>
            <a:pPr algn="ctr"/>
            <a:r>
              <a:rPr lang="ja-JP" altLang="en-US" sz="1400" b="1" dirty="0">
                <a:solidFill>
                  <a:srgbClr val="C00000"/>
                </a:solidFill>
              </a:rPr>
              <a:t>広告掲載時期</a:t>
            </a:r>
            <a:endParaRPr lang="en-US" altLang="ja-JP" sz="1400" b="1" dirty="0">
              <a:solidFill>
                <a:srgbClr val="C00000"/>
              </a:solidFill>
            </a:endParaRPr>
          </a:p>
        </p:txBody>
      </p:sp>
      <p:sp>
        <p:nvSpPr>
          <p:cNvPr id="66" name="正方形/長方形 65"/>
          <p:cNvSpPr/>
          <p:nvPr/>
        </p:nvSpPr>
        <p:spPr>
          <a:xfrm>
            <a:off x="936331" y="2492896"/>
            <a:ext cx="10344246" cy="2386285"/>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フローチャート: 処理 11"/>
          <p:cNvSpPr/>
          <p:nvPr/>
        </p:nvSpPr>
        <p:spPr>
          <a:xfrm>
            <a:off x="9192344" y="2826932"/>
            <a:ext cx="411458" cy="128111"/>
          </a:xfrm>
          <a:prstGeom prst="flowChartProcess">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フローチャート: 処理 66"/>
          <p:cNvSpPr/>
          <p:nvPr/>
        </p:nvSpPr>
        <p:spPr>
          <a:xfrm>
            <a:off x="9192344" y="2999224"/>
            <a:ext cx="411458" cy="128111"/>
          </a:xfrm>
          <a:prstGeom prst="flowChartProcess">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テキスト ボックス 68"/>
          <p:cNvSpPr txBox="1"/>
          <p:nvPr/>
        </p:nvSpPr>
        <p:spPr>
          <a:xfrm>
            <a:off x="9567522" y="2780589"/>
            <a:ext cx="1516492" cy="430887"/>
          </a:xfrm>
          <a:prstGeom prst="rect">
            <a:avLst/>
          </a:prstGeom>
          <a:noFill/>
        </p:spPr>
        <p:txBody>
          <a:bodyPr wrap="square" rtlCol="0">
            <a:spAutoFit/>
          </a:bodyPr>
          <a:lstStyle/>
          <a:p>
            <a:r>
              <a:rPr lang="ja-JP" altLang="en-US" sz="1100" dirty="0"/>
              <a:t>「花粉」検索</a:t>
            </a:r>
            <a:r>
              <a:rPr lang="en-US" altLang="ja-JP" sz="1100" dirty="0"/>
              <a:t>UB</a:t>
            </a:r>
            <a:r>
              <a:rPr lang="ja-JP" altLang="en-US" sz="1100" dirty="0"/>
              <a:t>数</a:t>
            </a:r>
            <a:endParaRPr lang="en-US" altLang="ja-JP" sz="1100" dirty="0"/>
          </a:p>
          <a:p>
            <a:r>
              <a:rPr lang="ja-JP" altLang="en-US" sz="1100" dirty="0"/>
              <a:t>「花粉症」検索</a:t>
            </a:r>
            <a:r>
              <a:rPr lang="en-US" altLang="ja-JP" sz="1100" dirty="0"/>
              <a:t>UB</a:t>
            </a:r>
            <a:r>
              <a:rPr lang="ja-JP" altLang="en-US" sz="1100" dirty="0"/>
              <a:t>数</a:t>
            </a:r>
          </a:p>
        </p:txBody>
      </p:sp>
      <p:cxnSp>
        <p:nvCxnSpPr>
          <p:cNvPr id="15" name="直線コネクタ 14"/>
          <p:cNvCxnSpPr>
            <a:cxnSpLocks/>
          </p:cNvCxnSpPr>
          <p:nvPr/>
        </p:nvCxnSpPr>
        <p:spPr>
          <a:xfrm flipH="1">
            <a:off x="5663952" y="2481111"/>
            <a:ext cx="2859" cy="189577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a:cxnSpLocks/>
          </p:cNvCxnSpPr>
          <p:nvPr/>
        </p:nvCxnSpPr>
        <p:spPr>
          <a:xfrm>
            <a:off x="8472264" y="2493000"/>
            <a:ext cx="11952" cy="187200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054" y="2616143"/>
            <a:ext cx="440434" cy="440434"/>
          </a:xfrm>
          <a:prstGeom prst="rect">
            <a:avLst/>
          </a:prstGeom>
        </p:spPr>
      </p:pic>
      <p:sp>
        <p:nvSpPr>
          <p:cNvPr id="74" name="正方形/長方形 73">
            <a:extLst>
              <a:ext uri="{FF2B5EF4-FFF2-40B4-BE49-F238E27FC236}">
                <a16:creationId xmlns:a16="http://schemas.microsoft.com/office/drawing/2014/main" id="{63DC67D4-9C32-4642-8B78-1DC3B989775A}"/>
              </a:ext>
            </a:extLst>
          </p:cNvPr>
          <p:cNvSpPr/>
          <p:nvPr/>
        </p:nvSpPr>
        <p:spPr>
          <a:xfrm>
            <a:off x="4596075" y="2108814"/>
            <a:ext cx="6041362" cy="240066"/>
          </a:xfrm>
          <a:prstGeom prst="rect">
            <a:avLst/>
          </a:prstGeom>
        </p:spPr>
        <p:txBody>
          <a:bodyPr wrap="square">
            <a:spAutoFit/>
          </a:bodyPr>
          <a:lstStyle/>
          <a:p>
            <a:pPr defTabSz="1131757">
              <a:lnSpc>
                <a:spcPct val="120000"/>
              </a:lnSpc>
              <a:defRPr/>
            </a:pPr>
            <a:r>
              <a:rPr lang="en-US" altLang="ja-JP" sz="800" dirty="0">
                <a:solidFill>
                  <a:schemeClr val="accent3"/>
                </a:solidFill>
              </a:rPr>
              <a:t>※2021</a:t>
            </a:r>
            <a:r>
              <a:rPr lang="ja-JP" altLang="en-US" sz="800" dirty="0">
                <a:solidFill>
                  <a:schemeClr val="accent3"/>
                </a:solidFill>
              </a:rPr>
              <a:t>年</a:t>
            </a:r>
            <a:r>
              <a:rPr lang="en-US" altLang="ja-JP" sz="800" dirty="0">
                <a:solidFill>
                  <a:schemeClr val="accent3"/>
                </a:solidFill>
              </a:rPr>
              <a:t>9</a:t>
            </a:r>
            <a:r>
              <a:rPr lang="ja-JP" altLang="en-US" sz="800" dirty="0">
                <a:solidFill>
                  <a:schemeClr val="accent3"/>
                </a:solidFill>
              </a:rPr>
              <a:t>月</a:t>
            </a:r>
            <a:r>
              <a:rPr lang="en-US" altLang="ja-JP" sz="800" dirty="0">
                <a:solidFill>
                  <a:schemeClr val="accent3"/>
                </a:solidFill>
              </a:rPr>
              <a:t>~2022</a:t>
            </a:r>
            <a:r>
              <a:rPr lang="ja-JP" altLang="en-US" sz="800" dirty="0">
                <a:solidFill>
                  <a:schemeClr val="accent3"/>
                </a:solidFill>
              </a:rPr>
              <a:t>年</a:t>
            </a:r>
            <a:r>
              <a:rPr lang="en-US" altLang="ja-JP" sz="800" dirty="0">
                <a:solidFill>
                  <a:schemeClr val="accent3"/>
                </a:solidFill>
              </a:rPr>
              <a:t>8</a:t>
            </a:r>
            <a:r>
              <a:rPr lang="ja-JP" altLang="en-US" sz="800" dirty="0">
                <a:solidFill>
                  <a:schemeClr val="accent3"/>
                </a:solidFill>
              </a:rPr>
              <a:t>月 </a:t>
            </a:r>
            <a:r>
              <a:rPr lang="en-US" altLang="ja-JP" sz="800" dirty="0">
                <a:solidFill>
                  <a:schemeClr val="accent3"/>
                </a:solidFill>
              </a:rPr>
              <a:t>Yahoo!</a:t>
            </a:r>
            <a:r>
              <a:rPr lang="ja-JP" altLang="en-US" sz="800" dirty="0">
                <a:solidFill>
                  <a:schemeClr val="accent3"/>
                </a:solidFill>
              </a:rPr>
              <a:t>検索 自然検索の</a:t>
            </a:r>
            <a:r>
              <a:rPr lang="en-US" altLang="ja-JP" sz="800" dirty="0">
                <a:solidFill>
                  <a:schemeClr val="accent3"/>
                </a:solidFill>
              </a:rPr>
              <a:t>UB</a:t>
            </a:r>
            <a:r>
              <a:rPr lang="ja-JP" altLang="en-US" sz="800" dirty="0">
                <a:solidFill>
                  <a:schemeClr val="accent3"/>
                </a:solidFill>
              </a:rPr>
              <a:t>数推移</a:t>
            </a:r>
            <a:endParaRPr lang="en-US" altLang="ja-JP" sz="800" dirty="0">
              <a:solidFill>
                <a:schemeClr val="accent3"/>
              </a:solidFill>
            </a:endParaRPr>
          </a:p>
        </p:txBody>
      </p:sp>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2629" y="5346000"/>
            <a:ext cx="1759790" cy="1173193"/>
          </a:xfrm>
          <a:prstGeom prst="rect">
            <a:avLst/>
          </a:prstGeom>
        </p:spPr>
      </p:pic>
      <p:pic>
        <p:nvPicPr>
          <p:cNvPr id="9" name="図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0457" y="5346000"/>
            <a:ext cx="1751882" cy="1167921"/>
          </a:xfrm>
          <a:prstGeom prst="rect">
            <a:avLst/>
          </a:prstGeom>
        </p:spPr>
      </p:pic>
      <p:pic>
        <p:nvPicPr>
          <p:cNvPr id="10" name="図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3432" y="5346000"/>
            <a:ext cx="1785871" cy="1190581"/>
          </a:xfrm>
          <a:prstGeom prst="rect">
            <a:avLst/>
          </a:prstGeom>
        </p:spPr>
      </p:pic>
      <p:pic>
        <p:nvPicPr>
          <p:cNvPr id="13" name="図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37341" y="5346000"/>
            <a:ext cx="1727250" cy="1151500"/>
          </a:xfrm>
          <a:prstGeom prst="rect">
            <a:avLst/>
          </a:prstGeom>
        </p:spPr>
      </p:pic>
      <p:pic>
        <p:nvPicPr>
          <p:cNvPr id="14" name="図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80376" y="5346000"/>
            <a:ext cx="1732432" cy="1154955"/>
          </a:xfrm>
          <a:prstGeom prst="rect">
            <a:avLst/>
          </a:prstGeom>
        </p:spPr>
      </p:pic>
      <p:sp>
        <p:nvSpPr>
          <p:cNvPr id="27" name="テキスト ボックス 26"/>
          <p:cNvSpPr txBox="1"/>
          <p:nvPr/>
        </p:nvSpPr>
        <p:spPr>
          <a:xfrm>
            <a:off x="1152790" y="5065439"/>
            <a:ext cx="2206906" cy="307777"/>
          </a:xfrm>
          <a:prstGeom prst="rect">
            <a:avLst/>
          </a:prstGeom>
          <a:noFill/>
        </p:spPr>
        <p:txBody>
          <a:bodyPr wrap="square" rtlCol="0">
            <a:spAutoFit/>
          </a:bodyPr>
          <a:lstStyle/>
          <a:p>
            <a:r>
              <a:rPr lang="ja-JP" altLang="en-US" sz="1400" dirty="0"/>
              <a:t>花粉対策グッズ</a:t>
            </a:r>
            <a:endParaRPr lang="en-US" altLang="ja-JP" sz="1400" dirty="0"/>
          </a:p>
        </p:txBody>
      </p:sp>
      <p:sp>
        <p:nvSpPr>
          <p:cNvPr id="28" name="テキスト ボックス 27"/>
          <p:cNvSpPr txBox="1"/>
          <p:nvPr/>
        </p:nvSpPr>
        <p:spPr>
          <a:xfrm>
            <a:off x="3647728" y="5065200"/>
            <a:ext cx="1641571" cy="307777"/>
          </a:xfrm>
          <a:prstGeom prst="rect">
            <a:avLst/>
          </a:prstGeom>
          <a:noFill/>
        </p:spPr>
        <p:txBody>
          <a:bodyPr wrap="square" rtlCol="0">
            <a:spAutoFit/>
          </a:bodyPr>
          <a:lstStyle/>
          <a:p>
            <a:r>
              <a:rPr lang="ja-JP" altLang="en-US" sz="1400" dirty="0"/>
              <a:t>家庭薬</a:t>
            </a:r>
            <a:endParaRPr lang="en-US" altLang="ja-JP" sz="1400" dirty="0"/>
          </a:p>
        </p:txBody>
      </p:sp>
      <p:sp>
        <p:nvSpPr>
          <p:cNvPr id="29" name="テキスト ボックス 28"/>
          <p:cNvSpPr txBox="1"/>
          <p:nvPr/>
        </p:nvSpPr>
        <p:spPr>
          <a:xfrm>
            <a:off x="5822581" y="5065200"/>
            <a:ext cx="1641571" cy="307777"/>
          </a:xfrm>
          <a:prstGeom prst="rect">
            <a:avLst/>
          </a:prstGeom>
          <a:noFill/>
        </p:spPr>
        <p:txBody>
          <a:bodyPr wrap="square" rtlCol="0">
            <a:spAutoFit/>
          </a:bodyPr>
          <a:lstStyle/>
          <a:p>
            <a:r>
              <a:rPr lang="ja-JP" altLang="en-US" sz="1400" dirty="0"/>
              <a:t>家電</a:t>
            </a:r>
            <a:endParaRPr lang="en-US" altLang="ja-JP" sz="1400" dirty="0"/>
          </a:p>
        </p:txBody>
      </p:sp>
      <p:sp>
        <p:nvSpPr>
          <p:cNvPr id="30" name="テキスト ボックス 29"/>
          <p:cNvSpPr txBox="1"/>
          <p:nvPr/>
        </p:nvSpPr>
        <p:spPr>
          <a:xfrm>
            <a:off x="7838805" y="5065200"/>
            <a:ext cx="1641571" cy="307777"/>
          </a:xfrm>
          <a:prstGeom prst="rect">
            <a:avLst/>
          </a:prstGeom>
          <a:noFill/>
        </p:spPr>
        <p:txBody>
          <a:bodyPr wrap="square" rtlCol="0">
            <a:spAutoFit/>
          </a:bodyPr>
          <a:lstStyle/>
          <a:p>
            <a:r>
              <a:rPr lang="ja-JP" altLang="en-US" sz="1400" dirty="0"/>
              <a:t>日用品</a:t>
            </a:r>
            <a:endParaRPr lang="en-US" altLang="ja-JP" sz="1400" dirty="0"/>
          </a:p>
        </p:txBody>
      </p:sp>
      <p:sp>
        <p:nvSpPr>
          <p:cNvPr id="31" name="テキスト ボックス 30"/>
          <p:cNvSpPr txBox="1"/>
          <p:nvPr/>
        </p:nvSpPr>
        <p:spPr>
          <a:xfrm>
            <a:off x="9984432" y="5065200"/>
            <a:ext cx="1641571" cy="307777"/>
          </a:xfrm>
          <a:prstGeom prst="rect">
            <a:avLst/>
          </a:prstGeom>
          <a:noFill/>
        </p:spPr>
        <p:txBody>
          <a:bodyPr wrap="square" rtlCol="0">
            <a:spAutoFit/>
          </a:bodyPr>
          <a:lstStyle/>
          <a:p>
            <a:r>
              <a:rPr lang="ja-JP" altLang="en-US" sz="1400" dirty="0"/>
              <a:t>化粧品</a:t>
            </a:r>
            <a:endParaRPr lang="en-US" altLang="ja-JP" sz="1400" dirty="0"/>
          </a:p>
        </p:txBody>
      </p:sp>
      <p:sp>
        <p:nvSpPr>
          <p:cNvPr id="7" name="フッター プレースホルダー 4">
            <a:extLst>
              <a:ext uri="{FF2B5EF4-FFF2-40B4-BE49-F238E27FC236}">
                <a16:creationId xmlns:a16="http://schemas.microsoft.com/office/drawing/2014/main" id="{F226FC4C-8CF3-BFA8-B11A-9650455A08DD}"/>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902195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詳細</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graphicFrame>
        <p:nvGraphicFramePr>
          <p:cNvPr id="27" name="表 26"/>
          <p:cNvGraphicFramePr>
            <a:graphicFrameLocks noGrp="1"/>
          </p:cNvGraphicFramePr>
          <p:nvPr>
            <p:extLst>
              <p:ext uri="{D42A27DB-BD31-4B8C-83A1-F6EECF244321}">
                <p14:modId xmlns:p14="http://schemas.microsoft.com/office/powerpoint/2010/main" val="731132284"/>
              </p:ext>
            </p:extLst>
          </p:nvPr>
        </p:nvGraphicFramePr>
        <p:xfrm>
          <a:off x="560512" y="980728"/>
          <a:ext cx="11008096" cy="5564057"/>
        </p:xfrm>
        <a:graphic>
          <a:graphicData uri="http://schemas.openxmlformats.org/drawingml/2006/table">
            <a:tbl>
              <a:tblPr firstRow="1" bandRow="1"/>
              <a:tblGrid>
                <a:gridCol w="1624145">
                  <a:extLst>
                    <a:ext uri="{9D8B030D-6E8A-4147-A177-3AD203B41FA5}">
                      <a16:colId xmlns:a16="http://schemas.microsoft.com/office/drawing/2014/main" val="20000"/>
                    </a:ext>
                  </a:extLst>
                </a:gridCol>
                <a:gridCol w="9383951">
                  <a:extLst>
                    <a:ext uri="{9D8B030D-6E8A-4147-A177-3AD203B41FA5}">
                      <a16:colId xmlns:a16="http://schemas.microsoft.com/office/drawing/2014/main" val="20001"/>
                    </a:ext>
                  </a:extLst>
                </a:gridCol>
              </a:tblGrid>
              <a:tr h="47611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特集への誘導</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400" b="0" i="0" u="none" strike="noStrike" dirty="0">
                          <a:solidFill>
                            <a:schemeClr val="tx1"/>
                          </a:solidFill>
                          <a:latin typeface="メイリオ"/>
                          <a:ea typeface="メイリオ"/>
                          <a:cs typeface="Meiryo UI" pitchFamily="50" charset="-128"/>
                        </a:rPr>
                        <a:t>Yahoo!</a:t>
                      </a:r>
                      <a:r>
                        <a:rPr lang="ja-JP" altLang="en-US" sz="1400" b="0" i="0" u="none" strike="noStrike" dirty="0">
                          <a:solidFill>
                            <a:schemeClr val="tx1"/>
                          </a:solidFill>
                          <a:latin typeface="メイリオ"/>
                          <a:ea typeface="メイリオ"/>
                          <a:cs typeface="Meiryo UI" pitchFamily="50" charset="-128"/>
                        </a:rPr>
                        <a:t>天気・災害　各ページの誘導枠</a:t>
                      </a:r>
                      <a:endParaRPr lang="en-US" altLang="ja-JP" sz="1400" b="0" i="0" u="none" strike="noStrike" dirty="0">
                        <a:solidFill>
                          <a:schemeClr val="tx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167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特集ページ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400" dirty="0">
                          <a:solidFill>
                            <a:schemeClr val="tx1"/>
                          </a:solidFill>
                          <a:latin typeface="メイリオ"/>
                          <a:ea typeface="メイリオ"/>
                          <a:cs typeface="メイリオ" panose="020B0604030504040204" pitchFamily="50" charset="-128"/>
                        </a:rPr>
                        <a:t>・掲載場所：</a:t>
                      </a:r>
                      <a:r>
                        <a:rPr lang="en-US" altLang="ja-JP" sz="1400" dirty="0">
                          <a:solidFill>
                            <a:schemeClr val="tx1"/>
                          </a:solidFill>
                          <a:latin typeface="メイリオ"/>
                          <a:ea typeface="メイリオ"/>
                          <a:cs typeface="メイリオ" panose="020B0604030504040204" pitchFamily="50" charset="-128"/>
                        </a:rPr>
                        <a:t>Yahoo!</a:t>
                      </a:r>
                      <a:r>
                        <a:rPr lang="ja-JP" altLang="en-US" sz="1400" dirty="0">
                          <a:solidFill>
                            <a:schemeClr val="tx1"/>
                          </a:solidFill>
                          <a:latin typeface="メイリオ"/>
                          <a:ea typeface="メイリオ"/>
                          <a:cs typeface="メイリオ" panose="020B0604030504040204" pitchFamily="50" charset="-128"/>
                        </a:rPr>
                        <a:t>天気・災害　花粉情報</a:t>
                      </a:r>
                      <a:r>
                        <a:rPr lang="en-US" altLang="ja-JP" sz="1400" dirty="0">
                          <a:solidFill>
                            <a:schemeClr val="tx1"/>
                          </a:solidFill>
                          <a:latin typeface="メイリオ"/>
                          <a:ea typeface="メイリオ"/>
                          <a:cs typeface="メイリオ" panose="020B0604030504040204" pitchFamily="50" charset="-128"/>
                        </a:rPr>
                        <a:t>2023</a:t>
                      </a:r>
                    </a:p>
                    <a:p>
                      <a:pPr marL="0" indent="0">
                        <a:buNone/>
                      </a:pPr>
                      <a:r>
                        <a:rPr lang="ja-JP" altLang="en-US" sz="1400" dirty="0">
                          <a:solidFill>
                            <a:schemeClr val="tx1"/>
                          </a:solidFill>
                          <a:latin typeface="メイリオ"/>
                          <a:ea typeface="メイリオ"/>
                          <a:cs typeface="メイリオ" panose="020B0604030504040204" pitchFamily="50" charset="-128"/>
                        </a:rPr>
                        <a:t>・デバイス：</a:t>
                      </a:r>
                      <a:r>
                        <a:rPr lang="en-US" altLang="ja-JP" sz="1400" dirty="0">
                          <a:solidFill>
                            <a:schemeClr val="tx1"/>
                          </a:solidFill>
                          <a:latin typeface="メイリオ"/>
                          <a:ea typeface="メイリオ"/>
                          <a:cs typeface="メイリオ" panose="020B0604030504040204" pitchFamily="50" charset="-128"/>
                        </a:rPr>
                        <a:t>PC</a:t>
                      </a:r>
                      <a:r>
                        <a:rPr lang="ja-JP" altLang="en-US" sz="1400" dirty="0">
                          <a:solidFill>
                            <a:schemeClr val="tx1"/>
                          </a:solidFill>
                          <a:latin typeface="メイリオ"/>
                          <a:ea typeface="メイリオ"/>
                          <a:cs typeface="メイリオ" panose="020B0604030504040204" pitchFamily="50" charset="-128"/>
                        </a:rPr>
                        <a:t>・スマートフォン</a:t>
                      </a:r>
                      <a:endParaRPr lang="en-US" altLang="ja-JP" sz="14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a:ea typeface="メイリオ"/>
                          <a:cs typeface="メイリオ" panose="020B0604030504040204" pitchFamily="50" charset="-128"/>
                        </a:rPr>
                        <a:t>・ページ内の広告枠：プライムディスプレイ・トップパネル</a:t>
                      </a:r>
                      <a:endParaRPr lang="en-US" altLang="ja-JP" sz="1400" dirty="0">
                        <a:solidFill>
                          <a:schemeClr val="tx1"/>
                        </a:solidFill>
                        <a:latin typeface="メイリオ"/>
                        <a:ea typeface="メイリオ"/>
                        <a:cs typeface="メイリオ" panose="020B0604030504040204" pitchFamily="50" charset="-128"/>
                      </a:endParaRPr>
                    </a:p>
                    <a:p>
                      <a:pPr marL="0" indent="0">
                        <a:buNone/>
                      </a:pPr>
                      <a:r>
                        <a:rPr lang="ja-JP" altLang="en-US" sz="1400" dirty="0">
                          <a:solidFill>
                            <a:schemeClr val="tx1"/>
                          </a:solidFill>
                          <a:latin typeface="メイリオ"/>
                          <a:ea typeface="メイリオ"/>
                          <a:cs typeface="メイリオ" panose="020B0604030504040204" pitchFamily="50" charset="-128"/>
                        </a:rPr>
                        <a:t>・保証</a:t>
                      </a:r>
                      <a:r>
                        <a:rPr lang="en-US" altLang="ja-JP" sz="1400" dirty="0">
                          <a:solidFill>
                            <a:schemeClr val="tx1"/>
                          </a:solidFill>
                          <a:latin typeface="メイリオ"/>
                          <a:ea typeface="メイリオ"/>
                          <a:cs typeface="メイリオ" panose="020B0604030504040204" pitchFamily="50" charset="-128"/>
                        </a:rPr>
                        <a:t>PV</a:t>
                      </a:r>
                      <a:r>
                        <a:rPr lang="ja-JP" altLang="en-US" sz="1400" dirty="0">
                          <a:solidFill>
                            <a:schemeClr val="tx1"/>
                          </a:solidFill>
                          <a:latin typeface="メイリオ"/>
                          <a:ea typeface="メイリオ"/>
                          <a:cs typeface="メイリオ" panose="020B0604030504040204" pitchFamily="50" charset="-128"/>
                        </a:rPr>
                        <a:t>：枠商品のため保証はいたしません</a:t>
                      </a:r>
                      <a:endParaRPr lang="en-US" altLang="ja-JP" sz="14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a:ea typeface="メイリオ"/>
                          <a:cs typeface="メイリオ" panose="020B0604030504040204" pitchFamily="50" charset="-128"/>
                        </a:rPr>
                        <a:t>・二次利用：不可</a:t>
                      </a:r>
                      <a:endParaRPr lang="en-US" altLang="ja-JP" sz="1400" dirty="0">
                        <a:solidFill>
                          <a:schemeClr val="tx1"/>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241008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契約分類</a:t>
                      </a:r>
                      <a:endParaRPr kumimoji="1" lang="en-US" altLang="ja-JP" sz="14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メイリオ"/>
                          <a:ea typeface="メイリオ"/>
                          <a:cs typeface="Meiryo UI" pitchFamily="50" charset="-128"/>
                        </a:rPr>
                        <a:t>※</a:t>
                      </a:r>
                      <a:r>
                        <a:rPr kumimoji="1" lang="ja-JP" altLang="en-US" sz="1100" b="0" i="0" dirty="0">
                          <a:solidFill>
                            <a:schemeClr val="bg1"/>
                          </a:solidFill>
                          <a:latin typeface="メイリオ"/>
                          <a:ea typeface="メイリオ"/>
                          <a:cs typeface="Meiryo UI" pitchFamily="50" charset="-128"/>
                        </a:rPr>
                        <a:t>お申し込み時に選択</a:t>
                      </a:r>
                      <a:endParaRPr kumimoji="1" lang="en-US" altLang="ja-JP" sz="11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■特集内バナー</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広告管理ツールよりお申し込み</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■オプション（アイコンカスタマイズ）　見積り：不要</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①契約分類：制作＋掲載</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②契約サービス：</a:t>
                      </a:r>
                      <a:r>
                        <a:rPr lang="en-US" altLang="ja-JP" sz="1400" dirty="0">
                          <a:solidFill>
                            <a:schemeClr val="tx1"/>
                          </a:solidFill>
                          <a:latin typeface="+mn-lt"/>
                          <a:ea typeface="+mn-ea"/>
                          <a:cs typeface="メイリオ" panose="020B0604030504040204" pitchFamily="50" charset="-128"/>
                        </a:rPr>
                        <a:t>【</a:t>
                      </a:r>
                      <a:r>
                        <a:rPr lang="ja-JP" altLang="en-US" sz="1400" dirty="0">
                          <a:solidFill>
                            <a:schemeClr val="tx1"/>
                          </a:solidFill>
                          <a:latin typeface="+mn-lt"/>
                          <a:ea typeface="+mn-ea"/>
                          <a:cs typeface="メイリオ" panose="020B0604030504040204" pitchFamily="50" charset="-128"/>
                        </a:rPr>
                        <a:t>制作</a:t>
                      </a:r>
                      <a:r>
                        <a:rPr lang="en-US" altLang="ja-JP" sz="1400" dirty="0">
                          <a:solidFill>
                            <a:schemeClr val="tx1"/>
                          </a:solidFill>
                          <a:latin typeface="+mn-lt"/>
                          <a:ea typeface="+mn-ea"/>
                          <a:cs typeface="メイリオ" panose="020B0604030504040204" pitchFamily="50" charset="-128"/>
                        </a:rPr>
                        <a:t>+</a:t>
                      </a:r>
                      <a:r>
                        <a:rPr lang="ja-JP" altLang="en-US" sz="1400" dirty="0">
                          <a:solidFill>
                            <a:schemeClr val="tx1"/>
                          </a:solidFill>
                          <a:latin typeface="+mn-lt"/>
                          <a:ea typeface="+mn-ea"/>
                          <a:cs typeface="メイリオ" panose="020B0604030504040204" pitchFamily="50" charset="-128"/>
                        </a:rPr>
                        <a:t>掲載</a:t>
                      </a:r>
                      <a:r>
                        <a:rPr lang="en-US" altLang="ja-JP" sz="1400" dirty="0">
                          <a:solidFill>
                            <a:schemeClr val="tx1"/>
                          </a:solidFill>
                          <a:latin typeface="+mn-lt"/>
                          <a:ea typeface="+mn-ea"/>
                          <a:cs typeface="メイリオ" panose="020B0604030504040204" pitchFamily="50" charset="-128"/>
                        </a:rPr>
                        <a:t>】Yahoo!</a:t>
                      </a:r>
                      <a:r>
                        <a:rPr lang="ja-JP" altLang="en-US" sz="1400" dirty="0">
                          <a:solidFill>
                            <a:schemeClr val="tx1"/>
                          </a:solidFill>
                          <a:latin typeface="+mn-lt"/>
                          <a:ea typeface="+mn-ea"/>
                          <a:cs typeface="メイリオ" panose="020B0604030504040204" pitchFamily="50" charset="-128"/>
                        </a:rPr>
                        <a:t>天気・災害　花粉情報</a:t>
                      </a:r>
                      <a:r>
                        <a:rPr lang="en-US" altLang="ja-JP" sz="1400" dirty="0">
                          <a:solidFill>
                            <a:schemeClr val="tx1"/>
                          </a:solidFill>
                          <a:latin typeface="+mn-lt"/>
                          <a:ea typeface="+mn-ea"/>
                          <a:cs typeface="メイリオ" panose="020B0604030504040204" pitchFamily="50" charset="-128"/>
                        </a:rPr>
                        <a:t>2023</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③契約サービス詳細：</a:t>
                      </a:r>
                      <a:r>
                        <a:rPr lang="en-US" altLang="ja-JP" sz="1400" dirty="0">
                          <a:solidFill>
                            <a:schemeClr val="tx1"/>
                          </a:solidFill>
                          <a:latin typeface="+mn-lt"/>
                          <a:ea typeface="+mn-ea"/>
                          <a:cs typeface="メイリオ" panose="020B0604030504040204" pitchFamily="50" charset="-128"/>
                        </a:rPr>
                        <a:t>Yahoo!</a:t>
                      </a:r>
                      <a:r>
                        <a:rPr lang="ja-JP" altLang="en-US" sz="1400" dirty="0">
                          <a:solidFill>
                            <a:schemeClr val="tx1"/>
                          </a:solidFill>
                          <a:latin typeface="+mn-lt"/>
                          <a:ea typeface="+mn-ea"/>
                          <a:cs typeface="メイリオ" panose="020B0604030504040204" pitchFamily="50" charset="-128"/>
                        </a:rPr>
                        <a:t>天気・災害　花粉情報</a:t>
                      </a:r>
                      <a:r>
                        <a:rPr lang="en-US" altLang="ja-JP" sz="1400" dirty="0">
                          <a:solidFill>
                            <a:schemeClr val="tx1"/>
                          </a:solidFill>
                          <a:latin typeface="+mn-lt"/>
                          <a:ea typeface="+mn-ea"/>
                          <a:cs typeface="メイリオ" panose="020B0604030504040204" pitchFamily="50" charset="-128"/>
                        </a:rPr>
                        <a:t>2023</a:t>
                      </a:r>
                      <a:r>
                        <a:rPr lang="ja-JP" altLang="en-US" sz="1400" dirty="0">
                          <a:solidFill>
                            <a:schemeClr val="tx1"/>
                          </a:solidFill>
                          <a:latin typeface="+mn-lt"/>
                          <a:ea typeface="+mn-ea"/>
                          <a:cs typeface="メイリオ" panose="020B0604030504040204" pitchFamily="50" charset="-128"/>
                        </a:rPr>
                        <a:t>　アイコンカスタマイズ費</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■オプション（誘導枠カスタマイズ）　見積り：必要</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①契約分類：制作＋掲載</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②契約サービス：</a:t>
                      </a:r>
                      <a:r>
                        <a:rPr lang="en-US" altLang="ja-JP" sz="1400" dirty="0">
                          <a:solidFill>
                            <a:schemeClr val="tx1"/>
                          </a:solidFill>
                          <a:latin typeface="+mn-lt"/>
                          <a:ea typeface="+mn-ea"/>
                          <a:cs typeface="メイリオ" panose="020B0604030504040204" pitchFamily="50" charset="-128"/>
                        </a:rPr>
                        <a:t>【</a:t>
                      </a:r>
                      <a:r>
                        <a:rPr lang="ja-JP" altLang="en-US" sz="1400" dirty="0">
                          <a:solidFill>
                            <a:schemeClr val="tx1"/>
                          </a:solidFill>
                          <a:latin typeface="+mn-lt"/>
                          <a:ea typeface="+mn-ea"/>
                          <a:cs typeface="メイリオ" panose="020B0604030504040204" pitchFamily="50" charset="-128"/>
                        </a:rPr>
                        <a:t>制作</a:t>
                      </a:r>
                      <a:r>
                        <a:rPr lang="en-US" altLang="ja-JP" sz="1400" dirty="0">
                          <a:solidFill>
                            <a:schemeClr val="tx1"/>
                          </a:solidFill>
                          <a:latin typeface="+mn-lt"/>
                          <a:ea typeface="+mn-ea"/>
                          <a:cs typeface="メイリオ" panose="020B0604030504040204" pitchFamily="50" charset="-128"/>
                        </a:rPr>
                        <a:t>+</a:t>
                      </a:r>
                      <a:r>
                        <a:rPr lang="ja-JP" altLang="en-US" sz="1400" dirty="0">
                          <a:solidFill>
                            <a:schemeClr val="tx1"/>
                          </a:solidFill>
                          <a:latin typeface="+mn-lt"/>
                          <a:ea typeface="+mn-ea"/>
                          <a:cs typeface="メイリオ" panose="020B0604030504040204" pitchFamily="50" charset="-128"/>
                        </a:rPr>
                        <a:t>掲載</a:t>
                      </a:r>
                      <a:r>
                        <a:rPr lang="en-US" altLang="ja-JP" sz="1400" dirty="0">
                          <a:solidFill>
                            <a:schemeClr val="tx1"/>
                          </a:solidFill>
                          <a:latin typeface="+mn-lt"/>
                          <a:ea typeface="+mn-ea"/>
                          <a:cs typeface="メイリオ" panose="020B0604030504040204" pitchFamily="50" charset="-128"/>
                        </a:rPr>
                        <a:t>】Yahoo!</a:t>
                      </a:r>
                      <a:r>
                        <a:rPr lang="ja-JP" altLang="en-US" sz="1400" dirty="0">
                          <a:solidFill>
                            <a:schemeClr val="tx1"/>
                          </a:solidFill>
                          <a:latin typeface="+mn-lt"/>
                          <a:ea typeface="+mn-ea"/>
                          <a:cs typeface="メイリオ" panose="020B0604030504040204" pitchFamily="50" charset="-128"/>
                        </a:rPr>
                        <a:t>天気・災害　花粉情報</a:t>
                      </a:r>
                      <a:r>
                        <a:rPr lang="en-US" altLang="ja-JP" sz="1400" dirty="0">
                          <a:solidFill>
                            <a:schemeClr val="tx1"/>
                          </a:solidFill>
                          <a:latin typeface="+mn-lt"/>
                          <a:ea typeface="+mn-ea"/>
                          <a:cs typeface="メイリオ" panose="020B0604030504040204" pitchFamily="50" charset="-128"/>
                        </a:rPr>
                        <a:t>2023</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③契約サービス詳細：</a:t>
                      </a:r>
                      <a:r>
                        <a:rPr lang="en-US" altLang="ja-JP" sz="1400" dirty="0">
                          <a:solidFill>
                            <a:schemeClr val="tx1"/>
                          </a:solidFill>
                          <a:latin typeface="+mn-lt"/>
                          <a:ea typeface="+mn-ea"/>
                          <a:cs typeface="メイリオ" panose="020B0604030504040204" pitchFamily="50" charset="-128"/>
                        </a:rPr>
                        <a:t>Yahoo!</a:t>
                      </a:r>
                      <a:r>
                        <a:rPr lang="ja-JP" altLang="en-US" sz="1400" dirty="0">
                          <a:solidFill>
                            <a:schemeClr val="tx1"/>
                          </a:solidFill>
                          <a:latin typeface="+mn-lt"/>
                          <a:ea typeface="+mn-ea"/>
                          <a:cs typeface="メイリオ" panose="020B0604030504040204" pitchFamily="50" charset="-128"/>
                        </a:rPr>
                        <a:t>天気・災害　花粉情報</a:t>
                      </a:r>
                      <a:r>
                        <a:rPr lang="en-US" altLang="ja-JP" sz="1400" dirty="0">
                          <a:solidFill>
                            <a:schemeClr val="tx1"/>
                          </a:solidFill>
                          <a:latin typeface="+mn-lt"/>
                          <a:ea typeface="+mn-ea"/>
                          <a:cs typeface="メイリオ" panose="020B0604030504040204" pitchFamily="50" charset="-128"/>
                        </a:rPr>
                        <a:t>2023</a:t>
                      </a:r>
                      <a:r>
                        <a:rPr lang="ja-JP" altLang="en-US" sz="1400" dirty="0">
                          <a:solidFill>
                            <a:schemeClr val="tx1"/>
                          </a:solidFill>
                          <a:latin typeface="+mn-lt"/>
                          <a:ea typeface="+mn-ea"/>
                          <a:cs typeface="メイリオ" panose="020B0604030504040204" pitchFamily="50" charset="-128"/>
                        </a:rPr>
                        <a:t>　誘導枠カスタマイズ費</a:t>
                      </a:r>
                      <a:endParaRPr lang="en-US" altLang="ja-JP" sz="1400" dirty="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47624747"/>
                  </a:ext>
                </a:extLst>
              </a:tr>
              <a:tr h="57653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a:solidFill>
                            <a:schemeClr val="bg1"/>
                          </a:solidFill>
                          <a:latin typeface="メイリオ"/>
                          <a:ea typeface="メイリオ"/>
                        </a:rPr>
                        <a:t>掲載期間</a:t>
                      </a:r>
                      <a:endParaRPr kumimoji="1" lang="ja-JP" altLang="en-US"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t>2023/2/1</a:t>
                      </a:r>
                      <a:r>
                        <a:rPr kumimoji="1" lang="ja-JP" altLang="en-US" sz="1400" dirty="0"/>
                        <a:t>（水）～</a:t>
                      </a:r>
                      <a:r>
                        <a:rPr kumimoji="1" lang="en-US" altLang="ja-JP" sz="1400" dirty="0"/>
                        <a:t>2023/5/31</a:t>
                      </a:r>
                      <a:r>
                        <a:rPr kumimoji="1" lang="ja-JP" altLang="en-US" sz="1400" dirty="0"/>
                        <a:t>（水）</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4402656"/>
                  </a:ext>
                </a:extLst>
              </a:tr>
              <a:tr h="65994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a:ln>
                            <a:noFill/>
                          </a:ln>
                          <a:solidFill>
                            <a:schemeClr val="tx1"/>
                          </a:solidFill>
                          <a:effectLst/>
                          <a:uLnTx/>
                          <a:uFillTx/>
                          <a:latin typeface="+mn-lt"/>
                          <a:ea typeface="+mn-ea"/>
                        </a:rPr>
                        <a:t>特集内バナー：</a:t>
                      </a:r>
                      <a:r>
                        <a:rPr kumimoji="1" lang="en-US" altLang="ja-JP" sz="1400" b="0" u="none" strike="noStrike" kern="1200" cap="none" spc="0" normalizeH="0" baseline="0" noProof="0" dirty="0">
                          <a:ln>
                            <a:noFill/>
                          </a:ln>
                          <a:solidFill>
                            <a:schemeClr val="tx1"/>
                          </a:solidFill>
                          <a:effectLst/>
                          <a:uLnTx/>
                          <a:uFillTx/>
                          <a:latin typeface="+mn-lt"/>
                          <a:ea typeface="+mn-ea"/>
                        </a:rPr>
                        <a:t>300</a:t>
                      </a:r>
                      <a:r>
                        <a:rPr kumimoji="1" lang="ja-JP" altLang="en-US" sz="1400" b="0" u="none" strike="noStrike" kern="1200" cap="none" spc="0" normalizeH="0" baseline="0" noProof="0" dirty="0">
                          <a:ln>
                            <a:noFill/>
                          </a:ln>
                          <a:solidFill>
                            <a:schemeClr val="tx1"/>
                          </a:solidFill>
                          <a:effectLst/>
                          <a:uLnTx/>
                          <a:uFillTx/>
                          <a:latin typeface="+mn-lt"/>
                          <a:ea typeface="+mn-ea"/>
                        </a:rPr>
                        <a:t>万円／枠（グロス）　</a:t>
                      </a:r>
                      <a:r>
                        <a:rPr kumimoji="1" lang="en-US" altLang="ja-JP" sz="1400" b="0" u="none" strike="noStrike" kern="1200" cap="none" spc="0" normalizeH="0" baseline="0" noProof="0" dirty="0">
                          <a:ln>
                            <a:noFill/>
                          </a:ln>
                          <a:solidFill>
                            <a:schemeClr val="tx1"/>
                          </a:solidFill>
                          <a:effectLst/>
                          <a:uLnTx/>
                          <a:uFillTx/>
                          <a:latin typeface="+mn-lt"/>
                          <a:ea typeface="+mn-ea"/>
                        </a:rPr>
                        <a:t>※</a:t>
                      </a:r>
                      <a:r>
                        <a:rPr kumimoji="1" lang="ja-JP" altLang="en-US" sz="1400" b="0" u="none" strike="noStrike" kern="1200" cap="none" spc="0" normalizeH="0" baseline="0" noProof="0" dirty="0">
                          <a:ln>
                            <a:noFill/>
                          </a:ln>
                          <a:solidFill>
                            <a:schemeClr val="tx1"/>
                          </a:solidFill>
                          <a:effectLst/>
                          <a:uLnTx/>
                          <a:uFillTx/>
                          <a:latin typeface="+mn-lt"/>
                          <a:ea typeface="+mn-ea"/>
                        </a:rPr>
                        <a:t>全</a:t>
                      </a:r>
                      <a:r>
                        <a:rPr kumimoji="1" lang="en-US" altLang="ja-JP" sz="1400" b="0" u="none" strike="noStrike" kern="1200" cap="none" spc="0" normalizeH="0" baseline="0" noProof="0" dirty="0">
                          <a:ln>
                            <a:noFill/>
                          </a:ln>
                          <a:solidFill>
                            <a:schemeClr val="tx1"/>
                          </a:solidFill>
                          <a:effectLst/>
                          <a:uLnTx/>
                          <a:uFillTx/>
                          <a:latin typeface="+mn-lt"/>
                          <a:ea typeface="+mn-ea"/>
                        </a:rPr>
                        <a:t>5</a:t>
                      </a:r>
                      <a:r>
                        <a:rPr kumimoji="1" lang="ja-JP" altLang="en-US" sz="1400" b="0" u="none" strike="noStrike" kern="1200" cap="none" spc="0" normalizeH="0" baseline="0" noProof="0" dirty="0">
                          <a:ln>
                            <a:noFill/>
                          </a:ln>
                          <a:solidFill>
                            <a:schemeClr val="tx1"/>
                          </a:solidFill>
                          <a:effectLst/>
                          <a:uLnTx/>
                          <a:uFillTx/>
                          <a:latin typeface="+mn-lt"/>
                          <a:ea typeface="+mn-ea"/>
                        </a:rPr>
                        <a:t>枠</a:t>
                      </a:r>
                      <a:endParaRPr kumimoji="1" lang="en-US" altLang="ja-JP" sz="14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a:ln>
                            <a:noFill/>
                          </a:ln>
                          <a:solidFill>
                            <a:schemeClr val="tx1"/>
                          </a:solidFill>
                          <a:effectLst/>
                          <a:uLnTx/>
                          <a:uFillTx/>
                          <a:latin typeface="+mn-lt"/>
                          <a:ea typeface="+mn-ea"/>
                        </a:rPr>
                        <a:t>アイコンカスタマイズ：</a:t>
                      </a:r>
                      <a:r>
                        <a:rPr kumimoji="1" lang="en-US" altLang="ja-JP" sz="1400" b="0" u="none" strike="noStrike" kern="1200" cap="none" spc="0" normalizeH="0" baseline="0" noProof="0" dirty="0">
                          <a:ln>
                            <a:noFill/>
                          </a:ln>
                          <a:solidFill>
                            <a:schemeClr val="tx1"/>
                          </a:solidFill>
                          <a:effectLst/>
                          <a:uLnTx/>
                          <a:uFillTx/>
                          <a:latin typeface="+mn-lt"/>
                          <a:ea typeface="+mn-ea"/>
                        </a:rPr>
                        <a:t>500</a:t>
                      </a:r>
                      <a:r>
                        <a:rPr kumimoji="1" lang="ja-JP" altLang="en-US" sz="1400" b="0" u="none" strike="noStrike" kern="1200" cap="none" spc="0" normalizeH="0" baseline="0" noProof="0" dirty="0">
                          <a:ln>
                            <a:noFill/>
                          </a:ln>
                          <a:solidFill>
                            <a:schemeClr val="tx1"/>
                          </a:solidFill>
                          <a:effectLst/>
                          <a:uLnTx/>
                          <a:uFillTx/>
                          <a:latin typeface="+mn-lt"/>
                          <a:ea typeface="+mn-ea"/>
                        </a:rPr>
                        <a:t>万円／枠（ネット）　</a:t>
                      </a:r>
                      <a:endParaRPr kumimoji="1" lang="en-US" altLang="ja-JP" sz="14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a:ln>
                            <a:noFill/>
                          </a:ln>
                          <a:solidFill>
                            <a:schemeClr val="tx1"/>
                          </a:solidFill>
                          <a:effectLst/>
                          <a:uLnTx/>
                          <a:uFillTx/>
                          <a:latin typeface="+mn-lt"/>
                          <a:ea typeface="+mn-ea"/>
                        </a:rPr>
                        <a:t>誘導枠カスタマイズ：</a:t>
                      </a:r>
                      <a:r>
                        <a:rPr kumimoji="1" lang="en-US" altLang="ja-JP" sz="1400" b="0" u="none" strike="noStrike" kern="1200" cap="none" spc="0" normalizeH="0" baseline="0" noProof="0" dirty="0">
                          <a:ln>
                            <a:noFill/>
                          </a:ln>
                          <a:solidFill>
                            <a:schemeClr val="tx1"/>
                          </a:solidFill>
                          <a:effectLst/>
                          <a:uLnTx/>
                          <a:uFillTx/>
                          <a:latin typeface="+mn-lt"/>
                          <a:ea typeface="+mn-ea"/>
                        </a:rPr>
                        <a:t>500</a:t>
                      </a:r>
                      <a:r>
                        <a:rPr kumimoji="1" lang="ja-JP" altLang="en-US" sz="1400" b="0" u="none" strike="noStrike" kern="1200" cap="none" spc="0" normalizeH="0" baseline="0" noProof="0" dirty="0">
                          <a:ln>
                            <a:noFill/>
                          </a:ln>
                          <a:solidFill>
                            <a:schemeClr val="tx1"/>
                          </a:solidFill>
                          <a:effectLst/>
                          <a:uLnTx/>
                          <a:uFillTx/>
                          <a:latin typeface="+mn-lt"/>
                          <a:ea typeface="+mn-ea"/>
                        </a:rPr>
                        <a:t>万円～（ネット）　</a:t>
                      </a:r>
                      <a:r>
                        <a:rPr kumimoji="1" lang="en-US" altLang="ja-JP" sz="1400" b="0" u="none" strike="noStrike" kern="1200" cap="none" spc="0" normalizeH="0" baseline="0" noProof="0" dirty="0">
                          <a:ln>
                            <a:noFill/>
                          </a:ln>
                          <a:solidFill>
                            <a:schemeClr val="tx1"/>
                          </a:solidFill>
                          <a:effectLst/>
                          <a:uLnTx/>
                          <a:uFillTx/>
                          <a:latin typeface="+mn-lt"/>
                          <a:ea typeface="+mn-ea"/>
                        </a:rPr>
                        <a:t>※</a:t>
                      </a:r>
                      <a:r>
                        <a:rPr kumimoji="1" lang="ja-JP" altLang="en-US" sz="1400" b="0" u="none" strike="noStrike" kern="1200" cap="none" spc="0" normalizeH="0" baseline="0" noProof="0" dirty="0">
                          <a:ln>
                            <a:noFill/>
                          </a:ln>
                          <a:solidFill>
                            <a:schemeClr val="tx1"/>
                          </a:solidFill>
                          <a:effectLst/>
                          <a:uLnTx/>
                          <a:uFillTx/>
                          <a:latin typeface="+mn-lt"/>
                          <a:ea typeface="+mn-ea"/>
                        </a:rPr>
                        <a:t>掲載期間によって変動</a:t>
                      </a:r>
                      <a:endParaRPr kumimoji="1" lang="en-US" altLang="ja-JP" sz="1400" b="0" u="none" strike="noStrike" kern="1200" cap="none" spc="0" normalizeH="0" baseline="0" noProof="0" dirty="0">
                        <a:ln>
                          <a:noFill/>
                        </a:ln>
                        <a:solidFill>
                          <a:schemeClr val="tx1"/>
                        </a:solidFill>
                        <a:effectLst/>
                        <a:uLnTx/>
                        <a:uFillTx/>
                        <a:latin typeface="+mn-lt"/>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46925963"/>
                  </a:ext>
                </a:extLst>
              </a:tr>
            </a:tbl>
          </a:graphicData>
        </a:graphic>
      </p:graphicFrame>
      <p:sp>
        <p:nvSpPr>
          <p:cNvPr id="2" name="フッター プレースホルダー 4">
            <a:extLst>
              <a:ext uri="{FF2B5EF4-FFF2-40B4-BE49-F238E27FC236}">
                <a16:creationId xmlns:a16="http://schemas.microsoft.com/office/drawing/2014/main" id="{D454E0C3-71B4-2081-95FE-94BF97CD3DA7}"/>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820297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広告商品 詳細</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graphicFrame>
        <p:nvGraphicFramePr>
          <p:cNvPr id="27" name="表 26"/>
          <p:cNvGraphicFramePr>
            <a:graphicFrameLocks noGrp="1"/>
          </p:cNvGraphicFramePr>
          <p:nvPr>
            <p:extLst>
              <p:ext uri="{D42A27DB-BD31-4B8C-83A1-F6EECF244321}">
                <p14:modId xmlns:p14="http://schemas.microsoft.com/office/powerpoint/2010/main" val="839978324"/>
              </p:ext>
            </p:extLst>
          </p:nvPr>
        </p:nvGraphicFramePr>
        <p:xfrm>
          <a:off x="560512" y="1091644"/>
          <a:ext cx="11008096" cy="5405422"/>
        </p:xfrm>
        <a:graphic>
          <a:graphicData uri="http://schemas.openxmlformats.org/drawingml/2006/table">
            <a:tbl>
              <a:tblPr firstRow="1" bandRow="1"/>
              <a:tblGrid>
                <a:gridCol w="1624145">
                  <a:extLst>
                    <a:ext uri="{9D8B030D-6E8A-4147-A177-3AD203B41FA5}">
                      <a16:colId xmlns:a16="http://schemas.microsoft.com/office/drawing/2014/main" val="20000"/>
                    </a:ext>
                  </a:extLst>
                </a:gridCol>
                <a:gridCol w="9383951">
                  <a:extLst>
                    <a:ext uri="{9D8B030D-6E8A-4147-A177-3AD203B41FA5}">
                      <a16:colId xmlns:a16="http://schemas.microsoft.com/office/drawing/2014/main" val="20001"/>
                    </a:ext>
                  </a:extLst>
                </a:gridCol>
              </a:tblGrid>
              <a:tr h="134509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お申込期限</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endParaRPr lang="en-US" altLang="ja-JP" sz="1400" b="0" i="0" u="none" strike="noStrike" dirty="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ja-JP" altLang="en-US" sz="1400" b="0" i="0" u="none" strike="noStrike" dirty="0">
                          <a:solidFill>
                            <a:schemeClr val="tx1"/>
                          </a:solidFill>
                          <a:latin typeface="メイリオ"/>
                          <a:ea typeface="メイリオ"/>
                          <a:cs typeface="Meiryo UI" pitchFamily="50" charset="-128"/>
                        </a:rPr>
                        <a:t>エントリー期間内に実施意向をご連絡ください。</a:t>
                      </a:r>
                      <a:endParaRPr lang="en-US" altLang="ja-JP" sz="1400" b="0" i="0" u="none" strike="noStrike" dirty="0">
                        <a:solidFill>
                          <a:schemeClr val="tx1"/>
                        </a:solidFill>
                        <a:latin typeface="メイリオ"/>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solidFill>
                          <a:effectLst/>
                          <a:uLnTx/>
                          <a:uFillTx/>
                          <a:latin typeface="メイリオ"/>
                          <a:ea typeface="メイリオ"/>
                        </a:rPr>
                        <a:t>--------------------------------------------------------------------</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a:ln>
                            <a:noFill/>
                          </a:ln>
                          <a:solidFill>
                            <a:schemeClr val="tx1"/>
                          </a:solidFill>
                          <a:effectLst/>
                          <a:uLnTx/>
                          <a:uFillTx/>
                          <a:latin typeface="メイリオ"/>
                          <a:ea typeface="メイリオ"/>
                        </a:rPr>
                        <a:t>■エントリー期間</a:t>
                      </a:r>
                      <a:endParaRPr kumimoji="1" lang="en-US" altLang="ja-JP" sz="1400" b="0" u="none" strike="noStrike" kern="1200" cap="none" spc="0" normalizeH="0" baseline="0" noProof="0" dirty="0">
                        <a:ln>
                          <a:noFill/>
                        </a:ln>
                        <a:solidFill>
                          <a:schemeClr val="tx1"/>
                        </a:solidFill>
                        <a:effectLst/>
                        <a:uLnTx/>
                        <a:uFillTx/>
                        <a:latin typeface="メイリオ"/>
                        <a:ea typeface="メイリオ"/>
                      </a:endParaRPr>
                    </a:p>
                    <a:p>
                      <a:pPr algn="l"/>
                      <a:r>
                        <a:rPr lang="en-US" altLang="ja-JP" sz="1400" dirty="0"/>
                        <a:t>5</a:t>
                      </a:r>
                      <a:r>
                        <a:rPr lang="ja-JP" altLang="en-US" sz="1400" dirty="0"/>
                        <a:t>枠買切り：</a:t>
                      </a:r>
                      <a:r>
                        <a:rPr lang="en-US" altLang="ja-JP" sz="1400" dirty="0"/>
                        <a:t>2022/11/9</a:t>
                      </a:r>
                      <a:r>
                        <a:rPr lang="ja-JP" altLang="en-US" sz="1400" dirty="0"/>
                        <a:t>（水）～</a:t>
                      </a:r>
                      <a:r>
                        <a:rPr lang="en-US" altLang="ja-JP" sz="1400" dirty="0"/>
                        <a:t>2022/11/18</a:t>
                      </a:r>
                      <a:r>
                        <a:rPr lang="ja-JP" altLang="en-US" sz="1400" dirty="0"/>
                        <a:t>（金）</a:t>
                      </a:r>
                      <a:endParaRPr lang="en-US" altLang="ja-JP" sz="1400" dirty="0"/>
                    </a:p>
                    <a:p>
                      <a:pPr algn="l"/>
                      <a:r>
                        <a:rPr lang="en-US" altLang="ja-JP" sz="1400" dirty="0"/>
                        <a:t>1</a:t>
                      </a:r>
                      <a:r>
                        <a:rPr lang="ja-JP" altLang="en-US" sz="1400" dirty="0"/>
                        <a:t>枠ずつ：</a:t>
                      </a:r>
                      <a:r>
                        <a:rPr lang="en-US" altLang="ja-JP" sz="1400" dirty="0"/>
                        <a:t>2022/11/21</a:t>
                      </a:r>
                      <a:r>
                        <a:rPr lang="ja-JP" altLang="en-US" sz="1400" dirty="0"/>
                        <a:t>（月）～</a:t>
                      </a:r>
                      <a:r>
                        <a:rPr lang="en-US" altLang="ja-JP" sz="1400" dirty="0"/>
                        <a:t>2023/1/13</a:t>
                      </a:r>
                      <a:r>
                        <a:rPr lang="ja-JP" altLang="en-US" sz="1400" dirty="0"/>
                        <a:t>（金）</a:t>
                      </a:r>
                      <a:endParaRPr kumimoji="1" lang="en-US" altLang="ja-JP" sz="14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tx1"/>
                          </a:solidFill>
                          <a:effectLst/>
                          <a:uLnTx/>
                          <a:uFillTx/>
                          <a:latin typeface="メイリオ"/>
                          <a:ea typeface="メイリオ"/>
                        </a:rPr>
                        <a:t>--------------------------------------------------------------------</a:t>
                      </a:r>
                    </a:p>
                    <a:p>
                      <a:pPr algn="l"/>
                      <a:endParaRPr lang="en-US" altLang="ja-JP" sz="1400" dirty="0"/>
                    </a:p>
                    <a:p>
                      <a:pPr algn="l"/>
                      <a:r>
                        <a:rPr lang="ja-JP" altLang="en-US" sz="1400" dirty="0"/>
                        <a:t>アイコンカスタマイズ・誘導枠カスタマイズをご実施の場合、</a:t>
                      </a:r>
                      <a:r>
                        <a:rPr lang="en-US" altLang="ja-JP" sz="1400" dirty="0"/>
                        <a:t>2023/1/13</a:t>
                      </a:r>
                      <a:r>
                        <a:rPr lang="ja-JP" altLang="en-US" sz="1400" dirty="0"/>
                        <a:t>（金）までにお申込ください。</a:t>
                      </a:r>
                      <a:endParaRPr lang="en-US" altLang="ja-JP" sz="14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tx1"/>
                          </a:solidFill>
                          <a:effectLst/>
                          <a:uLnTx/>
                          <a:uFillTx/>
                          <a:latin typeface="メイリオ"/>
                          <a:ea typeface="メイリオ"/>
                        </a:rPr>
                        <a:t>※</a:t>
                      </a:r>
                      <a:r>
                        <a:rPr kumimoji="1" lang="ja-JP" altLang="en-US" sz="1100" b="0" u="none" strike="noStrike" kern="1200" cap="none" spc="0" normalizeH="0" baseline="0" noProof="0" dirty="0">
                          <a:ln>
                            <a:noFill/>
                          </a:ln>
                          <a:solidFill>
                            <a:schemeClr val="tx1"/>
                          </a:solidFill>
                          <a:effectLst/>
                          <a:uLnTx/>
                          <a:uFillTx/>
                          <a:latin typeface="メイリオ"/>
                          <a:ea typeface="メイリオ"/>
                        </a:rPr>
                        <a:t>お申し込み時に掲載期間が未決定の場合は、別途、掲載開始日の</a:t>
                      </a:r>
                      <a:r>
                        <a:rPr kumimoji="1" lang="en-US" altLang="ja-JP" sz="1100" b="0" u="none" strike="noStrike" kern="1200" cap="none" spc="0" normalizeH="0" baseline="0" noProof="0" dirty="0">
                          <a:ln>
                            <a:noFill/>
                          </a:ln>
                          <a:solidFill>
                            <a:schemeClr val="tx1"/>
                          </a:solidFill>
                          <a:effectLst/>
                          <a:uLnTx/>
                          <a:uFillTx/>
                          <a:latin typeface="メイリオ"/>
                          <a:ea typeface="メイリオ"/>
                        </a:rPr>
                        <a:t>5</a:t>
                      </a:r>
                      <a:r>
                        <a:rPr kumimoji="1" lang="ja-JP" altLang="en-US" sz="1100" b="0" u="none" strike="noStrike" kern="1200" cap="none" spc="0" normalizeH="0" baseline="0" noProof="0" dirty="0">
                          <a:ln>
                            <a:noFill/>
                          </a:ln>
                          <a:solidFill>
                            <a:schemeClr val="tx1"/>
                          </a:solidFill>
                          <a:effectLst/>
                          <a:uLnTx/>
                          <a:uFillTx/>
                          <a:latin typeface="メイリオ"/>
                          <a:ea typeface="メイリオ"/>
                        </a:rPr>
                        <a:t>営業日前までに掲載期間のご連絡をメールでいただきます</a:t>
                      </a:r>
                      <a:endParaRPr kumimoji="1" lang="en-US" altLang="ja-JP" sz="1100" b="0" u="none" strike="noStrike" kern="1200" cap="none" spc="0" normalizeH="0" baseline="0" noProof="0" dirty="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tx1"/>
                          </a:solidFill>
                          <a:effectLst/>
                          <a:uLnTx/>
                          <a:uFillTx/>
                          <a:latin typeface="メイリオ"/>
                          <a:ea typeface="メイリオ"/>
                        </a:rPr>
                        <a:t>※</a:t>
                      </a:r>
                      <a:r>
                        <a:rPr kumimoji="1" lang="ja-JP" altLang="en-US" sz="1100" b="0" u="none" strike="noStrike" kern="1200" cap="none" spc="0" normalizeH="0" baseline="0" noProof="0" dirty="0">
                          <a:ln>
                            <a:noFill/>
                          </a:ln>
                          <a:solidFill>
                            <a:schemeClr val="tx1"/>
                          </a:solidFill>
                          <a:effectLst/>
                          <a:uLnTx/>
                          <a:uFillTx/>
                          <a:latin typeface="メイリオ"/>
                          <a:ea typeface="メイリオ"/>
                        </a:rPr>
                        <a:t>既定のスペックと異なる内容でお申込の際は専用の資料と専用のお申込フォームを発行いたします。詳細は弊社営業にお問い合わせください</a:t>
                      </a:r>
                      <a:endParaRPr kumimoji="1" lang="en-US" altLang="ja-JP" sz="1100" b="0" u="none" strike="noStrike" kern="1200" cap="none" spc="0" normalizeH="0" baseline="0" noProof="0" dirty="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u="none" strike="noStrike" kern="1200" cap="none" spc="0" normalizeH="0" baseline="0" noProof="0" dirty="0">
                          <a:ln>
                            <a:noFill/>
                          </a:ln>
                          <a:solidFill>
                            <a:schemeClr val="tx1"/>
                          </a:solidFill>
                          <a:effectLst/>
                          <a:uLnTx/>
                          <a:uFillTx/>
                          <a:latin typeface="メイリオ"/>
                          <a:ea typeface="メイリオ"/>
                        </a:rPr>
                        <a:t>※</a:t>
                      </a:r>
                      <a:r>
                        <a:rPr kumimoji="1" lang="ja-JP" altLang="en-US" sz="1100" b="0" u="none" strike="noStrike" kern="1200" cap="none" spc="0" normalizeH="0" baseline="0" noProof="0" dirty="0">
                          <a:ln>
                            <a:noFill/>
                          </a:ln>
                          <a:solidFill>
                            <a:schemeClr val="tx1"/>
                          </a:solidFill>
                          <a:effectLst/>
                          <a:uLnTx/>
                          <a:uFillTx/>
                          <a:latin typeface="メイリオ"/>
                          <a:ea typeface="メイリオ"/>
                        </a:rPr>
                        <a:t>お申込みには事前のエントリーが必要となります。</a:t>
                      </a:r>
                      <a:endParaRPr kumimoji="1" lang="en-US" altLang="ja-JP" sz="1100" b="0" u="none" strike="noStrike" kern="1200" cap="none" spc="0" normalizeH="0" baseline="0" noProof="0" dirty="0">
                        <a:ln>
                          <a:noFill/>
                        </a:ln>
                        <a:solidFill>
                          <a:schemeClr val="tx1"/>
                        </a:solidFill>
                        <a:effectLst/>
                        <a:uLnTx/>
                        <a:uFillTx/>
                        <a:latin typeface="メイリオ"/>
                        <a:ea typeface="メイリオ"/>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612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有効期間</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en-US" altLang="ja-JP" sz="1400" dirty="0"/>
                        <a:t>2023/5/31</a:t>
                      </a:r>
                      <a:r>
                        <a:rPr kumimoji="1" lang="ja-JP" altLang="en-US" sz="1400" dirty="0"/>
                        <a:t>（水）</a:t>
                      </a:r>
                      <a:endParaRPr lang="en-US" altLang="ja-JP" sz="1400" dirty="0">
                        <a:solidFill>
                          <a:schemeClr val="tx1"/>
                        </a:solidFill>
                        <a:latin typeface="メイリオ"/>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119485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レポート項目</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Verdana" pitchFamily="34" charset="0"/>
                        </a:rPr>
                        <a:t>特集の</a:t>
                      </a:r>
                      <a:r>
                        <a:rPr lang="en-US" altLang="ja-JP" sz="1400" dirty="0">
                          <a:solidFill>
                            <a:schemeClr val="tx1"/>
                          </a:solidFill>
                          <a:latin typeface="+mn-lt"/>
                          <a:ea typeface="+mn-ea"/>
                          <a:cs typeface="Verdana" pitchFamily="34" charset="0"/>
                        </a:rPr>
                        <a:t>PV</a:t>
                      </a:r>
                      <a:r>
                        <a:rPr lang="ja-JP" altLang="en-US" sz="1400" dirty="0">
                          <a:solidFill>
                            <a:schemeClr val="tx1"/>
                          </a:solidFill>
                          <a:latin typeface="+mn-lt"/>
                          <a:ea typeface="+mn-ea"/>
                          <a:cs typeface="Verdana" pitchFamily="34" charset="0"/>
                        </a:rPr>
                        <a:t>・</a:t>
                      </a:r>
                      <a:r>
                        <a:rPr lang="en-US" altLang="ja-JP" sz="1400" dirty="0">
                          <a:solidFill>
                            <a:schemeClr val="tx1"/>
                          </a:solidFill>
                          <a:latin typeface="+mn-lt"/>
                          <a:ea typeface="+mn-ea"/>
                          <a:cs typeface="Verdana" pitchFamily="34" charset="0"/>
                        </a:rPr>
                        <a:t>UB</a:t>
                      </a:r>
                      <a:r>
                        <a:rPr lang="ja-JP" altLang="en-US" sz="1400" dirty="0">
                          <a:solidFill>
                            <a:schemeClr val="tx1"/>
                          </a:solidFill>
                          <a:latin typeface="+mn-lt"/>
                          <a:ea typeface="+mn-ea"/>
                          <a:cs typeface="Verdana" pitchFamily="34" charset="0"/>
                        </a:rPr>
                        <a:t>数</a:t>
                      </a:r>
                      <a:endParaRPr lang="en-US" altLang="ja-JP" sz="14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lt"/>
                          <a:ea typeface="+mn-ea"/>
                          <a:cs typeface="Verdana" pitchFamily="34" charset="0"/>
                        </a:rPr>
                        <a:t>※</a:t>
                      </a:r>
                      <a:r>
                        <a:rPr lang="ja-JP" altLang="en-US" sz="1100" dirty="0">
                          <a:solidFill>
                            <a:schemeClr val="tx1"/>
                          </a:solidFill>
                          <a:latin typeface="+mn-lt"/>
                          <a:ea typeface="+mn-ea"/>
                          <a:cs typeface="Verdana" pitchFamily="34" charset="0"/>
                        </a:rPr>
                        <a:t>掲載終了から</a:t>
                      </a:r>
                      <a:r>
                        <a:rPr lang="en-US" altLang="ja-JP" sz="1100" dirty="0">
                          <a:solidFill>
                            <a:schemeClr val="tx1"/>
                          </a:solidFill>
                          <a:latin typeface="+mn-lt"/>
                          <a:ea typeface="+mn-ea"/>
                          <a:cs typeface="Verdana" pitchFamily="34" charset="0"/>
                        </a:rPr>
                        <a:t>2</a:t>
                      </a:r>
                      <a:r>
                        <a:rPr lang="ja-JP" altLang="en-US" sz="1100" dirty="0">
                          <a:solidFill>
                            <a:schemeClr val="tx1"/>
                          </a:solidFill>
                          <a:latin typeface="+mn-lt"/>
                          <a:ea typeface="+mn-ea"/>
                          <a:cs typeface="Verdana" pitchFamily="34" charset="0"/>
                        </a:rPr>
                        <a:t>週間程度でご提出いたします。</a:t>
                      </a:r>
                      <a:endParaRPr lang="en-US" altLang="ja-JP" sz="11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solidFill>
                          <a:latin typeface="+mn-lt"/>
                          <a:ea typeface="+mn-ea"/>
                          <a:cs typeface="メイリオ" panose="020B0604030504040204" pitchFamily="50" charset="-128"/>
                        </a:rPr>
                        <a:t>※</a:t>
                      </a:r>
                      <a:r>
                        <a:rPr lang="ja-JP" altLang="en-US" sz="1100" dirty="0">
                          <a:solidFill>
                            <a:schemeClr val="tx1"/>
                          </a:solidFill>
                          <a:latin typeface="+mn-lt"/>
                          <a:ea typeface="+mn-ea"/>
                          <a:cs typeface="メイリオ" panose="020B0604030504040204" pitchFamily="50" charset="-128"/>
                        </a:rPr>
                        <a:t>特集内バナーの掲載結果は広告管理ツールより取得ください。</a:t>
                      </a:r>
                      <a:endParaRPr lang="en-US" altLang="ja-JP" sz="1100" dirty="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47624747"/>
                  </a:ext>
                </a:extLst>
              </a:tr>
              <a:tr h="119485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注意事項</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tx1"/>
                          </a:solidFill>
                          <a:latin typeface="+mn-lt"/>
                          <a:ea typeface="+mn-ea"/>
                          <a:cs typeface="メイリオ" panose="020B0604030504040204" pitchFamily="50" charset="-128"/>
                        </a:rPr>
                        <a:t>p.18</a:t>
                      </a:r>
                      <a:r>
                        <a:rPr lang="ja-JP" altLang="en-US" sz="1400" dirty="0">
                          <a:solidFill>
                            <a:schemeClr val="tx1"/>
                          </a:solidFill>
                          <a:latin typeface="+mn-lt"/>
                          <a:ea typeface="+mn-ea"/>
                          <a:cs typeface="メイリオ" panose="020B0604030504040204" pitchFamily="50" charset="-128"/>
                        </a:rPr>
                        <a:t>のフローで必ず実施可否をお問い合わせください。</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実施可の場合、期間内にエントリーいただいた順に先着で販売いたします。</a:t>
                      </a:r>
                      <a:endParaRPr lang="en-US" altLang="ja-JP" sz="14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n-lt"/>
                          <a:ea typeface="+mn-ea"/>
                          <a:cs typeface="メイリオ" panose="020B0604030504040204" pitchFamily="50" charset="-128"/>
                        </a:rPr>
                        <a:t>エントリーを受領し、枠抑えのご連絡後はキャンセル不可となりますのでご注意ください。</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7053291"/>
                  </a:ext>
                </a:extLst>
              </a:tr>
            </a:tbl>
          </a:graphicData>
        </a:graphic>
      </p:graphicFrame>
      <p:sp>
        <p:nvSpPr>
          <p:cNvPr id="2" name="フッター プレースホルダー 4">
            <a:extLst>
              <a:ext uri="{FF2B5EF4-FFF2-40B4-BE49-F238E27FC236}">
                <a16:creationId xmlns:a16="http://schemas.microsoft.com/office/drawing/2014/main" id="{92F4FF89-BCB1-5CEB-0D8F-1C4D461A7C49}"/>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088081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407367" y="2148678"/>
            <a:ext cx="2664297"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lstStyle/>
          <a:p>
            <a:r>
              <a:rPr lang="ja-JP" altLang="en-US" dirty="0"/>
              <a:t>実施可否の問い合わせ・エントリーフロー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正方形/長方形 5"/>
          <p:cNvSpPr/>
          <p:nvPr/>
        </p:nvSpPr>
        <p:spPr>
          <a:xfrm>
            <a:off x="407368" y="1052736"/>
            <a:ext cx="11809312" cy="369332"/>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t>ご協賛希望の場合は、弊社担当営業または</a:t>
            </a:r>
            <a:r>
              <a:rPr lang="en-US" altLang="ja-JP" dirty="0"/>
              <a:t>Yahoo!</a:t>
            </a:r>
            <a:r>
              <a:rPr lang="ja-JP" altLang="en-US" dirty="0"/>
              <a:t>広告パートナーサポート宛に以下の項目をご連絡ください。</a:t>
            </a:r>
            <a:endParaRPr lang="en-US" altLang="ja-JP" dirty="0"/>
          </a:p>
        </p:txBody>
      </p:sp>
      <p:sp>
        <p:nvSpPr>
          <p:cNvPr id="7" name="正方形/長方形 6"/>
          <p:cNvSpPr/>
          <p:nvPr/>
        </p:nvSpPr>
        <p:spPr>
          <a:xfrm>
            <a:off x="407368" y="2785224"/>
            <a:ext cx="5472608" cy="2677656"/>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400" dirty="0"/>
              <a:t>■ご連絡いただきたい項目</a:t>
            </a:r>
            <a:endParaRPr lang="en-US" altLang="ja-JP" sz="1100" u="sng" dirty="0"/>
          </a:p>
          <a:p>
            <a:endParaRPr lang="en-US" altLang="ja-JP" sz="1400" dirty="0"/>
          </a:p>
          <a:p>
            <a:r>
              <a:rPr lang="ja-JP" altLang="en-US" sz="1400" dirty="0"/>
              <a:t>商品名</a:t>
            </a:r>
            <a:r>
              <a:rPr lang="ja-JP" altLang="en-US" sz="1400" dirty="0">
                <a:sym typeface="Wingdings" panose="05000000000000000000" pitchFamily="2" charset="2"/>
              </a:rPr>
              <a:t>：花粉情報</a:t>
            </a:r>
            <a:r>
              <a:rPr lang="en-US" altLang="ja-JP" sz="1400" dirty="0">
                <a:sym typeface="Wingdings" panose="05000000000000000000" pitchFamily="2" charset="2"/>
              </a:rPr>
              <a:t>2023</a:t>
            </a:r>
          </a:p>
          <a:p>
            <a:r>
              <a:rPr lang="ja-JP" altLang="en-US" sz="1400" dirty="0"/>
              <a:t>枠数：</a:t>
            </a:r>
            <a:r>
              <a:rPr lang="en-US" altLang="ja-JP" sz="1400" dirty="0"/>
              <a:t>5</a:t>
            </a:r>
            <a:r>
              <a:rPr lang="ja-JP" altLang="en-US" sz="1400" dirty="0"/>
              <a:t>枠買切りの場合はオプション</a:t>
            </a:r>
            <a:r>
              <a:rPr lang="en-US" altLang="ja-JP" sz="1400" dirty="0"/>
              <a:t>1</a:t>
            </a:r>
            <a:r>
              <a:rPr lang="ja-JP" altLang="en-US" sz="1400" dirty="0"/>
              <a:t>・</a:t>
            </a:r>
            <a:r>
              <a:rPr lang="en-US" altLang="ja-JP" sz="1400" dirty="0"/>
              <a:t>2</a:t>
            </a:r>
            <a:r>
              <a:rPr lang="ja-JP" altLang="en-US" sz="1400" dirty="0"/>
              <a:t>の実施有無</a:t>
            </a:r>
            <a:endParaRPr lang="en-US" altLang="ja-JP" sz="1400" dirty="0"/>
          </a:p>
          <a:p>
            <a:r>
              <a:rPr lang="ja-JP" altLang="en-US" sz="1400" dirty="0"/>
              <a:t>広告主：</a:t>
            </a:r>
          </a:p>
          <a:p>
            <a:r>
              <a:rPr lang="ja-JP" altLang="en-US" sz="1400" dirty="0"/>
              <a:t>リンク先</a:t>
            </a:r>
            <a:r>
              <a:rPr lang="en-US" altLang="ja-JP" sz="1400" dirty="0"/>
              <a:t>URL:</a:t>
            </a:r>
          </a:p>
          <a:p>
            <a:r>
              <a:rPr lang="ja-JP" altLang="en-US" sz="1400" dirty="0"/>
              <a:t>ヤフー営業担当者：</a:t>
            </a:r>
          </a:p>
          <a:p>
            <a:r>
              <a:rPr lang="ja-JP" altLang="en-US" sz="1400" dirty="0"/>
              <a:t>代理店：</a:t>
            </a:r>
          </a:p>
          <a:p>
            <a:r>
              <a:rPr lang="ja-JP" altLang="en-US" sz="1400" dirty="0"/>
              <a:t>予約型対応アカウント</a:t>
            </a:r>
            <a:r>
              <a:rPr lang="en-US" altLang="ja-JP" sz="1400" dirty="0"/>
              <a:t>ID</a:t>
            </a:r>
            <a:r>
              <a:rPr lang="ja-JP" altLang="en-US" sz="1400" dirty="0"/>
              <a:t>（用意があれば）：</a:t>
            </a:r>
          </a:p>
          <a:p>
            <a:r>
              <a:rPr lang="ja-JP" altLang="en-US" sz="1400" dirty="0"/>
              <a:t>掲載期間：</a:t>
            </a:r>
          </a:p>
          <a:p>
            <a:r>
              <a:rPr lang="ja-JP" altLang="en-US" sz="1400" dirty="0"/>
              <a:t>プロモーション商品・内容：</a:t>
            </a:r>
          </a:p>
          <a:p>
            <a:r>
              <a:rPr lang="ja-JP" altLang="en-US" sz="1400" dirty="0"/>
              <a:t>懸念点・備考など：</a:t>
            </a:r>
          </a:p>
        </p:txBody>
      </p:sp>
      <p:sp>
        <p:nvSpPr>
          <p:cNvPr id="8" name="正方形/長方形 7"/>
          <p:cNvSpPr/>
          <p:nvPr/>
        </p:nvSpPr>
        <p:spPr>
          <a:xfrm>
            <a:off x="551384" y="2223502"/>
            <a:ext cx="2376264"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t>実施可否の問い合わせ</a:t>
            </a:r>
            <a:endParaRPr lang="ja-JP" altLang="en-US" sz="1400" b="1" dirty="0"/>
          </a:p>
        </p:txBody>
      </p:sp>
      <p:cxnSp>
        <p:nvCxnSpPr>
          <p:cNvPr id="10" name="直線コネクタ 9"/>
          <p:cNvCxnSpPr/>
          <p:nvPr/>
        </p:nvCxnSpPr>
        <p:spPr>
          <a:xfrm flipH="1">
            <a:off x="4942295" y="2763930"/>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4943748" y="2165676"/>
            <a:ext cx="1655921"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正方形/長方形 11"/>
          <p:cNvSpPr/>
          <p:nvPr/>
        </p:nvSpPr>
        <p:spPr>
          <a:xfrm>
            <a:off x="5159896" y="2240500"/>
            <a:ext cx="136631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a:t>エントリー</a:t>
            </a:r>
            <a:endParaRPr lang="ja-JP" altLang="en-US" sz="1400" b="1" dirty="0"/>
          </a:p>
        </p:txBody>
      </p:sp>
      <p:sp>
        <p:nvSpPr>
          <p:cNvPr id="13" name="右矢印 12"/>
          <p:cNvSpPr/>
          <p:nvPr/>
        </p:nvSpPr>
        <p:spPr>
          <a:xfrm>
            <a:off x="3143672" y="2354281"/>
            <a:ext cx="1729769" cy="224773"/>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14" name="テキスト ボックス 13"/>
          <p:cNvSpPr txBox="1"/>
          <p:nvPr/>
        </p:nvSpPr>
        <p:spPr>
          <a:xfrm>
            <a:off x="3071664" y="2099057"/>
            <a:ext cx="1872208" cy="276999"/>
          </a:xfrm>
          <a:prstGeom prst="rect">
            <a:avLst/>
          </a:prstGeom>
          <a:noFill/>
        </p:spPr>
        <p:txBody>
          <a:bodyPr wrap="square" rtlCol="0">
            <a:spAutoFit/>
          </a:bodyPr>
          <a:lstStyle/>
          <a:p>
            <a:pPr algn="ctr"/>
            <a:r>
              <a:rPr lang="ja-JP" altLang="en-US" sz="1200" b="1" dirty="0">
                <a:solidFill>
                  <a:srgbClr val="C00000"/>
                </a:solidFill>
              </a:rPr>
              <a:t>実施可の場合</a:t>
            </a:r>
            <a:endParaRPr lang="en-US" altLang="ja-JP" sz="1200" b="1" dirty="0">
              <a:solidFill>
                <a:srgbClr val="C00000"/>
              </a:solidFill>
            </a:endParaRPr>
          </a:p>
        </p:txBody>
      </p:sp>
      <p:sp>
        <p:nvSpPr>
          <p:cNvPr id="16" name="テキスト ボックス 15"/>
          <p:cNvSpPr txBox="1"/>
          <p:nvPr/>
        </p:nvSpPr>
        <p:spPr>
          <a:xfrm>
            <a:off x="5015758" y="2768227"/>
            <a:ext cx="4032448" cy="1600438"/>
          </a:xfrm>
          <a:prstGeom prst="rect">
            <a:avLst/>
          </a:prstGeom>
          <a:noFill/>
        </p:spPr>
        <p:txBody>
          <a:bodyPr wrap="square" rtlCol="0">
            <a:spAutoFit/>
          </a:bodyPr>
          <a:lstStyle/>
          <a:p>
            <a:r>
              <a:rPr lang="ja-JP" altLang="en-US" sz="1400" dirty="0"/>
              <a:t>■エントリー期間</a:t>
            </a:r>
            <a:endParaRPr lang="en-US" altLang="ja-JP" sz="1400" dirty="0"/>
          </a:p>
          <a:p>
            <a:endParaRPr lang="en-US" altLang="ja-JP" sz="1400" dirty="0"/>
          </a:p>
          <a:p>
            <a:pPr algn="l"/>
            <a:r>
              <a:rPr lang="en-US" altLang="ja-JP" sz="1400" dirty="0"/>
              <a:t>5</a:t>
            </a:r>
            <a:r>
              <a:rPr lang="ja-JP" altLang="en-US" sz="1400" dirty="0"/>
              <a:t>枠買切り：</a:t>
            </a:r>
            <a:endParaRPr lang="en-US" altLang="ja-JP" sz="1400" dirty="0"/>
          </a:p>
          <a:p>
            <a:pPr algn="l"/>
            <a:r>
              <a:rPr lang="en-US" altLang="ja-JP" sz="1400" dirty="0"/>
              <a:t>2022/11/9</a:t>
            </a:r>
            <a:r>
              <a:rPr lang="ja-JP" altLang="en-US" sz="1400" dirty="0"/>
              <a:t>（水）～</a:t>
            </a:r>
            <a:r>
              <a:rPr lang="en-US" altLang="ja-JP" sz="1400" dirty="0"/>
              <a:t>2022/11/18</a:t>
            </a:r>
            <a:r>
              <a:rPr lang="ja-JP" altLang="en-US" sz="1400" dirty="0"/>
              <a:t>（金）</a:t>
            </a:r>
            <a:endParaRPr lang="en-US" altLang="ja-JP" sz="1400" dirty="0"/>
          </a:p>
          <a:p>
            <a:pPr algn="l"/>
            <a:endParaRPr lang="en-US" altLang="ja-JP" sz="1400" dirty="0"/>
          </a:p>
          <a:p>
            <a:pPr algn="l"/>
            <a:r>
              <a:rPr lang="en-US" altLang="ja-JP" sz="1400" dirty="0"/>
              <a:t>1</a:t>
            </a:r>
            <a:r>
              <a:rPr lang="ja-JP" altLang="en-US" sz="1400" dirty="0"/>
              <a:t>枠ずつ：</a:t>
            </a:r>
            <a:endParaRPr lang="en-US" altLang="ja-JP" sz="1400" dirty="0"/>
          </a:p>
          <a:p>
            <a:pPr algn="l"/>
            <a:r>
              <a:rPr lang="en-US" altLang="ja-JP" sz="1400" dirty="0"/>
              <a:t>2022/11/21</a:t>
            </a:r>
            <a:r>
              <a:rPr lang="ja-JP" altLang="en-US" sz="1400" dirty="0"/>
              <a:t>（月）～</a:t>
            </a:r>
            <a:r>
              <a:rPr lang="en-US" altLang="ja-JP" sz="1400" dirty="0"/>
              <a:t>2023/1/13</a:t>
            </a:r>
            <a:r>
              <a:rPr lang="ja-JP" altLang="en-US" sz="1400" dirty="0"/>
              <a:t>（金）</a:t>
            </a:r>
            <a:endParaRPr kumimoji="1" lang="en-US" altLang="ja-JP" sz="1400" dirty="0"/>
          </a:p>
        </p:txBody>
      </p:sp>
      <p:cxnSp>
        <p:nvCxnSpPr>
          <p:cNvPr id="19" name="直線コネクタ 18"/>
          <p:cNvCxnSpPr/>
          <p:nvPr/>
        </p:nvCxnSpPr>
        <p:spPr>
          <a:xfrm flipH="1">
            <a:off x="8830727" y="2774254"/>
            <a:ext cx="1577" cy="310301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0" name="正方形/長方形 19"/>
          <p:cNvSpPr/>
          <p:nvPr/>
        </p:nvSpPr>
        <p:spPr>
          <a:xfrm>
            <a:off x="8904312" y="2176000"/>
            <a:ext cx="1872208" cy="4542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p:cNvSpPr/>
          <p:nvPr/>
        </p:nvSpPr>
        <p:spPr>
          <a:xfrm>
            <a:off x="9120336" y="2250824"/>
            <a:ext cx="1584176" cy="338554"/>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b="1" dirty="0"/>
              <a:t>受領・枠抑え</a:t>
            </a:r>
          </a:p>
        </p:txBody>
      </p:sp>
      <p:sp>
        <p:nvSpPr>
          <p:cNvPr id="22" name="テキスト ボックス 21"/>
          <p:cNvSpPr txBox="1"/>
          <p:nvPr/>
        </p:nvSpPr>
        <p:spPr>
          <a:xfrm>
            <a:off x="8904312" y="2796394"/>
            <a:ext cx="4032448" cy="738664"/>
          </a:xfrm>
          <a:prstGeom prst="rect">
            <a:avLst/>
          </a:prstGeom>
          <a:noFill/>
        </p:spPr>
        <p:txBody>
          <a:bodyPr wrap="square" rtlCol="0">
            <a:spAutoFit/>
          </a:bodyPr>
          <a:lstStyle/>
          <a:p>
            <a:r>
              <a:rPr lang="ja-JP" altLang="en-US" sz="1400" dirty="0"/>
              <a:t>弊社から受領・枠抑えのご連絡を</a:t>
            </a:r>
            <a:endParaRPr lang="en-US" altLang="ja-JP" sz="1400" dirty="0"/>
          </a:p>
          <a:p>
            <a:r>
              <a:rPr kumimoji="1" lang="ja-JP" altLang="en-US" sz="1400" dirty="0"/>
              <a:t>した後はキャンセルを承ることは</a:t>
            </a:r>
            <a:endParaRPr kumimoji="1" lang="en-US" altLang="ja-JP" sz="1400" dirty="0"/>
          </a:p>
          <a:p>
            <a:r>
              <a:rPr lang="ja-JP" altLang="en-US" sz="1400" dirty="0"/>
              <a:t>できません。</a:t>
            </a:r>
            <a:endParaRPr lang="en-US" altLang="ja-JP" sz="1400" dirty="0"/>
          </a:p>
        </p:txBody>
      </p:sp>
      <p:sp>
        <p:nvSpPr>
          <p:cNvPr id="23" name="右矢印 22"/>
          <p:cNvSpPr/>
          <p:nvPr/>
        </p:nvSpPr>
        <p:spPr>
          <a:xfrm>
            <a:off x="6671941" y="2353928"/>
            <a:ext cx="2160100" cy="225126"/>
          </a:xfrm>
          <a:prstGeom prst="rightArrow">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24" name="テキスト ボックス 23"/>
          <p:cNvSpPr txBox="1"/>
          <p:nvPr/>
        </p:nvSpPr>
        <p:spPr>
          <a:xfrm>
            <a:off x="6672064" y="2098704"/>
            <a:ext cx="1872208" cy="276999"/>
          </a:xfrm>
          <a:prstGeom prst="rect">
            <a:avLst/>
          </a:prstGeom>
          <a:noFill/>
        </p:spPr>
        <p:txBody>
          <a:bodyPr wrap="square" rtlCol="0">
            <a:spAutoFit/>
          </a:bodyPr>
          <a:lstStyle/>
          <a:p>
            <a:pPr algn="ctr"/>
            <a:r>
              <a:rPr lang="ja-JP" altLang="en-US" sz="1200" b="1" dirty="0">
                <a:solidFill>
                  <a:srgbClr val="C00000"/>
                </a:solidFill>
              </a:rPr>
              <a:t>先着順の販売</a:t>
            </a:r>
            <a:endParaRPr lang="en-US" altLang="ja-JP" sz="1200" b="1" dirty="0">
              <a:solidFill>
                <a:srgbClr val="C00000"/>
              </a:solidFill>
            </a:endParaRPr>
          </a:p>
        </p:txBody>
      </p:sp>
      <p:sp>
        <p:nvSpPr>
          <p:cNvPr id="25" name="テキスト ボックス 24"/>
          <p:cNvSpPr txBox="1"/>
          <p:nvPr/>
        </p:nvSpPr>
        <p:spPr>
          <a:xfrm>
            <a:off x="5015881" y="4805536"/>
            <a:ext cx="4104455" cy="1015663"/>
          </a:xfrm>
          <a:prstGeom prst="rect">
            <a:avLst/>
          </a:prstGeom>
          <a:noFill/>
        </p:spPr>
        <p:txBody>
          <a:bodyPr wrap="square" rtlCol="0">
            <a:spAutoFit/>
          </a:bodyPr>
          <a:lstStyle/>
          <a:p>
            <a:r>
              <a:rPr lang="en-US" altLang="ja-JP" sz="1000" dirty="0"/>
              <a:t>※</a:t>
            </a:r>
            <a:r>
              <a:rPr lang="ja-JP" altLang="en-US" sz="1000" dirty="0"/>
              <a:t>上記期間内で先着の販売となります。</a:t>
            </a:r>
            <a:endParaRPr lang="en-US" altLang="ja-JP" sz="1000" dirty="0"/>
          </a:p>
          <a:p>
            <a:r>
              <a:rPr lang="en-US" altLang="ja-JP" sz="1000" dirty="0"/>
              <a:t>※</a:t>
            </a:r>
            <a:r>
              <a:rPr lang="ja-JP" altLang="en-US" sz="1000" dirty="0"/>
              <a:t>すべての枠が埋まり次第販売を終了いたします。</a:t>
            </a:r>
            <a:endParaRPr lang="en-US" altLang="ja-JP" sz="1000" dirty="0"/>
          </a:p>
          <a:p>
            <a:r>
              <a:rPr kumimoji="1" lang="en-US" altLang="ja-JP" sz="1000" dirty="0"/>
              <a:t>※5</a:t>
            </a:r>
            <a:r>
              <a:rPr kumimoji="1" lang="ja-JP" altLang="en-US" sz="1000" dirty="0"/>
              <a:t>枠買切りが決定した時点で</a:t>
            </a:r>
            <a:r>
              <a:rPr kumimoji="1" lang="en-US" altLang="ja-JP" sz="1000" dirty="0"/>
              <a:t>1</a:t>
            </a:r>
            <a:r>
              <a:rPr kumimoji="1" lang="ja-JP" altLang="en-US" sz="1000" dirty="0"/>
              <a:t>枠ずつは販売いたしません。</a:t>
            </a:r>
            <a:endParaRPr kumimoji="1" lang="en-US" altLang="ja-JP" sz="1000" dirty="0"/>
          </a:p>
          <a:p>
            <a:r>
              <a:rPr lang="en-US" altLang="ja-JP" sz="1000" dirty="0"/>
              <a:t>※5</a:t>
            </a:r>
            <a:r>
              <a:rPr lang="ja-JP" altLang="en-US" sz="1000" dirty="0"/>
              <a:t>枠買切り・オプション実施の場合は、オプションで使用</a:t>
            </a:r>
            <a:endParaRPr lang="en-US" altLang="ja-JP" sz="1000" dirty="0"/>
          </a:p>
          <a:p>
            <a:r>
              <a:rPr lang="ja-JP" altLang="en-US" sz="1000" dirty="0"/>
              <a:t>　するアイコンや誘導枠の素材イメージをお伝えください。</a:t>
            </a:r>
            <a:endParaRPr lang="en-US" altLang="ja-JP" sz="1000" dirty="0"/>
          </a:p>
          <a:p>
            <a:r>
              <a:rPr kumimoji="1" lang="ja-JP" altLang="en-US" sz="1000" dirty="0"/>
              <a:t>　</a:t>
            </a:r>
            <a:r>
              <a:rPr lang="ja-JP" altLang="en-US" sz="1000" dirty="0"/>
              <a:t>素材によってはオプション実施を断りすることがございます。</a:t>
            </a:r>
            <a:endParaRPr kumimoji="1" lang="en-US" altLang="ja-JP" sz="1000" dirty="0"/>
          </a:p>
        </p:txBody>
      </p:sp>
      <p:sp>
        <p:nvSpPr>
          <p:cNvPr id="2" name="フッター プレースホルダー 4">
            <a:extLst>
              <a:ext uri="{FF2B5EF4-FFF2-40B4-BE49-F238E27FC236}">
                <a16:creationId xmlns:a16="http://schemas.microsoft.com/office/drawing/2014/main" id="{46088F30-43C7-B683-9BA1-2ED37AE7A802}"/>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164563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Autofit/>
          </a:bodyPr>
          <a:lstStyle/>
          <a:p>
            <a:r>
              <a:rPr lang="ja-JP" altLang="en-US" dirty="0"/>
              <a:t>エントリー方法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 name="正方形/長方形 1"/>
          <p:cNvSpPr/>
          <p:nvPr/>
        </p:nvSpPr>
        <p:spPr>
          <a:xfrm>
            <a:off x="263352" y="1072826"/>
            <a:ext cx="11521677" cy="5755422"/>
          </a:xfrm>
          <a:prstGeom prst="rect">
            <a:avLst/>
          </a:prstGeom>
        </p:spPr>
        <p:txBody>
          <a:bodyPr wrap="square">
            <a:spAutoFit/>
          </a:bodyPr>
          <a:lstStyle/>
          <a:p>
            <a:r>
              <a:rPr lang="ja-JP" altLang="en-US" dirty="0">
                <a:latin typeface="Arial" panose="020B0604020202020204" pitchFamily="34" charset="0"/>
              </a:rPr>
              <a:t>下記の通りの宛先、件名、本文</a:t>
            </a:r>
            <a:r>
              <a:rPr lang="en-US" altLang="ja-JP" dirty="0">
                <a:latin typeface="Arial" panose="020B0604020202020204" pitchFamily="34" charset="0"/>
              </a:rPr>
              <a:t>【</a:t>
            </a:r>
            <a:r>
              <a:rPr lang="ja-JP" altLang="en-US" dirty="0">
                <a:latin typeface="Arial" panose="020B0604020202020204" pitchFamily="34" charset="0"/>
              </a:rPr>
              <a:t>必須項目</a:t>
            </a:r>
            <a:r>
              <a:rPr lang="en-US" altLang="ja-JP" dirty="0">
                <a:latin typeface="Arial" panose="020B0604020202020204" pitchFamily="34" charset="0"/>
              </a:rPr>
              <a:t>】</a:t>
            </a:r>
            <a:r>
              <a:rPr lang="ja-JP" altLang="en-US" dirty="0">
                <a:latin typeface="Arial" panose="020B0604020202020204" pitchFamily="34" charset="0"/>
              </a:rPr>
              <a:t>をメールにてご連絡ください。</a:t>
            </a:r>
            <a:endParaRPr lang="en-US" altLang="ja-JP" dirty="0">
              <a:latin typeface="Arial" panose="020B0604020202020204" pitchFamily="34" charset="0"/>
            </a:endParaRPr>
          </a:p>
          <a:p>
            <a:r>
              <a:rPr lang="ja-JP" altLang="en-US" dirty="0">
                <a:latin typeface="Arial" panose="020B0604020202020204" pitchFamily="34" charset="0"/>
              </a:rPr>
              <a:t>エントリー期間終了後、発注が確定した案件につきましては正式な発注用商品をご用意、ご連絡いたします。</a:t>
            </a:r>
            <a:endParaRPr lang="en-US" altLang="ja-JP" dirty="0">
              <a:latin typeface="Arial" panose="020B0604020202020204" pitchFamily="34" charset="0"/>
            </a:endParaRPr>
          </a:p>
          <a:p>
            <a:endParaRPr lang="en-US" altLang="ja-JP" dirty="0">
              <a:latin typeface="Arial" panose="020B0604020202020204" pitchFamily="34" charset="0"/>
            </a:endParaRPr>
          </a:p>
          <a:p>
            <a:r>
              <a:rPr lang="ja-JP" altLang="en-US" dirty="0">
                <a:latin typeface="Arial" panose="020B0604020202020204" pitchFamily="34" charset="0"/>
              </a:rPr>
              <a:t>エントリー受付開始日：</a:t>
            </a:r>
            <a:r>
              <a:rPr lang="en-US" altLang="ja-JP" dirty="0">
                <a:highlight>
                  <a:srgbClr val="FFFF00"/>
                </a:highlight>
                <a:latin typeface="Arial" panose="020B0604020202020204" pitchFamily="34" charset="0"/>
              </a:rPr>
              <a:t>2022</a:t>
            </a:r>
            <a:r>
              <a:rPr lang="ja-JP" altLang="en-US" dirty="0">
                <a:highlight>
                  <a:srgbClr val="FFFF00"/>
                </a:highlight>
                <a:latin typeface="Arial" panose="020B0604020202020204" pitchFamily="34" charset="0"/>
              </a:rPr>
              <a:t>年</a:t>
            </a:r>
            <a:r>
              <a:rPr lang="en-US" altLang="ja-JP" dirty="0">
                <a:highlight>
                  <a:srgbClr val="FFFF00"/>
                </a:highlight>
                <a:latin typeface="Arial" panose="020B0604020202020204" pitchFamily="34" charset="0"/>
              </a:rPr>
              <a:t>11</a:t>
            </a:r>
            <a:r>
              <a:rPr lang="ja-JP" altLang="en-US" dirty="0">
                <a:highlight>
                  <a:srgbClr val="FFFF00"/>
                </a:highlight>
                <a:latin typeface="Arial" panose="020B0604020202020204" pitchFamily="34" charset="0"/>
              </a:rPr>
              <a:t>月</a:t>
            </a:r>
            <a:r>
              <a:rPr lang="en-US" altLang="ja-JP" dirty="0">
                <a:highlight>
                  <a:srgbClr val="FFFF00"/>
                </a:highlight>
                <a:latin typeface="Arial" panose="020B0604020202020204" pitchFamily="34" charset="0"/>
              </a:rPr>
              <a:t>9</a:t>
            </a:r>
            <a:r>
              <a:rPr lang="ja-JP" altLang="en-US" dirty="0">
                <a:highlight>
                  <a:srgbClr val="FFFF00"/>
                </a:highlight>
                <a:latin typeface="Arial" panose="020B0604020202020204" pitchFamily="34" charset="0"/>
              </a:rPr>
              <a:t>日（水）正午～</a:t>
            </a:r>
            <a:endParaRPr lang="en-US" altLang="ja-JP" dirty="0">
              <a:highlight>
                <a:srgbClr val="FFFF00"/>
              </a:highlight>
              <a:latin typeface="Arial" panose="020B0604020202020204" pitchFamily="34" charset="0"/>
            </a:endParaRPr>
          </a:p>
          <a:p>
            <a:endParaRPr lang="en-US" altLang="ja-JP" sz="1600" dirty="0">
              <a:latin typeface="Arial" panose="020B0604020202020204" pitchFamily="34" charset="0"/>
            </a:endParaRPr>
          </a:p>
          <a:p>
            <a:r>
              <a:rPr lang="en-US" altLang="ja-JP" sz="1400" dirty="0">
                <a:latin typeface="Arial" panose="020B0604020202020204" pitchFamily="34" charset="0"/>
              </a:rPr>
              <a:t>------------------------------------------</a:t>
            </a:r>
          </a:p>
          <a:p>
            <a:r>
              <a:rPr lang="ja-JP" altLang="en-US" sz="1400" dirty="0">
                <a:latin typeface="Arial" panose="020B0604020202020204" pitchFamily="34" charset="0"/>
              </a:rPr>
              <a:t>■宛先</a:t>
            </a:r>
            <a:endParaRPr lang="en-US" altLang="ja-JP" sz="1400" dirty="0">
              <a:latin typeface="Arial" panose="020B0604020202020204" pitchFamily="34" charset="0"/>
            </a:endParaRPr>
          </a:p>
          <a:p>
            <a:r>
              <a:rPr lang="en-US" altLang="ja-JP" sz="1400" u="sng" dirty="0">
                <a:hlinkClick r:id="rId2"/>
              </a:rPr>
              <a:t>guaranteed-ad-plan@ml.yahoo-corp.jp</a:t>
            </a:r>
            <a:endParaRPr lang="en-US" altLang="ja-JP" sz="1400" u="sng" dirty="0"/>
          </a:p>
          <a:p>
            <a:endParaRPr lang="en-US" altLang="ja-JP" sz="1400" dirty="0">
              <a:latin typeface="Arial" panose="020B0604020202020204" pitchFamily="34" charset="0"/>
            </a:endParaRPr>
          </a:p>
          <a:p>
            <a:r>
              <a:rPr lang="ja-JP" altLang="en-US" sz="1400" dirty="0">
                <a:latin typeface="Arial" panose="020B0604020202020204" pitchFamily="34" charset="0"/>
              </a:rPr>
              <a:t>■件名</a:t>
            </a:r>
            <a:endParaRPr lang="en-US" altLang="ja-JP" sz="1400" dirty="0">
              <a:latin typeface="Arial" panose="020B0604020202020204" pitchFamily="34" charset="0"/>
            </a:endParaRPr>
          </a:p>
          <a:p>
            <a:r>
              <a:rPr lang="en-US" altLang="ja-JP" sz="1400" dirty="0">
                <a:latin typeface="Arial" panose="020B0604020202020204" pitchFamily="34" charset="0"/>
              </a:rPr>
              <a:t>【</a:t>
            </a:r>
            <a:r>
              <a:rPr lang="ja-JP" altLang="en-US" sz="1400" dirty="0">
                <a:latin typeface="Arial" panose="020B0604020202020204" pitchFamily="34" charset="0"/>
              </a:rPr>
              <a:t>エントリー連絡</a:t>
            </a:r>
            <a:r>
              <a:rPr lang="en-US" altLang="ja-JP" sz="1400" dirty="0">
                <a:latin typeface="Arial" panose="020B0604020202020204" pitchFamily="34" charset="0"/>
              </a:rPr>
              <a:t>】</a:t>
            </a:r>
            <a:r>
              <a:rPr lang="ja-JP" altLang="en-US" sz="1400" dirty="0">
                <a:latin typeface="Arial" panose="020B0604020202020204" pitchFamily="34" charset="0"/>
              </a:rPr>
              <a:t>花粉症情報</a:t>
            </a:r>
            <a:r>
              <a:rPr lang="en-US" altLang="ja-JP" sz="1400" dirty="0">
                <a:latin typeface="Arial" panose="020B0604020202020204" pitchFamily="34" charset="0"/>
              </a:rPr>
              <a:t>2023</a:t>
            </a:r>
            <a:r>
              <a:rPr lang="ja-JP" altLang="en-US" sz="1400" dirty="0"/>
              <a:t>（広告主名●●●●●）</a:t>
            </a:r>
            <a:endParaRPr lang="en-US" altLang="ja-JP" sz="1400" dirty="0">
              <a:latin typeface="Arial" panose="020B0604020202020204" pitchFamily="34" charset="0"/>
            </a:endParaRPr>
          </a:p>
          <a:p>
            <a:endParaRPr lang="en-US" altLang="ja-JP" sz="1400" dirty="0">
              <a:latin typeface="Arial" panose="020B0604020202020204" pitchFamily="34" charset="0"/>
            </a:endParaRPr>
          </a:p>
          <a:p>
            <a:r>
              <a:rPr lang="ja-JP" altLang="en-US" sz="1400" dirty="0">
                <a:latin typeface="Arial" panose="020B0604020202020204" pitchFamily="34" charset="0"/>
              </a:rPr>
              <a:t>■本文</a:t>
            </a:r>
            <a:r>
              <a:rPr lang="en-US" altLang="ja-JP" sz="1400" dirty="0">
                <a:latin typeface="Arial" panose="020B0604020202020204" pitchFamily="34" charset="0"/>
              </a:rPr>
              <a:t>【</a:t>
            </a:r>
            <a:r>
              <a:rPr lang="ja-JP" altLang="en-US" sz="1400" dirty="0">
                <a:latin typeface="Arial" panose="020B0604020202020204" pitchFamily="34" charset="0"/>
              </a:rPr>
              <a:t>必須項目</a:t>
            </a:r>
            <a:r>
              <a:rPr lang="en-US" altLang="ja-JP" sz="1400" dirty="0">
                <a:latin typeface="Arial" panose="020B0604020202020204" pitchFamily="34" charset="0"/>
              </a:rPr>
              <a:t>】</a:t>
            </a:r>
          </a:p>
          <a:p>
            <a:r>
              <a:rPr lang="ja-JP" altLang="en-US" sz="1400" dirty="0">
                <a:latin typeface="Arial" panose="020B0604020202020204" pitchFamily="34" charset="0"/>
              </a:rPr>
              <a:t>広告主名：</a:t>
            </a:r>
            <a:endParaRPr lang="en-US" altLang="ja-JP" sz="1400" dirty="0">
              <a:latin typeface="Arial" panose="020B0604020202020204" pitchFamily="34" charset="0"/>
            </a:endParaRPr>
          </a:p>
          <a:p>
            <a:r>
              <a:rPr lang="ja-JP" altLang="en-US" sz="1400" dirty="0">
                <a:latin typeface="Arial" panose="020B0604020202020204" pitchFamily="34" charset="0"/>
              </a:rPr>
              <a:t>広告代理店名：</a:t>
            </a:r>
            <a:endParaRPr lang="en-US" altLang="ja-JP" sz="1400" dirty="0">
              <a:latin typeface="Arial" panose="020B0604020202020204" pitchFamily="34" charset="0"/>
            </a:endParaRPr>
          </a:p>
          <a:p>
            <a:r>
              <a:rPr lang="ja-JP" altLang="en-US" sz="1400" dirty="0">
                <a:latin typeface="Arial" panose="020B0604020202020204" pitchFamily="34" charset="0"/>
              </a:rPr>
              <a:t>商品名：</a:t>
            </a:r>
            <a:endParaRPr lang="en-US" altLang="ja-JP" sz="1400" dirty="0">
              <a:latin typeface="Arial" panose="020B0604020202020204" pitchFamily="34" charset="0"/>
            </a:endParaRPr>
          </a:p>
          <a:p>
            <a:r>
              <a:rPr lang="ja-JP" altLang="en-US" sz="1400" dirty="0">
                <a:latin typeface="Arial" panose="020B0604020202020204" pitchFamily="34" charset="0"/>
              </a:rPr>
              <a:t>枠数：</a:t>
            </a:r>
            <a:endParaRPr lang="en-US" altLang="ja-JP" sz="1400" dirty="0">
              <a:latin typeface="Arial" panose="020B0604020202020204" pitchFamily="34" charset="0"/>
            </a:endParaRPr>
          </a:p>
          <a:p>
            <a:r>
              <a:rPr lang="ja-JP" altLang="en-US" sz="1400" dirty="0">
                <a:latin typeface="Arial" panose="020B0604020202020204" pitchFamily="34" charset="0"/>
              </a:rPr>
              <a:t>事前実施可否の完了確認：</a:t>
            </a:r>
            <a:endParaRPr lang="en-US" altLang="ja-JP" sz="1400" dirty="0">
              <a:latin typeface="Arial" panose="020B0604020202020204" pitchFamily="34" charset="0"/>
            </a:endParaRPr>
          </a:p>
          <a:p>
            <a:r>
              <a:rPr lang="en-US" altLang="ja-JP" sz="1400" dirty="0">
                <a:latin typeface="Arial" panose="020B0604020202020204" pitchFamily="34" charset="0"/>
              </a:rPr>
              <a:t>------------------------------------------</a:t>
            </a:r>
          </a:p>
          <a:p>
            <a:endParaRPr lang="en-US" altLang="ja-JP" sz="1400" dirty="0">
              <a:latin typeface="Arial" panose="020B0604020202020204" pitchFamily="34" charset="0"/>
            </a:endParaRPr>
          </a:p>
          <a:p>
            <a:r>
              <a:rPr lang="en-US" altLang="ja-JP" sz="1400" dirty="0">
                <a:latin typeface="Arial" panose="020B0604020202020204" pitchFamily="34" charset="0"/>
              </a:rPr>
              <a:t>※</a:t>
            </a:r>
            <a:r>
              <a:rPr lang="ja-JP" altLang="en-US" sz="1400" dirty="0">
                <a:latin typeface="Arial" panose="020B0604020202020204" pitchFamily="34" charset="0"/>
              </a:rPr>
              <a:t>発注後のキャンセルは不可となります。</a:t>
            </a:r>
            <a:endParaRPr lang="en-US" altLang="ja-JP" sz="1400" dirty="0">
              <a:latin typeface="Arial" panose="020B0604020202020204" pitchFamily="34" charset="0"/>
            </a:endParaRPr>
          </a:p>
          <a:p>
            <a:r>
              <a:rPr lang="en-US" altLang="ja-JP" sz="1400" dirty="0"/>
              <a:t>※</a:t>
            </a:r>
            <a:r>
              <a:rPr lang="ja-JP" altLang="en-US" sz="1400" dirty="0"/>
              <a:t>発注メールを送付いただいた後に弊社から発注受付完了のご連絡をいたします。弊社からのご連絡をもって枠確保完了となります。</a:t>
            </a:r>
            <a:endParaRPr lang="en-US" altLang="ja-JP" sz="1400" dirty="0"/>
          </a:p>
          <a:p>
            <a:r>
              <a:rPr lang="en-US" altLang="ja-JP" sz="1400" dirty="0"/>
              <a:t>※5</a:t>
            </a:r>
            <a:r>
              <a:rPr lang="ja-JP" altLang="en-US" sz="1400" dirty="0"/>
              <a:t>枠買切り及びオプション商品は</a:t>
            </a:r>
            <a:r>
              <a:rPr lang="en-US" altLang="ja-JP" sz="1400" b="1" dirty="0">
                <a:solidFill>
                  <a:srgbClr val="FF0000"/>
                </a:solidFill>
              </a:rPr>
              <a:t>1</a:t>
            </a:r>
            <a:r>
              <a:rPr lang="ja-JP" altLang="en-US" sz="1400" b="1" dirty="0">
                <a:solidFill>
                  <a:srgbClr val="FF0000"/>
                </a:solidFill>
              </a:rPr>
              <a:t>社限定の商品</a:t>
            </a:r>
            <a:r>
              <a:rPr lang="ja-JP" altLang="en-US" sz="1400" dirty="0"/>
              <a:t>となります。複数社様から発注をいただいた場合、発注メールの受信順での先着での枠確保となります。</a:t>
            </a:r>
            <a:endParaRPr lang="en-US" altLang="ja-JP" sz="1400" dirty="0"/>
          </a:p>
          <a:p>
            <a:r>
              <a:rPr lang="en-US" altLang="ja-JP" sz="1400" dirty="0"/>
              <a:t>※</a:t>
            </a:r>
            <a:r>
              <a:rPr lang="ja-JP" altLang="en-US" sz="1400" dirty="0"/>
              <a:t>エントリーまでに事前実施可否を完了させてください。</a:t>
            </a:r>
          </a:p>
        </p:txBody>
      </p:sp>
    </p:spTree>
    <p:extLst>
      <p:ext uri="{BB962C8B-B14F-4D97-AF65-F5344CB8AC3E}">
        <p14:creationId xmlns:p14="http://schemas.microsoft.com/office/powerpoint/2010/main" val="1330337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ahoo!天気・災害🌤（ヤフー天気） (@Yahoo_weather) / Twit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4032" y="1624636"/>
            <a:ext cx="4972716" cy="4972716"/>
          </a:xfrm>
          <a:prstGeom prst="rect">
            <a:avLst/>
          </a:prstGeom>
          <a:noFill/>
          <a:extLst>
            <a:ext uri="{909E8E84-426E-40DD-AFC4-6F175D3DCCD1}">
              <a14:hiddenFill xmlns:a14="http://schemas.microsoft.com/office/drawing/2010/main">
                <a:solidFill>
                  <a:srgbClr val="FFFFFF"/>
                </a:solidFill>
              </a14:hiddenFill>
            </a:ext>
          </a:extLst>
        </p:spPr>
      </p:pic>
      <p:sp>
        <p:nvSpPr>
          <p:cNvPr id="5" name="フローチャート: 処理 4"/>
          <p:cNvSpPr/>
          <p:nvPr/>
        </p:nvSpPr>
        <p:spPr>
          <a:xfrm>
            <a:off x="5735960" y="1916832"/>
            <a:ext cx="5760640"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タイトル 1"/>
          <p:cNvSpPr txBox="1">
            <a:spLocks/>
          </p:cNvSpPr>
          <p:nvPr/>
        </p:nvSpPr>
        <p:spPr>
          <a:xfrm>
            <a:off x="1379476" y="1484784"/>
            <a:ext cx="5580620" cy="1800200"/>
          </a:xfrm>
          <a:prstGeom prst="rect">
            <a:avLst/>
          </a:prstGeom>
        </p:spPr>
        <p:txBody>
          <a:bodyPr vert="horz" lIns="91440" tIns="45720" rIns="91440" bIns="45720" rtlCol="0" anchor="ctr">
            <a:norm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en-US" altLang="ja-JP" dirty="0"/>
              <a:t>Yahoo!</a:t>
            </a:r>
            <a:r>
              <a:rPr lang="ja-JP" altLang="en-US" dirty="0"/>
              <a:t>天気・災害</a:t>
            </a:r>
            <a:endParaRPr lang="en-US" altLang="ja-JP" dirty="0"/>
          </a:p>
          <a:p>
            <a:r>
              <a:rPr lang="ja-JP" altLang="en-US" dirty="0"/>
              <a:t>メディアのご紹介</a:t>
            </a:r>
          </a:p>
        </p:txBody>
      </p:sp>
    </p:spTree>
    <p:extLst>
      <p:ext uri="{BB962C8B-B14F-4D97-AF65-F5344CB8AC3E}">
        <p14:creationId xmlns:p14="http://schemas.microsoft.com/office/powerpoint/2010/main" val="5820977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スケジュール</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graphicFrame>
        <p:nvGraphicFramePr>
          <p:cNvPr id="26" name="表 25"/>
          <p:cNvGraphicFramePr>
            <a:graphicFrameLocks noGrp="1"/>
          </p:cNvGraphicFramePr>
          <p:nvPr>
            <p:extLst>
              <p:ext uri="{D42A27DB-BD31-4B8C-83A1-F6EECF244321}">
                <p14:modId xmlns:p14="http://schemas.microsoft.com/office/powerpoint/2010/main" val="3712702807"/>
              </p:ext>
            </p:extLst>
          </p:nvPr>
        </p:nvGraphicFramePr>
        <p:xfrm>
          <a:off x="1631504" y="1268760"/>
          <a:ext cx="9001001" cy="4929644"/>
        </p:xfrm>
        <a:graphic>
          <a:graphicData uri="http://schemas.openxmlformats.org/drawingml/2006/table">
            <a:tbl>
              <a:tblPr firstRow="1" bandRow="1"/>
              <a:tblGrid>
                <a:gridCol w="1656185">
                  <a:extLst>
                    <a:ext uri="{9D8B030D-6E8A-4147-A177-3AD203B41FA5}">
                      <a16:colId xmlns:a16="http://schemas.microsoft.com/office/drawing/2014/main" val="20000"/>
                    </a:ext>
                  </a:extLst>
                </a:gridCol>
                <a:gridCol w="7344816">
                  <a:extLst>
                    <a:ext uri="{9D8B030D-6E8A-4147-A177-3AD203B41FA5}">
                      <a16:colId xmlns:a16="http://schemas.microsoft.com/office/drawing/2014/main" val="20001"/>
                    </a:ext>
                  </a:extLst>
                </a:gridCol>
              </a:tblGrid>
              <a:tr h="1232411">
                <a:tc>
                  <a:txBody>
                    <a:bodyPr/>
                    <a:lstStyle/>
                    <a:p>
                      <a:pPr algn="ctr"/>
                      <a:r>
                        <a:rPr lang="ja-JP" altLang="en-US" sz="1600" dirty="0">
                          <a:solidFill>
                            <a:schemeClr val="bg1"/>
                          </a:solidFill>
                        </a:rPr>
                        <a:t>販売開始</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dirty="0"/>
                        <a:t>2021/10/20</a:t>
                      </a:r>
                      <a:r>
                        <a:rPr lang="ja-JP" altLang="en-US" dirty="0"/>
                        <a:t>（木）</a:t>
                      </a:r>
                      <a:r>
                        <a:rPr kumimoji="1" lang="en-US" altLang="ja-JP" sz="1800" b="0" i="0" kern="1200" dirty="0">
                          <a:solidFill>
                            <a:schemeClr val="tx1"/>
                          </a:solidFill>
                          <a:effectLst/>
                          <a:latin typeface="+mn-lt"/>
                          <a:ea typeface="+mn-ea"/>
                          <a:cs typeface="+mn-cs"/>
                        </a:rPr>
                        <a:t>12</a:t>
                      </a:r>
                      <a:r>
                        <a:rPr kumimoji="1" lang="ja-JP" altLang="en-US" sz="1800" b="0" i="0" kern="1200" dirty="0">
                          <a:solidFill>
                            <a:schemeClr val="tx1"/>
                          </a:solidFill>
                          <a:effectLst/>
                          <a:latin typeface="+mn-lt"/>
                          <a:ea typeface="+mn-ea"/>
                          <a:cs typeface="+mn-cs"/>
                        </a:rPr>
                        <a:t>：</a:t>
                      </a:r>
                      <a:r>
                        <a:rPr kumimoji="1" lang="en-US" altLang="ja-JP" sz="1800" b="0" i="0" kern="1200" dirty="0">
                          <a:solidFill>
                            <a:schemeClr val="tx1"/>
                          </a:solidFill>
                          <a:effectLst/>
                          <a:latin typeface="+mn-lt"/>
                          <a:ea typeface="+mn-ea"/>
                          <a:cs typeface="+mn-cs"/>
                        </a:rPr>
                        <a:t>00</a:t>
                      </a:r>
                      <a:endParaRPr lang="ja-JP" altLang="en-US" dirty="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232411">
                <a:tc>
                  <a:txBody>
                    <a:bodyPr/>
                    <a:lstStyle/>
                    <a:p>
                      <a:pPr algn="ctr"/>
                      <a:r>
                        <a:rPr lang="ja-JP" altLang="en-US" sz="1600" dirty="0">
                          <a:solidFill>
                            <a:schemeClr val="bg1"/>
                          </a:solidFill>
                        </a:rPr>
                        <a:t>エントリー</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l"/>
                      <a:r>
                        <a:rPr lang="en-US" altLang="ja-JP" sz="1800" dirty="0"/>
                        <a:t>5</a:t>
                      </a:r>
                      <a:r>
                        <a:rPr lang="ja-JP" altLang="en-US" sz="1800" dirty="0"/>
                        <a:t>枠買切り：</a:t>
                      </a:r>
                      <a:r>
                        <a:rPr lang="en-US" altLang="ja-JP" sz="1800" dirty="0"/>
                        <a:t>2022/11/9</a:t>
                      </a:r>
                      <a:r>
                        <a:rPr lang="ja-JP" altLang="en-US" sz="1800" dirty="0"/>
                        <a:t>（水）</a:t>
                      </a:r>
                      <a:r>
                        <a:rPr kumimoji="1" lang="en-US" altLang="ja-JP" sz="1800" b="0" i="0" kern="1200" dirty="0">
                          <a:solidFill>
                            <a:schemeClr val="tx1"/>
                          </a:solidFill>
                          <a:effectLst/>
                          <a:latin typeface="+mn-lt"/>
                          <a:ea typeface="+mn-ea"/>
                          <a:cs typeface="+mn-cs"/>
                        </a:rPr>
                        <a:t>12</a:t>
                      </a:r>
                      <a:r>
                        <a:rPr kumimoji="1" lang="ja-JP" altLang="en-US" sz="1800" b="0" i="0" kern="1200" dirty="0">
                          <a:solidFill>
                            <a:schemeClr val="tx1"/>
                          </a:solidFill>
                          <a:effectLst/>
                          <a:latin typeface="+mn-lt"/>
                          <a:ea typeface="+mn-ea"/>
                          <a:cs typeface="+mn-cs"/>
                        </a:rPr>
                        <a:t>：</a:t>
                      </a:r>
                      <a:r>
                        <a:rPr kumimoji="1" lang="en-US" altLang="ja-JP" sz="1800" b="0" i="0" kern="1200" dirty="0">
                          <a:solidFill>
                            <a:schemeClr val="tx1"/>
                          </a:solidFill>
                          <a:effectLst/>
                          <a:latin typeface="+mn-lt"/>
                          <a:ea typeface="+mn-ea"/>
                          <a:cs typeface="+mn-cs"/>
                        </a:rPr>
                        <a:t>00</a:t>
                      </a:r>
                      <a:r>
                        <a:rPr lang="ja-JP" altLang="en-US" sz="1800" dirty="0"/>
                        <a:t>～</a:t>
                      </a:r>
                      <a:r>
                        <a:rPr lang="en-US" altLang="ja-JP" sz="1800" dirty="0"/>
                        <a:t>2022/11/18</a:t>
                      </a:r>
                      <a:r>
                        <a:rPr lang="ja-JP" altLang="en-US" sz="1800" dirty="0"/>
                        <a:t>（金）</a:t>
                      </a:r>
                      <a:endParaRPr lang="en-US" altLang="ja-JP" sz="1800" dirty="0"/>
                    </a:p>
                    <a:p>
                      <a:pPr algn="l"/>
                      <a:r>
                        <a:rPr lang="en-US" altLang="ja-JP" sz="1800" dirty="0"/>
                        <a:t>1</a:t>
                      </a:r>
                      <a:r>
                        <a:rPr lang="ja-JP" altLang="en-US" sz="1800" dirty="0"/>
                        <a:t>枠ずつ：</a:t>
                      </a:r>
                      <a:r>
                        <a:rPr lang="en-US" altLang="ja-JP" sz="1800" dirty="0"/>
                        <a:t>2022/11/21</a:t>
                      </a:r>
                      <a:r>
                        <a:rPr lang="ja-JP" altLang="en-US" sz="1800" dirty="0"/>
                        <a:t>（月）</a:t>
                      </a:r>
                      <a:r>
                        <a:rPr kumimoji="1" lang="en-US" altLang="ja-JP" sz="1800" b="0" i="0" kern="1200" dirty="0">
                          <a:solidFill>
                            <a:schemeClr val="tx1"/>
                          </a:solidFill>
                          <a:effectLst/>
                          <a:latin typeface="+mn-lt"/>
                          <a:ea typeface="+mn-ea"/>
                          <a:cs typeface="+mn-cs"/>
                        </a:rPr>
                        <a:t>12</a:t>
                      </a:r>
                      <a:r>
                        <a:rPr kumimoji="1" lang="ja-JP" altLang="en-US" sz="1800" b="0" i="0" kern="1200" dirty="0">
                          <a:solidFill>
                            <a:schemeClr val="tx1"/>
                          </a:solidFill>
                          <a:effectLst/>
                          <a:latin typeface="+mn-lt"/>
                          <a:ea typeface="+mn-ea"/>
                          <a:cs typeface="+mn-cs"/>
                        </a:rPr>
                        <a:t>：</a:t>
                      </a:r>
                      <a:r>
                        <a:rPr kumimoji="1" lang="en-US" altLang="ja-JP" sz="1800" b="0" i="0" kern="1200" dirty="0">
                          <a:solidFill>
                            <a:schemeClr val="tx1"/>
                          </a:solidFill>
                          <a:effectLst/>
                          <a:latin typeface="+mn-lt"/>
                          <a:ea typeface="+mn-ea"/>
                          <a:cs typeface="+mn-cs"/>
                        </a:rPr>
                        <a:t>00</a:t>
                      </a:r>
                      <a:r>
                        <a:rPr lang="ja-JP" altLang="en-US" sz="1800" dirty="0"/>
                        <a:t>～</a:t>
                      </a:r>
                      <a:r>
                        <a:rPr lang="en-US" altLang="ja-JP" sz="1800" dirty="0"/>
                        <a:t>2023/1/13</a:t>
                      </a:r>
                      <a:r>
                        <a:rPr lang="ja-JP" altLang="en-US" sz="1800" dirty="0"/>
                        <a:t>（金）</a:t>
                      </a:r>
                      <a:endParaRPr kumimoji="1" lang="en-US" altLang="ja-JP" sz="1800" dirty="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1232411">
                <a:tc>
                  <a:txBody>
                    <a:bodyPr/>
                    <a:lstStyle/>
                    <a:p>
                      <a:pPr algn="ctr"/>
                      <a:r>
                        <a:rPr lang="ja-JP" altLang="en-US" sz="1600" dirty="0">
                          <a:solidFill>
                            <a:schemeClr val="bg1"/>
                          </a:solidFill>
                        </a:rPr>
                        <a:t>特集内バナー</a:t>
                      </a:r>
                      <a:endParaRPr lang="en-US" altLang="ja-JP" sz="1600" dirty="0">
                        <a:solidFill>
                          <a:schemeClr val="bg1"/>
                        </a:solidFill>
                      </a:endParaRPr>
                    </a:p>
                    <a:p>
                      <a:pPr algn="ctr"/>
                      <a:r>
                        <a:rPr lang="ja-JP" altLang="en-US" sz="1600" dirty="0">
                          <a:solidFill>
                            <a:schemeClr val="bg1"/>
                          </a:solidFill>
                        </a:rPr>
                        <a:t>予約・入稿開始</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dirty="0"/>
                        <a:t>2023/1/10</a:t>
                      </a:r>
                      <a:r>
                        <a:rPr lang="ja-JP" altLang="en-US" dirty="0"/>
                        <a:t>（火）</a:t>
                      </a:r>
                      <a:endParaRPr lang="en-US" altLang="ja-JP" dirty="0"/>
                    </a:p>
                    <a:p>
                      <a:r>
                        <a:rPr lang="en-US" altLang="ja-JP" sz="1200" dirty="0"/>
                        <a:t>※</a:t>
                      </a:r>
                      <a:r>
                        <a:rPr lang="ja-JP" altLang="en-US" sz="1200" dirty="0"/>
                        <a:t>専用商品に、ご購入いただいたお客様の予約型対応アカウント</a:t>
                      </a:r>
                      <a:r>
                        <a:rPr lang="en-US" altLang="ja-JP" sz="1200" dirty="0"/>
                        <a:t>ID</a:t>
                      </a:r>
                      <a:r>
                        <a:rPr lang="ja-JP" altLang="en-US" sz="1200" dirty="0"/>
                        <a:t>を紐づけます。</a:t>
                      </a:r>
                      <a:endParaRPr lang="en-US" altLang="ja-JP" sz="1200" dirty="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7053291"/>
                  </a:ext>
                </a:extLst>
              </a:tr>
              <a:tr h="123241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600" dirty="0">
                          <a:solidFill>
                            <a:schemeClr val="bg1"/>
                          </a:solidFill>
                        </a:rPr>
                        <a:t>オプション用</a:t>
                      </a:r>
                      <a:endParaRPr lang="en-US" altLang="ja-JP" sz="1600" dirty="0">
                        <a:solidFill>
                          <a:schemeClr val="bg1"/>
                        </a:solidFill>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600" dirty="0">
                          <a:solidFill>
                            <a:schemeClr val="bg1"/>
                          </a:solidFill>
                        </a:rPr>
                        <a:t>素材のご入稿〆</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dirty="0">
                          <a:solidFill>
                            <a:schemeClr val="tx1"/>
                          </a:solidFill>
                        </a:rPr>
                        <a:t>要相談</a:t>
                      </a:r>
                      <a:endParaRPr lang="en-US" altLang="ja-JP" dirty="0"/>
                    </a:p>
                    <a:p>
                      <a:r>
                        <a:rPr lang="en-US" altLang="ja-JP" sz="1200" dirty="0"/>
                        <a:t>※</a:t>
                      </a:r>
                      <a:r>
                        <a:rPr lang="ja-JP" altLang="en-US" sz="1200" dirty="0"/>
                        <a:t>メールでご入稿ください。宛先は追ってご連絡いたします。</a:t>
                      </a:r>
                      <a:endParaRPr lang="en-US" altLang="ja-JP" sz="1200" dirty="0"/>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37369246"/>
                  </a:ext>
                </a:extLst>
              </a:tr>
            </a:tbl>
          </a:graphicData>
        </a:graphic>
      </p:graphicFrame>
      <p:sp>
        <p:nvSpPr>
          <p:cNvPr id="2" name="フッター プレースホルダー 4">
            <a:extLst>
              <a:ext uri="{FF2B5EF4-FFF2-40B4-BE49-F238E27FC236}">
                <a16:creationId xmlns:a16="http://schemas.microsoft.com/office/drawing/2014/main" id="{9521BFC6-DEAA-9479-9F4A-E7299DC5FA24}"/>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39144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6" name="Text Box 1031"/>
          <p:cNvSpPr txBox="1">
            <a:spLocks noChangeArrowheads="1"/>
          </p:cNvSpPr>
          <p:nvPr/>
        </p:nvSpPr>
        <p:spPr bwMode="auto">
          <a:xfrm>
            <a:off x="443372" y="974333"/>
            <a:ext cx="11305256" cy="589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以下に該当する業種、商品・サービスにつきましては、花粉情報</a:t>
            </a:r>
            <a:r>
              <a:rPr kumimoji="1" lang="en-US" altLang="ja-JP" sz="1300" b="0" i="0" u="none" strike="noStrike" kern="1200" cap="none" spc="0" normalizeH="0" baseline="0" noProof="0" dirty="0">
                <a:ln>
                  <a:noFill/>
                </a:ln>
                <a:effectLst/>
                <a:uLnTx/>
                <a:uFillTx/>
                <a:latin typeface="メイリオ"/>
                <a:ea typeface="メイリオ"/>
              </a:rPr>
              <a:t>2023</a:t>
            </a:r>
            <a:r>
              <a:rPr lang="ja-JP" altLang="en-US" sz="1300" dirty="0">
                <a:latin typeface="メイリオ"/>
                <a:ea typeface="メイリオ"/>
              </a:rPr>
              <a:t>のご協賛</a:t>
            </a:r>
            <a:r>
              <a:rPr kumimoji="1" lang="ja-JP" altLang="en-US" sz="1300" b="0" i="0" u="none" strike="noStrike" kern="1200" cap="none" spc="0" normalizeH="0" baseline="0" noProof="0" dirty="0">
                <a:ln>
                  <a:noFill/>
                </a:ln>
                <a:effectLst/>
                <a:uLnTx/>
                <a:uFillTx/>
                <a:latin typeface="メイリオ"/>
                <a:ea typeface="メイリオ"/>
              </a:rPr>
              <a:t>は原則不可となります。ただし、以下に該当しない業種やサービスでも、プロモーション内容や取り上げるテーマ等によってはご協賛いただけない場合がありますので、必ず事前に掲載可否を弊社にお問い合わせください。また、広告主様のサイトが弊社の広告掲載基準を満たすことが、</a:t>
            </a:r>
            <a:r>
              <a:rPr lang="ja-JP" altLang="en-US" sz="1300" dirty="0">
                <a:latin typeface="メイリオ"/>
                <a:ea typeface="メイリオ"/>
              </a:rPr>
              <a:t>花粉情報</a:t>
            </a:r>
            <a:r>
              <a:rPr lang="en-US" altLang="ja-JP" sz="1300" dirty="0">
                <a:latin typeface="メイリオ"/>
                <a:ea typeface="メイリオ"/>
              </a:rPr>
              <a:t>2023</a:t>
            </a:r>
            <a:r>
              <a:rPr lang="ja-JP" altLang="en-US" sz="1300" dirty="0">
                <a:latin typeface="メイリオ"/>
                <a:ea typeface="メイリオ"/>
              </a:rPr>
              <a:t>のご協賛</a:t>
            </a:r>
            <a:r>
              <a:rPr kumimoji="1" lang="ja-JP" altLang="en-US" sz="1300" b="0" i="0" u="none" strike="noStrike" kern="1200" cap="none" spc="0" normalizeH="0" baseline="0" noProof="0" dirty="0">
                <a:ln>
                  <a:noFill/>
                </a:ln>
                <a:effectLst/>
                <a:uLnTx/>
                <a:uFillTx/>
                <a:latin typeface="メイリオ"/>
                <a:ea typeface="メイリオ"/>
              </a:rPr>
              <a:t>の条件となります。</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消費者金融業（消費者向無担保貸金業）</a:t>
            </a:r>
            <a:r>
              <a:rPr kumimoji="1" lang="ja-JP" altLang="en-US" sz="1300" b="0" i="0" u="none" strike="noStrike" kern="1200" cap="none" spc="0" normalizeH="0" baseline="0" noProof="0" dirty="0" err="1">
                <a:ln>
                  <a:noFill/>
                </a:ln>
                <a:effectLst/>
                <a:uLnTx/>
                <a:uFillTx/>
                <a:latin typeface="メイリオ"/>
                <a:ea typeface="メイリオ"/>
              </a:rPr>
              <a:t>、</a:t>
            </a:r>
            <a:r>
              <a:rPr kumimoji="1" lang="ja-JP" altLang="en-US" sz="1300" b="0" i="0" u="none" strike="noStrike" kern="1200" cap="none" spc="0" normalizeH="0" baseline="0" noProof="0" dirty="0">
                <a:ln>
                  <a:noFill/>
                </a:ln>
                <a:effectLst/>
                <a:uLnTx/>
                <a:uFillTx/>
                <a:latin typeface="メイリオ"/>
                <a:ea typeface="メイリオ"/>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・パチンコ・パチスロの営業および機種、カジノ（企業広告含む）、ギャンブル</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・レーシック、美容整形・美容外科・美容皮膚科、その他医療機関全般</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・医療機関による保険外治療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・美容エステティックサロン</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・あん摩業、マッサージ業、指圧業、はり業、きゅう業等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・不妊治療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・治験</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en-US" altLang="ja-JP" sz="1300" b="0" i="0" u="none" strike="noStrike" kern="1200" cap="none" spc="0" normalizeH="0" baseline="0" noProof="0" dirty="0">
                <a:ln>
                  <a:noFill/>
                </a:ln>
                <a:effectLst/>
                <a:uLnTx/>
                <a:uFillTx/>
                <a:latin typeface="メイリオ"/>
                <a:ea typeface="メイリオ"/>
              </a:rPr>
              <a:t>ED</a:t>
            </a:r>
            <a:r>
              <a:rPr kumimoji="1" lang="ja-JP" altLang="en-US" sz="1300" b="0" i="0" u="none" strike="noStrike" kern="1200" cap="none" spc="0" normalizeH="0" baseline="0" noProof="0" dirty="0">
                <a:ln>
                  <a:noFill/>
                </a:ln>
                <a:effectLst/>
                <a:uLnTx/>
                <a:uFillTx/>
                <a:latin typeface="メイリオ"/>
                <a:ea typeface="メイリオ"/>
              </a:rPr>
              <a:t>（治療、医薬品、情報、啓蒙サイト等）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・性的機能強化、改善を期待させる経口物</a:t>
            </a:r>
            <a:endParaRPr kumimoji="1" lang="en-US" altLang="ja-JP" sz="1300" b="0" i="0" u="none" strike="noStrike" kern="1200" cap="none" spc="0" normalizeH="0" baseline="0" noProof="0" dirty="0">
              <a:ln>
                <a:noFill/>
              </a:ln>
              <a:effectLst/>
              <a:uLnTx/>
              <a:uFillTx/>
              <a:latin typeface="メイリオ"/>
              <a:ea typeface="メイリオ"/>
            </a:endParaRPr>
          </a:p>
          <a:p>
            <a:pPr lvl="0">
              <a:spcBef>
                <a:spcPct val="0"/>
              </a:spcBef>
              <a:defRPr/>
            </a:pPr>
            <a:r>
              <a:rPr lang="ja-JP" altLang="en-US" sz="1300" dirty="0"/>
              <a:t>・健康・美容食品、健康器具、健康雑貨その他商品やサービス（ただし花粉症への効果効能が認められている場合は除く）</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・発毛、育毛・増毛効果を訴求する商品・サービス全般（医薬品の発毛・育毛剤は除く）、かつら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能力開発関連商品</a:t>
            </a:r>
            <a:endParaRPr kumimoji="1" lang="ja-JP" altLang="en-US"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・占い</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・国家資格を有する業種（弁護士、司法書士、行政書士、弁理士、公認会計士、税理士）</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・法務、税務</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・探偵業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・出会い系サイト、結婚紹介（インターネット異性紹介事業）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・団体による意見広告</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宗教団体、活動</a:t>
            </a:r>
            <a:endParaRPr kumimoji="1" lang="en-US" altLang="zh-TW"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300" dirty="0">
                <a:latin typeface="メイリオ"/>
                <a:ea typeface="メイリオ"/>
              </a:rPr>
              <a:t>・</a:t>
            </a:r>
            <a:r>
              <a:rPr lang="en-US" altLang="ja-JP" sz="1300" dirty="0">
                <a:latin typeface="メイリオ"/>
                <a:ea typeface="メイリオ"/>
              </a:rPr>
              <a:t>Yahoo!</a:t>
            </a:r>
            <a:r>
              <a:rPr lang="ja-JP" altLang="en-US" sz="1300" dirty="0">
                <a:latin typeface="メイリオ"/>
                <a:ea typeface="メイリオ"/>
              </a:rPr>
              <a:t>天気・災害および</a:t>
            </a:r>
            <a:r>
              <a:rPr lang="en-US" altLang="ja-JP" sz="1300" dirty="0">
                <a:latin typeface="メイリオ"/>
                <a:ea typeface="メイリオ"/>
              </a:rPr>
              <a:t>Yahoo!</a:t>
            </a:r>
            <a:r>
              <a:rPr lang="ja-JP" altLang="en-US" sz="1300" dirty="0">
                <a:latin typeface="メイリオ"/>
                <a:ea typeface="メイリオ"/>
              </a:rPr>
              <a:t>天気アプリの競合となる媒体、サービス</a:t>
            </a:r>
            <a:endParaRPr lang="en-US" altLang="ja-JP" sz="1300" dirty="0">
              <a:latin typeface="メイリオ"/>
              <a:ea typeface="メイリオ"/>
            </a:endParaRPr>
          </a:p>
        </p:txBody>
      </p:sp>
      <p:sp>
        <p:nvSpPr>
          <p:cNvPr id="2" name="フッター プレースホルダー 4">
            <a:extLst>
              <a:ext uri="{FF2B5EF4-FFF2-40B4-BE49-F238E27FC236}">
                <a16:creationId xmlns:a16="http://schemas.microsoft.com/office/drawing/2014/main" id="{139ED158-F35A-57C7-04BF-FEE38357CF6A}"/>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2103820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注意事項・免責事項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6" name="Rectangle 46"/>
          <p:cNvSpPr>
            <a:spLocks noChangeArrowheads="1"/>
          </p:cNvSpPr>
          <p:nvPr/>
        </p:nvSpPr>
        <p:spPr bwMode="auto">
          <a:xfrm>
            <a:off x="335360" y="1196752"/>
            <a:ext cx="9423904"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編集・制作</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・企画内容は広告主様とヤフーとの間で協議の上決定し、最終的な編集権はヤフーに帰属します。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・広告主様より提供いただく製品画像等の素材については第三者の権利を侵害するものではないこと、および記載内容に係わる</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財産権全ての権利処理が完了していること、情報の正確性についてヤフーに対して保証いただくものとします。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・ページ上には「提供：○○」のスポンサークレジットの掲載が必須となります。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a:ea typeface="メイリオ"/>
              </a:rPr>
              <a:t>　・ヤフーが定めるサポート環境（</a:t>
            </a:r>
            <a:r>
              <a:rPr lang="en-US" altLang="ja-JP" sz="1200" dirty="0">
                <a:latin typeface="メイリオ"/>
                <a:ea typeface="メイリオ"/>
              </a:rPr>
              <a:t>OS/</a:t>
            </a:r>
            <a:r>
              <a:rPr lang="ja-JP" altLang="en-US" sz="1200" dirty="0">
                <a:latin typeface="メイリオ"/>
                <a:ea typeface="メイリオ"/>
              </a:rPr>
              <a:t>ブラウザー）に準じ、それ以外ではページの非表示や表示崩れを起こす場合があります。</a:t>
            </a:r>
            <a:endParaRPr lang="en-US" altLang="ja-JP" sz="1200" dirty="0">
              <a:latin typeface="メイリオ"/>
              <a:ea typeface="メイリオ"/>
            </a:endParaRPr>
          </a:p>
          <a:p>
            <a:pPr marL="0" indent="0" eaLnBrk="1" hangingPunct="1">
              <a:spcBef>
                <a:spcPct val="0"/>
              </a:spcBef>
              <a:buNone/>
              <a:defRPr/>
            </a:pPr>
            <a:r>
              <a:rPr lang="ja-JP" altLang="en-US" sz="1200" dirty="0">
                <a:latin typeface="メイリオ"/>
                <a:ea typeface="メイリオ"/>
              </a:rPr>
              <a:t>　・原則として掲載終了後はアーカイブ保存せず、ページは削除いたします。</a:t>
            </a:r>
            <a:endParaRPr lang="en-US" altLang="ja-JP" sz="1200" dirty="0">
              <a:latin typeface="メイリオ"/>
              <a:ea typeface="メイリオ"/>
            </a:endParaRPr>
          </a:p>
          <a:p>
            <a:pPr marL="0" lvl="0" indent="0" eaLnBrk="1" hangingPunct="1">
              <a:spcBef>
                <a:spcPct val="0"/>
              </a:spcBef>
              <a:buNone/>
              <a:defRPr/>
            </a:pPr>
            <a:r>
              <a:rPr lang="ja-JP" altLang="en-US" sz="1200" dirty="0">
                <a:latin typeface="メイリオ"/>
                <a:ea typeface="メイリオ"/>
              </a:rPr>
              <a:t>　・ページからクライアント様サイトへ誘導するバナーやテキストリンクに、効果計測用</a:t>
            </a:r>
            <a:r>
              <a:rPr lang="en-US" altLang="ja-JP" sz="1200" dirty="0">
                <a:latin typeface="メイリオ"/>
                <a:ea typeface="メイリオ"/>
              </a:rPr>
              <a:t>URL</a:t>
            </a:r>
            <a:r>
              <a:rPr lang="ja-JP" altLang="en-US" sz="1200" dirty="0">
                <a:latin typeface="メイリオ"/>
                <a:ea typeface="メイリオ"/>
              </a:rPr>
              <a:t>を設定することは不可となります。</a:t>
            </a:r>
            <a:endParaRPr lang="en-US" altLang="ja-JP" sz="6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特集・タイアップ広告ページにおきましても、ページ上部に災害情報告知モジュールの掲載を行います。</a:t>
            </a:r>
            <a:endParaRPr lang="en-US" altLang="ja-JP"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掲載方法（場所、内容、タイミングと期間など）は、ヤフーの統一運用ルールにしたがいます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・誘導広告を代理店様・広告主様で制作する場合、ガイドラインを共有いたしますのでこちらを遵守願います。</a:t>
            </a:r>
          </a:p>
          <a:p>
            <a:pPr marL="0" lvl="0" indent="0" eaLnBrk="1" hangingPunct="1">
              <a:spcBef>
                <a:spcPct val="0"/>
              </a:spcBef>
              <a:buNone/>
            </a:pPr>
            <a:r>
              <a:rPr lang="ja-JP" altLang="en-US" sz="1200" dirty="0">
                <a:latin typeface="メイリオ"/>
                <a:ea typeface="メイリオ"/>
              </a:rPr>
              <a:t>　・リンク先への効果計測用</a:t>
            </a:r>
            <a:r>
              <a:rPr lang="en-US" altLang="ja-JP" sz="1200" dirty="0">
                <a:latin typeface="メイリオ"/>
                <a:ea typeface="メイリオ"/>
              </a:rPr>
              <a:t>URL</a:t>
            </a:r>
            <a:r>
              <a:rPr lang="ja-JP" altLang="en-US" sz="1200" dirty="0">
                <a:latin typeface="メイリオ"/>
                <a:ea typeface="メイリオ"/>
              </a:rPr>
              <a:t>の設定は不可となります。</a:t>
            </a:r>
            <a:endParaRPr lang="en-US" altLang="ja-JP" sz="1200" dirty="0">
              <a:latin typeface="メイリオ"/>
              <a:ea typeface="メイリオ"/>
            </a:endParaRPr>
          </a:p>
          <a:p>
            <a:pPr marL="0" lvl="0" indent="0" eaLnBrk="1" hangingPunct="1">
              <a:spcBef>
                <a:spcPct val="0"/>
              </a:spcBef>
              <a:buNone/>
            </a:pPr>
            <a:endParaRPr lang="en-US" altLang="ja-JP" sz="1600" dirty="0">
              <a:latin typeface="メイリオ"/>
              <a:ea typeface="メイリオ"/>
            </a:endParaRPr>
          </a:p>
          <a:p>
            <a:pPr marL="0" lvl="0" indent="0" eaLnBrk="1" hangingPunct="1">
              <a:spcBef>
                <a:spcPct val="0"/>
              </a:spcBef>
              <a:buNone/>
            </a:pPr>
            <a:r>
              <a:rPr lang="ja-JP" altLang="en-US" sz="1600" dirty="0">
                <a:latin typeface="メイリオ"/>
                <a:ea typeface="メイリオ"/>
              </a:rPr>
              <a:t>■ 効果検証レポート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・レポートには、ヤフーの管理するお客様の個人情報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（個人情報の保護に関する法律に定める個人情報。以下同じ。）が</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含まれる場合があります。個人情報の保護に関する法律その他の関係法令・ガイドラインを遵守するとともに、善良な管理者の</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注意をもって適切に取り扱い、不正アクセスおよび不正利用の防止に努めていただくようにお願いいたします。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ja-JP" altLang="en-US" sz="1000" dirty="0">
                <a:latin typeface="メイリオ"/>
                <a:ea typeface="メイリオ"/>
              </a:rPr>
              <a:t>例：ユーザーアンケートを実施し自由回答を含む場合、ヤフーにおいて特定の個人を識別することができる情報に該当</a:t>
            </a:r>
            <a:endParaRPr lang="en-US" altLang="ja-JP" sz="1000" dirty="0">
              <a:latin typeface="メイリオ"/>
              <a:ea typeface="メイリオ"/>
            </a:endParaRPr>
          </a:p>
        </p:txBody>
      </p:sp>
      <p:sp>
        <p:nvSpPr>
          <p:cNvPr id="2" name="フッター プレースホルダー 4">
            <a:extLst>
              <a:ext uri="{FF2B5EF4-FFF2-40B4-BE49-F238E27FC236}">
                <a16:creationId xmlns:a16="http://schemas.microsoft.com/office/drawing/2014/main" id="{10B87EEC-48C6-3D33-5335-AD678BE81224}"/>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165972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注意事項・免責事項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6" name="Rectangle 46"/>
          <p:cNvSpPr>
            <a:spLocks noChangeArrowheads="1"/>
          </p:cNvSpPr>
          <p:nvPr/>
        </p:nvSpPr>
        <p:spPr bwMode="auto">
          <a:xfrm>
            <a:off x="335360" y="1237445"/>
            <a:ext cx="939547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latin typeface="+mn-ea"/>
                <a:ea typeface="+mn-ea"/>
              </a:rPr>
              <a:t>■ 免責事項</a:t>
            </a:r>
          </a:p>
          <a:p>
            <a:pPr eaLnBrk="1" hangingPunct="1">
              <a:spcBef>
                <a:spcPct val="0"/>
              </a:spcBef>
              <a:buFontTx/>
              <a:buNone/>
            </a:pPr>
            <a:r>
              <a:rPr lang="ja-JP" altLang="en-US" sz="1200" dirty="0">
                <a:latin typeface="+mn-ea"/>
                <a:ea typeface="+mn-ea"/>
              </a:rPr>
              <a:t>　・申込者の故意または過失によって、期日までに特集・タイアップ広告ページの掲載を開始できなかった場合、ヤフーは広告掲載</a:t>
            </a:r>
            <a:endParaRPr lang="en-US" altLang="ja-JP" sz="1200" dirty="0">
              <a:latin typeface="+mn-ea"/>
              <a:ea typeface="+mn-ea"/>
            </a:endParaRPr>
          </a:p>
          <a:p>
            <a:pPr eaLnBrk="1" hangingPunct="1">
              <a:spcBef>
                <a:spcPct val="0"/>
              </a:spcBef>
              <a:buFontTx/>
              <a:buNone/>
            </a:pPr>
            <a:r>
              <a:rPr lang="ja-JP" altLang="en-US" sz="1200" dirty="0">
                <a:latin typeface="+mn-ea"/>
                <a:ea typeface="+mn-ea"/>
              </a:rPr>
              <a:t>　　契約に基づく誘導枠およびページ掲載の債務を履行する義務を免れるものとします。</a:t>
            </a:r>
            <a:endParaRPr lang="en-US" altLang="ja-JP" sz="1200" dirty="0">
              <a:latin typeface="+mn-ea"/>
              <a:ea typeface="+mn-ea"/>
            </a:endParaRPr>
          </a:p>
          <a:p>
            <a:pPr eaLnBrk="1" hangingPunct="1">
              <a:spcBef>
                <a:spcPct val="0"/>
              </a:spcBef>
              <a:buFontTx/>
              <a:buNone/>
            </a:pPr>
            <a:r>
              <a:rPr lang="ja-JP" altLang="en-US" sz="1200" dirty="0">
                <a:latin typeface="+mn-ea"/>
                <a:ea typeface="+mn-ea"/>
              </a:rPr>
              <a:t>　　ただし、ヤフーは当該特集・タイアップ広告ページの掲載を行うことができなかった期間の協賛料金を申込者に対して請求する</a:t>
            </a:r>
            <a:endParaRPr lang="en-US" altLang="ja-JP" sz="1200" dirty="0">
              <a:latin typeface="+mn-ea"/>
              <a:ea typeface="+mn-ea"/>
            </a:endParaRPr>
          </a:p>
          <a:p>
            <a:pPr eaLnBrk="1" hangingPunct="1">
              <a:spcBef>
                <a:spcPct val="0"/>
              </a:spcBef>
              <a:buFontTx/>
              <a:buNone/>
            </a:pPr>
            <a:r>
              <a:rPr lang="ja-JP" altLang="en-US" sz="1200" dirty="0">
                <a:latin typeface="+mn-ea"/>
                <a:ea typeface="+mn-ea"/>
              </a:rPr>
              <a:t>　　ことができるものとします。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・停電・通信回線の事故・天災等の不可抗力、通信事業者の不履行、インターネットインフラその他サーバー等のシステム上の不具</a:t>
            </a:r>
            <a:endParaRPr lang="en-US" altLang="ja-JP" sz="1200" dirty="0">
              <a:latin typeface="+mn-ea"/>
              <a:ea typeface="+mn-ea"/>
            </a:endParaRPr>
          </a:p>
          <a:p>
            <a:pPr eaLnBrk="1" hangingPunct="1">
              <a:spcBef>
                <a:spcPct val="0"/>
              </a:spcBef>
              <a:buFontTx/>
              <a:buNone/>
            </a:pPr>
            <a:r>
              <a:rPr lang="ja-JP" altLang="en-US" sz="1200" dirty="0">
                <a:latin typeface="+mn-ea"/>
                <a:ea typeface="+mn-ea"/>
              </a:rPr>
              <a:t>　　合、緊急メンテナンスの発生などヤフーの責に帰すべき事由以外の原因により、特集・タイアップ広告ページの全部または一部を</a:t>
            </a:r>
            <a:endParaRPr lang="en-US" altLang="ja-JP" sz="1200" dirty="0">
              <a:latin typeface="+mn-ea"/>
              <a:ea typeface="+mn-ea"/>
            </a:endParaRPr>
          </a:p>
          <a:p>
            <a:pPr eaLnBrk="1" hangingPunct="1">
              <a:spcBef>
                <a:spcPct val="0"/>
              </a:spcBef>
              <a:buFontTx/>
              <a:buNone/>
            </a:pPr>
            <a:r>
              <a:rPr lang="ja-JP" altLang="en-US" sz="1200" dirty="0">
                <a:latin typeface="+mn-ea"/>
                <a:ea typeface="+mn-ea"/>
              </a:rPr>
              <a:t>　　掲載できなかった場合、ヤフーはその責を問われないものとし、当該履行については、当該原因の影響とみなされる範囲まで義務</a:t>
            </a:r>
            <a:endParaRPr lang="en-US" altLang="ja-JP" sz="1200" dirty="0">
              <a:latin typeface="+mn-ea"/>
              <a:ea typeface="+mn-ea"/>
            </a:endParaRPr>
          </a:p>
          <a:p>
            <a:pPr eaLnBrk="1" hangingPunct="1">
              <a:spcBef>
                <a:spcPct val="0"/>
              </a:spcBef>
              <a:buFontTx/>
              <a:buNone/>
            </a:pPr>
            <a:r>
              <a:rPr lang="ja-JP" altLang="en-US" sz="1200" dirty="0">
                <a:latin typeface="+mn-ea"/>
                <a:ea typeface="+mn-ea"/>
              </a:rPr>
              <a:t>　　を免除されるものとします。ただし、ヤフーの故意または重過失による場合はこの限りではありません。</a:t>
            </a:r>
            <a:endParaRPr lang="en-US" altLang="ja-JP" sz="1200" dirty="0">
              <a:latin typeface="+mn-ea"/>
              <a:ea typeface="+mn-ea"/>
            </a:endParaRPr>
          </a:p>
          <a:p>
            <a:pPr eaLnBrk="1" hangingPunct="1">
              <a:spcBef>
                <a:spcPct val="0"/>
              </a:spcBef>
              <a:buFontTx/>
              <a:buNone/>
            </a:pPr>
            <a:r>
              <a:rPr lang="ja-JP" altLang="en-US" sz="1200" dirty="0">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・特集・タイアップ広告ページ掲載中に、当該サイトからのリンクがデッドリンクとなった場合や、リンク先のサイトに不具合が</a:t>
            </a:r>
            <a:endParaRPr lang="en-US" altLang="ja-JP" sz="1200" dirty="0">
              <a:latin typeface="+mn-ea"/>
              <a:ea typeface="+mn-ea"/>
            </a:endParaRPr>
          </a:p>
          <a:p>
            <a:pPr eaLnBrk="1" hangingPunct="1">
              <a:spcBef>
                <a:spcPct val="0"/>
              </a:spcBef>
              <a:buFontTx/>
              <a:buNone/>
            </a:pPr>
            <a:r>
              <a:rPr lang="ja-JP" altLang="en-US" sz="1200" dirty="0">
                <a:latin typeface="+mn-ea"/>
                <a:ea typeface="+mn-ea"/>
              </a:rPr>
              <a:t>　　発生した場合、ヤフーは当該特集・タイアップ広告ページの掲載を停止することができるものとし、この場合、ヤフーは特集・</a:t>
            </a:r>
            <a:endParaRPr lang="en-US" altLang="ja-JP" sz="1200" dirty="0">
              <a:latin typeface="+mn-ea"/>
              <a:ea typeface="+mn-ea"/>
            </a:endParaRPr>
          </a:p>
          <a:p>
            <a:pPr eaLnBrk="1" hangingPunct="1">
              <a:spcBef>
                <a:spcPct val="0"/>
              </a:spcBef>
              <a:buFontTx/>
              <a:buNone/>
            </a:pPr>
            <a:r>
              <a:rPr lang="ja-JP" altLang="en-US" sz="1200" dirty="0">
                <a:latin typeface="+mn-ea"/>
                <a:ea typeface="+mn-ea"/>
              </a:rPr>
              <a:t>　　タイアップ広告ページ不掲載の責を負わないものとします。</a:t>
            </a:r>
          </a:p>
          <a:p>
            <a:pPr eaLnBrk="1" hangingPunct="1">
              <a:spcBef>
                <a:spcPct val="0"/>
              </a:spcBef>
              <a:buFontTx/>
              <a:buNone/>
            </a:pPr>
            <a:endParaRPr lang="en-US" altLang="ja-JP" sz="1600" dirty="0">
              <a:latin typeface="+mn-ea"/>
              <a:ea typeface="+mn-ea"/>
            </a:endParaRPr>
          </a:p>
          <a:p>
            <a:pPr eaLnBrk="1" hangingPunct="1">
              <a:spcBef>
                <a:spcPct val="0"/>
              </a:spcBef>
              <a:buFontTx/>
              <a:buNone/>
            </a:pPr>
            <a:r>
              <a:rPr lang="ja-JP" altLang="en-US" sz="1600" dirty="0">
                <a:latin typeface="+mn-ea"/>
                <a:ea typeface="+mn-ea"/>
              </a:rPr>
              <a:t>■ 免責期間</a:t>
            </a:r>
            <a:endParaRPr lang="en-US" altLang="ja-JP" sz="1600" dirty="0">
              <a:latin typeface="+mn-ea"/>
              <a:ea typeface="+mn-ea"/>
            </a:endParaRPr>
          </a:p>
          <a:p>
            <a:pPr marL="0" lvl="0" indent="0" eaLnBrk="1" hangingPunct="1">
              <a:spcBef>
                <a:spcPct val="0"/>
              </a:spcBef>
              <a:buNone/>
            </a:pPr>
            <a:r>
              <a:rPr lang="ja-JP" altLang="en-US" sz="1200" dirty="0">
                <a:latin typeface="メイリオ"/>
                <a:ea typeface="メイリオ"/>
              </a:rPr>
              <a:t>　・本商品につきましては、以下①～③を特集・タイアップ広告ページの掲載調整時間とし、ヤフーは当該掲載調整時間内の不具合、</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不完全掲載または未掲載について免責されるものとします。</a:t>
            </a:r>
          </a:p>
          <a:p>
            <a:pPr marL="0" lvl="0" indent="0" eaLnBrk="1" hangingPunct="1">
              <a:spcBef>
                <a:spcPct val="0"/>
              </a:spcBef>
              <a:buNone/>
            </a:pPr>
            <a:r>
              <a:rPr lang="ja-JP" altLang="en-US" sz="1200" dirty="0">
                <a:latin typeface="メイリオ"/>
                <a:ea typeface="メイリオ"/>
              </a:rPr>
              <a:t>　　①特集・タイアップ広告ページ掲載の初日の午前</a:t>
            </a:r>
            <a:r>
              <a:rPr lang="en-US" altLang="ja-JP" sz="1200" dirty="0">
                <a:latin typeface="メイリオ"/>
                <a:ea typeface="メイリオ"/>
              </a:rPr>
              <a:t>0</a:t>
            </a:r>
            <a:r>
              <a:rPr lang="ja-JP" altLang="en-US" sz="1200" dirty="0">
                <a:latin typeface="メイリオ"/>
                <a:ea typeface="メイリオ"/>
              </a:rPr>
              <a:t>時から</a:t>
            </a:r>
            <a:r>
              <a:rPr lang="en-US" altLang="ja-JP" sz="1200" dirty="0">
                <a:latin typeface="メイリオ"/>
                <a:ea typeface="メイリオ"/>
              </a:rPr>
              <a:t>12</a:t>
            </a:r>
            <a:r>
              <a:rPr lang="ja-JP" altLang="en-US" sz="1200" dirty="0">
                <a:latin typeface="メイリオ"/>
                <a:ea typeface="メイリオ"/>
              </a:rPr>
              <a:t>時間、および特集・タイアップ広告ページの内容が変更もしくは追加</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された場合における、当該ページの掲載予定時刻から</a:t>
            </a:r>
            <a:r>
              <a:rPr lang="en-US" altLang="ja-JP" sz="1200" dirty="0">
                <a:latin typeface="メイリオ"/>
                <a:ea typeface="メイリオ"/>
              </a:rPr>
              <a:t>12</a:t>
            </a:r>
            <a:r>
              <a:rPr lang="ja-JP" altLang="en-US" sz="1200" dirty="0">
                <a:latin typeface="メイリオ"/>
                <a:ea typeface="メイリオ"/>
              </a:rPr>
              <a:t>時間</a:t>
            </a:r>
          </a:p>
          <a:p>
            <a:pPr marL="0" lvl="0" indent="0" eaLnBrk="1" hangingPunct="1">
              <a:spcBef>
                <a:spcPct val="0"/>
              </a:spcBef>
              <a:buNone/>
            </a:pPr>
            <a:r>
              <a:rPr lang="ja-JP" altLang="en-US" sz="1200" dirty="0">
                <a:latin typeface="メイリオ"/>
                <a:ea typeface="メイリオ"/>
              </a:rPr>
              <a:t>　　②特集・タイアップ広告ページの掲載開始日が営業日以外の場合における、当該掲載開始時間から翌営業日正午まで</a:t>
            </a:r>
          </a:p>
          <a:p>
            <a:pPr marL="0" lvl="0" indent="0" eaLnBrk="1" hangingPunct="1">
              <a:spcBef>
                <a:spcPct val="0"/>
              </a:spcBef>
              <a:buNone/>
            </a:pPr>
            <a:r>
              <a:rPr lang="ja-JP" altLang="en-US" sz="1200" dirty="0">
                <a:latin typeface="メイリオ"/>
                <a:ea typeface="メイリオ"/>
              </a:rPr>
              <a:t>　　③特集・タイアップ広告ページの総掲載予定時間が</a:t>
            </a:r>
            <a:r>
              <a:rPr lang="en-US" altLang="ja-JP" sz="1200" dirty="0">
                <a:latin typeface="メイリオ"/>
                <a:ea typeface="メイリオ"/>
              </a:rPr>
              <a:t>12</a:t>
            </a:r>
            <a:r>
              <a:rPr lang="ja-JP" altLang="en-US" sz="1200" dirty="0">
                <a:latin typeface="メイリオ"/>
                <a:ea typeface="メイリオ"/>
              </a:rPr>
              <a:t>時間未満の場合における、総掲載予定時間の</a:t>
            </a:r>
            <a:r>
              <a:rPr lang="en-US" altLang="ja-JP" sz="1200" dirty="0">
                <a:latin typeface="メイリオ"/>
                <a:ea typeface="メイリオ"/>
              </a:rPr>
              <a:t>10%</a:t>
            </a:r>
            <a:r>
              <a:rPr lang="ja-JP" altLang="en-US" sz="1200" dirty="0">
                <a:latin typeface="メイリオ"/>
                <a:ea typeface="メイリオ"/>
              </a:rPr>
              <a:t>にあたる時間まで</a:t>
            </a:r>
          </a:p>
        </p:txBody>
      </p:sp>
      <p:sp>
        <p:nvSpPr>
          <p:cNvPr id="2" name="フッター プレースホルダー 4">
            <a:extLst>
              <a:ext uri="{FF2B5EF4-FFF2-40B4-BE49-F238E27FC236}">
                <a16:creationId xmlns:a16="http://schemas.microsoft.com/office/drawing/2014/main" id="{E39A9D9E-1EC9-7EDF-FDA8-ECF4C487ABA3}"/>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870203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受信</a:t>
            </a:r>
          </a:p>
        </p:txBody>
      </p:sp>
      <p:sp>
        <p:nvSpPr>
          <p:cNvPr id="14" name="テキスト ボックス 13"/>
          <p:cNvSpPr txBox="1"/>
          <p:nvPr/>
        </p:nvSpPr>
        <p:spPr>
          <a:xfrm>
            <a:off x="6270537" y="5075892"/>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a:latin typeface="+mj-lt"/>
              </a:rPr>
              <a:t>以下のフローに沿ってお申し込みの上、</a:t>
            </a:r>
            <a:r>
              <a:rPr lang="ja-JP" altLang="en-US" sz="1600" dirty="0"/>
              <a:t>クリエイティブ制作委託約款の第</a:t>
            </a:r>
            <a:r>
              <a:rPr lang="en-US" altLang="ja-JP" sz="1600" dirty="0"/>
              <a:t>9</a:t>
            </a:r>
            <a:r>
              <a:rPr lang="ja-JP" altLang="en-US" sz="1600" dirty="0"/>
              <a:t>条</a:t>
            </a:r>
            <a:r>
              <a:rPr lang="en-US" altLang="ja-JP" sz="1600" dirty="0"/>
              <a:t>(2)</a:t>
            </a:r>
            <a:r>
              <a:rPr lang="ja-JP" altLang="en-US" sz="1600" dirty="0"/>
              <a:t>支払条件</a:t>
            </a:r>
            <a:r>
              <a:rPr lang="en-US" altLang="ja-JP" sz="1600" dirty="0"/>
              <a:t>2</a:t>
            </a:r>
            <a:r>
              <a:rPr lang="ja-JP" altLang="en-US" sz="1600" dirty="0"/>
              <a:t>にしたがってお支払いいただきます。</a:t>
            </a:r>
            <a:endParaRPr lang="en-US" altLang="ja-JP" sz="1600" dirty="0"/>
          </a:p>
          <a:p>
            <a:r>
              <a:rPr lang="ja-JP" altLang="en-US" sz="1600" dirty="0"/>
              <a:t>ただし、協賛内容のうち広告配信を伴うものは当該広告商品のお申し込み方法に準じます。</a:t>
            </a:r>
            <a:endParaRPr lang="en-US" altLang="ja-JP" sz="1600" dirty="0"/>
          </a:p>
        </p:txBody>
      </p:sp>
      <p:sp>
        <p:nvSpPr>
          <p:cNvPr id="2" name="フッター プレースホルダー 4">
            <a:extLst>
              <a:ext uri="{FF2B5EF4-FFF2-40B4-BE49-F238E27FC236}">
                <a16:creationId xmlns:a16="http://schemas.microsoft.com/office/drawing/2014/main" id="{419F7A0D-8219-BD80-CDCF-F3CF6EEFCC6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504430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天気・災害とは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4" name="テキスト ボックス 3"/>
          <p:cNvSpPr txBox="1"/>
          <p:nvPr/>
        </p:nvSpPr>
        <p:spPr>
          <a:xfrm>
            <a:off x="677312" y="1124744"/>
            <a:ext cx="10963304" cy="923330"/>
          </a:xfrm>
          <a:prstGeom prst="rect">
            <a:avLst/>
          </a:prstGeom>
          <a:noFill/>
        </p:spPr>
        <p:txBody>
          <a:bodyPr wrap="square" rtlCol="0">
            <a:spAutoFit/>
          </a:bodyPr>
          <a:lstStyle/>
          <a:p>
            <a:r>
              <a:rPr lang="ja-JP" altLang="en-US" dirty="0"/>
              <a:t>天気予報はもちろん、天気に関するあらゆる情報・災害情報を迅速にお伝えする天気・災害総合サイト。</a:t>
            </a:r>
            <a:br>
              <a:rPr lang="ja-JP" altLang="en-US" dirty="0"/>
            </a:br>
            <a:r>
              <a:rPr lang="ja-JP" altLang="en-US" dirty="0"/>
              <a:t>全国各地の雨雲の動きをリアルタイムにチェックできる「雨雲レーダー」や、花粉や熱中症、積雪情報</a:t>
            </a:r>
          </a:p>
          <a:p>
            <a:r>
              <a:rPr lang="ja-JP" altLang="en-US" dirty="0"/>
              <a:t>などの季節ごとの天気情報も、すべての機能を無料で提供しています。</a:t>
            </a:r>
          </a:p>
        </p:txBody>
      </p:sp>
      <p:pic>
        <p:nvPicPr>
          <p:cNvPr id="18" name="Picture 4">
            <a:extLst>
              <a:ext uri="{FF2B5EF4-FFF2-40B4-BE49-F238E27FC236}">
                <a16:creationId xmlns:a16="http://schemas.microsoft.com/office/drawing/2014/main" id="{D90394C8-3B98-D643-B559-4FEDCB4076C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8479" y="2685294"/>
            <a:ext cx="1577136" cy="32336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グループ化 18">
            <a:extLst>
              <a:ext uri="{FF2B5EF4-FFF2-40B4-BE49-F238E27FC236}">
                <a16:creationId xmlns:a16="http://schemas.microsoft.com/office/drawing/2014/main" id="{9C862D02-A0D5-F34B-A7AC-0D61AF53A47B}"/>
              </a:ext>
            </a:extLst>
          </p:cNvPr>
          <p:cNvGrpSpPr/>
          <p:nvPr/>
        </p:nvGrpSpPr>
        <p:grpSpPr>
          <a:xfrm>
            <a:off x="7200881" y="2736438"/>
            <a:ext cx="4248472" cy="3113315"/>
            <a:chOff x="7463017" y="2354072"/>
            <a:chExt cx="4248472" cy="3113315"/>
          </a:xfrm>
        </p:grpSpPr>
        <p:sp>
          <p:nvSpPr>
            <p:cNvPr id="20" name="正方形/長方形 19">
              <a:extLst>
                <a:ext uri="{FF2B5EF4-FFF2-40B4-BE49-F238E27FC236}">
                  <a16:creationId xmlns:a16="http://schemas.microsoft.com/office/drawing/2014/main" id="{EE9BCD91-AACF-5C4E-B178-CEA4A646973A}"/>
                </a:ext>
              </a:extLst>
            </p:cNvPr>
            <p:cNvSpPr/>
            <p:nvPr/>
          </p:nvSpPr>
          <p:spPr>
            <a:xfrm>
              <a:off x="7463017" y="2354072"/>
              <a:ext cx="4248472" cy="311331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E816DA00-9EFA-1A4F-AD19-07DB3BCBFF9C}"/>
                </a:ext>
              </a:extLst>
            </p:cNvPr>
            <p:cNvSpPr txBox="1"/>
            <p:nvPr/>
          </p:nvSpPr>
          <p:spPr>
            <a:xfrm>
              <a:off x="8141852" y="2623522"/>
              <a:ext cx="1569660" cy="369332"/>
            </a:xfrm>
            <a:prstGeom prst="rect">
              <a:avLst/>
            </a:prstGeom>
            <a:noFill/>
          </p:spPr>
          <p:txBody>
            <a:bodyPr wrap="none" rtlCol="0">
              <a:spAutoFit/>
            </a:bodyPr>
            <a:lstStyle/>
            <a:p>
              <a:r>
                <a:rPr kumimoji="1" lang="ja-JP" altLang="en-US"/>
                <a:t>雨雲レーダー</a:t>
              </a:r>
            </a:p>
          </p:txBody>
        </p:sp>
        <p:sp>
          <p:nvSpPr>
            <p:cNvPr id="22" name="テキスト ボックス 21">
              <a:extLst>
                <a:ext uri="{FF2B5EF4-FFF2-40B4-BE49-F238E27FC236}">
                  <a16:creationId xmlns:a16="http://schemas.microsoft.com/office/drawing/2014/main" id="{454BD57C-5A7F-1E44-946A-978C43DDB174}"/>
                </a:ext>
              </a:extLst>
            </p:cNvPr>
            <p:cNvSpPr txBox="1"/>
            <p:nvPr/>
          </p:nvSpPr>
          <p:spPr>
            <a:xfrm>
              <a:off x="8141851" y="3064148"/>
              <a:ext cx="1338828" cy="369332"/>
            </a:xfrm>
            <a:prstGeom prst="rect">
              <a:avLst/>
            </a:prstGeom>
            <a:noFill/>
          </p:spPr>
          <p:txBody>
            <a:bodyPr wrap="none" rtlCol="0">
              <a:spAutoFit/>
            </a:bodyPr>
            <a:lstStyle/>
            <a:p>
              <a:r>
                <a:rPr kumimoji="1" lang="ja-JP" altLang="en-US" dirty="0"/>
                <a:t>熱中症情報</a:t>
              </a:r>
            </a:p>
          </p:txBody>
        </p:sp>
        <p:sp>
          <p:nvSpPr>
            <p:cNvPr id="23" name="テキスト ボックス 22">
              <a:extLst>
                <a:ext uri="{FF2B5EF4-FFF2-40B4-BE49-F238E27FC236}">
                  <a16:creationId xmlns:a16="http://schemas.microsoft.com/office/drawing/2014/main" id="{32678ED5-34E8-124C-88DF-EE4A025D4148}"/>
                </a:ext>
              </a:extLst>
            </p:cNvPr>
            <p:cNvSpPr txBox="1"/>
            <p:nvPr/>
          </p:nvSpPr>
          <p:spPr>
            <a:xfrm>
              <a:off x="8138845" y="4941327"/>
              <a:ext cx="3142207" cy="369332"/>
            </a:xfrm>
            <a:prstGeom prst="rect">
              <a:avLst/>
            </a:prstGeom>
            <a:noFill/>
          </p:spPr>
          <p:txBody>
            <a:bodyPr wrap="none" rtlCol="0">
              <a:spAutoFit/>
            </a:bodyPr>
            <a:lstStyle/>
            <a:p>
              <a:r>
                <a:rPr kumimoji="1" lang="ja-JP" altLang="en-US"/>
                <a:t>大雨警戒レベルマップ　</a:t>
              </a:r>
              <a:r>
                <a:rPr lang="en-US" altLang="ja-JP" dirty="0"/>
                <a:t>etc.</a:t>
              </a:r>
              <a:endParaRPr kumimoji="1" lang="ja-JP" altLang="en-US"/>
            </a:p>
          </p:txBody>
        </p:sp>
        <p:sp>
          <p:nvSpPr>
            <p:cNvPr id="24" name="テキスト ボックス 23">
              <a:extLst>
                <a:ext uri="{FF2B5EF4-FFF2-40B4-BE49-F238E27FC236}">
                  <a16:creationId xmlns:a16="http://schemas.microsoft.com/office/drawing/2014/main" id="{4A6165AF-1480-164C-9685-F2B73A937197}"/>
                </a:ext>
              </a:extLst>
            </p:cNvPr>
            <p:cNvSpPr txBox="1"/>
            <p:nvPr/>
          </p:nvSpPr>
          <p:spPr>
            <a:xfrm>
              <a:off x="10361295" y="2618003"/>
              <a:ext cx="646331" cy="369332"/>
            </a:xfrm>
            <a:prstGeom prst="rect">
              <a:avLst/>
            </a:prstGeom>
            <a:noFill/>
          </p:spPr>
          <p:txBody>
            <a:bodyPr wrap="none" rtlCol="0">
              <a:spAutoFit/>
            </a:bodyPr>
            <a:lstStyle/>
            <a:p>
              <a:r>
                <a:rPr lang="ja-JP" altLang="en-US"/>
                <a:t>地震</a:t>
              </a:r>
              <a:endParaRPr kumimoji="1" lang="ja-JP" altLang="en-US"/>
            </a:p>
          </p:txBody>
        </p:sp>
        <p:sp>
          <p:nvSpPr>
            <p:cNvPr id="25" name="テキスト ボックス 24">
              <a:extLst>
                <a:ext uri="{FF2B5EF4-FFF2-40B4-BE49-F238E27FC236}">
                  <a16:creationId xmlns:a16="http://schemas.microsoft.com/office/drawing/2014/main" id="{C56E1095-F042-0D41-95A2-82C7820CA100}"/>
                </a:ext>
              </a:extLst>
            </p:cNvPr>
            <p:cNvSpPr txBox="1"/>
            <p:nvPr/>
          </p:nvSpPr>
          <p:spPr>
            <a:xfrm>
              <a:off x="8175300" y="3951428"/>
              <a:ext cx="1107996" cy="369332"/>
            </a:xfrm>
            <a:prstGeom prst="rect">
              <a:avLst/>
            </a:prstGeom>
            <a:noFill/>
          </p:spPr>
          <p:txBody>
            <a:bodyPr wrap="none" rtlCol="0">
              <a:spAutoFit/>
            </a:bodyPr>
            <a:lstStyle/>
            <a:p>
              <a:r>
                <a:rPr lang="ja-JP" altLang="en-US"/>
                <a:t>河川水位</a:t>
              </a:r>
              <a:endParaRPr kumimoji="1" lang="ja-JP" altLang="en-US"/>
            </a:p>
          </p:txBody>
        </p:sp>
        <p:sp>
          <p:nvSpPr>
            <p:cNvPr id="26" name="テキスト ボックス 25">
              <a:extLst>
                <a:ext uri="{FF2B5EF4-FFF2-40B4-BE49-F238E27FC236}">
                  <a16:creationId xmlns:a16="http://schemas.microsoft.com/office/drawing/2014/main" id="{1E0620DF-454A-8341-9229-092F186F58EC}"/>
                </a:ext>
              </a:extLst>
            </p:cNvPr>
            <p:cNvSpPr txBox="1"/>
            <p:nvPr/>
          </p:nvSpPr>
          <p:spPr>
            <a:xfrm>
              <a:off x="10382412" y="3490122"/>
              <a:ext cx="646331" cy="369332"/>
            </a:xfrm>
            <a:prstGeom prst="rect">
              <a:avLst/>
            </a:prstGeom>
            <a:noFill/>
          </p:spPr>
          <p:txBody>
            <a:bodyPr wrap="none" rtlCol="0">
              <a:spAutoFit/>
            </a:bodyPr>
            <a:lstStyle/>
            <a:p>
              <a:r>
                <a:rPr lang="ja-JP" altLang="en-US"/>
                <a:t>火山</a:t>
              </a:r>
              <a:endParaRPr kumimoji="1" lang="ja-JP" altLang="en-US"/>
            </a:p>
          </p:txBody>
        </p:sp>
        <p:sp>
          <p:nvSpPr>
            <p:cNvPr id="27" name="テキスト ボックス 26">
              <a:extLst>
                <a:ext uri="{FF2B5EF4-FFF2-40B4-BE49-F238E27FC236}">
                  <a16:creationId xmlns:a16="http://schemas.microsoft.com/office/drawing/2014/main" id="{3D68DDA6-DF2C-5A40-8685-1FD445A08561}"/>
                </a:ext>
              </a:extLst>
            </p:cNvPr>
            <p:cNvSpPr txBox="1"/>
            <p:nvPr/>
          </p:nvSpPr>
          <p:spPr>
            <a:xfrm>
              <a:off x="8095197" y="4469235"/>
              <a:ext cx="1569660" cy="369332"/>
            </a:xfrm>
            <a:prstGeom prst="rect">
              <a:avLst/>
            </a:prstGeom>
            <a:noFill/>
          </p:spPr>
          <p:txBody>
            <a:bodyPr wrap="none" rtlCol="0">
              <a:spAutoFit/>
            </a:bodyPr>
            <a:lstStyle/>
            <a:p>
              <a:r>
                <a:rPr lang="ja-JP" altLang="en-US"/>
                <a:t>警報・注意報</a:t>
              </a:r>
              <a:endParaRPr kumimoji="1" lang="ja-JP" altLang="en-US"/>
            </a:p>
          </p:txBody>
        </p:sp>
        <p:sp>
          <p:nvSpPr>
            <p:cNvPr id="28" name="テキスト ボックス 27">
              <a:extLst>
                <a:ext uri="{FF2B5EF4-FFF2-40B4-BE49-F238E27FC236}">
                  <a16:creationId xmlns:a16="http://schemas.microsoft.com/office/drawing/2014/main" id="{09244D95-49DC-5942-A365-225427F088F1}"/>
                </a:ext>
              </a:extLst>
            </p:cNvPr>
            <p:cNvSpPr txBox="1"/>
            <p:nvPr/>
          </p:nvSpPr>
          <p:spPr>
            <a:xfrm>
              <a:off x="10323601" y="4465033"/>
              <a:ext cx="877163" cy="369332"/>
            </a:xfrm>
            <a:prstGeom prst="rect">
              <a:avLst/>
            </a:prstGeom>
            <a:noFill/>
          </p:spPr>
          <p:txBody>
            <a:bodyPr wrap="none" rtlCol="0">
              <a:spAutoFit/>
            </a:bodyPr>
            <a:lstStyle/>
            <a:p>
              <a:r>
                <a:rPr lang="ja-JP" altLang="en-US"/>
                <a:t>天気図</a:t>
              </a:r>
              <a:endParaRPr kumimoji="1" lang="ja-JP" altLang="en-US"/>
            </a:p>
          </p:txBody>
        </p:sp>
        <p:sp>
          <p:nvSpPr>
            <p:cNvPr id="29" name="テキスト ボックス 28">
              <a:extLst>
                <a:ext uri="{FF2B5EF4-FFF2-40B4-BE49-F238E27FC236}">
                  <a16:creationId xmlns:a16="http://schemas.microsoft.com/office/drawing/2014/main" id="{8084D902-453A-BB4E-9BA2-0ED0F34565CD}"/>
                </a:ext>
              </a:extLst>
            </p:cNvPr>
            <p:cNvSpPr txBox="1"/>
            <p:nvPr/>
          </p:nvSpPr>
          <p:spPr>
            <a:xfrm>
              <a:off x="10388604" y="3995772"/>
              <a:ext cx="1107996" cy="369332"/>
            </a:xfrm>
            <a:prstGeom prst="rect">
              <a:avLst/>
            </a:prstGeom>
            <a:noFill/>
          </p:spPr>
          <p:txBody>
            <a:bodyPr wrap="none" rtlCol="0">
              <a:spAutoFit/>
            </a:bodyPr>
            <a:lstStyle/>
            <a:p>
              <a:r>
                <a:rPr lang="ja-JP" altLang="en-US"/>
                <a:t>気象衛星</a:t>
              </a:r>
              <a:endParaRPr kumimoji="1" lang="ja-JP" altLang="en-US"/>
            </a:p>
          </p:txBody>
        </p:sp>
        <p:pic>
          <p:nvPicPr>
            <p:cNvPr id="30" name="図 29">
              <a:extLst>
                <a:ext uri="{FF2B5EF4-FFF2-40B4-BE49-F238E27FC236}">
                  <a16:creationId xmlns:a16="http://schemas.microsoft.com/office/drawing/2014/main" id="{10CBDD2B-921D-D842-9ECC-60B382ECFF9E}"/>
                </a:ext>
              </a:extLst>
            </p:cNvPr>
            <p:cNvPicPr>
              <a:picLocks noChangeAspect="1"/>
            </p:cNvPicPr>
            <p:nvPr/>
          </p:nvPicPr>
          <p:blipFill>
            <a:blip r:embed="rId4"/>
            <a:stretch>
              <a:fillRect/>
            </a:stretch>
          </p:blipFill>
          <p:spPr>
            <a:xfrm>
              <a:off x="7728576" y="4859147"/>
              <a:ext cx="488539" cy="426273"/>
            </a:xfrm>
            <a:prstGeom prst="rect">
              <a:avLst/>
            </a:prstGeom>
          </p:spPr>
        </p:pic>
        <p:pic>
          <p:nvPicPr>
            <p:cNvPr id="31" name="図 30">
              <a:extLst>
                <a:ext uri="{FF2B5EF4-FFF2-40B4-BE49-F238E27FC236}">
                  <a16:creationId xmlns:a16="http://schemas.microsoft.com/office/drawing/2014/main" id="{361E927F-5DBD-EF4A-97EA-2C8D8C2F2EFF}"/>
                </a:ext>
              </a:extLst>
            </p:cNvPr>
            <p:cNvPicPr>
              <a:picLocks noChangeAspect="1"/>
            </p:cNvPicPr>
            <p:nvPr/>
          </p:nvPicPr>
          <p:blipFill>
            <a:blip r:embed="rId5"/>
            <a:stretch>
              <a:fillRect/>
            </a:stretch>
          </p:blipFill>
          <p:spPr>
            <a:xfrm>
              <a:off x="7725050" y="3015890"/>
              <a:ext cx="338954" cy="346090"/>
            </a:xfrm>
            <a:prstGeom prst="rect">
              <a:avLst/>
            </a:prstGeom>
          </p:spPr>
        </p:pic>
        <p:pic>
          <p:nvPicPr>
            <p:cNvPr id="32" name="図 31">
              <a:extLst>
                <a:ext uri="{FF2B5EF4-FFF2-40B4-BE49-F238E27FC236}">
                  <a16:creationId xmlns:a16="http://schemas.microsoft.com/office/drawing/2014/main" id="{CD34F66E-9C43-934E-9E61-640A8F7D04FC}"/>
                </a:ext>
              </a:extLst>
            </p:cNvPr>
            <p:cNvPicPr>
              <a:picLocks noChangeAspect="1"/>
            </p:cNvPicPr>
            <p:nvPr/>
          </p:nvPicPr>
          <p:blipFill>
            <a:blip r:embed="rId6"/>
            <a:stretch>
              <a:fillRect/>
            </a:stretch>
          </p:blipFill>
          <p:spPr>
            <a:xfrm>
              <a:off x="9973351" y="2605845"/>
              <a:ext cx="387944" cy="365124"/>
            </a:xfrm>
            <a:prstGeom prst="rect">
              <a:avLst/>
            </a:prstGeom>
          </p:spPr>
        </p:pic>
        <p:pic>
          <p:nvPicPr>
            <p:cNvPr id="33" name="図 32">
              <a:extLst>
                <a:ext uri="{FF2B5EF4-FFF2-40B4-BE49-F238E27FC236}">
                  <a16:creationId xmlns:a16="http://schemas.microsoft.com/office/drawing/2014/main" id="{5A2BD98F-1083-8A40-806A-0B0ED1F94230}"/>
                </a:ext>
              </a:extLst>
            </p:cNvPr>
            <p:cNvPicPr>
              <a:picLocks noChangeAspect="1"/>
            </p:cNvPicPr>
            <p:nvPr/>
          </p:nvPicPr>
          <p:blipFill>
            <a:blip r:embed="rId7"/>
            <a:stretch>
              <a:fillRect/>
            </a:stretch>
          </p:blipFill>
          <p:spPr>
            <a:xfrm>
              <a:off x="7723484" y="3477175"/>
              <a:ext cx="338954" cy="335598"/>
            </a:xfrm>
            <a:prstGeom prst="rect">
              <a:avLst/>
            </a:prstGeom>
          </p:spPr>
        </p:pic>
        <p:pic>
          <p:nvPicPr>
            <p:cNvPr id="34" name="図 33">
              <a:extLst>
                <a:ext uri="{FF2B5EF4-FFF2-40B4-BE49-F238E27FC236}">
                  <a16:creationId xmlns:a16="http://schemas.microsoft.com/office/drawing/2014/main" id="{5A0007A5-8B30-5F41-809A-0ABF2C4C8E6D}"/>
                </a:ext>
              </a:extLst>
            </p:cNvPr>
            <p:cNvPicPr>
              <a:picLocks noChangeAspect="1"/>
            </p:cNvPicPr>
            <p:nvPr/>
          </p:nvPicPr>
          <p:blipFill>
            <a:blip r:embed="rId8"/>
            <a:stretch>
              <a:fillRect/>
            </a:stretch>
          </p:blipFill>
          <p:spPr>
            <a:xfrm>
              <a:off x="7722207" y="3935290"/>
              <a:ext cx="372990" cy="369333"/>
            </a:xfrm>
            <a:prstGeom prst="rect">
              <a:avLst/>
            </a:prstGeom>
          </p:spPr>
        </p:pic>
        <p:pic>
          <p:nvPicPr>
            <p:cNvPr id="35" name="図 34">
              <a:extLst>
                <a:ext uri="{FF2B5EF4-FFF2-40B4-BE49-F238E27FC236}">
                  <a16:creationId xmlns:a16="http://schemas.microsoft.com/office/drawing/2014/main" id="{97F652BB-E9F3-ED46-98D7-8D7E6A5F1EF8}"/>
                </a:ext>
              </a:extLst>
            </p:cNvPr>
            <p:cNvPicPr>
              <a:picLocks noChangeAspect="1"/>
            </p:cNvPicPr>
            <p:nvPr/>
          </p:nvPicPr>
          <p:blipFill>
            <a:blip r:embed="rId9"/>
            <a:stretch>
              <a:fillRect/>
            </a:stretch>
          </p:blipFill>
          <p:spPr>
            <a:xfrm>
              <a:off x="9944499" y="3025045"/>
              <a:ext cx="416796" cy="339612"/>
            </a:xfrm>
            <a:prstGeom prst="rect">
              <a:avLst/>
            </a:prstGeom>
          </p:spPr>
        </p:pic>
        <p:pic>
          <p:nvPicPr>
            <p:cNvPr id="36" name="図 35">
              <a:extLst>
                <a:ext uri="{FF2B5EF4-FFF2-40B4-BE49-F238E27FC236}">
                  <a16:creationId xmlns:a16="http://schemas.microsoft.com/office/drawing/2014/main" id="{327F206F-8B8F-0349-84F0-9AB1751CCBFB}"/>
                </a:ext>
              </a:extLst>
            </p:cNvPr>
            <p:cNvPicPr>
              <a:picLocks noChangeAspect="1"/>
            </p:cNvPicPr>
            <p:nvPr/>
          </p:nvPicPr>
          <p:blipFill>
            <a:blip r:embed="rId10"/>
            <a:stretch>
              <a:fillRect/>
            </a:stretch>
          </p:blipFill>
          <p:spPr>
            <a:xfrm>
              <a:off x="9944499" y="3441470"/>
              <a:ext cx="407019" cy="369332"/>
            </a:xfrm>
            <a:prstGeom prst="rect">
              <a:avLst/>
            </a:prstGeom>
          </p:spPr>
        </p:pic>
        <p:pic>
          <p:nvPicPr>
            <p:cNvPr id="37" name="図 36">
              <a:extLst>
                <a:ext uri="{FF2B5EF4-FFF2-40B4-BE49-F238E27FC236}">
                  <a16:creationId xmlns:a16="http://schemas.microsoft.com/office/drawing/2014/main" id="{4783E503-4CC6-4346-9224-AF74A605AF51}"/>
                </a:ext>
              </a:extLst>
            </p:cNvPr>
            <p:cNvPicPr>
              <a:picLocks noChangeAspect="1"/>
            </p:cNvPicPr>
            <p:nvPr/>
          </p:nvPicPr>
          <p:blipFill>
            <a:blip r:embed="rId11"/>
            <a:stretch>
              <a:fillRect/>
            </a:stretch>
          </p:blipFill>
          <p:spPr>
            <a:xfrm>
              <a:off x="7733981" y="4465243"/>
              <a:ext cx="361216" cy="324082"/>
            </a:xfrm>
            <a:prstGeom prst="rect">
              <a:avLst/>
            </a:prstGeom>
          </p:spPr>
        </p:pic>
        <p:pic>
          <p:nvPicPr>
            <p:cNvPr id="38" name="図 37">
              <a:extLst>
                <a:ext uri="{FF2B5EF4-FFF2-40B4-BE49-F238E27FC236}">
                  <a16:creationId xmlns:a16="http://schemas.microsoft.com/office/drawing/2014/main" id="{3DFABBEF-9799-BB49-A701-B3A078ED3981}"/>
                </a:ext>
              </a:extLst>
            </p:cNvPr>
            <p:cNvPicPr>
              <a:picLocks noChangeAspect="1"/>
            </p:cNvPicPr>
            <p:nvPr/>
          </p:nvPicPr>
          <p:blipFill>
            <a:blip r:embed="rId12"/>
            <a:stretch>
              <a:fillRect/>
            </a:stretch>
          </p:blipFill>
          <p:spPr>
            <a:xfrm>
              <a:off x="9917442" y="4447506"/>
              <a:ext cx="436117" cy="402570"/>
            </a:xfrm>
            <a:prstGeom prst="rect">
              <a:avLst/>
            </a:prstGeom>
          </p:spPr>
        </p:pic>
        <p:pic>
          <p:nvPicPr>
            <p:cNvPr id="39" name="図 38">
              <a:extLst>
                <a:ext uri="{FF2B5EF4-FFF2-40B4-BE49-F238E27FC236}">
                  <a16:creationId xmlns:a16="http://schemas.microsoft.com/office/drawing/2014/main" id="{1BF88294-B106-574D-8AAF-C9F37A2C25FF}"/>
                </a:ext>
              </a:extLst>
            </p:cNvPr>
            <p:cNvPicPr>
              <a:picLocks noChangeAspect="1"/>
            </p:cNvPicPr>
            <p:nvPr/>
          </p:nvPicPr>
          <p:blipFill>
            <a:blip r:embed="rId13"/>
            <a:stretch>
              <a:fillRect/>
            </a:stretch>
          </p:blipFill>
          <p:spPr>
            <a:xfrm>
              <a:off x="9927851" y="3959504"/>
              <a:ext cx="417271" cy="395115"/>
            </a:xfrm>
            <a:prstGeom prst="rect">
              <a:avLst/>
            </a:prstGeom>
          </p:spPr>
        </p:pic>
        <p:sp>
          <p:nvSpPr>
            <p:cNvPr id="40" name="テキスト ボックス 39">
              <a:extLst>
                <a:ext uri="{FF2B5EF4-FFF2-40B4-BE49-F238E27FC236}">
                  <a16:creationId xmlns:a16="http://schemas.microsoft.com/office/drawing/2014/main" id="{ADA32375-5C01-AA41-A96A-54426F87EDB1}"/>
                </a:ext>
              </a:extLst>
            </p:cNvPr>
            <p:cNvSpPr txBox="1"/>
            <p:nvPr/>
          </p:nvSpPr>
          <p:spPr>
            <a:xfrm>
              <a:off x="10382413" y="3064148"/>
              <a:ext cx="646331" cy="369332"/>
            </a:xfrm>
            <a:prstGeom prst="rect">
              <a:avLst/>
            </a:prstGeom>
            <a:noFill/>
          </p:spPr>
          <p:txBody>
            <a:bodyPr wrap="none" rtlCol="0">
              <a:spAutoFit/>
            </a:bodyPr>
            <a:lstStyle/>
            <a:p>
              <a:r>
                <a:rPr kumimoji="1" lang="ja-JP" altLang="en-US"/>
                <a:t>津波</a:t>
              </a:r>
            </a:p>
          </p:txBody>
        </p:sp>
        <p:sp>
          <p:nvSpPr>
            <p:cNvPr id="41" name="テキスト ボックス 40">
              <a:extLst>
                <a:ext uri="{FF2B5EF4-FFF2-40B4-BE49-F238E27FC236}">
                  <a16:creationId xmlns:a16="http://schemas.microsoft.com/office/drawing/2014/main" id="{EB13AB8D-F219-DA45-85E8-98CC89FBE1CC}"/>
                </a:ext>
              </a:extLst>
            </p:cNvPr>
            <p:cNvSpPr txBox="1"/>
            <p:nvPr/>
          </p:nvSpPr>
          <p:spPr>
            <a:xfrm>
              <a:off x="8141851" y="3486655"/>
              <a:ext cx="646331" cy="369332"/>
            </a:xfrm>
            <a:prstGeom prst="rect">
              <a:avLst/>
            </a:prstGeom>
            <a:noFill/>
          </p:spPr>
          <p:txBody>
            <a:bodyPr wrap="none" rtlCol="0">
              <a:spAutoFit/>
            </a:bodyPr>
            <a:lstStyle/>
            <a:p>
              <a:r>
                <a:rPr lang="ja-JP" altLang="en-US"/>
                <a:t>台風</a:t>
              </a:r>
              <a:endParaRPr kumimoji="1" lang="ja-JP" altLang="en-US"/>
            </a:p>
          </p:txBody>
        </p:sp>
        <p:pic>
          <p:nvPicPr>
            <p:cNvPr id="42" name="図 41">
              <a:extLst>
                <a:ext uri="{FF2B5EF4-FFF2-40B4-BE49-F238E27FC236}">
                  <a16:creationId xmlns:a16="http://schemas.microsoft.com/office/drawing/2014/main" id="{E595526D-0F6A-E24F-8026-B94488814C94}"/>
                </a:ext>
              </a:extLst>
            </p:cNvPr>
            <p:cNvPicPr>
              <a:picLocks noChangeAspect="1"/>
            </p:cNvPicPr>
            <p:nvPr/>
          </p:nvPicPr>
          <p:blipFill>
            <a:blip r:embed="rId14"/>
            <a:stretch>
              <a:fillRect/>
            </a:stretch>
          </p:blipFill>
          <p:spPr>
            <a:xfrm>
              <a:off x="7686041" y="2638021"/>
              <a:ext cx="455811" cy="300773"/>
            </a:xfrm>
            <a:prstGeom prst="rect">
              <a:avLst/>
            </a:prstGeom>
          </p:spPr>
        </p:pic>
      </p:grpSp>
      <p:grpSp>
        <p:nvGrpSpPr>
          <p:cNvPr id="43" name="グループ化 42">
            <a:extLst>
              <a:ext uri="{FF2B5EF4-FFF2-40B4-BE49-F238E27FC236}">
                <a16:creationId xmlns:a16="http://schemas.microsoft.com/office/drawing/2014/main" id="{F7E08B7F-D9E2-1B46-9B5F-D9FAE94A062D}"/>
              </a:ext>
            </a:extLst>
          </p:cNvPr>
          <p:cNvGrpSpPr/>
          <p:nvPr/>
        </p:nvGrpSpPr>
        <p:grpSpPr>
          <a:xfrm>
            <a:off x="2783632" y="2708920"/>
            <a:ext cx="3811674" cy="3257984"/>
            <a:chOff x="7806900" y="2586976"/>
            <a:chExt cx="3811674" cy="3257984"/>
          </a:xfrm>
        </p:grpSpPr>
        <p:grpSp>
          <p:nvGrpSpPr>
            <p:cNvPr id="44" name="グループ化 43">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61" name="正方形/長方形 60">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2" name="図 61">
                <a:extLst>
                  <a:ext uri="{FF2B5EF4-FFF2-40B4-BE49-F238E27FC236}">
                    <a16:creationId xmlns:a16="http://schemas.microsoft.com/office/drawing/2014/main" id="{0BE384F0-86E4-394F-9957-F9E30B416D26}"/>
                  </a:ext>
                </a:extLst>
              </p:cNvPr>
              <p:cNvPicPr>
                <a:picLocks noChangeAspect="1"/>
              </p:cNvPicPr>
              <p:nvPr/>
            </p:nvPicPr>
            <p:blipFill>
              <a:blip r:embed="rId15"/>
              <a:stretch>
                <a:fillRect/>
              </a:stretch>
            </p:blipFill>
            <p:spPr>
              <a:xfrm>
                <a:off x="588499" y="2677091"/>
                <a:ext cx="2981818" cy="2548674"/>
              </a:xfrm>
              <a:prstGeom prst="rect">
                <a:avLst/>
              </a:prstGeom>
            </p:spPr>
          </p:pic>
        </p:grpSp>
        <p:grpSp>
          <p:nvGrpSpPr>
            <p:cNvPr id="45" name="グループ化 44">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47" name="図 46">
                <a:extLst>
                  <a:ext uri="{FF2B5EF4-FFF2-40B4-BE49-F238E27FC236}">
                    <a16:creationId xmlns:a16="http://schemas.microsoft.com/office/drawing/2014/main" id="{B3309405-4E7C-5344-8106-80D9A044299F}"/>
                  </a:ext>
                </a:extLst>
              </p:cNvPr>
              <p:cNvPicPr>
                <a:picLocks noChangeAspect="1"/>
              </p:cNvPicPr>
              <p:nvPr/>
            </p:nvPicPr>
            <p:blipFill rotWithShape="1">
              <a:blip r:embed="rId16"/>
              <a:srcRect l="2794" t="5248" r="4245" b="7110"/>
              <a:stretch/>
            </p:blipFill>
            <p:spPr>
              <a:xfrm>
                <a:off x="-251851" y="-1084539"/>
                <a:ext cx="12689782" cy="7613268"/>
              </a:xfrm>
              <a:prstGeom prst="rect">
                <a:avLst/>
              </a:prstGeom>
            </p:spPr>
          </p:pic>
          <p:pic>
            <p:nvPicPr>
              <p:cNvPr id="48" name="図 47">
                <a:extLst>
                  <a:ext uri="{FF2B5EF4-FFF2-40B4-BE49-F238E27FC236}">
                    <a16:creationId xmlns:a16="http://schemas.microsoft.com/office/drawing/2014/main" id="{FF8D4672-C7B4-0840-8C9C-03181227DEF0}"/>
                  </a:ext>
                </a:extLst>
              </p:cNvPr>
              <p:cNvPicPr>
                <a:picLocks noChangeAspect="1"/>
              </p:cNvPicPr>
              <p:nvPr/>
            </p:nvPicPr>
            <p:blipFill>
              <a:blip r:embed="rId17"/>
              <a:stretch>
                <a:fillRect/>
              </a:stretch>
            </p:blipFill>
            <p:spPr>
              <a:xfrm>
                <a:off x="6600056" y="1904323"/>
                <a:ext cx="444557" cy="444557"/>
              </a:xfrm>
              <a:prstGeom prst="rect">
                <a:avLst/>
              </a:prstGeom>
            </p:spPr>
          </p:pic>
          <p:pic>
            <p:nvPicPr>
              <p:cNvPr id="49" name="図 48">
                <a:extLst>
                  <a:ext uri="{FF2B5EF4-FFF2-40B4-BE49-F238E27FC236}">
                    <a16:creationId xmlns:a16="http://schemas.microsoft.com/office/drawing/2014/main" id="{ABBE88E2-6AE6-F84F-B842-4CE48B064F62}"/>
                  </a:ext>
                </a:extLst>
              </p:cNvPr>
              <p:cNvPicPr>
                <a:picLocks noChangeAspect="1"/>
              </p:cNvPicPr>
              <p:nvPr/>
            </p:nvPicPr>
            <p:blipFill>
              <a:blip r:embed="rId17"/>
              <a:stretch>
                <a:fillRect/>
              </a:stretch>
            </p:blipFill>
            <p:spPr>
              <a:xfrm>
                <a:off x="5830892" y="3066719"/>
                <a:ext cx="444557" cy="444557"/>
              </a:xfrm>
              <a:prstGeom prst="rect">
                <a:avLst/>
              </a:prstGeom>
            </p:spPr>
          </p:pic>
          <p:pic>
            <p:nvPicPr>
              <p:cNvPr id="50" name="図 49">
                <a:extLst>
                  <a:ext uri="{FF2B5EF4-FFF2-40B4-BE49-F238E27FC236}">
                    <a16:creationId xmlns:a16="http://schemas.microsoft.com/office/drawing/2014/main" id="{57180481-26F8-754E-82D6-E1D94D49B8BD}"/>
                  </a:ext>
                </a:extLst>
              </p:cNvPr>
              <p:cNvPicPr>
                <a:picLocks noChangeAspect="1"/>
              </p:cNvPicPr>
              <p:nvPr/>
            </p:nvPicPr>
            <p:blipFill>
              <a:blip r:embed="rId18"/>
              <a:stretch>
                <a:fillRect/>
              </a:stretch>
            </p:blipFill>
            <p:spPr>
              <a:xfrm>
                <a:off x="5555586" y="4340685"/>
                <a:ext cx="485608" cy="485608"/>
              </a:xfrm>
              <a:prstGeom prst="rect">
                <a:avLst/>
              </a:prstGeom>
            </p:spPr>
          </p:pic>
          <p:pic>
            <p:nvPicPr>
              <p:cNvPr id="51" name="図 50">
                <a:extLst>
                  <a:ext uri="{FF2B5EF4-FFF2-40B4-BE49-F238E27FC236}">
                    <a16:creationId xmlns:a16="http://schemas.microsoft.com/office/drawing/2014/main" id="{79918C31-5378-CF4A-95F1-31D29A0B12F9}"/>
                  </a:ext>
                </a:extLst>
              </p:cNvPr>
              <p:cNvPicPr>
                <a:picLocks noChangeAspect="1"/>
              </p:cNvPicPr>
              <p:nvPr/>
            </p:nvPicPr>
            <p:blipFill>
              <a:blip r:embed="rId18"/>
              <a:stretch>
                <a:fillRect/>
              </a:stretch>
            </p:blipFill>
            <p:spPr>
              <a:xfrm>
                <a:off x="3600728" y="3430499"/>
                <a:ext cx="485608" cy="485608"/>
              </a:xfrm>
              <a:prstGeom prst="rect">
                <a:avLst/>
              </a:prstGeom>
            </p:spPr>
          </p:pic>
          <p:pic>
            <p:nvPicPr>
              <p:cNvPr id="52" name="図 51">
                <a:extLst>
                  <a:ext uri="{FF2B5EF4-FFF2-40B4-BE49-F238E27FC236}">
                    <a16:creationId xmlns:a16="http://schemas.microsoft.com/office/drawing/2014/main" id="{9F0E8031-66F4-4D4A-8C7E-91B628E29A1A}"/>
                  </a:ext>
                </a:extLst>
              </p:cNvPr>
              <p:cNvPicPr>
                <a:picLocks noChangeAspect="1"/>
              </p:cNvPicPr>
              <p:nvPr/>
            </p:nvPicPr>
            <p:blipFill>
              <a:blip r:embed="rId18"/>
              <a:stretch>
                <a:fillRect/>
              </a:stretch>
            </p:blipFill>
            <p:spPr>
              <a:xfrm>
                <a:off x="4506567" y="2789119"/>
                <a:ext cx="485608" cy="485608"/>
              </a:xfrm>
              <a:prstGeom prst="rect">
                <a:avLst/>
              </a:prstGeom>
            </p:spPr>
          </p:pic>
          <p:pic>
            <p:nvPicPr>
              <p:cNvPr id="53" name="図 52">
                <a:extLst>
                  <a:ext uri="{FF2B5EF4-FFF2-40B4-BE49-F238E27FC236}">
                    <a16:creationId xmlns:a16="http://schemas.microsoft.com/office/drawing/2014/main" id="{452A293D-C181-4F4E-90BC-2D3DDAEABF45}"/>
                  </a:ext>
                </a:extLst>
              </p:cNvPr>
              <p:cNvPicPr>
                <a:picLocks noChangeAspect="1"/>
              </p:cNvPicPr>
              <p:nvPr/>
            </p:nvPicPr>
            <p:blipFill>
              <a:blip r:embed="rId18"/>
              <a:stretch>
                <a:fillRect/>
              </a:stretch>
            </p:blipFill>
            <p:spPr>
              <a:xfrm>
                <a:off x="4756912" y="1070386"/>
                <a:ext cx="485608" cy="485608"/>
              </a:xfrm>
              <a:prstGeom prst="rect">
                <a:avLst/>
              </a:prstGeom>
            </p:spPr>
          </p:pic>
          <p:pic>
            <p:nvPicPr>
              <p:cNvPr id="54" name="図 53">
                <a:extLst>
                  <a:ext uri="{FF2B5EF4-FFF2-40B4-BE49-F238E27FC236}">
                    <a16:creationId xmlns:a16="http://schemas.microsoft.com/office/drawing/2014/main" id="{0846C45B-9D97-A44B-A9D6-7B0777F0D1F8}"/>
                  </a:ext>
                </a:extLst>
              </p:cNvPr>
              <p:cNvPicPr>
                <a:picLocks noChangeAspect="1"/>
              </p:cNvPicPr>
              <p:nvPr/>
            </p:nvPicPr>
            <p:blipFill>
              <a:blip r:embed="rId19"/>
              <a:stretch>
                <a:fillRect/>
              </a:stretch>
            </p:blipFill>
            <p:spPr>
              <a:xfrm>
                <a:off x="2719973" y="3807079"/>
                <a:ext cx="461442" cy="521198"/>
              </a:xfrm>
              <a:prstGeom prst="rect">
                <a:avLst/>
              </a:prstGeom>
            </p:spPr>
          </p:pic>
          <p:pic>
            <p:nvPicPr>
              <p:cNvPr id="55" name="図 54">
                <a:extLst>
                  <a:ext uri="{FF2B5EF4-FFF2-40B4-BE49-F238E27FC236}">
                    <a16:creationId xmlns:a16="http://schemas.microsoft.com/office/drawing/2014/main" id="{951C5D71-162C-0749-9AF1-6763C4682875}"/>
                  </a:ext>
                </a:extLst>
              </p:cNvPr>
              <p:cNvPicPr>
                <a:picLocks noChangeAspect="1"/>
              </p:cNvPicPr>
              <p:nvPr/>
            </p:nvPicPr>
            <p:blipFill>
              <a:blip r:embed="rId19"/>
              <a:stretch>
                <a:fillRect/>
              </a:stretch>
            </p:blipFill>
            <p:spPr>
              <a:xfrm>
                <a:off x="4526191" y="4858830"/>
                <a:ext cx="461442" cy="521198"/>
              </a:xfrm>
              <a:prstGeom prst="rect">
                <a:avLst/>
              </a:prstGeom>
            </p:spPr>
          </p:pic>
          <p:pic>
            <p:nvPicPr>
              <p:cNvPr id="56" name="図 55">
                <a:extLst>
                  <a:ext uri="{FF2B5EF4-FFF2-40B4-BE49-F238E27FC236}">
                    <a16:creationId xmlns:a16="http://schemas.microsoft.com/office/drawing/2014/main" id="{00D5AB1F-0C45-F94F-8D96-35AF6D753F25}"/>
                  </a:ext>
                </a:extLst>
              </p:cNvPr>
              <p:cNvPicPr>
                <a:picLocks noChangeAspect="1"/>
              </p:cNvPicPr>
              <p:nvPr/>
            </p:nvPicPr>
            <p:blipFill>
              <a:blip r:embed="rId19"/>
              <a:stretch>
                <a:fillRect/>
              </a:stretch>
            </p:blipFill>
            <p:spPr>
              <a:xfrm>
                <a:off x="3624426" y="5097350"/>
                <a:ext cx="461442" cy="521198"/>
              </a:xfrm>
              <a:prstGeom prst="rect">
                <a:avLst/>
              </a:prstGeom>
            </p:spPr>
          </p:pic>
          <p:pic>
            <p:nvPicPr>
              <p:cNvPr id="57" name="図 56">
                <a:extLst>
                  <a:ext uri="{FF2B5EF4-FFF2-40B4-BE49-F238E27FC236}">
                    <a16:creationId xmlns:a16="http://schemas.microsoft.com/office/drawing/2014/main" id="{DE4D2CE2-414F-AB4D-8413-A90972F841DE}"/>
                  </a:ext>
                </a:extLst>
              </p:cNvPr>
              <p:cNvPicPr>
                <a:picLocks noChangeAspect="1"/>
              </p:cNvPicPr>
              <p:nvPr/>
            </p:nvPicPr>
            <p:blipFill>
              <a:blip r:embed="rId20"/>
              <a:stretch>
                <a:fillRect/>
              </a:stretch>
            </p:blipFill>
            <p:spPr>
              <a:xfrm>
                <a:off x="2173372" y="1413834"/>
                <a:ext cx="546601" cy="586954"/>
              </a:xfrm>
              <a:prstGeom prst="rect">
                <a:avLst/>
              </a:prstGeom>
            </p:spPr>
          </p:pic>
          <p:pic>
            <p:nvPicPr>
              <p:cNvPr id="58" name="図 57">
                <a:extLst>
                  <a:ext uri="{FF2B5EF4-FFF2-40B4-BE49-F238E27FC236}">
                    <a16:creationId xmlns:a16="http://schemas.microsoft.com/office/drawing/2014/main" id="{B8878EBA-F260-6744-82CC-E5120DAAC86B}"/>
                  </a:ext>
                </a:extLst>
              </p:cNvPr>
              <p:cNvPicPr>
                <a:picLocks noChangeAspect="1"/>
              </p:cNvPicPr>
              <p:nvPr/>
            </p:nvPicPr>
            <p:blipFill>
              <a:blip r:embed="rId20"/>
              <a:stretch>
                <a:fillRect/>
              </a:stretch>
            </p:blipFill>
            <p:spPr>
              <a:xfrm>
                <a:off x="1886475" y="4003211"/>
                <a:ext cx="546601" cy="586954"/>
              </a:xfrm>
              <a:prstGeom prst="rect">
                <a:avLst/>
              </a:prstGeom>
            </p:spPr>
          </p:pic>
          <p:pic>
            <p:nvPicPr>
              <p:cNvPr id="59" name="図 58">
                <a:extLst>
                  <a:ext uri="{FF2B5EF4-FFF2-40B4-BE49-F238E27FC236}">
                    <a16:creationId xmlns:a16="http://schemas.microsoft.com/office/drawing/2014/main" id="{6046E6AB-DCF3-3049-8862-A019AD99C50A}"/>
                  </a:ext>
                </a:extLst>
              </p:cNvPr>
              <p:cNvPicPr>
                <a:picLocks noChangeAspect="1"/>
              </p:cNvPicPr>
              <p:nvPr/>
            </p:nvPicPr>
            <p:blipFill>
              <a:blip r:embed="rId20"/>
              <a:stretch>
                <a:fillRect/>
              </a:stretch>
            </p:blipFill>
            <p:spPr>
              <a:xfrm>
                <a:off x="2535938" y="5064472"/>
                <a:ext cx="546601" cy="586954"/>
              </a:xfrm>
              <a:prstGeom prst="rect">
                <a:avLst/>
              </a:prstGeom>
            </p:spPr>
          </p:pic>
          <p:pic>
            <p:nvPicPr>
              <p:cNvPr id="60" name="図 59">
                <a:extLst>
                  <a:ext uri="{FF2B5EF4-FFF2-40B4-BE49-F238E27FC236}">
                    <a16:creationId xmlns:a16="http://schemas.microsoft.com/office/drawing/2014/main" id="{847322B0-61FC-824A-B193-8773C321CAE2}"/>
                  </a:ext>
                </a:extLst>
              </p:cNvPr>
              <p:cNvPicPr>
                <a:picLocks noChangeAspect="1"/>
              </p:cNvPicPr>
              <p:nvPr/>
            </p:nvPicPr>
            <p:blipFill>
              <a:blip r:embed="rId20"/>
              <a:stretch>
                <a:fillRect/>
              </a:stretch>
            </p:blipFill>
            <p:spPr>
              <a:xfrm>
                <a:off x="1505657" y="5064472"/>
                <a:ext cx="546601" cy="586954"/>
              </a:xfrm>
              <a:prstGeom prst="rect">
                <a:avLst/>
              </a:prstGeom>
            </p:spPr>
          </p:pic>
        </p:grpSp>
        <p:sp>
          <p:nvSpPr>
            <p:cNvPr id="46" name="正方形/長方形 45">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6" name="図 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360333" y="3272173"/>
            <a:ext cx="709077" cy="1456791"/>
          </a:xfrm>
          <a:prstGeom prst="rect">
            <a:avLst/>
          </a:prstGeom>
        </p:spPr>
      </p:pic>
      <p:sp>
        <p:nvSpPr>
          <p:cNvPr id="2" name="フローチャート: 処理 1"/>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フローチャート: 処理 63"/>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平行四辺形 10"/>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フッター プレースホルダー 4">
            <a:extLst>
              <a:ext uri="{FF2B5EF4-FFF2-40B4-BE49-F238E27FC236}">
                <a16:creationId xmlns:a16="http://schemas.microsoft.com/office/drawing/2014/main" id="{BD45A8B2-2F86-0E34-747E-49EE03B4BDD0}"/>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270880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正方形/長方形 93"/>
          <p:cNvSpPr/>
          <p:nvPr/>
        </p:nvSpPr>
        <p:spPr>
          <a:xfrm>
            <a:off x="830381" y="4285536"/>
            <a:ext cx="5412506" cy="2320285"/>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lt"/>
            </a:endParaRPr>
          </a:p>
        </p:txBody>
      </p:sp>
      <p:sp>
        <p:nvSpPr>
          <p:cNvPr id="10" name="正方形/長方形 9"/>
          <p:cNvSpPr/>
          <p:nvPr/>
        </p:nvSpPr>
        <p:spPr>
          <a:xfrm>
            <a:off x="823798" y="1844824"/>
            <a:ext cx="5412506" cy="2327126"/>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lstStyle/>
          <a:p>
            <a:r>
              <a:rPr lang="en-US" altLang="ja-JP" dirty="0"/>
              <a:t>Yahoo!</a:t>
            </a:r>
            <a:r>
              <a:rPr lang="ja-JP" altLang="en-US" dirty="0"/>
              <a:t>天気アプリとは</a:t>
            </a:r>
          </a:p>
        </p:txBody>
      </p:sp>
      <p:sp>
        <p:nvSpPr>
          <p:cNvPr id="67"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4</a:t>
            </a:fld>
            <a:endParaRPr lang="ja-JP" altLang="en-US"/>
          </a:p>
        </p:txBody>
      </p:sp>
      <p:sp>
        <p:nvSpPr>
          <p:cNvPr id="68" name="フローチャート: 処理 67"/>
          <p:cNvSpPr/>
          <p:nvPr/>
        </p:nvSpPr>
        <p:spPr>
          <a:xfrm>
            <a:off x="665684" y="155827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フローチャート: 処理 68"/>
          <p:cNvSpPr/>
          <p:nvPr/>
        </p:nvSpPr>
        <p:spPr>
          <a:xfrm>
            <a:off x="9269343" y="1556792"/>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0" name="テキスト ボックス 69"/>
          <p:cNvSpPr txBox="1"/>
          <p:nvPr/>
        </p:nvSpPr>
        <p:spPr>
          <a:xfrm>
            <a:off x="677312" y="1124744"/>
            <a:ext cx="10963304" cy="369332"/>
          </a:xfrm>
          <a:prstGeom prst="rect">
            <a:avLst/>
          </a:prstGeom>
          <a:noFill/>
        </p:spPr>
        <p:txBody>
          <a:bodyPr wrap="square" rtlCol="0">
            <a:spAutoFit/>
          </a:bodyPr>
          <a:lstStyle/>
          <a:p>
            <a:r>
              <a:rPr lang="en-US" altLang="ja-JP" dirty="0"/>
              <a:t>Yahoo!</a:t>
            </a:r>
            <a:r>
              <a:rPr lang="ja-JP" altLang="en-US" dirty="0"/>
              <a:t>天気アプリは、</a:t>
            </a:r>
            <a:r>
              <a:rPr lang="ja-JP" altLang="en-US" b="1" dirty="0"/>
              <a:t>多彩な機能を全て無料で使える気象予報アプリの決定版</a:t>
            </a:r>
            <a:r>
              <a:rPr lang="ja-JP" altLang="en-US" dirty="0"/>
              <a:t>です。</a:t>
            </a:r>
            <a:endParaRPr lang="en-US" altLang="ja-JP" dirty="0"/>
          </a:p>
        </p:txBody>
      </p:sp>
      <p:sp>
        <p:nvSpPr>
          <p:cNvPr id="83" name="テキスト ボックス 82">
            <a:extLst>
              <a:ext uri="{FF2B5EF4-FFF2-40B4-BE49-F238E27FC236}">
                <a16:creationId xmlns:a16="http://schemas.microsoft.com/office/drawing/2014/main" id="{BB4BE082-876D-B043-92C5-000A94565468}"/>
              </a:ext>
            </a:extLst>
          </p:cNvPr>
          <p:cNvSpPr txBox="1"/>
          <p:nvPr/>
        </p:nvSpPr>
        <p:spPr>
          <a:xfrm>
            <a:off x="2946480" y="2061283"/>
            <a:ext cx="2723823" cy="369332"/>
          </a:xfrm>
          <a:prstGeom prst="rect">
            <a:avLst/>
          </a:prstGeom>
          <a:noFill/>
        </p:spPr>
        <p:txBody>
          <a:bodyPr wrap="none" rtlCol="0">
            <a:spAutoFit/>
          </a:bodyPr>
          <a:lstStyle/>
          <a:p>
            <a:r>
              <a:rPr kumimoji="1" lang="ja-JP" altLang="en-US" dirty="0"/>
              <a:t>雨が降る前に通知＆確認</a:t>
            </a:r>
          </a:p>
        </p:txBody>
      </p:sp>
      <p:cxnSp>
        <p:nvCxnSpPr>
          <p:cNvPr id="84" name="直線コネクタ 83">
            <a:extLst>
              <a:ext uri="{FF2B5EF4-FFF2-40B4-BE49-F238E27FC236}">
                <a16:creationId xmlns:a16="http://schemas.microsoft.com/office/drawing/2014/main" id="{62A04BF2-D2E7-8B47-9FDA-506C80567B10}"/>
              </a:ext>
            </a:extLst>
          </p:cNvPr>
          <p:cNvCxnSpPr/>
          <p:nvPr/>
        </p:nvCxnSpPr>
        <p:spPr>
          <a:xfrm>
            <a:off x="2736647" y="2440620"/>
            <a:ext cx="3199719" cy="0"/>
          </a:xfrm>
          <a:prstGeom prst="line">
            <a:avLst/>
          </a:prstGeom>
          <a:ln w="158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5" name="テキスト ボックス 84">
            <a:extLst>
              <a:ext uri="{FF2B5EF4-FFF2-40B4-BE49-F238E27FC236}">
                <a16:creationId xmlns:a16="http://schemas.microsoft.com/office/drawing/2014/main" id="{09F073F7-EE21-C94C-B832-8FF7AEEFCCB5}"/>
              </a:ext>
            </a:extLst>
          </p:cNvPr>
          <p:cNvSpPr txBox="1"/>
          <p:nvPr/>
        </p:nvSpPr>
        <p:spPr>
          <a:xfrm>
            <a:off x="3035950" y="2634798"/>
            <a:ext cx="1415772" cy="338554"/>
          </a:xfrm>
          <a:prstGeom prst="rect">
            <a:avLst/>
          </a:prstGeom>
          <a:noFill/>
        </p:spPr>
        <p:txBody>
          <a:bodyPr wrap="none" rtlCol="0">
            <a:spAutoFit/>
          </a:bodyPr>
          <a:lstStyle/>
          <a:p>
            <a:r>
              <a:rPr lang="ja-JP" altLang="en-US" sz="1600" dirty="0"/>
              <a:t>雨雲レーダー</a:t>
            </a:r>
            <a:endParaRPr lang="en-US" altLang="ja-JP" sz="1600" dirty="0"/>
          </a:p>
        </p:txBody>
      </p:sp>
      <p:sp>
        <p:nvSpPr>
          <p:cNvPr id="86" name="テキスト ボックス 85">
            <a:extLst>
              <a:ext uri="{FF2B5EF4-FFF2-40B4-BE49-F238E27FC236}">
                <a16:creationId xmlns:a16="http://schemas.microsoft.com/office/drawing/2014/main" id="{02408808-9940-6940-A1DD-1F9451659B5C}"/>
              </a:ext>
            </a:extLst>
          </p:cNvPr>
          <p:cNvSpPr txBox="1"/>
          <p:nvPr/>
        </p:nvSpPr>
        <p:spPr>
          <a:xfrm>
            <a:off x="3035950" y="2973352"/>
            <a:ext cx="2646878" cy="897425"/>
          </a:xfrm>
          <a:prstGeom prst="rect">
            <a:avLst/>
          </a:prstGeom>
          <a:noFill/>
        </p:spPr>
        <p:txBody>
          <a:bodyPr wrap="none" rtlCol="0">
            <a:spAutoFit/>
          </a:bodyPr>
          <a:lstStyle/>
          <a:p>
            <a:pPr>
              <a:lnSpc>
                <a:spcPct val="150000"/>
              </a:lnSpc>
            </a:pPr>
            <a:r>
              <a:rPr lang="ja-JP" altLang="en-US" sz="1200" dirty="0"/>
              <a:t>何分後から、どのぐらいの量の雨が</a:t>
            </a:r>
            <a:endParaRPr lang="en-US" altLang="ja-JP" sz="1200" dirty="0"/>
          </a:p>
          <a:p>
            <a:pPr>
              <a:lnSpc>
                <a:spcPct val="150000"/>
              </a:lnSpc>
            </a:pPr>
            <a:r>
              <a:rPr lang="ja-JP" altLang="en-US" sz="1200" dirty="0"/>
              <a:t>いつまで続くかを</a:t>
            </a:r>
            <a:r>
              <a:rPr lang="en-US" altLang="ja-JP" sz="1200" dirty="0"/>
              <a:t>5</a:t>
            </a:r>
            <a:r>
              <a:rPr lang="ja-JP" altLang="en-US" sz="1200" dirty="0"/>
              <a:t>分単位で予測</a:t>
            </a:r>
            <a:endParaRPr lang="en-US" altLang="ja-JP" sz="1200" dirty="0"/>
          </a:p>
          <a:p>
            <a:pPr>
              <a:lnSpc>
                <a:spcPct val="150000"/>
              </a:lnSpc>
            </a:pPr>
            <a:r>
              <a:rPr lang="en-US" altLang="ja-JP" sz="1200" dirty="0"/>
              <a:t>15</a:t>
            </a:r>
            <a:r>
              <a:rPr lang="ja-JP" altLang="en-US" sz="1200" dirty="0"/>
              <a:t>時間先まで詳しく確認できます</a:t>
            </a:r>
            <a:endParaRPr lang="en-US" altLang="ja-JP" sz="1200" dirty="0"/>
          </a:p>
        </p:txBody>
      </p:sp>
      <p:pic>
        <p:nvPicPr>
          <p:cNvPr id="87" name="Picture 4">
            <a:extLst>
              <a:ext uri="{FF2B5EF4-FFF2-40B4-BE49-F238E27FC236}">
                <a16:creationId xmlns:a16="http://schemas.microsoft.com/office/drawing/2014/main" id="{32ACAE19-8D3F-AC41-ABB8-C73C69B88E2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7854" y="1926000"/>
            <a:ext cx="1049146" cy="2151072"/>
          </a:xfrm>
          <a:prstGeom prst="rect">
            <a:avLst/>
          </a:prstGeom>
          <a:noFill/>
          <a:extLst>
            <a:ext uri="{909E8E84-426E-40DD-AFC4-6F175D3DCCD1}">
              <a14:hiddenFill xmlns:a14="http://schemas.microsoft.com/office/drawing/2010/main">
                <a:solidFill>
                  <a:srgbClr val="FFFFFF"/>
                </a:solidFill>
              </a14:hiddenFill>
            </a:ext>
          </a:extLst>
        </p:spPr>
      </p:pic>
      <p:sp>
        <p:nvSpPr>
          <p:cNvPr id="88" name="平行四辺形 87"/>
          <p:cNvSpPr/>
          <p:nvPr/>
        </p:nvSpPr>
        <p:spPr>
          <a:xfrm>
            <a:off x="9068918" y="155827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0" name="グループ化 99">
            <a:extLst>
              <a:ext uri="{FF2B5EF4-FFF2-40B4-BE49-F238E27FC236}">
                <a16:creationId xmlns:a16="http://schemas.microsoft.com/office/drawing/2014/main" id="{E6F213F1-D9FD-224C-A92C-7A5CD9E47F62}"/>
              </a:ext>
            </a:extLst>
          </p:cNvPr>
          <p:cNvGrpSpPr/>
          <p:nvPr/>
        </p:nvGrpSpPr>
        <p:grpSpPr>
          <a:xfrm>
            <a:off x="1334410" y="3212976"/>
            <a:ext cx="1291935" cy="3325760"/>
            <a:chOff x="566431" y="5548590"/>
            <a:chExt cx="1243454" cy="3265938"/>
          </a:xfrm>
        </p:grpSpPr>
        <p:pic>
          <p:nvPicPr>
            <p:cNvPr id="101" name="Picture 10" descr="多様なプッシュ通知を表示できる">
              <a:extLst>
                <a:ext uri="{FF2B5EF4-FFF2-40B4-BE49-F238E27FC236}">
                  <a16:creationId xmlns:a16="http://schemas.microsoft.com/office/drawing/2014/main" id="{8EFC37CB-E54C-F04E-9039-66D9D1D940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431" y="6704024"/>
              <a:ext cx="1029513" cy="2110504"/>
            </a:xfrm>
            <a:prstGeom prst="rect">
              <a:avLst/>
            </a:prstGeom>
            <a:noFill/>
            <a:extLst>
              <a:ext uri="{909E8E84-426E-40DD-AFC4-6F175D3DCCD1}">
                <a14:hiddenFill xmlns:a14="http://schemas.microsoft.com/office/drawing/2010/main">
                  <a:solidFill>
                    <a:srgbClr val="FFFFFF"/>
                  </a:solidFill>
                </a14:hiddenFill>
              </a:ext>
            </a:extLst>
          </p:spPr>
        </p:pic>
        <p:sp>
          <p:nvSpPr>
            <p:cNvPr id="102" name="正方形/長方形 101">
              <a:extLst>
                <a:ext uri="{FF2B5EF4-FFF2-40B4-BE49-F238E27FC236}">
                  <a16:creationId xmlns:a16="http://schemas.microsoft.com/office/drawing/2014/main" id="{7C26FD7F-26DD-6B41-B244-B0D072DB688E}"/>
                </a:ext>
              </a:extLst>
            </p:cNvPr>
            <p:cNvSpPr/>
            <p:nvPr/>
          </p:nvSpPr>
          <p:spPr>
            <a:xfrm>
              <a:off x="869483" y="5561557"/>
              <a:ext cx="834029" cy="19171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3" name="テキスト ボックス 102">
              <a:extLst>
                <a:ext uri="{FF2B5EF4-FFF2-40B4-BE49-F238E27FC236}">
                  <a16:creationId xmlns:a16="http://schemas.microsoft.com/office/drawing/2014/main" id="{07F13E3C-6C36-BE4A-A5B7-A6507C087164}"/>
                </a:ext>
              </a:extLst>
            </p:cNvPr>
            <p:cNvSpPr txBox="1"/>
            <p:nvPr/>
          </p:nvSpPr>
          <p:spPr>
            <a:xfrm>
              <a:off x="749906" y="5548590"/>
              <a:ext cx="1059979" cy="184666"/>
            </a:xfrm>
            <a:prstGeom prst="rect">
              <a:avLst/>
            </a:prstGeom>
            <a:noFill/>
          </p:spPr>
          <p:txBody>
            <a:bodyPr wrap="square" rtlCol="0">
              <a:spAutoFit/>
            </a:bodyPr>
            <a:lstStyle/>
            <a:p>
              <a:r>
                <a:rPr kumimoji="1" lang="en-US" altLang="ja-JP" sz="300" dirty="0">
                  <a:solidFill>
                    <a:schemeClr val="bg1">
                      <a:lumMod val="50000"/>
                    </a:schemeClr>
                  </a:solidFill>
                </a:rPr>
                <a:t>【</a:t>
              </a:r>
              <a:r>
                <a:rPr kumimoji="1" lang="ja-JP" altLang="en-US" sz="300">
                  <a:solidFill>
                    <a:schemeClr val="bg1">
                      <a:lumMod val="50000"/>
                    </a:schemeClr>
                  </a:solidFill>
                </a:rPr>
                <a:t>動画解説</a:t>
              </a:r>
              <a:r>
                <a:rPr kumimoji="1" lang="en-US" altLang="ja-JP" sz="300" dirty="0">
                  <a:solidFill>
                    <a:schemeClr val="bg1">
                      <a:lumMod val="50000"/>
                    </a:schemeClr>
                  </a:solidFill>
                </a:rPr>
                <a:t>】</a:t>
              </a:r>
              <a:r>
                <a:rPr kumimoji="1" lang="ja-JP" altLang="en-US" sz="300">
                  <a:solidFill>
                    <a:schemeClr val="bg1">
                      <a:lumMod val="50000"/>
                    </a:schemeClr>
                  </a:solidFill>
                </a:rPr>
                <a:t>北日本</a:t>
              </a:r>
              <a:r>
                <a:rPr kumimoji="1" lang="en-US" altLang="ja-JP" sz="300" dirty="0">
                  <a:solidFill>
                    <a:schemeClr val="bg1">
                      <a:lumMod val="50000"/>
                    </a:schemeClr>
                  </a:solidFill>
                </a:rPr>
                <a:t>〜</a:t>
              </a:r>
              <a:r>
                <a:rPr kumimoji="1" lang="ja-JP" altLang="en-US" sz="300">
                  <a:solidFill>
                    <a:schemeClr val="bg1">
                      <a:lumMod val="50000"/>
                    </a:schemeClr>
                  </a:solidFill>
                </a:rPr>
                <a:t>北陸　激しい雷雨などの</a:t>
              </a:r>
              <a:endParaRPr kumimoji="1" lang="en-US" altLang="ja-JP" sz="300" dirty="0">
                <a:solidFill>
                  <a:schemeClr val="bg1">
                    <a:lumMod val="50000"/>
                  </a:schemeClr>
                </a:solidFill>
              </a:endParaRPr>
            </a:p>
            <a:p>
              <a:r>
                <a:rPr lang="ja-JP" altLang="en-US" sz="300">
                  <a:solidFill>
                    <a:schemeClr val="bg1">
                      <a:lumMod val="50000"/>
                    </a:schemeClr>
                  </a:solidFill>
                </a:rPr>
                <a:t>　</a:t>
              </a:r>
              <a:r>
                <a:rPr kumimoji="1" lang="ja-JP" altLang="en-US" sz="300">
                  <a:solidFill>
                    <a:schemeClr val="bg1">
                      <a:lumMod val="50000"/>
                    </a:schemeClr>
                  </a:solidFill>
                </a:rPr>
                <a:t>突風、ひょうに注意</a:t>
              </a:r>
            </a:p>
          </p:txBody>
        </p:sp>
        <p:pic>
          <p:nvPicPr>
            <p:cNvPr id="104" name="図 103">
              <a:extLst>
                <a:ext uri="{FF2B5EF4-FFF2-40B4-BE49-F238E27FC236}">
                  <a16:creationId xmlns:a16="http://schemas.microsoft.com/office/drawing/2014/main" id="{ACD4E987-7627-EA47-B19C-81C9C7CFF8E9}"/>
                </a:ext>
              </a:extLst>
            </p:cNvPr>
            <p:cNvPicPr>
              <a:picLocks noChangeAspect="1"/>
            </p:cNvPicPr>
            <p:nvPr/>
          </p:nvPicPr>
          <p:blipFill>
            <a:blip r:embed="rId5"/>
            <a:stretch>
              <a:fillRect/>
            </a:stretch>
          </p:blipFill>
          <p:spPr>
            <a:xfrm>
              <a:off x="640433" y="7471840"/>
              <a:ext cx="881507" cy="488080"/>
            </a:xfrm>
            <a:prstGeom prst="rect">
              <a:avLst/>
            </a:prstGeom>
          </p:spPr>
        </p:pic>
      </p:grpSp>
      <p:sp>
        <p:nvSpPr>
          <p:cNvPr id="105" name="テキスト ボックス 104">
            <a:extLst>
              <a:ext uri="{FF2B5EF4-FFF2-40B4-BE49-F238E27FC236}">
                <a16:creationId xmlns:a16="http://schemas.microsoft.com/office/drawing/2014/main" id="{3E124E14-7578-E44A-A05F-8B6C0CF19AA7}"/>
              </a:ext>
            </a:extLst>
          </p:cNvPr>
          <p:cNvSpPr txBox="1"/>
          <p:nvPr/>
        </p:nvSpPr>
        <p:spPr>
          <a:xfrm>
            <a:off x="3021280" y="4728978"/>
            <a:ext cx="2723823" cy="369332"/>
          </a:xfrm>
          <a:prstGeom prst="rect">
            <a:avLst/>
          </a:prstGeom>
          <a:noFill/>
        </p:spPr>
        <p:txBody>
          <a:bodyPr wrap="none" rtlCol="0">
            <a:spAutoFit/>
          </a:bodyPr>
          <a:lstStyle/>
          <a:p>
            <a:r>
              <a:rPr lang="ja-JP" altLang="en-US" dirty="0"/>
              <a:t>必要な通知だけを選べる</a:t>
            </a:r>
          </a:p>
        </p:txBody>
      </p:sp>
      <p:sp>
        <p:nvSpPr>
          <p:cNvPr id="106" name="正方形/長方形 105">
            <a:extLst>
              <a:ext uri="{FF2B5EF4-FFF2-40B4-BE49-F238E27FC236}">
                <a16:creationId xmlns:a16="http://schemas.microsoft.com/office/drawing/2014/main" id="{FC2EA538-CD53-5148-AC01-4B5473CC8AA1}"/>
              </a:ext>
            </a:extLst>
          </p:cNvPr>
          <p:cNvSpPr/>
          <p:nvPr/>
        </p:nvSpPr>
        <p:spPr>
          <a:xfrm>
            <a:off x="2845862" y="4439872"/>
            <a:ext cx="2159566" cy="261610"/>
          </a:xfrm>
          <a:prstGeom prst="rect">
            <a:avLst/>
          </a:prstGeom>
        </p:spPr>
        <p:txBody>
          <a:bodyPr wrap="none">
            <a:spAutoFit/>
          </a:bodyPr>
          <a:lstStyle/>
          <a:p>
            <a:r>
              <a:rPr lang="ja-JP" altLang="en-US" sz="1100" dirty="0">
                <a:solidFill>
                  <a:srgbClr val="36373B"/>
                </a:solidFill>
                <a:latin typeface="メイリオ" panose="020B0604030504040204" pitchFamily="50" charset="-128"/>
                <a:ea typeface="メイリオ" panose="020B0604030504040204" pitchFamily="50" charset="-128"/>
              </a:rPr>
              <a:t>豊富な種類のプッシュ通知から</a:t>
            </a:r>
            <a:endParaRPr lang="ja-JP" altLang="en-US" sz="1100" dirty="0">
              <a:latin typeface="メイリオ" panose="020B0604030504040204" pitchFamily="50" charset="-128"/>
              <a:ea typeface="メイリオ" panose="020B0604030504040204" pitchFamily="50" charset="-128"/>
            </a:endParaRPr>
          </a:p>
        </p:txBody>
      </p:sp>
      <p:pic>
        <p:nvPicPr>
          <p:cNvPr id="107" name="図 106">
            <a:extLst>
              <a:ext uri="{FF2B5EF4-FFF2-40B4-BE49-F238E27FC236}">
                <a16:creationId xmlns:a16="http://schemas.microsoft.com/office/drawing/2014/main" id="{452116B7-E95E-FA4D-B1A2-1C857932A339}"/>
              </a:ext>
            </a:extLst>
          </p:cNvPr>
          <p:cNvPicPr>
            <a:picLocks noChangeAspect="1"/>
          </p:cNvPicPr>
          <p:nvPr/>
        </p:nvPicPr>
        <p:blipFill>
          <a:blip r:embed="rId6"/>
          <a:stretch>
            <a:fillRect/>
          </a:stretch>
        </p:blipFill>
        <p:spPr>
          <a:xfrm>
            <a:off x="2834133" y="5226922"/>
            <a:ext cx="3006039" cy="371934"/>
          </a:xfrm>
          <a:prstGeom prst="rect">
            <a:avLst/>
          </a:prstGeom>
        </p:spPr>
      </p:pic>
      <p:pic>
        <p:nvPicPr>
          <p:cNvPr id="108" name="図 107">
            <a:extLst>
              <a:ext uri="{FF2B5EF4-FFF2-40B4-BE49-F238E27FC236}">
                <a16:creationId xmlns:a16="http://schemas.microsoft.com/office/drawing/2014/main" id="{C8ADB2C7-4B79-2146-98A1-78542BC9806D}"/>
              </a:ext>
            </a:extLst>
          </p:cNvPr>
          <p:cNvPicPr>
            <a:picLocks noChangeAspect="1"/>
          </p:cNvPicPr>
          <p:nvPr/>
        </p:nvPicPr>
        <p:blipFill>
          <a:blip r:embed="rId7"/>
          <a:stretch>
            <a:fillRect/>
          </a:stretch>
        </p:blipFill>
        <p:spPr>
          <a:xfrm>
            <a:off x="3395168" y="5952040"/>
            <a:ext cx="1980617" cy="402080"/>
          </a:xfrm>
          <a:prstGeom prst="rect">
            <a:avLst/>
          </a:prstGeom>
        </p:spPr>
      </p:pic>
      <p:sp>
        <p:nvSpPr>
          <p:cNvPr id="109" name="正方形/長方形 108">
            <a:extLst>
              <a:ext uri="{FF2B5EF4-FFF2-40B4-BE49-F238E27FC236}">
                <a16:creationId xmlns:a16="http://schemas.microsoft.com/office/drawing/2014/main" id="{8C8361AF-9EAF-D340-A20F-D5C06CC46DAF}"/>
              </a:ext>
            </a:extLst>
          </p:cNvPr>
          <p:cNvSpPr/>
          <p:nvPr/>
        </p:nvSpPr>
        <p:spPr>
          <a:xfrm>
            <a:off x="2826471" y="5607968"/>
            <a:ext cx="877163"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動画ニュース</a:t>
            </a:r>
            <a:endParaRPr lang="ja-JP" altLang="en-US" sz="900" dirty="0">
              <a:latin typeface="メイリオ" panose="020B0604030504040204" pitchFamily="50" charset="-128"/>
              <a:ea typeface="メイリオ" panose="020B0604030504040204" pitchFamily="50" charset="-128"/>
            </a:endParaRPr>
          </a:p>
        </p:txBody>
      </p:sp>
      <p:sp>
        <p:nvSpPr>
          <p:cNvPr id="110" name="正方形/長方形 109">
            <a:extLst>
              <a:ext uri="{FF2B5EF4-FFF2-40B4-BE49-F238E27FC236}">
                <a16:creationId xmlns:a16="http://schemas.microsoft.com/office/drawing/2014/main" id="{985CF694-3950-6F4F-BC7B-319DF783FADD}"/>
              </a:ext>
            </a:extLst>
          </p:cNvPr>
          <p:cNvSpPr/>
          <p:nvPr/>
        </p:nvSpPr>
        <p:spPr>
          <a:xfrm>
            <a:off x="3692538" y="5607968"/>
            <a:ext cx="530915"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気温差</a:t>
            </a:r>
            <a:endParaRPr lang="ja-JP" altLang="en-US" sz="900" dirty="0">
              <a:latin typeface="メイリオ" panose="020B0604030504040204" pitchFamily="50" charset="-128"/>
              <a:ea typeface="メイリオ" panose="020B0604030504040204" pitchFamily="50" charset="-128"/>
            </a:endParaRPr>
          </a:p>
        </p:txBody>
      </p:sp>
      <p:sp>
        <p:nvSpPr>
          <p:cNvPr id="111" name="正方形/長方形 110">
            <a:extLst>
              <a:ext uri="{FF2B5EF4-FFF2-40B4-BE49-F238E27FC236}">
                <a16:creationId xmlns:a16="http://schemas.microsoft.com/office/drawing/2014/main" id="{0AB76545-53B4-F14E-81F5-2F3A3CFC8E4B}"/>
              </a:ext>
            </a:extLst>
          </p:cNvPr>
          <p:cNvSpPr/>
          <p:nvPr/>
        </p:nvSpPr>
        <p:spPr>
          <a:xfrm>
            <a:off x="4424198" y="5607968"/>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雨雲接近</a:t>
            </a:r>
            <a:endParaRPr lang="ja-JP" altLang="en-US" sz="900" dirty="0">
              <a:latin typeface="メイリオ" panose="020B0604030504040204" pitchFamily="50" charset="-128"/>
              <a:ea typeface="メイリオ" panose="020B0604030504040204" pitchFamily="50" charset="-128"/>
            </a:endParaRPr>
          </a:p>
        </p:txBody>
      </p:sp>
      <p:sp>
        <p:nvSpPr>
          <p:cNvPr id="112" name="正方形/長方形 111">
            <a:extLst>
              <a:ext uri="{FF2B5EF4-FFF2-40B4-BE49-F238E27FC236}">
                <a16:creationId xmlns:a16="http://schemas.microsoft.com/office/drawing/2014/main" id="{E00B7CF7-EB56-C644-8A44-AE388B59B267}"/>
              </a:ext>
            </a:extLst>
          </p:cNvPr>
          <p:cNvSpPr/>
          <p:nvPr/>
        </p:nvSpPr>
        <p:spPr>
          <a:xfrm>
            <a:off x="5216286" y="5607968"/>
            <a:ext cx="646331" cy="230832"/>
          </a:xfrm>
          <a:prstGeom prst="rect">
            <a:avLst/>
          </a:prstGeom>
        </p:spPr>
        <p:txBody>
          <a:bodyPr wrap="none">
            <a:spAutoFit/>
          </a:bodyPr>
          <a:lstStyle/>
          <a:p>
            <a:r>
              <a:rPr lang="ja-JP" altLang="en-US" sz="900" dirty="0">
                <a:latin typeface="メイリオ" panose="020B0604030504040204" pitchFamily="50" charset="-128"/>
                <a:ea typeface="メイリオ" panose="020B0604030504040204" pitchFamily="50" charset="-128"/>
              </a:rPr>
              <a:t>天気予報</a:t>
            </a:r>
            <a:endParaRPr lang="en-US" altLang="ja-JP" sz="900" dirty="0">
              <a:solidFill>
                <a:srgbClr val="36373B"/>
              </a:solidFill>
              <a:latin typeface="メイリオ" panose="020B0604030504040204" pitchFamily="50" charset="-128"/>
              <a:ea typeface="メイリオ" panose="020B0604030504040204" pitchFamily="50" charset="-128"/>
            </a:endParaRPr>
          </a:p>
        </p:txBody>
      </p:sp>
      <p:sp>
        <p:nvSpPr>
          <p:cNvPr id="113" name="正方形/長方形 112">
            <a:extLst>
              <a:ext uri="{FF2B5EF4-FFF2-40B4-BE49-F238E27FC236}">
                <a16:creationId xmlns:a16="http://schemas.microsoft.com/office/drawing/2014/main" id="{D7A80453-F110-4542-A822-73F04EDC1945}"/>
              </a:ext>
            </a:extLst>
          </p:cNvPr>
          <p:cNvSpPr/>
          <p:nvPr/>
        </p:nvSpPr>
        <p:spPr>
          <a:xfrm>
            <a:off x="3250533" y="6343843"/>
            <a:ext cx="761747"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大雨危険度</a:t>
            </a:r>
            <a:endParaRPr lang="ja-JP" altLang="en-US" sz="900" dirty="0">
              <a:latin typeface="メイリオ" panose="020B0604030504040204" pitchFamily="50" charset="-128"/>
              <a:ea typeface="メイリオ" panose="020B0604030504040204" pitchFamily="50" charset="-128"/>
            </a:endParaRPr>
          </a:p>
        </p:txBody>
      </p:sp>
      <p:sp>
        <p:nvSpPr>
          <p:cNvPr id="114" name="正方形/長方形 113">
            <a:extLst>
              <a:ext uri="{FF2B5EF4-FFF2-40B4-BE49-F238E27FC236}">
                <a16:creationId xmlns:a16="http://schemas.microsoft.com/office/drawing/2014/main" id="{DE5E180D-4668-9A4B-B41D-CFAD01232DAA}"/>
              </a:ext>
            </a:extLst>
          </p:cNvPr>
          <p:cNvSpPr/>
          <p:nvPr/>
        </p:nvSpPr>
        <p:spPr>
          <a:xfrm>
            <a:off x="4033479" y="6343843"/>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気象警報</a:t>
            </a:r>
            <a:endParaRPr lang="ja-JP" altLang="en-US" sz="900" dirty="0">
              <a:latin typeface="メイリオ" panose="020B0604030504040204" pitchFamily="50" charset="-128"/>
              <a:ea typeface="メイリオ" panose="020B0604030504040204" pitchFamily="50" charset="-128"/>
            </a:endParaRPr>
          </a:p>
        </p:txBody>
      </p:sp>
      <p:sp>
        <p:nvSpPr>
          <p:cNvPr id="115" name="正方形/長方形 114">
            <a:extLst>
              <a:ext uri="{FF2B5EF4-FFF2-40B4-BE49-F238E27FC236}">
                <a16:creationId xmlns:a16="http://schemas.microsoft.com/office/drawing/2014/main" id="{26A023D9-A85D-1449-9BBA-AB39A7720203}"/>
              </a:ext>
            </a:extLst>
          </p:cNvPr>
          <p:cNvSpPr/>
          <p:nvPr/>
        </p:nvSpPr>
        <p:spPr>
          <a:xfrm>
            <a:off x="4799118" y="6344852"/>
            <a:ext cx="646331" cy="230832"/>
          </a:xfrm>
          <a:prstGeom prst="rect">
            <a:avLst/>
          </a:prstGeom>
        </p:spPr>
        <p:txBody>
          <a:bodyPr wrap="none">
            <a:spAutoFit/>
          </a:bodyPr>
          <a:lstStyle/>
          <a:p>
            <a:r>
              <a:rPr lang="ja-JP" altLang="en-US" sz="900" dirty="0">
                <a:solidFill>
                  <a:srgbClr val="36373B"/>
                </a:solidFill>
                <a:latin typeface="メイリオ" panose="020B0604030504040204" pitchFamily="50" charset="-128"/>
                <a:ea typeface="メイリオ" panose="020B0604030504040204" pitchFamily="50" charset="-128"/>
              </a:rPr>
              <a:t>台風情報</a:t>
            </a:r>
            <a:endParaRPr lang="ja-JP" altLang="en-US" sz="900" dirty="0">
              <a:latin typeface="メイリオ" panose="020B0604030504040204" pitchFamily="50" charset="-128"/>
              <a:ea typeface="メイリオ" panose="020B0604030504040204" pitchFamily="50" charset="-128"/>
            </a:endParaRPr>
          </a:p>
        </p:txBody>
      </p:sp>
      <p:cxnSp>
        <p:nvCxnSpPr>
          <p:cNvPr id="116" name="直線コネクタ 115">
            <a:extLst>
              <a:ext uri="{FF2B5EF4-FFF2-40B4-BE49-F238E27FC236}">
                <a16:creationId xmlns:a16="http://schemas.microsoft.com/office/drawing/2014/main" id="{D4E8C888-6C48-F845-AC4D-32E9EF501678}"/>
              </a:ext>
            </a:extLst>
          </p:cNvPr>
          <p:cNvCxnSpPr/>
          <p:nvPr/>
        </p:nvCxnSpPr>
        <p:spPr>
          <a:xfrm>
            <a:off x="2736647" y="5087944"/>
            <a:ext cx="3199719" cy="0"/>
          </a:xfrm>
          <a:prstGeom prst="line">
            <a:avLst/>
          </a:prstGeom>
          <a:ln w="158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7" name="テキスト ボックス 116"/>
          <p:cNvSpPr txBox="1"/>
          <p:nvPr/>
        </p:nvSpPr>
        <p:spPr>
          <a:xfrm>
            <a:off x="6530047" y="2560455"/>
            <a:ext cx="4894545" cy="769441"/>
          </a:xfrm>
          <a:prstGeom prst="rect">
            <a:avLst/>
          </a:prstGeom>
          <a:noFill/>
        </p:spPr>
        <p:txBody>
          <a:bodyPr wrap="square" rtlCol="0">
            <a:spAutoFit/>
          </a:bodyPr>
          <a:lstStyle/>
          <a:p>
            <a:pPr algn="ctr"/>
            <a:r>
              <a:rPr lang="ja-JP" altLang="en-US" sz="1200" dirty="0">
                <a:latin typeface="+mn-ea"/>
              </a:rPr>
              <a:t>約</a:t>
            </a:r>
            <a:r>
              <a:rPr lang="en-US" altLang="ja-JP" sz="4400" b="1" dirty="0">
                <a:solidFill>
                  <a:srgbClr val="FF0032"/>
                </a:solidFill>
                <a:latin typeface="+mn-ea"/>
              </a:rPr>
              <a:t>1,680</a:t>
            </a:r>
            <a:r>
              <a:rPr lang="ja-JP" altLang="en-US" sz="4400" b="1" dirty="0">
                <a:solidFill>
                  <a:srgbClr val="FF0032"/>
                </a:solidFill>
                <a:latin typeface="+mn-ea"/>
              </a:rPr>
              <a:t>万</a:t>
            </a:r>
            <a:r>
              <a:rPr lang="en-US" altLang="ja-JP" sz="2000" b="1" dirty="0">
                <a:solidFill>
                  <a:srgbClr val="FF0032"/>
                </a:solidFill>
                <a:latin typeface="+mn-ea"/>
              </a:rPr>
              <a:t>UU</a:t>
            </a:r>
            <a:r>
              <a:rPr lang="en-US" altLang="ja-JP" sz="1200" dirty="0"/>
              <a:t>/</a:t>
            </a:r>
            <a:r>
              <a:rPr lang="ja-JP" altLang="en-US" sz="1200" dirty="0"/>
              <a:t>月</a:t>
            </a:r>
            <a:endParaRPr kumimoji="1" lang="ja-JP" altLang="en-US" sz="1200" dirty="0"/>
          </a:p>
        </p:txBody>
      </p:sp>
      <p:sp>
        <p:nvSpPr>
          <p:cNvPr id="118" name="正方形/長方形 117">
            <a:extLst>
              <a:ext uri="{FF2B5EF4-FFF2-40B4-BE49-F238E27FC236}">
                <a16:creationId xmlns:a16="http://schemas.microsoft.com/office/drawing/2014/main" id="{76B3A894-41D2-1B46-B255-DE1FA72A9FC4}"/>
              </a:ext>
            </a:extLst>
          </p:cNvPr>
          <p:cNvSpPr/>
          <p:nvPr/>
        </p:nvSpPr>
        <p:spPr>
          <a:xfrm>
            <a:off x="6528048" y="1968264"/>
            <a:ext cx="4894545" cy="604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tx1"/>
                </a:solidFill>
              </a:rPr>
              <a:t>月間アプリ利用者数</a:t>
            </a:r>
            <a:r>
              <a:rPr lang="en-US" altLang="ja-JP" dirty="0">
                <a:solidFill>
                  <a:schemeClr val="tx1"/>
                </a:solidFill>
              </a:rPr>
              <a:t> No.1</a:t>
            </a:r>
            <a:endParaRPr lang="ja-JP" altLang="en-US" dirty="0">
              <a:solidFill>
                <a:schemeClr val="tx1"/>
              </a:solidFill>
            </a:endParaRPr>
          </a:p>
        </p:txBody>
      </p:sp>
      <p:sp>
        <p:nvSpPr>
          <p:cNvPr id="125" name="テキスト ボックス 124">
            <a:extLst>
              <a:ext uri="{FF2B5EF4-FFF2-40B4-BE49-F238E27FC236}">
                <a16:creationId xmlns:a16="http://schemas.microsoft.com/office/drawing/2014/main" id="{2002E930-B32D-4146-8A4E-3BDAF7638562}"/>
              </a:ext>
            </a:extLst>
          </p:cNvPr>
          <p:cNvSpPr txBox="1"/>
          <p:nvPr/>
        </p:nvSpPr>
        <p:spPr>
          <a:xfrm>
            <a:off x="7032104" y="3645024"/>
            <a:ext cx="1410964" cy="430887"/>
          </a:xfrm>
          <a:prstGeom prst="rect">
            <a:avLst/>
          </a:prstGeom>
          <a:noFill/>
        </p:spPr>
        <p:txBody>
          <a:bodyPr wrap="none" rtlCol="0">
            <a:spAutoFit/>
          </a:bodyPr>
          <a:lstStyle/>
          <a:p>
            <a:r>
              <a:rPr kumimoji="1" lang="en-US" altLang="ja-JP" sz="1100" b="1" dirty="0"/>
              <a:t>Yahoo!</a:t>
            </a:r>
            <a:r>
              <a:rPr kumimoji="1" lang="ja-JP" altLang="en-US" sz="1100" b="1" dirty="0"/>
              <a:t>天気アプリ</a:t>
            </a:r>
            <a:endParaRPr kumimoji="1" lang="en-US" altLang="ja-JP" sz="1100" b="1" dirty="0"/>
          </a:p>
          <a:p>
            <a:pPr algn="ctr"/>
            <a:r>
              <a:rPr lang="en-US" altLang="ja-JP" sz="1100" dirty="0"/>
              <a:t>1,680</a:t>
            </a:r>
            <a:r>
              <a:rPr lang="ja-JP" altLang="en-US" sz="1100" dirty="0"/>
              <a:t>万</a:t>
            </a:r>
            <a:endParaRPr kumimoji="1" lang="ja-JP" altLang="en-US" sz="1100" dirty="0"/>
          </a:p>
        </p:txBody>
      </p:sp>
      <p:sp>
        <p:nvSpPr>
          <p:cNvPr id="126" name="テキスト ボックス 125">
            <a:extLst>
              <a:ext uri="{FF2B5EF4-FFF2-40B4-BE49-F238E27FC236}">
                <a16:creationId xmlns:a16="http://schemas.microsoft.com/office/drawing/2014/main" id="{B17EFB80-9873-B841-8BB1-671B0445028D}"/>
              </a:ext>
            </a:extLst>
          </p:cNvPr>
          <p:cNvSpPr txBox="1"/>
          <p:nvPr/>
        </p:nvSpPr>
        <p:spPr>
          <a:xfrm>
            <a:off x="8400256" y="4653136"/>
            <a:ext cx="1181734" cy="430887"/>
          </a:xfrm>
          <a:prstGeom prst="rect">
            <a:avLst/>
          </a:prstGeom>
          <a:noFill/>
        </p:spPr>
        <p:txBody>
          <a:bodyPr wrap="none" rtlCol="0">
            <a:spAutoFit/>
          </a:bodyPr>
          <a:lstStyle/>
          <a:p>
            <a:pPr algn="ctr"/>
            <a:r>
              <a:rPr kumimoji="1" lang="en-US" altLang="ja-JP" sz="1100" b="1" dirty="0"/>
              <a:t>A</a:t>
            </a:r>
            <a:r>
              <a:rPr kumimoji="1" lang="ja-JP" altLang="en-US" sz="1100" b="1" dirty="0"/>
              <a:t>社</a:t>
            </a:r>
            <a:r>
              <a:rPr kumimoji="1" lang="en-US" altLang="ja-JP" sz="1100" b="1" dirty="0"/>
              <a:t> </a:t>
            </a:r>
            <a:r>
              <a:rPr kumimoji="1" lang="ja-JP" altLang="en-US" sz="1100" b="1" dirty="0"/>
              <a:t>天気アプリ</a:t>
            </a:r>
            <a:endParaRPr kumimoji="1" lang="en-US" altLang="ja-JP" sz="1100" b="1" dirty="0"/>
          </a:p>
          <a:p>
            <a:pPr algn="ctr"/>
            <a:r>
              <a:rPr lang="en-US" altLang="ja-JP" sz="1100" dirty="0"/>
              <a:t>780</a:t>
            </a:r>
            <a:r>
              <a:rPr kumimoji="1" lang="ja-JP" altLang="en-US" sz="1100" dirty="0"/>
              <a:t>万</a:t>
            </a:r>
          </a:p>
        </p:txBody>
      </p:sp>
      <p:sp>
        <p:nvSpPr>
          <p:cNvPr id="127" name="テキスト ボックス 126">
            <a:extLst>
              <a:ext uri="{FF2B5EF4-FFF2-40B4-BE49-F238E27FC236}">
                <a16:creationId xmlns:a16="http://schemas.microsoft.com/office/drawing/2014/main" id="{4DC1899F-F828-1E4A-B7D2-CCB81001DC3B}"/>
              </a:ext>
            </a:extLst>
          </p:cNvPr>
          <p:cNvSpPr txBox="1"/>
          <p:nvPr/>
        </p:nvSpPr>
        <p:spPr>
          <a:xfrm>
            <a:off x="9696400" y="5301208"/>
            <a:ext cx="1173719" cy="430887"/>
          </a:xfrm>
          <a:prstGeom prst="rect">
            <a:avLst/>
          </a:prstGeom>
          <a:noFill/>
        </p:spPr>
        <p:txBody>
          <a:bodyPr wrap="none" rtlCol="0">
            <a:spAutoFit/>
          </a:bodyPr>
          <a:lstStyle/>
          <a:p>
            <a:pPr algn="ctr"/>
            <a:r>
              <a:rPr lang="en-US" altLang="ja-JP" sz="1100" b="1" dirty="0"/>
              <a:t>B</a:t>
            </a:r>
            <a:r>
              <a:rPr kumimoji="1" lang="ja-JP" altLang="en-US" sz="1100" b="1" dirty="0"/>
              <a:t>社</a:t>
            </a:r>
            <a:r>
              <a:rPr kumimoji="1" lang="en-US" altLang="ja-JP" sz="1100" b="1" dirty="0"/>
              <a:t> </a:t>
            </a:r>
            <a:r>
              <a:rPr kumimoji="1" lang="ja-JP" altLang="en-US" sz="1100" b="1" dirty="0"/>
              <a:t>天気アプリ</a:t>
            </a:r>
            <a:endParaRPr kumimoji="1" lang="en-US" altLang="ja-JP" sz="1100" b="1" dirty="0"/>
          </a:p>
          <a:p>
            <a:pPr algn="ctr"/>
            <a:r>
              <a:rPr kumimoji="1" lang="en-US" altLang="ja-JP" sz="1100" dirty="0"/>
              <a:t>250</a:t>
            </a:r>
            <a:r>
              <a:rPr kumimoji="1" lang="ja-JP" altLang="en-US" sz="1100" dirty="0"/>
              <a:t>万</a:t>
            </a:r>
          </a:p>
        </p:txBody>
      </p:sp>
      <p:cxnSp>
        <p:nvCxnSpPr>
          <p:cNvPr id="129" name="直線コネクタ 128"/>
          <p:cNvCxnSpPr/>
          <p:nvPr/>
        </p:nvCxnSpPr>
        <p:spPr>
          <a:xfrm flipH="1">
            <a:off x="7464152" y="2060848"/>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0" name="直線コネクタ 129"/>
          <p:cNvCxnSpPr/>
          <p:nvPr/>
        </p:nvCxnSpPr>
        <p:spPr>
          <a:xfrm flipH="1">
            <a:off x="7392144" y="2056399"/>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p:cNvCxnSpPr/>
          <p:nvPr/>
        </p:nvCxnSpPr>
        <p:spPr>
          <a:xfrm flipH="1">
            <a:off x="10425421" y="2307609"/>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p:nvPr/>
        </p:nvCxnSpPr>
        <p:spPr>
          <a:xfrm flipH="1">
            <a:off x="10353413" y="2303160"/>
            <a:ext cx="135075" cy="185287"/>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p:cNvCxnSpPr/>
          <p:nvPr/>
        </p:nvCxnSpPr>
        <p:spPr>
          <a:xfrm>
            <a:off x="7536160" y="6073676"/>
            <a:ext cx="2952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47" name="グラフ 46">
            <a:extLst>
              <a:ext uri="{FF2B5EF4-FFF2-40B4-BE49-F238E27FC236}">
                <a16:creationId xmlns:a16="http://schemas.microsoft.com/office/drawing/2014/main" id="{BEC5587C-5E94-DD5D-B7D1-A92C8B454F3D}"/>
              </a:ext>
            </a:extLst>
          </p:cNvPr>
          <p:cNvGraphicFramePr>
            <a:graphicFrameLocks/>
          </p:cNvGraphicFramePr>
          <p:nvPr>
            <p:extLst>
              <p:ext uri="{D42A27DB-BD31-4B8C-83A1-F6EECF244321}">
                <p14:modId xmlns:p14="http://schemas.microsoft.com/office/powerpoint/2010/main" val="2833194279"/>
              </p:ext>
            </p:extLst>
          </p:nvPr>
        </p:nvGraphicFramePr>
        <p:xfrm>
          <a:off x="7104112" y="3789040"/>
          <a:ext cx="4067944" cy="2527176"/>
        </p:xfrm>
        <a:graphic>
          <a:graphicData uri="http://schemas.openxmlformats.org/drawingml/2006/chart">
            <c:chart xmlns:c="http://schemas.openxmlformats.org/drawingml/2006/chart" xmlns:r="http://schemas.openxmlformats.org/officeDocument/2006/relationships" r:id="rId8"/>
          </a:graphicData>
        </a:graphic>
      </p:graphicFrame>
      <p:sp>
        <p:nvSpPr>
          <p:cNvPr id="2" name="フッター プレースホルダー 4">
            <a:extLst>
              <a:ext uri="{FF2B5EF4-FFF2-40B4-BE49-F238E27FC236}">
                <a16:creationId xmlns:a16="http://schemas.microsoft.com/office/drawing/2014/main" id="{C9DECB45-DA32-71A8-F9A2-557DDD710E21}"/>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
        <p:nvSpPr>
          <p:cNvPr id="6" name="正方形/長方形 5">
            <a:extLst>
              <a:ext uri="{FF2B5EF4-FFF2-40B4-BE49-F238E27FC236}">
                <a16:creationId xmlns:a16="http://schemas.microsoft.com/office/drawing/2014/main" id="{20CB56A5-8E3C-269C-E68F-6E3E9AAA3598}"/>
              </a:ext>
            </a:extLst>
          </p:cNvPr>
          <p:cNvSpPr/>
          <p:nvPr/>
        </p:nvSpPr>
        <p:spPr>
          <a:xfrm>
            <a:off x="7320136" y="6237312"/>
            <a:ext cx="4238253" cy="420115"/>
          </a:xfrm>
          <a:prstGeom prst="rect">
            <a:avLst/>
          </a:prstGeom>
        </p:spPr>
        <p:txBody>
          <a:bodyPr wrap="square">
            <a:spAutoFit/>
          </a:bodyPr>
          <a:lstStyle/>
          <a:p>
            <a:pPr defTabSz="1131757">
              <a:lnSpc>
                <a:spcPct val="120000"/>
              </a:lnSpc>
              <a:defRPr/>
            </a:pPr>
            <a:r>
              <a:rPr lang="ja-JP" altLang="en-US" sz="600" dirty="0">
                <a:solidFill>
                  <a:schemeClr val="accent3"/>
                </a:solidFill>
              </a:rPr>
              <a:t>出典：「</a:t>
            </a:r>
            <a:r>
              <a:rPr lang="en-US" altLang="ja-JP" sz="600" dirty="0">
                <a:solidFill>
                  <a:schemeClr val="accent3"/>
                </a:solidFill>
              </a:rPr>
              <a:t>Nielsen </a:t>
            </a:r>
            <a:r>
              <a:rPr lang="en-US" altLang="ja-JP" sz="600" dirty="0" err="1">
                <a:solidFill>
                  <a:schemeClr val="accent3"/>
                </a:solidFill>
              </a:rPr>
              <a:t>NetView</a:t>
            </a:r>
            <a:r>
              <a:rPr lang="en-US" altLang="ja-JP" sz="600" dirty="0">
                <a:solidFill>
                  <a:schemeClr val="accent3"/>
                </a:solidFill>
              </a:rPr>
              <a:t>/Mobile </a:t>
            </a:r>
            <a:r>
              <a:rPr lang="en-US" altLang="ja-JP" sz="600" dirty="0" err="1">
                <a:solidFill>
                  <a:schemeClr val="accent3"/>
                </a:solidFill>
              </a:rPr>
              <a:t>NetView</a:t>
            </a:r>
            <a:r>
              <a:rPr lang="en-US" altLang="ja-JP" sz="600" dirty="0">
                <a:solidFill>
                  <a:schemeClr val="accent3"/>
                </a:solidFill>
              </a:rPr>
              <a:t> Custom Data Feed</a:t>
            </a:r>
            <a:r>
              <a:rPr lang="ja-JP" altLang="en-US" sz="600" dirty="0">
                <a:solidFill>
                  <a:schemeClr val="accent3"/>
                </a:solidFill>
              </a:rPr>
              <a:t>」を元に</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600" dirty="0">
                <a:solidFill>
                  <a:schemeClr val="accent3"/>
                </a:solidFill>
              </a:rPr>
              <a:t>が独自に作成</a:t>
            </a:r>
            <a:endParaRPr lang="en-US" altLang="ja-JP" sz="600" dirty="0">
              <a:solidFill>
                <a:schemeClr val="accent3"/>
              </a:solidFill>
            </a:endParaRP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6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ja-JP" altLang="en-US" sz="600" dirty="0">
                <a:solidFill>
                  <a:schemeClr val="accent3"/>
                </a:solidFill>
              </a:rPr>
              <a:t>で集計</a:t>
            </a:r>
            <a:endParaRPr lang="en-US" altLang="ja-JP" sz="600" dirty="0">
              <a:solidFill>
                <a:schemeClr val="accent3"/>
              </a:solidFill>
            </a:endParaRPr>
          </a:p>
          <a:p>
            <a:pPr defTabSz="1131757">
              <a:lnSpc>
                <a:spcPct val="120000"/>
              </a:lnSpc>
              <a:defRPr/>
            </a:pPr>
            <a:r>
              <a:rPr lang="ja-JP" altLang="en-US" sz="600" dirty="0">
                <a:solidFill>
                  <a:schemeClr val="accent3"/>
                </a:solidFill>
              </a:rPr>
              <a:t>（アプリケーションレベル、スマートフォンからのアクセス（アプリの利用を含む））</a:t>
            </a:r>
            <a:endParaRPr lang="en-US" altLang="ja-JP" sz="600" dirty="0">
              <a:solidFill>
                <a:schemeClr val="accent3"/>
              </a:solidFill>
            </a:endParaRPr>
          </a:p>
        </p:txBody>
      </p:sp>
    </p:spTree>
    <p:extLst>
      <p:ext uri="{BB962C8B-B14F-4D97-AF65-F5344CB8AC3E}">
        <p14:creationId xmlns:p14="http://schemas.microsoft.com/office/powerpoint/2010/main" val="345427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ユーザー属性</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65" name="フローチャート: 処理 164"/>
          <p:cNvSpPr/>
          <p:nvPr/>
        </p:nvSpPr>
        <p:spPr>
          <a:xfrm>
            <a:off x="665684" y="155827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6" name="フローチャート: 処理 165"/>
          <p:cNvSpPr/>
          <p:nvPr/>
        </p:nvSpPr>
        <p:spPr>
          <a:xfrm>
            <a:off x="9269343" y="1556792"/>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7" name="テキスト ボックス 166"/>
          <p:cNvSpPr txBox="1"/>
          <p:nvPr/>
        </p:nvSpPr>
        <p:spPr>
          <a:xfrm>
            <a:off x="677312" y="1124744"/>
            <a:ext cx="10963304" cy="369332"/>
          </a:xfrm>
          <a:prstGeom prst="rect">
            <a:avLst/>
          </a:prstGeom>
          <a:noFill/>
        </p:spPr>
        <p:txBody>
          <a:bodyPr wrap="square" rtlCol="0">
            <a:spAutoFit/>
          </a:bodyPr>
          <a:lstStyle/>
          <a:p>
            <a:r>
              <a:rPr lang="ja-JP" altLang="en-US" dirty="0"/>
              <a:t>ユーザーは男女比率・年代差が少なく、あらゆる属性のユーザーにリーチできます。</a:t>
            </a:r>
            <a:endParaRPr lang="en-US" altLang="ja-JP" dirty="0"/>
          </a:p>
        </p:txBody>
      </p:sp>
      <p:sp>
        <p:nvSpPr>
          <p:cNvPr id="168" name="平行四辺形 167"/>
          <p:cNvSpPr/>
          <p:nvPr/>
        </p:nvSpPr>
        <p:spPr>
          <a:xfrm>
            <a:off x="9068918" y="155827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フッター プレースホルダー 4">
            <a:extLst>
              <a:ext uri="{FF2B5EF4-FFF2-40B4-BE49-F238E27FC236}">
                <a16:creationId xmlns:a16="http://schemas.microsoft.com/office/drawing/2014/main" id="{56600247-CE3E-3F95-BB8C-510B67689DEF}"/>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grpSp>
        <p:nvGrpSpPr>
          <p:cNvPr id="6" name="グループ化 5">
            <a:extLst>
              <a:ext uri="{FF2B5EF4-FFF2-40B4-BE49-F238E27FC236}">
                <a16:creationId xmlns:a16="http://schemas.microsoft.com/office/drawing/2014/main" id="{34EA65F3-2AA8-1900-2231-A20EE7BCFC03}"/>
              </a:ext>
            </a:extLst>
          </p:cNvPr>
          <p:cNvGrpSpPr/>
          <p:nvPr/>
        </p:nvGrpSpPr>
        <p:grpSpPr>
          <a:xfrm>
            <a:off x="119336" y="1700808"/>
            <a:ext cx="6289025" cy="4622073"/>
            <a:chOff x="77208" y="1535083"/>
            <a:chExt cx="6289025" cy="4622073"/>
          </a:xfrm>
        </p:grpSpPr>
        <p:sp>
          <p:nvSpPr>
            <p:cNvPr id="7" name="正方形/長方形 6">
              <a:extLst>
                <a:ext uri="{FF2B5EF4-FFF2-40B4-BE49-F238E27FC236}">
                  <a16:creationId xmlns:a16="http://schemas.microsoft.com/office/drawing/2014/main" id="{E965EAF7-4953-FC28-E1F2-87F1A2F9ABB0}"/>
                </a:ext>
              </a:extLst>
            </p:cNvPr>
            <p:cNvSpPr/>
            <p:nvPr/>
          </p:nvSpPr>
          <p:spPr>
            <a:xfrm>
              <a:off x="151340" y="1535083"/>
              <a:ext cx="5883057" cy="46220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8" name="グラフ 7">
              <a:extLst>
                <a:ext uri="{FF2B5EF4-FFF2-40B4-BE49-F238E27FC236}">
                  <a16:creationId xmlns:a16="http://schemas.microsoft.com/office/drawing/2014/main" id="{C097D657-3031-5E9F-4FD5-8E5610426E37}"/>
                </a:ext>
              </a:extLst>
            </p:cNvPr>
            <p:cNvGraphicFramePr>
              <a:graphicFrameLocks/>
            </p:cNvGraphicFramePr>
            <p:nvPr>
              <p:extLst>
                <p:ext uri="{D42A27DB-BD31-4B8C-83A1-F6EECF244321}">
                  <p14:modId xmlns:p14="http://schemas.microsoft.com/office/powerpoint/2010/main" val="2695291397"/>
                </p:ext>
              </p:extLst>
            </p:nvPr>
          </p:nvGraphicFramePr>
          <p:xfrm>
            <a:off x="3193397" y="3747176"/>
            <a:ext cx="2595881" cy="20701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グラフ 8">
              <a:extLst>
                <a:ext uri="{FF2B5EF4-FFF2-40B4-BE49-F238E27FC236}">
                  <a16:creationId xmlns:a16="http://schemas.microsoft.com/office/drawing/2014/main" id="{63A21BAC-2E34-4E36-EF09-2E3CEA1E522A}"/>
                </a:ext>
              </a:extLst>
            </p:cNvPr>
            <p:cNvGraphicFramePr>
              <a:graphicFrameLocks/>
            </p:cNvGraphicFramePr>
            <p:nvPr>
              <p:extLst>
                <p:ext uri="{D42A27DB-BD31-4B8C-83A1-F6EECF244321}">
                  <p14:modId xmlns:p14="http://schemas.microsoft.com/office/powerpoint/2010/main" val="2752506806"/>
                </p:ext>
              </p:extLst>
            </p:nvPr>
          </p:nvGraphicFramePr>
          <p:xfrm>
            <a:off x="1886253" y="1654742"/>
            <a:ext cx="2316628" cy="1997333"/>
          </p:xfrm>
          <a:graphic>
            <a:graphicData uri="http://schemas.openxmlformats.org/drawingml/2006/chart">
              <c:chart xmlns:c="http://schemas.openxmlformats.org/drawingml/2006/chart" xmlns:r="http://schemas.openxmlformats.org/officeDocument/2006/relationships" r:id="rId4"/>
            </a:graphicData>
          </a:graphic>
        </p:graphicFrame>
        <p:sp>
          <p:nvSpPr>
            <p:cNvPr id="10" name="正方形/長方形 9">
              <a:extLst>
                <a:ext uri="{FF2B5EF4-FFF2-40B4-BE49-F238E27FC236}">
                  <a16:creationId xmlns:a16="http://schemas.microsoft.com/office/drawing/2014/main" id="{B12728AC-EC25-FCEE-C814-3B8361FCBD32}"/>
                </a:ext>
              </a:extLst>
            </p:cNvPr>
            <p:cNvSpPr/>
            <p:nvPr/>
          </p:nvSpPr>
          <p:spPr>
            <a:xfrm>
              <a:off x="2008422" y="2260409"/>
              <a:ext cx="1143114" cy="877163"/>
            </a:xfrm>
            <a:prstGeom prst="rect">
              <a:avLst/>
            </a:prstGeom>
          </p:spPr>
          <p:txBody>
            <a:bodyPr wrap="square">
              <a:spAutoFit/>
            </a:bodyPr>
            <a:lstStyle/>
            <a:p>
              <a:pPr algn="ctr" fontAlgn="ctr"/>
              <a:r>
                <a:rPr lang="ja-JP" altLang="en-US" sz="1300" b="1" kern="600" spc="30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男性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ctr"/>
              <a:r>
                <a:rPr lang="en-US" altLang="ja-JP" sz="2400" b="1" kern="600" spc="300" dirty="0">
                  <a:solidFill>
                    <a:schemeClr val="bg1"/>
                  </a:solidFill>
                  <a:latin typeface="メイリオ" panose="020B0604030504040204" pitchFamily="50" charset="-128"/>
                  <a:ea typeface="メイリオ" panose="020B0604030504040204" pitchFamily="50" charset="-128"/>
                </a:rPr>
                <a:t>49</a:t>
              </a:r>
              <a:br>
                <a:rPr lang="en-US" altLang="ja-JP" sz="2400" b="1" kern="600" spc="300" dirty="0">
                  <a:solidFill>
                    <a:schemeClr val="bg1"/>
                  </a:solidFill>
                  <a:latin typeface="メイリオ" panose="020B0604030504040204" pitchFamily="50" charset="-128"/>
                  <a:ea typeface="メイリオ" panose="020B0604030504040204" pitchFamily="50" charset="-128"/>
                </a:rPr>
              </a:br>
              <a:r>
                <a:rPr lang="ja-JP" altLang="en-US" sz="1400" b="1" kern="600" spc="300">
                  <a:solidFill>
                    <a:schemeClr val="bg1"/>
                  </a:solidFill>
                  <a:latin typeface="メイリオ" panose="020B0604030504040204" pitchFamily="50" charset="-128"/>
                  <a:ea typeface="メイリオ" panose="020B0604030504040204" pitchFamily="50" charset="-128"/>
                </a:rPr>
                <a:t>％</a:t>
              </a:r>
              <a:endParaRPr lang="ja-JP" altLang="en-US" sz="1400" b="1" dirty="0">
                <a:solidFill>
                  <a:schemeClr val="bg1"/>
                </a:solidFill>
              </a:endParaRPr>
            </a:p>
          </p:txBody>
        </p:sp>
        <p:graphicFrame>
          <p:nvGraphicFramePr>
            <p:cNvPr id="11" name="グラフ 10">
              <a:extLst>
                <a:ext uri="{FF2B5EF4-FFF2-40B4-BE49-F238E27FC236}">
                  <a16:creationId xmlns:a16="http://schemas.microsoft.com/office/drawing/2014/main" id="{EDF8F910-1027-2163-EC4D-6BA155896699}"/>
                </a:ext>
              </a:extLst>
            </p:cNvPr>
            <p:cNvGraphicFramePr>
              <a:graphicFrameLocks/>
            </p:cNvGraphicFramePr>
            <p:nvPr>
              <p:extLst>
                <p:ext uri="{D42A27DB-BD31-4B8C-83A1-F6EECF244321}">
                  <p14:modId xmlns:p14="http://schemas.microsoft.com/office/powerpoint/2010/main" val="4128127648"/>
                </p:ext>
              </p:extLst>
            </p:nvPr>
          </p:nvGraphicFramePr>
          <p:xfrm>
            <a:off x="481408" y="3758555"/>
            <a:ext cx="2224603" cy="2133082"/>
          </p:xfrm>
          <a:graphic>
            <a:graphicData uri="http://schemas.openxmlformats.org/drawingml/2006/chart">
              <c:chart xmlns:c="http://schemas.openxmlformats.org/drawingml/2006/chart" xmlns:r="http://schemas.openxmlformats.org/officeDocument/2006/relationships" r:id="rId5"/>
            </a:graphicData>
          </a:graphic>
        </p:graphicFrame>
        <p:sp>
          <p:nvSpPr>
            <p:cNvPr id="12" name="正方形/長方形 11">
              <a:extLst>
                <a:ext uri="{FF2B5EF4-FFF2-40B4-BE49-F238E27FC236}">
                  <a16:creationId xmlns:a16="http://schemas.microsoft.com/office/drawing/2014/main" id="{923B93A2-9512-AD01-72F0-59F599AE39FC}"/>
                </a:ext>
              </a:extLst>
            </p:cNvPr>
            <p:cNvSpPr/>
            <p:nvPr/>
          </p:nvSpPr>
          <p:spPr>
            <a:xfrm>
              <a:off x="2326215" y="4418291"/>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67237850-9B4D-4062-CB2A-926EA135A23B}"/>
                </a:ext>
              </a:extLst>
            </p:cNvPr>
            <p:cNvSpPr/>
            <p:nvPr/>
          </p:nvSpPr>
          <p:spPr>
            <a:xfrm>
              <a:off x="1727555" y="3679907"/>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D8EBC008-0F1D-9CC1-15F1-153F34056AE3}"/>
                </a:ext>
              </a:extLst>
            </p:cNvPr>
            <p:cNvSpPr/>
            <p:nvPr/>
          </p:nvSpPr>
          <p:spPr>
            <a:xfrm>
              <a:off x="5287091" y="4303949"/>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a:extLst>
                <a:ext uri="{FF2B5EF4-FFF2-40B4-BE49-F238E27FC236}">
                  <a16:creationId xmlns:a16="http://schemas.microsoft.com/office/drawing/2014/main" id="{24C8F508-D799-A91A-C44E-34ADE60E8B45}"/>
                </a:ext>
              </a:extLst>
            </p:cNvPr>
            <p:cNvSpPr/>
            <p:nvPr/>
          </p:nvSpPr>
          <p:spPr>
            <a:xfrm>
              <a:off x="2982226" y="2213874"/>
              <a:ext cx="1079142" cy="877163"/>
            </a:xfrm>
            <a:prstGeom prst="rect">
              <a:avLst/>
            </a:prstGeom>
          </p:spPr>
          <p:txBody>
            <a:bodyPr wrap="square">
              <a:spAutoFit/>
            </a:bodyPr>
            <a:lstStyle/>
            <a:p>
              <a:pPr algn="ctr" fontAlgn="ctr"/>
              <a:r>
                <a:rPr lang="ja-JP" altLang="en-US" sz="1300" b="1" kern="600" spc="30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女性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ctr"/>
              <a:r>
                <a:rPr lang="en-US" altLang="ja-JP" sz="2400" b="1" kern="600" spc="300" dirty="0">
                  <a:solidFill>
                    <a:schemeClr val="bg1"/>
                  </a:solidFill>
                  <a:latin typeface="メイリオ" panose="020B0604030504040204" pitchFamily="50" charset="-128"/>
                  <a:ea typeface="メイリオ" panose="020B0604030504040204" pitchFamily="50" charset="-128"/>
                </a:rPr>
                <a:t>51</a:t>
              </a:r>
              <a:br>
                <a:rPr lang="en-US" altLang="ja-JP" sz="2400" b="1" kern="600" spc="300" dirty="0">
                  <a:solidFill>
                    <a:schemeClr val="bg1"/>
                  </a:solidFill>
                  <a:latin typeface="メイリオ" panose="020B0604030504040204" pitchFamily="50" charset="-128"/>
                  <a:ea typeface="メイリオ" panose="020B0604030504040204" pitchFamily="50" charset="-128"/>
                </a:rPr>
              </a:br>
              <a:r>
                <a:rPr lang="ja-JP" altLang="en-US" sz="1400" b="1" kern="600" spc="300">
                  <a:solidFill>
                    <a:schemeClr val="bg1"/>
                  </a:solidFill>
                  <a:latin typeface="メイリオ" panose="020B0604030504040204" pitchFamily="50" charset="-128"/>
                  <a:ea typeface="メイリオ" panose="020B0604030504040204" pitchFamily="50" charset="-128"/>
                </a:rPr>
                <a:t>％</a:t>
              </a:r>
              <a:endParaRPr lang="ja-JP" altLang="en-US" sz="1400" b="1" dirty="0">
                <a:solidFill>
                  <a:schemeClr val="bg1"/>
                </a:solidFill>
              </a:endParaRPr>
            </a:p>
          </p:txBody>
        </p:sp>
        <p:sp>
          <p:nvSpPr>
            <p:cNvPr id="16" name="円/楕円 315">
              <a:extLst>
                <a:ext uri="{FF2B5EF4-FFF2-40B4-BE49-F238E27FC236}">
                  <a16:creationId xmlns:a16="http://schemas.microsoft.com/office/drawing/2014/main" id="{023629F6-00EE-478B-2E83-246E2327AA53}"/>
                </a:ext>
              </a:extLst>
            </p:cNvPr>
            <p:cNvSpPr/>
            <p:nvPr/>
          </p:nvSpPr>
          <p:spPr>
            <a:xfrm>
              <a:off x="4050238" y="4263094"/>
              <a:ext cx="1029274" cy="102927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AE1B436F-9130-364F-F2A0-3BA6E458C963}"/>
                </a:ext>
              </a:extLst>
            </p:cNvPr>
            <p:cNvSpPr/>
            <p:nvPr/>
          </p:nvSpPr>
          <p:spPr>
            <a:xfrm>
              <a:off x="4776678" y="3564015"/>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6827E712-AD8F-96EB-0799-3C2955EBC002}"/>
                </a:ext>
              </a:extLst>
            </p:cNvPr>
            <p:cNvSpPr/>
            <p:nvPr/>
          </p:nvSpPr>
          <p:spPr>
            <a:xfrm>
              <a:off x="5200310" y="5298444"/>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8C3C7BE5-ACCE-465C-2D42-CA6B6884836D}"/>
                </a:ext>
              </a:extLst>
            </p:cNvPr>
            <p:cNvSpPr/>
            <p:nvPr/>
          </p:nvSpPr>
          <p:spPr>
            <a:xfrm>
              <a:off x="3509088" y="5788033"/>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正方形/長方形 19">
              <a:extLst>
                <a:ext uri="{FF2B5EF4-FFF2-40B4-BE49-F238E27FC236}">
                  <a16:creationId xmlns:a16="http://schemas.microsoft.com/office/drawing/2014/main" id="{DE65B076-058E-E8AC-BF74-FDF1F73E5BDB}"/>
                </a:ext>
              </a:extLst>
            </p:cNvPr>
            <p:cNvSpPr/>
            <p:nvPr/>
          </p:nvSpPr>
          <p:spPr>
            <a:xfrm>
              <a:off x="2872418" y="3847084"/>
              <a:ext cx="1079142" cy="307777"/>
            </a:xfrm>
            <a:prstGeom prst="rect">
              <a:avLst/>
            </a:prstGeom>
          </p:spPr>
          <p:txBody>
            <a:bodyPr wrap="square" lIns="91440" tIns="45720" rIns="91440" bIns="45720" anchor="t">
              <a:spAutoFit/>
            </a:bodyPr>
            <a:lstStyle/>
            <a:p>
              <a:pPr algn="ctr"/>
              <a:r>
                <a:rPr lang="en-US" altLang="ja-JP" sz="1400" kern="600" spc="300" dirty="0">
                  <a:solidFill>
                    <a:schemeClr val="accent3"/>
                  </a:solidFill>
                  <a:latin typeface="メイリオ"/>
                  <a:ea typeface="メイリオ"/>
                  <a:cs typeface="メイリオ" panose="020B0604030504040204" pitchFamily="50" charset="-128"/>
                </a:rPr>
                <a:t>60</a:t>
              </a:r>
              <a:r>
                <a:rPr lang="ja-JP" altLang="en-US" sz="1100" kern="600" spc="300">
                  <a:solidFill>
                    <a:schemeClr val="accent3"/>
                  </a:solidFill>
                  <a:latin typeface="メイリオ"/>
                  <a:ea typeface="メイリオ"/>
                  <a:cs typeface="メイリオ" panose="020B0604030504040204" pitchFamily="50" charset="-128"/>
                </a:rPr>
                <a:t>代以上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正方形/長方形 20">
              <a:extLst>
                <a:ext uri="{FF2B5EF4-FFF2-40B4-BE49-F238E27FC236}">
                  <a16:creationId xmlns:a16="http://schemas.microsoft.com/office/drawing/2014/main" id="{810CA99A-F776-E416-1EB7-56382EABAF95}"/>
                </a:ext>
              </a:extLst>
            </p:cNvPr>
            <p:cNvSpPr/>
            <p:nvPr/>
          </p:nvSpPr>
          <p:spPr>
            <a:xfrm>
              <a:off x="3810244" y="3392825"/>
              <a:ext cx="739617"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正方形/長方形 21">
              <a:extLst>
                <a:ext uri="{FF2B5EF4-FFF2-40B4-BE49-F238E27FC236}">
                  <a16:creationId xmlns:a16="http://schemas.microsoft.com/office/drawing/2014/main" id="{AEF7E93A-0ED3-28F7-44A5-93B5856E364C}"/>
                </a:ext>
              </a:extLst>
            </p:cNvPr>
            <p:cNvSpPr/>
            <p:nvPr/>
          </p:nvSpPr>
          <p:spPr>
            <a:xfrm>
              <a:off x="4681072" y="3981446"/>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13</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23" name="正方形/長方形 22">
              <a:extLst>
                <a:ext uri="{FF2B5EF4-FFF2-40B4-BE49-F238E27FC236}">
                  <a16:creationId xmlns:a16="http://schemas.microsoft.com/office/drawing/2014/main" id="{DCC28077-C63E-6391-D637-C67BE3A6B865}"/>
                </a:ext>
              </a:extLst>
            </p:cNvPr>
            <p:cNvSpPr/>
            <p:nvPr/>
          </p:nvSpPr>
          <p:spPr>
            <a:xfrm>
              <a:off x="5045024" y="4433841"/>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11</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24" name="正方形/長方形 23">
              <a:extLst>
                <a:ext uri="{FF2B5EF4-FFF2-40B4-BE49-F238E27FC236}">
                  <a16:creationId xmlns:a16="http://schemas.microsoft.com/office/drawing/2014/main" id="{05277217-1E8B-70F1-915A-3DA8251D55D6}"/>
                </a:ext>
              </a:extLst>
            </p:cNvPr>
            <p:cNvSpPr/>
            <p:nvPr/>
          </p:nvSpPr>
          <p:spPr>
            <a:xfrm>
              <a:off x="4875913" y="5128946"/>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19</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25" name="正方形/長方形 24">
              <a:extLst>
                <a:ext uri="{FF2B5EF4-FFF2-40B4-BE49-F238E27FC236}">
                  <a16:creationId xmlns:a16="http://schemas.microsoft.com/office/drawing/2014/main" id="{D05B72BD-1BAC-771D-D337-0D69F52434E4}"/>
                </a:ext>
              </a:extLst>
            </p:cNvPr>
            <p:cNvSpPr/>
            <p:nvPr/>
          </p:nvSpPr>
          <p:spPr>
            <a:xfrm>
              <a:off x="3998625" y="5379759"/>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20</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26" name="正方形/長方形 25">
              <a:extLst>
                <a:ext uri="{FF2B5EF4-FFF2-40B4-BE49-F238E27FC236}">
                  <a16:creationId xmlns:a16="http://schemas.microsoft.com/office/drawing/2014/main" id="{12EB0694-E5A5-503D-7F2D-3E076B6B8E18}"/>
                </a:ext>
              </a:extLst>
            </p:cNvPr>
            <p:cNvSpPr/>
            <p:nvPr/>
          </p:nvSpPr>
          <p:spPr>
            <a:xfrm>
              <a:off x="3581392" y="4320577"/>
              <a:ext cx="633977"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34</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27" name="正方形/長方形 26">
              <a:extLst>
                <a:ext uri="{FF2B5EF4-FFF2-40B4-BE49-F238E27FC236}">
                  <a16:creationId xmlns:a16="http://schemas.microsoft.com/office/drawing/2014/main" id="{60CB9F7F-E9EF-CFC1-298F-873E19485455}"/>
                </a:ext>
              </a:extLst>
            </p:cNvPr>
            <p:cNvSpPr/>
            <p:nvPr/>
          </p:nvSpPr>
          <p:spPr>
            <a:xfrm>
              <a:off x="4476941" y="3373998"/>
              <a:ext cx="538914" cy="307777"/>
            </a:xfrm>
            <a:prstGeom prst="rect">
              <a:avLst/>
            </a:prstGeom>
          </p:spPr>
          <p:txBody>
            <a:bodyPr wrap="square">
              <a:spAutoFit/>
            </a:bodyPr>
            <a:lstStyle/>
            <a:p>
              <a:pPr algn="ctr"/>
              <a:r>
                <a:rPr lang="en-US" altLang="ja-JP" sz="1400" kern="600" spc="300" dirty="0">
                  <a:solidFill>
                    <a:schemeClr val="tx2"/>
                  </a:solidFill>
                  <a:latin typeface="メイリオ" panose="020B0604030504040204" pitchFamily="50" charset="-128"/>
                  <a:ea typeface="メイリオ" panose="020B0604030504040204" pitchFamily="50" charset="-128"/>
                </a:rPr>
                <a:t>2</a:t>
              </a:r>
              <a:r>
                <a:rPr lang="ja-JP" altLang="en-US" sz="800" kern="600" spc="300" dirty="0">
                  <a:solidFill>
                    <a:schemeClr val="tx2"/>
                  </a:solidFill>
                  <a:latin typeface="メイリオ" panose="020B0604030504040204" pitchFamily="50" charset="-128"/>
                  <a:ea typeface="メイリオ" panose="020B0604030504040204" pitchFamily="50" charset="-128"/>
                </a:rPr>
                <a:t>％</a:t>
              </a:r>
              <a:endParaRPr lang="ja-JP" altLang="en-US" sz="800" dirty="0">
                <a:solidFill>
                  <a:schemeClr val="tx2"/>
                </a:solidFill>
              </a:endParaRPr>
            </a:p>
          </p:txBody>
        </p:sp>
        <p:sp>
          <p:nvSpPr>
            <p:cNvPr id="28" name="Freeform 24">
              <a:extLst>
                <a:ext uri="{FF2B5EF4-FFF2-40B4-BE49-F238E27FC236}">
                  <a16:creationId xmlns:a16="http://schemas.microsoft.com/office/drawing/2014/main" id="{92B71549-16E6-AFFB-DE2D-F05A9BE1A6FD}"/>
                </a:ext>
              </a:extLst>
            </p:cNvPr>
            <p:cNvSpPr>
              <a:spLocks noChangeArrowheads="1"/>
            </p:cNvSpPr>
            <p:nvPr/>
          </p:nvSpPr>
          <p:spPr bwMode="auto">
            <a:xfrm>
              <a:off x="350563" y="1648376"/>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9" name="正方形/長方形 28">
              <a:extLst>
                <a:ext uri="{FF2B5EF4-FFF2-40B4-BE49-F238E27FC236}">
                  <a16:creationId xmlns:a16="http://schemas.microsoft.com/office/drawing/2014/main" id="{C98CF65F-3F03-C65F-EF33-12DAE65B2313}"/>
                </a:ext>
              </a:extLst>
            </p:cNvPr>
            <p:cNvSpPr/>
            <p:nvPr/>
          </p:nvSpPr>
          <p:spPr>
            <a:xfrm>
              <a:off x="1932286" y="5672019"/>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 name="円/楕円 293">
              <a:extLst>
                <a:ext uri="{FF2B5EF4-FFF2-40B4-BE49-F238E27FC236}">
                  <a16:creationId xmlns:a16="http://schemas.microsoft.com/office/drawing/2014/main" id="{5C944111-11B6-15C6-EFC8-F7C18CBF1D96}"/>
                </a:ext>
              </a:extLst>
            </p:cNvPr>
            <p:cNvSpPr/>
            <p:nvPr/>
          </p:nvSpPr>
          <p:spPr>
            <a:xfrm>
              <a:off x="1069651" y="4275589"/>
              <a:ext cx="1029274" cy="102927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正方形/長方形 30">
              <a:extLst>
                <a:ext uri="{FF2B5EF4-FFF2-40B4-BE49-F238E27FC236}">
                  <a16:creationId xmlns:a16="http://schemas.microsoft.com/office/drawing/2014/main" id="{794C4B5B-E081-24D3-B30F-DB1DE84981CA}"/>
                </a:ext>
              </a:extLst>
            </p:cNvPr>
            <p:cNvSpPr/>
            <p:nvPr/>
          </p:nvSpPr>
          <p:spPr>
            <a:xfrm>
              <a:off x="253136" y="5676798"/>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正方形/長方形 31">
              <a:extLst>
                <a:ext uri="{FF2B5EF4-FFF2-40B4-BE49-F238E27FC236}">
                  <a16:creationId xmlns:a16="http://schemas.microsoft.com/office/drawing/2014/main" id="{12688A69-D7E4-A283-74F4-F0B60ED14580}"/>
                </a:ext>
              </a:extLst>
            </p:cNvPr>
            <p:cNvSpPr/>
            <p:nvPr/>
          </p:nvSpPr>
          <p:spPr>
            <a:xfrm>
              <a:off x="77208" y="3744578"/>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正方形/長方形 32">
              <a:extLst>
                <a:ext uri="{FF2B5EF4-FFF2-40B4-BE49-F238E27FC236}">
                  <a16:creationId xmlns:a16="http://schemas.microsoft.com/office/drawing/2014/main" id="{950787F2-5B87-95F2-0846-5A510EFDC4A6}"/>
                </a:ext>
              </a:extLst>
            </p:cNvPr>
            <p:cNvSpPr/>
            <p:nvPr/>
          </p:nvSpPr>
          <p:spPr>
            <a:xfrm>
              <a:off x="858173" y="3507275"/>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正方形/長方形 33">
              <a:extLst>
                <a:ext uri="{FF2B5EF4-FFF2-40B4-BE49-F238E27FC236}">
                  <a16:creationId xmlns:a16="http://schemas.microsoft.com/office/drawing/2014/main" id="{AA551B48-63FC-172E-7F4D-92414C1D079B}"/>
                </a:ext>
              </a:extLst>
            </p:cNvPr>
            <p:cNvSpPr/>
            <p:nvPr/>
          </p:nvSpPr>
          <p:spPr>
            <a:xfrm>
              <a:off x="1605392" y="3963738"/>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10</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35" name="正方形/長方形 34">
              <a:extLst>
                <a:ext uri="{FF2B5EF4-FFF2-40B4-BE49-F238E27FC236}">
                  <a16:creationId xmlns:a16="http://schemas.microsoft.com/office/drawing/2014/main" id="{2ED36E64-11E5-0974-D692-1DAB467ECD63}"/>
                </a:ext>
              </a:extLst>
            </p:cNvPr>
            <p:cNvSpPr/>
            <p:nvPr/>
          </p:nvSpPr>
          <p:spPr>
            <a:xfrm>
              <a:off x="2049528" y="4442946"/>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17</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36" name="正方形/長方形 35">
              <a:extLst>
                <a:ext uri="{FF2B5EF4-FFF2-40B4-BE49-F238E27FC236}">
                  <a16:creationId xmlns:a16="http://schemas.microsoft.com/office/drawing/2014/main" id="{1197D493-382F-5F1E-A60D-8454804F3899}"/>
                </a:ext>
              </a:extLst>
            </p:cNvPr>
            <p:cNvSpPr/>
            <p:nvPr/>
          </p:nvSpPr>
          <p:spPr>
            <a:xfrm>
              <a:off x="1797153" y="5265478"/>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23</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37" name="正方形/長方形 36">
              <a:extLst>
                <a:ext uri="{FF2B5EF4-FFF2-40B4-BE49-F238E27FC236}">
                  <a16:creationId xmlns:a16="http://schemas.microsoft.com/office/drawing/2014/main" id="{7D52BB3F-A598-2452-16DE-ACAC0320A978}"/>
                </a:ext>
              </a:extLst>
            </p:cNvPr>
            <p:cNvSpPr/>
            <p:nvPr/>
          </p:nvSpPr>
          <p:spPr>
            <a:xfrm>
              <a:off x="844024" y="5334187"/>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19</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38" name="正方形/長方形 37">
              <a:extLst>
                <a:ext uri="{FF2B5EF4-FFF2-40B4-BE49-F238E27FC236}">
                  <a16:creationId xmlns:a16="http://schemas.microsoft.com/office/drawing/2014/main" id="{F34359BA-57D9-1783-3988-0A0B6CC47D79}"/>
                </a:ext>
              </a:extLst>
            </p:cNvPr>
            <p:cNvSpPr/>
            <p:nvPr/>
          </p:nvSpPr>
          <p:spPr>
            <a:xfrm>
              <a:off x="594415" y="4271515"/>
              <a:ext cx="692500"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30</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39" name="正方形/長方形 38">
              <a:extLst>
                <a:ext uri="{FF2B5EF4-FFF2-40B4-BE49-F238E27FC236}">
                  <a16:creationId xmlns:a16="http://schemas.microsoft.com/office/drawing/2014/main" id="{095817A7-02C3-9D5D-7C01-37D13260B458}"/>
                </a:ext>
              </a:extLst>
            </p:cNvPr>
            <p:cNvSpPr/>
            <p:nvPr/>
          </p:nvSpPr>
          <p:spPr>
            <a:xfrm>
              <a:off x="1651264" y="3510431"/>
              <a:ext cx="538914" cy="307777"/>
            </a:xfrm>
            <a:prstGeom prst="rect">
              <a:avLst/>
            </a:prstGeom>
          </p:spPr>
          <p:txBody>
            <a:bodyPr wrap="square">
              <a:spAutoFit/>
            </a:bodyPr>
            <a:lstStyle/>
            <a:p>
              <a:pPr algn="ctr"/>
              <a:r>
                <a:rPr lang="en-US" altLang="ja-JP" sz="1400" kern="600" spc="300" dirty="0">
                  <a:solidFill>
                    <a:schemeClr val="tx2"/>
                  </a:solidFill>
                  <a:latin typeface="メイリオ" panose="020B0604030504040204" pitchFamily="50" charset="-128"/>
                  <a:ea typeface="メイリオ" panose="020B0604030504040204" pitchFamily="50" charset="-128"/>
                </a:rPr>
                <a:t>1</a:t>
              </a:r>
              <a:r>
                <a:rPr lang="ja-JP" altLang="en-US" sz="800" kern="600" spc="300">
                  <a:solidFill>
                    <a:schemeClr val="tx2"/>
                  </a:solidFill>
                  <a:latin typeface="メイリオ" panose="020B0604030504040204" pitchFamily="50" charset="-128"/>
                  <a:ea typeface="メイリオ" panose="020B0604030504040204" pitchFamily="50" charset="-128"/>
                </a:rPr>
                <a:t>％</a:t>
              </a:r>
              <a:endParaRPr lang="ja-JP" altLang="en-US" sz="800" dirty="0">
                <a:solidFill>
                  <a:schemeClr val="tx2"/>
                </a:solidFill>
              </a:endParaRPr>
            </a:p>
          </p:txBody>
        </p:sp>
        <p:cxnSp>
          <p:nvCxnSpPr>
            <p:cNvPr id="40" name="直線コネクタ 39">
              <a:extLst>
                <a:ext uri="{FF2B5EF4-FFF2-40B4-BE49-F238E27FC236}">
                  <a16:creationId xmlns:a16="http://schemas.microsoft.com/office/drawing/2014/main" id="{2841B21C-43D5-8033-8F3B-7D58AC02DE03}"/>
                </a:ext>
              </a:extLst>
            </p:cNvPr>
            <p:cNvCxnSpPr/>
            <p:nvPr/>
          </p:nvCxnSpPr>
          <p:spPr>
            <a:xfrm flipH="1">
              <a:off x="1599737" y="3681370"/>
              <a:ext cx="128087" cy="11669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EAD1F215-713D-9FEE-2C0B-9F7D7A9A7AC0}"/>
                </a:ext>
              </a:extLst>
            </p:cNvPr>
            <p:cNvCxnSpPr>
              <a:cxnSpLocks/>
            </p:cNvCxnSpPr>
            <p:nvPr/>
          </p:nvCxnSpPr>
          <p:spPr>
            <a:xfrm flipH="1">
              <a:off x="4582049" y="3623310"/>
              <a:ext cx="82715" cy="12386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B6C9675-CB28-D270-C74E-5F21DF55A9D1}"/>
                </a:ext>
              </a:extLst>
            </p:cNvPr>
            <p:cNvSpPr txBox="1"/>
            <p:nvPr/>
          </p:nvSpPr>
          <p:spPr>
            <a:xfrm>
              <a:off x="1250605" y="4651730"/>
              <a:ext cx="633002" cy="346249"/>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女性</a:t>
              </a:r>
              <a:endParaRPr kumimoji="1" lang="ja-JP" altLang="en-US" sz="1600" b="1" dirty="0">
                <a:latin typeface="Meiryo" panose="020B0604030504040204" pitchFamily="34" charset="-128"/>
                <a:ea typeface="Meiryo" panose="020B0604030504040204" pitchFamily="34" charset="-128"/>
              </a:endParaRPr>
            </a:p>
          </p:txBody>
        </p:sp>
        <p:sp>
          <p:nvSpPr>
            <p:cNvPr id="43" name="テキスト ボックス 42">
              <a:extLst>
                <a:ext uri="{FF2B5EF4-FFF2-40B4-BE49-F238E27FC236}">
                  <a16:creationId xmlns:a16="http://schemas.microsoft.com/office/drawing/2014/main" id="{6D6D56A7-5696-FDBD-CEA3-B046DAC55A09}"/>
                </a:ext>
              </a:extLst>
            </p:cNvPr>
            <p:cNvSpPr txBox="1"/>
            <p:nvPr/>
          </p:nvSpPr>
          <p:spPr>
            <a:xfrm>
              <a:off x="4233376" y="4653983"/>
              <a:ext cx="633002" cy="346249"/>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男性</a:t>
              </a:r>
              <a:endParaRPr kumimoji="1" lang="ja-JP" altLang="en-US" sz="1600" b="1" dirty="0">
                <a:latin typeface="Meiryo" panose="020B0604030504040204" pitchFamily="34" charset="-128"/>
                <a:ea typeface="Meiryo" panose="020B0604030504040204" pitchFamily="34" charset="-128"/>
              </a:endParaRPr>
            </a:p>
          </p:txBody>
        </p:sp>
      </p:grpSp>
      <p:grpSp>
        <p:nvGrpSpPr>
          <p:cNvPr id="44" name="グループ化 43">
            <a:extLst>
              <a:ext uri="{FF2B5EF4-FFF2-40B4-BE49-F238E27FC236}">
                <a16:creationId xmlns:a16="http://schemas.microsoft.com/office/drawing/2014/main" id="{27A98691-FB86-C8BE-191A-49E0C8F5A9D8}"/>
              </a:ext>
            </a:extLst>
          </p:cNvPr>
          <p:cNvGrpSpPr/>
          <p:nvPr/>
        </p:nvGrpSpPr>
        <p:grpSpPr>
          <a:xfrm>
            <a:off x="6108159" y="1692318"/>
            <a:ext cx="5985034" cy="4651851"/>
            <a:chOff x="6066031" y="1526593"/>
            <a:chExt cx="5985034" cy="4651851"/>
          </a:xfrm>
        </p:grpSpPr>
        <p:sp>
          <p:nvSpPr>
            <p:cNvPr id="45" name="正方形/長方形 44">
              <a:extLst>
                <a:ext uri="{FF2B5EF4-FFF2-40B4-BE49-F238E27FC236}">
                  <a16:creationId xmlns:a16="http://schemas.microsoft.com/office/drawing/2014/main" id="{90FA3452-5A54-AC1A-746D-8371A1B3CC86}"/>
                </a:ext>
              </a:extLst>
            </p:cNvPr>
            <p:cNvSpPr/>
            <p:nvPr/>
          </p:nvSpPr>
          <p:spPr>
            <a:xfrm>
              <a:off x="6168008" y="1526593"/>
              <a:ext cx="5883057" cy="46310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46" name="グラフ 45">
              <a:extLst>
                <a:ext uri="{FF2B5EF4-FFF2-40B4-BE49-F238E27FC236}">
                  <a16:creationId xmlns:a16="http://schemas.microsoft.com/office/drawing/2014/main" id="{D89C9CB2-B4EA-3651-2774-9F9D0608C91D}"/>
                </a:ext>
              </a:extLst>
            </p:cNvPr>
            <p:cNvGraphicFramePr>
              <a:graphicFrameLocks/>
            </p:cNvGraphicFramePr>
            <p:nvPr>
              <p:extLst>
                <p:ext uri="{D42A27DB-BD31-4B8C-83A1-F6EECF244321}">
                  <p14:modId xmlns:p14="http://schemas.microsoft.com/office/powerpoint/2010/main" val="510527058"/>
                </p:ext>
              </p:extLst>
            </p:nvPr>
          </p:nvGraphicFramePr>
          <p:xfrm>
            <a:off x="9289759" y="3606549"/>
            <a:ext cx="2433923" cy="24083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7" name="グラフ 46">
              <a:extLst>
                <a:ext uri="{FF2B5EF4-FFF2-40B4-BE49-F238E27FC236}">
                  <a16:creationId xmlns:a16="http://schemas.microsoft.com/office/drawing/2014/main" id="{B422D404-3F1B-4A7E-2DC5-12FCC95426BC}"/>
                </a:ext>
              </a:extLst>
            </p:cNvPr>
            <p:cNvGraphicFramePr>
              <a:graphicFrameLocks/>
            </p:cNvGraphicFramePr>
            <p:nvPr>
              <p:extLst>
                <p:ext uri="{D42A27DB-BD31-4B8C-83A1-F6EECF244321}">
                  <p14:modId xmlns:p14="http://schemas.microsoft.com/office/powerpoint/2010/main" val="2351023120"/>
                </p:ext>
              </p:extLst>
            </p:nvPr>
          </p:nvGraphicFramePr>
          <p:xfrm>
            <a:off x="6215665" y="3724472"/>
            <a:ext cx="2807193" cy="217804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8" name="グラフ 47">
              <a:extLst>
                <a:ext uri="{FF2B5EF4-FFF2-40B4-BE49-F238E27FC236}">
                  <a16:creationId xmlns:a16="http://schemas.microsoft.com/office/drawing/2014/main" id="{A2D8D311-A1A6-755A-1AFA-066F69404AC6}"/>
                </a:ext>
              </a:extLst>
            </p:cNvPr>
            <p:cNvGraphicFramePr>
              <a:graphicFrameLocks/>
            </p:cNvGraphicFramePr>
            <p:nvPr>
              <p:extLst>
                <p:ext uri="{D42A27DB-BD31-4B8C-83A1-F6EECF244321}">
                  <p14:modId xmlns:p14="http://schemas.microsoft.com/office/powerpoint/2010/main" val="3680655392"/>
                </p:ext>
              </p:extLst>
            </p:nvPr>
          </p:nvGraphicFramePr>
          <p:xfrm>
            <a:off x="7694310" y="1589384"/>
            <a:ext cx="2604847" cy="2089150"/>
          </p:xfrm>
          <a:graphic>
            <a:graphicData uri="http://schemas.openxmlformats.org/drawingml/2006/chart">
              <c:chart xmlns:c="http://schemas.openxmlformats.org/drawingml/2006/chart" xmlns:r="http://schemas.openxmlformats.org/officeDocument/2006/relationships" r:id="rId8"/>
            </a:graphicData>
          </a:graphic>
        </p:graphicFrame>
        <p:sp>
          <p:nvSpPr>
            <p:cNvPr id="49" name="正方形/長方形 48">
              <a:extLst>
                <a:ext uri="{FF2B5EF4-FFF2-40B4-BE49-F238E27FC236}">
                  <a16:creationId xmlns:a16="http://schemas.microsoft.com/office/drawing/2014/main" id="{B411273C-D579-E786-F8AA-B8472DD146C5}"/>
                </a:ext>
              </a:extLst>
            </p:cNvPr>
            <p:cNvSpPr/>
            <p:nvPr/>
          </p:nvSpPr>
          <p:spPr>
            <a:xfrm>
              <a:off x="8997424" y="1920090"/>
              <a:ext cx="1079142" cy="877163"/>
            </a:xfrm>
            <a:prstGeom prst="rect">
              <a:avLst/>
            </a:prstGeom>
          </p:spPr>
          <p:txBody>
            <a:bodyPr wrap="square">
              <a:spAutoFit/>
            </a:bodyPr>
            <a:lstStyle/>
            <a:p>
              <a:pPr algn="ctr"/>
              <a:r>
                <a:rPr lang="ja-JP" altLang="en-US" sz="1300" b="1" kern="600" spc="30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女性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2400" b="1" kern="600" spc="300" dirty="0">
                  <a:solidFill>
                    <a:schemeClr val="bg1"/>
                  </a:solidFill>
                  <a:latin typeface="メイリオ" panose="020B0604030504040204" pitchFamily="50" charset="-128"/>
                  <a:ea typeface="メイリオ" panose="020B0604030504040204" pitchFamily="50" charset="-128"/>
                </a:rPr>
                <a:t>30</a:t>
              </a:r>
            </a:p>
            <a:p>
              <a:pPr algn="ctr"/>
              <a:r>
                <a:rPr lang="ja-JP" altLang="en-US" sz="1300" b="1" kern="600" spc="300">
                  <a:solidFill>
                    <a:schemeClr val="bg1"/>
                  </a:solidFill>
                  <a:latin typeface="メイリオ" panose="020B0604030504040204" pitchFamily="50" charset="-128"/>
                  <a:ea typeface="メイリオ" panose="020B0604030504040204" pitchFamily="50" charset="-128"/>
                </a:rPr>
                <a:t>％</a:t>
              </a:r>
              <a:endParaRPr lang="ja-JP" altLang="en-US" sz="1300" b="1" dirty="0">
                <a:solidFill>
                  <a:schemeClr val="bg1"/>
                </a:solidFill>
              </a:endParaRPr>
            </a:p>
          </p:txBody>
        </p:sp>
        <p:sp>
          <p:nvSpPr>
            <p:cNvPr id="50" name="正方形/長方形 49">
              <a:extLst>
                <a:ext uri="{FF2B5EF4-FFF2-40B4-BE49-F238E27FC236}">
                  <a16:creationId xmlns:a16="http://schemas.microsoft.com/office/drawing/2014/main" id="{B5C9BA5F-D99D-947B-6426-B6305B4C7F5A}"/>
                </a:ext>
              </a:extLst>
            </p:cNvPr>
            <p:cNvSpPr/>
            <p:nvPr/>
          </p:nvSpPr>
          <p:spPr>
            <a:xfrm>
              <a:off x="8068291" y="2423960"/>
              <a:ext cx="1079142" cy="877163"/>
            </a:xfrm>
            <a:prstGeom prst="rect">
              <a:avLst/>
            </a:prstGeom>
          </p:spPr>
          <p:txBody>
            <a:bodyPr wrap="square">
              <a:spAutoFit/>
            </a:bodyPr>
            <a:lstStyle/>
            <a:p>
              <a:pPr algn="ctr"/>
              <a:r>
                <a:rPr lang="ja-JP" altLang="en-US" sz="1300" b="1" kern="600" spc="30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男性</a:t>
              </a:r>
              <a:endParaRPr lang="en-US" altLang="ja-JP" sz="1300" b="1" kern="600" spc="3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2400" b="1" kern="600" spc="300" dirty="0">
                  <a:solidFill>
                    <a:schemeClr val="bg1"/>
                  </a:solidFill>
                  <a:latin typeface="メイリオ" panose="020B0604030504040204" pitchFamily="50" charset="-128"/>
                  <a:ea typeface="メイリオ" panose="020B0604030504040204" pitchFamily="50" charset="-128"/>
                </a:rPr>
                <a:t>70</a:t>
              </a:r>
            </a:p>
            <a:p>
              <a:pPr algn="ctr"/>
              <a:r>
                <a:rPr lang="ja-JP" altLang="en-US" sz="1300" b="1" kern="600" spc="300">
                  <a:solidFill>
                    <a:schemeClr val="bg1"/>
                  </a:solidFill>
                  <a:latin typeface="メイリオ" panose="020B0604030504040204" pitchFamily="50" charset="-128"/>
                  <a:ea typeface="メイリオ" panose="020B0604030504040204" pitchFamily="50" charset="-128"/>
                </a:rPr>
                <a:t>％</a:t>
              </a:r>
              <a:endParaRPr lang="ja-JP" altLang="en-US" sz="1300" b="1" dirty="0">
                <a:solidFill>
                  <a:schemeClr val="bg1"/>
                </a:solidFill>
              </a:endParaRPr>
            </a:p>
          </p:txBody>
        </p:sp>
        <p:sp>
          <p:nvSpPr>
            <p:cNvPr id="51" name="正方形/長方形 50">
              <a:extLst>
                <a:ext uri="{FF2B5EF4-FFF2-40B4-BE49-F238E27FC236}">
                  <a16:creationId xmlns:a16="http://schemas.microsoft.com/office/drawing/2014/main" id="{644FE0DA-B357-8DCE-FF18-B43C52FEC528}"/>
                </a:ext>
              </a:extLst>
            </p:cNvPr>
            <p:cNvSpPr/>
            <p:nvPr/>
          </p:nvSpPr>
          <p:spPr>
            <a:xfrm>
              <a:off x="8389341" y="4374712"/>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2" name="正方形/長方形 51">
              <a:extLst>
                <a:ext uri="{FF2B5EF4-FFF2-40B4-BE49-F238E27FC236}">
                  <a16:creationId xmlns:a16="http://schemas.microsoft.com/office/drawing/2014/main" id="{B0748542-16AD-B1B4-9979-C350C08F79FF}"/>
                </a:ext>
              </a:extLst>
            </p:cNvPr>
            <p:cNvSpPr/>
            <p:nvPr/>
          </p:nvSpPr>
          <p:spPr>
            <a:xfrm>
              <a:off x="7777042" y="3623310"/>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3" name="正方形/長方形 52">
              <a:extLst>
                <a:ext uri="{FF2B5EF4-FFF2-40B4-BE49-F238E27FC236}">
                  <a16:creationId xmlns:a16="http://schemas.microsoft.com/office/drawing/2014/main" id="{92889FC2-0B44-6804-AF55-6B7CCDCE045C}"/>
                </a:ext>
              </a:extLst>
            </p:cNvPr>
            <p:cNvSpPr/>
            <p:nvPr/>
          </p:nvSpPr>
          <p:spPr>
            <a:xfrm>
              <a:off x="6066031" y="3720028"/>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代以上</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CDCF244B-5A89-D69C-4876-F3F89ECCE068}"/>
                </a:ext>
              </a:extLst>
            </p:cNvPr>
            <p:cNvSpPr/>
            <p:nvPr/>
          </p:nvSpPr>
          <p:spPr>
            <a:xfrm>
              <a:off x="8014408" y="5735233"/>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円/楕円 344">
              <a:extLst>
                <a:ext uri="{FF2B5EF4-FFF2-40B4-BE49-F238E27FC236}">
                  <a16:creationId xmlns:a16="http://schemas.microsoft.com/office/drawing/2014/main" id="{8494B2A0-BEE2-7B75-EF88-661E61E638D1}"/>
                </a:ext>
              </a:extLst>
            </p:cNvPr>
            <p:cNvSpPr/>
            <p:nvPr/>
          </p:nvSpPr>
          <p:spPr>
            <a:xfrm>
              <a:off x="7105618" y="4288534"/>
              <a:ext cx="1029274" cy="102927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6" name="正方形/長方形 55">
              <a:extLst>
                <a:ext uri="{FF2B5EF4-FFF2-40B4-BE49-F238E27FC236}">
                  <a16:creationId xmlns:a16="http://schemas.microsoft.com/office/drawing/2014/main" id="{501BFEBC-EA65-12A5-422E-45B626257A33}"/>
                </a:ext>
              </a:extLst>
            </p:cNvPr>
            <p:cNvSpPr/>
            <p:nvPr/>
          </p:nvSpPr>
          <p:spPr>
            <a:xfrm>
              <a:off x="7108021" y="3487458"/>
              <a:ext cx="706599"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7" name="正方形/長方形 56">
              <a:extLst>
                <a:ext uri="{FF2B5EF4-FFF2-40B4-BE49-F238E27FC236}">
                  <a16:creationId xmlns:a16="http://schemas.microsoft.com/office/drawing/2014/main" id="{1A3DAC2B-CD9C-8E5A-D39A-C692DE75B5E7}"/>
                </a:ext>
              </a:extLst>
            </p:cNvPr>
            <p:cNvSpPr/>
            <p:nvPr/>
          </p:nvSpPr>
          <p:spPr>
            <a:xfrm>
              <a:off x="8122052" y="4471273"/>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13</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58" name="正方形/長方形 57">
              <a:extLst>
                <a:ext uri="{FF2B5EF4-FFF2-40B4-BE49-F238E27FC236}">
                  <a16:creationId xmlns:a16="http://schemas.microsoft.com/office/drawing/2014/main" id="{8DB083C1-6BF8-2472-D9C4-BF6EE83169F0}"/>
                </a:ext>
              </a:extLst>
            </p:cNvPr>
            <p:cNvSpPr/>
            <p:nvPr/>
          </p:nvSpPr>
          <p:spPr>
            <a:xfrm>
              <a:off x="7805484" y="5326925"/>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28</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59" name="正方形/長方形 58">
              <a:extLst>
                <a:ext uri="{FF2B5EF4-FFF2-40B4-BE49-F238E27FC236}">
                  <a16:creationId xmlns:a16="http://schemas.microsoft.com/office/drawing/2014/main" id="{6262BA0D-30DD-7153-B70A-E4AA4CB826D7}"/>
                </a:ext>
              </a:extLst>
            </p:cNvPr>
            <p:cNvSpPr/>
            <p:nvPr/>
          </p:nvSpPr>
          <p:spPr>
            <a:xfrm>
              <a:off x="6634602" y="4980315"/>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27</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60" name="正方形/長方形 59">
              <a:extLst>
                <a:ext uri="{FF2B5EF4-FFF2-40B4-BE49-F238E27FC236}">
                  <a16:creationId xmlns:a16="http://schemas.microsoft.com/office/drawing/2014/main" id="{39D55888-1839-8237-46F0-67EE6ED3F470}"/>
                </a:ext>
              </a:extLst>
            </p:cNvPr>
            <p:cNvSpPr/>
            <p:nvPr/>
          </p:nvSpPr>
          <p:spPr>
            <a:xfrm>
              <a:off x="6906014" y="4023360"/>
              <a:ext cx="628600"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17</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61" name="正方形/長方形 60">
              <a:extLst>
                <a:ext uri="{FF2B5EF4-FFF2-40B4-BE49-F238E27FC236}">
                  <a16:creationId xmlns:a16="http://schemas.microsoft.com/office/drawing/2014/main" id="{ABD5565D-8B77-89F6-6E33-A60BFBF70666}"/>
                </a:ext>
              </a:extLst>
            </p:cNvPr>
            <p:cNvSpPr/>
            <p:nvPr/>
          </p:nvSpPr>
          <p:spPr>
            <a:xfrm>
              <a:off x="7817239" y="4033894"/>
              <a:ext cx="538914" cy="43088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12</a:t>
              </a:r>
              <a:r>
                <a:rPr lang="ja-JP" altLang="en-US" sz="800" kern="600" spc="300" dirty="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62" name="正方形/長方形 61">
              <a:extLst>
                <a:ext uri="{FF2B5EF4-FFF2-40B4-BE49-F238E27FC236}">
                  <a16:creationId xmlns:a16="http://schemas.microsoft.com/office/drawing/2014/main" id="{0B91E806-E1E1-213D-97C8-2ECA1425100A}"/>
                </a:ext>
              </a:extLst>
            </p:cNvPr>
            <p:cNvSpPr/>
            <p:nvPr/>
          </p:nvSpPr>
          <p:spPr>
            <a:xfrm>
              <a:off x="8780011" y="3868863"/>
              <a:ext cx="1079142" cy="307777"/>
            </a:xfrm>
            <a:prstGeom prst="rect">
              <a:avLst/>
            </a:prstGeom>
          </p:spPr>
          <p:txBody>
            <a:bodyPr wrap="square" lIns="91440" tIns="45720" rIns="91440" bIns="45720" anchor="t">
              <a:spAutoFit/>
            </a:bodyPr>
            <a:lstStyle/>
            <a:p>
              <a:pPr algn="ctr"/>
              <a:r>
                <a:rPr lang="en-US" altLang="ja-JP" sz="1400" kern="600" spc="300" dirty="0">
                  <a:solidFill>
                    <a:schemeClr val="accent3"/>
                  </a:solidFill>
                  <a:latin typeface="メイリオ"/>
                  <a:ea typeface="メイリオ"/>
                  <a:cs typeface="メイリオ" panose="020B0604030504040204" pitchFamily="50" charset="-128"/>
                </a:rPr>
                <a:t>60</a:t>
              </a:r>
              <a:r>
                <a:rPr lang="ja-JP" altLang="en-US" sz="1100" kern="600" spc="300">
                  <a:solidFill>
                    <a:schemeClr val="accent3"/>
                  </a:solidFill>
                  <a:latin typeface="メイリオ"/>
                  <a:ea typeface="メイリオ"/>
                  <a:cs typeface="メイリオ" panose="020B0604030504040204" pitchFamily="50" charset="-128"/>
                </a:rPr>
                <a:t>代以上</a:t>
              </a:r>
              <a:endParaRPr lang="ja-JP" altLang="en-US" sz="1100" kern="600" spc="30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63" name="Group 17">
              <a:extLst>
                <a:ext uri="{FF2B5EF4-FFF2-40B4-BE49-F238E27FC236}">
                  <a16:creationId xmlns:a16="http://schemas.microsoft.com/office/drawing/2014/main" id="{979DAB65-96EA-2B7D-D608-D3194FCCC797}"/>
                </a:ext>
              </a:extLst>
            </p:cNvPr>
            <p:cNvGrpSpPr>
              <a:grpSpLocks/>
            </p:cNvGrpSpPr>
            <p:nvPr/>
          </p:nvGrpSpPr>
          <p:grpSpPr bwMode="auto">
            <a:xfrm>
              <a:off x="6347307" y="1722451"/>
              <a:ext cx="719859" cy="568466"/>
              <a:chOff x="2206" y="1402"/>
              <a:chExt cx="485" cy="383"/>
            </a:xfrm>
          </p:grpSpPr>
          <p:sp>
            <p:nvSpPr>
              <p:cNvPr id="82" name="Freeform 18">
                <a:extLst>
                  <a:ext uri="{FF2B5EF4-FFF2-40B4-BE49-F238E27FC236}">
                    <a16:creationId xmlns:a16="http://schemas.microsoft.com/office/drawing/2014/main" id="{296061FA-9660-4594-B369-D2B3B55AB34B}"/>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3" name="Freeform 19">
                <a:extLst>
                  <a:ext uri="{FF2B5EF4-FFF2-40B4-BE49-F238E27FC236}">
                    <a16:creationId xmlns:a16="http://schemas.microsoft.com/office/drawing/2014/main" id="{79FFE75D-40EB-B8DB-8B7A-237DE9FD5C9B}"/>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64" name="正方形/長方形 63">
              <a:extLst>
                <a:ext uri="{FF2B5EF4-FFF2-40B4-BE49-F238E27FC236}">
                  <a16:creationId xmlns:a16="http://schemas.microsoft.com/office/drawing/2014/main" id="{E847F64F-111C-FEAF-47D7-7784432F9462}"/>
                </a:ext>
              </a:extLst>
            </p:cNvPr>
            <p:cNvSpPr/>
            <p:nvPr/>
          </p:nvSpPr>
          <p:spPr>
            <a:xfrm>
              <a:off x="10911874" y="3756836"/>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5" name="円/楕円 366">
              <a:extLst>
                <a:ext uri="{FF2B5EF4-FFF2-40B4-BE49-F238E27FC236}">
                  <a16:creationId xmlns:a16="http://schemas.microsoft.com/office/drawing/2014/main" id="{BF628A2E-8B8A-FE3F-B4DC-A2864B902A79}"/>
                </a:ext>
              </a:extLst>
            </p:cNvPr>
            <p:cNvSpPr/>
            <p:nvPr/>
          </p:nvSpPr>
          <p:spPr>
            <a:xfrm>
              <a:off x="10003897" y="4314436"/>
              <a:ext cx="1029274" cy="102927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DF94EC7D-FF58-4409-FB34-61C1FEBA9B47}"/>
                </a:ext>
              </a:extLst>
            </p:cNvPr>
            <p:cNvSpPr/>
            <p:nvPr/>
          </p:nvSpPr>
          <p:spPr>
            <a:xfrm>
              <a:off x="10437117" y="3342063"/>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62092B37-A6EA-F2A9-0A58-519D66974033}"/>
                </a:ext>
              </a:extLst>
            </p:cNvPr>
            <p:cNvSpPr/>
            <p:nvPr/>
          </p:nvSpPr>
          <p:spPr>
            <a:xfrm>
              <a:off x="9553715" y="5870667"/>
              <a:ext cx="107914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8" name="正方形/長方形 67">
              <a:extLst>
                <a:ext uri="{FF2B5EF4-FFF2-40B4-BE49-F238E27FC236}">
                  <a16:creationId xmlns:a16="http://schemas.microsoft.com/office/drawing/2014/main" id="{88AD4C19-2D22-D4B1-CB90-E8C0022FB80C}"/>
                </a:ext>
              </a:extLst>
            </p:cNvPr>
            <p:cNvSpPr/>
            <p:nvPr/>
          </p:nvSpPr>
          <p:spPr>
            <a:xfrm>
              <a:off x="9910327" y="3465513"/>
              <a:ext cx="704902" cy="307777"/>
            </a:xfrm>
            <a:prstGeom prst="rect">
              <a:avLst/>
            </a:prstGeom>
          </p:spPr>
          <p:txBody>
            <a:bodyPr wrap="square">
              <a:spAutoFit/>
            </a:bodyPr>
            <a:lstStyle/>
            <a:p>
              <a:pPr algn="ctr"/>
              <a:r>
                <a:rPr lang="en-US" altLang="ja-JP" sz="14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a:t>
              </a:r>
              <a:endParaRPr lang="en-US" altLang="ja-JP" sz="1100" kern="600" spc="3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9" name="正方形/長方形 68">
              <a:extLst>
                <a:ext uri="{FF2B5EF4-FFF2-40B4-BE49-F238E27FC236}">
                  <a16:creationId xmlns:a16="http://schemas.microsoft.com/office/drawing/2014/main" id="{DAE40A54-FE53-0587-1A50-149D5B531F33}"/>
                </a:ext>
              </a:extLst>
            </p:cNvPr>
            <p:cNvSpPr/>
            <p:nvPr/>
          </p:nvSpPr>
          <p:spPr>
            <a:xfrm>
              <a:off x="10152461" y="3208711"/>
              <a:ext cx="648795" cy="307777"/>
            </a:xfrm>
            <a:prstGeom prst="rect">
              <a:avLst/>
            </a:prstGeom>
          </p:spPr>
          <p:txBody>
            <a:bodyPr wrap="square">
              <a:spAutoFit/>
            </a:bodyPr>
            <a:lstStyle/>
            <a:p>
              <a:pPr algn="ctr"/>
              <a:r>
                <a:rPr lang="en-US" altLang="ja-JP" sz="1400" kern="600" spc="300" dirty="0">
                  <a:solidFill>
                    <a:schemeClr val="bg2">
                      <a:lumMod val="50000"/>
                    </a:schemeClr>
                  </a:solidFill>
                  <a:latin typeface="メイリオ" panose="020B0604030504040204" pitchFamily="50" charset="-128"/>
                  <a:ea typeface="メイリオ" panose="020B0604030504040204" pitchFamily="50" charset="-128"/>
                </a:rPr>
                <a:t>1</a:t>
              </a:r>
              <a:r>
                <a:rPr lang="ja-JP" altLang="en-US" sz="800" kern="600" spc="300">
                  <a:solidFill>
                    <a:schemeClr val="bg2">
                      <a:lumMod val="50000"/>
                    </a:schemeClr>
                  </a:solidFill>
                  <a:latin typeface="メイリオ" panose="020B0604030504040204" pitchFamily="50" charset="-128"/>
                  <a:ea typeface="メイリオ" panose="020B0604030504040204" pitchFamily="50" charset="-128"/>
                </a:rPr>
                <a:t>％</a:t>
              </a:r>
              <a:endParaRPr lang="ja-JP" altLang="en-US" sz="800" dirty="0">
                <a:solidFill>
                  <a:schemeClr val="bg2">
                    <a:lumMod val="50000"/>
                  </a:schemeClr>
                </a:solidFill>
              </a:endParaRPr>
            </a:p>
          </p:txBody>
        </p:sp>
        <p:sp>
          <p:nvSpPr>
            <p:cNvPr id="70" name="正方形/長方形 69">
              <a:extLst>
                <a:ext uri="{FF2B5EF4-FFF2-40B4-BE49-F238E27FC236}">
                  <a16:creationId xmlns:a16="http://schemas.microsoft.com/office/drawing/2014/main" id="{850E2D89-73A6-3F53-A884-71D7DD8EA805}"/>
                </a:ext>
              </a:extLst>
            </p:cNvPr>
            <p:cNvSpPr/>
            <p:nvPr/>
          </p:nvSpPr>
          <p:spPr>
            <a:xfrm>
              <a:off x="11002755" y="4826427"/>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24</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71" name="正方形/長方形 70">
              <a:extLst>
                <a:ext uri="{FF2B5EF4-FFF2-40B4-BE49-F238E27FC236}">
                  <a16:creationId xmlns:a16="http://schemas.microsoft.com/office/drawing/2014/main" id="{32884395-72DC-CBAF-CE3D-5ABDE97D3CE8}"/>
                </a:ext>
              </a:extLst>
            </p:cNvPr>
            <p:cNvSpPr/>
            <p:nvPr/>
          </p:nvSpPr>
          <p:spPr>
            <a:xfrm>
              <a:off x="9963735" y="5373377"/>
              <a:ext cx="648795"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28</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72" name="正方形/長方形 71">
              <a:extLst>
                <a:ext uri="{FF2B5EF4-FFF2-40B4-BE49-F238E27FC236}">
                  <a16:creationId xmlns:a16="http://schemas.microsoft.com/office/drawing/2014/main" id="{05348741-EB55-FF3F-207F-5AFF3E1714C2}"/>
                </a:ext>
              </a:extLst>
            </p:cNvPr>
            <p:cNvSpPr/>
            <p:nvPr/>
          </p:nvSpPr>
          <p:spPr>
            <a:xfrm>
              <a:off x="9553715" y="4317385"/>
              <a:ext cx="646329" cy="30777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32</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sp>
          <p:nvSpPr>
            <p:cNvPr id="73" name="正方形/長方形 72">
              <a:extLst>
                <a:ext uri="{FF2B5EF4-FFF2-40B4-BE49-F238E27FC236}">
                  <a16:creationId xmlns:a16="http://schemas.microsoft.com/office/drawing/2014/main" id="{326A023B-3B07-BD8F-27F4-3E47E31BADFC}"/>
                </a:ext>
              </a:extLst>
            </p:cNvPr>
            <p:cNvSpPr/>
            <p:nvPr/>
          </p:nvSpPr>
          <p:spPr>
            <a:xfrm>
              <a:off x="10700990" y="3974894"/>
              <a:ext cx="538914" cy="430887"/>
            </a:xfrm>
            <a:prstGeom prst="rect">
              <a:avLst/>
            </a:prstGeom>
          </p:spPr>
          <p:txBody>
            <a:bodyPr wrap="square">
              <a:spAutoFit/>
            </a:bodyPr>
            <a:lstStyle/>
            <a:p>
              <a:pPr algn="ctr"/>
              <a:r>
                <a:rPr lang="en-US" altLang="ja-JP" sz="1400" kern="600" spc="300" dirty="0">
                  <a:solidFill>
                    <a:schemeClr val="bg1"/>
                  </a:solidFill>
                  <a:latin typeface="メイリオ" panose="020B0604030504040204" pitchFamily="50" charset="-128"/>
                  <a:ea typeface="メイリオ" panose="020B0604030504040204" pitchFamily="50" charset="-128"/>
                </a:rPr>
                <a:t>12</a:t>
              </a:r>
              <a:r>
                <a:rPr lang="ja-JP" altLang="en-US" sz="800" kern="600" spc="300">
                  <a:solidFill>
                    <a:schemeClr val="bg1"/>
                  </a:solidFill>
                  <a:latin typeface="メイリオ" panose="020B0604030504040204" pitchFamily="50" charset="-128"/>
                  <a:ea typeface="メイリオ" panose="020B0604030504040204" pitchFamily="50" charset="-128"/>
                </a:rPr>
                <a:t>％</a:t>
              </a:r>
              <a:endParaRPr lang="ja-JP" altLang="en-US" sz="800" dirty="0">
                <a:solidFill>
                  <a:schemeClr val="bg1"/>
                </a:solidFill>
              </a:endParaRPr>
            </a:p>
          </p:txBody>
        </p:sp>
        <p:cxnSp>
          <p:nvCxnSpPr>
            <p:cNvPr id="74" name="直線コネクタ 73">
              <a:extLst>
                <a:ext uri="{FF2B5EF4-FFF2-40B4-BE49-F238E27FC236}">
                  <a16:creationId xmlns:a16="http://schemas.microsoft.com/office/drawing/2014/main" id="{9246A5FB-7E2A-E51D-7046-0401B4A19665}"/>
                </a:ext>
              </a:extLst>
            </p:cNvPr>
            <p:cNvCxnSpPr>
              <a:cxnSpLocks/>
            </p:cNvCxnSpPr>
            <p:nvPr/>
          </p:nvCxnSpPr>
          <p:spPr>
            <a:xfrm>
              <a:off x="10490681" y="3505173"/>
              <a:ext cx="27589" cy="2439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テキスト ボックス 74">
              <a:extLst>
                <a:ext uri="{FF2B5EF4-FFF2-40B4-BE49-F238E27FC236}">
                  <a16:creationId xmlns:a16="http://schemas.microsoft.com/office/drawing/2014/main" id="{ECFFF09E-B266-B550-324F-C17F9D4FE8C7}"/>
                </a:ext>
              </a:extLst>
            </p:cNvPr>
            <p:cNvSpPr txBox="1"/>
            <p:nvPr/>
          </p:nvSpPr>
          <p:spPr>
            <a:xfrm>
              <a:off x="7232428" y="4683459"/>
              <a:ext cx="780951" cy="338554"/>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女性</a:t>
              </a:r>
              <a:endParaRPr kumimoji="1" lang="ja-JP" altLang="en-US" sz="1600" b="1" dirty="0">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DB64695A-66EB-2C2B-B45C-A8DA87C3043C}"/>
                </a:ext>
              </a:extLst>
            </p:cNvPr>
            <p:cNvSpPr txBox="1"/>
            <p:nvPr/>
          </p:nvSpPr>
          <p:spPr>
            <a:xfrm>
              <a:off x="10152461" y="4655819"/>
              <a:ext cx="716683" cy="338554"/>
            </a:xfrm>
            <a:prstGeom prst="rect">
              <a:avLst/>
            </a:prstGeom>
            <a:noFill/>
          </p:spPr>
          <p:txBody>
            <a:bodyPr wrap="square" rtlCol="0">
              <a:spAutoFit/>
            </a:bodyPr>
            <a:lstStyle/>
            <a:p>
              <a:pPr algn="ctr"/>
              <a:r>
                <a:rPr lang="ja-JP" altLang="en-US" sz="1600" b="1" dirty="0">
                  <a:latin typeface="Meiryo" panose="020B0604030504040204" pitchFamily="34" charset="-128"/>
                  <a:ea typeface="Meiryo" panose="020B0604030504040204" pitchFamily="34" charset="-128"/>
                </a:rPr>
                <a:t>男性</a:t>
              </a:r>
              <a:endParaRPr kumimoji="1" lang="ja-JP" altLang="en-US" sz="1600" b="1" dirty="0">
                <a:latin typeface="Meiryo" panose="020B0604030504040204" pitchFamily="34" charset="-128"/>
                <a:ea typeface="Meiryo" panose="020B0604030504040204" pitchFamily="34" charset="-128"/>
              </a:endParaRPr>
            </a:p>
          </p:txBody>
        </p:sp>
        <p:sp>
          <p:nvSpPr>
            <p:cNvPr id="77" name="正方形/長方形 76">
              <a:extLst>
                <a:ext uri="{FF2B5EF4-FFF2-40B4-BE49-F238E27FC236}">
                  <a16:creationId xmlns:a16="http://schemas.microsoft.com/office/drawing/2014/main" id="{1D8753B1-42DF-1F9D-C06B-4FC022E0CD61}"/>
                </a:ext>
              </a:extLst>
            </p:cNvPr>
            <p:cNvSpPr/>
            <p:nvPr/>
          </p:nvSpPr>
          <p:spPr>
            <a:xfrm>
              <a:off x="10834623" y="3529911"/>
              <a:ext cx="648795" cy="307777"/>
            </a:xfrm>
            <a:prstGeom prst="rect">
              <a:avLst/>
            </a:prstGeom>
          </p:spPr>
          <p:txBody>
            <a:bodyPr wrap="square">
              <a:spAutoFit/>
            </a:bodyPr>
            <a:lstStyle/>
            <a:p>
              <a:pPr algn="ctr"/>
              <a:r>
                <a:rPr lang="en-US" altLang="ja-JP" sz="1400" kern="600" spc="300" dirty="0">
                  <a:solidFill>
                    <a:schemeClr val="bg2">
                      <a:lumMod val="50000"/>
                    </a:schemeClr>
                  </a:solidFill>
                  <a:latin typeface="メイリオ" panose="020B0604030504040204" pitchFamily="50" charset="-128"/>
                  <a:ea typeface="メイリオ" panose="020B0604030504040204" pitchFamily="50" charset="-128"/>
                </a:rPr>
                <a:t>3</a:t>
              </a:r>
              <a:r>
                <a:rPr lang="ja-JP" altLang="en-US" sz="800" kern="600" spc="300">
                  <a:solidFill>
                    <a:schemeClr val="bg2">
                      <a:lumMod val="50000"/>
                    </a:schemeClr>
                  </a:solidFill>
                  <a:latin typeface="メイリオ" panose="020B0604030504040204" pitchFamily="50" charset="-128"/>
                  <a:ea typeface="メイリオ" panose="020B0604030504040204" pitchFamily="50" charset="-128"/>
                </a:rPr>
                <a:t>％</a:t>
              </a:r>
              <a:endParaRPr lang="ja-JP" altLang="en-US" sz="800" dirty="0">
                <a:solidFill>
                  <a:schemeClr val="bg2">
                    <a:lumMod val="50000"/>
                  </a:schemeClr>
                </a:solidFill>
              </a:endParaRPr>
            </a:p>
          </p:txBody>
        </p:sp>
        <p:cxnSp>
          <p:nvCxnSpPr>
            <p:cNvPr id="79" name="直線コネクタ 78">
              <a:extLst>
                <a:ext uri="{FF2B5EF4-FFF2-40B4-BE49-F238E27FC236}">
                  <a16:creationId xmlns:a16="http://schemas.microsoft.com/office/drawing/2014/main" id="{FDFFAFAB-3D0D-27BE-4E6C-C6B61F1086C8}"/>
                </a:ext>
              </a:extLst>
            </p:cNvPr>
            <p:cNvCxnSpPr>
              <a:cxnSpLocks/>
            </p:cNvCxnSpPr>
            <p:nvPr/>
          </p:nvCxnSpPr>
          <p:spPr>
            <a:xfrm flipH="1">
              <a:off x="10692480" y="3660202"/>
              <a:ext cx="233821" cy="9099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正方形/長方形 79">
              <a:extLst>
                <a:ext uri="{FF2B5EF4-FFF2-40B4-BE49-F238E27FC236}">
                  <a16:creationId xmlns:a16="http://schemas.microsoft.com/office/drawing/2014/main" id="{52324E69-0DF6-6929-EB29-F03C5DEEA568}"/>
                </a:ext>
              </a:extLst>
            </p:cNvPr>
            <p:cNvSpPr/>
            <p:nvPr/>
          </p:nvSpPr>
          <p:spPr>
            <a:xfrm>
              <a:off x="7634658" y="3365912"/>
              <a:ext cx="538914" cy="307777"/>
            </a:xfrm>
            <a:prstGeom prst="rect">
              <a:avLst/>
            </a:prstGeom>
          </p:spPr>
          <p:txBody>
            <a:bodyPr wrap="square">
              <a:spAutoFit/>
            </a:bodyPr>
            <a:lstStyle/>
            <a:p>
              <a:pPr algn="ctr"/>
              <a:r>
                <a:rPr lang="en-US" altLang="ja-JP" sz="1400" kern="600" spc="300" dirty="0">
                  <a:solidFill>
                    <a:schemeClr val="tx2"/>
                  </a:solidFill>
                  <a:latin typeface="メイリオ" panose="020B0604030504040204" pitchFamily="50" charset="-128"/>
                  <a:ea typeface="メイリオ" panose="020B0604030504040204" pitchFamily="50" charset="-128"/>
                </a:rPr>
                <a:t>3</a:t>
              </a:r>
              <a:r>
                <a:rPr lang="ja-JP" altLang="en-US" sz="800" kern="600" spc="300">
                  <a:solidFill>
                    <a:schemeClr val="tx2"/>
                  </a:solidFill>
                  <a:latin typeface="メイリオ" panose="020B0604030504040204" pitchFamily="50" charset="-128"/>
                  <a:ea typeface="メイリオ" panose="020B0604030504040204" pitchFamily="50" charset="-128"/>
                </a:rPr>
                <a:t>％</a:t>
              </a:r>
              <a:endParaRPr lang="ja-JP" altLang="en-US" sz="800" dirty="0">
                <a:solidFill>
                  <a:schemeClr val="tx2"/>
                </a:solidFill>
              </a:endParaRPr>
            </a:p>
          </p:txBody>
        </p:sp>
        <p:cxnSp>
          <p:nvCxnSpPr>
            <p:cNvPr id="81" name="直線コネクタ 80">
              <a:extLst>
                <a:ext uri="{FF2B5EF4-FFF2-40B4-BE49-F238E27FC236}">
                  <a16:creationId xmlns:a16="http://schemas.microsoft.com/office/drawing/2014/main" id="{1ADD7E02-0C3E-867A-8760-E9895141228E}"/>
                </a:ext>
              </a:extLst>
            </p:cNvPr>
            <p:cNvCxnSpPr>
              <a:cxnSpLocks/>
            </p:cNvCxnSpPr>
            <p:nvPr/>
          </p:nvCxnSpPr>
          <p:spPr>
            <a:xfrm flipH="1">
              <a:off x="7739766" y="3615224"/>
              <a:ext cx="82715" cy="12386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87" name="正方形/長方形 86">
            <a:extLst>
              <a:ext uri="{FF2B5EF4-FFF2-40B4-BE49-F238E27FC236}">
                <a16:creationId xmlns:a16="http://schemas.microsoft.com/office/drawing/2014/main" id="{3948AB41-8EF0-3A92-7DE7-BD6A7C4F264B}"/>
              </a:ext>
            </a:extLst>
          </p:cNvPr>
          <p:cNvSpPr/>
          <p:nvPr/>
        </p:nvSpPr>
        <p:spPr>
          <a:xfrm>
            <a:off x="119336" y="6306887"/>
            <a:ext cx="6902549" cy="530915"/>
          </a:xfrm>
          <a:prstGeom prst="rect">
            <a:avLst/>
          </a:prstGeom>
        </p:spPr>
        <p:txBody>
          <a:bodyPr wrap="square">
            <a:spAutoFit/>
          </a:bodyPr>
          <a:lstStyle/>
          <a:p>
            <a:pPr defTabSz="1131757">
              <a:lnSpc>
                <a:spcPct val="120000"/>
              </a:lnSpc>
              <a:defRPr/>
            </a:pPr>
            <a:r>
              <a:rPr lang="ja-JP" altLang="en-US" sz="600" dirty="0">
                <a:solidFill>
                  <a:schemeClr val="accent3"/>
                </a:solidFill>
              </a:rPr>
              <a:t>出典：「</a:t>
            </a:r>
            <a:r>
              <a:rPr lang="en-US" altLang="ja-JP" sz="600" dirty="0">
                <a:solidFill>
                  <a:schemeClr val="accent3"/>
                </a:solidFill>
              </a:rPr>
              <a:t>Nielsen </a:t>
            </a:r>
            <a:r>
              <a:rPr lang="en-US" altLang="ja-JP" sz="600" dirty="0" err="1">
                <a:solidFill>
                  <a:schemeClr val="accent3"/>
                </a:solidFill>
              </a:rPr>
              <a:t>NetView</a:t>
            </a:r>
            <a:r>
              <a:rPr lang="en-US" altLang="ja-JP" sz="600" dirty="0">
                <a:solidFill>
                  <a:schemeClr val="accent3"/>
                </a:solidFill>
              </a:rPr>
              <a:t>/Mobile </a:t>
            </a:r>
            <a:r>
              <a:rPr lang="en-US" altLang="ja-JP" sz="600" dirty="0" err="1">
                <a:solidFill>
                  <a:schemeClr val="accent3"/>
                </a:solidFill>
              </a:rPr>
              <a:t>NetView</a:t>
            </a:r>
            <a:r>
              <a:rPr lang="en-US" altLang="ja-JP" sz="600" dirty="0">
                <a:solidFill>
                  <a:schemeClr val="accent3"/>
                </a:solidFill>
              </a:rPr>
              <a:t> Custom Data Feed</a:t>
            </a:r>
            <a:r>
              <a:rPr lang="ja-JP" altLang="en-US" sz="600" dirty="0">
                <a:solidFill>
                  <a:schemeClr val="accent3"/>
                </a:solidFill>
              </a:rPr>
              <a:t>」を元に</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600" dirty="0">
                <a:solidFill>
                  <a:schemeClr val="accent3"/>
                </a:solidFill>
              </a:rPr>
              <a:t>が独自に作成</a:t>
            </a:r>
            <a:endParaRPr lang="en-US" altLang="ja-JP" sz="600" dirty="0">
              <a:solidFill>
                <a:schemeClr val="accent3"/>
              </a:solidFill>
            </a:endParaRP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6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 Weather</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（チャネルレベル）で集計、スマートフォンからのアクセス（アプリの利用を含む））</a:t>
            </a: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600" dirty="0" err="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 Weather</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（チャネルレベル）で集計、家庭と職場からの</a:t>
            </a: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p>
          <a:p>
            <a:pPr defTabSz="1131757">
              <a:lnSpc>
                <a:spcPct val="120000"/>
              </a:lnSpc>
              <a:defRPr/>
            </a:pPr>
            <a:r>
              <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600" dirty="0">
                <a:solidFill>
                  <a:schemeClr val="accent3"/>
                </a:solidFill>
              </a:rPr>
              <a:t>小数点以下を四捨五入しているため、合計しても必ずしも</a:t>
            </a:r>
            <a:r>
              <a:rPr lang="en-US" altLang="ja-JP" sz="600" dirty="0">
                <a:solidFill>
                  <a:schemeClr val="accent3"/>
                </a:solidFill>
              </a:rPr>
              <a:t>100</a:t>
            </a:r>
            <a:r>
              <a:rPr lang="ja-JP" altLang="en-US" sz="600" dirty="0">
                <a:solidFill>
                  <a:schemeClr val="accent3"/>
                </a:solidFill>
              </a:rPr>
              <a:t>とはならない場合がある</a:t>
            </a:r>
            <a:endParaRPr lang="en-US" altLang="ja-JP" sz="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45770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6744072" y="2846085"/>
            <a:ext cx="1440160" cy="1234423"/>
          </a:xfrm>
          <a:prstGeom prst="rect">
            <a:avLst/>
          </a:prstGeom>
        </p:spPr>
      </p:pic>
      <p:pic>
        <p:nvPicPr>
          <p:cNvPr id="2" name="図 1"/>
          <p:cNvPicPr>
            <a:picLocks noChangeAspect="1"/>
          </p:cNvPicPr>
          <p:nvPr/>
        </p:nvPicPr>
        <p:blipFill>
          <a:blip r:embed="rId4">
            <a:extLst>
              <a:ext uri="{BEBA8EAE-BF5A-486C-A8C5-ECC9F3942E4B}">
                <a14:imgProps xmlns:a14="http://schemas.microsoft.com/office/drawing/2010/main">
                  <a14:imgLayer r:embed="rId5">
                    <a14:imgEffect>
                      <a14:backgroundRemoval t="2516" b="94969" l="2959" r="98817"/>
                    </a14:imgEffect>
                  </a14:imgLayer>
                </a14:imgProps>
              </a:ext>
              <a:ext uri="{28A0092B-C50C-407E-A947-70E740481C1C}">
                <a14:useLocalDpi xmlns:a14="http://schemas.microsoft.com/office/drawing/2010/main" val="0"/>
              </a:ext>
            </a:extLst>
          </a:blip>
          <a:stretch>
            <a:fillRect/>
          </a:stretch>
        </p:blipFill>
        <p:spPr>
          <a:xfrm>
            <a:off x="7147312" y="3813492"/>
            <a:ext cx="2117040" cy="1991772"/>
          </a:xfrm>
          <a:prstGeom prst="rect">
            <a:avLst/>
          </a:prstGeom>
        </p:spPr>
      </p:pic>
      <p:pic>
        <p:nvPicPr>
          <p:cNvPr id="3" name="図 2"/>
          <p:cNvPicPr>
            <a:picLocks noChangeAspect="1"/>
          </p:cNvPicPr>
          <p:nvPr/>
        </p:nvPicPr>
        <p:blipFill>
          <a:blip r:embed="rId6">
            <a:extLst>
              <a:ext uri="{BEBA8EAE-BF5A-486C-A8C5-ECC9F3942E4B}">
                <a14:imgProps xmlns:a14="http://schemas.microsoft.com/office/drawing/2010/main">
                  <a14:imgLayer r:embed="rId7">
                    <a14:imgEffect>
                      <a14:backgroundRemoval t="2000" b="98667" l="0" r="98649"/>
                    </a14:imgEffect>
                  </a14:imgLayer>
                </a14:imgProps>
              </a:ext>
              <a:ext uri="{28A0092B-C50C-407E-A947-70E740481C1C}">
                <a14:useLocalDpi xmlns:a14="http://schemas.microsoft.com/office/drawing/2010/main" val="0"/>
              </a:ext>
            </a:extLst>
          </a:blip>
          <a:stretch>
            <a:fillRect/>
          </a:stretch>
        </p:blipFill>
        <p:spPr>
          <a:xfrm>
            <a:off x="8653587" y="2497060"/>
            <a:ext cx="2338957" cy="2370564"/>
          </a:xfrm>
          <a:prstGeom prst="rect">
            <a:avLst/>
          </a:prstGeom>
        </p:spPr>
      </p:pic>
      <p:sp>
        <p:nvSpPr>
          <p:cNvPr id="8" name="フローチャート: 処理 7"/>
          <p:cNvSpPr/>
          <p:nvPr/>
        </p:nvSpPr>
        <p:spPr>
          <a:xfrm>
            <a:off x="5735960" y="1774305"/>
            <a:ext cx="5760640" cy="4680520"/>
          </a:xfrm>
          <a:prstGeom prst="flowChartProcess">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タイトル 1"/>
          <p:cNvSpPr txBox="1">
            <a:spLocks/>
          </p:cNvSpPr>
          <p:nvPr/>
        </p:nvSpPr>
        <p:spPr>
          <a:xfrm>
            <a:off x="1127447" y="1749877"/>
            <a:ext cx="7526139" cy="815027"/>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4000" kern="1200" spc="300">
                <a:solidFill>
                  <a:schemeClr val="tx1"/>
                </a:solidFill>
                <a:latin typeface="+mj-lt"/>
                <a:ea typeface="+mj-ea"/>
                <a:cs typeface="+mj-cs"/>
              </a:defRPr>
            </a:lvl1pPr>
          </a:lstStyle>
          <a:p>
            <a:r>
              <a:rPr lang="ja-JP" altLang="en-US" dirty="0"/>
              <a:t>「花粉情報</a:t>
            </a:r>
            <a:r>
              <a:rPr lang="en-US" altLang="ja-JP" dirty="0"/>
              <a:t>2023</a:t>
            </a:r>
            <a:r>
              <a:rPr lang="ja-JP" altLang="en-US" dirty="0"/>
              <a:t>」のご紹介</a:t>
            </a:r>
          </a:p>
        </p:txBody>
      </p:sp>
    </p:spTree>
    <p:extLst>
      <p:ext uri="{BB962C8B-B14F-4D97-AF65-F5344CB8AC3E}">
        <p14:creationId xmlns:p14="http://schemas.microsoft.com/office/powerpoint/2010/main" val="369387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「花粉情報</a:t>
            </a:r>
            <a:r>
              <a:rPr lang="en-US" altLang="ja-JP" dirty="0"/>
              <a:t>2023</a:t>
            </a:r>
            <a:r>
              <a:rPr lang="ja-JP" altLang="en-US" dirty="0"/>
              <a:t>」とは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4" name="テキスト ボックス 3"/>
          <p:cNvSpPr txBox="1"/>
          <p:nvPr/>
        </p:nvSpPr>
        <p:spPr>
          <a:xfrm>
            <a:off x="677312" y="1124744"/>
            <a:ext cx="10963304" cy="923330"/>
          </a:xfrm>
          <a:prstGeom prst="rect">
            <a:avLst/>
          </a:prstGeom>
          <a:noFill/>
        </p:spPr>
        <p:txBody>
          <a:bodyPr wrap="square" rtlCol="0">
            <a:spAutoFit/>
          </a:bodyPr>
          <a:lstStyle/>
          <a:p>
            <a:r>
              <a:rPr lang="ja-JP" altLang="en-US" dirty="0"/>
              <a:t>「花粉情報</a:t>
            </a:r>
            <a:r>
              <a:rPr lang="en-US" altLang="ja-JP" dirty="0"/>
              <a:t>2023</a:t>
            </a:r>
            <a:r>
              <a:rPr lang="ja-JP" altLang="en-US" dirty="0"/>
              <a:t>」では、全国各地の花粉が飛び始める時期の予想や、昨年と比較してどのような傾向があるかを確認できます。</a:t>
            </a:r>
            <a:r>
              <a:rPr lang="ja-JP" altLang="en-US" b="1" dirty="0"/>
              <a:t>登録している地点の花粉飛散情報をプッシュ通知で配信</a:t>
            </a:r>
            <a:r>
              <a:rPr lang="ja-JP" altLang="en-US" dirty="0"/>
              <a:t>してくれるので、花粉が</a:t>
            </a:r>
            <a:endParaRPr lang="en-US" altLang="ja-JP" dirty="0"/>
          </a:p>
          <a:p>
            <a:r>
              <a:rPr lang="ja-JP" altLang="en-US" dirty="0"/>
              <a:t>多く飛ぶ日は洗濯物を部屋干しにしたり、薬を飲むなど、事前の対策に役立ちます。</a:t>
            </a:r>
          </a:p>
        </p:txBody>
      </p:sp>
      <p:sp>
        <p:nvSpPr>
          <p:cNvPr id="2" name="フローチャート: 処理 1"/>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フローチャート: 処理 63"/>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平行四辺形 10"/>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3" name="グループ化 62">
            <a:extLst>
              <a:ext uri="{FF2B5EF4-FFF2-40B4-BE49-F238E27FC236}">
                <a16:creationId xmlns:a16="http://schemas.microsoft.com/office/drawing/2014/main" id="{F7E08B7F-D9E2-1B46-9B5F-D9FAE94A062D}"/>
              </a:ext>
            </a:extLst>
          </p:cNvPr>
          <p:cNvGrpSpPr/>
          <p:nvPr/>
        </p:nvGrpSpPr>
        <p:grpSpPr>
          <a:xfrm>
            <a:off x="1790863" y="2597172"/>
            <a:ext cx="3811674" cy="3257984"/>
            <a:chOff x="7806900" y="2586976"/>
            <a:chExt cx="3811674" cy="3257984"/>
          </a:xfrm>
        </p:grpSpPr>
        <p:grpSp>
          <p:nvGrpSpPr>
            <p:cNvPr id="65" name="グループ化 64">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82" name="正方形/長方形 81">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3" name="図 82">
                <a:extLst>
                  <a:ext uri="{FF2B5EF4-FFF2-40B4-BE49-F238E27FC236}">
                    <a16:creationId xmlns:a16="http://schemas.microsoft.com/office/drawing/2014/main" id="{0BE384F0-86E4-394F-9957-F9E30B416D26}"/>
                  </a:ext>
                </a:extLst>
              </p:cNvPr>
              <p:cNvPicPr>
                <a:picLocks noChangeAspect="1"/>
              </p:cNvPicPr>
              <p:nvPr/>
            </p:nvPicPr>
            <p:blipFill>
              <a:blip r:embed="rId3"/>
              <a:stretch>
                <a:fillRect/>
              </a:stretch>
            </p:blipFill>
            <p:spPr>
              <a:xfrm>
                <a:off x="588499" y="2677091"/>
                <a:ext cx="2981818" cy="2548674"/>
              </a:xfrm>
              <a:prstGeom prst="rect">
                <a:avLst/>
              </a:prstGeom>
            </p:spPr>
          </p:pic>
        </p:grpSp>
        <p:grpSp>
          <p:nvGrpSpPr>
            <p:cNvPr id="66" name="グループ化 65">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68" name="図 67">
                <a:extLst>
                  <a:ext uri="{FF2B5EF4-FFF2-40B4-BE49-F238E27FC236}">
                    <a16:creationId xmlns:a16="http://schemas.microsoft.com/office/drawing/2014/main" id="{B3309405-4E7C-5344-8106-80D9A044299F}"/>
                  </a:ext>
                </a:extLst>
              </p:cNvPr>
              <p:cNvPicPr>
                <a:picLocks noChangeAspect="1"/>
              </p:cNvPicPr>
              <p:nvPr/>
            </p:nvPicPr>
            <p:blipFill rotWithShape="1">
              <a:blip r:embed="rId4"/>
              <a:srcRect l="2794" t="5248" r="4245" b="7110"/>
              <a:stretch/>
            </p:blipFill>
            <p:spPr>
              <a:xfrm>
                <a:off x="-251851" y="-1084539"/>
                <a:ext cx="12689782" cy="7613268"/>
              </a:xfrm>
              <a:prstGeom prst="rect">
                <a:avLst/>
              </a:prstGeom>
            </p:spPr>
          </p:pic>
          <p:pic>
            <p:nvPicPr>
              <p:cNvPr id="69" name="図 68">
                <a:extLst>
                  <a:ext uri="{FF2B5EF4-FFF2-40B4-BE49-F238E27FC236}">
                    <a16:creationId xmlns:a16="http://schemas.microsoft.com/office/drawing/2014/main" id="{FF8D4672-C7B4-0840-8C9C-03181227DEF0}"/>
                  </a:ext>
                </a:extLst>
              </p:cNvPr>
              <p:cNvPicPr>
                <a:picLocks noChangeAspect="1"/>
              </p:cNvPicPr>
              <p:nvPr/>
            </p:nvPicPr>
            <p:blipFill>
              <a:blip r:embed="rId5"/>
              <a:stretch>
                <a:fillRect/>
              </a:stretch>
            </p:blipFill>
            <p:spPr>
              <a:xfrm>
                <a:off x="6600056" y="1904323"/>
                <a:ext cx="444557" cy="444557"/>
              </a:xfrm>
              <a:prstGeom prst="rect">
                <a:avLst/>
              </a:prstGeom>
            </p:spPr>
          </p:pic>
          <p:pic>
            <p:nvPicPr>
              <p:cNvPr id="70" name="図 69">
                <a:extLst>
                  <a:ext uri="{FF2B5EF4-FFF2-40B4-BE49-F238E27FC236}">
                    <a16:creationId xmlns:a16="http://schemas.microsoft.com/office/drawing/2014/main" id="{ABBE88E2-6AE6-F84F-B842-4CE48B064F62}"/>
                  </a:ext>
                </a:extLst>
              </p:cNvPr>
              <p:cNvPicPr>
                <a:picLocks noChangeAspect="1"/>
              </p:cNvPicPr>
              <p:nvPr/>
            </p:nvPicPr>
            <p:blipFill>
              <a:blip r:embed="rId5"/>
              <a:stretch>
                <a:fillRect/>
              </a:stretch>
            </p:blipFill>
            <p:spPr>
              <a:xfrm>
                <a:off x="5830892" y="3066719"/>
                <a:ext cx="444557" cy="444557"/>
              </a:xfrm>
              <a:prstGeom prst="rect">
                <a:avLst/>
              </a:prstGeom>
            </p:spPr>
          </p:pic>
          <p:pic>
            <p:nvPicPr>
              <p:cNvPr id="71" name="図 70">
                <a:extLst>
                  <a:ext uri="{FF2B5EF4-FFF2-40B4-BE49-F238E27FC236}">
                    <a16:creationId xmlns:a16="http://schemas.microsoft.com/office/drawing/2014/main" id="{57180481-26F8-754E-82D6-E1D94D49B8BD}"/>
                  </a:ext>
                </a:extLst>
              </p:cNvPr>
              <p:cNvPicPr>
                <a:picLocks noChangeAspect="1"/>
              </p:cNvPicPr>
              <p:nvPr/>
            </p:nvPicPr>
            <p:blipFill>
              <a:blip r:embed="rId6"/>
              <a:stretch>
                <a:fillRect/>
              </a:stretch>
            </p:blipFill>
            <p:spPr>
              <a:xfrm>
                <a:off x="5555586" y="4340685"/>
                <a:ext cx="485608" cy="485608"/>
              </a:xfrm>
              <a:prstGeom prst="rect">
                <a:avLst/>
              </a:prstGeom>
            </p:spPr>
          </p:pic>
          <p:pic>
            <p:nvPicPr>
              <p:cNvPr id="72" name="図 71">
                <a:extLst>
                  <a:ext uri="{FF2B5EF4-FFF2-40B4-BE49-F238E27FC236}">
                    <a16:creationId xmlns:a16="http://schemas.microsoft.com/office/drawing/2014/main" id="{79918C31-5378-CF4A-95F1-31D29A0B12F9}"/>
                  </a:ext>
                </a:extLst>
              </p:cNvPr>
              <p:cNvPicPr>
                <a:picLocks noChangeAspect="1"/>
              </p:cNvPicPr>
              <p:nvPr/>
            </p:nvPicPr>
            <p:blipFill>
              <a:blip r:embed="rId6"/>
              <a:stretch>
                <a:fillRect/>
              </a:stretch>
            </p:blipFill>
            <p:spPr>
              <a:xfrm>
                <a:off x="3600728" y="3430499"/>
                <a:ext cx="485608" cy="485608"/>
              </a:xfrm>
              <a:prstGeom prst="rect">
                <a:avLst/>
              </a:prstGeom>
            </p:spPr>
          </p:pic>
          <p:pic>
            <p:nvPicPr>
              <p:cNvPr id="73" name="図 72">
                <a:extLst>
                  <a:ext uri="{FF2B5EF4-FFF2-40B4-BE49-F238E27FC236}">
                    <a16:creationId xmlns:a16="http://schemas.microsoft.com/office/drawing/2014/main" id="{9F0E8031-66F4-4D4A-8C7E-91B628E29A1A}"/>
                  </a:ext>
                </a:extLst>
              </p:cNvPr>
              <p:cNvPicPr>
                <a:picLocks noChangeAspect="1"/>
              </p:cNvPicPr>
              <p:nvPr/>
            </p:nvPicPr>
            <p:blipFill>
              <a:blip r:embed="rId6"/>
              <a:stretch>
                <a:fillRect/>
              </a:stretch>
            </p:blipFill>
            <p:spPr>
              <a:xfrm>
                <a:off x="4506567" y="2789119"/>
                <a:ext cx="485608" cy="485608"/>
              </a:xfrm>
              <a:prstGeom prst="rect">
                <a:avLst/>
              </a:prstGeom>
            </p:spPr>
          </p:pic>
          <p:pic>
            <p:nvPicPr>
              <p:cNvPr id="74" name="図 73">
                <a:extLst>
                  <a:ext uri="{FF2B5EF4-FFF2-40B4-BE49-F238E27FC236}">
                    <a16:creationId xmlns:a16="http://schemas.microsoft.com/office/drawing/2014/main" id="{452A293D-C181-4F4E-90BC-2D3DDAEABF45}"/>
                  </a:ext>
                </a:extLst>
              </p:cNvPr>
              <p:cNvPicPr>
                <a:picLocks noChangeAspect="1"/>
              </p:cNvPicPr>
              <p:nvPr/>
            </p:nvPicPr>
            <p:blipFill>
              <a:blip r:embed="rId6"/>
              <a:stretch>
                <a:fillRect/>
              </a:stretch>
            </p:blipFill>
            <p:spPr>
              <a:xfrm>
                <a:off x="4756912" y="1070386"/>
                <a:ext cx="485608" cy="485608"/>
              </a:xfrm>
              <a:prstGeom prst="rect">
                <a:avLst/>
              </a:prstGeom>
            </p:spPr>
          </p:pic>
          <p:pic>
            <p:nvPicPr>
              <p:cNvPr id="75" name="図 74">
                <a:extLst>
                  <a:ext uri="{FF2B5EF4-FFF2-40B4-BE49-F238E27FC236}">
                    <a16:creationId xmlns:a16="http://schemas.microsoft.com/office/drawing/2014/main" id="{0846C45B-9D97-A44B-A9D6-7B0777F0D1F8}"/>
                  </a:ext>
                </a:extLst>
              </p:cNvPr>
              <p:cNvPicPr>
                <a:picLocks noChangeAspect="1"/>
              </p:cNvPicPr>
              <p:nvPr/>
            </p:nvPicPr>
            <p:blipFill>
              <a:blip r:embed="rId7"/>
              <a:stretch>
                <a:fillRect/>
              </a:stretch>
            </p:blipFill>
            <p:spPr>
              <a:xfrm>
                <a:off x="2719973" y="3807079"/>
                <a:ext cx="461442" cy="521198"/>
              </a:xfrm>
              <a:prstGeom prst="rect">
                <a:avLst/>
              </a:prstGeom>
            </p:spPr>
          </p:pic>
          <p:pic>
            <p:nvPicPr>
              <p:cNvPr id="76" name="図 75">
                <a:extLst>
                  <a:ext uri="{FF2B5EF4-FFF2-40B4-BE49-F238E27FC236}">
                    <a16:creationId xmlns:a16="http://schemas.microsoft.com/office/drawing/2014/main" id="{951C5D71-162C-0749-9AF1-6763C4682875}"/>
                  </a:ext>
                </a:extLst>
              </p:cNvPr>
              <p:cNvPicPr>
                <a:picLocks noChangeAspect="1"/>
              </p:cNvPicPr>
              <p:nvPr/>
            </p:nvPicPr>
            <p:blipFill>
              <a:blip r:embed="rId7"/>
              <a:stretch>
                <a:fillRect/>
              </a:stretch>
            </p:blipFill>
            <p:spPr>
              <a:xfrm>
                <a:off x="4526191" y="4858830"/>
                <a:ext cx="461442" cy="521198"/>
              </a:xfrm>
              <a:prstGeom prst="rect">
                <a:avLst/>
              </a:prstGeom>
            </p:spPr>
          </p:pic>
          <p:pic>
            <p:nvPicPr>
              <p:cNvPr id="77" name="図 76">
                <a:extLst>
                  <a:ext uri="{FF2B5EF4-FFF2-40B4-BE49-F238E27FC236}">
                    <a16:creationId xmlns:a16="http://schemas.microsoft.com/office/drawing/2014/main" id="{00D5AB1F-0C45-F94F-8D96-35AF6D753F25}"/>
                  </a:ext>
                </a:extLst>
              </p:cNvPr>
              <p:cNvPicPr>
                <a:picLocks noChangeAspect="1"/>
              </p:cNvPicPr>
              <p:nvPr/>
            </p:nvPicPr>
            <p:blipFill>
              <a:blip r:embed="rId7"/>
              <a:stretch>
                <a:fillRect/>
              </a:stretch>
            </p:blipFill>
            <p:spPr>
              <a:xfrm>
                <a:off x="3624426" y="5097350"/>
                <a:ext cx="461442" cy="521198"/>
              </a:xfrm>
              <a:prstGeom prst="rect">
                <a:avLst/>
              </a:prstGeom>
            </p:spPr>
          </p:pic>
          <p:pic>
            <p:nvPicPr>
              <p:cNvPr id="78" name="図 77">
                <a:extLst>
                  <a:ext uri="{FF2B5EF4-FFF2-40B4-BE49-F238E27FC236}">
                    <a16:creationId xmlns:a16="http://schemas.microsoft.com/office/drawing/2014/main" id="{DE4D2CE2-414F-AB4D-8413-A90972F841DE}"/>
                  </a:ext>
                </a:extLst>
              </p:cNvPr>
              <p:cNvPicPr>
                <a:picLocks noChangeAspect="1"/>
              </p:cNvPicPr>
              <p:nvPr/>
            </p:nvPicPr>
            <p:blipFill>
              <a:blip r:embed="rId8"/>
              <a:stretch>
                <a:fillRect/>
              </a:stretch>
            </p:blipFill>
            <p:spPr>
              <a:xfrm>
                <a:off x="2173372" y="1413834"/>
                <a:ext cx="546601" cy="586954"/>
              </a:xfrm>
              <a:prstGeom prst="rect">
                <a:avLst/>
              </a:prstGeom>
            </p:spPr>
          </p:pic>
          <p:pic>
            <p:nvPicPr>
              <p:cNvPr id="79" name="図 78">
                <a:extLst>
                  <a:ext uri="{FF2B5EF4-FFF2-40B4-BE49-F238E27FC236}">
                    <a16:creationId xmlns:a16="http://schemas.microsoft.com/office/drawing/2014/main" id="{B8878EBA-F260-6744-82CC-E5120DAAC86B}"/>
                  </a:ext>
                </a:extLst>
              </p:cNvPr>
              <p:cNvPicPr>
                <a:picLocks noChangeAspect="1"/>
              </p:cNvPicPr>
              <p:nvPr/>
            </p:nvPicPr>
            <p:blipFill>
              <a:blip r:embed="rId8"/>
              <a:stretch>
                <a:fillRect/>
              </a:stretch>
            </p:blipFill>
            <p:spPr>
              <a:xfrm>
                <a:off x="1886475" y="4003211"/>
                <a:ext cx="546601" cy="586954"/>
              </a:xfrm>
              <a:prstGeom prst="rect">
                <a:avLst/>
              </a:prstGeom>
            </p:spPr>
          </p:pic>
          <p:pic>
            <p:nvPicPr>
              <p:cNvPr id="80" name="図 79">
                <a:extLst>
                  <a:ext uri="{FF2B5EF4-FFF2-40B4-BE49-F238E27FC236}">
                    <a16:creationId xmlns:a16="http://schemas.microsoft.com/office/drawing/2014/main" id="{6046E6AB-DCF3-3049-8862-A019AD99C50A}"/>
                  </a:ext>
                </a:extLst>
              </p:cNvPr>
              <p:cNvPicPr>
                <a:picLocks noChangeAspect="1"/>
              </p:cNvPicPr>
              <p:nvPr/>
            </p:nvPicPr>
            <p:blipFill>
              <a:blip r:embed="rId8"/>
              <a:stretch>
                <a:fillRect/>
              </a:stretch>
            </p:blipFill>
            <p:spPr>
              <a:xfrm>
                <a:off x="2535938" y="5064472"/>
                <a:ext cx="546601" cy="586954"/>
              </a:xfrm>
              <a:prstGeom prst="rect">
                <a:avLst/>
              </a:prstGeom>
            </p:spPr>
          </p:pic>
          <p:pic>
            <p:nvPicPr>
              <p:cNvPr id="81" name="図 80">
                <a:extLst>
                  <a:ext uri="{FF2B5EF4-FFF2-40B4-BE49-F238E27FC236}">
                    <a16:creationId xmlns:a16="http://schemas.microsoft.com/office/drawing/2014/main" id="{847322B0-61FC-824A-B193-8773C321CAE2}"/>
                  </a:ext>
                </a:extLst>
              </p:cNvPr>
              <p:cNvPicPr>
                <a:picLocks noChangeAspect="1"/>
              </p:cNvPicPr>
              <p:nvPr/>
            </p:nvPicPr>
            <p:blipFill>
              <a:blip r:embed="rId8"/>
              <a:stretch>
                <a:fillRect/>
              </a:stretch>
            </p:blipFill>
            <p:spPr>
              <a:xfrm>
                <a:off x="1505657" y="5064472"/>
                <a:ext cx="546601" cy="586954"/>
              </a:xfrm>
              <a:prstGeom prst="rect">
                <a:avLst/>
              </a:prstGeom>
            </p:spPr>
          </p:pic>
        </p:grpSp>
        <p:sp>
          <p:nvSpPr>
            <p:cNvPr id="67" name="正方形/長方形 66">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 name="正方形/長方形 7"/>
          <p:cNvSpPr/>
          <p:nvPr/>
        </p:nvSpPr>
        <p:spPr>
          <a:xfrm>
            <a:off x="2150903" y="2873498"/>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96360" y="2845805"/>
            <a:ext cx="2806871" cy="1855490"/>
          </a:xfrm>
          <a:prstGeom prst="rect">
            <a:avLst/>
          </a:prstGeom>
        </p:spPr>
      </p:pic>
      <p:pic>
        <p:nvPicPr>
          <p:cNvPr id="104" name="図 10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14064" y="2881815"/>
            <a:ext cx="889167" cy="1826784"/>
          </a:xfrm>
          <a:prstGeom prst="rect">
            <a:avLst/>
          </a:prstGeom>
        </p:spPr>
      </p:pic>
      <p:pic>
        <p:nvPicPr>
          <p:cNvPr id="9" name="図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47236" y="2881815"/>
            <a:ext cx="1622829" cy="3067465"/>
          </a:xfrm>
          <a:prstGeom prst="rect">
            <a:avLst/>
          </a:prstGeom>
        </p:spPr>
      </p:pic>
      <p:sp>
        <p:nvSpPr>
          <p:cNvPr id="106" name="正方形/長方形 105">
            <a:extLst>
              <a:ext uri="{FF2B5EF4-FFF2-40B4-BE49-F238E27FC236}">
                <a16:creationId xmlns:a16="http://schemas.microsoft.com/office/drawing/2014/main" id="{63DC67D4-9C32-4642-8B78-1DC3B989775A}"/>
              </a:ext>
            </a:extLst>
          </p:cNvPr>
          <p:cNvSpPr/>
          <p:nvPr/>
        </p:nvSpPr>
        <p:spPr>
          <a:xfrm>
            <a:off x="1775520" y="6093296"/>
            <a:ext cx="4534505"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画面はイメージです。デザイン・特集内容は変更となる場合がございます。</a:t>
            </a:r>
            <a:endParaRPr lang="en-US" altLang="ja-JP" sz="800" dirty="0">
              <a:solidFill>
                <a:schemeClr val="accent3"/>
              </a:solidFill>
            </a:endParaRPr>
          </a:p>
        </p:txBody>
      </p:sp>
      <p:sp>
        <p:nvSpPr>
          <p:cNvPr id="10" name="円形吹き出し 9"/>
          <p:cNvSpPr/>
          <p:nvPr/>
        </p:nvSpPr>
        <p:spPr>
          <a:xfrm>
            <a:off x="7203866" y="2574243"/>
            <a:ext cx="3491802" cy="3254246"/>
          </a:xfrm>
          <a:prstGeom prst="wedgeEllipseCallout">
            <a:avLst>
              <a:gd name="adj1" fmla="val -51197"/>
              <a:gd name="adj2" fmla="val 42256"/>
            </a:avLst>
          </a:prstGeom>
          <a:solidFill>
            <a:schemeClr val="bg1">
              <a:lumMod val="95000"/>
            </a:schemeClr>
          </a:solidFill>
          <a:ln w="9525">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ボックス 11"/>
          <p:cNvSpPr txBox="1"/>
          <p:nvPr/>
        </p:nvSpPr>
        <p:spPr>
          <a:xfrm>
            <a:off x="7660191" y="3140968"/>
            <a:ext cx="3105485" cy="461665"/>
          </a:xfrm>
          <a:prstGeom prst="rect">
            <a:avLst/>
          </a:prstGeom>
          <a:noFill/>
        </p:spPr>
        <p:txBody>
          <a:bodyPr wrap="square" rtlCol="0">
            <a:spAutoFit/>
          </a:bodyPr>
          <a:lstStyle/>
          <a:p>
            <a:pPr algn="l"/>
            <a:r>
              <a:rPr kumimoji="1" lang="en-US" altLang="ja-JP" sz="1200" dirty="0"/>
              <a:t>Yahoo!</a:t>
            </a:r>
            <a:r>
              <a:rPr kumimoji="1" lang="ja-JP" altLang="en-US" sz="1200" dirty="0"/>
              <a:t>天気アプリを</a:t>
            </a:r>
            <a:endParaRPr kumimoji="1" lang="en-US" altLang="ja-JP" sz="1200" dirty="0"/>
          </a:p>
          <a:p>
            <a:pPr algn="l"/>
            <a:r>
              <a:rPr kumimoji="1" lang="ja-JP" altLang="en-US" sz="1200" dirty="0"/>
              <a:t>ダウンロードすれば</a:t>
            </a:r>
          </a:p>
        </p:txBody>
      </p:sp>
      <p:sp>
        <p:nvSpPr>
          <p:cNvPr id="107" name="テキスト ボックス 106"/>
          <p:cNvSpPr txBox="1"/>
          <p:nvPr/>
        </p:nvSpPr>
        <p:spPr>
          <a:xfrm>
            <a:off x="7626344" y="3573191"/>
            <a:ext cx="3105485" cy="646331"/>
          </a:xfrm>
          <a:prstGeom prst="rect">
            <a:avLst/>
          </a:prstGeom>
          <a:noFill/>
        </p:spPr>
        <p:txBody>
          <a:bodyPr wrap="square" rtlCol="0">
            <a:spAutoFit/>
          </a:bodyPr>
          <a:lstStyle/>
          <a:p>
            <a:pPr algn="l"/>
            <a:r>
              <a:rPr kumimoji="1" lang="ja-JP" altLang="en-US" dirty="0"/>
              <a:t>登録している地点の</a:t>
            </a:r>
            <a:endParaRPr kumimoji="1" lang="en-US" altLang="ja-JP" dirty="0"/>
          </a:p>
          <a:p>
            <a:pPr algn="l"/>
            <a:r>
              <a:rPr lang="ja-JP" altLang="en-US" dirty="0"/>
              <a:t>花粉飛散情報を</a:t>
            </a:r>
            <a:endParaRPr kumimoji="1" lang="ja-JP" altLang="en-US" sz="1200" dirty="0"/>
          </a:p>
        </p:txBody>
      </p:sp>
      <p:sp>
        <p:nvSpPr>
          <p:cNvPr id="108" name="テキスト ボックス 107"/>
          <p:cNvSpPr txBox="1"/>
          <p:nvPr/>
        </p:nvSpPr>
        <p:spPr>
          <a:xfrm>
            <a:off x="7639581" y="4321694"/>
            <a:ext cx="3126095" cy="1077218"/>
          </a:xfrm>
          <a:prstGeom prst="rect">
            <a:avLst/>
          </a:prstGeom>
          <a:noFill/>
        </p:spPr>
        <p:txBody>
          <a:bodyPr wrap="square" rtlCol="0">
            <a:spAutoFit/>
          </a:bodyPr>
          <a:lstStyle/>
          <a:p>
            <a:pPr algn="l"/>
            <a:r>
              <a:rPr kumimoji="1" lang="ja-JP" altLang="en-US" sz="3200" b="1" dirty="0">
                <a:solidFill>
                  <a:srgbClr val="C00000"/>
                </a:solidFill>
              </a:rPr>
              <a:t>プッシュ通知</a:t>
            </a:r>
            <a:endParaRPr kumimoji="1" lang="en-US" altLang="ja-JP" sz="3200" b="1" dirty="0">
              <a:solidFill>
                <a:srgbClr val="C00000"/>
              </a:solidFill>
            </a:endParaRPr>
          </a:p>
          <a:p>
            <a:pPr algn="l"/>
            <a:r>
              <a:rPr kumimoji="1" lang="ja-JP" altLang="en-US" sz="3200" b="1" dirty="0">
                <a:solidFill>
                  <a:srgbClr val="C00000"/>
                </a:solidFill>
              </a:rPr>
              <a:t>で配信！</a:t>
            </a:r>
            <a:endParaRPr kumimoji="1" lang="ja-JP" altLang="en-US" sz="1400" b="1" dirty="0">
              <a:solidFill>
                <a:srgbClr val="C00000"/>
              </a:solidFill>
            </a:endParaRPr>
          </a:p>
        </p:txBody>
      </p:sp>
      <p:sp>
        <p:nvSpPr>
          <p:cNvPr id="13" name="楕円 12"/>
          <p:cNvSpPr/>
          <p:nvPr/>
        </p:nvSpPr>
        <p:spPr>
          <a:xfrm>
            <a:off x="7788192" y="4149088"/>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9" name="楕円 108"/>
          <p:cNvSpPr/>
          <p:nvPr/>
        </p:nvSpPr>
        <p:spPr>
          <a:xfrm>
            <a:off x="89316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0" name="楕円 109"/>
          <p:cNvSpPr/>
          <p:nvPr/>
        </p:nvSpPr>
        <p:spPr>
          <a:xfrm>
            <a:off x="8496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1" name="楕円 110"/>
          <p:cNvSpPr/>
          <p:nvPr/>
        </p:nvSpPr>
        <p:spPr>
          <a:xfrm>
            <a:off x="8244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2" name="楕円 111"/>
          <p:cNvSpPr/>
          <p:nvPr/>
        </p:nvSpPr>
        <p:spPr>
          <a:xfrm>
            <a:off x="8028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3" name="楕円 112"/>
          <p:cNvSpPr/>
          <p:nvPr/>
        </p:nvSpPr>
        <p:spPr>
          <a:xfrm>
            <a:off x="87120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4" name="図 113"/>
          <p:cNvPicPr>
            <a:picLocks noChangeAspect="1"/>
          </p:cNvPicPr>
          <p:nvPr/>
        </p:nvPicPr>
        <p:blipFill>
          <a:blip r:embed="rId12" cstate="print">
            <a:extLst>
              <a:ext uri="{BEBA8EAE-BF5A-486C-A8C5-ECC9F3942E4B}">
                <a14:imgProps xmlns:a14="http://schemas.microsoft.com/office/drawing/2010/main">
                  <a14:imgLayer r:embed="rId13">
                    <a14:imgEffect>
                      <a14:backgroundRemoval t="2516" b="94969" l="2959" r="98817"/>
                    </a14:imgEffect>
                  </a14:imgLayer>
                </a14:imgProps>
              </a:ext>
              <a:ext uri="{28A0092B-C50C-407E-A947-70E740481C1C}">
                <a14:useLocalDpi xmlns:a14="http://schemas.microsoft.com/office/drawing/2010/main" val="0"/>
              </a:ext>
            </a:extLst>
          </a:blip>
          <a:stretch>
            <a:fillRect/>
          </a:stretch>
        </p:blipFill>
        <p:spPr>
          <a:xfrm>
            <a:off x="9840416" y="3284984"/>
            <a:ext cx="455947" cy="428968"/>
          </a:xfrm>
          <a:prstGeom prst="rect">
            <a:avLst/>
          </a:prstGeom>
        </p:spPr>
      </p:pic>
      <p:pic>
        <p:nvPicPr>
          <p:cNvPr id="115" name="図 114"/>
          <p:cNvPicPr>
            <a:picLocks noChangeAspect="1"/>
          </p:cNvPicPr>
          <p:nvPr/>
        </p:nvPicPr>
        <p:blipFill>
          <a:blip r:embed="rId14" cstate="print">
            <a:extLst>
              <a:ext uri="{BEBA8EAE-BF5A-486C-A8C5-ECC9F3942E4B}">
                <a14:imgProps xmlns:a14="http://schemas.microsoft.com/office/drawing/2010/main">
                  <a14:imgLayer r:embed="rId15">
                    <a14:imgEffect>
                      <a14:backgroundRemoval t="2000" b="98667" l="0" r="98649"/>
                    </a14:imgEffect>
                  </a14:imgLayer>
                </a14:imgProps>
              </a:ext>
              <a:ext uri="{28A0092B-C50C-407E-A947-70E740481C1C}">
                <a14:useLocalDpi xmlns:a14="http://schemas.microsoft.com/office/drawing/2010/main" val="0"/>
              </a:ext>
            </a:extLst>
          </a:blip>
          <a:stretch>
            <a:fillRect/>
          </a:stretch>
        </p:blipFill>
        <p:spPr>
          <a:xfrm>
            <a:off x="10088950" y="2878101"/>
            <a:ext cx="543554" cy="550899"/>
          </a:xfrm>
          <a:prstGeom prst="rect">
            <a:avLst/>
          </a:prstGeom>
        </p:spPr>
      </p:pic>
      <p:sp>
        <p:nvSpPr>
          <p:cNvPr id="6" name="フッター プレースホルダー 4">
            <a:extLst>
              <a:ext uri="{FF2B5EF4-FFF2-40B4-BE49-F238E27FC236}">
                <a16:creationId xmlns:a16="http://schemas.microsoft.com/office/drawing/2014/main" id="{6355C105-2958-8A35-B191-BF3C1738632C}"/>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3067994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「花粉情報</a:t>
            </a:r>
            <a:r>
              <a:rPr lang="en-US" altLang="ja-JP" dirty="0"/>
              <a:t>2023</a:t>
            </a:r>
            <a:r>
              <a:rPr lang="ja-JP" altLang="en-US" dirty="0"/>
              <a:t>」とは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677312" y="1124744"/>
            <a:ext cx="10963304" cy="369332"/>
          </a:xfrm>
          <a:prstGeom prst="rect">
            <a:avLst/>
          </a:prstGeom>
          <a:noFill/>
        </p:spPr>
        <p:txBody>
          <a:bodyPr wrap="square" rtlCol="0">
            <a:spAutoFit/>
          </a:bodyPr>
          <a:lstStyle/>
          <a:p>
            <a:r>
              <a:rPr lang="ja-JP" altLang="en-US" dirty="0"/>
              <a:t>花粉が飛び始める時期予想や、毎日の花粉飛散予報を詳しくお届け。</a:t>
            </a:r>
          </a:p>
        </p:txBody>
      </p:sp>
      <p:sp>
        <p:nvSpPr>
          <p:cNvPr id="2" name="フローチャート: 処理 1"/>
          <p:cNvSpPr/>
          <p:nvPr/>
        </p:nvSpPr>
        <p:spPr>
          <a:xfrm>
            <a:off x="665684" y="155679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フローチャート: 処理 63"/>
          <p:cNvSpPr/>
          <p:nvPr/>
        </p:nvSpPr>
        <p:spPr>
          <a:xfrm>
            <a:off x="9269343" y="156091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平行四辺形 10"/>
          <p:cNvSpPr/>
          <p:nvPr/>
        </p:nvSpPr>
        <p:spPr>
          <a:xfrm>
            <a:off x="9068918" y="156240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p:cNvSpPr txBox="1"/>
          <p:nvPr/>
        </p:nvSpPr>
        <p:spPr>
          <a:xfrm>
            <a:off x="701168" y="1772816"/>
            <a:ext cx="10963304" cy="369332"/>
          </a:xfrm>
          <a:prstGeom prst="rect">
            <a:avLst/>
          </a:prstGeom>
          <a:noFill/>
        </p:spPr>
        <p:txBody>
          <a:bodyPr wrap="square" rtlCol="0">
            <a:spAutoFit/>
          </a:bodyPr>
          <a:lstStyle/>
          <a:p>
            <a:r>
              <a:rPr lang="ja-JP" altLang="en-US" b="1" dirty="0"/>
              <a:t>コンテンツ例</a:t>
            </a:r>
          </a:p>
        </p:txBody>
      </p:sp>
      <p:sp>
        <p:nvSpPr>
          <p:cNvPr id="46" name="正方形/長方形 45"/>
          <p:cNvSpPr/>
          <p:nvPr/>
        </p:nvSpPr>
        <p:spPr>
          <a:xfrm>
            <a:off x="768920" y="2639834"/>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正方形/長方形 46"/>
          <p:cNvSpPr/>
          <p:nvPr/>
        </p:nvSpPr>
        <p:spPr>
          <a:xfrm>
            <a:off x="4411795"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正方形/長方形 47"/>
          <p:cNvSpPr/>
          <p:nvPr/>
        </p:nvSpPr>
        <p:spPr>
          <a:xfrm>
            <a:off x="8054670"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22" name="Picture 2" descr="https://s.yimg.jp/i/docs/pr/2021/0126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4709" y="4445064"/>
            <a:ext cx="2592288" cy="1944217"/>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9035" y="4439426"/>
            <a:ext cx="3212031" cy="1850056"/>
          </a:xfrm>
          <a:prstGeom prst="rect">
            <a:avLst/>
          </a:prstGeom>
        </p:spPr>
      </p:pic>
      <p:sp>
        <p:nvSpPr>
          <p:cNvPr id="52" name="正方形/長方形 51">
            <a:extLst>
              <a:ext uri="{FF2B5EF4-FFF2-40B4-BE49-F238E27FC236}">
                <a16:creationId xmlns:a16="http://schemas.microsoft.com/office/drawing/2014/main" id="{63DC67D4-9C32-4642-8B78-1DC3B989775A}"/>
              </a:ext>
            </a:extLst>
          </p:cNvPr>
          <p:cNvSpPr/>
          <p:nvPr/>
        </p:nvSpPr>
        <p:spPr>
          <a:xfrm>
            <a:off x="2353102" y="1824545"/>
            <a:ext cx="4534505"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予告なく変更となる場合がございます。</a:t>
            </a:r>
            <a:endParaRPr lang="en-US" altLang="ja-JP" sz="800" dirty="0">
              <a:solidFill>
                <a:schemeClr val="accent3"/>
              </a:solidFill>
            </a:endParaRPr>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4337" y="4511389"/>
            <a:ext cx="2326199" cy="1881460"/>
          </a:xfrm>
          <a:prstGeom prst="rect">
            <a:avLst/>
          </a:prstGeom>
        </p:spPr>
      </p:pic>
      <p:sp>
        <p:nvSpPr>
          <p:cNvPr id="15" name="楕円 14"/>
          <p:cNvSpPr/>
          <p:nvPr/>
        </p:nvSpPr>
        <p:spPr>
          <a:xfrm>
            <a:off x="5591944"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6" name="楕円 55"/>
          <p:cNvSpPr/>
          <p:nvPr/>
        </p:nvSpPr>
        <p:spPr>
          <a:xfrm>
            <a:off x="9170099" y="2156128"/>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7" name="楕円 56"/>
          <p:cNvSpPr/>
          <p:nvPr/>
        </p:nvSpPr>
        <p:spPr>
          <a:xfrm>
            <a:off x="1942133"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6" name="図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2866" y="2342470"/>
            <a:ext cx="589984" cy="589984"/>
          </a:xfrm>
          <a:prstGeom prst="rect">
            <a:avLst/>
          </a:prstGeom>
        </p:spPr>
      </p:pic>
      <p:pic>
        <p:nvPicPr>
          <p:cNvPr id="17" name="図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44312" y="2318707"/>
            <a:ext cx="694147" cy="694147"/>
          </a:xfrm>
          <a:prstGeom prst="rect">
            <a:avLst/>
          </a:prstGeom>
        </p:spPr>
      </p:pic>
      <p:pic>
        <p:nvPicPr>
          <p:cNvPr id="20" name="図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76061" y="2366652"/>
            <a:ext cx="575090" cy="575090"/>
          </a:xfrm>
          <a:prstGeom prst="rect">
            <a:avLst/>
          </a:prstGeom>
        </p:spPr>
      </p:pic>
      <p:sp>
        <p:nvSpPr>
          <p:cNvPr id="21" name="正方形/長方形 20"/>
          <p:cNvSpPr/>
          <p:nvPr/>
        </p:nvSpPr>
        <p:spPr>
          <a:xfrm>
            <a:off x="1001592" y="3501008"/>
            <a:ext cx="2954655" cy="584775"/>
          </a:xfrm>
          <a:prstGeom prst="rect">
            <a:avLst/>
          </a:prstGeom>
        </p:spPr>
        <p:txBody>
          <a:bodyPr wrap="none">
            <a:spAutoFit/>
          </a:bodyPr>
          <a:lstStyle/>
          <a:p>
            <a:pPr algn="ctr"/>
            <a:r>
              <a:rPr lang="ja-JP" altLang="en-US" sz="1400" dirty="0">
                <a:latin typeface="ヒラギノ角ゴ ProN"/>
              </a:rPr>
              <a:t>早めの対策に役立つ！</a:t>
            </a:r>
            <a:endParaRPr lang="en-US" altLang="ja-JP" dirty="0">
              <a:latin typeface="ヒラギノ角ゴ ProN"/>
            </a:endParaRPr>
          </a:p>
          <a:p>
            <a:pPr algn="ctr"/>
            <a:r>
              <a:rPr lang="ja-JP" altLang="en-US" dirty="0">
                <a:latin typeface="ヒラギノ角ゴ ProN"/>
              </a:rPr>
              <a:t>花粉が飛び始める時期予想</a:t>
            </a:r>
            <a:endParaRPr lang="ja-JP" altLang="en-US" dirty="0"/>
          </a:p>
        </p:txBody>
      </p:sp>
      <p:sp>
        <p:nvSpPr>
          <p:cNvPr id="84" name="正方形/長方形 83"/>
          <p:cNvSpPr/>
          <p:nvPr/>
        </p:nvSpPr>
        <p:spPr>
          <a:xfrm>
            <a:off x="4476669" y="3502800"/>
            <a:ext cx="3300905" cy="584775"/>
          </a:xfrm>
          <a:prstGeom prst="rect">
            <a:avLst/>
          </a:prstGeom>
        </p:spPr>
        <p:txBody>
          <a:bodyPr wrap="none">
            <a:spAutoFit/>
          </a:bodyPr>
          <a:lstStyle/>
          <a:p>
            <a:pPr algn="ctr"/>
            <a:r>
              <a:rPr lang="ja-JP" altLang="en-US" sz="1400" dirty="0">
                <a:latin typeface="ヒラギノ角ゴ ProN"/>
              </a:rPr>
              <a:t>天気とあわせて市区町村ごとに</a:t>
            </a:r>
            <a:endParaRPr lang="en-US" altLang="ja-JP" sz="1400" dirty="0">
              <a:latin typeface="ヒラギノ角ゴ ProN"/>
            </a:endParaRPr>
          </a:p>
          <a:p>
            <a:pPr algn="ctr"/>
            <a:r>
              <a:rPr lang="ja-JP" altLang="en-US" dirty="0">
                <a:latin typeface="ヒラギノ角ゴ ProN"/>
              </a:rPr>
              <a:t>直近</a:t>
            </a:r>
            <a:r>
              <a:rPr lang="en-US" altLang="ja-JP" dirty="0">
                <a:latin typeface="ヒラギノ角ゴ ProN"/>
              </a:rPr>
              <a:t>1</a:t>
            </a:r>
            <a:r>
              <a:rPr lang="ja-JP" altLang="en-US" dirty="0">
                <a:latin typeface="ヒラギノ角ゴ ProN"/>
              </a:rPr>
              <a:t>週間の「花粉飛散予報」</a:t>
            </a:r>
            <a:endParaRPr lang="ja-JP" altLang="en-US" dirty="0"/>
          </a:p>
        </p:txBody>
      </p:sp>
      <p:sp>
        <p:nvSpPr>
          <p:cNvPr id="85" name="正方形/長方形 84"/>
          <p:cNvSpPr/>
          <p:nvPr/>
        </p:nvSpPr>
        <p:spPr>
          <a:xfrm>
            <a:off x="8087632" y="3502800"/>
            <a:ext cx="3416320" cy="584775"/>
          </a:xfrm>
          <a:prstGeom prst="rect">
            <a:avLst/>
          </a:prstGeom>
        </p:spPr>
        <p:txBody>
          <a:bodyPr wrap="none">
            <a:spAutoFit/>
          </a:bodyPr>
          <a:lstStyle/>
          <a:p>
            <a:pPr algn="ctr"/>
            <a:r>
              <a:rPr lang="ja-JP" altLang="en-US" sz="1400" dirty="0">
                <a:latin typeface="ヒラギノ角ゴ ProN"/>
              </a:rPr>
              <a:t>花粉の動きが</a:t>
            </a:r>
            <a:r>
              <a:rPr lang="en-US" altLang="ja-JP" sz="1400" dirty="0">
                <a:latin typeface="+mn-ea"/>
              </a:rPr>
              <a:t>48</a:t>
            </a:r>
            <a:r>
              <a:rPr lang="ja-JP" altLang="en-US" sz="1400" dirty="0">
                <a:latin typeface="ヒラギノ角ゴ ProN"/>
              </a:rPr>
              <a:t>時間先までわかる</a:t>
            </a:r>
            <a:endParaRPr lang="en-US" altLang="ja-JP" sz="1400" dirty="0">
              <a:latin typeface="ヒラギノ角ゴ ProN"/>
            </a:endParaRPr>
          </a:p>
          <a:p>
            <a:pPr algn="ctr"/>
            <a:r>
              <a:rPr lang="ja-JP" altLang="en-US" dirty="0">
                <a:latin typeface="ヒラギノ角ゴ ProN"/>
              </a:rPr>
              <a:t>地図上で確認「花粉レーダー」</a:t>
            </a:r>
            <a:endParaRPr lang="ja-JP" altLang="en-US" dirty="0"/>
          </a:p>
        </p:txBody>
      </p:sp>
      <p:sp>
        <p:nvSpPr>
          <p:cNvPr id="7" name="フッター プレースホルダー 4">
            <a:extLst>
              <a:ext uri="{FF2B5EF4-FFF2-40B4-BE49-F238E27FC236}">
                <a16:creationId xmlns:a16="http://schemas.microsoft.com/office/drawing/2014/main" id="{00A82F6A-9D7E-A563-2FBA-1853839BFE22}"/>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55804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右矢印 78"/>
          <p:cNvSpPr/>
          <p:nvPr/>
        </p:nvSpPr>
        <p:spPr>
          <a:xfrm>
            <a:off x="3978322" y="5362404"/>
            <a:ext cx="2493136" cy="206597"/>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8" name="右矢印 77"/>
          <p:cNvSpPr/>
          <p:nvPr/>
        </p:nvSpPr>
        <p:spPr>
          <a:xfrm>
            <a:off x="4223792" y="4077072"/>
            <a:ext cx="2239618" cy="180945"/>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1" name="右矢印 70"/>
          <p:cNvSpPr/>
          <p:nvPr/>
        </p:nvSpPr>
        <p:spPr>
          <a:xfrm>
            <a:off x="3558379" y="4725144"/>
            <a:ext cx="2897661" cy="187869"/>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楕円 54"/>
          <p:cNvSpPr/>
          <p:nvPr/>
        </p:nvSpPr>
        <p:spPr>
          <a:xfrm>
            <a:off x="623392" y="3025831"/>
            <a:ext cx="3066459" cy="3139473"/>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8" name="楕円 57"/>
          <p:cNvSpPr/>
          <p:nvPr/>
        </p:nvSpPr>
        <p:spPr>
          <a:xfrm>
            <a:off x="3652838" y="2276872"/>
            <a:ext cx="2453764" cy="2324101"/>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5" name="楕円 74"/>
          <p:cNvSpPr/>
          <p:nvPr/>
        </p:nvSpPr>
        <p:spPr>
          <a:xfrm>
            <a:off x="3771008" y="4946261"/>
            <a:ext cx="1688096" cy="1619027"/>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normAutofit/>
          </a:bodyPr>
          <a:lstStyle/>
          <a:p>
            <a:r>
              <a:rPr lang="ja-JP" altLang="en-US" dirty="0"/>
              <a:t>「花粉情報</a:t>
            </a:r>
            <a:r>
              <a:rPr lang="en-US" altLang="ja-JP" dirty="0"/>
              <a:t>2023</a:t>
            </a:r>
            <a:r>
              <a:rPr lang="ja-JP" altLang="en-US" dirty="0"/>
              <a:t>」とは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677312" y="1124744"/>
            <a:ext cx="10963304" cy="369332"/>
          </a:xfrm>
          <a:prstGeom prst="rect">
            <a:avLst/>
          </a:prstGeom>
          <a:noFill/>
        </p:spPr>
        <p:txBody>
          <a:bodyPr wrap="square" rtlCol="0">
            <a:spAutoFit/>
          </a:bodyPr>
          <a:lstStyle/>
          <a:p>
            <a:r>
              <a:rPr lang="en-US" altLang="ja-JP" dirty="0"/>
              <a:t>Yahoo!</a:t>
            </a:r>
            <a:r>
              <a:rPr lang="ja-JP" altLang="en-US" dirty="0"/>
              <a:t>天気・災害内の各ページをメインに、様々なページから「花粉情報</a:t>
            </a:r>
            <a:r>
              <a:rPr lang="en-US" altLang="ja-JP" dirty="0"/>
              <a:t>2023</a:t>
            </a:r>
            <a:r>
              <a:rPr lang="ja-JP" altLang="en-US" dirty="0"/>
              <a:t>」へ誘導を行います。</a:t>
            </a:r>
          </a:p>
        </p:txBody>
      </p:sp>
      <p:sp>
        <p:nvSpPr>
          <p:cNvPr id="2" name="フローチャート: 処理 1"/>
          <p:cNvSpPr/>
          <p:nvPr/>
        </p:nvSpPr>
        <p:spPr>
          <a:xfrm>
            <a:off x="665684" y="1556792"/>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フローチャート: 処理 63"/>
          <p:cNvSpPr/>
          <p:nvPr/>
        </p:nvSpPr>
        <p:spPr>
          <a:xfrm>
            <a:off x="9269343" y="1560919"/>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平行四辺形 10"/>
          <p:cNvSpPr/>
          <p:nvPr/>
        </p:nvSpPr>
        <p:spPr>
          <a:xfrm>
            <a:off x="9068918" y="1562402"/>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p:cNvSpPr txBox="1"/>
          <p:nvPr/>
        </p:nvSpPr>
        <p:spPr>
          <a:xfrm>
            <a:off x="701168" y="1772816"/>
            <a:ext cx="10963304" cy="369332"/>
          </a:xfrm>
          <a:prstGeom prst="rect">
            <a:avLst/>
          </a:prstGeom>
          <a:noFill/>
        </p:spPr>
        <p:txBody>
          <a:bodyPr wrap="square" rtlCol="0">
            <a:spAutoFit/>
          </a:bodyPr>
          <a:lstStyle/>
          <a:p>
            <a:r>
              <a:rPr lang="ja-JP" altLang="en-US" b="1" dirty="0"/>
              <a:t>誘導導線</a:t>
            </a:r>
          </a:p>
        </p:txBody>
      </p:sp>
      <p:sp>
        <p:nvSpPr>
          <p:cNvPr id="52" name="正方形/長方形 51">
            <a:extLst>
              <a:ext uri="{FF2B5EF4-FFF2-40B4-BE49-F238E27FC236}">
                <a16:creationId xmlns:a16="http://schemas.microsoft.com/office/drawing/2014/main" id="{63DC67D4-9C32-4642-8B78-1DC3B989775A}"/>
              </a:ext>
            </a:extLst>
          </p:cNvPr>
          <p:cNvSpPr/>
          <p:nvPr/>
        </p:nvSpPr>
        <p:spPr>
          <a:xfrm>
            <a:off x="2353102" y="1824545"/>
            <a:ext cx="6041362"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誘導場所および誘導数は確約いたしません　</a:t>
            </a:r>
            <a:r>
              <a:rPr lang="en-US" altLang="ja-JP" sz="800" dirty="0">
                <a:solidFill>
                  <a:schemeClr val="accent3"/>
                </a:solidFill>
              </a:rPr>
              <a:t>※</a:t>
            </a:r>
            <a:r>
              <a:rPr lang="ja-JP" altLang="en-US" sz="800" dirty="0">
                <a:solidFill>
                  <a:schemeClr val="accent3"/>
                </a:solidFill>
              </a:rPr>
              <a:t>画面はイメージです。デザインや特集内容は変更となる場合がございます。</a:t>
            </a:r>
            <a:endParaRPr lang="en-US" altLang="ja-JP" sz="800" dirty="0">
              <a:solidFill>
                <a:schemeClr val="accent3"/>
              </a:solidFill>
            </a:endParaRPr>
          </a:p>
        </p:txBody>
      </p:sp>
      <p:grpSp>
        <p:nvGrpSpPr>
          <p:cNvPr id="26" name="グループ化 25">
            <a:extLst>
              <a:ext uri="{FF2B5EF4-FFF2-40B4-BE49-F238E27FC236}">
                <a16:creationId xmlns:a16="http://schemas.microsoft.com/office/drawing/2014/main" id="{F7E08B7F-D9E2-1B46-9B5F-D9FAE94A062D}"/>
              </a:ext>
            </a:extLst>
          </p:cNvPr>
          <p:cNvGrpSpPr/>
          <p:nvPr/>
        </p:nvGrpSpPr>
        <p:grpSpPr>
          <a:xfrm>
            <a:off x="6528048" y="2741188"/>
            <a:ext cx="3811674" cy="3257984"/>
            <a:chOff x="7806900" y="2586976"/>
            <a:chExt cx="3811674" cy="3257984"/>
          </a:xfrm>
        </p:grpSpPr>
        <p:grpSp>
          <p:nvGrpSpPr>
            <p:cNvPr id="27" name="グループ化 26">
              <a:extLst>
                <a:ext uri="{FF2B5EF4-FFF2-40B4-BE49-F238E27FC236}">
                  <a16:creationId xmlns:a16="http://schemas.microsoft.com/office/drawing/2014/main" id="{E1DAA5B4-B6BB-6446-AC10-856EF23AAAC9}"/>
                </a:ext>
              </a:extLst>
            </p:cNvPr>
            <p:cNvGrpSpPr/>
            <p:nvPr/>
          </p:nvGrpSpPr>
          <p:grpSpPr>
            <a:xfrm>
              <a:off x="7806900" y="2586976"/>
              <a:ext cx="3811674" cy="3257984"/>
              <a:chOff x="588499" y="2677091"/>
              <a:chExt cx="2981818" cy="2548674"/>
            </a:xfrm>
          </p:grpSpPr>
          <p:sp>
            <p:nvSpPr>
              <p:cNvPr id="44" name="正方形/長方形 43">
                <a:extLst>
                  <a:ext uri="{FF2B5EF4-FFF2-40B4-BE49-F238E27FC236}">
                    <a16:creationId xmlns:a16="http://schemas.microsoft.com/office/drawing/2014/main" id="{E43A10F8-6E9C-DE42-9AC7-06F500DC6680}"/>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a:extLst>
                  <a:ext uri="{FF2B5EF4-FFF2-40B4-BE49-F238E27FC236}">
                    <a16:creationId xmlns:a16="http://schemas.microsoft.com/office/drawing/2014/main" id="{0BE384F0-86E4-394F-9957-F9E30B416D26}"/>
                  </a:ext>
                </a:extLst>
              </p:cNvPr>
              <p:cNvPicPr>
                <a:picLocks noChangeAspect="1"/>
              </p:cNvPicPr>
              <p:nvPr/>
            </p:nvPicPr>
            <p:blipFill>
              <a:blip r:embed="rId3"/>
              <a:stretch>
                <a:fillRect/>
              </a:stretch>
            </p:blipFill>
            <p:spPr>
              <a:xfrm>
                <a:off x="588499" y="2677091"/>
                <a:ext cx="2981818" cy="2548674"/>
              </a:xfrm>
              <a:prstGeom prst="rect">
                <a:avLst/>
              </a:prstGeom>
            </p:spPr>
          </p:pic>
        </p:grpSp>
        <p:grpSp>
          <p:nvGrpSpPr>
            <p:cNvPr id="28" name="グループ化 27">
              <a:extLst>
                <a:ext uri="{FF2B5EF4-FFF2-40B4-BE49-F238E27FC236}">
                  <a16:creationId xmlns:a16="http://schemas.microsoft.com/office/drawing/2014/main" id="{F70F1176-1753-F74D-8AE9-C2A3169A2518}"/>
                </a:ext>
              </a:extLst>
            </p:cNvPr>
            <p:cNvGrpSpPr/>
            <p:nvPr/>
          </p:nvGrpSpPr>
          <p:grpSpPr>
            <a:xfrm>
              <a:off x="8174543" y="2863302"/>
              <a:ext cx="3126731" cy="1875890"/>
              <a:chOff x="-251851" y="-1084539"/>
              <a:chExt cx="12689782" cy="7613268"/>
            </a:xfrm>
          </p:grpSpPr>
          <p:pic>
            <p:nvPicPr>
              <p:cNvPr id="30" name="図 29">
                <a:extLst>
                  <a:ext uri="{FF2B5EF4-FFF2-40B4-BE49-F238E27FC236}">
                    <a16:creationId xmlns:a16="http://schemas.microsoft.com/office/drawing/2014/main" id="{B3309405-4E7C-5344-8106-80D9A044299F}"/>
                  </a:ext>
                </a:extLst>
              </p:cNvPr>
              <p:cNvPicPr>
                <a:picLocks noChangeAspect="1"/>
              </p:cNvPicPr>
              <p:nvPr/>
            </p:nvPicPr>
            <p:blipFill rotWithShape="1">
              <a:blip r:embed="rId4"/>
              <a:srcRect l="2794" t="5248" r="4245" b="7110"/>
              <a:stretch/>
            </p:blipFill>
            <p:spPr>
              <a:xfrm>
                <a:off x="-251851" y="-1084539"/>
                <a:ext cx="12689782" cy="7613268"/>
              </a:xfrm>
              <a:prstGeom prst="rect">
                <a:avLst/>
              </a:prstGeom>
            </p:spPr>
          </p:pic>
          <p:pic>
            <p:nvPicPr>
              <p:cNvPr id="31" name="図 30">
                <a:extLst>
                  <a:ext uri="{FF2B5EF4-FFF2-40B4-BE49-F238E27FC236}">
                    <a16:creationId xmlns:a16="http://schemas.microsoft.com/office/drawing/2014/main" id="{FF8D4672-C7B4-0840-8C9C-03181227DEF0}"/>
                  </a:ext>
                </a:extLst>
              </p:cNvPr>
              <p:cNvPicPr>
                <a:picLocks noChangeAspect="1"/>
              </p:cNvPicPr>
              <p:nvPr/>
            </p:nvPicPr>
            <p:blipFill>
              <a:blip r:embed="rId5"/>
              <a:stretch>
                <a:fillRect/>
              </a:stretch>
            </p:blipFill>
            <p:spPr>
              <a:xfrm>
                <a:off x="6600056" y="1904323"/>
                <a:ext cx="444557" cy="444557"/>
              </a:xfrm>
              <a:prstGeom prst="rect">
                <a:avLst/>
              </a:prstGeom>
            </p:spPr>
          </p:pic>
          <p:pic>
            <p:nvPicPr>
              <p:cNvPr id="32" name="図 31">
                <a:extLst>
                  <a:ext uri="{FF2B5EF4-FFF2-40B4-BE49-F238E27FC236}">
                    <a16:creationId xmlns:a16="http://schemas.microsoft.com/office/drawing/2014/main" id="{ABBE88E2-6AE6-F84F-B842-4CE48B064F62}"/>
                  </a:ext>
                </a:extLst>
              </p:cNvPr>
              <p:cNvPicPr>
                <a:picLocks noChangeAspect="1"/>
              </p:cNvPicPr>
              <p:nvPr/>
            </p:nvPicPr>
            <p:blipFill>
              <a:blip r:embed="rId5"/>
              <a:stretch>
                <a:fillRect/>
              </a:stretch>
            </p:blipFill>
            <p:spPr>
              <a:xfrm>
                <a:off x="5830892" y="3066719"/>
                <a:ext cx="444557" cy="444557"/>
              </a:xfrm>
              <a:prstGeom prst="rect">
                <a:avLst/>
              </a:prstGeom>
            </p:spPr>
          </p:pic>
          <p:pic>
            <p:nvPicPr>
              <p:cNvPr id="33" name="図 32">
                <a:extLst>
                  <a:ext uri="{FF2B5EF4-FFF2-40B4-BE49-F238E27FC236}">
                    <a16:creationId xmlns:a16="http://schemas.microsoft.com/office/drawing/2014/main" id="{57180481-26F8-754E-82D6-E1D94D49B8BD}"/>
                  </a:ext>
                </a:extLst>
              </p:cNvPr>
              <p:cNvPicPr>
                <a:picLocks noChangeAspect="1"/>
              </p:cNvPicPr>
              <p:nvPr/>
            </p:nvPicPr>
            <p:blipFill>
              <a:blip r:embed="rId6"/>
              <a:stretch>
                <a:fillRect/>
              </a:stretch>
            </p:blipFill>
            <p:spPr>
              <a:xfrm>
                <a:off x="5555586" y="4340685"/>
                <a:ext cx="485608" cy="485608"/>
              </a:xfrm>
              <a:prstGeom prst="rect">
                <a:avLst/>
              </a:prstGeom>
            </p:spPr>
          </p:pic>
          <p:pic>
            <p:nvPicPr>
              <p:cNvPr id="34" name="図 33">
                <a:extLst>
                  <a:ext uri="{FF2B5EF4-FFF2-40B4-BE49-F238E27FC236}">
                    <a16:creationId xmlns:a16="http://schemas.microsoft.com/office/drawing/2014/main" id="{79918C31-5378-CF4A-95F1-31D29A0B12F9}"/>
                  </a:ext>
                </a:extLst>
              </p:cNvPr>
              <p:cNvPicPr>
                <a:picLocks noChangeAspect="1"/>
              </p:cNvPicPr>
              <p:nvPr/>
            </p:nvPicPr>
            <p:blipFill>
              <a:blip r:embed="rId6"/>
              <a:stretch>
                <a:fillRect/>
              </a:stretch>
            </p:blipFill>
            <p:spPr>
              <a:xfrm>
                <a:off x="3600728" y="3430499"/>
                <a:ext cx="485608" cy="485608"/>
              </a:xfrm>
              <a:prstGeom prst="rect">
                <a:avLst/>
              </a:prstGeom>
            </p:spPr>
          </p:pic>
          <p:pic>
            <p:nvPicPr>
              <p:cNvPr id="35" name="図 34">
                <a:extLst>
                  <a:ext uri="{FF2B5EF4-FFF2-40B4-BE49-F238E27FC236}">
                    <a16:creationId xmlns:a16="http://schemas.microsoft.com/office/drawing/2014/main" id="{9F0E8031-66F4-4D4A-8C7E-91B628E29A1A}"/>
                  </a:ext>
                </a:extLst>
              </p:cNvPr>
              <p:cNvPicPr>
                <a:picLocks noChangeAspect="1"/>
              </p:cNvPicPr>
              <p:nvPr/>
            </p:nvPicPr>
            <p:blipFill>
              <a:blip r:embed="rId6"/>
              <a:stretch>
                <a:fillRect/>
              </a:stretch>
            </p:blipFill>
            <p:spPr>
              <a:xfrm>
                <a:off x="4506567" y="2789119"/>
                <a:ext cx="485608" cy="485608"/>
              </a:xfrm>
              <a:prstGeom prst="rect">
                <a:avLst/>
              </a:prstGeom>
            </p:spPr>
          </p:pic>
          <p:pic>
            <p:nvPicPr>
              <p:cNvPr id="36" name="図 35">
                <a:extLst>
                  <a:ext uri="{FF2B5EF4-FFF2-40B4-BE49-F238E27FC236}">
                    <a16:creationId xmlns:a16="http://schemas.microsoft.com/office/drawing/2014/main" id="{452A293D-C181-4F4E-90BC-2D3DDAEABF45}"/>
                  </a:ext>
                </a:extLst>
              </p:cNvPr>
              <p:cNvPicPr>
                <a:picLocks noChangeAspect="1"/>
              </p:cNvPicPr>
              <p:nvPr/>
            </p:nvPicPr>
            <p:blipFill>
              <a:blip r:embed="rId6"/>
              <a:stretch>
                <a:fillRect/>
              </a:stretch>
            </p:blipFill>
            <p:spPr>
              <a:xfrm>
                <a:off x="4756912" y="1070386"/>
                <a:ext cx="485608" cy="485608"/>
              </a:xfrm>
              <a:prstGeom prst="rect">
                <a:avLst/>
              </a:prstGeom>
            </p:spPr>
          </p:pic>
          <p:pic>
            <p:nvPicPr>
              <p:cNvPr id="37" name="図 36">
                <a:extLst>
                  <a:ext uri="{FF2B5EF4-FFF2-40B4-BE49-F238E27FC236}">
                    <a16:creationId xmlns:a16="http://schemas.microsoft.com/office/drawing/2014/main" id="{0846C45B-9D97-A44B-A9D6-7B0777F0D1F8}"/>
                  </a:ext>
                </a:extLst>
              </p:cNvPr>
              <p:cNvPicPr>
                <a:picLocks noChangeAspect="1"/>
              </p:cNvPicPr>
              <p:nvPr/>
            </p:nvPicPr>
            <p:blipFill>
              <a:blip r:embed="rId7"/>
              <a:stretch>
                <a:fillRect/>
              </a:stretch>
            </p:blipFill>
            <p:spPr>
              <a:xfrm>
                <a:off x="2719973" y="3807079"/>
                <a:ext cx="461442" cy="521198"/>
              </a:xfrm>
              <a:prstGeom prst="rect">
                <a:avLst/>
              </a:prstGeom>
            </p:spPr>
          </p:pic>
          <p:pic>
            <p:nvPicPr>
              <p:cNvPr id="38" name="図 37">
                <a:extLst>
                  <a:ext uri="{FF2B5EF4-FFF2-40B4-BE49-F238E27FC236}">
                    <a16:creationId xmlns:a16="http://schemas.microsoft.com/office/drawing/2014/main" id="{951C5D71-162C-0749-9AF1-6763C4682875}"/>
                  </a:ext>
                </a:extLst>
              </p:cNvPr>
              <p:cNvPicPr>
                <a:picLocks noChangeAspect="1"/>
              </p:cNvPicPr>
              <p:nvPr/>
            </p:nvPicPr>
            <p:blipFill>
              <a:blip r:embed="rId7"/>
              <a:stretch>
                <a:fillRect/>
              </a:stretch>
            </p:blipFill>
            <p:spPr>
              <a:xfrm>
                <a:off x="4526191" y="4858830"/>
                <a:ext cx="461442" cy="521198"/>
              </a:xfrm>
              <a:prstGeom prst="rect">
                <a:avLst/>
              </a:prstGeom>
            </p:spPr>
          </p:pic>
          <p:pic>
            <p:nvPicPr>
              <p:cNvPr id="39" name="図 38">
                <a:extLst>
                  <a:ext uri="{FF2B5EF4-FFF2-40B4-BE49-F238E27FC236}">
                    <a16:creationId xmlns:a16="http://schemas.microsoft.com/office/drawing/2014/main" id="{00D5AB1F-0C45-F94F-8D96-35AF6D753F25}"/>
                  </a:ext>
                </a:extLst>
              </p:cNvPr>
              <p:cNvPicPr>
                <a:picLocks noChangeAspect="1"/>
              </p:cNvPicPr>
              <p:nvPr/>
            </p:nvPicPr>
            <p:blipFill>
              <a:blip r:embed="rId7"/>
              <a:stretch>
                <a:fillRect/>
              </a:stretch>
            </p:blipFill>
            <p:spPr>
              <a:xfrm>
                <a:off x="3624426" y="5097350"/>
                <a:ext cx="461442" cy="521198"/>
              </a:xfrm>
              <a:prstGeom prst="rect">
                <a:avLst/>
              </a:prstGeom>
            </p:spPr>
          </p:pic>
          <p:pic>
            <p:nvPicPr>
              <p:cNvPr id="40" name="図 39">
                <a:extLst>
                  <a:ext uri="{FF2B5EF4-FFF2-40B4-BE49-F238E27FC236}">
                    <a16:creationId xmlns:a16="http://schemas.microsoft.com/office/drawing/2014/main" id="{DE4D2CE2-414F-AB4D-8413-A90972F841DE}"/>
                  </a:ext>
                </a:extLst>
              </p:cNvPr>
              <p:cNvPicPr>
                <a:picLocks noChangeAspect="1"/>
              </p:cNvPicPr>
              <p:nvPr/>
            </p:nvPicPr>
            <p:blipFill>
              <a:blip r:embed="rId8"/>
              <a:stretch>
                <a:fillRect/>
              </a:stretch>
            </p:blipFill>
            <p:spPr>
              <a:xfrm>
                <a:off x="2173372" y="1413834"/>
                <a:ext cx="546601" cy="586954"/>
              </a:xfrm>
              <a:prstGeom prst="rect">
                <a:avLst/>
              </a:prstGeom>
            </p:spPr>
          </p:pic>
          <p:pic>
            <p:nvPicPr>
              <p:cNvPr id="41" name="図 40">
                <a:extLst>
                  <a:ext uri="{FF2B5EF4-FFF2-40B4-BE49-F238E27FC236}">
                    <a16:creationId xmlns:a16="http://schemas.microsoft.com/office/drawing/2014/main" id="{B8878EBA-F260-6744-82CC-E5120DAAC86B}"/>
                  </a:ext>
                </a:extLst>
              </p:cNvPr>
              <p:cNvPicPr>
                <a:picLocks noChangeAspect="1"/>
              </p:cNvPicPr>
              <p:nvPr/>
            </p:nvPicPr>
            <p:blipFill>
              <a:blip r:embed="rId8"/>
              <a:stretch>
                <a:fillRect/>
              </a:stretch>
            </p:blipFill>
            <p:spPr>
              <a:xfrm>
                <a:off x="1886475" y="4003211"/>
                <a:ext cx="546601" cy="586954"/>
              </a:xfrm>
              <a:prstGeom prst="rect">
                <a:avLst/>
              </a:prstGeom>
            </p:spPr>
          </p:pic>
          <p:pic>
            <p:nvPicPr>
              <p:cNvPr id="42" name="図 41">
                <a:extLst>
                  <a:ext uri="{FF2B5EF4-FFF2-40B4-BE49-F238E27FC236}">
                    <a16:creationId xmlns:a16="http://schemas.microsoft.com/office/drawing/2014/main" id="{6046E6AB-DCF3-3049-8862-A019AD99C50A}"/>
                  </a:ext>
                </a:extLst>
              </p:cNvPr>
              <p:cNvPicPr>
                <a:picLocks noChangeAspect="1"/>
              </p:cNvPicPr>
              <p:nvPr/>
            </p:nvPicPr>
            <p:blipFill>
              <a:blip r:embed="rId8"/>
              <a:stretch>
                <a:fillRect/>
              </a:stretch>
            </p:blipFill>
            <p:spPr>
              <a:xfrm>
                <a:off x="2535938" y="5064472"/>
                <a:ext cx="546601" cy="586954"/>
              </a:xfrm>
              <a:prstGeom prst="rect">
                <a:avLst/>
              </a:prstGeom>
            </p:spPr>
          </p:pic>
          <p:pic>
            <p:nvPicPr>
              <p:cNvPr id="43" name="図 42">
                <a:extLst>
                  <a:ext uri="{FF2B5EF4-FFF2-40B4-BE49-F238E27FC236}">
                    <a16:creationId xmlns:a16="http://schemas.microsoft.com/office/drawing/2014/main" id="{847322B0-61FC-824A-B193-8773C321CAE2}"/>
                  </a:ext>
                </a:extLst>
              </p:cNvPr>
              <p:cNvPicPr>
                <a:picLocks noChangeAspect="1"/>
              </p:cNvPicPr>
              <p:nvPr/>
            </p:nvPicPr>
            <p:blipFill>
              <a:blip r:embed="rId8"/>
              <a:stretch>
                <a:fillRect/>
              </a:stretch>
            </p:blipFill>
            <p:spPr>
              <a:xfrm>
                <a:off x="1505657" y="5064472"/>
                <a:ext cx="546601" cy="586954"/>
              </a:xfrm>
              <a:prstGeom prst="rect">
                <a:avLst/>
              </a:prstGeom>
            </p:spPr>
          </p:pic>
        </p:grpSp>
        <p:sp>
          <p:nvSpPr>
            <p:cNvPr id="29" name="正方形/長方形 28">
              <a:extLst>
                <a:ext uri="{FF2B5EF4-FFF2-40B4-BE49-F238E27FC236}">
                  <a16:creationId xmlns:a16="http://schemas.microsoft.com/office/drawing/2014/main" id="{632D8C08-8C9E-2741-BDC6-88A92A8B256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0" name="正方形/長方形 49"/>
          <p:cNvSpPr/>
          <p:nvPr/>
        </p:nvSpPr>
        <p:spPr>
          <a:xfrm>
            <a:off x="6888088" y="3017514"/>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33545" y="2989821"/>
            <a:ext cx="2806871" cy="1855490"/>
          </a:xfrm>
          <a:prstGeom prst="rect">
            <a:avLst/>
          </a:prstGeom>
        </p:spPr>
      </p:pic>
      <p:pic>
        <p:nvPicPr>
          <p:cNvPr id="53" name="図 5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1249" y="3025831"/>
            <a:ext cx="889167" cy="1826784"/>
          </a:xfrm>
          <a:prstGeom prst="rect">
            <a:avLst/>
          </a:prstGeom>
        </p:spPr>
      </p:pic>
      <p:pic>
        <p:nvPicPr>
          <p:cNvPr id="54" name="図 5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84421" y="3025831"/>
            <a:ext cx="1622829" cy="3067465"/>
          </a:xfrm>
          <a:prstGeom prst="rect">
            <a:avLst/>
          </a:prstGeom>
        </p:spPr>
      </p:pic>
      <p:pic>
        <p:nvPicPr>
          <p:cNvPr id="10" name="図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4033" y="2564904"/>
            <a:ext cx="1999348" cy="1999348"/>
          </a:xfrm>
          <a:prstGeom prst="rect">
            <a:avLst/>
          </a:prstGeom>
        </p:spPr>
      </p:pic>
      <p:pic>
        <p:nvPicPr>
          <p:cNvPr id="8" name="図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5400" y="3284984"/>
            <a:ext cx="2862077" cy="2862077"/>
          </a:xfrm>
          <a:prstGeom prst="rect">
            <a:avLst/>
          </a:prstGeom>
        </p:spPr>
      </p:pic>
      <p:sp>
        <p:nvSpPr>
          <p:cNvPr id="9" name="フローチャート: 処理 8"/>
          <p:cNvSpPr/>
          <p:nvPr/>
        </p:nvSpPr>
        <p:spPr>
          <a:xfrm>
            <a:off x="1810321" y="5218874"/>
            <a:ext cx="1357312" cy="416305"/>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テキスト ボックス 58"/>
          <p:cNvSpPr txBox="1"/>
          <p:nvPr/>
        </p:nvSpPr>
        <p:spPr>
          <a:xfrm>
            <a:off x="935530" y="3652968"/>
            <a:ext cx="2391914" cy="646331"/>
          </a:xfrm>
          <a:prstGeom prst="rect">
            <a:avLst/>
          </a:prstGeom>
          <a:noFill/>
        </p:spPr>
        <p:txBody>
          <a:bodyPr wrap="square" rtlCol="0">
            <a:spAutoFit/>
          </a:bodyPr>
          <a:lstStyle/>
          <a:p>
            <a:pPr algn="ctr"/>
            <a:r>
              <a:rPr lang="en-US" altLang="ja-JP" dirty="0"/>
              <a:t>Yahoo!</a:t>
            </a:r>
            <a:r>
              <a:rPr lang="ja-JP" altLang="en-US" dirty="0"/>
              <a:t>天気アプリ</a:t>
            </a:r>
            <a:endParaRPr lang="en-US" altLang="ja-JP" dirty="0"/>
          </a:p>
          <a:p>
            <a:pPr algn="ctr"/>
            <a:r>
              <a:rPr lang="ja-JP" altLang="en-US" dirty="0"/>
              <a:t>トップ 誘導枠</a:t>
            </a:r>
          </a:p>
        </p:txBody>
      </p:sp>
      <p:sp>
        <p:nvSpPr>
          <p:cNvPr id="60" name="テキスト ボックス 59"/>
          <p:cNvSpPr txBox="1"/>
          <p:nvPr/>
        </p:nvSpPr>
        <p:spPr>
          <a:xfrm>
            <a:off x="3719736" y="5467163"/>
            <a:ext cx="2275078" cy="646331"/>
          </a:xfrm>
          <a:prstGeom prst="rect">
            <a:avLst/>
          </a:prstGeom>
          <a:noFill/>
        </p:spPr>
        <p:txBody>
          <a:bodyPr wrap="square" rtlCol="0">
            <a:spAutoFit/>
          </a:bodyPr>
          <a:lstStyle/>
          <a:p>
            <a:r>
              <a:rPr lang="ja-JP" altLang="en-US" sz="1200" dirty="0"/>
              <a:t>・プッシュ通知</a:t>
            </a:r>
            <a:endParaRPr lang="en-US" altLang="ja-JP" sz="1200" dirty="0"/>
          </a:p>
          <a:p>
            <a:r>
              <a:rPr lang="ja-JP" altLang="en-US" sz="1200" dirty="0"/>
              <a:t>・</a:t>
            </a:r>
            <a:r>
              <a:rPr lang="en-US" altLang="ja-JP" sz="1200" dirty="0"/>
              <a:t>Yahoo!</a:t>
            </a:r>
            <a:r>
              <a:rPr lang="ja-JP" altLang="en-US" sz="1200" dirty="0"/>
              <a:t>トップページ</a:t>
            </a:r>
            <a:endParaRPr lang="en-US" altLang="ja-JP" sz="1200" dirty="0"/>
          </a:p>
          <a:p>
            <a:r>
              <a:rPr lang="ja-JP" altLang="en-US" sz="1200" dirty="0"/>
              <a:t>・</a:t>
            </a:r>
            <a:r>
              <a:rPr lang="en-US" altLang="ja-JP" sz="1200" dirty="0"/>
              <a:t>SNS</a:t>
            </a:r>
            <a:endParaRPr lang="ja-JP" altLang="en-US" sz="1200" dirty="0"/>
          </a:p>
        </p:txBody>
      </p:sp>
      <p:sp>
        <p:nvSpPr>
          <p:cNvPr id="61" name="フローチャート: 処理 60"/>
          <p:cNvSpPr/>
          <p:nvPr/>
        </p:nvSpPr>
        <p:spPr>
          <a:xfrm>
            <a:off x="3852864" y="3675825"/>
            <a:ext cx="1023936" cy="135316"/>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コネクタ 12"/>
          <p:cNvCxnSpPr/>
          <p:nvPr/>
        </p:nvCxnSpPr>
        <p:spPr>
          <a:xfrm flipH="1">
            <a:off x="3909876" y="3495693"/>
            <a:ext cx="111" cy="555799"/>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H="1">
            <a:off x="4885435" y="3501008"/>
            <a:ext cx="7322" cy="110175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flipV="1">
            <a:off x="3837363" y="3496898"/>
            <a:ext cx="1058487" cy="5842"/>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3719736" y="2816404"/>
            <a:ext cx="2275078" cy="646331"/>
          </a:xfrm>
          <a:prstGeom prst="rect">
            <a:avLst/>
          </a:prstGeom>
          <a:noFill/>
        </p:spPr>
        <p:txBody>
          <a:bodyPr wrap="square" rtlCol="0">
            <a:spAutoFit/>
          </a:bodyPr>
          <a:lstStyle/>
          <a:p>
            <a:pPr algn="ctr"/>
            <a:r>
              <a:rPr lang="en-US" altLang="ja-JP" dirty="0"/>
              <a:t>Yahoo!</a:t>
            </a:r>
            <a:r>
              <a:rPr lang="ja-JP" altLang="en-US" dirty="0"/>
              <a:t>天気・災害</a:t>
            </a:r>
            <a:endParaRPr lang="en-US" altLang="ja-JP" dirty="0"/>
          </a:p>
          <a:p>
            <a:pPr algn="ctr"/>
            <a:r>
              <a:rPr lang="en-US" altLang="ja-JP" dirty="0"/>
              <a:t>web</a:t>
            </a:r>
            <a:r>
              <a:rPr lang="ja-JP" altLang="en-US" dirty="0"/>
              <a:t>トップや中面</a:t>
            </a:r>
          </a:p>
        </p:txBody>
      </p:sp>
      <p:sp>
        <p:nvSpPr>
          <p:cNvPr id="6" name="フッター プレースホルダー 4">
            <a:extLst>
              <a:ext uri="{FF2B5EF4-FFF2-40B4-BE49-F238E27FC236}">
                <a16:creationId xmlns:a16="http://schemas.microsoft.com/office/drawing/2014/main" id="{006FBC0C-D904-B611-A09B-36C90E72BF5D}"/>
              </a:ext>
            </a:extLst>
          </p:cNvPr>
          <p:cNvSpPr>
            <a:spLocks noGrp="1"/>
          </p:cNvSpPr>
          <p:nvPr>
            <p:ph type="ftr" sz="quarter" idx="3"/>
          </p:nvPr>
        </p:nvSpPr>
        <p:spPr>
          <a:xfrm>
            <a:off x="4038601" y="6552834"/>
            <a:ext cx="4114800" cy="365125"/>
          </a:xfrm>
          <a:prstGeom prst="rect">
            <a:avLst/>
          </a:prstGeom>
        </p:spPr>
        <p:txBody>
          <a:bodyPr vert="horz" lIns="91440" tIns="45720" rIns="91440" bIns="45720" rtlCol="0" anchor="ctr"/>
          <a:lstStyle>
            <a:lvl1pPr algn="ctr">
              <a:defRPr sz="800">
                <a:solidFill>
                  <a:schemeClr val="tx1">
                    <a:tint val="75000"/>
                  </a:schemeClr>
                </a:solidFill>
                <a:latin typeface="メイリオ" panose="020B0604030504040204" pitchFamily="50" charset="-128"/>
                <a:ea typeface="メイリオ" panose="020B0604030504040204" pitchFamily="50" charset="-128"/>
              </a:defRPr>
            </a:lvl1pPr>
          </a:lstStyle>
          <a:p>
            <a:r>
              <a:rPr lang="en-US" altLang="ja-JP" dirty="0"/>
              <a:t>© 2022 Yahoo Japan Corporation</a:t>
            </a:r>
            <a:endParaRPr lang="ja-JP" altLang="en-US" dirty="0"/>
          </a:p>
        </p:txBody>
      </p:sp>
    </p:spTree>
    <p:extLst>
      <p:ext uri="{BB962C8B-B14F-4D97-AF65-F5344CB8AC3E}">
        <p14:creationId xmlns:p14="http://schemas.microsoft.com/office/powerpoint/2010/main" val="1947335435"/>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32126</TotalTime>
  <Words>4144</Words>
  <Application>Microsoft Office PowerPoint</Application>
  <PresentationFormat>ワイド画面</PresentationFormat>
  <Paragraphs>552</Paragraphs>
  <Slides>25</Slides>
  <Notes>13</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25</vt:i4>
      </vt:variant>
    </vt:vector>
  </HeadingPairs>
  <TitlesOfParts>
    <vt:vector size="35" baseType="lpstr">
      <vt:lpstr>ヒラギノ角ゴ ProN</vt:lpstr>
      <vt:lpstr>メイリオ</vt:lpstr>
      <vt:lpstr>メイリオ</vt:lpstr>
      <vt:lpstr>游ゴシック</vt:lpstr>
      <vt:lpstr>Arial</vt:lpstr>
      <vt:lpstr>Calibri</vt:lpstr>
      <vt:lpstr>Wingdings</vt:lpstr>
      <vt:lpstr>表紙</vt:lpstr>
      <vt:lpstr>中表紙と裏表紙</vt:lpstr>
      <vt:lpstr>コンテンツページ</vt:lpstr>
      <vt:lpstr>Yahoo!広告 ディスプレイ広告（予約型） 花粉情報2023広告商品のご案内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岡村 那智</cp:lastModifiedBy>
  <cp:revision>321</cp:revision>
  <dcterms:created xsi:type="dcterms:W3CDTF">2020-02-26T07:28:11Z</dcterms:created>
  <dcterms:modified xsi:type="dcterms:W3CDTF">2022-10-19T04:59:11Z</dcterms:modified>
</cp:coreProperties>
</file>