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1"/>
  </p:notesMasterIdLst>
  <p:handoutMasterIdLst>
    <p:handoutMasterId r:id="rId22"/>
  </p:handoutMasterIdLst>
  <p:sldIdLst>
    <p:sldId id="316" r:id="rId4"/>
    <p:sldId id="326" r:id="rId5"/>
    <p:sldId id="342" r:id="rId6"/>
    <p:sldId id="353" r:id="rId7"/>
    <p:sldId id="352" r:id="rId8"/>
    <p:sldId id="343" r:id="rId9"/>
    <p:sldId id="344" r:id="rId10"/>
    <p:sldId id="345" r:id="rId11"/>
    <p:sldId id="351" r:id="rId12"/>
    <p:sldId id="346" r:id="rId13"/>
    <p:sldId id="347" r:id="rId14"/>
    <p:sldId id="348" r:id="rId15"/>
    <p:sldId id="349" r:id="rId16"/>
    <p:sldId id="350" r:id="rId17"/>
    <p:sldId id="356" r:id="rId18"/>
    <p:sldId id="354" r:id="rId19"/>
    <p:sldId id="312"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69B"/>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85" d="100"/>
          <a:sy n="85" d="100"/>
        </p:scale>
        <p:origin x="75" y="2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2" d="100"/>
          <a:sy n="72" d="100"/>
        </p:scale>
        <p:origin x="250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8CFF053-0E14-4F5A-B073-B03C80D16BF7}" type="datetimeFigureOut">
              <a:rPr kumimoji="1" lang="ja-JP" altLang="en-US" smtClean="0"/>
              <a:t>2022/1/26</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6C4DCC3-1E36-4DAB-A9B5-3644DE6AEA45}" type="slidenum">
              <a:rPr kumimoji="1" lang="ja-JP" altLang="en-US" smtClean="0"/>
              <a:t>‹#›</a:t>
            </a:fld>
            <a:endParaRPr kumimoji="1" lang="ja-JP" altLang="en-US"/>
          </a:p>
        </p:txBody>
      </p:sp>
    </p:spTree>
    <p:extLst>
      <p:ext uri="{BB962C8B-B14F-4D97-AF65-F5344CB8AC3E}">
        <p14:creationId xmlns:p14="http://schemas.microsoft.com/office/powerpoint/2010/main" val="218141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2022/1/26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中面用">
    <p:spTree>
      <p:nvGrpSpPr>
        <p:cNvPr id="1" name=""/>
        <p:cNvGrpSpPr/>
        <p:nvPr/>
      </p:nvGrpSpPr>
      <p:grpSpPr>
        <a:xfrm>
          <a:off x="0" y="0"/>
          <a:ext cx="0" cy="0"/>
          <a:chOff x="0" y="0"/>
          <a:chExt cx="0" cy="0"/>
        </a:xfrm>
      </p:grpSpPr>
      <p:sp>
        <p:nvSpPr>
          <p:cNvPr id="7" name="タイトル 1"/>
          <p:cNvSpPr>
            <a:spLocks noGrp="1"/>
          </p:cNvSpPr>
          <p:nvPr>
            <p:ph type="title"/>
          </p:nvPr>
        </p:nvSpPr>
        <p:spPr>
          <a:xfrm>
            <a:off x="335360" y="188640"/>
            <a:ext cx="9837401" cy="432048"/>
          </a:xfrm>
          <a:prstGeom prst="rect">
            <a:avLst/>
          </a:prstGeom>
        </p:spPr>
        <p:txBody>
          <a:bodyPr anchor="ctr"/>
          <a:lstStyle>
            <a:lvl1pPr algn="l">
              <a:defRPr sz="2200">
                <a:solidFill>
                  <a:schemeClr val="tx1"/>
                </a:solidFill>
              </a:defRPr>
            </a:lvl1pPr>
          </a:lstStyle>
          <a:p>
            <a:r>
              <a:rPr kumimoji="1" lang="ja-JP" altLang="en-US" smtClean="0"/>
              <a:t>マスター タイトルの書式設定</a:t>
            </a:r>
            <a:endParaRPr kumimoji="1" lang="ja-JP" altLang="en-US" dirty="0"/>
          </a:p>
        </p:txBody>
      </p:sp>
      <p:sp>
        <p:nvSpPr>
          <p:cNvPr id="10" name="コンテンツ プレースホルダ 8"/>
          <p:cNvSpPr>
            <a:spLocks noGrp="1"/>
          </p:cNvSpPr>
          <p:nvPr>
            <p:ph sz="quarter" idx="13"/>
          </p:nvPr>
        </p:nvSpPr>
        <p:spPr>
          <a:xfrm>
            <a:off x="336062" y="1052513"/>
            <a:ext cx="11519877" cy="5256212"/>
          </a:xfrm>
          <a:prstGeom prst="rect">
            <a:avLst/>
          </a:prstGeom>
        </p:spPr>
        <p:txBody>
          <a:bodyPr/>
          <a:lstStyle>
            <a:lvl1pPr>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kumimoji="1" lang="ja-JP" altLang="en-US" smtClean="0"/>
              <a:t>マスター テキストの書式設定</a:t>
            </a:r>
          </a:p>
        </p:txBody>
      </p:sp>
      <p:sp>
        <p:nvSpPr>
          <p:cNvPr id="11" name="Line 18"/>
          <p:cNvSpPr>
            <a:spLocks noChangeShapeType="1"/>
          </p:cNvSpPr>
          <p:nvPr userDrawn="1"/>
        </p:nvSpPr>
        <p:spPr bwMode="auto">
          <a:xfrm>
            <a:off x="0" y="692696"/>
            <a:ext cx="12192000" cy="0"/>
          </a:xfrm>
          <a:prstGeom prst="line">
            <a:avLst/>
          </a:prstGeom>
          <a:noFill/>
          <a:ln w="3175">
            <a:solidFill>
              <a:srgbClr val="AEB1BF"/>
            </a:solidFill>
            <a:round/>
            <a:headEnd/>
            <a:tailEnd/>
          </a:ln>
          <a:effectLst/>
        </p:spPr>
        <p:txBody>
          <a:bodyPr/>
          <a:lstStyle/>
          <a:p>
            <a:pPr fontAlgn="auto">
              <a:spcBef>
                <a:spcPts val="0"/>
              </a:spcBef>
              <a:spcAft>
                <a:spcPts val="0"/>
              </a:spcAft>
              <a:defRPr/>
            </a:pPr>
            <a:endParaRPr lang="ja-JP" altLang="en-US" sz="1800">
              <a:latin typeface="+mn-lt"/>
              <a:ea typeface="+mn-ea"/>
            </a:endParaRPr>
          </a:p>
        </p:txBody>
      </p:sp>
      <p:sp>
        <p:nvSpPr>
          <p:cNvPr id="15" name="フッター プレースホルダ 9"/>
          <p:cNvSpPr>
            <a:spLocks noGrp="1"/>
          </p:cNvSpPr>
          <p:nvPr>
            <p:ph type="ftr" sz="quarter" idx="3"/>
          </p:nvPr>
        </p:nvSpPr>
        <p:spPr>
          <a:xfrm>
            <a:off x="3437243" y="6525345"/>
            <a:ext cx="5317514" cy="365125"/>
          </a:xfrm>
          <a:prstGeom prst="rect">
            <a:avLst/>
          </a:prstGeom>
        </p:spPr>
        <p:txBody>
          <a:bodyPr vert="horz" lIns="91440" tIns="45720" rIns="91440" bIns="45720" rtlCol="0" anchor="ctr"/>
          <a:lstStyle>
            <a:lvl1pPr algn="ctr">
              <a:defRPr lang="en-US" altLang="ja-JP" b="0" i="0" smtClean="0">
                <a:effectLst/>
              </a:defRPr>
            </a:lvl1pPr>
          </a:lstStyle>
          <a:p>
            <a:r>
              <a:rPr lang="en-US" smtClean="0"/>
              <a:t>Copyright (C) 2020 Yahoo Japan Corporation. All Rights Reserved.</a:t>
            </a:r>
            <a:endParaRPr lang="en-US" dirty="0"/>
          </a:p>
        </p:txBody>
      </p:sp>
      <p:sp>
        <p:nvSpPr>
          <p:cNvPr id="8" name="スライド番号プレースホルダ 10"/>
          <p:cNvSpPr>
            <a:spLocks noGrp="1"/>
          </p:cNvSpPr>
          <p:nvPr>
            <p:ph type="sldNum" sz="quarter" idx="4"/>
          </p:nvPr>
        </p:nvSpPr>
        <p:spPr>
          <a:xfrm>
            <a:off x="9109258" y="6453337"/>
            <a:ext cx="2844800" cy="365125"/>
          </a:xfrm>
          <a:prstGeom prst="rect">
            <a:avLst/>
          </a:prstGeom>
        </p:spPr>
        <p:txBody>
          <a:bodyPr vert="horz" lIns="91440" tIns="45720" rIns="91440" bIns="45720" rtlCol="0" anchor="ctr"/>
          <a:lstStyle>
            <a:lvl1pPr algn="r">
              <a:defRPr sz="1400">
                <a:solidFill>
                  <a:srgbClr val="687080"/>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2866605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theme" Target="../theme/theme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smtClean="0"/>
              <a:t>© 2022 Yahoo Japan Corporation All rights reserved.</a:t>
            </a:r>
            <a:endParaRPr lang="en" dirty="0"/>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29" r:id="rId4"/>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hyperlink" Target="https://s.yimg.jp/dl/displayads-guarantee/displayads-guarantee_salessheet_Specialfeatur_2022H1.zip" TargetMode="Externa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5" Type="http://schemas.openxmlformats.org/officeDocument/2006/relationships/image" Target="../media/image13.jpe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1.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2022</a:t>
            </a:r>
            <a:r>
              <a:rPr lang="ja-JP" altLang="en-US" dirty="0" smtClean="0"/>
              <a:t>年</a:t>
            </a:r>
            <a:r>
              <a:rPr lang="en-US" altLang="ja-JP" dirty="0"/>
              <a:t>2</a:t>
            </a:r>
            <a:r>
              <a:rPr lang="ja-JP" altLang="en-US" dirty="0" smtClean="0"/>
              <a:t>月</a:t>
            </a:r>
            <a:r>
              <a:rPr lang="en-US" altLang="ja-JP" dirty="0" smtClean="0"/>
              <a:t>2</a:t>
            </a:r>
            <a:r>
              <a:rPr lang="ja-JP" altLang="en-US" dirty="0" smtClean="0"/>
              <a:t>日</a:t>
            </a:r>
            <a:endParaRPr lang="ja-JP" altLang="en-US" dirty="0"/>
          </a:p>
        </p:txBody>
      </p:sp>
      <p:sp>
        <p:nvSpPr>
          <p:cNvPr id="5" name="角丸四角形 4">
            <a:extLst>
              <a:ext uri="{FF2B5EF4-FFF2-40B4-BE49-F238E27FC236}">
                <a16:creationId xmlns:a16="http://schemas.microsoft.com/office/drawing/2014/main" id="{62F15990-21F4-D246-B866-9EA6D3E08365}"/>
              </a:ext>
            </a:extLst>
          </p:cNvPr>
          <p:cNvSpPr/>
          <p:nvPr/>
        </p:nvSpPr>
        <p:spPr>
          <a:xfrm>
            <a:off x="932330" y="4869160"/>
            <a:ext cx="4371582"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104456" cy="360040"/>
          </a:xfrm>
        </p:spPr>
        <p:txBody>
          <a:bodyPr>
            <a:normAutofit fontScale="925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特別企画　タイアップ（</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販売制限</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Text Box 1031"/>
          <p:cNvSpPr txBox="1">
            <a:spLocks noChangeArrowheads="1"/>
          </p:cNvSpPr>
          <p:nvPr/>
        </p:nvSpPr>
        <p:spPr bwMode="auto">
          <a:xfrm>
            <a:off x="479376" y="1118349"/>
            <a:ext cx="11305256"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特別企画の実施は原則不可となります。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特別企画</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を実施</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いただけない場合がありますので</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必ず</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事前に掲載可否を弊社にお問い合わせください</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。また</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、広告主様のサイトが弊社の広告掲載基準を満たすことが、</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特別企画実施の条件となります。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・パチンコ・パチスロの営業および機種、カジノ（企業広告含む</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）、ギャンブル</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・レーシック、美容整形・美容外科・美容皮膚科、その他医療機関</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全般</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・医療</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機関による保険外治療</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lvl="0">
              <a:spcBef>
                <a:spcPct val="0"/>
              </a:spcBef>
              <a:defRPr/>
            </a:pPr>
            <a:r>
              <a:rPr lang="ja-JP" altLang="en-US" sz="1200" dirty="0">
                <a:solidFill>
                  <a:prstClr val="black"/>
                </a:solidFill>
              </a:rPr>
              <a:t>・健康・美容食品、健康器具、健康雑貨その他商品やサービス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・国家資格を有する業種（弁護士、司法書士、行政書士、弁理士、公認会計士、税理士</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・法務、税務</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3321425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タイアップ制作・掲載のお申し込み方法</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タイトル 2"/>
          <p:cNvSpPr txBox="1">
            <a:spLocks/>
          </p:cNvSpPr>
          <p:nvPr/>
        </p:nvSpPr>
        <p:spPr>
          <a:xfrm>
            <a:off x="911424" y="3356992"/>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ヤフー</a:t>
            </a:r>
          </a:p>
        </p:txBody>
      </p:sp>
      <p:cxnSp>
        <p:nvCxnSpPr>
          <p:cNvPr id="7" name="直線コネクタ 6"/>
          <p:cNvCxnSpPr/>
          <p:nvPr/>
        </p:nvCxnSpPr>
        <p:spPr>
          <a:xfrm flipH="1">
            <a:off x="7382440" y="2979739"/>
            <a:ext cx="1" cy="2871194"/>
          </a:xfrm>
          <a:prstGeom prst="line">
            <a:avLst/>
          </a:prstGeom>
          <a:noFill/>
          <a:ln w="34925" cap="flat" cmpd="sng" algn="ctr">
            <a:solidFill>
              <a:srgbClr val="C9002C"/>
            </a:solidFill>
            <a:prstDash val="sysDash"/>
          </a:ln>
          <a:effectLst/>
        </p:spPr>
      </p:cxnSp>
      <p:sp>
        <p:nvSpPr>
          <p:cNvPr id="8" name="タイトル 2"/>
          <p:cNvSpPr txBox="1">
            <a:spLocks/>
          </p:cNvSpPr>
          <p:nvPr/>
        </p:nvSpPr>
        <p:spPr>
          <a:xfrm>
            <a:off x="839416" y="4685376"/>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代理店様</a:t>
            </a:r>
          </a:p>
        </p:txBody>
      </p:sp>
      <p:sp>
        <p:nvSpPr>
          <p:cNvPr id="9" name="ホームベース 8"/>
          <p:cNvSpPr/>
          <p:nvPr/>
        </p:nvSpPr>
        <p:spPr bwMode="auto">
          <a:xfrm>
            <a:off x="2195164" y="3167958"/>
            <a:ext cx="1596580" cy="807368"/>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ご連絡</a:t>
            </a:r>
          </a:p>
        </p:txBody>
      </p:sp>
      <p:sp>
        <p:nvSpPr>
          <p:cNvPr id="10" name="ホームベース 9"/>
          <p:cNvSpPr/>
          <p:nvPr/>
        </p:nvSpPr>
        <p:spPr bwMode="auto">
          <a:xfrm>
            <a:off x="3503711" y="4445217"/>
            <a:ext cx="1718489" cy="816223"/>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確認・申し込み</a:t>
            </a:r>
          </a:p>
        </p:txBody>
      </p:sp>
      <p:sp>
        <p:nvSpPr>
          <p:cNvPr id="11" name="ホームベース 10"/>
          <p:cNvSpPr/>
          <p:nvPr/>
        </p:nvSpPr>
        <p:spPr bwMode="auto">
          <a:xfrm>
            <a:off x="4807000" y="3131490"/>
            <a:ext cx="1463537" cy="843836"/>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申し込み内容</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確認・承認</a:t>
            </a:r>
          </a:p>
        </p:txBody>
      </p:sp>
      <p:sp>
        <p:nvSpPr>
          <p:cNvPr id="12" name="山形 11"/>
          <p:cNvSpPr/>
          <p:nvPr/>
        </p:nvSpPr>
        <p:spPr bwMode="auto">
          <a:xfrm>
            <a:off x="6168009" y="3125688"/>
            <a:ext cx="1067190" cy="849381"/>
          </a:xfrm>
          <a:prstGeom prst="chevron">
            <a:avLst>
              <a:gd name="adj" fmla="val 25836"/>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承認</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メール</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送信</a:t>
            </a:r>
          </a:p>
        </p:txBody>
      </p:sp>
      <p:sp>
        <p:nvSpPr>
          <p:cNvPr id="13" name="山形 12"/>
          <p:cNvSpPr/>
          <p:nvPr/>
        </p:nvSpPr>
        <p:spPr bwMode="auto">
          <a:xfrm>
            <a:off x="6168009" y="4469352"/>
            <a:ext cx="1076988" cy="774210"/>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承認メール</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受信</a:t>
            </a:r>
          </a:p>
        </p:txBody>
      </p:sp>
      <p:sp>
        <p:nvSpPr>
          <p:cNvPr id="14" name="テキスト ボックス 13"/>
          <p:cNvSpPr txBox="1"/>
          <p:nvPr/>
        </p:nvSpPr>
        <p:spPr>
          <a:xfrm>
            <a:off x="6270537" y="5445224"/>
            <a:ext cx="1107996" cy="369332"/>
          </a:xfrm>
          <a:prstGeom prst="rect">
            <a:avLst/>
          </a:prstGeom>
          <a:solidFill>
            <a:srgbClr val="D00216"/>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403361" y="3125687"/>
            <a:ext cx="1584176" cy="849381"/>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制作・掲載準備</a:t>
            </a:r>
          </a:p>
        </p:txBody>
      </p:sp>
      <p:sp>
        <p:nvSpPr>
          <p:cNvPr id="16" name="ホームベース 15"/>
          <p:cNvSpPr/>
          <p:nvPr/>
        </p:nvSpPr>
        <p:spPr bwMode="auto">
          <a:xfrm>
            <a:off x="9036374" y="3125688"/>
            <a:ext cx="804042" cy="849380"/>
          </a:xfrm>
          <a:prstGeom prst="homePlate">
            <a:avLst>
              <a:gd name="adj" fmla="val 0"/>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納品</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・掲載</a:t>
            </a:r>
          </a:p>
        </p:txBody>
      </p:sp>
      <p:sp>
        <p:nvSpPr>
          <p:cNvPr id="17" name="ホームベース 16"/>
          <p:cNvSpPr/>
          <p:nvPr/>
        </p:nvSpPr>
        <p:spPr bwMode="auto">
          <a:xfrm>
            <a:off x="9938377" y="3125688"/>
            <a:ext cx="1198183" cy="849380"/>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請求書</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発行</a:t>
            </a:r>
          </a:p>
        </p:txBody>
      </p:sp>
      <p:sp>
        <p:nvSpPr>
          <p:cNvPr id="18" name="ホームベース 17"/>
          <p:cNvSpPr/>
          <p:nvPr/>
        </p:nvSpPr>
        <p:spPr bwMode="auto">
          <a:xfrm>
            <a:off x="7853854" y="4456807"/>
            <a:ext cx="2418610" cy="806939"/>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確認・検収</a:t>
            </a:r>
          </a:p>
        </p:txBody>
      </p:sp>
      <p:sp>
        <p:nvSpPr>
          <p:cNvPr id="19" name="ホームベース 18"/>
          <p:cNvSpPr/>
          <p:nvPr/>
        </p:nvSpPr>
        <p:spPr bwMode="auto">
          <a:xfrm>
            <a:off x="10346166" y="4469352"/>
            <a:ext cx="1006418" cy="774210"/>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お支払い</a:t>
            </a:r>
          </a:p>
        </p:txBody>
      </p:sp>
      <p:sp>
        <p:nvSpPr>
          <p:cNvPr id="20" name="タイトル 2"/>
          <p:cNvSpPr txBox="1">
            <a:spLocks/>
          </p:cNvSpPr>
          <p:nvPr/>
        </p:nvSpPr>
        <p:spPr>
          <a:xfrm>
            <a:off x="3503711" y="5377655"/>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・商品のセールスシート</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・該当する約款</a:t>
            </a:r>
          </a:p>
        </p:txBody>
      </p:sp>
      <p:cxnSp>
        <p:nvCxnSpPr>
          <p:cNvPr id="21" name="直線コネクタ 20"/>
          <p:cNvCxnSpPr/>
          <p:nvPr/>
        </p:nvCxnSpPr>
        <p:spPr>
          <a:xfrm flipH="1">
            <a:off x="1917378" y="3125688"/>
            <a:ext cx="2158" cy="921668"/>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1919536" y="4437112"/>
            <a:ext cx="0" cy="896336"/>
          </a:xfrm>
          <a:prstGeom prst="line">
            <a:avLst/>
          </a:prstGeom>
          <a:noFill/>
          <a:ln w="76200" cap="flat" cmpd="sng" algn="ctr">
            <a:solidFill>
              <a:sysClr val="windowText" lastClr="000000"/>
            </a:solidFill>
            <a:prstDash val="solid"/>
          </a:ln>
          <a:effectLst/>
        </p:spPr>
      </p:cxnSp>
      <p:sp>
        <p:nvSpPr>
          <p:cNvPr id="24" name="タイトル 2"/>
          <p:cNvSpPr txBox="1">
            <a:spLocks/>
          </p:cNvSpPr>
          <p:nvPr/>
        </p:nvSpPr>
        <p:spPr>
          <a:xfrm>
            <a:off x="557737" y="1314913"/>
            <a:ext cx="11220543"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latin typeface="+mn-ea"/>
              </a:rPr>
              <a:t>以下のフローに沿ってお申し込み</a:t>
            </a:r>
            <a:r>
              <a:rPr lang="en-US" altLang="ja-JP" sz="1400" dirty="0">
                <a:latin typeface="+mn-ea"/>
              </a:rPr>
              <a:t>(※)</a:t>
            </a:r>
            <a:r>
              <a:rPr lang="ja-JP" altLang="en-US" sz="1400" dirty="0">
                <a:latin typeface="+mn-ea"/>
              </a:rPr>
              <a:t>の上、クリエイティブ制作委託約款の第</a:t>
            </a:r>
            <a:r>
              <a:rPr lang="en-US" altLang="ja-JP" sz="1400" dirty="0">
                <a:latin typeface="+mn-ea"/>
              </a:rPr>
              <a:t>9</a:t>
            </a:r>
            <a:r>
              <a:rPr lang="ja-JP" altLang="en-US" sz="1400" dirty="0">
                <a:latin typeface="+mn-ea"/>
              </a:rPr>
              <a:t>条</a:t>
            </a:r>
            <a:r>
              <a:rPr lang="en-US" altLang="ja-JP" sz="1400" dirty="0">
                <a:latin typeface="+mn-ea"/>
              </a:rPr>
              <a:t>(2)</a:t>
            </a:r>
            <a:r>
              <a:rPr lang="ja-JP" altLang="en-US" sz="1400" dirty="0">
                <a:latin typeface="+mn-ea"/>
              </a:rPr>
              <a:t>支払条件</a:t>
            </a:r>
            <a:r>
              <a:rPr lang="en-US" altLang="ja-JP" sz="1400" dirty="0">
                <a:latin typeface="+mn-ea"/>
              </a:rPr>
              <a:t>2</a:t>
            </a:r>
            <a:r>
              <a:rPr lang="ja-JP" altLang="en-US" sz="1400" dirty="0">
                <a:latin typeface="+mn-ea"/>
              </a:rPr>
              <a:t>にしたがってお支払いいただきます</a:t>
            </a:r>
            <a:r>
              <a:rPr lang="ja-JP" altLang="en-US" sz="1400" dirty="0" smtClean="0">
                <a:latin typeface="+mn-ea"/>
              </a:rPr>
              <a:t>。</a:t>
            </a:r>
            <a:endParaRPr lang="en-US" altLang="ja-JP" sz="1400" dirty="0" smtClean="0">
              <a:latin typeface="+mn-ea"/>
            </a:endParaRPr>
          </a:p>
          <a:p>
            <a:pPr>
              <a:defRPr/>
            </a:pPr>
            <a:r>
              <a:rPr lang="ja-JP" altLang="en-US" sz="1400" dirty="0" smtClean="0">
                <a:latin typeface="+mn-ea"/>
              </a:rPr>
              <a:t>ただし</a:t>
            </a:r>
            <a:r>
              <a:rPr lang="ja-JP" altLang="en-US" sz="1400" dirty="0">
                <a:latin typeface="+mn-ea"/>
              </a:rPr>
              <a:t>、協賛内容のうち広告配信を伴うものは当該広告商品のお申し込み方法に準じます。</a:t>
            </a:r>
            <a:endParaRPr lang="en-US" altLang="ja-JP" sz="1400" dirty="0">
              <a:latin typeface="+mn-ea"/>
            </a:endParaRPr>
          </a:p>
          <a:p>
            <a:pPr lvl="0">
              <a:defRPr/>
            </a:pPr>
            <a:r>
              <a:rPr lang="ja-JP" altLang="en-US" sz="1400" dirty="0"/>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t>」をご参照ください。</a:t>
            </a:r>
            <a:endParaRPr lang="en-US" altLang="ja-JP" sz="1400" dirty="0"/>
          </a:p>
          <a:p>
            <a:pPr lvl="0">
              <a:defRPr/>
            </a:pPr>
            <a:r>
              <a:rPr lang="ja-JP" altLang="en-US" sz="1400" dirty="0"/>
              <a:t>なお、お申し込み可能な代理店様に一部制限がございますので、事前に弊社担当営業までお問い合わせください</a:t>
            </a:r>
            <a:r>
              <a:rPr lang="ja-JP" altLang="en-US" sz="1400" dirty="0" smtClean="0"/>
              <a:t>。</a:t>
            </a:r>
            <a:endParaRPr lang="en-US" altLang="ja-JP" sz="1200" dirty="0">
              <a:latin typeface="+mn-ea"/>
            </a:endParaRPr>
          </a:p>
        </p:txBody>
      </p:sp>
    </p:spTree>
    <p:extLst>
      <p:ext uri="{BB962C8B-B14F-4D97-AF65-F5344CB8AC3E}">
        <p14:creationId xmlns:p14="http://schemas.microsoft.com/office/powerpoint/2010/main" val="4228282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7" name="Rectangle 46"/>
          <p:cNvSpPr>
            <a:spLocks noChangeArrowheads="1"/>
          </p:cNvSpPr>
          <p:nvPr/>
        </p:nvSpPr>
        <p:spPr bwMode="auto">
          <a:xfrm>
            <a:off x="241048" y="1022617"/>
            <a:ext cx="11950952" cy="580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latin typeface="メイリオ"/>
                <a:ea typeface="メイリオ"/>
              </a:rPr>
              <a:t>■</a:t>
            </a:r>
            <a:r>
              <a:rPr lang="ja-JP" altLang="en-US" sz="600" dirty="0" smtClean="0">
                <a:latin typeface="メイリオ"/>
                <a:ea typeface="メイリオ"/>
              </a:rPr>
              <a:t>　</a:t>
            </a:r>
            <a:r>
              <a:rPr lang="ja-JP" altLang="en-US" sz="1600" dirty="0" smtClean="0">
                <a:latin typeface="メイリオ"/>
                <a:ea typeface="メイリオ"/>
              </a:rPr>
              <a:t>編集・制作</a:t>
            </a:r>
            <a:endParaRPr lang="en-US" altLang="ja-JP" sz="1600" dirty="0" smtClean="0">
              <a:latin typeface="メイリオ"/>
              <a:ea typeface="メイリオ"/>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・企画内容</a:t>
            </a:r>
            <a:r>
              <a:rPr lang="ja-JP" altLang="en-US" sz="1200" dirty="0" smtClean="0">
                <a:latin typeface="メイリオ" panose="020B0604030504040204" pitchFamily="50" charset="-128"/>
                <a:ea typeface="メイリオ" panose="020B0604030504040204" pitchFamily="50" charset="-128"/>
              </a:rPr>
              <a:t>は</a:t>
            </a:r>
            <a:r>
              <a:rPr lang="ja-JP" altLang="en-US" sz="1200" dirty="0">
                <a:latin typeface="メイリオ" panose="020B0604030504040204" pitchFamily="50" charset="-128"/>
                <a:ea typeface="メイリオ" panose="020B0604030504040204" pitchFamily="50" charset="-128"/>
              </a:rPr>
              <a:t>申込者・広告</a:t>
            </a:r>
            <a:r>
              <a:rPr lang="ja-JP" altLang="en-US" sz="1200" dirty="0" smtClean="0">
                <a:latin typeface="メイリオ" panose="020B0604030504040204" pitchFamily="50" charset="-128"/>
                <a:ea typeface="メイリオ" panose="020B0604030504040204" pitchFamily="50" charset="-128"/>
              </a:rPr>
              <a:t>主様とヤフーと</a:t>
            </a:r>
            <a:r>
              <a:rPr lang="ja-JP" altLang="en-US" sz="1200" dirty="0">
                <a:latin typeface="メイリオ" panose="020B0604030504040204" pitchFamily="50" charset="-128"/>
                <a:ea typeface="メイリオ" panose="020B0604030504040204" pitchFamily="50" charset="-128"/>
              </a:rPr>
              <a:t>の間で協議の上決定し、最終的な編集権</a:t>
            </a:r>
            <a:r>
              <a:rPr lang="ja-JP" altLang="en-US" sz="1200" dirty="0" smtClean="0">
                <a:latin typeface="メイリオ" panose="020B0604030504040204" pitchFamily="50" charset="-128"/>
                <a:ea typeface="メイリオ" panose="020B0604030504040204" pitchFamily="50" charset="-128"/>
              </a:rPr>
              <a:t>はヤフーに</a:t>
            </a:r>
            <a:r>
              <a:rPr lang="ja-JP" altLang="en-US" sz="1200" dirty="0">
                <a:latin typeface="メイリオ" panose="020B0604030504040204" pitchFamily="50" charset="-128"/>
                <a:ea typeface="メイリオ" panose="020B0604030504040204" pitchFamily="50" charset="-128"/>
              </a:rPr>
              <a:t>帰属します。</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申込者・広告</a:t>
            </a:r>
            <a:r>
              <a:rPr lang="ja-JP" altLang="en-US" sz="1200" dirty="0" smtClean="0">
                <a:latin typeface="メイリオ" panose="020B0604030504040204" pitchFamily="50" charset="-128"/>
                <a:ea typeface="メイリオ" panose="020B0604030504040204" pitchFamily="50" charset="-128"/>
              </a:rPr>
              <a:t>主様より提供</a:t>
            </a:r>
            <a:r>
              <a:rPr lang="ja-JP" altLang="en-US" sz="1200" dirty="0">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200" dirty="0" smtClean="0">
                <a:latin typeface="メイリオ" panose="020B0604030504040204" pitchFamily="50" charset="-128"/>
                <a:ea typeface="メイリオ" panose="020B0604030504040204" pitchFamily="50" charset="-128"/>
              </a:rPr>
              <a:t>に係わる財産権</a:t>
            </a:r>
            <a:r>
              <a:rPr lang="ja-JP" altLang="en-US" sz="1200" dirty="0">
                <a:latin typeface="メイリオ" panose="020B0604030504040204" pitchFamily="50" charset="-128"/>
                <a:ea typeface="メイリオ" panose="020B0604030504040204" pitchFamily="50" charset="-128"/>
              </a:rPr>
              <a:t>全ての権利処理が</a:t>
            </a:r>
            <a:r>
              <a:rPr lang="ja-JP" altLang="en-US" sz="1200" dirty="0" smtClean="0">
                <a:latin typeface="メイリオ" panose="020B0604030504040204" pitchFamily="50" charset="-128"/>
                <a:ea typeface="メイリオ" panose="020B0604030504040204" pitchFamily="50" charset="-128"/>
              </a:rPr>
              <a:t>完了</a:t>
            </a:r>
            <a:endParaRPr lang="en-US" altLang="ja-JP" sz="12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　して</a:t>
            </a:r>
            <a:r>
              <a:rPr lang="ja-JP" altLang="en-US" sz="1200" dirty="0">
                <a:latin typeface="メイリオ" panose="020B0604030504040204" pitchFamily="50" charset="-128"/>
                <a:ea typeface="メイリオ" panose="020B0604030504040204" pitchFamily="50" charset="-128"/>
              </a:rPr>
              <a:t>いること、情報の正確性に</a:t>
            </a:r>
            <a:r>
              <a:rPr lang="ja-JP" altLang="en-US" sz="1200" dirty="0" smtClean="0">
                <a:latin typeface="メイリオ" panose="020B0604030504040204" pitchFamily="50" charset="-128"/>
                <a:ea typeface="メイリオ" panose="020B0604030504040204" pitchFamily="50" charset="-128"/>
              </a:rPr>
              <a:t>ついてヤフーに</a:t>
            </a:r>
            <a:r>
              <a:rPr lang="ja-JP" altLang="en-US" sz="1200" dirty="0">
                <a:latin typeface="メイリオ" panose="020B0604030504040204" pitchFamily="50" charset="-128"/>
                <a:ea typeface="メイリオ" panose="020B0604030504040204" pitchFamily="50" charset="-128"/>
              </a:rPr>
              <a:t>対して保証いただくものとします。</a:t>
            </a:r>
            <a:endParaRPr lang="en-US" altLang="ja-JP" sz="12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・企画ページ上</a:t>
            </a:r>
            <a:r>
              <a:rPr lang="ja-JP" altLang="en-US" sz="1200" dirty="0">
                <a:latin typeface="メイリオ" panose="020B0604030504040204" pitchFamily="50" charset="-128"/>
                <a:ea typeface="メイリオ" panose="020B0604030504040204" pitchFamily="50" charset="-128"/>
              </a:rPr>
              <a:t>に</a:t>
            </a:r>
            <a:r>
              <a:rPr lang="ja-JP" altLang="en-US" sz="1200" dirty="0" smtClean="0">
                <a:latin typeface="メイリオ" panose="020B0604030504040204" pitchFamily="50" charset="-128"/>
                <a:ea typeface="メイリオ" panose="020B0604030504040204" pitchFamily="50" charset="-128"/>
              </a:rPr>
              <a:t>は「</a:t>
            </a:r>
            <a:r>
              <a:rPr lang="ja-JP" altLang="en-US" sz="1200" dirty="0">
                <a:latin typeface="メイリオ" panose="020B0604030504040204" pitchFamily="50" charset="-128"/>
                <a:ea typeface="メイリオ" panose="020B0604030504040204" pitchFamily="50" charset="-128"/>
              </a:rPr>
              <a:t>提供：○○」の</a:t>
            </a:r>
            <a:r>
              <a:rPr lang="ja-JP" altLang="en-US" sz="1200" dirty="0" smtClean="0">
                <a:latin typeface="メイリオ" panose="020B0604030504040204" pitchFamily="50" charset="-128"/>
                <a:ea typeface="メイリオ" panose="020B0604030504040204" pitchFamily="50" charset="-128"/>
              </a:rPr>
              <a:t>スポンサークレジットの掲載が</a:t>
            </a:r>
            <a:r>
              <a:rPr lang="ja-JP" altLang="en-US" sz="1200" dirty="0">
                <a:latin typeface="メイリオ" panose="020B0604030504040204" pitchFamily="50" charset="-128"/>
                <a:ea typeface="メイリオ" panose="020B0604030504040204" pitchFamily="50" charset="-128"/>
              </a:rPr>
              <a:t>必須となります。</a:t>
            </a:r>
            <a:endParaRPr lang="en-US" altLang="ja-JP" sz="12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smtClean="0">
                <a:latin typeface="メイリオ"/>
                <a:ea typeface="メイリオ"/>
              </a:rPr>
              <a:t>　・原則として掲載終了後はアーカイブ保存せず、企画ページは削除いたします。</a:t>
            </a:r>
            <a:endParaRPr lang="en-US" altLang="ja-JP" sz="1200" dirty="0" smtClean="0">
              <a:latin typeface="メイリオ"/>
              <a:ea typeface="メイリオ"/>
            </a:endParaRPr>
          </a:p>
          <a:p>
            <a:pPr eaLnBrk="1" hangingPunct="1">
              <a:spcBef>
                <a:spcPct val="0"/>
              </a:spcBef>
              <a:buFontTx/>
              <a:buNone/>
            </a:pPr>
            <a:endParaRPr lang="en-US" altLang="ja-JP" sz="16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災害情報告知モジュールの掲載</a:t>
            </a:r>
            <a:endParaRPr lang="en-US" altLang="ja-JP" sz="1600" dirty="0">
              <a:latin typeface="メイリオ"/>
              <a:ea typeface="メイリオ"/>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・地震、津波、その他有事が発生した際</a:t>
            </a:r>
            <a:r>
              <a:rPr lang="ja-JP" altLang="en-US" sz="1200" dirty="0" smtClean="0">
                <a:latin typeface="メイリオ" panose="020B0604030504040204" pitchFamily="50" charset="-128"/>
                <a:ea typeface="メイリオ" panose="020B0604030504040204" pitchFamily="50" charset="-128"/>
              </a:rPr>
              <a:t>、ヤフーを</a:t>
            </a:r>
            <a:r>
              <a:rPr lang="ja-JP" altLang="en-US" sz="1200" dirty="0">
                <a:latin typeface="メイリオ" panose="020B0604030504040204" pitchFamily="50" charset="-128"/>
                <a:ea typeface="メイリオ" panose="020B0604030504040204" pitchFamily="50" charset="-128"/>
              </a:rPr>
              <a:t>利用するお客様に対して速やかに災害情報をお伝えするために</a:t>
            </a:r>
            <a:r>
              <a:rPr lang="ja-JP" altLang="en-US" sz="1200" dirty="0" smtClean="0">
                <a:latin typeface="メイリオ" panose="020B0604030504040204" pitchFamily="50" charset="-128"/>
                <a:ea typeface="メイリオ" panose="020B0604030504040204" pitchFamily="50" charset="-128"/>
              </a:rPr>
              <a:t>、企画ページについても</a:t>
            </a:r>
            <a:r>
              <a:rPr lang="ja-JP" altLang="en-US" sz="1200" dirty="0">
                <a:latin typeface="メイリオ" panose="020B0604030504040204" pitchFamily="50" charset="-128"/>
                <a:ea typeface="メイリオ" panose="020B0604030504040204" pitchFamily="50" charset="-128"/>
              </a:rPr>
              <a:t>、ページ上部に災害</a:t>
            </a:r>
            <a:r>
              <a:rPr lang="ja-JP" altLang="en-US" sz="1200" dirty="0" smtClean="0">
                <a:latin typeface="メイリオ" panose="020B0604030504040204" pitchFamily="50" charset="-128"/>
                <a:ea typeface="メイリオ" panose="020B0604030504040204" pitchFamily="50" charset="-128"/>
              </a:rPr>
              <a:t>情報</a:t>
            </a:r>
            <a:endParaRPr lang="en-US" altLang="ja-JP" sz="12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　告知</a:t>
            </a:r>
            <a:r>
              <a:rPr lang="ja-JP" altLang="en-US" sz="1200" dirty="0">
                <a:latin typeface="メイリオ" panose="020B0604030504040204" pitchFamily="50" charset="-128"/>
                <a:ea typeface="メイリオ" panose="020B0604030504040204" pitchFamily="50" charset="-128"/>
              </a:rPr>
              <a:t>モジュールの掲載を行います</a:t>
            </a:r>
            <a:r>
              <a:rPr lang="ja-JP" altLang="en-US" sz="1200" dirty="0" smtClean="0">
                <a:latin typeface="メイリオ" panose="020B0604030504040204" pitchFamily="50" charset="-128"/>
                <a:ea typeface="メイリオ" panose="020B0604030504040204" pitchFamily="50" charset="-128"/>
              </a:rPr>
              <a:t>。</a:t>
            </a:r>
            <a:endParaRPr lang="en-US" altLang="ja-JP" sz="1200" dirty="0" smtClean="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latin typeface="メイリオ"/>
                <a:ea typeface="メイリオ"/>
              </a:rPr>
              <a:t>　　</a:t>
            </a:r>
            <a:r>
              <a:rPr lang="en-US" altLang="ja-JP" sz="1000" dirty="0">
                <a:latin typeface="メイリオ"/>
                <a:ea typeface="メイリオ"/>
              </a:rPr>
              <a:t>※</a:t>
            </a:r>
            <a:r>
              <a:rPr lang="ja-JP" altLang="en-US" sz="1000" dirty="0">
                <a:latin typeface="メイリオ"/>
                <a:ea typeface="メイリオ"/>
              </a:rPr>
              <a:t>掲載方法（場所、内容、タイミングと期間など）は</a:t>
            </a:r>
            <a:r>
              <a:rPr lang="ja-JP" altLang="en-US" sz="1000" dirty="0" smtClean="0">
                <a:latin typeface="メイリオ"/>
                <a:ea typeface="メイリオ"/>
              </a:rPr>
              <a:t>、ヤフーの</a:t>
            </a:r>
            <a:r>
              <a:rPr lang="ja-JP" altLang="en-US" sz="1000" dirty="0">
                <a:latin typeface="メイリオ"/>
                <a:ea typeface="メイリオ"/>
              </a:rPr>
              <a:t>統一運用ルール</a:t>
            </a:r>
            <a:r>
              <a:rPr lang="ja-JP" altLang="en-US" sz="1000" dirty="0" smtClean="0">
                <a:latin typeface="メイリオ"/>
                <a:ea typeface="メイリオ"/>
              </a:rPr>
              <a:t>にしたがいます。</a:t>
            </a:r>
            <a:endParaRPr lang="en-US" altLang="ja-JP" sz="1000" dirty="0">
              <a:latin typeface="メイリオ"/>
              <a:ea typeface="メイリオ"/>
            </a:endParaRPr>
          </a:p>
          <a:p>
            <a:pPr eaLnBrk="1" hangingPunct="1">
              <a:spcBef>
                <a:spcPct val="0"/>
              </a:spcBef>
              <a:buFontTx/>
              <a:buNone/>
            </a:pPr>
            <a:endParaRPr lang="en-US" altLang="ja-JP" sz="16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誘導広告</a:t>
            </a: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・誘導広告を申込者・広告主様で制作いただく商品の場合</a:t>
            </a:r>
            <a:r>
              <a:rPr lang="ja-JP" altLang="en-US" sz="1200" dirty="0" smtClean="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別紙「</a:t>
            </a:r>
            <a:r>
              <a:rPr lang="ja-JP" altLang="en-US" sz="1200" u="sng" dirty="0">
                <a:solidFill>
                  <a:srgbClr val="0070C0"/>
                </a:solidFill>
                <a:latin typeface="メイリオ" panose="020B0604030504040204" pitchFamily="50" charset="-128"/>
                <a:ea typeface="メイリオ" panose="020B0604030504040204" pitchFamily="50" charset="-128"/>
              </a:rPr>
              <a:t>タイアップ広告</a:t>
            </a:r>
            <a:r>
              <a:rPr lang="ja-JP" altLang="en-US" sz="1200" u="sng" dirty="0" smtClean="0">
                <a:solidFill>
                  <a:srgbClr val="0070C0"/>
                </a:solidFill>
                <a:latin typeface="メイリオ" panose="020B0604030504040204" pitchFamily="50" charset="-128"/>
                <a:ea typeface="メイリオ" panose="020B0604030504040204" pitchFamily="50" charset="-128"/>
                <a:hlinkClick r:id="rId2"/>
              </a:rPr>
              <a:t>セールスシート</a:t>
            </a:r>
            <a:r>
              <a:rPr lang="ja-JP" altLang="en-US" sz="1200" dirty="0">
                <a:latin typeface="メイリオ" panose="020B0604030504040204" pitchFamily="50" charset="-128"/>
                <a:ea typeface="メイリオ" panose="020B0604030504040204" pitchFamily="50" charset="-128"/>
              </a:rPr>
              <a:t>」の</a:t>
            </a:r>
            <a:r>
              <a:rPr lang="en-US" altLang="ja-JP" sz="1200" dirty="0" smtClean="0">
                <a:latin typeface="メイリオ" panose="020B0604030504040204" pitchFamily="50" charset="-128"/>
                <a:ea typeface="メイリオ" panose="020B0604030504040204" pitchFamily="50" charset="-128"/>
              </a:rPr>
              <a:t>P9</a:t>
            </a:r>
            <a:r>
              <a:rPr lang="ja-JP" altLang="en-US" sz="1200" dirty="0" smtClean="0">
                <a:latin typeface="メイリオ" panose="020B0604030504040204" pitchFamily="50" charset="-128"/>
                <a:ea typeface="メイリオ" panose="020B0604030504040204" pitchFamily="50" charset="-128"/>
              </a:rPr>
              <a:t>～</a:t>
            </a:r>
            <a:r>
              <a:rPr lang="en-US" altLang="ja-JP" sz="1200" dirty="0" smtClean="0">
                <a:latin typeface="メイリオ" panose="020B0604030504040204" pitchFamily="50" charset="-128"/>
                <a:ea typeface="メイリオ" panose="020B0604030504040204" pitchFamily="50" charset="-128"/>
              </a:rPr>
              <a:t>18</a:t>
            </a:r>
            <a:r>
              <a:rPr lang="ja-JP" altLang="en-US" sz="1200" dirty="0" smtClean="0">
                <a:latin typeface="メイリオ" panose="020B0604030504040204" pitchFamily="50" charset="-128"/>
                <a:ea typeface="メイリオ" panose="020B0604030504040204" pitchFamily="50" charset="-128"/>
              </a:rPr>
              <a:t>の</a:t>
            </a:r>
            <a:r>
              <a:rPr lang="ja-JP" altLang="en-US" sz="1200" dirty="0">
                <a:latin typeface="メイリオ" panose="020B0604030504040204" pitchFamily="50" charset="-128"/>
                <a:ea typeface="メイリオ" panose="020B0604030504040204" pitchFamily="50" charset="-128"/>
              </a:rPr>
              <a:t>ガイドラインを遵守して</a:t>
            </a:r>
            <a:r>
              <a:rPr lang="ja-JP" altLang="en-US" sz="1200" dirty="0" smtClean="0">
                <a:latin typeface="メイリオ" panose="020B0604030504040204" pitchFamily="50" charset="-128"/>
                <a:ea typeface="メイリオ" panose="020B0604030504040204" pitchFamily="50" charset="-128"/>
              </a:rPr>
              <a:t>ください</a:t>
            </a:r>
            <a:r>
              <a:rPr lang="ja-JP" altLang="en-US" sz="1200" dirty="0">
                <a:latin typeface="メイリオ" panose="020B0604030504040204" pitchFamily="50" charset="-128"/>
                <a:ea typeface="メイリオ" panose="020B0604030504040204" pitchFamily="50" charset="-128"/>
              </a:rPr>
              <a:t>。</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ま</a:t>
            </a:r>
            <a:r>
              <a:rPr lang="ja-JP" altLang="en-US" sz="1200" dirty="0">
                <a:latin typeface="メイリオ" panose="020B0604030504040204" pitchFamily="50" charset="-128"/>
                <a:ea typeface="メイリオ" panose="020B0604030504040204" pitchFamily="50" charset="-128"/>
              </a:rPr>
              <a:t>た</a:t>
            </a:r>
            <a:r>
              <a:rPr lang="ja-JP" altLang="en-US" sz="1200" dirty="0" smtClean="0">
                <a:latin typeface="メイリオ" panose="020B0604030504040204" pitchFamily="50" charset="-128"/>
                <a:ea typeface="メイリオ" panose="020B0604030504040204" pitchFamily="50" charset="-128"/>
              </a:rPr>
              <a:t>原則</a:t>
            </a:r>
            <a:r>
              <a:rPr lang="ja-JP" altLang="en-US" sz="1200" dirty="0">
                <a:latin typeface="メイリオ" panose="020B0604030504040204" pitchFamily="50" charset="-128"/>
                <a:ea typeface="メイリオ" panose="020B0604030504040204" pitchFamily="50" charset="-128"/>
              </a:rPr>
              <a:t>として、タイアップを実施するヤフーサービスのロゴやテキストの掲載が必須と</a:t>
            </a:r>
            <a:r>
              <a:rPr lang="ja-JP" altLang="en-US" sz="1200" dirty="0" smtClean="0">
                <a:latin typeface="メイリオ" panose="020B0604030504040204" pitchFamily="50" charset="-128"/>
                <a:ea typeface="メイリオ" panose="020B0604030504040204" pitchFamily="50" charset="-128"/>
              </a:rPr>
              <a:t>なります。そのため、通常の審査とは別にサービス部門でのブランド</a:t>
            </a:r>
            <a:endParaRPr lang="en-US" altLang="ja-JP" sz="12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　チェックが必要となりますので、必ず入稿前に弊社担当営業を通じてクリエイティブの確認をご依頼願います。</a:t>
            </a:r>
            <a:endParaRPr lang="en-US" altLang="ja-JP" sz="1200" dirty="0" smtClean="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smtClean="0">
              <a:latin typeface="メイリオ"/>
              <a:ea typeface="メイリオ"/>
            </a:endParaRPr>
          </a:p>
          <a:p>
            <a:pPr marL="0" lvl="0" indent="0" eaLnBrk="1" hangingPunct="1">
              <a:spcBef>
                <a:spcPct val="0"/>
              </a:spcBef>
              <a:buNone/>
            </a:pPr>
            <a:r>
              <a:rPr lang="ja-JP" altLang="en-US" sz="1600" dirty="0">
                <a:latin typeface="メイリオ"/>
                <a:ea typeface="メイリオ"/>
              </a:rPr>
              <a:t>■</a:t>
            </a:r>
            <a:r>
              <a:rPr lang="ja-JP" altLang="en-US" sz="600" dirty="0">
                <a:latin typeface="メイリオ"/>
                <a:ea typeface="メイリオ"/>
              </a:rPr>
              <a:t>　</a:t>
            </a:r>
            <a:r>
              <a:rPr lang="ja-JP" altLang="en-US" sz="1600" dirty="0" smtClean="0">
                <a:latin typeface="メイリオ"/>
                <a:ea typeface="メイリオ"/>
              </a:rPr>
              <a:t>効果計測用</a:t>
            </a:r>
            <a:r>
              <a:rPr lang="en-US" altLang="ja-JP" sz="1600" dirty="0" smtClean="0">
                <a:latin typeface="メイリオ"/>
                <a:ea typeface="メイリオ"/>
              </a:rPr>
              <a:t>URL</a:t>
            </a:r>
            <a:endParaRPr lang="en-US" altLang="ja-JP" sz="1600" dirty="0">
              <a:latin typeface="メイリオ"/>
              <a:ea typeface="メイリオ"/>
            </a:endParaRPr>
          </a:p>
          <a:p>
            <a:pPr marL="0" lvl="0" indent="0" eaLnBrk="1" hangingPunct="1">
              <a:spcBef>
                <a:spcPct val="0"/>
              </a:spcBef>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・セキュリティ等の観点から、下記いずれの場合もリンク先への効果計測用</a:t>
            </a:r>
            <a:r>
              <a:rPr lang="ja-JP" altLang="en-US" sz="1200" dirty="0">
                <a:latin typeface="メイリオ" panose="020B0604030504040204" pitchFamily="50" charset="-128"/>
                <a:ea typeface="メイリオ" panose="020B0604030504040204" pitchFamily="50" charset="-128"/>
              </a:rPr>
              <a:t>の</a:t>
            </a:r>
            <a:r>
              <a:rPr lang="ja-JP" altLang="en-US" sz="1200" dirty="0" smtClean="0">
                <a:latin typeface="メイリオ" panose="020B0604030504040204" pitchFamily="50" charset="-128"/>
                <a:ea typeface="メイリオ" panose="020B0604030504040204" pitchFamily="50" charset="-128"/>
              </a:rPr>
              <a:t>パラメータ付き</a:t>
            </a:r>
            <a:r>
              <a:rPr lang="en-US" altLang="ja-JP" sz="1200" dirty="0" smtClean="0">
                <a:latin typeface="メイリオ" panose="020B0604030504040204" pitchFamily="50" charset="-128"/>
                <a:ea typeface="メイリオ" panose="020B0604030504040204" pitchFamily="50" charset="-128"/>
              </a:rPr>
              <a:t>URL</a:t>
            </a:r>
            <a:r>
              <a:rPr lang="ja-JP" altLang="en-US" sz="1200" dirty="0" smtClean="0">
                <a:latin typeface="メイリオ" panose="020B0604030504040204" pitchFamily="50" charset="-128"/>
                <a:ea typeface="メイリオ" panose="020B0604030504040204" pitchFamily="50" charset="-128"/>
              </a:rPr>
              <a:t>の設定は不可となります</a:t>
            </a:r>
            <a:r>
              <a:rPr lang="ja-JP" altLang="en-US" sz="1200" dirty="0">
                <a:latin typeface="メイリオ" panose="020B0604030504040204" pitchFamily="50" charset="-128"/>
                <a:ea typeface="メイリオ" panose="020B0604030504040204" pitchFamily="50" charset="-128"/>
              </a:rPr>
              <a:t>。ただし、一部効果計測ベンダー</a:t>
            </a:r>
            <a:r>
              <a:rPr lang="ja-JP" altLang="en-US" sz="1200" dirty="0" smtClean="0">
                <a:latin typeface="メイリオ" panose="020B0604030504040204" pitchFamily="50" charset="-128"/>
                <a:ea typeface="メイリオ" panose="020B0604030504040204" pitchFamily="50" charset="-128"/>
              </a:rPr>
              <a:t>に</a:t>
            </a:r>
            <a:endParaRPr lang="en-US" altLang="ja-JP" sz="1200" dirty="0" smtClean="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　おいては効果</a:t>
            </a:r>
            <a:r>
              <a:rPr lang="ja-JP" altLang="en-US" sz="1200" dirty="0">
                <a:latin typeface="メイリオ" panose="020B0604030504040204" pitchFamily="50" charset="-128"/>
                <a:ea typeface="メイリオ" panose="020B0604030504040204" pitchFamily="50" charset="-128"/>
              </a:rPr>
              <a:t>測定データ取扱約款の確認・同意</a:t>
            </a:r>
            <a:r>
              <a:rPr lang="ja-JP" altLang="en-US" sz="1200" dirty="0" smtClean="0">
                <a:latin typeface="メイリオ" panose="020B0604030504040204" pitchFamily="50" charset="-128"/>
                <a:ea typeface="メイリオ" panose="020B0604030504040204" pitchFamily="50" charset="-128"/>
              </a:rPr>
              <a:t>をいただいた上で</a:t>
            </a:r>
            <a:r>
              <a:rPr lang="ja-JP" altLang="en-US" sz="1200" dirty="0">
                <a:latin typeface="メイリオ" panose="020B0604030504040204" pitchFamily="50" charset="-128"/>
                <a:ea typeface="メイリオ" panose="020B0604030504040204" pitchFamily="50" charset="-128"/>
              </a:rPr>
              <a:t>設定することが可能です。弊社担当営業までご相談</a:t>
            </a:r>
            <a:r>
              <a:rPr lang="ja-JP" altLang="en-US" sz="1200" dirty="0" smtClean="0">
                <a:latin typeface="メイリオ" panose="020B0604030504040204" pitchFamily="50" charset="-128"/>
                <a:ea typeface="メイリオ" panose="020B0604030504040204" pitchFamily="50" charset="-128"/>
              </a:rPr>
              <a:t>ください。</a:t>
            </a:r>
            <a:endParaRPr lang="en-US" altLang="ja-JP" sz="1200" dirty="0" smtClean="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　　　誘導広告→</a:t>
            </a:r>
            <a:r>
              <a:rPr lang="ja-JP" altLang="en-US" sz="1200" dirty="0">
                <a:latin typeface="メイリオ" panose="020B0604030504040204" pitchFamily="50" charset="-128"/>
                <a:ea typeface="メイリオ" panose="020B0604030504040204" pitchFamily="50" charset="-128"/>
              </a:rPr>
              <a:t>企画</a:t>
            </a:r>
            <a:r>
              <a:rPr lang="ja-JP" altLang="en-US" sz="1200" dirty="0" smtClean="0">
                <a:latin typeface="メイリオ" panose="020B0604030504040204" pitchFamily="50" charset="-128"/>
                <a:ea typeface="メイリオ" panose="020B0604030504040204" pitchFamily="50" charset="-128"/>
              </a:rPr>
              <a:t>ページ ｜ 企画ページ→広告</a:t>
            </a:r>
            <a:r>
              <a:rPr lang="ja-JP" altLang="en-US" sz="1200" dirty="0">
                <a:latin typeface="メイリオ" panose="020B0604030504040204" pitchFamily="50" charset="-128"/>
                <a:ea typeface="メイリオ" panose="020B0604030504040204" pitchFamily="50" charset="-128"/>
              </a:rPr>
              <a:t>主様</a:t>
            </a:r>
            <a:r>
              <a:rPr lang="ja-JP" altLang="en-US" sz="1200" dirty="0" smtClean="0">
                <a:latin typeface="メイリオ" panose="020B0604030504040204" pitchFamily="50" charset="-128"/>
                <a:ea typeface="メイリオ" panose="020B0604030504040204" pitchFamily="50" charset="-128"/>
              </a:rPr>
              <a:t>サイト</a:t>
            </a:r>
            <a:endParaRPr lang="en-US" altLang="ja-JP" sz="1000" dirty="0">
              <a:latin typeface="メイリオ"/>
              <a:ea typeface="メイリオ"/>
            </a:endParaRPr>
          </a:p>
          <a:p>
            <a:pPr marL="0" lvl="0" indent="0" eaLnBrk="1" hangingPunct="1">
              <a:spcBef>
                <a:spcPct val="0"/>
              </a:spcBef>
              <a:buNone/>
            </a:pPr>
            <a:endParaRPr lang="en-US" altLang="ja-JP" sz="1600" dirty="0" smtClean="0">
              <a:latin typeface="メイリオ"/>
              <a:ea typeface="メイリオ"/>
            </a:endParaRPr>
          </a:p>
          <a:p>
            <a:pPr marL="0" lvl="0" indent="0" eaLnBrk="1" hangingPunct="1">
              <a:spcBef>
                <a:spcPct val="0"/>
              </a:spcBef>
              <a:buNone/>
            </a:pPr>
            <a:r>
              <a:rPr lang="ja-JP" altLang="en-US" sz="1600" dirty="0" smtClean="0">
                <a:latin typeface="メイリオ"/>
                <a:ea typeface="メイリオ"/>
              </a:rPr>
              <a:t>■ 効果</a:t>
            </a:r>
            <a:r>
              <a:rPr lang="ja-JP" altLang="en-US" sz="1600" dirty="0">
                <a:latin typeface="メイリオ"/>
                <a:ea typeface="メイリオ"/>
              </a:rPr>
              <a:t>検証レポート</a:t>
            </a:r>
            <a:endParaRPr lang="en-US" altLang="ja-JP" sz="1600" dirty="0">
              <a:latin typeface="メイリオ"/>
              <a:ea typeface="メイリオ"/>
            </a:endParaRPr>
          </a:p>
          <a:p>
            <a:pPr marL="0" lvl="0" indent="0" eaLnBrk="1" hangingPunct="1">
              <a:spcBef>
                <a:spcPct val="0"/>
              </a:spcBef>
              <a:buNone/>
            </a:pPr>
            <a:r>
              <a:rPr lang="ja-JP" altLang="en-US" sz="1200" dirty="0">
                <a:latin typeface="メイリオ"/>
                <a:ea typeface="メイリオ"/>
              </a:rPr>
              <a:t>　・レポートには、ヤフーの管理するお客様の個人情報</a:t>
            </a:r>
            <a:r>
              <a:rPr lang="en-US" altLang="ja-JP" sz="1200" dirty="0">
                <a:latin typeface="メイリオ"/>
                <a:ea typeface="メイリオ"/>
              </a:rPr>
              <a:t>*1</a:t>
            </a:r>
            <a:r>
              <a:rPr lang="ja-JP" altLang="en-US" sz="1200" dirty="0">
                <a:latin typeface="メイリオ"/>
                <a:ea typeface="メイリオ"/>
              </a:rPr>
              <a:t>（個人情報の保護に関する法律に定める個人情報。以下同じ。）</a:t>
            </a:r>
            <a:r>
              <a:rPr lang="ja-JP" altLang="en-US" sz="1200" dirty="0" smtClean="0">
                <a:latin typeface="メイリオ"/>
                <a:ea typeface="メイリオ"/>
              </a:rPr>
              <a:t>が含まれる場合があります。</a:t>
            </a:r>
            <a:r>
              <a:rPr lang="ja-JP" altLang="en-US" sz="1200" dirty="0">
                <a:latin typeface="メイリオ"/>
                <a:ea typeface="メイリオ"/>
              </a:rPr>
              <a:t>個人情報の</a:t>
            </a:r>
            <a:r>
              <a:rPr lang="ja-JP" altLang="en-US" sz="1200" dirty="0" smtClean="0">
                <a:latin typeface="メイリオ"/>
                <a:ea typeface="メイリオ"/>
              </a:rPr>
              <a:t>保護</a:t>
            </a:r>
            <a:endParaRPr lang="en-US" altLang="ja-JP" sz="1200" dirty="0" smtClean="0">
              <a:latin typeface="メイリオ"/>
              <a:ea typeface="メイリオ"/>
            </a:endParaRPr>
          </a:p>
          <a:p>
            <a:pPr marL="0" lvl="0" indent="0" eaLnBrk="1" hangingPunct="1">
              <a:spcBef>
                <a:spcPct val="0"/>
              </a:spcBef>
              <a:buNone/>
            </a:pPr>
            <a:r>
              <a:rPr lang="ja-JP" altLang="en-US" sz="1200" dirty="0">
                <a:latin typeface="メイリオ"/>
                <a:ea typeface="メイリオ"/>
              </a:rPr>
              <a:t>　</a:t>
            </a:r>
            <a:r>
              <a:rPr lang="ja-JP" altLang="en-US" sz="1200" dirty="0" smtClean="0">
                <a:latin typeface="メイリオ"/>
                <a:ea typeface="メイリオ"/>
              </a:rPr>
              <a:t>　に</a:t>
            </a:r>
            <a:r>
              <a:rPr lang="ja-JP" altLang="en-US" sz="1200" dirty="0">
                <a:latin typeface="メイリオ"/>
                <a:ea typeface="メイリオ"/>
              </a:rPr>
              <a:t>関する法律その他の関係法令・ガイドラインを遵守するとともに、善良な管理者</a:t>
            </a:r>
            <a:r>
              <a:rPr lang="ja-JP" altLang="en-US" sz="1200" dirty="0" smtClean="0">
                <a:latin typeface="メイリオ"/>
                <a:ea typeface="メイリオ"/>
              </a:rPr>
              <a:t>の注意をもって</a:t>
            </a:r>
            <a:r>
              <a:rPr lang="ja-JP" altLang="en-US" sz="1200" dirty="0">
                <a:latin typeface="メイリオ"/>
                <a:ea typeface="メイリオ"/>
              </a:rPr>
              <a:t>適切に取り扱い、不正アクセスおよび不正利用の防止に努めて</a:t>
            </a:r>
            <a:r>
              <a:rPr lang="ja-JP" altLang="en-US" sz="1200" dirty="0" err="1" smtClean="0">
                <a:latin typeface="メイリオ"/>
                <a:ea typeface="メイリオ"/>
              </a:rPr>
              <a:t>い</a:t>
            </a:r>
            <a:r>
              <a:rPr lang="ja-JP" altLang="en-US" sz="1200" dirty="0" smtClean="0">
                <a:latin typeface="メイリオ"/>
                <a:ea typeface="メイリオ"/>
              </a:rPr>
              <a:t>　　</a:t>
            </a:r>
            <a:endParaRPr lang="en-US" altLang="ja-JP" sz="1200" dirty="0" smtClean="0">
              <a:latin typeface="メイリオ"/>
              <a:ea typeface="メイリオ"/>
            </a:endParaRPr>
          </a:p>
          <a:p>
            <a:pPr marL="0" lvl="0" indent="0" eaLnBrk="1" hangingPunct="1">
              <a:spcBef>
                <a:spcPct val="0"/>
              </a:spcBef>
              <a:buNone/>
            </a:pPr>
            <a:r>
              <a:rPr lang="ja-JP" altLang="en-US" sz="1200" dirty="0">
                <a:latin typeface="メイリオ"/>
                <a:ea typeface="メイリオ"/>
              </a:rPr>
              <a:t>　</a:t>
            </a:r>
            <a:r>
              <a:rPr lang="ja-JP" altLang="en-US" sz="1200" dirty="0" smtClean="0">
                <a:latin typeface="メイリオ"/>
                <a:ea typeface="メイリオ"/>
              </a:rPr>
              <a:t>　ただ</a:t>
            </a:r>
            <a:r>
              <a:rPr lang="ja-JP" altLang="en-US" sz="1200" dirty="0">
                <a:latin typeface="メイリオ"/>
                <a:ea typeface="メイリオ"/>
              </a:rPr>
              <a:t>くようにお願いいたします。</a:t>
            </a:r>
            <a:br>
              <a:rPr lang="ja-JP" altLang="en-US" sz="1200" dirty="0">
                <a:latin typeface="メイリオ"/>
                <a:ea typeface="メイリオ"/>
              </a:rPr>
            </a:br>
            <a:r>
              <a:rPr lang="ja-JP" altLang="en-US" sz="1200" dirty="0">
                <a:latin typeface="メイリオ"/>
                <a:ea typeface="メイリオ"/>
              </a:rPr>
              <a:t>　　</a:t>
            </a:r>
            <a:r>
              <a:rPr lang="en-US" altLang="ja-JP" sz="1000" dirty="0">
                <a:latin typeface="メイリオ"/>
                <a:ea typeface="メイリオ"/>
              </a:rPr>
              <a:t>*1</a:t>
            </a:r>
            <a:r>
              <a:rPr lang="en-US" altLang="ja-JP" sz="1000" dirty="0" smtClean="0">
                <a:latin typeface="メイリオ"/>
                <a:ea typeface="メイリオ"/>
              </a:rPr>
              <a:t>.</a:t>
            </a:r>
            <a:r>
              <a:rPr lang="ja-JP" altLang="en-US" sz="1000" dirty="0" smtClean="0">
                <a:latin typeface="メイリオ"/>
                <a:ea typeface="メイリオ"/>
              </a:rPr>
              <a:t>例：ユーザーアンケートを実施し自由回答を含む場合、ヤフー</a:t>
            </a:r>
            <a:r>
              <a:rPr lang="ja-JP" altLang="en-US" sz="1000" dirty="0">
                <a:latin typeface="メイリオ"/>
                <a:ea typeface="メイリオ"/>
              </a:rPr>
              <a:t>において特定の個人を識別することができる情報に</a:t>
            </a:r>
            <a:r>
              <a:rPr lang="ja-JP" altLang="en-US" sz="1000" dirty="0" smtClean="0">
                <a:latin typeface="メイリオ"/>
                <a:ea typeface="メイリオ"/>
              </a:rPr>
              <a:t>該当</a:t>
            </a:r>
            <a:endParaRPr lang="en-US" altLang="ja-JP" sz="1000" dirty="0">
              <a:latin typeface="メイリオ"/>
              <a:ea typeface="メイリオ"/>
            </a:endParaRPr>
          </a:p>
        </p:txBody>
      </p:sp>
    </p:spTree>
    <p:extLst>
      <p:ext uri="{BB962C8B-B14F-4D97-AF65-F5344CB8AC3E}">
        <p14:creationId xmlns:p14="http://schemas.microsoft.com/office/powerpoint/2010/main" val="3974683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免責事項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Rectangle 46"/>
          <p:cNvSpPr>
            <a:spLocks noChangeArrowheads="1"/>
          </p:cNvSpPr>
          <p:nvPr/>
        </p:nvSpPr>
        <p:spPr bwMode="auto">
          <a:xfrm>
            <a:off x="387048" y="1237445"/>
            <a:ext cx="11469592"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200" dirty="0" smtClean="0">
                <a:latin typeface="+mn-ea"/>
                <a:ea typeface="+mn-ea"/>
              </a:rPr>
              <a:t>・申込者・広告主様の</a:t>
            </a:r>
            <a:r>
              <a:rPr lang="ja-JP" altLang="en-US" sz="1200" dirty="0">
                <a:latin typeface="+mn-ea"/>
                <a:ea typeface="+mn-ea"/>
              </a:rPr>
              <a:t>故意または過失によって、ヤフー</a:t>
            </a:r>
            <a:r>
              <a:rPr lang="ja-JP" altLang="en-US" sz="1200" dirty="0" smtClean="0">
                <a:latin typeface="+mn-ea"/>
                <a:ea typeface="+mn-ea"/>
              </a:rPr>
              <a:t>と申込者間</a:t>
            </a:r>
            <a:r>
              <a:rPr lang="ja-JP" altLang="en-US" sz="1200" dirty="0">
                <a:latin typeface="+mn-ea"/>
                <a:ea typeface="+mn-ea"/>
              </a:rPr>
              <a:t>の広告掲載契約に定める掲載開始日までに企画ページの掲載を開始できなかった場合、ヤフー</a:t>
            </a:r>
            <a:r>
              <a:rPr lang="ja-JP" altLang="en-US" sz="1200" dirty="0" smtClean="0">
                <a:latin typeface="+mn-ea"/>
                <a:ea typeface="+mn-ea"/>
              </a:rPr>
              <a:t>は</a:t>
            </a:r>
            <a:endParaRPr lang="en-US" altLang="ja-JP" sz="1200" dirty="0" smtClean="0">
              <a:latin typeface="+mn-ea"/>
              <a:ea typeface="+mn-ea"/>
            </a:endParaRPr>
          </a:p>
          <a:p>
            <a:pPr marL="266700" indent="-266700" eaLnBrk="1" hangingPunct="1">
              <a:spcBef>
                <a:spcPct val="0"/>
              </a:spcBef>
              <a:buFontTx/>
              <a:buNone/>
              <a:tabLst>
                <a:tab pos="266700" algn="l"/>
              </a:tabLst>
            </a:pPr>
            <a:r>
              <a:rPr lang="ja-JP" altLang="en-US" sz="1200" dirty="0">
                <a:latin typeface="+mn-ea"/>
                <a:ea typeface="+mn-ea"/>
              </a:rPr>
              <a:t>　</a:t>
            </a:r>
            <a:r>
              <a:rPr lang="ja-JP" altLang="en-US" sz="1200" dirty="0" smtClean="0">
                <a:latin typeface="+mn-ea"/>
                <a:ea typeface="+mn-ea"/>
              </a:rPr>
              <a:t>広告</a:t>
            </a:r>
            <a:r>
              <a:rPr lang="ja-JP" altLang="en-US" sz="1200" dirty="0">
                <a:latin typeface="+mn-ea"/>
                <a:ea typeface="+mn-ea"/>
              </a:rPr>
              <a:t>掲載契約に基づく企画ページの掲載を履行する義務を免れるものとします。また、その場合、当該企画ページの掲載を行うことができなかった期間の</a:t>
            </a:r>
            <a:r>
              <a:rPr lang="ja-JP" altLang="en-US" sz="1200" dirty="0" smtClean="0">
                <a:latin typeface="+mn-ea"/>
                <a:ea typeface="+mn-ea"/>
              </a:rPr>
              <a:t>広告料金</a:t>
            </a:r>
            <a:endParaRPr lang="en-US" altLang="ja-JP" sz="1200" dirty="0" smtClean="0">
              <a:latin typeface="+mn-ea"/>
              <a:ea typeface="+mn-ea"/>
            </a:endParaRPr>
          </a:p>
          <a:p>
            <a:pPr marL="266700" indent="-266700" eaLnBrk="1" hangingPunct="1">
              <a:spcBef>
                <a:spcPct val="0"/>
              </a:spcBef>
              <a:buFontTx/>
              <a:buNone/>
              <a:tabLst>
                <a:tab pos="266700" algn="l"/>
              </a:tabLst>
            </a:pPr>
            <a:r>
              <a:rPr lang="ja-JP" altLang="en-US" sz="1200" dirty="0">
                <a:latin typeface="+mn-ea"/>
                <a:ea typeface="+mn-ea"/>
              </a:rPr>
              <a:t>　</a:t>
            </a:r>
            <a:r>
              <a:rPr lang="ja-JP" altLang="en-US" sz="1200" dirty="0" smtClean="0">
                <a:latin typeface="+mn-ea"/>
                <a:ea typeface="+mn-ea"/>
              </a:rPr>
              <a:t>（</a:t>
            </a:r>
            <a:r>
              <a:rPr lang="ja-JP" altLang="en-US" sz="1200" dirty="0">
                <a:latin typeface="+mn-ea"/>
                <a:ea typeface="+mn-ea"/>
              </a:rPr>
              <a:t>広告掲載費、制作費その他広告掲載契約に</a:t>
            </a:r>
            <a:r>
              <a:rPr lang="ja-JP" altLang="en-US" sz="1200" dirty="0" smtClean="0">
                <a:latin typeface="+mn-ea"/>
                <a:ea typeface="+mn-ea"/>
              </a:rPr>
              <a:t>基づき申込者</a:t>
            </a:r>
            <a:r>
              <a:rPr lang="ja-JP" altLang="en-US" sz="1200" dirty="0">
                <a:latin typeface="+mn-ea"/>
                <a:ea typeface="+mn-ea"/>
              </a:rPr>
              <a:t>およびヤフー間で事前に合意した金額をいいます）は何ら減免されません</a:t>
            </a:r>
            <a:r>
              <a:rPr lang="ja-JP" altLang="en-US" sz="1200" dirty="0" smtClean="0">
                <a:latin typeface="+mn-ea"/>
                <a:ea typeface="+mn-ea"/>
              </a:rPr>
              <a:t>。</a:t>
            </a:r>
            <a:endParaRPr lang="en-US" altLang="ja-JP" sz="1200" dirty="0" smtClean="0">
              <a:latin typeface="+mn-ea"/>
              <a:ea typeface="+mn-ea"/>
            </a:endParaRPr>
          </a:p>
          <a:p>
            <a:pPr eaLnBrk="1" hangingPunct="1">
              <a:spcBef>
                <a:spcPct val="0"/>
              </a:spcBef>
              <a:buFontTx/>
              <a:buNone/>
            </a:pPr>
            <a:endParaRPr lang="en-US" altLang="ja-JP" sz="1200" dirty="0" smtClean="0">
              <a:latin typeface="+mn-ea"/>
              <a:ea typeface="+mn-ea"/>
            </a:endParaRPr>
          </a:p>
          <a:p>
            <a:pPr marL="266700" indent="-266700" eaLnBrk="1" hangingPunct="1">
              <a:spcBef>
                <a:spcPct val="0"/>
              </a:spcBef>
              <a:buFontTx/>
              <a:buNone/>
            </a:pPr>
            <a:r>
              <a:rPr lang="ja-JP" altLang="en-US" sz="1200" dirty="0" smtClean="0">
                <a:latin typeface="+mn-ea"/>
                <a:ea typeface="+mn-ea"/>
              </a:rPr>
              <a:t>・ヤフー</a:t>
            </a:r>
            <a:r>
              <a:rPr lang="ja-JP" altLang="en-US" sz="1200" dirty="0">
                <a:latin typeface="+mn-ea"/>
                <a:ea typeface="+mn-ea"/>
              </a:rPr>
              <a:t>が定めるサポート環境（</a:t>
            </a:r>
            <a:r>
              <a:rPr lang="en-US" altLang="ja-JP" sz="1200" dirty="0">
                <a:latin typeface="+mn-ea"/>
                <a:ea typeface="+mn-ea"/>
              </a:rPr>
              <a:t>OS/</a:t>
            </a:r>
            <a:r>
              <a:rPr lang="ja-JP" altLang="en-US" sz="1200" dirty="0">
                <a:latin typeface="+mn-ea"/>
                <a:ea typeface="+mn-ea"/>
              </a:rPr>
              <a:t>ブラウザー）以外では、企画ページの非表示や表示崩れを起こす場合があり、ヤフーは当該非表示または表示崩れに関して</a:t>
            </a:r>
            <a:r>
              <a:rPr lang="ja-JP" altLang="en-US" sz="1200" dirty="0" smtClean="0">
                <a:latin typeface="+mn-ea"/>
                <a:ea typeface="+mn-ea"/>
              </a:rPr>
              <a:t>一切</a:t>
            </a:r>
            <a:endParaRPr lang="en-US" altLang="ja-JP" sz="1200" dirty="0" smtClean="0">
              <a:latin typeface="+mn-ea"/>
              <a:ea typeface="+mn-ea"/>
            </a:endParaRPr>
          </a:p>
          <a:p>
            <a:pPr marL="266700" indent="-266700" eaLnBrk="1" hangingPunct="1">
              <a:spcBef>
                <a:spcPct val="0"/>
              </a:spcBef>
              <a:buFontTx/>
              <a:buNone/>
            </a:pPr>
            <a:r>
              <a:rPr lang="ja-JP" altLang="en-US" sz="1200" dirty="0">
                <a:latin typeface="+mn-ea"/>
                <a:ea typeface="+mn-ea"/>
              </a:rPr>
              <a:t>　</a:t>
            </a:r>
            <a:r>
              <a:rPr lang="ja-JP" altLang="en-US" sz="1200" dirty="0" smtClean="0">
                <a:latin typeface="+mn-ea"/>
                <a:ea typeface="+mn-ea"/>
              </a:rPr>
              <a:t>の</a:t>
            </a:r>
            <a:r>
              <a:rPr lang="ja-JP" altLang="en-US" sz="1200" dirty="0">
                <a:latin typeface="+mn-ea"/>
                <a:ea typeface="+mn-ea"/>
              </a:rPr>
              <a:t>責任を負いません。</a:t>
            </a:r>
            <a:endParaRPr lang="ja-JP" altLang="en-US" sz="1200" dirty="0" smtClean="0">
              <a:latin typeface="+mn-ea"/>
              <a:ea typeface="+mn-ea"/>
            </a:endParaRPr>
          </a:p>
          <a:p>
            <a:pPr marL="266700" indent="-266700" eaLnBrk="1" hangingPunct="1">
              <a:spcBef>
                <a:spcPct val="0"/>
              </a:spcBef>
              <a:buFontTx/>
              <a:buNone/>
              <a:tabLst>
                <a:tab pos="266700" algn="l"/>
              </a:tabLst>
            </a:pPr>
            <a:endParaRPr lang="en-US" altLang="ja-JP" sz="1200" dirty="0" smtClean="0">
              <a:latin typeface="+mn-ea"/>
              <a:ea typeface="+mn-ea"/>
            </a:endParaRPr>
          </a:p>
          <a:p>
            <a:pPr eaLnBrk="1" hangingPunct="1">
              <a:spcBef>
                <a:spcPct val="0"/>
              </a:spcBef>
              <a:buFontTx/>
              <a:buNone/>
            </a:pPr>
            <a:r>
              <a:rPr lang="ja-JP" altLang="en-US" sz="1200" dirty="0" smtClean="0">
                <a:latin typeface="+mn-ea"/>
                <a:ea typeface="+mn-ea"/>
              </a:rPr>
              <a:t>・停電</a:t>
            </a:r>
            <a:r>
              <a:rPr lang="ja-JP" altLang="en-US" sz="1200" dirty="0">
                <a:latin typeface="+mn-ea"/>
                <a:ea typeface="+mn-ea"/>
              </a:rPr>
              <a:t>・通信回線の事故・天災等の不可抗力、通信事業者の不履行、インターネットインフラその他サーバー等</a:t>
            </a:r>
            <a:r>
              <a:rPr lang="ja-JP" altLang="en-US" sz="1200" dirty="0" smtClean="0">
                <a:latin typeface="+mn-ea"/>
                <a:ea typeface="+mn-ea"/>
              </a:rPr>
              <a:t>のシステム上</a:t>
            </a:r>
            <a:r>
              <a:rPr lang="ja-JP" altLang="en-US" sz="1200" dirty="0">
                <a:latin typeface="+mn-ea"/>
                <a:ea typeface="+mn-ea"/>
              </a:rPr>
              <a:t>の</a:t>
            </a:r>
            <a:r>
              <a:rPr lang="ja-JP" altLang="en-US" sz="1200" dirty="0" smtClean="0">
                <a:latin typeface="+mn-ea"/>
                <a:ea typeface="+mn-ea"/>
              </a:rPr>
              <a:t>不具合</a:t>
            </a:r>
            <a:r>
              <a:rPr lang="ja-JP" altLang="en-US" sz="1200" dirty="0">
                <a:latin typeface="+mn-ea"/>
                <a:ea typeface="+mn-ea"/>
              </a:rPr>
              <a:t>、緊急メンテナンスの発生</a:t>
            </a:r>
            <a:r>
              <a:rPr lang="ja-JP" altLang="en-US" sz="1200" dirty="0" smtClean="0">
                <a:latin typeface="+mn-ea"/>
                <a:ea typeface="+mn-ea"/>
              </a:rPr>
              <a:t>など</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ヤフーの</a:t>
            </a:r>
            <a:r>
              <a:rPr lang="ja-JP" altLang="en-US" sz="1200" dirty="0">
                <a:latin typeface="+mn-ea"/>
                <a:ea typeface="+mn-ea"/>
              </a:rPr>
              <a:t>責に帰すべき事由以外の原因により</a:t>
            </a:r>
            <a:r>
              <a:rPr lang="ja-JP" altLang="en-US" sz="1200" dirty="0" smtClean="0">
                <a:latin typeface="+mn-ea"/>
                <a:ea typeface="+mn-ea"/>
              </a:rPr>
              <a:t>、企画ページの全部また</a:t>
            </a:r>
            <a:r>
              <a:rPr lang="ja-JP" altLang="en-US" sz="1200" dirty="0">
                <a:latin typeface="+mn-ea"/>
                <a:ea typeface="+mn-ea"/>
              </a:rPr>
              <a:t>は一部</a:t>
            </a:r>
            <a:r>
              <a:rPr lang="ja-JP" altLang="en-US" sz="1200" dirty="0" smtClean="0">
                <a:latin typeface="+mn-ea"/>
                <a:ea typeface="+mn-ea"/>
              </a:rPr>
              <a:t>を掲載できなかった場合、ヤフーは</a:t>
            </a:r>
            <a:r>
              <a:rPr lang="ja-JP" altLang="en-US" sz="1200" dirty="0">
                <a:latin typeface="+mn-ea"/>
                <a:ea typeface="+mn-ea"/>
              </a:rPr>
              <a:t>その責を問われないものとし</a:t>
            </a:r>
            <a:r>
              <a:rPr lang="ja-JP" altLang="en-US" sz="1200" dirty="0" smtClean="0">
                <a:latin typeface="+mn-ea"/>
                <a:ea typeface="+mn-ea"/>
              </a:rPr>
              <a:t>、当該</a:t>
            </a:r>
            <a:r>
              <a:rPr lang="ja-JP" altLang="en-US" sz="1200" dirty="0">
                <a:latin typeface="+mn-ea"/>
                <a:ea typeface="+mn-ea"/>
              </a:rPr>
              <a:t>履行に</a:t>
            </a:r>
            <a:r>
              <a:rPr lang="ja-JP" altLang="en-US" sz="1200" dirty="0" smtClean="0">
                <a:latin typeface="+mn-ea"/>
                <a:ea typeface="+mn-ea"/>
              </a:rPr>
              <a:t>ついて</a:t>
            </a:r>
            <a:r>
              <a:rPr lang="ja-JP" altLang="en-US" sz="1200" dirty="0">
                <a:latin typeface="+mn-ea"/>
                <a:ea typeface="+mn-ea"/>
              </a:rPr>
              <a:t>は</a:t>
            </a:r>
            <a:r>
              <a:rPr lang="ja-JP" altLang="en-US" sz="1200" dirty="0" smtClean="0">
                <a:latin typeface="+mn-ea"/>
                <a:ea typeface="+mn-ea"/>
              </a:rPr>
              <a:t>、</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当該</a:t>
            </a:r>
            <a:r>
              <a:rPr lang="ja-JP" altLang="en-US" sz="1200" dirty="0">
                <a:latin typeface="+mn-ea"/>
                <a:ea typeface="+mn-ea"/>
              </a:rPr>
              <a:t>原因の</a:t>
            </a:r>
            <a:r>
              <a:rPr lang="ja-JP" altLang="en-US" sz="1200" dirty="0" smtClean="0">
                <a:latin typeface="+mn-ea"/>
                <a:ea typeface="+mn-ea"/>
              </a:rPr>
              <a:t>影響</a:t>
            </a:r>
            <a:r>
              <a:rPr lang="ja-JP" altLang="en-US" sz="1200" dirty="0">
                <a:latin typeface="+mn-ea"/>
                <a:ea typeface="+mn-ea"/>
              </a:rPr>
              <a:t>とみなされる範囲まで</a:t>
            </a:r>
            <a:r>
              <a:rPr lang="ja-JP" altLang="en-US" sz="1200" dirty="0" smtClean="0">
                <a:latin typeface="+mn-ea"/>
                <a:ea typeface="+mn-ea"/>
              </a:rPr>
              <a:t>義務を</a:t>
            </a:r>
            <a:r>
              <a:rPr lang="ja-JP" altLang="en-US" sz="1200" dirty="0">
                <a:latin typeface="+mn-ea"/>
                <a:ea typeface="+mn-ea"/>
              </a:rPr>
              <a:t>免除される</a:t>
            </a:r>
            <a:r>
              <a:rPr lang="ja-JP" altLang="en-US" sz="1200" dirty="0" smtClean="0">
                <a:latin typeface="+mn-ea"/>
                <a:ea typeface="+mn-ea"/>
              </a:rPr>
              <a:t>ものと</a:t>
            </a:r>
            <a:r>
              <a:rPr lang="ja-JP" altLang="en-US" sz="1200" dirty="0">
                <a:latin typeface="+mn-ea"/>
                <a:ea typeface="+mn-ea"/>
              </a:rPr>
              <a:t>します</a:t>
            </a:r>
            <a:r>
              <a:rPr lang="ja-JP" altLang="en-US" sz="1200" dirty="0" smtClean="0">
                <a:latin typeface="+mn-ea"/>
                <a:ea typeface="+mn-ea"/>
              </a:rPr>
              <a:t>。ただし、ヤフーの</a:t>
            </a:r>
            <a:r>
              <a:rPr lang="ja-JP" altLang="en-US" sz="1200" dirty="0">
                <a:latin typeface="+mn-ea"/>
                <a:ea typeface="+mn-ea"/>
              </a:rPr>
              <a:t>故意また</a:t>
            </a:r>
            <a:r>
              <a:rPr lang="ja-JP" altLang="en-US" sz="1200" dirty="0" smtClean="0">
                <a:latin typeface="+mn-ea"/>
                <a:ea typeface="+mn-ea"/>
              </a:rPr>
              <a:t>は重過失による</a:t>
            </a:r>
            <a:r>
              <a:rPr lang="ja-JP" altLang="en-US" sz="1200" dirty="0">
                <a:latin typeface="+mn-ea"/>
                <a:ea typeface="+mn-ea"/>
              </a:rPr>
              <a:t>場合はこの</a:t>
            </a:r>
            <a:r>
              <a:rPr lang="ja-JP" altLang="en-US" sz="1200" dirty="0" smtClean="0">
                <a:latin typeface="+mn-ea"/>
                <a:ea typeface="+mn-ea"/>
              </a:rPr>
              <a:t>限り</a:t>
            </a:r>
            <a:r>
              <a:rPr lang="ja-JP" altLang="en-US" sz="1200" dirty="0">
                <a:latin typeface="+mn-ea"/>
                <a:ea typeface="+mn-ea"/>
              </a:rPr>
              <a:t>では</a:t>
            </a:r>
            <a:r>
              <a:rPr lang="ja-JP" altLang="en-US" sz="1200" dirty="0" smtClean="0">
                <a:latin typeface="+mn-ea"/>
                <a:ea typeface="+mn-ea"/>
              </a:rPr>
              <a:t>ありません。</a:t>
            </a:r>
            <a:endParaRPr lang="en-US" altLang="ja-JP" sz="1200" dirty="0" smtClean="0">
              <a:latin typeface="+mn-ea"/>
              <a:ea typeface="+mn-ea"/>
            </a:endParaRPr>
          </a:p>
          <a:p>
            <a:pPr eaLnBrk="1" hangingPunct="1">
              <a:spcBef>
                <a:spcPct val="0"/>
              </a:spcBef>
              <a:buFontTx/>
              <a:buNone/>
            </a:pPr>
            <a:r>
              <a:rPr lang="ja-JP" altLang="en-US" sz="1200" dirty="0" smtClean="0">
                <a:latin typeface="+mn-ea"/>
                <a:ea typeface="+mn-ea"/>
              </a:rPr>
              <a:t>　なお</a:t>
            </a:r>
            <a:r>
              <a:rPr lang="ja-JP" altLang="en-US" sz="1200" dirty="0">
                <a:latin typeface="+mn-ea"/>
                <a:ea typeface="+mn-ea"/>
              </a:rPr>
              <a:t>、この場合</a:t>
            </a:r>
            <a:r>
              <a:rPr lang="ja-JP" altLang="en-US" sz="1200" dirty="0" smtClean="0">
                <a:latin typeface="+mn-ea"/>
                <a:ea typeface="+mn-ea"/>
              </a:rPr>
              <a:t>、ヤフーが掲載</a:t>
            </a:r>
            <a:r>
              <a:rPr lang="ja-JP" altLang="en-US" sz="1200" dirty="0">
                <a:latin typeface="+mn-ea"/>
                <a:ea typeface="+mn-ea"/>
              </a:rPr>
              <a:t>を行わなかった部分に</a:t>
            </a:r>
            <a:r>
              <a:rPr lang="ja-JP" altLang="en-US" sz="1200" dirty="0" smtClean="0">
                <a:latin typeface="+mn-ea"/>
                <a:ea typeface="+mn-ea"/>
              </a:rPr>
              <a:t>ついては、協賛料金への申込者</a:t>
            </a:r>
            <a:r>
              <a:rPr lang="ja-JP" altLang="en-US" sz="1200" dirty="0">
                <a:latin typeface="+mn-ea"/>
                <a:ea typeface="+mn-ea"/>
              </a:rPr>
              <a:t>の</a:t>
            </a:r>
            <a:r>
              <a:rPr lang="ja-JP" altLang="en-US" sz="1200" dirty="0" smtClean="0">
                <a:latin typeface="+mn-ea"/>
                <a:ea typeface="+mn-ea"/>
              </a:rPr>
              <a:t>支払債務</a:t>
            </a:r>
            <a:r>
              <a:rPr lang="ja-JP" altLang="en-US" sz="1200" dirty="0">
                <a:latin typeface="+mn-ea"/>
                <a:ea typeface="+mn-ea"/>
              </a:rPr>
              <a:t>は</a:t>
            </a:r>
            <a:r>
              <a:rPr lang="ja-JP" altLang="en-US" sz="1200" dirty="0" smtClean="0">
                <a:latin typeface="+mn-ea"/>
                <a:ea typeface="+mn-ea"/>
              </a:rPr>
              <a:t>生じないもの</a:t>
            </a:r>
            <a:r>
              <a:rPr lang="ja-JP" altLang="en-US" sz="1200" dirty="0">
                <a:latin typeface="+mn-ea"/>
                <a:ea typeface="+mn-ea"/>
              </a:rPr>
              <a:t>とします。</a:t>
            </a:r>
          </a:p>
          <a:p>
            <a:pPr eaLnBrk="1" hangingPunct="1">
              <a:spcBef>
                <a:spcPct val="0"/>
              </a:spcBef>
              <a:buFontTx/>
              <a:buNone/>
            </a:pPr>
            <a:endParaRPr lang="ja-JP" altLang="en-US" sz="1200" dirty="0">
              <a:latin typeface="+mn-ea"/>
              <a:ea typeface="+mn-ea"/>
            </a:endParaRPr>
          </a:p>
          <a:p>
            <a:pPr eaLnBrk="1" hangingPunct="1">
              <a:spcBef>
                <a:spcPct val="0"/>
              </a:spcBef>
              <a:buFontTx/>
              <a:buNone/>
            </a:pPr>
            <a:r>
              <a:rPr lang="ja-JP" altLang="en-US" sz="1200" dirty="0" smtClean="0">
                <a:latin typeface="+mn-ea"/>
                <a:ea typeface="+mn-ea"/>
              </a:rPr>
              <a:t>・</a:t>
            </a:r>
            <a:r>
              <a:rPr lang="ja-JP" altLang="en-US" sz="1200" dirty="0">
                <a:latin typeface="+mn-ea"/>
                <a:ea typeface="+mn-ea"/>
              </a:rPr>
              <a:t>企画</a:t>
            </a:r>
            <a:r>
              <a:rPr lang="ja-JP" altLang="en-US" sz="1200" dirty="0" smtClean="0">
                <a:latin typeface="+mn-ea"/>
                <a:ea typeface="+mn-ea"/>
              </a:rPr>
              <a:t>ページ掲載中に、当該サイト</a:t>
            </a:r>
            <a:r>
              <a:rPr lang="ja-JP" altLang="en-US" sz="1200" dirty="0">
                <a:latin typeface="+mn-ea"/>
                <a:ea typeface="+mn-ea"/>
              </a:rPr>
              <a:t>からのリンクがデッドリンクとなった場合</a:t>
            </a:r>
            <a:r>
              <a:rPr lang="ja-JP" altLang="en-US" sz="1200" dirty="0" smtClean="0">
                <a:latin typeface="+mn-ea"/>
                <a:ea typeface="+mn-ea"/>
              </a:rPr>
              <a:t>や、リンク先</a:t>
            </a:r>
            <a:r>
              <a:rPr lang="ja-JP" altLang="en-US" sz="1200" dirty="0">
                <a:latin typeface="+mn-ea"/>
                <a:ea typeface="+mn-ea"/>
              </a:rPr>
              <a:t>のサイトに</a:t>
            </a:r>
            <a:r>
              <a:rPr lang="ja-JP" altLang="en-US" sz="1200" dirty="0" smtClean="0">
                <a:latin typeface="+mn-ea"/>
                <a:ea typeface="+mn-ea"/>
              </a:rPr>
              <a:t>不具合が発生した</a:t>
            </a:r>
            <a:r>
              <a:rPr lang="ja-JP" altLang="en-US" sz="1200" dirty="0">
                <a:latin typeface="+mn-ea"/>
                <a:ea typeface="+mn-ea"/>
              </a:rPr>
              <a:t>場合</a:t>
            </a:r>
            <a:r>
              <a:rPr lang="ja-JP" altLang="en-US" sz="1200" dirty="0" smtClean="0">
                <a:latin typeface="+mn-ea"/>
                <a:ea typeface="+mn-ea"/>
              </a:rPr>
              <a:t>、ヤフー</a:t>
            </a:r>
            <a:r>
              <a:rPr lang="ja-JP" altLang="en-US" sz="1200" dirty="0">
                <a:latin typeface="+mn-ea"/>
                <a:ea typeface="+mn-ea"/>
              </a:rPr>
              <a:t>は</a:t>
            </a:r>
            <a:r>
              <a:rPr lang="ja-JP" altLang="en-US" sz="1200" dirty="0" smtClean="0">
                <a:latin typeface="+mn-ea"/>
                <a:ea typeface="+mn-ea"/>
              </a:rPr>
              <a:t>当該</a:t>
            </a:r>
            <a:r>
              <a:rPr lang="ja-JP" altLang="en-US" sz="1200" dirty="0">
                <a:latin typeface="+mn-ea"/>
                <a:ea typeface="+mn-ea"/>
              </a:rPr>
              <a:t>企画</a:t>
            </a:r>
            <a:r>
              <a:rPr lang="ja-JP" altLang="en-US" sz="1200" dirty="0" smtClean="0">
                <a:latin typeface="+mn-ea"/>
                <a:ea typeface="+mn-ea"/>
              </a:rPr>
              <a:t>ページの</a:t>
            </a:r>
            <a:r>
              <a:rPr lang="ja-JP" altLang="en-US" sz="1200" dirty="0">
                <a:latin typeface="+mn-ea"/>
                <a:ea typeface="+mn-ea"/>
              </a:rPr>
              <a:t>掲載を</a:t>
            </a:r>
            <a:r>
              <a:rPr lang="ja-JP" altLang="en-US" sz="1200" dirty="0" smtClean="0">
                <a:latin typeface="+mn-ea"/>
                <a:ea typeface="+mn-ea"/>
              </a:rPr>
              <a:t>停止</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する</a:t>
            </a:r>
            <a:r>
              <a:rPr lang="ja-JP" altLang="en-US" sz="1200" dirty="0">
                <a:latin typeface="+mn-ea"/>
                <a:ea typeface="+mn-ea"/>
              </a:rPr>
              <a:t>ことができるものとし、この</a:t>
            </a:r>
            <a:r>
              <a:rPr lang="ja-JP" altLang="en-US" sz="1200" dirty="0" smtClean="0">
                <a:latin typeface="+mn-ea"/>
                <a:ea typeface="+mn-ea"/>
              </a:rPr>
              <a:t>場合、</a:t>
            </a:r>
            <a:r>
              <a:rPr lang="ja-JP" altLang="en-US" sz="1200" dirty="0">
                <a:latin typeface="+mn-ea"/>
                <a:ea typeface="+mn-ea"/>
              </a:rPr>
              <a:t>ヤフー</a:t>
            </a:r>
            <a:r>
              <a:rPr lang="ja-JP" altLang="en-US" sz="1200" dirty="0" smtClean="0">
                <a:latin typeface="+mn-ea"/>
                <a:ea typeface="+mn-ea"/>
              </a:rPr>
              <a:t>は企画ページの不掲載</a:t>
            </a:r>
            <a:r>
              <a:rPr lang="ja-JP" altLang="en-US" sz="1200" dirty="0">
                <a:latin typeface="+mn-ea"/>
                <a:ea typeface="+mn-ea"/>
              </a:rPr>
              <a:t>の責を負わないものとします。</a:t>
            </a:r>
          </a:p>
          <a:p>
            <a:pPr eaLnBrk="1" hangingPunct="1">
              <a:spcBef>
                <a:spcPct val="0"/>
              </a:spcBef>
              <a:buFontTx/>
              <a:buNone/>
            </a:pPr>
            <a:endParaRPr lang="en-US" altLang="ja-JP" sz="1600" dirty="0" smtClean="0">
              <a:latin typeface="+mn-ea"/>
              <a:ea typeface="+mn-ea"/>
            </a:endParaRPr>
          </a:p>
          <a:p>
            <a:pPr marL="0" lvl="0" indent="0" eaLnBrk="1" hangingPunct="1">
              <a:spcBef>
                <a:spcPct val="0"/>
              </a:spcBef>
              <a:buNone/>
            </a:pPr>
            <a:r>
              <a:rPr lang="ja-JP" altLang="en-US" sz="1200" dirty="0" smtClean="0">
                <a:latin typeface="メイリオ"/>
                <a:ea typeface="メイリオ"/>
              </a:rPr>
              <a:t>・以下</a:t>
            </a:r>
            <a:r>
              <a:rPr lang="ja-JP" altLang="en-US" sz="1200" dirty="0">
                <a:latin typeface="メイリオ"/>
                <a:ea typeface="メイリオ"/>
              </a:rPr>
              <a:t>①～③</a:t>
            </a:r>
            <a:r>
              <a:rPr lang="ja-JP" altLang="en-US" sz="1200" dirty="0" smtClean="0">
                <a:latin typeface="メイリオ"/>
                <a:ea typeface="メイリオ"/>
              </a:rPr>
              <a:t>を</a:t>
            </a:r>
            <a:r>
              <a:rPr lang="ja-JP" altLang="en-US" sz="1200" dirty="0">
                <a:latin typeface="メイリオ"/>
                <a:ea typeface="メイリオ"/>
              </a:rPr>
              <a:t>企画</a:t>
            </a:r>
            <a:r>
              <a:rPr lang="ja-JP" altLang="en-US" sz="1200" dirty="0" smtClean="0">
                <a:latin typeface="メイリオ"/>
                <a:ea typeface="メイリオ"/>
              </a:rPr>
              <a:t>ページの掲載</a:t>
            </a:r>
            <a:r>
              <a:rPr lang="ja-JP" altLang="en-US" sz="1200" dirty="0">
                <a:latin typeface="メイリオ"/>
                <a:ea typeface="メイリオ"/>
              </a:rPr>
              <a:t>調整時間とし</a:t>
            </a:r>
            <a:r>
              <a:rPr lang="ja-JP" altLang="en-US" sz="1200" dirty="0" smtClean="0">
                <a:latin typeface="メイリオ"/>
                <a:ea typeface="メイリオ"/>
              </a:rPr>
              <a:t>、ヤフーは当該掲載</a:t>
            </a:r>
            <a:r>
              <a:rPr lang="ja-JP" altLang="en-US" sz="1200" dirty="0">
                <a:latin typeface="メイリオ"/>
                <a:ea typeface="メイリオ"/>
              </a:rPr>
              <a:t>調整時間内の不具合</a:t>
            </a:r>
            <a:r>
              <a:rPr lang="ja-JP" altLang="en-US" sz="1200" dirty="0" smtClean="0">
                <a:latin typeface="メイリオ"/>
                <a:ea typeface="メイリオ"/>
              </a:rPr>
              <a:t>、不完全掲載</a:t>
            </a:r>
            <a:r>
              <a:rPr lang="ja-JP" altLang="en-US" sz="1200" dirty="0">
                <a:latin typeface="メイリオ"/>
                <a:ea typeface="メイリオ"/>
              </a:rPr>
              <a:t>または未掲載</a:t>
            </a:r>
            <a:r>
              <a:rPr lang="ja-JP" altLang="en-US" sz="1200" dirty="0" smtClean="0">
                <a:latin typeface="メイリオ"/>
                <a:ea typeface="メイリオ"/>
              </a:rPr>
              <a:t>について</a:t>
            </a:r>
            <a:r>
              <a:rPr lang="ja-JP" altLang="en-US" sz="1200" dirty="0">
                <a:latin typeface="メイリオ"/>
                <a:ea typeface="メイリオ"/>
              </a:rPr>
              <a:t>免責されるものとします。</a:t>
            </a:r>
          </a:p>
          <a:p>
            <a:pPr marL="0" lvl="0" indent="0" eaLnBrk="1" hangingPunct="1">
              <a:spcBef>
                <a:spcPct val="0"/>
              </a:spcBef>
              <a:buNone/>
            </a:pPr>
            <a:r>
              <a:rPr lang="ja-JP" altLang="en-US" sz="1200" dirty="0" smtClean="0">
                <a:latin typeface="メイリオ"/>
                <a:ea typeface="メイリオ"/>
              </a:rPr>
              <a:t>　　①</a:t>
            </a:r>
            <a:r>
              <a:rPr lang="ja-JP" altLang="en-US" sz="1200" dirty="0">
                <a:latin typeface="メイリオ"/>
                <a:ea typeface="メイリオ"/>
              </a:rPr>
              <a:t>企画</a:t>
            </a:r>
            <a:r>
              <a:rPr lang="ja-JP" altLang="en-US" sz="1200" dirty="0" smtClean="0">
                <a:latin typeface="メイリオ"/>
                <a:ea typeface="メイリオ"/>
              </a:rPr>
              <a:t>ページ掲載</a:t>
            </a:r>
            <a:r>
              <a:rPr lang="ja-JP" altLang="en-US" sz="1200" dirty="0">
                <a:latin typeface="メイリオ"/>
                <a:ea typeface="メイリオ"/>
              </a:rPr>
              <a:t>の初日の</a:t>
            </a:r>
            <a:r>
              <a:rPr lang="ja-JP" altLang="en-US" sz="1200" dirty="0" smtClean="0">
                <a:latin typeface="メイリオ"/>
                <a:ea typeface="メイリオ"/>
              </a:rPr>
              <a:t>午前</a:t>
            </a:r>
            <a:r>
              <a:rPr lang="en-US" altLang="ja-JP" sz="1200" dirty="0" smtClean="0">
                <a:latin typeface="メイリオ"/>
                <a:ea typeface="メイリオ"/>
              </a:rPr>
              <a:t>0</a:t>
            </a:r>
            <a:r>
              <a:rPr lang="ja-JP" altLang="en-US" sz="1200" dirty="0" smtClean="0">
                <a:latin typeface="メイリオ"/>
                <a:ea typeface="メイリオ"/>
              </a:rPr>
              <a:t>時から</a:t>
            </a:r>
            <a:r>
              <a:rPr lang="en-US" altLang="ja-JP" sz="1200" dirty="0" smtClean="0">
                <a:latin typeface="メイリオ"/>
                <a:ea typeface="メイリオ"/>
              </a:rPr>
              <a:t>12</a:t>
            </a:r>
            <a:r>
              <a:rPr lang="ja-JP" altLang="en-US" sz="1200" dirty="0" smtClean="0">
                <a:latin typeface="メイリオ"/>
                <a:ea typeface="メイリオ"/>
              </a:rPr>
              <a:t>時間</a:t>
            </a:r>
            <a:r>
              <a:rPr lang="ja-JP" altLang="en-US" sz="1200" dirty="0">
                <a:latin typeface="メイリオ"/>
                <a:ea typeface="メイリオ"/>
              </a:rPr>
              <a:t>、</a:t>
            </a:r>
            <a:r>
              <a:rPr lang="ja-JP" altLang="en-US" sz="1200" dirty="0" smtClean="0">
                <a:latin typeface="メイリオ"/>
                <a:ea typeface="メイリオ"/>
              </a:rPr>
              <a:t>および</a:t>
            </a:r>
            <a:r>
              <a:rPr lang="ja-JP" altLang="en-US" sz="1200" dirty="0">
                <a:latin typeface="メイリオ"/>
                <a:ea typeface="メイリオ"/>
              </a:rPr>
              <a:t>企画</a:t>
            </a:r>
            <a:r>
              <a:rPr lang="ja-JP" altLang="en-US" sz="1200" dirty="0" smtClean="0">
                <a:latin typeface="メイリオ"/>
                <a:ea typeface="メイリオ"/>
              </a:rPr>
              <a:t>ページ</a:t>
            </a:r>
            <a:r>
              <a:rPr lang="ja-JP" altLang="en-US" sz="1200" dirty="0">
                <a:latin typeface="メイリオ"/>
                <a:ea typeface="メイリオ"/>
              </a:rPr>
              <a:t>の内容が変更もしくは</a:t>
            </a:r>
            <a:r>
              <a:rPr lang="ja-JP" altLang="en-US" sz="1200" dirty="0" smtClean="0">
                <a:latin typeface="メイリオ"/>
                <a:ea typeface="メイリオ"/>
              </a:rPr>
              <a:t>追加された</a:t>
            </a:r>
            <a:r>
              <a:rPr lang="ja-JP" altLang="en-US" sz="1200" dirty="0">
                <a:latin typeface="メイリオ"/>
                <a:ea typeface="メイリオ"/>
              </a:rPr>
              <a:t>場合における、</a:t>
            </a:r>
            <a:r>
              <a:rPr lang="ja-JP" altLang="en-US" sz="1200" dirty="0" smtClean="0">
                <a:latin typeface="メイリオ"/>
                <a:ea typeface="メイリオ"/>
              </a:rPr>
              <a:t>当該企画ページの掲載予定時刻から</a:t>
            </a:r>
            <a:r>
              <a:rPr lang="en-US" altLang="ja-JP" sz="1200" dirty="0" smtClean="0">
                <a:latin typeface="メイリオ"/>
                <a:ea typeface="メイリオ"/>
              </a:rPr>
              <a:t>12</a:t>
            </a:r>
            <a:r>
              <a:rPr lang="ja-JP" altLang="en-US" sz="1200" dirty="0" smtClean="0">
                <a:latin typeface="メイリオ"/>
                <a:ea typeface="メイリオ"/>
              </a:rPr>
              <a:t>時間</a:t>
            </a:r>
          </a:p>
          <a:p>
            <a:pPr marL="0" lvl="0" indent="0" eaLnBrk="1" hangingPunct="1">
              <a:spcBef>
                <a:spcPct val="0"/>
              </a:spcBef>
              <a:buNone/>
            </a:pPr>
            <a:r>
              <a:rPr lang="ja-JP" altLang="en-US" sz="1200" dirty="0" smtClean="0">
                <a:latin typeface="メイリオ"/>
                <a:ea typeface="メイリオ"/>
              </a:rPr>
              <a:t>　　②</a:t>
            </a:r>
            <a:r>
              <a:rPr lang="ja-JP" altLang="en-US" sz="1200" dirty="0">
                <a:latin typeface="メイリオ"/>
                <a:ea typeface="メイリオ"/>
              </a:rPr>
              <a:t>企画</a:t>
            </a:r>
            <a:r>
              <a:rPr lang="ja-JP" altLang="en-US" sz="1200" dirty="0" smtClean="0">
                <a:latin typeface="メイリオ"/>
                <a:ea typeface="メイリオ"/>
              </a:rPr>
              <a:t>ページ</a:t>
            </a:r>
            <a:r>
              <a:rPr lang="ja-JP" altLang="en-US" sz="1200" dirty="0">
                <a:latin typeface="メイリオ"/>
                <a:ea typeface="メイリオ"/>
              </a:rPr>
              <a:t>の掲載開始日が営業日以外の場合における、</a:t>
            </a:r>
            <a:r>
              <a:rPr lang="ja-JP" altLang="en-US" sz="1200" dirty="0" smtClean="0">
                <a:latin typeface="メイリオ"/>
                <a:ea typeface="メイリオ"/>
              </a:rPr>
              <a:t>当該掲載</a:t>
            </a:r>
            <a:r>
              <a:rPr lang="ja-JP" altLang="en-US" sz="1200" dirty="0">
                <a:latin typeface="メイリオ"/>
                <a:ea typeface="メイリオ"/>
              </a:rPr>
              <a:t>開始時間から翌営業日正午まで</a:t>
            </a:r>
          </a:p>
          <a:p>
            <a:pPr marL="0" lvl="0" indent="0" eaLnBrk="1" hangingPunct="1">
              <a:spcBef>
                <a:spcPct val="0"/>
              </a:spcBef>
              <a:buNone/>
            </a:pPr>
            <a:r>
              <a:rPr lang="ja-JP" altLang="en-US" sz="1200" dirty="0" smtClean="0">
                <a:latin typeface="メイリオ"/>
                <a:ea typeface="メイリオ"/>
              </a:rPr>
              <a:t>　　③</a:t>
            </a:r>
            <a:r>
              <a:rPr lang="ja-JP" altLang="en-US" sz="1200" dirty="0">
                <a:latin typeface="メイリオ"/>
                <a:ea typeface="メイリオ"/>
              </a:rPr>
              <a:t>企画</a:t>
            </a:r>
            <a:r>
              <a:rPr lang="ja-JP" altLang="en-US" sz="1200" dirty="0" smtClean="0">
                <a:latin typeface="メイリオ"/>
                <a:ea typeface="メイリオ"/>
              </a:rPr>
              <a:t>ページ</a:t>
            </a:r>
            <a:r>
              <a:rPr lang="ja-JP" altLang="en-US" sz="1200" dirty="0">
                <a:latin typeface="メイリオ"/>
                <a:ea typeface="メイリオ"/>
              </a:rPr>
              <a:t>の総掲載予定時間</a:t>
            </a:r>
            <a:r>
              <a:rPr lang="ja-JP" altLang="en-US" sz="1200" dirty="0" smtClean="0">
                <a:latin typeface="メイリオ"/>
                <a:ea typeface="メイリオ"/>
              </a:rPr>
              <a:t>が</a:t>
            </a:r>
            <a:r>
              <a:rPr lang="en-US" altLang="ja-JP" sz="1200" dirty="0" smtClean="0">
                <a:latin typeface="メイリオ"/>
                <a:ea typeface="メイリオ"/>
              </a:rPr>
              <a:t>12</a:t>
            </a:r>
            <a:r>
              <a:rPr lang="ja-JP" altLang="en-US" sz="1200" dirty="0" smtClean="0">
                <a:latin typeface="メイリオ"/>
                <a:ea typeface="メイリオ"/>
              </a:rPr>
              <a:t>時間</a:t>
            </a:r>
            <a:r>
              <a:rPr lang="ja-JP" altLang="en-US" sz="1200" dirty="0">
                <a:latin typeface="メイリオ"/>
                <a:ea typeface="メイリオ"/>
              </a:rPr>
              <a:t>未満の場合における、総掲載予定時間</a:t>
            </a:r>
            <a:r>
              <a:rPr lang="ja-JP" altLang="en-US" sz="1200" dirty="0" smtClean="0">
                <a:latin typeface="メイリオ"/>
                <a:ea typeface="メイリオ"/>
              </a:rPr>
              <a:t>の</a:t>
            </a:r>
            <a:r>
              <a:rPr lang="en-US" altLang="ja-JP" sz="1200" dirty="0" smtClean="0">
                <a:latin typeface="メイリオ"/>
                <a:ea typeface="メイリオ"/>
              </a:rPr>
              <a:t>10</a:t>
            </a:r>
            <a:r>
              <a:rPr lang="en-US" altLang="ja-JP" sz="1200" dirty="0">
                <a:latin typeface="メイリオ"/>
                <a:ea typeface="メイリオ"/>
              </a:rPr>
              <a:t>%</a:t>
            </a:r>
            <a:r>
              <a:rPr lang="ja-JP" altLang="en-US" sz="1200" dirty="0">
                <a:latin typeface="メイリオ"/>
                <a:ea typeface="メイリオ"/>
              </a:rPr>
              <a:t>にあたる時間まで</a:t>
            </a:r>
          </a:p>
        </p:txBody>
      </p:sp>
    </p:spTree>
    <p:extLst>
      <p:ext uri="{BB962C8B-B14F-4D97-AF65-F5344CB8AC3E}">
        <p14:creationId xmlns:p14="http://schemas.microsoft.com/office/powerpoint/2010/main" val="23783974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実施</a:t>
            </a:r>
            <a:r>
              <a:rPr lang="ja-JP" altLang="en-US" dirty="0"/>
              <a:t>提案</a:t>
            </a:r>
            <a:r>
              <a:rPr lang="ja-JP" altLang="en-US" dirty="0" smtClean="0"/>
              <a:t>可否</a:t>
            </a:r>
            <a:r>
              <a:rPr lang="ja-JP" altLang="en-US" dirty="0"/>
              <a:t>の問い合わせフロー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6" name="正方形/長方形 5"/>
          <p:cNvSpPr/>
          <p:nvPr/>
        </p:nvSpPr>
        <p:spPr>
          <a:xfrm>
            <a:off x="457990" y="1268760"/>
            <a:ext cx="11182625" cy="646331"/>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dirty="0" smtClean="0"/>
              <a:t>特集・タイアップ広告の実施を</a:t>
            </a:r>
            <a:r>
              <a:rPr lang="ja-JP" altLang="en-US" dirty="0"/>
              <a:t>ご希望の場合は</a:t>
            </a:r>
            <a:r>
              <a:rPr lang="ja-JP" altLang="en-US" dirty="0" smtClean="0"/>
              <a:t>、弊社担当営業</a:t>
            </a:r>
            <a:r>
              <a:rPr lang="ja-JP" altLang="en-US" dirty="0"/>
              <a:t>また</a:t>
            </a:r>
            <a:r>
              <a:rPr lang="ja-JP" altLang="en-US" dirty="0" smtClean="0"/>
              <a:t>は</a:t>
            </a:r>
            <a:r>
              <a:rPr lang="en-US" altLang="ja-JP" dirty="0" smtClean="0"/>
              <a:t>Yahoo!</a:t>
            </a:r>
            <a:r>
              <a:rPr lang="ja-JP" altLang="en-US" dirty="0" smtClean="0"/>
              <a:t>広告パートナーサポート宛に</a:t>
            </a:r>
            <a:endParaRPr lang="en-US" altLang="ja-JP" dirty="0" smtClean="0"/>
          </a:p>
          <a:p>
            <a:r>
              <a:rPr lang="ja-JP" altLang="en-US" dirty="0" smtClean="0"/>
              <a:t>以下の項目を</a:t>
            </a:r>
            <a:r>
              <a:rPr lang="ja-JP" altLang="en-US" dirty="0"/>
              <a:t>ご連絡ください</a:t>
            </a:r>
            <a:r>
              <a:rPr lang="ja-JP" altLang="en-US" dirty="0" smtClean="0"/>
              <a:t>。回答まで最大</a:t>
            </a:r>
            <a:r>
              <a:rPr lang="en-US" altLang="ja-JP" dirty="0" smtClean="0"/>
              <a:t>5</a:t>
            </a:r>
            <a:r>
              <a:rPr lang="ja-JP" altLang="en-US" dirty="0" smtClean="0"/>
              <a:t>営業日いただきます。</a:t>
            </a:r>
            <a:endParaRPr lang="en-US" altLang="ja-JP" dirty="0"/>
          </a:p>
        </p:txBody>
      </p:sp>
      <p:sp>
        <p:nvSpPr>
          <p:cNvPr id="7" name="正方形/長方形 6"/>
          <p:cNvSpPr/>
          <p:nvPr/>
        </p:nvSpPr>
        <p:spPr>
          <a:xfrm>
            <a:off x="551384" y="2276872"/>
            <a:ext cx="7423714" cy="3016210"/>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u="sng" dirty="0"/>
              <a:t>▼ご連絡いただきたい</a:t>
            </a:r>
            <a:r>
              <a:rPr lang="ja-JP" altLang="en-US" u="sng" dirty="0" smtClean="0"/>
              <a:t>項目</a:t>
            </a:r>
            <a:endParaRPr lang="en-US" altLang="ja-JP" u="sng" dirty="0" smtClean="0"/>
          </a:p>
          <a:p>
            <a:endParaRPr lang="en-US" altLang="ja-JP" sz="1200" u="sng" dirty="0"/>
          </a:p>
          <a:p>
            <a:endParaRPr lang="en-US" altLang="ja-JP" sz="1600" dirty="0"/>
          </a:p>
          <a:p>
            <a:pPr marL="171450" indent="-171450">
              <a:buFont typeface="Arial" panose="020B0604020202020204" pitchFamily="34" charset="0"/>
              <a:buChar char="•"/>
            </a:pPr>
            <a:r>
              <a:rPr lang="ja-JP" altLang="en-US" sz="1600" dirty="0"/>
              <a:t>掲載を希望されるタイアップ広告商品：</a:t>
            </a:r>
          </a:p>
          <a:p>
            <a:pPr marL="171450" indent="-171450">
              <a:buFont typeface="Arial" panose="020B0604020202020204" pitchFamily="34" charset="0"/>
              <a:buChar char="•"/>
            </a:pPr>
            <a:r>
              <a:rPr lang="ja-JP" altLang="en-US" sz="1600" dirty="0"/>
              <a:t>広告主：</a:t>
            </a:r>
            <a:endParaRPr lang="en-US" altLang="ja-JP" sz="1600" dirty="0"/>
          </a:p>
          <a:p>
            <a:pPr marL="171450" indent="-171450">
              <a:buFont typeface="Arial" panose="020B0604020202020204" pitchFamily="34" charset="0"/>
              <a:buChar char="•"/>
            </a:pPr>
            <a:r>
              <a:rPr lang="ja-JP" altLang="en-US" sz="1600" dirty="0"/>
              <a:t>対象商材：</a:t>
            </a:r>
            <a:endParaRPr lang="en-US" altLang="ja-JP" sz="1600" dirty="0"/>
          </a:p>
          <a:p>
            <a:pPr marL="171450" indent="-171450">
              <a:buFont typeface="Arial" panose="020B0604020202020204" pitchFamily="34" charset="0"/>
              <a:buChar char="•"/>
            </a:pPr>
            <a:r>
              <a:rPr lang="ja-JP" altLang="en-US" sz="1600" dirty="0"/>
              <a:t>参考</a:t>
            </a:r>
            <a:r>
              <a:rPr lang="en-US" altLang="ja-JP" sz="1600" dirty="0"/>
              <a:t>URL</a:t>
            </a:r>
            <a:r>
              <a:rPr lang="ja-JP" altLang="en-US" sz="1600" dirty="0"/>
              <a:t>（商品やキャンペーンのサイト）</a:t>
            </a:r>
            <a:r>
              <a:rPr lang="en-US" altLang="ja-JP" sz="1600" dirty="0"/>
              <a:t>:</a:t>
            </a:r>
          </a:p>
          <a:p>
            <a:pPr marL="171450" indent="-171450">
              <a:buFont typeface="Arial" panose="020B0604020202020204" pitchFamily="34" charset="0"/>
              <a:buChar char="•"/>
            </a:pPr>
            <a:r>
              <a:rPr lang="ja-JP" altLang="en-US" sz="1600" dirty="0"/>
              <a:t>タイアップ実施の目的・</a:t>
            </a:r>
            <a:r>
              <a:rPr lang="en-US" altLang="ja-JP" sz="1600" dirty="0"/>
              <a:t>KPI</a:t>
            </a:r>
            <a:r>
              <a:rPr lang="ja-JP" altLang="en-US" sz="1600" dirty="0"/>
              <a:t>：</a:t>
            </a:r>
            <a:endParaRPr lang="en-US" altLang="ja-JP" sz="1600" dirty="0"/>
          </a:p>
          <a:p>
            <a:pPr marL="171450" indent="-171450">
              <a:buFont typeface="Arial" panose="020B0604020202020204" pitchFamily="34" charset="0"/>
              <a:buChar char="•"/>
            </a:pPr>
            <a:r>
              <a:rPr lang="ja-JP" altLang="en-US" sz="1600" dirty="0"/>
              <a:t>予算：</a:t>
            </a:r>
          </a:p>
          <a:p>
            <a:pPr marL="171450" indent="-171450">
              <a:buFont typeface="Arial" panose="020B0604020202020204" pitchFamily="34" charset="0"/>
              <a:buChar char="•"/>
            </a:pPr>
            <a:r>
              <a:rPr lang="ja-JP" altLang="en-US" sz="1600" dirty="0"/>
              <a:t>掲載期間</a:t>
            </a:r>
            <a:r>
              <a:rPr lang="ja-JP" altLang="en-US" sz="1600" dirty="0" smtClean="0"/>
              <a:t>：</a:t>
            </a:r>
            <a:endParaRPr lang="en-US" altLang="ja-JP" sz="1600" dirty="0" smtClean="0"/>
          </a:p>
          <a:p>
            <a:pPr marL="171450" indent="-171450">
              <a:buFont typeface="Arial" panose="020B0604020202020204" pitchFamily="34" charset="0"/>
              <a:buChar char="•"/>
            </a:pPr>
            <a:r>
              <a:rPr lang="ja-JP" altLang="en-US" sz="1600" dirty="0" smtClean="0"/>
              <a:t>備考・懸念点：</a:t>
            </a:r>
            <a:endParaRPr lang="en-US" altLang="ja-JP" sz="1600" dirty="0"/>
          </a:p>
          <a:p>
            <a:endParaRPr lang="ja-JP" altLang="en-US" sz="1600" dirty="0"/>
          </a:p>
        </p:txBody>
      </p:sp>
    </p:spTree>
    <p:extLst>
      <p:ext uri="{BB962C8B-B14F-4D97-AF65-F5344CB8AC3E}">
        <p14:creationId xmlns:p14="http://schemas.microsoft.com/office/powerpoint/2010/main" val="1887958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Appendix</a:t>
            </a:r>
            <a:endParaRPr kumimoji="1" lang="ja-JP" altLang="en-US" dirty="0"/>
          </a:p>
        </p:txBody>
      </p:sp>
      <p:sp>
        <p:nvSpPr>
          <p:cNvPr id="4" name="フッター プレースホルダー 3"/>
          <p:cNvSpPr>
            <a:spLocks noGrp="1"/>
          </p:cNvSpPr>
          <p:nvPr>
            <p:ph type="ftr" sz="quarter" idx="14"/>
          </p:nvPr>
        </p:nvSpPr>
        <p:spPr/>
        <p:txBody>
          <a:bodyPr/>
          <a:lstStyle/>
          <a:p>
            <a:pPr>
              <a:defRPr/>
            </a:pPr>
            <a:r>
              <a:rPr lang="en" altLang="ja-JP" sz="800" dirty="0" smtClean="0">
                <a:solidFill>
                  <a:schemeClr val="accent2"/>
                </a:solidFill>
              </a:rPr>
              <a:t>© 2022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22033803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6833" y="4996320"/>
            <a:ext cx="2612520" cy="1741255"/>
          </a:xfrm>
          <a:prstGeom prst="rect">
            <a:avLst/>
          </a:prstGeom>
        </p:spPr>
      </p:pic>
      <p:sp>
        <p:nvSpPr>
          <p:cNvPr id="2" name="タイトル 1"/>
          <p:cNvSpPr>
            <a:spLocks noGrp="1"/>
          </p:cNvSpPr>
          <p:nvPr>
            <p:ph type="title"/>
          </p:nvPr>
        </p:nvSpPr>
        <p:spPr/>
        <p:txBody>
          <a:bodyPr/>
          <a:lstStyle/>
          <a:p>
            <a:r>
              <a:rPr lang="ja-JP" altLang="en-US" dirty="0"/>
              <a:t>カスタマイズ型の企画フォーマット例</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6" name="正方形/長方形 5"/>
          <p:cNvSpPr/>
          <p:nvPr/>
        </p:nvSpPr>
        <p:spPr>
          <a:xfrm>
            <a:off x="551384" y="937117"/>
            <a:ext cx="2308110" cy="1213162"/>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イラスト化</a:t>
            </a:r>
          </a:p>
        </p:txBody>
      </p:sp>
      <p:sp>
        <p:nvSpPr>
          <p:cNvPr id="8" name="正方形/長方形 7"/>
          <p:cNvSpPr/>
          <p:nvPr/>
        </p:nvSpPr>
        <p:spPr>
          <a:xfrm>
            <a:off x="547530" y="2358735"/>
            <a:ext cx="2308110" cy="1214281"/>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漫画化</a:t>
            </a:r>
          </a:p>
        </p:txBody>
      </p:sp>
      <p:sp>
        <p:nvSpPr>
          <p:cNvPr id="9" name="正方形/長方形 8"/>
          <p:cNvSpPr/>
          <p:nvPr/>
        </p:nvSpPr>
        <p:spPr>
          <a:xfrm>
            <a:off x="547530" y="3789040"/>
            <a:ext cx="2308110" cy="1213140"/>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専門家への</a:t>
            </a:r>
            <a:endParaRPr lang="en-US" altLang="ja-JP" b="1" dirty="0">
              <a:solidFill>
                <a:schemeClr val="bg1"/>
              </a:solidFill>
              <a:latin typeface="+mn-ea"/>
            </a:endParaRPr>
          </a:p>
          <a:p>
            <a:pPr algn="ctr"/>
            <a:r>
              <a:rPr lang="ja-JP" altLang="en-US" b="1" dirty="0">
                <a:solidFill>
                  <a:schemeClr val="bg1"/>
                </a:solidFill>
                <a:latin typeface="+mn-ea"/>
              </a:rPr>
              <a:t>取材</a:t>
            </a:r>
          </a:p>
        </p:txBody>
      </p:sp>
      <p:sp>
        <p:nvSpPr>
          <p:cNvPr id="3" name="正方形/長方形 2"/>
          <p:cNvSpPr/>
          <p:nvPr/>
        </p:nvSpPr>
        <p:spPr>
          <a:xfrm>
            <a:off x="3003510" y="937117"/>
            <a:ext cx="4680520" cy="1213162"/>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7" name="テキスト ボックス 6"/>
          <p:cNvSpPr txBox="1"/>
          <p:nvPr/>
        </p:nvSpPr>
        <p:spPr>
          <a:xfrm>
            <a:off x="3116758" y="980728"/>
            <a:ext cx="4624373" cy="1169551"/>
          </a:xfrm>
          <a:prstGeom prst="rect">
            <a:avLst/>
          </a:prstGeom>
          <a:noFill/>
        </p:spPr>
        <p:txBody>
          <a:bodyPr wrap="square" rtlCol="0">
            <a:spAutoFit/>
          </a:bodyPr>
          <a:lstStyle/>
          <a:p>
            <a:r>
              <a:rPr lang="ja-JP" altLang="en-US" sz="1400" dirty="0"/>
              <a:t>文章では伝わりにくいことをイラスト化し</a:t>
            </a:r>
            <a:endParaRPr lang="en-US" altLang="ja-JP" sz="1400" dirty="0"/>
          </a:p>
          <a:p>
            <a:r>
              <a:rPr lang="ja-JP" altLang="en-US" sz="1400" dirty="0"/>
              <a:t>ビジュアルで訴求するパターン。</a:t>
            </a:r>
            <a:endParaRPr lang="en-US" altLang="ja-JP" sz="1400" dirty="0"/>
          </a:p>
          <a:p>
            <a:endParaRPr lang="en-US" altLang="ja-JP" sz="1400" dirty="0"/>
          </a:p>
          <a:p>
            <a:r>
              <a:rPr lang="ja-JP" altLang="en-US" sz="1400" dirty="0"/>
              <a:t>記事・商品のテイストに合ったイラストレーターを</a:t>
            </a:r>
            <a:endParaRPr lang="en-US" altLang="ja-JP" sz="1400" dirty="0"/>
          </a:p>
          <a:p>
            <a:r>
              <a:rPr lang="ja-JP" altLang="en-US" sz="1400" dirty="0"/>
              <a:t>アサインします。</a:t>
            </a:r>
            <a:endParaRPr lang="en-US" altLang="ja-JP" sz="1400" dirty="0"/>
          </a:p>
        </p:txBody>
      </p:sp>
      <p:sp>
        <p:nvSpPr>
          <p:cNvPr id="13" name="正方形/長方形 12"/>
          <p:cNvSpPr/>
          <p:nvPr/>
        </p:nvSpPr>
        <p:spPr>
          <a:xfrm>
            <a:off x="3008480" y="2385080"/>
            <a:ext cx="4693333" cy="1187936"/>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14" name="テキスト ボックス 13"/>
          <p:cNvSpPr txBox="1"/>
          <p:nvPr/>
        </p:nvSpPr>
        <p:spPr>
          <a:xfrm>
            <a:off x="3131666" y="2636912"/>
            <a:ext cx="4624373" cy="738664"/>
          </a:xfrm>
          <a:prstGeom prst="rect">
            <a:avLst/>
          </a:prstGeom>
          <a:noFill/>
        </p:spPr>
        <p:txBody>
          <a:bodyPr wrap="square" rtlCol="0">
            <a:spAutoFit/>
          </a:bodyPr>
          <a:lstStyle/>
          <a:p>
            <a:r>
              <a:rPr lang="ja-JP" altLang="en-US" sz="1400" dirty="0"/>
              <a:t>漫画風にイラストとセリフで訴求。</a:t>
            </a:r>
            <a:endParaRPr lang="en-US" altLang="ja-JP" sz="1400" dirty="0"/>
          </a:p>
          <a:p>
            <a:endParaRPr lang="en-US" altLang="ja-JP" sz="1400" dirty="0"/>
          </a:p>
          <a:p>
            <a:r>
              <a:rPr lang="ja-JP" altLang="en-US" sz="1400" dirty="0"/>
              <a:t>ストーリー仕立てでサービス・活動の紹介をします。</a:t>
            </a:r>
            <a:endParaRPr lang="en-US" altLang="ja-JP" sz="1400" dirty="0"/>
          </a:p>
        </p:txBody>
      </p:sp>
      <p:sp>
        <p:nvSpPr>
          <p:cNvPr id="17" name="正方形/長方形 16"/>
          <p:cNvSpPr/>
          <p:nvPr/>
        </p:nvSpPr>
        <p:spPr>
          <a:xfrm>
            <a:off x="3006822" y="3789040"/>
            <a:ext cx="4694990" cy="121314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18" name="テキスト ボックス 17"/>
          <p:cNvSpPr txBox="1"/>
          <p:nvPr/>
        </p:nvSpPr>
        <p:spPr>
          <a:xfrm>
            <a:off x="3147527" y="3964869"/>
            <a:ext cx="4624373" cy="954107"/>
          </a:xfrm>
          <a:prstGeom prst="rect">
            <a:avLst/>
          </a:prstGeom>
          <a:noFill/>
        </p:spPr>
        <p:txBody>
          <a:bodyPr wrap="square" rtlCol="0">
            <a:spAutoFit/>
          </a:bodyPr>
          <a:lstStyle/>
          <a:p>
            <a:r>
              <a:rPr lang="ja-JP" altLang="en-US" sz="1400" dirty="0"/>
              <a:t>専門家へ取材し、インタビュー内容や</a:t>
            </a:r>
            <a:r>
              <a:rPr lang="en-US" altLang="ja-JP" sz="1400" dirty="0"/>
              <a:t>Q&amp;A</a:t>
            </a:r>
            <a:r>
              <a:rPr lang="ja-JP" altLang="en-US" sz="1400" dirty="0" smtClean="0"/>
              <a:t>を記事に。</a:t>
            </a:r>
            <a:endParaRPr lang="en-US" altLang="ja-JP" sz="1400" dirty="0"/>
          </a:p>
          <a:p>
            <a:r>
              <a:rPr lang="ja-JP" altLang="en-US" sz="1400" dirty="0" smtClean="0"/>
              <a:t>第三者</a:t>
            </a:r>
            <a:r>
              <a:rPr lang="ja-JP" altLang="en-US" sz="1400" dirty="0"/>
              <a:t>の解説</a:t>
            </a:r>
            <a:r>
              <a:rPr lang="ja-JP" altLang="en-US" sz="1400" dirty="0" smtClean="0"/>
              <a:t>で記事の信ぴょう性を高めます。</a:t>
            </a:r>
            <a:endParaRPr lang="en-US" altLang="ja-JP" sz="1400" dirty="0" smtClean="0"/>
          </a:p>
          <a:p>
            <a:r>
              <a:rPr lang="en-US" altLang="ja-JP" sz="1400" dirty="0" smtClean="0"/>
              <a:t>※</a:t>
            </a:r>
            <a:r>
              <a:rPr lang="ja-JP" altLang="en-US" sz="1400" dirty="0" smtClean="0"/>
              <a:t>専門家のアサインは広告</a:t>
            </a:r>
            <a:r>
              <a:rPr lang="ja-JP" altLang="en-US" sz="1400" dirty="0"/>
              <a:t>主</a:t>
            </a:r>
            <a:r>
              <a:rPr lang="ja-JP" altLang="en-US" sz="1400" dirty="0" smtClean="0"/>
              <a:t>様・代理店様でご担当</a:t>
            </a:r>
            <a:endParaRPr lang="en-US" altLang="ja-JP" sz="1400" dirty="0" smtClean="0"/>
          </a:p>
          <a:p>
            <a:r>
              <a:rPr lang="ja-JP" altLang="en-US" sz="1400" dirty="0"/>
              <a:t>　</a:t>
            </a:r>
            <a:r>
              <a:rPr lang="ja-JP" altLang="en-US" sz="1400" dirty="0" smtClean="0"/>
              <a:t>いただきます</a:t>
            </a:r>
            <a:endParaRPr lang="en-US" altLang="ja-JP" sz="1400" dirty="0"/>
          </a:p>
        </p:txBody>
      </p:sp>
      <p:pic>
        <p:nvPicPr>
          <p:cNvPr id="16" name="図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4392" y="3958687"/>
            <a:ext cx="2373663" cy="1198505"/>
          </a:xfrm>
          <a:prstGeom prst="rect">
            <a:avLst/>
          </a:prstGeom>
          <a:ln>
            <a:solidFill>
              <a:schemeClr val="bg1">
                <a:lumMod val="50000"/>
              </a:schemeClr>
            </a:solidFill>
          </a:ln>
        </p:spPr>
      </p:pic>
      <p:sp>
        <p:nvSpPr>
          <p:cNvPr id="21" name="正方形/長方形 20"/>
          <p:cNvSpPr/>
          <p:nvPr/>
        </p:nvSpPr>
        <p:spPr>
          <a:xfrm>
            <a:off x="9048901" y="4581302"/>
            <a:ext cx="394628" cy="7794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2" name="正方形/長方形 21"/>
          <p:cNvSpPr/>
          <p:nvPr/>
        </p:nvSpPr>
        <p:spPr>
          <a:xfrm>
            <a:off x="551384" y="5240196"/>
            <a:ext cx="2308110" cy="1213140"/>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smtClean="0">
                <a:solidFill>
                  <a:schemeClr val="bg1"/>
                </a:solidFill>
                <a:latin typeface="+mn-ea"/>
              </a:rPr>
              <a:t>アンケート</a:t>
            </a:r>
            <a:endParaRPr lang="en-US" altLang="ja-JP" b="1" dirty="0">
              <a:solidFill>
                <a:schemeClr val="bg1"/>
              </a:solidFill>
              <a:latin typeface="+mn-ea"/>
            </a:endParaRPr>
          </a:p>
        </p:txBody>
      </p:sp>
      <p:sp>
        <p:nvSpPr>
          <p:cNvPr id="23" name="正方形/長方形 22"/>
          <p:cNvSpPr/>
          <p:nvPr/>
        </p:nvSpPr>
        <p:spPr>
          <a:xfrm>
            <a:off x="3010676" y="5240196"/>
            <a:ext cx="4694990" cy="121314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4" name="テキスト ボックス 23"/>
          <p:cNvSpPr txBox="1"/>
          <p:nvPr/>
        </p:nvSpPr>
        <p:spPr>
          <a:xfrm>
            <a:off x="3151381" y="5416025"/>
            <a:ext cx="4624373" cy="954107"/>
          </a:xfrm>
          <a:prstGeom prst="rect">
            <a:avLst/>
          </a:prstGeom>
          <a:noFill/>
        </p:spPr>
        <p:txBody>
          <a:bodyPr wrap="square" rtlCol="0">
            <a:spAutoFit/>
          </a:bodyPr>
          <a:lstStyle/>
          <a:p>
            <a:r>
              <a:rPr lang="ja-JP" altLang="en-US" sz="1400" dirty="0"/>
              <a:t>一般ユーザーにアンケートを実施し</a:t>
            </a:r>
            <a:r>
              <a:rPr lang="ja-JP" altLang="en-US" sz="1400" dirty="0" smtClean="0"/>
              <a:t>、結果</a:t>
            </a:r>
            <a:r>
              <a:rPr lang="ja-JP" altLang="en-US" sz="1400" dirty="0"/>
              <a:t>を</a:t>
            </a:r>
            <a:r>
              <a:rPr lang="ja-JP" altLang="en-US" sz="1400" dirty="0" smtClean="0"/>
              <a:t>ビジュアライズ。アンケート（</a:t>
            </a:r>
            <a:r>
              <a:rPr lang="en-US" altLang="ja-JP" sz="1400" dirty="0" smtClean="0"/>
              <a:t>※</a:t>
            </a:r>
            <a:r>
              <a:rPr lang="ja-JP" altLang="en-US" sz="1400" dirty="0" smtClean="0"/>
              <a:t>）を</a:t>
            </a:r>
            <a:r>
              <a:rPr lang="ja-JP" altLang="en-US" sz="1400" dirty="0"/>
              <a:t>もとに問題提起し</a:t>
            </a:r>
            <a:r>
              <a:rPr lang="ja-JP" altLang="en-US" sz="1400" dirty="0" smtClean="0"/>
              <a:t>、</a:t>
            </a:r>
            <a:endParaRPr lang="en-US" altLang="ja-JP" sz="1400" dirty="0" smtClean="0"/>
          </a:p>
          <a:p>
            <a:r>
              <a:rPr lang="ja-JP" altLang="en-US" sz="1400" dirty="0" smtClean="0"/>
              <a:t>解決方法を</a:t>
            </a:r>
            <a:r>
              <a:rPr lang="ja-JP" altLang="en-US" sz="1400" dirty="0"/>
              <a:t>提示</a:t>
            </a:r>
            <a:r>
              <a:rPr lang="ja-JP" altLang="en-US" sz="1400" dirty="0" smtClean="0"/>
              <a:t>するといった形態。</a:t>
            </a:r>
            <a:endParaRPr lang="en-US" altLang="ja-JP" sz="1400" dirty="0" smtClean="0"/>
          </a:p>
          <a:p>
            <a:r>
              <a:rPr lang="en-US" altLang="ja-JP" sz="1400" dirty="0" smtClean="0"/>
              <a:t>※Yahoo!</a:t>
            </a:r>
            <a:r>
              <a:rPr lang="ja-JP" altLang="en-US" sz="1400" dirty="0" smtClean="0"/>
              <a:t>クラウドソーシングによるアンケート</a:t>
            </a:r>
            <a:endParaRPr lang="en-US" altLang="ja-JP" sz="1400" dirty="0"/>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52184" y="2125540"/>
            <a:ext cx="2345852" cy="1774402"/>
          </a:xfrm>
          <a:prstGeom prst="rect">
            <a:avLst/>
          </a:prstGeom>
        </p:spPr>
      </p:pic>
      <p:sp>
        <p:nvSpPr>
          <p:cNvPr id="19" name="正方形/長方形 18"/>
          <p:cNvSpPr/>
          <p:nvPr/>
        </p:nvSpPr>
        <p:spPr>
          <a:xfrm>
            <a:off x="9723718" y="4560047"/>
            <a:ext cx="620754" cy="453129"/>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pic>
        <p:nvPicPr>
          <p:cNvPr id="20" name="図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69141" y="4605927"/>
            <a:ext cx="342263" cy="342263"/>
          </a:xfrm>
          <a:prstGeom prst="rect">
            <a:avLst/>
          </a:prstGeom>
        </p:spPr>
      </p:pic>
      <p:pic>
        <p:nvPicPr>
          <p:cNvPr id="12" name="図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4432" y="829395"/>
            <a:ext cx="2007611" cy="1482983"/>
          </a:xfrm>
          <a:prstGeom prst="rect">
            <a:avLst/>
          </a:prstGeom>
        </p:spPr>
      </p:pic>
      <p:sp>
        <p:nvSpPr>
          <p:cNvPr id="26" name="正方形/長方形 25"/>
          <p:cNvSpPr/>
          <p:nvPr/>
        </p:nvSpPr>
        <p:spPr>
          <a:xfrm>
            <a:off x="10410153" y="4529257"/>
            <a:ext cx="389329" cy="9653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Tree>
    <p:extLst>
      <p:ext uri="{BB962C8B-B14F-4D97-AF65-F5344CB8AC3E}">
        <p14:creationId xmlns:p14="http://schemas.microsoft.com/office/powerpoint/2010/main" val="3470293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a:t>
            </a:r>
            <a:r>
              <a:rPr lang="en-US" altLang="ja-JP" dirty="0"/>
              <a:t>Yahoo!</a:t>
            </a:r>
            <a:r>
              <a:rPr lang="ja-JP" altLang="en-US" dirty="0"/>
              <a:t>特別企画　タイアップ」とは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10" name="角丸四角形 9"/>
          <p:cNvSpPr/>
          <p:nvPr/>
        </p:nvSpPr>
        <p:spPr>
          <a:xfrm>
            <a:off x="4511824" y="2276872"/>
            <a:ext cx="3178800" cy="3744262"/>
          </a:xfrm>
          <a:prstGeom prst="roundRect">
            <a:avLst>
              <a:gd name="adj" fmla="val 2183"/>
            </a:avLst>
          </a:prstGeom>
          <a:solidFill>
            <a:srgbClr val="FF0000">
              <a:alpha val="30000"/>
            </a:srgbClr>
          </a:solidFill>
          <a:ln w="12700" cap="flat" cmpd="sng" algn="ctr">
            <a:no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11" name="角丸四角形 10"/>
          <p:cNvSpPr/>
          <p:nvPr/>
        </p:nvSpPr>
        <p:spPr>
          <a:xfrm>
            <a:off x="7752184" y="2277026"/>
            <a:ext cx="3178800" cy="3744262"/>
          </a:xfrm>
          <a:prstGeom prst="roundRect">
            <a:avLst>
              <a:gd name="adj" fmla="val 1792"/>
            </a:avLst>
          </a:prstGeom>
          <a:solidFill>
            <a:srgbClr val="FF0000">
              <a:alpha val="50000"/>
            </a:srgbClr>
          </a:solidFill>
          <a:ln w="12700" cap="flat" cmpd="sng" algn="ctr">
            <a:no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18" name="角丸四角形 17"/>
          <p:cNvSpPr/>
          <p:nvPr/>
        </p:nvSpPr>
        <p:spPr>
          <a:xfrm>
            <a:off x="1271464" y="2276873"/>
            <a:ext cx="3177655" cy="3744262"/>
          </a:xfrm>
          <a:prstGeom prst="roundRect">
            <a:avLst>
              <a:gd name="adj" fmla="val 2188"/>
            </a:avLst>
          </a:prstGeom>
          <a:solidFill>
            <a:srgbClr val="FF0000">
              <a:alpha val="10000"/>
            </a:srgbClr>
          </a:solidFill>
          <a:ln w="12700" cap="flat" cmpd="sng" algn="ctr">
            <a:no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19" name="二等辺三角形 18"/>
          <p:cNvSpPr/>
          <p:nvPr/>
        </p:nvSpPr>
        <p:spPr>
          <a:xfrm rot="5400000">
            <a:off x="6097632" y="-765387"/>
            <a:ext cx="1478750" cy="7997322"/>
          </a:xfrm>
          <a:prstGeom prst="triangle">
            <a:avLst>
              <a:gd name="adj" fmla="val 50678"/>
            </a:avLst>
          </a:prstGeom>
          <a:noFill/>
          <a:ln w="57150" cap="flat" cmpd="sng" algn="ctr">
            <a:solidFill>
              <a:srgbClr val="A6A6A6"/>
            </a:solid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20" name="円/楕円 51"/>
          <p:cNvSpPr/>
          <p:nvPr/>
        </p:nvSpPr>
        <p:spPr>
          <a:xfrm>
            <a:off x="2074000" y="2461925"/>
            <a:ext cx="1608649" cy="1550690"/>
          </a:xfrm>
          <a:prstGeom prst="ellipse">
            <a:avLst/>
          </a:prstGeom>
          <a:solidFill>
            <a:srgbClr val="FFFFFF">
              <a:lumMod val="50000"/>
            </a:srgbClr>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メイリオ" panose="020B0604030504040204" pitchFamily="50" charset="-128"/>
            </a:endParaRPr>
          </a:p>
        </p:txBody>
      </p:sp>
      <p:sp>
        <p:nvSpPr>
          <p:cNvPr id="21" name="正方形/長方形 20"/>
          <p:cNvSpPr/>
          <p:nvPr/>
        </p:nvSpPr>
        <p:spPr>
          <a:xfrm>
            <a:off x="2208715" y="2907792"/>
            <a:ext cx="1339221" cy="726418"/>
          </a:xfrm>
          <a:prstGeom prst="rect">
            <a:avLst/>
          </a:prstGeom>
        </p:spPr>
        <p:txBody>
          <a:bodyPr wrap="square">
            <a:spAutoFit/>
          </a:bodyPr>
          <a:lstStyle/>
          <a:p>
            <a:pPr algn="ctr"/>
            <a:r>
              <a:rPr lang="ja-JP" altLang="en-US" sz="1600" b="1" dirty="0">
                <a:solidFill>
                  <a:srgbClr val="FFFFFF"/>
                </a:solidFill>
                <a:cs typeface="メイリオ" panose="020B0604030504040204" pitchFamily="50" charset="-128"/>
              </a:rPr>
              <a:t>ブランド</a:t>
            </a:r>
          </a:p>
          <a:p>
            <a:pPr algn="ctr"/>
            <a:r>
              <a:rPr lang="ja-JP" altLang="en-US" sz="1600" b="1" dirty="0">
                <a:solidFill>
                  <a:srgbClr val="FFFFFF"/>
                </a:solidFill>
                <a:cs typeface="メイリオ" panose="020B0604030504040204" pitchFamily="50" charset="-128"/>
              </a:rPr>
              <a:t>イメージ</a:t>
            </a:r>
            <a:endParaRPr lang="en-US" altLang="ja-JP" sz="1600" b="1" dirty="0">
              <a:solidFill>
                <a:srgbClr val="FFFFFF"/>
              </a:solidFill>
              <a:cs typeface="メイリオ" panose="020B0604030504040204" pitchFamily="50" charset="-128"/>
            </a:endParaRPr>
          </a:p>
          <a:p>
            <a:pPr algn="ctr"/>
            <a:r>
              <a:rPr lang="ja-JP" altLang="en-US" sz="1600" b="1" dirty="0">
                <a:solidFill>
                  <a:srgbClr val="FFFFFF"/>
                </a:solidFill>
                <a:cs typeface="メイリオ" panose="020B0604030504040204" pitchFamily="50" charset="-128"/>
              </a:rPr>
              <a:t>形成・浸透</a:t>
            </a:r>
          </a:p>
        </p:txBody>
      </p:sp>
      <p:sp>
        <p:nvSpPr>
          <p:cNvPr id="22" name="円/楕円 53"/>
          <p:cNvSpPr/>
          <p:nvPr/>
        </p:nvSpPr>
        <p:spPr>
          <a:xfrm>
            <a:off x="5530384" y="2636912"/>
            <a:ext cx="1280592" cy="1265995"/>
          </a:xfrm>
          <a:prstGeom prst="ellipse">
            <a:avLst/>
          </a:prstGeom>
          <a:solidFill>
            <a:srgbClr val="FFFFFF">
              <a:lumMod val="50000"/>
            </a:srgbClr>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メイリオ" panose="020B0604030504040204" pitchFamily="50" charset="-128"/>
            </a:endParaRPr>
          </a:p>
        </p:txBody>
      </p:sp>
      <p:sp>
        <p:nvSpPr>
          <p:cNvPr id="23" name="正方形/長方形 22"/>
          <p:cNvSpPr/>
          <p:nvPr/>
        </p:nvSpPr>
        <p:spPr>
          <a:xfrm>
            <a:off x="5311212" y="3026925"/>
            <a:ext cx="1709755" cy="403565"/>
          </a:xfrm>
          <a:prstGeom prst="rect">
            <a:avLst/>
          </a:prstGeom>
        </p:spPr>
        <p:txBody>
          <a:bodyPr wrap="square">
            <a:spAutoFit/>
          </a:bodyPr>
          <a:lstStyle/>
          <a:p>
            <a:pPr algn="ctr"/>
            <a:r>
              <a:rPr lang="ja-JP" altLang="en-US" sz="1200" b="1" dirty="0">
                <a:solidFill>
                  <a:srgbClr val="FFFFFF"/>
                </a:solidFill>
                <a:cs typeface="メイリオ" panose="020B0604030504040204" pitchFamily="50" charset="-128"/>
              </a:rPr>
              <a:t>商品・サービス</a:t>
            </a:r>
          </a:p>
          <a:p>
            <a:pPr algn="ctr"/>
            <a:r>
              <a:rPr lang="ja-JP" altLang="en-US" sz="1200" b="1" dirty="0">
                <a:solidFill>
                  <a:srgbClr val="FFFFFF"/>
                </a:solidFill>
                <a:cs typeface="メイリオ" panose="020B0604030504040204" pitchFamily="50" charset="-128"/>
              </a:rPr>
              <a:t>の認知・興味関心</a:t>
            </a:r>
          </a:p>
        </p:txBody>
      </p:sp>
      <p:sp>
        <p:nvSpPr>
          <p:cNvPr id="24" name="円/楕円 55"/>
          <p:cNvSpPr/>
          <p:nvPr/>
        </p:nvSpPr>
        <p:spPr>
          <a:xfrm>
            <a:off x="8883414" y="2790881"/>
            <a:ext cx="946589" cy="919007"/>
          </a:xfrm>
          <a:prstGeom prst="ellipse">
            <a:avLst/>
          </a:prstGeom>
          <a:solidFill>
            <a:srgbClr val="FFFFFF">
              <a:lumMod val="50000"/>
            </a:srgbClr>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メイリオ" panose="020B0604030504040204" pitchFamily="50" charset="-128"/>
            </a:endParaRPr>
          </a:p>
        </p:txBody>
      </p:sp>
      <p:sp>
        <p:nvSpPr>
          <p:cNvPr id="25" name="正方形/長方形 24"/>
          <p:cNvSpPr/>
          <p:nvPr/>
        </p:nvSpPr>
        <p:spPr>
          <a:xfrm>
            <a:off x="8867328" y="3115400"/>
            <a:ext cx="955532" cy="307777"/>
          </a:xfrm>
          <a:prstGeom prst="rect">
            <a:avLst/>
          </a:prstGeom>
        </p:spPr>
        <p:txBody>
          <a:bodyPr wrap="square">
            <a:spAutoFit/>
          </a:bodyPr>
          <a:lstStyle/>
          <a:p>
            <a:pPr algn="ctr"/>
            <a:r>
              <a:rPr lang="ja-JP" altLang="en-US" sz="1400" b="1" dirty="0">
                <a:solidFill>
                  <a:srgbClr val="FFFFFF"/>
                </a:solidFill>
                <a:cs typeface="メイリオ" panose="020B0604030504040204" pitchFamily="50" charset="-128"/>
              </a:rPr>
              <a:t>購買検討</a:t>
            </a:r>
          </a:p>
        </p:txBody>
      </p:sp>
      <p:sp>
        <p:nvSpPr>
          <p:cNvPr id="26" name="正方形/長方形 25"/>
          <p:cNvSpPr/>
          <p:nvPr/>
        </p:nvSpPr>
        <p:spPr>
          <a:xfrm>
            <a:off x="2506048" y="5089001"/>
            <a:ext cx="4305375" cy="472042"/>
          </a:xfrm>
          <a:prstGeom prst="rect">
            <a:avLst/>
          </a:prstGeom>
          <a:solidFill>
            <a:srgbClr val="FFFFFF"/>
          </a:solidFill>
          <a:ln w="31750" cap="flat" cmpd="sng" algn="ctr">
            <a:solidFill>
              <a:srgbClr val="C00000"/>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50" b="0" i="0" u="none" strike="noStrike" kern="0" cap="none" spc="0" normalizeH="0" baseline="0" noProof="0" dirty="0" smtClean="0">
              <a:ln>
                <a:noFill/>
              </a:ln>
              <a:solidFill>
                <a:prstClr val="black"/>
              </a:solidFill>
              <a:effectLst/>
              <a:uLnTx/>
              <a:uFillTx/>
              <a:cs typeface="メイリオ" panose="020B0604030504040204" pitchFamily="50" charset="-128"/>
            </a:endParaRPr>
          </a:p>
        </p:txBody>
      </p:sp>
      <p:sp>
        <p:nvSpPr>
          <p:cNvPr id="27" name="正方形/長方形 26"/>
          <p:cNvSpPr/>
          <p:nvPr/>
        </p:nvSpPr>
        <p:spPr>
          <a:xfrm>
            <a:off x="2563053" y="5174969"/>
            <a:ext cx="4067651" cy="369332"/>
          </a:xfrm>
          <a:prstGeom prst="rect">
            <a:avLst/>
          </a:prstGeom>
        </p:spPr>
        <p:txBody>
          <a:bodyPr wrap="square">
            <a:spAutoFit/>
          </a:bodyPr>
          <a:lstStyle/>
          <a:p>
            <a:pPr algn="ctr"/>
            <a:r>
              <a:rPr lang="en-US" altLang="ja-JP" b="1" dirty="0">
                <a:solidFill>
                  <a:prstClr val="black"/>
                </a:solidFill>
                <a:cs typeface="メイリオ" panose="020B0604030504040204" pitchFamily="50" charset="-128"/>
              </a:rPr>
              <a:t>Yahoo!</a:t>
            </a:r>
            <a:r>
              <a:rPr lang="ja-JP" altLang="en-US" b="1" dirty="0">
                <a:solidFill>
                  <a:prstClr val="black"/>
                </a:solidFill>
                <a:cs typeface="メイリオ" panose="020B0604030504040204" pitchFamily="50" charset="-128"/>
              </a:rPr>
              <a:t>特別企画　タイアップ</a:t>
            </a:r>
          </a:p>
        </p:txBody>
      </p:sp>
      <p:sp>
        <p:nvSpPr>
          <p:cNvPr id="28" name="左右矢印 27"/>
          <p:cNvSpPr/>
          <p:nvPr/>
        </p:nvSpPr>
        <p:spPr>
          <a:xfrm>
            <a:off x="1415480" y="4386543"/>
            <a:ext cx="9361040" cy="324053"/>
          </a:xfrm>
          <a:prstGeom prst="leftRightArrow">
            <a:avLst/>
          </a:prstGeom>
          <a:solidFill>
            <a:srgbClr val="FFFFFF"/>
          </a:solidFill>
          <a:ln w="25400" cap="flat" cmpd="sng" algn="ctr">
            <a:solidFill>
              <a:srgbClr val="A6A6A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29" name="テキスト ボックス 28"/>
          <p:cNvSpPr txBox="1"/>
          <p:nvPr/>
        </p:nvSpPr>
        <p:spPr>
          <a:xfrm>
            <a:off x="10860362" y="4386543"/>
            <a:ext cx="1165704" cy="469359"/>
          </a:xfrm>
          <a:prstGeom prst="rect">
            <a:avLst/>
          </a:prstGeom>
          <a:noFill/>
        </p:spPr>
        <p:txBody>
          <a:bodyPr wrap="none" rtlCol="0">
            <a:spAutoFit/>
          </a:bodyPr>
          <a:lstStyle/>
          <a:p>
            <a:pPr algn="ctr"/>
            <a:r>
              <a:rPr lang="ja-JP" altLang="en-US" sz="1400" b="1" dirty="0">
                <a:solidFill>
                  <a:prstClr val="black"/>
                </a:solidFill>
                <a:cs typeface="メイリオ" panose="020B0604030504040204" pitchFamily="50" charset="-128"/>
              </a:rPr>
              <a:t>商材訴求</a:t>
            </a:r>
            <a:endParaRPr lang="en-US" altLang="ja-JP" sz="1400" b="1" dirty="0">
              <a:solidFill>
                <a:prstClr val="black"/>
              </a:solidFill>
              <a:cs typeface="メイリオ" panose="020B0604030504040204" pitchFamily="50" charset="-128"/>
            </a:endParaRPr>
          </a:p>
          <a:p>
            <a:pPr algn="ctr"/>
            <a:endParaRPr lang="ja-JP" altLang="en-US" sz="200" b="1" dirty="0">
              <a:solidFill>
                <a:prstClr val="black"/>
              </a:solidFill>
              <a:cs typeface="メイリオ" panose="020B0604030504040204" pitchFamily="50" charset="-128"/>
            </a:endParaRPr>
          </a:p>
          <a:p>
            <a:pPr algn="ctr"/>
            <a:r>
              <a:rPr lang="ja-JP" altLang="en-US" sz="850" dirty="0">
                <a:solidFill>
                  <a:prstClr val="black"/>
                </a:solidFill>
                <a:cs typeface="メイリオ" panose="020B0604030504040204" pitchFamily="50" charset="-128"/>
              </a:rPr>
              <a:t>（広告要素メイン）</a:t>
            </a:r>
          </a:p>
        </p:txBody>
      </p:sp>
      <p:sp>
        <p:nvSpPr>
          <p:cNvPr id="30" name="正方形/長方形 29"/>
          <p:cNvSpPr/>
          <p:nvPr/>
        </p:nvSpPr>
        <p:spPr>
          <a:xfrm>
            <a:off x="1703512" y="1414517"/>
            <a:ext cx="8833676" cy="646331"/>
          </a:xfrm>
          <a:prstGeom prst="rect">
            <a:avLst/>
          </a:prstGeom>
        </p:spPr>
        <p:txBody>
          <a:bodyPr wrap="square">
            <a:spAutoFit/>
          </a:bodyPr>
          <a:lstStyle/>
          <a:p>
            <a:pPr algn="ctr"/>
            <a:r>
              <a:rPr lang="ja-JP" altLang="en-US" b="1" dirty="0">
                <a:solidFill>
                  <a:prstClr val="black"/>
                </a:solidFill>
                <a:latin typeface="Arial" panose="020B0604020202020204" pitchFamily="34" charset="0"/>
              </a:rPr>
              <a:t>ブランディングや商品認知を主目的とした記事体裁のタイアップコンテンツを</a:t>
            </a:r>
            <a:r>
              <a:rPr lang="ja-JP" altLang="en-US" b="1" dirty="0" smtClean="0">
                <a:solidFill>
                  <a:prstClr val="black"/>
                </a:solidFill>
                <a:latin typeface="Arial" panose="020B0604020202020204" pitchFamily="34" charset="0"/>
              </a:rPr>
              <a:t>、</a:t>
            </a:r>
            <a:endParaRPr lang="en-US" altLang="ja-JP" b="1" dirty="0" smtClean="0">
              <a:solidFill>
                <a:prstClr val="black"/>
              </a:solidFill>
              <a:latin typeface="Arial" panose="020B0604020202020204" pitchFamily="34" charset="0"/>
            </a:endParaRPr>
          </a:p>
          <a:p>
            <a:pPr algn="ctr"/>
            <a:r>
              <a:rPr lang="ja-JP" altLang="en-US" b="1" dirty="0" smtClean="0">
                <a:solidFill>
                  <a:prstClr val="black"/>
                </a:solidFill>
                <a:latin typeface="Arial" panose="020B0604020202020204" pitchFamily="34" charset="0"/>
              </a:rPr>
              <a:t>広告</a:t>
            </a:r>
            <a:r>
              <a:rPr lang="ja-JP" altLang="en-US" b="1" dirty="0">
                <a:solidFill>
                  <a:prstClr val="black"/>
                </a:solidFill>
                <a:latin typeface="Arial" panose="020B0604020202020204" pitchFamily="34" charset="0"/>
              </a:rPr>
              <a:t>主様の課題に合わせた切り口で展開します。</a:t>
            </a:r>
          </a:p>
        </p:txBody>
      </p:sp>
      <p:sp>
        <p:nvSpPr>
          <p:cNvPr id="31" name="テキスト ボックス 30"/>
          <p:cNvSpPr txBox="1"/>
          <p:nvPr/>
        </p:nvSpPr>
        <p:spPr>
          <a:xfrm>
            <a:off x="105760" y="4365104"/>
            <a:ext cx="1165704" cy="469359"/>
          </a:xfrm>
          <a:prstGeom prst="rect">
            <a:avLst/>
          </a:prstGeom>
          <a:noFill/>
        </p:spPr>
        <p:txBody>
          <a:bodyPr wrap="none" rtlCol="0">
            <a:spAutoFit/>
          </a:bodyPr>
          <a:lstStyle/>
          <a:p>
            <a:pPr algn="ctr"/>
            <a:r>
              <a:rPr lang="ja-JP" altLang="en-US"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テーマ訴求</a:t>
            </a:r>
          </a:p>
          <a:p>
            <a:pPr algn="ctr"/>
            <a:endParaRPr lang="en-US" altLang="ja-JP" sz="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85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（編集要素メイン）</a:t>
            </a:r>
          </a:p>
        </p:txBody>
      </p:sp>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全体構造</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6" name="正方形/長方形 5"/>
          <p:cNvSpPr/>
          <p:nvPr/>
        </p:nvSpPr>
        <p:spPr bwMode="auto">
          <a:xfrm>
            <a:off x="9048328" y="1841788"/>
            <a:ext cx="2046216" cy="2523317"/>
          </a:xfrm>
          <a:prstGeom prst="rect">
            <a:avLst/>
          </a:prstGeom>
          <a:noFill/>
          <a:ln w="6350" algn="ctr">
            <a:solidFill>
              <a:srgbClr val="FFFFFF">
                <a:lumMod val="50000"/>
              </a:srgbClr>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smtClean="0">
              <a:ln>
                <a:noFill/>
              </a:ln>
              <a:solidFill>
                <a:srgbClr val="FFFFFF"/>
              </a:solidFill>
              <a:effectLst/>
              <a:uLnTx/>
              <a:uFillTx/>
              <a:cs typeface="Verdana" pitchFamily="34" charset="0"/>
            </a:endParaRPr>
          </a:p>
        </p:txBody>
      </p:sp>
      <p:sp>
        <p:nvSpPr>
          <p:cNvPr id="7" name="テキスト ボックス 6"/>
          <p:cNvSpPr txBox="1"/>
          <p:nvPr/>
        </p:nvSpPr>
        <p:spPr>
          <a:xfrm>
            <a:off x="8976320" y="2817170"/>
            <a:ext cx="2081672"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rPr>
              <a:t>広告主様</a:t>
            </a:r>
            <a:endParaRPr kumimoji="0" lang="en-US" altLang="ja-JP" sz="16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rPr>
              <a:t>ページ</a:t>
            </a:r>
            <a:endParaRPr kumimoji="0" lang="en-US" altLang="ja-JP" sz="1600" b="0" i="0" u="none" strike="noStrike" kern="0" cap="none" spc="0" normalizeH="0" baseline="0" noProof="0" dirty="0" smtClean="0">
              <a:ln>
                <a:noFill/>
              </a:ln>
              <a:solidFill>
                <a:prstClr val="black">
                  <a:lumMod val="65000"/>
                  <a:lumOff val="35000"/>
                </a:prstClr>
              </a:solidFill>
              <a:effectLst/>
              <a:uLnTx/>
              <a:uFillTx/>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5677" y="2280862"/>
            <a:ext cx="3350717" cy="2296759"/>
          </a:xfrm>
          <a:prstGeom prst="rect">
            <a:avLst/>
          </a:prstGeom>
          <a:effectLst>
            <a:outerShdw blurRad="50800" dist="38100" dir="2700000" algn="tl" rotWithShape="0">
              <a:prstClr val="black">
                <a:alpha val="40000"/>
              </a:prstClr>
            </a:outerShdw>
          </a:effectLst>
        </p:spPr>
      </p:pic>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697" y="1820893"/>
            <a:ext cx="1576953" cy="2804858"/>
          </a:xfrm>
          <a:prstGeom prst="rect">
            <a:avLst/>
          </a:prstGeom>
          <a:ln>
            <a:solidFill>
              <a:srgbClr val="FFFFFF">
                <a:lumMod val="95000"/>
              </a:srgbClr>
            </a:solidFill>
          </a:ln>
          <a:effectLst>
            <a:outerShdw blurRad="50800" dist="38100" dir="2700000" algn="tl" rotWithShape="0">
              <a:prstClr val="black">
                <a:alpha val="40000"/>
              </a:prstClr>
            </a:outerShdw>
          </a:effectLst>
        </p:spPr>
      </p:pic>
      <p:sp>
        <p:nvSpPr>
          <p:cNvPr id="17" name="ホームベース 16"/>
          <p:cNvSpPr/>
          <p:nvPr/>
        </p:nvSpPr>
        <p:spPr>
          <a:xfrm>
            <a:off x="3397530" y="980728"/>
            <a:ext cx="7952966" cy="527128"/>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8" name="ホームベース 17"/>
          <p:cNvSpPr/>
          <p:nvPr/>
        </p:nvSpPr>
        <p:spPr>
          <a:xfrm>
            <a:off x="2184672" y="980728"/>
            <a:ext cx="6800334" cy="527128"/>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ホームベース 18"/>
          <p:cNvSpPr/>
          <p:nvPr/>
        </p:nvSpPr>
        <p:spPr>
          <a:xfrm>
            <a:off x="925761" y="980728"/>
            <a:ext cx="5002863" cy="527128"/>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正方形/長方形 19"/>
          <p:cNvSpPr/>
          <p:nvPr/>
        </p:nvSpPr>
        <p:spPr>
          <a:xfrm>
            <a:off x="4605714" y="1081613"/>
            <a:ext cx="5229887"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0" normalizeH="0" baseline="0" noProof="0" dirty="0">
                <a:ln>
                  <a:noFill/>
                </a:ln>
                <a:solidFill>
                  <a:srgbClr val="FFFFFF"/>
                </a:solidFill>
                <a:effectLst/>
                <a:uLnTx/>
                <a:uFillTx/>
              </a:rPr>
              <a:t>タイアップ</a:t>
            </a:r>
            <a:endParaRPr kumimoji="0" lang="en-US" altLang="ja-JP" b="1" i="0" u="none" strike="noStrike" kern="0" cap="none" spc="0" normalizeH="0" baseline="0" noProof="0" dirty="0">
              <a:ln>
                <a:noFill/>
              </a:ln>
              <a:solidFill>
                <a:srgbClr val="FFFFFF"/>
              </a:solidFill>
              <a:effectLst/>
              <a:uLnTx/>
              <a:uFillTx/>
            </a:endParaRPr>
          </a:p>
        </p:txBody>
      </p:sp>
      <p:sp>
        <p:nvSpPr>
          <p:cNvPr id="22" name="テキスト ボックス 21">
            <a:extLst>
              <a:ext uri="{FF2B5EF4-FFF2-40B4-BE49-F238E27FC236}">
                <a16:creationId xmlns:a16="http://schemas.microsoft.com/office/drawing/2014/main" id="{89B25188-5DC4-4E84-9D8D-249C0059942D}"/>
              </a:ext>
            </a:extLst>
          </p:cNvPr>
          <p:cNvSpPr txBox="1"/>
          <p:nvPr/>
        </p:nvSpPr>
        <p:spPr>
          <a:xfrm>
            <a:off x="1005313" y="4838964"/>
            <a:ext cx="4730859" cy="400110"/>
          </a:xfrm>
          <a:prstGeom prst="rect">
            <a:avLst/>
          </a:prstGeom>
          <a:noFill/>
        </p:spPr>
        <p:txBody>
          <a:bodyPr wrap="square" rtlCol="0">
            <a:spAutoFit/>
          </a:bodyPr>
          <a:lstStyle/>
          <a:p>
            <a:r>
              <a:rPr lang="en-US" altLang="ja-JP" sz="1000" dirty="0" smtClean="0">
                <a:solidFill>
                  <a:prstClr val="black"/>
                </a:solidFill>
                <a:cs typeface="Meiryo UI" pitchFamily="50" charset="-128"/>
              </a:rPr>
              <a:t>※Yahoo</a:t>
            </a:r>
            <a:r>
              <a:rPr lang="en-US" altLang="ja-JP" sz="1000" dirty="0">
                <a:solidFill>
                  <a:prstClr val="black"/>
                </a:solidFill>
                <a:cs typeface="Meiryo UI" pitchFamily="50" charset="-128"/>
              </a:rPr>
              <a:t>!</a:t>
            </a:r>
            <a:r>
              <a:rPr lang="ja-JP" altLang="en-US" sz="1000" dirty="0">
                <a:solidFill>
                  <a:prstClr val="black"/>
                </a:solidFill>
                <a:cs typeface="Meiryo UI" pitchFamily="50" charset="-128"/>
              </a:rPr>
              <a:t>ディスプレイ広告（予約型／運用型）から自由</a:t>
            </a:r>
            <a:r>
              <a:rPr lang="ja-JP" altLang="en-US" sz="1000" dirty="0" smtClean="0">
                <a:solidFill>
                  <a:prstClr val="black"/>
                </a:solidFill>
                <a:cs typeface="Meiryo UI" pitchFamily="50" charset="-128"/>
              </a:rPr>
              <a:t>選択</a:t>
            </a:r>
            <a:endParaRPr lang="en-US" altLang="ja-JP" sz="1000" dirty="0" smtClean="0">
              <a:solidFill>
                <a:prstClr val="black"/>
              </a:solidFill>
              <a:cs typeface="Meiryo UI" pitchFamily="50" charset="-128"/>
            </a:endParaRPr>
          </a:p>
          <a:p>
            <a:r>
              <a:rPr lang="en-US" altLang="ja-JP" sz="1000" dirty="0" smtClean="0">
                <a:solidFill>
                  <a:prstClr val="black"/>
                </a:solidFill>
                <a:cs typeface="Meiryo UI" pitchFamily="50" charset="-128"/>
              </a:rPr>
              <a:t>※</a:t>
            </a:r>
            <a:r>
              <a:rPr lang="ja-JP" altLang="en-US" sz="1000" dirty="0" smtClean="0">
                <a:solidFill>
                  <a:prstClr val="black"/>
                </a:solidFill>
                <a:cs typeface="Meiryo UI" pitchFamily="50" charset="-128"/>
              </a:rPr>
              <a:t>編集</a:t>
            </a:r>
            <a:r>
              <a:rPr lang="ja-JP" altLang="en-US" sz="1000" dirty="0">
                <a:solidFill>
                  <a:prstClr val="black"/>
                </a:solidFill>
                <a:cs typeface="Meiryo UI" pitchFamily="50" charset="-128"/>
              </a:rPr>
              <a:t>誘導</a:t>
            </a:r>
            <a:r>
              <a:rPr lang="ja-JP" altLang="en-US" sz="1000" dirty="0" smtClean="0">
                <a:solidFill>
                  <a:prstClr val="black"/>
                </a:solidFill>
                <a:cs typeface="Meiryo UI" pitchFamily="50" charset="-128"/>
              </a:rPr>
              <a:t>はございませ</a:t>
            </a:r>
            <a:r>
              <a:rPr lang="ja-JP" altLang="en-US" sz="1000" dirty="0">
                <a:solidFill>
                  <a:prstClr val="black"/>
                </a:solidFill>
                <a:cs typeface="Meiryo UI" pitchFamily="50" charset="-128"/>
              </a:rPr>
              <a:t>ん</a:t>
            </a:r>
            <a:endParaRPr lang="en-US" altLang="ja-JP" sz="1000" dirty="0">
              <a:solidFill>
                <a:prstClr val="black"/>
              </a:solidFill>
              <a:cs typeface="Meiryo UI" pitchFamily="50" charset="-128"/>
            </a:endParaRPr>
          </a:p>
        </p:txBody>
      </p:sp>
      <p:pic>
        <p:nvPicPr>
          <p:cNvPr id="23" name="図 22">
            <a:extLst>
              <a:ext uri="{FF2B5EF4-FFF2-40B4-BE49-F238E27FC236}">
                <a16:creationId xmlns:a16="http://schemas.microsoft.com/office/drawing/2014/main" id="{B5F0A47D-70D9-49B7-A14B-7720749759B9}"/>
              </a:ext>
            </a:extLst>
          </p:cNvPr>
          <p:cNvPicPr>
            <a:picLocks noChangeAspect="1"/>
          </p:cNvPicPr>
          <p:nvPr/>
        </p:nvPicPr>
        <p:blipFill rotWithShape="1">
          <a:blip r:embed="rId4"/>
          <a:srcRect l="-1" t="1" r="67320" b="75801"/>
          <a:stretch/>
        </p:blipFill>
        <p:spPr>
          <a:xfrm>
            <a:off x="6287951" y="1700808"/>
            <a:ext cx="1866442" cy="3808980"/>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24" name="Picture 6" descr="https://yjfsweb.corp.yahoo.co.jp/doc/mktg-template/stock_photo(New)/%E3%82%A4%E3%83%B3%E3%83%86%E3%83%AA%E3%82%A2%E3%83%BB%E3%82%AC%E3%83%BC%E3%83%87%E3%83%8B%E3%83%B3%E3%82%B0%E3%83%BB%E3%83%AA%E3%83%95%E3%82%A9%E3%83%BC%E3%83%A0%E3%83%BBDIY%E7%94%A8%E5%93%81/%E3%82%A4%E3%83%B3%E3%83%86%E3%83%AA%E3%82%A2009.jpg">
            <a:extLst>
              <a:ext uri="{FF2B5EF4-FFF2-40B4-BE49-F238E27FC236}">
                <a16:creationId xmlns:a16="http://schemas.microsoft.com/office/drawing/2014/main" id="{489DF5E5-2525-48E5-8FED-06BA9C6F278F}"/>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3236"/>
          <a:stretch/>
        </p:blipFill>
        <p:spPr bwMode="auto">
          <a:xfrm>
            <a:off x="6303237" y="3290834"/>
            <a:ext cx="1840412" cy="1316736"/>
          </a:xfrm>
          <a:prstGeom prst="rect">
            <a:avLst/>
          </a:prstGeom>
          <a:noFill/>
          <a:extLst>
            <a:ext uri="{909E8E84-426E-40DD-AFC4-6F175D3DCCD1}">
              <a14:hiddenFill xmlns:a14="http://schemas.microsoft.com/office/drawing/2010/main">
                <a:solidFill>
                  <a:srgbClr val="FFFFFF"/>
                </a:solidFill>
              </a14:hiddenFill>
            </a:ext>
          </a:extLst>
        </p:spPr>
      </p:pic>
      <p:sp>
        <p:nvSpPr>
          <p:cNvPr id="25" name="テキスト ボックス 24">
            <a:extLst>
              <a:ext uri="{FF2B5EF4-FFF2-40B4-BE49-F238E27FC236}">
                <a16:creationId xmlns:a16="http://schemas.microsoft.com/office/drawing/2014/main" id="{485532EE-B20D-4259-B6FB-8335807E81D0}"/>
              </a:ext>
            </a:extLst>
          </p:cNvPr>
          <p:cNvSpPr txBox="1"/>
          <p:nvPr/>
        </p:nvSpPr>
        <p:spPr>
          <a:xfrm>
            <a:off x="6295245" y="2876848"/>
            <a:ext cx="1802285" cy="369332"/>
          </a:xfrm>
          <a:prstGeom prst="rect">
            <a:avLst/>
          </a:prstGeom>
          <a:solidFill>
            <a:schemeClr val="bg1"/>
          </a:solidFill>
        </p:spPr>
        <p:txBody>
          <a:bodyPr wrap="square" rtlCol="0">
            <a:spAutoFit/>
          </a:bodyPr>
          <a:lstStyle/>
          <a:p>
            <a:r>
              <a:rPr lang="ja-JP" altLang="en-US" sz="900" dirty="0">
                <a:latin typeface="+mj-lt"/>
                <a:ea typeface="游ゴシック" panose="020B0400000000000000" pitchFamily="50" charset="-128"/>
              </a:rPr>
              <a:t>家具の配置でこれだけ変わる、部屋の奥行き感を徹底調査。</a:t>
            </a:r>
          </a:p>
        </p:txBody>
      </p:sp>
      <p:sp>
        <p:nvSpPr>
          <p:cNvPr id="26" name="テキスト ボックス 25">
            <a:extLst>
              <a:ext uri="{FF2B5EF4-FFF2-40B4-BE49-F238E27FC236}">
                <a16:creationId xmlns:a16="http://schemas.microsoft.com/office/drawing/2014/main" id="{129F4120-37E2-4C7B-9DD7-B859887F25F2}"/>
              </a:ext>
            </a:extLst>
          </p:cNvPr>
          <p:cNvSpPr txBox="1"/>
          <p:nvPr/>
        </p:nvSpPr>
        <p:spPr>
          <a:xfrm>
            <a:off x="6616204" y="1964954"/>
            <a:ext cx="1493734" cy="184666"/>
          </a:xfrm>
          <a:prstGeom prst="rect">
            <a:avLst/>
          </a:prstGeom>
          <a:solidFill>
            <a:schemeClr val="bg1"/>
          </a:solidFill>
        </p:spPr>
        <p:txBody>
          <a:bodyPr wrap="square" rtlCol="0">
            <a:spAutoFit/>
          </a:bodyPr>
          <a:lstStyle/>
          <a:p>
            <a:pPr algn="r"/>
            <a:r>
              <a:rPr lang="ja-JP" altLang="en-US" sz="600" dirty="0">
                <a:solidFill>
                  <a:schemeClr val="bg1">
                    <a:lumMod val="65000"/>
                  </a:schemeClr>
                </a:solidFill>
              </a:rPr>
              <a:t>提供</a:t>
            </a:r>
            <a:r>
              <a:rPr lang="ja-JP" altLang="en-US" sz="600" dirty="0" smtClean="0">
                <a:solidFill>
                  <a:schemeClr val="bg1">
                    <a:lumMod val="65000"/>
                  </a:schemeClr>
                </a:solidFill>
              </a:rPr>
              <a:t>：広告主様</a:t>
            </a:r>
            <a:r>
              <a:rPr lang="ja-JP" altLang="en-US" sz="600" dirty="0">
                <a:solidFill>
                  <a:schemeClr val="bg1">
                    <a:lumMod val="65000"/>
                  </a:schemeClr>
                </a:solidFill>
              </a:rPr>
              <a:t>名</a:t>
            </a:r>
          </a:p>
        </p:txBody>
      </p:sp>
      <p:sp>
        <p:nvSpPr>
          <p:cNvPr id="27" name="正方形/長方形 26"/>
          <p:cNvSpPr/>
          <p:nvPr/>
        </p:nvSpPr>
        <p:spPr>
          <a:xfrm>
            <a:off x="6331821" y="2105300"/>
            <a:ext cx="1802285" cy="437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790094CB-67A2-4D37-BAEA-143843B23440}"/>
              </a:ext>
            </a:extLst>
          </p:cNvPr>
          <p:cNvSpPr txBox="1"/>
          <p:nvPr/>
        </p:nvSpPr>
        <p:spPr>
          <a:xfrm>
            <a:off x="6363237" y="2102711"/>
            <a:ext cx="1752582" cy="415498"/>
          </a:xfrm>
          <a:prstGeom prst="rect">
            <a:avLst/>
          </a:prstGeom>
          <a:solidFill>
            <a:schemeClr val="bg1"/>
          </a:solidFill>
        </p:spPr>
        <p:txBody>
          <a:bodyPr wrap="square" lIns="0" rIns="36000" rtlCol="0">
            <a:spAutoFit/>
          </a:bodyPr>
          <a:lstStyle/>
          <a:p>
            <a:r>
              <a:rPr lang="ja-JP" altLang="en-US" sz="1000" b="1" dirty="0">
                <a:latin typeface="+mj-lt"/>
                <a:ea typeface="游ゴシック" panose="020B0400000000000000" pitchFamily="50" charset="-128"/>
              </a:rPr>
              <a:t>リビングを広く見せる</a:t>
            </a:r>
            <a:r>
              <a:rPr lang="en-US" altLang="ja-JP" sz="1000" b="1" dirty="0">
                <a:latin typeface="+mj-lt"/>
                <a:ea typeface="游ゴシック" panose="020B0400000000000000" pitchFamily="50" charset="-128"/>
              </a:rPr>
              <a:t>3</a:t>
            </a:r>
            <a:r>
              <a:rPr lang="ja-JP" altLang="en-US" sz="1000" b="1" dirty="0" err="1">
                <a:latin typeface="+mj-lt"/>
                <a:ea typeface="游ゴシック" panose="020B0400000000000000" pitchFamily="50" charset="-128"/>
              </a:rPr>
              <a:t>つの</a:t>
            </a:r>
            <a:endParaRPr lang="en-US" altLang="ja-JP" sz="1000" b="1" dirty="0">
              <a:latin typeface="+mj-lt"/>
              <a:ea typeface="游ゴシック" panose="020B0400000000000000" pitchFamily="50" charset="-128"/>
            </a:endParaRPr>
          </a:p>
          <a:p>
            <a:r>
              <a:rPr lang="ja-JP" altLang="en-US" sz="1000" b="1" dirty="0">
                <a:latin typeface="+mj-lt"/>
                <a:ea typeface="游ゴシック" panose="020B0400000000000000" pitchFamily="50" charset="-128"/>
              </a:rPr>
              <a:t>法則とは？実例をもとに検証。</a:t>
            </a:r>
          </a:p>
        </p:txBody>
      </p:sp>
      <p:sp>
        <p:nvSpPr>
          <p:cNvPr id="29" name="テキスト ボックス 28">
            <a:extLst>
              <a:ext uri="{FF2B5EF4-FFF2-40B4-BE49-F238E27FC236}">
                <a16:creationId xmlns:a16="http://schemas.microsoft.com/office/drawing/2014/main" id="{485532EE-B20D-4259-B6FB-8335807E81D0}"/>
              </a:ext>
            </a:extLst>
          </p:cNvPr>
          <p:cNvSpPr txBox="1"/>
          <p:nvPr/>
        </p:nvSpPr>
        <p:spPr>
          <a:xfrm>
            <a:off x="6337917" y="4730032"/>
            <a:ext cx="1802285" cy="707886"/>
          </a:xfrm>
          <a:prstGeom prst="rect">
            <a:avLst/>
          </a:prstGeom>
          <a:solidFill>
            <a:schemeClr val="bg1"/>
          </a:solidFill>
        </p:spPr>
        <p:txBody>
          <a:bodyPr wrap="square" rtlCol="0">
            <a:spAutoFit/>
          </a:bodyPr>
          <a:lstStyle/>
          <a:p>
            <a:r>
              <a:rPr lang="ja-JP" altLang="en-US" sz="800">
                <a:latin typeface="+mj-lt"/>
                <a:ea typeface="游ゴシック" panose="020B0400000000000000" pitchFamily="50" charset="-128"/>
              </a:rPr>
              <a:t>本文</a:t>
            </a:r>
            <a:endParaRPr lang="en-US" altLang="ja-JP" sz="800">
              <a:latin typeface="+mj-lt"/>
              <a:ea typeface="游ゴシック" panose="020B0400000000000000" pitchFamily="50" charset="-128"/>
            </a:endParaRPr>
          </a:p>
          <a:p>
            <a:r>
              <a:rPr lang="en-US" altLang="ja-JP" sz="800">
                <a:latin typeface="+mj-lt"/>
                <a:ea typeface="游ゴシック" panose="020B0400000000000000" pitchFamily="50" charset="-128"/>
              </a:rPr>
              <a:t>------------------------------------------------------------------------------------------------------------------------------------------------</a:t>
            </a:r>
          </a:p>
        </p:txBody>
      </p:sp>
      <p:sp>
        <p:nvSpPr>
          <p:cNvPr id="30" name="テキスト ボックス 29">
            <a:extLst>
              <a:ext uri="{FF2B5EF4-FFF2-40B4-BE49-F238E27FC236}">
                <a16:creationId xmlns:a16="http://schemas.microsoft.com/office/drawing/2014/main" id="{89B25188-5DC4-4E84-9D8D-249C0059942D}"/>
              </a:ext>
            </a:extLst>
          </p:cNvPr>
          <p:cNvSpPr txBox="1"/>
          <p:nvPr/>
        </p:nvSpPr>
        <p:spPr>
          <a:xfrm>
            <a:off x="6261898" y="5553453"/>
            <a:ext cx="2642414" cy="246221"/>
          </a:xfrm>
          <a:prstGeom prst="rect">
            <a:avLst/>
          </a:prstGeom>
          <a:noFill/>
        </p:spPr>
        <p:txBody>
          <a:bodyPr wrap="square" rtlCol="0">
            <a:spAutoFit/>
          </a:bodyPr>
          <a:lstStyle/>
          <a:p>
            <a:r>
              <a:rPr lang="en-US" altLang="ja-JP" sz="1000" dirty="0" smtClean="0">
                <a:latin typeface="メイリオ" panose="020B0604030504040204" pitchFamily="50" charset="-128"/>
                <a:ea typeface="メイリオ" panose="020B0604030504040204" pitchFamily="50" charset="-128"/>
              </a:rPr>
              <a:t>※</a:t>
            </a:r>
            <a:r>
              <a:rPr lang="ja-JP" altLang="en-US" sz="1000" dirty="0" smtClean="0">
                <a:latin typeface="メイリオ" panose="020B0604030504040204" pitchFamily="50" charset="-128"/>
                <a:ea typeface="メイリオ" panose="020B0604030504040204" pitchFamily="50" charset="-128"/>
              </a:rPr>
              <a:t>上記はイメージです</a:t>
            </a:r>
            <a:endParaRPr lang="en-US" altLang="ja-JP" sz="1000" dirty="0" smtClean="0">
              <a:latin typeface="メイリオ" panose="020B0604030504040204" pitchFamily="50" charset="-128"/>
              <a:ea typeface="メイリオ" panose="020B0604030504040204" pitchFamily="50" charset="-128"/>
            </a:endParaRPr>
          </a:p>
        </p:txBody>
      </p:sp>
      <p:sp>
        <p:nvSpPr>
          <p:cNvPr id="31" name="正方形/長方形 30"/>
          <p:cNvSpPr/>
          <p:nvPr/>
        </p:nvSpPr>
        <p:spPr>
          <a:xfrm>
            <a:off x="726536" y="1088696"/>
            <a:ext cx="5153440" cy="369332"/>
          </a:xfrm>
          <a:prstGeom prst="rect">
            <a:avLst/>
          </a:prstGeom>
          <a:noFill/>
        </p:spPr>
        <p:txBody>
          <a:bodyPr wrap="square">
            <a:spAutoFit/>
          </a:bodyPr>
          <a:lstStyle/>
          <a:p>
            <a:pPr lvl="0" algn="ctr">
              <a:defRPr/>
            </a:pPr>
            <a:r>
              <a:rPr kumimoji="0" lang="ja-JP" altLang="en-US" b="1" kern="0" dirty="0">
                <a:solidFill>
                  <a:schemeClr val="bg1"/>
                </a:solidFill>
                <a:latin typeface="メイリオ" panose="020B0604030504040204" pitchFamily="50" charset="-128"/>
                <a:ea typeface="メイリオ" panose="020B0604030504040204" pitchFamily="50" charset="-128"/>
              </a:rPr>
              <a:t>各種誘導広告</a:t>
            </a:r>
          </a:p>
        </p:txBody>
      </p:sp>
      <p:sp>
        <p:nvSpPr>
          <p:cNvPr id="32" name="正方形/長方形 31"/>
          <p:cNvSpPr/>
          <p:nvPr/>
        </p:nvSpPr>
        <p:spPr>
          <a:xfrm>
            <a:off x="8544272" y="1115453"/>
            <a:ext cx="2952328" cy="369332"/>
          </a:xfrm>
          <a:prstGeom prst="rect">
            <a:avLst/>
          </a:prstGeom>
          <a:noFill/>
        </p:spPr>
        <p:txBody>
          <a:bodyPr wrap="square">
            <a:spAutoFit/>
          </a:bodyPr>
          <a:lstStyle/>
          <a:p>
            <a:pPr lvl="0" algn="ctr">
              <a:defRPr/>
            </a:pPr>
            <a:r>
              <a:rPr kumimoji="0" lang="en-US" altLang="ja-JP" b="1" kern="0" dirty="0">
                <a:solidFill>
                  <a:schemeClr val="bg1"/>
                </a:solidFill>
                <a:latin typeface="メイリオ" panose="020B0604030504040204" pitchFamily="50" charset="-128"/>
                <a:ea typeface="メイリオ" panose="020B0604030504040204" pitchFamily="50" charset="-128"/>
              </a:rPr>
              <a:t>LP</a:t>
            </a:r>
          </a:p>
        </p:txBody>
      </p:sp>
      <p:sp>
        <p:nvSpPr>
          <p:cNvPr id="33" name="テキスト ボックス 32"/>
          <p:cNvSpPr txBox="1"/>
          <p:nvPr/>
        </p:nvSpPr>
        <p:spPr>
          <a:xfrm>
            <a:off x="4655840" y="5875613"/>
            <a:ext cx="5241634" cy="523220"/>
          </a:xfrm>
          <a:prstGeom prst="rect">
            <a:avLst/>
          </a:prstGeom>
          <a:noFill/>
        </p:spPr>
        <p:txBody>
          <a:bodyPr wrap="square" rtlCol="0">
            <a:spAutoFit/>
          </a:bodyPr>
          <a:lstStyle/>
          <a:p>
            <a:pPr algn="ctr"/>
            <a:r>
              <a:rPr lang="ja-JP" altLang="en-US" sz="1400" b="1" dirty="0">
                <a:solidFill>
                  <a:srgbClr val="0D5FA0"/>
                </a:solidFill>
                <a:latin typeface="メイリオ" panose="020B0604030504040204" pitchFamily="50" charset="-128"/>
                <a:ea typeface="メイリオ" panose="020B0604030504040204" pitchFamily="50" charset="-128"/>
              </a:rPr>
              <a:t>フォーマット</a:t>
            </a:r>
            <a:r>
              <a:rPr lang="ja-JP" altLang="en-US" sz="1400" b="1" dirty="0" smtClean="0">
                <a:solidFill>
                  <a:srgbClr val="0D5FA0"/>
                </a:solidFill>
                <a:latin typeface="メイリオ" panose="020B0604030504040204" pitchFamily="50" charset="-128"/>
                <a:ea typeface="メイリオ" panose="020B0604030504040204" pitchFamily="50" charset="-128"/>
              </a:rPr>
              <a:t>はカスタマイズ型、テンプレート型の</a:t>
            </a:r>
            <a:endParaRPr lang="en-US" altLang="ja-JP" sz="1400" b="1" dirty="0" smtClean="0">
              <a:solidFill>
                <a:srgbClr val="0D5FA0"/>
              </a:solidFill>
              <a:latin typeface="メイリオ" panose="020B0604030504040204" pitchFamily="50" charset="-128"/>
              <a:ea typeface="メイリオ" panose="020B0604030504040204" pitchFamily="50" charset="-128"/>
            </a:endParaRPr>
          </a:p>
          <a:p>
            <a:pPr algn="ctr"/>
            <a:r>
              <a:rPr lang="en-US" altLang="ja-JP" sz="1400" b="1" dirty="0" smtClean="0">
                <a:solidFill>
                  <a:srgbClr val="0D5FA0"/>
                </a:solidFill>
                <a:latin typeface="メイリオ" panose="020B0604030504040204" pitchFamily="50" charset="-128"/>
                <a:ea typeface="メイリオ" panose="020B0604030504040204" pitchFamily="50" charset="-128"/>
              </a:rPr>
              <a:t>2</a:t>
            </a:r>
            <a:r>
              <a:rPr lang="ja-JP" altLang="en-US" sz="1400" b="1" dirty="0" err="1" smtClean="0">
                <a:solidFill>
                  <a:srgbClr val="0D5FA0"/>
                </a:solidFill>
                <a:latin typeface="メイリオ" panose="020B0604030504040204" pitchFamily="50" charset="-128"/>
                <a:ea typeface="メイリオ" panose="020B0604030504040204" pitchFamily="50" charset="-128"/>
              </a:rPr>
              <a:t>つの</a:t>
            </a:r>
            <a:r>
              <a:rPr lang="ja-JP" altLang="en-US" sz="1400" b="1" dirty="0" smtClean="0">
                <a:solidFill>
                  <a:srgbClr val="0D5FA0"/>
                </a:solidFill>
                <a:latin typeface="メイリオ" panose="020B0604030504040204" pitchFamily="50" charset="-128"/>
                <a:ea typeface="メイリオ" panose="020B0604030504040204" pitchFamily="50" charset="-128"/>
              </a:rPr>
              <a:t>プランからお選びいただけます。</a:t>
            </a:r>
            <a:endParaRPr lang="en-US" altLang="ja-JP" sz="1400" b="1" dirty="0" smtClean="0">
              <a:solidFill>
                <a:srgbClr val="0D5FA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88023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コンテンツ プレースホルダー 5"/>
          <p:cNvGraphicFramePr>
            <a:graphicFrameLocks/>
          </p:cNvGraphicFramePr>
          <p:nvPr>
            <p:extLst>
              <p:ext uri="{D42A27DB-BD31-4B8C-83A1-F6EECF244321}">
                <p14:modId xmlns:p14="http://schemas.microsoft.com/office/powerpoint/2010/main" val="123701824"/>
              </p:ext>
            </p:extLst>
          </p:nvPr>
        </p:nvGraphicFramePr>
        <p:xfrm>
          <a:off x="407368" y="1052736"/>
          <a:ext cx="11377264" cy="2455891"/>
        </p:xfrm>
        <a:graphic>
          <a:graphicData uri="http://schemas.openxmlformats.org/drawingml/2006/table">
            <a:tbl>
              <a:tblPr firstRow="1" bandRow="1">
                <a:tableStyleId>{5940675A-B579-460E-94D1-54222C63F5DA}</a:tableStyleId>
              </a:tblPr>
              <a:tblGrid>
                <a:gridCol w="1713139">
                  <a:extLst>
                    <a:ext uri="{9D8B030D-6E8A-4147-A177-3AD203B41FA5}">
                      <a16:colId xmlns:a16="http://schemas.microsoft.com/office/drawing/2014/main" val="20000"/>
                    </a:ext>
                  </a:extLst>
                </a:gridCol>
                <a:gridCol w="2579776">
                  <a:extLst>
                    <a:ext uri="{9D8B030D-6E8A-4147-A177-3AD203B41FA5}">
                      <a16:colId xmlns:a16="http://schemas.microsoft.com/office/drawing/2014/main" val="20001"/>
                    </a:ext>
                  </a:extLst>
                </a:gridCol>
                <a:gridCol w="2637373">
                  <a:extLst>
                    <a:ext uri="{9D8B030D-6E8A-4147-A177-3AD203B41FA5}">
                      <a16:colId xmlns:a16="http://schemas.microsoft.com/office/drawing/2014/main" val="20002"/>
                    </a:ext>
                  </a:extLst>
                </a:gridCol>
                <a:gridCol w="1428925">
                  <a:extLst>
                    <a:ext uri="{9D8B030D-6E8A-4147-A177-3AD203B41FA5}">
                      <a16:colId xmlns:a16="http://schemas.microsoft.com/office/drawing/2014/main" val="20003"/>
                    </a:ext>
                  </a:extLst>
                </a:gridCol>
                <a:gridCol w="3018051">
                  <a:extLst>
                    <a:ext uri="{9D8B030D-6E8A-4147-A177-3AD203B41FA5}">
                      <a16:colId xmlns:a16="http://schemas.microsoft.com/office/drawing/2014/main" val="20004"/>
                    </a:ext>
                  </a:extLst>
                </a:gridCol>
              </a:tblGrid>
              <a:tr h="420305">
                <a:tc>
                  <a:txBody>
                    <a:bodyPr/>
                    <a:lstStyle/>
                    <a:p>
                      <a:pPr algn="ctr"/>
                      <a:r>
                        <a:rPr kumimoji="1" lang="ja-JP" altLang="en-US" sz="1400" b="1" dirty="0" smtClean="0">
                          <a:solidFill>
                            <a:schemeClr val="bg1"/>
                          </a:solidFill>
                          <a:latin typeface="メイリオ" panose="020B0604030504040204" pitchFamily="50" charset="-128"/>
                          <a:ea typeface="メイリオ" panose="020B0604030504040204" pitchFamily="50" charset="-128"/>
                        </a:rPr>
                        <a:t>プラン</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dirty="0" smtClean="0">
                          <a:solidFill>
                            <a:schemeClr val="bg1"/>
                          </a:solidFill>
                          <a:latin typeface="メイリオ" panose="020B0604030504040204" pitchFamily="50" charset="-128"/>
                          <a:ea typeface="メイリオ" panose="020B0604030504040204" pitchFamily="50" charset="-128"/>
                        </a:rPr>
                        <a:t>料金</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誘導広告</a:t>
                      </a: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dirty="0" smtClean="0">
                          <a:solidFill>
                            <a:schemeClr val="bg1"/>
                          </a:solidFill>
                          <a:latin typeface="メイリオ" panose="020B0604030504040204" pitchFamily="50" charset="-128"/>
                          <a:ea typeface="メイリオ" panose="020B0604030504040204" pitchFamily="50" charset="-128"/>
                        </a:rPr>
                        <a:t>掲載期間</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smtClean="0">
                          <a:solidFill>
                            <a:schemeClr val="bg1"/>
                          </a:solidFill>
                          <a:latin typeface="メイリオ" panose="020B0604030504040204" pitchFamily="50" charset="-128"/>
                          <a:ea typeface="メイリオ" panose="020B0604030504040204" pitchFamily="50" charset="-128"/>
                        </a:rPr>
                        <a:t>記事内容</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1017793">
                <a:tc>
                  <a:txBody>
                    <a:bodyPr/>
                    <a:lstStyle/>
                    <a:p>
                      <a:pPr algn="ctr"/>
                      <a:r>
                        <a:rPr kumimoji="1" lang="ja-JP" altLang="en-US" sz="1400" b="1" dirty="0" smtClean="0">
                          <a:solidFill>
                            <a:srgbClr val="C00000"/>
                          </a:solidFill>
                          <a:latin typeface="メイリオ" panose="020B0604030504040204" pitchFamily="50" charset="-128"/>
                          <a:ea typeface="メイリオ" panose="020B0604030504040204" pitchFamily="50" charset="-128"/>
                        </a:rPr>
                        <a:t>カスタマイズ型 </a:t>
                      </a:r>
                      <a:endParaRPr kumimoji="1" lang="ja-JP" altLang="en-US" sz="1400" b="1" dirty="0">
                        <a:solidFill>
                          <a:srgbClr val="C00000"/>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en-US" altLang="ja-JP" sz="1400" b="1" dirty="0" smtClean="0">
                          <a:latin typeface="メイリオ" panose="020B0604030504040204" pitchFamily="50" charset="-128"/>
                          <a:ea typeface="メイリオ" panose="020B0604030504040204" pitchFamily="50" charset="-128"/>
                        </a:rPr>
                        <a:t>1,500</a:t>
                      </a:r>
                      <a:r>
                        <a:rPr kumimoji="1" lang="ja-JP" altLang="en-US" sz="1400" b="1" dirty="0" smtClean="0">
                          <a:latin typeface="メイリオ" panose="020B0604030504040204" pitchFamily="50" charset="-128"/>
                          <a:ea typeface="メイリオ" panose="020B0604030504040204" pitchFamily="50" charset="-128"/>
                        </a:rPr>
                        <a:t>万円～</a:t>
                      </a:r>
                      <a:endParaRPr kumimoji="1" lang="en-US" altLang="ja-JP" sz="1400" b="1"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a:t>
                      </a:r>
                      <a:r>
                        <a:rPr kumimoji="1" lang="ja-JP" altLang="en-US" sz="1100" dirty="0" smtClean="0">
                          <a:latin typeface="メイリオ" panose="020B0604030504040204" pitchFamily="50" charset="-128"/>
                          <a:ea typeface="メイリオ" panose="020B0604030504040204" pitchFamily="50" charset="-128"/>
                        </a:rPr>
                        <a:t>制作費目安：</a:t>
                      </a:r>
                      <a:r>
                        <a:rPr kumimoji="1" lang="en-US" altLang="ja-JP" sz="1100" dirty="0" smtClean="0">
                          <a:latin typeface="メイリオ" panose="020B0604030504040204" pitchFamily="50" charset="-128"/>
                          <a:ea typeface="メイリオ" panose="020B0604030504040204" pitchFamily="50" charset="-128"/>
                        </a:rPr>
                        <a:t>200</a:t>
                      </a:r>
                      <a:r>
                        <a:rPr kumimoji="1" lang="ja-JP" altLang="en-US" sz="1100" dirty="0" smtClean="0">
                          <a:latin typeface="メイリオ" panose="020B0604030504040204" pitchFamily="50" charset="-128"/>
                          <a:ea typeface="メイリオ" panose="020B0604030504040204" pitchFamily="50" charset="-128"/>
                        </a:rPr>
                        <a:t>万～</a:t>
                      </a:r>
                      <a:r>
                        <a:rPr kumimoji="1" lang="en-US" altLang="ja-JP" sz="1100" dirty="0" smtClean="0">
                          <a:latin typeface="メイリオ" panose="020B0604030504040204" pitchFamily="50" charset="-128"/>
                          <a:ea typeface="メイリオ" panose="020B0604030504040204" pitchFamily="50" charset="-128"/>
                        </a:rPr>
                        <a:t>300</a:t>
                      </a:r>
                      <a:r>
                        <a:rPr kumimoji="1" lang="ja-JP" altLang="en-US" sz="1100" dirty="0" smtClean="0">
                          <a:latin typeface="メイリオ" panose="020B0604030504040204" pitchFamily="50" charset="-128"/>
                          <a:ea typeface="メイリオ" panose="020B0604030504040204" pitchFamily="50" charset="-128"/>
                        </a:rPr>
                        <a:t>万円）</a:t>
                      </a:r>
                      <a:endParaRPr kumimoji="1" lang="en-US" altLang="ja-JP" sz="1000" dirty="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ja-JP" altLang="en-US" sz="1200" b="0" dirty="0" smtClean="0">
                          <a:latin typeface="メイリオ" panose="020B0604030504040204" pitchFamily="50" charset="-128"/>
                          <a:ea typeface="メイリオ" panose="020B0604030504040204" pitchFamily="50" charset="-128"/>
                        </a:rPr>
                        <a:t>・</a:t>
                      </a:r>
                      <a:r>
                        <a:rPr kumimoji="1" lang="en-US" altLang="ja-JP" sz="1200" b="0" dirty="0" smtClean="0">
                          <a:latin typeface="メイリオ" panose="020B0604030504040204" pitchFamily="50" charset="-128"/>
                          <a:ea typeface="メイリオ" panose="020B0604030504040204" pitchFamily="50" charset="-128"/>
                        </a:rPr>
                        <a:t>Yahoo!</a:t>
                      </a:r>
                      <a:r>
                        <a:rPr kumimoji="1" lang="ja-JP" altLang="en-US" sz="1200" b="0" dirty="0" smtClean="0">
                          <a:latin typeface="メイリオ" panose="020B0604030504040204" pitchFamily="50" charset="-128"/>
                          <a:ea typeface="メイリオ" panose="020B0604030504040204" pitchFamily="50" charset="-128"/>
                        </a:rPr>
                        <a:t>ディスプレイ広告 予約型</a:t>
                      </a:r>
                      <a:endParaRPr kumimoji="1" lang="en-US" altLang="ja-JP" sz="1200" b="0" dirty="0" smtClean="0">
                        <a:latin typeface="メイリオ" panose="020B0604030504040204" pitchFamily="50" charset="-128"/>
                        <a:ea typeface="メイリオ" panose="020B0604030504040204" pitchFamily="50" charset="-128"/>
                      </a:endParaRPr>
                    </a:p>
                    <a:p>
                      <a:r>
                        <a:rPr kumimoji="1" lang="ja-JP" altLang="en-US" sz="1200" b="0" dirty="0" smtClean="0">
                          <a:latin typeface="メイリオ" panose="020B0604030504040204" pitchFamily="50" charset="-128"/>
                          <a:ea typeface="メイリオ" panose="020B0604030504040204" pitchFamily="50" charset="-128"/>
                        </a:rPr>
                        <a:t>・</a:t>
                      </a:r>
                      <a:r>
                        <a:rPr kumimoji="1" lang="en-US" altLang="ja-JP" sz="1200" b="0" dirty="0" smtClean="0">
                          <a:latin typeface="メイリオ" panose="020B0604030504040204" pitchFamily="50" charset="-128"/>
                          <a:ea typeface="メイリオ" panose="020B0604030504040204" pitchFamily="50" charset="-128"/>
                        </a:rPr>
                        <a:t>Yahoo!</a:t>
                      </a:r>
                      <a:r>
                        <a:rPr kumimoji="1" lang="ja-JP" altLang="en-US" sz="1200" b="0" dirty="0" smtClean="0">
                          <a:latin typeface="メイリオ" panose="020B0604030504040204" pitchFamily="50" charset="-128"/>
                          <a:ea typeface="メイリオ" panose="020B0604030504040204" pitchFamily="50" charset="-128"/>
                        </a:rPr>
                        <a:t>ディスプレイ広告 運用型</a:t>
                      </a:r>
                      <a:endParaRPr kumimoji="1" lang="en-US" altLang="ja-JP" sz="1200" b="0" dirty="0" smtClean="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200" dirty="0" smtClean="0">
                          <a:latin typeface="メイリオ" panose="020B0604030504040204" pitchFamily="50" charset="-128"/>
                          <a:ea typeface="メイリオ" panose="020B0604030504040204" pitchFamily="50" charset="-128"/>
                        </a:rPr>
                        <a:t>～</a:t>
                      </a:r>
                      <a:r>
                        <a:rPr kumimoji="1" lang="en-US" altLang="ja-JP" sz="1200" dirty="0" smtClean="0">
                          <a:latin typeface="メイリオ" panose="020B0604030504040204" pitchFamily="50" charset="-128"/>
                          <a:ea typeface="メイリオ" panose="020B0604030504040204" pitchFamily="50" charset="-128"/>
                        </a:rPr>
                        <a:t>3</a:t>
                      </a:r>
                      <a:r>
                        <a:rPr kumimoji="1" lang="ja-JP" altLang="en-US" sz="1200" dirty="0" smtClean="0">
                          <a:latin typeface="メイリオ" panose="020B0604030504040204" pitchFamily="50" charset="-128"/>
                          <a:ea typeface="メイリオ" panose="020B0604030504040204" pitchFamily="50" charset="-128"/>
                        </a:rPr>
                        <a:t>か月間</a:t>
                      </a:r>
                      <a:endParaRPr kumimoji="1" lang="ja-JP" altLang="en-US" sz="1200" dirty="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ja-JP" altLang="en-US" sz="1200" dirty="0" smtClean="0">
                          <a:latin typeface="メイリオ" panose="020B0604030504040204" pitchFamily="50" charset="-128"/>
                          <a:ea typeface="メイリオ" panose="020B0604030504040204" pitchFamily="50" charset="-128"/>
                        </a:rPr>
                        <a:t>コンテンツを特集仕立てにしたり、</a:t>
                      </a:r>
                      <a:r>
                        <a:rPr kumimoji="1" lang="ja-JP" altLang="en-US" sz="1200" dirty="0" smtClean="0">
                          <a:latin typeface="メイリオ" panose="020B0604030504040204" pitchFamily="50" charset="-128"/>
                          <a:ea typeface="メイリオ" panose="020B0604030504040204" pitchFamily="50" charset="-128"/>
                        </a:rPr>
                        <a:t>デザイン</a:t>
                      </a:r>
                      <a:r>
                        <a:rPr kumimoji="1" lang="ja-JP" altLang="en-US" sz="1200" dirty="0" smtClean="0">
                          <a:latin typeface="メイリオ" panose="020B0604030504040204" pitchFamily="50" charset="-128"/>
                          <a:ea typeface="メイリオ" panose="020B0604030504040204" pitchFamily="50" charset="-128"/>
                        </a:rPr>
                        <a:t>を広告主様サイトのトンマナに合せたりなど柔軟な対応が可能。</a:t>
                      </a:r>
                      <a:endParaRPr kumimoji="1" lang="en-US" altLang="ja-JP" sz="1200" dirty="0" smtClean="0">
                        <a:latin typeface="メイリオ" panose="020B0604030504040204" pitchFamily="50" charset="-128"/>
                        <a:ea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smtClean="0">
                          <a:latin typeface="メイリオ" panose="020B0604030504040204" pitchFamily="50" charset="-128"/>
                          <a:ea typeface="メイリオ" panose="020B0604030504040204" pitchFamily="50" charset="-128"/>
                        </a:rPr>
                        <a:t>複数コンテンツの制作もできます。</a:t>
                      </a:r>
                      <a:endParaRPr kumimoji="1" lang="en-US" altLang="ja-JP" sz="1200" dirty="0" smtClean="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1"/>
                  </a:ext>
                </a:extLst>
              </a:tr>
              <a:tr h="1017793">
                <a:tc>
                  <a:txBody>
                    <a:bodyPr/>
                    <a:lstStyle/>
                    <a:p>
                      <a:pPr algn="ctr"/>
                      <a:r>
                        <a:rPr kumimoji="1" lang="ja-JP" altLang="en-US" sz="1400" b="1" dirty="0" smtClean="0">
                          <a:solidFill>
                            <a:srgbClr val="C00000"/>
                          </a:solidFill>
                          <a:latin typeface="メイリオ" panose="020B0604030504040204" pitchFamily="50" charset="-128"/>
                          <a:ea typeface="メイリオ" panose="020B0604030504040204" pitchFamily="50" charset="-128"/>
                        </a:rPr>
                        <a:t>テンプレート型</a:t>
                      </a:r>
                      <a:endParaRPr kumimoji="1" lang="ja-JP" altLang="en-US" sz="1400" b="1" dirty="0">
                        <a:solidFill>
                          <a:srgbClr val="C00000"/>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r>
                        <a:rPr kumimoji="1" lang="en-US" altLang="ja-JP" sz="1400" b="1" dirty="0" smtClean="0">
                          <a:latin typeface="メイリオ" panose="020B0604030504040204" pitchFamily="50" charset="-128"/>
                          <a:ea typeface="メイリオ" panose="020B0604030504040204" pitchFamily="50" charset="-128"/>
                        </a:rPr>
                        <a:t>480</a:t>
                      </a:r>
                      <a:r>
                        <a:rPr kumimoji="1" lang="ja-JP" altLang="en-US" sz="1400" b="1" dirty="0" smtClean="0">
                          <a:latin typeface="メイリオ" panose="020B0604030504040204" pitchFamily="50" charset="-128"/>
                          <a:ea typeface="メイリオ" panose="020B0604030504040204" pitchFamily="50" charset="-128"/>
                        </a:rPr>
                        <a:t>万円～</a:t>
                      </a:r>
                      <a:endParaRPr kumimoji="1" lang="en-US" altLang="ja-JP" sz="1400" b="1" dirty="0" smtClean="0">
                        <a:latin typeface="メイリオ" panose="020B0604030504040204" pitchFamily="50" charset="-128"/>
                        <a:ea typeface="メイリオ" panose="020B0604030504040204" pitchFamily="50" charset="-128"/>
                      </a:endParaRPr>
                    </a:p>
                    <a:p>
                      <a:r>
                        <a:rPr kumimoji="1" lang="ja-JP" altLang="en-US" sz="1100" dirty="0" smtClean="0">
                          <a:latin typeface="メイリオ" panose="020B0604030504040204" pitchFamily="50" charset="-128"/>
                          <a:ea typeface="メイリオ" panose="020B0604030504040204" pitchFamily="50" charset="-128"/>
                        </a:rPr>
                        <a:t>（制作費目安：</a:t>
                      </a:r>
                      <a:r>
                        <a:rPr kumimoji="1" lang="en-US" altLang="ja-JP" sz="1100" dirty="0" smtClean="0">
                          <a:latin typeface="メイリオ" panose="020B0604030504040204" pitchFamily="50" charset="-128"/>
                          <a:ea typeface="メイリオ" panose="020B0604030504040204" pitchFamily="50" charset="-128"/>
                        </a:rPr>
                        <a:t>80</a:t>
                      </a:r>
                      <a:r>
                        <a:rPr kumimoji="1" lang="ja-JP" altLang="en-US" sz="1100" dirty="0" smtClean="0">
                          <a:latin typeface="メイリオ" panose="020B0604030504040204" pitchFamily="50" charset="-128"/>
                          <a:ea typeface="メイリオ" panose="020B0604030504040204" pitchFamily="50" charset="-128"/>
                        </a:rPr>
                        <a:t>万円～）</a:t>
                      </a:r>
                      <a:endParaRPr kumimoji="1" lang="en-US" altLang="ja-JP" sz="1000" dirty="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r>
                        <a:rPr kumimoji="1" lang="ja-JP" altLang="en-US" sz="1200" b="0" dirty="0" smtClean="0">
                          <a:latin typeface="メイリオ" panose="020B0604030504040204" pitchFamily="50" charset="-128"/>
                          <a:ea typeface="メイリオ" panose="020B0604030504040204" pitchFamily="50" charset="-128"/>
                        </a:rPr>
                        <a:t>・</a:t>
                      </a:r>
                      <a:r>
                        <a:rPr kumimoji="1" lang="en-US" altLang="ja-JP" sz="1200" b="0" dirty="0" smtClean="0">
                          <a:latin typeface="メイリオ" panose="020B0604030504040204" pitchFamily="50" charset="-128"/>
                          <a:ea typeface="メイリオ" panose="020B0604030504040204" pitchFamily="50" charset="-128"/>
                        </a:rPr>
                        <a:t>Yahoo!</a:t>
                      </a:r>
                      <a:r>
                        <a:rPr kumimoji="1" lang="ja-JP" altLang="en-US" sz="1200" b="0" dirty="0" smtClean="0">
                          <a:latin typeface="メイリオ" panose="020B0604030504040204" pitchFamily="50" charset="-128"/>
                          <a:ea typeface="メイリオ" panose="020B0604030504040204" pitchFamily="50" charset="-128"/>
                        </a:rPr>
                        <a:t>ディスプレイ広告 予約型</a:t>
                      </a:r>
                      <a:endParaRPr kumimoji="1" lang="en-US" altLang="ja-JP" sz="1200" b="0" dirty="0" smtClean="0">
                        <a:latin typeface="メイリオ" panose="020B0604030504040204" pitchFamily="50" charset="-128"/>
                        <a:ea typeface="メイリオ" panose="020B0604030504040204" pitchFamily="50" charset="-128"/>
                      </a:endParaRPr>
                    </a:p>
                    <a:p>
                      <a:r>
                        <a:rPr kumimoji="1" lang="ja-JP" altLang="en-US" sz="1200" b="0" dirty="0" smtClean="0">
                          <a:latin typeface="メイリオ" panose="020B0604030504040204" pitchFamily="50" charset="-128"/>
                          <a:ea typeface="メイリオ" panose="020B0604030504040204" pitchFamily="50" charset="-128"/>
                        </a:rPr>
                        <a:t>・</a:t>
                      </a:r>
                      <a:r>
                        <a:rPr kumimoji="1" lang="en-US" altLang="ja-JP" sz="1200" b="0" dirty="0" smtClean="0">
                          <a:latin typeface="メイリオ" panose="020B0604030504040204" pitchFamily="50" charset="-128"/>
                          <a:ea typeface="メイリオ" panose="020B0604030504040204" pitchFamily="50" charset="-128"/>
                        </a:rPr>
                        <a:t>Yahoo!</a:t>
                      </a:r>
                      <a:r>
                        <a:rPr kumimoji="1" lang="ja-JP" altLang="en-US" sz="1200" b="0" dirty="0" smtClean="0">
                          <a:latin typeface="メイリオ" panose="020B0604030504040204" pitchFamily="50" charset="-128"/>
                          <a:ea typeface="メイリオ" panose="020B0604030504040204" pitchFamily="50" charset="-128"/>
                        </a:rPr>
                        <a:t>ディスプレイ広告 運用型</a:t>
                      </a:r>
                      <a:endParaRPr kumimoji="1" lang="en-US" altLang="ja-JP" sz="1200" b="0" dirty="0" smtClean="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smtClean="0">
                          <a:latin typeface="メイリオ" panose="020B0604030504040204" pitchFamily="50" charset="-128"/>
                          <a:ea typeface="メイリオ" panose="020B0604030504040204" pitchFamily="50" charset="-128"/>
                        </a:rPr>
                        <a:t>～</a:t>
                      </a:r>
                      <a:r>
                        <a:rPr kumimoji="1" lang="en-US" altLang="ja-JP" sz="1200" dirty="0" smtClean="0">
                          <a:latin typeface="メイリオ" panose="020B0604030504040204" pitchFamily="50" charset="-128"/>
                          <a:ea typeface="メイリオ" panose="020B0604030504040204" pitchFamily="50" charset="-128"/>
                        </a:rPr>
                        <a:t>1</a:t>
                      </a:r>
                      <a:r>
                        <a:rPr kumimoji="1" lang="ja-JP" altLang="en-US" sz="1200" dirty="0" smtClean="0">
                          <a:latin typeface="メイリオ" panose="020B0604030504040204" pitchFamily="50" charset="-128"/>
                          <a:ea typeface="メイリオ" panose="020B0604030504040204" pitchFamily="50" charset="-128"/>
                        </a:rPr>
                        <a:t>か月間</a:t>
                      </a:r>
                      <a:endParaRPr kumimoji="1" lang="ja-JP" altLang="en-US" sz="1200" dirty="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r>
                        <a:rPr kumimoji="1" lang="ja-JP" altLang="en-US" sz="1200" dirty="0" smtClean="0">
                          <a:latin typeface="メイリオ" panose="020B0604030504040204" pitchFamily="50" charset="-128"/>
                          <a:ea typeface="メイリオ" panose="020B0604030504040204" pitchFamily="50" charset="-128"/>
                        </a:rPr>
                        <a:t>共通の記事テンプレートにて</a:t>
                      </a:r>
                      <a:r>
                        <a:rPr kumimoji="1" lang="en-US" altLang="ja-JP" sz="1200" dirty="0" smtClean="0">
                          <a:latin typeface="メイリオ" panose="020B0604030504040204" pitchFamily="50" charset="-128"/>
                          <a:ea typeface="メイリオ" panose="020B0604030504040204" pitchFamily="50" charset="-128"/>
                        </a:rPr>
                        <a:t>1</a:t>
                      </a:r>
                      <a:r>
                        <a:rPr kumimoji="1" lang="ja-JP" altLang="en-US" sz="1200" dirty="0" smtClean="0">
                          <a:latin typeface="メイリオ" panose="020B0604030504040204" pitchFamily="50" charset="-128"/>
                          <a:ea typeface="メイリオ" panose="020B0604030504040204" pitchFamily="50" charset="-128"/>
                        </a:rPr>
                        <a:t>ページで構成。ターゲットの興味を引く切り口で記事を組み立てます。</a:t>
                      </a:r>
                      <a:endParaRPr kumimoji="1" lang="en-US" altLang="ja-JP" sz="1200" dirty="0" smtClean="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sp>
        <p:nvSpPr>
          <p:cNvPr id="7" name="テキスト プレースホルダー 2"/>
          <p:cNvSpPr>
            <a:spLocks noGrp="1"/>
          </p:cNvSpPr>
          <p:nvPr>
            <p:ph type="body" sz="quarter" idx="11"/>
          </p:nvPr>
        </p:nvSpPr>
        <p:spPr>
          <a:xfrm>
            <a:off x="334963" y="130175"/>
            <a:ext cx="9759950" cy="814388"/>
          </a:xfrm>
        </p:spPr>
        <p:txBody>
          <a:bodyPr/>
          <a:lstStyle/>
          <a:p>
            <a:r>
              <a:rPr kumimoji="1" lang="ja-JP" altLang="en-US" dirty="0" smtClean="0"/>
              <a:t>タイアッププラン</a:t>
            </a:r>
            <a:endParaRPr kumimoji="1" lang="ja-JP" altLang="en-US" dirty="0"/>
          </a:p>
        </p:txBody>
      </p:sp>
      <p:sp>
        <p:nvSpPr>
          <p:cNvPr id="11" name="テキスト ボックス 10">
            <a:extLst>
              <a:ext uri="{FF2B5EF4-FFF2-40B4-BE49-F238E27FC236}">
                <a16:creationId xmlns:a16="http://schemas.microsoft.com/office/drawing/2014/main" id="{89B25188-5DC4-4E84-9D8D-249C0059942D}"/>
              </a:ext>
            </a:extLst>
          </p:cNvPr>
          <p:cNvSpPr txBox="1"/>
          <p:nvPr/>
        </p:nvSpPr>
        <p:spPr>
          <a:xfrm>
            <a:off x="361232" y="3573016"/>
            <a:ext cx="4730859" cy="276999"/>
          </a:xfrm>
          <a:prstGeom prst="rect">
            <a:avLst/>
          </a:prstGeom>
          <a:noFill/>
        </p:spPr>
        <p:txBody>
          <a:bodyPr wrap="square" rtlCol="0">
            <a:spAutoFit/>
          </a:bodyPr>
          <a:lstStyle/>
          <a:p>
            <a:r>
              <a:rPr lang="en-US" altLang="ja-JP" sz="1200" dirty="0" smtClean="0">
                <a:solidFill>
                  <a:prstClr val="black"/>
                </a:solidFill>
                <a:cs typeface="Meiryo UI" pitchFamily="50" charset="-128"/>
              </a:rPr>
              <a:t>※</a:t>
            </a:r>
            <a:r>
              <a:rPr lang="ja-JP" altLang="en-US" sz="1200" dirty="0" smtClean="0">
                <a:solidFill>
                  <a:prstClr val="black"/>
                </a:solidFill>
                <a:cs typeface="Meiryo UI" pitchFamily="50" charset="-128"/>
              </a:rPr>
              <a:t>スペック</a:t>
            </a:r>
            <a:r>
              <a:rPr lang="ja-JP" altLang="en-US" sz="1200" dirty="0">
                <a:solidFill>
                  <a:prstClr val="black"/>
                </a:solidFill>
                <a:cs typeface="Meiryo UI" pitchFamily="50" charset="-128"/>
              </a:rPr>
              <a:t>詳細</a:t>
            </a:r>
            <a:r>
              <a:rPr lang="ja-JP" altLang="en-US" sz="1200" dirty="0" smtClean="0">
                <a:solidFill>
                  <a:prstClr val="black"/>
                </a:solidFill>
                <a:cs typeface="Meiryo UI" pitchFamily="50" charset="-128"/>
              </a:rPr>
              <a:t>は次</a:t>
            </a:r>
            <a:r>
              <a:rPr lang="ja-JP" altLang="en-US" sz="1200" dirty="0">
                <a:solidFill>
                  <a:prstClr val="black"/>
                </a:solidFill>
                <a:cs typeface="Meiryo UI" pitchFamily="50" charset="-128"/>
              </a:rPr>
              <a:t>頁</a:t>
            </a:r>
            <a:r>
              <a:rPr lang="ja-JP" altLang="en-US" sz="1200" dirty="0" smtClean="0">
                <a:solidFill>
                  <a:prstClr val="black"/>
                </a:solidFill>
                <a:cs typeface="Meiryo UI" pitchFamily="50" charset="-128"/>
              </a:rPr>
              <a:t>をご確認ください。</a:t>
            </a:r>
            <a:endParaRPr lang="en-US" altLang="ja-JP" sz="1200" dirty="0">
              <a:solidFill>
                <a:prstClr val="black"/>
              </a:solidFill>
              <a:cs typeface="Meiryo UI" pitchFamily="50" charset="-128"/>
            </a:endParaRPr>
          </a:p>
        </p:txBody>
      </p:sp>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5920" y="3877150"/>
            <a:ext cx="5188146" cy="2792210"/>
          </a:xfrm>
          <a:prstGeom prst="rect">
            <a:avLst/>
          </a:prstGeom>
        </p:spPr>
      </p:pic>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7608" y="3877150"/>
            <a:ext cx="2475099" cy="2762530"/>
          </a:xfrm>
          <a:prstGeom prst="rect">
            <a:avLst/>
          </a:prstGeom>
        </p:spPr>
      </p:pic>
      <p:sp>
        <p:nvSpPr>
          <p:cNvPr id="18" name="テキスト ボックス 17">
            <a:extLst>
              <a:ext uri="{FF2B5EF4-FFF2-40B4-BE49-F238E27FC236}">
                <a16:creationId xmlns:a16="http://schemas.microsoft.com/office/drawing/2014/main" id="{129F4120-37E2-4C7B-9DD7-B859887F25F2}"/>
              </a:ext>
            </a:extLst>
          </p:cNvPr>
          <p:cNvSpPr txBox="1"/>
          <p:nvPr/>
        </p:nvSpPr>
        <p:spPr>
          <a:xfrm>
            <a:off x="2992513" y="4242519"/>
            <a:ext cx="2010343" cy="184666"/>
          </a:xfrm>
          <a:prstGeom prst="rect">
            <a:avLst/>
          </a:prstGeom>
          <a:solidFill>
            <a:schemeClr val="bg1"/>
          </a:solidFill>
        </p:spPr>
        <p:txBody>
          <a:bodyPr wrap="square" rtlCol="0">
            <a:spAutoFit/>
          </a:bodyPr>
          <a:lstStyle/>
          <a:p>
            <a:pPr algn="r"/>
            <a:r>
              <a:rPr lang="ja-JP" altLang="en-US" sz="600" dirty="0">
                <a:solidFill>
                  <a:schemeClr val="bg1">
                    <a:lumMod val="65000"/>
                  </a:schemeClr>
                </a:solidFill>
              </a:rPr>
              <a:t>提供</a:t>
            </a:r>
            <a:r>
              <a:rPr lang="ja-JP" altLang="en-US" sz="600" dirty="0" smtClean="0">
                <a:solidFill>
                  <a:schemeClr val="bg1">
                    <a:lumMod val="65000"/>
                  </a:schemeClr>
                </a:solidFill>
              </a:rPr>
              <a:t>：広告主様</a:t>
            </a:r>
            <a:r>
              <a:rPr lang="ja-JP" altLang="en-US" sz="600" dirty="0">
                <a:solidFill>
                  <a:schemeClr val="bg1">
                    <a:lumMod val="65000"/>
                  </a:schemeClr>
                </a:solidFill>
              </a:rPr>
              <a:t>名</a:t>
            </a:r>
          </a:p>
        </p:txBody>
      </p:sp>
      <p:sp>
        <p:nvSpPr>
          <p:cNvPr id="19" name="テキスト ボックス 18">
            <a:extLst>
              <a:ext uri="{FF2B5EF4-FFF2-40B4-BE49-F238E27FC236}">
                <a16:creationId xmlns:a16="http://schemas.microsoft.com/office/drawing/2014/main" id="{790094CB-67A2-4D37-BAEA-143843B23440}"/>
              </a:ext>
            </a:extLst>
          </p:cNvPr>
          <p:cNvSpPr txBox="1"/>
          <p:nvPr/>
        </p:nvSpPr>
        <p:spPr>
          <a:xfrm>
            <a:off x="2636044" y="4437112"/>
            <a:ext cx="2311398" cy="590037"/>
          </a:xfrm>
          <a:prstGeom prst="rect">
            <a:avLst/>
          </a:prstGeom>
          <a:solidFill>
            <a:schemeClr val="bg1"/>
          </a:solidFill>
        </p:spPr>
        <p:txBody>
          <a:bodyPr wrap="square" lIns="0" rIns="36000" rtlCol="0">
            <a:noAutofit/>
          </a:bodyPr>
          <a:lstStyle/>
          <a:p>
            <a:r>
              <a:rPr lang="ja-JP" altLang="en-US" sz="1200" b="1" dirty="0">
                <a:latin typeface="+mj-lt"/>
                <a:ea typeface="游ゴシック" panose="020B0400000000000000" pitchFamily="50" charset="-128"/>
              </a:rPr>
              <a:t>リビングを広く見せる</a:t>
            </a:r>
            <a:r>
              <a:rPr lang="en-US" altLang="ja-JP" sz="1200" b="1" dirty="0">
                <a:latin typeface="+mj-lt"/>
                <a:ea typeface="游ゴシック" panose="020B0400000000000000" pitchFamily="50" charset="-128"/>
              </a:rPr>
              <a:t>3</a:t>
            </a:r>
            <a:r>
              <a:rPr lang="ja-JP" altLang="en-US" sz="1200" b="1" dirty="0" err="1">
                <a:latin typeface="+mj-lt"/>
                <a:ea typeface="游ゴシック" panose="020B0400000000000000" pitchFamily="50" charset="-128"/>
              </a:rPr>
              <a:t>つの</a:t>
            </a:r>
            <a:endParaRPr lang="en-US" altLang="ja-JP" sz="1200" b="1" dirty="0">
              <a:latin typeface="+mj-lt"/>
              <a:ea typeface="游ゴシック" panose="020B0400000000000000" pitchFamily="50" charset="-128"/>
            </a:endParaRPr>
          </a:p>
          <a:p>
            <a:r>
              <a:rPr lang="ja-JP" altLang="en-US" sz="1200" b="1" dirty="0">
                <a:latin typeface="+mj-lt"/>
                <a:ea typeface="游ゴシック" panose="020B0400000000000000" pitchFamily="50" charset="-128"/>
              </a:rPr>
              <a:t>法則とは？実例をもとに検証。</a:t>
            </a:r>
          </a:p>
        </p:txBody>
      </p:sp>
      <p:sp>
        <p:nvSpPr>
          <p:cNvPr id="20" name="テキスト ボックス 19">
            <a:extLst>
              <a:ext uri="{FF2B5EF4-FFF2-40B4-BE49-F238E27FC236}">
                <a16:creationId xmlns:a16="http://schemas.microsoft.com/office/drawing/2014/main" id="{485532EE-B20D-4259-B6FB-8335807E81D0}"/>
              </a:ext>
            </a:extLst>
          </p:cNvPr>
          <p:cNvSpPr txBox="1"/>
          <p:nvPr/>
        </p:nvSpPr>
        <p:spPr>
          <a:xfrm>
            <a:off x="2607270" y="5517232"/>
            <a:ext cx="2340172" cy="369332"/>
          </a:xfrm>
          <a:prstGeom prst="rect">
            <a:avLst/>
          </a:prstGeom>
          <a:solidFill>
            <a:schemeClr val="bg1"/>
          </a:solidFill>
        </p:spPr>
        <p:txBody>
          <a:bodyPr wrap="square" rtlCol="0">
            <a:spAutoFit/>
          </a:bodyPr>
          <a:lstStyle/>
          <a:p>
            <a:r>
              <a:rPr lang="ja-JP" altLang="en-US" sz="900" dirty="0">
                <a:latin typeface="+mj-lt"/>
                <a:ea typeface="游ゴシック" panose="020B0400000000000000" pitchFamily="50" charset="-128"/>
              </a:rPr>
              <a:t>家具の配置でこれだけ変わる</a:t>
            </a:r>
            <a:r>
              <a:rPr lang="ja-JP" altLang="en-US" sz="900" dirty="0" smtClean="0">
                <a:latin typeface="+mj-lt"/>
                <a:ea typeface="游ゴシック" panose="020B0400000000000000" pitchFamily="50" charset="-128"/>
              </a:rPr>
              <a:t>、</a:t>
            </a:r>
            <a:endParaRPr lang="en-US" altLang="ja-JP" sz="900" dirty="0" smtClean="0">
              <a:latin typeface="+mj-lt"/>
              <a:ea typeface="游ゴシック" panose="020B0400000000000000" pitchFamily="50" charset="-128"/>
            </a:endParaRPr>
          </a:p>
          <a:p>
            <a:r>
              <a:rPr lang="ja-JP" altLang="en-US" sz="900" dirty="0" smtClean="0">
                <a:latin typeface="+mj-lt"/>
                <a:ea typeface="游ゴシック" panose="020B0400000000000000" pitchFamily="50" charset="-128"/>
              </a:rPr>
              <a:t>部屋</a:t>
            </a:r>
            <a:r>
              <a:rPr lang="ja-JP" altLang="en-US" sz="900" dirty="0">
                <a:latin typeface="+mj-lt"/>
                <a:ea typeface="游ゴシック" panose="020B0400000000000000" pitchFamily="50" charset="-128"/>
              </a:rPr>
              <a:t>の奥行き感を徹底調査。</a:t>
            </a:r>
          </a:p>
        </p:txBody>
      </p:sp>
    </p:spTree>
    <p:extLst>
      <p:ext uri="{BB962C8B-B14F-4D97-AF65-F5344CB8AC3E}">
        <p14:creationId xmlns:p14="http://schemas.microsoft.com/office/powerpoint/2010/main" val="3114995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a:t>
            </a:r>
            <a:r>
              <a:rPr lang="ja-JP" altLang="en-US" dirty="0" smtClean="0"/>
              <a:t>詳細（カスタマイズ型）</a:t>
            </a:r>
            <a:endParaRPr lang="en-US" altLang="ja-JP" dirty="0" smtClean="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4194311315"/>
              </p:ext>
            </p:extLst>
          </p:nvPr>
        </p:nvGraphicFramePr>
        <p:xfrm>
          <a:off x="534554" y="836712"/>
          <a:ext cx="11011849" cy="5720400"/>
        </p:xfrm>
        <a:graphic>
          <a:graphicData uri="http://schemas.openxmlformats.org/drawingml/2006/table">
            <a:tbl>
              <a:tblPr firstRow="1" bandRow="1"/>
              <a:tblGrid>
                <a:gridCol w="1867849">
                  <a:extLst>
                    <a:ext uri="{9D8B030D-6E8A-4147-A177-3AD203B41FA5}">
                      <a16:colId xmlns:a16="http://schemas.microsoft.com/office/drawing/2014/main" val="20000"/>
                    </a:ext>
                  </a:extLst>
                </a:gridCol>
                <a:gridCol w="9144000">
                  <a:extLst>
                    <a:ext uri="{9D8B030D-6E8A-4147-A177-3AD203B41FA5}">
                      <a16:colId xmlns:a16="http://schemas.microsoft.com/office/drawing/2014/main" val="20001"/>
                    </a:ext>
                  </a:extLst>
                </a:gridCol>
              </a:tblGrid>
              <a:tr h="430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タイアップへの</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誘導枠</a:t>
                      </a:r>
                      <a:endParaRPr kumimoji="1" lang="en-US" altLang="ja-JP"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200" b="0" i="0" u="none" strike="noStrike" dirty="0" smtClean="0">
                          <a:solidFill>
                            <a:schemeClr val="tx1"/>
                          </a:solidFill>
                          <a:latin typeface="メイリオ"/>
                          <a:ea typeface="メイリオ"/>
                          <a:cs typeface="Meiryo UI" pitchFamily="50" charset="-128"/>
                        </a:rPr>
                        <a:t>Yahoo!</a:t>
                      </a:r>
                      <a:r>
                        <a:rPr lang="ja-JP" altLang="en-US" sz="1200" b="0" i="0" u="none" strike="noStrike" dirty="0" smtClean="0">
                          <a:solidFill>
                            <a:schemeClr val="tx1"/>
                          </a:solidFill>
                          <a:latin typeface="メイリオ"/>
                          <a:ea typeface="メイリオ"/>
                          <a:cs typeface="Meiryo UI" pitchFamily="50" charset="-128"/>
                        </a:rPr>
                        <a:t>ディスプレイ広告（予約型／運用型）から自由選択</a:t>
                      </a:r>
                      <a:endParaRPr lang="en-US" altLang="ja-JP" sz="1200" b="0" i="0" u="none" strike="noStrike" dirty="0" smtClean="0">
                        <a:solidFill>
                          <a:schemeClr val="tx1"/>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en-US" altLang="ja-JP" sz="1000" b="0" i="0" u="none" strike="noStrike" dirty="0" smtClean="0">
                          <a:solidFill>
                            <a:schemeClr val="tx1"/>
                          </a:solidFill>
                          <a:latin typeface="メイリオ"/>
                          <a:ea typeface="メイリオ"/>
                          <a:cs typeface="Meiryo UI" pitchFamily="50" charset="-128"/>
                        </a:rPr>
                        <a:t>※</a:t>
                      </a:r>
                      <a:r>
                        <a:rPr lang="ja-JP" altLang="en-US" sz="1000" b="0" i="0" u="none" strike="noStrike" dirty="0" smtClean="0">
                          <a:solidFill>
                            <a:schemeClr val="tx1"/>
                          </a:solidFill>
                          <a:latin typeface="メイリオ"/>
                          <a:ea typeface="メイリオ"/>
                          <a:cs typeface="Meiryo UI" pitchFamily="50" charset="-128"/>
                        </a:rPr>
                        <a:t>誘導広告は代理店様・広告主様が制作し、広告管理ツールから入稿いただきます</a:t>
                      </a:r>
                      <a:endParaRPr lang="en-US" altLang="ja-JP" sz="1200" b="0" i="0" u="none" strike="noStrike"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97200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latin typeface="メイリオ"/>
                          <a:ea typeface="メイリオ"/>
                          <a:cs typeface="メイリオ" panose="020B0604030504040204" pitchFamily="50" charset="-128"/>
                        </a:rPr>
                        <a:t>・掲載場所：</a:t>
                      </a:r>
                      <a:r>
                        <a:rPr lang="en-US" altLang="ja-JP" sz="1200" dirty="0">
                          <a:latin typeface="メイリオ"/>
                          <a:ea typeface="メイリオ"/>
                          <a:cs typeface="メイリオ" panose="020B0604030504040204" pitchFamily="50" charset="-128"/>
                        </a:rPr>
                        <a:t>Yahoo!</a:t>
                      </a:r>
                      <a:r>
                        <a:rPr lang="ja-JP" altLang="en-US" sz="1200" dirty="0">
                          <a:latin typeface="メイリオ"/>
                          <a:ea typeface="メイリオ"/>
                          <a:cs typeface="メイリオ" panose="020B0604030504040204" pitchFamily="50" charset="-128"/>
                        </a:rPr>
                        <a:t>特別企画 </a:t>
                      </a:r>
                      <a:r>
                        <a:rPr lang="ja-JP" altLang="en-US" sz="1200" dirty="0" smtClean="0">
                          <a:latin typeface="メイリオ"/>
                          <a:ea typeface="メイリオ"/>
                          <a:cs typeface="メイリオ" panose="020B0604030504040204" pitchFamily="50" charset="-128"/>
                        </a:rPr>
                        <a:t>広告主様</a:t>
                      </a:r>
                      <a:r>
                        <a:rPr lang="ja-JP" altLang="en-US" sz="1200" dirty="0">
                          <a:latin typeface="メイリオ"/>
                          <a:ea typeface="メイリオ"/>
                          <a:cs typeface="メイリオ" panose="020B0604030504040204" pitchFamily="50" charset="-128"/>
                        </a:rPr>
                        <a:t>専用のページ</a:t>
                      </a:r>
                      <a:endParaRPr lang="en-US" altLang="ja-JP" sz="1200" dirty="0">
                        <a:latin typeface="メイリオ"/>
                        <a:ea typeface="メイリオ"/>
                        <a:cs typeface="メイリオ" panose="020B0604030504040204" pitchFamily="50" charset="-128"/>
                      </a:endParaRPr>
                    </a:p>
                    <a:p>
                      <a:pPr marL="0" indent="0">
                        <a:buNone/>
                      </a:pPr>
                      <a:r>
                        <a:rPr lang="ja-JP" altLang="en-US" sz="1200" dirty="0">
                          <a:latin typeface="メイリオ"/>
                          <a:ea typeface="メイリオ"/>
                          <a:cs typeface="メイリオ" panose="020B0604030504040204" pitchFamily="50" charset="-128"/>
                        </a:rPr>
                        <a:t>・デバイス：</a:t>
                      </a:r>
                      <a:r>
                        <a:rPr lang="en-US" altLang="ja-JP" sz="1200" dirty="0">
                          <a:latin typeface="メイリオ"/>
                          <a:ea typeface="メイリオ"/>
                          <a:cs typeface="メイリオ" panose="020B0604030504040204" pitchFamily="50" charset="-128"/>
                        </a:rPr>
                        <a:t>PC</a:t>
                      </a:r>
                      <a:r>
                        <a:rPr lang="ja-JP" altLang="en-US" sz="1200" dirty="0">
                          <a:latin typeface="メイリオ"/>
                          <a:ea typeface="メイリオ"/>
                          <a:cs typeface="メイリオ" panose="020B0604030504040204" pitchFamily="50" charset="-128"/>
                        </a:rPr>
                        <a:t>・スマートフォン</a:t>
                      </a:r>
                      <a:endParaRPr lang="en-US" altLang="ja-JP" sz="1200" dirty="0">
                        <a:latin typeface="メイリオ"/>
                        <a:ea typeface="メイリオ"/>
                        <a:cs typeface="メイリオ" panose="020B0604030504040204" pitchFamily="50" charset="-128"/>
                      </a:endParaRPr>
                    </a:p>
                    <a:p>
                      <a:pPr marL="0" indent="0">
                        <a:buNone/>
                      </a:pPr>
                      <a:r>
                        <a:rPr lang="ja-JP" altLang="en-US" sz="1200" dirty="0">
                          <a:solidFill>
                            <a:schemeClr val="tx1"/>
                          </a:solidFill>
                          <a:latin typeface="メイリオ"/>
                          <a:ea typeface="メイリオ"/>
                          <a:cs typeface="メイリオ" panose="020B0604030504040204" pitchFamily="50" charset="-128"/>
                        </a:rPr>
                        <a:t>・ページ数</a:t>
                      </a:r>
                      <a:r>
                        <a:rPr lang="ja-JP" altLang="en-US" sz="1200" dirty="0" smtClean="0">
                          <a:solidFill>
                            <a:schemeClr val="tx1"/>
                          </a:solidFill>
                          <a:latin typeface="メイリオ"/>
                          <a:ea typeface="メイリオ"/>
                          <a:cs typeface="メイリオ" panose="020B0604030504040204" pitchFamily="50" charset="-128"/>
                        </a:rPr>
                        <a:t>：</a:t>
                      </a:r>
                      <a:r>
                        <a:rPr lang="en-US" altLang="ja-JP" sz="1200" dirty="0" smtClean="0">
                          <a:solidFill>
                            <a:schemeClr val="tx1"/>
                          </a:solidFill>
                          <a:latin typeface="メイリオ"/>
                          <a:ea typeface="メイリオ"/>
                          <a:cs typeface="メイリオ" panose="020B0604030504040204" pitchFamily="50" charset="-128"/>
                        </a:rPr>
                        <a:t>1</a:t>
                      </a:r>
                      <a:r>
                        <a:rPr lang="ja-JP" altLang="en-US" sz="1200" dirty="0" smtClean="0">
                          <a:solidFill>
                            <a:schemeClr val="tx1"/>
                          </a:solidFill>
                          <a:latin typeface="メイリオ"/>
                          <a:ea typeface="メイリオ"/>
                          <a:cs typeface="メイリオ" panose="020B0604030504040204" pitchFamily="50" charset="-128"/>
                        </a:rPr>
                        <a:t>ページ～</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更新：内容や回数などにより可否を判断させていただきます。また、別途費用が発生します。</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・二次利用：</a:t>
                      </a:r>
                      <a:r>
                        <a:rPr lang="ja-JP" altLang="en-US" sz="1200" dirty="0" smtClean="0">
                          <a:solidFill>
                            <a:schemeClr val="tx1"/>
                          </a:solidFill>
                          <a:latin typeface="メイリオ"/>
                          <a:ea typeface="メイリオ"/>
                          <a:cs typeface="メイリオ" panose="020B0604030504040204" pitchFamily="50" charset="-128"/>
                        </a:rPr>
                        <a:t>可　</a:t>
                      </a:r>
                      <a:r>
                        <a:rPr lang="en-US" altLang="ja-JP" sz="1000" dirty="0" smtClean="0">
                          <a:solidFill>
                            <a:schemeClr val="tx1"/>
                          </a:solidFill>
                          <a:latin typeface="メイリオ"/>
                          <a:ea typeface="メイリオ"/>
                          <a:cs typeface="メイリオ" panose="020B0604030504040204" pitchFamily="50" charset="-128"/>
                        </a:rPr>
                        <a:t>※</a:t>
                      </a:r>
                      <a:r>
                        <a:rPr lang="ja-JP" altLang="en-US" sz="1000" dirty="0" smtClean="0">
                          <a:solidFill>
                            <a:schemeClr val="tx1"/>
                          </a:solidFill>
                          <a:latin typeface="メイリオ"/>
                          <a:ea typeface="メイリオ"/>
                          <a:cs typeface="メイリオ" panose="020B0604030504040204" pitchFamily="50" charset="-128"/>
                        </a:rPr>
                        <a:t>内容によっては不可とさせていただく場合があります。利用費や条件を定めた契約を締結させていただきます</a:t>
                      </a:r>
                      <a:endParaRPr lang="en-US" altLang="ja-JP" sz="1000" dirty="0">
                        <a:solidFill>
                          <a:schemeClr val="tx1"/>
                        </a:solidFill>
                        <a:latin typeface="メイリオ"/>
                        <a:ea typeface="メイリオ"/>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62760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契約分類</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tx1"/>
                          </a:solidFill>
                          <a:latin typeface="メイリオ"/>
                          <a:ea typeface="メイリオ"/>
                          <a:cs typeface="Meiryo UI" pitchFamily="50" charset="-128"/>
                        </a:rPr>
                        <a:t>※</a:t>
                      </a:r>
                      <a:r>
                        <a:rPr kumimoji="1" lang="ja-JP" altLang="en-US" sz="1000" b="0" i="0" dirty="0">
                          <a:solidFill>
                            <a:schemeClr val="tx1"/>
                          </a:solidFill>
                          <a:latin typeface="メイリオ"/>
                          <a:ea typeface="メイリオ"/>
                          <a:cs typeface="Meiryo UI" pitchFamily="50" charset="-128"/>
                        </a:rPr>
                        <a:t>お申し込み時に選択</a:t>
                      </a:r>
                      <a:endParaRPr kumimoji="1" lang="en-US" altLang="ja-JP" sz="10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■タイアップページの制作・掲載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①契約分類：制作＋掲載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②契約サービス：</a:t>
                      </a:r>
                      <a:r>
                        <a:rPr lang="en-US" altLang="ja-JP" sz="1200" dirty="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制作＋掲載</a:t>
                      </a:r>
                      <a:r>
                        <a:rPr lang="en-US" altLang="ja-JP" sz="1200" dirty="0">
                          <a:solidFill>
                            <a:schemeClr val="tx1"/>
                          </a:solidFill>
                          <a:latin typeface="メイリオ"/>
                          <a:ea typeface="メイリオ"/>
                          <a:cs typeface="メイリオ" panose="020B0604030504040204" pitchFamily="50" charset="-128"/>
                        </a:rPr>
                        <a:t>】Yahoo!</a:t>
                      </a:r>
                      <a:r>
                        <a:rPr lang="ja-JP" altLang="en-US" sz="1200" dirty="0">
                          <a:solidFill>
                            <a:schemeClr val="tx1"/>
                          </a:solidFill>
                          <a:latin typeface="メイリオ"/>
                          <a:ea typeface="メイリオ"/>
                          <a:cs typeface="メイリオ" panose="020B0604030504040204" pitchFamily="50" charset="-128"/>
                        </a:rPr>
                        <a:t>特別企画　</a:t>
                      </a:r>
                      <a:r>
                        <a:rPr lang="ja-JP" altLang="en-US" sz="1200" dirty="0" smtClean="0">
                          <a:solidFill>
                            <a:schemeClr val="tx1"/>
                          </a:solidFill>
                          <a:latin typeface="メイリオ"/>
                          <a:ea typeface="メイリオ"/>
                          <a:cs typeface="メイリオ" panose="020B0604030504040204" pitchFamily="50" charset="-128"/>
                        </a:rPr>
                        <a:t>タイアップ</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a:t>
                      </a:r>
                      <a:r>
                        <a:rPr lang="ja-JP" altLang="en-US" sz="1200" dirty="0" smtClean="0">
                          <a:solidFill>
                            <a:schemeClr val="tx1"/>
                          </a:solidFill>
                          <a:latin typeface="+mn-lt"/>
                          <a:ea typeface="+mn-ea"/>
                          <a:cs typeface="メイリオ" panose="020B0604030504040204" pitchFamily="50" charset="-128"/>
                        </a:rPr>
                        <a:t>タイアップ　カスタマイズ型</a:t>
                      </a:r>
                      <a:r>
                        <a:rPr lang="ja-JP" altLang="en-US" sz="1200" dirty="0">
                          <a:solidFill>
                            <a:schemeClr val="tx1"/>
                          </a:solidFill>
                          <a:latin typeface="+mn-lt"/>
                          <a:ea typeface="+mn-ea"/>
                          <a:cs typeface="メイリオ" panose="020B0604030504040204" pitchFamily="50" charset="-128"/>
                        </a:rPr>
                        <a:t>　</a:t>
                      </a:r>
                      <a:r>
                        <a:rPr lang="ja-JP" altLang="en-US" sz="1200" dirty="0" smtClean="0">
                          <a:solidFill>
                            <a:schemeClr val="tx1"/>
                          </a:solidFill>
                          <a:latin typeface="+mn-lt"/>
                          <a:ea typeface="+mn-ea"/>
                          <a:cs typeface="メイリオ" panose="020B0604030504040204" pitchFamily="50" charset="-128"/>
                        </a:rPr>
                        <a:t>制作</a:t>
                      </a:r>
                      <a:r>
                        <a:rPr lang="ja-JP" altLang="en-US" sz="1200" dirty="0">
                          <a:solidFill>
                            <a:schemeClr val="tx1"/>
                          </a:solidFill>
                          <a:latin typeface="+mn-lt"/>
                          <a:ea typeface="+mn-ea"/>
                          <a:cs typeface="メイリオ" panose="020B0604030504040204" pitchFamily="50" charset="-128"/>
                        </a:rPr>
                        <a:t>・</a:t>
                      </a:r>
                      <a:r>
                        <a:rPr lang="ja-JP" altLang="en-US" sz="1200" dirty="0" smtClean="0">
                          <a:solidFill>
                            <a:schemeClr val="tx1"/>
                          </a:solidFill>
                          <a:latin typeface="+mn-lt"/>
                          <a:ea typeface="+mn-ea"/>
                          <a:cs typeface="メイリオ" panose="020B0604030504040204" pitchFamily="50" charset="-128"/>
                        </a:rPr>
                        <a:t>掲載費</a:t>
                      </a:r>
                      <a:endParaRPr lang="en-US" altLang="ja-JP" sz="12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8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mn-lt"/>
                          <a:ea typeface="+mn-ea"/>
                          <a:cs typeface="メイリオ" panose="020B0604030504040204" pitchFamily="50" charset="-128"/>
                        </a:rPr>
                        <a:t>■</a:t>
                      </a:r>
                      <a:r>
                        <a:rPr lang="en-US" altLang="ja-JP" sz="1200" dirty="0" smtClean="0">
                          <a:solidFill>
                            <a:schemeClr val="tx1"/>
                          </a:solidFill>
                          <a:latin typeface="+mn-lt"/>
                          <a:ea typeface="+mn-ea"/>
                          <a:cs typeface="メイリオ" panose="020B0604030504040204" pitchFamily="50" charset="-128"/>
                        </a:rPr>
                        <a:t>3</a:t>
                      </a:r>
                      <a:r>
                        <a:rPr lang="ja-JP" altLang="en-US" sz="1200" dirty="0" err="1" smtClean="0">
                          <a:solidFill>
                            <a:schemeClr val="tx1"/>
                          </a:solidFill>
                          <a:latin typeface="+mn-lt"/>
                          <a:ea typeface="+mn-ea"/>
                          <a:cs typeface="メイリオ" panose="020B0604030504040204" pitchFamily="50" charset="-128"/>
                        </a:rPr>
                        <a:t>か月</a:t>
                      </a:r>
                      <a:r>
                        <a:rPr lang="ja-JP" altLang="en-US" sz="1200" dirty="0" err="1">
                          <a:solidFill>
                            <a:schemeClr val="tx1"/>
                          </a:solidFill>
                          <a:latin typeface="+mn-lt"/>
                          <a:ea typeface="+mn-ea"/>
                          <a:cs typeface="メイリオ" panose="020B0604030504040204" pitchFamily="50" charset="-128"/>
                        </a:rPr>
                        <a:t>超</a:t>
                      </a:r>
                      <a:r>
                        <a:rPr lang="ja-JP" altLang="en-US" sz="1200" dirty="0" err="1" smtClean="0">
                          <a:solidFill>
                            <a:schemeClr val="tx1"/>
                          </a:solidFill>
                          <a:latin typeface="+mn-lt"/>
                          <a:ea typeface="+mn-ea"/>
                          <a:cs typeface="メイリオ" panose="020B0604030504040204" pitchFamily="50" charset="-128"/>
                        </a:rPr>
                        <a:t>の</a:t>
                      </a:r>
                      <a:r>
                        <a:rPr lang="ja-JP" altLang="en-US" sz="1200" dirty="0" smtClean="0">
                          <a:solidFill>
                            <a:schemeClr val="tx1"/>
                          </a:solidFill>
                          <a:latin typeface="+mn-lt"/>
                          <a:ea typeface="+mn-ea"/>
                          <a:cs typeface="メイリオ" panose="020B0604030504040204" pitchFamily="50" charset="-128"/>
                        </a:rPr>
                        <a:t>期間での掲載延長</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①契約分類：掲載</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②契約サービス：</a:t>
                      </a:r>
                      <a:r>
                        <a:rPr lang="en-US" altLang="ja-JP" sz="1200" dirty="0">
                          <a:solidFill>
                            <a:schemeClr val="tx1"/>
                          </a:solidFill>
                          <a:latin typeface="+mn-lt"/>
                          <a:ea typeface="+mn-ea"/>
                          <a:cs typeface="メイリオ" panose="020B0604030504040204" pitchFamily="50" charset="-128"/>
                        </a:rPr>
                        <a:t>【</a:t>
                      </a:r>
                      <a:r>
                        <a:rPr lang="ja-JP" altLang="en-US" sz="1200" dirty="0">
                          <a:solidFill>
                            <a:schemeClr val="tx1"/>
                          </a:solidFill>
                          <a:latin typeface="+mn-lt"/>
                          <a:ea typeface="+mn-ea"/>
                          <a:cs typeface="メイリオ" panose="020B0604030504040204" pitchFamily="50" charset="-128"/>
                        </a:rPr>
                        <a:t>掲載</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　掲載延長</a:t>
                      </a:r>
                      <a:r>
                        <a:rPr lang="ja-JP" altLang="en-US" sz="1200" dirty="0" smtClean="0">
                          <a:solidFill>
                            <a:schemeClr val="tx1"/>
                          </a:solidFill>
                          <a:latin typeface="+mn-lt"/>
                          <a:ea typeface="+mn-ea"/>
                          <a:cs typeface="メイリオ" panose="020B0604030504040204" pitchFamily="50" charset="-128"/>
                        </a:rPr>
                        <a:t>費用</a:t>
                      </a:r>
                      <a:endParaRPr lang="en-US" altLang="ja-JP" sz="1200" dirty="0">
                        <a:solidFill>
                          <a:schemeClr val="tx1"/>
                        </a:solidFill>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7624747"/>
                  </a:ext>
                </a:extLst>
              </a:tr>
              <a:tr h="4000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latin typeface="メイリオ"/>
                          <a:ea typeface="メイリオ"/>
                        </a:rPr>
                        <a:t>掲載期間</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smtClean="0">
                          <a:latin typeface="メイリオ"/>
                          <a:ea typeface="メイリオ"/>
                          <a:cs typeface="Meiryo UI" panose="020B0604030504040204" pitchFamily="50" charset="-128"/>
                        </a:rPr>
                        <a:t>～</a:t>
                      </a:r>
                      <a:r>
                        <a:rPr lang="en-US" altLang="ja-JP" sz="1200" dirty="0" smtClean="0">
                          <a:latin typeface="メイリオ"/>
                          <a:ea typeface="メイリオ"/>
                          <a:cs typeface="Meiryo UI" panose="020B0604030504040204" pitchFamily="50" charset="-128"/>
                        </a:rPr>
                        <a:t>3</a:t>
                      </a:r>
                      <a:r>
                        <a:rPr lang="ja-JP" altLang="en-US" sz="1200" dirty="0" smtClean="0">
                          <a:latin typeface="メイリオ"/>
                          <a:ea typeface="メイリオ"/>
                          <a:cs typeface="Meiryo UI" panose="020B0604030504040204" pitchFamily="50" charset="-128"/>
                        </a:rPr>
                        <a:t>か月間</a:t>
                      </a:r>
                      <a:r>
                        <a:rPr lang="ja-JP" altLang="en-US" sz="1200" dirty="0">
                          <a:latin typeface="メイリオ"/>
                          <a:ea typeface="メイリオ"/>
                          <a:cs typeface="Meiryo UI" panose="020B0604030504040204" pitchFamily="50" charset="-128"/>
                        </a:rPr>
                        <a:t>（平日掲載開始）</a:t>
                      </a:r>
                      <a:endParaRPr lang="en-US" altLang="ja-JP" sz="1200" dirty="0">
                        <a:latin typeface="メイリオ"/>
                        <a:ea typeface="メイリオ"/>
                        <a:cs typeface="Meiryo UI" panose="020B0604030504040204" pitchFamily="50" charset="-128"/>
                      </a:endParaRPr>
                    </a:p>
                    <a:p>
                      <a:r>
                        <a:rPr lang="en-US" altLang="ja-JP" sz="1000" dirty="0">
                          <a:latin typeface="メイリオ"/>
                          <a:ea typeface="メイリオ"/>
                          <a:cs typeface="Meiryo UI" panose="020B0604030504040204" pitchFamily="50" charset="-128"/>
                        </a:rPr>
                        <a:t>※</a:t>
                      </a:r>
                      <a:r>
                        <a:rPr lang="ja-JP" altLang="en-US" sz="1000" dirty="0">
                          <a:latin typeface="メイリオ"/>
                          <a:ea typeface="メイリオ"/>
                          <a:cs typeface="Meiryo UI" panose="020B0604030504040204" pitchFamily="50" charset="-128"/>
                        </a:rPr>
                        <a:t>タイアップページは、掲載開始日の前営業日まで</a:t>
                      </a:r>
                      <a:r>
                        <a:rPr lang="ja-JP" altLang="en-US" sz="1000" dirty="0" smtClean="0">
                          <a:latin typeface="メイリオ"/>
                          <a:ea typeface="メイリオ"/>
                          <a:cs typeface="Meiryo UI" panose="020B0604030504040204" pitchFamily="50" charset="-128"/>
                        </a:rPr>
                        <a:t>にアップします</a:t>
                      </a:r>
                      <a:endParaRPr lang="ja-JP" altLang="en-US" sz="1000" dirty="0">
                        <a:latin typeface="メイリオ"/>
                        <a:ea typeface="メイリオ"/>
                        <a:cs typeface="Meiryo UI"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223200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lt"/>
                          <a:ea typeface="+mn-ea"/>
                        </a:rPr>
                        <a:t>■誘導</a:t>
                      </a:r>
                      <a:r>
                        <a:rPr kumimoji="1" lang="ja-JP" altLang="en-US" sz="1200" b="0" u="none" strike="noStrike" kern="1200" cap="none" spc="0" normalizeH="0" baseline="0" noProof="0" dirty="0" smtClean="0">
                          <a:ln>
                            <a:noFill/>
                          </a:ln>
                          <a:solidFill>
                            <a:schemeClr val="tx1"/>
                          </a:solidFill>
                          <a:effectLst/>
                          <a:uLnTx/>
                          <a:uFillTx/>
                          <a:latin typeface="+mn-lt"/>
                          <a:ea typeface="+mn-ea"/>
                        </a:rPr>
                        <a:t>広告・</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タイアップページの制作・掲載</a:t>
                      </a: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総額：</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rPr>
                        <a:t>1,500</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万円～（ネット）</a:t>
                      </a: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mn-lt"/>
                          <a:ea typeface="+mn-ea"/>
                        </a:rPr>
                        <a:t>＜料金内訳目安＞</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・誘導広告</a:t>
                      </a:r>
                      <a:r>
                        <a:rPr kumimoji="1" lang="ja-JP" altLang="en-US" sz="1200" b="0" u="none" strike="noStrike" kern="1200" cap="none" spc="0" normalizeH="0" baseline="0" noProof="0" dirty="0">
                          <a:ln>
                            <a:noFill/>
                          </a:ln>
                          <a:solidFill>
                            <a:schemeClr val="tx1"/>
                          </a:solidFill>
                          <a:effectLst/>
                          <a:uLnTx/>
                          <a:uFillTx/>
                          <a:latin typeface="+mn-lt"/>
                          <a:ea typeface="+mn-ea"/>
                          <a:cs typeface="+mn-cs"/>
                        </a:rPr>
                        <a:t>：</a:t>
                      </a:r>
                      <a:r>
                        <a:rPr kumimoji="1" lang="en-US" altLang="ja-JP" sz="1200" b="0" u="none" strike="noStrike" kern="1200" cap="none" spc="0" normalizeH="0" baseline="0" noProof="0" dirty="0" smtClean="0">
                          <a:ln>
                            <a:noFill/>
                          </a:ln>
                          <a:solidFill>
                            <a:schemeClr val="tx1"/>
                          </a:solidFill>
                          <a:effectLst/>
                          <a:uLnTx/>
                          <a:uFillTx/>
                          <a:latin typeface="+mn-lt"/>
                          <a:ea typeface="+mn-ea"/>
                        </a:rPr>
                        <a:t>1,200</a:t>
                      </a:r>
                      <a:r>
                        <a:rPr kumimoji="1" lang="ja-JP" altLang="en-US" sz="1200" b="0" u="none" strike="noStrike" kern="1200" cap="none" spc="0" normalizeH="0" baseline="0" noProof="0" dirty="0" smtClean="0">
                          <a:ln>
                            <a:noFill/>
                          </a:ln>
                          <a:solidFill>
                            <a:schemeClr val="tx1"/>
                          </a:solidFill>
                          <a:effectLst/>
                          <a:uLnTx/>
                          <a:uFillTx/>
                          <a:latin typeface="+mn-lt"/>
                          <a:ea typeface="+mn-ea"/>
                        </a:rPr>
                        <a:t>万～</a:t>
                      </a:r>
                      <a:r>
                        <a:rPr kumimoji="1" lang="en-US" altLang="ja-JP" sz="1200" b="0" u="none" strike="noStrike" kern="1200" cap="none" spc="0" normalizeH="0" baseline="0" noProof="0" dirty="0" smtClean="0">
                          <a:ln>
                            <a:noFill/>
                          </a:ln>
                          <a:solidFill>
                            <a:schemeClr val="tx1"/>
                          </a:solidFill>
                          <a:effectLst/>
                          <a:uLnTx/>
                          <a:uFillTx/>
                          <a:latin typeface="+mn-lt"/>
                          <a:ea typeface="+mn-ea"/>
                        </a:rPr>
                        <a:t>1,300</a:t>
                      </a:r>
                      <a:r>
                        <a:rPr kumimoji="1" lang="ja-JP" altLang="en-US" sz="1200" b="0" u="none" strike="noStrike" kern="1200" cap="none" spc="0" normalizeH="0" baseline="0" noProof="0" dirty="0" smtClean="0">
                          <a:ln>
                            <a:noFill/>
                          </a:ln>
                          <a:solidFill>
                            <a:schemeClr val="tx1"/>
                          </a:solidFill>
                          <a:effectLst/>
                          <a:uLnTx/>
                          <a:uFillTx/>
                          <a:latin typeface="+mn-lt"/>
                          <a:ea typeface="+mn-ea"/>
                        </a:rPr>
                        <a:t>万円（ネット</a:t>
                      </a:r>
                      <a:r>
                        <a:rPr kumimoji="1" lang="ja-JP" altLang="en-US" sz="1200" b="0" u="none" strike="noStrike" kern="1200" cap="none" spc="0" normalizeH="0" baseline="0" noProof="0" dirty="0">
                          <a:ln>
                            <a:noFill/>
                          </a:ln>
                          <a:solidFill>
                            <a:schemeClr val="tx1"/>
                          </a:solidFill>
                          <a:effectLst/>
                          <a:uLnTx/>
                          <a:uFillTx/>
                          <a:latin typeface="+mn-lt"/>
                          <a:ea typeface="+mn-ea"/>
                        </a:rPr>
                        <a:t>） </a:t>
                      </a:r>
                      <a:r>
                        <a:rPr kumimoji="1" lang="ja-JP" altLang="en-US" sz="1200" b="0" u="none" strike="noStrike" kern="1200" cap="none" spc="0" normalizeH="0" baseline="0" noProof="0" dirty="0" smtClean="0">
                          <a:ln>
                            <a:noFill/>
                          </a:ln>
                          <a:solidFill>
                            <a:schemeClr val="tx1"/>
                          </a:solidFill>
                          <a:effectLst/>
                          <a:uLnTx/>
                          <a:uFillTx/>
                          <a:latin typeface="+mn-lt"/>
                          <a:ea typeface="+mn-ea"/>
                        </a:rPr>
                        <a:t>／</a:t>
                      </a:r>
                      <a:r>
                        <a:rPr kumimoji="1" lang="en-US" altLang="ja-JP" sz="1200" b="0" u="none" strike="noStrike" kern="1200" cap="none" spc="0" normalizeH="0" baseline="0" noProof="0" dirty="0" smtClean="0">
                          <a:ln>
                            <a:noFill/>
                          </a:ln>
                          <a:solidFill>
                            <a:schemeClr val="tx1"/>
                          </a:solidFill>
                          <a:effectLst/>
                          <a:uLnTx/>
                          <a:uFillTx/>
                          <a:latin typeface="+mn-lt"/>
                          <a:ea typeface="+mn-ea"/>
                        </a:rPr>
                        <a:t>Yahoo!</a:t>
                      </a:r>
                      <a:r>
                        <a:rPr kumimoji="1" lang="ja-JP" altLang="en-US" sz="1200" b="0" u="none" strike="noStrike" kern="1200" cap="none" spc="0" normalizeH="0" baseline="0" noProof="0" dirty="0" smtClean="0">
                          <a:ln>
                            <a:noFill/>
                          </a:ln>
                          <a:solidFill>
                            <a:schemeClr val="tx1"/>
                          </a:solidFill>
                          <a:effectLst/>
                          <a:uLnTx/>
                          <a:uFillTx/>
                          <a:latin typeface="+mn-lt"/>
                          <a:ea typeface="+mn-ea"/>
                        </a:rPr>
                        <a:t>ディプレイ広告の広告管理ツールからお申し込み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u="none" strike="noStrike" kern="1200" cap="none" spc="0" normalizeH="0" baseline="0" noProof="0" dirty="0" smtClean="0">
                          <a:ln>
                            <a:noFill/>
                          </a:ln>
                          <a:solidFill>
                            <a:schemeClr val="tx1"/>
                          </a:solidFill>
                          <a:effectLst/>
                          <a:uLnTx/>
                          <a:uFillTx/>
                          <a:latin typeface="+mn-lt"/>
                          <a:ea typeface="+mn-ea"/>
                        </a:rPr>
                        <a:t>・タイアップページの制作</a:t>
                      </a:r>
                      <a:r>
                        <a:rPr kumimoji="1" lang="ja-JP" altLang="en-US" sz="1200" b="0" u="none" strike="noStrike" kern="1200" cap="none" spc="0" normalizeH="0" baseline="0" noProof="0" dirty="0">
                          <a:ln>
                            <a:noFill/>
                          </a:ln>
                          <a:solidFill>
                            <a:schemeClr val="tx1"/>
                          </a:solidFill>
                          <a:effectLst/>
                          <a:uLnTx/>
                          <a:uFillTx/>
                          <a:latin typeface="+mn-lt"/>
                          <a:ea typeface="+mn-ea"/>
                        </a:rPr>
                        <a:t>・</a:t>
                      </a:r>
                      <a:r>
                        <a:rPr kumimoji="1" lang="ja-JP" altLang="en-US" sz="1200" b="0" u="none" strike="noStrike" kern="1200" cap="none" spc="0" normalizeH="0" baseline="0" noProof="0" dirty="0" smtClean="0">
                          <a:ln>
                            <a:noFill/>
                          </a:ln>
                          <a:solidFill>
                            <a:schemeClr val="tx1"/>
                          </a:solidFill>
                          <a:effectLst/>
                          <a:uLnTx/>
                          <a:uFillTx/>
                          <a:latin typeface="+mn-lt"/>
                          <a:ea typeface="+mn-ea"/>
                        </a:rPr>
                        <a:t>掲載：</a:t>
                      </a:r>
                      <a:r>
                        <a:rPr kumimoji="1" lang="en-US" altLang="ja-JP" sz="1200" b="0" u="none" strike="noStrike" kern="1200" cap="none" spc="0" normalizeH="0" baseline="0" noProof="0" dirty="0" smtClean="0">
                          <a:ln>
                            <a:noFill/>
                          </a:ln>
                          <a:solidFill>
                            <a:schemeClr val="tx1"/>
                          </a:solidFill>
                          <a:effectLst/>
                          <a:uLnTx/>
                          <a:uFillTx/>
                          <a:latin typeface="+mn-lt"/>
                          <a:ea typeface="+mn-ea"/>
                        </a:rPr>
                        <a:t>200</a:t>
                      </a:r>
                      <a:r>
                        <a:rPr kumimoji="1" lang="ja-JP" altLang="en-US" sz="1200" b="0" u="none" strike="noStrike" kern="1200" cap="none" spc="0" normalizeH="0" baseline="0" noProof="0" dirty="0" smtClean="0">
                          <a:ln>
                            <a:noFill/>
                          </a:ln>
                          <a:solidFill>
                            <a:schemeClr val="tx1"/>
                          </a:solidFill>
                          <a:effectLst/>
                          <a:uLnTx/>
                          <a:uFillTx/>
                          <a:latin typeface="+mn-lt"/>
                          <a:ea typeface="+mn-ea"/>
                        </a:rPr>
                        <a:t>万～</a:t>
                      </a:r>
                      <a:r>
                        <a:rPr kumimoji="1" lang="en-US" altLang="ja-JP" sz="1200" b="0" u="none" strike="noStrike" kern="1200" cap="none" spc="0" normalizeH="0" baseline="0" noProof="0" dirty="0" smtClean="0">
                          <a:ln>
                            <a:noFill/>
                          </a:ln>
                          <a:solidFill>
                            <a:schemeClr val="tx1"/>
                          </a:solidFill>
                          <a:effectLst/>
                          <a:uLnTx/>
                          <a:uFillTx/>
                          <a:latin typeface="+mn-lt"/>
                          <a:ea typeface="+mn-ea"/>
                        </a:rPr>
                        <a:t>300</a:t>
                      </a:r>
                      <a:r>
                        <a:rPr kumimoji="1" lang="ja-JP" altLang="en-US" sz="1200" b="0" u="none" strike="noStrike" kern="1200" cap="none" spc="0" normalizeH="0" baseline="0" noProof="0" dirty="0" smtClean="0">
                          <a:ln>
                            <a:noFill/>
                          </a:ln>
                          <a:solidFill>
                            <a:schemeClr val="tx1"/>
                          </a:solidFill>
                          <a:effectLst/>
                          <a:uLnTx/>
                          <a:uFillTx/>
                          <a:latin typeface="+mn-lt"/>
                          <a:ea typeface="+mn-ea"/>
                        </a:rPr>
                        <a:t>万円（</a:t>
                      </a:r>
                      <a:r>
                        <a:rPr kumimoji="1" lang="ja-JP" altLang="en-US" sz="1200" b="0" u="none" strike="noStrike" kern="1200" cap="none" spc="0" normalizeH="0" baseline="0" noProof="0" dirty="0">
                          <a:ln>
                            <a:noFill/>
                          </a:ln>
                          <a:solidFill>
                            <a:schemeClr val="tx1"/>
                          </a:solidFill>
                          <a:effectLst/>
                          <a:uLnTx/>
                          <a:uFillTx/>
                          <a:latin typeface="+mn-lt"/>
                          <a:ea typeface="+mn-ea"/>
                        </a:rPr>
                        <a:t>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a:t>
                      </a:r>
                      <a:r>
                        <a:rPr kumimoji="1" lang="ja-JP" altLang="en-US" sz="1200" b="0" u="none" strike="noStrike" kern="1200" cap="none" spc="0" normalizeH="0" baseline="0" noProof="0" dirty="0">
                          <a:ln>
                            <a:noFill/>
                          </a:ln>
                          <a:solidFill>
                            <a:schemeClr val="tx1"/>
                          </a:solidFill>
                          <a:effectLst/>
                          <a:uLnTx/>
                          <a:uFillTx/>
                          <a:latin typeface="+mn-lt"/>
                          <a:ea typeface="+mn-ea"/>
                        </a:rPr>
                        <a:t>見積もり：</a:t>
                      </a:r>
                      <a:r>
                        <a:rPr kumimoji="1" lang="ja-JP" altLang="en-US" sz="1200" b="0" u="none" strike="noStrike" kern="1200" cap="none" spc="0" normalizeH="0" baseline="0" noProof="0" dirty="0" smtClean="0">
                          <a:ln>
                            <a:noFill/>
                          </a:ln>
                          <a:solidFill>
                            <a:schemeClr val="tx1"/>
                          </a:solidFill>
                          <a:effectLst/>
                          <a:uLnTx/>
                          <a:uFillTx/>
                          <a:latin typeface="+mn-lt"/>
                          <a:ea typeface="+mn-ea"/>
                        </a:rPr>
                        <a:t>必要／専用フォームからお申し込み</a:t>
                      </a:r>
                      <a:endParaRPr kumimoji="1" lang="en-US" altLang="ja-JP" sz="12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料金は目安です。プラン総額</a:t>
                      </a:r>
                      <a:r>
                        <a:rPr kumimoji="1" lang="en-US" altLang="ja-JP" sz="1000" b="0" u="none" strike="noStrike" kern="1200" cap="none" spc="0" normalizeH="0" baseline="0" noProof="0" dirty="0" smtClean="0">
                          <a:ln>
                            <a:noFill/>
                          </a:ln>
                          <a:solidFill>
                            <a:schemeClr val="tx1"/>
                          </a:solidFill>
                          <a:effectLst/>
                          <a:uLnTx/>
                          <a:uFillTx/>
                          <a:latin typeface="メイリオ"/>
                          <a:ea typeface="メイリオ"/>
                        </a:rPr>
                        <a:t>1,500</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万円からタイアップページの制作・掲載費を引いた料金を、誘導広告としてご出稿ください。</a:t>
                      </a:r>
                      <a:endParaRPr kumimoji="1" lang="en-US" altLang="ja-JP" sz="10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企画内容によって、別途費用が発生する場合が</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あります</a:t>
                      </a:r>
                      <a:endParaRPr kumimoji="1" lang="en-US" altLang="ja-JP" sz="10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smtClean="0">
                        <a:ln>
                          <a:noFill/>
                        </a:ln>
                        <a:solidFill>
                          <a:schemeClr val="tx1"/>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a:t>
                      </a:r>
                      <a:r>
                        <a:rPr kumimoji="1" lang="en-US" altLang="ja-JP"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3</a:t>
                      </a:r>
                      <a:r>
                        <a:rPr kumimoji="1" lang="ja-JP" altLang="en-US" sz="1200" b="0" i="0" u="none" strike="noStrike" kern="1200" cap="none" spc="0" normalizeH="0" baseline="0" noProof="0" dirty="0" err="1" smtClean="0">
                          <a:ln>
                            <a:noFill/>
                          </a:ln>
                          <a:solidFill>
                            <a:schemeClr val="tx1"/>
                          </a:solidFill>
                          <a:effectLst/>
                          <a:uLnTx/>
                          <a:uFillTx/>
                          <a:latin typeface="+mn-lt"/>
                          <a:ea typeface="+mn-ea"/>
                          <a:cs typeface="メイリオ" panose="020B0604030504040204" pitchFamily="50" charset="-128"/>
                        </a:rPr>
                        <a:t>か月超の</a:t>
                      </a:r>
                      <a:r>
                        <a:rPr kumimoji="1" lang="ja-JP" altLang="en-US"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期間での掲載延長</a:t>
                      </a:r>
                      <a:endParaRPr kumimoji="1" lang="en-US" altLang="ja-JP"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3,000</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円</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日（ネット）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／事前見積もり：不要／専用フォームからお申し込み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ただし、広告誘導を追加購入いただく場合無償となります</a:t>
                      </a:r>
                      <a:endParaRPr kumimoji="1" lang="en-US" altLang="ja-JP" sz="10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876668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スペック</a:t>
            </a:r>
            <a:r>
              <a:rPr lang="ja-JP" altLang="en-US" dirty="0" smtClean="0"/>
              <a:t>詳細（テンプレート型）</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2914794460"/>
              </p:ext>
            </p:extLst>
          </p:nvPr>
        </p:nvGraphicFramePr>
        <p:xfrm>
          <a:off x="551384" y="908720"/>
          <a:ext cx="11080104" cy="5708373"/>
        </p:xfrm>
        <a:graphic>
          <a:graphicData uri="http://schemas.openxmlformats.org/drawingml/2006/table">
            <a:tbl>
              <a:tblPr firstRow="1" bandRow="1"/>
              <a:tblGrid>
                <a:gridCol w="1867849">
                  <a:extLst>
                    <a:ext uri="{9D8B030D-6E8A-4147-A177-3AD203B41FA5}">
                      <a16:colId xmlns:a16="http://schemas.microsoft.com/office/drawing/2014/main" val="20000"/>
                    </a:ext>
                  </a:extLst>
                </a:gridCol>
                <a:gridCol w="9212255">
                  <a:extLst>
                    <a:ext uri="{9D8B030D-6E8A-4147-A177-3AD203B41FA5}">
                      <a16:colId xmlns:a16="http://schemas.microsoft.com/office/drawing/2014/main" val="20001"/>
                    </a:ext>
                  </a:extLst>
                </a:gridCol>
              </a:tblGrid>
              <a:tr h="43996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タイアップへの</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誘導枠</a:t>
                      </a:r>
                      <a:endParaRPr kumimoji="1" lang="en-US" altLang="ja-JP"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200" b="0" i="0" u="none" strike="noStrike" dirty="0" smtClean="0">
                          <a:solidFill>
                            <a:schemeClr val="tx1"/>
                          </a:solidFill>
                          <a:latin typeface="メイリオ"/>
                          <a:ea typeface="メイリオ"/>
                          <a:cs typeface="Meiryo UI" pitchFamily="50" charset="-128"/>
                        </a:rPr>
                        <a:t>Yahoo!</a:t>
                      </a:r>
                      <a:r>
                        <a:rPr lang="ja-JP" altLang="en-US" sz="1200" b="0" i="0" u="none" strike="noStrike" dirty="0" smtClean="0">
                          <a:solidFill>
                            <a:schemeClr val="tx1"/>
                          </a:solidFill>
                          <a:latin typeface="メイリオ"/>
                          <a:ea typeface="メイリオ"/>
                          <a:cs typeface="Meiryo UI" pitchFamily="50" charset="-128"/>
                        </a:rPr>
                        <a:t>ディスプレイ広告（予約型／運用型）から自由選択</a:t>
                      </a:r>
                      <a:endParaRPr lang="en-US" altLang="ja-JP" sz="1200" b="0" i="0" u="none" strike="noStrike" dirty="0" smtClean="0">
                        <a:solidFill>
                          <a:schemeClr val="tx1"/>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en-US" altLang="ja-JP" sz="1000" b="0" i="0" u="none" strike="noStrike" dirty="0" smtClean="0">
                          <a:solidFill>
                            <a:schemeClr val="tx1"/>
                          </a:solidFill>
                          <a:latin typeface="メイリオ"/>
                          <a:ea typeface="メイリオ"/>
                          <a:cs typeface="Meiryo UI" pitchFamily="50" charset="-128"/>
                        </a:rPr>
                        <a:t>※</a:t>
                      </a:r>
                      <a:r>
                        <a:rPr lang="ja-JP" altLang="en-US" sz="1000" b="0" i="0" u="none" strike="noStrike" dirty="0" smtClean="0">
                          <a:solidFill>
                            <a:schemeClr val="tx1"/>
                          </a:solidFill>
                          <a:latin typeface="メイリオ"/>
                          <a:ea typeface="メイリオ"/>
                          <a:cs typeface="Meiryo UI" pitchFamily="50" charset="-128"/>
                        </a:rPr>
                        <a:t>誘導広告は代理店様・広告主様が制作し、広告管理ツールから入稿いただきます</a:t>
                      </a:r>
                      <a:endParaRPr lang="en-US" altLang="ja-JP" sz="1200" b="0" i="0" u="none" strike="noStrike"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3097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latin typeface="メイリオ"/>
                          <a:ea typeface="メイリオ"/>
                          <a:cs typeface="メイリオ" panose="020B0604030504040204" pitchFamily="50" charset="-128"/>
                        </a:rPr>
                        <a:t>・掲載場所：</a:t>
                      </a:r>
                      <a:r>
                        <a:rPr lang="en-US" altLang="ja-JP" sz="1200" dirty="0">
                          <a:latin typeface="メイリオ"/>
                          <a:ea typeface="メイリオ"/>
                          <a:cs typeface="メイリオ" panose="020B0604030504040204" pitchFamily="50" charset="-128"/>
                        </a:rPr>
                        <a:t>Yahoo!</a:t>
                      </a:r>
                      <a:r>
                        <a:rPr lang="ja-JP" altLang="en-US" sz="1200" dirty="0">
                          <a:latin typeface="メイリオ"/>
                          <a:ea typeface="メイリオ"/>
                          <a:cs typeface="メイリオ" panose="020B0604030504040204" pitchFamily="50" charset="-128"/>
                        </a:rPr>
                        <a:t>特別企画 </a:t>
                      </a:r>
                      <a:r>
                        <a:rPr lang="ja-JP" altLang="en-US" sz="1200" dirty="0" smtClean="0">
                          <a:latin typeface="メイリオ"/>
                          <a:ea typeface="メイリオ"/>
                          <a:cs typeface="メイリオ" panose="020B0604030504040204" pitchFamily="50" charset="-128"/>
                        </a:rPr>
                        <a:t>広告主様</a:t>
                      </a:r>
                      <a:r>
                        <a:rPr lang="ja-JP" altLang="en-US" sz="1200" dirty="0">
                          <a:latin typeface="メイリオ"/>
                          <a:ea typeface="メイリオ"/>
                          <a:cs typeface="メイリオ" panose="020B0604030504040204" pitchFamily="50" charset="-128"/>
                        </a:rPr>
                        <a:t>専用のページ</a:t>
                      </a:r>
                      <a:endParaRPr lang="en-US" altLang="ja-JP" sz="1200" dirty="0">
                        <a:latin typeface="メイリオ"/>
                        <a:ea typeface="メイリオ"/>
                        <a:cs typeface="メイリオ" panose="020B0604030504040204" pitchFamily="50" charset="-128"/>
                      </a:endParaRPr>
                    </a:p>
                    <a:p>
                      <a:pPr marL="0" indent="0">
                        <a:buNone/>
                      </a:pPr>
                      <a:r>
                        <a:rPr lang="ja-JP" altLang="en-US" sz="1200" dirty="0">
                          <a:latin typeface="メイリオ"/>
                          <a:ea typeface="メイリオ"/>
                          <a:cs typeface="メイリオ" panose="020B0604030504040204" pitchFamily="50" charset="-128"/>
                        </a:rPr>
                        <a:t>・デバイス：</a:t>
                      </a:r>
                      <a:r>
                        <a:rPr lang="en-US" altLang="ja-JP" sz="1200" dirty="0">
                          <a:latin typeface="メイリオ"/>
                          <a:ea typeface="メイリオ"/>
                          <a:cs typeface="メイリオ" panose="020B0604030504040204" pitchFamily="50" charset="-128"/>
                        </a:rPr>
                        <a:t>PC</a:t>
                      </a:r>
                      <a:r>
                        <a:rPr lang="ja-JP" altLang="en-US" sz="1200" dirty="0">
                          <a:latin typeface="メイリオ"/>
                          <a:ea typeface="メイリオ"/>
                          <a:cs typeface="メイリオ" panose="020B0604030504040204" pitchFamily="50" charset="-128"/>
                        </a:rPr>
                        <a:t>・スマートフォン</a:t>
                      </a:r>
                      <a:endParaRPr lang="en-US" altLang="ja-JP" sz="1200" dirty="0">
                        <a:latin typeface="メイリオ"/>
                        <a:ea typeface="メイリオ"/>
                        <a:cs typeface="メイリオ" panose="020B0604030504040204" pitchFamily="50" charset="-128"/>
                      </a:endParaRPr>
                    </a:p>
                    <a:p>
                      <a:pPr marL="0" indent="0">
                        <a:buNone/>
                      </a:pPr>
                      <a:r>
                        <a:rPr lang="ja-JP" altLang="en-US" sz="1200" dirty="0">
                          <a:latin typeface="メイリオ"/>
                          <a:ea typeface="メイリオ"/>
                          <a:cs typeface="メイリオ" panose="020B0604030504040204" pitchFamily="50" charset="-128"/>
                        </a:rPr>
                        <a:t>・ページ数：</a:t>
                      </a:r>
                      <a:r>
                        <a:rPr lang="en-US" altLang="ja-JP" sz="1200" dirty="0">
                          <a:latin typeface="メイリオ"/>
                          <a:ea typeface="メイリオ"/>
                          <a:cs typeface="メイリオ" panose="020B0604030504040204" pitchFamily="50" charset="-128"/>
                        </a:rPr>
                        <a:t>1</a:t>
                      </a:r>
                      <a:r>
                        <a:rPr lang="ja-JP" altLang="en-US" sz="1200" dirty="0">
                          <a:latin typeface="メイリオ"/>
                          <a:ea typeface="メイリオ"/>
                          <a:cs typeface="メイリオ" panose="020B0604030504040204" pitchFamily="50" charset="-128"/>
                        </a:rPr>
                        <a:t>ページ</a:t>
                      </a:r>
                      <a:endParaRPr lang="en-US" altLang="ja-JP" sz="1200" dirty="0">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・文字数：</a:t>
                      </a:r>
                      <a:r>
                        <a:rPr lang="en-US" altLang="ja-JP" sz="1200" dirty="0">
                          <a:solidFill>
                            <a:schemeClr val="tx1"/>
                          </a:solidFill>
                          <a:latin typeface="メイリオ"/>
                          <a:ea typeface="メイリオ"/>
                          <a:cs typeface="メイリオ" panose="020B0604030504040204" pitchFamily="50" charset="-128"/>
                        </a:rPr>
                        <a:t>3,000</a:t>
                      </a:r>
                      <a:r>
                        <a:rPr lang="ja-JP" altLang="en-US" sz="1200" dirty="0">
                          <a:solidFill>
                            <a:schemeClr val="tx1"/>
                          </a:solidFill>
                          <a:latin typeface="メイリオ"/>
                          <a:ea typeface="メイリオ"/>
                          <a:cs typeface="メイリオ" panose="020B0604030504040204" pitchFamily="50" charset="-128"/>
                        </a:rPr>
                        <a:t>文字</a:t>
                      </a:r>
                      <a:r>
                        <a:rPr lang="ja-JP" altLang="en-US" sz="1200" dirty="0" smtClean="0">
                          <a:solidFill>
                            <a:schemeClr val="tx1"/>
                          </a:solidFill>
                          <a:latin typeface="メイリオ"/>
                          <a:ea typeface="メイリオ"/>
                          <a:cs typeface="メイリオ" panose="020B0604030504040204" pitchFamily="50" charset="-128"/>
                        </a:rPr>
                        <a:t>程度</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更新：内容や回数などにより可否を判断させていただきます。また、別途費用が発生します。</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・二次利用：</a:t>
                      </a:r>
                      <a:r>
                        <a:rPr lang="ja-JP" altLang="en-US" sz="1200" dirty="0" smtClean="0">
                          <a:solidFill>
                            <a:schemeClr val="tx1"/>
                          </a:solidFill>
                          <a:latin typeface="メイリオ"/>
                          <a:ea typeface="メイリオ"/>
                          <a:cs typeface="メイリオ" panose="020B0604030504040204" pitchFamily="50" charset="-128"/>
                        </a:rPr>
                        <a:t>可　</a:t>
                      </a:r>
                      <a:r>
                        <a:rPr lang="en-US" altLang="ja-JP" sz="1000" dirty="0" smtClean="0">
                          <a:solidFill>
                            <a:schemeClr val="tx1"/>
                          </a:solidFill>
                          <a:latin typeface="メイリオ"/>
                          <a:ea typeface="メイリオ"/>
                          <a:cs typeface="メイリオ" panose="020B0604030504040204" pitchFamily="50" charset="-128"/>
                        </a:rPr>
                        <a:t>※</a:t>
                      </a:r>
                      <a:r>
                        <a:rPr lang="ja-JP" altLang="en-US" sz="1000" dirty="0" smtClean="0">
                          <a:solidFill>
                            <a:schemeClr val="tx1"/>
                          </a:solidFill>
                          <a:latin typeface="メイリオ"/>
                          <a:ea typeface="メイリオ"/>
                          <a:cs typeface="メイリオ" panose="020B0604030504040204" pitchFamily="50" charset="-128"/>
                        </a:rPr>
                        <a:t>内容によっては不可とさせていただく場合があります</a:t>
                      </a:r>
                      <a:endParaRPr lang="en-US" altLang="ja-JP" sz="10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smtClean="0">
                          <a:solidFill>
                            <a:schemeClr val="tx1"/>
                          </a:solidFill>
                          <a:latin typeface="メイリオ"/>
                          <a:ea typeface="メイリオ"/>
                          <a:cs typeface="メイリオ" panose="020B0604030504040204" pitchFamily="50" charset="-128"/>
                        </a:rPr>
                        <a:t>　　　　　　　　　  </a:t>
                      </a:r>
                      <a:r>
                        <a:rPr lang="en-US" altLang="ja-JP" sz="1000" dirty="0" smtClean="0">
                          <a:solidFill>
                            <a:schemeClr val="tx1"/>
                          </a:solidFill>
                          <a:latin typeface="メイリオ"/>
                          <a:ea typeface="メイリオ"/>
                          <a:cs typeface="メイリオ" panose="020B0604030504040204" pitchFamily="50" charset="-128"/>
                        </a:rPr>
                        <a:t>※</a:t>
                      </a:r>
                      <a:r>
                        <a:rPr lang="ja-JP" altLang="en-US" sz="1000" dirty="0" smtClean="0">
                          <a:solidFill>
                            <a:schemeClr val="tx1"/>
                          </a:solidFill>
                          <a:latin typeface="メイリオ"/>
                          <a:ea typeface="メイリオ"/>
                          <a:cs typeface="メイリオ" panose="020B0604030504040204" pitchFamily="50" charset="-128"/>
                        </a:rPr>
                        <a:t>利用費や条件を定めた契約を締結させていただきます</a:t>
                      </a:r>
                      <a:endParaRPr lang="en-US" altLang="ja-JP" sz="1000" dirty="0">
                        <a:solidFill>
                          <a:schemeClr val="tx1"/>
                        </a:solidFill>
                        <a:latin typeface="メイリオ"/>
                        <a:ea typeface="メイリオ"/>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54220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契約分類</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tx1"/>
                          </a:solidFill>
                          <a:latin typeface="メイリオ"/>
                          <a:ea typeface="メイリオ"/>
                          <a:cs typeface="Meiryo UI" pitchFamily="50" charset="-128"/>
                        </a:rPr>
                        <a:t>※</a:t>
                      </a:r>
                      <a:r>
                        <a:rPr kumimoji="1" lang="ja-JP" altLang="en-US" sz="1000" b="0" i="0" dirty="0">
                          <a:solidFill>
                            <a:schemeClr val="tx1"/>
                          </a:solidFill>
                          <a:latin typeface="メイリオ"/>
                          <a:ea typeface="メイリオ"/>
                          <a:cs typeface="Meiryo UI" pitchFamily="50" charset="-128"/>
                        </a:rPr>
                        <a:t>お申し込み時に選択</a:t>
                      </a:r>
                      <a:endParaRPr kumimoji="1" lang="en-US" altLang="ja-JP" sz="10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■タイアップページの制作・掲載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①契約分類：制作＋掲載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②契約サービス：</a:t>
                      </a:r>
                      <a:r>
                        <a:rPr lang="en-US" altLang="ja-JP" sz="1200" dirty="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制作＋掲載</a:t>
                      </a:r>
                      <a:r>
                        <a:rPr lang="en-US" altLang="ja-JP" sz="1200" dirty="0">
                          <a:solidFill>
                            <a:schemeClr val="tx1"/>
                          </a:solidFill>
                          <a:latin typeface="メイリオ"/>
                          <a:ea typeface="メイリオ"/>
                          <a:cs typeface="メイリオ" panose="020B0604030504040204" pitchFamily="50" charset="-128"/>
                        </a:rPr>
                        <a:t>】Yahoo!</a:t>
                      </a:r>
                      <a:r>
                        <a:rPr lang="ja-JP" altLang="en-US" sz="1200" dirty="0">
                          <a:solidFill>
                            <a:schemeClr val="tx1"/>
                          </a:solidFill>
                          <a:latin typeface="メイリオ"/>
                          <a:ea typeface="メイリオ"/>
                          <a:cs typeface="メイリオ" panose="020B0604030504040204" pitchFamily="50" charset="-128"/>
                        </a:rPr>
                        <a:t>特別企画　タイアップ</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a:t>
                      </a:r>
                      <a:r>
                        <a:rPr lang="ja-JP" altLang="en-US" sz="1200" dirty="0" smtClean="0">
                          <a:solidFill>
                            <a:schemeClr val="tx1"/>
                          </a:solidFill>
                          <a:latin typeface="+mn-lt"/>
                          <a:ea typeface="+mn-ea"/>
                          <a:cs typeface="メイリオ" panose="020B0604030504040204" pitchFamily="50" charset="-128"/>
                        </a:rPr>
                        <a:t>タイアップ　テンプレート型</a:t>
                      </a:r>
                      <a:r>
                        <a:rPr lang="ja-JP" altLang="en-US" sz="1200" dirty="0">
                          <a:solidFill>
                            <a:schemeClr val="tx1"/>
                          </a:solidFill>
                          <a:latin typeface="+mn-lt"/>
                          <a:ea typeface="+mn-ea"/>
                          <a:cs typeface="メイリオ" panose="020B0604030504040204" pitchFamily="50" charset="-128"/>
                        </a:rPr>
                        <a:t>　制作・</a:t>
                      </a:r>
                      <a:r>
                        <a:rPr lang="ja-JP" altLang="en-US" sz="1200" dirty="0" smtClean="0">
                          <a:solidFill>
                            <a:schemeClr val="tx1"/>
                          </a:solidFill>
                          <a:latin typeface="+mn-lt"/>
                          <a:ea typeface="+mn-ea"/>
                          <a:cs typeface="メイリオ" panose="020B0604030504040204" pitchFamily="50" charset="-128"/>
                        </a:rPr>
                        <a:t>掲載費</a:t>
                      </a:r>
                      <a:endParaRPr lang="en-US" altLang="ja-JP" sz="12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8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mn-lt"/>
                          <a:ea typeface="+mn-ea"/>
                          <a:cs typeface="メイリオ" panose="020B0604030504040204" pitchFamily="50" charset="-128"/>
                        </a:rPr>
                        <a:t>■１か月</a:t>
                      </a:r>
                      <a:r>
                        <a:rPr lang="ja-JP" altLang="en-US" sz="1200" dirty="0">
                          <a:solidFill>
                            <a:schemeClr val="tx1"/>
                          </a:solidFill>
                          <a:latin typeface="+mn-lt"/>
                          <a:ea typeface="+mn-ea"/>
                          <a:cs typeface="メイリオ" panose="020B0604030504040204" pitchFamily="50" charset="-128"/>
                        </a:rPr>
                        <a:t>超</a:t>
                      </a:r>
                      <a:r>
                        <a:rPr lang="ja-JP" altLang="en-US" sz="1200" dirty="0" smtClean="0">
                          <a:solidFill>
                            <a:schemeClr val="tx1"/>
                          </a:solidFill>
                          <a:latin typeface="+mn-lt"/>
                          <a:ea typeface="+mn-ea"/>
                          <a:cs typeface="メイリオ" panose="020B0604030504040204" pitchFamily="50" charset="-128"/>
                        </a:rPr>
                        <a:t>の期間での掲載延長</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①契約分類：掲載</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②契約サービス：</a:t>
                      </a:r>
                      <a:r>
                        <a:rPr lang="en-US" altLang="ja-JP" sz="1200" dirty="0">
                          <a:solidFill>
                            <a:schemeClr val="tx1"/>
                          </a:solidFill>
                          <a:latin typeface="+mn-lt"/>
                          <a:ea typeface="+mn-ea"/>
                          <a:cs typeface="メイリオ" panose="020B0604030504040204" pitchFamily="50" charset="-128"/>
                        </a:rPr>
                        <a:t>【</a:t>
                      </a:r>
                      <a:r>
                        <a:rPr lang="ja-JP" altLang="en-US" sz="1200" dirty="0">
                          <a:solidFill>
                            <a:schemeClr val="tx1"/>
                          </a:solidFill>
                          <a:latin typeface="+mn-lt"/>
                          <a:ea typeface="+mn-ea"/>
                          <a:cs typeface="メイリオ" panose="020B0604030504040204" pitchFamily="50" charset="-128"/>
                        </a:rPr>
                        <a:t>掲載</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　掲載延長</a:t>
                      </a:r>
                      <a:r>
                        <a:rPr lang="ja-JP" altLang="en-US" sz="1200" dirty="0" smtClean="0">
                          <a:solidFill>
                            <a:schemeClr val="tx1"/>
                          </a:solidFill>
                          <a:latin typeface="+mn-lt"/>
                          <a:ea typeface="+mn-ea"/>
                          <a:cs typeface="メイリオ" panose="020B0604030504040204" pitchFamily="50" charset="-128"/>
                        </a:rPr>
                        <a:t>費用</a:t>
                      </a:r>
                      <a:endParaRPr lang="en-US" altLang="ja-JP" sz="1200" dirty="0">
                        <a:solidFill>
                          <a:schemeClr val="tx1"/>
                        </a:solidFill>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7624747"/>
                  </a:ext>
                </a:extLst>
              </a:tr>
              <a:tr h="41944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latin typeface="メイリオ"/>
                          <a:ea typeface="メイリオ"/>
                        </a:rPr>
                        <a:t>掲載期間</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a:latin typeface="メイリオ"/>
                          <a:ea typeface="メイリオ"/>
                          <a:cs typeface="Meiryo UI" panose="020B0604030504040204" pitchFamily="50" charset="-128"/>
                        </a:rPr>
                        <a:t>～</a:t>
                      </a:r>
                      <a:r>
                        <a:rPr lang="en-US" altLang="ja-JP" sz="1200" dirty="0">
                          <a:latin typeface="メイリオ"/>
                          <a:ea typeface="メイリオ"/>
                          <a:cs typeface="Meiryo UI" panose="020B0604030504040204" pitchFamily="50" charset="-128"/>
                        </a:rPr>
                        <a:t>1</a:t>
                      </a:r>
                      <a:r>
                        <a:rPr lang="ja-JP" altLang="en-US" sz="1200" dirty="0">
                          <a:latin typeface="メイリオ"/>
                          <a:ea typeface="メイリオ"/>
                          <a:cs typeface="Meiryo UI" panose="020B0604030504040204" pitchFamily="50" charset="-128"/>
                        </a:rPr>
                        <a:t>か月間（平日掲載開始）</a:t>
                      </a:r>
                      <a:endParaRPr lang="en-US" altLang="ja-JP" sz="1200" dirty="0">
                        <a:latin typeface="メイリオ"/>
                        <a:ea typeface="メイリオ"/>
                        <a:cs typeface="Meiryo UI" panose="020B0604030504040204" pitchFamily="50" charset="-128"/>
                      </a:endParaRPr>
                    </a:p>
                    <a:p>
                      <a:r>
                        <a:rPr lang="en-US" altLang="ja-JP" sz="1000" dirty="0">
                          <a:latin typeface="メイリオ"/>
                          <a:ea typeface="メイリオ"/>
                          <a:cs typeface="Meiryo UI" panose="020B0604030504040204" pitchFamily="50" charset="-128"/>
                        </a:rPr>
                        <a:t>※</a:t>
                      </a:r>
                      <a:r>
                        <a:rPr lang="ja-JP" altLang="en-US" sz="1000" dirty="0">
                          <a:latin typeface="メイリオ"/>
                          <a:ea typeface="メイリオ"/>
                          <a:cs typeface="Meiryo UI" panose="020B0604030504040204" pitchFamily="50" charset="-128"/>
                        </a:rPr>
                        <a:t>タイアップページは、掲載開始日の前営業日までにアッします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54475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lt"/>
                          <a:ea typeface="+mn-ea"/>
                        </a:rPr>
                        <a:t>■誘導広告</a:t>
                      </a:r>
                      <a:endParaRPr kumimoji="1" lang="en-US" altLang="ja-JP" sz="12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solidFill>
                          <a:effectLst/>
                          <a:uLnTx/>
                          <a:uFillTx/>
                          <a:latin typeface="+mn-lt"/>
                          <a:ea typeface="+mn-ea"/>
                        </a:rPr>
                        <a:t>400</a:t>
                      </a:r>
                      <a:r>
                        <a:rPr kumimoji="1" lang="ja-JP" altLang="en-US" sz="1200" b="0" u="none" strike="noStrike" kern="1200" cap="none" spc="0" normalizeH="0" baseline="0" noProof="0" dirty="0">
                          <a:ln>
                            <a:noFill/>
                          </a:ln>
                          <a:solidFill>
                            <a:schemeClr val="tx1"/>
                          </a:solidFill>
                          <a:effectLst/>
                          <a:uLnTx/>
                          <a:uFillTx/>
                          <a:latin typeface="+mn-lt"/>
                          <a:ea typeface="+mn-ea"/>
                        </a:rPr>
                        <a:t>万円～（ネット） </a:t>
                      </a:r>
                      <a:r>
                        <a:rPr kumimoji="1" lang="ja-JP" altLang="en-US" sz="1200" b="0" u="none" strike="noStrike" kern="1200" cap="none" spc="0" normalizeH="0" baseline="0" noProof="0" dirty="0" smtClean="0">
                          <a:ln>
                            <a:noFill/>
                          </a:ln>
                          <a:solidFill>
                            <a:schemeClr val="tx1"/>
                          </a:solidFill>
                          <a:effectLst/>
                          <a:uLnTx/>
                          <a:uFillTx/>
                          <a:latin typeface="+mn-lt"/>
                          <a:ea typeface="+mn-ea"/>
                        </a:rPr>
                        <a:t>／</a:t>
                      </a:r>
                      <a:r>
                        <a:rPr kumimoji="1" lang="en-US" altLang="ja-JP" sz="1200" b="0" u="none" strike="noStrike" kern="1200" cap="none" spc="0" normalizeH="0" baseline="0" noProof="0" dirty="0" smtClean="0">
                          <a:ln>
                            <a:noFill/>
                          </a:ln>
                          <a:solidFill>
                            <a:schemeClr val="tx1"/>
                          </a:solidFill>
                          <a:effectLst/>
                          <a:uLnTx/>
                          <a:uFillTx/>
                          <a:latin typeface="+mn-lt"/>
                          <a:ea typeface="+mn-ea"/>
                        </a:rPr>
                        <a:t>Yahoo!</a:t>
                      </a:r>
                      <a:r>
                        <a:rPr kumimoji="1" lang="ja-JP" altLang="en-US" sz="1200" b="0" u="none" strike="noStrike" kern="1200" cap="none" spc="0" normalizeH="0" baseline="0" noProof="0" dirty="0" smtClean="0">
                          <a:ln>
                            <a:noFill/>
                          </a:ln>
                          <a:solidFill>
                            <a:schemeClr val="tx1"/>
                          </a:solidFill>
                          <a:effectLst/>
                          <a:uLnTx/>
                          <a:uFillTx/>
                          <a:latin typeface="+mn-lt"/>
                          <a:ea typeface="+mn-ea"/>
                        </a:rPr>
                        <a:t>ディプレイ広告の広告管理ツールからお申し込み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予約型の場合、</a:t>
                      </a:r>
                      <a:r>
                        <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500</a:t>
                      </a:r>
                      <a:r>
                        <a:rPr kumimoji="1" lang="ja-JP" altLang="en-US"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万円～（グロス）となります</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mn-lt"/>
                          <a:ea typeface="+mn-ea"/>
                        </a:rPr>
                        <a:t>■タイアップページの制作</a:t>
                      </a:r>
                      <a:r>
                        <a:rPr kumimoji="1" lang="ja-JP" altLang="en-US" sz="1200" b="0" u="none" strike="noStrike" kern="1200" cap="none" spc="0" normalizeH="0" baseline="0" noProof="0" dirty="0">
                          <a:ln>
                            <a:noFill/>
                          </a:ln>
                          <a:solidFill>
                            <a:schemeClr val="tx1"/>
                          </a:solidFill>
                          <a:effectLst/>
                          <a:uLnTx/>
                          <a:uFillTx/>
                          <a:latin typeface="+mn-lt"/>
                          <a:ea typeface="+mn-ea"/>
                        </a:rPr>
                        <a:t>・</a:t>
                      </a:r>
                      <a:r>
                        <a:rPr kumimoji="1" lang="ja-JP" altLang="en-US" sz="1200" b="0" u="none" strike="noStrike" kern="1200" cap="none" spc="0" normalizeH="0" baseline="0" noProof="0" dirty="0" smtClean="0">
                          <a:ln>
                            <a:noFill/>
                          </a:ln>
                          <a:solidFill>
                            <a:schemeClr val="tx1"/>
                          </a:solidFill>
                          <a:effectLst/>
                          <a:uLnTx/>
                          <a:uFillTx/>
                          <a:latin typeface="+mn-lt"/>
                          <a:ea typeface="+mn-ea"/>
                        </a:rPr>
                        <a:t>掲載</a:t>
                      </a:r>
                      <a:endParaRPr kumimoji="1" lang="en-US" altLang="ja-JP" sz="12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solidFill>
                          <a:effectLst/>
                          <a:uLnTx/>
                          <a:uFillTx/>
                          <a:latin typeface="+mn-lt"/>
                          <a:ea typeface="+mn-ea"/>
                        </a:rPr>
                        <a:t>80</a:t>
                      </a:r>
                      <a:r>
                        <a:rPr kumimoji="1" lang="ja-JP" altLang="en-US" sz="1200" b="0" u="none" strike="noStrike" kern="1200" cap="none" spc="0" normalizeH="0" baseline="0" noProof="0" dirty="0">
                          <a:ln>
                            <a:noFill/>
                          </a:ln>
                          <a:solidFill>
                            <a:schemeClr val="tx1"/>
                          </a:solidFill>
                          <a:effectLst/>
                          <a:uLnTx/>
                          <a:uFillTx/>
                          <a:latin typeface="+mn-lt"/>
                          <a:ea typeface="+mn-ea"/>
                        </a:rPr>
                        <a:t>万円～（ネット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a:t>
                      </a:r>
                      <a:r>
                        <a:rPr kumimoji="1" lang="ja-JP" altLang="en-US" sz="1200" b="0" u="none" strike="noStrike" kern="1200" cap="none" spc="0" normalizeH="0" baseline="0" noProof="0" dirty="0">
                          <a:ln>
                            <a:noFill/>
                          </a:ln>
                          <a:solidFill>
                            <a:schemeClr val="tx1"/>
                          </a:solidFill>
                          <a:effectLst/>
                          <a:uLnTx/>
                          <a:uFillTx/>
                          <a:latin typeface="+mn-lt"/>
                          <a:ea typeface="+mn-ea"/>
                        </a:rPr>
                        <a:t>見積もり：</a:t>
                      </a:r>
                      <a:r>
                        <a:rPr kumimoji="1" lang="ja-JP" altLang="en-US" sz="1200" b="0" u="none" strike="noStrike" kern="1200" cap="none" spc="0" normalizeH="0" baseline="0" noProof="0" dirty="0" smtClean="0">
                          <a:ln>
                            <a:noFill/>
                          </a:ln>
                          <a:solidFill>
                            <a:schemeClr val="tx1"/>
                          </a:solidFill>
                          <a:effectLst/>
                          <a:uLnTx/>
                          <a:uFillTx/>
                          <a:latin typeface="+mn-lt"/>
                          <a:ea typeface="+mn-ea"/>
                        </a:rPr>
                        <a:t>必要／専用フォームからお申し込み</a:t>
                      </a:r>
                      <a:endParaRPr kumimoji="1" lang="en-US" altLang="ja-JP" sz="10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企画内容によって、別途費用が発生する場合が</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あります</a:t>
                      </a:r>
                      <a:endParaRPr kumimoji="1" lang="en-US" altLang="ja-JP" sz="10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smtClean="0">
                        <a:ln>
                          <a:noFill/>
                        </a:ln>
                        <a:solidFill>
                          <a:schemeClr val="tx1"/>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■１か月超の期間での掲載延長</a:t>
                      </a:r>
                      <a:endParaRPr kumimoji="1" lang="en-US" altLang="ja-JP" sz="12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3,000</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円</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日（ネット）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／事前見積もり：不要／専用フォームからお申し込み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ただし、広告誘導を追加購入いただく場合無償となります</a:t>
                      </a:r>
                      <a:endPar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192885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スペック詳細（プラン共通）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1066321994"/>
              </p:ext>
            </p:extLst>
          </p:nvPr>
        </p:nvGraphicFramePr>
        <p:xfrm>
          <a:off x="551384" y="972810"/>
          <a:ext cx="11089232" cy="2441852"/>
        </p:xfrm>
        <a:graphic>
          <a:graphicData uri="http://schemas.openxmlformats.org/drawingml/2006/table">
            <a:tbl>
              <a:tblPr firstRow="1" bandRow="1"/>
              <a:tblGrid>
                <a:gridCol w="1869388">
                  <a:extLst>
                    <a:ext uri="{9D8B030D-6E8A-4147-A177-3AD203B41FA5}">
                      <a16:colId xmlns:a16="http://schemas.microsoft.com/office/drawing/2014/main" val="20000"/>
                    </a:ext>
                  </a:extLst>
                </a:gridCol>
                <a:gridCol w="9219844">
                  <a:extLst>
                    <a:ext uri="{9D8B030D-6E8A-4147-A177-3AD203B41FA5}">
                      <a16:colId xmlns:a16="http://schemas.microsoft.com/office/drawing/2014/main" val="20001"/>
                    </a:ext>
                  </a:extLst>
                </a:gridCol>
              </a:tblGrid>
              <a:tr h="80000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tx1"/>
                          </a:solidFill>
                          <a:latin typeface="メイリオ"/>
                          <a:ea typeface="メイリオ"/>
                          <a:cs typeface="Meiryo UI" pitchFamily="50" charset="-128"/>
                        </a:rPr>
                        <a:t>お申し込み期限</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2</a:t>
                      </a:r>
                      <a:r>
                        <a:rPr kumimoji="1" lang="ja-JP" altLang="en-US" sz="1200" b="0" u="none" strike="noStrike" kern="1200" cap="none" spc="0" normalizeH="0" baseline="0" noProof="0" dirty="0">
                          <a:ln>
                            <a:noFill/>
                          </a:ln>
                          <a:solidFill>
                            <a:schemeClr val="tx1"/>
                          </a:solidFill>
                          <a:effectLst/>
                          <a:uLnTx/>
                          <a:uFillTx/>
                          <a:latin typeface="メイリオ"/>
                          <a:ea typeface="メイリオ"/>
                        </a:rPr>
                        <a:t>か</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月半前</a:t>
                      </a:r>
                      <a:r>
                        <a:rPr kumimoji="1" lang="ja-JP" altLang="en-US" sz="1200" b="0" u="none" strike="noStrike" kern="1200" cap="none" spc="0" normalizeH="0" baseline="0" noProof="0" dirty="0">
                          <a:ln>
                            <a:noFill/>
                          </a:ln>
                          <a:solidFill>
                            <a:schemeClr val="tx1"/>
                          </a:solidFill>
                          <a:effectLst/>
                          <a:uLnTx/>
                          <a:uFillTx/>
                          <a:latin typeface="メイリオ"/>
                          <a:ea typeface="メイリオ"/>
                        </a:rPr>
                        <a:t>までにお申し込み</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ください</a:t>
                      </a: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dirty="0" smtClean="0">
                          <a:solidFill>
                            <a:schemeClr val="tx1"/>
                          </a:solidFill>
                          <a:effectLst/>
                          <a:latin typeface="+mn-lt"/>
                          <a:ea typeface="+mn-ea"/>
                          <a:cs typeface="+mn-cs"/>
                        </a:rPr>
                        <a:t>※</a:t>
                      </a:r>
                      <a:r>
                        <a:rPr kumimoji="1" lang="ja-JP" altLang="en-US" sz="1000" b="0" i="0" kern="1200" dirty="0" smtClean="0">
                          <a:solidFill>
                            <a:schemeClr val="tx1"/>
                          </a:solidFill>
                          <a:effectLst/>
                          <a:latin typeface="+mn-lt"/>
                          <a:ea typeface="+mn-ea"/>
                          <a:cs typeface="+mn-cs"/>
                        </a:rPr>
                        <a:t>主にカスタマイズ型において、内容によって上記期限以前にお申し込みが必要となる場合があります</a:t>
                      </a:r>
                      <a:endParaRPr kumimoji="1" lang="en-US" altLang="ja-JP" sz="7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a:ln>
                            <a:noFill/>
                          </a:ln>
                          <a:solidFill>
                            <a:schemeClr val="tx1"/>
                          </a:solidFill>
                          <a:effectLst/>
                          <a:uLnTx/>
                          <a:uFillTx/>
                          <a:latin typeface="メイリオ"/>
                          <a:ea typeface="メイリオ"/>
                        </a:rPr>
                        <a:t>5</a:t>
                      </a:r>
                      <a:r>
                        <a:rPr kumimoji="1" lang="ja-JP" altLang="en-US" sz="1000" b="0" u="none" strike="noStrike" kern="1200" cap="none" spc="0" normalizeH="0" baseline="0" noProof="0" dirty="0">
                          <a:ln>
                            <a:noFill/>
                          </a:ln>
                          <a:solidFill>
                            <a:schemeClr val="tx1"/>
                          </a:solidFill>
                          <a:effectLst/>
                          <a:uLnTx/>
                          <a:uFillTx/>
                          <a:latin typeface="メイリオ"/>
                          <a:ea typeface="メイリオ"/>
                        </a:rPr>
                        <a:t>営業日前までに掲載期間のご連絡をメールでいただきます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32871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latin typeface="+mn-lt"/>
                          <a:ea typeface="+mn-ea"/>
                        </a:rPr>
                        <a:t>有効期限</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smtClean="0">
                          <a:latin typeface="メイリオ"/>
                          <a:ea typeface="メイリオ"/>
                          <a:cs typeface="Meiryo UI" panose="020B0604030504040204" pitchFamily="50" charset="-128"/>
                        </a:rPr>
                        <a:t>2022</a:t>
                      </a:r>
                      <a:r>
                        <a:rPr lang="ja-JP" altLang="en-US" sz="1200" dirty="0" smtClean="0">
                          <a:latin typeface="メイリオ"/>
                          <a:ea typeface="メイリオ"/>
                          <a:cs typeface="Meiryo UI" panose="020B0604030504040204" pitchFamily="50" charset="-128"/>
                        </a:rPr>
                        <a:t>年</a:t>
                      </a:r>
                      <a:r>
                        <a:rPr lang="en-US" altLang="ja-JP" sz="1200" dirty="0" smtClean="0">
                          <a:latin typeface="メイリオ"/>
                          <a:ea typeface="メイリオ"/>
                          <a:cs typeface="Meiryo UI" panose="020B0604030504040204" pitchFamily="50" charset="-128"/>
                        </a:rPr>
                        <a:t>9</a:t>
                      </a:r>
                      <a:r>
                        <a:rPr lang="ja-JP" altLang="en-US" sz="1200" dirty="0" smtClean="0">
                          <a:latin typeface="メイリオ"/>
                          <a:ea typeface="メイリオ"/>
                          <a:cs typeface="Meiryo UI" panose="020B0604030504040204" pitchFamily="50" charset="-128"/>
                        </a:rPr>
                        <a:t>月</a:t>
                      </a:r>
                      <a:r>
                        <a:rPr lang="en-US" altLang="ja-JP" sz="1200" dirty="0" smtClean="0">
                          <a:latin typeface="メイリオ"/>
                          <a:ea typeface="メイリオ"/>
                          <a:cs typeface="Meiryo UI" panose="020B0604030504040204" pitchFamily="50" charset="-128"/>
                        </a:rPr>
                        <a:t>30</a:t>
                      </a:r>
                      <a:r>
                        <a:rPr lang="ja-JP" altLang="en-US" sz="1200" dirty="0" smtClean="0">
                          <a:latin typeface="メイリオ"/>
                          <a:ea typeface="メイリオ"/>
                          <a:cs typeface="Meiryo UI" panose="020B0604030504040204" pitchFamily="50" charset="-128"/>
                        </a:rPr>
                        <a:t>日掲載</a:t>
                      </a:r>
                      <a:r>
                        <a:rPr lang="ja-JP" altLang="en-US" sz="1200" dirty="0">
                          <a:latin typeface="メイリオ"/>
                          <a:ea typeface="メイリオ"/>
                          <a:cs typeface="Meiryo UI" panose="020B0604030504040204" pitchFamily="50" charset="-128"/>
                        </a:rPr>
                        <a:t>終了分</a:t>
                      </a:r>
                      <a:endParaRPr lang="ja-JP" altLang="en-US" sz="1200" dirty="0">
                        <a:latin typeface="メイリオ"/>
                        <a:ea typeface="メイリオ"/>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52225600"/>
                  </a:ext>
                </a:extLst>
              </a:tr>
              <a:tr h="4375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メイリオ"/>
                          <a:ea typeface="メイリオ"/>
                          <a:cs typeface="Verdana" pitchFamily="34" charset="0"/>
                        </a:rPr>
                        <a:t>PV</a:t>
                      </a:r>
                      <a:r>
                        <a:rPr lang="ja-JP" altLang="en-US" sz="1200" dirty="0">
                          <a:solidFill>
                            <a:schemeClr val="tx1"/>
                          </a:solidFill>
                          <a:latin typeface="メイリオ"/>
                          <a:ea typeface="メイリオ"/>
                          <a:cs typeface="Verdana" pitchFamily="34" charset="0"/>
                        </a:rPr>
                        <a:t>・</a:t>
                      </a:r>
                      <a:r>
                        <a:rPr lang="en-US" altLang="ja-JP" sz="1200" dirty="0">
                          <a:solidFill>
                            <a:schemeClr val="tx1"/>
                          </a:solidFill>
                          <a:latin typeface="メイリオ"/>
                          <a:ea typeface="メイリオ"/>
                          <a:cs typeface="Verdana" pitchFamily="34" charset="0"/>
                        </a:rPr>
                        <a:t>UB</a:t>
                      </a:r>
                      <a:r>
                        <a:rPr lang="ja-JP" altLang="en-US" sz="1200" dirty="0">
                          <a:solidFill>
                            <a:schemeClr val="tx1"/>
                          </a:solidFill>
                          <a:latin typeface="メイリオ"/>
                          <a:ea typeface="メイリオ"/>
                          <a:cs typeface="Verdana" pitchFamily="34" charset="0"/>
                        </a:rPr>
                        <a:t>・ページ内リンクの</a:t>
                      </a:r>
                      <a:r>
                        <a:rPr lang="ja-JP" altLang="en-US" sz="1200" dirty="0" smtClean="0">
                          <a:solidFill>
                            <a:schemeClr val="tx1"/>
                          </a:solidFill>
                          <a:latin typeface="メイリオ"/>
                          <a:ea typeface="メイリオ"/>
                          <a:cs typeface="Verdana" pitchFamily="34" charset="0"/>
                        </a:rPr>
                        <a:t>クリック数など</a:t>
                      </a:r>
                      <a:endParaRPr lang="en-US" altLang="ja-JP" sz="1200" dirty="0">
                        <a:solidFill>
                          <a:schemeClr val="tx1"/>
                        </a:solidFill>
                        <a:latin typeface="メイリオ"/>
                        <a:ea typeface="メイリオ"/>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メイリオ"/>
                          <a:ea typeface="メイリオ"/>
                          <a:cs typeface="Verdana" pitchFamily="34" charset="0"/>
                        </a:rPr>
                        <a:t>※</a:t>
                      </a:r>
                      <a:r>
                        <a:rPr lang="ja-JP" altLang="en-US" sz="1000" dirty="0">
                          <a:solidFill>
                            <a:schemeClr val="tx1"/>
                          </a:solidFill>
                          <a:latin typeface="メイリオ"/>
                          <a:ea typeface="メイリオ"/>
                          <a:cs typeface="Verdana" pitchFamily="34" charset="0"/>
                        </a:rPr>
                        <a:t>掲載終了から</a:t>
                      </a:r>
                      <a:r>
                        <a:rPr lang="en-US" altLang="ja-JP" sz="1000" dirty="0">
                          <a:solidFill>
                            <a:schemeClr val="tx1"/>
                          </a:solidFill>
                          <a:latin typeface="メイリオ"/>
                          <a:ea typeface="メイリオ"/>
                          <a:cs typeface="Verdana" pitchFamily="34" charset="0"/>
                        </a:rPr>
                        <a:t>2</a:t>
                      </a:r>
                      <a:r>
                        <a:rPr lang="ja-JP" altLang="en-US" sz="1000" dirty="0">
                          <a:solidFill>
                            <a:schemeClr val="tx1"/>
                          </a:solidFill>
                          <a:latin typeface="メイリオ"/>
                          <a:ea typeface="メイリオ"/>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120150108"/>
                  </a:ext>
                </a:extLst>
              </a:tr>
              <a:tr h="87563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Meiryo UI" panose="020B0604030504040204" pitchFamily="50" charset="-128"/>
                        </a:rPr>
                        <a:t>・タイアップ</a:t>
                      </a:r>
                      <a:r>
                        <a:rPr lang="ja-JP" altLang="en-US" sz="1200" dirty="0">
                          <a:solidFill>
                            <a:schemeClr val="tx1"/>
                          </a:solidFill>
                          <a:latin typeface="メイリオ"/>
                          <a:ea typeface="メイリオ"/>
                          <a:cs typeface="Meiryo UI" panose="020B0604030504040204" pitchFamily="50" charset="-128"/>
                        </a:rPr>
                        <a:t>読者に対する</a:t>
                      </a:r>
                      <a:r>
                        <a:rPr lang="ja-JP" altLang="en-US" sz="1200" dirty="0">
                          <a:solidFill>
                            <a:schemeClr val="tx1"/>
                          </a:solidFill>
                          <a:latin typeface="+mn-lt"/>
                          <a:ea typeface="+mn-ea"/>
                          <a:cs typeface="Meiryo UI" panose="020B0604030504040204" pitchFamily="50" charset="-128"/>
                        </a:rPr>
                        <a:t>アンケートを無償で実施することが可能です。</a:t>
                      </a:r>
                      <a:endParaRPr lang="en-US" altLang="ja-JP" sz="1200" dirty="0">
                        <a:solidFill>
                          <a:schemeClr val="tx1"/>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tx1"/>
                          </a:solidFill>
                          <a:effectLst/>
                          <a:uLnTx/>
                          <a:uFillTx/>
                          <a:latin typeface="+mn-lt"/>
                          <a:ea typeface="+mn-ea"/>
                        </a:rPr>
                        <a:t>※</a:t>
                      </a:r>
                      <a:r>
                        <a:rPr kumimoji="1" lang="ja-JP" altLang="en-US" sz="1000" b="0" u="none" strike="noStrike" kern="1200" cap="none" spc="0" normalizeH="0" baseline="0" noProof="0" dirty="0">
                          <a:ln>
                            <a:noFill/>
                          </a:ln>
                          <a:solidFill>
                            <a:schemeClr val="tx1"/>
                          </a:solidFill>
                          <a:effectLst/>
                          <a:uLnTx/>
                          <a:uFillTx/>
                          <a:latin typeface="+mn-lt"/>
                          <a:ea typeface="+mn-ea"/>
                        </a:rPr>
                        <a:t>定型のアンケートのため、設問をカスタマイズすることは</a:t>
                      </a:r>
                      <a:r>
                        <a:rPr kumimoji="1" lang="ja-JP" altLang="en-US" sz="1000" b="0" u="none" strike="noStrike" kern="1200" cap="none" spc="0" normalizeH="0" baseline="0" noProof="0" dirty="0" smtClean="0">
                          <a:ln>
                            <a:noFill/>
                          </a:ln>
                          <a:solidFill>
                            <a:schemeClr val="tx1"/>
                          </a:solidFill>
                          <a:effectLst/>
                          <a:uLnTx/>
                          <a:uFillTx/>
                          <a:latin typeface="+mn-lt"/>
                          <a:ea typeface="+mn-ea"/>
                        </a:rPr>
                        <a:t>不可</a:t>
                      </a:r>
                      <a:endParaRPr kumimoji="1" lang="en-US" altLang="ja-JP" sz="10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smtClean="0">
                          <a:solidFill>
                            <a:schemeClr val="tx1"/>
                          </a:solidFill>
                          <a:effectLst/>
                          <a:latin typeface="+mn-lt"/>
                          <a:ea typeface="+mn-ea"/>
                          <a:cs typeface="+mn-cs"/>
                        </a:rPr>
                        <a:t>・原則として、</a:t>
                      </a:r>
                      <a:r>
                        <a:rPr kumimoji="1" lang="en-US" altLang="ja-JP" sz="1200" b="0" i="0" kern="1200" dirty="0" smtClean="0">
                          <a:solidFill>
                            <a:schemeClr val="tx1"/>
                          </a:solidFill>
                          <a:effectLst/>
                          <a:latin typeface="+mn-lt"/>
                          <a:ea typeface="+mn-ea"/>
                          <a:cs typeface="+mn-cs"/>
                        </a:rPr>
                        <a:t>1</a:t>
                      </a:r>
                      <a:r>
                        <a:rPr kumimoji="1" lang="ja-JP" altLang="en-US" sz="1200" b="0" i="0" kern="1200" dirty="0" smtClean="0">
                          <a:solidFill>
                            <a:schemeClr val="tx1"/>
                          </a:solidFill>
                          <a:effectLst/>
                          <a:latin typeface="+mn-lt"/>
                          <a:ea typeface="+mn-ea"/>
                          <a:cs typeface="+mn-cs"/>
                        </a:rPr>
                        <a:t>社単独でのご協賛に限り、複数社による連合協賛形式は不可となります。</a:t>
                      </a:r>
                      <a:endParaRPr kumimoji="1" lang="en-US" altLang="ja-JP" sz="700" b="0" u="none" strike="noStrike" kern="1200" cap="none" spc="0" normalizeH="0" baseline="0" noProof="0" dirty="0">
                        <a:ln>
                          <a:noFill/>
                        </a:ln>
                        <a:solidFill>
                          <a:schemeClr val="tx1"/>
                        </a:solidFill>
                        <a:effectLst/>
                        <a:uLnTx/>
                        <a:uFillTx/>
                        <a:latin typeface="+mn-lt"/>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975816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実施</a:t>
            </a:r>
            <a:r>
              <a:rPr lang="ja-JP" altLang="en-US" dirty="0"/>
              <a:t>フロ</a:t>
            </a:r>
            <a:r>
              <a:rPr lang="ja-JP" altLang="en-US" dirty="0" smtClean="0"/>
              <a:t>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テキスト ボックス 5"/>
          <p:cNvSpPr txBox="1"/>
          <p:nvPr/>
        </p:nvSpPr>
        <p:spPr>
          <a:xfrm>
            <a:off x="1567040" y="5896642"/>
            <a:ext cx="8775257" cy="86177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各工程で弊社内確認を行います。社内指摘事項は、広告主様側で特別な理由がない限り修正いたします。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薬機法など、法的な規制がかかる商品、プロモーションでは、制作期間が増加する場合があります。</a:t>
            </a:r>
            <a:r>
              <a:rPr kumimoji="0" lang="en-US" altLang="ja-JP" sz="1000" b="0" i="0" u="none" strike="noStrike" kern="0" cap="none" spc="0" normalizeH="0" baseline="0" noProof="0" dirty="0">
                <a:ln>
                  <a:noFill/>
                </a:ln>
                <a:solidFill>
                  <a:prstClr val="black"/>
                </a:solidFill>
                <a:effectLst/>
                <a:uLnTx/>
                <a:uFillTx/>
              </a:rPr>
              <a:t/>
            </a:r>
            <a:br>
              <a:rPr kumimoji="0" lang="en-US" altLang="ja-JP" sz="1000" b="0" i="0" u="none" strike="noStrike" kern="0" cap="none" spc="0" normalizeH="0" baseline="0" noProof="0" dirty="0">
                <a:ln>
                  <a:noFill/>
                </a:ln>
                <a:solidFill>
                  <a:prstClr val="black"/>
                </a:solidFill>
                <a:effectLst/>
                <a:uLnTx/>
                <a:uFillTx/>
              </a:rPr>
            </a:b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rPr>
              <a:t>　</a:t>
            </a:r>
            <a:endParaRPr kumimoji="0" lang="en-US" altLang="ja-JP" sz="1000" b="0" i="0" u="none" strike="noStrike" kern="0" cap="none" spc="0" normalizeH="0" baseline="0" noProof="0" dirty="0">
              <a:ln>
                <a:noFill/>
              </a:ln>
              <a:solidFill>
                <a:prstClr val="black"/>
              </a:solidFill>
              <a:effectLst/>
              <a:uLnTx/>
              <a:uFillTx/>
            </a:endParaRPr>
          </a:p>
        </p:txBody>
      </p:sp>
      <p:sp>
        <p:nvSpPr>
          <p:cNvPr id="7" name="ホームベース 6"/>
          <p:cNvSpPr/>
          <p:nvPr/>
        </p:nvSpPr>
        <p:spPr>
          <a:xfrm>
            <a:off x="8197641" y="980728"/>
            <a:ext cx="315494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8" name="ホームベース 7"/>
          <p:cNvSpPr/>
          <p:nvPr/>
        </p:nvSpPr>
        <p:spPr>
          <a:xfrm>
            <a:off x="7019383" y="980728"/>
            <a:ext cx="2893041"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9" name="ホームベース 8"/>
          <p:cNvSpPr/>
          <p:nvPr/>
        </p:nvSpPr>
        <p:spPr>
          <a:xfrm>
            <a:off x="5017331" y="980728"/>
            <a:ext cx="3526942"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0" name="ホームベース 9"/>
          <p:cNvSpPr/>
          <p:nvPr/>
        </p:nvSpPr>
        <p:spPr>
          <a:xfrm>
            <a:off x="4586824" y="980728"/>
            <a:ext cx="2432560"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1" name="ホームベース 10"/>
          <p:cNvSpPr/>
          <p:nvPr/>
        </p:nvSpPr>
        <p:spPr>
          <a:xfrm>
            <a:off x="3317727" y="980728"/>
            <a:ext cx="241823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2" name="ホームベース 11"/>
          <p:cNvSpPr/>
          <p:nvPr/>
        </p:nvSpPr>
        <p:spPr>
          <a:xfrm>
            <a:off x="2104870" y="980728"/>
            <a:ext cx="2204466"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3" name="ホームベース 12"/>
          <p:cNvSpPr/>
          <p:nvPr/>
        </p:nvSpPr>
        <p:spPr>
          <a:xfrm>
            <a:off x="845959" y="980728"/>
            <a:ext cx="207824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4" name="正方形/長方形 13"/>
          <p:cNvSpPr/>
          <p:nvPr/>
        </p:nvSpPr>
        <p:spPr>
          <a:xfrm>
            <a:off x="2207568" y="1242871"/>
            <a:ext cx="2487283"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❷企画案</a:t>
            </a:r>
          </a:p>
        </p:txBody>
      </p:sp>
      <p:sp>
        <p:nvSpPr>
          <p:cNvPr id="15" name="正方形/長方形 14"/>
          <p:cNvSpPr/>
          <p:nvPr/>
        </p:nvSpPr>
        <p:spPr>
          <a:xfrm>
            <a:off x="3861474" y="1250204"/>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❸構成案</a:t>
            </a:r>
            <a:endParaRPr kumimoji="0" lang="en-US" altLang="ja-JP" sz="1400" b="1" i="0" u="none" strike="noStrike" kern="0" cap="none" spc="0" normalizeH="0" baseline="0" noProof="0" dirty="0">
              <a:ln>
                <a:noFill/>
              </a:ln>
              <a:solidFill>
                <a:srgbClr val="FFFFFF"/>
              </a:solidFill>
              <a:effectLst/>
              <a:uLnTx/>
              <a:uFillTx/>
            </a:endParaRPr>
          </a:p>
        </p:txBody>
      </p:sp>
      <p:sp>
        <p:nvSpPr>
          <p:cNvPr id="16" name="正方形/長方形 15"/>
          <p:cNvSpPr/>
          <p:nvPr/>
        </p:nvSpPr>
        <p:spPr>
          <a:xfrm>
            <a:off x="6541582" y="1150872"/>
            <a:ext cx="2074698"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a:t>
            </a:r>
          </a:p>
        </p:txBody>
      </p:sp>
      <p:sp>
        <p:nvSpPr>
          <p:cNvPr id="17" name="正方形/長方形 16"/>
          <p:cNvSpPr/>
          <p:nvPr/>
        </p:nvSpPr>
        <p:spPr>
          <a:xfrm>
            <a:off x="7815274" y="1243885"/>
            <a:ext cx="2601206"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❻公開準備</a:t>
            </a:r>
          </a:p>
        </p:txBody>
      </p:sp>
      <p:sp>
        <p:nvSpPr>
          <p:cNvPr id="18" name="正方形/長方形 17"/>
          <p:cNvSpPr/>
          <p:nvPr/>
        </p:nvSpPr>
        <p:spPr>
          <a:xfrm>
            <a:off x="9421903" y="1243382"/>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9" name="テキスト ボックス 18"/>
          <p:cNvSpPr txBox="1"/>
          <p:nvPr/>
        </p:nvSpPr>
        <p:spPr>
          <a:xfrm>
            <a:off x="1608737" y="2056698"/>
            <a:ext cx="8733560" cy="3770263"/>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❶</a:t>
            </a:r>
            <a:r>
              <a:rPr kumimoji="0" lang="ja-JP" altLang="en-US" sz="600" b="1" i="0" u="none" strike="noStrike" kern="0" cap="none" spc="0" normalizeH="0" baseline="0" noProof="0" dirty="0">
                <a:ln>
                  <a:noFill/>
                </a:ln>
                <a:solidFill>
                  <a:srgbClr val="FF0033"/>
                </a:solidFill>
                <a:effectLst/>
                <a:uLnTx/>
                <a:uFillTx/>
              </a:rPr>
              <a:t>　</a:t>
            </a:r>
            <a:r>
              <a:rPr kumimoji="0" lang="ja-JP" altLang="en-US" sz="1400" b="1" i="0" u="none" strike="noStrike" kern="0" cap="none" spc="0" normalizeH="0" baseline="0" noProof="0" dirty="0">
                <a:ln>
                  <a:noFill/>
                </a:ln>
                <a:solidFill>
                  <a:prstClr val="black"/>
                </a:solidFill>
                <a:effectLst/>
                <a:uLnTx/>
                <a:uFillTx/>
              </a:rPr>
              <a:t>オリエンテーション実施</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事前にヒアリングシートを記入いただいた上でオリエンテーションを実施。</a:t>
            </a:r>
            <a:r>
              <a:rPr kumimoji="0" lang="ja-JP" altLang="en-US" sz="1100" b="1" i="0" u="none" strike="noStrike" kern="0" cap="none" spc="0" normalizeH="0" baseline="0" noProof="0" dirty="0">
                <a:ln>
                  <a:noFill/>
                </a:ln>
                <a:solidFill>
                  <a:srgbClr val="00569B"/>
                </a:solidFill>
                <a:effectLst/>
                <a:uLnTx/>
                <a:uFillTx/>
              </a:rPr>
              <a:t>ターゲットや訴求ポイントなど企画目的を明確に</a:t>
            </a:r>
            <a:r>
              <a:rPr kumimoji="0" lang="ja-JP" altLang="en-US" sz="1100" b="0" i="0" u="none" strike="noStrike" kern="0" cap="none" spc="0" normalizeH="0" baseline="0" noProof="0" dirty="0">
                <a:ln>
                  <a:noFill/>
                </a:ln>
                <a:solidFill>
                  <a:prstClr val="black"/>
                </a:solidFill>
                <a:effectLst/>
                <a:uLnTx/>
                <a:uFillTx/>
              </a:rPr>
              <a:t>します。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❷</a:t>
            </a:r>
            <a:r>
              <a:rPr kumimoji="0" lang="ja-JP" altLang="en-US" sz="6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a:ln>
                  <a:noFill/>
                </a:ln>
                <a:solidFill>
                  <a:prstClr val="black"/>
                </a:solidFill>
                <a:effectLst/>
                <a:uLnTx/>
                <a:uFillTx/>
              </a:rPr>
              <a:t>企画案のご提出</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ご確認</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①をもとに企画案をご提出し、広告主様と協議の上、企画の方向性を確定させます。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❸ </a:t>
            </a:r>
            <a:r>
              <a:rPr kumimoji="0" lang="ja-JP" altLang="en-US" sz="1400" b="1" i="0" u="none" strike="noStrike" kern="0" cap="none" spc="0" normalizeH="0" baseline="0" noProof="0" dirty="0">
                <a:ln>
                  <a:noFill/>
                </a:ln>
                <a:solidFill>
                  <a:prstClr val="black"/>
                </a:solidFill>
                <a:effectLst/>
                <a:uLnTx/>
                <a:uFillTx/>
              </a:rPr>
              <a:t>構成案のご提出</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ご確認</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②で確定した方向性にしたがって、コンテンツ概要とページ体裁をご提出し、全体構成を確定させます。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srgbClr val="00569B"/>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❹</a:t>
            </a:r>
            <a:r>
              <a:rPr kumimoji="0" lang="ja-JP" altLang="en-US" sz="6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smtClean="0">
                <a:ln>
                  <a:noFill/>
                </a:ln>
                <a:solidFill>
                  <a:prstClr val="black"/>
                </a:solidFill>
                <a:effectLst/>
                <a:uLnTx/>
                <a:uFillTx/>
              </a:rPr>
              <a:t>テキスト原稿・デザインのご</a:t>
            </a:r>
            <a:r>
              <a:rPr kumimoji="0" lang="ja-JP" altLang="en-US" sz="1400" b="1" i="0" u="none" strike="noStrike" kern="0" cap="none" spc="0" normalizeH="0" baseline="0" noProof="0" dirty="0">
                <a:ln>
                  <a:noFill/>
                </a:ln>
                <a:solidFill>
                  <a:prstClr val="black"/>
                </a:solidFill>
                <a:effectLst/>
                <a:uLnTx/>
                <a:uFillTx/>
              </a:rPr>
              <a:t>提出</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smtClean="0">
                <a:ln>
                  <a:noFill/>
                </a:ln>
                <a:solidFill>
                  <a:prstClr val="black"/>
                </a:solidFill>
                <a:effectLst/>
                <a:uLnTx/>
                <a:uFillTx/>
              </a:rPr>
              <a:t>ご確認　</a:t>
            </a:r>
            <a:r>
              <a:rPr kumimoji="0" lang="en-US" altLang="ja-JP" sz="1400" b="1" i="0" u="none" strike="noStrike" kern="0" cap="none" spc="0" normalizeH="0" baseline="0" noProof="0" dirty="0" smtClean="0">
                <a:ln>
                  <a:noFill/>
                </a:ln>
                <a:solidFill>
                  <a:prstClr val="black"/>
                </a:solidFill>
                <a:effectLst/>
                <a:uLnTx/>
                <a:uFillTx/>
              </a:rPr>
              <a:t>※</a:t>
            </a:r>
            <a:r>
              <a:rPr kumimoji="0" lang="ja-JP" altLang="en-US" sz="1400" b="1" i="0" u="none" strike="noStrike" kern="0" cap="none" spc="0" normalizeH="0" baseline="0" noProof="0" dirty="0" smtClean="0">
                <a:ln>
                  <a:noFill/>
                </a:ln>
                <a:solidFill>
                  <a:prstClr val="black"/>
                </a:solidFill>
                <a:effectLst/>
                <a:uLnTx/>
                <a:uFillTx/>
              </a:rPr>
              <a:t>テンプレート型ではデザインのご提出は</a:t>
            </a:r>
            <a:r>
              <a:rPr kumimoji="0" lang="ja-JP" altLang="en-US" sz="1400" b="1" kern="0" dirty="0" smtClean="0">
                <a:solidFill>
                  <a:prstClr val="black"/>
                </a:solidFill>
              </a:rPr>
              <a:t>ございませ</a:t>
            </a:r>
            <a:r>
              <a:rPr kumimoji="0" lang="ja-JP" altLang="en-US" sz="1400" b="1" kern="0" dirty="0">
                <a:solidFill>
                  <a:prstClr val="black"/>
                </a:solidFill>
              </a:rPr>
              <a:t>ん</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テキスト</a:t>
            </a:r>
            <a:r>
              <a:rPr kumimoji="0" lang="ja-JP" altLang="en-US" sz="1100" b="0" i="0" u="none" strike="noStrike" kern="0" cap="none" spc="0" normalizeH="0" baseline="0" noProof="0" dirty="0" smtClean="0">
                <a:ln>
                  <a:noFill/>
                </a:ln>
                <a:solidFill>
                  <a:prstClr val="black"/>
                </a:solidFill>
                <a:effectLst/>
                <a:uLnTx/>
                <a:uFillTx/>
              </a:rPr>
              <a:t>原稿およびデザインの制作を</a:t>
            </a:r>
            <a:r>
              <a:rPr kumimoji="0" lang="ja-JP" altLang="en-US" sz="1100" b="0" i="0" u="none" strike="noStrike" kern="0" cap="none" spc="0" normalizeH="0" baseline="0" noProof="0" dirty="0">
                <a:ln>
                  <a:noFill/>
                </a:ln>
                <a:solidFill>
                  <a:prstClr val="black"/>
                </a:solidFill>
                <a:effectLst/>
                <a:uLnTx/>
                <a:uFillTx/>
              </a:rPr>
              <a:t>行います。広告主様に確認いただき、適宜修正を加えながら確定させます。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ご確認は初校、再校の</a:t>
            </a:r>
            <a:r>
              <a:rPr kumimoji="0" lang="en-US" altLang="ja-JP" sz="1100" b="0" i="0" u="none" strike="noStrike" kern="0" cap="none" spc="0" normalizeH="0" baseline="0" noProof="0" dirty="0">
                <a:ln>
                  <a:noFill/>
                </a:ln>
                <a:solidFill>
                  <a:prstClr val="black"/>
                </a:solidFill>
                <a:effectLst/>
                <a:uLnTx/>
                <a:uFillTx/>
              </a:rPr>
              <a:t>2</a:t>
            </a:r>
            <a:r>
              <a:rPr kumimoji="0" lang="ja-JP" altLang="en-US" sz="1100" b="0" i="0" u="none" strike="noStrike" kern="0" cap="none" spc="0" normalizeH="0" baseline="0" noProof="0" dirty="0">
                <a:ln>
                  <a:noFill/>
                </a:ln>
                <a:solidFill>
                  <a:prstClr val="black"/>
                </a:solidFill>
                <a:effectLst/>
                <a:uLnTx/>
                <a:uFillTx/>
              </a:rPr>
              <a:t>回となります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再校の段階では初校でのご指摘事項の反映確認のみとなります。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❺</a:t>
            </a:r>
            <a:r>
              <a:rPr kumimoji="0" lang="ja-JP" altLang="en-US" sz="600" b="1" i="0" u="none" strike="noStrike" kern="0" cap="none" spc="0" normalizeH="0" baseline="0" noProof="0" dirty="0">
                <a:ln>
                  <a:noFill/>
                </a:ln>
                <a:solidFill>
                  <a:prstClr val="black"/>
                </a:solidFill>
                <a:effectLst/>
                <a:uLnTx/>
                <a:uFillTx/>
              </a:rPr>
              <a:t>　</a:t>
            </a:r>
            <a:r>
              <a:rPr kumimoji="0" lang="en-US" altLang="ja-JP" sz="1400" b="1" i="0" u="none" strike="noStrike" kern="0" cap="none" spc="0" normalizeH="0" baseline="0" noProof="0" dirty="0">
                <a:ln>
                  <a:noFill/>
                </a:ln>
                <a:solidFill>
                  <a:prstClr val="black"/>
                </a:solidFill>
                <a:effectLst/>
                <a:uLnTx/>
                <a:uFillTx/>
              </a:rPr>
              <a:t>HTML</a:t>
            </a:r>
            <a:r>
              <a:rPr kumimoji="0" lang="ja-JP" altLang="en-US" sz="1400" b="1" i="0" u="none" strike="noStrike" kern="0" cap="none" spc="0" normalizeH="0" baseline="0" noProof="0" dirty="0" err="1">
                <a:ln>
                  <a:noFill/>
                </a:ln>
                <a:solidFill>
                  <a:prstClr val="black"/>
                </a:solidFill>
                <a:effectLst/>
                <a:uLnTx/>
                <a:uFillTx/>
              </a:rPr>
              <a:t>での</a:t>
            </a:r>
            <a:r>
              <a:rPr kumimoji="0" lang="ja-JP" altLang="en-US" sz="1400" b="1" i="0" u="none" strike="noStrike" kern="0" cap="none" spc="0" normalizeH="0" baseline="0" noProof="0" dirty="0">
                <a:ln>
                  <a:noFill/>
                </a:ln>
                <a:solidFill>
                  <a:prstClr val="black"/>
                </a:solidFill>
                <a:effectLst/>
                <a:uLnTx/>
                <a:uFillTx/>
              </a:rPr>
              <a:t>動作確認</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校了</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テストサーバー上もしくは</a:t>
            </a:r>
            <a:r>
              <a:rPr kumimoji="0" lang="en-US" altLang="ja-JP" sz="1100" b="0" i="0" u="none" strike="noStrike" kern="0" cap="none" spc="0" normalizeH="0" baseline="0" noProof="0" dirty="0">
                <a:ln>
                  <a:noFill/>
                </a:ln>
                <a:solidFill>
                  <a:prstClr val="black"/>
                </a:solidFill>
                <a:effectLst/>
                <a:uLnTx/>
                <a:uFillTx/>
              </a:rPr>
              <a:t>HTML</a:t>
            </a:r>
            <a:r>
              <a:rPr kumimoji="0" lang="ja-JP" altLang="en-US" sz="1100" b="0" i="0" u="none" strike="noStrike" kern="0" cap="none" spc="0" normalizeH="0" baseline="0" noProof="0" dirty="0">
                <a:ln>
                  <a:noFill/>
                </a:ln>
                <a:solidFill>
                  <a:prstClr val="black"/>
                </a:solidFill>
                <a:effectLst/>
                <a:uLnTx/>
                <a:uFillTx/>
              </a:rPr>
              <a:t>ファイルにて、ページの動作確認を行っていただき校了となります。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❻</a:t>
            </a:r>
            <a:r>
              <a:rPr kumimoji="0" lang="ja-JP" altLang="en-US" sz="6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a:ln>
                  <a:noFill/>
                </a:ln>
                <a:solidFill>
                  <a:prstClr val="black"/>
                </a:solidFill>
                <a:effectLst/>
                <a:uLnTx/>
                <a:uFillTx/>
              </a:rPr>
              <a:t>弊社内チェック</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本番環境へのファイルアップ</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solidFill>
              <a:effectLst/>
              <a:uLnTx/>
              <a:uFillTx/>
            </a:endParaRPr>
          </a:p>
        </p:txBody>
      </p:sp>
      <p:sp>
        <p:nvSpPr>
          <p:cNvPr id="20" name="正方形/長方形 19"/>
          <p:cNvSpPr/>
          <p:nvPr/>
        </p:nvSpPr>
        <p:spPr>
          <a:xfrm>
            <a:off x="5749495" y="1160659"/>
            <a:ext cx="2074697" cy="52322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rPr>
              <a:t>❹</a:t>
            </a:r>
            <a:r>
              <a:rPr kumimoji="0" lang="ja-JP" altLang="en-US" sz="1400" b="1" i="0" u="none" strike="noStrike" kern="0" cap="none" spc="0" normalizeH="0" baseline="0" noProof="0" dirty="0">
                <a:ln>
                  <a:noFill/>
                </a:ln>
                <a:solidFill>
                  <a:srgbClr val="FFFFFF"/>
                </a:solidFill>
                <a:effectLst/>
                <a:uLnTx/>
                <a:uFillTx/>
              </a:rPr>
              <a:t>テキスト</a:t>
            </a:r>
            <a:endParaRPr kumimoji="0" lang="en-US" altLang="ja-JP" sz="14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原稿　</a:t>
            </a:r>
            <a:endParaRPr kumimoji="0" lang="en-US" altLang="ja-JP" sz="1400" b="1" i="0" u="none" strike="noStrike" kern="0" cap="none" spc="0" normalizeH="0" baseline="0" noProof="0" dirty="0">
              <a:ln>
                <a:noFill/>
              </a:ln>
              <a:solidFill>
                <a:srgbClr val="FFFFFF"/>
              </a:solidFill>
              <a:effectLst/>
              <a:uLnTx/>
              <a:uFillTx/>
            </a:endParaRPr>
          </a:p>
        </p:txBody>
      </p:sp>
      <p:sp>
        <p:nvSpPr>
          <p:cNvPr id="21" name="テキスト ボックス 20"/>
          <p:cNvSpPr txBox="1"/>
          <p:nvPr/>
        </p:nvSpPr>
        <p:spPr>
          <a:xfrm>
            <a:off x="479377" y="1044718"/>
            <a:ext cx="2526500" cy="738664"/>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➊お申し込み</a:t>
            </a: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オリエン</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　テーション</a:t>
            </a:r>
          </a:p>
        </p:txBody>
      </p:sp>
    </p:spTree>
    <p:extLst>
      <p:ext uri="{BB962C8B-B14F-4D97-AF65-F5344CB8AC3E}">
        <p14:creationId xmlns:p14="http://schemas.microsoft.com/office/powerpoint/2010/main" val="2773293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効果検証レポート</a:t>
            </a:r>
            <a:endParaRPr kumimoji="1" lang="ja-JP" altLang="en-US" dirty="0"/>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9</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pic>
        <p:nvPicPr>
          <p:cNvPr id="23" name="Picture 2" descr="B1D2497D-1EBE-4057-8CE8-D155B6774F92-L0-00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369332"/>
          </a:xfrm>
          <a:prstGeom prst="rect">
            <a:avLst/>
          </a:prstGeom>
        </p:spPr>
        <p:txBody>
          <a:bodyPr wrap="square">
            <a:spAutoFit/>
          </a:bodyPr>
          <a:lstStyle/>
          <a:p>
            <a:r>
              <a:rPr lang="ja-JP" altLang="en-US" b="1" dirty="0">
                <a:latin typeface="+mn-ea"/>
              </a:rPr>
              <a:t>定量・定性両面から、施策の実績を集計、分析し</a:t>
            </a:r>
            <a:r>
              <a:rPr lang="ja-JP" altLang="en-US" b="1" dirty="0" smtClean="0">
                <a:latin typeface="+mn-ea"/>
              </a:rPr>
              <a:t>、</a:t>
            </a:r>
            <a:r>
              <a:rPr lang="ja-JP" altLang="en-US" b="1" dirty="0">
                <a:latin typeface="+mn-ea"/>
              </a:rPr>
              <a:t>タイアップ</a:t>
            </a:r>
            <a:r>
              <a:rPr lang="ja-JP" altLang="en-US" b="1" dirty="0" smtClean="0">
                <a:latin typeface="+mn-ea"/>
              </a:rPr>
              <a:t>実施</a:t>
            </a:r>
            <a:r>
              <a:rPr lang="ja-JP" altLang="en-US" b="1" dirty="0">
                <a:latin typeface="+mn-ea"/>
              </a:rPr>
              <a:t>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smtClean="0">
                <a:solidFill>
                  <a:schemeClr val="bg1"/>
                </a:solidFill>
              </a:rPr>
              <a:t>集客数・属性、広告主様</a:t>
            </a:r>
            <a:r>
              <a:rPr lang="ja-JP" altLang="en-US" sz="1600" b="1" dirty="0">
                <a:solidFill>
                  <a:schemeClr val="bg1"/>
                </a:solidFill>
              </a:rPr>
              <a:t>ページ</a:t>
            </a:r>
            <a:r>
              <a:rPr lang="ja-JP" altLang="en-US" sz="1600" b="1" dirty="0" smtClean="0">
                <a:solidFill>
                  <a:schemeClr val="bg1"/>
                </a:solidFill>
              </a:rPr>
              <a:t>への送客数</a:t>
            </a:r>
            <a:endParaRPr lang="en-US" altLang="ja-JP" sz="1600" b="1" dirty="0">
              <a:solidFill>
                <a:schemeClr val="bg1"/>
              </a:solidFill>
            </a:endParaRPr>
          </a:p>
        </p:txBody>
      </p:sp>
      <p:sp>
        <p:nvSpPr>
          <p:cNvPr id="28" name="正方形/長方形 27"/>
          <p:cNvSpPr/>
          <p:nvPr/>
        </p:nvSpPr>
        <p:spPr>
          <a:xfrm>
            <a:off x="767408" y="2358897"/>
            <a:ext cx="7521916" cy="861774"/>
          </a:xfrm>
          <a:prstGeom prst="rect">
            <a:avLst/>
          </a:prstGeom>
        </p:spPr>
        <p:txBody>
          <a:bodyPr wrap="square">
            <a:spAutoFit/>
          </a:bodyPr>
          <a:lstStyle/>
          <a:p>
            <a:r>
              <a:rPr lang="ja-JP" altLang="en-US" sz="1600" dirty="0" smtClean="0">
                <a:latin typeface="+mn-ea"/>
              </a:rPr>
              <a:t>・デイリーの</a:t>
            </a:r>
            <a:r>
              <a:rPr lang="en-US" altLang="ja-JP" sz="1600" dirty="0" smtClean="0">
                <a:latin typeface="+mn-ea"/>
              </a:rPr>
              <a:t>PV</a:t>
            </a:r>
            <a:r>
              <a:rPr lang="ja-JP" altLang="en-US" sz="1600" dirty="0" smtClean="0">
                <a:latin typeface="+mn-ea"/>
              </a:rPr>
              <a:t>・</a:t>
            </a:r>
            <a:r>
              <a:rPr lang="en-US" altLang="ja-JP" sz="1600" dirty="0" smtClean="0">
                <a:latin typeface="+mn-ea"/>
              </a:rPr>
              <a:t>UB</a:t>
            </a:r>
          </a:p>
          <a:p>
            <a:r>
              <a:rPr lang="ja-JP" altLang="en-US" sz="1600" dirty="0" smtClean="0">
                <a:latin typeface="+mn-ea"/>
              </a:rPr>
              <a:t>・タイアップ内の広告主様ページへの誘導枠クリック数・率</a:t>
            </a:r>
            <a:endParaRPr lang="en-US" altLang="ja-JP" sz="1600" dirty="0" smtClean="0">
              <a:latin typeface="+mn-ea"/>
            </a:endParaRPr>
          </a:p>
          <a:p>
            <a:r>
              <a:rPr lang="ja-JP" altLang="en-US" sz="1600" dirty="0" smtClean="0">
                <a:latin typeface="+mn-ea"/>
              </a:rPr>
              <a:t>・タイアップ訪問者の性別・性別</a:t>
            </a:r>
            <a:r>
              <a:rPr lang="en-US" altLang="ja-JP" sz="1600" dirty="0" smtClean="0">
                <a:latin typeface="+mn-ea"/>
              </a:rPr>
              <a:t>×</a:t>
            </a:r>
            <a:r>
              <a:rPr lang="ja-JP" altLang="en-US" sz="1600" dirty="0" smtClean="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smtClean="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smtClean="0">
                <a:solidFill>
                  <a:schemeClr val="bg1"/>
                </a:solidFill>
              </a:rPr>
              <a:t>態度変容効果</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ja-JP" altLang="en-US" sz="1600" b="1" dirty="0">
                <a:solidFill>
                  <a:srgbClr val="00569B"/>
                </a:solidFill>
                <a:cs typeface="Meiryo UI" panose="020B0604030504040204" pitchFamily="50" charset="-128"/>
              </a:rPr>
              <a:t>タイアップ読者に対するアンケートを無償</a:t>
            </a:r>
            <a:r>
              <a:rPr lang="ja-JP" altLang="en-US" sz="1600" b="1" dirty="0" smtClean="0">
                <a:solidFill>
                  <a:srgbClr val="00569B"/>
                </a:solidFill>
                <a:cs typeface="Meiryo UI" panose="020B0604030504040204" pitchFamily="50" charset="-128"/>
              </a:rPr>
              <a:t>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938719"/>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r>
              <a:rPr lang="ja-JP" altLang="en-US" sz="1100" dirty="0" smtClean="0">
                <a:latin typeface="+mn-ea"/>
              </a:rPr>
              <a:t>。</a:t>
            </a:r>
            <a:endParaRPr lang="en-US" altLang="ja-JP" sz="1100" dirty="0" smtClean="0">
              <a:latin typeface="+mn-ea"/>
            </a:endParaRPr>
          </a:p>
          <a:p>
            <a:pPr lvl="0"/>
            <a:r>
              <a:rPr lang="ja-JP" altLang="en-US" sz="1100" dirty="0">
                <a:latin typeface="+mn-ea"/>
              </a:rPr>
              <a:t>　</a:t>
            </a:r>
            <a:r>
              <a:rPr lang="ja-JP" altLang="en-US" sz="1100" dirty="0" smtClean="0">
                <a:latin typeface="+mn-ea"/>
              </a:rPr>
              <a:t>　また</a:t>
            </a:r>
            <a:r>
              <a:rPr lang="ja-JP" altLang="en-US" sz="1100" dirty="0">
                <a:latin typeface="+mn-ea"/>
              </a:rPr>
              <a:t>、回答数は</a:t>
            </a:r>
            <a:r>
              <a:rPr lang="en-US" altLang="ja-JP" sz="1100" dirty="0">
                <a:latin typeface="+mn-ea"/>
              </a:rPr>
              <a:t>500</a:t>
            </a:r>
            <a:r>
              <a:rPr lang="ja-JP" altLang="en-US" sz="1100" dirty="0">
                <a:latin typeface="+mn-ea"/>
              </a:rPr>
              <a:t>件を上限とし</a:t>
            </a:r>
            <a:r>
              <a:rPr lang="ja-JP" altLang="en-US" sz="1100" dirty="0" smtClean="0">
                <a:latin typeface="+mn-ea"/>
              </a:rPr>
              <a:t>、これ</a:t>
            </a:r>
            <a:r>
              <a:rPr lang="ja-JP" altLang="en-US" sz="1100" dirty="0">
                <a:latin typeface="+mn-ea"/>
              </a:rPr>
              <a:t>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a:t>
            </a:r>
            <a:r>
              <a:rPr lang="ja-JP" altLang="en-US" sz="1100" dirty="0" smtClean="0">
                <a:latin typeface="+mn-ea"/>
              </a:rPr>
              <a:t>の受付</a:t>
            </a:r>
            <a:r>
              <a:rPr lang="ja-JP" altLang="en-US" sz="1100" dirty="0">
                <a:latin typeface="+mn-ea"/>
              </a:rPr>
              <a:t>ができなく</a:t>
            </a:r>
            <a:r>
              <a:rPr lang="ja-JP" altLang="en-US" sz="1100" dirty="0" smtClean="0">
                <a:latin typeface="+mn-ea"/>
              </a:rPr>
              <a:t>なる</a:t>
            </a:r>
            <a:endParaRPr lang="en-US" altLang="ja-JP" sz="1100" dirty="0" smtClean="0">
              <a:latin typeface="+mn-ea"/>
            </a:endParaRPr>
          </a:p>
          <a:p>
            <a:pPr lvl="0"/>
            <a:r>
              <a:rPr lang="ja-JP" altLang="en-US" sz="1100" dirty="0">
                <a:latin typeface="+mn-ea"/>
              </a:rPr>
              <a:t>　</a:t>
            </a:r>
            <a:r>
              <a:rPr lang="ja-JP" altLang="en-US" sz="1100" dirty="0" smtClean="0">
                <a:latin typeface="+mn-ea"/>
              </a:rPr>
              <a:t>　場合</a:t>
            </a:r>
            <a:r>
              <a:rPr lang="ja-JP" altLang="en-US" sz="1100" dirty="0">
                <a:latin typeface="+mn-ea"/>
              </a:rPr>
              <a:t>があります</a:t>
            </a:r>
            <a:r>
              <a:rPr lang="ja-JP" altLang="en-US" sz="1100" dirty="0" smtClean="0">
                <a:latin typeface="+mn-ea"/>
              </a:rPr>
              <a:t>。</a:t>
            </a:r>
            <a:endParaRPr lang="ja-JP" altLang="en-US"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ja-JP" altLang="en-US" sz="1600" dirty="0" smtClean="0">
                <a:latin typeface="+mn-ea"/>
              </a:rPr>
              <a:t>タイアップ記事への評価、読了後の態度変容を問うアンケートです。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smtClean="0">
                <a:latin typeface="+mn-ea"/>
              </a:rPr>
              <a:t>＜アンケート画面サンプル＞</a:t>
            </a:r>
            <a:endParaRPr lang="en-US" altLang="ja-JP" sz="1400" dirty="0">
              <a:latin typeface="+mn-ea"/>
            </a:endParaRPr>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9213" y="2008802"/>
            <a:ext cx="2729067" cy="1430326"/>
          </a:xfrm>
          <a:prstGeom prst="rect">
            <a:avLst/>
          </a:prstGeom>
          <a:ln>
            <a:solidFill>
              <a:schemeClr val="bg1">
                <a:lumMod val="50000"/>
              </a:schemeClr>
            </a:solidFill>
          </a:ln>
        </p:spPr>
      </p:pic>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smtClean="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
        <p:nvSpPr>
          <p:cNvPr id="31" name="正方形/長方形 30"/>
          <p:cNvSpPr/>
          <p:nvPr/>
        </p:nvSpPr>
        <p:spPr>
          <a:xfrm>
            <a:off x="767408" y="328498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6" name="正方形/長方形 35"/>
          <p:cNvSpPr/>
          <p:nvPr/>
        </p:nvSpPr>
        <p:spPr>
          <a:xfrm>
            <a:off x="883419" y="3358496"/>
            <a:ext cx="5328592" cy="338554"/>
          </a:xfrm>
          <a:prstGeom prst="rect">
            <a:avLst/>
          </a:prstGeom>
        </p:spPr>
        <p:txBody>
          <a:bodyPr wrap="square">
            <a:spAutoFit/>
          </a:bodyPr>
          <a:lstStyle/>
          <a:p>
            <a:pPr lvl="0"/>
            <a:r>
              <a:rPr lang="ja-JP" altLang="en-US" sz="1600" b="1" dirty="0" smtClean="0">
                <a:solidFill>
                  <a:schemeClr val="bg1"/>
                </a:solidFill>
              </a:rPr>
              <a:t>記事閲覧態度</a:t>
            </a:r>
            <a:endParaRPr lang="en-US" altLang="ja-JP" sz="1600" b="1" dirty="0">
              <a:solidFill>
                <a:schemeClr val="bg1"/>
              </a:solidFill>
            </a:endParaRPr>
          </a:p>
        </p:txBody>
      </p:sp>
      <p:sp>
        <p:nvSpPr>
          <p:cNvPr id="37" name="正方形/長方形 36"/>
          <p:cNvSpPr/>
          <p:nvPr/>
        </p:nvSpPr>
        <p:spPr>
          <a:xfrm>
            <a:off x="773018" y="3782477"/>
            <a:ext cx="7521916" cy="338554"/>
          </a:xfrm>
          <a:prstGeom prst="rect">
            <a:avLst/>
          </a:prstGeom>
        </p:spPr>
        <p:txBody>
          <a:bodyPr wrap="square">
            <a:spAutoFit/>
          </a:bodyPr>
          <a:lstStyle/>
          <a:p>
            <a:r>
              <a:rPr lang="ja-JP" altLang="en-US" sz="1600" dirty="0" smtClean="0">
                <a:latin typeface="+mn-ea"/>
              </a:rPr>
              <a:t>・読了率</a:t>
            </a:r>
            <a:endParaRPr lang="en-US" altLang="ja-JP" sz="1600" dirty="0" smtClean="0">
              <a:latin typeface="+mn-ea"/>
            </a:endParaRPr>
          </a:p>
        </p:txBody>
      </p:sp>
    </p:spTree>
    <p:extLst>
      <p:ext uri="{BB962C8B-B14F-4D97-AF65-F5344CB8AC3E}">
        <p14:creationId xmlns:p14="http://schemas.microsoft.com/office/powerpoint/2010/main" val="2229446769"/>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33282</TotalTime>
  <Words>3670</Words>
  <Application>Microsoft Office PowerPoint</Application>
  <PresentationFormat>ワイド画面</PresentationFormat>
  <Paragraphs>370</Paragraphs>
  <Slides>17</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17</vt:i4>
      </vt:variant>
    </vt:vector>
  </HeadingPairs>
  <TitlesOfParts>
    <vt:vector size="28" baseType="lpstr">
      <vt:lpstr>Meiryo UI</vt:lpstr>
      <vt:lpstr>ＭＳ Ｐゴシック</vt:lpstr>
      <vt:lpstr>メイリオ</vt:lpstr>
      <vt:lpstr>游ゴシック</vt:lpstr>
      <vt:lpstr>Arial</vt:lpstr>
      <vt:lpstr>Calibri</vt:lpstr>
      <vt:lpstr>Verdana</vt:lpstr>
      <vt:lpstr>Wingdings</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vt:lpstr>
      <vt:lpstr>カスタマイズ型の企画フォーマット例</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平井 美紀</cp:lastModifiedBy>
  <cp:revision>258</cp:revision>
  <dcterms:created xsi:type="dcterms:W3CDTF">2020-02-26T07:28:11Z</dcterms:created>
  <dcterms:modified xsi:type="dcterms:W3CDTF">2022-01-26T02:51:33Z</dcterms:modified>
</cp:coreProperties>
</file>