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6"/>
  </p:notesMasterIdLst>
  <p:sldIdLst>
    <p:sldId id="316" r:id="rId4"/>
    <p:sldId id="346" r:id="rId5"/>
    <p:sldId id="345" r:id="rId6"/>
    <p:sldId id="347" r:id="rId7"/>
    <p:sldId id="348" r:id="rId8"/>
    <p:sldId id="349" r:id="rId9"/>
    <p:sldId id="354" r:id="rId10"/>
    <p:sldId id="361" r:id="rId11"/>
    <p:sldId id="358" r:id="rId12"/>
    <p:sldId id="359" r:id="rId13"/>
    <p:sldId id="356" r:id="rId14"/>
    <p:sldId id="312" r:id="rId1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B7D503-0A58-4C25-9672-8B0CDE86CB82}" v="46" dt="2022-01-17T02:20:14.842"/>
    <p1510:client id="{88474D20-C0A0-4224-8873-F81D70DD137E}" v="6" dt="2021-06-22T08:40:55.694"/>
    <p1510:client id="{D1D550C4-FE39-4582-8AD3-9D35F8E7B20F}" v="44" dt="2022-01-18T06:51:11.4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52" autoAdjust="0"/>
    <p:restoredTop sz="95929" autoAdjust="0"/>
  </p:normalViewPr>
  <p:slideViewPr>
    <p:cSldViewPr>
      <p:cViewPr varScale="1">
        <p:scale>
          <a:sx n="90" d="100"/>
          <a:sy n="90" d="100"/>
        </p:scale>
        <p:origin x="72" y="4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21" Type="http://schemas.microsoft.com/office/2016/11/relationships/changesInfo" Target="changesInfos/changesInfo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ohara" userId="UoaLVfUKvhleAWKkspD1KH24VyPhZVKii0KpHF7Icwg=" providerId="None" clId="Web-{88474D20-C0A0-4224-8873-F81D70DD137E}"/>
    <pc:docChg chg="delSld modSld">
      <pc:chgData name="moohara" userId="UoaLVfUKvhleAWKkspD1KH24VyPhZVKii0KpHF7Icwg=" providerId="None" clId="Web-{88474D20-C0A0-4224-8873-F81D70DD137E}" dt="2021-06-22T08:40:55.694" v="3" actId="20577"/>
      <pc:docMkLst>
        <pc:docMk/>
      </pc:docMkLst>
      <pc:sldChg chg="del">
        <pc:chgData name="moohara" userId="UoaLVfUKvhleAWKkspD1KH24VyPhZVKii0KpHF7Icwg=" providerId="None" clId="Web-{88474D20-C0A0-4224-8873-F81D70DD137E}" dt="2021-06-22T08:38:23.628" v="0"/>
        <pc:sldMkLst>
          <pc:docMk/>
          <pc:sldMk cId="3204314187" sldId="300"/>
        </pc:sldMkLst>
      </pc:sldChg>
      <pc:sldChg chg="modSp">
        <pc:chgData name="moohara" userId="UoaLVfUKvhleAWKkspD1KH24VyPhZVKii0KpHF7Icwg=" providerId="None" clId="Web-{88474D20-C0A0-4224-8873-F81D70DD137E}" dt="2021-06-22T08:40:55.694" v="3" actId="20577"/>
        <pc:sldMkLst>
          <pc:docMk/>
          <pc:sldMk cId="2661460077" sldId="338"/>
        </pc:sldMkLst>
        <pc:spChg chg="mod">
          <ac:chgData name="moohara" userId="UoaLVfUKvhleAWKkspD1KH24VyPhZVKii0KpHF7Icwg=" providerId="None" clId="Web-{88474D20-C0A0-4224-8873-F81D70DD137E}" dt="2021-06-22T08:40:55.694" v="3" actId="20577"/>
          <ac:spMkLst>
            <pc:docMk/>
            <pc:sldMk cId="2661460077" sldId="338"/>
            <ac:spMk id="6" creationId="{00000000-0000-0000-0000-000000000000}"/>
          </ac:spMkLst>
        </pc:spChg>
      </pc:sldChg>
    </pc:docChg>
  </pc:docChgLst>
  <pc:docChgLst>
    <pc:chgData name="rfudono" clId="Web-{D1D550C4-FE39-4582-8AD3-9D35F8E7B20F}"/>
    <pc:docChg chg="modSld">
      <pc:chgData name="rfudono" userId="" providerId="" clId="Web-{D1D550C4-FE39-4582-8AD3-9D35F8E7B20F}" dt="2022-01-18T06:51:11.390" v="39"/>
      <pc:docMkLst>
        <pc:docMk/>
      </pc:docMkLst>
      <pc:sldChg chg="modSp">
        <pc:chgData name="rfudono" userId="" providerId="" clId="Web-{D1D550C4-FE39-4582-8AD3-9D35F8E7B20F}" dt="2022-01-18T06:51:11.390" v="39"/>
        <pc:sldMkLst>
          <pc:docMk/>
          <pc:sldMk cId="1528089218" sldId="346"/>
        </pc:sldMkLst>
        <pc:graphicFrameChg chg="mod modGraphic">
          <ac:chgData name="rfudono" userId="" providerId="" clId="Web-{D1D550C4-FE39-4582-8AD3-9D35F8E7B20F}" dt="2022-01-18T06:51:11.390" v="39"/>
          <ac:graphicFrameMkLst>
            <pc:docMk/>
            <pc:sldMk cId="1528089218" sldId="346"/>
            <ac:graphicFrameMk id="13" creationId="{00000000-0000-0000-0000-000000000000}"/>
          </ac:graphicFrameMkLst>
        </pc:graphicFrameChg>
      </pc:sldChg>
    </pc:docChg>
  </pc:docChgLst>
  <pc:docChgLst>
    <pc:chgData name="rfudono" clId="Web-{02B7D503-0A58-4C25-9672-8B0CDE86CB82}"/>
    <pc:docChg chg="modSld">
      <pc:chgData name="rfudono" userId="" providerId="" clId="Web-{02B7D503-0A58-4C25-9672-8B0CDE86CB82}" dt="2022-01-17T02:20:10.139" v="43"/>
      <pc:docMkLst>
        <pc:docMk/>
      </pc:docMkLst>
      <pc:sldChg chg="modSp">
        <pc:chgData name="rfudono" userId="" providerId="" clId="Web-{02B7D503-0A58-4C25-9672-8B0CDE86CB82}" dt="2022-01-17T02:20:10.139" v="43"/>
        <pc:sldMkLst>
          <pc:docMk/>
          <pc:sldMk cId="1528089218" sldId="346"/>
        </pc:sldMkLst>
        <pc:graphicFrameChg chg="mod modGraphic">
          <ac:chgData name="rfudono" userId="" providerId="" clId="Web-{02B7D503-0A58-4C25-9672-8B0CDE86CB82}" dt="2022-01-17T02:20:10.139" v="43"/>
          <ac:graphicFrameMkLst>
            <pc:docMk/>
            <pc:sldMk cId="1528089218" sldId="346"/>
            <ac:graphicFrameMk id="13" creationId="{00000000-0000-0000-0000-000000000000}"/>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2022/2/1</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4213668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21856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3</a:t>
            </a:fld>
            <a:endParaRPr kumimoji="1" lang="ja-JP" altLang="en-US"/>
          </a:p>
        </p:txBody>
      </p:sp>
    </p:spTree>
    <p:extLst>
      <p:ext uri="{BB962C8B-B14F-4D97-AF65-F5344CB8AC3E}">
        <p14:creationId xmlns:p14="http://schemas.microsoft.com/office/powerpoint/2010/main" val="168713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83650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7</a:t>
            </a:fld>
            <a:endParaRPr kumimoji="1" lang="ja-JP" altLang="en-US"/>
          </a:p>
        </p:txBody>
      </p:sp>
    </p:spTree>
    <p:extLst>
      <p:ext uri="{BB962C8B-B14F-4D97-AF65-F5344CB8AC3E}">
        <p14:creationId xmlns:p14="http://schemas.microsoft.com/office/powerpoint/2010/main" val="2597828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33542433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29223070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23216085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3781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03517" y="6538793"/>
            <a:ext cx="2885791"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a:t>
            </a:r>
            <a:r>
              <a:rPr lang="en-US" altLang="ja-JP" sz="800" dirty="0">
                <a:solidFill>
                  <a:schemeClr val="accent2"/>
                </a:solidFill>
              </a:rPr>
              <a:t>2</a:t>
            </a:r>
            <a:r>
              <a:rPr lang="en" altLang="ja-JP" sz="800" dirty="0">
                <a:solidFill>
                  <a:schemeClr val="accent2"/>
                </a:solidFill>
              </a:rPr>
              <a:t> 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a:t>
            </a:r>
            <a:r>
              <a:rPr lang="en-US" altLang="ja-JP" sz="800" dirty="0">
                <a:solidFill>
                  <a:schemeClr val="accent2"/>
                </a:solidFill>
              </a:rPr>
              <a:t>2</a:t>
            </a:r>
            <a:r>
              <a:rPr lang="en" altLang="ja-JP" sz="800" dirty="0">
                <a:solidFill>
                  <a:schemeClr val="accent2"/>
                </a:solidFill>
              </a:rPr>
              <a:t>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85726"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a:t>
            </a:r>
            <a:r>
              <a:rPr lang="en-US" altLang="ja-JP" sz="800" dirty="0">
                <a:solidFill>
                  <a:schemeClr val="accent2"/>
                </a:solidFill>
              </a:rPr>
              <a:t>2</a:t>
            </a:r>
            <a:r>
              <a:rPr lang="en" altLang="ja-JP" sz="800" dirty="0">
                <a:solidFill>
                  <a:schemeClr val="accent2"/>
                </a:solidFill>
              </a:rPr>
              <a:t> 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2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2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hyperlink" Target="https://s.yimg.jp/dl/displayads-guarantee/displayads-guarantee_salessheet_Specialfeatur_2022H1.zip" TargetMode="Externa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特集・タイアップ広告</a:t>
            </a:r>
            <a:endParaRPr lang="ja-JP" altLang="en-US" sz="20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2022</a:t>
            </a:r>
            <a:r>
              <a:rPr lang="ja-JP" altLang="en-US" dirty="0" smtClean="0"/>
              <a:t>年</a:t>
            </a:r>
            <a:r>
              <a:rPr lang="en-US" altLang="ja-JP" dirty="0" smtClean="0"/>
              <a:t>2</a:t>
            </a:r>
            <a:r>
              <a:rPr lang="ja-JP" altLang="en-US" dirty="0" smtClean="0"/>
              <a:t>月</a:t>
            </a:r>
            <a:endParaRPr lang="ja-JP" altLang="en-US"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055440" y="4941168"/>
            <a:ext cx="3744416" cy="288032"/>
          </a:xfrm>
        </p:spPr>
        <p:txBody>
          <a:bodyPr>
            <a:normAutofit fontScale="77500" lnSpcReduction="20000"/>
          </a:bodyPr>
          <a:lstStyle/>
          <a:p>
            <a:pPr algn="l"/>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スポーツナビ　タイアップ（</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4</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r>
              <a:rPr lang="ja-JP" altLang="en-US" dirty="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実施可否の問い合わせフロー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6" name="正方形/長方形 5"/>
          <p:cNvSpPr/>
          <p:nvPr/>
        </p:nvSpPr>
        <p:spPr>
          <a:xfrm>
            <a:off x="457990" y="1268760"/>
            <a:ext cx="11182625" cy="646331"/>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dirty="0">
                <a:solidFill>
                  <a:schemeClr val="tx1">
                    <a:lumMod val="65000"/>
                    <a:lumOff val="35000"/>
                  </a:schemeClr>
                </a:solidFill>
              </a:rPr>
              <a:t>タイアップ広告の実施をご希望の場合は、弊社担当営業または</a:t>
            </a:r>
            <a:r>
              <a:rPr lang="en-US" altLang="ja-JP" dirty="0">
                <a:solidFill>
                  <a:schemeClr val="tx1">
                    <a:lumMod val="65000"/>
                    <a:lumOff val="35000"/>
                  </a:schemeClr>
                </a:solidFill>
              </a:rPr>
              <a:t>Yahoo!</a:t>
            </a:r>
            <a:r>
              <a:rPr lang="ja-JP" altLang="en-US" dirty="0">
                <a:solidFill>
                  <a:schemeClr val="tx1">
                    <a:lumMod val="65000"/>
                    <a:lumOff val="35000"/>
                  </a:schemeClr>
                </a:solidFill>
              </a:rPr>
              <a:t>広告パートナーサポート宛に</a:t>
            </a:r>
            <a:endParaRPr lang="en-US" altLang="ja-JP" dirty="0">
              <a:solidFill>
                <a:schemeClr val="tx1">
                  <a:lumMod val="65000"/>
                  <a:lumOff val="35000"/>
                </a:schemeClr>
              </a:solidFill>
            </a:endParaRPr>
          </a:p>
          <a:p>
            <a:r>
              <a:rPr lang="ja-JP" altLang="en-US" dirty="0">
                <a:solidFill>
                  <a:schemeClr val="tx1">
                    <a:lumMod val="65000"/>
                    <a:lumOff val="35000"/>
                  </a:schemeClr>
                </a:solidFill>
              </a:rPr>
              <a:t>以下の項目をご連絡ください。回答まで最大</a:t>
            </a:r>
            <a:r>
              <a:rPr lang="en-US" altLang="ja-JP" dirty="0">
                <a:solidFill>
                  <a:schemeClr val="tx1">
                    <a:lumMod val="65000"/>
                    <a:lumOff val="35000"/>
                  </a:schemeClr>
                </a:solidFill>
              </a:rPr>
              <a:t>5</a:t>
            </a:r>
            <a:r>
              <a:rPr lang="ja-JP" altLang="en-US" dirty="0">
                <a:solidFill>
                  <a:schemeClr val="tx1">
                    <a:lumMod val="65000"/>
                    <a:lumOff val="35000"/>
                  </a:schemeClr>
                </a:solidFill>
              </a:rPr>
              <a:t>営業日いただきます。</a:t>
            </a:r>
            <a:endParaRPr lang="en-US" altLang="ja-JP" dirty="0">
              <a:solidFill>
                <a:schemeClr val="tx1">
                  <a:lumMod val="65000"/>
                  <a:lumOff val="35000"/>
                </a:schemeClr>
              </a:solidFill>
            </a:endParaRPr>
          </a:p>
        </p:txBody>
      </p:sp>
      <p:sp>
        <p:nvSpPr>
          <p:cNvPr id="7" name="正方形/長方形 6"/>
          <p:cNvSpPr/>
          <p:nvPr/>
        </p:nvSpPr>
        <p:spPr>
          <a:xfrm>
            <a:off x="551384" y="2276872"/>
            <a:ext cx="7423714" cy="2277547"/>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u="sng" dirty="0">
                <a:solidFill>
                  <a:schemeClr val="tx1">
                    <a:lumMod val="65000"/>
                    <a:lumOff val="35000"/>
                  </a:schemeClr>
                </a:solidFill>
              </a:rPr>
              <a:t>▼ご連絡いただきたい項目</a:t>
            </a:r>
            <a:endParaRPr lang="en-US" altLang="ja-JP" u="sng" dirty="0">
              <a:solidFill>
                <a:schemeClr val="tx1">
                  <a:lumMod val="65000"/>
                  <a:lumOff val="35000"/>
                </a:schemeClr>
              </a:solidFill>
            </a:endParaRPr>
          </a:p>
          <a:p>
            <a:endParaRPr lang="en-US" altLang="ja-JP" sz="1200" u="sng"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掲載を希望されるタイアップ広告商品：</a:t>
            </a:r>
          </a:p>
          <a:p>
            <a:pPr marL="171450" indent="-171450">
              <a:buFont typeface="Arial" panose="020B0604020202020204" pitchFamily="34" charset="0"/>
              <a:buChar char="•"/>
            </a:pPr>
            <a:r>
              <a:rPr lang="ja-JP" altLang="en-US" sz="1600" dirty="0">
                <a:solidFill>
                  <a:schemeClr val="tx1">
                    <a:lumMod val="65000"/>
                    <a:lumOff val="35000"/>
                  </a:schemeClr>
                </a:solidFill>
              </a:rPr>
              <a:t>広告主：</a:t>
            </a:r>
            <a:endParaRPr lang="en-US" altLang="ja-JP" sz="1600"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対象商材：</a:t>
            </a:r>
            <a:endParaRPr lang="en-US" altLang="ja-JP" sz="1600"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参考</a:t>
            </a:r>
            <a:r>
              <a:rPr lang="en-US" altLang="ja-JP" sz="1600" dirty="0">
                <a:solidFill>
                  <a:schemeClr val="tx1">
                    <a:lumMod val="65000"/>
                    <a:lumOff val="35000"/>
                  </a:schemeClr>
                </a:solidFill>
              </a:rPr>
              <a:t>URL</a:t>
            </a:r>
            <a:r>
              <a:rPr lang="ja-JP" altLang="en-US" sz="1600" dirty="0">
                <a:solidFill>
                  <a:schemeClr val="tx1">
                    <a:lumMod val="65000"/>
                    <a:lumOff val="35000"/>
                  </a:schemeClr>
                </a:solidFill>
              </a:rPr>
              <a:t>（商品やキャンペーンのサイト）</a:t>
            </a:r>
            <a:r>
              <a:rPr lang="en-US" altLang="ja-JP" sz="1600" dirty="0">
                <a:solidFill>
                  <a:schemeClr val="tx1">
                    <a:lumMod val="65000"/>
                    <a:lumOff val="35000"/>
                  </a:schemeClr>
                </a:solidFill>
              </a:rPr>
              <a:t>:</a:t>
            </a:r>
          </a:p>
          <a:p>
            <a:pPr marL="171450" indent="-171450">
              <a:buFont typeface="Arial" panose="020B0604020202020204" pitchFamily="34" charset="0"/>
              <a:buChar char="•"/>
            </a:pPr>
            <a:r>
              <a:rPr lang="ja-JP" altLang="en-US" sz="1600" dirty="0">
                <a:solidFill>
                  <a:schemeClr val="tx1">
                    <a:lumMod val="65000"/>
                    <a:lumOff val="35000"/>
                  </a:schemeClr>
                </a:solidFill>
              </a:rPr>
              <a:t>タイアップ実施の目的・</a:t>
            </a:r>
            <a:r>
              <a:rPr lang="en-US" altLang="ja-JP" sz="1600" dirty="0">
                <a:solidFill>
                  <a:schemeClr val="tx1">
                    <a:lumMod val="65000"/>
                    <a:lumOff val="35000"/>
                  </a:schemeClr>
                </a:solidFill>
              </a:rPr>
              <a:t>KPI</a:t>
            </a:r>
            <a:r>
              <a:rPr lang="ja-JP" altLang="en-US" sz="1600" dirty="0">
                <a:solidFill>
                  <a:schemeClr val="tx1">
                    <a:lumMod val="65000"/>
                    <a:lumOff val="35000"/>
                  </a:schemeClr>
                </a:solidFill>
              </a:rPr>
              <a:t>：</a:t>
            </a:r>
            <a:endParaRPr lang="en-US" altLang="ja-JP" sz="1600"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予算：</a:t>
            </a:r>
          </a:p>
          <a:p>
            <a:pPr marL="171450" indent="-171450">
              <a:buFont typeface="Arial" panose="020B0604020202020204" pitchFamily="34" charset="0"/>
              <a:buChar char="•"/>
            </a:pPr>
            <a:r>
              <a:rPr lang="ja-JP" altLang="en-US" sz="1600" dirty="0">
                <a:solidFill>
                  <a:schemeClr val="tx1">
                    <a:lumMod val="65000"/>
                    <a:lumOff val="35000"/>
                  </a:schemeClr>
                </a:solidFill>
              </a:rPr>
              <a:t>掲載期間：</a:t>
            </a:r>
            <a:endParaRPr lang="en-US" altLang="ja-JP" sz="1600" dirty="0">
              <a:solidFill>
                <a:schemeClr val="tx1">
                  <a:lumMod val="65000"/>
                  <a:lumOff val="35000"/>
                </a:schemeClr>
              </a:solidFill>
            </a:endParaRPr>
          </a:p>
        </p:txBody>
      </p:sp>
    </p:spTree>
    <p:extLst>
      <p:ext uri="{BB962C8B-B14F-4D97-AF65-F5344CB8AC3E}">
        <p14:creationId xmlns:p14="http://schemas.microsoft.com/office/powerpoint/2010/main" val="2851776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a:t>効果検証レポート</a:t>
            </a:r>
          </a:p>
        </p:txBody>
      </p:sp>
      <p:sp>
        <p:nvSpPr>
          <p:cNvPr id="5"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11</a:t>
            </a:fld>
            <a:endParaRPr lang="ja-JP" altLang="en-US" dirty="0"/>
          </a:p>
        </p:txBody>
      </p:sp>
      <p:sp>
        <p:nvSpPr>
          <p:cNvPr id="10" name="正方形/長方形 9"/>
          <p:cNvSpPr/>
          <p:nvPr/>
        </p:nvSpPr>
        <p:spPr>
          <a:xfrm>
            <a:off x="767408" y="1844824"/>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0" name="グループ化 19"/>
          <p:cNvGrpSpPr/>
          <p:nvPr/>
        </p:nvGrpSpPr>
        <p:grpSpPr>
          <a:xfrm>
            <a:off x="8184232" y="4251197"/>
            <a:ext cx="2880320" cy="2341070"/>
            <a:chOff x="1712913" y="26891"/>
            <a:chExt cx="7560567" cy="6145086"/>
          </a:xfrm>
        </p:grpSpPr>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2913" y="26891"/>
              <a:ext cx="7560567" cy="6145086"/>
            </a:xfrm>
            <a:prstGeom prst="rect">
              <a:avLst/>
            </a:prstGeom>
            <a:ln w="3175">
              <a:solidFill>
                <a:schemeClr val="bg1">
                  <a:lumMod val="50000"/>
                </a:schemeClr>
              </a:solidFill>
            </a:ln>
          </p:spPr>
        </p:pic>
        <p:sp>
          <p:nvSpPr>
            <p:cNvPr id="22" name="正方形/長方形 21"/>
            <p:cNvSpPr/>
            <p:nvPr/>
          </p:nvSpPr>
          <p:spPr>
            <a:xfrm>
              <a:off x="4448944" y="110193"/>
              <a:ext cx="648072" cy="7200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23" name="Picture 2" descr="B1D2497D-1EBE-4057-8CE8-D155B6774F92-L0-001"/>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420"/>
          <a:stretch/>
        </p:blipFill>
        <p:spPr bwMode="auto">
          <a:xfrm>
            <a:off x="10044900" y="4439823"/>
            <a:ext cx="1379692" cy="22964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4" name="正方形/長方形 23"/>
          <p:cNvSpPr/>
          <p:nvPr/>
        </p:nvSpPr>
        <p:spPr>
          <a:xfrm>
            <a:off x="695400" y="1115452"/>
            <a:ext cx="11017224" cy="338554"/>
          </a:xfrm>
          <a:prstGeom prst="rect">
            <a:avLst/>
          </a:prstGeom>
        </p:spPr>
        <p:txBody>
          <a:bodyPr wrap="square">
            <a:spAutoFit/>
          </a:bodyPr>
          <a:lstStyle/>
          <a:p>
            <a:r>
              <a:rPr lang="ja-JP" altLang="en-US" sz="1600" dirty="0">
                <a:solidFill>
                  <a:schemeClr val="tx1">
                    <a:lumMod val="65000"/>
                    <a:lumOff val="35000"/>
                  </a:schemeClr>
                </a:solidFill>
                <a:latin typeface="+mn-ea"/>
              </a:rPr>
              <a:t>定量・定性両面から、施策の実績を集計、分析し、タイアップ実施効果のレポーティングを行います。</a:t>
            </a:r>
            <a:endParaRPr lang="en-US" altLang="ja-JP" sz="1600" dirty="0">
              <a:solidFill>
                <a:schemeClr val="tx1">
                  <a:lumMod val="65000"/>
                  <a:lumOff val="35000"/>
                </a:schemeClr>
              </a:solidFill>
              <a:latin typeface="+mn-ea"/>
            </a:endParaRPr>
          </a:p>
        </p:txBody>
      </p:sp>
      <p:sp>
        <p:nvSpPr>
          <p:cNvPr id="27" name="正方形/長方形 26"/>
          <p:cNvSpPr/>
          <p:nvPr/>
        </p:nvSpPr>
        <p:spPr>
          <a:xfrm>
            <a:off x="883419" y="1906867"/>
            <a:ext cx="5328592" cy="338554"/>
          </a:xfrm>
          <a:prstGeom prst="rect">
            <a:avLst/>
          </a:prstGeom>
        </p:spPr>
        <p:txBody>
          <a:bodyPr wrap="square">
            <a:spAutoFit/>
          </a:bodyPr>
          <a:lstStyle/>
          <a:p>
            <a:pPr lvl="0"/>
            <a:r>
              <a:rPr lang="ja-JP" altLang="en-US" sz="1600" b="1" dirty="0">
                <a:solidFill>
                  <a:schemeClr val="bg1"/>
                </a:solidFill>
              </a:rPr>
              <a:t>集客数・属性、広告主様ページへの送客数</a:t>
            </a:r>
            <a:endParaRPr lang="en-US" altLang="ja-JP" sz="1600" b="1" dirty="0">
              <a:solidFill>
                <a:schemeClr val="bg1"/>
              </a:solidFill>
            </a:endParaRPr>
          </a:p>
        </p:txBody>
      </p:sp>
      <p:sp>
        <p:nvSpPr>
          <p:cNvPr id="28" name="正方形/長方形 27"/>
          <p:cNvSpPr/>
          <p:nvPr/>
        </p:nvSpPr>
        <p:spPr>
          <a:xfrm>
            <a:off x="767408" y="2358897"/>
            <a:ext cx="7521916" cy="738664"/>
          </a:xfrm>
          <a:prstGeom prst="rect">
            <a:avLst/>
          </a:prstGeom>
        </p:spPr>
        <p:txBody>
          <a:bodyPr wrap="square">
            <a:spAutoFit/>
          </a:bodyPr>
          <a:lstStyle/>
          <a:p>
            <a:r>
              <a:rPr lang="ja-JP" altLang="en-US" sz="1400" dirty="0">
                <a:solidFill>
                  <a:schemeClr val="tx1">
                    <a:lumMod val="65000"/>
                    <a:lumOff val="35000"/>
                  </a:schemeClr>
                </a:solidFill>
                <a:latin typeface="+mn-ea"/>
              </a:rPr>
              <a:t>・デイリーの</a:t>
            </a:r>
            <a:r>
              <a:rPr lang="en-US" altLang="ja-JP" sz="1400" dirty="0">
                <a:solidFill>
                  <a:schemeClr val="tx1">
                    <a:lumMod val="65000"/>
                    <a:lumOff val="35000"/>
                  </a:schemeClr>
                </a:solidFill>
                <a:latin typeface="+mn-ea"/>
              </a:rPr>
              <a:t>PV</a:t>
            </a:r>
            <a:r>
              <a:rPr lang="ja-JP" altLang="en-US" sz="1400" dirty="0">
                <a:solidFill>
                  <a:schemeClr val="tx1">
                    <a:lumMod val="65000"/>
                    <a:lumOff val="35000"/>
                  </a:schemeClr>
                </a:solidFill>
                <a:latin typeface="+mn-ea"/>
              </a:rPr>
              <a:t>・</a:t>
            </a:r>
            <a:r>
              <a:rPr lang="en-US" altLang="ja-JP" sz="1400" dirty="0">
                <a:solidFill>
                  <a:schemeClr val="tx1">
                    <a:lumMod val="65000"/>
                    <a:lumOff val="35000"/>
                  </a:schemeClr>
                </a:solidFill>
                <a:latin typeface="+mn-ea"/>
              </a:rPr>
              <a:t>UB</a:t>
            </a:r>
          </a:p>
          <a:p>
            <a:r>
              <a:rPr lang="ja-JP" altLang="en-US" sz="1400" dirty="0">
                <a:solidFill>
                  <a:schemeClr val="tx1">
                    <a:lumMod val="65000"/>
                    <a:lumOff val="35000"/>
                  </a:schemeClr>
                </a:solidFill>
                <a:latin typeface="+mn-ea"/>
              </a:rPr>
              <a:t>・タイアップ内の広告主様ページへの誘導枠クリック数・率</a:t>
            </a:r>
            <a:endParaRPr lang="en-US" altLang="ja-JP" sz="1400" dirty="0">
              <a:solidFill>
                <a:schemeClr val="tx1">
                  <a:lumMod val="65000"/>
                  <a:lumOff val="35000"/>
                </a:schemeClr>
              </a:solidFill>
              <a:latin typeface="+mn-ea"/>
            </a:endParaRPr>
          </a:p>
          <a:p>
            <a:r>
              <a:rPr lang="ja-JP" altLang="en-US" sz="1400" dirty="0">
                <a:solidFill>
                  <a:schemeClr val="tx1">
                    <a:lumMod val="65000"/>
                    <a:lumOff val="35000"/>
                  </a:schemeClr>
                </a:solidFill>
                <a:latin typeface="+mn-ea"/>
              </a:rPr>
              <a:t>・タイアップ訪問者の性別・性別</a:t>
            </a:r>
            <a:r>
              <a:rPr lang="en-US" altLang="ja-JP" sz="1400" dirty="0">
                <a:solidFill>
                  <a:schemeClr val="tx1">
                    <a:lumMod val="65000"/>
                    <a:lumOff val="35000"/>
                  </a:schemeClr>
                </a:solidFill>
                <a:latin typeface="+mn-ea"/>
              </a:rPr>
              <a:t>×</a:t>
            </a:r>
            <a:r>
              <a:rPr lang="ja-JP" altLang="en-US" sz="1400" dirty="0">
                <a:solidFill>
                  <a:schemeClr val="tx1">
                    <a:lumMod val="65000"/>
                    <a:lumOff val="35000"/>
                  </a:schemeClr>
                </a:solidFill>
                <a:latin typeface="+mn-ea"/>
              </a:rPr>
              <a:t>年齢層比率</a:t>
            </a:r>
            <a:endParaRPr lang="en-US" altLang="ja-JP" sz="1400" dirty="0">
              <a:solidFill>
                <a:schemeClr val="tx1">
                  <a:lumMod val="65000"/>
                  <a:lumOff val="35000"/>
                </a:schemeClr>
              </a:solidFill>
              <a:latin typeface="+mn-ea"/>
            </a:endParaRPr>
          </a:p>
        </p:txBody>
      </p:sp>
      <p:sp>
        <p:nvSpPr>
          <p:cNvPr id="29" name="正方形/長方形 28"/>
          <p:cNvSpPr/>
          <p:nvPr/>
        </p:nvSpPr>
        <p:spPr>
          <a:xfrm>
            <a:off x="767408" y="3382253"/>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30" name="正方形/長方形 29"/>
          <p:cNvSpPr/>
          <p:nvPr/>
        </p:nvSpPr>
        <p:spPr>
          <a:xfrm>
            <a:off x="886669" y="3437151"/>
            <a:ext cx="5328592" cy="338554"/>
          </a:xfrm>
          <a:prstGeom prst="rect">
            <a:avLst/>
          </a:prstGeom>
        </p:spPr>
        <p:txBody>
          <a:bodyPr wrap="square">
            <a:spAutoFit/>
          </a:bodyPr>
          <a:lstStyle/>
          <a:p>
            <a:pPr lvl="0"/>
            <a:r>
              <a:rPr lang="ja-JP" altLang="en-US" sz="1600" b="1" dirty="0">
                <a:solidFill>
                  <a:schemeClr val="bg1"/>
                </a:solidFill>
              </a:rPr>
              <a:t>態度変容効果</a:t>
            </a:r>
            <a:endParaRPr lang="en-US" altLang="ja-JP" sz="1600" b="1" dirty="0">
              <a:solidFill>
                <a:schemeClr val="bg1"/>
              </a:solidFill>
            </a:endParaRPr>
          </a:p>
        </p:txBody>
      </p:sp>
      <p:sp>
        <p:nvSpPr>
          <p:cNvPr id="32" name="正方形/長方形 31"/>
          <p:cNvSpPr/>
          <p:nvPr/>
        </p:nvSpPr>
        <p:spPr>
          <a:xfrm>
            <a:off x="881930" y="3936195"/>
            <a:ext cx="7806357" cy="523220"/>
          </a:xfrm>
          <a:prstGeom prst="rect">
            <a:avLst/>
          </a:prstGeom>
        </p:spPr>
        <p:txBody>
          <a:bodyPr wrap="square">
            <a:spAutoFit/>
          </a:bodyPr>
          <a:lstStyle/>
          <a:p>
            <a:pPr lvl="0">
              <a:defRPr/>
            </a:pPr>
            <a:r>
              <a:rPr lang="ja-JP" altLang="en-US" sz="1400" b="1" dirty="0">
                <a:solidFill>
                  <a:schemeClr val="tx1">
                    <a:lumMod val="65000"/>
                    <a:lumOff val="35000"/>
                  </a:schemeClr>
                </a:solidFill>
                <a:latin typeface="+mn-ea"/>
                <a:cs typeface="Meiryo UI" panose="020B0604030504040204" pitchFamily="50" charset="-128"/>
              </a:rPr>
              <a:t>タイアップ読者に対するアンケートを無償でご提供します。</a:t>
            </a:r>
            <a:endParaRPr lang="en-US" altLang="ja-JP" sz="1400" b="1" dirty="0">
              <a:solidFill>
                <a:schemeClr val="tx1">
                  <a:lumMod val="65000"/>
                  <a:lumOff val="35000"/>
                </a:schemeClr>
              </a:solidFill>
              <a:latin typeface="+mn-ea"/>
              <a:cs typeface="Meiryo UI" panose="020B0604030504040204" pitchFamily="50" charset="-128"/>
            </a:endParaRPr>
          </a:p>
          <a:p>
            <a:pPr>
              <a:defRPr/>
            </a:pPr>
            <a:r>
              <a:rPr lang="ja-JP" altLang="en-US" sz="1400" dirty="0">
                <a:solidFill>
                  <a:schemeClr val="tx1">
                    <a:lumMod val="65000"/>
                    <a:lumOff val="35000"/>
                  </a:schemeClr>
                </a:solidFill>
                <a:latin typeface="+mn-ea"/>
              </a:rPr>
              <a:t>タイアップ記事への評価、読了後の態度変容を問うアンケートです。</a:t>
            </a:r>
            <a:endParaRPr lang="en-US" altLang="ja-JP" sz="1400" dirty="0">
              <a:solidFill>
                <a:schemeClr val="tx1">
                  <a:lumMod val="65000"/>
                  <a:lumOff val="35000"/>
                </a:schemeClr>
              </a:solidFill>
              <a:latin typeface="+mn-ea"/>
            </a:endParaRPr>
          </a:p>
        </p:txBody>
      </p:sp>
      <p:sp>
        <p:nvSpPr>
          <p:cNvPr id="33" name="正方形/長方形 32"/>
          <p:cNvSpPr/>
          <p:nvPr/>
        </p:nvSpPr>
        <p:spPr>
          <a:xfrm>
            <a:off x="334963" y="4717013"/>
            <a:ext cx="8281094" cy="1015663"/>
          </a:xfrm>
          <a:prstGeom prst="rect">
            <a:avLst/>
          </a:prstGeom>
        </p:spPr>
        <p:txBody>
          <a:bodyPr wrap="square">
            <a:spAutoFit/>
          </a:bodyPr>
          <a:lstStyle/>
          <a:p>
            <a:pPr lvl="0"/>
            <a:r>
              <a:rPr lang="ja-JP" altLang="en-US" sz="1100" dirty="0">
                <a:solidFill>
                  <a:srgbClr val="000000"/>
                </a:solidFill>
              </a:rPr>
              <a:t>　</a:t>
            </a:r>
            <a:r>
              <a:rPr lang="en-US" altLang="ja-JP" sz="1200" dirty="0">
                <a:solidFill>
                  <a:schemeClr val="tx1">
                    <a:lumMod val="65000"/>
                    <a:lumOff val="35000"/>
                  </a:schemeClr>
                </a:solidFill>
              </a:rPr>
              <a:t>※</a:t>
            </a:r>
            <a:r>
              <a:rPr lang="ja-JP" altLang="en-US" sz="1200" dirty="0">
                <a:solidFill>
                  <a:schemeClr val="tx1">
                    <a:lumMod val="65000"/>
                    <a:lumOff val="35000"/>
                  </a:schemeClr>
                </a:solidFill>
              </a:rPr>
              <a:t>定型項目での実施となります。</a:t>
            </a:r>
            <a:endParaRPr lang="en-US" altLang="ja-JP" sz="1200" dirty="0">
              <a:solidFill>
                <a:schemeClr val="tx1">
                  <a:lumMod val="65000"/>
                  <a:lumOff val="35000"/>
                </a:schemeClr>
              </a:solidFill>
            </a:endParaRPr>
          </a:p>
          <a:p>
            <a:pPr lvl="0"/>
            <a:r>
              <a:rPr lang="ja-JP" altLang="en-US" sz="1200" dirty="0">
                <a:solidFill>
                  <a:schemeClr val="tx1">
                    <a:lumMod val="65000"/>
                    <a:lumOff val="35000"/>
                  </a:schemeClr>
                </a:solidFill>
                <a:latin typeface="+mn-ea"/>
              </a:rPr>
              <a:t>　</a:t>
            </a:r>
            <a:r>
              <a:rPr lang="en-US" altLang="ja-JP" sz="1200" dirty="0">
                <a:solidFill>
                  <a:schemeClr val="tx1">
                    <a:lumMod val="65000"/>
                    <a:lumOff val="35000"/>
                  </a:schemeClr>
                </a:solidFill>
                <a:latin typeface="+mn-ea"/>
              </a:rPr>
              <a:t>※</a:t>
            </a:r>
            <a:r>
              <a:rPr lang="ja-JP" altLang="en-US" sz="1200" dirty="0">
                <a:solidFill>
                  <a:schemeClr val="tx1">
                    <a:lumMod val="65000"/>
                    <a:lumOff val="35000"/>
                  </a:schemeClr>
                </a:solidFill>
                <a:latin typeface="+mn-ea"/>
              </a:rPr>
              <a:t>アンケート回答数の保証はいたしかねます。</a:t>
            </a:r>
            <a:endParaRPr lang="en-US" altLang="ja-JP" sz="1200" dirty="0">
              <a:solidFill>
                <a:schemeClr val="tx1">
                  <a:lumMod val="65000"/>
                  <a:lumOff val="35000"/>
                </a:schemeClr>
              </a:solidFill>
              <a:latin typeface="+mn-ea"/>
            </a:endParaRPr>
          </a:p>
          <a:p>
            <a:pPr lvl="0"/>
            <a:r>
              <a:rPr lang="ja-JP" altLang="en-US" sz="1200" dirty="0">
                <a:solidFill>
                  <a:schemeClr val="tx1">
                    <a:lumMod val="65000"/>
                    <a:lumOff val="35000"/>
                  </a:schemeClr>
                </a:solidFill>
                <a:latin typeface="+mn-ea"/>
              </a:rPr>
              <a:t>　　また、回答数は</a:t>
            </a:r>
            <a:r>
              <a:rPr lang="en-US" altLang="ja-JP" sz="1200" dirty="0">
                <a:solidFill>
                  <a:schemeClr val="tx1">
                    <a:lumMod val="65000"/>
                    <a:lumOff val="35000"/>
                  </a:schemeClr>
                </a:solidFill>
                <a:latin typeface="+mn-ea"/>
              </a:rPr>
              <a:t>500</a:t>
            </a:r>
            <a:r>
              <a:rPr lang="ja-JP" altLang="en-US" sz="1200" dirty="0">
                <a:solidFill>
                  <a:schemeClr val="tx1">
                    <a:lumMod val="65000"/>
                    <a:lumOff val="35000"/>
                  </a:schemeClr>
                </a:solidFill>
                <a:latin typeface="+mn-ea"/>
              </a:rPr>
              <a:t>件を上限とし、これを超えた場合、掲載途中でもアンケートを終了させていただきます。</a:t>
            </a:r>
            <a:endParaRPr lang="en-US" altLang="ja-JP" sz="1200" dirty="0">
              <a:solidFill>
                <a:schemeClr val="tx1">
                  <a:lumMod val="65000"/>
                  <a:lumOff val="35000"/>
                </a:schemeClr>
              </a:solidFill>
              <a:latin typeface="+mn-ea"/>
            </a:endParaRPr>
          </a:p>
          <a:p>
            <a:pPr lvl="0"/>
            <a:r>
              <a:rPr lang="ja-JP" altLang="en-US" sz="1200" dirty="0">
                <a:solidFill>
                  <a:schemeClr val="tx1">
                    <a:lumMod val="65000"/>
                    <a:lumOff val="35000"/>
                  </a:schemeClr>
                </a:solidFill>
                <a:latin typeface="+mn-ea"/>
              </a:rPr>
              <a:t>　</a:t>
            </a:r>
            <a:r>
              <a:rPr lang="en-US" altLang="ja-JP" sz="1200" dirty="0">
                <a:solidFill>
                  <a:schemeClr val="tx1">
                    <a:lumMod val="65000"/>
                    <a:lumOff val="35000"/>
                  </a:schemeClr>
                </a:solidFill>
                <a:latin typeface="+mn-ea"/>
              </a:rPr>
              <a:t>※</a:t>
            </a:r>
            <a:r>
              <a:rPr lang="ja-JP" altLang="en-US" sz="1200" dirty="0">
                <a:solidFill>
                  <a:schemeClr val="tx1">
                    <a:lumMod val="65000"/>
                    <a:lumOff val="35000"/>
                  </a:schemeClr>
                </a:solidFill>
                <a:latin typeface="+mn-ea"/>
              </a:rPr>
              <a:t>予告なくアンケートサーバーのサイトメンテナンスを行い、一時的にアンケートの受付ができなくなる</a:t>
            </a:r>
            <a:endParaRPr lang="en-US" altLang="ja-JP" sz="1200" dirty="0">
              <a:solidFill>
                <a:schemeClr val="tx1">
                  <a:lumMod val="65000"/>
                  <a:lumOff val="35000"/>
                </a:schemeClr>
              </a:solidFill>
              <a:latin typeface="+mn-ea"/>
            </a:endParaRPr>
          </a:p>
          <a:p>
            <a:pPr lvl="0"/>
            <a:r>
              <a:rPr lang="ja-JP" altLang="en-US" sz="1200" dirty="0">
                <a:solidFill>
                  <a:schemeClr val="tx1">
                    <a:lumMod val="65000"/>
                    <a:lumOff val="35000"/>
                  </a:schemeClr>
                </a:solidFill>
                <a:latin typeface="+mn-ea"/>
              </a:rPr>
              <a:t>　　場合があります。</a:t>
            </a:r>
          </a:p>
        </p:txBody>
      </p:sp>
      <p:sp>
        <p:nvSpPr>
          <p:cNvPr id="35" name="正方形/長方形 34"/>
          <p:cNvSpPr/>
          <p:nvPr/>
        </p:nvSpPr>
        <p:spPr>
          <a:xfrm>
            <a:off x="8583196" y="3908226"/>
            <a:ext cx="2697380" cy="307777"/>
          </a:xfrm>
          <a:prstGeom prst="rect">
            <a:avLst/>
          </a:prstGeom>
        </p:spPr>
        <p:txBody>
          <a:bodyPr wrap="square">
            <a:spAutoFit/>
          </a:bodyPr>
          <a:lstStyle/>
          <a:p>
            <a:r>
              <a:rPr lang="ja-JP" altLang="en-US" sz="1400" dirty="0">
                <a:solidFill>
                  <a:schemeClr val="tx1">
                    <a:lumMod val="65000"/>
                    <a:lumOff val="35000"/>
                  </a:schemeClr>
                </a:solidFill>
                <a:latin typeface="+mn-ea"/>
              </a:rPr>
              <a:t>＜アンケート画面サンプル＞</a:t>
            </a:r>
            <a:endParaRPr lang="en-US" altLang="ja-JP" sz="1400" dirty="0">
              <a:solidFill>
                <a:schemeClr val="tx1">
                  <a:lumMod val="65000"/>
                  <a:lumOff val="35000"/>
                </a:schemeClr>
              </a:solidFill>
              <a:latin typeface="+mn-ea"/>
            </a:endParaRPr>
          </a:p>
        </p:txBody>
      </p:sp>
      <p:pic>
        <p:nvPicPr>
          <p:cNvPr id="4" name="図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69213" y="2008802"/>
            <a:ext cx="2729067" cy="1430326"/>
          </a:xfrm>
          <a:prstGeom prst="rect">
            <a:avLst/>
          </a:prstGeom>
          <a:ln>
            <a:solidFill>
              <a:schemeClr val="bg1">
                <a:lumMod val="50000"/>
              </a:schemeClr>
            </a:solidFill>
          </a:ln>
        </p:spPr>
      </p:pic>
      <p:sp>
        <p:nvSpPr>
          <p:cNvPr id="25" name="正方形/長方形 24"/>
          <p:cNvSpPr/>
          <p:nvPr/>
        </p:nvSpPr>
        <p:spPr>
          <a:xfrm>
            <a:off x="8943236" y="1713030"/>
            <a:ext cx="2697380" cy="307777"/>
          </a:xfrm>
          <a:prstGeom prst="rect">
            <a:avLst/>
          </a:prstGeom>
        </p:spPr>
        <p:txBody>
          <a:bodyPr wrap="square">
            <a:spAutoFit/>
          </a:bodyPr>
          <a:lstStyle/>
          <a:p>
            <a:r>
              <a:rPr lang="ja-JP" altLang="en-US" sz="1400" dirty="0">
                <a:solidFill>
                  <a:schemeClr val="tx1">
                    <a:lumMod val="65000"/>
                    <a:lumOff val="35000"/>
                  </a:schemeClr>
                </a:solidFill>
                <a:latin typeface="+mn-ea"/>
              </a:rPr>
              <a:t>＜レポートサンプル＞</a:t>
            </a:r>
            <a:endParaRPr lang="en-US" altLang="ja-JP" sz="1400" dirty="0">
              <a:solidFill>
                <a:schemeClr val="tx1">
                  <a:lumMod val="65000"/>
                  <a:lumOff val="35000"/>
                </a:schemeClr>
              </a:solidFill>
              <a:latin typeface="+mn-ea"/>
            </a:endParaRPr>
          </a:p>
        </p:txBody>
      </p:sp>
      <p:pic>
        <p:nvPicPr>
          <p:cNvPr id="6" name="図 5"/>
          <p:cNvPicPr>
            <a:picLocks noChangeAspect="1"/>
          </p:cNvPicPr>
          <p:nvPr/>
        </p:nvPicPr>
        <p:blipFill>
          <a:blip r:embed="rId6"/>
          <a:stretch>
            <a:fillRect/>
          </a:stretch>
        </p:blipFill>
        <p:spPr>
          <a:xfrm>
            <a:off x="9362055" y="2474759"/>
            <a:ext cx="2481022" cy="1401641"/>
          </a:xfrm>
          <a:prstGeom prst="rect">
            <a:avLst/>
          </a:prstGeom>
          <a:ln>
            <a:solidFill>
              <a:schemeClr val="tx1"/>
            </a:solidFill>
          </a:ln>
        </p:spPr>
      </p:pic>
    </p:spTree>
    <p:extLst>
      <p:ext uri="{BB962C8B-B14F-4D97-AF65-F5344CB8AC3E}">
        <p14:creationId xmlns:p14="http://schemas.microsoft.com/office/powerpoint/2010/main" val="1085279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solidFill>
                  <a:srgbClr val="000000"/>
                </a:solidFill>
                <a:latin typeface="+mn-ea"/>
              </a:rPr>
              <a:t>スポーツナビ　タイアップ</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12" name="正方形/長方形 11"/>
          <p:cNvSpPr/>
          <p:nvPr/>
        </p:nvSpPr>
        <p:spPr>
          <a:xfrm>
            <a:off x="8267065" y="4655319"/>
            <a:ext cx="397866" cy="347916"/>
          </a:xfrm>
          <a:prstGeom prst="rect">
            <a:avLst/>
          </a:prstGeom>
        </p:spPr>
        <p:txBody>
          <a:bodyPr wrap="none">
            <a:spAutoFit/>
          </a:bodyPr>
          <a:lstStyle/>
          <a:p>
            <a:r>
              <a:rPr lang="ja-JP" altLang="en-US" sz="1661" dirty="0">
                <a:solidFill>
                  <a:srgbClr val="FF0000"/>
                </a:solidFill>
              </a:rPr>
              <a:t>★</a:t>
            </a:r>
            <a:endParaRPr lang="ja-JP" altLang="en-US" sz="1661" dirty="0"/>
          </a:p>
        </p:txBody>
      </p:sp>
      <p:graphicFrame>
        <p:nvGraphicFramePr>
          <p:cNvPr id="13" name="表 12"/>
          <p:cNvGraphicFramePr>
            <a:graphicFrameLocks noGrp="1"/>
          </p:cNvGraphicFramePr>
          <p:nvPr>
            <p:extLst>
              <p:ext uri="{D42A27DB-BD31-4B8C-83A1-F6EECF244321}">
                <p14:modId xmlns:p14="http://schemas.microsoft.com/office/powerpoint/2010/main" val="2087365421"/>
              </p:ext>
            </p:extLst>
          </p:nvPr>
        </p:nvGraphicFramePr>
        <p:xfrm>
          <a:off x="740085" y="1999962"/>
          <a:ext cx="11017224" cy="4378955"/>
        </p:xfrm>
        <a:graphic>
          <a:graphicData uri="http://schemas.openxmlformats.org/drawingml/2006/table">
            <a:tbl>
              <a:tblPr firstRow="1" bandRow="1"/>
              <a:tblGrid>
                <a:gridCol w="1457431">
                  <a:extLst>
                    <a:ext uri="{9D8B030D-6E8A-4147-A177-3AD203B41FA5}">
                      <a16:colId xmlns:a16="http://schemas.microsoft.com/office/drawing/2014/main" val="20000"/>
                    </a:ext>
                  </a:extLst>
                </a:gridCol>
                <a:gridCol w="9559793">
                  <a:extLst>
                    <a:ext uri="{9D8B030D-6E8A-4147-A177-3AD203B41FA5}">
                      <a16:colId xmlns:a16="http://schemas.microsoft.com/office/drawing/2014/main" val="20001"/>
                    </a:ext>
                  </a:extLst>
                </a:gridCol>
              </a:tblGrid>
              <a:tr h="460547">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協賛内容</a:t>
                      </a:r>
                      <a:endParaRPr kumimoji="1" lang="en-US" altLang="ja-JP" sz="1050" b="0" i="0" dirty="0">
                        <a:solidFill>
                          <a:schemeClr val="bg1"/>
                        </a:solidFill>
                        <a:latin typeface="メイリオ"/>
                        <a:ea typeface="メイリオ"/>
                        <a:cs typeface="Meiryo UI" pitchFamily="50" charset="-128"/>
                      </a:endParaRPr>
                    </a:p>
                  </a:txBody>
                  <a:tcPr marL="33231" marR="33231" marT="33231" marB="3323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indent="-179388" algn="l" fontAlgn="ctr">
                        <a:buClr>
                          <a:srgbClr val="687080"/>
                        </a:buClr>
                        <a:buFont typeface="Wingdings" pitchFamily="2" charset="2"/>
                        <a:buNone/>
                      </a:pPr>
                      <a:r>
                        <a:rPr kumimoji="1" lang="ja-JP" altLang="en-US" sz="1400" kern="1200" dirty="0">
                          <a:solidFill>
                            <a:schemeClr val="tx1">
                              <a:lumMod val="65000"/>
                              <a:lumOff val="35000"/>
                            </a:schemeClr>
                          </a:solidFill>
                          <a:latin typeface="メイリオ"/>
                          <a:ea typeface="メイリオ"/>
                          <a:cs typeface="メイリオ" panose="020B0604030504040204" pitchFamily="50" charset="-128"/>
                        </a:rPr>
                        <a:t>タイアップページの制作・掲載・タイアップページへの誘導</a:t>
                      </a:r>
                      <a:endParaRPr kumimoji="1" lang="en-US" altLang="ja-JP" sz="1400" kern="1200" dirty="0">
                        <a:solidFill>
                          <a:schemeClr val="tx1">
                            <a:lumMod val="65000"/>
                            <a:lumOff val="35000"/>
                          </a:schemeClr>
                        </a:solidFill>
                        <a:latin typeface="メイリオ"/>
                        <a:ea typeface="メイリオ"/>
                        <a:cs typeface="メイリオ" panose="020B0604030504040204" pitchFamily="50" charset="-128"/>
                      </a:endParaRPr>
                    </a:p>
                  </a:txBody>
                  <a:tcPr marL="33231" marR="33231" marT="33231" marB="3323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538723447"/>
                  </a:ext>
                </a:extLst>
              </a:tr>
              <a:tr h="66266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タイアップへの</a:t>
                      </a:r>
                      <a:endParaRPr kumimoji="1" lang="en-US" altLang="ja-JP" sz="105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誘導枠</a:t>
                      </a:r>
                      <a:endParaRPr kumimoji="1" lang="en-US" altLang="ja-JP" sz="1050" b="0" i="0" dirty="0">
                        <a:solidFill>
                          <a:schemeClr val="bg1"/>
                        </a:solidFill>
                        <a:latin typeface="メイリオ"/>
                        <a:ea typeface="メイリオ"/>
                        <a:cs typeface="Meiryo UI" pitchFamily="50" charset="-128"/>
                      </a:endParaRPr>
                    </a:p>
                  </a:txBody>
                  <a:tcPr marL="33231" marR="33231" marT="33231" marB="3323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400" kern="1200" dirty="0">
                          <a:solidFill>
                            <a:schemeClr val="tx1">
                              <a:lumMod val="65000"/>
                              <a:lumOff val="35000"/>
                            </a:schemeClr>
                          </a:solidFill>
                          <a:latin typeface="メイリオ"/>
                          <a:ea typeface="メイリオ"/>
                          <a:cs typeface="メイリオ" panose="020B0604030504040204" pitchFamily="50" charset="-128"/>
                        </a:rPr>
                        <a:t>スポーツナビの各誘導枠（詳細は次ページ参照）</a:t>
                      </a:r>
                      <a:r>
                        <a:rPr kumimoji="1" lang="en-US" altLang="ja-JP" sz="14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400" kern="1200" dirty="0">
                          <a:solidFill>
                            <a:schemeClr val="tx1">
                              <a:lumMod val="65000"/>
                              <a:lumOff val="35000"/>
                            </a:schemeClr>
                          </a:solidFill>
                          <a:latin typeface="メイリオ"/>
                          <a:ea typeface="メイリオ"/>
                          <a:cs typeface="メイリオ" panose="020B0604030504040204" pitchFamily="50" charset="-128"/>
                        </a:rPr>
                        <a:t>誘導は保証ではありません。</a:t>
                      </a:r>
                      <a:endParaRPr kumimoji="1" lang="en-US" altLang="ja-JP" sz="1400" kern="1200" dirty="0">
                        <a:solidFill>
                          <a:schemeClr val="tx1">
                            <a:lumMod val="65000"/>
                            <a:lumOff val="35000"/>
                          </a:schemeClr>
                        </a:solidFill>
                        <a:latin typeface="メイリオ"/>
                        <a:ea typeface="メイリオ"/>
                        <a:cs typeface="メイリオ" panose="020B0604030504040204" pitchFamily="50" charset="-128"/>
                      </a:endParaRPr>
                    </a:p>
                  </a:txBody>
                  <a:tcPr marL="33231" marR="33231" marT="33231" marB="3323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61309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タイアップ</a:t>
                      </a:r>
                      <a:endParaRPr kumimoji="1" lang="en-US" altLang="ja-JP" sz="105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ページ</a:t>
                      </a:r>
                    </a:p>
                  </a:txBody>
                  <a:tcPr marL="33231" marR="33231" marT="33231" marB="3323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400" kern="1200" dirty="0">
                          <a:solidFill>
                            <a:schemeClr val="tx1">
                              <a:lumMod val="65000"/>
                              <a:lumOff val="35000"/>
                            </a:schemeClr>
                          </a:solidFill>
                          <a:latin typeface="メイリオ"/>
                          <a:ea typeface="メイリオ"/>
                          <a:cs typeface="メイリオ" panose="020B0604030504040204" pitchFamily="50" charset="-128"/>
                        </a:rPr>
                        <a:t>・掲載場所：スポーツナビ内</a:t>
                      </a:r>
                      <a:r>
                        <a:rPr kumimoji="1" lang="ja-JP" altLang="en-US" sz="1400" kern="1200" baseline="0" dirty="0">
                          <a:solidFill>
                            <a:schemeClr val="tx1">
                              <a:lumMod val="65000"/>
                              <a:lumOff val="35000"/>
                            </a:schemeClr>
                          </a:solidFill>
                          <a:latin typeface="メイリオ"/>
                          <a:ea typeface="メイリオ"/>
                          <a:cs typeface="メイリオ" panose="020B0604030504040204" pitchFamily="50" charset="-128"/>
                        </a:rPr>
                        <a:t> </a:t>
                      </a:r>
                      <a:r>
                        <a:rPr kumimoji="1" lang="ja-JP" altLang="en-US" sz="1400" kern="1200" dirty="0">
                          <a:solidFill>
                            <a:schemeClr val="tx1">
                              <a:lumMod val="65000"/>
                              <a:lumOff val="35000"/>
                            </a:schemeClr>
                          </a:solidFill>
                          <a:latin typeface="メイリオ"/>
                          <a:ea typeface="メイリオ"/>
                          <a:cs typeface="メイリオ" panose="020B0604030504040204" pitchFamily="50" charset="-128"/>
                        </a:rPr>
                        <a:t>特設ページ</a:t>
                      </a:r>
                      <a:endParaRPr kumimoji="1" lang="en-US" altLang="ja-JP" sz="1400" kern="1200" dirty="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400" kern="1200">
                          <a:solidFill>
                            <a:schemeClr val="tx1">
                              <a:lumMod val="65000"/>
                              <a:lumOff val="35000"/>
                            </a:schemeClr>
                          </a:solidFill>
                          <a:latin typeface="メイリオ"/>
                          <a:ea typeface="メイリオ"/>
                          <a:cs typeface="メイリオ" panose="020B0604030504040204" pitchFamily="50" charset="-128"/>
                        </a:rPr>
                        <a:t>・デバイス：</a:t>
                      </a:r>
                      <a:r>
                        <a:rPr kumimoji="1" lang="en-US" altLang="ja-JP" sz="1400" kern="1200" dirty="0">
                          <a:solidFill>
                            <a:schemeClr val="tx1">
                              <a:lumMod val="65000"/>
                              <a:lumOff val="35000"/>
                            </a:schemeClr>
                          </a:solidFill>
                          <a:latin typeface="メイリオ"/>
                          <a:ea typeface="メイリオ"/>
                          <a:cs typeface="メイリオ" panose="020B0604030504040204" pitchFamily="50" charset="-128"/>
                        </a:rPr>
                        <a:t>PC</a:t>
                      </a:r>
                      <a:r>
                        <a:rPr kumimoji="1" lang="ja-JP" altLang="en-US" sz="1400" kern="1200">
                          <a:solidFill>
                            <a:schemeClr val="tx1">
                              <a:lumMod val="65000"/>
                              <a:lumOff val="35000"/>
                            </a:schemeClr>
                          </a:solidFill>
                          <a:latin typeface="メイリオ"/>
                          <a:ea typeface="メイリオ"/>
                          <a:cs typeface="メイリオ" panose="020B0604030504040204" pitchFamily="50" charset="-128"/>
                        </a:rPr>
                        <a:t>、スマートフォン（両デバイスの実施となります。</a:t>
                      </a:r>
                      <a:r>
                        <a:rPr kumimoji="1" lang="en-US" altLang="ja-JP" sz="1400" kern="1200" dirty="0">
                          <a:solidFill>
                            <a:schemeClr val="tx1">
                              <a:lumMod val="65000"/>
                              <a:lumOff val="35000"/>
                            </a:schemeClr>
                          </a:solidFill>
                          <a:latin typeface="メイリオ"/>
                          <a:ea typeface="メイリオ"/>
                          <a:cs typeface="メイリオ" panose="020B0604030504040204" pitchFamily="50" charset="-128"/>
                        </a:rPr>
                        <a:t>PC</a:t>
                      </a:r>
                      <a:r>
                        <a:rPr kumimoji="1" lang="ja-JP" altLang="en-US" sz="1400" kern="1200">
                          <a:solidFill>
                            <a:schemeClr val="tx1">
                              <a:lumMod val="65000"/>
                              <a:lumOff val="35000"/>
                            </a:schemeClr>
                          </a:solidFill>
                          <a:latin typeface="メイリオ"/>
                          <a:ea typeface="メイリオ"/>
                          <a:cs typeface="メイリオ" panose="020B0604030504040204" pitchFamily="50" charset="-128"/>
                        </a:rPr>
                        <a:t>のみもしくはスマートフォンのみは基本不可となります）</a:t>
                      </a:r>
                      <a:endParaRPr kumimoji="1" lang="en-US" altLang="ja-JP" sz="1400" kern="120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400" kern="1200" dirty="0">
                          <a:solidFill>
                            <a:schemeClr val="tx1">
                              <a:lumMod val="65000"/>
                              <a:lumOff val="35000"/>
                            </a:schemeClr>
                          </a:solidFill>
                          <a:latin typeface="メイリオ"/>
                          <a:ea typeface="メイリオ"/>
                          <a:cs typeface="メイリオ" panose="020B0604030504040204" pitchFamily="50" charset="-128"/>
                        </a:rPr>
                        <a:t>・ページ数：</a:t>
                      </a:r>
                      <a:r>
                        <a:rPr kumimoji="1" lang="en-US" altLang="ja-JP" sz="1400" kern="1200" dirty="0">
                          <a:solidFill>
                            <a:schemeClr val="tx1">
                              <a:lumMod val="65000"/>
                              <a:lumOff val="35000"/>
                            </a:schemeClr>
                          </a:solidFill>
                          <a:latin typeface="メイリオ"/>
                          <a:ea typeface="メイリオ"/>
                          <a:cs typeface="メイリオ" panose="020B0604030504040204" pitchFamily="50" charset="-128"/>
                        </a:rPr>
                        <a:t>5</a:t>
                      </a:r>
                      <a:r>
                        <a:rPr kumimoji="1" lang="ja-JP" altLang="en-US" sz="1400" kern="1200" dirty="0">
                          <a:solidFill>
                            <a:schemeClr val="tx1">
                              <a:lumMod val="65000"/>
                              <a:lumOff val="35000"/>
                            </a:schemeClr>
                          </a:solidFill>
                          <a:latin typeface="メイリオ"/>
                          <a:ea typeface="メイリオ"/>
                          <a:cs typeface="メイリオ" panose="020B0604030504040204" pitchFamily="50" charset="-128"/>
                        </a:rPr>
                        <a:t>ページ程度</a:t>
                      </a:r>
                      <a:endParaRPr kumimoji="1" lang="en-US" altLang="ja-JP" sz="1400" kern="1200" dirty="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400" kern="1200" dirty="0">
                          <a:solidFill>
                            <a:schemeClr val="tx1">
                              <a:lumMod val="65000"/>
                              <a:lumOff val="35000"/>
                            </a:schemeClr>
                          </a:solidFill>
                          <a:latin typeface="メイリオ"/>
                          <a:ea typeface="メイリオ"/>
                          <a:cs typeface="メイリオ" panose="020B0604030504040204" pitchFamily="50" charset="-128"/>
                        </a:rPr>
                        <a:t>・ページ内の広告枠：</a:t>
                      </a:r>
                      <a:r>
                        <a:rPr kumimoji="1" lang="en-US" altLang="ja-JP" sz="1400" kern="1200" dirty="0">
                          <a:solidFill>
                            <a:schemeClr val="tx1">
                              <a:lumMod val="65000"/>
                              <a:lumOff val="35000"/>
                            </a:schemeClr>
                          </a:solidFill>
                          <a:latin typeface="メイリオ"/>
                          <a:ea typeface="メイリオ"/>
                          <a:cs typeface="メイリオ" panose="020B0604030504040204" pitchFamily="50" charset="-128"/>
                        </a:rPr>
                        <a:t>PC</a:t>
                      </a:r>
                      <a:r>
                        <a:rPr kumimoji="1" lang="ja-JP" altLang="en-US" sz="1400" kern="1200" dirty="0">
                          <a:solidFill>
                            <a:schemeClr val="tx1">
                              <a:lumMod val="65000"/>
                              <a:lumOff val="35000"/>
                            </a:schemeClr>
                          </a:solidFill>
                          <a:latin typeface="メイリオ"/>
                          <a:ea typeface="メイリオ"/>
                          <a:cs typeface="メイリオ" panose="020B0604030504040204" pitchFamily="50" charset="-128"/>
                        </a:rPr>
                        <a:t>：プライムディスプレイ　スマートフォン：トップパネル</a:t>
                      </a:r>
                      <a:endParaRPr kumimoji="1" lang="en-US" altLang="ja-JP" sz="1400" kern="1200" dirty="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400" kern="1200" dirty="0">
                          <a:solidFill>
                            <a:schemeClr val="tx1">
                              <a:lumMod val="65000"/>
                              <a:lumOff val="35000"/>
                            </a:schemeClr>
                          </a:solidFill>
                          <a:latin typeface="メイリオ"/>
                          <a:ea typeface="メイリオ"/>
                          <a:cs typeface="メイリオ" panose="020B0604030504040204" pitchFamily="50" charset="-128"/>
                        </a:rPr>
                        <a:t>・更新：内容や回数などにより可否を判断させていただきます。また、別途費用が発生する可能性があります</a:t>
                      </a:r>
                    </a:p>
                    <a:p>
                      <a:pPr marL="0" lvl="0" indent="0">
                        <a:buNone/>
                      </a:pPr>
                      <a:r>
                        <a:rPr lang="ja-JP" altLang="en-US" sz="1400" kern="1200">
                          <a:solidFill>
                            <a:schemeClr val="tx1">
                              <a:lumMod val="65000"/>
                              <a:lumOff val="35000"/>
                            </a:schemeClr>
                          </a:solidFill>
                          <a:latin typeface="メイリオ"/>
                          <a:ea typeface="メイリオ"/>
                          <a:cs typeface="メイリオ" panose="020B0604030504040204" pitchFamily="50" charset="-128"/>
                        </a:rPr>
                        <a:t>・二次利用：不可</a:t>
                      </a:r>
                      <a:endParaRPr lang="ja-JP" altLang="en-US" sz="1400" kern="1200" dirty="0">
                        <a:solidFill>
                          <a:schemeClr val="tx1">
                            <a:lumMod val="65000"/>
                            <a:lumOff val="35000"/>
                          </a:schemeClr>
                        </a:solidFill>
                        <a:latin typeface="メイリオ"/>
                        <a:ea typeface="メイリオ"/>
                        <a:cs typeface="メイリオ" panose="020B0604030504040204" pitchFamily="50" charset="-128"/>
                      </a:endParaRPr>
                    </a:p>
                  </a:txBody>
                  <a:tcPr marL="33231" marR="33231" marT="33231" marB="3323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87278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契約分類</a:t>
                      </a:r>
                      <a:endParaRPr kumimoji="1" lang="en-US" altLang="ja-JP" sz="105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a:solidFill>
                            <a:schemeClr val="bg1"/>
                          </a:solidFill>
                          <a:latin typeface="メイリオ"/>
                          <a:ea typeface="メイリオ"/>
                          <a:cs typeface="Meiryo UI" pitchFamily="50" charset="-128"/>
                        </a:rPr>
                        <a:t>※</a:t>
                      </a:r>
                      <a:r>
                        <a:rPr kumimoji="1" lang="ja-JP" altLang="en-US" sz="1000" b="0" i="0" dirty="0">
                          <a:solidFill>
                            <a:schemeClr val="bg1"/>
                          </a:solidFill>
                          <a:latin typeface="メイリオ"/>
                          <a:ea typeface="メイリオ"/>
                          <a:cs typeface="Meiryo UI" pitchFamily="50" charset="-128"/>
                        </a:rPr>
                        <a:t>お申し込み時に選択</a:t>
                      </a:r>
                      <a:endParaRPr kumimoji="1" lang="en-US" altLang="ja-JP" sz="1000" b="0" i="0" dirty="0">
                        <a:solidFill>
                          <a:schemeClr val="bg1"/>
                        </a:solidFill>
                        <a:latin typeface="メイリオ"/>
                        <a:ea typeface="メイリオ"/>
                        <a:cs typeface="Meiryo UI" pitchFamily="50" charset="-128"/>
                      </a:endParaRPr>
                    </a:p>
                  </a:txBody>
                  <a:tcPr marL="33231" marR="33231" marT="33231" marB="3323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tx1">
                              <a:lumMod val="65000"/>
                              <a:lumOff val="35000"/>
                            </a:schemeClr>
                          </a:solidFill>
                          <a:latin typeface="メイリオ"/>
                          <a:ea typeface="メイリオ"/>
                          <a:cs typeface="メイリオ" panose="020B0604030504040204" pitchFamily="50" charset="-128"/>
                        </a:rPr>
                        <a:t>①契約分類：制作</a:t>
                      </a:r>
                      <a:r>
                        <a:rPr kumimoji="1" lang="en-US" altLang="ja-JP" sz="14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400" kern="1200" dirty="0">
                          <a:solidFill>
                            <a:schemeClr val="tx1">
                              <a:lumMod val="65000"/>
                              <a:lumOff val="35000"/>
                            </a:schemeClr>
                          </a:solidFill>
                          <a:latin typeface="メイリオ"/>
                          <a:ea typeface="メイリオ"/>
                          <a:cs typeface="メイリオ" panose="020B0604030504040204" pitchFamily="50" charset="-128"/>
                        </a:rPr>
                        <a:t>掲載</a:t>
                      </a:r>
                      <a:endParaRPr kumimoji="1" lang="en-US" altLang="ja-JP" sz="14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tx1">
                              <a:lumMod val="65000"/>
                              <a:lumOff val="35000"/>
                            </a:schemeClr>
                          </a:solidFill>
                          <a:latin typeface="メイリオ"/>
                          <a:ea typeface="メイリオ"/>
                          <a:cs typeface="メイリオ" panose="020B0604030504040204" pitchFamily="50" charset="-128"/>
                        </a:rPr>
                        <a:t>②契約サ</a:t>
                      </a:r>
                      <a:r>
                        <a:rPr kumimoji="1" lang="ja-JP" altLang="en-US" sz="1400" kern="1200" dirty="0">
                          <a:solidFill>
                            <a:srgbClr val="454958"/>
                          </a:solidFill>
                          <a:latin typeface="メイリオ"/>
                          <a:ea typeface="メイリオ"/>
                          <a:cs typeface="メイリオ" panose="020B0604030504040204" pitchFamily="50" charset="-128"/>
                        </a:rPr>
                        <a:t>ービス：</a:t>
                      </a:r>
                      <a:r>
                        <a:rPr kumimoji="1" lang="en-US" altLang="ja-JP" sz="1400" kern="1200" dirty="0">
                          <a:solidFill>
                            <a:srgbClr val="454958"/>
                          </a:solidFill>
                          <a:latin typeface="メイリオ"/>
                          <a:ea typeface="メイリオ"/>
                          <a:cs typeface="メイリオ" panose="020B0604030504040204" pitchFamily="50" charset="-128"/>
                        </a:rPr>
                        <a:t>【</a:t>
                      </a:r>
                      <a:r>
                        <a:rPr kumimoji="1" lang="ja-JP" altLang="en-US" sz="1400" kern="1200" dirty="0">
                          <a:solidFill>
                            <a:srgbClr val="454958"/>
                          </a:solidFill>
                          <a:latin typeface="メイリオ"/>
                          <a:ea typeface="メイリオ"/>
                          <a:cs typeface="メイリオ" panose="020B0604030504040204" pitchFamily="50" charset="-128"/>
                        </a:rPr>
                        <a:t>制作</a:t>
                      </a:r>
                      <a:r>
                        <a:rPr kumimoji="1" lang="en-US" altLang="ja-JP" sz="1400" kern="1200" dirty="0">
                          <a:solidFill>
                            <a:srgbClr val="454958"/>
                          </a:solidFill>
                          <a:latin typeface="メイリオ"/>
                          <a:ea typeface="メイリオ"/>
                          <a:cs typeface="メイリオ" panose="020B0604030504040204" pitchFamily="50" charset="-128"/>
                        </a:rPr>
                        <a:t>+</a:t>
                      </a:r>
                      <a:r>
                        <a:rPr kumimoji="1" lang="ja-JP" altLang="en-US" sz="1400" kern="1200" dirty="0">
                          <a:solidFill>
                            <a:srgbClr val="454958"/>
                          </a:solidFill>
                          <a:latin typeface="メイリオ"/>
                          <a:ea typeface="メイリオ"/>
                          <a:cs typeface="メイリオ" panose="020B0604030504040204" pitchFamily="50" charset="-128"/>
                        </a:rPr>
                        <a:t>掲</a:t>
                      </a:r>
                      <a:r>
                        <a:rPr kumimoji="1" lang="ja-JP" altLang="en-US" sz="1400" kern="1200" dirty="0">
                          <a:solidFill>
                            <a:schemeClr val="tx1">
                              <a:lumMod val="65000"/>
                              <a:lumOff val="35000"/>
                            </a:schemeClr>
                          </a:solidFill>
                          <a:latin typeface="メイリオ"/>
                          <a:ea typeface="メイリオ"/>
                          <a:cs typeface="メイリオ" panose="020B0604030504040204" pitchFamily="50" charset="-128"/>
                        </a:rPr>
                        <a:t>載</a:t>
                      </a:r>
                      <a:r>
                        <a:rPr kumimoji="1" lang="en-US" altLang="ja-JP" sz="14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400" kern="1200" dirty="0">
                          <a:solidFill>
                            <a:schemeClr val="tx1">
                              <a:lumMod val="65000"/>
                              <a:lumOff val="35000"/>
                            </a:schemeClr>
                          </a:solidFill>
                          <a:latin typeface="メイリオ"/>
                          <a:ea typeface="メイリオ"/>
                          <a:cs typeface="メイリオ" panose="020B0604030504040204" pitchFamily="50" charset="-128"/>
                        </a:rPr>
                        <a:t>スポーツナビ　タイアップ</a:t>
                      </a:r>
                      <a:endParaRPr kumimoji="1" lang="en-US" altLang="ja-JP" sz="14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tx1">
                              <a:lumMod val="65000"/>
                              <a:lumOff val="35000"/>
                            </a:schemeClr>
                          </a:solidFill>
                          <a:latin typeface="メイリオ"/>
                          <a:ea typeface="メイリオ"/>
                          <a:cs typeface="メイリオ" panose="020B0604030504040204" pitchFamily="50" charset="-128"/>
                        </a:rPr>
                        <a:t>③契約サービス詳細：スポーツナビ　タイアップ　協賛費</a:t>
                      </a:r>
                      <a:endParaRPr kumimoji="1" lang="en-US" altLang="ja-JP" sz="1400" kern="1200" dirty="0">
                        <a:solidFill>
                          <a:schemeClr val="tx1">
                            <a:lumMod val="65000"/>
                            <a:lumOff val="35000"/>
                          </a:schemeClr>
                        </a:solidFill>
                        <a:latin typeface="メイリオ"/>
                        <a:ea typeface="メイリオ"/>
                        <a:cs typeface="メイリオ" panose="020B0604030504040204" pitchFamily="50" charset="-128"/>
                      </a:endParaRPr>
                    </a:p>
                  </a:txBody>
                  <a:tcPr marL="33231" marR="33231" marT="33231" marB="3323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76986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dirty="0">
                          <a:solidFill>
                            <a:schemeClr val="bg1"/>
                          </a:solidFill>
                          <a:latin typeface="メイリオ"/>
                          <a:ea typeface="メイリオ"/>
                        </a:rPr>
                        <a:t>掲載期間</a:t>
                      </a:r>
                      <a:endParaRPr kumimoji="1" lang="ja-JP" altLang="en-US" sz="1050" b="0" i="0" dirty="0">
                        <a:solidFill>
                          <a:schemeClr val="bg1"/>
                        </a:solidFill>
                        <a:latin typeface="メイリオ"/>
                        <a:ea typeface="メイリオ"/>
                        <a:cs typeface="Meiryo UI" pitchFamily="50" charset="-128"/>
                      </a:endParaRPr>
                    </a:p>
                  </a:txBody>
                  <a:tcPr marL="33231" marR="33231" marT="33231" marB="3323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400" kern="1200" dirty="0">
                          <a:solidFill>
                            <a:schemeClr val="tx1">
                              <a:lumMod val="65000"/>
                              <a:lumOff val="35000"/>
                            </a:schemeClr>
                          </a:solidFill>
                          <a:latin typeface="メイリオ"/>
                          <a:ea typeface="メイリオ"/>
                          <a:cs typeface="メイリオ" panose="020B0604030504040204" pitchFamily="50" charset="-128"/>
                        </a:rPr>
                        <a:t>～1</a:t>
                      </a:r>
                      <a:r>
                        <a:rPr kumimoji="1" lang="ja-JP" altLang="en-US" sz="1400" kern="1200">
                          <a:solidFill>
                            <a:schemeClr val="tx1">
                              <a:lumMod val="65000"/>
                              <a:lumOff val="35000"/>
                            </a:schemeClr>
                          </a:solidFill>
                          <a:latin typeface="メイリオ"/>
                          <a:ea typeface="メイリオ"/>
                          <a:cs typeface="メイリオ" panose="020B0604030504040204" pitchFamily="50" charset="-128"/>
                        </a:rPr>
                        <a:t>か月間（平日掲載開始）</a:t>
                      </a:r>
                      <a:endParaRPr kumimoji="1" lang="en-US" altLang="ja-JP" sz="1400" kern="1200">
                        <a:solidFill>
                          <a:schemeClr val="tx1">
                            <a:lumMod val="65000"/>
                            <a:lumOff val="35000"/>
                          </a:schemeClr>
                        </a:solidFill>
                        <a:latin typeface="メイリオ"/>
                        <a:ea typeface="メイリオ"/>
                        <a:cs typeface="メイリオ" panose="020B0604030504040204" pitchFamily="50" charset="-128"/>
                      </a:endParaRPr>
                    </a:p>
                    <a:p>
                      <a:r>
                        <a:rPr kumimoji="1" lang="en-US" altLang="ja-JP" sz="1400" kern="1200" dirty="0">
                          <a:solidFill>
                            <a:srgbClr val="595959"/>
                          </a:solidFill>
                          <a:latin typeface="メイリオ"/>
                          <a:ea typeface="メイリオ"/>
                          <a:cs typeface="メイリオ" panose="020B0604030504040204" pitchFamily="50" charset="-128"/>
                        </a:rPr>
                        <a:t>※</a:t>
                      </a:r>
                      <a:r>
                        <a:rPr kumimoji="1" lang="ja-JP" altLang="en-US" sz="1400" kern="1200" dirty="0">
                          <a:solidFill>
                            <a:srgbClr val="595959"/>
                          </a:solidFill>
                          <a:latin typeface="メイリオ"/>
                          <a:ea typeface="メイリオ"/>
                          <a:cs typeface="メイリオ" panose="020B0604030504040204" pitchFamily="50" charset="-128"/>
                        </a:rPr>
                        <a:t>タイアップページは、掲載開始日の前営業日までにアップします</a:t>
                      </a:r>
                    </a:p>
                    <a:p>
                      <a:pPr lvl="0">
                        <a:buNone/>
                      </a:pPr>
                      <a:r>
                        <a:rPr lang="ja-JP" sz="1400" b="0" i="0" u="none" strike="noStrike" kern="1200" noProof="0">
                          <a:solidFill>
                            <a:srgbClr val="595959"/>
                          </a:solidFill>
                        </a:rPr>
                        <a:t>※掲載を延長する場合は、別途ホスティング費をご請求いたします</a:t>
                      </a:r>
                      <a:endParaRPr lang="ja-JP">
                        <a:solidFill>
                          <a:srgbClr val="595959"/>
                        </a:solidFill>
                      </a:endParaRPr>
                    </a:p>
                  </a:txBody>
                  <a:tcPr marL="33231" marR="33231" marT="33231" marB="3323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5"/>
                  </a:ext>
                </a:extLst>
              </a:tr>
            </a:tbl>
          </a:graphicData>
        </a:graphic>
      </p:graphicFrame>
      <p:sp>
        <p:nvSpPr>
          <p:cNvPr id="14" name="正方形/長方形 13"/>
          <p:cNvSpPr/>
          <p:nvPr/>
        </p:nvSpPr>
        <p:spPr>
          <a:xfrm>
            <a:off x="767408" y="1268760"/>
            <a:ext cx="11089232" cy="584775"/>
          </a:xfrm>
          <a:prstGeom prst="rect">
            <a:avLst/>
          </a:prstGeom>
        </p:spPr>
        <p:txBody>
          <a:bodyPr wrap="square">
            <a:spAutoFit/>
          </a:bodyPr>
          <a:lstStyle/>
          <a:p>
            <a:r>
              <a:rPr lang="ja-JP" altLang="en-US" sz="1600" dirty="0">
                <a:solidFill>
                  <a:schemeClr val="tx1">
                    <a:lumMod val="65000"/>
                    <a:lumOff val="35000"/>
                  </a:schemeClr>
                </a:solidFill>
                <a:latin typeface="+mn-ea"/>
              </a:rPr>
              <a:t>スポーツの特定競技に関する記事を中心にした中立型タイプから商品訴求を中心とした</a:t>
            </a:r>
            <a:r>
              <a:rPr lang="en-US" altLang="ja-JP" sz="1600" dirty="0">
                <a:solidFill>
                  <a:schemeClr val="tx1">
                    <a:lumMod val="65000"/>
                    <a:lumOff val="35000"/>
                  </a:schemeClr>
                </a:solidFill>
                <a:latin typeface="+mn-ea"/>
              </a:rPr>
              <a:t>PR</a:t>
            </a:r>
            <a:r>
              <a:rPr lang="ja-JP" altLang="en-US" sz="1600" dirty="0">
                <a:solidFill>
                  <a:schemeClr val="tx1">
                    <a:lumMod val="65000"/>
                    <a:lumOff val="35000"/>
                  </a:schemeClr>
                </a:solidFill>
                <a:latin typeface="+mn-ea"/>
              </a:rPr>
              <a:t>企画型にいたるまで</a:t>
            </a:r>
            <a:endParaRPr lang="en-US" altLang="ja-JP" sz="1600" dirty="0">
              <a:solidFill>
                <a:schemeClr val="tx1">
                  <a:lumMod val="65000"/>
                  <a:lumOff val="35000"/>
                </a:schemeClr>
              </a:solidFill>
              <a:latin typeface="+mn-ea"/>
            </a:endParaRPr>
          </a:p>
          <a:p>
            <a:r>
              <a:rPr lang="ja-JP" altLang="en-US" sz="1600" dirty="0">
                <a:solidFill>
                  <a:schemeClr val="tx1">
                    <a:lumMod val="65000"/>
                    <a:lumOff val="35000"/>
                  </a:schemeClr>
                </a:solidFill>
                <a:latin typeface="+mn-ea"/>
              </a:rPr>
              <a:t>ご要望に応じたタイアップ企画をご提供いたします。</a:t>
            </a:r>
            <a:endParaRPr lang="en-US" altLang="ja-JP" sz="1600" dirty="0">
              <a:solidFill>
                <a:schemeClr val="tx1">
                  <a:lumMod val="65000"/>
                  <a:lumOff val="35000"/>
                </a:schemeClr>
              </a:solidFill>
              <a:latin typeface="+mn-ea"/>
            </a:endParaRPr>
          </a:p>
        </p:txBody>
      </p:sp>
    </p:spTree>
    <p:extLst>
      <p:ext uri="{BB962C8B-B14F-4D97-AF65-F5344CB8AC3E}">
        <p14:creationId xmlns:p14="http://schemas.microsoft.com/office/powerpoint/2010/main" val="15280892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solidFill>
                  <a:srgbClr val="000000"/>
                </a:solidFill>
                <a:latin typeface="+mn-ea"/>
              </a:rPr>
              <a:t>スポーツナビ　タイアップ</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6" name="表 5"/>
          <p:cNvGraphicFramePr>
            <a:graphicFrameLocks noGrp="1"/>
          </p:cNvGraphicFramePr>
          <p:nvPr>
            <p:extLst>
              <p:ext uri="{D42A27DB-BD31-4B8C-83A1-F6EECF244321}">
                <p14:modId xmlns:p14="http://schemas.microsoft.com/office/powerpoint/2010/main" val="2007112593"/>
              </p:ext>
            </p:extLst>
          </p:nvPr>
        </p:nvGraphicFramePr>
        <p:xfrm>
          <a:off x="695400" y="1988840"/>
          <a:ext cx="11233248" cy="4254012"/>
        </p:xfrm>
        <a:graphic>
          <a:graphicData uri="http://schemas.openxmlformats.org/drawingml/2006/table">
            <a:tbl>
              <a:tblPr firstRow="1" bandRow="1"/>
              <a:tblGrid>
                <a:gridCol w="1418898">
                  <a:extLst>
                    <a:ext uri="{9D8B030D-6E8A-4147-A177-3AD203B41FA5}">
                      <a16:colId xmlns:a16="http://schemas.microsoft.com/office/drawing/2014/main" val="20000"/>
                    </a:ext>
                  </a:extLst>
                </a:gridCol>
                <a:gridCol w="9814350">
                  <a:extLst>
                    <a:ext uri="{9D8B030D-6E8A-4147-A177-3AD203B41FA5}">
                      <a16:colId xmlns:a16="http://schemas.microsoft.com/office/drawing/2014/main" val="20001"/>
                    </a:ext>
                  </a:extLst>
                </a:gridCol>
              </a:tblGrid>
              <a:tr h="143688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料金</a:t>
                      </a:r>
                    </a:p>
                  </a:txBody>
                  <a:tcPr marL="33231" marR="33231" marT="33231" marB="3323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a:solidFill>
                            <a:schemeClr val="tx1">
                              <a:lumMod val="65000"/>
                              <a:lumOff val="35000"/>
                            </a:schemeClr>
                          </a:solidFill>
                          <a:latin typeface="+mn-ea"/>
                          <a:ea typeface="+mn-ea"/>
                          <a:cs typeface="メイリオ" panose="020B0604030504040204" pitchFamily="50" charset="-128"/>
                        </a:rPr>
                        <a:t>1000</a:t>
                      </a:r>
                      <a:r>
                        <a:rPr kumimoji="1" lang="ja-JP" altLang="en-US" sz="1400" kern="1200" noProof="0" dirty="0">
                          <a:solidFill>
                            <a:schemeClr val="tx1">
                              <a:lumMod val="65000"/>
                              <a:lumOff val="35000"/>
                            </a:schemeClr>
                          </a:solidFill>
                          <a:latin typeface="+mn-ea"/>
                          <a:ea typeface="+mn-ea"/>
                          <a:cs typeface="メイリオ" panose="020B0604030504040204" pitchFamily="50" charset="-128"/>
                        </a:rPr>
                        <a:t>万円（グロス）／ 事前見積もり：不要</a:t>
                      </a:r>
                      <a:endParaRPr kumimoji="1" lang="en-US" altLang="ja-JP" sz="1400" kern="1200" noProof="0" dirty="0">
                        <a:solidFill>
                          <a:schemeClr val="tx1">
                            <a:lumMod val="65000"/>
                            <a:lumOff val="35000"/>
                          </a:schemeClr>
                        </a:solidFill>
                        <a:latin typeface="+mn-ea"/>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a:solidFill>
                            <a:schemeClr val="tx1">
                              <a:lumMod val="65000"/>
                              <a:lumOff val="35000"/>
                            </a:schemeClr>
                          </a:solidFill>
                          <a:latin typeface="+mn-ea"/>
                          <a:ea typeface="+mn-ea"/>
                          <a:cs typeface="メイリオ" panose="020B0604030504040204" pitchFamily="50" charset="-128"/>
                        </a:rPr>
                        <a:t>※</a:t>
                      </a:r>
                      <a:r>
                        <a:rPr kumimoji="1" lang="ja-JP" altLang="en-US" sz="1400" kern="1200" noProof="0" dirty="0">
                          <a:solidFill>
                            <a:schemeClr val="tx1">
                              <a:lumMod val="65000"/>
                              <a:lumOff val="35000"/>
                            </a:schemeClr>
                          </a:solidFill>
                          <a:latin typeface="+mn-ea"/>
                          <a:ea typeface="+mn-ea"/>
                          <a:cs typeface="メイリオ" panose="020B0604030504040204" pitchFamily="50" charset="-128"/>
                        </a:rPr>
                        <a:t>企画内容によって、別途費用が発生する場合があります</a:t>
                      </a:r>
                      <a:endParaRPr kumimoji="1" lang="en-US" altLang="ja-JP" sz="1400" kern="1200" noProof="0" dirty="0">
                        <a:solidFill>
                          <a:schemeClr val="tx1">
                            <a:lumMod val="65000"/>
                            <a:lumOff val="35000"/>
                          </a:schemeClr>
                        </a:solidFill>
                        <a:latin typeface="+mn-ea"/>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dirty="0">
                          <a:solidFill>
                            <a:schemeClr val="tx1">
                              <a:lumMod val="65000"/>
                              <a:lumOff val="35000"/>
                            </a:schemeClr>
                          </a:solidFill>
                          <a:latin typeface="+mn-ea"/>
                          <a:ea typeface="+mn-ea"/>
                          <a:cs typeface="メイリオ" panose="020B0604030504040204" pitchFamily="50" charset="-128"/>
                        </a:rPr>
                        <a:t>※</a:t>
                      </a:r>
                      <a:r>
                        <a:rPr kumimoji="1" lang="ja-JP" altLang="en-US" sz="1400" kern="1200" dirty="0">
                          <a:solidFill>
                            <a:schemeClr val="tx1">
                              <a:lumMod val="65000"/>
                              <a:lumOff val="35000"/>
                            </a:schemeClr>
                          </a:solidFill>
                          <a:latin typeface="+mn-ea"/>
                          <a:ea typeface="+mn-ea"/>
                          <a:cs typeface="メイリオ" panose="020B0604030504040204" pitchFamily="50" charset="-128"/>
                        </a:rPr>
                        <a:t>本商品はお見積りが不要な商品ですが、本商品資料と異なる条件で契約する場合はお見積りが必要となりますので</a:t>
                      </a:r>
                      <a:endParaRPr kumimoji="1" lang="en-US" altLang="ja-JP" sz="1400" kern="1200" dirty="0">
                        <a:solidFill>
                          <a:schemeClr val="tx1">
                            <a:lumMod val="65000"/>
                            <a:lumOff val="35000"/>
                          </a:schemeClr>
                        </a:solidFill>
                        <a:latin typeface="+mn-ea"/>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kern="1200" dirty="0">
                          <a:solidFill>
                            <a:schemeClr val="tx1">
                              <a:lumMod val="65000"/>
                              <a:lumOff val="35000"/>
                            </a:schemeClr>
                          </a:solidFill>
                          <a:latin typeface="+mn-ea"/>
                          <a:ea typeface="+mn-ea"/>
                          <a:cs typeface="メイリオ" panose="020B0604030504040204" pitchFamily="50" charset="-128"/>
                        </a:rPr>
                        <a:t>お申し込み時には弊社営業担当までお問い合わせください。</a:t>
                      </a:r>
                      <a:endParaRPr kumimoji="1" lang="en-US" altLang="ja-JP" sz="1400" kern="1200" noProof="0" dirty="0">
                        <a:solidFill>
                          <a:schemeClr val="tx1">
                            <a:lumMod val="65000"/>
                            <a:lumOff val="35000"/>
                          </a:schemeClr>
                        </a:solidFill>
                        <a:latin typeface="+mn-ea"/>
                        <a:ea typeface="+mn-ea"/>
                        <a:cs typeface="メイリオ" panose="020B0604030504040204" pitchFamily="50" charset="-128"/>
                      </a:endParaRPr>
                    </a:p>
                    <a:p>
                      <a:r>
                        <a:rPr kumimoji="1" lang="en-US" altLang="ja-JP" sz="1400" kern="1200" dirty="0">
                          <a:solidFill>
                            <a:schemeClr val="tx1">
                              <a:lumMod val="65000"/>
                              <a:lumOff val="35000"/>
                            </a:schemeClr>
                          </a:solidFill>
                          <a:latin typeface="+mn-ea"/>
                          <a:ea typeface="+mn-ea"/>
                          <a:cs typeface="メイリオ" panose="020B0604030504040204" pitchFamily="50" charset="-128"/>
                        </a:rPr>
                        <a:t>※</a:t>
                      </a:r>
                      <a:r>
                        <a:rPr kumimoji="1" lang="ja-JP" altLang="en-US" sz="1400" kern="1200" dirty="0">
                          <a:solidFill>
                            <a:schemeClr val="tx1">
                              <a:lumMod val="65000"/>
                              <a:lumOff val="35000"/>
                            </a:schemeClr>
                          </a:solidFill>
                          <a:latin typeface="+mn-ea"/>
                          <a:ea typeface="+mn-ea"/>
                          <a:cs typeface="メイリオ" panose="020B0604030504040204" pitchFamily="50" charset="-128"/>
                        </a:rPr>
                        <a:t>掲載期間の延長も可能です。別途費用がかかりますので、ご要望の際は弊社営業担当までご確認下さい。</a:t>
                      </a:r>
                    </a:p>
                  </a:txBody>
                  <a:tcPr marL="33231" marR="33231" marT="33231" marB="3323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117048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お申し込み</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期限</a:t>
                      </a:r>
                    </a:p>
                  </a:txBody>
                  <a:tcPr marL="33231" marR="33231" marT="33231" marB="3323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kern="1200" noProof="0" dirty="0">
                          <a:solidFill>
                            <a:schemeClr val="tx1">
                              <a:lumMod val="65000"/>
                              <a:lumOff val="35000"/>
                            </a:schemeClr>
                          </a:solidFill>
                          <a:latin typeface="+mn-ea"/>
                          <a:ea typeface="+mn-ea"/>
                          <a:cs typeface="メイリオ" panose="020B0604030504040204" pitchFamily="50" charset="-128"/>
                        </a:rPr>
                        <a:t>原則として、掲載開始の</a:t>
                      </a:r>
                      <a:r>
                        <a:rPr kumimoji="1" lang="en-US" altLang="ja-JP" sz="1400" kern="1200" noProof="0" dirty="0">
                          <a:solidFill>
                            <a:schemeClr val="tx1">
                              <a:lumMod val="65000"/>
                              <a:lumOff val="35000"/>
                            </a:schemeClr>
                          </a:solidFill>
                          <a:latin typeface="+mn-ea"/>
                          <a:ea typeface="+mn-ea"/>
                          <a:cs typeface="メイリオ" panose="020B0604030504040204" pitchFamily="50" charset="-128"/>
                        </a:rPr>
                        <a:t>2</a:t>
                      </a:r>
                      <a:r>
                        <a:rPr kumimoji="1" lang="ja-JP" altLang="en-US" sz="1400" kern="1200" noProof="0" dirty="0">
                          <a:solidFill>
                            <a:schemeClr val="tx1">
                              <a:lumMod val="65000"/>
                              <a:lumOff val="35000"/>
                            </a:schemeClr>
                          </a:solidFill>
                          <a:latin typeface="+mn-ea"/>
                          <a:ea typeface="+mn-ea"/>
                          <a:cs typeface="メイリオ" panose="020B0604030504040204" pitchFamily="50" charset="-128"/>
                        </a:rPr>
                        <a:t>か月前までにお申し込みください</a:t>
                      </a:r>
                      <a:endParaRPr kumimoji="1" lang="en-US" altLang="ja-JP" sz="1400" kern="1200" noProof="0" dirty="0">
                        <a:solidFill>
                          <a:schemeClr val="tx1">
                            <a:lumMod val="65000"/>
                            <a:lumOff val="35000"/>
                          </a:schemeClr>
                        </a:solidFill>
                        <a:latin typeface="+mn-ea"/>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a:solidFill>
                            <a:schemeClr val="tx1">
                              <a:lumMod val="65000"/>
                              <a:lumOff val="35000"/>
                            </a:schemeClr>
                          </a:solidFill>
                          <a:latin typeface="+mn-ea"/>
                          <a:ea typeface="+mn-ea"/>
                          <a:cs typeface="メイリオ" panose="020B0604030504040204" pitchFamily="50" charset="-128"/>
                        </a:rPr>
                        <a:t>※</a:t>
                      </a:r>
                      <a:r>
                        <a:rPr kumimoji="1" lang="ja-JP" altLang="en-US" sz="1400" kern="1200" noProof="0" dirty="0">
                          <a:solidFill>
                            <a:schemeClr val="tx1">
                              <a:lumMod val="65000"/>
                              <a:lumOff val="35000"/>
                            </a:schemeClr>
                          </a:solidFill>
                          <a:latin typeface="+mn-ea"/>
                          <a:ea typeface="+mn-ea"/>
                          <a:cs typeface="メイリオ" panose="020B0604030504040204" pitchFamily="50" charset="-128"/>
                        </a:rPr>
                        <a:t>所定の方法によるお申し込み契約の成立後はキャンセルは不可となります</a:t>
                      </a:r>
                      <a:endParaRPr kumimoji="1" lang="en-US" altLang="ja-JP" sz="1400" kern="1200" noProof="0" dirty="0">
                        <a:solidFill>
                          <a:schemeClr val="tx1">
                            <a:lumMod val="65000"/>
                            <a:lumOff val="35000"/>
                          </a:schemeClr>
                        </a:solidFill>
                        <a:latin typeface="+mn-ea"/>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a:solidFill>
                            <a:schemeClr val="tx1">
                              <a:lumMod val="65000"/>
                              <a:lumOff val="35000"/>
                            </a:schemeClr>
                          </a:solidFill>
                          <a:latin typeface="+mn-ea"/>
                          <a:ea typeface="+mn-ea"/>
                          <a:cs typeface="メイリオ" panose="020B0604030504040204" pitchFamily="50" charset="-128"/>
                        </a:rPr>
                        <a:t>※</a:t>
                      </a:r>
                      <a:r>
                        <a:rPr kumimoji="1" lang="ja-JP" altLang="en-US" sz="1400" kern="1200" noProof="0" dirty="0">
                          <a:solidFill>
                            <a:schemeClr val="tx1">
                              <a:lumMod val="65000"/>
                              <a:lumOff val="35000"/>
                            </a:schemeClr>
                          </a:solidFill>
                          <a:latin typeface="+mn-ea"/>
                          <a:ea typeface="+mn-ea"/>
                          <a:cs typeface="メイリオ" panose="020B0604030504040204" pitchFamily="50" charset="-128"/>
                        </a:rPr>
                        <a:t>お申し込み時に掲載期間が未決定の場合は、別途、掲載開始日の</a:t>
                      </a:r>
                      <a:r>
                        <a:rPr kumimoji="1" lang="en-US" altLang="ja-JP" sz="1400" kern="1200" noProof="0" dirty="0">
                          <a:solidFill>
                            <a:schemeClr val="tx1">
                              <a:lumMod val="65000"/>
                              <a:lumOff val="35000"/>
                            </a:schemeClr>
                          </a:solidFill>
                          <a:latin typeface="+mn-ea"/>
                          <a:ea typeface="+mn-ea"/>
                          <a:cs typeface="メイリオ" panose="020B0604030504040204" pitchFamily="50" charset="-128"/>
                        </a:rPr>
                        <a:t>5</a:t>
                      </a:r>
                      <a:r>
                        <a:rPr kumimoji="1" lang="ja-JP" altLang="en-US" sz="1400" kern="1200" noProof="0" dirty="0">
                          <a:solidFill>
                            <a:schemeClr val="tx1">
                              <a:lumMod val="65000"/>
                              <a:lumOff val="35000"/>
                            </a:schemeClr>
                          </a:solidFill>
                          <a:latin typeface="+mn-ea"/>
                          <a:ea typeface="+mn-ea"/>
                          <a:cs typeface="メイリオ" panose="020B0604030504040204" pitchFamily="50" charset="-128"/>
                        </a:rPr>
                        <a:t>営業日前までに掲載期間のご連絡をメールでいただきます</a:t>
                      </a:r>
                    </a:p>
                  </a:txBody>
                  <a:tcPr marL="33231" marR="33231" marT="33231" marB="3323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37128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dirty="0">
                          <a:solidFill>
                            <a:schemeClr val="bg1"/>
                          </a:solidFill>
                          <a:latin typeface="+mn-ea"/>
                          <a:ea typeface="+mn-ea"/>
                        </a:rPr>
                        <a:t>有効期限</a:t>
                      </a:r>
                      <a:endParaRPr kumimoji="1" lang="ja-JP" altLang="en-US" sz="1050" b="0" i="0" dirty="0">
                        <a:solidFill>
                          <a:schemeClr val="bg1"/>
                        </a:solidFill>
                        <a:latin typeface="+mn-ea"/>
                        <a:ea typeface="+mn-ea"/>
                        <a:cs typeface="Meiryo UI" pitchFamily="50" charset="-128"/>
                      </a:endParaRPr>
                    </a:p>
                  </a:txBody>
                  <a:tcPr marL="33231" marR="33231" marT="33231" marB="3323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chemeClr val="tx1">
                              <a:lumMod val="65000"/>
                              <a:lumOff val="35000"/>
                            </a:schemeClr>
                          </a:solidFill>
                          <a:latin typeface="+mn-ea"/>
                          <a:ea typeface="+mn-ea"/>
                          <a:cs typeface="メイリオ" panose="020B0604030504040204" pitchFamily="50" charset="-128"/>
                        </a:rPr>
                        <a:t>2022</a:t>
                      </a:r>
                      <a:r>
                        <a:rPr kumimoji="1" lang="ja-JP" altLang="en-US" sz="1400" kern="1200" dirty="0">
                          <a:solidFill>
                            <a:schemeClr val="tx1">
                              <a:lumMod val="65000"/>
                              <a:lumOff val="35000"/>
                            </a:schemeClr>
                          </a:solidFill>
                          <a:latin typeface="+mn-ea"/>
                          <a:ea typeface="+mn-ea"/>
                          <a:cs typeface="メイリオ" panose="020B0604030504040204" pitchFamily="50" charset="-128"/>
                        </a:rPr>
                        <a:t>年</a:t>
                      </a:r>
                      <a:r>
                        <a:rPr kumimoji="1" lang="en-US" altLang="ja-JP" sz="1400" kern="1200" dirty="0">
                          <a:solidFill>
                            <a:schemeClr val="tx1">
                              <a:lumMod val="65000"/>
                              <a:lumOff val="35000"/>
                            </a:schemeClr>
                          </a:solidFill>
                          <a:latin typeface="+mn-ea"/>
                          <a:ea typeface="+mn-ea"/>
                          <a:cs typeface="メイリオ" panose="020B0604030504040204" pitchFamily="50" charset="-128"/>
                        </a:rPr>
                        <a:t>4</a:t>
                      </a:r>
                      <a:r>
                        <a:rPr kumimoji="1" lang="ja-JP" altLang="en-US" sz="1400" kern="1200" dirty="0">
                          <a:solidFill>
                            <a:schemeClr val="tx1">
                              <a:lumMod val="65000"/>
                              <a:lumOff val="35000"/>
                            </a:schemeClr>
                          </a:solidFill>
                          <a:latin typeface="+mn-ea"/>
                          <a:ea typeface="+mn-ea"/>
                          <a:cs typeface="メイリオ" panose="020B0604030504040204" pitchFamily="50" charset="-128"/>
                        </a:rPr>
                        <a:t>月</a:t>
                      </a:r>
                      <a:r>
                        <a:rPr kumimoji="1" lang="en-US" altLang="ja-JP" sz="1400" kern="1200" dirty="0">
                          <a:solidFill>
                            <a:schemeClr val="tx1">
                              <a:lumMod val="65000"/>
                              <a:lumOff val="35000"/>
                            </a:schemeClr>
                          </a:solidFill>
                          <a:latin typeface="+mn-ea"/>
                          <a:ea typeface="+mn-ea"/>
                          <a:cs typeface="メイリオ" panose="020B0604030504040204" pitchFamily="50" charset="-128"/>
                        </a:rPr>
                        <a:t>1</a:t>
                      </a:r>
                      <a:r>
                        <a:rPr kumimoji="1" lang="ja-JP" altLang="en-US" sz="1400" kern="1200" dirty="0">
                          <a:solidFill>
                            <a:schemeClr val="tx1">
                              <a:lumMod val="65000"/>
                              <a:lumOff val="35000"/>
                            </a:schemeClr>
                          </a:solidFill>
                          <a:latin typeface="+mn-ea"/>
                          <a:ea typeface="+mn-ea"/>
                          <a:cs typeface="メイリオ" panose="020B0604030504040204" pitchFamily="50" charset="-128"/>
                        </a:rPr>
                        <a:t>日～</a:t>
                      </a:r>
                      <a:r>
                        <a:rPr kumimoji="1" lang="en-US" altLang="ja-JP" sz="1400" kern="1200" dirty="0">
                          <a:solidFill>
                            <a:schemeClr val="tx1">
                              <a:lumMod val="65000"/>
                              <a:lumOff val="35000"/>
                            </a:schemeClr>
                          </a:solidFill>
                          <a:latin typeface="+mn-ea"/>
                          <a:ea typeface="+mn-ea"/>
                          <a:cs typeface="メイリオ" panose="020B0604030504040204" pitchFamily="50" charset="-128"/>
                        </a:rPr>
                        <a:t>2022</a:t>
                      </a:r>
                      <a:r>
                        <a:rPr kumimoji="1" lang="ja-JP" altLang="en-US" sz="1400" kern="1200" dirty="0">
                          <a:solidFill>
                            <a:schemeClr val="tx1">
                              <a:lumMod val="65000"/>
                              <a:lumOff val="35000"/>
                            </a:schemeClr>
                          </a:solidFill>
                          <a:latin typeface="+mn-ea"/>
                          <a:ea typeface="+mn-ea"/>
                          <a:cs typeface="メイリオ" panose="020B0604030504040204" pitchFamily="50" charset="-128"/>
                        </a:rPr>
                        <a:t>年</a:t>
                      </a:r>
                      <a:r>
                        <a:rPr kumimoji="1" lang="en-US" altLang="ja-JP" sz="1400" kern="1200" dirty="0">
                          <a:solidFill>
                            <a:schemeClr val="tx1">
                              <a:lumMod val="65000"/>
                              <a:lumOff val="35000"/>
                            </a:schemeClr>
                          </a:solidFill>
                          <a:latin typeface="+mn-ea"/>
                          <a:ea typeface="+mn-ea"/>
                          <a:cs typeface="メイリオ" panose="020B0604030504040204" pitchFamily="50" charset="-128"/>
                        </a:rPr>
                        <a:t>9</a:t>
                      </a:r>
                      <a:r>
                        <a:rPr kumimoji="1" lang="ja-JP" altLang="en-US" sz="1400" kern="1200" dirty="0">
                          <a:solidFill>
                            <a:schemeClr val="tx1">
                              <a:lumMod val="65000"/>
                              <a:lumOff val="35000"/>
                            </a:schemeClr>
                          </a:solidFill>
                          <a:latin typeface="+mn-ea"/>
                          <a:ea typeface="+mn-ea"/>
                          <a:cs typeface="メイリオ" panose="020B0604030504040204" pitchFamily="50" charset="-128"/>
                        </a:rPr>
                        <a:t>月</a:t>
                      </a:r>
                      <a:r>
                        <a:rPr kumimoji="1" lang="en-US" altLang="ja-JP" sz="1400" kern="1200" dirty="0">
                          <a:solidFill>
                            <a:schemeClr val="tx1">
                              <a:lumMod val="65000"/>
                              <a:lumOff val="35000"/>
                            </a:schemeClr>
                          </a:solidFill>
                          <a:latin typeface="+mn-ea"/>
                          <a:ea typeface="+mn-ea"/>
                          <a:cs typeface="メイリオ" panose="020B0604030504040204" pitchFamily="50" charset="-128"/>
                        </a:rPr>
                        <a:t>30</a:t>
                      </a:r>
                      <a:r>
                        <a:rPr kumimoji="1" lang="ja-JP" altLang="en-US" sz="1400" kern="1200" dirty="0">
                          <a:solidFill>
                            <a:schemeClr val="tx1">
                              <a:lumMod val="65000"/>
                              <a:lumOff val="35000"/>
                            </a:schemeClr>
                          </a:solidFill>
                          <a:latin typeface="+mn-ea"/>
                          <a:ea typeface="+mn-ea"/>
                          <a:cs typeface="メイリオ" panose="020B0604030504040204" pitchFamily="50" charset="-128"/>
                        </a:rPr>
                        <a:t>日　掲載分</a:t>
                      </a:r>
                      <a:endParaRPr kumimoji="1" lang="en-US" altLang="ja-JP" sz="1400" kern="1200" dirty="0">
                        <a:solidFill>
                          <a:schemeClr val="tx1">
                            <a:lumMod val="65000"/>
                            <a:lumOff val="35000"/>
                          </a:schemeClr>
                        </a:solidFill>
                        <a:latin typeface="+mn-ea"/>
                        <a:ea typeface="+mn-ea"/>
                        <a:cs typeface="メイリオ" panose="020B0604030504040204" pitchFamily="50" charset="-128"/>
                      </a:endParaRPr>
                    </a:p>
                  </a:txBody>
                  <a:tcPr marL="33231" marR="33231" marT="33231" marB="3323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90408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レポート項目</a:t>
                      </a:r>
                    </a:p>
                  </a:txBody>
                  <a:tcPr marL="33231" marR="33231" marT="33231" marB="3323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chemeClr val="tx1">
                              <a:lumMod val="65000"/>
                              <a:lumOff val="35000"/>
                            </a:schemeClr>
                          </a:solidFill>
                          <a:latin typeface="+mn-ea"/>
                          <a:ea typeface="+mn-ea"/>
                          <a:cs typeface="メイリオ" panose="020B0604030504040204" pitchFamily="50" charset="-128"/>
                        </a:rPr>
                        <a:t>PV</a:t>
                      </a:r>
                      <a:r>
                        <a:rPr kumimoji="1" lang="ja-JP" altLang="en-US" sz="1400" kern="1200" dirty="0" err="1">
                          <a:solidFill>
                            <a:schemeClr val="tx1">
                              <a:lumMod val="65000"/>
                              <a:lumOff val="35000"/>
                            </a:schemeClr>
                          </a:solidFill>
                          <a:latin typeface="+mn-ea"/>
                          <a:ea typeface="+mn-ea"/>
                          <a:cs typeface="メイリオ" panose="020B0604030504040204" pitchFamily="50" charset="-128"/>
                        </a:rPr>
                        <a:t>、</a:t>
                      </a:r>
                      <a:r>
                        <a:rPr kumimoji="1" lang="en-US" altLang="ja-JP" sz="1400" kern="1200" dirty="0">
                          <a:solidFill>
                            <a:schemeClr val="tx1">
                              <a:lumMod val="65000"/>
                              <a:lumOff val="35000"/>
                            </a:schemeClr>
                          </a:solidFill>
                          <a:latin typeface="+mn-ea"/>
                          <a:ea typeface="+mn-ea"/>
                          <a:cs typeface="メイリオ" panose="020B0604030504040204" pitchFamily="50" charset="-128"/>
                        </a:rPr>
                        <a:t>UB</a:t>
                      </a:r>
                      <a:r>
                        <a:rPr kumimoji="1" lang="ja-JP" altLang="en-US" sz="1400" kern="1200" dirty="0" err="1">
                          <a:solidFill>
                            <a:schemeClr val="tx1">
                              <a:lumMod val="65000"/>
                              <a:lumOff val="35000"/>
                            </a:schemeClr>
                          </a:solidFill>
                          <a:latin typeface="+mn-ea"/>
                          <a:ea typeface="+mn-ea"/>
                          <a:cs typeface="メイリオ" panose="020B0604030504040204" pitchFamily="50" charset="-128"/>
                        </a:rPr>
                        <a:t>、</a:t>
                      </a:r>
                      <a:r>
                        <a:rPr kumimoji="1" lang="ja-JP" altLang="en-US" sz="1400" kern="1200" dirty="0">
                          <a:solidFill>
                            <a:schemeClr val="tx1">
                              <a:lumMod val="65000"/>
                              <a:lumOff val="35000"/>
                            </a:schemeClr>
                          </a:solidFill>
                          <a:latin typeface="+mn-ea"/>
                          <a:ea typeface="+mn-ea"/>
                          <a:cs typeface="メイリオ" panose="020B0604030504040204" pitchFamily="50" charset="-128"/>
                        </a:rPr>
                        <a:t>訪問者の性別・性別</a:t>
                      </a:r>
                      <a:r>
                        <a:rPr kumimoji="1" lang="en-US" altLang="ja-JP" sz="1400" kern="1200" dirty="0">
                          <a:solidFill>
                            <a:schemeClr val="tx1">
                              <a:lumMod val="65000"/>
                              <a:lumOff val="35000"/>
                            </a:schemeClr>
                          </a:solidFill>
                          <a:latin typeface="+mn-ea"/>
                          <a:ea typeface="+mn-ea"/>
                          <a:cs typeface="メイリオ" panose="020B0604030504040204" pitchFamily="50" charset="-128"/>
                        </a:rPr>
                        <a:t>×</a:t>
                      </a:r>
                      <a:r>
                        <a:rPr kumimoji="1" lang="ja-JP" altLang="en-US" sz="1400" kern="1200" dirty="0">
                          <a:solidFill>
                            <a:schemeClr val="tx1">
                              <a:lumMod val="65000"/>
                              <a:lumOff val="35000"/>
                            </a:schemeClr>
                          </a:solidFill>
                          <a:latin typeface="+mn-ea"/>
                          <a:ea typeface="+mn-ea"/>
                          <a:cs typeface="メイリオ" panose="020B0604030504040204" pitchFamily="50" charset="-128"/>
                        </a:rPr>
                        <a:t>年齢層比率、アンケート</a:t>
                      </a:r>
                      <a:endParaRPr kumimoji="1" lang="en-US" altLang="ja-JP" sz="1400" kern="1200" dirty="0">
                        <a:solidFill>
                          <a:schemeClr val="tx1">
                            <a:lumMod val="65000"/>
                            <a:lumOff val="3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chemeClr val="tx1">
                              <a:lumMod val="65000"/>
                              <a:lumOff val="35000"/>
                            </a:schemeClr>
                          </a:solidFill>
                          <a:latin typeface="+mn-ea"/>
                          <a:ea typeface="+mn-ea"/>
                          <a:cs typeface="メイリオ" panose="020B0604030504040204" pitchFamily="50" charset="-128"/>
                        </a:rPr>
                        <a:t>※</a:t>
                      </a:r>
                      <a:r>
                        <a:rPr kumimoji="1" lang="ja-JP" altLang="en-US" sz="1400" kern="1200" dirty="0">
                          <a:solidFill>
                            <a:schemeClr val="tx1">
                              <a:lumMod val="65000"/>
                              <a:lumOff val="35000"/>
                            </a:schemeClr>
                          </a:solidFill>
                          <a:latin typeface="+mn-ea"/>
                          <a:ea typeface="+mn-ea"/>
                          <a:cs typeface="メイリオ" panose="020B0604030504040204" pitchFamily="50" charset="-128"/>
                        </a:rPr>
                        <a:t>掲載終了から</a:t>
                      </a:r>
                      <a:r>
                        <a:rPr kumimoji="1" lang="en-US" altLang="ja-JP" sz="1400" kern="1200" dirty="0">
                          <a:solidFill>
                            <a:schemeClr val="tx1">
                              <a:lumMod val="65000"/>
                              <a:lumOff val="35000"/>
                            </a:schemeClr>
                          </a:solidFill>
                          <a:latin typeface="+mn-ea"/>
                          <a:ea typeface="+mn-ea"/>
                          <a:cs typeface="メイリオ" panose="020B0604030504040204" pitchFamily="50" charset="-128"/>
                        </a:rPr>
                        <a:t>2</a:t>
                      </a:r>
                      <a:r>
                        <a:rPr kumimoji="1" lang="ja-JP" altLang="en-US" sz="1400" kern="1200" dirty="0">
                          <a:solidFill>
                            <a:schemeClr val="tx1">
                              <a:lumMod val="65000"/>
                              <a:lumOff val="35000"/>
                            </a:schemeClr>
                          </a:solidFill>
                          <a:latin typeface="+mn-ea"/>
                          <a:ea typeface="+mn-ea"/>
                          <a:cs typeface="メイリオ" panose="020B0604030504040204" pitchFamily="50" charset="-128"/>
                        </a:rPr>
                        <a:t>週間程度でご提出いたします</a:t>
                      </a:r>
                      <a:endParaRPr kumimoji="1" lang="en-US" altLang="ja-JP" sz="1400" kern="1200" dirty="0">
                        <a:solidFill>
                          <a:schemeClr val="tx1">
                            <a:lumMod val="65000"/>
                            <a:lumOff val="3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chemeClr val="tx1">
                              <a:lumMod val="65000"/>
                              <a:lumOff val="35000"/>
                            </a:schemeClr>
                          </a:solidFill>
                          <a:latin typeface="+mn-ea"/>
                          <a:ea typeface="+mn-ea"/>
                          <a:cs typeface="メイリオ" panose="020B0604030504040204" pitchFamily="50" charset="-128"/>
                        </a:rPr>
                        <a:t>※</a:t>
                      </a:r>
                      <a:r>
                        <a:rPr kumimoji="1" lang="ja-JP" altLang="en-US" sz="1400" kern="1200" dirty="0">
                          <a:solidFill>
                            <a:schemeClr val="tx1">
                              <a:lumMod val="65000"/>
                              <a:lumOff val="35000"/>
                            </a:schemeClr>
                          </a:solidFill>
                          <a:latin typeface="+mn-ea"/>
                          <a:ea typeface="+mn-ea"/>
                          <a:cs typeface="メイリオ" panose="020B0604030504040204" pitchFamily="50" charset="-128"/>
                        </a:rPr>
                        <a:t>取得できない場合がございます</a:t>
                      </a:r>
                    </a:p>
                  </a:txBody>
                  <a:tcPr marL="33231" marR="33231" marT="33231" marB="3323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20150108"/>
                  </a:ext>
                </a:extLst>
              </a:tr>
              <a:tr h="37128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備考</a:t>
                      </a:r>
                    </a:p>
                  </a:txBody>
                  <a:tcPr marL="33231" marR="33231" marT="33231" marB="3323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400" kern="1200" dirty="0">
                        <a:solidFill>
                          <a:schemeClr val="tx1">
                            <a:lumMod val="65000"/>
                            <a:lumOff val="35000"/>
                          </a:schemeClr>
                        </a:solidFill>
                        <a:latin typeface="+mn-ea"/>
                        <a:ea typeface="+mn-ea"/>
                        <a:cs typeface="メイリオ" panose="020B0604030504040204" pitchFamily="50" charset="-128"/>
                      </a:endParaRPr>
                    </a:p>
                  </a:txBody>
                  <a:tcPr marL="33231" marR="33231" marT="33231" marB="3323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84709290"/>
                  </a:ext>
                </a:extLst>
              </a:tr>
            </a:tbl>
          </a:graphicData>
        </a:graphic>
      </p:graphicFrame>
      <p:sp>
        <p:nvSpPr>
          <p:cNvPr id="8" name="正方形/長方形 7"/>
          <p:cNvSpPr/>
          <p:nvPr/>
        </p:nvSpPr>
        <p:spPr>
          <a:xfrm>
            <a:off x="767408" y="1268760"/>
            <a:ext cx="11089232" cy="584775"/>
          </a:xfrm>
          <a:prstGeom prst="rect">
            <a:avLst/>
          </a:prstGeom>
        </p:spPr>
        <p:txBody>
          <a:bodyPr wrap="square">
            <a:spAutoFit/>
          </a:bodyPr>
          <a:lstStyle/>
          <a:p>
            <a:r>
              <a:rPr lang="ja-JP" altLang="en-US" sz="1600" dirty="0">
                <a:solidFill>
                  <a:schemeClr val="tx1">
                    <a:lumMod val="65000"/>
                    <a:lumOff val="35000"/>
                  </a:schemeClr>
                </a:solidFill>
                <a:latin typeface="+mn-ea"/>
              </a:rPr>
              <a:t>スポーツの特定競技に関する記事を中心にした中立型タイプから商品訴求を中心とした</a:t>
            </a:r>
            <a:r>
              <a:rPr lang="en-US" altLang="ja-JP" sz="1600" dirty="0">
                <a:solidFill>
                  <a:schemeClr val="tx1">
                    <a:lumMod val="65000"/>
                    <a:lumOff val="35000"/>
                  </a:schemeClr>
                </a:solidFill>
                <a:latin typeface="+mn-ea"/>
              </a:rPr>
              <a:t>PR</a:t>
            </a:r>
            <a:r>
              <a:rPr lang="ja-JP" altLang="en-US" sz="1600" dirty="0">
                <a:solidFill>
                  <a:schemeClr val="tx1">
                    <a:lumMod val="65000"/>
                    <a:lumOff val="35000"/>
                  </a:schemeClr>
                </a:solidFill>
                <a:latin typeface="+mn-ea"/>
              </a:rPr>
              <a:t>企画型にいたるまで</a:t>
            </a:r>
            <a:endParaRPr lang="en-US" altLang="ja-JP" sz="1600" dirty="0">
              <a:solidFill>
                <a:schemeClr val="tx1">
                  <a:lumMod val="65000"/>
                  <a:lumOff val="35000"/>
                </a:schemeClr>
              </a:solidFill>
              <a:latin typeface="+mn-ea"/>
            </a:endParaRPr>
          </a:p>
          <a:p>
            <a:r>
              <a:rPr lang="ja-JP" altLang="en-US" sz="1600" dirty="0">
                <a:solidFill>
                  <a:schemeClr val="tx1">
                    <a:lumMod val="65000"/>
                    <a:lumOff val="35000"/>
                  </a:schemeClr>
                </a:solidFill>
                <a:latin typeface="+mn-ea"/>
              </a:rPr>
              <a:t>ご要望に応じたタイアップ企画をご提供いたします。</a:t>
            </a:r>
            <a:endParaRPr lang="en-US" altLang="ja-JP" sz="1600" dirty="0">
              <a:solidFill>
                <a:schemeClr val="tx1">
                  <a:lumMod val="65000"/>
                  <a:lumOff val="35000"/>
                </a:schemeClr>
              </a:solidFill>
              <a:latin typeface="+mn-ea"/>
            </a:endParaRPr>
          </a:p>
        </p:txBody>
      </p:sp>
    </p:spTree>
    <p:extLst>
      <p:ext uri="{BB962C8B-B14F-4D97-AF65-F5344CB8AC3E}">
        <p14:creationId xmlns:p14="http://schemas.microsoft.com/office/powerpoint/2010/main" val="3840292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1227" y="3797419"/>
            <a:ext cx="1343362" cy="2665624"/>
          </a:xfrm>
          <a:prstGeom prst="rect">
            <a:avLst/>
          </a:prstGeom>
        </p:spPr>
      </p:pic>
      <p:sp>
        <p:nvSpPr>
          <p:cNvPr id="3" name="テキスト プレースホルダー 2"/>
          <p:cNvSpPr>
            <a:spLocks noGrp="1"/>
          </p:cNvSpPr>
          <p:nvPr>
            <p:ph type="body" sz="quarter" idx="11"/>
          </p:nvPr>
        </p:nvSpPr>
        <p:spPr/>
        <p:txBody>
          <a:bodyPr/>
          <a:lstStyle/>
          <a:p>
            <a:r>
              <a:rPr lang="ja-JP" altLang="en-US" dirty="0"/>
              <a:t>全体構造</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sp>
        <p:nvSpPr>
          <p:cNvPr id="4" name="テキスト ボックス 3"/>
          <p:cNvSpPr txBox="1"/>
          <p:nvPr/>
        </p:nvSpPr>
        <p:spPr>
          <a:xfrm>
            <a:off x="2577816" y="834290"/>
            <a:ext cx="1352861" cy="310480"/>
          </a:xfrm>
          <a:prstGeom prst="rect">
            <a:avLst/>
          </a:prstGeom>
          <a:noFill/>
        </p:spPr>
        <p:txBody>
          <a:bodyPr wrap="square" rtlCol="0">
            <a:spAutoFit/>
          </a:bodyPr>
          <a:lstStyle/>
          <a:p>
            <a:pPr algn="ctr"/>
            <a:r>
              <a:rPr lang="ja-JP" altLang="en-US" sz="1400" dirty="0">
                <a:solidFill>
                  <a:schemeClr val="tx1">
                    <a:lumMod val="65000"/>
                    <a:lumOff val="35000"/>
                  </a:schemeClr>
                </a:solidFill>
              </a:rPr>
              <a:t>誘導元</a:t>
            </a:r>
            <a:endParaRPr lang="en-US" altLang="ja-JP" sz="1292" dirty="0">
              <a:solidFill>
                <a:schemeClr val="tx1">
                  <a:lumMod val="65000"/>
                  <a:lumOff val="35000"/>
                </a:schemeClr>
              </a:solidFill>
            </a:endParaRPr>
          </a:p>
        </p:txBody>
      </p:sp>
      <p:sp>
        <p:nvSpPr>
          <p:cNvPr id="7" name="右矢印 6"/>
          <p:cNvSpPr/>
          <p:nvPr/>
        </p:nvSpPr>
        <p:spPr bwMode="auto">
          <a:xfrm>
            <a:off x="5348224" y="2146599"/>
            <a:ext cx="531752" cy="465283"/>
          </a:xfrm>
          <a:prstGeom prst="rightArrow">
            <a:avLst/>
          </a:prstGeom>
          <a:solidFill>
            <a:schemeClr val="bg1">
              <a:lumMod val="75000"/>
            </a:schemeClr>
          </a:solidFill>
          <a:ln w="3175" algn="ctr">
            <a:solidFill>
              <a:srgbClr val="292929"/>
            </a:solidFill>
            <a:prstDash val="solid"/>
            <a:miter lim="800000"/>
            <a:headEnd/>
            <a:tailEnd/>
          </a:ln>
        </p:spPr>
        <p:txBody>
          <a:bodyPr lIns="0" tIns="0" rIns="0" bIns="0" rtlCol="0" anchor="ctr"/>
          <a:lstStyle/>
          <a:p>
            <a:pPr algn="ctr" defTabSz="844104"/>
            <a:endParaRPr kumimoji="0" lang="ja-JP" altLang="en-US" sz="1108" b="1" kern="0" dirty="0">
              <a:solidFill>
                <a:schemeClr val="bg1"/>
              </a:solidFill>
              <a:latin typeface="+mn-ea"/>
              <a:cs typeface="Verdana" pitchFamily="34" charset="0"/>
            </a:endParaRPr>
          </a:p>
        </p:txBody>
      </p:sp>
      <p:sp>
        <p:nvSpPr>
          <p:cNvPr id="8" name="テキスト ボックス 7"/>
          <p:cNvSpPr txBox="1"/>
          <p:nvPr/>
        </p:nvSpPr>
        <p:spPr>
          <a:xfrm>
            <a:off x="6015878" y="836987"/>
            <a:ext cx="2465467" cy="490006"/>
          </a:xfrm>
          <a:prstGeom prst="rect">
            <a:avLst/>
          </a:prstGeom>
          <a:noFill/>
        </p:spPr>
        <p:txBody>
          <a:bodyPr wrap="square" rtlCol="0">
            <a:spAutoFit/>
          </a:bodyPr>
          <a:lstStyle/>
          <a:p>
            <a:pPr algn="ctr"/>
            <a:r>
              <a:rPr lang="ja-JP" altLang="en-US" sz="1292" dirty="0">
                <a:solidFill>
                  <a:schemeClr val="tx1">
                    <a:lumMod val="65000"/>
                    <a:lumOff val="35000"/>
                  </a:schemeClr>
                </a:solidFill>
              </a:rPr>
              <a:t>タイアップページ</a:t>
            </a:r>
            <a:endParaRPr lang="en-US" altLang="ja-JP" sz="1292" dirty="0">
              <a:solidFill>
                <a:schemeClr val="tx1">
                  <a:lumMod val="65000"/>
                  <a:lumOff val="35000"/>
                </a:schemeClr>
              </a:solidFill>
            </a:endParaRPr>
          </a:p>
          <a:p>
            <a:pPr algn="ctr"/>
            <a:r>
              <a:rPr lang="ja-JP" altLang="en-US" sz="1292" dirty="0">
                <a:solidFill>
                  <a:schemeClr val="tx1">
                    <a:lumMod val="65000"/>
                    <a:lumOff val="35000"/>
                  </a:schemeClr>
                </a:solidFill>
              </a:rPr>
              <a:t>イメージ</a:t>
            </a:r>
            <a:endParaRPr lang="en-US" altLang="ja-JP" sz="1292" dirty="0">
              <a:solidFill>
                <a:schemeClr val="tx1">
                  <a:lumMod val="65000"/>
                  <a:lumOff val="35000"/>
                </a:schemeClr>
              </a:solidFill>
            </a:endParaRPr>
          </a:p>
        </p:txBody>
      </p:sp>
      <p:sp>
        <p:nvSpPr>
          <p:cNvPr id="9" name="正方形/長方形 8"/>
          <p:cNvSpPr/>
          <p:nvPr/>
        </p:nvSpPr>
        <p:spPr bwMode="auto">
          <a:xfrm>
            <a:off x="9656095" y="2422718"/>
            <a:ext cx="1552472" cy="2220813"/>
          </a:xfrm>
          <a:prstGeom prst="rect">
            <a:avLst/>
          </a:prstGeom>
          <a:noFill/>
          <a:ln w="3175" algn="ctr">
            <a:solidFill>
              <a:srgbClr val="FF0000"/>
            </a:solidFill>
            <a:prstDash val="solid"/>
            <a:miter lim="800000"/>
            <a:headEnd/>
            <a:tailEnd/>
          </a:ln>
        </p:spPr>
        <p:txBody>
          <a:bodyPr lIns="0" tIns="0" rIns="0" bIns="0" rtlCol="0" anchor="ctr"/>
          <a:lstStyle/>
          <a:p>
            <a:pPr algn="ctr" defTabSz="844104"/>
            <a:endParaRPr kumimoji="0" lang="ja-JP" altLang="en-US" sz="1108" b="1" kern="0" dirty="0">
              <a:solidFill>
                <a:schemeClr val="bg1"/>
              </a:solidFill>
              <a:latin typeface="+mn-ea"/>
              <a:cs typeface="Verdana" pitchFamily="34" charset="0"/>
            </a:endParaRPr>
          </a:p>
        </p:txBody>
      </p:sp>
      <p:sp>
        <p:nvSpPr>
          <p:cNvPr id="10" name="右矢印 9"/>
          <p:cNvSpPr/>
          <p:nvPr/>
        </p:nvSpPr>
        <p:spPr bwMode="auto">
          <a:xfrm>
            <a:off x="5335773" y="4739677"/>
            <a:ext cx="531752" cy="465283"/>
          </a:xfrm>
          <a:prstGeom prst="rightArrow">
            <a:avLst/>
          </a:prstGeom>
          <a:solidFill>
            <a:schemeClr val="bg1">
              <a:lumMod val="75000"/>
            </a:schemeClr>
          </a:solidFill>
          <a:ln w="3175" algn="ctr">
            <a:solidFill>
              <a:srgbClr val="292929"/>
            </a:solidFill>
            <a:prstDash val="solid"/>
            <a:miter lim="800000"/>
            <a:headEnd/>
            <a:tailEnd/>
          </a:ln>
        </p:spPr>
        <p:txBody>
          <a:bodyPr lIns="0" tIns="0" rIns="0" bIns="0" rtlCol="0" anchor="ctr"/>
          <a:lstStyle/>
          <a:p>
            <a:pPr algn="ctr" defTabSz="844104"/>
            <a:endParaRPr kumimoji="0" lang="ja-JP" altLang="en-US" sz="1108" b="1" kern="0" dirty="0">
              <a:solidFill>
                <a:schemeClr val="bg1"/>
              </a:solidFill>
              <a:latin typeface="+mn-ea"/>
              <a:cs typeface="Verdana" pitchFamily="34" charset="0"/>
            </a:endParaRPr>
          </a:p>
        </p:txBody>
      </p:sp>
      <p:cxnSp>
        <p:nvCxnSpPr>
          <p:cNvPr id="11" name="直線矢印コネクタ 10"/>
          <p:cNvCxnSpPr>
            <a:stCxn id="22" idx="3"/>
          </p:cNvCxnSpPr>
          <p:nvPr/>
        </p:nvCxnSpPr>
        <p:spPr>
          <a:xfrm>
            <a:off x="8116415" y="2469699"/>
            <a:ext cx="931913" cy="475764"/>
          </a:xfrm>
          <a:prstGeom prst="straightConnector1">
            <a:avLst/>
          </a:prstGeom>
          <a:ln w="22225">
            <a:solidFill>
              <a:schemeClr val="tx1"/>
            </a:solidFill>
            <a:prstDash val="sysDot"/>
            <a:headEnd type="none"/>
            <a:tailEnd type="arrow"/>
          </a:ln>
        </p:spPr>
        <p:style>
          <a:lnRef idx="1">
            <a:schemeClr val="accent1"/>
          </a:lnRef>
          <a:fillRef idx="0">
            <a:schemeClr val="accent1"/>
          </a:fillRef>
          <a:effectRef idx="0">
            <a:schemeClr val="accent1"/>
          </a:effectRef>
          <a:fontRef idx="minor">
            <a:schemeClr val="tx1"/>
          </a:fontRef>
        </p:style>
      </p:cxnSp>
      <p:sp>
        <p:nvSpPr>
          <p:cNvPr id="12" name="テキスト ボックス 11"/>
          <p:cNvSpPr txBox="1"/>
          <p:nvPr/>
        </p:nvSpPr>
        <p:spPr>
          <a:xfrm>
            <a:off x="7893574" y="2046566"/>
            <a:ext cx="1069547" cy="348044"/>
          </a:xfrm>
          <a:prstGeom prst="rect">
            <a:avLst/>
          </a:prstGeom>
          <a:noFill/>
        </p:spPr>
        <p:txBody>
          <a:bodyPr wrap="square" rtlCol="0">
            <a:spAutoFit/>
          </a:bodyPr>
          <a:lstStyle/>
          <a:p>
            <a:pPr algn="ctr"/>
            <a:r>
              <a:rPr lang="ja-JP" altLang="en-US" sz="831" dirty="0"/>
              <a:t>プライム</a:t>
            </a:r>
            <a:endParaRPr lang="en-US" altLang="ja-JP" sz="831" dirty="0"/>
          </a:p>
          <a:p>
            <a:pPr algn="ctr"/>
            <a:r>
              <a:rPr lang="ja-JP" altLang="en-US" sz="831" dirty="0"/>
              <a:t>ディスプレイ</a:t>
            </a:r>
          </a:p>
        </p:txBody>
      </p:sp>
      <p:sp>
        <p:nvSpPr>
          <p:cNvPr id="13" name="テキスト ボックス 12"/>
          <p:cNvSpPr txBox="1"/>
          <p:nvPr/>
        </p:nvSpPr>
        <p:spPr>
          <a:xfrm>
            <a:off x="9629195" y="3213172"/>
            <a:ext cx="1579373" cy="490006"/>
          </a:xfrm>
          <a:prstGeom prst="rect">
            <a:avLst/>
          </a:prstGeom>
          <a:noFill/>
        </p:spPr>
        <p:txBody>
          <a:bodyPr wrap="square" rtlCol="0">
            <a:spAutoFit/>
          </a:bodyPr>
          <a:lstStyle/>
          <a:p>
            <a:pPr algn="ctr"/>
            <a:r>
              <a:rPr lang="ja-JP" altLang="en-US" sz="1292" dirty="0">
                <a:solidFill>
                  <a:srgbClr val="FF0000"/>
                </a:solidFill>
              </a:rPr>
              <a:t>広告主様</a:t>
            </a:r>
            <a:endParaRPr lang="en-US" altLang="ja-JP" sz="1292" dirty="0">
              <a:solidFill>
                <a:srgbClr val="FF0000"/>
              </a:solidFill>
            </a:endParaRPr>
          </a:p>
          <a:p>
            <a:pPr algn="ctr"/>
            <a:r>
              <a:rPr lang="ja-JP" altLang="en-US" sz="1292" dirty="0">
                <a:solidFill>
                  <a:srgbClr val="FF0000"/>
                </a:solidFill>
              </a:rPr>
              <a:t>ページ</a:t>
            </a:r>
            <a:endParaRPr lang="en-US" altLang="ja-JP" sz="1292" dirty="0">
              <a:solidFill>
                <a:srgbClr val="FF0000"/>
              </a:solidFill>
            </a:endParaRPr>
          </a:p>
        </p:txBody>
      </p:sp>
      <p:sp>
        <p:nvSpPr>
          <p:cNvPr id="14" name="正方形/長方形 13"/>
          <p:cNvSpPr/>
          <p:nvPr/>
        </p:nvSpPr>
        <p:spPr>
          <a:xfrm>
            <a:off x="4196424" y="1190235"/>
            <a:ext cx="1618293" cy="206082"/>
          </a:xfrm>
          <a:prstGeom prst="rect">
            <a:avLst/>
          </a:prstGeom>
        </p:spPr>
        <p:txBody>
          <a:bodyPr wrap="square">
            <a:spAutoFit/>
          </a:bodyPr>
          <a:lstStyle/>
          <a:p>
            <a:r>
              <a:rPr lang="en-US" altLang="ja-JP" sz="739" dirty="0"/>
              <a:t>※PC</a:t>
            </a:r>
            <a:r>
              <a:rPr lang="ja-JP" altLang="en-US" sz="739" dirty="0"/>
              <a:t>の場合</a:t>
            </a:r>
          </a:p>
        </p:txBody>
      </p:sp>
      <p:pic>
        <p:nvPicPr>
          <p:cNvPr id="15" name="図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23081" y="1190235"/>
            <a:ext cx="1969736" cy="2148244"/>
          </a:xfrm>
          <a:prstGeom prst="rect">
            <a:avLst/>
          </a:prstGeom>
        </p:spPr>
      </p:pic>
      <p:pic>
        <p:nvPicPr>
          <p:cNvPr id="16" name="図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8975" y="1505927"/>
            <a:ext cx="2131292" cy="2375435"/>
          </a:xfrm>
          <a:prstGeom prst="rect">
            <a:avLst/>
          </a:prstGeom>
        </p:spPr>
      </p:pic>
      <p:pic>
        <p:nvPicPr>
          <p:cNvPr id="17" name="図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57630" y="4233849"/>
            <a:ext cx="1171130" cy="2119785"/>
          </a:xfrm>
          <a:prstGeom prst="rect">
            <a:avLst/>
          </a:prstGeom>
        </p:spPr>
      </p:pic>
      <p:pic>
        <p:nvPicPr>
          <p:cNvPr id="18" name="図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14869" y="4233847"/>
            <a:ext cx="1188837" cy="2101394"/>
          </a:xfrm>
          <a:prstGeom prst="rect">
            <a:avLst/>
          </a:prstGeom>
        </p:spPr>
      </p:pic>
      <p:sp>
        <p:nvSpPr>
          <p:cNvPr id="19" name="正方形/長方形 18"/>
          <p:cNvSpPr/>
          <p:nvPr/>
        </p:nvSpPr>
        <p:spPr>
          <a:xfrm>
            <a:off x="4113758" y="4048195"/>
            <a:ext cx="1618293" cy="206082"/>
          </a:xfrm>
          <a:prstGeom prst="rect">
            <a:avLst/>
          </a:prstGeom>
        </p:spPr>
        <p:txBody>
          <a:bodyPr wrap="square">
            <a:spAutoFit/>
          </a:bodyPr>
          <a:lstStyle/>
          <a:p>
            <a:r>
              <a:rPr lang="en-US" altLang="ja-JP" sz="739" dirty="0"/>
              <a:t>※</a:t>
            </a:r>
            <a:r>
              <a:rPr lang="ja-JP" altLang="en-US" sz="739" dirty="0"/>
              <a:t>スマートフォンの場合</a:t>
            </a:r>
          </a:p>
        </p:txBody>
      </p:sp>
      <p:sp>
        <p:nvSpPr>
          <p:cNvPr id="20" name="テキスト ボックス 19"/>
          <p:cNvSpPr txBox="1"/>
          <p:nvPr/>
        </p:nvSpPr>
        <p:spPr>
          <a:xfrm>
            <a:off x="2350902" y="4739675"/>
            <a:ext cx="1845377" cy="390556"/>
          </a:xfrm>
          <a:prstGeom prst="rect">
            <a:avLst/>
          </a:prstGeom>
          <a:solidFill>
            <a:schemeClr val="bg1"/>
          </a:solidFill>
          <a:ln w="38100">
            <a:solidFill>
              <a:schemeClr val="bg2">
                <a:lumMod val="50000"/>
              </a:schemeClr>
            </a:solidFill>
          </a:ln>
        </p:spPr>
        <p:txBody>
          <a:bodyPr wrap="none" rtlCol="0">
            <a:spAutoFit/>
          </a:bodyPr>
          <a:lstStyle/>
          <a:p>
            <a:pPr algn="ctr"/>
            <a:r>
              <a:rPr lang="ja-JP" altLang="en-US" sz="1015" b="1" dirty="0"/>
              <a:t>スポーツナビトップ</a:t>
            </a:r>
            <a:endParaRPr lang="en-US" altLang="ja-JP" sz="1015" b="1" dirty="0"/>
          </a:p>
          <a:p>
            <a:pPr algn="ctr"/>
            <a:r>
              <a:rPr lang="ja-JP" altLang="en-US" sz="923" dirty="0"/>
              <a:t>編集誘導</a:t>
            </a:r>
            <a:r>
              <a:rPr lang="en-US" altLang="ja-JP" sz="923" dirty="0"/>
              <a:t>※</a:t>
            </a:r>
            <a:r>
              <a:rPr lang="ja-JP" altLang="en-US" sz="923" dirty="0"/>
              <a:t>保証ではありません</a:t>
            </a:r>
            <a:endParaRPr lang="ja-JP" altLang="en-US" sz="1015" dirty="0">
              <a:solidFill>
                <a:schemeClr val="accent5"/>
              </a:solidFill>
            </a:endParaRPr>
          </a:p>
        </p:txBody>
      </p:sp>
      <p:sp>
        <p:nvSpPr>
          <p:cNvPr id="21" name="テキスト ボックス 20"/>
          <p:cNvSpPr txBox="1"/>
          <p:nvPr/>
        </p:nvSpPr>
        <p:spPr>
          <a:xfrm>
            <a:off x="2359873" y="5308743"/>
            <a:ext cx="1845377" cy="546753"/>
          </a:xfrm>
          <a:prstGeom prst="rect">
            <a:avLst/>
          </a:prstGeom>
          <a:solidFill>
            <a:schemeClr val="bg1"/>
          </a:solidFill>
          <a:ln w="38100">
            <a:solidFill>
              <a:schemeClr val="bg2">
                <a:lumMod val="50000"/>
              </a:schemeClr>
            </a:solidFill>
          </a:ln>
        </p:spPr>
        <p:txBody>
          <a:bodyPr wrap="none" rtlCol="0">
            <a:spAutoFit/>
          </a:bodyPr>
          <a:lstStyle/>
          <a:p>
            <a:pPr algn="ctr"/>
            <a:r>
              <a:rPr lang="ja-JP" altLang="en-US" sz="1015" b="1" dirty="0"/>
              <a:t>スポーツナビ</a:t>
            </a:r>
            <a:endParaRPr lang="en-US" altLang="ja-JP" sz="1015" b="1" dirty="0"/>
          </a:p>
          <a:p>
            <a:pPr algn="ctr"/>
            <a:r>
              <a:rPr lang="ja-JP" altLang="en-US" sz="1015" b="1" dirty="0"/>
              <a:t>関連種目カテゴリ内</a:t>
            </a:r>
            <a:endParaRPr lang="en-US" altLang="ja-JP" sz="1015" b="1" dirty="0"/>
          </a:p>
          <a:p>
            <a:pPr algn="ctr"/>
            <a:r>
              <a:rPr lang="ja-JP" altLang="en-US" sz="923" dirty="0"/>
              <a:t>編集誘導</a:t>
            </a:r>
            <a:r>
              <a:rPr lang="en-US" altLang="ja-JP" sz="923" dirty="0"/>
              <a:t>※</a:t>
            </a:r>
            <a:r>
              <a:rPr lang="ja-JP" altLang="en-US" sz="923" dirty="0"/>
              <a:t>保証ではありません</a:t>
            </a:r>
            <a:endParaRPr lang="ja-JP" altLang="en-US" sz="1015" dirty="0">
              <a:solidFill>
                <a:schemeClr val="accent5"/>
              </a:solidFill>
            </a:endParaRPr>
          </a:p>
        </p:txBody>
      </p:sp>
      <p:pic>
        <p:nvPicPr>
          <p:cNvPr id="22" name="図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51715" y="1518245"/>
            <a:ext cx="1664696" cy="1902908"/>
          </a:xfrm>
          <a:prstGeom prst="rect">
            <a:avLst/>
          </a:prstGeom>
        </p:spPr>
      </p:pic>
      <p:sp>
        <p:nvSpPr>
          <p:cNvPr id="23" name="正方形/長方形 22"/>
          <p:cNvSpPr/>
          <p:nvPr/>
        </p:nvSpPr>
        <p:spPr>
          <a:xfrm>
            <a:off x="7555068" y="2001217"/>
            <a:ext cx="510853" cy="421500"/>
          </a:xfrm>
          <a:prstGeom prst="rect">
            <a:avLst/>
          </a:prstGeom>
          <a:solidFill>
            <a:srgbClr val="FFE9EA"/>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969" dirty="0">
              <a:solidFill>
                <a:schemeClr val="tx1"/>
              </a:solidFill>
            </a:endParaRPr>
          </a:p>
        </p:txBody>
      </p:sp>
      <p:sp>
        <p:nvSpPr>
          <p:cNvPr id="24" name="テキスト ボックス 23"/>
          <p:cNvSpPr txBox="1"/>
          <p:nvPr/>
        </p:nvSpPr>
        <p:spPr>
          <a:xfrm>
            <a:off x="2389632" y="1765642"/>
            <a:ext cx="1845377" cy="390556"/>
          </a:xfrm>
          <a:prstGeom prst="rect">
            <a:avLst/>
          </a:prstGeom>
          <a:solidFill>
            <a:schemeClr val="bg1"/>
          </a:solidFill>
          <a:ln w="38100">
            <a:solidFill>
              <a:schemeClr val="bg2">
                <a:lumMod val="50000"/>
              </a:schemeClr>
            </a:solidFill>
          </a:ln>
        </p:spPr>
        <p:txBody>
          <a:bodyPr wrap="none" rtlCol="0">
            <a:spAutoFit/>
          </a:bodyPr>
          <a:lstStyle/>
          <a:p>
            <a:pPr algn="ctr"/>
            <a:r>
              <a:rPr lang="ja-JP" altLang="en-US" sz="1015" b="1" dirty="0"/>
              <a:t>スポーツナビトップ</a:t>
            </a:r>
            <a:endParaRPr lang="en-US" altLang="ja-JP" sz="1015" b="1" dirty="0"/>
          </a:p>
          <a:p>
            <a:pPr algn="ctr"/>
            <a:r>
              <a:rPr lang="ja-JP" altLang="en-US" sz="923" dirty="0"/>
              <a:t>編集誘導</a:t>
            </a:r>
            <a:r>
              <a:rPr lang="en-US" altLang="ja-JP" sz="923" dirty="0"/>
              <a:t>※</a:t>
            </a:r>
            <a:r>
              <a:rPr lang="ja-JP" altLang="en-US" sz="923" dirty="0"/>
              <a:t>保証ではありません</a:t>
            </a:r>
            <a:endParaRPr lang="ja-JP" altLang="en-US" sz="1015" dirty="0">
              <a:solidFill>
                <a:schemeClr val="accent5"/>
              </a:solidFill>
            </a:endParaRPr>
          </a:p>
        </p:txBody>
      </p:sp>
      <p:sp>
        <p:nvSpPr>
          <p:cNvPr id="25" name="テキスト ボックス 24"/>
          <p:cNvSpPr txBox="1"/>
          <p:nvPr/>
        </p:nvSpPr>
        <p:spPr>
          <a:xfrm>
            <a:off x="2366196" y="2401870"/>
            <a:ext cx="1845377" cy="546753"/>
          </a:xfrm>
          <a:prstGeom prst="rect">
            <a:avLst/>
          </a:prstGeom>
          <a:solidFill>
            <a:schemeClr val="bg1"/>
          </a:solidFill>
          <a:ln w="38100">
            <a:solidFill>
              <a:schemeClr val="bg2">
                <a:lumMod val="50000"/>
              </a:schemeClr>
            </a:solidFill>
          </a:ln>
        </p:spPr>
        <p:txBody>
          <a:bodyPr wrap="none" rtlCol="0">
            <a:spAutoFit/>
          </a:bodyPr>
          <a:lstStyle/>
          <a:p>
            <a:pPr algn="ctr"/>
            <a:r>
              <a:rPr lang="ja-JP" altLang="en-US" sz="1015" b="1" dirty="0"/>
              <a:t>スポーツナビ</a:t>
            </a:r>
            <a:endParaRPr lang="en-US" altLang="ja-JP" sz="1015" b="1" dirty="0"/>
          </a:p>
          <a:p>
            <a:pPr algn="ctr"/>
            <a:r>
              <a:rPr lang="ja-JP" altLang="en-US" sz="1015" b="1" dirty="0"/>
              <a:t>関連種目カテゴリ内</a:t>
            </a:r>
            <a:endParaRPr lang="en-US" altLang="ja-JP" sz="1015" b="1" dirty="0"/>
          </a:p>
          <a:p>
            <a:pPr algn="ctr"/>
            <a:r>
              <a:rPr lang="ja-JP" altLang="en-US" sz="923" dirty="0"/>
              <a:t>編集誘導</a:t>
            </a:r>
            <a:r>
              <a:rPr lang="en-US" altLang="ja-JP" sz="923" dirty="0"/>
              <a:t>※</a:t>
            </a:r>
            <a:r>
              <a:rPr lang="ja-JP" altLang="en-US" sz="923" dirty="0"/>
              <a:t>保証ではありません</a:t>
            </a:r>
            <a:endParaRPr lang="ja-JP" altLang="en-US" sz="1015" dirty="0">
              <a:solidFill>
                <a:schemeClr val="accent5"/>
              </a:solidFill>
            </a:endParaRPr>
          </a:p>
        </p:txBody>
      </p:sp>
      <p:cxnSp>
        <p:nvCxnSpPr>
          <p:cNvPr id="26" name="直線矢印コネクタ 25"/>
          <p:cNvCxnSpPr/>
          <p:nvPr/>
        </p:nvCxnSpPr>
        <p:spPr>
          <a:xfrm flipV="1">
            <a:off x="7924588" y="4074728"/>
            <a:ext cx="1140682" cy="648475"/>
          </a:xfrm>
          <a:prstGeom prst="straightConnector1">
            <a:avLst/>
          </a:prstGeom>
          <a:ln w="22225">
            <a:solidFill>
              <a:schemeClr val="tx1"/>
            </a:solidFill>
            <a:prstDash val="sysDot"/>
            <a:headEnd type="none"/>
            <a:tailEnd type="arrow"/>
          </a:ln>
        </p:spPr>
        <p:style>
          <a:lnRef idx="1">
            <a:schemeClr val="accent1"/>
          </a:lnRef>
          <a:fillRef idx="0">
            <a:schemeClr val="accent1"/>
          </a:fillRef>
          <a:effectRef idx="0">
            <a:schemeClr val="accent1"/>
          </a:effectRef>
          <a:fontRef idx="minor">
            <a:schemeClr val="tx1"/>
          </a:fontRef>
        </p:style>
      </p:cxnSp>
      <p:sp>
        <p:nvSpPr>
          <p:cNvPr id="27" name="テキスト ボックス 26"/>
          <p:cNvSpPr txBox="1"/>
          <p:nvPr/>
        </p:nvSpPr>
        <p:spPr>
          <a:xfrm>
            <a:off x="7752184" y="4836195"/>
            <a:ext cx="1069547" cy="220188"/>
          </a:xfrm>
          <a:prstGeom prst="rect">
            <a:avLst/>
          </a:prstGeom>
          <a:noFill/>
        </p:spPr>
        <p:txBody>
          <a:bodyPr wrap="square" rtlCol="0">
            <a:spAutoFit/>
          </a:bodyPr>
          <a:lstStyle/>
          <a:p>
            <a:pPr algn="ctr"/>
            <a:r>
              <a:rPr lang="ja-JP" altLang="en-US" sz="831" dirty="0"/>
              <a:t>トップパネル</a:t>
            </a:r>
          </a:p>
        </p:txBody>
      </p:sp>
      <p:sp>
        <p:nvSpPr>
          <p:cNvPr id="29" name="正方形/長方形 28"/>
          <p:cNvSpPr>
            <a:spLocks noChangeAspect="1"/>
          </p:cNvSpPr>
          <p:nvPr/>
        </p:nvSpPr>
        <p:spPr>
          <a:xfrm>
            <a:off x="6596747" y="4557644"/>
            <a:ext cx="1303727" cy="733348"/>
          </a:xfrm>
          <a:prstGeom prst="rect">
            <a:avLst/>
          </a:prstGeom>
          <a:solidFill>
            <a:srgbClr val="FFE9EA"/>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969" dirty="0">
              <a:solidFill>
                <a:schemeClr val="tx1"/>
              </a:solidFill>
            </a:endParaRPr>
          </a:p>
        </p:txBody>
      </p:sp>
    </p:spTree>
    <p:extLst>
      <p:ext uri="{BB962C8B-B14F-4D97-AF65-F5344CB8AC3E}">
        <p14:creationId xmlns:p14="http://schemas.microsoft.com/office/powerpoint/2010/main" val="27383478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21" name="テキスト ボックス 20"/>
          <p:cNvSpPr txBox="1"/>
          <p:nvPr/>
        </p:nvSpPr>
        <p:spPr>
          <a:xfrm>
            <a:off x="2124543" y="5877579"/>
            <a:ext cx="8100237" cy="80246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23" b="0" i="0" u="none" strike="noStrike" kern="0" cap="none" spc="0" normalizeH="0" baseline="0" noProof="0" dirty="0">
                <a:ln>
                  <a:noFill/>
                </a:ln>
                <a:solidFill>
                  <a:prstClr val="black">
                    <a:lumMod val="65000"/>
                    <a:lumOff val="35000"/>
                  </a:prstClr>
                </a:solidFill>
                <a:effectLst/>
                <a:uLnTx/>
                <a:uFillTx/>
              </a:rPr>
              <a:t>※</a:t>
            </a:r>
            <a:r>
              <a:rPr kumimoji="0" lang="ja-JP" altLang="en-US" sz="923" b="0" i="0" u="none" strike="noStrike" kern="0" cap="none" spc="0" normalizeH="0" baseline="0" noProof="0" dirty="0">
                <a:ln>
                  <a:noFill/>
                </a:ln>
                <a:solidFill>
                  <a:prstClr val="black">
                    <a:lumMod val="65000"/>
                    <a:lumOff val="35000"/>
                  </a:prstClr>
                </a:solidFill>
                <a:effectLst/>
                <a:uLnTx/>
                <a:uFillTx/>
              </a:rPr>
              <a:t>各工程で弊社内確認を行い、指摘事項は広告主様側で特別な理由がない限り修正いたします。</a:t>
            </a:r>
            <a:endParaRPr kumimoji="0" lang="en-US" altLang="ja-JP" sz="923"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23" b="0" i="0" u="none" strike="noStrike" kern="0" cap="none" spc="0" normalizeH="0" baseline="0" noProof="0" dirty="0">
                <a:ln>
                  <a:noFill/>
                </a:ln>
                <a:solidFill>
                  <a:prstClr val="black">
                    <a:lumMod val="65000"/>
                    <a:lumOff val="35000"/>
                  </a:prstClr>
                </a:solidFill>
                <a:effectLst/>
                <a:uLnTx/>
                <a:uFillTx/>
              </a:rPr>
              <a:t>※</a:t>
            </a:r>
            <a:r>
              <a:rPr kumimoji="0" lang="ja-JP" altLang="en-US" sz="923" b="0" i="0" u="none" strike="noStrike" kern="0" cap="none" spc="0" normalizeH="0" baseline="0" noProof="0" dirty="0">
                <a:ln>
                  <a:noFill/>
                </a:ln>
                <a:solidFill>
                  <a:prstClr val="black">
                    <a:lumMod val="65000"/>
                    <a:lumOff val="35000"/>
                  </a:prstClr>
                </a:solidFill>
                <a:effectLst/>
                <a:uLnTx/>
                <a:uFillTx/>
              </a:rPr>
              <a:t>薬機法など、法的な規制がかかる商品、プロモーションでは、制作期間が増加する場合があります。</a:t>
            </a:r>
            <a:r>
              <a:rPr kumimoji="0" lang="en-US" altLang="ja-JP" sz="923" b="0" i="0" u="none" strike="noStrike" kern="0" cap="none" spc="0" normalizeH="0" baseline="0" noProof="0" dirty="0">
                <a:ln>
                  <a:noFill/>
                </a:ln>
                <a:solidFill>
                  <a:prstClr val="black">
                    <a:lumMod val="65000"/>
                    <a:lumOff val="35000"/>
                  </a:prstClr>
                </a:solidFill>
                <a:effectLst/>
                <a:uLnTx/>
                <a:uFillTx/>
              </a:rPr>
              <a:t/>
            </a:r>
            <a:br>
              <a:rPr kumimoji="0" lang="en-US" altLang="ja-JP" sz="923" b="0" i="0" u="none" strike="noStrike" kern="0" cap="none" spc="0" normalizeH="0" baseline="0" noProof="0" dirty="0">
                <a:ln>
                  <a:noFill/>
                </a:ln>
                <a:solidFill>
                  <a:prstClr val="black">
                    <a:lumMod val="65000"/>
                    <a:lumOff val="35000"/>
                  </a:prstClr>
                </a:solidFill>
                <a:effectLst/>
                <a:uLnTx/>
                <a:uFillTx/>
              </a:rPr>
            </a:br>
            <a:r>
              <a:rPr kumimoji="0" lang="en-US" altLang="ja-JP" sz="923" b="0" i="0" u="none" strike="noStrike" kern="0" cap="none" spc="0" normalizeH="0" baseline="0" noProof="0" dirty="0">
                <a:ln>
                  <a:noFill/>
                </a:ln>
                <a:solidFill>
                  <a:prstClr val="black">
                    <a:lumMod val="65000"/>
                    <a:lumOff val="35000"/>
                  </a:prstClr>
                </a:solidFill>
                <a:effectLst/>
                <a:uLnTx/>
                <a:uFillTx/>
              </a:rPr>
              <a:t>※</a:t>
            </a:r>
            <a:r>
              <a:rPr kumimoji="0" lang="ja-JP" altLang="en-US" sz="923" b="0" i="0" u="none" strike="noStrike" kern="0" cap="none" spc="0" normalizeH="0" baseline="0" noProof="0" dirty="0">
                <a:ln>
                  <a:noFill/>
                </a:ln>
                <a:solidFill>
                  <a:prstClr val="black">
                    <a:lumMod val="65000"/>
                    <a:lumOff val="35000"/>
                  </a:prstClr>
                </a:solidFill>
                <a:effectLst/>
                <a:uLnTx/>
                <a:uFillTx/>
              </a:rPr>
              <a:t>企画や取材等の内容によって、制作期間が変動します。実施が確定した段階で正式なスケジュールを広告主様に提出し、こちらの確認回数や期間に</a:t>
            </a:r>
            <a:endParaRPr kumimoji="0" lang="en-US" altLang="ja-JP" sz="923"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23" b="0" i="0" u="none" strike="noStrike" kern="0" cap="none" spc="0" normalizeH="0" baseline="0" noProof="0" dirty="0">
                <a:ln>
                  <a:noFill/>
                </a:ln>
                <a:solidFill>
                  <a:prstClr val="black">
                    <a:lumMod val="65000"/>
                    <a:lumOff val="35000"/>
                  </a:prstClr>
                </a:solidFill>
                <a:effectLst/>
                <a:uLnTx/>
                <a:uFillTx/>
              </a:rPr>
              <a:t>　したがって進行いただきます。ただし、制作の進捗状況により進行途中でスケジュールを変更させていただく場合があります。</a:t>
            </a:r>
            <a:endParaRPr kumimoji="0" lang="en-US" altLang="ja-JP" sz="923"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23" b="0" i="0" u="none" strike="noStrike" kern="0" cap="none" spc="0" normalizeH="0" baseline="0" noProof="0" dirty="0">
                <a:ln>
                  <a:noFill/>
                </a:ln>
                <a:solidFill>
                  <a:prstClr val="black">
                    <a:lumMod val="65000"/>
                    <a:lumOff val="35000"/>
                  </a:prstClr>
                </a:solidFill>
                <a:effectLst/>
                <a:uLnTx/>
                <a:uFillTx/>
              </a:rPr>
              <a:t>　</a:t>
            </a:r>
            <a:endParaRPr kumimoji="0" lang="en-US" altLang="ja-JP" sz="923" b="0" i="0" u="none" strike="noStrike" kern="0" cap="none" spc="0" normalizeH="0" baseline="0" noProof="0" dirty="0">
              <a:ln>
                <a:noFill/>
              </a:ln>
              <a:solidFill>
                <a:prstClr val="black">
                  <a:lumMod val="65000"/>
                  <a:lumOff val="35000"/>
                </a:prstClr>
              </a:solidFill>
              <a:effectLst/>
              <a:uLnTx/>
              <a:uFillTx/>
            </a:endParaRPr>
          </a:p>
        </p:txBody>
      </p:sp>
      <p:sp>
        <p:nvSpPr>
          <p:cNvPr id="22" name="ホームベース 21"/>
          <p:cNvSpPr/>
          <p:nvPr/>
        </p:nvSpPr>
        <p:spPr>
          <a:xfrm>
            <a:off x="8754133" y="1169060"/>
            <a:ext cx="1535749" cy="781598"/>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84407" tIns="42203" rIns="84407" bIns="42203"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61"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3" name="ホームベース 22"/>
          <p:cNvSpPr/>
          <p:nvPr/>
        </p:nvSpPr>
        <p:spPr>
          <a:xfrm>
            <a:off x="7666510" y="1169060"/>
            <a:ext cx="1535749" cy="781598"/>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84407" tIns="42203" rIns="84407" bIns="42203"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61"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4" name="ホームベース 23"/>
          <p:cNvSpPr/>
          <p:nvPr/>
        </p:nvSpPr>
        <p:spPr>
          <a:xfrm>
            <a:off x="5999708" y="1169060"/>
            <a:ext cx="2065224" cy="781598"/>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84407" tIns="42203" rIns="84407" bIns="42203"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61"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5" name="ホームベース 24"/>
          <p:cNvSpPr/>
          <p:nvPr/>
        </p:nvSpPr>
        <p:spPr>
          <a:xfrm>
            <a:off x="5421070" y="1169060"/>
            <a:ext cx="1535749" cy="781598"/>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84407" tIns="42203" rIns="84407" bIns="42203"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61"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6" name="ホームベース 25"/>
          <p:cNvSpPr/>
          <p:nvPr/>
        </p:nvSpPr>
        <p:spPr>
          <a:xfrm>
            <a:off x="4249597" y="1169060"/>
            <a:ext cx="1535749" cy="781598"/>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84407" tIns="42203" rIns="84407" bIns="42203"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61"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7" name="ホームベース 26"/>
          <p:cNvSpPr/>
          <p:nvPr/>
        </p:nvSpPr>
        <p:spPr>
          <a:xfrm>
            <a:off x="3130036" y="1169060"/>
            <a:ext cx="1535749" cy="781598"/>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84407" tIns="42203" rIns="84407" bIns="42203"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61"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8" name="ホームベース 27"/>
          <p:cNvSpPr/>
          <p:nvPr/>
        </p:nvSpPr>
        <p:spPr>
          <a:xfrm>
            <a:off x="1967965" y="1169060"/>
            <a:ext cx="1535749" cy="781598"/>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84407" tIns="42203" rIns="84407" bIns="42203"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61"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9" name="テキスト ボックス 28"/>
          <p:cNvSpPr txBox="1"/>
          <p:nvPr/>
        </p:nvSpPr>
        <p:spPr>
          <a:xfrm>
            <a:off x="1690629" y="1228126"/>
            <a:ext cx="1733133" cy="68884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92" b="1" i="0" u="none" strike="noStrike" kern="0" cap="none" spc="0" normalizeH="0" baseline="0" noProof="0" dirty="0">
                <a:ln>
                  <a:noFill/>
                </a:ln>
                <a:solidFill>
                  <a:srgbClr val="FFFFFF"/>
                </a:solidFill>
                <a:effectLst/>
                <a:uLnTx/>
                <a:uFillTx/>
              </a:rPr>
              <a:t>➊お申し込み</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92" b="1" i="0" u="none" strike="noStrike" kern="0" cap="none" spc="0" normalizeH="0" baseline="0" noProof="0" dirty="0">
                <a:ln>
                  <a:noFill/>
                </a:ln>
                <a:solidFill>
                  <a:srgbClr val="FFFFFF"/>
                </a:solidFill>
                <a:effectLst/>
                <a:uLnTx/>
                <a:uFillTx/>
              </a:rPr>
              <a:t>オリエン</a:t>
            </a:r>
            <a:endParaRPr kumimoji="0" lang="en-US" altLang="ja-JP" sz="1292"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92" b="1" i="0" u="none" strike="noStrike" kern="0" cap="none" spc="0" normalizeH="0" baseline="0" noProof="0" dirty="0">
                <a:ln>
                  <a:noFill/>
                </a:ln>
                <a:solidFill>
                  <a:srgbClr val="FFFFFF"/>
                </a:solidFill>
                <a:effectLst/>
                <a:uLnTx/>
                <a:uFillTx/>
              </a:rPr>
              <a:t>　テーション</a:t>
            </a:r>
          </a:p>
        </p:txBody>
      </p:sp>
      <p:sp>
        <p:nvSpPr>
          <p:cNvPr id="30" name="正方形/長方形 29"/>
          <p:cNvSpPr/>
          <p:nvPr/>
        </p:nvSpPr>
        <p:spPr>
          <a:xfrm>
            <a:off x="3314824" y="1411037"/>
            <a:ext cx="1210748" cy="29117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92" b="1" i="0" u="none" strike="noStrike" kern="0" cap="none" spc="0" normalizeH="0" baseline="0" noProof="0" dirty="0">
                <a:ln>
                  <a:noFill/>
                </a:ln>
                <a:solidFill>
                  <a:srgbClr val="FFFFFF"/>
                </a:solidFill>
                <a:effectLst/>
                <a:uLnTx/>
                <a:uFillTx/>
              </a:rPr>
              <a:t>❷企画案</a:t>
            </a:r>
          </a:p>
        </p:txBody>
      </p:sp>
      <p:sp>
        <p:nvSpPr>
          <p:cNvPr id="31" name="正方形/長方形 30"/>
          <p:cNvSpPr/>
          <p:nvPr/>
        </p:nvSpPr>
        <p:spPr>
          <a:xfrm>
            <a:off x="4571516" y="1417805"/>
            <a:ext cx="1009912" cy="29117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92" b="1" i="0" u="none" strike="noStrike" kern="0" cap="none" spc="0" normalizeH="0" baseline="0" noProof="0" dirty="0">
                <a:ln>
                  <a:noFill/>
                </a:ln>
                <a:solidFill>
                  <a:srgbClr val="FFFFFF"/>
                </a:solidFill>
                <a:effectLst/>
                <a:uLnTx/>
                <a:uFillTx/>
              </a:rPr>
              <a:t>❸構成案</a:t>
            </a:r>
            <a:endParaRPr kumimoji="0" lang="en-US" altLang="ja-JP" sz="1292" b="1" i="0" u="none" strike="noStrike" kern="0" cap="none" spc="0" normalizeH="0" baseline="0" noProof="0" dirty="0">
              <a:ln>
                <a:noFill/>
              </a:ln>
              <a:solidFill>
                <a:srgbClr val="FFFFFF"/>
              </a:solidFill>
              <a:effectLst/>
              <a:uLnTx/>
              <a:uFillTx/>
            </a:endParaRPr>
          </a:p>
        </p:txBody>
      </p:sp>
      <p:sp>
        <p:nvSpPr>
          <p:cNvPr id="32" name="正方形/長方形 31"/>
          <p:cNvSpPr/>
          <p:nvPr/>
        </p:nvSpPr>
        <p:spPr>
          <a:xfrm>
            <a:off x="6849872" y="1326112"/>
            <a:ext cx="1009913" cy="490006"/>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92" b="1" i="0" u="none" strike="noStrike" kern="0" cap="none" spc="0" normalizeH="0" baseline="0" noProof="0" dirty="0">
                <a:ln>
                  <a:noFill/>
                </a:ln>
                <a:solidFill>
                  <a:srgbClr val="FFFFFF"/>
                </a:solidFill>
                <a:effectLst/>
                <a:uLnTx/>
                <a:uFillTx/>
              </a:rPr>
              <a:t>❺テスト</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92" b="1" i="0" u="none" strike="noStrike" kern="0" cap="none" spc="0" normalizeH="0" baseline="0" noProof="0" dirty="0">
                <a:ln>
                  <a:noFill/>
                </a:ln>
                <a:solidFill>
                  <a:srgbClr val="FFFFFF"/>
                </a:solidFill>
                <a:effectLst/>
                <a:uLnTx/>
                <a:uFillTx/>
              </a:rPr>
              <a:t>　アップ</a:t>
            </a:r>
          </a:p>
        </p:txBody>
      </p:sp>
      <p:sp>
        <p:nvSpPr>
          <p:cNvPr id="33" name="正方形/長方形 32"/>
          <p:cNvSpPr/>
          <p:nvPr/>
        </p:nvSpPr>
        <p:spPr>
          <a:xfrm>
            <a:off x="7898123" y="1411973"/>
            <a:ext cx="1266203" cy="29117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92" b="1" i="0" u="none" strike="noStrike" kern="0" cap="none" spc="0" normalizeH="0" baseline="0" noProof="0" dirty="0">
                <a:ln>
                  <a:noFill/>
                </a:ln>
                <a:solidFill>
                  <a:srgbClr val="FFFFFF"/>
                </a:solidFill>
                <a:effectLst/>
                <a:uLnTx/>
                <a:uFillTx/>
              </a:rPr>
              <a:t>❻公開準備</a:t>
            </a:r>
          </a:p>
        </p:txBody>
      </p:sp>
      <p:sp>
        <p:nvSpPr>
          <p:cNvPr id="34" name="正方形/長方形 33"/>
          <p:cNvSpPr/>
          <p:nvPr/>
        </p:nvSpPr>
        <p:spPr>
          <a:xfrm>
            <a:off x="9153574" y="1411509"/>
            <a:ext cx="1009912" cy="29117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92" b="1" i="0" u="none" strike="noStrike" kern="0" cap="none" spc="0" normalizeH="0" baseline="0" noProof="0" dirty="0">
                <a:ln>
                  <a:noFill/>
                </a:ln>
                <a:solidFill>
                  <a:srgbClr val="FFFFFF"/>
                </a:solidFill>
                <a:effectLst/>
                <a:uLnTx/>
                <a:uFillTx/>
              </a:rPr>
              <a:t>掲載開始</a:t>
            </a:r>
          </a:p>
        </p:txBody>
      </p:sp>
      <p:sp>
        <p:nvSpPr>
          <p:cNvPr id="35" name="テキスト ボックス 34"/>
          <p:cNvSpPr txBox="1"/>
          <p:nvPr/>
        </p:nvSpPr>
        <p:spPr>
          <a:xfrm>
            <a:off x="2163032" y="2166095"/>
            <a:ext cx="8061748" cy="3660682"/>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❶</a:t>
            </a:r>
            <a:r>
              <a:rPr kumimoji="0" lang="ja-JP" altLang="en-US" sz="7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オリエンテーション実施</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65000"/>
                    <a:lumOff val="35000"/>
                  </a:prstClr>
                </a:solidFill>
                <a:effectLst/>
                <a:uLnTx/>
                <a:uFillTx/>
              </a:rPr>
              <a:t>　　事前にオリエンテーションを実施。</a:t>
            </a:r>
            <a:r>
              <a:rPr kumimoji="0" lang="ja-JP" altLang="en-US" sz="1050" b="1" i="0" u="none" strike="noStrike" kern="0" cap="none" spc="0" normalizeH="0" baseline="0" noProof="0" dirty="0">
                <a:ln>
                  <a:noFill/>
                </a:ln>
                <a:solidFill>
                  <a:prstClr val="black">
                    <a:lumMod val="65000"/>
                    <a:lumOff val="35000"/>
                  </a:prstClr>
                </a:solidFill>
                <a:effectLst/>
                <a:uLnTx/>
                <a:uFillTx/>
              </a:rPr>
              <a:t>ターゲットや訴求ポイントなど企画目的を明確に</a:t>
            </a:r>
            <a:r>
              <a:rPr kumimoji="0" lang="ja-JP" altLang="en-US" sz="1050" b="0" i="0" u="none" strike="noStrike" kern="0" cap="none" spc="0" normalizeH="0" baseline="0" noProof="0" dirty="0">
                <a:ln>
                  <a:noFill/>
                </a:ln>
                <a:solidFill>
                  <a:prstClr val="black">
                    <a:lumMod val="65000"/>
                    <a:lumOff val="35000"/>
                  </a:prstClr>
                </a:solidFill>
                <a:effectLst/>
                <a:uLnTx/>
                <a:uFillTx/>
              </a:rPr>
              <a:t>します。</a:t>
            </a:r>
            <a:endParaRPr kumimoji="0" lang="en-US" altLang="ja-JP" sz="1050" b="0" i="0" u="none" strike="noStrike" kern="0" cap="none" spc="0" normalizeH="0" baseline="0" noProof="0" dirty="0">
              <a:ln>
                <a:noFill/>
              </a:ln>
              <a:solidFill>
                <a:prstClr val="black">
                  <a:lumMod val="65000"/>
                  <a:lumOff val="35000"/>
                </a:prstClr>
              </a:solidFill>
              <a:effectLst/>
              <a:uLnTx/>
              <a:uFillTx/>
            </a:endParaRPr>
          </a:p>
          <a:p>
            <a:pPr marL="0" marR="0" lvl="0" indent="0" defTabSz="844104"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65000"/>
                    <a:lumOff val="35000"/>
                  </a:prstClr>
                </a:solidFill>
                <a:effectLst/>
                <a:uLnTx/>
                <a:uFillTx/>
              </a:rPr>
              <a:t>　　　</a:t>
            </a:r>
            <a:r>
              <a:rPr kumimoji="0" lang="en-US" altLang="ja-JP" sz="1050" b="0" i="0" u="none" strike="noStrike" kern="0" cap="none" spc="0" normalizeH="0" baseline="0" noProof="0" dirty="0">
                <a:ln>
                  <a:noFill/>
                </a:ln>
                <a:solidFill>
                  <a:prstClr val="black">
                    <a:lumMod val="65000"/>
                    <a:lumOff val="35000"/>
                  </a:prstClr>
                </a:solidFill>
                <a:effectLst/>
                <a:uLnTx/>
                <a:uFillTx/>
              </a:rPr>
              <a:t>※</a:t>
            </a:r>
            <a:r>
              <a:rPr kumimoji="0" lang="ja-JP" altLang="en-US" sz="1050" b="0" i="0" u="none" strike="noStrike" kern="0" cap="none" spc="0" normalizeH="0" baseline="0" noProof="0" dirty="0">
                <a:ln>
                  <a:noFill/>
                </a:ln>
                <a:solidFill>
                  <a:prstClr val="black">
                    <a:lumMod val="65000"/>
                    <a:lumOff val="35000"/>
                  </a:prstClr>
                </a:solidFill>
                <a:effectLst/>
                <a:uLnTx/>
                <a:uFillTx/>
              </a:rPr>
              <a:t>制作・掲載内容が固まり次第、代理店様より、所定の手続きにて正式にお申し込みいただきます。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❷</a:t>
            </a:r>
            <a:r>
              <a:rPr kumimoji="0" lang="ja-JP" altLang="en-US" sz="7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企画案のご提出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65000"/>
                    <a:lumOff val="35000"/>
                  </a:prstClr>
                </a:solidFill>
                <a:effectLst/>
                <a:uLnTx/>
                <a:uFillTx/>
              </a:rPr>
              <a:t>　　①をもとに企画案をご提出し、広告主様と協議の上、企画の方向性を確定させます。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❸ 構成案のご提出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65000"/>
                    <a:lumOff val="35000"/>
                  </a:prstClr>
                </a:solidFill>
                <a:effectLst/>
                <a:uLnTx/>
                <a:uFillTx/>
              </a:rPr>
              <a:t>　　②で確定した方向性にしたがって、コンテンツ概要とページ体裁をご提出し、全体構成を確定させます。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❹</a:t>
            </a:r>
            <a:r>
              <a:rPr kumimoji="0" lang="ja-JP" altLang="en-US" sz="7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デザイン・原稿のご提出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65000"/>
                    <a:lumOff val="35000"/>
                  </a:prstClr>
                </a:solidFill>
                <a:effectLst/>
                <a:uLnTx/>
                <a:uFillTx/>
              </a:rPr>
              <a:t>　　デザイン・原稿の作成を行います。広告主様に確認いただき、適宜修正を加えながら確定させます。</a:t>
            </a:r>
            <a:endParaRPr kumimoji="0" lang="en-US" altLang="ja-JP" sz="105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00B050"/>
                </a:solidFill>
                <a:effectLst/>
                <a:uLnTx/>
                <a:uFillTx/>
              </a:rPr>
              <a:t>　　　</a:t>
            </a:r>
            <a:r>
              <a:rPr kumimoji="0" lang="en-US" altLang="ja-JP" sz="1050" b="0" i="0" u="none" strike="noStrike" kern="0" cap="none" spc="0" normalizeH="0" baseline="0" noProof="0" dirty="0">
                <a:ln>
                  <a:noFill/>
                </a:ln>
                <a:solidFill>
                  <a:prstClr val="black">
                    <a:lumMod val="65000"/>
                    <a:lumOff val="35000"/>
                  </a:prstClr>
                </a:solidFill>
                <a:effectLst/>
                <a:uLnTx/>
                <a:uFillTx/>
              </a:rPr>
              <a:t>※</a:t>
            </a:r>
            <a:r>
              <a:rPr kumimoji="0" lang="ja-JP" altLang="en-US" sz="1050" b="0" i="0" u="none" strike="noStrike" kern="0" cap="none" spc="0" normalizeH="0" baseline="0" noProof="0" dirty="0">
                <a:ln>
                  <a:noFill/>
                </a:ln>
                <a:solidFill>
                  <a:prstClr val="black">
                    <a:lumMod val="65000"/>
                    <a:lumOff val="35000"/>
                  </a:prstClr>
                </a:solidFill>
                <a:effectLst/>
                <a:uLnTx/>
                <a:uFillTx/>
              </a:rPr>
              <a:t>ご確認は初校、再校の</a:t>
            </a:r>
            <a:r>
              <a:rPr kumimoji="0" lang="en-US" altLang="ja-JP" sz="1050" b="0" i="0" u="none" strike="noStrike" kern="0" cap="none" spc="0" normalizeH="0" baseline="0" noProof="0" dirty="0">
                <a:ln>
                  <a:noFill/>
                </a:ln>
                <a:solidFill>
                  <a:prstClr val="black">
                    <a:lumMod val="65000"/>
                    <a:lumOff val="35000"/>
                  </a:prstClr>
                </a:solidFill>
                <a:effectLst/>
                <a:uLnTx/>
                <a:uFillTx/>
              </a:rPr>
              <a:t>2</a:t>
            </a:r>
            <a:r>
              <a:rPr kumimoji="0" lang="ja-JP" altLang="en-US" sz="1050" b="0" i="0" u="none" strike="noStrike" kern="0" cap="none" spc="0" normalizeH="0" baseline="0" noProof="0" dirty="0">
                <a:ln>
                  <a:noFill/>
                </a:ln>
                <a:solidFill>
                  <a:prstClr val="black">
                    <a:lumMod val="65000"/>
                    <a:lumOff val="35000"/>
                  </a:prstClr>
                </a:solidFill>
                <a:effectLst/>
                <a:uLnTx/>
                <a:uFillTx/>
              </a:rPr>
              <a:t>回となります</a:t>
            </a:r>
            <a:endParaRPr kumimoji="0" lang="en-US" altLang="ja-JP" sz="105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65000"/>
                    <a:lumOff val="35000"/>
                  </a:prstClr>
                </a:solidFill>
                <a:effectLst/>
                <a:uLnTx/>
                <a:uFillTx/>
              </a:rPr>
              <a:t>　　　</a:t>
            </a:r>
            <a:r>
              <a:rPr kumimoji="0" lang="en-US" altLang="ja-JP" sz="1050" b="0" i="0" u="none" strike="noStrike" kern="0" cap="none" spc="0" normalizeH="0" baseline="0" noProof="0" dirty="0">
                <a:ln>
                  <a:noFill/>
                </a:ln>
                <a:solidFill>
                  <a:prstClr val="black">
                    <a:lumMod val="65000"/>
                    <a:lumOff val="35000"/>
                  </a:prstClr>
                </a:solidFill>
                <a:effectLst/>
                <a:uLnTx/>
                <a:uFillTx/>
              </a:rPr>
              <a:t>※</a:t>
            </a:r>
            <a:r>
              <a:rPr kumimoji="0" lang="ja-JP" altLang="en-US" sz="1050" b="0" i="0" u="none" strike="noStrike" kern="0" cap="none" spc="0" normalizeH="0" baseline="0" noProof="0" dirty="0">
                <a:ln>
                  <a:noFill/>
                </a:ln>
                <a:solidFill>
                  <a:prstClr val="black">
                    <a:lumMod val="65000"/>
                    <a:lumOff val="35000"/>
                  </a:prstClr>
                </a:solidFill>
                <a:effectLst/>
                <a:uLnTx/>
                <a:uFillTx/>
              </a:rPr>
              <a:t>再校の段階では初校でのご指摘事項の反映確認のみとなります。</a:t>
            </a:r>
            <a:endParaRPr kumimoji="0" lang="en-US" altLang="ja-JP" sz="105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❺</a:t>
            </a:r>
            <a:r>
              <a:rPr kumimoji="0" lang="ja-JP" altLang="en-US" sz="700" b="1" i="0" u="none" strike="noStrike" kern="0" cap="none" spc="0" normalizeH="0" baseline="0" noProof="0" dirty="0">
                <a:ln>
                  <a:noFill/>
                </a:ln>
                <a:solidFill>
                  <a:prstClr val="black">
                    <a:lumMod val="65000"/>
                    <a:lumOff val="35000"/>
                  </a:prstClr>
                </a:solidFill>
                <a:effectLst/>
                <a:uLnTx/>
                <a:uFillTx/>
              </a:rPr>
              <a:t>　</a:t>
            </a:r>
            <a:r>
              <a:rPr kumimoji="0" lang="en-US" altLang="ja-JP" sz="1400" b="1" i="0" u="none" strike="noStrike" kern="0" cap="none" spc="0" normalizeH="0" baseline="0" noProof="0" dirty="0">
                <a:ln>
                  <a:noFill/>
                </a:ln>
                <a:solidFill>
                  <a:prstClr val="black">
                    <a:lumMod val="65000"/>
                    <a:lumOff val="35000"/>
                  </a:prstClr>
                </a:solidFill>
                <a:effectLst/>
                <a:uLnTx/>
                <a:uFillTx/>
              </a:rPr>
              <a:t>HTML</a:t>
            </a:r>
            <a:r>
              <a:rPr kumimoji="0" lang="ja-JP" altLang="en-US" sz="1400" b="1" i="0" u="none" strike="noStrike" kern="0" cap="none" spc="0" normalizeH="0" baseline="0" noProof="0" dirty="0" err="1">
                <a:ln>
                  <a:noFill/>
                </a:ln>
                <a:solidFill>
                  <a:prstClr val="black">
                    <a:lumMod val="65000"/>
                    <a:lumOff val="35000"/>
                  </a:prstClr>
                </a:solidFill>
                <a:effectLst/>
                <a:uLnTx/>
                <a:uFillTx/>
              </a:rPr>
              <a:t>での</a:t>
            </a:r>
            <a:r>
              <a:rPr kumimoji="0" lang="ja-JP" altLang="en-US" sz="1400" b="1" i="0" u="none" strike="noStrike" kern="0" cap="none" spc="0" normalizeH="0" baseline="0" noProof="0" dirty="0">
                <a:ln>
                  <a:noFill/>
                </a:ln>
                <a:solidFill>
                  <a:prstClr val="black">
                    <a:lumMod val="65000"/>
                    <a:lumOff val="35000"/>
                  </a:prstClr>
                </a:solidFill>
                <a:effectLst/>
                <a:uLnTx/>
                <a:uFillTx/>
              </a:rPr>
              <a:t>動作確認</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校了</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65000"/>
                    <a:lumOff val="35000"/>
                  </a:prstClr>
                </a:solidFill>
                <a:effectLst/>
                <a:uLnTx/>
                <a:uFillTx/>
              </a:rPr>
              <a:t>　　テストサーバー上もしくは</a:t>
            </a:r>
            <a:r>
              <a:rPr kumimoji="0" lang="en-US" altLang="ja-JP" sz="1050" b="0" i="0" u="none" strike="noStrike" kern="0" cap="none" spc="0" normalizeH="0" baseline="0" noProof="0" dirty="0">
                <a:ln>
                  <a:noFill/>
                </a:ln>
                <a:solidFill>
                  <a:prstClr val="black">
                    <a:lumMod val="65000"/>
                    <a:lumOff val="35000"/>
                  </a:prstClr>
                </a:solidFill>
                <a:effectLst/>
                <a:uLnTx/>
                <a:uFillTx/>
              </a:rPr>
              <a:t>HTML</a:t>
            </a:r>
            <a:r>
              <a:rPr kumimoji="0" lang="ja-JP" altLang="en-US" sz="1050" b="0" i="0" u="none" strike="noStrike" kern="0" cap="none" spc="0" normalizeH="0" baseline="0" noProof="0" dirty="0">
                <a:ln>
                  <a:noFill/>
                </a:ln>
                <a:solidFill>
                  <a:prstClr val="black">
                    <a:lumMod val="65000"/>
                    <a:lumOff val="35000"/>
                  </a:prstClr>
                </a:solidFill>
                <a:effectLst/>
                <a:uLnTx/>
                <a:uFillTx/>
              </a:rPr>
              <a:t>ファイルにて、ページの動作確認を行っていただき校了となります。</a:t>
            </a:r>
            <a:endParaRPr kumimoji="0" lang="en-US" altLang="ja-JP" sz="105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65000"/>
                    <a:lumOff val="35000"/>
                  </a:prstClr>
                </a:solidFill>
                <a:effectLst/>
                <a:uLnTx/>
                <a:uFillTx/>
              </a:rPr>
              <a:t>　　   </a:t>
            </a:r>
            <a:r>
              <a:rPr kumimoji="0" lang="en-US" altLang="ja-JP" sz="1050" b="0" i="0" u="none" strike="noStrike" kern="0" cap="none" spc="0" normalizeH="0" baseline="0" noProof="0" dirty="0">
                <a:ln>
                  <a:noFill/>
                </a:ln>
                <a:solidFill>
                  <a:prstClr val="black">
                    <a:lumMod val="65000"/>
                    <a:lumOff val="35000"/>
                  </a:prstClr>
                </a:solidFill>
                <a:effectLst/>
                <a:uLnTx/>
                <a:uFillTx/>
              </a:rPr>
              <a:t>※</a:t>
            </a:r>
            <a:r>
              <a:rPr kumimoji="0" lang="ja-JP" altLang="en-US" sz="1050" b="0" i="0" u="none" strike="noStrike" kern="0" cap="none" spc="0" normalizeH="0" baseline="0" noProof="0" dirty="0">
                <a:ln>
                  <a:noFill/>
                </a:ln>
                <a:solidFill>
                  <a:prstClr val="black">
                    <a:lumMod val="65000"/>
                    <a:lumOff val="35000"/>
                  </a:prstClr>
                </a:solidFill>
                <a:effectLst/>
                <a:uLnTx/>
                <a:uFillTx/>
              </a:rPr>
              <a:t>原則として、この段階での修正はお受けできません。</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❻</a:t>
            </a:r>
            <a:r>
              <a:rPr kumimoji="0" lang="ja-JP" altLang="en-US" sz="7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弊社内チェック</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本番環境へのファイルアップ</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65000"/>
                    <a:lumOff val="35000"/>
                  </a:prstClr>
                </a:solidFill>
                <a:effectLst/>
                <a:uLnTx/>
                <a:uFillTx/>
              </a:rPr>
              <a:t>　　弊社において最終確認を行った上で、本番公開を行います。</a:t>
            </a:r>
            <a:endParaRPr kumimoji="0" lang="en-US" altLang="ja-JP" sz="1050" b="0" i="0" u="none" strike="noStrike" kern="0" cap="none" spc="0" normalizeH="0" baseline="0" noProof="0" dirty="0">
              <a:ln>
                <a:noFill/>
              </a:ln>
              <a:solidFill>
                <a:prstClr val="black">
                  <a:lumMod val="65000"/>
                  <a:lumOff val="35000"/>
                </a:prstClr>
              </a:solidFill>
              <a:effectLst/>
              <a:uLnTx/>
              <a:uFillTx/>
            </a:endParaRPr>
          </a:p>
        </p:txBody>
      </p:sp>
      <p:sp>
        <p:nvSpPr>
          <p:cNvPr id="36" name="正方形/長方形 35"/>
          <p:cNvSpPr/>
          <p:nvPr/>
        </p:nvSpPr>
        <p:spPr>
          <a:xfrm>
            <a:off x="5757999" y="1335147"/>
            <a:ext cx="1009912" cy="490006"/>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92" b="1" i="0" u="none" strike="noStrike" kern="0" cap="none" spc="0" normalizeH="0" baseline="0" noProof="0" dirty="0">
                <a:ln>
                  <a:noFill/>
                </a:ln>
                <a:solidFill>
                  <a:srgbClr val="FFFFFF"/>
                </a:solidFill>
                <a:effectLst/>
                <a:uLnTx/>
                <a:uFillTx/>
              </a:rPr>
              <a:t>❹デザイン</a:t>
            </a:r>
            <a:endParaRPr kumimoji="0" lang="en-US" altLang="ja-JP" sz="1292"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92" b="1" i="0" u="none" strike="noStrike" kern="0" cap="none" spc="0" normalizeH="0" baseline="0" noProof="0" dirty="0">
                <a:ln>
                  <a:noFill/>
                </a:ln>
                <a:solidFill>
                  <a:srgbClr val="FFFFFF"/>
                </a:solidFill>
                <a:effectLst/>
                <a:uLnTx/>
                <a:uFillTx/>
              </a:rPr>
              <a:t>　原稿　</a:t>
            </a:r>
            <a:endParaRPr kumimoji="0" lang="en-US" altLang="ja-JP" sz="1292" b="1" i="0" u="none" strike="noStrike" kern="0" cap="none" spc="0" normalizeH="0" baseline="0" noProof="0" dirty="0">
              <a:ln>
                <a:noFill/>
              </a:ln>
              <a:solidFill>
                <a:srgbClr val="FFFFFF"/>
              </a:solidFill>
              <a:effectLst/>
              <a:uLnTx/>
              <a:uFillTx/>
            </a:endParaRPr>
          </a:p>
        </p:txBody>
      </p:sp>
    </p:spTree>
    <p:extLst>
      <p:ext uri="{BB962C8B-B14F-4D97-AF65-F5344CB8AC3E}">
        <p14:creationId xmlns:p14="http://schemas.microsoft.com/office/powerpoint/2010/main" val="10830683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販売制限</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4" name="Text Box 1031"/>
          <p:cNvSpPr txBox="1">
            <a:spLocks noChangeArrowheads="1"/>
          </p:cNvSpPr>
          <p:nvPr/>
        </p:nvSpPr>
        <p:spPr bwMode="auto">
          <a:xfrm>
            <a:off x="911424" y="1301996"/>
            <a:ext cx="10369152"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eaLnBrk="1" hangingPunct="1">
              <a:spcBef>
                <a:spcPct val="0"/>
              </a:spcBef>
              <a:buFontTx/>
              <a:buNone/>
            </a:pP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以下に該当する業種、商品・サービスにつきましては、スポーツナビタイアップ企画の実施は原則不可となります。</a:t>
            </a:r>
            <a:endPar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pP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ただし、以下に該当しない業種やサービスでも、プロモーション内容や取り上げるテーマ等によっては、スポーツナビタイアップ企画を実施いただけない場合がありますので、必ず事前に掲載可否を弊社にお問い合わせください。</a:t>
            </a:r>
          </a:p>
          <a:p>
            <a:pPr>
              <a:spcBef>
                <a:spcPct val="0"/>
              </a:spcBef>
            </a:pP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また、広告主様のサイトが弊社の広告掲載基準を満たすことが、スポーツナビタイアップ企画実施の条件となります。</a:t>
            </a:r>
            <a:endPar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a:t>
            </a:r>
            <a:r>
              <a:rPr lang="zh-TW" altLang="en-US" sz="1400" dirty="0">
                <a:solidFill>
                  <a:schemeClr val="tx1">
                    <a:lumMod val="65000"/>
                    <a:lumOff val="35000"/>
                  </a:schemeClr>
                </a:solidFill>
                <a:latin typeface="メイリオ" panose="020B0604030504040204" pitchFamily="50" charset="-128"/>
                <a:ea typeface="メイリオ" panose="020B0604030504040204" pitchFamily="50" charset="-128"/>
              </a:rPr>
              <a:t>消費者金融業（消費者向無担保貸金業）</a:t>
            </a:r>
            <a:r>
              <a:rPr lang="ja-JP" altLang="en-US" sz="1400" dirty="0" err="1">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商工ローン、手形割引、その他ハイリスク型の金融商品</a:t>
            </a:r>
          </a:p>
          <a:p>
            <a:pPr eaLnBrk="1" hangingPunct="1">
              <a:spcBef>
                <a:spcPct val="0"/>
              </a:spcBef>
              <a:buFontTx/>
              <a:buNone/>
            </a:pP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・レーシック、美容整形・美容外科・美容皮膚科、その他医療機関全般</a:t>
            </a:r>
            <a:endPar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・占い</a:t>
            </a:r>
            <a:endPar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・出会い系サイト、結婚紹介（インターネット異性紹介事業）</a:t>
            </a:r>
            <a:endPar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・団体による意見広告</a:t>
            </a:r>
            <a:endPar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399890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4" name="タイトル 2"/>
          <p:cNvSpPr txBox="1">
            <a:spLocks/>
          </p:cNvSpPr>
          <p:nvPr/>
        </p:nvSpPr>
        <p:spPr>
          <a:xfrm>
            <a:off x="6140472" y="5919479"/>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不可となります</a:t>
            </a:r>
          </a:p>
        </p:txBody>
      </p:sp>
      <p:sp>
        <p:nvSpPr>
          <p:cNvPr id="6" name="タイトル 2"/>
          <p:cNvSpPr txBox="1">
            <a:spLocks/>
          </p:cNvSpPr>
          <p:nvPr/>
        </p:nvSpPr>
        <p:spPr>
          <a:xfrm>
            <a:off x="1456967" y="3343350"/>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ヤフー</a:t>
            </a:r>
          </a:p>
        </p:txBody>
      </p:sp>
      <p:cxnSp>
        <p:nvCxnSpPr>
          <p:cNvPr id="7" name="直線コネクタ 6"/>
          <p:cNvCxnSpPr/>
          <p:nvPr/>
        </p:nvCxnSpPr>
        <p:spPr>
          <a:xfrm flipH="1">
            <a:off x="7279912" y="3048285"/>
            <a:ext cx="1" cy="2871194"/>
          </a:xfrm>
          <a:prstGeom prst="line">
            <a:avLst/>
          </a:prstGeom>
          <a:noFill/>
          <a:ln w="34925" cap="flat" cmpd="sng" algn="ctr">
            <a:solidFill>
              <a:srgbClr val="D00216">
                <a:lumMod val="60000"/>
                <a:lumOff val="40000"/>
              </a:srgbClr>
            </a:solidFill>
            <a:prstDash val="sysDash"/>
          </a:ln>
          <a:effectLst/>
        </p:spPr>
      </p:cxnSp>
      <p:sp>
        <p:nvSpPr>
          <p:cNvPr id="8" name="タイトル 2"/>
          <p:cNvSpPr txBox="1">
            <a:spLocks/>
          </p:cNvSpPr>
          <p:nvPr/>
        </p:nvSpPr>
        <p:spPr>
          <a:xfrm>
            <a:off x="1384959" y="4581041"/>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代理店様</a:t>
            </a:r>
          </a:p>
        </p:txBody>
      </p:sp>
      <p:sp>
        <p:nvSpPr>
          <p:cNvPr id="9" name="ホームベース 8"/>
          <p:cNvSpPr/>
          <p:nvPr/>
        </p:nvSpPr>
        <p:spPr bwMode="auto">
          <a:xfrm>
            <a:off x="2608437"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申し込みフォーム</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ご連絡</a:t>
            </a:r>
          </a:p>
        </p:txBody>
      </p:sp>
      <p:sp>
        <p:nvSpPr>
          <p:cNvPr id="10" name="ホームベース 9"/>
          <p:cNvSpPr/>
          <p:nvPr/>
        </p:nvSpPr>
        <p:spPr bwMode="auto">
          <a:xfrm>
            <a:off x="3688556" y="4466757"/>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確認・申し込み</a:t>
            </a:r>
          </a:p>
        </p:txBody>
      </p:sp>
      <p:sp>
        <p:nvSpPr>
          <p:cNvPr id="11" name="ホームベース 10"/>
          <p:cNvSpPr/>
          <p:nvPr/>
        </p:nvSpPr>
        <p:spPr bwMode="auto">
          <a:xfrm>
            <a:off x="4874911"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確認・承認</a:t>
            </a:r>
          </a:p>
        </p:txBody>
      </p:sp>
      <p:sp>
        <p:nvSpPr>
          <p:cNvPr id="12" name="山形 11"/>
          <p:cNvSpPr/>
          <p:nvPr/>
        </p:nvSpPr>
        <p:spPr bwMode="auto">
          <a:xfrm>
            <a:off x="6325816" y="3180544"/>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承認メール</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p>
        </p:txBody>
      </p:sp>
      <p:sp>
        <p:nvSpPr>
          <p:cNvPr id="13" name="山形 12"/>
          <p:cNvSpPr/>
          <p:nvPr/>
        </p:nvSpPr>
        <p:spPr bwMode="auto">
          <a:xfrm>
            <a:off x="6325816" y="4459728"/>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受信</a:t>
            </a:r>
          </a:p>
        </p:txBody>
      </p:sp>
      <p:sp>
        <p:nvSpPr>
          <p:cNvPr id="14" name="テキスト ボックス 13"/>
          <p:cNvSpPr txBox="1"/>
          <p:nvPr/>
        </p:nvSpPr>
        <p:spPr>
          <a:xfrm>
            <a:off x="6168008" y="5550147"/>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rPr>
              <a:t>契約成立</a:t>
            </a:r>
          </a:p>
        </p:txBody>
      </p:sp>
      <p:sp>
        <p:nvSpPr>
          <p:cNvPr id="15" name="ホームベース 14"/>
          <p:cNvSpPr/>
          <p:nvPr/>
        </p:nvSpPr>
        <p:spPr bwMode="auto">
          <a:xfrm>
            <a:off x="7300832"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制作・掲載準備</a:t>
            </a:r>
          </a:p>
        </p:txBody>
      </p:sp>
      <p:sp>
        <p:nvSpPr>
          <p:cNvPr id="16" name="ホームベース 15"/>
          <p:cNvSpPr/>
          <p:nvPr/>
        </p:nvSpPr>
        <p:spPr bwMode="auto">
          <a:xfrm>
            <a:off x="8808777" y="3194234"/>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納品・掲載</a:t>
            </a:r>
          </a:p>
        </p:txBody>
      </p:sp>
      <p:sp>
        <p:nvSpPr>
          <p:cNvPr id="17" name="ホームベース 16"/>
          <p:cNvSpPr/>
          <p:nvPr/>
        </p:nvSpPr>
        <p:spPr bwMode="auto">
          <a:xfrm>
            <a:off x="9763840" y="3194234"/>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請求書</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18" name="ホームベース 17"/>
          <p:cNvSpPr/>
          <p:nvPr/>
        </p:nvSpPr>
        <p:spPr bwMode="auto">
          <a:xfrm>
            <a:off x="7300832" y="4466757"/>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確認・検収</a:t>
            </a:r>
          </a:p>
        </p:txBody>
      </p:sp>
      <p:sp>
        <p:nvSpPr>
          <p:cNvPr id="19" name="ホームベース 18"/>
          <p:cNvSpPr/>
          <p:nvPr/>
        </p:nvSpPr>
        <p:spPr bwMode="auto">
          <a:xfrm>
            <a:off x="10098962" y="4466757"/>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お支払い</a:t>
            </a:r>
          </a:p>
        </p:txBody>
      </p:sp>
      <p:sp>
        <p:nvSpPr>
          <p:cNvPr id="20" name="タイトル 2"/>
          <p:cNvSpPr txBox="1">
            <a:spLocks/>
          </p:cNvSpPr>
          <p:nvPr/>
        </p:nvSpPr>
        <p:spPr>
          <a:xfrm>
            <a:off x="3669900" y="5165686"/>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・該当する約款</a:t>
            </a:r>
          </a:p>
        </p:txBody>
      </p:sp>
      <p:cxnSp>
        <p:nvCxnSpPr>
          <p:cNvPr id="21" name="直線コネクタ 20"/>
          <p:cNvCxnSpPr/>
          <p:nvPr/>
        </p:nvCxnSpPr>
        <p:spPr>
          <a:xfrm>
            <a:off x="2351584" y="3194234"/>
            <a:ext cx="0" cy="660616"/>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2351584" y="4473418"/>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479376" y="1438995"/>
            <a:ext cx="11662928" cy="549845"/>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lvl="0">
              <a:defRPr/>
            </a:pPr>
            <a:endPar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lvl="0">
              <a:defRPr/>
            </a:pP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endParaRPr>
          </a:p>
        </p:txBody>
      </p:sp>
      <p:sp>
        <p:nvSpPr>
          <p:cNvPr id="24" name="タイトル 2"/>
          <p:cNvSpPr txBox="1">
            <a:spLocks/>
          </p:cNvSpPr>
          <p:nvPr/>
        </p:nvSpPr>
        <p:spPr>
          <a:xfrm>
            <a:off x="551384" y="1294979"/>
            <a:ext cx="10657184" cy="549845"/>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fontAlgn="base"/>
            <a:r>
              <a:rPr lang="ja-JP" altLang="ja-JP" sz="1400" dirty="0">
                <a:solidFill>
                  <a:srgbClr val="595959"/>
                </a:solidFill>
                <a:latin typeface="Meiryo UI" panose="020B0604030504040204" pitchFamily="50" charset="-128"/>
                <a:ea typeface="メイリオ" panose="020B0604030504040204" pitchFamily="50" charset="-128"/>
              </a:rPr>
              <a:t>以下のフローに沿ってお申し込み</a:t>
            </a:r>
            <a:r>
              <a:rPr lang="en-US" altLang="ja-JP" sz="1400" dirty="0">
                <a:solidFill>
                  <a:srgbClr val="595959"/>
                </a:solidFill>
                <a:latin typeface="メイリオ" panose="020B0604030504040204" pitchFamily="50" charset="-128"/>
                <a:ea typeface="Meiryo UI" panose="020B0604030504040204" pitchFamily="50" charset="-128"/>
              </a:rPr>
              <a:t>(※)</a:t>
            </a:r>
            <a:r>
              <a:rPr lang="ja-JP" altLang="ja-JP" sz="1400" dirty="0">
                <a:solidFill>
                  <a:srgbClr val="595959"/>
                </a:solidFill>
                <a:latin typeface="Meiryo UI" panose="020B0604030504040204" pitchFamily="50" charset="-128"/>
                <a:ea typeface="メイリオ" panose="020B0604030504040204" pitchFamily="50" charset="-128"/>
              </a:rPr>
              <a:t>の上、</a:t>
            </a:r>
            <a:r>
              <a:rPr lang="ja-JP" altLang="ja-JP" sz="1400" dirty="0">
                <a:solidFill>
                  <a:srgbClr val="FF0000"/>
                </a:solidFill>
                <a:latin typeface="Meiryo UI" panose="020B0604030504040204" pitchFamily="50" charset="-128"/>
                <a:ea typeface="メイリオ" panose="020B0604030504040204" pitchFamily="50" charset="-128"/>
              </a:rPr>
              <a:t>クリエイティブ制作委託約款の第</a:t>
            </a:r>
            <a:r>
              <a:rPr lang="en-US" altLang="ja-JP" sz="1400" dirty="0">
                <a:solidFill>
                  <a:srgbClr val="FF0000"/>
                </a:solidFill>
                <a:latin typeface="メイリオ" panose="020B0604030504040204" pitchFamily="50" charset="-128"/>
                <a:ea typeface="Meiryo UI" panose="020B0604030504040204" pitchFamily="50" charset="-128"/>
              </a:rPr>
              <a:t>9</a:t>
            </a:r>
            <a:r>
              <a:rPr lang="ja-JP" altLang="ja-JP" sz="1400" dirty="0">
                <a:solidFill>
                  <a:srgbClr val="FF0000"/>
                </a:solidFill>
                <a:latin typeface="Meiryo UI" panose="020B0604030504040204" pitchFamily="50" charset="-128"/>
                <a:ea typeface="メイリオ" panose="020B0604030504040204" pitchFamily="50" charset="-128"/>
              </a:rPr>
              <a:t>条</a:t>
            </a:r>
            <a:r>
              <a:rPr lang="en-US" altLang="ja-JP" sz="1400" dirty="0">
                <a:solidFill>
                  <a:srgbClr val="FF0000"/>
                </a:solidFill>
                <a:latin typeface="メイリオ" panose="020B0604030504040204" pitchFamily="50" charset="-128"/>
                <a:ea typeface="Meiryo UI" panose="020B0604030504040204" pitchFamily="50" charset="-128"/>
              </a:rPr>
              <a:t>(2)</a:t>
            </a:r>
            <a:r>
              <a:rPr lang="ja-JP" altLang="ja-JP" sz="1400" dirty="0">
                <a:solidFill>
                  <a:srgbClr val="FF0000"/>
                </a:solidFill>
                <a:latin typeface="Meiryo UI" panose="020B0604030504040204" pitchFamily="50" charset="-128"/>
                <a:ea typeface="メイリオ" panose="020B0604030504040204" pitchFamily="50" charset="-128"/>
              </a:rPr>
              <a:t>支払条件</a:t>
            </a:r>
            <a:r>
              <a:rPr lang="en-US" altLang="ja-JP" sz="1400" dirty="0">
                <a:solidFill>
                  <a:srgbClr val="FF0000"/>
                </a:solidFill>
                <a:latin typeface="メイリオ" panose="020B0604030504040204" pitchFamily="50" charset="-128"/>
                <a:ea typeface="Meiryo UI" panose="020B0604030504040204" pitchFamily="50" charset="-128"/>
              </a:rPr>
              <a:t>2</a:t>
            </a:r>
            <a:r>
              <a:rPr lang="ja-JP" altLang="ja-JP" sz="1400" dirty="0">
                <a:solidFill>
                  <a:srgbClr val="595959"/>
                </a:solidFill>
                <a:latin typeface="Meiryo UI" panose="020B0604030504040204" pitchFamily="50" charset="-128"/>
                <a:ea typeface="メイリオ" panose="020B0604030504040204" pitchFamily="50" charset="-128"/>
              </a:rPr>
              <a:t>にしたがってお支払いいただきます。ただし、協賛内容のうち広告配信を伴うものは当該広告商品のお申し込み方法に準じます。</a:t>
            </a:r>
            <a:r>
              <a:rPr lang="en-US" altLang="ja-JP" sz="1400" dirty="0">
                <a:solidFill>
                  <a:srgbClr val="000000"/>
                </a:solidFill>
                <a:latin typeface="メイリオ" panose="020B0604030504040204" pitchFamily="50" charset="-128"/>
                <a:ea typeface="Meiryo UI" panose="020B0604030504040204" pitchFamily="50" charset="-128"/>
              </a:rPr>
              <a:t>​</a:t>
            </a:r>
            <a:endParaRPr lang="en-US" altLang="ja-JP" sz="1400" dirty="0">
              <a:solidFill>
                <a:srgbClr val="000000"/>
              </a:solidFill>
              <a:latin typeface="Meiryo UI" panose="020B0604030504040204" pitchFamily="50" charset="-128"/>
              <a:ea typeface="Meiryo UI" panose="020B0604030504040204" pitchFamily="50" charset="-128"/>
            </a:endParaRPr>
          </a:p>
          <a:p>
            <a:pPr fontAlgn="base"/>
            <a:r>
              <a:rPr lang="ja-JP" altLang="ja-JP" sz="1400" dirty="0">
                <a:solidFill>
                  <a:srgbClr val="595959"/>
                </a:solidFill>
                <a:latin typeface="Meiryo UI" panose="020B0604030504040204" pitchFamily="50" charset="-128"/>
                <a:ea typeface="メイリオ" panose="020B0604030504040204" pitchFamily="50" charset="-128"/>
              </a:rPr>
              <a:t>詳細は、お申し込みのマニュアル資料「</a:t>
            </a:r>
            <a:r>
              <a:rPr lang="en-US" altLang="ja-JP" sz="1400" u="sng" dirty="0">
                <a:solidFill>
                  <a:srgbClr val="1A72B0"/>
                </a:solidFill>
                <a:latin typeface="メイリオ" panose="020B0604030504040204" pitchFamily="50" charset="-128"/>
                <a:ea typeface="Meiryo UI" panose="020B0604030504040204" pitchFamily="50" charset="-128"/>
                <a:hlinkClick r:id="rId3"/>
              </a:rPr>
              <a:t>Yahoo!</a:t>
            </a:r>
            <a:r>
              <a:rPr lang="ja-JP" altLang="ja-JP" sz="1400" u="sng" dirty="0">
                <a:solidFill>
                  <a:srgbClr val="1A72B0"/>
                </a:solidFill>
                <a:latin typeface="Meiryo UI" panose="020B0604030504040204" pitchFamily="50" charset="-128"/>
                <a:ea typeface="メイリオ" panose="020B0604030504040204" pitchFamily="50" charset="-128"/>
                <a:hlinkClick r:id="rId3"/>
              </a:rPr>
              <a:t>広告ディスプレイ広告（予約型）広告関連サービスのお申込について</a:t>
            </a:r>
            <a:r>
              <a:rPr lang="ja-JP" altLang="ja-JP" sz="1400" dirty="0">
                <a:solidFill>
                  <a:srgbClr val="595959"/>
                </a:solidFill>
                <a:latin typeface="Meiryo UI" panose="020B0604030504040204" pitchFamily="50" charset="-128"/>
                <a:ea typeface="メイリオ" panose="020B0604030504040204" pitchFamily="50" charset="-128"/>
              </a:rPr>
              <a:t>」をご参照ください。</a:t>
            </a:r>
            <a:r>
              <a:rPr lang="en-US" altLang="ja-JP" sz="1400" dirty="0">
                <a:solidFill>
                  <a:srgbClr val="000000"/>
                </a:solidFill>
                <a:latin typeface="メイリオ" panose="020B0604030504040204" pitchFamily="50" charset="-128"/>
                <a:ea typeface="Meiryo UI" panose="020B0604030504040204" pitchFamily="50" charset="-128"/>
              </a:rPr>
              <a:t>​</a:t>
            </a:r>
            <a:endParaRPr lang="en-US" altLang="ja-JP" sz="1400" dirty="0">
              <a:solidFill>
                <a:srgbClr val="000000"/>
              </a:solidFill>
              <a:latin typeface="Meiryo UI" panose="020B0604030504040204" pitchFamily="50" charset="-128"/>
              <a:ea typeface="Meiryo UI" panose="020B0604030504040204" pitchFamily="50" charset="-128"/>
            </a:endParaRPr>
          </a:p>
          <a:p>
            <a:pPr fontAlgn="base"/>
            <a:r>
              <a:rPr lang="ja-JP" altLang="ja-JP" sz="1400" dirty="0">
                <a:solidFill>
                  <a:srgbClr val="595959"/>
                </a:solidFill>
                <a:latin typeface="Meiryo UI" panose="020B0604030504040204" pitchFamily="50" charset="-128"/>
                <a:ea typeface="メイリオ" panose="020B0604030504040204" pitchFamily="50" charset="-128"/>
              </a:rPr>
              <a:t>なお、お申し込み可能な代理店様に一部制限がございますので、事前に弊社担当営業までお問い合わせください。</a:t>
            </a:r>
            <a:endPar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lvl="0">
              <a:defRPr/>
            </a:pP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endParaRPr>
          </a:p>
        </p:txBody>
      </p:sp>
    </p:spTree>
    <p:extLst>
      <p:ext uri="{BB962C8B-B14F-4D97-AF65-F5344CB8AC3E}">
        <p14:creationId xmlns:p14="http://schemas.microsoft.com/office/powerpoint/2010/main" val="21527832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注意事項　　　</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6" name="Rectangle 46"/>
          <p:cNvSpPr>
            <a:spLocks noChangeArrowheads="1"/>
          </p:cNvSpPr>
          <p:nvPr/>
        </p:nvSpPr>
        <p:spPr bwMode="auto">
          <a:xfrm>
            <a:off x="241048" y="1022617"/>
            <a:ext cx="11950952" cy="580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編集・制作</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・企画内容</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申込者・広告</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主様とヤフーと</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の間で協議の上決定し、最終的な編集権</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はヤフーに</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帰属します。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申込者・広告</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主様より提供</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いただく製品画像等の素材については第三者の権利を侵害するものではないこと、および記載内容</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に係わる財産権</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全ての権利処理が</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完了</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　して</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いること、情報の正確性に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ついてヤフーに</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対して保証いただくものとします。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・企画ページ上</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提供：○○」の</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スポンサークレジットの掲載が</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必須となります。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smtClean="0">
                <a:solidFill>
                  <a:schemeClr val="tx1">
                    <a:lumMod val="65000"/>
                    <a:lumOff val="35000"/>
                  </a:schemeClr>
                </a:solidFill>
                <a:latin typeface="メイリオ"/>
                <a:ea typeface="メイリオ"/>
              </a:rPr>
              <a:t>　・原則として掲載終了後はアーカイブ保存せず、企画ページは削除いたします。</a:t>
            </a:r>
            <a:endParaRPr lang="en-US" altLang="ja-JP" sz="1200" dirty="0" smtClean="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災害情報告知モジュールの掲載</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、ヤフーを</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利用するお客様に対して速やかに災害情報をお伝えするために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、企画ページについても</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、ページ上部に災害</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情報</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　告知</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モジュールの掲載を行います</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掲載方法（場所、内容、タイミングと期間など）は</a:t>
            </a:r>
            <a:r>
              <a:rPr lang="ja-JP" altLang="en-US" sz="1000" dirty="0" smtClean="0">
                <a:solidFill>
                  <a:schemeClr val="tx1">
                    <a:lumMod val="65000"/>
                    <a:lumOff val="35000"/>
                  </a:schemeClr>
                </a:solidFill>
                <a:latin typeface="メイリオ"/>
                <a:ea typeface="メイリオ"/>
              </a:rPr>
              <a:t>、ヤフーの</a:t>
            </a:r>
            <a:r>
              <a:rPr lang="ja-JP" altLang="en-US" sz="1000" dirty="0">
                <a:solidFill>
                  <a:schemeClr val="tx1">
                    <a:lumMod val="65000"/>
                    <a:lumOff val="35000"/>
                  </a:schemeClr>
                </a:solidFill>
                <a:latin typeface="メイリオ"/>
                <a:ea typeface="メイリオ"/>
              </a:rPr>
              <a:t>統一運用ルール</a:t>
            </a:r>
            <a:r>
              <a:rPr lang="ja-JP" altLang="en-US" sz="1000" dirty="0" smtClean="0">
                <a:solidFill>
                  <a:schemeClr val="tx1">
                    <a:lumMod val="65000"/>
                    <a:lumOff val="35000"/>
                  </a:schemeClr>
                </a:solidFill>
                <a:latin typeface="メイリオ"/>
                <a:ea typeface="メイリオ"/>
              </a:rPr>
              <a:t>にしたがいます。</a:t>
            </a:r>
            <a:endParaRPr lang="en-US" altLang="ja-JP" sz="10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誘導広告</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・誘導</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広告は申込者・広告主様に制作いただきます。その際、別紙「</a:t>
            </a:r>
            <a:r>
              <a:rPr lang="ja-JP" altLang="en-US" sz="1200" u="sng" dirty="0">
                <a:solidFill>
                  <a:srgbClr val="0070C0"/>
                </a:solidFill>
                <a:latin typeface="メイリオ" panose="020B0604030504040204" pitchFamily="50" charset="-128"/>
                <a:ea typeface="メイリオ" panose="020B0604030504040204" pitchFamily="50" charset="-128"/>
                <a:hlinkClick r:id="rId2"/>
              </a:rPr>
              <a:t>タイアップ広告セールスシート</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」の</a:t>
            </a:r>
            <a:r>
              <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rPr>
              <a:t>P9</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rPr>
              <a:t>18</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の</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ガイドラインを遵守してください</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ま</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た</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原則</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として、タイアップを実施するヤフーサービスのロゴやテキストの掲載が必須と</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なります。そのため、通常の審査とは別にサービス部門でのブランド</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　チェックが必要となりますので、必ず入稿前に弊社担当営業を通じてクリエイティブの確認をご依頼願います。</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rgbClr val="000000">
                    <a:lumMod val="65000"/>
                    <a:lumOff val="35000"/>
                  </a:srgbClr>
                </a:solidFill>
                <a:latin typeface="メイリオ"/>
                <a:ea typeface="メイリオ"/>
              </a:rPr>
              <a:t>■</a:t>
            </a:r>
            <a:r>
              <a:rPr lang="ja-JP" altLang="en-US" sz="600" dirty="0">
                <a:solidFill>
                  <a:srgbClr val="000000">
                    <a:lumMod val="65000"/>
                    <a:lumOff val="35000"/>
                  </a:srgbClr>
                </a:solidFill>
                <a:latin typeface="メイリオ"/>
                <a:ea typeface="メイリオ"/>
              </a:rPr>
              <a:t>　</a:t>
            </a:r>
            <a:r>
              <a:rPr lang="ja-JP" altLang="en-US" sz="1600" dirty="0" smtClean="0">
                <a:solidFill>
                  <a:srgbClr val="000000">
                    <a:lumMod val="65000"/>
                    <a:lumOff val="35000"/>
                  </a:srgbClr>
                </a:solidFill>
                <a:latin typeface="メイリオ"/>
                <a:ea typeface="メイリオ"/>
              </a:rPr>
              <a:t>効果計測用</a:t>
            </a:r>
            <a:r>
              <a:rPr lang="en-US" altLang="ja-JP" sz="1600" dirty="0" smtClean="0">
                <a:solidFill>
                  <a:srgbClr val="000000">
                    <a:lumMod val="65000"/>
                    <a:lumOff val="35000"/>
                  </a:srgbClr>
                </a:solidFill>
                <a:latin typeface="メイリオ"/>
                <a:ea typeface="メイリオ"/>
              </a:rPr>
              <a:t>URL</a:t>
            </a:r>
            <a:endParaRPr lang="en-US" altLang="ja-JP" sz="1600" dirty="0">
              <a:solidFill>
                <a:srgbClr val="000000">
                  <a:lumMod val="65000"/>
                  <a:lumOff val="35000"/>
                </a:srgbClr>
              </a:solidFill>
              <a:latin typeface="メイリオ"/>
              <a:ea typeface="メイリオ"/>
            </a:endParaRPr>
          </a:p>
          <a:p>
            <a:pPr marL="0" lvl="0" indent="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・セキュリティ等の観点から、下記いずれの場合もリンク先への効果計測用</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の</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パラメータ付き</a:t>
            </a:r>
            <a:r>
              <a:rPr lang="en-US" altLang="ja-JP" sz="1200" dirty="0" smtClean="0">
                <a:solidFill>
                  <a:srgbClr val="000000">
                    <a:lumMod val="65000"/>
                    <a:lumOff val="35000"/>
                  </a:srgbClr>
                </a:solidFill>
                <a:latin typeface="メイリオ" panose="020B0604030504040204" pitchFamily="50" charset="-128"/>
                <a:ea typeface="メイリオ" panose="020B0604030504040204" pitchFamily="50" charset="-128"/>
              </a:rPr>
              <a:t>URL</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の設定は不可となります</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。ただし、一部効果計測ベンダー</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に</a:t>
            </a:r>
            <a:endParaRPr lang="en-US" altLang="ja-JP" sz="1200" dirty="0" smtClean="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　おいては効果</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測定データ取扱約款の確認・同意</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をいただいた上で</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設定することが可能です。弊社担当営業までご相談</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ください。</a:t>
            </a:r>
            <a:endParaRPr lang="en-US" altLang="ja-JP" sz="1200" dirty="0" smtClean="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　　　誘導広告→</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企画</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ページ ｜ 企画ページ→広告</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主様</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サイト</a:t>
            </a:r>
            <a:endParaRPr lang="en-US" altLang="ja-JP" sz="1000" dirty="0">
              <a:solidFill>
                <a:srgbClr val="000000">
                  <a:lumMod val="65000"/>
                  <a:lumOff val="35000"/>
                </a:srgbClr>
              </a:solidFill>
              <a:latin typeface="メイリオ"/>
              <a:ea typeface="メイリオ"/>
            </a:endParaRPr>
          </a:p>
          <a:p>
            <a:pPr marL="0" lvl="0" indent="0" eaLnBrk="1" hangingPunct="1">
              <a:spcBef>
                <a:spcPct val="0"/>
              </a:spcBef>
              <a:buNone/>
            </a:pPr>
            <a:endParaRPr lang="en-US" altLang="ja-JP" sz="16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smtClean="0">
                <a:solidFill>
                  <a:schemeClr val="tx1">
                    <a:lumMod val="65000"/>
                    <a:lumOff val="35000"/>
                  </a:schemeClr>
                </a:solidFill>
                <a:latin typeface="メイリオ"/>
                <a:ea typeface="メイリオ"/>
              </a:rPr>
              <a:t>■ 効果</a:t>
            </a:r>
            <a:r>
              <a:rPr lang="ja-JP" altLang="en-US" sz="1600" dirty="0">
                <a:solidFill>
                  <a:schemeClr val="tx1">
                    <a:lumMod val="65000"/>
                    <a:lumOff val="35000"/>
                  </a:schemeClr>
                </a:solidFill>
                <a:latin typeface="メイリオ"/>
                <a:ea typeface="メイリオ"/>
              </a:rPr>
              <a:t>検証レポート</a:t>
            </a: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・レポートには、ヤフーの管理するお客様の個人情報</a:t>
            </a:r>
            <a:r>
              <a:rPr lang="en-US" altLang="ja-JP" sz="1200" dirty="0">
                <a:solidFill>
                  <a:schemeClr val="tx1">
                    <a:lumMod val="65000"/>
                    <a:lumOff val="35000"/>
                  </a:schemeClr>
                </a:solidFill>
                <a:latin typeface="メイリオ"/>
                <a:ea typeface="メイリオ"/>
              </a:rPr>
              <a:t>*1</a:t>
            </a:r>
            <a:r>
              <a:rPr lang="ja-JP" altLang="en-US" sz="1200" dirty="0">
                <a:solidFill>
                  <a:schemeClr val="tx1">
                    <a:lumMod val="65000"/>
                    <a:lumOff val="35000"/>
                  </a:schemeClr>
                </a:solidFill>
                <a:latin typeface="メイリオ"/>
                <a:ea typeface="メイリオ"/>
              </a:rPr>
              <a:t>（個人情報の保護に関する法律に定める個人情報。以下同じ。）</a:t>
            </a:r>
            <a:r>
              <a:rPr lang="ja-JP" altLang="en-US" sz="1200" dirty="0" smtClean="0">
                <a:solidFill>
                  <a:schemeClr val="tx1">
                    <a:lumMod val="65000"/>
                    <a:lumOff val="35000"/>
                  </a:schemeClr>
                </a:solidFill>
                <a:latin typeface="メイリオ"/>
                <a:ea typeface="メイリオ"/>
              </a:rPr>
              <a:t>が含まれる場合があります。</a:t>
            </a:r>
            <a:r>
              <a:rPr lang="ja-JP" altLang="en-US" sz="1200" dirty="0">
                <a:solidFill>
                  <a:schemeClr val="tx1">
                    <a:lumMod val="65000"/>
                    <a:lumOff val="35000"/>
                  </a:schemeClr>
                </a:solidFill>
                <a:latin typeface="メイリオ"/>
                <a:ea typeface="メイリオ"/>
              </a:rPr>
              <a:t>個人情報の</a:t>
            </a:r>
            <a:r>
              <a:rPr lang="ja-JP" altLang="en-US" sz="1200" dirty="0" smtClean="0">
                <a:solidFill>
                  <a:schemeClr val="tx1">
                    <a:lumMod val="65000"/>
                    <a:lumOff val="35000"/>
                  </a:schemeClr>
                </a:solidFill>
                <a:latin typeface="メイリオ"/>
                <a:ea typeface="メイリオ"/>
              </a:rPr>
              <a:t>保護</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　に</a:t>
            </a:r>
            <a:r>
              <a:rPr lang="ja-JP" altLang="en-US" sz="1200" dirty="0">
                <a:solidFill>
                  <a:schemeClr val="tx1">
                    <a:lumMod val="65000"/>
                    <a:lumOff val="35000"/>
                  </a:schemeClr>
                </a:solidFill>
                <a:latin typeface="メイリオ"/>
                <a:ea typeface="メイリオ"/>
              </a:rPr>
              <a:t>関する法律その他の関係法令・ガイドラインを遵守するとともに、善良な管理者</a:t>
            </a:r>
            <a:r>
              <a:rPr lang="ja-JP" altLang="en-US" sz="1200" dirty="0" smtClean="0">
                <a:solidFill>
                  <a:schemeClr val="tx1">
                    <a:lumMod val="65000"/>
                    <a:lumOff val="35000"/>
                  </a:schemeClr>
                </a:solidFill>
                <a:latin typeface="メイリオ"/>
                <a:ea typeface="メイリオ"/>
              </a:rPr>
              <a:t>の注意をもって</a:t>
            </a:r>
            <a:r>
              <a:rPr lang="ja-JP" altLang="en-US" sz="1200" dirty="0">
                <a:solidFill>
                  <a:schemeClr val="tx1">
                    <a:lumMod val="65000"/>
                    <a:lumOff val="35000"/>
                  </a:schemeClr>
                </a:solidFill>
                <a:latin typeface="メイリオ"/>
                <a:ea typeface="メイリオ"/>
              </a:rPr>
              <a:t>適切に取り扱い、不正アクセスおよび不正利用の防止に努めて</a:t>
            </a:r>
            <a:r>
              <a:rPr lang="ja-JP" altLang="en-US" sz="1200" dirty="0" err="1" smtClean="0">
                <a:solidFill>
                  <a:schemeClr val="tx1">
                    <a:lumMod val="65000"/>
                    <a:lumOff val="35000"/>
                  </a:schemeClr>
                </a:solidFill>
                <a:latin typeface="メイリオ"/>
                <a:ea typeface="メイリオ"/>
              </a:rPr>
              <a:t>い</a:t>
            </a:r>
            <a:r>
              <a:rPr lang="ja-JP" altLang="en-US" sz="1200" dirty="0" smtClean="0">
                <a:solidFill>
                  <a:schemeClr val="tx1">
                    <a:lumMod val="65000"/>
                    <a:lumOff val="35000"/>
                  </a:schemeClr>
                </a:solidFill>
                <a:latin typeface="メイリオ"/>
                <a:ea typeface="メイリオ"/>
              </a:rPr>
              <a:t>　　</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　ただ</a:t>
            </a:r>
            <a:r>
              <a:rPr lang="ja-JP" altLang="en-US" sz="1200" dirty="0">
                <a:solidFill>
                  <a:schemeClr val="tx1">
                    <a:lumMod val="65000"/>
                    <a:lumOff val="35000"/>
                  </a:schemeClr>
                </a:solidFill>
                <a:latin typeface="メイリオ"/>
                <a:ea typeface="メイリオ"/>
              </a:rPr>
              <a:t>くようにお願いいたします。</a:t>
            </a:r>
            <a:br>
              <a:rPr lang="ja-JP" altLang="en-US" sz="1200" dirty="0">
                <a:solidFill>
                  <a:schemeClr val="tx1">
                    <a:lumMod val="65000"/>
                    <a:lumOff val="35000"/>
                  </a:schemeClr>
                </a:solidFill>
                <a:latin typeface="メイリオ"/>
                <a:ea typeface="メイリオ"/>
              </a:rPr>
            </a:br>
            <a:r>
              <a:rPr lang="ja-JP" altLang="en-US" sz="12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*1</a:t>
            </a:r>
            <a:r>
              <a:rPr lang="en-US" altLang="ja-JP" sz="1000" dirty="0" smtClean="0">
                <a:solidFill>
                  <a:schemeClr val="tx1">
                    <a:lumMod val="65000"/>
                    <a:lumOff val="35000"/>
                  </a:schemeClr>
                </a:solidFill>
                <a:latin typeface="メイリオ"/>
                <a:ea typeface="メイリオ"/>
              </a:rPr>
              <a:t>.</a:t>
            </a:r>
            <a:r>
              <a:rPr lang="ja-JP" altLang="en-US" sz="1000" dirty="0" smtClean="0">
                <a:solidFill>
                  <a:schemeClr val="tx1">
                    <a:lumMod val="65000"/>
                    <a:lumOff val="35000"/>
                  </a:schemeClr>
                </a:solidFill>
                <a:latin typeface="メイリオ"/>
                <a:ea typeface="メイリオ"/>
              </a:rPr>
              <a:t>例：ユーザーアンケートを実施し自由回答を含む場合、ヤフー</a:t>
            </a:r>
            <a:r>
              <a:rPr lang="ja-JP" altLang="en-US" sz="1000" dirty="0">
                <a:solidFill>
                  <a:schemeClr val="tx1">
                    <a:lumMod val="65000"/>
                    <a:lumOff val="35000"/>
                  </a:schemeClr>
                </a:solidFill>
                <a:latin typeface="メイリオ"/>
                <a:ea typeface="メイリオ"/>
              </a:rPr>
              <a:t>において特定の個人を識別することができる情報に</a:t>
            </a:r>
            <a:r>
              <a:rPr lang="ja-JP" altLang="en-US" sz="1000" dirty="0" smtClean="0">
                <a:solidFill>
                  <a:schemeClr val="tx1">
                    <a:lumMod val="65000"/>
                    <a:lumOff val="35000"/>
                  </a:schemeClr>
                </a:solidFill>
                <a:latin typeface="メイリオ"/>
                <a:ea typeface="メイリオ"/>
              </a:rPr>
              <a:t>該当</a:t>
            </a:r>
            <a:endParaRPr lang="en-US" altLang="ja-JP" sz="10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22409575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a:xfrm>
            <a:off x="334963" y="110856"/>
            <a:ext cx="9759950" cy="814388"/>
          </a:xfrm>
        </p:spPr>
        <p:txBody>
          <a:bodyPr/>
          <a:lstStyle/>
          <a:p>
            <a:r>
              <a:rPr lang="ja-JP" altLang="en-US" dirty="0"/>
              <a:t>免責事項</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51" name="正方形/長方形 50"/>
          <p:cNvSpPr/>
          <p:nvPr/>
        </p:nvSpPr>
        <p:spPr>
          <a:xfrm>
            <a:off x="9480248" y="1116678"/>
            <a:ext cx="1094071"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0" name="Rectangle 46"/>
          <p:cNvSpPr>
            <a:spLocks noChangeArrowheads="1"/>
          </p:cNvSpPr>
          <p:nvPr/>
        </p:nvSpPr>
        <p:spPr bwMode="auto">
          <a:xfrm>
            <a:off x="387048" y="1237445"/>
            <a:ext cx="11469592" cy="366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266700" indent="-266700" eaLnBrk="1" hangingPunct="1">
              <a:spcBef>
                <a:spcPct val="0"/>
              </a:spcBef>
              <a:buFontTx/>
              <a:buNone/>
              <a:tabLst>
                <a:tab pos="266700" algn="l"/>
              </a:tabLst>
            </a:pPr>
            <a:r>
              <a:rPr lang="ja-JP" altLang="en-US" sz="1200" dirty="0">
                <a:solidFill>
                  <a:schemeClr val="tx1">
                    <a:lumMod val="65000"/>
                    <a:lumOff val="35000"/>
                  </a:schemeClr>
                </a:solidFill>
                <a:latin typeface="+mn-ea"/>
                <a:ea typeface="+mn-ea"/>
              </a:rPr>
              <a:t>・申込者・広告主様の故意または過失によって、ヤフーと申込者間の広告掲載契約に定める掲載開始日までに企画ページの掲載を開始できなかった場合、ヤフーは</a:t>
            </a:r>
            <a:endParaRPr lang="en-US" altLang="ja-JP" sz="1200" dirty="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r>
              <a:rPr lang="ja-JP" altLang="en-US" sz="1200" dirty="0">
                <a:solidFill>
                  <a:schemeClr val="tx1">
                    <a:lumMod val="65000"/>
                    <a:lumOff val="35000"/>
                  </a:schemeClr>
                </a:solidFill>
                <a:latin typeface="+mn-ea"/>
                <a:ea typeface="+mn-ea"/>
              </a:rPr>
              <a:t>　広告掲載契約に基づく企画ページの掲載を履行する義務を免れるものとします。また、その場合、当該企画ページの掲載を行うことができなかった期間の広告料金</a:t>
            </a:r>
            <a:endParaRPr lang="en-US" altLang="ja-JP" sz="1200" dirty="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r>
              <a:rPr lang="ja-JP" altLang="en-US" sz="1200" dirty="0">
                <a:solidFill>
                  <a:schemeClr val="tx1">
                    <a:lumMod val="65000"/>
                    <a:lumOff val="35000"/>
                  </a:schemeClr>
                </a:solidFill>
                <a:latin typeface="+mn-ea"/>
                <a:ea typeface="+mn-ea"/>
              </a:rPr>
              <a:t>　（広告掲載費、制作費その他広告掲載契約に基づき申込者およびヤフー間で事前に合意した金額をいいます）は何ら減免されません。</a:t>
            </a:r>
            <a:endParaRPr lang="en-US" altLang="ja-JP" sz="1200" dirty="0">
              <a:solidFill>
                <a:schemeClr val="tx1">
                  <a:lumMod val="65000"/>
                  <a:lumOff val="35000"/>
                </a:schemeClr>
              </a:solidFill>
              <a:latin typeface="+mn-ea"/>
              <a:ea typeface="+mn-ea"/>
            </a:endParaRPr>
          </a:p>
          <a:p>
            <a:pPr eaLnBrk="1" hangingPunct="1">
              <a:spcBef>
                <a:spcPct val="0"/>
              </a:spcBef>
              <a:buFontTx/>
              <a:buNone/>
            </a:pPr>
            <a:endParaRPr lang="en-US" altLang="ja-JP" sz="1200" dirty="0">
              <a:solidFill>
                <a:schemeClr val="tx1">
                  <a:lumMod val="65000"/>
                  <a:lumOff val="35000"/>
                </a:schemeClr>
              </a:solidFill>
              <a:latin typeface="+mn-ea"/>
              <a:ea typeface="+mn-ea"/>
            </a:endParaRPr>
          </a:p>
          <a:p>
            <a:pPr marL="266700" indent="-266700" eaLnBrk="1" hangingPunct="1">
              <a:spcBef>
                <a:spcPct val="0"/>
              </a:spcBef>
              <a:buFontTx/>
              <a:buNone/>
            </a:pPr>
            <a:r>
              <a:rPr lang="ja-JP" altLang="en-US" sz="1200" dirty="0">
                <a:solidFill>
                  <a:schemeClr val="tx1">
                    <a:lumMod val="65000"/>
                    <a:lumOff val="35000"/>
                  </a:schemeClr>
                </a:solidFill>
                <a:latin typeface="+mn-ea"/>
                <a:ea typeface="+mn-ea"/>
              </a:rPr>
              <a:t>・ヤフーが定めるサポート環境（</a:t>
            </a:r>
            <a:r>
              <a:rPr lang="en-US" altLang="ja-JP" sz="1200" dirty="0">
                <a:solidFill>
                  <a:schemeClr val="tx1">
                    <a:lumMod val="65000"/>
                    <a:lumOff val="35000"/>
                  </a:schemeClr>
                </a:solidFill>
                <a:latin typeface="+mn-ea"/>
                <a:ea typeface="+mn-ea"/>
              </a:rPr>
              <a:t>OS/</a:t>
            </a:r>
            <a:r>
              <a:rPr lang="ja-JP" altLang="en-US" sz="1200" dirty="0">
                <a:solidFill>
                  <a:schemeClr val="tx1">
                    <a:lumMod val="65000"/>
                    <a:lumOff val="35000"/>
                  </a:schemeClr>
                </a:solidFill>
                <a:latin typeface="+mn-ea"/>
                <a:ea typeface="+mn-ea"/>
              </a:rPr>
              <a:t>ブラウザー）以外では、企画ページの非表示や表示崩れを起こす場合があり、ヤフーは当該非表示または表示崩れに関して一切</a:t>
            </a:r>
            <a:endParaRPr lang="en-US" altLang="ja-JP" sz="1200" dirty="0">
              <a:solidFill>
                <a:schemeClr val="tx1">
                  <a:lumMod val="65000"/>
                  <a:lumOff val="35000"/>
                </a:schemeClr>
              </a:solidFill>
              <a:latin typeface="+mn-ea"/>
              <a:ea typeface="+mn-ea"/>
            </a:endParaRPr>
          </a:p>
          <a:p>
            <a:pPr marL="266700" indent="-266700" eaLnBrk="1" hangingPunct="1">
              <a:spcBef>
                <a:spcPct val="0"/>
              </a:spcBef>
              <a:buFontTx/>
              <a:buNone/>
            </a:pPr>
            <a:r>
              <a:rPr lang="ja-JP" altLang="en-US" sz="1200" dirty="0">
                <a:solidFill>
                  <a:schemeClr val="tx1">
                    <a:lumMod val="65000"/>
                    <a:lumOff val="35000"/>
                  </a:schemeClr>
                </a:solidFill>
                <a:latin typeface="+mn-ea"/>
                <a:ea typeface="+mn-ea"/>
              </a:rPr>
              <a:t>　の責任を負いません。</a:t>
            </a:r>
          </a:p>
          <a:p>
            <a:pPr marL="266700" indent="-266700" eaLnBrk="1" hangingPunct="1">
              <a:spcBef>
                <a:spcPct val="0"/>
              </a:spcBef>
              <a:buFontTx/>
              <a:buNone/>
              <a:tabLst>
                <a:tab pos="266700" algn="l"/>
              </a:tabLst>
            </a:pPr>
            <a:endParaRPr lang="en-US" altLang="ja-JP" sz="1200" dirty="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・停電・通信回線の事故・天災等の不可抗力、通信事業者の不履行、インターネットインフラその他サーバー等のシステム上の不具合、緊急メンテナンスの発生など</a:t>
            </a:r>
            <a:endParaRPr lang="en-US" altLang="ja-JP" sz="1200" dirty="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ヤフーの責に帰すべき事由以外の原因により、企画ページの全部または一部を掲載できなかった場合、ヤフーはその責を問われないものとし、当該履行については、</a:t>
            </a:r>
            <a:endParaRPr lang="en-US" altLang="ja-JP" sz="1200" dirty="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当該原因の影響とみなされる範囲まで義務を免除されるものとします。ただし、ヤフーの故意または重過失による場合はこの限りではありません。</a:t>
            </a:r>
            <a:endParaRPr lang="en-US" altLang="ja-JP" sz="1200" dirty="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なお、この場合、ヤフーが掲載を行わなかった部分については、協賛料金への申込者の支払債務は生じないものとします。</a:t>
            </a:r>
          </a:p>
          <a:p>
            <a:pPr eaLnBrk="1" hangingPunct="1">
              <a:spcBef>
                <a:spcPct val="0"/>
              </a:spcBef>
              <a:buFontTx/>
              <a:buNone/>
            </a:pPr>
            <a:endParaRPr lang="ja-JP" altLang="en-US" sz="1200" dirty="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・企画ページ掲載中に、当該サイトからのリンクがデッドリンクとなった場合や、リンク先のサイトに不具合が発生した場合、ヤフーは当該企画ページの掲載を停止</a:t>
            </a:r>
            <a:endParaRPr lang="en-US" altLang="ja-JP" sz="1200" dirty="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することができるものとし、この場合、ヤフーは企画ページの不掲載の責を負わないものとします。</a:t>
            </a:r>
          </a:p>
          <a:p>
            <a:pPr eaLnBrk="1" hangingPunct="1">
              <a:spcBef>
                <a:spcPct val="0"/>
              </a:spcBef>
              <a:buFontTx/>
              <a:buNone/>
            </a:pPr>
            <a:endParaRPr lang="en-US" altLang="ja-JP" sz="1600" dirty="0">
              <a:solidFill>
                <a:schemeClr val="tx1">
                  <a:lumMod val="65000"/>
                  <a:lumOff val="35000"/>
                </a:schemeClr>
              </a:solidFill>
              <a:latin typeface="+mn-ea"/>
              <a:ea typeface="+mn-ea"/>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・以下①～③を企画ページの掲載調整時間とし、ヤフーは当該掲載調整時間内の不具合、不完全掲載または未掲載について免責されるものとします。</a:t>
            </a: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①企画ページ掲載の初日の午前</a:t>
            </a:r>
            <a:r>
              <a:rPr lang="en-US" altLang="ja-JP" sz="1200" dirty="0">
                <a:solidFill>
                  <a:schemeClr val="tx1">
                    <a:lumMod val="65000"/>
                    <a:lumOff val="35000"/>
                  </a:schemeClr>
                </a:solidFill>
                <a:latin typeface="メイリオ"/>
                <a:ea typeface="メイリオ"/>
              </a:rPr>
              <a:t>0</a:t>
            </a:r>
            <a:r>
              <a:rPr lang="ja-JP" altLang="en-US" sz="1200" dirty="0">
                <a:solidFill>
                  <a:schemeClr val="tx1">
                    <a:lumMod val="65000"/>
                    <a:lumOff val="35000"/>
                  </a:schemeClr>
                </a:solidFill>
                <a:latin typeface="メイリオ"/>
                <a:ea typeface="メイリオ"/>
              </a:rPr>
              <a:t>時から</a:t>
            </a:r>
            <a:r>
              <a:rPr lang="en-US" altLang="ja-JP" sz="1200" dirty="0">
                <a:solidFill>
                  <a:schemeClr val="tx1">
                    <a:lumMod val="65000"/>
                    <a:lumOff val="35000"/>
                  </a:schemeClr>
                </a:solidFill>
                <a:latin typeface="メイリオ"/>
                <a:ea typeface="メイリオ"/>
              </a:rPr>
              <a:t>12</a:t>
            </a:r>
            <a:r>
              <a:rPr lang="ja-JP" altLang="en-US" sz="1200" dirty="0">
                <a:solidFill>
                  <a:schemeClr val="tx1">
                    <a:lumMod val="65000"/>
                    <a:lumOff val="35000"/>
                  </a:schemeClr>
                </a:solidFill>
                <a:latin typeface="メイリオ"/>
                <a:ea typeface="メイリオ"/>
              </a:rPr>
              <a:t>時間、および企画ページの内容が変更もしくは追加された場合における、当該企画ページの掲載予定時刻から</a:t>
            </a:r>
            <a:r>
              <a:rPr lang="en-US" altLang="ja-JP" sz="1200" dirty="0">
                <a:solidFill>
                  <a:schemeClr val="tx1">
                    <a:lumMod val="65000"/>
                    <a:lumOff val="35000"/>
                  </a:schemeClr>
                </a:solidFill>
                <a:latin typeface="メイリオ"/>
                <a:ea typeface="メイリオ"/>
              </a:rPr>
              <a:t>12</a:t>
            </a:r>
            <a:r>
              <a:rPr lang="ja-JP" altLang="en-US" sz="1200" dirty="0">
                <a:solidFill>
                  <a:schemeClr val="tx1">
                    <a:lumMod val="65000"/>
                    <a:lumOff val="35000"/>
                  </a:schemeClr>
                </a:solidFill>
                <a:latin typeface="メイリオ"/>
                <a:ea typeface="メイリオ"/>
              </a:rPr>
              <a:t>時間</a:t>
            </a: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②企画ページの掲載開始日が営業日以外の場合における、当該掲載開始時間から翌営業日正午まで</a:t>
            </a: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③企画ページの総掲載予定時間が</a:t>
            </a:r>
            <a:r>
              <a:rPr lang="en-US" altLang="ja-JP" sz="1200" dirty="0">
                <a:solidFill>
                  <a:schemeClr val="tx1">
                    <a:lumMod val="65000"/>
                    <a:lumOff val="35000"/>
                  </a:schemeClr>
                </a:solidFill>
                <a:latin typeface="メイリオ"/>
                <a:ea typeface="メイリオ"/>
              </a:rPr>
              <a:t>12</a:t>
            </a:r>
            <a:r>
              <a:rPr lang="ja-JP" altLang="en-US" sz="1200" dirty="0">
                <a:solidFill>
                  <a:schemeClr val="tx1">
                    <a:lumMod val="65000"/>
                    <a:lumOff val="35000"/>
                  </a:schemeClr>
                </a:solidFill>
                <a:latin typeface="メイリオ"/>
                <a:ea typeface="メイリオ"/>
              </a:rPr>
              <a:t>時間未満の場合における、総掲載予定時間の</a:t>
            </a:r>
            <a:r>
              <a:rPr lang="en-US" altLang="ja-JP" sz="1200" dirty="0">
                <a:solidFill>
                  <a:schemeClr val="tx1">
                    <a:lumMod val="65000"/>
                    <a:lumOff val="35000"/>
                  </a:schemeClr>
                </a:solidFill>
                <a:latin typeface="メイリオ"/>
                <a:ea typeface="メイリオ"/>
              </a:rPr>
              <a:t>10%</a:t>
            </a:r>
            <a:r>
              <a:rPr lang="ja-JP" altLang="en-US" sz="1200" dirty="0">
                <a:solidFill>
                  <a:schemeClr val="tx1">
                    <a:lumMod val="65000"/>
                    <a:lumOff val="35000"/>
                  </a:schemeClr>
                </a:solidFill>
                <a:latin typeface="メイリオ"/>
                <a:ea typeface="メイリオ"/>
              </a:rPr>
              <a:t>にあたる時間まで</a:t>
            </a:r>
          </a:p>
        </p:txBody>
      </p:sp>
    </p:spTree>
    <p:extLst>
      <p:ext uri="{BB962C8B-B14F-4D97-AF65-F5344CB8AC3E}">
        <p14:creationId xmlns:p14="http://schemas.microsoft.com/office/powerpoint/2010/main" val="3737024378"/>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5645</TotalTime>
  <Words>2575</Words>
  <Application>Microsoft Office PowerPoint</Application>
  <PresentationFormat>ワイド画面</PresentationFormat>
  <Paragraphs>243</Paragraphs>
  <Slides>12</Slides>
  <Notes>8</Notes>
  <HiddenSlides>0</HiddenSlides>
  <MMClips>0</MMClips>
  <ScaleCrop>false</ScaleCrop>
  <HeadingPairs>
    <vt:vector size="6" baseType="variant">
      <vt:variant>
        <vt:lpstr>使用されているフォント</vt:lpstr>
      </vt:variant>
      <vt:variant>
        <vt:i4>7</vt:i4>
      </vt:variant>
      <vt:variant>
        <vt:lpstr>テーマ</vt:lpstr>
      </vt:variant>
      <vt:variant>
        <vt:i4>3</vt:i4>
      </vt:variant>
      <vt:variant>
        <vt:lpstr>スライド タイトル</vt:lpstr>
      </vt:variant>
      <vt:variant>
        <vt:i4>12</vt:i4>
      </vt:variant>
    </vt:vector>
  </HeadingPairs>
  <TitlesOfParts>
    <vt:vector size="22" baseType="lpstr">
      <vt:lpstr>Meiryo UI</vt:lpstr>
      <vt:lpstr>ＭＳ Ｐゴシック</vt:lpstr>
      <vt:lpstr>メイリオ</vt:lpstr>
      <vt:lpstr>Arial</vt:lpstr>
      <vt:lpstr>Calibri</vt:lpstr>
      <vt:lpstr>Verdana</vt:lpstr>
      <vt:lpstr>Wingdings</vt:lpstr>
      <vt:lpstr>表紙</vt:lpstr>
      <vt:lpstr>中表紙と裏表紙</vt:lpstr>
      <vt:lpstr>コンテンツページ</vt:lpstr>
      <vt:lpstr>Yahoo!広告 特集・タイアップ広告</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不殿 理那</cp:lastModifiedBy>
  <cp:revision>253</cp:revision>
  <dcterms:created xsi:type="dcterms:W3CDTF">2020-02-26T07:28:11Z</dcterms:created>
  <dcterms:modified xsi:type="dcterms:W3CDTF">2022-02-01T03:33:06Z</dcterms:modified>
</cp:coreProperties>
</file>