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547" r:id="rId2"/>
    <p:sldId id="544" r:id="rId3"/>
    <p:sldId id="555" r:id="rId4"/>
    <p:sldId id="588" r:id="rId5"/>
    <p:sldId id="587" r:id="rId6"/>
    <p:sldId id="586" r:id="rId7"/>
    <p:sldId id="562" r:id="rId8"/>
    <p:sldId id="581" r:id="rId9"/>
    <p:sldId id="582" r:id="rId10"/>
    <p:sldId id="584" r:id="rId11"/>
    <p:sldId id="596" r:id="rId12"/>
    <p:sldId id="612" r:id="rId13"/>
    <p:sldId id="598" r:id="rId14"/>
    <p:sldId id="599" r:id="rId15"/>
    <p:sldId id="597" r:id="rId16"/>
    <p:sldId id="600" r:id="rId17"/>
    <p:sldId id="583" r:id="rId18"/>
    <p:sldId id="601" r:id="rId19"/>
    <p:sldId id="603" r:id="rId20"/>
    <p:sldId id="604" r:id="rId21"/>
    <p:sldId id="605" r:id="rId22"/>
    <p:sldId id="602" r:id="rId23"/>
    <p:sldId id="563" r:id="rId24"/>
    <p:sldId id="589" r:id="rId25"/>
    <p:sldId id="592" r:id="rId26"/>
    <p:sldId id="607" r:id="rId27"/>
    <p:sldId id="609" r:id="rId28"/>
    <p:sldId id="608" r:id="rId29"/>
    <p:sldId id="611" r:id="rId30"/>
    <p:sldId id="564" r:id="rId31"/>
    <p:sldId id="595" r:id="rId32"/>
    <p:sldId id="593" r:id="rId33"/>
    <p:sldId id="594" r:id="rId34"/>
    <p:sldId id="546" r:id="rId3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94" autoAdjust="0"/>
    <p:restoredTop sz="95609" autoAdjust="0"/>
  </p:normalViewPr>
  <p:slideViewPr>
    <p:cSldViewPr snapToGrid="0">
      <p:cViewPr varScale="1">
        <p:scale>
          <a:sx n="110" d="100"/>
          <a:sy n="110" d="100"/>
        </p:scale>
        <p:origin x="396" y="10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oleObject" Target="file:///\\Users\atkokai\Desktop\&#12304;YJ%20SDGS&#12305;&#12450;&#12531;&#12465;&#12540;&#12488;&#32080;&#26524;_20230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'202301'!$J$11</c:f>
              <c:strCache>
                <c:ptCount val="1"/>
                <c:pt idx="0">
                  <c:v>そう思う・ややそう思う</c:v>
                </c:pt>
              </c:strCache>
            </c:strRef>
          </c:tx>
          <c:spPr>
            <a:solidFill>
              <a:schemeClr val="accent2">
                <a:lumMod val="75000"/>
              </a:schemeClr>
            </a:solidFill>
            <a:ln>
              <a:solidFill>
                <a:schemeClr val="accent2">
                  <a:lumMod val="75000"/>
                </a:schemeClr>
              </a:solidFill>
            </a:ln>
            <a:effectLst/>
          </c:spPr>
          <c:invertIfNegative val="0"/>
          <c:cat>
            <c:strRef>
              <c:f>'202301'!$K$10:$O$10</c:f>
              <c:strCache>
                <c:ptCount val="5"/>
                <c:pt idx="0">
                  <c:v>理解が深まった</c:v>
                </c:pt>
                <c:pt idx="1">
                  <c:v>好感度が高まった</c:v>
                </c:pt>
                <c:pt idx="2">
                  <c:v>興味関心が高まった</c:v>
                </c:pt>
                <c:pt idx="3">
                  <c:v>詳しく調べたい</c:v>
                </c:pt>
                <c:pt idx="4">
                  <c:v>他の人にすすめたい</c:v>
                </c:pt>
              </c:strCache>
            </c:strRef>
          </c:cat>
          <c:val>
            <c:numRef>
              <c:f>'202301'!$K$11:$O$11</c:f>
              <c:numCache>
                <c:formatCode>0.0%</c:formatCode>
                <c:ptCount val="5"/>
                <c:pt idx="0">
                  <c:v>0.77759999999999996</c:v>
                </c:pt>
                <c:pt idx="1">
                  <c:v>0.71320000000000006</c:v>
                </c:pt>
                <c:pt idx="2">
                  <c:v>0.71079999999999999</c:v>
                </c:pt>
                <c:pt idx="3">
                  <c:v>0.4476</c:v>
                </c:pt>
                <c:pt idx="4">
                  <c:v>0.37079999999999996</c:v>
                </c:pt>
              </c:numCache>
            </c:numRef>
          </c:val>
          <c:extLst>
            <c:ext xmlns:c16="http://schemas.microsoft.com/office/drawing/2014/chart" uri="{C3380CC4-5D6E-409C-BE32-E72D297353CC}">
              <c16:uniqueId val="{00000000-C75E-BA47-9BFB-B1121E93F788}"/>
            </c:ext>
          </c:extLst>
        </c:ser>
        <c:dLbls>
          <c:showLegendKey val="0"/>
          <c:showVal val="0"/>
          <c:showCatName val="0"/>
          <c:showSerName val="0"/>
          <c:showPercent val="0"/>
          <c:showBubbleSize val="0"/>
        </c:dLbls>
        <c:gapWidth val="219"/>
        <c:overlap val="-27"/>
        <c:axId val="1575970720"/>
        <c:axId val="1830425504"/>
      </c:barChart>
      <c:catAx>
        <c:axId val="1575970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ea"/>
                <a:ea typeface="+mn-ea"/>
                <a:cs typeface="+mn-cs"/>
              </a:defRPr>
            </a:pPr>
            <a:endParaRPr lang="ja-JP"/>
          </a:p>
        </c:txPr>
        <c:crossAx val="1830425504"/>
        <c:crosses val="autoZero"/>
        <c:auto val="1"/>
        <c:lblAlgn val="ctr"/>
        <c:lblOffset val="100"/>
        <c:noMultiLvlLbl val="0"/>
      </c:catAx>
      <c:valAx>
        <c:axId val="183042550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ea"/>
                <a:ea typeface="+mn-ea"/>
                <a:cs typeface="+mn-cs"/>
              </a:defRPr>
            </a:pPr>
            <a:endParaRPr lang="ja-JP"/>
          </a:p>
        </c:txPr>
        <c:crossAx val="1575970720"/>
        <c:crosses val="autoZero"/>
        <c:crossBetween val="between"/>
        <c:minorUnit val="0.2"/>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1/11</a:t>
            </a:r>
          </a:p>
          <a:p>
            <a:r>
              <a:rPr kumimoji="1" lang="ja-JP" altLang="en-US"/>
              <a:t>・ブラパネ</a:t>
            </a:r>
            <a:endParaRPr kumimoji="1" lang="en-US" altLang="ja-JP" dirty="0"/>
          </a:p>
          <a:p>
            <a:r>
              <a:rPr kumimoji="1" lang="ja-JP" altLang="en-US"/>
              <a:t>・</a:t>
            </a:r>
            <a:r>
              <a:rPr kumimoji="1" lang="en-US" altLang="ja-JP" dirty="0"/>
              <a:t>TPC</a:t>
            </a:r>
          </a:p>
          <a:p>
            <a:r>
              <a:rPr kumimoji="1" lang="ja-JP" altLang="en-US"/>
              <a:t>・</a:t>
            </a:r>
            <a:r>
              <a:rPr kumimoji="1" lang="en-US" altLang="ja-JP" dirty="0"/>
              <a:t>TPC</a:t>
            </a:r>
            <a:r>
              <a:rPr kumimoji="1" lang="ja-JP" altLang="en-US"/>
              <a:t>ライト　</a:t>
            </a:r>
            <a:endParaRPr kumimoji="1" lang="en-US" altLang="ja-JP" dirty="0"/>
          </a:p>
          <a:p>
            <a:r>
              <a:rPr kumimoji="1" lang="ja-JP" altLang="en-US"/>
              <a:t>・</a:t>
            </a:r>
            <a:r>
              <a:rPr kumimoji="1" lang="en-US" altLang="ja-JP" dirty="0"/>
              <a:t>TPI</a:t>
            </a:r>
          </a:p>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276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3669023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76450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t="-1"/>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SDGs  </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タイアップ</a:t>
            </a:r>
            <a:endPar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r>
              <a:rPr kumimoji="1" lang="en-US" altLang="ja-JP" dirty="0"/>
              <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t="-1"/>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56"/>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r>
              <a:rPr lang="en-US" altLang="ja-JP" sz="1200" dirty="0">
                <a:solidFill>
                  <a:schemeClr val="bg1"/>
                </a:solidFill>
                <a:latin typeface="Meiryo" panose="020B0604030504040204" pitchFamily="34" charset="-128"/>
                <a:ea typeface="Meiryo" panose="020B0604030504040204" pitchFamily="34" charset="-128"/>
              </a:rPr>
              <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53" r:id="rId3"/>
    <p:sldLayoutId id="2147483851" r:id="rId4"/>
    <p:sldLayoutId id="2147483852" r:id="rId5"/>
    <p:sldLayoutId id="2147483762" r:id="rId6"/>
    <p:sldLayoutId id="2147483782" r:id="rId7"/>
    <p:sldLayoutId id="2147483793" r:id="rId8"/>
    <p:sldLayoutId id="2147483867" r:id="rId9"/>
    <p:sldLayoutId id="2147483800" r:id="rId10"/>
    <p:sldLayoutId id="2147483794"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5.tiff"/><Relationship Id="rId3" Type="http://schemas.openxmlformats.org/officeDocument/2006/relationships/image" Target="../media/image20.tif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tiff"/><Relationship Id="rId4" Type="http://schemas.openxmlformats.org/officeDocument/2006/relationships/image" Target="../media/image21.png"/><Relationship Id="rId9" Type="http://schemas.openxmlformats.org/officeDocument/2006/relationships/image" Target="../media/image26.tiff"/></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29.tiff"/><Relationship Id="rId4" Type="http://schemas.openxmlformats.org/officeDocument/2006/relationships/image" Target="../media/image28.tiff"/></Relationships>
</file>

<file path=ppt/slides/_rels/slide16.xml.rels><?xml version="1.0" encoding="UTF-8" standalone="yes"?>
<Relationships xmlns="http://schemas.openxmlformats.org/package/2006/relationships"><Relationship Id="rId8" Type="http://schemas.openxmlformats.org/officeDocument/2006/relationships/image" Target="../media/image34.tiff"/><Relationship Id="rId3" Type="http://schemas.openxmlformats.org/officeDocument/2006/relationships/image" Target="../media/image19.png"/><Relationship Id="rId7" Type="http://schemas.openxmlformats.org/officeDocument/2006/relationships/image" Target="../media/image33.tiff"/><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32.tiff"/><Relationship Id="rId5" Type="http://schemas.openxmlformats.org/officeDocument/2006/relationships/image" Target="../media/image31.tiff"/><Relationship Id="rId10" Type="http://schemas.openxmlformats.org/officeDocument/2006/relationships/image" Target="../media/image36.tiff"/><Relationship Id="rId4" Type="http://schemas.openxmlformats.org/officeDocument/2006/relationships/image" Target="../media/image30.tiff"/><Relationship Id="rId9" Type="http://schemas.openxmlformats.org/officeDocument/2006/relationships/image" Target="../media/image35.tiff"/></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38.tiff"/></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9.png"/><Relationship Id="rId1" Type="http://schemas.openxmlformats.org/officeDocument/2006/relationships/slideLayout" Target="../slideLayouts/slideLayout8.xml"/><Relationship Id="rId5" Type="http://schemas.openxmlformats.org/officeDocument/2006/relationships/image" Target="../media/image40.sv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42.png"/><Relationship Id="rId1" Type="http://schemas.openxmlformats.org/officeDocument/2006/relationships/slideLayout" Target="../slideLayouts/slideLayout8.xml"/><Relationship Id="rId5" Type="http://schemas.openxmlformats.org/officeDocument/2006/relationships/image" Target="../media/image43.tiff"/><Relationship Id="rId4" Type="http://schemas.openxmlformats.org/officeDocument/2006/relationships/hyperlink" Target="https://ads-help.yahoo.co.jp/yahooads/guideline/articledetail?lan=ja&amp;aid=1617&amp;o=default"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8.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4.png"/><Relationship Id="rId1" Type="http://schemas.openxmlformats.org/officeDocument/2006/relationships/slideLayout" Target="../slideLayouts/slideLayout8.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jpeg"/><Relationship Id="rId4" Type="http://schemas.openxmlformats.org/officeDocument/2006/relationships/image" Target="../media/image51.png"/><Relationship Id="rId9" Type="http://schemas.openxmlformats.org/officeDocument/2006/relationships/image" Target="../media/image56.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image" Target="../media/image10.tiff"/><Relationship Id="rId7" Type="http://schemas.openxmlformats.org/officeDocument/2006/relationships/image" Target="../media/image14.tiff"/><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13.tiff"/><Relationship Id="rId5" Type="http://schemas.openxmlformats.org/officeDocument/2006/relationships/image" Target="../media/image12.tiff"/><Relationship Id="rId10" Type="http://schemas.openxmlformats.org/officeDocument/2006/relationships/image" Target="../media/image17.tiff"/><Relationship Id="rId4" Type="http://schemas.openxmlformats.org/officeDocument/2006/relationships/image" Target="../media/image11.tiff"/><Relationship Id="rId9" Type="http://schemas.openxmlformats.org/officeDocument/2006/relationships/image" Target="../media/image16.tiff"/></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25.tiff"/><Relationship Id="rId3" Type="http://schemas.openxmlformats.org/officeDocument/2006/relationships/image" Target="../media/image20.tiff"/><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tiff"/><Relationship Id="rId4" Type="http://schemas.openxmlformats.org/officeDocument/2006/relationships/image" Target="../media/image21.png"/><Relationship Id="rId9" Type="http://schemas.openxmlformats.org/officeDocument/2006/relationships/image" Target="../media/image2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1C4289-7C29-C9B5-8415-F032C2A14C2F}"/>
              </a:ext>
            </a:extLst>
          </p:cNvPr>
          <p:cNvSpPr>
            <a:spLocks noGrp="1"/>
          </p:cNvSpPr>
          <p:nvPr>
            <p:ph type="title"/>
          </p:nvPr>
        </p:nvSpPr>
        <p:spPr/>
        <p:txBody>
          <a:bodyPr/>
          <a:lstStyle/>
          <a:p>
            <a:r>
              <a:rPr kumimoji="1" lang="ja-JP" altLang="en-US" sz="2800"/>
              <a:t>ディスプレイ広告（予約型）</a:t>
            </a:r>
            <a:r>
              <a:rPr kumimoji="1" lang="en-US" altLang="ja-JP" sz="2800" dirty="0"/>
              <a:t/>
            </a:r>
            <a:br>
              <a:rPr kumimoji="1" lang="en-US" altLang="ja-JP" sz="2800" dirty="0"/>
            </a:br>
            <a:r>
              <a:rPr kumimoji="1" lang="ja-JP" altLang="en-US" sz="2800"/>
              <a:t>商品資料</a:t>
            </a:r>
          </a:p>
        </p:txBody>
      </p:sp>
    </p:spTree>
    <p:extLst>
      <p:ext uri="{BB962C8B-B14F-4D97-AF65-F5344CB8AC3E}">
        <p14:creationId xmlns:p14="http://schemas.microsoft.com/office/powerpoint/2010/main" val="11140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(1)</a:t>
            </a:r>
            <a:r>
              <a:rPr kumimoji="1" lang="ja-JP" altLang="en-US"/>
              <a:t>スポンサードコンテンツ　商品スペック詳細</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54979BA3-04BA-124D-A785-DE6633D8D54F}"/>
              </a:ext>
            </a:extLst>
          </p:cNvPr>
          <p:cNvGraphicFramePr>
            <a:graphicFrameLocks noGrp="1"/>
          </p:cNvGraphicFramePr>
          <p:nvPr>
            <p:extLst>
              <p:ext uri="{D42A27DB-BD31-4B8C-83A1-F6EECF244321}">
                <p14:modId xmlns:p14="http://schemas.microsoft.com/office/powerpoint/2010/main" val="880236252"/>
              </p:ext>
            </p:extLst>
          </p:nvPr>
        </p:nvGraphicFramePr>
        <p:xfrm>
          <a:off x="443372" y="1084174"/>
          <a:ext cx="11305256" cy="5511126"/>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281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タイアップへの</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誘導枠</a:t>
                      </a:r>
                      <a:endParaRPr kumimoji="1" lang="en-US" altLang="ja-JP" sz="11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accent3"/>
                          </a:solidFill>
                          <a:latin typeface="+mn-ea"/>
                          <a:ea typeface="+mn-ea"/>
                          <a:cs typeface="メイリオ" panose="020B0604030504040204" pitchFamily="50" charset="-128"/>
                        </a:rPr>
                        <a:t>・</a:t>
                      </a:r>
                      <a:r>
                        <a:rPr lang="en-US" altLang="ja-JP" sz="1100" b="0" i="0" u="none" strike="noStrike" dirty="0">
                          <a:solidFill>
                            <a:schemeClr val="accent3"/>
                          </a:solidFill>
                          <a:latin typeface="+mn-ea"/>
                          <a:ea typeface="+mn-ea"/>
                          <a:cs typeface="Meiryo UI" pitchFamily="50" charset="-128"/>
                        </a:rPr>
                        <a:t>Yahoo!</a:t>
                      </a:r>
                      <a:r>
                        <a:rPr lang="ja-JP" altLang="en-US" sz="1100" b="0" i="0" u="none" strike="noStrike" dirty="0">
                          <a:solidFill>
                            <a:schemeClr val="accent3"/>
                          </a:solidFill>
                          <a:latin typeface="+mn-ea"/>
                          <a:ea typeface="+mn-ea"/>
                          <a:cs typeface="Meiryo UI" pitchFamily="50" charset="-128"/>
                        </a:rPr>
                        <a:t>ディスプレイ広告（予約型／運用型）から</a:t>
                      </a:r>
                      <a:r>
                        <a:rPr lang="ja-JP" altLang="en-US" sz="1100" b="0" i="0" u="none" strike="noStrike">
                          <a:solidFill>
                            <a:schemeClr val="accent3"/>
                          </a:solidFill>
                          <a:latin typeface="+mn-ea"/>
                          <a:ea typeface="+mn-ea"/>
                          <a:cs typeface="Meiryo UI" pitchFamily="50" charset="-128"/>
                        </a:rPr>
                        <a:t>自由選択　</a:t>
                      </a:r>
                      <a:r>
                        <a:rPr kumimoji="1" lang="en-US" altLang="ja-JP" sz="1100" b="0" i="0" u="none" strike="noStrike" kern="1200" dirty="0">
                          <a:solidFill>
                            <a:schemeClr val="accent3"/>
                          </a:solidFill>
                          <a:latin typeface="+mn-ea"/>
                          <a:ea typeface="メイリオ"/>
                          <a:cs typeface="Meiryo UI" pitchFamily="50" charset="-128"/>
                        </a:rPr>
                        <a:t>※</a:t>
                      </a:r>
                      <a:r>
                        <a:rPr kumimoji="1" lang="ja-JP" altLang="en-US" sz="1100" b="0" i="0" u="none" strike="noStrike" kern="1200">
                          <a:solidFill>
                            <a:schemeClr val="accent3"/>
                          </a:solidFill>
                          <a:latin typeface="+mn-ea"/>
                          <a:ea typeface="メイリオ"/>
                          <a:cs typeface="Meiryo UI" pitchFamily="50" charset="-128"/>
                        </a:rPr>
                        <a:t>広告主様サイトへのリンクでも可</a:t>
                      </a:r>
                      <a:endParaRPr lang="en-US" altLang="ja-JP" sz="110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dirty="0">
                          <a:solidFill>
                            <a:schemeClr val="accent3"/>
                          </a:solidFill>
                          <a:latin typeface="+mn-ea"/>
                          <a:ea typeface="+mn-ea"/>
                          <a:cs typeface="メイリオ" panose="020B0604030504040204" pitchFamily="50" charset="-128"/>
                        </a:rPr>
                        <a:t>・</a:t>
                      </a:r>
                      <a:r>
                        <a:rPr kumimoji="1" lang="en-US" altLang="ja-JP" sz="1100" kern="1200" dirty="0">
                          <a:solidFill>
                            <a:schemeClr val="accent3"/>
                          </a:solidFill>
                          <a:latin typeface="+mn-ea"/>
                          <a:ea typeface="+mn-ea"/>
                          <a:cs typeface="メイリオ" panose="020B0604030504040204" pitchFamily="50" charset="-128"/>
                        </a:rPr>
                        <a:t>Yahoo! JAPAN SDGs</a:t>
                      </a:r>
                      <a:r>
                        <a:rPr kumimoji="1" lang="ja-JP" altLang="en-US" sz="1100" kern="1200" dirty="0">
                          <a:solidFill>
                            <a:schemeClr val="accent3"/>
                          </a:solidFill>
                          <a:latin typeface="+mn-ea"/>
                          <a:ea typeface="+mn-ea"/>
                          <a:cs typeface="メイリオ" panose="020B0604030504040204" pitchFamily="50" charset="-128"/>
                        </a:rPr>
                        <a:t>のトップ及び中面（記事ページ）の編集誘導枠、メールマガ</a:t>
                      </a:r>
                      <a:r>
                        <a:rPr kumimoji="1" lang="ja-JP" altLang="en-US" sz="1200" kern="1200" dirty="0">
                          <a:solidFill>
                            <a:schemeClr val="accent3"/>
                          </a:solidFill>
                          <a:latin typeface="+mn-ea"/>
                          <a:ea typeface="+mn-ea"/>
                          <a:cs typeface="メイリオ" panose="020B0604030504040204" pitchFamily="50" charset="-128"/>
                        </a:rPr>
                        <a:t>ジン</a:t>
                      </a:r>
                      <a:endParaRPr lang="en-US" altLang="ja-JP" sz="1200" b="0" i="0" u="none" strike="noStrike" dirty="0">
                        <a:solidFill>
                          <a:schemeClr val="accent3"/>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1113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タイアップ</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accent3"/>
                          </a:solidFill>
                          <a:latin typeface="+mn-ea"/>
                          <a:ea typeface="+mn-ea"/>
                          <a:cs typeface="メイリオ" panose="020B0604030504040204" pitchFamily="50" charset="-128"/>
                        </a:rPr>
                        <a:t>・</a:t>
                      </a:r>
                      <a:r>
                        <a:rPr lang="ja-JP" altLang="en-US" sz="1100" dirty="0">
                          <a:solidFill>
                            <a:schemeClr val="accent3"/>
                          </a:solidFill>
                          <a:latin typeface="+mn-ea"/>
                          <a:ea typeface="+mn-ea"/>
                          <a:cs typeface="メイリオ" panose="020B0604030504040204" pitchFamily="50" charset="-128"/>
                        </a:rPr>
                        <a:t>掲載場所：</a:t>
                      </a:r>
                      <a:r>
                        <a:rPr lang="en-US" altLang="ja-JP" sz="1100" dirty="0">
                          <a:solidFill>
                            <a:schemeClr val="accent3"/>
                          </a:solidFill>
                          <a:latin typeface="+mn-ea"/>
                          <a:ea typeface="+mn-ea"/>
                          <a:cs typeface="メイリオ" panose="020B0604030504040204" pitchFamily="50" charset="-128"/>
                        </a:rPr>
                        <a:t>Yahoo! JAPAN SDGs</a:t>
                      </a:r>
                    </a:p>
                    <a:p>
                      <a:pPr marL="0" indent="0">
                        <a:buNone/>
                      </a:pPr>
                      <a:r>
                        <a:rPr lang="ja-JP" altLang="en-US" sz="1100" dirty="0">
                          <a:solidFill>
                            <a:schemeClr val="accent3"/>
                          </a:solidFill>
                          <a:latin typeface="+mn-ea"/>
                          <a:ea typeface="+mn-ea"/>
                          <a:cs typeface="メイリオ" panose="020B0604030504040204" pitchFamily="50" charset="-128"/>
                        </a:rPr>
                        <a:t>・デバイス：</a:t>
                      </a:r>
                      <a:r>
                        <a:rPr lang="en-US" altLang="ja-JP" sz="1100" dirty="0">
                          <a:solidFill>
                            <a:schemeClr val="accent3"/>
                          </a:solidFill>
                          <a:latin typeface="+mn-ea"/>
                          <a:ea typeface="+mn-ea"/>
                          <a:cs typeface="メイリオ" panose="020B0604030504040204" pitchFamily="50" charset="-128"/>
                        </a:rPr>
                        <a:t>PC</a:t>
                      </a:r>
                      <a:r>
                        <a:rPr lang="ja-JP" altLang="en-US" sz="1100" dirty="0">
                          <a:solidFill>
                            <a:schemeClr val="accent3"/>
                          </a:solidFill>
                          <a:latin typeface="+mn-ea"/>
                          <a:ea typeface="+mn-ea"/>
                          <a:cs typeface="メイリオ" panose="020B0604030504040204" pitchFamily="50" charset="-128"/>
                        </a:rPr>
                        <a:t>・スマートフォン</a:t>
                      </a:r>
                    </a:p>
                    <a:p>
                      <a:pPr marL="0" indent="0">
                        <a:buNone/>
                      </a:pPr>
                      <a:r>
                        <a:rPr lang="ja-JP" altLang="en-US" sz="1100">
                          <a:solidFill>
                            <a:schemeClr val="accent3"/>
                          </a:solidFill>
                          <a:latin typeface="+mn-ea"/>
                          <a:ea typeface="+mn-ea"/>
                          <a:cs typeface="メイリオ" panose="020B0604030504040204" pitchFamily="50" charset="-128"/>
                        </a:rPr>
                        <a:t>・ページ数：専用テンプレートで</a:t>
                      </a:r>
                      <a:r>
                        <a:rPr lang="en-US" altLang="ja-JP" sz="1100" dirty="0">
                          <a:solidFill>
                            <a:schemeClr val="accent3"/>
                          </a:solidFill>
                          <a:latin typeface="+mn-ea"/>
                          <a:ea typeface="+mn-ea"/>
                          <a:cs typeface="メイリオ" panose="020B0604030504040204" pitchFamily="50" charset="-128"/>
                        </a:rPr>
                        <a:t>1</a:t>
                      </a:r>
                      <a:r>
                        <a:rPr lang="ja-JP" altLang="en-US" sz="1100">
                          <a:solidFill>
                            <a:schemeClr val="accent3"/>
                          </a:solidFill>
                          <a:latin typeface="+mn-ea"/>
                          <a:ea typeface="+mn-ea"/>
                          <a:cs typeface="メイリオ" panose="020B0604030504040204" pitchFamily="50" charset="-128"/>
                        </a:rPr>
                        <a:t>ページ</a:t>
                      </a:r>
                      <a:r>
                        <a:rPr lang="en-US" altLang="ja-JP" sz="1100" dirty="0">
                          <a:solidFill>
                            <a:schemeClr val="accent3"/>
                          </a:solidFill>
                          <a:latin typeface="+mn-ea"/>
                          <a:ea typeface="+mn-ea"/>
                          <a:cs typeface="メイリオ" panose="020B0604030504040204" pitchFamily="50" charset="-128"/>
                        </a:rPr>
                        <a:t> (</a:t>
                      </a:r>
                      <a:r>
                        <a:rPr lang="ja-JP" altLang="en-US" sz="1100">
                          <a:solidFill>
                            <a:schemeClr val="accent3"/>
                          </a:solidFill>
                          <a:latin typeface="+mn-ea"/>
                          <a:ea typeface="+mn-ea"/>
                          <a:cs typeface="メイリオ" panose="020B0604030504040204" pitchFamily="50" charset="-128"/>
                        </a:rPr>
                        <a:t>インタビュー形式、</a:t>
                      </a:r>
                      <a:r>
                        <a:rPr lang="en-US" altLang="ja-JP" sz="1100" dirty="0">
                          <a:solidFill>
                            <a:schemeClr val="accent3"/>
                          </a:solidFill>
                          <a:latin typeface="+mn-ea"/>
                          <a:ea typeface="+mn-ea"/>
                          <a:cs typeface="メイリオ" panose="020B0604030504040204" pitchFamily="50" charset="-128"/>
                        </a:rPr>
                        <a:t>4000</a:t>
                      </a:r>
                      <a:r>
                        <a:rPr lang="ja-JP" altLang="en-US" sz="1100">
                          <a:solidFill>
                            <a:schemeClr val="accent3"/>
                          </a:solidFill>
                          <a:latin typeface="+mn-ea"/>
                          <a:ea typeface="+mn-ea"/>
                          <a:cs typeface="メイリオ" panose="020B0604030504040204" pitchFamily="50" charset="-128"/>
                        </a:rPr>
                        <a:t>文字程度、写真</a:t>
                      </a:r>
                      <a:r>
                        <a:rPr lang="en-US" altLang="ja-JP" sz="1100" dirty="0">
                          <a:solidFill>
                            <a:schemeClr val="accent3"/>
                          </a:solidFill>
                          <a:latin typeface="+mn-ea"/>
                          <a:ea typeface="+mn-ea"/>
                          <a:cs typeface="メイリオ" panose="020B0604030504040204" pitchFamily="50" charset="-128"/>
                        </a:rPr>
                        <a:t>8</a:t>
                      </a:r>
                      <a:r>
                        <a:rPr lang="ja-JP" altLang="en-US" sz="1100">
                          <a:solidFill>
                            <a:schemeClr val="accent3"/>
                          </a:solidFill>
                          <a:latin typeface="+mn-ea"/>
                          <a:ea typeface="+mn-ea"/>
                          <a:cs typeface="メイリオ" panose="020B0604030504040204" pitchFamily="50" charset="-128"/>
                        </a:rPr>
                        <a:t>点程度）</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accent3"/>
                          </a:solidFill>
                          <a:latin typeface="+mn-ea"/>
                          <a:ea typeface="+mn-ea"/>
                          <a:cs typeface="メイリオ" panose="020B0604030504040204" pitchFamily="50" charset="-128"/>
                        </a:rPr>
                        <a:t>・更新：不可</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内容によっては不可とさせていただく場合</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があります。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利用費や条件を定めた契約を締結</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させていただきます。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2631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契約分類</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スポンサードコンテンツの制作・掲載のお申し込み時に選択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accent3"/>
                          </a:solidFill>
                          <a:latin typeface="+mn-ea"/>
                          <a:ea typeface="+mn-ea"/>
                          <a:cs typeface="メイリオ" panose="020B0604030504040204" pitchFamily="50" charset="-128"/>
                        </a:rPr>
                        <a:t>①契約分類：制作＋掲載</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accent3"/>
                          </a:solidFill>
                          <a:effectLst/>
                          <a:latin typeface="+mn-ea"/>
                          <a:ea typeface="+mn-ea"/>
                          <a:cs typeface="+mn-cs"/>
                        </a:rPr>
                        <a:t>②契約サービス：</a:t>
                      </a:r>
                      <a:r>
                        <a:rPr kumimoji="1" lang="en-US" altLang="ja-JP" sz="1100" b="0" i="0" kern="1200" dirty="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制作</a:t>
                      </a:r>
                      <a:r>
                        <a:rPr kumimoji="1" lang="en-US" altLang="ja-JP" sz="1100" b="0" i="0" kern="1200" dirty="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掲載</a:t>
                      </a:r>
                      <a:r>
                        <a:rPr kumimoji="1" lang="en-US" altLang="ja-JP" sz="1100" b="0" i="0" kern="1200" dirty="0">
                          <a:solidFill>
                            <a:schemeClr val="accent3"/>
                          </a:solidFill>
                          <a:effectLst/>
                          <a:latin typeface="+mn-ea"/>
                          <a:ea typeface="+mn-ea"/>
                          <a:cs typeface="+mn-cs"/>
                        </a:rPr>
                        <a:t>】</a:t>
                      </a:r>
                      <a:r>
                        <a:rPr kumimoji="1" lang="en" altLang="ja-JP" sz="1100" b="0" i="0" kern="1200" dirty="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a:t>
                      </a:r>
                      <a:r>
                        <a:rPr lang="ja-JP" altLang="en-US" sz="1100">
                          <a:solidFill>
                            <a:schemeClr val="accent3"/>
                          </a:solidFill>
                          <a:latin typeface="+mn-ea"/>
                          <a:ea typeface="+mn-ea"/>
                        </a:rPr>
                        <a:t/>
                      </a:r>
                      <a:br>
                        <a:rPr lang="ja-JP" altLang="en-US" sz="1100">
                          <a:solidFill>
                            <a:schemeClr val="accent3"/>
                          </a:solidFill>
                          <a:latin typeface="+mn-ea"/>
                          <a:ea typeface="+mn-ea"/>
                        </a:rPr>
                      </a:br>
                      <a:r>
                        <a:rPr kumimoji="1" lang="ja-JP" altLang="en-US" sz="1100" b="0" i="0" kern="1200">
                          <a:solidFill>
                            <a:schemeClr val="accent3"/>
                          </a:solidFill>
                          <a:effectLst/>
                          <a:latin typeface="+mn-ea"/>
                          <a:ea typeface="+mn-ea"/>
                          <a:cs typeface="+mn-cs"/>
                        </a:rPr>
                        <a:t>③契約サービス詳細：</a:t>
                      </a:r>
                      <a:r>
                        <a:rPr kumimoji="1" lang="en" altLang="ja-JP" sz="1100" b="0" i="0" kern="1200" dirty="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　制作・掲載費</a:t>
                      </a:r>
                      <a:endParaRPr lang="en-US" altLang="ja-JP" sz="1100" dirty="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0742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n-ea"/>
                          <a:ea typeface="+mn-ea"/>
                        </a:rPr>
                        <a:t>掲載期間</a:t>
                      </a:r>
                      <a:endParaRPr kumimoji="1" lang="ja-JP" altLang="en-US" sz="11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accent3"/>
                          </a:solidFill>
                          <a:latin typeface="+mn-ea"/>
                          <a:ea typeface="+mn-ea"/>
                          <a:cs typeface="Meiryo UI" panose="020B0604030504040204" pitchFamily="50" charset="-128"/>
                        </a:rPr>
                        <a:t>1</a:t>
                      </a:r>
                      <a:r>
                        <a:rPr lang="ja-JP" altLang="en-US" sz="1100" dirty="0">
                          <a:solidFill>
                            <a:schemeClr val="accent3"/>
                          </a:solidFill>
                          <a:latin typeface="+mn-ea"/>
                          <a:ea typeface="+mn-ea"/>
                          <a:cs typeface="Meiryo UI" panose="020B0604030504040204" pitchFamily="50" charset="-128"/>
                        </a:rPr>
                        <a:t>ヶ月間（平日掲載開始）</a:t>
                      </a:r>
                      <a:endParaRPr lang="en-US" altLang="ja-JP" sz="110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dirty="0">
                          <a:solidFill>
                            <a:schemeClr val="accent3"/>
                          </a:solidFill>
                          <a:latin typeface="+mn-ea"/>
                          <a:ea typeface="+mn-ea"/>
                          <a:cs typeface="Meiryo UI" panose="020B0604030504040204" pitchFamily="50" charset="-128"/>
                        </a:rPr>
                        <a:t>タイアップページは、掲載開始日の前営業日までにアップし、</a:t>
                      </a:r>
                      <a:r>
                        <a:rPr lang="en-US" altLang="ja-JP" sz="1050" dirty="0">
                          <a:solidFill>
                            <a:schemeClr val="accent3"/>
                          </a:solidFill>
                          <a:latin typeface="+mn-ea"/>
                          <a:ea typeface="+mn-ea"/>
                          <a:cs typeface="Meiryo UI" panose="020B0604030504040204" pitchFamily="50" charset="-128"/>
                        </a:rPr>
                        <a:t>Yahoo!</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dirty="0">
                          <a:solidFill>
                            <a:schemeClr val="accent3"/>
                          </a:solidFill>
                          <a:latin typeface="+mn-ea"/>
                          <a:ea typeface="+mn-ea"/>
                          <a:cs typeface="Meiryo UI" panose="020B0604030504040204" pitchFamily="50" charset="-128"/>
                        </a:rPr>
                        <a:t>の記事一覧ページに見出しリンクが</a:t>
                      </a:r>
                      <a:r>
                        <a:rPr lang="ja-JP" altLang="en-US" sz="1050">
                          <a:solidFill>
                            <a:schemeClr val="accent3"/>
                          </a:solidFill>
                          <a:latin typeface="+mn-ea"/>
                          <a:ea typeface="+mn-ea"/>
                          <a:cs typeface="Meiryo UI" panose="020B0604030504040204" pitchFamily="50" charset="-128"/>
                        </a:rPr>
                        <a:t>掲載されます。</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dirty="0">
                          <a:solidFill>
                            <a:schemeClr val="accent3"/>
                          </a:solidFill>
                          <a:latin typeface="+mn-ea"/>
                          <a:ea typeface="+mn-ea"/>
                          <a:cs typeface="Meiryo UI" panose="020B0604030504040204" pitchFamily="50" charset="-128"/>
                        </a:rPr>
                        <a:t>最長で掲載開始</a:t>
                      </a:r>
                      <a:r>
                        <a:rPr lang="ja-JP" altLang="en-US" sz="1050">
                          <a:solidFill>
                            <a:schemeClr val="accent3"/>
                          </a:solidFill>
                          <a:latin typeface="+mn-ea"/>
                          <a:ea typeface="+mn-ea"/>
                          <a:cs typeface="Meiryo UI" panose="020B0604030504040204" pitchFamily="50" charset="-128"/>
                        </a:rPr>
                        <a:t>日より</a:t>
                      </a:r>
                      <a:r>
                        <a:rPr lang="en-US" altLang="ja-JP" sz="1050" dirty="0">
                          <a:solidFill>
                            <a:schemeClr val="accent3"/>
                          </a:solidFill>
                          <a:latin typeface="+mn-ea"/>
                          <a:ea typeface="+mn-ea"/>
                          <a:cs typeface="Meiryo UI" panose="020B0604030504040204" pitchFamily="50" charset="-128"/>
                        </a:rPr>
                        <a:t>1</a:t>
                      </a:r>
                      <a:r>
                        <a:rPr lang="ja-JP" altLang="en-US" sz="1050">
                          <a:solidFill>
                            <a:schemeClr val="accent3"/>
                          </a:solidFill>
                          <a:latin typeface="+mn-ea"/>
                          <a:ea typeface="+mn-ea"/>
                          <a:cs typeface="Meiryo UI" panose="020B0604030504040204" pitchFamily="50" charset="-128"/>
                        </a:rPr>
                        <a:t>年間</a:t>
                      </a:r>
                      <a:r>
                        <a:rPr lang="ja-JP" altLang="en-US" sz="1050" dirty="0">
                          <a:solidFill>
                            <a:schemeClr val="accent3"/>
                          </a:solidFill>
                          <a:latin typeface="+mn-ea"/>
                          <a:ea typeface="+mn-ea"/>
                          <a:cs typeface="Meiryo UI" panose="020B0604030504040204" pitchFamily="50" charset="-128"/>
                        </a:rPr>
                        <a:t>の掲載が可能です。ただし、</a:t>
                      </a:r>
                      <a:r>
                        <a:rPr lang="en-US" altLang="ja-JP" sz="1050" dirty="0">
                          <a:solidFill>
                            <a:schemeClr val="accent3"/>
                          </a:solidFill>
                          <a:latin typeface="+mn-ea"/>
                          <a:ea typeface="+mn-ea"/>
                          <a:cs typeface="Meiryo UI" panose="020B0604030504040204" pitchFamily="50" charset="-128"/>
                        </a:rPr>
                        <a:t>Yahoo!</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dirty="0">
                          <a:solidFill>
                            <a:schemeClr val="accent3"/>
                          </a:solidFill>
                          <a:latin typeface="+mn-ea"/>
                          <a:ea typeface="+mn-ea"/>
                          <a:cs typeface="Meiryo UI" panose="020B0604030504040204" pitchFamily="50" charset="-128"/>
                        </a:rPr>
                        <a:t>内の編集誘導</a:t>
                      </a:r>
                      <a:r>
                        <a:rPr lang="ja-JP" altLang="en-US" sz="1050">
                          <a:solidFill>
                            <a:schemeClr val="accent3"/>
                          </a:solidFill>
                          <a:latin typeface="+mn-ea"/>
                          <a:ea typeface="+mn-ea"/>
                          <a:cs typeface="Meiryo UI" panose="020B0604030504040204" pitchFamily="50" charset="-128"/>
                        </a:rPr>
                        <a:t>（</a:t>
                      </a:r>
                      <a:r>
                        <a:rPr lang="en-US" altLang="ja-JP" sz="1050" dirty="0">
                          <a:solidFill>
                            <a:schemeClr val="accent3"/>
                          </a:solidFill>
                          <a:latin typeface="+mn-ea"/>
                          <a:ea typeface="+mn-ea"/>
                          <a:cs typeface="Meiryo UI" panose="020B0604030504040204" pitchFamily="50" charset="-128"/>
                        </a:rPr>
                        <a:t>P9</a:t>
                      </a:r>
                      <a:r>
                        <a:rPr lang="ja-JP" altLang="en-US" sz="1050">
                          <a:solidFill>
                            <a:schemeClr val="accent3"/>
                          </a:solidFill>
                          <a:latin typeface="+mn-ea"/>
                          <a:ea typeface="+mn-ea"/>
                          <a:cs typeface="Meiryo UI" panose="020B0604030504040204" pitchFamily="50" charset="-128"/>
                        </a:rPr>
                        <a:t>参照</a:t>
                      </a:r>
                      <a:r>
                        <a:rPr lang="ja-JP" altLang="en-US" sz="1050" dirty="0">
                          <a:solidFill>
                            <a:schemeClr val="accent3"/>
                          </a:solidFill>
                          <a:latin typeface="+mn-ea"/>
                          <a:ea typeface="+mn-ea"/>
                          <a:cs typeface="Meiryo UI" panose="020B0604030504040204" pitchFamily="50" charset="-128"/>
                        </a:rPr>
                        <a:t>）は、最初の</a:t>
                      </a:r>
                      <a:r>
                        <a:rPr kumimoji="1" lang="en-US" altLang="ja-JP" sz="1050" kern="1200" dirty="0">
                          <a:solidFill>
                            <a:schemeClr val="accent3"/>
                          </a:solidFill>
                          <a:latin typeface="+mn-ea"/>
                          <a:ea typeface="+mn-ea"/>
                          <a:cs typeface="Meiryo UI" panose="020B0604030504040204" pitchFamily="50" charset="-128"/>
                        </a:rPr>
                        <a:t>1</a:t>
                      </a:r>
                      <a:r>
                        <a:rPr kumimoji="1" lang="ja-JP" altLang="en-US" sz="1050" kern="1200" dirty="0">
                          <a:solidFill>
                            <a:schemeClr val="accent3"/>
                          </a:solidFill>
                          <a:latin typeface="+mn-ea"/>
                          <a:ea typeface="+mn-ea"/>
                          <a:cs typeface="Meiryo UI" panose="020B0604030504040204" pitchFamily="50" charset="-128"/>
                        </a:rPr>
                        <a:t>ヶ月間</a:t>
                      </a:r>
                      <a:r>
                        <a:rPr lang="ja-JP" altLang="en-US" sz="1050" dirty="0">
                          <a:solidFill>
                            <a:schemeClr val="accent3"/>
                          </a:solidFill>
                          <a:latin typeface="+mn-ea"/>
                          <a:ea typeface="+mn-ea"/>
                          <a:cs typeface="Meiryo UI" panose="020B0604030504040204" pitchFamily="50" charset="-128"/>
                        </a:rPr>
                        <a:t>のみの掲載</a:t>
                      </a:r>
                      <a:r>
                        <a:rPr lang="ja-JP" altLang="en-US" sz="1050">
                          <a:solidFill>
                            <a:schemeClr val="accent3"/>
                          </a:solidFill>
                          <a:latin typeface="+mn-ea"/>
                          <a:ea typeface="+mn-ea"/>
                          <a:cs typeface="Meiryo UI" panose="020B0604030504040204" pitchFamily="50" charset="-128"/>
                        </a:rPr>
                        <a:t>となります。</a:t>
                      </a:r>
                      <a:endParaRPr lang="ja-JP" altLang="en-US" sz="1050" dirty="0">
                        <a:solidFill>
                          <a:schemeClr val="accent3"/>
                        </a:solidFill>
                        <a:latin typeface="+mn-ea"/>
                        <a:ea typeface="+mn-ea"/>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19586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accent3"/>
                          </a:solidFill>
                          <a:effectLst/>
                          <a:uLnTx/>
                          <a:uFillTx/>
                          <a:latin typeface="+mn-ea"/>
                          <a:ea typeface="+mn-ea"/>
                        </a:rPr>
                        <a:t>■誘導広告</a:t>
                      </a:r>
                      <a:endParaRPr kumimoji="1" lang="en-US" altLang="ja-JP" sz="1100" b="0" u="none" strike="noStrike" kern="1200" cap="none" spc="0" normalizeH="0" baseline="0" noProof="0" dirty="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1,500</a:t>
                      </a:r>
                      <a:r>
                        <a:rPr kumimoji="1" lang="ja-JP" altLang="en-US" sz="1100" b="0" u="none" strike="noStrike" kern="1200" cap="none" spc="0" normalizeH="0" baseline="0" noProof="0" dirty="0">
                          <a:ln>
                            <a:noFill/>
                          </a:ln>
                          <a:solidFill>
                            <a:schemeClr val="accent3"/>
                          </a:solidFill>
                          <a:effectLst/>
                          <a:uLnTx/>
                          <a:uFillTx/>
                          <a:latin typeface="+mn-ea"/>
                          <a:ea typeface="+mn-ea"/>
                          <a:cs typeface="+mn-cs"/>
                        </a:rPr>
                        <a:t>万円～</a:t>
                      </a:r>
                      <a:r>
                        <a:rPr kumimoji="1" lang="ja-JP" altLang="en-US" sz="1100" b="0" u="none" strike="noStrike" kern="1200" cap="none" spc="0" normalizeH="0" baseline="0" noProof="0">
                          <a:ln>
                            <a:noFill/>
                          </a:ln>
                          <a:solidFill>
                            <a:schemeClr val="accent3"/>
                          </a:solidFill>
                          <a:effectLst/>
                          <a:uLnTx/>
                          <a:uFillTx/>
                          <a:latin typeface="+mn-ea"/>
                          <a:ea typeface="+mn-ea"/>
                          <a:cs typeface="+mn-cs"/>
                        </a:rPr>
                        <a:t>（ネット</a:t>
                      </a: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a:t>
                      </a:r>
                      <a:r>
                        <a:rPr kumimoji="1" lang="ja-JP" altLang="en-US" sz="1100" b="0" u="none" strike="noStrike" kern="1200" cap="none" spc="0" normalizeH="0" baseline="0" noProof="0">
                          <a:ln>
                            <a:noFill/>
                          </a:ln>
                          <a:solidFill>
                            <a:schemeClr val="accent3"/>
                          </a:solidFill>
                          <a:effectLst/>
                          <a:uLnTx/>
                          <a:uFillTx/>
                          <a:latin typeface="+mn-ea"/>
                          <a:ea typeface="+mn-ea"/>
                          <a:cs typeface="+mn-cs"/>
                        </a:rPr>
                        <a:t>税別）</a:t>
                      </a:r>
                      <a:r>
                        <a:rPr kumimoji="1" lang="ja-JP" altLang="en-US" sz="1100" b="0" u="none" strike="noStrike" kern="1200" cap="none" spc="0" normalizeH="0" baseline="0" noProof="0" dirty="0">
                          <a:ln>
                            <a:noFill/>
                          </a:ln>
                          <a:solidFill>
                            <a:schemeClr val="accent3"/>
                          </a:solidFill>
                          <a:effectLst/>
                          <a:uLnTx/>
                          <a:uFillTx/>
                          <a:latin typeface="+mn-ea"/>
                          <a:ea typeface="+mn-ea"/>
                        </a:rPr>
                        <a:t>／</a:t>
                      </a:r>
                      <a:r>
                        <a:rPr kumimoji="1" lang="en-US" altLang="ja-JP" sz="1100" b="0" u="none" strike="noStrike" kern="1200" cap="none" spc="0" normalizeH="0" baseline="0" noProof="0" dirty="0">
                          <a:ln>
                            <a:noFill/>
                          </a:ln>
                          <a:solidFill>
                            <a:schemeClr val="accent3"/>
                          </a:solidFill>
                          <a:effectLst/>
                          <a:uLnTx/>
                          <a:uFillTx/>
                          <a:latin typeface="+mn-ea"/>
                          <a:ea typeface="+mn-ea"/>
                        </a:rPr>
                        <a:t>Yahoo!</a:t>
                      </a:r>
                      <a:r>
                        <a:rPr kumimoji="1" lang="ja-JP" altLang="en-US" sz="1100" b="0" u="none" strike="noStrike" kern="1200" cap="none" spc="0" normalizeH="0" baseline="0" noProof="0" dirty="0">
                          <a:ln>
                            <a:noFill/>
                          </a:ln>
                          <a:solidFill>
                            <a:schemeClr val="accent3"/>
                          </a:solidFill>
                          <a:effectLst/>
                          <a:uLnTx/>
                          <a:uFillTx/>
                          <a:latin typeface="+mn-ea"/>
                          <a:ea typeface="+mn-ea"/>
                        </a:rPr>
                        <a:t>ディプレイ広告の広告管理ツールからお申し込み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予約型の場合、</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1,875</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万円～（グロス</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税別）となります</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dirty="0">
                          <a:solidFill>
                            <a:schemeClr val="accent3"/>
                          </a:solidFill>
                          <a:effectLst/>
                          <a:latin typeface="+mn-ea"/>
                          <a:ea typeface="+mn-ea"/>
                          <a:cs typeface="+mn-cs"/>
                        </a:rPr>
                        <a:t>※</a:t>
                      </a:r>
                      <a:r>
                        <a:rPr kumimoji="1" lang="ja-JP" altLang="en-US" sz="1050" b="0" i="0" u="none" strike="noStrike" kern="1200">
                          <a:solidFill>
                            <a:schemeClr val="accent3"/>
                          </a:solidFill>
                          <a:effectLst/>
                          <a:latin typeface="+mn-ea"/>
                          <a:ea typeface="+mn-ea"/>
                          <a:cs typeface="+mn-cs"/>
                        </a:rPr>
                        <a:t>クリエイティブは原則として申込者・協賛社様に制作いただきます​。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accent3"/>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rPr>
                        <a:t>150</a:t>
                      </a:r>
                      <a:r>
                        <a:rPr kumimoji="1" lang="ja-JP" altLang="en-US" sz="1100" b="0" u="none" strike="noStrike" kern="1200" cap="none" spc="0" normalizeH="0" baseline="0" noProof="0" dirty="0">
                          <a:ln>
                            <a:noFill/>
                          </a:ln>
                          <a:solidFill>
                            <a:schemeClr val="accent3"/>
                          </a:solidFill>
                          <a:effectLst/>
                          <a:uLnTx/>
                          <a:uFillTx/>
                          <a:latin typeface="+mn-ea"/>
                          <a:ea typeface="+mn-ea"/>
                        </a:rPr>
                        <a:t>万円～</a:t>
                      </a:r>
                      <a:r>
                        <a:rPr kumimoji="1" lang="ja-JP" altLang="en-US" sz="1100" b="0" u="none" strike="noStrike" kern="1200" cap="none" spc="0" normalizeH="0" baseline="0" noProof="0">
                          <a:ln>
                            <a:noFill/>
                          </a:ln>
                          <a:solidFill>
                            <a:schemeClr val="accent3"/>
                          </a:solidFill>
                          <a:effectLst/>
                          <a:uLnTx/>
                          <a:uFillTx/>
                          <a:latin typeface="+mn-ea"/>
                          <a:ea typeface="+mn-ea"/>
                        </a:rPr>
                        <a:t>（ネット</a:t>
                      </a:r>
                      <a:r>
                        <a:rPr kumimoji="1" lang="en-US" altLang="ja-JP" sz="1100" b="0" u="none" strike="noStrike" kern="1200" cap="none" spc="0" normalizeH="0" baseline="0" noProof="0" dirty="0">
                          <a:ln>
                            <a:noFill/>
                          </a:ln>
                          <a:solidFill>
                            <a:schemeClr val="accent3"/>
                          </a:solidFill>
                          <a:effectLst/>
                          <a:uLnTx/>
                          <a:uFillTx/>
                          <a:latin typeface="+mn-ea"/>
                          <a:ea typeface="+mn-ea"/>
                        </a:rPr>
                        <a:t>/</a:t>
                      </a:r>
                      <a:r>
                        <a:rPr kumimoji="1" lang="ja-JP" altLang="en-US" sz="1100" b="0" u="none" strike="noStrike" kern="1200" cap="none" spc="0" normalizeH="0" baseline="0" noProof="0">
                          <a:ln>
                            <a:noFill/>
                          </a:ln>
                          <a:solidFill>
                            <a:schemeClr val="accent3"/>
                          </a:solidFill>
                          <a:effectLst/>
                          <a:uLnTx/>
                          <a:uFillTx/>
                          <a:latin typeface="+mn-ea"/>
                          <a:ea typeface="+mn-ea"/>
                        </a:rPr>
                        <a:t>税別）</a:t>
                      </a:r>
                      <a:r>
                        <a:rPr kumimoji="1" lang="ja-JP" altLang="en-US" sz="1100" b="0" u="none" strike="noStrike" kern="1200" cap="none" spc="0" normalizeH="0" baseline="0" noProof="0" dirty="0">
                          <a:ln>
                            <a:noFill/>
                          </a:ln>
                          <a:solidFill>
                            <a:schemeClr val="accent3"/>
                          </a:solidFill>
                          <a:effectLst/>
                          <a:uLnTx/>
                          <a:uFillTx/>
                          <a:latin typeface="+mn-ea"/>
                          <a:ea typeface="+mn-ea"/>
                        </a:rPr>
                        <a:t>／事前見積もり：必要／専用フォームからお申し込み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企画内容によって、別途費用が発生する場合</a:t>
                      </a:r>
                      <a:r>
                        <a:rPr kumimoji="1" lang="ja-JP" altLang="en-US" sz="1050" b="0" u="none" strike="noStrike" kern="1200" cap="none" spc="0" normalizeH="0" baseline="0" noProof="0">
                          <a:ln>
                            <a:noFill/>
                          </a:ln>
                          <a:solidFill>
                            <a:schemeClr val="accent3"/>
                          </a:solidFill>
                          <a:effectLst/>
                          <a:uLnTx/>
                          <a:uFillTx/>
                          <a:latin typeface="+mn-ea"/>
                          <a:ea typeface="+mn-ea"/>
                        </a:rPr>
                        <a:t>があります。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料金には、スポンサードコンテンツ及び編集誘導枠の制作・掲載、メールマガジンの制作・配信</a:t>
                      </a:r>
                      <a:r>
                        <a:rPr kumimoji="1" lang="ja-JP" altLang="en-US" sz="1050" b="0" u="none" strike="noStrike" kern="1200" cap="none" spc="0" normalizeH="0" baseline="0" noProof="0">
                          <a:ln>
                            <a:noFill/>
                          </a:ln>
                          <a:solidFill>
                            <a:schemeClr val="accent3"/>
                          </a:solidFill>
                          <a:effectLst/>
                          <a:uLnTx/>
                          <a:uFillTx/>
                          <a:latin typeface="+mn-ea"/>
                          <a:ea typeface="+mn-ea"/>
                        </a:rPr>
                        <a:t>が含まれます。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395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accent3"/>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accent3"/>
                          </a:solidFill>
                          <a:effectLst/>
                          <a:uLnTx/>
                          <a:uFillTx/>
                          <a:latin typeface="+mn-ea"/>
                          <a:ea typeface="+mn-ea"/>
                        </a:rPr>
                        <a:t>2</a:t>
                      </a:r>
                      <a:r>
                        <a:rPr kumimoji="1" lang="ja-JP" altLang="en-US" sz="1100" b="0" u="none" strike="noStrike" kern="1200" cap="none" spc="0" normalizeH="0" baseline="0" noProof="0" dirty="0">
                          <a:ln>
                            <a:noFill/>
                          </a:ln>
                          <a:solidFill>
                            <a:schemeClr val="accent3"/>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dirty="0">
                          <a:ln>
                            <a:noFill/>
                          </a:ln>
                          <a:solidFill>
                            <a:schemeClr val="accent3"/>
                          </a:solidFill>
                          <a:effectLst/>
                          <a:uLnTx/>
                          <a:uFillTx/>
                          <a:latin typeface="+mn-ea"/>
                          <a:ea typeface="+mn-ea"/>
                        </a:rPr>
                        <a:t>原則</a:t>
                      </a:r>
                      <a:r>
                        <a:rPr kumimoji="1" lang="ja-JP" altLang="en-US" sz="1050" b="1" u="none" strike="noStrike" kern="1200" cap="none" spc="0" normalizeH="0" baseline="0" noProof="0">
                          <a:ln>
                            <a:noFill/>
                          </a:ln>
                          <a:solidFill>
                            <a:schemeClr val="accent3"/>
                          </a:solidFill>
                          <a:effectLst/>
                          <a:uLnTx/>
                          <a:uFillTx/>
                          <a:latin typeface="+mn-ea"/>
                          <a:ea typeface="+mn-ea"/>
                        </a:rPr>
                        <a:t>として</a:t>
                      </a:r>
                      <a:r>
                        <a:rPr kumimoji="1" lang="en-US" altLang="ja-JP" sz="1050" b="1" u="none" strike="noStrike" kern="1200" cap="none" spc="0" normalizeH="0" baseline="0" noProof="0" dirty="0">
                          <a:ln>
                            <a:noFill/>
                          </a:ln>
                          <a:solidFill>
                            <a:schemeClr val="accent3"/>
                          </a:solidFill>
                          <a:effectLst/>
                          <a:uLnTx/>
                          <a:uFillTx/>
                          <a:latin typeface="+mn-ea"/>
                          <a:ea typeface="+mn-ea"/>
                        </a:rPr>
                        <a:t>2</a:t>
                      </a:r>
                      <a:r>
                        <a:rPr kumimoji="1" lang="ja-JP" altLang="en-US" sz="1050" b="1" u="none" strike="noStrike" kern="1200" cap="none" spc="0" normalizeH="0" baseline="0" noProof="0">
                          <a:ln>
                            <a:noFill/>
                          </a:ln>
                          <a:solidFill>
                            <a:schemeClr val="accent3"/>
                          </a:solidFill>
                          <a:effectLst/>
                          <a:uLnTx/>
                          <a:uFillTx/>
                          <a:latin typeface="+mn-ea"/>
                          <a:ea typeface="+mn-ea"/>
                        </a:rPr>
                        <a:t>社</a:t>
                      </a: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dirty="0">
                          <a:ln>
                            <a:noFill/>
                          </a:ln>
                          <a:solidFill>
                            <a:schemeClr val="accent3"/>
                          </a:solidFill>
                          <a:effectLst/>
                          <a:uLnTx/>
                          <a:uFillTx/>
                          <a:latin typeface="+mn-ea"/>
                          <a:ea typeface="+mn-ea"/>
                        </a:rPr>
                        <a:t>月にご協賛社数を限定させていただきます。</a:t>
                      </a:r>
                      <a:r>
                        <a:rPr kumimoji="1" lang="ja-JP" altLang="en-US" sz="1050" b="0" u="none" strike="noStrike" kern="1200" cap="none" spc="0" normalizeH="0" baseline="0" noProof="0" dirty="0">
                          <a:ln>
                            <a:noFill/>
                          </a:ln>
                          <a:solidFill>
                            <a:schemeClr val="accent3"/>
                          </a:solidFill>
                          <a:effectLst/>
                          <a:uLnTx/>
                          <a:uFillTx/>
                          <a:latin typeface="+mn-ea"/>
                          <a:ea typeface="+mn-ea"/>
                        </a:rPr>
                        <a:t>空き枠の状況は弊社に</a:t>
                      </a:r>
                      <a:r>
                        <a:rPr kumimoji="1" lang="ja-JP" altLang="en-US" sz="1050" b="0" u="none" strike="noStrike" kern="1200" cap="none" spc="0" normalizeH="0" baseline="0" noProof="0">
                          <a:ln>
                            <a:noFill/>
                          </a:ln>
                          <a:solidFill>
                            <a:schemeClr val="accent3"/>
                          </a:solidFill>
                          <a:effectLst/>
                          <a:uLnTx/>
                          <a:uFillTx/>
                          <a:latin typeface="+mn-ea"/>
                          <a:ea typeface="+mn-ea"/>
                        </a:rPr>
                        <a:t>お問い合わせください。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所定の方法によるお申し込み契約の成立後はキャンセルは不可</a:t>
                      </a:r>
                      <a:r>
                        <a:rPr kumimoji="1" lang="ja-JP" altLang="en-US" sz="1050" b="0" u="none" strike="noStrike" kern="1200" cap="none" spc="0" normalizeH="0" baseline="0" noProof="0">
                          <a:ln>
                            <a:noFill/>
                          </a:ln>
                          <a:solidFill>
                            <a:schemeClr val="accent3"/>
                          </a:solidFill>
                          <a:effectLst/>
                          <a:uLnTx/>
                          <a:uFillTx/>
                          <a:latin typeface="+mn-ea"/>
                          <a:ea typeface="+mn-ea"/>
                        </a:rPr>
                        <a:t>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mn-ea"/>
                          <a:ea typeface="+mn-ea"/>
                        </a:rPr>
                        <a:t>5</a:t>
                      </a:r>
                      <a:r>
                        <a:rPr kumimoji="1" lang="ja-JP" altLang="en-US" sz="1050" b="0" u="none" strike="noStrike" kern="1200" cap="none" spc="0" normalizeH="0" baseline="0" noProof="0" dirty="0">
                          <a:ln>
                            <a:noFill/>
                          </a:ln>
                          <a:solidFill>
                            <a:schemeClr val="accent3"/>
                          </a:solidFill>
                          <a:effectLst/>
                          <a:uLnTx/>
                          <a:uFillTx/>
                          <a:latin typeface="+mn-ea"/>
                          <a:ea typeface="+mn-ea"/>
                        </a:rPr>
                        <a:t>営業日前までに掲載期間のご連絡をメール</a:t>
                      </a:r>
                      <a:r>
                        <a:rPr kumimoji="1" lang="ja-JP" altLang="en-US" sz="1050" b="0" u="none" strike="noStrike" kern="1200" cap="none" spc="0" normalizeH="0" baseline="0" noProof="0">
                          <a:ln>
                            <a:noFill/>
                          </a:ln>
                          <a:solidFill>
                            <a:schemeClr val="accent3"/>
                          </a:solidFill>
                          <a:effectLst/>
                          <a:uLnTx/>
                          <a:uFillTx/>
                          <a:latin typeface="+mn-ea"/>
                          <a:ea typeface="+mn-ea"/>
                        </a:rPr>
                        <a:t>でいただきます。</a:t>
                      </a:r>
                      <a:endParaRPr kumimoji="1" lang="ja-JP" altLang="en-US"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8628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n-ea"/>
                          <a:ea typeface="+mn-ea"/>
                        </a:rPr>
                        <a:t>有効期限</a:t>
                      </a:r>
                      <a:endParaRPr kumimoji="1" lang="ja-JP" altLang="en-US" sz="11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accent3"/>
                          </a:solidFill>
                          <a:latin typeface="+mn-ea"/>
                          <a:ea typeface="+mn-ea"/>
                          <a:cs typeface="Meiryo UI" panose="020B0604030504040204" pitchFamily="50" charset="-128"/>
                        </a:rPr>
                        <a:t>2023</a:t>
                      </a:r>
                      <a:r>
                        <a:rPr lang="ja-JP" altLang="en-US" sz="1100">
                          <a:solidFill>
                            <a:schemeClr val="accent3"/>
                          </a:solidFill>
                          <a:latin typeface="+mn-ea"/>
                          <a:ea typeface="+mn-ea"/>
                          <a:cs typeface="Meiryo UI" panose="020B0604030504040204" pitchFamily="50" charset="-128"/>
                        </a:rPr>
                        <a:t>年</a:t>
                      </a:r>
                      <a:r>
                        <a:rPr lang="en-US" altLang="ja-JP" sz="1100" dirty="0">
                          <a:solidFill>
                            <a:schemeClr val="accent3"/>
                          </a:solidFill>
                          <a:latin typeface="+mn-ea"/>
                          <a:ea typeface="+mn-ea"/>
                          <a:cs typeface="Meiryo UI" panose="020B0604030504040204" pitchFamily="50" charset="-128"/>
                        </a:rPr>
                        <a:t>9</a:t>
                      </a:r>
                      <a:r>
                        <a:rPr lang="ja-JP" altLang="en-US" sz="1100">
                          <a:solidFill>
                            <a:schemeClr val="accent3"/>
                          </a:solidFill>
                          <a:latin typeface="+mn-ea"/>
                          <a:ea typeface="+mn-ea"/>
                          <a:cs typeface="Meiryo UI" panose="020B0604030504040204" pitchFamily="50" charset="-128"/>
                        </a:rPr>
                        <a:t>月</a:t>
                      </a:r>
                      <a:r>
                        <a:rPr lang="en-US" altLang="ja-JP" sz="1100" dirty="0">
                          <a:solidFill>
                            <a:schemeClr val="accent3"/>
                          </a:solidFill>
                          <a:latin typeface="+mn-ea"/>
                          <a:ea typeface="+mn-ea"/>
                          <a:cs typeface="Meiryo UI" panose="020B0604030504040204" pitchFamily="50" charset="-128"/>
                        </a:rPr>
                        <a:t>30</a:t>
                      </a:r>
                      <a:r>
                        <a:rPr lang="ja-JP" altLang="en-US" sz="1100">
                          <a:solidFill>
                            <a:schemeClr val="accent3"/>
                          </a:solidFill>
                          <a:latin typeface="+mn-ea"/>
                          <a:ea typeface="+mn-ea"/>
                          <a:cs typeface="Meiryo UI" panose="020B0604030504040204" pitchFamily="50" charset="-128"/>
                        </a:rPr>
                        <a:t>日掲載終了分</a:t>
                      </a:r>
                      <a:endParaRPr lang="ja-JP" altLang="en-US" sz="11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09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accent3"/>
                          </a:solidFill>
                          <a:latin typeface="+mn-ea"/>
                          <a:ea typeface="+mn-ea"/>
                        </a:rPr>
                        <a:t>PV</a:t>
                      </a:r>
                      <a:r>
                        <a:rPr lang="ja-JP" altLang="en" sz="1100">
                          <a:solidFill>
                            <a:schemeClr val="accent3"/>
                          </a:solidFill>
                          <a:latin typeface="+mn-ea"/>
                          <a:ea typeface="+mn-ea"/>
                        </a:rPr>
                        <a:t>、</a:t>
                      </a:r>
                      <a:r>
                        <a:rPr lang="en" altLang="ja-JP" sz="1100" dirty="0">
                          <a:solidFill>
                            <a:schemeClr val="accent3"/>
                          </a:solidFill>
                          <a:latin typeface="+mn-ea"/>
                          <a:ea typeface="+mn-ea"/>
                        </a:rPr>
                        <a:t>UB</a:t>
                      </a:r>
                      <a:r>
                        <a:rPr lang="ja-JP" altLang="en" sz="1100">
                          <a:solidFill>
                            <a:schemeClr val="accent3"/>
                          </a:solidFill>
                          <a:latin typeface="+mn-ea"/>
                          <a:ea typeface="+mn-ea"/>
                        </a:rPr>
                        <a:t>、</a:t>
                      </a:r>
                      <a:r>
                        <a:rPr lang="ja-JP" altLang="en-US" sz="1100">
                          <a:solidFill>
                            <a:schemeClr val="accent3"/>
                          </a:solidFill>
                          <a:latin typeface="+mn-ea"/>
                          <a:ea typeface="+mn-ea"/>
                        </a:rPr>
                        <a:t>ページ内リンクのクリック数、訪問者の性別・性別</a:t>
                      </a:r>
                      <a:r>
                        <a:rPr lang="en-US" altLang="ja-JP" sz="1100" dirty="0">
                          <a:solidFill>
                            <a:schemeClr val="accent3"/>
                          </a:solidFill>
                          <a:latin typeface="+mn-ea"/>
                          <a:ea typeface="+mn-ea"/>
                        </a:rPr>
                        <a:t>×</a:t>
                      </a:r>
                      <a:r>
                        <a:rPr lang="ja-JP" altLang="en-US" sz="1100">
                          <a:solidFill>
                            <a:schemeClr val="accent3"/>
                          </a:solidFill>
                          <a:latin typeface="+mn-ea"/>
                          <a:ea typeface="+mn-ea"/>
                        </a:rPr>
                        <a:t>年齢層比率、アンケート結果</a:t>
                      </a:r>
                      <a:endParaRPr lang="en-US" altLang="ja-JP" sz="11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dirty="0">
                          <a:solidFill>
                            <a:schemeClr val="accent3"/>
                          </a:solidFill>
                          <a:latin typeface="+mn-ea"/>
                          <a:ea typeface="+mn-ea"/>
                          <a:cs typeface="Verdana" pitchFamily="34" charset="0"/>
                        </a:rPr>
                        <a:t>週間程度で</a:t>
                      </a:r>
                      <a:r>
                        <a:rPr lang="ja-JP" altLang="en-US" sz="1050">
                          <a:solidFill>
                            <a:schemeClr val="accent3"/>
                          </a:solidFill>
                          <a:latin typeface="+mn-ea"/>
                          <a:ea typeface="+mn-ea"/>
                          <a:cs typeface="Verdana" pitchFamily="34" charset="0"/>
                        </a:rPr>
                        <a:t>ご提出いたします。</a:t>
                      </a:r>
                      <a:endParaRPr lang="ja-JP" altLang="en-US" sz="1050" dirty="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935688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2A41545A-8145-4B43-AE70-B3B3051E5EF3}"/>
              </a:ext>
            </a:extLst>
          </p:cNvPr>
          <p:cNvSpPr>
            <a:spLocks noGrp="1"/>
          </p:cNvSpPr>
          <p:nvPr>
            <p:ph type="body" sz="quarter" idx="10"/>
          </p:nvPr>
        </p:nvSpPr>
        <p:spPr/>
        <p:txBody>
          <a:bodyPr/>
          <a:lstStyle/>
          <a:p>
            <a:r>
              <a:rPr kumimoji="1" lang="en-US" altLang="ja-JP" dirty="0"/>
              <a:t>(1)</a:t>
            </a:r>
            <a:r>
              <a:rPr kumimoji="1" lang="ja-JP" altLang="en-US"/>
              <a:t>スポンサードコンテンツ　制作フロー</a:t>
            </a:r>
          </a:p>
        </p:txBody>
      </p:sp>
      <p:sp>
        <p:nvSpPr>
          <p:cNvPr id="5" name="テキスト ボックス 4">
            <a:extLst>
              <a:ext uri="{FF2B5EF4-FFF2-40B4-BE49-F238E27FC236}">
                <a16:creationId xmlns:a16="http://schemas.microsoft.com/office/drawing/2014/main" id="{23913548-C63C-D941-9016-9971033F9280}"/>
              </a:ext>
            </a:extLst>
          </p:cNvPr>
          <p:cNvSpPr txBox="1"/>
          <p:nvPr/>
        </p:nvSpPr>
        <p:spPr>
          <a:xfrm>
            <a:off x="735680" y="1298352"/>
            <a:ext cx="10920056" cy="4031873"/>
          </a:xfrm>
          <a:prstGeom prst="rect">
            <a:avLst/>
          </a:prstGeom>
          <a:noFill/>
        </p:spPr>
        <p:txBody>
          <a:bodyPr wrap="square" anchor="t">
            <a:spAutoFit/>
          </a:bodyPr>
          <a:lstStyle/>
          <a:p>
            <a:pPr>
              <a:defRPr/>
            </a:pPr>
            <a:r>
              <a:rPr kumimoji="0" lang="ja-JP" altLang="en-US" sz="1600" b="1" kern="0" dirty="0">
                <a:solidFill>
                  <a:schemeClr val="accent3"/>
                </a:solidFill>
                <a:latin typeface="+mn-ea"/>
              </a:rPr>
              <a:t>■オリエンテーション実施</a:t>
            </a:r>
            <a:endParaRPr kumimoji="0" lang="en-US" altLang="ja-JP" sz="1600" b="1" i="0" u="none" strike="noStrike" kern="0" cap="none" spc="0" normalizeH="0" baseline="0" noProof="0" dirty="0">
              <a:ln>
                <a:noFill/>
              </a:ln>
              <a:solidFill>
                <a:schemeClr val="accent3"/>
              </a:solidFill>
              <a:effectLst/>
              <a:uLnTx/>
              <a:uFillTx/>
              <a:latin typeface="+mn-ea"/>
            </a:endParaRPr>
          </a:p>
          <a:p>
            <a:pPr>
              <a:defRPr/>
            </a:pPr>
            <a:r>
              <a:rPr kumimoji="0" lang="ja-JP" altLang="en-US" sz="1400" b="0" i="0" u="none" strike="noStrike" kern="0" cap="none" spc="0" normalizeH="0" baseline="0" noProof="0" dirty="0">
                <a:ln>
                  <a:noFill/>
                </a:ln>
                <a:solidFill>
                  <a:schemeClr val="accent3"/>
                </a:solidFill>
                <a:effectLst/>
                <a:uLnTx/>
                <a:uFillTx/>
                <a:latin typeface="+mn-ea"/>
              </a:rPr>
              <a:t>事前にヒアリングシートに記入いただいた上で</a:t>
            </a:r>
            <a:r>
              <a:rPr lang="ja-JP" altLang="en-US" sz="1400" dirty="0">
                <a:solidFill>
                  <a:schemeClr val="accent3"/>
                </a:solidFill>
                <a:latin typeface="+mn-ea"/>
              </a:rPr>
              <a:t>オリエンテーションを実施いただき、</a:t>
            </a:r>
            <a:endParaRPr lang="en-US" altLang="ja-JP" sz="1400" dirty="0">
              <a:solidFill>
                <a:schemeClr val="accent3"/>
              </a:solidFill>
              <a:latin typeface="+mn-ea"/>
            </a:endParaRPr>
          </a:p>
          <a:p>
            <a:pPr>
              <a:defRPr/>
            </a:pPr>
            <a:r>
              <a:rPr lang="ja-JP" altLang="en-US" sz="1400" b="1" dirty="0">
                <a:solidFill>
                  <a:schemeClr val="accent3"/>
                </a:solidFill>
                <a:latin typeface="+mn-ea"/>
              </a:rPr>
              <a:t>お取り組みを通じて伝えたいメッセージを明確に</a:t>
            </a:r>
            <a:r>
              <a:rPr lang="ja-JP" altLang="en-US" sz="1400" dirty="0">
                <a:solidFill>
                  <a:schemeClr val="accent3"/>
                </a:solidFill>
                <a:latin typeface="+mn-ea"/>
              </a:rPr>
              <a:t>します。</a:t>
            </a:r>
            <a:endParaRPr lang="en-US" altLang="ja-JP" sz="1400" dirty="0">
              <a:solidFill>
                <a:schemeClr val="accent3"/>
              </a:solidFill>
              <a:latin typeface="+mn-ea"/>
            </a:endParaRPr>
          </a:p>
          <a:p>
            <a:pPr lvl="0">
              <a:defRPr/>
            </a:pPr>
            <a:endParaRPr kumimoji="0" lang="ja-JP" altLang="en-US" sz="1000" kern="0" dirty="0">
              <a:solidFill>
                <a:schemeClr val="accent3"/>
              </a:solidFill>
              <a:latin typeface="+mn-ea"/>
            </a:endParaRPr>
          </a:p>
          <a:p>
            <a:pPr lvl="0">
              <a:defRPr/>
            </a:pPr>
            <a:r>
              <a:rPr kumimoji="0" lang="ja-JP" altLang="en-US" sz="1600" b="1" kern="0" dirty="0">
                <a:solidFill>
                  <a:schemeClr val="accent3"/>
                </a:solidFill>
                <a:latin typeface="+mn-ea"/>
              </a:rPr>
              <a:t>■記事構成案のご提出</a:t>
            </a:r>
            <a:r>
              <a:rPr kumimoji="0" lang="en-US" altLang="ja-JP" sz="1600" b="1" kern="0" dirty="0">
                <a:solidFill>
                  <a:schemeClr val="accent3"/>
                </a:solidFill>
                <a:latin typeface="+mn-ea"/>
              </a:rPr>
              <a:t>/</a:t>
            </a:r>
            <a:r>
              <a:rPr kumimoji="0" lang="ja-JP" altLang="en-US" sz="1600" b="1" kern="0" dirty="0">
                <a:solidFill>
                  <a:schemeClr val="accent3"/>
                </a:solidFill>
                <a:latin typeface="+mn-ea"/>
              </a:rPr>
              <a:t>ご確認</a:t>
            </a:r>
            <a:endParaRPr kumimoji="0" lang="en-US" altLang="ja-JP" sz="1600" b="1" kern="0" dirty="0">
              <a:solidFill>
                <a:schemeClr val="accent3"/>
              </a:solidFill>
              <a:latin typeface="+mn-ea"/>
            </a:endParaRPr>
          </a:p>
          <a:p>
            <a:pPr lvl="0">
              <a:defRPr/>
            </a:pPr>
            <a:r>
              <a:rPr kumimoji="0" lang="ja-JP" altLang="en-US" sz="1400" kern="0" dirty="0">
                <a:solidFill>
                  <a:schemeClr val="accent3"/>
                </a:solidFill>
                <a:latin typeface="+mn-ea"/>
              </a:rPr>
              <a:t>上記をもとに記事構成案をご提出し、広告主様に確認いただき記事骨子を確定させます。</a:t>
            </a:r>
            <a:endParaRPr kumimoji="0" lang="en-US" altLang="ja-JP" sz="1400" kern="0" dirty="0">
              <a:solidFill>
                <a:schemeClr val="accent3"/>
              </a:solidFill>
              <a:latin typeface="+mn-ea"/>
            </a:endParaRPr>
          </a:p>
          <a:p>
            <a:pPr lvl="0">
              <a:defRPr/>
            </a:pPr>
            <a:endParaRPr kumimoji="0" lang="ja-JP" altLang="en-US" sz="1000" kern="0" dirty="0">
              <a:solidFill>
                <a:schemeClr val="accent3"/>
              </a:solidFill>
              <a:latin typeface="+mn-ea"/>
            </a:endParaRPr>
          </a:p>
          <a:p>
            <a:pPr lvl="0">
              <a:defRPr/>
            </a:pPr>
            <a:r>
              <a:rPr kumimoji="0" lang="ja-JP" altLang="en-US" sz="1600" b="1" kern="0" dirty="0">
                <a:solidFill>
                  <a:schemeClr val="accent3"/>
                </a:solidFill>
                <a:latin typeface="+mn-ea"/>
              </a:rPr>
              <a:t>■原稿のご提出</a:t>
            </a:r>
            <a:r>
              <a:rPr kumimoji="0" lang="en-US" altLang="ja-JP" sz="1600" b="1" kern="0" dirty="0">
                <a:solidFill>
                  <a:schemeClr val="accent3"/>
                </a:solidFill>
                <a:latin typeface="+mn-ea"/>
              </a:rPr>
              <a:t>/</a:t>
            </a:r>
            <a:r>
              <a:rPr kumimoji="0" lang="ja-JP" altLang="en-US" sz="1600" b="1" kern="0" dirty="0">
                <a:solidFill>
                  <a:schemeClr val="accent3"/>
                </a:solidFill>
                <a:latin typeface="+mn-ea"/>
              </a:rPr>
              <a:t>ご確認</a:t>
            </a:r>
            <a:endParaRPr kumimoji="0" lang="en-US" altLang="ja-JP" sz="1600" b="1" kern="0" dirty="0">
              <a:solidFill>
                <a:schemeClr val="accent3"/>
              </a:solidFill>
              <a:latin typeface="+mn-ea"/>
            </a:endParaRPr>
          </a:p>
          <a:p>
            <a:pPr lvl="0">
              <a:defRPr/>
            </a:pPr>
            <a:r>
              <a:rPr kumimoji="0" lang="ja-JP" altLang="en-US" sz="1400" kern="0" dirty="0">
                <a:solidFill>
                  <a:schemeClr val="accent3"/>
                </a:solidFill>
                <a:latin typeface="+mn-ea"/>
              </a:rPr>
              <a:t>上記をもとに文字および写真原稿を作成し、広告主様に確認いただき、必要に応じて修正し確定させます。</a:t>
            </a:r>
            <a:endParaRPr kumimoji="0" lang="en-US" altLang="ja-JP" sz="1400" kern="0" dirty="0">
              <a:solidFill>
                <a:schemeClr val="accent3"/>
              </a:solidFill>
              <a:latin typeface="+mn-ea"/>
            </a:endParaRPr>
          </a:p>
          <a:p>
            <a:pPr lvl="0">
              <a:defRPr/>
            </a:pPr>
            <a:r>
              <a:rPr kumimoji="0" lang="en-US" altLang="ja-JP" sz="1400" kern="0" dirty="0">
                <a:solidFill>
                  <a:schemeClr val="accent3"/>
                </a:solidFill>
                <a:latin typeface="+mn-ea"/>
              </a:rPr>
              <a:t>※</a:t>
            </a:r>
            <a:r>
              <a:rPr kumimoji="0" lang="ja-JP" altLang="en-US" sz="1400" kern="0" dirty="0">
                <a:solidFill>
                  <a:schemeClr val="accent3"/>
                </a:solidFill>
                <a:latin typeface="+mn-ea"/>
              </a:rPr>
              <a:t>協賛企業様に取材をさせていただく場合があります。</a:t>
            </a:r>
            <a:endParaRPr kumimoji="0" lang="en-US" altLang="ja-JP" sz="1400" kern="0" dirty="0">
              <a:solidFill>
                <a:schemeClr val="accent3"/>
              </a:solidFill>
              <a:latin typeface="+mn-ea"/>
            </a:endParaRPr>
          </a:p>
          <a:p>
            <a:pPr lvl="0">
              <a:defRPr/>
            </a:pPr>
            <a:r>
              <a:rPr kumimoji="0" lang="en-US" altLang="ja-JP" sz="1400" kern="0" dirty="0">
                <a:solidFill>
                  <a:schemeClr val="accent3"/>
                </a:solidFill>
                <a:latin typeface="+mn-ea"/>
              </a:rPr>
              <a:t>※</a:t>
            </a:r>
            <a:r>
              <a:rPr kumimoji="0" lang="ja-JP" altLang="en-US" sz="1400" kern="0" dirty="0">
                <a:solidFill>
                  <a:schemeClr val="accent3"/>
                </a:solidFill>
                <a:latin typeface="+mn-ea"/>
              </a:rPr>
              <a:t>初稿段階で内容をご確認いただき、再稿のタイミングでは初稿での指摘事項の修正確認のみとなります。</a:t>
            </a:r>
            <a:endParaRPr kumimoji="0" lang="en-US" altLang="ja-JP" sz="1400" kern="0" dirty="0">
              <a:solidFill>
                <a:schemeClr val="accent3"/>
              </a:solidFill>
              <a:latin typeface="+mn-ea"/>
            </a:endParaRPr>
          </a:p>
          <a:p>
            <a:pPr lvl="0">
              <a:defRPr/>
            </a:pPr>
            <a:endParaRPr kumimoji="0" lang="ja-JP" altLang="en-US" sz="1000" kern="0" dirty="0">
              <a:solidFill>
                <a:schemeClr val="accent3"/>
              </a:solidFill>
              <a:latin typeface="+mn-ea"/>
            </a:endParaRPr>
          </a:p>
          <a:p>
            <a:pPr lvl="0">
              <a:defRPr/>
            </a:pPr>
            <a:r>
              <a:rPr kumimoji="0" lang="ja-JP" altLang="en-US" sz="1600" b="1" kern="0">
                <a:solidFill>
                  <a:schemeClr val="accent3"/>
                </a:solidFill>
                <a:latin typeface="+mn-ea"/>
              </a:rPr>
              <a:t>■テストアップでの確認</a:t>
            </a:r>
            <a:r>
              <a:rPr kumimoji="0" lang="en-US" altLang="ja-JP" sz="1600" b="1" kern="0" dirty="0">
                <a:solidFill>
                  <a:schemeClr val="accent3"/>
                </a:solidFill>
                <a:latin typeface="+mn-ea"/>
              </a:rPr>
              <a:t>/</a:t>
            </a:r>
            <a:r>
              <a:rPr kumimoji="0" lang="ja-JP" altLang="en-US" sz="1600" b="1" kern="0" dirty="0">
                <a:solidFill>
                  <a:schemeClr val="accent3"/>
                </a:solidFill>
                <a:latin typeface="+mn-ea"/>
              </a:rPr>
              <a:t>校了</a:t>
            </a:r>
            <a:endParaRPr lang="en-US" altLang="ja-JP" sz="1600" b="1" kern="0" dirty="0">
              <a:solidFill>
                <a:schemeClr val="accent3"/>
              </a:solidFill>
              <a:latin typeface="+mn-ea"/>
            </a:endParaRPr>
          </a:p>
          <a:p>
            <a:pPr lvl="0">
              <a:defRPr/>
            </a:pPr>
            <a:r>
              <a:rPr kumimoji="0" lang="ja-JP" altLang="en-US" sz="1400" kern="0" dirty="0">
                <a:solidFill>
                  <a:schemeClr val="accent3"/>
                </a:solidFill>
                <a:latin typeface="+mn-ea"/>
              </a:rPr>
              <a:t>掲載ページの画面キャプチャでレイアウトを含めて確認を行っていただき、最終的に校了となります。</a:t>
            </a:r>
            <a:endParaRPr kumimoji="0" lang="en-US" altLang="ja-JP" sz="1400" kern="0" dirty="0">
              <a:solidFill>
                <a:schemeClr val="accent3"/>
              </a:solidFill>
              <a:latin typeface="+mn-ea"/>
            </a:endParaRPr>
          </a:p>
          <a:p>
            <a:pPr lvl="0">
              <a:defRPr/>
            </a:pPr>
            <a:r>
              <a:rPr kumimoji="0" lang="ja-JP" altLang="en-US" sz="1400" kern="0" dirty="0">
                <a:solidFill>
                  <a:schemeClr val="accent3"/>
                </a:solidFill>
                <a:latin typeface="+mn-ea"/>
              </a:rPr>
              <a:t> </a:t>
            </a:r>
            <a:r>
              <a:rPr kumimoji="0" lang="en-US" altLang="ja-JP" sz="1400" kern="0" dirty="0">
                <a:solidFill>
                  <a:schemeClr val="accent3"/>
                </a:solidFill>
                <a:latin typeface="+mn-ea"/>
              </a:rPr>
              <a:t>※</a:t>
            </a:r>
            <a:r>
              <a:rPr kumimoji="0" lang="ja-JP" altLang="en-US" sz="1400" kern="0" dirty="0">
                <a:solidFill>
                  <a:schemeClr val="accent3"/>
                </a:solidFill>
                <a:latin typeface="+mn-ea"/>
              </a:rPr>
              <a:t>原則として、この段階での修正はお受けできません。</a:t>
            </a:r>
          </a:p>
          <a:p>
            <a:pPr lvl="0">
              <a:defRPr/>
            </a:pPr>
            <a:endParaRPr kumimoji="0" lang="ja-JP" altLang="en-US" sz="1000" kern="0" dirty="0">
              <a:solidFill>
                <a:schemeClr val="accent3"/>
              </a:solidFill>
              <a:latin typeface="+mn-ea"/>
            </a:endParaRPr>
          </a:p>
          <a:p>
            <a:pPr lvl="0">
              <a:defRPr/>
            </a:pPr>
            <a:r>
              <a:rPr kumimoji="0" lang="ja-JP" altLang="en-US" sz="1600" b="1" kern="0" dirty="0">
                <a:solidFill>
                  <a:schemeClr val="accent3"/>
                </a:solidFill>
                <a:latin typeface="+mn-ea"/>
              </a:rPr>
              <a:t>■弊社内チェック</a:t>
            </a:r>
            <a:r>
              <a:rPr kumimoji="0" lang="en-US" altLang="ja-JP" sz="1600" b="1" kern="0" dirty="0">
                <a:solidFill>
                  <a:schemeClr val="accent3"/>
                </a:solidFill>
                <a:latin typeface="+mn-ea"/>
              </a:rPr>
              <a:t>/</a:t>
            </a:r>
            <a:r>
              <a:rPr kumimoji="0" lang="ja-JP" altLang="en-US" sz="1600" b="1" kern="0" dirty="0">
                <a:solidFill>
                  <a:schemeClr val="accent3"/>
                </a:solidFill>
                <a:latin typeface="+mn-ea"/>
              </a:rPr>
              <a:t>本番環境へのファイルアップ</a:t>
            </a:r>
            <a:endParaRPr kumimoji="0" lang="en-US" altLang="ja-JP" sz="1600" b="1" kern="0" dirty="0">
              <a:solidFill>
                <a:schemeClr val="accent3"/>
              </a:solidFill>
              <a:latin typeface="+mn-ea"/>
            </a:endParaRPr>
          </a:p>
          <a:p>
            <a:pPr lvl="0">
              <a:defRPr/>
            </a:pPr>
            <a:r>
              <a:rPr kumimoji="0" lang="ja-JP" altLang="en-US" sz="1400" kern="0" dirty="0">
                <a:solidFill>
                  <a:schemeClr val="accent3"/>
                </a:solidFill>
                <a:latin typeface="+mn-ea"/>
              </a:rPr>
              <a:t>最終確認を行った上で、本番公開を行います。</a:t>
            </a:r>
            <a:endParaRPr kumimoji="0" lang="en-US" altLang="ja-JP" sz="1400" kern="0" dirty="0">
              <a:solidFill>
                <a:schemeClr val="accent3"/>
              </a:solidFill>
              <a:latin typeface="+mn-ea"/>
            </a:endParaRPr>
          </a:p>
        </p:txBody>
      </p:sp>
      <p:pic>
        <p:nvPicPr>
          <p:cNvPr id="6" name="図プレースホルダー 7" descr="アイコン&#10;&#10;自動的に生成された説明">
            <a:extLst>
              <a:ext uri="{FF2B5EF4-FFF2-40B4-BE49-F238E27FC236}">
                <a16:creationId xmlns:a16="http://schemas.microsoft.com/office/drawing/2014/main" id="{5E52F506-56B6-6F42-8B3F-B3CB60BC1DE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テキスト プレースホルダー 1">
            <a:extLst>
              <a:ext uri="{FF2B5EF4-FFF2-40B4-BE49-F238E27FC236}">
                <a16:creationId xmlns:a16="http://schemas.microsoft.com/office/drawing/2014/main" id="{AE24B6B2-F00E-AC47-9544-DC65F2373211}"/>
              </a:ext>
            </a:extLst>
          </p:cNvPr>
          <p:cNvSpPr>
            <a:spLocks noGrp="1"/>
          </p:cNvSpPr>
          <p:nvPr>
            <p:ph type="body" sz="quarter" idx="12"/>
          </p:nvPr>
        </p:nvSpPr>
        <p:spPr/>
        <p:txBody>
          <a:bodyPr/>
          <a:lstStyle/>
          <a:p>
            <a:r>
              <a:rPr kumimoji="1" lang="ja-JP" altLang="en-US"/>
              <a:t>商品スペック</a:t>
            </a:r>
          </a:p>
        </p:txBody>
      </p:sp>
      <p:sp>
        <p:nvSpPr>
          <p:cNvPr id="8" name="テキスト ボックス 7">
            <a:extLst>
              <a:ext uri="{FF2B5EF4-FFF2-40B4-BE49-F238E27FC236}">
                <a16:creationId xmlns:a16="http://schemas.microsoft.com/office/drawing/2014/main" id="{64CDAD09-CC66-7241-B964-AD14A3344900}"/>
              </a:ext>
            </a:extLst>
          </p:cNvPr>
          <p:cNvSpPr txBox="1"/>
          <p:nvPr/>
        </p:nvSpPr>
        <p:spPr>
          <a:xfrm>
            <a:off x="735680" y="5661248"/>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chemeClr val="accent3"/>
                </a:solidFill>
                <a:effectLst/>
                <a:uLnTx/>
                <a:uFillTx/>
                <a:latin typeface="+mn-ea"/>
              </a:rPr>
              <a:t>※</a:t>
            </a:r>
            <a:r>
              <a:rPr kumimoji="0" lang="ja-JP" altLang="en-US" sz="1050" b="0" i="0" u="none" strike="noStrike" kern="0" cap="none" spc="0" normalizeH="0" baseline="0" noProof="0" dirty="0">
                <a:ln>
                  <a:noFill/>
                </a:ln>
                <a:solidFill>
                  <a:schemeClr val="accent3"/>
                </a:solidFill>
                <a:effectLst/>
                <a:uLnTx/>
                <a:uFillTx/>
                <a:latin typeface="+mn-ea"/>
              </a:rPr>
              <a:t>各工程で弊社内確認を行います。社内指摘事項は、広告主様側で特別な理由がない限り</a:t>
            </a:r>
            <a:r>
              <a:rPr kumimoji="0" lang="ja-JP" altLang="en-US" sz="1050" b="0" i="0" u="none" strike="noStrike" kern="0" cap="none" spc="0" normalizeH="0" baseline="0" noProof="0">
                <a:ln>
                  <a:noFill/>
                </a:ln>
                <a:solidFill>
                  <a:schemeClr val="accent3"/>
                </a:solidFill>
                <a:effectLst/>
                <a:uLnTx/>
                <a:uFillTx/>
                <a:latin typeface="+mn-ea"/>
              </a:rPr>
              <a:t>修正いたします。</a:t>
            </a:r>
            <a:endParaRPr kumimoji="0" lang="en-US" altLang="ja-JP" sz="1050" b="0" i="0" u="none" strike="noStrike" kern="0" cap="none" spc="0" normalizeH="0" baseline="0" noProof="0" dirty="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chemeClr val="accent3"/>
                </a:solidFill>
                <a:effectLst/>
                <a:uLnTx/>
                <a:uFillTx/>
                <a:latin typeface="+mn-ea"/>
              </a:rPr>
              <a:t>※</a:t>
            </a:r>
            <a:r>
              <a:rPr kumimoji="0" lang="ja-JP" altLang="en-US" sz="1050" b="0" i="0" u="none" strike="noStrike" kern="0" cap="none" spc="0" normalizeH="0" baseline="0" noProof="0" dirty="0">
                <a:ln>
                  <a:noFill/>
                </a:ln>
                <a:solidFill>
                  <a:schemeClr val="accent3"/>
                </a:solidFill>
                <a:effectLst/>
                <a:uLnTx/>
                <a:uFillTx/>
                <a:latin typeface="+mn-ea"/>
              </a:rPr>
              <a:t>企画や取材等の内容によって、制作期間が変動します。実施が確定した段階で正式なスケジュールを広告主様に提出し、こちらの確認回数や期間にしたがって</a:t>
            </a:r>
            <a:r>
              <a:rPr kumimoji="0" lang="ja-JP" altLang="en-US" sz="1050" b="0" i="0" u="none" strike="noStrike" kern="0" cap="none" spc="0" normalizeH="0" baseline="0" noProof="0">
                <a:ln>
                  <a:noFill/>
                </a:ln>
                <a:solidFill>
                  <a:schemeClr val="accent3"/>
                </a:solidFill>
                <a:effectLst/>
                <a:uLnTx/>
                <a:uFillTx/>
                <a:latin typeface="+mn-ea"/>
              </a:rPr>
              <a:t>進行いただきます。ただし</a:t>
            </a:r>
            <a:r>
              <a:rPr kumimoji="0" lang="ja-JP" altLang="en-US" sz="1050" b="0" i="0" u="none" strike="noStrike" kern="0" cap="none" spc="0" normalizeH="0" baseline="0" noProof="0" dirty="0">
                <a:ln>
                  <a:noFill/>
                </a:ln>
                <a:solidFill>
                  <a:schemeClr val="accent3"/>
                </a:solidFill>
                <a:effectLst/>
                <a:uLnTx/>
                <a:uFillTx/>
                <a:latin typeface="+mn-ea"/>
              </a:rPr>
              <a:t>、制作の進捗状況により進行途中でスケジュールを変更させていただく場合</a:t>
            </a:r>
            <a:r>
              <a:rPr kumimoji="0" lang="ja-JP" altLang="en-US" sz="1050" b="0" i="0" u="none" strike="noStrike" kern="0" cap="none" spc="0" normalizeH="0" baseline="0" noProof="0">
                <a:ln>
                  <a:noFill/>
                </a:ln>
                <a:solidFill>
                  <a:schemeClr val="accent3"/>
                </a:solidFill>
                <a:effectLst/>
                <a:uLnTx/>
                <a:uFillTx/>
                <a:latin typeface="+mn-ea"/>
              </a:rPr>
              <a:t>があります。</a:t>
            </a:r>
            <a:endParaRPr kumimoji="0" lang="en-US" altLang="ja-JP" sz="1050" b="0" i="0" u="none" strike="noStrike" kern="0" cap="none" spc="0" normalizeH="0" baseline="0" noProof="0" dirty="0">
              <a:ln>
                <a:noFill/>
              </a:ln>
              <a:solidFill>
                <a:schemeClr val="accent3"/>
              </a:solidFill>
              <a:effectLst/>
              <a:uLnTx/>
              <a:uFillTx/>
              <a:latin typeface="+mn-ea"/>
            </a:endParaRPr>
          </a:p>
        </p:txBody>
      </p:sp>
    </p:spTree>
    <p:extLst>
      <p:ext uri="{BB962C8B-B14F-4D97-AF65-F5344CB8AC3E}">
        <p14:creationId xmlns:p14="http://schemas.microsoft.com/office/powerpoint/2010/main" val="3737320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a:t>
            </a:r>
            <a:r>
              <a:rPr kumimoji="1" lang="en-US" altLang="ja-JP" dirty="0"/>
              <a:t> </a:t>
            </a:r>
            <a:r>
              <a:rPr kumimoji="1" lang="ja-JP" altLang="en-US"/>
              <a:t>ユーザーアンケート結果</a:t>
            </a:r>
          </a:p>
        </p:txBody>
      </p:sp>
      <p:graphicFrame>
        <p:nvGraphicFramePr>
          <p:cNvPr id="19" name="グラフ 18">
            <a:extLst>
              <a:ext uri="{FF2B5EF4-FFF2-40B4-BE49-F238E27FC236}">
                <a16:creationId xmlns:a16="http://schemas.microsoft.com/office/drawing/2014/main" id="{84CC6100-717A-3F4B-8C1B-83811CE902E0}"/>
              </a:ext>
            </a:extLst>
          </p:cNvPr>
          <p:cNvGraphicFramePr>
            <a:graphicFrameLocks/>
          </p:cNvGraphicFramePr>
          <p:nvPr>
            <p:extLst>
              <p:ext uri="{D42A27DB-BD31-4B8C-83A1-F6EECF244321}">
                <p14:modId xmlns:p14="http://schemas.microsoft.com/office/powerpoint/2010/main" val="1876652375"/>
              </p:ext>
            </p:extLst>
          </p:nvPr>
        </p:nvGraphicFramePr>
        <p:xfrm>
          <a:off x="1773508" y="2143125"/>
          <a:ext cx="7531100" cy="3460750"/>
        </p:xfrm>
        <a:graphic>
          <a:graphicData uri="http://schemas.openxmlformats.org/drawingml/2006/chart">
            <c:chart xmlns:c="http://schemas.openxmlformats.org/drawingml/2006/chart" xmlns:r="http://schemas.openxmlformats.org/officeDocument/2006/relationships" r:id="rId2"/>
          </a:graphicData>
        </a:graphic>
      </p:graphicFrame>
      <p:sp>
        <p:nvSpPr>
          <p:cNvPr id="6" name="テキスト ボックス 5">
            <a:extLst>
              <a:ext uri="{FF2B5EF4-FFF2-40B4-BE49-F238E27FC236}">
                <a16:creationId xmlns:a16="http://schemas.microsoft.com/office/drawing/2014/main" id="{D678EEF9-0B19-0B48-ABC8-585D795F71D9}"/>
              </a:ext>
            </a:extLst>
          </p:cNvPr>
          <p:cNvSpPr txBox="1"/>
          <p:nvPr/>
        </p:nvSpPr>
        <p:spPr>
          <a:xfrm>
            <a:off x="1887808" y="1254125"/>
            <a:ext cx="8136904" cy="578620"/>
          </a:xfrm>
          <a:prstGeom prst="rect">
            <a:avLst/>
          </a:prstGeom>
          <a:noFill/>
        </p:spPr>
        <p:txBody>
          <a:bodyPr wrap="square" lIns="0" tIns="0" rIns="0" bIns="0" rtlCol="0">
            <a:spAutoFit/>
          </a:bodyPr>
          <a:lstStyle/>
          <a:p>
            <a:pPr>
              <a:lnSpc>
                <a:spcPct val="120000"/>
              </a:lnSpc>
            </a:pPr>
            <a:r>
              <a:rPr lang="ja-JP" altLang="en-US" sz="1600" b="1">
                <a:solidFill>
                  <a:schemeClr val="accent3"/>
                </a:solidFill>
                <a:latin typeface="Meiryo" panose="020B0604030504040204" pitchFamily="34" charset="-128"/>
                <a:ea typeface="Meiryo" panose="020B0604030504040204" pitchFamily="34" charset="-128"/>
              </a:rPr>
              <a:t>企業やブランドの</a:t>
            </a:r>
            <a:r>
              <a:rPr lang="en-US" altLang="ja-JP" sz="1600" b="1" dirty="0">
                <a:solidFill>
                  <a:schemeClr val="accent3"/>
                </a:solidFill>
                <a:latin typeface="Meiryo" panose="020B0604030504040204" pitchFamily="34" charset="-128"/>
                <a:ea typeface="Meiryo" panose="020B0604030504040204" pitchFamily="34" charset="-128"/>
              </a:rPr>
              <a:t>SDGs</a:t>
            </a:r>
            <a:r>
              <a:rPr lang="ja-JP" altLang="en-US" sz="1600" b="1">
                <a:solidFill>
                  <a:schemeClr val="accent3"/>
                </a:solidFill>
                <a:latin typeface="Meiryo" panose="020B0604030504040204" pitchFamily="34" charset="-128"/>
                <a:ea typeface="Meiryo" panose="020B0604030504040204" pitchFamily="34" charset="-128"/>
              </a:rPr>
              <a:t>への取り組みや思いについて語られた記事により</a:t>
            </a:r>
            <a:endParaRPr lang="en-US" altLang="ja-JP" sz="1600" b="1" dirty="0">
              <a:solidFill>
                <a:schemeClr val="accent3"/>
              </a:solidFill>
              <a:latin typeface="Meiryo" panose="020B0604030504040204" pitchFamily="34" charset="-128"/>
              <a:ea typeface="Meiryo" panose="020B0604030504040204" pitchFamily="34" charset="-128"/>
            </a:endParaRPr>
          </a:p>
          <a:p>
            <a:pPr>
              <a:lnSpc>
                <a:spcPct val="120000"/>
              </a:lnSpc>
            </a:pPr>
            <a:r>
              <a:rPr lang="ja-JP" altLang="en-US" sz="1600" b="1">
                <a:solidFill>
                  <a:schemeClr val="accent3"/>
                </a:solidFill>
                <a:latin typeface="Meiryo" panose="020B0604030504040204" pitchFamily="34" charset="-128"/>
                <a:ea typeface="Meiryo" panose="020B0604030504040204" pitchFamily="34" charset="-128"/>
              </a:rPr>
              <a:t>約</a:t>
            </a:r>
            <a:r>
              <a:rPr lang="en-US" altLang="ja-JP" sz="1600" b="1" dirty="0">
                <a:solidFill>
                  <a:schemeClr val="accent3"/>
                </a:solidFill>
                <a:latin typeface="Meiryo" panose="020B0604030504040204" pitchFamily="34" charset="-128"/>
                <a:ea typeface="Meiryo" panose="020B0604030504040204" pitchFamily="34" charset="-128"/>
              </a:rPr>
              <a:t>80%</a:t>
            </a:r>
            <a:r>
              <a:rPr lang="ja-JP" altLang="en-US" sz="1600" b="1">
                <a:solidFill>
                  <a:schemeClr val="accent3"/>
                </a:solidFill>
                <a:latin typeface="Meiryo" panose="020B0604030504040204" pitchFamily="34" charset="-128"/>
                <a:ea typeface="Meiryo" panose="020B0604030504040204" pitchFamily="34" charset="-128"/>
              </a:rPr>
              <a:t>の人が理解を深め、ブランドへの好感度や興味関心を高めています</a:t>
            </a:r>
            <a:endParaRPr lang="en-US" altLang="ja-JP" sz="16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2ACED50-57B6-B54E-8F68-7ED85F961130}"/>
              </a:ext>
            </a:extLst>
          </p:cNvPr>
          <p:cNvSpPr txBox="1"/>
          <p:nvPr/>
        </p:nvSpPr>
        <p:spPr>
          <a:xfrm>
            <a:off x="1887808" y="5914255"/>
            <a:ext cx="6096000" cy="253916"/>
          </a:xfrm>
          <a:prstGeom prst="rect">
            <a:avLst/>
          </a:prstGeom>
          <a:noFill/>
        </p:spPr>
        <p:txBody>
          <a:bodyPr wrap="square">
            <a:spAutoFit/>
          </a:bodyPr>
          <a:lstStyle/>
          <a:p>
            <a:r>
              <a:rPr kumimoji="0" lang="en-US" altLang="ja-JP" sz="1050" b="0" i="0" u="none" strike="noStrike" kern="0" cap="none" spc="0" normalizeH="0" baseline="0" noProof="0" dirty="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自社調べ：</a:t>
            </a:r>
            <a:r>
              <a:rPr kumimoji="0" lang="en-US" altLang="ja-JP" sz="1050" b="0" i="0" u="none" strike="noStrike" kern="0" cap="none" spc="0" normalizeH="0" baseline="0" noProof="0" dirty="0">
                <a:ln>
                  <a:noFill/>
                </a:ln>
                <a:solidFill>
                  <a:schemeClr val="accent3"/>
                </a:solidFill>
                <a:effectLst/>
                <a:uLnTx/>
                <a:uFillTx/>
                <a:latin typeface="+mn-ea"/>
              </a:rPr>
              <a:t>2022</a:t>
            </a:r>
            <a:r>
              <a:rPr kumimoji="0" lang="ja-JP" altLang="en-US" sz="1050" b="0" i="0" u="none" strike="noStrike" kern="0" cap="none" spc="0" normalizeH="0" baseline="0" noProof="0">
                <a:ln>
                  <a:noFill/>
                </a:ln>
                <a:solidFill>
                  <a:schemeClr val="accent3"/>
                </a:solidFill>
                <a:effectLst/>
                <a:uLnTx/>
                <a:uFillTx/>
                <a:latin typeface="+mn-ea"/>
              </a:rPr>
              <a:t>年</a:t>
            </a:r>
            <a:r>
              <a:rPr kumimoji="0" lang="en-US" altLang="ja-JP" sz="1050" kern="0" dirty="0">
                <a:solidFill>
                  <a:schemeClr val="accent3"/>
                </a:solidFill>
                <a:latin typeface="+mn-ea"/>
              </a:rPr>
              <a:t>3</a:t>
            </a:r>
            <a:r>
              <a:rPr kumimoji="0" lang="ja-JP" altLang="en-US" sz="1050" b="0" i="0" u="none" strike="noStrike" kern="0" cap="none" spc="0" normalizeH="0" baseline="0" noProof="0">
                <a:ln>
                  <a:noFill/>
                </a:ln>
                <a:solidFill>
                  <a:schemeClr val="accent3"/>
                </a:solidFill>
                <a:effectLst/>
                <a:uLnTx/>
                <a:uFillTx/>
                <a:latin typeface="+mn-ea"/>
              </a:rPr>
              <a:t>月</a:t>
            </a:r>
            <a:r>
              <a:rPr kumimoji="0" lang="ja-JP" altLang="en-US" sz="1050" kern="0">
                <a:solidFill>
                  <a:schemeClr val="accent3"/>
                </a:solidFill>
                <a:latin typeface="+mn-ea"/>
              </a:rPr>
              <a:t>から</a:t>
            </a:r>
            <a:r>
              <a:rPr kumimoji="0" lang="en-US" altLang="ja-JP" sz="1050" b="0" i="0" u="none" strike="noStrike" kern="0" cap="none" spc="0" normalizeH="0" baseline="0" noProof="0" dirty="0">
                <a:ln>
                  <a:noFill/>
                </a:ln>
                <a:solidFill>
                  <a:schemeClr val="accent3"/>
                </a:solidFill>
                <a:effectLst/>
                <a:uLnTx/>
                <a:uFillTx/>
                <a:latin typeface="+mn-ea"/>
              </a:rPr>
              <a:t>2022</a:t>
            </a:r>
            <a:r>
              <a:rPr kumimoji="0" lang="ja-JP" altLang="en-US" sz="1050" b="0" i="0" u="none" strike="noStrike" kern="0" cap="none" spc="0" normalizeH="0" baseline="0" noProof="0">
                <a:ln>
                  <a:noFill/>
                </a:ln>
                <a:solidFill>
                  <a:schemeClr val="accent3"/>
                </a:solidFill>
                <a:effectLst/>
                <a:uLnTx/>
                <a:uFillTx/>
                <a:latin typeface="+mn-ea"/>
              </a:rPr>
              <a:t>年</a:t>
            </a:r>
            <a:r>
              <a:rPr kumimoji="0" lang="en-US" altLang="ja-JP" sz="1050" b="0" i="0" u="none" strike="noStrike" kern="0" cap="none" spc="0" normalizeH="0" baseline="0" noProof="0" dirty="0">
                <a:ln>
                  <a:noFill/>
                </a:ln>
                <a:solidFill>
                  <a:schemeClr val="accent3"/>
                </a:solidFill>
                <a:effectLst/>
                <a:uLnTx/>
                <a:uFillTx/>
                <a:latin typeface="+mn-ea"/>
              </a:rPr>
              <a:t>11</a:t>
            </a:r>
            <a:r>
              <a:rPr kumimoji="0" lang="ja-JP" altLang="en-US" sz="1050" b="0" i="0" u="none" strike="noStrike" kern="0" cap="none" spc="0" normalizeH="0" baseline="0" noProof="0">
                <a:ln>
                  <a:noFill/>
                </a:ln>
                <a:solidFill>
                  <a:schemeClr val="accent3"/>
                </a:solidFill>
                <a:effectLst/>
                <a:uLnTx/>
                <a:uFillTx/>
                <a:latin typeface="+mn-ea"/>
              </a:rPr>
              <a:t>月に掲載したスポンサードコンテンツでの実績</a:t>
            </a:r>
            <a:endParaRPr lang="ja-JP" altLang="en-US" sz="1050"/>
          </a:p>
        </p:txBody>
      </p:sp>
      <p:pic>
        <p:nvPicPr>
          <p:cNvPr id="12" name="図プレースホルダー 7" descr="アイコン&#10;&#10;自動的に生成された説明">
            <a:extLst>
              <a:ext uri="{FF2B5EF4-FFF2-40B4-BE49-F238E27FC236}">
                <a16:creationId xmlns:a16="http://schemas.microsoft.com/office/drawing/2014/main" id="{2BEE1A98-B583-7B40-B202-0731C5857EE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80626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線矢印コネクタ 75">
            <a:extLst>
              <a:ext uri="{FF2B5EF4-FFF2-40B4-BE49-F238E27FC236}">
                <a16:creationId xmlns:a16="http://schemas.microsoft.com/office/drawing/2014/main" id="{23E77109-513E-0144-9BA2-9585D7D299E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1A51AC82-25E5-104D-B989-5FF4C29229C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accent2"/>
              </a:solidFill>
              <a:effectLst/>
              <a:uLnTx/>
              <a:uFillTx/>
              <a:latin typeface="+mn-ea"/>
              <a:cs typeface="Verdana" pitchFamily="34" charset="0"/>
            </a:endParaRPr>
          </a:p>
        </p:txBody>
      </p:sp>
      <p:sp>
        <p:nvSpPr>
          <p:cNvPr id="14" name="正方形/長方形 13">
            <a:extLst>
              <a:ext uri="{FF2B5EF4-FFF2-40B4-BE49-F238E27FC236}">
                <a16:creationId xmlns:a16="http://schemas.microsoft.com/office/drawing/2014/main" id="{CF01798F-DC60-1642-810F-6962FB00BFFB}"/>
              </a:ext>
            </a:extLst>
          </p:cNvPr>
          <p:cNvSpPr/>
          <p:nvPr/>
        </p:nvSpPr>
        <p:spPr bwMode="auto">
          <a:xfrm>
            <a:off x="7371897" y="1323983"/>
            <a:ext cx="1676936"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 name="正方形/長方形 11">
            <a:extLst>
              <a:ext uri="{FF2B5EF4-FFF2-40B4-BE49-F238E27FC236}">
                <a16:creationId xmlns:a16="http://schemas.microsoft.com/office/drawing/2014/main" id="{8B3C8D63-5D93-F64F-99DC-B0FCFF9EB166}"/>
              </a:ext>
            </a:extLst>
          </p:cNvPr>
          <p:cNvSpPr/>
          <p:nvPr/>
        </p:nvSpPr>
        <p:spPr bwMode="auto">
          <a:xfrm>
            <a:off x="7371897" y="997694"/>
            <a:ext cx="1676936" cy="359056"/>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2" name="正方形/長方形 31">
            <a:extLst>
              <a:ext uri="{FF2B5EF4-FFF2-40B4-BE49-F238E27FC236}">
                <a16:creationId xmlns:a16="http://schemas.microsoft.com/office/drawing/2014/main" id="{C1CCE511-35C0-1248-99BE-26A803A5D949}"/>
              </a:ext>
            </a:extLst>
          </p:cNvPr>
          <p:cNvSpPr/>
          <p:nvPr/>
        </p:nvSpPr>
        <p:spPr bwMode="auto">
          <a:xfrm>
            <a:off x="3551039" y="2883194"/>
            <a:ext cx="2148800"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3" name="正方形/長方形 42">
            <a:extLst>
              <a:ext uri="{FF2B5EF4-FFF2-40B4-BE49-F238E27FC236}">
                <a16:creationId xmlns:a16="http://schemas.microsoft.com/office/drawing/2014/main" id="{91B4ABAC-5AE5-4F49-A5EC-12CA1D385C12}"/>
              </a:ext>
            </a:extLst>
          </p:cNvPr>
          <p:cNvSpPr/>
          <p:nvPr/>
        </p:nvSpPr>
        <p:spPr bwMode="auto">
          <a:xfrm>
            <a:off x="3557646" y="4505457"/>
            <a:ext cx="2130941" cy="877593"/>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70" name="正方形/長方形 69">
            <a:extLst>
              <a:ext uri="{FF2B5EF4-FFF2-40B4-BE49-F238E27FC236}">
                <a16:creationId xmlns:a16="http://schemas.microsoft.com/office/drawing/2014/main" id="{83F309B6-5F3D-704B-A0AA-E512703B457D}"/>
              </a:ext>
            </a:extLst>
          </p:cNvPr>
          <p:cNvSpPr/>
          <p:nvPr/>
        </p:nvSpPr>
        <p:spPr bwMode="auto">
          <a:xfrm>
            <a:off x="3552486" y="4249766"/>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(2)</a:t>
            </a:r>
            <a:r>
              <a:rPr kumimoji="1" lang="ja-JP" altLang="en-US"/>
              <a:t>スポンサードコンテンツ</a:t>
            </a:r>
            <a:r>
              <a:rPr kumimoji="1" lang="en-US" altLang="ja-JP" dirty="0"/>
              <a:t> </a:t>
            </a:r>
            <a:r>
              <a:rPr kumimoji="1" lang="ja-JP" altLang="en-US"/>
              <a:t>ライト　全体概要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図 5">
            <a:extLst>
              <a:ext uri="{FF2B5EF4-FFF2-40B4-BE49-F238E27FC236}">
                <a16:creationId xmlns:a16="http://schemas.microsoft.com/office/drawing/2014/main" id="{64610F5D-1C81-FC4B-890C-0AC2BA63A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10" name="正方形/長方形 9">
            <a:extLst>
              <a:ext uri="{FF2B5EF4-FFF2-40B4-BE49-F238E27FC236}">
                <a16:creationId xmlns:a16="http://schemas.microsoft.com/office/drawing/2014/main" id="{E6C86BB4-FA8E-CA4C-9953-875F490908AA}"/>
              </a:ext>
            </a:extLst>
          </p:cNvPr>
          <p:cNvSpPr/>
          <p:nvPr/>
        </p:nvSpPr>
        <p:spPr>
          <a:xfrm>
            <a:off x="7154966" y="2102629"/>
            <a:ext cx="2630848" cy="261610"/>
          </a:xfrm>
          <a:prstGeom prst="rect">
            <a:avLst/>
          </a:prstGeom>
        </p:spPr>
        <p:txBody>
          <a:bodyPr wrap="none">
            <a:spAutoFit/>
          </a:bodyPr>
          <a:lstStyle/>
          <a:p>
            <a:r>
              <a:rPr lang="ja-JP" altLang="en-US" sz="1100" dirty="0">
                <a:latin typeface="+mn-ea"/>
              </a:rPr>
              <a:t>■</a:t>
            </a:r>
            <a:r>
              <a:rPr lang="ja-JP" altLang="en-US" sz="1100">
                <a:latin typeface="+mn-ea"/>
              </a:rPr>
              <a:t>メディア内 スポンサードコンテンツ</a:t>
            </a:r>
            <a:endParaRPr lang="en-US" altLang="ja-JP" sz="1100" dirty="0">
              <a:latin typeface="+mn-ea"/>
            </a:endParaRPr>
          </a:p>
        </p:txBody>
      </p:sp>
      <p:sp>
        <p:nvSpPr>
          <p:cNvPr id="11" name="正方形/長方形 10">
            <a:extLst>
              <a:ext uri="{FF2B5EF4-FFF2-40B4-BE49-F238E27FC236}">
                <a16:creationId xmlns:a16="http://schemas.microsoft.com/office/drawing/2014/main" id="{683D1A23-D974-4F45-944A-15BE088490A6}"/>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dirty="0">
              <a:latin typeface="+mn-ea"/>
            </a:endParaRPr>
          </a:p>
        </p:txBody>
      </p:sp>
      <p:sp>
        <p:nvSpPr>
          <p:cNvPr id="13" name="正方形/長方形 12">
            <a:extLst>
              <a:ext uri="{FF2B5EF4-FFF2-40B4-BE49-F238E27FC236}">
                <a16:creationId xmlns:a16="http://schemas.microsoft.com/office/drawing/2014/main" id="{C0F48D0A-C673-3D44-9C4B-E777AB5535CC}"/>
              </a:ext>
            </a:extLst>
          </p:cNvPr>
          <p:cNvSpPr/>
          <p:nvPr/>
        </p:nvSpPr>
        <p:spPr>
          <a:xfrm>
            <a:off x="7369630" y="1078594"/>
            <a:ext cx="1736373" cy="261610"/>
          </a:xfrm>
          <a:prstGeom prst="rect">
            <a:avLst/>
          </a:prstGeom>
        </p:spPr>
        <p:txBody>
          <a:bodyPr wrap="none">
            <a:spAutoFit/>
          </a:bodyPr>
          <a:lstStyle/>
          <a:p>
            <a:r>
              <a:rPr lang="ja-JP" altLang="en-US" sz="1100" b="1">
                <a:solidFill>
                  <a:schemeClr val="bg1"/>
                </a:solidFill>
                <a:latin typeface="+mn-ea"/>
              </a:rPr>
              <a:t>スポンサードコンテンツ</a:t>
            </a:r>
            <a:endParaRPr lang="ja-JP" altLang="en-US" sz="1100" b="1" dirty="0">
              <a:solidFill>
                <a:schemeClr val="bg1"/>
              </a:solidFill>
              <a:latin typeface="+mn-ea"/>
            </a:endParaRPr>
          </a:p>
        </p:txBody>
      </p:sp>
      <p:sp>
        <p:nvSpPr>
          <p:cNvPr id="15" name="正方形/長方形 14">
            <a:extLst>
              <a:ext uri="{FF2B5EF4-FFF2-40B4-BE49-F238E27FC236}">
                <a16:creationId xmlns:a16="http://schemas.microsoft.com/office/drawing/2014/main" id="{26EF68EC-3119-2E44-9B2F-A4626F0D856B}"/>
              </a:ext>
            </a:extLst>
          </p:cNvPr>
          <p:cNvSpPr/>
          <p:nvPr/>
        </p:nvSpPr>
        <p:spPr>
          <a:xfrm>
            <a:off x="7369630" y="1356696"/>
            <a:ext cx="1478290" cy="415498"/>
          </a:xfrm>
          <a:prstGeom prst="rect">
            <a:avLst/>
          </a:prstGeom>
        </p:spPr>
        <p:txBody>
          <a:bodyPr wrap="none">
            <a:spAutoFit/>
          </a:bodyPr>
          <a:lstStyle/>
          <a:p>
            <a:r>
              <a:rPr lang="en-US" altLang="ja-JP" sz="1050" dirty="0">
                <a:latin typeface="+mn-ea"/>
              </a:rPr>
              <a:t>SDGs</a:t>
            </a:r>
            <a:r>
              <a:rPr lang="ja-JP" altLang="en-US" sz="1050" dirty="0">
                <a:latin typeface="+mn-ea"/>
              </a:rPr>
              <a:t>の取組みを記事</a:t>
            </a:r>
            <a:endParaRPr lang="en-US" altLang="ja-JP" sz="1050" dirty="0">
              <a:latin typeface="+mn-ea"/>
            </a:endParaRPr>
          </a:p>
          <a:p>
            <a:r>
              <a:rPr lang="ja-JP" altLang="en-US" sz="1050" dirty="0">
                <a:latin typeface="+mn-ea"/>
              </a:rPr>
              <a:t>形式で独自制作</a:t>
            </a:r>
            <a:endParaRPr lang="en-US" altLang="ja-JP" sz="1050" dirty="0">
              <a:latin typeface="+mn-ea"/>
            </a:endParaRPr>
          </a:p>
        </p:txBody>
      </p:sp>
      <p:cxnSp>
        <p:nvCxnSpPr>
          <p:cNvPr id="16" name="直線矢印コネクタ 15">
            <a:extLst>
              <a:ext uri="{FF2B5EF4-FFF2-40B4-BE49-F238E27FC236}">
                <a16:creationId xmlns:a16="http://schemas.microsoft.com/office/drawing/2014/main" id="{A2E53910-10E0-6E41-939E-3DBAFC8C4218}"/>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39CA8D6-042E-8F49-97E2-4E87CD701EA5}"/>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cxnSp>
        <p:nvCxnSpPr>
          <p:cNvPr id="19" name="直線矢印コネクタ 18">
            <a:extLst>
              <a:ext uri="{FF2B5EF4-FFF2-40B4-BE49-F238E27FC236}">
                <a16:creationId xmlns:a16="http://schemas.microsoft.com/office/drawing/2014/main" id="{522CF0FA-C494-4D4A-BAC4-81620DD6193A}"/>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173927FE-A4C6-934B-8A9E-FCF756F876B8}"/>
              </a:ext>
            </a:extLst>
          </p:cNvPr>
          <p:cNvSpPr/>
          <p:nvPr/>
        </p:nvSpPr>
        <p:spPr>
          <a:xfrm>
            <a:off x="10378429" y="2538799"/>
            <a:ext cx="1258678" cy="430887"/>
          </a:xfrm>
          <a:prstGeom prst="rect">
            <a:avLst/>
          </a:prstGeom>
        </p:spPr>
        <p:txBody>
          <a:bodyPr wrap="none">
            <a:spAutoFit/>
          </a:bodyPr>
          <a:lstStyle/>
          <a:p>
            <a:r>
              <a:rPr lang="ja-JP" altLang="en-US" sz="1100" dirty="0">
                <a:solidFill>
                  <a:schemeClr val="accent3"/>
                </a:solidFill>
                <a:latin typeface="+mn-ea"/>
              </a:rPr>
              <a:t>協賛社様サイト</a:t>
            </a:r>
            <a:endParaRPr lang="en-US" altLang="ja-JP" sz="1100" dirty="0">
              <a:solidFill>
                <a:schemeClr val="accent3"/>
              </a:solidFill>
              <a:latin typeface="+mn-ea"/>
            </a:endParaRPr>
          </a:p>
          <a:p>
            <a:r>
              <a:rPr lang="en-US" altLang="ja-JP" sz="1100" dirty="0">
                <a:solidFill>
                  <a:schemeClr val="accent3"/>
                </a:solidFill>
                <a:latin typeface="+mn-ea"/>
              </a:rPr>
              <a:t>SDGs</a:t>
            </a:r>
            <a:r>
              <a:rPr lang="ja-JP" altLang="en-US" sz="1100" dirty="0">
                <a:solidFill>
                  <a:schemeClr val="accent3"/>
                </a:solidFill>
                <a:latin typeface="+mn-ea"/>
              </a:rPr>
              <a:t>取組ページ</a:t>
            </a:r>
          </a:p>
        </p:txBody>
      </p:sp>
      <p:pic>
        <p:nvPicPr>
          <p:cNvPr id="21" name="図 20">
            <a:extLst>
              <a:ext uri="{FF2B5EF4-FFF2-40B4-BE49-F238E27FC236}">
                <a16:creationId xmlns:a16="http://schemas.microsoft.com/office/drawing/2014/main" id="{8A2E5C26-7C2C-3343-81F5-6E45F0F10E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485" y="1162689"/>
            <a:ext cx="1158092" cy="1050320"/>
          </a:xfrm>
          <a:prstGeom prst="rect">
            <a:avLst/>
          </a:prstGeom>
        </p:spPr>
      </p:pic>
      <p:pic>
        <p:nvPicPr>
          <p:cNvPr id="22" name="図 21">
            <a:extLst>
              <a:ext uri="{FF2B5EF4-FFF2-40B4-BE49-F238E27FC236}">
                <a16:creationId xmlns:a16="http://schemas.microsoft.com/office/drawing/2014/main" id="{67DD382D-D2D7-9244-A653-BD808712CC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9897" y="1162689"/>
            <a:ext cx="699504" cy="1050320"/>
          </a:xfrm>
          <a:prstGeom prst="rect">
            <a:avLst/>
          </a:prstGeom>
        </p:spPr>
      </p:pic>
      <p:sp>
        <p:nvSpPr>
          <p:cNvPr id="23" name="正方形/長方形 22">
            <a:extLst>
              <a:ext uri="{FF2B5EF4-FFF2-40B4-BE49-F238E27FC236}">
                <a16:creationId xmlns:a16="http://schemas.microsoft.com/office/drawing/2014/main" id="{8CA6BF13-42EE-3345-AC33-6A6579BCF4E6}"/>
              </a:ext>
            </a:extLst>
          </p:cNvPr>
          <p:cNvSpPr/>
          <p:nvPr/>
        </p:nvSpPr>
        <p:spPr>
          <a:xfrm>
            <a:off x="764832" y="869295"/>
            <a:ext cx="1931939" cy="261610"/>
          </a:xfrm>
          <a:prstGeom prst="rect">
            <a:avLst/>
          </a:prstGeom>
        </p:spPr>
        <p:txBody>
          <a:bodyPr wrap="none">
            <a:spAutoFit/>
          </a:bodyPr>
          <a:lstStyle/>
          <a:p>
            <a:r>
              <a:rPr lang="ja-JP" altLang="en-US" sz="1100" dirty="0">
                <a:latin typeface="+mn-ea"/>
              </a:rPr>
              <a:t>■</a:t>
            </a:r>
            <a:r>
              <a:rPr lang="en-US" altLang="ja-JP" sz="1100" dirty="0">
                <a:latin typeface="+mn-ea"/>
              </a:rPr>
              <a:t>Yahoo!</a:t>
            </a:r>
            <a:r>
              <a:rPr lang="ja-JP" altLang="en-US" sz="1100" dirty="0">
                <a:latin typeface="+mn-ea"/>
              </a:rPr>
              <a:t>ディスプレイ広告</a:t>
            </a:r>
          </a:p>
        </p:txBody>
      </p:sp>
      <p:pic>
        <p:nvPicPr>
          <p:cNvPr id="24" name="図 23">
            <a:extLst>
              <a:ext uri="{FF2B5EF4-FFF2-40B4-BE49-F238E27FC236}">
                <a16:creationId xmlns:a16="http://schemas.microsoft.com/office/drawing/2014/main" id="{EBE0935D-7A9E-9A47-9356-C5C7A18438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5561" y="1366120"/>
            <a:ext cx="546325" cy="319575"/>
          </a:xfrm>
          <a:prstGeom prst="rect">
            <a:avLst/>
          </a:prstGeom>
        </p:spPr>
      </p:pic>
      <p:pic>
        <p:nvPicPr>
          <p:cNvPr id="25" name="図 24">
            <a:extLst>
              <a:ext uri="{FF2B5EF4-FFF2-40B4-BE49-F238E27FC236}">
                <a16:creationId xmlns:a16="http://schemas.microsoft.com/office/drawing/2014/main" id="{C461900A-5A9C-5E43-AAC2-9CCDE82F26E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3505" y="1331790"/>
            <a:ext cx="694684" cy="406358"/>
          </a:xfrm>
          <a:prstGeom prst="rect">
            <a:avLst/>
          </a:prstGeom>
        </p:spPr>
      </p:pic>
      <p:sp>
        <p:nvSpPr>
          <p:cNvPr id="27" name="正方形/長方形 26">
            <a:extLst>
              <a:ext uri="{FF2B5EF4-FFF2-40B4-BE49-F238E27FC236}">
                <a16:creationId xmlns:a16="http://schemas.microsoft.com/office/drawing/2014/main" id="{123EDEE3-2BE3-C248-8B8A-E841ED4B2F32}"/>
              </a:ext>
            </a:extLst>
          </p:cNvPr>
          <p:cNvSpPr/>
          <p:nvPr/>
        </p:nvSpPr>
        <p:spPr bwMode="auto">
          <a:xfrm>
            <a:off x="3545499" y="1397204"/>
            <a:ext cx="2143088" cy="586451"/>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8" name="正方形/長方形 27">
            <a:extLst>
              <a:ext uri="{FF2B5EF4-FFF2-40B4-BE49-F238E27FC236}">
                <a16:creationId xmlns:a16="http://schemas.microsoft.com/office/drawing/2014/main" id="{7D100814-E4BD-2345-A6D7-88FAD52DEB51}"/>
              </a:ext>
            </a:extLst>
          </p:cNvPr>
          <p:cNvSpPr/>
          <p:nvPr/>
        </p:nvSpPr>
        <p:spPr>
          <a:xfrm>
            <a:off x="3521882" y="1409658"/>
            <a:ext cx="2109873" cy="577081"/>
          </a:xfrm>
          <a:prstGeom prst="rect">
            <a:avLst/>
          </a:prstGeom>
        </p:spPr>
        <p:txBody>
          <a:bodyPr wrap="none">
            <a:spAutoFit/>
          </a:bodyPr>
          <a:lstStyle/>
          <a:p>
            <a:r>
              <a:rPr lang="en-US" altLang="ja-JP" sz="1050" dirty="0">
                <a:latin typeface="+mn-ea"/>
                <a:cs typeface="Meiryo UI" pitchFamily="50" charset="-128"/>
              </a:rPr>
              <a:t>Yahoo!</a:t>
            </a:r>
            <a:r>
              <a:rPr lang="ja-JP" altLang="en-US" sz="1050" dirty="0">
                <a:latin typeface="+mn-ea"/>
                <a:cs typeface="Meiryo UI" pitchFamily="50" charset="-128"/>
              </a:rPr>
              <a:t>ディスプレイ広告</a:t>
            </a:r>
            <a:r>
              <a:rPr lang="ja-JP" altLang="en-US" sz="1050" dirty="0">
                <a:latin typeface="+mn-ea"/>
              </a:rPr>
              <a:t>を</a:t>
            </a:r>
            <a:endParaRPr lang="en-US" altLang="ja-JP" sz="1050" dirty="0">
              <a:latin typeface="+mn-ea"/>
            </a:endParaRPr>
          </a:p>
          <a:p>
            <a:r>
              <a:rPr lang="en-US" altLang="ja-JP" sz="1050" dirty="0">
                <a:latin typeface="+mn-ea"/>
              </a:rPr>
              <a:t>400</a:t>
            </a:r>
            <a:r>
              <a:rPr lang="ja-JP" altLang="en-US" sz="1050">
                <a:latin typeface="+mn-ea"/>
              </a:rPr>
              <a:t>万円</a:t>
            </a:r>
            <a:r>
              <a:rPr lang="en-US" altLang="ja-JP" sz="1050" dirty="0">
                <a:latin typeface="+mn-ea"/>
              </a:rPr>
              <a:t>(</a:t>
            </a:r>
            <a:r>
              <a:rPr lang="ja-JP" altLang="en-US" sz="1050">
                <a:latin typeface="+mn-ea"/>
              </a:rPr>
              <a:t>ネット</a:t>
            </a:r>
            <a:r>
              <a:rPr lang="en-US" altLang="ja-JP" sz="1050" dirty="0">
                <a:latin typeface="+mn-ea"/>
              </a:rPr>
              <a:t>)〜</a:t>
            </a:r>
            <a:r>
              <a:rPr lang="ja-JP" altLang="en-US" sz="1050">
                <a:latin typeface="+mn-ea"/>
              </a:rPr>
              <a:t>分掲載</a:t>
            </a:r>
            <a:endParaRPr lang="en-US" altLang="ja-JP" sz="1050" dirty="0">
              <a:latin typeface="+mn-ea"/>
            </a:endParaRPr>
          </a:p>
          <a:p>
            <a:r>
              <a:rPr lang="en-US" altLang="ja-JP" sz="1050" dirty="0">
                <a:latin typeface="+mn-ea"/>
              </a:rPr>
              <a:t>※</a:t>
            </a:r>
            <a:r>
              <a:rPr lang="ja-JP" altLang="en-US" sz="1050">
                <a:latin typeface="+mn-ea"/>
              </a:rPr>
              <a:t>予約型は</a:t>
            </a:r>
            <a:r>
              <a:rPr lang="en-US" altLang="ja-JP" sz="1050" dirty="0">
                <a:latin typeface="+mn-ea"/>
              </a:rPr>
              <a:t>500</a:t>
            </a:r>
            <a:r>
              <a:rPr lang="ja-JP" altLang="en-US" sz="1050">
                <a:latin typeface="+mn-ea"/>
              </a:rPr>
              <a:t>万円</a:t>
            </a:r>
            <a:r>
              <a:rPr lang="en-US" altLang="ja-JP" sz="1050" dirty="0">
                <a:latin typeface="+mn-ea"/>
              </a:rPr>
              <a:t>(</a:t>
            </a:r>
            <a:r>
              <a:rPr lang="ja-JP" altLang="en-US" sz="1050">
                <a:latin typeface="+mn-ea"/>
              </a:rPr>
              <a:t>グロス）</a:t>
            </a:r>
            <a:r>
              <a:rPr lang="en-US" altLang="ja-JP" sz="1050" dirty="0">
                <a:latin typeface="+mn-ea"/>
              </a:rPr>
              <a:t>〜</a:t>
            </a:r>
            <a:endParaRPr lang="ja-JP" altLang="en-US" sz="1050" dirty="0">
              <a:latin typeface="+mn-ea"/>
            </a:endParaRPr>
          </a:p>
        </p:txBody>
      </p:sp>
      <p:sp>
        <p:nvSpPr>
          <p:cNvPr id="33" name="正方形/長方形 32">
            <a:extLst>
              <a:ext uri="{FF2B5EF4-FFF2-40B4-BE49-F238E27FC236}">
                <a16:creationId xmlns:a16="http://schemas.microsoft.com/office/drawing/2014/main" id="{FEC80301-DB9B-AC4B-8024-DE573E5E7AAA}"/>
              </a:ext>
            </a:extLst>
          </p:cNvPr>
          <p:cNvSpPr/>
          <p:nvPr/>
        </p:nvSpPr>
        <p:spPr>
          <a:xfrm>
            <a:off x="3514121" y="2933016"/>
            <a:ext cx="1345240" cy="415498"/>
          </a:xfrm>
          <a:prstGeom prst="rect">
            <a:avLst/>
          </a:prstGeom>
        </p:spPr>
        <p:txBody>
          <a:bodyPr wrap="none">
            <a:spAutoFit/>
          </a:bodyPr>
          <a:lstStyle/>
          <a:p>
            <a:r>
              <a:rPr lang="ja-JP" altLang="en-US" sz="1050">
                <a:latin typeface="+mn-ea"/>
              </a:rPr>
              <a:t>トップ</a:t>
            </a:r>
            <a:endParaRPr lang="en-US" altLang="ja-JP" sz="1050" dirty="0">
              <a:latin typeface="+mn-ea"/>
            </a:endParaRPr>
          </a:p>
          <a:p>
            <a:r>
              <a:rPr lang="ja-JP" altLang="en-US" sz="1050">
                <a:latin typeface="+mn-ea"/>
              </a:rPr>
              <a:t>・</a:t>
            </a:r>
            <a:r>
              <a:rPr lang="ja-JP" altLang="en-US" sz="1050" dirty="0">
                <a:latin typeface="+mn-ea"/>
              </a:rPr>
              <a:t>小枠：</a:t>
            </a:r>
            <a:r>
              <a:rPr lang="en-US" altLang="ja-JP" sz="1050" dirty="0">
                <a:latin typeface="+mn-ea"/>
              </a:rPr>
              <a:t>1</a:t>
            </a:r>
            <a:r>
              <a:rPr lang="ja-JP" altLang="en-US" sz="1050" dirty="0">
                <a:latin typeface="+mn-ea"/>
              </a:rPr>
              <a:t>ヶ月間　</a:t>
            </a:r>
            <a:endParaRPr lang="en-US" altLang="ja-JP" sz="1050" dirty="0">
              <a:latin typeface="+mn-ea"/>
            </a:endParaRPr>
          </a:p>
        </p:txBody>
      </p:sp>
      <p:sp>
        <p:nvSpPr>
          <p:cNvPr id="34" name="正方形/長方形 33">
            <a:extLst>
              <a:ext uri="{FF2B5EF4-FFF2-40B4-BE49-F238E27FC236}">
                <a16:creationId xmlns:a16="http://schemas.microsoft.com/office/drawing/2014/main" id="{DBDB7308-C557-8049-AEE6-723CEBE09CD9}"/>
              </a:ext>
            </a:extLst>
          </p:cNvPr>
          <p:cNvSpPr/>
          <p:nvPr/>
        </p:nvSpPr>
        <p:spPr>
          <a:xfrm>
            <a:off x="10552396" y="3757416"/>
            <a:ext cx="1046788" cy="577081"/>
          </a:xfrm>
          <a:prstGeom prst="rect">
            <a:avLst/>
          </a:prstGeom>
        </p:spPr>
        <p:txBody>
          <a:bodyPr wrap="square">
            <a:spAutoFit/>
          </a:bodyPr>
          <a:lstStyle/>
          <a:p>
            <a:r>
              <a:rPr lang="en-US" altLang="ja-JP" sz="1050" dirty="0">
                <a:solidFill>
                  <a:schemeClr val="accent3"/>
                </a:solidFill>
                <a:latin typeface="+mn-ea"/>
              </a:rPr>
              <a:t>※</a:t>
            </a:r>
            <a:r>
              <a:rPr lang="ja-JP" altLang="en-US" sz="1050" dirty="0">
                <a:solidFill>
                  <a:schemeClr val="accent3"/>
                </a:solidFill>
                <a:latin typeface="+mn-ea"/>
              </a:rPr>
              <a:t>リンク先は</a:t>
            </a:r>
            <a:r>
              <a:rPr lang="en-US" altLang="ja-JP" sz="1050" dirty="0">
                <a:solidFill>
                  <a:schemeClr val="accent3"/>
                </a:solidFill>
                <a:latin typeface="+mn-ea"/>
              </a:rPr>
              <a:t>SDGs</a:t>
            </a:r>
            <a:r>
              <a:rPr lang="ja-JP" altLang="en-US" sz="1050" dirty="0">
                <a:solidFill>
                  <a:schemeClr val="accent3"/>
                </a:solidFill>
                <a:latin typeface="+mn-ea"/>
              </a:rPr>
              <a:t>関連ページに限定</a:t>
            </a:r>
          </a:p>
        </p:txBody>
      </p:sp>
      <p:sp>
        <p:nvSpPr>
          <p:cNvPr id="35" name="正方形/長方形 34">
            <a:extLst>
              <a:ext uri="{FF2B5EF4-FFF2-40B4-BE49-F238E27FC236}">
                <a16:creationId xmlns:a16="http://schemas.microsoft.com/office/drawing/2014/main" id="{3EDAC0D5-8D0A-904D-B8F5-A42D70290334}"/>
              </a:ext>
            </a:extLst>
          </p:cNvPr>
          <p:cNvSpPr/>
          <p:nvPr/>
        </p:nvSpPr>
        <p:spPr>
          <a:xfrm>
            <a:off x="3872577" y="3845207"/>
            <a:ext cx="1261884" cy="276999"/>
          </a:xfrm>
          <a:prstGeom prst="rect">
            <a:avLst/>
          </a:prstGeom>
        </p:spPr>
        <p:txBody>
          <a:bodyPr wrap="none">
            <a:spAutoFit/>
          </a:bodyPr>
          <a:lstStyle/>
          <a:p>
            <a:r>
              <a:rPr lang="ja-JP" altLang="en-US" sz="1200" b="1" dirty="0">
                <a:solidFill>
                  <a:schemeClr val="bg1"/>
                </a:solidFill>
                <a:latin typeface="+mn-ea"/>
              </a:rPr>
              <a:t>協賛メニュー④</a:t>
            </a:r>
          </a:p>
        </p:txBody>
      </p:sp>
      <p:cxnSp>
        <p:nvCxnSpPr>
          <p:cNvPr id="36" name="直線矢印コネクタ 35">
            <a:extLst>
              <a:ext uri="{FF2B5EF4-FFF2-40B4-BE49-F238E27FC236}">
                <a16:creationId xmlns:a16="http://schemas.microsoft.com/office/drawing/2014/main" id="{7CE95135-01B3-2048-B06E-7E899251AE47}"/>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695D5EE6-7064-B042-BD88-E49D898A4AD2}"/>
              </a:ext>
            </a:extLst>
          </p:cNvPr>
          <p:cNvSpPr/>
          <p:nvPr/>
        </p:nvSpPr>
        <p:spPr bwMode="auto">
          <a:xfrm>
            <a:off x="1341016" y="3082641"/>
            <a:ext cx="1142754" cy="825406"/>
          </a:xfrm>
          <a:prstGeom prst="rect">
            <a:avLst/>
          </a:prstGeom>
          <a:solidFill>
            <a:schemeClr val="accent1"/>
          </a:solidFill>
          <a:ln w="285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00" b="1" i="0" u="none" strike="noStrike" kern="0" cap="none" spc="0" normalizeH="0" baseline="0" noProof="0" dirty="0">
              <a:ln>
                <a:noFill/>
              </a:ln>
              <a:solidFill>
                <a:schemeClr val="accent3"/>
              </a:solidFill>
              <a:effectLst/>
              <a:uLnTx/>
              <a:uFillTx/>
              <a:latin typeface="+mn-ea"/>
              <a:cs typeface="Verdana" pitchFamily="34" charset="0"/>
            </a:endParaRPr>
          </a:p>
        </p:txBody>
      </p:sp>
      <p:sp>
        <p:nvSpPr>
          <p:cNvPr id="38" name="正方形/長方形 37">
            <a:extLst>
              <a:ext uri="{FF2B5EF4-FFF2-40B4-BE49-F238E27FC236}">
                <a16:creationId xmlns:a16="http://schemas.microsoft.com/office/drawing/2014/main" id="{1DDA58C2-4092-A94A-B534-B9662FEC4895}"/>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accent3"/>
                </a:solidFill>
                <a:latin typeface="+mn-ea"/>
              </a:rPr>
              <a:t>Yahoo</a:t>
            </a:r>
            <a:r>
              <a:rPr lang="en-US" altLang="ja-JP" sz="1100" dirty="0">
                <a:solidFill>
                  <a:schemeClr val="accent3"/>
                </a:solidFill>
                <a:latin typeface="+mn-ea"/>
              </a:rPr>
              <a:t>! JAPAN</a:t>
            </a:r>
            <a:r>
              <a:rPr lang="ja-JP" altLang="en-US" sz="1100">
                <a:solidFill>
                  <a:schemeClr val="accent3"/>
                </a:solidFill>
                <a:latin typeface="+mn-ea"/>
              </a:rPr>
              <a:t> </a:t>
            </a:r>
            <a:r>
              <a:rPr kumimoji="1" lang="en-US" altLang="ja-JP" sz="1100" dirty="0">
                <a:solidFill>
                  <a:schemeClr val="accent3"/>
                </a:solidFill>
                <a:latin typeface="+mn-ea"/>
              </a:rPr>
              <a:t>SDGs </a:t>
            </a:r>
            <a:r>
              <a:rPr kumimoji="1" lang="ja-JP" altLang="en-US" sz="1100">
                <a:solidFill>
                  <a:schemeClr val="accent3"/>
                </a:solidFill>
                <a:latin typeface="+mn-ea"/>
              </a:rPr>
              <a:t>トップページ</a:t>
            </a:r>
            <a:endParaRPr kumimoji="1" lang="ja-JP" altLang="en-US" sz="1100" dirty="0">
              <a:solidFill>
                <a:schemeClr val="accent3"/>
              </a:solidFill>
              <a:latin typeface="+mn-ea"/>
            </a:endParaRPr>
          </a:p>
        </p:txBody>
      </p:sp>
      <p:sp>
        <p:nvSpPr>
          <p:cNvPr id="39" name="正方形/長方形 38">
            <a:extLst>
              <a:ext uri="{FF2B5EF4-FFF2-40B4-BE49-F238E27FC236}">
                <a16:creationId xmlns:a16="http://schemas.microsoft.com/office/drawing/2014/main" id="{67B62FC7-CB3F-0145-A06E-699BB7BE42DA}"/>
              </a:ext>
            </a:extLst>
          </p:cNvPr>
          <p:cNvSpPr/>
          <p:nvPr/>
        </p:nvSpPr>
        <p:spPr>
          <a:xfrm>
            <a:off x="813403" y="2407994"/>
            <a:ext cx="1057130" cy="261610"/>
          </a:xfrm>
          <a:prstGeom prst="rect">
            <a:avLst/>
          </a:prstGeom>
        </p:spPr>
        <p:txBody>
          <a:bodyPr wrap="square">
            <a:spAutoFit/>
          </a:bodyPr>
          <a:lstStyle/>
          <a:p>
            <a:pPr lvl="0"/>
            <a:r>
              <a:rPr kumimoji="0" lang="ja-JP" altLang="en-US" sz="1100" kern="0" dirty="0">
                <a:solidFill>
                  <a:schemeClr val="accent3"/>
                </a:solidFill>
                <a:latin typeface="+mn-ea"/>
                <a:cs typeface="Verdana" pitchFamily="34" charset="0"/>
              </a:rPr>
              <a:t>■</a:t>
            </a:r>
            <a:r>
              <a:rPr kumimoji="0" lang="en-US" altLang="ja-JP" sz="1100" kern="0" dirty="0">
                <a:solidFill>
                  <a:schemeClr val="accent3"/>
                </a:solidFill>
                <a:latin typeface="+mn-ea"/>
                <a:cs typeface="Verdana" pitchFamily="34" charset="0"/>
              </a:rPr>
              <a:t>PC</a:t>
            </a:r>
            <a:endParaRPr kumimoji="0" lang="ja-JP" altLang="en-US" sz="1100" kern="0" dirty="0">
              <a:solidFill>
                <a:schemeClr val="accent3"/>
              </a:solidFill>
              <a:latin typeface="+mn-ea"/>
              <a:cs typeface="Verdana" pitchFamily="34" charset="0"/>
            </a:endParaRPr>
          </a:p>
        </p:txBody>
      </p:sp>
      <p:sp>
        <p:nvSpPr>
          <p:cNvPr id="40" name="正方形/長方形 39">
            <a:extLst>
              <a:ext uri="{FF2B5EF4-FFF2-40B4-BE49-F238E27FC236}">
                <a16:creationId xmlns:a16="http://schemas.microsoft.com/office/drawing/2014/main" id="{686ED5A6-F34E-9F4B-9870-CFEDA6738BB5}"/>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accent3"/>
                </a:solidFill>
                <a:latin typeface="+mn-ea"/>
              </a:rPr>
              <a:t>※</a:t>
            </a:r>
            <a:r>
              <a:rPr kumimoji="1" lang="ja-JP" altLang="en-US" sz="1100" dirty="0">
                <a:solidFill>
                  <a:schemeClr val="accent3"/>
                </a:solidFill>
                <a:latin typeface="+mn-ea"/>
              </a:rPr>
              <a:t>編集誘導</a:t>
            </a:r>
            <a:r>
              <a:rPr lang="en-US" altLang="ja-JP" sz="1100" dirty="0">
                <a:solidFill>
                  <a:schemeClr val="accent3"/>
                </a:solidFill>
                <a:latin typeface="+mn-ea"/>
              </a:rPr>
              <a:t>①②</a:t>
            </a:r>
            <a:r>
              <a:rPr lang="ja-JP" altLang="en-US" sz="1100" dirty="0">
                <a:solidFill>
                  <a:schemeClr val="accent3"/>
                </a:solidFill>
                <a:latin typeface="+mn-ea"/>
              </a:rPr>
              <a:t>は</a:t>
            </a:r>
            <a:r>
              <a:rPr kumimoji="1" lang="ja-JP" altLang="en-US" sz="1100" dirty="0">
                <a:solidFill>
                  <a:schemeClr val="accent3"/>
                </a:solidFill>
                <a:latin typeface="+mn-ea"/>
              </a:rPr>
              <a:t>スマートフォン（</a:t>
            </a:r>
            <a:r>
              <a:rPr kumimoji="1" lang="en-US" altLang="ja-JP" sz="1100" dirty="0">
                <a:solidFill>
                  <a:schemeClr val="accent3"/>
                </a:solidFill>
                <a:latin typeface="+mn-ea"/>
              </a:rPr>
              <a:t>SP</a:t>
            </a:r>
            <a:r>
              <a:rPr kumimoji="1" lang="ja-JP" altLang="en-US" sz="1100" dirty="0">
                <a:solidFill>
                  <a:schemeClr val="accent3"/>
                </a:solidFill>
                <a:latin typeface="+mn-ea"/>
              </a:rPr>
              <a:t>）版からも誘導がございます。</a:t>
            </a:r>
          </a:p>
        </p:txBody>
      </p:sp>
      <p:sp>
        <p:nvSpPr>
          <p:cNvPr id="42" name="正方形/長方形 41">
            <a:extLst>
              <a:ext uri="{FF2B5EF4-FFF2-40B4-BE49-F238E27FC236}">
                <a16:creationId xmlns:a16="http://schemas.microsoft.com/office/drawing/2014/main" id="{4AE63C29-B7FE-E64D-AB5D-F9CCBDF2B28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endParaRPr lang="ja-JP" altLang="en-US" sz="1100" b="1" dirty="0">
              <a:solidFill>
                <a:schemeClr val="bg1"/>
              </a:solidFill>
              <a:latin typeface="+mn-ea"/>
            </a:endParaRPr>
          </a:p>
        </p:txBody>
      </p:sp>
      <p:sp>
        <p:nvSpPr>
          <p:cNvPr id="44" name="正方形/長方形 43">
            <a:extLst>
              <a:ext uri="{FF2B5EF4-FFF2-40B4-BE49-F238E27FC236}">
                <a16:creationId xmlns:a16="http://schemas.microsoft.com/office/drawing/2014/main" id="{17B46F30-1BB8-E147-B489-694C372F0156}"/>
              </a:ext>
            </a:extLst>
          </p:cNvPr>
          <p:cNvSpPr/>
          <p:nvPr/>
        </p:nvSpPr>
        <p:spPr>
          <a:xfrm>
            <a:off x="3530034" y="4525982"/>
            <a:ext cx="2240823" cy="900246"/>
          </a:xfrm>
          <a:prstGeom prst="rect">
            <a:avLst/>
          </a:prstGeom>
        </p:spPr>
        <p:txBody>
          <a:bodyPr wrap="square">
            <a:spAutoFit/>
          </a:bodyPr>
          <a:lstStyle/>
          <a:p>
            <a:r>
              <a:rPr lang="ja-JP" altLang="en-US" sz="1050" dirty="0">
                <a:solidFill>
                  <a:schemeClr val="accent3"/>
                </a:solidFill>
                <a:latin typeface="+mn-ea"/>
              </a:rPr>
              <a:t>中面（記事ページ）</a:t>
            </a:r>
            <a:endParaRPr lang="en-US" altLang="ja-JP" sz="1050" dirty="0">
              <a:solidFill>
                <a:schemeClr val="accent3"/>
              </a:solidFill>
              <a:latin typeface="+mn-ea"/>
            </a:endParaRPr>
          </a:p>
          <a:p>
            <a:r>
              <a:rPr lang="en-US" altLang="ja-JP" sz="1050" dirty="0">
                <a:solidFill>
                  <a:schemeClr val="accent3"/>
                </a:solidFill>
                <a:latin typeface="+mn-ea"/>
              </a:rPr>
              <a:t>PC</a:t>
            </a:r>
            <a:r>
              <a:rPr lang="ja-JP" altLang="en-US" sz="1050">
                <a:solidFill>
                  <a:schemeClr val="accent3"/>
                </a:solidFill>
                <a:latin typeface="+mn-ea"/>
              </a:rPr>
              <a:t>はページ中部、</a:t>
            </a:r>
            <a:r>
              <a:rPr lang="en-US" altLang="ja-JP" sz="1050" dirty="0">
                <a:solidFill>
                  <a:schemeClr val="accent3"/>
                </a:solidFill>
                <a:latin typeface="+mn-ea"/>
              </a:rPr>
              <a:t>SP</a:t>
            </a:r>
            <a:r>
              <a:rPr lang="ja-JP" altLang="en-US" sz="1050">
                <a:solidFill>
                  <a:schemeClr val="accent3"/>
                </a:solidFill>
                <a:latin typeface="+mn-ea"/>
              </a:rPr>
              <a:t>は記事下</a:t>
            </a:r>
            <a:endParaRPr lang="en-US" altLang="ja-JP" sz="1050" dirty="0">
              <a:solidFill>
                <a:schemeClr val="accent3"/>
              </a:solidFill>
              <a:latin typeface="+mn-ea"/>
            </a:endParaRPr>
          </a:p>
          <a:p>
            <a:r>
              <a:rPr lang="ja-JP" altLang="en-US" sz="1050">
                <a:solidFill>
                  <a:schemeClr val="accent3"/>
                </a:solidFill>
                <a:latin typeface="+mn-ea"/>
              </a:rPr>
              <a:t>：</a:t>
            </a:r>
            <a:r>
              <a:rPr lang="en-US" altLang="ja-JP" sz="1050" dirty="0">
                <a:solidFill>
                  <a:schemeClr val="accent3"/>
                </a:solidFill>
                <a:latin typeface="+mn-ea"/>
              </a:rPr>
              <a:t>1</a:t>
            </a:r>
            <a:r>
              <a:rPr lang="ja-JP" altLang="en-US" sz="1050">
                <a:solidFill>
                  <a:schemeClr val="accent3"/>
                </a:solidFill>
                <a:latin typeface="+mn-ea"/>
              </a:rPr>
              <a:t>ヶ月</a:t>
            </a:r>
            <a:endParaRPr lang="en-US" altLang="ja-JP" sz="1050" dirty="0">
              <a:solidFill>
                <a:schemeClr val="accent3"/>
              </a:solidFill>
              <a:latin typeface="+mn-ea"/>
            </a:endParaRPr>
          </a:p>
          <a:p>
            <a:r>
              <a:rPr lang="en-US" altLang="ja-JP" sz="1050" dirty="0">
                <a:solidFill>
                  <a:schemeClr val="accent3"/>
                </a:solidFill>
                <a:latin typeface="+mn-ea"/>
              </a:rPr>
              <a:t>※</a:t>
            </a:r>
            <a:r>
              <a:rPr lang="ja-JP" altLang="en-US" sz="1050">
                <a:solidFill>
                  <a:schemeClr val="accent3"/>
                </a:solidFill>
                <a:latin typeface="+mn-ea"/>
              </a:rPr>
              <a:t>同期間に複数社がご協賛の場合、複数枠でローテーション掲載</a:t>
            </a:r>
            <a:endParaRPr lang="en-US" altLang="ja-JP" sz="1050" dirty="0">
              <a:solidFill>
                <a:schemeClr val="accent3"/>
              </a:solidFill>
              <a:latin typeface="+mn-ea"/>
            </a:endParaRPr>
          </a:p>
        </p:txBody>
      </p:sp>
      <p:sp>
        <p:nvSpPr>
          <p:cNvPr id="46" name="正方形/長方形 45">
            <a:extLst>
              <a:ext uri="{FF2B5EF4-FFF2-40B4-BE49-F238E27FC236}">
                <a16:creationId xmlns:a16="http://schemas.microsoft.com/office/drawing/2014/main" id="{F3B0FA85-55BE-334F-93E1-06AE434056A0}"/>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③</a:t>
            </a:r>
            <a:endParaRPr lang="ja-JP" altLang="en-US" sz="1100" b="1" dirty="0">
              <a:solidFill>
                <a:schemeClr val="bg1"/>
              </a:solidFill>
              <a:latin typeface="+mn-ea"/>
            </a:endParaRPr>
          </a:p>
        </p:txBody>
      </p:sp>
      <p:sp>
        <p:nvSpPr>
          <p:cNvPr id="49" name="正方形/長方形 48">
            <a:extLst>
              <a:ext uri="{FF2B5EF4-FFF2-40B4-BE49-F238E27FC236}">
                <a16:creationId xmlns:a16="http://schemas.microsoft.com/office/drawing/2014/main" id="{545289F3-5D90-894A-B14A-1B89B2DA292C}"/>
              </a:ext>
            </a:extLst>
          </p:cNvPr>
          <p:cNvSpPr/>
          <p:nvPr/>
        </p:nvSpPr>
        <p:spPr>
          <a:xfrm>
            <a:off x="302554" y="6241603"/>
            <a:ext cx="9908246" cy="577081"/>
          </a:xfrm>
          <a:prstGeom prst="rect">
            <a:avLst/>
          </a:prstGeom>
        </p:spPr>
        <p:txBody>
          <a:bodyPr wrap="square">
            <a:spAutoFit/>
          </a:bodyPr>
          <a:lstStyle/>
          <a:p>
            <a:r>
              <a:rPr lang="en-US" altLang="ja-JP" sz="1050" dirty="0">
                <a:solidFill>
                  <a:schemeClr val="accent3"/>
                </a:solidFill>
                <a:latin typeface="+mn-ea"/>
              </a:rPr>
              <a:t>※</a:t>
            </a:r>
            <a:r>
              <a:rPr lang="ja-JP" altLang="en-US" sz="1050" dirty="0">
                <a:solidFill>
                  <a:schemeClr val="accent3"/>
                </a:solidFill>
                <a:latin typeface="+mn-ea"/>
              </a:rPr>
              <a:t>編集</a:t>
            </a:r>
            <a:r>
              <a:rPr lang="ja-JP" altLang="en-US" sz="1050" i="1" dirty="0">
                <a:solidFill>
                  <a:schemeClr val="accent3"/>
                </a:solidFill>
                <a:latin typeface="+mn-ea"/>
              </a:rPr>
              <a:t>誘導、スポンサードコンテンツとも</a:t>
            </a:r>
            <a:r>
              <a:rPr lang="ja-JP" altLang="en-US" sz="1050" dirty="0">
                <a:solidFill>
                  <a:schemeClr val="accent3"/>
                </a:solidFill>
                <a:latin typeface="+mn-ea"/>
              </a:rPr>
              <a:t>「提供：協賛社名」等のクレジットが入ります。また、期間中の内容変更・更新は不可となります</a:t>
            </a:r>
            <a:endParaRPr lang="en-US" altLang="ja-JP" sz="1050" dirty="0">
              <a:solidFill>
                <a:schemeClr val="accent3"/>
              </a:solidFill>
              <a:latin typeface="+mn-ea"/>
            </a:endParaRPr>
          </a:p>
          <a:p>
            <a:r>
              <a:rPr lang="en-US" altLang="ja-JP" sz="1050" i="1" dirty="0">
                <a:solidFill>
                  <a:schemeClr val="accent3"/>
                </a:solidFill>
                <a:latin typeface="+mn-ea"/>
              </a:rPr>
              <a:t>※</a:t>
            </a:r>
            <a:r>
              <a:rPr lang="ja-JP" altLang="en-US" sz="1050" dirty="0">
                <a:solidFill>
                  <a:schemeClr val="accent3"/>
                </a:solidFill>
                <a:latin typeface="+mn-ea"/>
              </a:rPr>
              <a:t>編集誘導①、</a:t>
            </a:r>
            <a:r>
              <a:rPr lang="ja-JP" altLang="en-US" sz="1050">
                <a:solidFill>
                  <a:schemeClr val="accent3"/>
                </a:solidFill>
                <a:latin typeface="+mn-ea"/>
              </a:rPr>
              <a:t>②は原則として掲載</a:t>
            </a:r>
            <a:r>
              <a:rPr lang="ja-JP" altLang="en-US" sz="1050" dirty="0">
                <a:solidFill>
                  <a:schemeClr val="accent3"/>
                </a:solidFill>
                <a:latin typeface="+mn-ea"/>
              </a:rPr>
              <a:t>開始日の</a:t>
            </a:r>
            <a:r>
              <a:rPr lang="en-US" altLang="ja-JP" sz="1050" dirty="0">
                <a:solidFill>
                  <a:schemeClr val="accent3"/>
                </a:solidFill>
                <a:latin typeface="+mn-ea"/>
              </a:rPr>
              <a:t>AM10</a:t>
            </a:r>
            <a:r>
              <a:rPr lang="ja-JP" altLang="en-US" sz="1050" dirty="0">
                <a:solidFill>
                  <a:schemeClr val="accent3"/>
                </a:solidFill>
                <a:latin typeface="+mn-ea"/>
              </a:rPr>
              <a:t>時頃から、掲載終了日翌日の</a:t>
            </a:r>
            <a:r>
              <a:rPr lang="en-US" altLang="ja-JP" sz="1050" dirty="0">
                <a:solidFill>
                  <a:schemeClr val="accent3"/>
                </a:solidFill>
                <a:latin typeface="+mn-ea"/>
              </a:rPr>
              <a:t>AM10</a:t>
            </a:r>
            <a:r>
              <a:rPr lang="ja-JP" altLang="en-US" sz="1050" dirty="0">
                <a:solidFill>
                  <a:schemeClr val="accent3"/>
                </a:solidFill>
                <a:latin typeface="+mn-ea"/>
              </a:rPr>
              <a:t>時頃までの掲載となります</a:t>
            </a:r>
            <a:endParaRPr lang="en-US" altLang="ja-JP" sz="1050" dirty="0">
              <a:solidFill>
                <a:schemeClr val="accent3"/>
              </a:solidFill>
              <a:latin typeface="+mn-ea"/>
            </a:endParaRPr>
          </a:p>
          <a:p>
            <a:r>
              <a:rPr lang="en-US" altLang="ja-JP" sz="1050" dirty="0">
                <a:solidFill>
                  <a:schemeClr val="accent3"/>
                </a:solidFill>
                <a:latin typeface="+mn-ea"/>
              </a:rPr>
              <a:t>※</a:t>
            </a:r>
            <a:r>
              <a:rPr lang="ja-JP" altLang="en-US" sz="1050" dirty="0">
                <a:solidFill>
                  <a:schemeClr val="accent3"/>
                </a:solidFill>
                <a:latin typeface="+mn-ea"/>
              </a:rPr>
              <a:t>編集誘導の位置や仕様は予告なく変更させていただく場合があります</a:t>
            </a:r>
          </a:p>
        </p:txBody>
      </p:sp>
      <p:sp>
        <p:nvSpPr>
          <p:cNvPr id="50" name="正方形/長方形 49">
            <a:extLst>
              <a:ext uri="{FF2B5EF4-FFF2-40B4-BE49-F238E27FC236}">
                <a16:creationId xmlns:a16="http://schemas.microsoft.com/office/drawing/2014/main" id="{094258F8-EE8A-BE4F-BFD1-5C2DD2D1B28F}"/>
              </a:ext>
            </a:extLst>
          </p:cNvPr>
          <p:cNvSpPr/>
          <p:nvPr/>
        </p:nvSpPr>
        <p:spPr>
          <a:xfrm>
            <a:off x="1530131" y="1385110"/>
            <a:ext cx="533421" cy="3057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dirty="0">
              <a:solidFill>
                <a:schemeClr val="bg1"/>
              </a:solidFill>
              <a:latin typeface="+mn-ea"/>
            </a:endParaRPr>
          </a:p>
        </p:txBody>
      </p:sp>
      <p:sp>
        <p:nvSpPr>
          <p:cNvPr id="51" name="正方形/長方形 50">
            <a:extLst>
              <a:ext uri="{FF2B5EF4-FFF2-40B4-BE49-F238E27FC236}">
                <a16:creationId xmlns:a16="http://schemas.microsoft.com/office/drawing/2014/main" id="{C97AAC63-ACEA-3547-9E49-6CFAB0AE7429}"/>
              </a:ext>
            </a:extLst>
          </p:cNvPr>
          <p:cNvSpPr/>
          <p:nvPr/>
        </p:nvSpPr>
        <p:spPr>
          <a:xfrm>
            <a:off x="2168223" y="1330198"/>
            <a:ext cx="694684" cy="4314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dirty="0">
              <a:solidFill>
                <a:schemeClr val="bg1"/>
              </a:solidFill>
              <a:latin typeface="+mn-ea"/>
            </a:endParaRPr>
          </a:p>
        </p:txBody>
      </p:sp>
      <p:sp>
        <p:nvSpPr>
          <p:cNvPr id="52" name="正方形/長方形 51">
            <a:extLst>
              <a:ext uri="{FF2B5EF4-FFF2-40B4-BE49-F238E27FC236}">
                <a16:creationId xmlns:a16="http://schemas.microsoft.com/office/drawing/2014/main" id="{0C6E7582-9974-5441-B3E0-09D872DC6BF4}"/>
              </a:ext>
            </a:extLst>
          </p:cNvPr>
          <p:cNvSpPr/>
          <p:nvPr/>
        </p:nvSpPr>
        <p:spPr>
          <a:xfrm>
            <a:off x="2552924"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4" name="正方形/長方形 53">
            <a:extLst>
              <a:ext uri="{FF2B5EF4-FFF2-40B4-BE49-F238E27FC236}">
                <a16:creationId xmlns:a16="http://schemas.microsoft.com/office/drawing/2014/main" id="{CE269A5D-95F5-E343-B940-6992679252F3}"/>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5" name="正方形/長方形 54">
            <a:extLst>
              <a:ext uri="{FF2B5EF4-FFF2-40B4-BE49-F238E27FC236}">
                <a16:creationId xmlns:a16="http://schemas.microsoft.com/office/drawing/2014/main" id="{C8AE5CDA-775A-654F-A42A-A86C5C5B8FA9}"/>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6" name="正方形/長方形 55">
            <a:extLst>
              <a:ext uri="{FF2B5EF4-FFF2-40B4-BE49-F238E27FC236}">
                <a16:creationId xmlns:a16="http://schemas.microsoft.com/office/drawing/2014/main" id="{CA10B952-65CB-8340-877E-ABF2289E5554}"/>
              </a:ext>
            </a:extLst>
          </p:cNvPr>
          <p:cNvSpPr/>
          <p:nvPr/>
        </p:nvSpPr>
        <p:spPr>
          <a:xfrm>
            <a:off x="1631842" y="556264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7" name="正方形/長方形 56">
            <a:extLst>
              <a:ext uri="{FF2B5EF4-FFF2-40B4-BE49-F238E27FC236}">
                <a16:creationId xmlns:a16="http://schemas.microsoft.com/office/drawing/2014/main" id="{DCBB20AA-975B-4242-8FEA-834B1C3C59AC}"/>
              </a:ext>
            </a:extLst>
          </p:cNvPr>
          <p:cNvSpPr/>
          <p:nvPr/>
        </p:nvSpPr>
        <p:spPr bwMode="auto">
          <a:xfrm>
            <a:off x="1109258" y="4306292"/>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dirty="0">
                <a:solidFill>
                  <a:schemeClr val="accent3"/>
                </a:solidFill>
                <a:latin typeface="+mn-ea"/>
                <a:cs typeface="Verdana" pitchFamily="34" charset="0"/>
              </a:rPr>
              <a:t>編集</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a:t>
            </a: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99078C4B-06EA-0B4B-B659-B3BF56F670A2}"/>
              </a:ext>
            </a:extLst>
          </p:cNvPr>
          <p:cNvSpPr/>
          <p:nvPr/>
        </p:nvSpPr>
        <p:spPr bwMode="auto">
          <a:xfrm>
            <a:off x="2237384" y="4931233"/>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dirty="0">
                <a:solidFill>
                  <a:schemeClr val="accent3"/>
                </a:solidFill>
                <a:latin typeface="+mn-ea"/>
                <a:cs typeface="Verdana" pitchFamily="34" charset="0"/>
              </a:rPr>
              <a:t>編集</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a:t>
            </a: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08EF1EAE-6977-E347-97BF-DDC595462642}"/>
              </a:ext>
            </a:extLst>
          </p:cNvPr>
          <p:cNvSpPr/>
          <p:nvPr/>
        </p:nvSpPr>
        <p:spPr bwMode="auto">
          <a:xfrm>
            <a:off x="1108089" y="5557019"/>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dirty="0">
                <a:solidFill>
                  <a:schemeClr val="accent3"/>
                </a:solidFill>
                <a:latin typeface="+mn-ea"/>
                <a:cs typeface="Verdana" pitchFamily="34" charset="0"/>
              </a:rPr>
              <a:t>編集</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a:t>
            </a: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小</a:t>
            </a:r>
            <a:r>
              <a:rPr kumimoji="0" lang="ja-JP" altLang="en-US" sz="1050" b="1" i="0" u="none" strike="noStrike" kern="0" cap="none" spc="0" normalizeH="0" baseline="0" noProof="0" dirty="0">
                <a:ln>
                  <a:noFill/>
                </a:ln>
                <a:solidFill>
                  <a:schemeClr val="accent5"/>
                </a:solidFill>
                <a:effectLst/>
                <a:uLnTx/>
                <a:uFillTx/>
                <a:latin typeface="+mn-ea"/>
                <a:cs typeface="Verdana" pitchFamily="34" charset="0"/>
              </a:rPr>
              <a:t>）</a:t>
            </a:r>
            <a:endParaRPr kumimoji="0" lang="en-US" altLang="ja-JP" sz="105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60" name="正方形/長方形 59">
            <a:extLst>
              <a:ext uri="{FF2B5EF4-FFF2-40B4-BE49-F238E27FC236}">
                <a16:creationId xmlns:a16="http://schemas.microsoft.com/office/drawing/2014/main" id="{1F253C92-61D9-5742-BAD9-4EBBE8DF725E}"/>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pic>
        <p:nvPicPr>
          <p:cNvPr id="61" name="図 60">
            <a:extLst>
              <a:ext uri="{FF2B5EF4-FFF2-40B4-BE49-F238E27FC236}">
                <a16:creationId xmlns:a16="http://schemas.microsoft.com/office/drawing/2014/main" id="{FAA9FCE5-BDE1-A242-AE24-5417E6F270A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62" name="図 61">
            <a:extLst>
              <a:ext uri="{FF2B5EF4-FFF2-40B4-BE49-F238E27FC236}">
                <a16:creationId xmlns:a16="http://schemas.microsoft.com/office/drawing/2014/main" id="{7CAD1059-FF6F-5F47-A868-9B9700644C1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63" name="正方形/長方形 62">
            <a:extLst>
              <a:ext uri="{FF2B5EF4-FFF2-40B4-BE49-F238E27FC236}">
                <a16:creationId xmlns:a16="http://schemas.microsoft.com/office/drawing/2014/main" id="{7F3E16A6-520C-1147-A800-AA617DDB77D7}"/>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pic>
        <p:nvPicPr>
          <p:cNvPr id="64" name="図 63">
            <a:extLst>
              <a:ext uri="{FF2B5EF4-FFF2-40B4-BE49-F238E27FC236}">
                <a16:creationId xmlns:a16="http://schemas.microsoft.com/office/drawing/2014/main" id="{EC87356A-6495-0C4D-88F8-06D603D37C7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65" name="正方形/長方形 64">
            <a:extLst>
              <a:ext uri="{FF2B5EF4-FFF2-40B4-BE49-F238E27FC236}">
                <a16:creationId xmlns:a16="http://schemas.microsoft.com/office/drawing/2014/main" id="{DD2444A2-233D-ED4B-82E0-3AE3E11736D8}"/>
              </a:ext>
            </a:extLst>
          </p:cNvPr>
          <p:cNvSpPr/>
          <p:nvPr/>
        </p:nvSpPr>
        <p:spPr>
          <a:xfrm>
            <a:off x="8630606" y="2861189"/>
            <a:ext cx="563176" cy="478236"/>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66" name="正方形/長方形 65">
            <a:extLst>
              <a:ext uri="{FF2B5EF4-FFF2-40B4-BE49-F238E27FC236}">
                <a16:creationId xmlns:a16="http://schemas.microsoft.com/office/drawing/2014/main" id="{D6A03748-7B5B-8641-BA90-73C052BCBC7F}"/>
              </a:ext>
            </a:extLst>
          </p:cNvPr>
          <p:cNvSpPr/>
          <p:nvPr/>
        </p:nvSpPr>
        <p:spPr>
          <a:xfrm>
            <a:off x="8660875" y="3474498"/>
            <a:ext cx="563176" cy="1770138"/>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67" name="正方形/長方形 66">
            <a:extLst>
              <a:ext uri="{FF2B5EF4-FFF2-40B4-BE49-F238E27FC236}">
                <a16:creationId xmlns:a16="http://schemas.microsoft.com/office/drawing/2014/main" id="{0C113B5E-2F48-DA4C-BE51-42C6CBFBC910}"/>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スポンサード</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コンテンツ</a:t>
            </a:r>
            <a:endParaRPr kumimoji="0" lang="en-US" altLang="ja-JP" sz="1050" b="1" kern="0" dirty="0">
              <a:solidFill>
                <a:schemeClr val="accent3"/>
              </a:solidFill>
              <a:latin typeface="+mn-ea"/>
              <a:cs typeface="Verdana" pitchFamily="34" charset="0"/>
            </a:endParaRPr>
          </a:p>
        </p:txBody>
      </p:sp>
      <p:sp>
        <p:nvSpPr>
          <p:cNvPr id="68" name="正方形/長方形 67">
            <a:extLst>
              <a:ext uri="{FF2B5EF4-FFF2-40B4-BE49-F238E27FC236}">
                <a16:creationId xmlns:a16="http://schemas.microsoft.com/office/drawing/2014/main" id="{06DA8EAB-8F31-5445-B160-8B7E384B9604}"/>
              </a:ext>
            </a:extLst>
          </p:cNvPr>
          <p:cNvSpPr/>
          <p:nvPr/>
        </p:nvSpPr>
        <p:spPr>
          <a:xfrm>
            <a:off x="925987"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cxnSp>
        <p:nvCxnSpPr>
          <p:cNvPr id="79" name="直線コネクタ 78">
            <a:extLst>
              <a:ext uri="{FF2B5EF4-FFF2-40B4-BE49-F238E27FC236}">
                <a16:creationId xmlns:a16="http://schemas.microsoft.com/office/drawing/2014/main" id="{9903D8B5-5B91-1A45-8E27-3014565141D2}"/>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C3614B89-6FC8-AB48-979D-C3ACE9B8CECC}"/>
              </a:ext>
            </a:extLst>
          </p:cNvPr>
          <p:cNvSpPr/>
          <p:nvPr/>
        </p:nvSpPr>
        <p:spPr bwMode="auto">
          <a:xfrm>
            <a:off x="3552109" y="1160734"/>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6" name="正方形/長方形 25">
            <a:extLst>
              <a:ext uri="{FF2B5EF4-FFF2-40B4-BE49-F238E27FC236}">
                <a16:creationId xmlns:a16="http://schemas.microsoft.com/office/drawing/2014/main" id="{CC9E87F8-BD8F-C64B-98BC-7FE739E6054D}"/>
              </a:ext>
            </a:extLst>
          </p:cNvPr>
          <p:cNvSpPr/>
          <p:nvPr/>
        </p:nvSpPr>
        <p:spPr>
          <a:xfrm>
            <a:off x="3545499" y="1202619"/>
            <a:ext cx="748923" cy="261610"/>
          </a:xfrm>
          <a:prstGeom prst="rect">
            <a:avLst/>
          </a:prstGeom>
        </p:spPr>
        <p:txBody>
          <a:bodyPr wrap="none">
            <a:spAutoFit/>
          </a:bodyPr>
          <a:lstStyle/>
          <a:p>
            <a:r>
              <a:rPr lang="ja-JP" altLang="en-US" sz="1100" b="1">
                <a:solidFill>
                  <a:schemeClr val="bg1"/>
                </a:solidFill>
                <a:latin typeface="+mn-ea"/>
              </a:rPr>
              <a:t>広告誘導</a:t>
            </a:r>
            <a:endParaRPr lang="ja-JP" altLang="en-US" sz="1100" b="1" dirty="0">
              <a:solidFill>
                <a:schemeClr val="bg1"/>
              </a:solidFill>
              <a:latin typeface="+mn-ea"/>
            </a:endParaRPr>
          </a:p>
        </p:txBody>
      </p:sp>
      <p:sp>
        <p:nvSpPr>
          <p:cNvPr id="30" name="正方形/長方形 29">
            <a:extLst>
              <a:ext uri="{FF2B5EF4-FFF2-40B4-BE49-F238E27FC236}">
                <a16:creationId xmlns:a16="http://schemas.microsoft.com/office/drawing/2014/main" id="{CCA373DC-2596-4846-92CC-B294AEF71550}"/>
              </a:ext>
            </a:extLst>
          </p:cNvPr>
          <p:cNvSpPr/>
          <p:nvPr/>
        </p:nvSpPr>
        <p:spPr bwMode="auto">
          <a:xfrm>
            <a:off x="3553645" y="2610062"/>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1" name="正方形/長方形 30">
            <a:extLst>
              <a:ext uri="{FF2B5EF4-FFF2-40B4-BE49-F238E27FC236}">
                <a16:creationId xmlns:a16="http://schemas.microsoft.com/office/drawing/2014/main" id="{663A6D8B-DA51-A94D-A052-4A406D6C43D3}"/>
              </a:ext>
            </a:extLst>
          </p:cNvPr>
          <p:cNvSpPr/>
          <p:nvPr/>
        </p:nvSpPr>
        <p:spPr>
          <a:xfrm>
            <a:off x="3541795" y="2649272"/>
            <a:ext cx="889987" cy="261610"/>
          </a:xfrm>
          <a:prstGeom prst="rect">
            <a:avLst/>
          </a:prstGeom>
        </p:spPr>
        <p:txBody>
          <a:bodyPr wrap="none">
            <a:spAutoFit/>
          </a:bodyPr>
          <a:lstStyle/>
          <a:p>
            <a:r>
              <a:rPr lang="ja-JP" altLang="en-US" sz="1100" b="1">
                <a:solidFill>
                  <a:schemeClr val="bg1"/>
                </a:solidFill>
                <a:latin typeface="+mn-ea"/>
              </a:rPr>
              <a:t>編集誘導①</a:t>
            </a:r>
            <a:endParaRPr lang="ja-JP" altLang="en-US" sz="1100" b="1" dirty="0">
              <a:solidFill>
                <a:schemeClr val="bg1"/>
              </a:solidFill>
              <a:latin typeface="+mn-ea"/>
            </a:endParaRPr>
          </a:p>
        </p:txBody>
      </p:sp>
    </p:spTree>
    <p:extLst>
      <p:ext uri="{BB962C8B-B14F-4D97-AF65-F5344CB8AC3E}">
        <p14:creationId xmlns:p14="http://schemas.microsoft.com/office/powerpoint/2010/main" val="2976116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(2)</a:t>
            </a:r>
            <a:r>
              <a:rPr kumimoji="1" lang="ja-JP" altLang="en-US"/>
              <a:t>スポンサードコンテンツ</a:t>
            </a:r>
            <a:r>
              <a:rPr kumimoji="1" lang="en-US" altLang="ja-JP" dirty="0"/>
              <a:t> </a:t>
            </a:r>
            <a:r>
              <a:rPr kumimoji="1" lang="ja-JP" altLang="en-US"/>
              <a:t>ライト　商品スペック詳細</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54979BA3-04BA-124D-A785-DE6633D8D54F}"/>
              </a:ext>
            </a:extLst>
          </p:cNvPr>
          <p:cNvGraphicFramePr>
            <a:graphicFrameLocks noGrp="1"/>
          </p:cNvGraphicFramePr>
          <p:nvPr>
            <p:extLst>
              <p:ext uri="{D42A27DB-BD31-4B8C-83A1-F6EECF244321}">
                <p14:modId xmlns:p14="http://schemas.microsoft.com/office/powerpoint/2010/main" val="3741953733"/>
              </p:ext>
            </p:extLst>
          </p:nvPr>
        </p:nvGraphicFramePr>
        <p:xfrm>
          <a:off x="443372" y="1007974"/>
          <a:ext cx="11305256" cy="5533383"/>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262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タイアップへの</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誘導枠</a:t>
                      </a:r>
                      <a:endParaRPr kumimoji="1" lang="en-US" altLang="ja-JP" sz="11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accent3"/>
                          </a:solidFill>
                          <a:latin typeface="+mn-ea"/>
                          <a:ea typeface="+mn-ea"/>
                          <a:cs typeface="メイリオ" panose="020B0604030504040204" pitchFamily="50" charset="-128"/>
                        </a:rPr>
                        <a:t>・</a:t>
                      </a:r>
                      <a:r>
                        <a:rPr lang="en-US" altLang="ja-JP" sz="1100" b="0" i="0" u="none" strike="noStrike" dirty="0">
                          <a:solidFill>
                            <a:schemeClr val="accent3"/>
                          </a:solidFill>
                          <a:latin typeface="+mn-ea"/>
                          <a:ea typeface="+mn-ea"/>
                          <a:cs typeface="Meiryo UI" pitchFamily="50" charset="-128"/>
                        </a:rPr>
                        <a:t>Yahoo!</a:t>
                      </a:r>
                      <a:r>
                        <a:rPr lang="ja-JP" altLang="en-US" sz="1100" b="0" i="0" u="none" strike="noStrike" dirty="0">
                          <a:solidFill>
                            <a:schemeClr val="accent3"/>
                          </a:solidFill>
                          <a:latin typeface="+mn-ea"/>
                          <a:ea typeface="+mn-ea"/>
                          <a:cs typeface="Meiryo UI" pitchFamily="50" charset="-128"/>
                        </a:rPr>
                        <a:t>ディスプレイ広告（予約型／運用型）から</a:t>
                      </a:r>
                      <a:r>
                        <a:rPr lang="ja-JP" altLang="en-US" sz="1100" b="0" i="0" u="none" strike="noStrike">
                          <a:solidFill>
                            <a:schemeClr val="accent3"/>
                          </a:solidFill>
                          <a:latin typeface="+mn-ea"/>
                          <a:ea typeface="+mn-ea"/>
                          <a:cs typeface="Meiryo UI" pitchFamily="50" charset="-128"/>
                        </a:rPr>
                        <a:t>自由選択　</a:t>
                      </a:r>
                      <a:r>
                        <a:rPr lang="en-US" altLang="ja-JP" sz="1050" b="0" i="0" u="none" strike="noStrike" dirty="0">
                          <a:solidFill>
                            <a:schemeClr val="accent3"/>
                          </a:solidFill>
                          <a:latin typeface="+mn-ea"/>
                          <a:ea typeface="+mn-ea"/>
                          <a:cs typeface="Meiryo UI" pitchFamily="50" charset="-128"/>
                        </a:rPr>
                        <a:t>※</a:t>
                      </a:r>
                      <a:r>
                        <a:rPr lang="ja-JP" altLang="en-US" sz="1050" b="0" i="0" u="none" strike="noStrike">
                          <a:solidFill>
                            <a:schemeClr val="accent3"/>
                          </a:solidFill>
                          <a:latin typeface="+mn-ea"/>
                          <a:ea typeface="+mn-ea"/>
                          <a:cs typeface="Meiryo UI" pitchFamily="50" charset="-128"/>
                        </a:rPr>
                        <a:t>広告主様サイトへのリンクでも可</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dirty="0">
                          <a:solidFill>
                            <a:schemeClr val="accent3"/>
                          </a:solidFill>
                          <a:latin typeface="+mn-ea"/>
                          <a:ea typeface="+mn-ea"/>
                          <a:cs typeface="メイリオ" panose="020B0604030504040204" pitchFamily="50" charset="-128"/>
                        </a:rPr>
                        <a:t>・</a:t>
                      </a:r>
                      <a:r>
                        <a:rPr kumimoji="1" lang="en-US" altLang="ja-JP" sz="1100" kern="1200" dirty="0">
                          <a:solidFill>
                            <a:schemeClr val="accent3"/>
                          </a:solidFill>
                          <a:latin typeface="+mn-ea"/>
                          <a:ea typeface="+mn-ea"/>
                          <a:cs typeface="メイリオ" panose="020B0604030504040204" pitchFamily="50" charset="-128"/>
                        </a:rPr>
                        <a:t>Yahoo! JAPAN SDGs</a:t>
                      </a:r>
                      <a:r>
                        <a:rPr kumimoji="1" lang="ja-JP" altLang="en-US" sz="1100" kern="1200" dirty="0">
                          <a:solidFill>
                            <a:schemeClr val="accent3"/>
                          </a:solidFill>
                          <a:latin typeface="+mn-ea"/>
                          <a:ea typeface="+mn-ea"/>
                          <a:cs typeface="メイリオ" panose="020B0604030504040204" pitchFamily="50" charset="-128"/>
                        </a:rPr>
                        <a:t>のトップ及び中面（記事ページ）の</a:t>
                      </a:r>
                      <a:r>
                        <a:rPr kumimoji="1" lang="ja-JP" altLang="en-US" sz="1100" kern="1200">
                          <a:solidFill>
                            <a:schemeClr val="accent3"/>
                          </a:solidFill>
                          <a:latin typeface="+mn-ea"/>
                          <a:ea typeface="+mn-ea"/>
                          <a:cs typeface="メイリオ" panose="020B0604030504040204" pitchFamily="50" charset="-128"/>
                        </a:rPr>
                        <a:t>編集誘導枠</a:t>
                      </a:r>
                      <a:endParaRPr lang="en-US" altLang="ja-JP" sz="1200" b="0" i="0" u="none" strike="noStrike" dirty="0">
                        <a:solidFill>
                          <a:schemeClr val="accent3"/>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0569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タイアップ</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accent3"/>
                          </a:solidFill>
                          <a:latin typeface="+mn-ea"/>
                          <a:ea typeface="+mn-ea"/>
                          <a:cs typeface="メイリオ" panose="020B0604030504040204" pitchFamily="50" charset="-128"/>
                        </a:rPr>
                        <a:t>・</a:t>
                      </a:r>
                      <a:r>
                        <a:rPr lang="ja-JP" altLang="en-US" sz="1100" dirty="0">
                          <a:solidFill>
                            <a:schemeClr val="accent3"/>
                          </a:solidFill>
                          <a:latin typeface="+mn-ea"/>
                          <a:ea typeface="+mn-ea"/>
                          <a:cs typeface="メイリオ" panose="020B0604030504040204" pitchFamily="50" charset="-128"/>
                        </a:rPr>
                        <a:t>掲載場所：</a:t>
                      </a:r>
                      <a:r>
                        <a:rPr lang="en-US" altLang="ja-JP" sz="1100" dirty="0">
                          <a:solidFill>
                            <a:schemeClr val="accent3"/>
                          </a:solidFill>
                          <a:latin typeface="+mn-ea"/>
                          <a:ea typeface="+mn-ea"/>
                          <a:cs typeface="メイリオ" panose="020B0604030504040204" pitchFamily="50" charset="-128"/>
                        </a:rPr>
                        <a:t>Yahoo! JAPAN SDGs</a:t>
                      </a:r>
                    </a:p>
                    <a:p>
                      <a:pPr marL="0" indent="0">
                        <a:buNone/>
                      </a:pPr>
                      <a:r>
                        <a:rPr lang="ja-JP" altLang="en-US" sz="1100" dirty="0">
                          <a:solidFill>
                            <a:schemeClr val="accent3"/>
                          </a:solidFill>
                          <a:latin typeface="+mn-ea"/>
                          <a:ea typeface="+mn-ea"/>
                          <a:cs typeface="メイリオ" panose="020B0604030504040204" pitchFamily="50" charset="-128"/>
                        </a:rPr>
                        <a:t>・デバイス：</a:t>
                      </a:r>
                      <a:r>
                        <a:rPr lang="en-US" altLang="ja-JP" sz="1100" dirty="0">
                          <a:solidFill>
                            <a:schemeClr val="accent3"/>
                          </a:solidFill>
                          <a:latin typeface="+mn-ea"/>
                          <a:ea typeface="+mn-ea"/>
                          <a:cs typeface="メイリオ" panose="020B0604030504040204" pitchFamily="50" charset="-128"/>
                        </a:rPr>
                        <a:t>PC</a:t>
                      </a:r>
                      <a:r>
                        <a:rPr lang="ja-JP" altLang="en-US" sz="1100" dirty="0">
                          <a:solidFill>
                            <a:schemeClr val="accent3"/>
                          </a:solidFill>
                          <a:latin typeface="+mn-ea"/>
                          <a:ea typeface="+mn-ea"/>
                          <a:cs typeface="メイリオ" panose="020B0604030504040204" pitchFamily="50" charset="-128"/>
                        </a:rPr>
                        <a:t>・スマートフォン</a:t>
                      </a:r>
                    </a:p>
                    <a:p>
                      <a:pPr marL="0" indent="0">
                        <a:buNone/>
                      </a:pPr>
                      <a:r>
                        <a:rPr lang="ja-JP" altLang="en-US" sz="1100">
                          <a:solidFill>
                            <a:schemeClr val="accent3"/>
                          </a:solidFill>
                          <a:latin typeface="+mn-ea"/>
                          <a:ea typeface="+mn-ea"/>
                          <a:cs typeface="メイリオ" panose="020B0604030504040204" pitchFamily="50" charset="-128"/>
                        </a:rPr>
                        <a:t>・ページ数：専用テンプレートで</a:t>
                      </a:r>
                      <a:r>
                        <a:rPr lang="en-US" altLang="ja-JP" sz="1100" dirty="0">
                          <a:solidFill>
                            <a:schemeClr val="accent3"/>
                          </a:solidFill>
                          <a:latin typeface="+mn-ea"/>
                          <a:ea typeface="+mn-ea"/>
                          <a:cs typeface="メイリオ" panose="020B0604030504040204" pitchFamily="50" charset="-128"/>
                        </a:rPr>
                        <a:t>1</a:t>
                      </a:r>
                      <a:r>
                        <a:rPr lang="ja-JP" altLang="en-US" sz="1100">
                          <a:solidFill>
                            <a:schemeClr val="accent3"/>
                          </a:solidFill>
                          <a:latin typeface="+mn-ea"/>
                          <a:ea typeface="+mn-ea"/>
                          <a:cs typeface="メイリオ" panose="020B0604030504040204" pitchFamily="50" charset="-128"/>
                        </a:rPr>
                        <a:t>ページ</a:t>
                      </a:r>
                      <a:r>
                        <a:rPr lang="en-US" altLang="ja-JP" sz="1100" dirty="0">
                          <a:solidFill>
                            <a:schemeClr val="accent3"/>
                          </a:solidFill>
                          <a:latin typeface="+mn-ea"/>
                          <a:ea typeface="+mn-ea"/>
                          <a:cs typeface="メイリオ" panose="020B0604030504040204" pitchFamily="50" charset="-128"/>
                        </a:rPr>
                        <a:t> (</a:t>
                      </a:r>
                      <a:r>
                        <a:rPr lang="ja-JP" altLang="en-US" sz="1100">
                          <a:solidFill>
                            <a:schemeClr val="accent3"/>
                          </a:solidFill>
                          <a:latin typeface="+mn-ea"/>
                          <a:ea typeface="+mn-ea"/>
                          <a:cs typeface="メイリオ" panose="020B0604030504040204" pitchFamily="50" charset="-128"/>
                        </a:rPr>
                        <a:t>記事形式、</a:t>
                      </a:r>
                      <a:r>
                        <a:rPr lang="en-US" altLang="ja-JP" sz="1100" dirty="0">
                          <a:solidFill>
                            <a:schemeClr val="accent3"/>
                          </a:solidFill>
                          <a:latin typeface="+mn-ea"/>
                          <a:ea typeface="+mn-ea"/>
                          <a:cs typeface="メイリオ" panose="020B0604030504040204" pitchFamily="50" charset="-128"/>
                        </a:rPr>
                        <a:t>2000</a:t>
                      </a:r>
                      <a:r>
                        <a:rPr lang="ja-JP" altLang="en-US" sz="1100">
                          <a:solidFill>
                            <a:schemeClr val="accent3"/>
                          </a:solidFill>
                          <a:latin typeface="+mn-ea"/>
                          <a:ea typeface="+mn-ea"/>
                          <a:cs typeface="メイリオ" panose="020B0604030504040204" pitchFamily="50" charset="-128"/>
                        </a:rPr>
                        <a:t>文字程度、写真</a:t>
                      </a:r>
                      <a:r>
                        <a:rPr lang="en-US" altLang="ja-JP" sz="1100" dirty="0">
                          <a:solidFill>
                            <a:schemeClr val="accent3"/>
                          </a:solidFill>
                          <a:latin typeface="+mn-ea"/>
                          <a:ea typeface="+mn-ea"/>
                          <a:cs typeface="メイリオ" panose="020B0604030504040204" pitchFamily="50" charset="-128"/>
                        </a:rPr>
                        <a:t>4</a:t>
                      </a:r>
                      <a:r>
                        <a:rPr lang="ja-JP" altLang="en-US" sz="1100">
                          <a:solidFill>
                            <a:schemeClr val="accent3"/>
                          </a:solidFill>
                          <a:latin typeface="+mn-ea"/>
                          <a:ea typeface="+mn-ea"/>
                          <a:cs typeface="メイリオ" panose="020B0604030504040204" pitchFamily="50" charset="-128"/>
                        </a:rPr>
                        <a:t>点程度）</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accent3"/>
                          </a:solidFill>
                          <a:latin typeface="+mn-ea"/>
                          <a:ea typeface="+mn-ea"/>
                          <a:cs typeface="メイリオ" panose="020B0604030504040204" pitchFamily="50" charset="-128"/>
                        </a:rPr>
                        <a:t>・更新：不可</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内容によっては不可とさせていただく場合</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があります。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利用費や条件を定めた契約を締結</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させていただきます。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007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契約分類</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スポンサードコンテンツの制作・掲載のお申し込み時に選択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accent3"/>
                          </a:solidFill>
                          <a:latin typeface="+mn-ea"/>
                          <a:ea typeface="+mn-ea"/>
                          <a:cs typeface="メイリオ" panose="020B0604030504040204" pitchFamily="50" charset="-128"/>
                        </a:rPr>
                        <a:t>①契約分類：制作＋掲載</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accent3"/>
                          </a:solidFill>
                          <a:effectLst/>
                          <a:latin typeface="+mn-ea"/>
                          <a:ea typeface="+mn-ea"/>
                          <a:cs typeface="+mn-cs"/>
                        </a:rPr>
                        <a:t>②契約サービス：</a:t>
                      </a:r>
                      <a:r>
                        <a:rPr kumimoji="1" lang="en-US" altLang="ja-JP" sz="1100" b="0" i="0" kern="1200" dirty="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制作</a:t>
                      </a:r>
                      <a:r>
                        <a:rPr kumimoji="1" lang="en-US" altLang="ja-JP" sz="1100" b="0" i="0" kern="1200" dirty="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掲載</a:t>
                      </a:r>
                      <a:r>
                        <a:rPr kumimoji="1" lang="en-US" altLang="ja-JP" sz="1100" b="0" i="0" kern="1200" dirty="0">
                          <a:solidFill>
                            <a:schemeClr val="accent3"/>
                          </a:solidFill>
                          <a:effectLst/>
                          <a:latin typeface="+mn-ea"/>
                          <a:ea typeface="+mn-ea"/>
                          <a:cs typeface="+mn-cs"/>
                        </a:rPr>
                        <a:t>】</a:t>
                      </a:r>
                      <a:r>
                        <a:rPr kumimoji="1" lang="en" altLang="ja-JP" sz="1100" b="0" i="0" kern="1200" dirty="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a:t>
                      </a:r>
                      <a:r>
                        <a:rPr lang="ja-JP" altLang="en-US" sz="1100">
                          <a:solidFill>
                            <a:schemeClr val="accent3"/>
                          </a:solidFill>
                          <a:latin typeface="+mn-ea"/>
                          <a:ea typeface="+mn-ea"/>
                        </a:rPr>
                        <a:t/>
                      </a:r>
                      <a:br>
                        <a:rPr lang="ja-JP" altLang="en-US" sz="1100">
                          <a:solidFill>
                            <a:schemeClr val="accent3"/>
                          </a:solidFill>
                          <a:latin typeface="+mn-ea"/>
                          <a:ea typeface="+mn-ea"/>
                        </a:rPr>
                      </a:br>
                      <a:r>
                        <a:rPr kumimoji="1" lang="ja-JP" altLang="en-US" sz="1100" b="0" i="0" kern="1200">
                          <a:solidFill>
                            <a:schemeClr val="accent3"/>
                          </a:solidFill>
                          <a:effectLst/>
                          <a:latin typeface="+mn-ea"/>
                          <a:ea typeface="+mn-ea"/>
                          <a:cs typeface="+mn-cs"/>
                        </a:rPr>
                        <a:t>③契約サービス詳細：</a:t>
                      </a:r>
                      <a:r>
                        <a:rPr kumimoji="1" lang="en" altLang="ja-JP" sz="1100" b="0" i="0" kern="1200" dirty="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a:t>
                      </a:r>
                      <a:r>
                        <a:rPr kumimoji="1" lang="en-US" altLang="ja-JP" sz="1100" b="0" i="0" kern="1200" dirty="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ライト　制作・掲載費</a:t>
                      </a:r>
                      <a:endParaRPr lang="en-US" altLang="ja-JP" sz="1100" dirty="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4497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n-ea"/>
                          <a:ea typeface="+mn-ea"/>
                        </a:rPr>
                        <a:t>掲載期間</a:t>
                      </a:r>
                      <a:endParaRPr kumimoji="1" lang="ja-JP" altLang="en-US" sz="11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accent3"/>
                          </a:solidFill>
                          <a:latin typeface="+mn-ea"/>
                          <a:ea typeface="+mn-ea"/>
                          <a:cs typeface="Meiryo UI" panose="020B0604030504040204" pitchFamily="50" charset="-128"/>
                        </a:rPr>
                        <a:t>1</a:t>
                      </a:r>
                      <a:r>
                        <a:rPr lang="ja-JP" altLang="en-US" sz="1100" dirty="0">
                          <a:solidFill>
                            <a:schemeClr val="accent3"/>
                          </a:solidFill>
                          <a:latin typeface="+mn-ea"/>
                          <a:ea typeface="+mn-ea"/>
                          <a:cs typeface="Meiryo UI" panose="020B0604030504040204" pitchFamily="50" charset="-128"/>
                        </a:rPr>
                        <a:t>ヶ月間（平日掲載開始）</a:t>
                      </a:r>
                      <a:endParaRPr lang="en-US" altLang="ja-JP" sz="110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dirty="0">
                          <a:solidFill>
                            <a:schemeClr val="accent3"/>
                          </a:solidFill>
                          <a:latin typeface="+mn-ea"/>
                          <a:ea typeface="+mn-ea"/>
                          <a:cs typeface="Meiryo UI" panose="020B0604030504040204" pitchFamily="50" charset="-128"/>
                        </a:rPr>
                        <a:t>タイアップページは、掲載開始日の前営業日までにアップし、</a:t>
                      </a:r>
                      <a:r>
                        <a:rPr lang="en-US" altLang="ja-JP" sz="1050" dirty="0">
                          <a:solidFill>
                            <a:schemeClr val="accent3"/>
                          </a:solidFill>
                          <a:latin typeface="+mn-ea"/>
                          <a:ea typeface="+mn-ea"/>
                          <a:cs typeface="Meiryo UI" panose="020B0604030504040204" pitchFamily="50" charset="-128"/>
                        </a:rPr>
                        <a:t>Yahoo!</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dirty="0">
                          <a:solidFill>
                            <a:schemeClr val="accent3"/>
                          </a:solidFill>
                          <a:latin typeface="+mn-ea"/>
                          <a:ea typeface="+mn-ea"/>
                          <a:cs typeface="Meiryo UI" panose="020B0604030504040204" pitchFamily="50" charset="-128"/>
                        </a:rPr>
                        <a:t>の記事一覧ページに見出しリンクが</a:t>
                      </a:r>
                      <a:r>
                        <a:rPr lang="ja-JP" altLang="en-US" sz="1050">
                          <a:solidFill>
                            <a:schemeClr val="accent3"/>
                          </a:solidFill>
                          <a:latin typeface="+mn-ea"/>
                          <a:ea typeface="+mn-ea"/>
                          <a:cs typeface="Meiryo UI" panose="020B0604030504040204" pitchFamily="50" charset="-128"/>
                        </a:rPr>
                        <a:t>掲載されます。</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dirty="0">
                          <a:solidFill>
                            <a:schemeClr val="accent3"/>
                          </a:solidFill>
                          <a:latin typeface="+mn-ea"/>
                          <a:ea typeface="+mn-ea"/>
                          <a:cs typeface="Meiryo UI" panose="020B0604030504040204" pitchFamily="50" charset="-128"/>
                        </a:rPr>
                        <a:t>最長で掲載開始</a:t>
                      </a:r>
                      <a:r>
                        <a:rPr lang="ja-JP" altLang="en-US" sz="1050">
                          <a:solidFill>
                            <a:schemeClr val="accent3"/>
                          </a:solidFill>
                          <a:latin typeface="+mn-ea"/>
                          <a:ea typeface="+mn-ea"/>
                          <a:cs typeface="Meiryo UI" panose="020B0604030504040204" pitchFamily="50" charset="-128"/>
                        </a:rPr>
                        <a:t>日より</a:t>
                      </a:r>
                      <a:r>
                        <a:rPr lang="en-US" altLang="ja-JP" sz="1050" dirty="0">
                          <a:solidFill>
                            <a:schemeClr val="accent3"/>
                          </a:solidFill>
                          <a:latin typeface="+mn-ea"/>
                          <a:ea typeface="+mn-ea"/>
                          <a:cs typeface="Meiryo UI" panose="020B0604030504040204" pitchFamily="50" charset="-128"/>
                        </a:rPr>
                        <a:t>1</a:t>
                      </a:r>
                      <a:r>
                        <a:rPr lang="ja-JP" altLang="en-US" sz="1050">
                          <a:solidFill>
                            <a:schemeClr val="accent3"/>
                          </a:solidFill>
                          <a:latin typeface="+mn-ea"/>
                          <a:ea typeface="+mn-ea"/>
                          <a:cs typeface="Meiryo UI" panose="020B0604030504040204" pitchFamily="50" charset="-128"/>
                        </a:rPr>
                        <a:t>年間</a:t>
                      </a:r>
                      <a:r>
                        <a:rPr lang="ja-JP" altLang="en-US" sz="1050" dirty="0">
                          <a:solidFill>
                            <a:schemeClr val="accent3"/>
                          </a:solidFill>
                          <a:latin typeface="+mn-ea"/>
                          <a:ea typeface="+mn-ea"/>
                          <a:cs typeface="Meiryo UI" panose="020B0604030504040204" pitchFamily="50" charset="-128"/>
                        </a:rPr>
                        <a:t>の掲載が可能です。ただし、</a:t>
                      </a:r>
                      <a:r>
                        <a:rPr lang="en-US" altLang="ja-JP" sz="1050" dirty="0">
                          <a:solidFill>
                            <a:schemeClr val="accent3"/>
                          </a:solidFill>
                          <a:latin typeface="+mn-ea"/>
                          <a:ea typeface="+mn-ea"/>
                          <a:cs typeface="Meiryo UI" panose="020B0604030504040204" pitchFamily="50" charset="-128"/>
                        </a:rPr>
                        <a:t>Yahoo!</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dirty="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dirty="0">
                          <a:solidFill>
                            <a:schemeClr val="accent3"/>
                          </a:solidFill>
                          <a:latin typeface="+mn-ea"/>
                          <a:ea typeface="+mn-ea"/>
                          <a:cs typeface="Meiryo UI" panose="020B0604030504040204" pitchFamily="50" charset="-128"/>
                        </a:rPr>
                        <a:t>内の編集誘導</a:t>
                      </a:r>
                      <a:r>
                        <a:rPr lang="ja-JP" altLang="en-US" sz="1050">
                          <a:solidFill>
                            <a:schemeClr val="accent3"/>
                          </a:solidFill>
                          <a:latin typeface="+mn-ea"/>
                          <a:ea typeface="+mn-ea"/>
                          <a:cs typeface="Meiryo UI" panose="020B0604030504040204" pitchFamily="50" charset="-128"/>
                        </a:rPr>
                        <a:t>（</a:t>
                      </a:r>
                      <a:r>
                        <a:rPr lang="en-US" altLang="ja-JP" sz="1050" dirty="0">
                          <a:solidFill>
                            <a:schemeClr val="accent3"/>
                          </a:solidFill>
                          <a:latin typeface="+mn-ea"/>
                          <a:ea typeface="+mn-ea"/>
                          <a:cs typeface="Meiryo UI" panose="020B0604030504040204" pitchFamily="50" charset="-128"/>
                        </a:rPr>
                        <a:t>P12</a:t>
                      </a:r>
                      <a:r>
                        <a:rPr lang="ja-JP" altLang="en-US" sz="1050">
                          <a:solidFill>
                            <a:schemeClr val="accent3"/>
                          </a:solidFill>
                          <a:latin typeface="+mn-ea"/>
                          <a:ea typeface="+mn-ea"/>
                          <a:cs typeface="Meiryo UI" panose="020B0604030504040204" pitchFamily="50" charset="-128"/>
                        </a:rPr>
                        <a:t>参照</a:t>
                      </a:r>
                      <a:r>
                        <a:rPr lang="ja-JP" altLang="en-US" sz="1050" dirty="0">
                          <a:solidFill>
                            <a:schemeClr val="accent3"/>
                          </a:solidFill>
                          <a:latin typeface="+mn-ea"/>
                          <a:ea typeface="+mn-ea"/>
                          <a:cs typeface="Meiryo UI" panose="020B0604030504040204" pitchFamily="50" charset="-128"/>
                        </a:rPr>
                        <a:t>）は、最初の</a:t>
                      </a:r>
                      <a:r>
                        <a:rPr kumimoji="1" lang="en-US" altLang="ja-JP" sz="1050" kern="1200" dirty="0">
                          <a:solidFill>
                            <a:schemeClr val="accent3"/>
                          </a:solidFill>
                          <a:latin typeface="+mn-ea"/>
                          <a:ea typeface="+mn-ea"/>
                          <a:cs typeface="Meiryo UI" panose="020B0604030504040204" pitchFamily="50" charset="-128"/>
                        </a:rPr>
                        <a:t>1</a:t>
                      </a:r>
                      <a:r>
                        <a:rPr kumimoji="1" lang="ja-JP" altLang="en-US" sz="1050" kern="1200" dirty="0">
                          <a:solidFill>
                            <a:schemeClr val="accent3"/>
                          </a:solidFill>
                          <a:latin typeface="+mn-ea"/>
                          <a:ea typeface="+mn-ea"/>
                          <a:cs typeface="Meiryo UI" panose="020B0604030504040204" pitchFamily="50" charset="-128"/>
                        </a:rPr>
                        <a:t>ヶ月間</a:t>
                      </a:r>
                      <a:r>
                        <a:rPr lang="ja-JP" altLang="en-US" sz="1050" dirty="0">
                          <a:solidFill>
                            <a:schemeClr val="accent3"/>
                          </a:solidFill>
                          <a:latin typeface="+mn-ea"/>
                          <a:ea typeface="+mn-ea"/>
                          <a:cs typeface="Meiryo UI" panose="020B0604030504040204" pitchFamily="50" charset="-128"/>
                        </a:rPr>
                        <a:t>のみの掲載</a:t>
                      </a:r>
                      <a:r>
                        <a:rPr lang="ja-JP" altLang="en-US" sz="1050">
                          <a:solidFill>
                            <a:schemeClr val="accent3"/>
                          </a:solidFill>
                          <a:latin typeface="+mn-ea"/>
                          <a:ea typeface="+mn-ea"/>
                          <a:cs typeface="Meiryo UI" panose="020B0604030504040204" pitchFamily="50" charset="-128"/>
                        </a:rPr>
                        <a:t>となります。</a:t>
                      </a:r>
                      <a:endParaRPr lang="ja-JP" altLang="en-US" sz="1050" dirty="0">
                        <a:solidFill>
                          <a:schemeClr val="accent3"/>
                        </a:solidFill>
                        <a:latin typeface="+mn-ea"/>
                        <a:ea typeface="+mn-ea"/>
                        <a:cs typeface="Meiryo UI"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34631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accent3"/>
                          </a:solidFill>
                          <a:effectLst/>
                          <a:uLnTx/>
                          <a:uFillTx/>
                          <a:latin typeface="+mn-ea"/>
                          <a:ea typeface="+mn-ea"/>
                        </a:rPr>
                        <a:t>■誘導広告</a:t>
                      </a:r>
                      <a:endParaRPr kumimoji="1" lang="en-US" altLang="ja-JP" sz="1100" b="0" u="none" strike="noStrike" kern="1200" cap="none" spc="0" normalizeH="0" baseline="0" noProof="0" dirty="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400</a:t>
                      </a:r>
                      <a:r>
                        <a:rPr kumimoji="1" lang="ja-JP" altLang="en-US" sz="1100" b="0" u="none" strike="noStrike" kern="1200" cap="none" spc="0" normalizeH="0" baseline="0" noProof="0" dirty="0">
                          <a:ln>
                            <a:noFill/>
                          </a:ln>
                          <a:solidFill>
                            <a:schemeClr val="accent3"/>
                          </a:solidFill>
                          <a:effectLst/>
                          <a:uLnTx/>
                          <a:uFillTx/>
                          <a:latin typeface="+mn-ea"/>
                          <a:ea typeface="+mn-ea"/>
                          <a:cs typeface="+mn-cs"/>
                        </a:rPr>
                        <a:t>万円～</a:t>
                      </a:r>
                      <a:r>
                        <a:rPr kumimoji="1" lang="ja-JP" altLang="en-US" sz="1100" b="0" u="none" strike="noStrike" kern="1200" cap="none" spc="0" normalizeH="0" baseline="0" noProof="0">
                          <a:ln>
                            <a:noFill/>
                          </a:ln>
                          <a:solidFill>
                            <a:schemeClr val="accent3"/>
                          </a:solidFill>
                          <a:effectLst/>
                          <a:uLnTx/>
                          <a:uFillTx/>
                          <a:latin typeface="+mn-ea"/>
                          <a:ea typeface="+mn-ea"/>
                          <a:cs typeface="+mn-cs"/>
                        </a:rPr>
                        <a:t>（ネット</a:t>
                      </a: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a:t>
                      </a:r>
                      <a:r>
                        <a:rPr kumimoji="1" lang="ja-JP" altLang="en-US" sz="1100" b="0" u="none" strike="noStrike" kern="1200" cap="none" spc="0" normalizeH="0" baseline="0" noProof="0">
                          <a:ln>
                            <a:noFill/>
                          </a:ln>
                          <a:solidFill>
                            <a:schemeClr val="accent3"/>
                          </a:solidFill>
                          <a:effectLst/>
                          <a:uLnTx/>
                          <a:uFillTx/>
                          <a:latin typeface="+mn-ea"/>
                          <a:ea typeface="+mn-ea"/>
                          <a:cs typeface="+mn-cs"/>
                        </a:rPr>
                        <a:t>税別）</a:t>
                      </a:r>
                      <a:r>
                        <a:rPr kumimoji="1" lang="ja-JP" altLang="en-US" sz="1100" b="0" u="none" strike="noStrike" kern="1200" cap="none" spc="0" normalizeH="0" baseline="0" noProof="0" dirty="0">
                          <a:ln>
                            <a:noFill/>
                          </a:ln>
                          <a:solidFill>
                            <a:schemeClr val="accent3"/>
                          </a:solidFill>
                          <a:effectLst/>
                          <a:uLnTx/>
                          <a:uFillTx/>
                          <a:latin typeface="+mn-ea"/>
                          <a:ea typeface="+mn-ea"/>
                        </a:rPr>
                        <a:t>／</a:t>
                      </a:r>
                      <a:r>
                        <a:rPr kumimoji="1" lang="en-US" altLang="ja-JP" sz="1100" b="0" u="none" strike="noStrike" kern="1200" cap="none" spc="0" normalizeH="0" baseline="0" noProof="0" dirty="0">
                          <a:ln>
                            <a:noFill/>
                          </a:ln>
                          <a:solidFill>
                            <a:schemeClr val="accent3"/>
                          </a:solidFill>
                          <a:effectLst/>
                          <a:uLnTx/>
                          <a:uFillTx/>
                          <a:latin typeface="+mn-ea"/>
                          <a:ea typeface="+mn-ea"/>
                        </a:rPr>
                        <a:t>Yahoo!</a:t>
                      </a:r>
                      <a:r>
                        <a:rPr kumimoji="1" lang="ja-JP" altLang="en-US" sz="1100" b="0" u="none" strike="noStrike" kern="1200" cap="none" spc="0" normalizeH="0" baseline="0" noProof="0" dirty="0">
                          <a:ln>
                            <a:noFill/>
                          </a:ln>
                          <a:solidFill>
                            <a:schemeClr val="accent3"/>
                          </a:solidFill>
                          <a:effectLst/>
                          <a:uLnTx/>
                          <a:uFillTx/>
                          <a:latin typeface="+mn-ea"/>
                          <a:ea typeface="+mn-ea"/>
                        </a:rPr>
                        <a:t>ディプレイ広告の広告管理ツールからお申し込み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予約型の場合、</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500</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万円～（グロス</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税別）となります</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dirty="0">
                          <a:solidFill>
                            <a:schemeClr val="accent3"/>
                          </a:solidFill>
                          <a:effectLst/>
                          <a:latin typeface="+mn-ea"/>
                          <a:ea typeface="+mn-ea"/>
                          <a:cs typeface="+mn-cs"/>
                        </a:rPr>
                        <a:t>※</a:t>
                      </a:r>
                      <a:r>
                        <a:rPr kumimoji="1" lang="ja-JP" altLang="en-US" sz="1050" b="0" i="0" u="none" strike="noStrike" kern="1200">
                          <a:solidFill>
                            <a:schemeClr val="accent3"/>
                          </a:solidFill>
                          <a:effectLst/>
                          <a:latin typeface="+mn-ea"/>
                          <a:ea typeface="+mn-ea"/>
                          <a:cs typeface="+mn-cs"/>
                        </a:rPr>
                        <a:t>クリエイティブは原則として申込者・協賛社様に制作いただきます​。</a:t>
                      </a:r>
                      <a:endParaRPr kumimoji="1" lang="en-US" altLang="ja-JP" sz="1050" b="0" i="0" u="none" strike="noStrike" kern="1200" dirty="0">
                        <a:solidFill>
                          <a:schemeClr val="accent3"/>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mn-cs"/>
                        </a:rPr>
                        <a:t>※</a:t>
                      </a:r>
                      <a:r>
                        <a:rPr kumimoji="1" lang="ja-JP" altLang="en-US" sz="1050" b="0" i="0" u="none" strike="noStrike" kern="1200" cap="none" spc="0" normalizeH="0" baseline="0" noProof="0">
                          <a:ln>
                            <a:noFill/>
                          </a:ln>
                          <a:solidFill>
                            <a:schemeClr val="accent3"/>
                          </a:solidFill>
                          <a:effectLst/>
                          <a:uLnTx/>
                          <a:uFillTx/>
                          <a:latin typeface="+mn-ea"/>
                          <a:ea typeface="+mn-ea"/>
                          <a:cs typeface="+mn-cs"/>
                        </a:rPr>
                        <a:t>官公庁</a:t>
                      </a:r>
                      <a:r>
                        <a:rPr kumimoji="1" lang="ja-JP" altLang="en-US" sz="1050" b="0" i="0" kern="1200">
                          <a:solidFill>
                            <a:schemeClr val="accent3"/>
                          </a:solidFill>
                          <a:effectLst/>
                          <a:latin typeface="+mn-ea"/>
                          <a:ea typeface="+mn-ea"/>
                          <a:cs typeface="+mn-cs"/>
                        </a:rPr>
                        <a:t>の場合、</a:t>
                      </a:r>
                      <a:r>
                        <a:rPr kumimoji="1" lang="en-US" altLang="ja-JP" sz="1050" b="0" i="0" kern="1200" dirty="0">
                          <a:solidFill>
                            <a:schemeClr val="accent3"/>
                          </a:solidFill>
                          <a:effectLst/>
                          <a:latin typeface="+mn-ea"/>
                          <a:ea typeface="+mn-ea"/>
                          <a:cs typeface="+mn-cs"/>
                        </a:rPr>
                        <a:t>200</a:t>
                      </a:r>
                      <a:r>
                        <a:rPr kumimoji="1" lang="ja-JP" altLang="en-US" sz="1050" b="0" i="0" kern="1200">
                          <a:solidFill>
                            <a:schemeClr val="accent3"/>
                          </a:solidFill>
                          <a:effectLst/>
                          <a:latin typeface="+mn-ea"/>
                          <a:ea typeface="+mn-ea"/>
                          <a:cs typeface="+mn-cs"/>
                        </a:rPr>
                        <a:t>万円</a:t>
                      </a:r>
                      <a:r>
                        <a:rPr kumimoji="1" lang="en-US" altLang="ja-JP" sz="1050" b="0" i="0" kern="1200" dirty="0">
                          <a:solidFill>
                            <a:schemeClr val="accent3"/>
                          </a:solidFill>
                          <a:effectLst/>
                          <a:latin typeface="+mn-ea"/>
                          <a:ea typeface="+mn-ea"/>
                          <a:cs typeface="+mn-cs"/>
                        </a:rPr>
                        <a:t>〜  (</a:t>
                      </a:r>
                      <a:r>
                        <a:rPr kumimoji="1" lang="ja-JP" altLang="en-US" sz="1050" b="0" i="0" kern="1200">
                          <a:solidFill>
                            <a:schemeClr val="accent3"/>
                          </a:solidFill>
                          <a:effectLst/>
                          <a:latin typeface="+mn-ea"/>
                          <a:ea typeface="+mn-ea"/>
                          <a:cs typeface="+mn-cs"/>
                        </a:rPr>
                        <a:t>ネット</a:t>
                      </a:r>
                      <a:r>
                        <a:rPr kumimoji="1" lang="en-US" altLang="ja-JP" sz="1050" b="0" i="0" kern="1200" dirty="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税別）、予約型の場合は</a:t>
                      </a:r>
                      <a:r>
                        <a:rPr kumimoji="1" lang="en-US" altLang="ja-JP" sz="1050" b="0" i="0" kern="1200" dirty="0">
                          <a:solidFill>
                            <a:schemeClr val="accent3"/>
                          </a:solidFill>
                          <a:effectLst/>
                          <a:latin typeface="+mn-ea"/>
                          <a:ea typeface="+mn-ea"/>
                          <a:cs typeface="+mn-cs"/>
                        </a:rPr>
                        <a:t>250</a:t>
                      </a:r>
                      <a:r>
                        <a:rPr kumimoji="1" lang="ja-JP" altLang="en-US" sz="1050" b="0" i="0" kern="1200">
                          <a:solidFill>
                            <a:schemeClr val="accent3"/>
                          </a:solidFill>
                          <a:effectLst/>
                          <a:latin typeface="+mn-ea"/>
                          <a:ea typeface="+mn-ea"/>
                          <a:cs typeface="+mn-cs"/>
                        </a:rPr>
                        <a:t>万円</a:t>
                      </a:r>
                      <a:r>
                        <a:rPr kumimoji="1" lang="en-US" altLang="ja-JP" sz="1050" b="0" i="0" kern="1200" dirty="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（グロス</a:t>
                      </a:r>
                      <a:r>
                        <a:rPr kumimoji="1" lang="en-US" altLang="ja-JP" sz="1050" b="0" i="0" kern="1200" dirty="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税別）でのお申し込みが可能です。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accent3"/>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rPr>
                        <a:t>100</a:t>
                      </a:r>
                      <a:r>
                        <a:rPr kumimoji="1" lang="ja-JP" altLang="en-US" sz="1100" b="0" u="none" strike="noStrike" kern="1200" cap="none" spc="0" normalizeH="0" baseline="0" noProof="0" dirty="0">
                          <a:ln>
                            <a:noFill/>
                          </a:ln>
                          <a:solidFill>
                            <a:schemeClr val="accent3"/>
                          </a:solidFill>
                          <a:effectLst/>
                          <a:uLnTx/>
                          <a:uFillTx/>
                          <a:latin typeface="+mn-ea"/>
                          <a:ea typeface="+mn-ea"/>
                        </a:rPr>
                        <a:t>万円～</a:t>
                      </a:r>
                      <a:r>
                        <a:rPr kumimoji="1" lang="ja-JP" altLang="en-US" sz="1100" b="0" u="none" strike="noStrike" kern="1200" cap="none" spc="0" normalizeH="0" baseline="0" noProof="0">
                          <a:ln>
                            <a:noFill/>
                          </a:ln>
                          <a:solidFill>
                            <a:schemeClr val="accent3"/>
                          </a:solidFill>
                          <a:effectLst/>
                          <a:uLnTx/>
                          <a:uFillTx/>
                          <a:latin typeface="+mn-ea"/>
                          <a:ea typeface="+mn-ea"/>
                        </a:rPr>
                        <a:t>（ネット</a:t>
                      </a:r>
                      <a:r>
                        <a:rPr kumimoji="1" lang="en-US" altLang="ja-JP" sz="1100" b="0" u="none" strike="noStrike" kern="1200" cap="none" spc="0" normalizeH="0" baseline="0" noProof="0" dirty="0">
                          <a:ln>
                            <a:noFill/>
                          </a:ln>
                          <a:solidFill>
                            <a:schemeClr val="accent3"/>
                          </a:solidFill>
                          <a:effectLst/>
                          <a:uLnTx/>
                          <a:uFillTx/>
                          <a:latin typeface="+mn-ea"/>
                          <a:ea typeface="+mn-ea"/>
                        </a:rPr>
                        <a:t>/</a:t>
                      </a:r>
                      <a:r>
                        <a:rPr kumimoji="1" lang="ja-JP" altLang="en-US" sz="1100" b="0" u="none" strike="noStrike" kern="1200" cap="none" spc="0" normalizeH="0" baseline="0" noProof="0">
                          <a:ln>
                            <a:noFill/>
                          </a:ln>
                          <a:solidFill>
                            <a:schemeClr val="accent3"/>
                          </a:solidFill>
                          <a:effectLst/>
                          <a:uLnTx/>
                          <a:uFillTx/>
                          <a:latin typeface="+mn-ea"/>
                          <a:ea typeface="+mn-ea"/>
                        </a:rPr>
                        <a:t>税別）</a:t>
                      </a:r>
                      <a:r>
                        <a:rPr kumimoji="1" lang="ja-JP" altLang="en-US" sz="1100" b="0" u="none" strike="noStrike" kern="1200" cap="none" spc="0" normalizeH="0" baseline="0" noProof="0" dirty="0">
                          <a:ln>
                            <a:noFill/>
                          </a:ln>
                          <a:solidFill>
                            <a:schemeClr val="accent3"/>
                          </a:solidFill>
                          <a:effectLst/>
                          <a:uLnTx/>
                          <a:uFillTx/>
                          <a:latin typeface="+mn-ea"/>
                          <a:ea typeface="+mn-ea"/>
                        </a:rPr>
                        <a:t>／事前見積もり：必要／専用フォームからお申し込み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企画内容によって、別途費用が発生する場合</a:t>
                      </a:r>
                      <a:r>
                        <a:rPr kumimoji="1" lang="ja-JP" altLang="en-US" sz="1050" b="0" u="none" strike="noStrike" kern="1200" cap="none" spc="0" normalizeH="0" baseline="0" noProof="0">
                          <a:ln>
                            <a:noFill/>
                          </a:ln>
                          <a:solidFill>
                            <a:schemeClr val="accent3"/>
                          </a:solidFill>
                          <a:effectLst/>
                          <a:uLnTx/>
                          <a:uFillTx/>
                          <a:latin typeface="+mn-ea"/>
                          <a:ea typeface="+mn-ea"/>
                        </a:rPr>
                        <a:t>があります。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料金には、スポンサードコンテンツ及び編集誘導枠の制作</a:t>
                      </a:r>
                      <a:r>
                        <a:rPr kumimoji="1" lang="ja-JP" altLang="en-US" sz="1050" b="0" u="none" strike="noStrike" kern="1200" cap="none" spc="0" normalizeH="0" baseline="0" noProof="0">
                          <a:ln>
                            <a:noFill/>
                          </a:ln>
                          <a:solidFill>
                            <a:schemeClr val="accent3"/>
                          </a:solidFill>
                          <a:effectLst/>
                          <a:uLnTx/>
                          <a:uFillTx/>
                          <a:latin typeface="+mn-ea"/>
                          <a:ea typeface="+mn-ea"/>
                        </a:rPr>
                        <a:t>・掲載が含まれます。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07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dirty="0">
                          <a:ln>
                            <a:noFill/>
                          </a:ln>
                          <a:solidFill>
                            <a:schemeClr val="accent3"/>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accent3"/>
                          </a:solidFill>
                          <a:effectLst/>
                          <a:uLnTx/>
                          <a:uFillTx/>
                          <a:latin typeface="+mn-ea"/>
                          <a:ea typeface="+mn-ea"/>
                        </a:rPr>
                        <a:t>2</a:t>
                      </a:r>
                      <a:r>
                        <a:rPr kumimoji="1" lang="ja-JP" altLang="en-US" sz="1100" b="0" u="none" strike="noStrike" kern="1200" cap="none" spc="0" normalizeH="0" baseline="0" noProof="0" dirty="0">
                          <a:ln>
                            <a:noFill/>
                          </a:ln>
                          <a:solidFill>
                            <a:schemeClr val="accent3"/>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dirty="0">
                          <a:ln>
                            <a:noFill/>
                          </a:ln>
                          <a:solidFill>
                            <a:schemeClr val="accent3"/>
                          </a:solidFill>
                          <a:effectLst/>
                          <a:uLnTx/>
                          <a:uFillTx/>
                          <a:latin typeface="+mn-ea"/>
                          <a:ea typeface="+mn-ea"/>
                        </a:rPr>
                        <a:t>原則</a:t>
                      </a:r>
                      <a:r>
                        <a:rPr kumimoji="1" lang="ja-JP" altLang="en-US" sz="1050" b="1" u="none" strike="noStrike" kern="1200" cap="none" spc="0" normalizeH="0" baseline="0" noProof="0">
                          <a:ln>
                            <a:noFill/>
                          </a:ln>
                          <a:solidFill>
                            <a:schemeClr val="accent3"/>
                          </a:solidFill>
                          <a:effectLst/>
                          <a:uLnTx/>
                          <a:uFillTx/>
                          <a:latin typeface="+mn-ea"/>
                          <a:ea typeface="+mn-ea"/>
                        </a:rPr>
                        <a:t>として</a:t>
                      </a:r>
                      <a:r>
                        <a:rPr kumimoji="1" lang="en-US" altLang="ja-JP" sz="1050" b="1" u="none" strike="noStrike" kern="1200" cap="none" spc="0" normalizeH="0" baseline="0" noProof="0" dirty="0">
                          <a:ln>
                            <a:noFill/>
                          </a:ln>
                          <a:solidFill>
                            <a:schemeClr val="accent3"/>
                          </a:solidFill>
                          <a:effectLst/>
                          <a:uLnTx/>
                          <a:uFillTx/>
                          <a:latin typeface="+mn-ea"/>
                          <a:ea typeface="+mn-ea"/>
                        </a:rPr>
                        <a:t>2</a:t>
                      </a:r>
                      <a:r>
                        <a:rPr kumimoji="1" lang="ja-JP" altLang="en-US" sz="1050" b="1" u="none" strike="noStrike" kern="1200" cap="none" spc="0" normalizeH="0" baseline="0" noProof="0">
                          <a:ln>
                            <a:noFill/>
                          </a:ln>
                          <a:solidFill>
                            <a:schemeClr val="accent3"/>
                          </a:solidFill>
                          <a:effectLst/>
                          <a:uLnTx/>
                          <a:uFillTx/>
                          <a:latin typeface="+mn-ea"/>
                          <a:ea typeface="+mn-ea"/>
                        </a:rPr>
                        <a:t>社</a:t>
                      </a: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dirty="0">
                          <a:ln>
                            <a:noFill/>
                          </a:ln>
                          <a:solidFill>
                            <a:schemeClr val="accent3"/>
                          </a:solidFill>
                          <a:effectLst/>
                          <a:uLnTx/>
                          <a:uFillTx/>
                          <a:latin typeface="+mn-ea"/>
                          <a:ea typeface="+mn-ea"/>
                        </a:rPr>
                        <a:t>月にご協賛社数を限定させていただきます。</a:t>
                      </a:r>
                      <a:r>
                        <a:rPr kumimoji="1" lang="ja-JP" altLang="en-US" sz="1050" b="0" u="none" strike="noStrike" kern="1200" cap="none" spc="0" normalizeH="0" baseline="0" noProof="0" dirty="0">
                          <a:ln>
                            <a:noFill/>
                          </a:ln>
                          <a:solidFill>
                            <a:schemeClr val="accent3"/>
                          </a:solidFill>
                          <a:effectLst/>
                          <a:uLnTx/>
                          <a:uFillTx/>
                          <a:latin typeface="+mn-ea"/>
                          <a:ea typeface="+mn-ea"/>
                        </a:rPr>
                        <a:t>空き枠の状況は弊社に</a:t>
                      </a:r>
                      <a:r>
                        <a:rPr kumimoji="1" lang="ja-JP" altLang="en-US" sz="1050" b="0" u="none" strike="noStrike" kern="1200" cap="none" spc="0" normalizeH="0" baseline="0" noProof="0">
                          <a:ln>
                            <a:noFill/>
                          </a:ln>
                          <a:solidFill>
                            <a:schemeClr val="accent3"/>
                          </a:solidFill>
                          <a:effectLst/>
                          <a:uLnTx/>
                          <a:uFillTx/>
                          <a:latin typeface="+mn-ea"/>
                          <a:ea typeface="+mn-ea"/>
                        </a:rPr>
                        <a:t>お問い合わせください。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所定の方法によるお申し込み契約の成立後はキャンセルは不可</a:t>
                      </a:r>
                      <a:r>
                        <a:rPr kumimoji="1" lang="ja-JP" altLang="en-US" sz="1050" b="0" u="none" strike="noStrike" kern="1200" cap="none" spc="0" normalizeH="0" baseline="0" noProof="0">
                          <a:ln>
                            <a:noFill/>
                          </a:ln>
                          <a:solidFill>
                            <a:schemeClr val="accent3"/>
                          </a:solidFill>
                          <a:effectLst/>
                          <a:uLnTx/>
                          <a:uFillTx/>
                          <a:latin typeface="+mn-ea"/>
                          <a:ea typeface="+mn-ea"/>
                        </a:rPr>
                        <a:t>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mn-ea"/>
                          <a:ea typeface="+mn-ea"/>
                        </a:rPr>
                        <a:t>5</a:t>
                      </a:r>
                      <a:r>
                        <a:rPr kumimoji="1" lang="ja-JP" altLang="en-US" sz="1050" b="0" u="none" strike="noStrike" kern="1200" cap="none" spc="0" normalizeH="0" baseline="0" noProof="0" dirty="0">
                          <a:ln>
                            <a:noFill/>
                          </a:ln>
                          <a:solidFill>
                            <a:schemeClr val="accent3"/>
                          </a:solidFill>
                          <a:effectLst/>
                          <a:uLnTx/>
                          <a:uFillTx/>
                          <a:latin typeface="+mn-ea"/>
                          <a:ea typeface="+mn-ea"/>
                        </a:rPr>
                        <a:t>営業日前までに掲載期間のご連絡をメール</a:t>
                      </a:r>
                      <a:r>
                        <a:rPr kumimoji="1" lang="ja-JP" altLang="en-US" sz="1050" b="0" u="none" strike="noStrike" kern="1200" cap="none" spc="0" normalizeH="0" baseline="0" noProof="0">
                          <a:ln>
                            <a:noFill/>
                          </a:ln>
                          <a:solidFill>
                            <a:schemeClr val="accent3"/>
                          </a:solidFill>
                          <a:effectLst/>
                          <a:uLnTx/>
                          <a:uFillTx/>
                          <a:latin typeface="+mn-ea"/>
                          <a:ea typeface="+mn-ea"/>
                        </a:rPr>
                        <a:t>でいただきます。</a:t>
                      </a:r>
                      <a:endParaRPr kumimoji="1" lang="ja-JP" altLang="en-US"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4028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n-ea"/>
                          <a:ea typeface="+mn-ea"/>
                        </a:rPr>
                        <a:t>有効期限</a:t>
                      </a:r>
                      <a:endParaRPr kumimoji="1" lang="ja-JP" altLang="en-US" sz="11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accent3"/>
                          </a:solidFill>
                          <a:latin typeface="+mn-ea"/>
                          <a:ea typeface="+mn-ea"/>
                          <a:cs typeface="Meiryo UI" panose="020B0604030504040204" pitchFamily="50" charset="-128"/>
                        </a:rPr>
                        <a:t>2023</a:t>
                      </a:r>
                      <a:r>
                        <a:rPr lang="ja-JP" altLang="en-US" sz="1100">
                          <a:solidFill>
                            <a:schemeClr val="accent3"/>
                          </a:solidFill>
                          <a:latin typeface="+mn-ea"/>
                          <a:ea typeface="+mn-ea"/>
                          <a:cs typeface="Meiryo UI" panose="020B0604030504040204" pitchFamily="50" charset="-128"/>
                        </a:rPr>
                        <a:t>年</a:t>
                      </a:r>
                      <a:r>
                        <a:rPr lang="en-US" altLang="ja-JP" sz="1100" dirty="0">
                          <a:solidFill>
                            <a:schemeClr val="accent3"/>
                          </a:solidFill>
                          <a:latin typeface="+mn-ea"/>
                          <a:ea typeface="+mn-ea"/>
                          <a:cs typeface="Meiryo UI" panose="020B0604030504040204" pitchFamily="50" charset="-128"/>
                        </a:rPr>
                        <a:t>9</a:t>
                      </a:r>
                      <a:r>
                        <a:rPr lang="ja-JP" altLang="en-US" sz="1100">
                          <a:solidFill>
                            <a:schemeClr val="accent3"/>
                          </a:solidFill>
                          <a:latin typeface="+mn-ea"/>
                          <a:ea typeface="+mn-ea"/>
                          <a:cs typeface="Meiryo UI" panose="020B0604030504040204" pitchFamily="50" charset="-128"/>
                        </a:rPr>
                        <a:t>月</a:t>
                      </a:r>
                      <a:r>
                        <a:rPr lang="en-US" altLang="ja-JP" sz="1100" dirty="0">
                          <a:solidFill>
                            <a:schemeClr val="accent3"/>
                          </a:solidFill>
                          <a:latin typeface="+mn-ea"/>
                          <a:ea typeface="+mn-ea"/>
                          <a:cs typeface="Meiryo UI" panose="020B0604030504040204" pitchFamily="50" charset="-128"/>
                        </a:rPr>
                        <a:t>30</a:t>
                      </a:r>
                      <a:r>
                        <a:rPr lang="ja-JP" altLang="en-US" sz="1100">
                          <a:solidFill>
                            <a:schemeClr val="accent3"/>
                          </a:solidFill>
                          <a:latin typeface="+mn-ea"/>
                          <a:ea typeface="+mn-ea"/>
                          <a:cs typeface="Meiryo UI" panose="020B0604030504040204" pitchFamily="50" charset="-128"/>
                        </a:rPr>
                        <a:t>日掲載終了分</a:t>
                      </a:r>
                      <a:endParaRPr lang="ja-JP" altLang="en-US" sz="11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8916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accent3"/>
                          </a:solidFill>
                          <a:latin typeface="+mn-ea"/>
                          <a:ea typeface="+mn-ea"/>
                        </a:rPr>
                        <a:t>PV</a:t>
                      </a:r>
                      <a:r>
                        <a:rPr lang="ja-JP" altLang="en" sz="1100">
                          <a:solidFill>
                            <a:schemeClr val="accent3"/>
                          </a:solidFill>
                          <a:latin typeface="+mn-ea"/>
                          <a:ea typeface="+mn-ea"/>
                        </a:rPr>
                        <a:t>、</a:t>
                      </a:r>
                      <a:r>
                        <a:rPr lang="en" altLang="ja-JP" sz="1100" dirty="0">
                          <a:solidFill>
                            <a:schemeClr val="accent3"/>
                          </a:solidFill>
                          <a:latin typeface="+mn-ea"/>
                          <a:ea typeface="+mn-ea"/>
                        </a:rPr>
                        <a:t>UB</a:t>
                      </a:r>
                      <a:r>
                        <a:rPr lang="ja-JP" altLang="en" sz="1100">
                          <a:solidFill>
                            <a:schemeClr val="accent3"/>
                          </a:solidFill>
                          <a:latin typeface="+mn-ea"/>
                          <a:ea typeface="+mn-ea"/>
                        </a:rPr>
                        <a:t>、</a:t>
                      </a:r>
                      <a:r>
                        <a:rPr lang="ja-JP" altLang="en-US" sz="1100">
                          <a:solidFill>
                            <a:schemeClr val="accent3"/>
                          </a:solidFill>
                          <a:latin typeface="+mn-ea"/>
                          <a:ea typeface="+mn-ea"/>
                        </a:rPr>
                        <a:t>ページ内リンクのクリック数、訪問者の性別・性別</a:t>
                      </a:r>
                      <a:r>
                        <a:rPr lang="en-US" altLang="ja-JP" sz="1100" dirty="0">
                          <a:solidFill>
                            <a:schemeClr val="accent3"/>
                          </a:solidFill>
                          <a:latin typeface="+mn-ea"/>
                          <a:ea typeface="+mn-ea"/>
                        </a:rPr>
                        <a:t>×</a:t>
                      </a:r>
                      <a:r>
                        <a:rPr lang="ja-JP" altLang="en-US" sz="1100">
                          <a:solidFill>
                            <a:schemeClr val="accent3"/>
                          </a:solidFill>
                          <a:latin typeface="+mn-ea"/>
                          <a:ea typeface="+mn-ea"/>
                        </a:rPr>
                        <a:t>年齢層比率、アンケート結果</a:t>
                      </a:r>
                      <a:endParaRPr lang="en-US" altLang="ja-JP" sz="11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dirty="0">
                          <a:solidFill>
                            <a:schemeClr val="accent3"/>
                          </a:solidFill>
                          <a:latin typeface="+mn-ea"/>
                          <a:ea typeface="+mn-ea"/>
                          <a:cs typeface="Verdana" pitchFamily="34" charset="0"/>
                        </a:rPr>
                        <a:t>週間程度で</a:t>
                      </a:r>
                      <a:r>
                        <a:rPr lang="ja-JP" altLang="en-US" sz="1050">
                          <a:solidFill>
                            <a:schemeClr val="accent3"/>
                          </a:solidFill>
                          <a:latin typeface="+mn-ea"/>
                          <a:ea typeface="+mn-ea"/>
                          <a:cs typeface="Verdana" pitchFamily="34" charset="0"/>
                        </a:rPr>
                        <a:t>ご提出いたします。</a:t>
                      </a:r>
                      <a:endParaRPr lang="ja-JP" altLang="en-US" sz="1050" dirty="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857669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(2)</a:t>
            </a:r>
            <a:r>
              <a:rPr kumimoji="1" lang="ja-JP" altLang="en-US"/>
              <a:t>スポンサードコンテンツ</a:t>
            </a:r>
            <a:r>
              <a:rPr kumimoji="1" lang="en-US" altLang="ja-JP" dirty="0"/>
              <a:t> </a:t>
            </a:r>
            <a:r>
              <a:rPr kumimoji="1" lang="ja-JP" altLang="en-US"/>
              <a:t>ライト　構成要素</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 name="テキスト ボックス 5">
            <a:extLst>
              <a:ext uri="{FF2B5EF4-FFF2-40B4-BE49-F238E27FC236}">
                <a16:creationId xmlns:a16="http://schemas.microsoft.com/office/drawing/2014/main" id="{DD423080-D2C2-3C40-AF26-7DCF05D0E3AF}"/>
              </a:ext>
            </a:extLst>
          </p:cNvPr>
          <p:cNvSpPr txBox="1"/>
          <p:nvPr/>
        </p:nvSpPr>
        <p:spPr>
          <a:xfrm>
            <a:off x="863202" y="1495238"/>
            <a:ext cx="316112" cy="215444"/>
          </a:xfrm>
          <a:prstGeom prst="rect">
            <a:avLst/>
          </a:prstGeom>
          <a:noFill/>
          <a:ln>
            <a:solidFill>
              <a:schemeClr val="accent1">
                <a:lumMod val="90000"/>
              </a:schemeClr>
            </a:solidFill>
          </a:ln>
        </p:spPr>
        <p:txBody>
          <a:bodyPr wrap="none" rtlCol="0">
            <a:spAutoFit/>
          </a:bodyPr>
          <a:lstStyle/>
          <a:p>
            <a:pPr algn="l"/>
            <a:r>
              <a:rPr kumimoji="1" lang="en-US" altLang="ja-JP" sz="800" dirty="0">
                <a:solidFill>
                  <a:schemeClr val="accent3"/>
                </a:solidFill>
                <a:latin typeface="+mn-ea"/>
              </a:rPr>
              <a:t>PR</a:t>
            </a:r>
            <a:endParaRPr kumimoji="1" lang="ja-JP" altLang="en-US" sz="800" dirty="0">
              <a:solidFill>
                <a:schemeClr val="accent3"/>
              </a:solidFill>
              <a:latin typeface="+mn-ea"/>
            </a:endParaRPr>
          </a:p>
        </p:txBody>
      </p:sp>
      <p:sp>
        <p:nvSpPr>
          <p:cNvPr id="8" name="正方形/長方形 7">
            <a:extLst>
              <a:ext uri="{FF2B5EF4-FFF2-40B4-BE49-F238E27FC236}">
                <a16:creationId xmlns:a16="http://schemas.microsoft.com/office/drawing/2014/main" id="{857A4F97-9271-1A45-9F18-A22B7D8F1C7F}"/>
              </a:ext>
            </a:extLst>
          </p:cNvPr>
          <p:cNvSpPr/>
          <p:nvPr/>
        </p:nvSpPr>
        <p:spPr>
          <a:xfrm>
            <a:off x="828372" y="1751658"/>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dirty="0">
                <a:solidFill>
                  <a:schemeClr val="accent3"/>
                </a:solidFill>
                <a:latin typeface="+mn-ea"/>
              </a:rPr>
              <a:t>/</a:t>
            </a:r>
            <a:r>
              <a:rPr lang="ja-JP" altLang="en-US" sz="1000">
                <a:solidFill>
                  <a:schemeClr val="accent3"/>
                </a:solidFill>
                <a:latin typeface="+mn-ea"/>
              </a:rPr>
              <a:t>イラスト</a:t>
            </a:r>
            <a:r>
              <a:rPr lang="en-US" altLang="ja-JP" sz="1000" dirty="0">
                <a:solidFill>
                  <a:schemeClr val="accent3"/>
                </a:solidFill>
                <a:latin typeface="+mn-ea"/>
              </a:rPr>
              <a:t>/</a:t>
            </a:r>
            <a:r>
              <a:rPr lang="ja-JP" altLang="en-US" sz="1000">
                <a:solidFill>
                  <a:schemeClr val="accent3"/>
                </a:solidFill>
                <a:latin typeface="+mn-ea"/>
              </a:rPr>
              <a:t>図表</a:t>
            </a:r>
            <a:endParaRPr lang="en-US" altLang="ja-JP" sz="1000" dirty="0">
              <a:solidFill>
                <a:schemeClr val="accent3"/>
              </a:solidFill>
              <a:latin typeface="+mn-ea"/>
            </a:endParaRPr>
          </a:p>
          <a:p>
            <a:pPr algn="ctr"/>
            <a:r>
              <a:rPr kumimoji="1" lang="en-US" altLang="ja-JP" sz="1000" dirty="0">
                <a:solidFill>
                  <a:schemeClr val="accent3"/>
                </a:solidFill>
                <a:latin typeface="+mn-ea"/>
              </a:rPr>
              <a:t>(</a:t>
            </a:r>
            <a:r>
              <a:rPr kumimoji="1" lang="ja-JP" altLang="en-US" sz="1000">
                <a:solidFill>
                  <a:schemeClr val="accent3"/>
                </a:solidFill>
                <a:latin typeface="+mn-ea"/>
              </a:rPr>
              <a:t>メイン</a:t>
            </a:r>
            <a:r>
              <a:rPr kumimoji="1" lang="en-US" altLang="ja-JP" sz="1000" dirty="0">
                <a:solidFill>
                  <a:schemeClr val="accent3"/>
                </a:solidFill>
                <a:latin typeface="+mn-ea"/>
              </a:rPr>
              <a:t>)</a:t>
            </a:r>
          </a:p>
        </p:txBody>
      </p:sp>
      <p:sp>
        <p:nvSpPr>
          <p:cNvPr id="9" name="テキスト ボックス 8">
            <a:extLst>
              <a:ext uri="{FF2B5EF4-FFF2-40B4-BE49-F238E27FC236}">
                <a16:creationId xmlns:a16="http://schemas.microsoft.com/office/drawing/2014/main" id="{1F6DC020-117B-094E-A875-D2C0D57D6B63}"/>
              </a:ext>
            </a:extLst>
          </p:cNvPr>
          <p:cNvSpPr txBox="1"/>
          <p:nvPr/>
        </p:nvSpPr>
        <p:spPr>
          <a:xfrm>
            <a:off x="759455" y="1100719"/>
            <a:ext cx="1880161" cy="338554"/>
          </a:xfrm>
          <a:prstGeom prst="rect">
            <a:avLst/>
          </a:prstGeom>
          <a:noFill/>
          <a:ln>
            <a:noFill/>
          </a:ln>
        </p:spPr>
        <p:txBody>
          <a:bodyPr wrap="square" rtlCol="0">
            <a:spAutoFit/>
          </a:bodyPr>
          <a:lstStyle/>
          <a:p>
            <a:pPr algn="l"/>
            <a:r>
              <a:rPr lang="ja-JP" altLang="en-US" sz="800" b="1" dirty="0">
                <a:solidFill>
                  <a:schemeClr val="accent3"/>
                </a:solidFill>
                <a:latin typeface="+mn-ea"/>
              </a:rPr>
              <a:t>タイトルタイトルタイトルタイトル</a:t>
            </a:r>
            <a:endParaRPr lang="en-US" altLang="ja-JP" sz="800" b="1" dirty="0">
              <a:solidFill>
                <a:schemeClr val="accent3"/>
              </a:solidFill>
              <a:latin typeface="+mn-ea"/>
            </a:endParaRPr>
          </a:p>
          <a:p>
            <a:pPr algn="l"/>
            <a:r>
              <a:rPr kumimoji="1" lang="ja-JP" altLang="en-US" sz="800" b="1" dirty="0">
                <a:solidFill>
                  <a:schemeClr val="accent3"/>
                </a:solidFill>
                <a:latin typeface="+mn-ea"/>
              </a:rPr>
              <a:t>タイトルタイトルタイトル</a:t>
            </a:r>
            <a:r>
              <a:rPr kumimoji="1" lang="en-US" altLang="ja-JP" sz="800" b="1" dirty="0">
                <a:solidFill>
                  <a:schemeClr val="accent3"/>
                </a:solidFill>
                <a:latin typeface="+mn-ea"/>
              </a:rPr>
              <a:t>【PR】</a:t>
            </a:r>
            <a:endParaRPr kumimoji="1" lang="ja-JP" altLang="en-US" sz="800" b="1" dirty="0">
              <a:solidFill>
                <a:schemeClr val="accent3"/>
              </a:solidFill>
              <a:latin typeface="+mn-ea"/>
            </a:endParaRPr>
          </a:p>
        </p:txBody>
      </p:sp>
      <p:pic>
        <p:nvPicPr>
          <p:cNvPr id="10" name="図 9">
            <a:extLst>
              <a:ext uri="{FF2B5EF4-FFF2-40B4-BE49-F238E27FC236}">
                <a16:creationId xmlns:a16="http://schemas.microsoft.com/office/drawing/2014/main" id="{4849CAD2-7984-014E-A778-4CAAF53FE9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7419" y="2785269"/>
            <a:ext cx="1595220" cy="407781"/>
          </a:xfrm>
          <a:prstGeom prst="rect">
            <a:avLst/>
          </a:prstGeom>
        </p:spPr>
      </p:pic>
      <p:sp>
        <p:nvSpPr>
          <p:cNvPr id="11" name="正方形/長方形 10">
            <a:extLst>
              <a:ext uri="{FF2B5EF4-FFF2-40B4-BE49-F238E27FC236}">
                <a16:creationId xmlns:a16="http://schemas.microsoft.com/office/drawing/2014/main" id="{69D07605-3296-FA4D-A793-15846A4B4EEB}"/>
              </a:ext>
            </a:extLst>
          </p:cNvPr>
          <p:cNvSpPr/>
          <p:nvPr/>
        </p:nvSpPr>
        <p:spPr>
          <a:xfrm>
            <a:off x="798766" y="316423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dirty="0">
                <a:solidFill>
                  <a:schemeClr val="accent3"/>
                </a:solidFill>
                <a:latin typeface="+mn-ea"/>
              </a:rPr>
              <a:t>/</a:t>
            </a:r>
            <a:r>
              <a:rPr lang="ja-JP" altLang="en-US" sz="1000">
                <a:solidFill>
                  <a:schemeClr val="accent3"/>
                </a:solidFill>
                <a:latin typeface="+mn-ea"/>
              </a:rPr>
              <a:t>イラスト</a:t>
            </a:r>
            <a:r>
              <a:rPr lang="en-US" altLang="ja-JP" sz="1000" dirty="0">
                <a:solidFill>
                  <a:schemeClr val="accent3"/>
                </a:solidFill>
                <a:latin typeface="+mn-ea"/>
              </a:rPr>
              <a:t>/</a:t>
            </a:r>
            <a:r>
              <a:rPr lang="ja-JP" altLang="en-US" sz="1000">
                <a:solidFill>
                  <a:schemeClr val="accent3"/>
                </a:solidFill>
                <a:latin typeface="+mn-ea"/>
              </a:rPr>
              <a:t>図表</a:t>
            </a:r>
            <a:endParaRPr lang="en-US" altLang="ja-JP" sz="1000" dirty="0">
              <a:solidFill>
                <a:schemeClr val="accent3"/>
              </a:solidFill>
              <a:latin typeface="+mn-ea"/>
            </a:endParaRPr>
          </a:p>
        </p:txBody>
      </p:sp>
      <p:pic>
        <p:nvPicPr>
          <p:cNvPr id="12" name="図 11">
            <a:extLst>
              <a:ext uri="{FF2B5EF4-FFF2-40B4-BE49-F238E27FC236}">
                <a16:creationId xmlns:a16="http://schemas.microsoft.com/office/drawing/2014/main" id="{FA590D05-C18D-A64E-9BE7-7BAFA4FE41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9058" y="4317364"/>
            <a:ext cx="1595220" cy="407781"/>
          </a:xfrm>
          <a:prstGeom prst="rect">
            <a:avLst/>
          </a:prstGeom>
        </p:spPr>
      </p:pic>
      <p:sp>
        <p:nvSpPr>
          <p:cNvPr id="13" name="正方形/長方形 12">
            <a:extLst>
              <a:ext uri="{FF2B5EF4-FFF2-40B4-BE49-F238E27FC236}">
                <a16:creationId xmlns:a16="http://schemas.microsoft.com/office/drawing/2014/main" id="{265F65DC-75AC-F84D-B846-3B03728A777E}"/>
              </a:ext>
            </a:extLst>
          </p:cNvPr>
          <p:cNvSpPr/>
          <p:nvPr/>
        </p:nvSpPr>
        <p:spPr>
          <a:xfrm>
            <a:off x="827419" y="475232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dirty="0">
                <a:solidFill>
                  <a:schemeClr val="accent3"/>
                </a:solidFill>
                <a:latin typeface="+mn-ea"/>
              </a:rPr>
              <a:t>/</a:t>
            </a:r>
            <a:r>
              <a:rPr lang="ja-JP" altLang="en-US" sz="1000">
                <a:solidFill>
                  <a:schemeClr val="accent3"/>
                </a:solidFill>
                <a:latin typeface="+mn-ea"/>
              </a:rPr>
              <a:t>イラスト</a:t>
            </a:r>
            <a:r>
              <a:rPr lang="en-US" altLang="ja-JP" sz="1000" dirty="0">
                <a:solidFill>
                  <a:schemeClr val="accent3"/>
                </a:solidFill>
                <a:latin typeface="+mn-ea"/>
              </a:rPr>
              <a:t>/</a:t>
            </a:r>
            <a:r>
              <a:rPr lang="ja-JP" altLang="en-US" sz="1000">
                <a:solidFill>
                  <a:schemeClr val="accent3"/>
                </a:solidFill>
                <a:latin typeface="+mn-ea"/>
              </a:rPr>
              <a:t>図表</a:t>
            </a:r>
            <a:endParaRPr lang="en-US" altLang="ja-JP" sz="1000" dirty="0">
              <a:solidFill>
                <a:schemeClr val="accent3"/>
              </a:solidFill>
              <a:latin typeface="+mn-ea"/>
            </a:endParaRPr>
          </a:p>
        </p:txBody>
      </p:sp>
      <p:pic>
        <p:nvPicPr>
          <p:cNvPr id="14" name="図 13">
            <a:extLst>
              <a:ext uri="{FF2B5EF4-FFF2-40B4-BE49-F238E27FC236}">
                <a16:creationId xmlns:a16="http://schemas.microsoft.com/office/drawing/2014/main" id="{92B137B1-3528-D64D-89CE-786773799C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8372" y="5901540"/>
            <a:ext cx="1595220" cy="407781"/>
          </a:xfrm>
          <a:prstGeom prst="rect">
            <a:avLst/>
          </a:prstGeom>
        </p:spPr>
      </p:pic>
      <p:sp>
        <p:nvSpPr>
          <p:cNvPr id="15" name="正方形/長方形 14">
            <a:extLst>
              <a:ext uri="{FF2B5EF4-FFF2-40B4-BE49-F238E27FC236}">
                <a16:creationId xmlns:a16="http://schemas.microsoft.com/office/drawing/2014/main" id="{ECD44A8B-4A1B-BD4F-BAB6-9963B28E0A29}"/>
              </a:ext>
            </a:extLst>
          </p:cNvPr>
          <p:cNvSpPr/>
          <p:nvPr/>
        </p:nvSpPr>
        <p:spPr>
          <a:xfrm>
            <a:off x="623392" y="1100718"/>
            <a:ext cx="2016224" cy="5382815"/>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latin typeface="+mn-ea"/>
            </a:endParaRPr>
          </a:p>
        </p:txBody>
      </p:sp>
      <p:sp>
        <p:nvSpPr>
          <p:cNvPr id="16" name="テキスト ボックス 15">
            <a:extLst>
              <a:ext uri="{FF2B5EF4-FFF2-40B4-BE49-F238E27FC236}">
                <a16:creationId xmlns:a16="http://schemas.microsoft.com/office/drawing/2014/main" id="{EBC616D1-0F73-614E-8647-D8324CC739D3}"/>
              </a:ext>
            </a:extLst>
          </p:cNvPr>
          <p:cNvSpPr txBox="1"/>
          <p:nvPr/>
        </p:nvSpPr>
        <p:spPr>
          <a:xfrm>
            <a:off x="886060" y="2831941"/>
            <a:ext cx="760608" cy="253916"/>
          </a:xfrm>
          <a:prstGeom prst="rect">
            <a:avLst/>
          </a:prstGeom>
          <a:noFill/>
          <a:ln>
            <a:noFill/>
          </a:ln>
        </p:spPr>
        <p:txBody>
          <a:bodyPr wrap="square" rtlCol="0">
            <a:spAutoFit/>
          </a:bodyPr>
          <a:lstStyle/>
          <a:p>
            <a:pPr algn="l"/>
            <a:r>
              <a:rPr lang="ja-JP" altLang="en-US" sz="1050" b="1">
                <a:solidFill>
                  <a:schemeClr val="accent3"/>
                </a:solidFill>
                <a:latin typeface="+mn-ea"/>
              </a:rPr>
              <a:t>リード文</a:t>
            </a:r>
            <a:endParaRPr kumimoji="1" lang="ja-JP" altLang="en-US" sz="1050" b="1">
              <a:solidFill>
                <a:schemeClr val="accent3"/>
              </a:solidFill>
              <a:latin typeface="+mn-ea"/>
            </a:endParaRPr>
          </a:p>
        </p:txBody>
      </p:sp>
      <p:sp>
        <p:nvSpPr>
          <p:cNvPr id="17" name="テキスト ボックス 16">
            <a:extLst>
              <a:ext uri="{FF2B5EF4-FFF2-40B4-BE49-F238E27FC236}">
                <a16:creationId xmlns:a16="http://schemas.microsoft.com/office/drawing/2014/main" id="{0EF5CE60-41B8-7543-8315-024DE702C379}"/>
              </a:ext>
            </a:extLst>
          </p:cNvPr>
          <p:cNvSpPr txBox="1"/>
          <p:nvPr/>
        </p:nvSpPr>
        <p:spPr>
          <a:xfrm>
            <a:off x="911424" y="4426078"/>
            <a:ext cx="760608" cy="253916"/>
          </a:xfrm>
          <a:prstGeom prst="rect">
            <a:avLst/>
          </a:prstGeom>
          <a:noFill/>
          <a:ln>
            <a:noFill/>
          </a:ln>
        </p:spPr>
        <p:txBody>
          <a:bodyPr wrap="square" rtlCol="0">
            <a:spAutoFit/>
          </a:bodyPr>
          <a:lstStyle/>
          <a:p>
            <a:pPr algn="l"/>
            <a:r>
              <a:rPr kumimoji="1" lang="ja-JP" altLang="en-US" sz="1050" b="1">
                <a:solidFill>
                  <a:schemeClr val="accent3"/>
                </a:solidFill>
                <a:latin typeface="+mn-ea"/>
              </a:rPr>
              <a:t>本文</a:t>
            </a:r>
          </a:p>
        </p:txBody>
      </p:sp>
      <p:sp>
        <p:nvSpPr>
          <p:cNvPr id="18" name="テキスト ボックス 17">
            <a:extLst>
              <a:ext uri="{FF2B5EF4-FFF2-40B4-BE49-F238E27FC236}">
                <a16:creationId xmlns:a16="http://schemas.microsoft.com/office/drawing/2014/main" id="{0CD5F685-B0CA-3543-B2A3-73C446198822}"/>
              </a:ext>
            </a:extLst>
          </p:cNvPr>
          <p:cNvSpPr txBox="1"/>
          <p:nvPr/>
        </p:nvSpPr>
        <p:spPr>
          <a:xfrm>
            <a:off x="901263" y="5949146"/>
            <a:ext cx="760608" cy="253916"/>
          </a:xfrm>
          <a:prstGeom prst="rect">
            <a:avLst/>
          </a:prstGeom>
          <a:noFill/>
          <a:ln>
            <a:noFill/>
          </a:ln>
        </p:spPr>
        <p:txBody>
          <a:bodyPr wrap="square" rtlCol="0">
            <a:spAutoFit/>
          </a:bodyPr>
          <a:lstStyle/>
          <a:p>
            <a:pPr algn="l"/>
            <a:r>
              <a:rPr kumimoji="1" lang="ja-JP" altLang="en-US" sz="1050" b="1">
                <a:solidFill>
                  <a:schemeClr val="accent3"/>
                </a:solidFill>
                <a:latin typeface="+mn-ea"/>
              </a:rPr>
              <a:t>本文</a:t>
            </a:r>
          </a:p>
        </p:txBody>
      </p:sp>
      <p:sp>
        <p:nvSpPr>
          <p:cNvPr id="19" name="テキスト ボックス 18">
            <a:extLst>
              <a:ext uri="{FF2B5EF4-FFF2-40B4-BE49-F238E27FC236}">
                <a16:creationId xmlns:a16="http://schemas.microsoft.com/office/drawing/2014/main" id="{74EB7264-2D50-6B4A-8AB0-95025727B442}"/>
              </a:ext>
            </a:extLst>
          </p:cNvPr>
          <p:cNvSpPr txBox="1"/>
          <p:nvPr/>
        </p:nvSpPr>
        <p:spPr>
          <a:xfrm>
            <a:off x="720537" y="4195791"/>
            <a:ext cx="1880161" cy="215444"/>
          </a:xfrm>
          <a:prstGeom prst="rect">
            <a:avLst/>
          </a:prstGeom>
          <a:noFill/>
          <a:ln>
            <a:noFill/>
          </a:ln>
        </p:spPr>
        <p:txBody>
          <a:bodyPr wrap="square" rtlCol="0">
            <a:spAutoFit/>
          </a:bodyPr>
          <a:lstStyle/>
          <a:p>
            <a:pPr algn="l"/>
            <a:r>
              <a:rPr lang="ja-JP" altLang="en-US" sz="800" b="1">
                <a:solidFill>
                  <a:schemeClr val="accent3"/>
                </a:solidFill>
                <a:latin typeface="+mn-ea"/>
              </a:rPr>
              <a:t>小見出し小見出し小見出し</a:t>
            </a:r>
            <a:endParaRPr kumimoji="1" lang="ja-JP" altLang="en-US" sz="800" b="1">
              <a:solidFill>
                <a:schemeClr val="accent3"/>
              </a:solidFill>
              <a:latin typeface="+mn-ea"/>
            </a:endParaRPr>
          </a:p>
        </p:txBody>
      </p:sp>
      <p:sp>
        <p:nvSpPr>
          <p:cNvPr id="20" name="テキスト ボックス 19">
            <a:extLst>
              <a:ext uri="{FF2B5EF4-FFF2-40B4-BE49-F238E27FC236}">
                <a16:creationId xmlns:a16="http://schemas.microsoft.com/office/drawing/2014/main" id="{9942E97E-2EA8-3E4E-9A4A-C0156984ABC9}"/>
              </a:ext>
            </a:extLst>
          </p:cNvPr>
          <p:cNvSpPr txBox="1"/>
          <p:nvPr/>
        </p:nvSpPr>
        <p:spPr>
          <a:xfrm>
            <a:off x="734055" y="5760588"/>
            <a:ext cx="1880161" cy="215444"/>
          </a:xfrm>
          <a:prstGeom prst="rect">
            <a:avLst/>
          </a:prstGeom>
          <a:noFill/>
          <a:ln>
            <a:noFill/>
          </a:ln>
        </p:spPr>
        <p:txBody>
          <a:bodyPr wrap="square" rtlCol="0">
            <a:spAutoFit/>
          </a:bodyPr>
          <a:lstStyle/>
          <a:p>
            <a:pPr algn="l"/>
            <a:r>
              <a:rPr lang="ja-JP" altLang="en-US" sz="800" b="1">
                <a:solidFill>
                  <a:schemeClr val="accent3"/>
                </a:solidFill>
                <a:latin typeface="+mn-ea"/>
              </a:rPr>
              <a:t>小見出し小見出し小見出し</a:t>
            </a:r>
            <a:endParaRPr kumimoji="1" lang="ja-JP" altLang="en-US" sz="800" b="1">
              <a:solidFill>
                <a:schemeClr val="accent3"/>
              </a:solidFill>
              <a:latin typeface="+mn-ea"/>
            </a:endParaRPr>
          </a:p>
        </p:txBody>
      </p:sp>
      <p:sp>
        <p:nvSpPr>
          <p:cNvPr id="21" name="テキスト ボックス 20">
            <a:extLst>
              <a:ext uri="{FF2B5EF4-FFF2-40B4-BE49-F238E27FC236}">
                <a16:creationId xmlns:a16="http://schemas.microsoft.com/office/drawing/2014/main" id="{CC2A2049-65EB-C549-A847-0049B755A203}"/>
              </a:ext>
            </a:extLst>
          </p:cNvPr>
          <p:cNvSpPr txBox="1"/>
          <p:nvPr/>
        </p:nvSpPr>
        <p:spPr>
          <a:xfrm>
            <a:off x="551384" y="1127097"/>
            <a:ext cx="312906" cy="246221"/>
          </a:xfrm>
          <a:prstGeom prst="rect">
            <a:avLst/>
          </a:prstGeom>
          <a:noFill/>
        </p:spPr>
        <p:txBody>
          <a:bodyPr wrap="none" rtlCol="0">
            <a:spAutoFit/>
          </a:bodyPr>
          <a:lstStyle/>
          <a:p>
            <a:pPr algn="l"/>
            <a:r>
              <a:rPr lang="en-US" altLang="ja-JP" sz="1000" b="1" dirty="0">
                <a:solidFill>
                  <a:schemeClr val="accent3"/>
                </a:solidFill>
                <a:latin typeface="+mn-ea"/>
              </a:rPr>
              <a:t>①</a:t>
            </a:r>
            <a:endParaRPr kumimoji="1" lang="ja-JP" altLang="en-US" sz="1000" b="1">
              <a:solidFill>
                <a:schemeClr val="accent3"/>
              </a:solidFill>
              <a:latin typeface="+mn-ea"/>
            </a:endParaRPr>
          </a:p>
        </p:txBody>
      </p:sp>
      <p:sp>
        <p:nvSpPr>
          <p:cNvPr id="22" name="テキスト ボックス 21">
            <a:extLst>
              <a:ext uri="{FF2B5EF4-FFF2-40B4-BE49-F238E27FC236}">
                <a16:creationId xmlns:a16="http://schemas.microsoft.com/office/drawing/2014/main" id="{4C6419EA-8E57-2E40-BC6F-625E976410B6}"/>
              </a:ext>
            </a:extLst>
          </p:cNvPr>
          <p:cNvSpPr txBox="1"/>
          <p:nvPr/>
        </p:nvSpPr>
        <p:spPr>
          <a:xfrm>
            <a:off x="827419" y="1988841"/>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③</a:t>
            </a:r>
            <a:endParaRPr kumimoji="1" lang="ja-JP" altLang="en-US" sz="1000">
              <a:solidFill>
                <a:schemeClr val="accent3"/>
              </a:solidFill>
              <a:latin typeface="+mn-ea"/>
            </a:endParaRPr>
          </a:p>
        </p:txBody>
      </p:sp>
      <p:sp>
        <p:nvSpPr>
          <p:cNvPr id="23" name="テキスト ボックス 22">
            <a:extLst>
              <a:ext uri="{FF2B5EF4-FFF2-40B4-BE49-F238E27FC236}">
                <a16:creationId xmlns:a16="http://schemas.microsoft.com/office/drawing/2014/main" id="{AE3BDC4E-31EF-4A48-85F4-293C120BAAE2}"/>
              </a:ext>
            </a:extLst>
          </p:cNvPr>
          <p:cNvSpPr txBox="1"/>
          <p:nvPr/>
        </p:nvSpPr>
        <p:spPr>
          <a:xfrm>
            <a:off x="2326710" y="1486879"/>
            <a:ext cx="312906" cy="246221"/>
          </a:xfrm>
          <a:prstGeom prst="rect">
            <a:avLst/>
          </a:prstGeom>
          <a:noFill/>
        </p:spPr>
        <p:txBody>
          <a:bodyPr wrap="none" rtlCol="0">
            <a:spAutoFit/>
          </a:bodyPr>
          <a:lstStyle/>
          <a:p>
            <a:pPr algn="l"/>
            <a:r>
              <a:rPr kumimoji="1" lang="en-US" altLang="ja-JP" sz="1000" b="1" dirty="0">
                <a:solidFill>
                  <a:schemeClr val="accent3"/>
                </a:solidFill>
                <a:latin typeface="+mn-ea"/>
              </a:rPr>
              <a:t>②</a:t>
            </a:r>
            <a:endParaRPr kumimoji="1" lang="ja-JP" altLang="en-US" sz="1000" b="1">
              <a:solidFill>
                <a:schemeClr val="accent3"/>
              </a:solidFill>
              <a:latin typeface="+mn-ea"/>
            </a:endParaRPr>
          </a:p>
        </p:txBody>
      </p:sp>
      <p:sp>
        <p:nvSpPr>
          <p:cNvPr id="24" name="テキスト ボックス 23">
            <a:extLst>
              <a:ext uri="{FF2B5EF4-FFF2-40B4-BE49-F238E27FC236}">
                <a16:creationId xmlns:a16="http://schemas.microsoft.com/office/drawing/2014/main" id="{1A811CB1-0C58-D041-B0AE-C8682DBED5E1}"/>
              </a:ext>
            </a:extLst>
          </p:cNvPr>
          <p:cNvSpPr txBox="1"/>
          <p:nvPr/>
        </p:nvSpPr>
        <p:spPr>
          <a:xfrm>
            <a:off x="551384" y="2605929"/>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④</a:t>
            </a:r>
            <a:endParaRPr kumimoji="1" lang="ja-JP" altLang="en-US" sz="1000">
              <a:solidFill>
                <a:schemeClr val="accent3"/>
              </a:solidFill>
              <a:latin typeface="+mn-ea"/>
            </a:endParaRPr>
          </a:p>
        </p:txBody>
      </p:sp>
      <p:sp>
        <p:nvSpPr>
          <p:cNvPr id="25" name="テキスト ボックス 24">
            <a:extLst>
              <a:ext uri="{FF2B5EF4-FFF2-40B4-BE49-F238E27FC236}">
                <a16:creationId xmlns:a16="http://schemas.microsoft.com/office/drawing/2014/main" id="{38AA2B8A-E0DA-F144-9D98-211CBF8D1B2B}"/>
              </a:ext>
            </a:extLst>
          </p:cNvPr>
          <p:cNvSpPr txBox="1"/>
          <p:nvPr/>
        </p:nvSpPr>
        <p:spPr>
          <a:xfrm>
            <a:off x="551384" y="2822740"/>
            <a:ext cx="312906" cy="246221"/>
          </a:xfrm>
          <a:prstGeom prst="rect">
            <a:avLst/>
          </a:prstGeom>
          <a:noFill/>
        </p:spPr>
        <p:txBody>
          <a:bodyPr wrap="none" rtlCol="0">
            <a:spAutoFit/>
          </a:bodyPr>
          <a:lstStyle/>
          <a:p>
            <a:pPr algn="l"/>
            <a:r>
              <a:rPr lang="en-US" altLang="ja-JP" sz="1000" dirty="0">
                <a:solidFill>
                  <a:schemeClr val="accent3"/>
                </a:solidFill>
                <a:latin typeface="+mn-ea"/>
              </a:rPr>
              <a:t>⑤</a:t>
            </a:r>
            <a:endParaRPr kumimoji="1" lang="ja-JP" altLang="en-US" sz="1000">
              <a:solidFill>
                <a:schemeClr val="accent3"/>
              </a:solidFill>
              <a:latin typeface="+mn-ea"/>
            </a:endParaRPr>
          </a:p>
        </p:txBody>
      </p:sp>
      <p:sp>
        <p:nvSpPr>
          <p:cNvPr id="26" name="テキスト ボックス 25">
            <a:extLst>
              <a:ext uri="{FF2B5EF4-FFF2-40B4-BE49-F238E27FC236}">
                <a16:creationId xmlns:a16="http://schemas.microsoft.com/office/drawing/2014/main" id="{763458B3-7F68-9F40-8C95-3AA2B9C4F5B5}"/>
              </a:ext>
            </a:extLst>
          </p:cNvPr>
          <p:cNvSpPr txBox="1"/>
          <p:nvPr/>
        </p:nvSpPr>
        <p:spPr>
          <a:xfrm>
            <a:off x="814542" y="3470812"/>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⑥</a:t>
            </a:r>
            <a:endParaRPr kumimoji="1" lang="ja-JP" altLang="en-US" sz="1000">
              <a:solidFill>
                <a:schemeClr val="accent3"/>
              </a:solidFill>
              <a:latin typeface="+mn-ea"/>
            </a:endParaRPr>
          </a:p>
        </p:txBody>
      </p:sp>
      <p:sp>
        <p:nvSpPr>
          <p:cNvPr id="27" name="テキスト ボックス 26">
            <a:extLst>
              <a:ext uri="{FF2B5EF4-FFF2-40B4-BE49-F238E27FC236}">
                <a16:creationId xmlns:a16="http://schemas.microsoft.com/office/drawing/2014/main" id="{3ED5352F-729D-3C46-A824-414694204AE8}"/>
              </a:ext>
            </a:extLst>
          </p:cNvPr>
          <p:cNvSpPr txBox="1"/>
          <p:nvPr/>
        </p:nvSpPr>
        <p:spPr>
          <a:xfrm>
            <a:off x="814542" y="5054988"/>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⑥</a:t>
            </a:r>
            <a:endParaRPr kumimoji="1" lang="ja-JP" altLang="en-US" sz="1000">
              <a:solidFill>
                <a:schemeClr val="accent3"/>
              </a:solidFill>
              <a:latin typeface="+mn-ea"/>
            </a:endParaRPr>
          </a:p>
        </p:txBody>
      </p:sp>
      <p:sp>
        <p:nvSpPr>
          <p:cNvPr id="28" name="テキスト ボックス 27">
            <a:extLst>
              <a:ext uri="{FF2B5EF4-FFF2-40B4-BE49-F238E27FC236}">
                <a16:creationId xmlns:a16="http://schemas.microsoft.com/office/drawing/2014/main" id="{86239AF8-664A-764B-B0A8-27AAF70B1963}"/>
              </a:ext>
            </a:extLst>
          </p:cNvPr>
          <p:cNvSpPr txBox="1"/>
          <p:nvPr/>
        </p:nvSpPr>
        <p:spPr>
          <a:xfrm>
            <a:off x="551384" y="4005065"/>
            <a:ext cx="312906" cy="246221"/>
          </a:xfrm>
          <a:prstGeom prst="rect">
            <a:avLst/>
          </a:prstGeom>
          <a:noFill/>
        </p:spPr>
        <p:txBody>
          <a:bodyPr wrap="none" rtlCol="0">
            <a:spAutoFit/>
          </a:bodyPr>
          <a:lstStyle/>
          <a:p>
            <a:pPr algn="l"/>
            <a:r>
              <a:rPr lang="en-US" altLang="ja-JP" sz="1000" dirty="0">
                <a:solidFill>
                  <a:schemeClr val="accent3"/>
                </a:solidFill>
                <a:latin typeface="+mn-ea"/>
              </a:rPr>
              <a:t>⑦</a:t>
            </a:r>
            <a:endParaRPr kumimoji="1" lang="ja-JP" altLang="en-US" sz="1000">
              <a:solidFill>
                <a:schemeClr val="accent3"/>
              </a:solidFill>
              <a:latin typeface="+mn-ea"/>
            </a:endParaRPr>
          </a:p>
        </p:txBody>
      </p:sp>
      <p:sp>
        <p:nvSpPr>
          <p:cNvPr id="29" name="テキスト ボックス 28">
            <a:extLst>
              <a:ext uri="{FF2B5EF4-FFF2-40B4-BE49-F238E27FC236}">
                <a16:creationId xmlns:a16="http://schemas.microsoft.com/office/drawing/2014/main" id="{EF9A2345-A0D2-7C45-87F6-18C93D56120D}"/>
              </a:ext>
            </a:extLst>
          </p:cNvPr>
          <p:cNvSpPr txBox="1"/>
          <p:nvPr/>
        </p:nvSpPr>
        <p:spPr>
          <a:xfrm>
            <a:off x="551384" y="5597409"/>
            <a:ext cx="312906" cy="246221"/>
          </a:xfrm>
          <a:prstGeom prst="rect">
            <a:avLst/>
          </a:prstGeom>
          <a:noFill/>
        </p:spPr>
        <p:txBody>
          <a:bodyPr wrap="none" rtlCol="0">
            <a:spAutoFit/>
          </a:bodyPr>
          <a:lstStyle/>
          <a:p>
            <a:pPr algn="l"/>
            <a:r>
              <a:rPr lang="en-US" altLang="ja-JP" sz="1000" dirty="0">
                <a:solidFill>
                  <a:schemeClr val="accent3"/>
                </a:solidFill>
                <a:latin typeface="+mn-ea"/>
              </a:rPr>
              <a:t>⑦</a:t>
            </a:r>
            <a:endParaRPr kumimoji="1" lang="ja-JP" altLang="en-US" sz="1000">
              <a:solidFill>
                <a:schemeClr val="accent3"/>
              </a:solidFill>
              <a:latin typeface="+mn-ea"/>
            </a:endParaRPr>
          </a:p>
        </p:txBody>
      </p:sp>
      <p:sp>
        <p:nvSpPr>
          <p:cNvPr id="30" name="テキスト ボックス 29">
            <a:extLst>
              <a:ext uri="{FF2B5EF4-FFF2-40B4-BE49-F238E27FC236}">
                <a16:creationId xmlns:a16="http://schemas.microsoft.com/office/drawing/2014/main" id="{24E5C9E8-1001-9E42-9BF2-240BB5D31C07}"/>
              </a:ext>
            </a:extLst>
          </p:cNvPr>
          <p:cNvSpPr txBox="1"/>
          <p:nvPr/>
        </p:nvSpPr>
        <p:spPr>
          <a:xfrm>
            <a:off x="551384" y="4188071"/>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⑧</a:t>
            </a:r>
            <a:endParaRPr kumimoji="1" lang="ja-JP" altLang="en-US" sz="1000">
              <a:solidFill>
                <a:schemeClr val="accent3"/>
              </a:solidFill>
              <a:latin typeface="+mn-ea"/>
            </a:endParaRPr>
          </a:p>
        </p:txBody>
      </p:sp>
      <p:sp>
        <p:nvSpPr>
          <p:cNvPr id="31" name="テキスト ボックス 30">
            <a:extLst>
              <a:ext uri="{FF2B5EF4-FFF2-40B4-BE49-F238E27FC236}">
                <a16:creationId xmlns:a16="http://schemas.microsoft.com/office/drawing/2014/main" id="{F9A1BB5B-2D2F-DA43-A9A9-1BCE0D8E06F8}"/>
              </a:ext>
            </a:extLst>
          </p:cNvPr>
          <p:cNvSpPr txBox="1"/>
          <p:nvPr/>
        </p:nvSpPr>
        <p:spPr>
          <a:xfrm>
            <a:off x="551384" y="5752660"/>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⑧</a:t>
            </a:r>
            <a:endParaRPr kumimoji="1" lang="ja-JP" altLang="en-US" sz="1000">
              <a:solidFill>
                <a:schemeClr val="accent3"/>
              </a:solidFill>
              <a:latin typeface="+mn-ea"/>
            </a:endParaRPr>
          </a:p>
        </p:txBody>
      </p:sp>
      <p:sp>
        <p:nvSpPr>
          <p:cNvPr id="32" name="テキスト ボックス 31">
            <a:extLst>
              <a:ext uri="{FF2B5EF4-FFF2-40B4-BE49-F238E27FC236}">
                <a16:creationId xmlns:a16="http://schemas.microsoft.com/office/drawing/2014/main" id="{A2E752DC-D272-CD4A-8F7F-20DE47ADED48}"/>
              </a:ext>
            </a:extLst>
          </p:cNvPr>
          <p:cNvSpPr txBox="1"/>
          <p:nvPr/>
        </p:nvSpPr>
        <p:spPr>
          <a:xfrm>
            <a:off x="551384" y="4407323"/>
            <a:ext cx="312906" cy="246221"/>
          </a:xfrm>
          <a:prstGeom prst="rect">
            <a:avLst/>
          </a:prstGeom>
          <a:noFill/>
        </p:spPr>
        <p:txBody>
          <a:bodyPr wrap="none" rtlCol="0">
            <a:spAutoFit/>
          </a:bodyPr>
          <a:lstStyle/>
          <a:p>
            <a:pPr algn="l"/>
            <a:r>
              <a:rPr lang="en-US" altLang="ja-JP" sz="1000" dirty="0">
                <a:solidFill>
                  <a:schemeClr val="accent3"/>
                </a:solidFill>
                <a:latin typeface="+mn-ea"/>
              </a:rPr>
              <a:t>⑨</a:t>
            </a:r>
            <a:endParaRPr kumimoji="1" lang="ja-JP" altLang="en-US" sz="1000">
              <a:solidFill>
                <a:schemeClr val="accent3"/>
              </a:solidFill>
              <a:latin typeface="+mn-ea"/>
            </a:endParaRPr>
          </a:p>
        </p:txBody>
      </p:sp>
      <p:sp>
        <p:nvSpPr>
          <p:cNvPr id="33" name="テキスト ボックス 32">
            <a:extLst>
              <a:ext uri="{FF2B5EF4-FFF2-40B4-BE49-F238E27FC236}">
                <a16:creationId xmlns:a16="http://schemas.microsoft.com/office/drawing/2014/main" id="{C80D7843-E372-2041-AE87-756CB6D745FD}"/>
              </a:ext>
            </a:extLst>
          </p:cNvPr>
          <p:cNvSpPr txBox="1"/>
          <p:nvPr/>
        </p:nvSpPr>
        <p:spPr>
          <a:xfrm>
            <a:off x="551384" y="5974350"/>
            <a:ext cx="312906" cy="246221"/>
          </a:xfrm>
          <a:prstGeom prst="rect">
            <a:avLst/>
          </a:prstGeom>
          <a:noFill/>
        </p:spPr>
        <p:txBody>
          <a:bodyPr wrap="none" rtlCol="0">
            <a:spAutoFit/>
          </a:bodyPr>
          <a:lstStyle/>
          <a:p>
            <a:pPr algn="l"/>
            <a:r>
              <a:rPr lang="en-US" altLang="ja-JP" sz="1000" dirty="0">
                <a:solidFill>
                  <a:schemeClr val="accent3"/>
                </a:solidFill>
                <a:latin typeface="+mn-ea"/>
              </a:rPr>
              <a:t>⑨</a:t>
            </a:r>
            <a:endParaRPr kumimoji="1" lang="ja-JP" altLang="en-US" sz="1000">
              <a:solidFill>
                <a:schemeClr val="accent3"/>
              </a:solidFill>
              <a:latin typeface="+mn-ea"/>
            </a:endParaRPr>
          </a:p>
        </p:txBody>
      </p:sp>
      <p:pic>
        <p:nvPicPr>
          <p:cNvPr id="34" name="図 33">
            <a:extLst>
              <a:ext uri="{FF2B5EF4-FFF2-40B4-BE49-F238E27FC236}">
                <a16:creationId xmlns:a16="http://schemas.microsoft.com/office/drawing/2014/main" id="{2345AD86-F7AC-2C4D-94F4-0B2D9E707A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45829" y="6315020"/>
            <a:ext cx="1595220" cy="134053"/>
          </a:xfrm>
          <a:prstGeom prst="rect">
            <a:avLst/>
          </a:prstGeom>
        </p:spPr>
      </p:pic>
      <p:sp>
        <p:nvSpPr>
          <p:cNvPr id="35" name="テキスト ボックス 34">
            <a:extLst>
              <a:ext uri="{FF2B5EF4-FFF2-40B4-BE49-F238E27FC236}">
                <a16:creationId xmlns:a16="http://schemas.microsoft.com/office/drawing/2014/main" id="{2D782458-3869-B841-806C-A7386C7E237E}"/>
              </a:ext>
            </a:extLst>
          </p:cNvPr>
          <p:cNvSpPr txBox="1"/>
          <p:nvPr/>
        </p:nvSpPr>
        <p:spPr>
          <a:xfrm>
            <a:off x="807729" y="6227882"/>
            <a:ext cx="1880161" cy="200055"/>
          </a:xfrm>
          <a:prstGeom prst="rect">
            <a:avLst/>
          </a:prstGeom>
          <a:noFill/>
          <a:ln>
            <a:noFill/>
          </a:ln>
        </p:spPr>
        <p:txBody>
          <a:bodyPr wrap="square" rtlCol="0">
            <a:spAutoFit/>
          </a:bodyPr>
          <a:lstStyle/>
          <a:p>
            <a:pPr algn="l"/>
            <a:r>
              <a:rPr kumimoji="1" lang="ja-JP" altLang="en-US" sz="700" b="1">
                <a:solidFill>
                  <a:schemeClr val="accent3"/>
                </a:solidFill>
                <a:latin typeface="+mn-ea"/>
              </a:rPr>
              <a:t>関連ページ：</a:t>
            </a:r>
            <a:r>
              <a:rPr kumimoji="1" lang="en-US" altLang="ja-JP" sz="700" b="1" dirty="0">
                <a:solidFill>
                  <a:schemeClr val="accent3"/>
                </a:solidFill>
                <a:latin typeface="+mn-ea"/>
              </a:rPr>
              <a:t>URL</a:t>
            </a:r>
            <a:endParaRPr kumimoji="1" lang="ja-JP" altLang="en-US" sz="700" b="1">
              <a:solidFill>
                <a:schemeClr val="accent3"/>
              </a:solidFill>
              <a:latin typeface="+mn-ea"/>
            </a:endParaRPr>
          </a:p>
        </p:txBody>
      </p:sp>
      <p:sp>
        <p:nvSpPr>
          <p:cNvPr id="36" name="テキスト ボックス 35">
            <a:extLst>
              <a:ext uri="{FF2B5EF4-FFF2-40B4-BE49-F238E27FC236}">
                <a16:creationId xmlns:a16="http://schemas.microsoft.com/office/drawing/2014/main" id="{7354CBC9-97C4-DD42-8044-E6464E84EBFF}"/>
              </a:ext>
            </a:extLst>
          </p:cNvPr>
          <p:cNvSpPr txBox="1"/>
          <p:nvPr/>
        </p:nvSpPr>
        <p:spPr>
          <a:xfrm>
            <a:off x="551384" y="6237313"/>
            <a:ext cx="312906" cy="246221"/>
          </a:xfrm>
          <a:prstGeom prst="rect">
            <a:avLst/>
          </a:prstGeom>
          <a:noFill/>
        </p:spPr>
        <p:txBody>
          <a:bodyPr wrap="none" rtlCol="0">
            <a:spAutoFit/>
          </a:bodyPr>
          <a:lstStyle/>
          <a:p>
            <a:pPr algn="l"/>
            <a:r>
              <a:rPr kumimoji="1" lang="en-US" altLang="ja-JP" sz="1000" dirty="0">
                <a:solidFill>
                  <a:schemeClr val="accent3"/>
                </a:solidFill>
                <a:latin typeface="+mn-ea"/>
              </a:rPr>
              <a:t>⑩</a:t>
            </a:r>
            <a:endParaRPr kumimoji="1" lang="ja-JP" altLang="en-US" sz="1000">
              <a:solidFill>
                <a:schemeClr val="accent3"/>
              </a:solidFill>
              <a:latin typeface="+mn-ea"/>
            </a:endParaRPr>
          </a:p>
        </p:txBody>
      </p:sp>
      <p:graphicFrame>
        <p:nvGraphicFramePr>
          <p:cNvPr id="37" name="表 36">
            <a:extLst>
              <a:ext uri="{FF2B5EF4-FFF2-40B4-BE49-F238E27FC236}">
                <a16:creationId xmlns:a16="http://schemas.microsoft.com/office/drawing/2014/main" id="{FE512495-522C-9148-92C2-56693C83DF91}"/>
              </a:ext>
            </a:extLst>
          </p:cNvPr>
          <p:cNvGraphicFramePr>
            <a:graphicFrameLocks noGrp="1"/>
          </p:cNvGraphicFramePr>
          <p:nvPr>
            <p:extLst>
              <p:ext uri="{D42A27DB-BD31-4B8C-83A1-F6EECF244321}">
                <p14:modId xmlns:p14="http://schemas.microsoft.com/office/powerpoint/2010/main" val="3089938610"/>
              </p:ext>
            </p:extLst>
          </p:nvPr>
        </p:nvGraphicFramePr>
        <p:xfrm>
          <a:off x="3570035" y="1116236"/>
          <a:ext cx="7492456" cy="4526280"/>
        </p:xfrm>
        <a:graphic>
          <a:graphicData uri="http://schemas.openxmlformats.org/drawingml/2006/table">
            <a:tbl>
              <a:tblPr firstRow="1" bandRow="1">
                <a:tableStyleId>{21E4AEA4-8DFA-4A89-87EB-49C32662AFE0}</a:tableStyleId>
              </a:tblPr>
              <a:tblGrid>
                <a:gridCol w="442725">
                  <a:extLst>
                    <a:ext uri="{9D8B030D-6E8A-4147-A177-3AD203B41FA5}">
                      <a16:colId xmlns:a16="http://schemas.microsoft.com/office/drawing/2014/main" val="477946426"/>
                    </a:ext>
                  </a:extLst>
                </a:gridCol>
                <a:gridCol w="3004831">
                  <a:extLst>
                    <a:ext uri="{9D8B030D-6E8A-4147-A177-3AD203B41FA5}">
                      <a16:colId xmlns:a16="http://schemas.microsoft.com/office/drawing/2014/main" val="189764604"/>
                    </a:ext>
                  </a:extLst>
                </a:gridCol>
                <a:gridCol w="1840514">
                  <a:extLst>
                    <a:ext uri="{9D8B030D-6E8A-4147-A177-3AD203B41FA5}">
                      <a16:colId xmlns:a16="http://schemas.microsoft.com/office/drawing/2014/main" val="1851183191"/>
                    </a:ext>
                  </a:extLst>
                </a:gridCol>
                <a:gridCol w="1339688">
                  <a:extLst>
                    <a:ext uri="{9D8B030D-6E8A-4147-A177-3AD203B41FA5}">
                      <a16:colId xmlns:a16="http://schemas.microsoft.com/office/drawing/2014/main" val="747861719"/>
                    </a:ext>
                  </a:extLst>
                </a:gridCol>
                <a:gridCol w="864698">
                  <a:extLst>
                    <a:ext uri="{9D8B030D-6E8A-4147-A177-3AD203B41FA5}">
                      <a16:colId xmlns:a16="http://schemas.microsoft.com/office/drawing/2014/main" val="3603787776"/>
                    </a:ext>
                  </a:extLst>
                </a:gridCol>
              </a:tblGrid>
              <a:tr h="370840">
                <a:tc>
                  <a:txBody>
                    <a:bodyPr/>
                    <a:lstStyle/>
                    <a:p>
                      <a:endParaRPr kumimoji="1" lang="ja-JP" altLang="en-US" sz="1100" dirty="0">
                        <a:solidFill>
                          <a:schemeClr val="bg1"/>
                        </a:solidFill>
                        <a:latin typeface="+mn-ea"/>
                        <a:ea typeface="+mn-ea"/>
                      </a:endParaRPr>
                    </a:p>
                  </a:txBody>
                  <a:tcPr anchor="ctr">
                    <a:solidFill>
                      <a:schemeClr val="accent1">
                        <a:lumMod val="75000"/>
                      </a:schemeClr>
                    </a:solidFill>
                  </a:tcPr>
                </a:tc>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入稿サイズ</a:t>
                      </a:r>
                    </a:p>
                  </a:txBody>
                  <a:tcPr anchor="ctr">
                    <a:solidFill>
                      <a:schemeClr val="accent1">
                        <a:lumMod val="75000"/>
                      </a:schemeClr>
                    </a:solidFill>
                  </a:tcPr>
                </a:tc>
                <a:tc>
                  <a:txBody>
                    <a:bodyPr/>
                    <a:lstStyle/>
                    <a:p>
                      <a:r>
                        <a:rPr kumimoji="1" lang="ja-JP" altLang="en-US" sz="1100">
                          <a:solidFill>
                            <a:schemeClr val="bg1"/>
                          </a:solidFill>
                          <a:latin typeface="+mn-ea"/>
                          <a:ea typeface="+mn-ea"/>
                        </a:rPr>
                        <a:t>ファイル形式</a:t>
                      </a: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入稿条件</a:t>
                      </a:r>
                    </a:p>
                  </a:txBody>
                  <a:tcPr anchor="ctr">
                    <a:solidFill>
                      <a:schemeClr val="accent1">
                        <a:lumMod val="75000"/>
                      </a:schemeClr>
                    </a:solidFill>
                  </a:tcPr>
                </a:tc>
                <a:extLst>
                  <a:ext uri="{0D108BD9-81ED-4DB2-BD59-A6C34878D82A}">
                    <a16:rowId xmlns:a16="http://schemas.microsoft.com/office/drawing/2014/main" val="2833746862"/>
                  </a:ext>
                </a:extLst>
              </a:tr>
              <a:tr h="370840">
                <a:tc>
                  <a:txBody>
                    <a:bodyPr/>
                    <a:lstStyle/>
                    <a:p>
                      <a:r>
                        <a:rPr kumimoji="1" lang="en-US" altLang="ja-JP" sz="1100" dirty="0">
                          <a:solidFill>
                            <a:schemeClr val="accent3"/>
                          </a:solidFill>
                          <a:latin typeface="+mn-ea"/>
                          <a:ea typeface="+mn-ea"/>
                        </a:rPr>
                        <a:t>①</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タイトル</a:t>
                      </a:r>
                    </a:p>
                  </a:txBody>
                  <a:tcPr>
                    <a:solidFill>
                      <a:schemeClr val="accent1"/>
                    </a:solidFill>
                  </a:tcPr>
                </a:tc>
                <a:tc>
                  <a:txBody>
                    <a:bodyPr/>
                    <a:lstStyle/>
                    <a:p>
                      <a:r>
                        <a:rPr kumimoji="1" lang="en-US" altLang="ja-JP" sz="1100" dirty="0">
                          <a:solidFill>
                            <a:schemeClr val="accent3"/>
                          </a:solidFill>
                          <a:latin typeface="+mn-ea"/>
                          <a:ea typeface="+mn-ea"/>
                        </a:rPr>
                        <a:t>40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253660168"/>
                  </a:ext>
                </a:extLst>
              </a:tr>
              <a:tr h="370840">
                <a:tc>
                  <a:txBody>
                    <a:bodyPr/>
                    <a:lstStyle/>
                    <a:p>
                      <a:r>
                        <a:rPr kumimoji="1" lang="en-US" altLang="ja-JP" sz="1100" dirty="0">
                          <a:solidFill>
                            <a:schemeClr val="accent3"/>
                          </a:solidFill>
                          <a:latin typeface="+mn-ea"/>
                          <a:ea typeface="+mn-ea"/>
                        </a:rPr>
                        <a:t>②</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社名</a:t>
                      </a:r>
                    </a:p>
                  </a:txBody>
                  <a:tcPr>
                    <a:solidFill>
                      <a:schemeClr val="accent1"/>
                    </a:solidFill>
                  </a:tcPr>
                </a:tc>
                <a:tc>
                  <a:txBody>
                    <a:bodyPr/>
                    <a:lstStyle/>
                    <a:p>
                      <a:r>
                        <a:rPr kumimoji="1" lang="ja-JP" altLang="en-US" sz="1100" dirty="0" err="1">
                          <a:solidFill>
                            <a:schemeClr val="accent3"/>
                          </a:solidFill>
                          <a:latin typeface="+mn-ea"/>
                          <a:ea typeface="+mn-ea"/>
                        </a:rPr>
                        <a:t>ー</a:t>
                      </a:r>
                      <a:endParaRPr kumimoji="1" lang="ja-JP" altLang="en-US" sz="1100" dirty="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045395277"/>
                  </a:ext>
                </a:extLst>
              </a:tr>
              <a:tr h="370840">
                <a:tc>
                  <a:txBody>
                    <a:bodyPr/>
                    <a:lstStyle/>
                    <a:p>
                      <a:r>
                        <a:rPr kumimoji="1" lang="en-US" altLang="ja-JP" sz="1100" dirty="0">
                          <a:solidFill>
                            <a:schemeClr val="accent3"/>
                          </a:solidFill>
                          <a:latin typeface="+mn-ea"/>
                          <a:ea typeface="+mn-ea"/>
                        </a:rPr>
                        <a:t>③</a:t>
                      </a:r>
                    </a:p>
                  </a:txBody>
                  <a:tcPr>
                    <a:solidFill>
                      <a:schemeClr val="accent1"/>
                    </a:solidFill>
                  </a:tcPr>
                </a:tc>
                <a:tc>
                  <a:txBody>
                    <a:bodyPr/>
                    <a:lstStyle/>
                    <a:p>
                      <a:r>
                        <a:rPr kumimoji="1" lang="ja-JP" altLang="en-US" sz="1100" dirty="0">
                          <a:solidFill>
                            <a:schemeClr val="accent3"/>
                          </a:solidFill>
                          <a:latin typeface="+mn-ea"/>
                          <a:ea typeface="+mn-ea"/>
                        </a:rPr>
                        <a:t>メイン画像（写真</a:t>
                      </a:r>
                      <a:r>
                        <a:rPr kumimoji="1" lang="en-US" altLang="ja-JP" sz="1100" dirty="0">
                          <a:solidFill>
                            <a:schemeClr val="accent3"/>
                          </a:solidFill>
                          <a:latin typeface="+mn-ea"/>
                          <a:ea typeface="+mn-ea"/>
                        </a:rPr>
                        <a:t>/</a:t>
                      </a:r>
                      <a:r>
                        <a:rPr kumimoji="1" lang="ja-JP" altLang="en-US" sz="1100" dirty="0">
                          <a:solidFill>
                            <a:schemeClr val="accent3"/>
                          </a:solidFill>
                          <a:latin typeface="+mn-ea"/>
                          <a:ea typeface="+mn-ea"/>
                        </a:rPr>
                        <a:t>イラスト</a:t>
                      </a:r>
                      <a:r>
                        <a:rPr kumimoji="1" lang="en-US" altLang="ja-JP" sz="1100" dirty="0">
                          <a:solidFill>
                            <a:schemeClr val="accent3"/>
                          </a:solidFill>
                          <a:latin typeface="+mn-ea"/>
                          <a:ea typeface="+mn-ea"/>
                        </a:rPr>
                        <a:t>/</a:t>
                      </a:r>
                      <a:r>
                        <a:rPr kumimoji="1" lang="ja-JP" altLang="en-US" sz="1100" dirty="0">
                          <a:solidFill>
                            <a:schemeClr val="accent3"/>
                          </a:solidFill>
                          <a:latin typeface="+mn-ea"/>
                          <a:ea typeface="+mn-ea"/>
                        </a:rPr>
                        <a:t>図表）</a:t>
                      </a:r>
                      <a:endParaRPr kumimoji="1" lang="en-US" altLang="ja-JP" sz="1100" dirty="0">
                        <a:solidFill>
                          <a:schemeClr val="accent3"/>
                        </a:solidFill>
                        <a:latin typeface="+mn-ea"/>
                        <a:ea typeface="+mn-ea"/>
                      </a:endParaRPr>
                    </a:p>
                  </a:txBody>
                  <a:tcPr>
                    <a:solidFill>
                      <a:schemeClr val="accent1"/>
                    </a:solidFill>
                  </a:tcPr>
                </a:tc>
                <a:tc>
                  <a:txBody>
                    <a:bodyPr/>
                    <a:lstStyle/>
                    <a:p>
                      <a:r>
                        <a:rPr kumimoji="1" lang="en-US" altLang="ja-JP" sz="1100" dirty="0">
                          <a:solidFill>
                            <a:schemeClr val="accent3"/>
                          </a:solidFill>
                          <a:latin typeface="+mn-ea"/>
                          <a:ea typeface="+mn-ea"/>
                        </a:rPr>
                        <a:t>1200pixel×800pixel</a:t>
                      </a:r>
                    </a:p>
                    <a:p>
                      <a:r>
                        <a:rPr kumimoji="1" lang="en-US" altLang="ja-JP" sz="1100" dirty="0">
                          <a:solidFill>
                            <a:schemeClr val="accent3"/>
                          </a:solidFill>
                          <a:latin typeface="+mn-ea"/>
                          <a:ea typeface="+mn-ea"/>
                        </a:rPr>
                        <a:t>/3:2</a:t>
                      </a:r>
                    </a:p>
                    <a:p>
                      <a:r>
                        <a:rPr kumimoji="1" lang="en-US" altLang="ja-JP" sz="1100" dirty="0">
                          <a:solidFill>
                            <a:schemeClr val="accent3"/>
                          </a:solidFill>
                          <a:latin typeface="+mn-ea"/>
                          <a:ea typeface="+mn-ea"/>
                        </a:rPr>
                        <a:t>300KB</a:t>
                      </a:r>
                      <a:r>
                        <a:rPr kumimoji="1" lang="ja-JP" altLang="en-US" sz="1100">
                          <a:solidFill>
                            <a:schemeClr val="accent3"/>
                          </a:solidFill>
                          <a:latin typeface="+mn-ea"/>
                          <a:ea typeface="+mn-ea"/>
                        </a:rPr>
                        <a:t>以内</a:t>
                      </a:r>
                    </a:p>
                  </a:txBody>
                  <a:tcPr>
                    <a:solidFill>
                      <a:schemeClr val="accent1"/>
                    </a:solidFill>
                  </a:tcPr>
                </a:tc>
                <a:tc>
                  <a:txBody>
                    <a:bodyPr/>
                    <a:lstStyle/>
                    <a:p>
                      <a:r>
                        <a:rPr kumimoji="1" lang="en-US" altLang="ja-JP" sz="1100" dirty="0">
                          <a:solidFill>
                            <a:schemeClr val="accent3"/>
                          </a:solidFill>
                          <a:latin typeface="+mn-ea"/>
                          <a:ea typeface="+mn-ea"/>
                        </a:rPr>
                        <a:t>JPEG/GIF/PING</a:t>
                      </a:r>
                      <a:endParaRPr kumimoji="1" lang="ja-JP" altLang="en-US" sz="1100" dirty="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1871715890"/>
                  </a:ext>
                </a:extLst>
              </a:tr>
              <a:tr h="370840">
                <a:tc>
                  <a:txBody>
                    <a:bodyPr/>
                    <a:lstStyle/>
                    <a:p>
                      <a:r>
                        <a:rPr kumimoji="1" lang="en-US" altLang="ja-JP" sz="1100" dirty="0">
                          <a:solidFill>
                            <a:schemeClr val="accent3"/>
                          </a:solidFill>
                          <a:latin typeface="+mn-ea"/>
                          <a:ea typeface="+mn-ea"/>
                        </a:rPr>
                        <a:t>④</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dirty="0">
                          <a:solidFill>
                            <a:schemeClr val="accent3"/>
                          </a:solidFill>
                          <a:latin typeface="+mn-ea"/>
                          <a:ea typeface="+mn-ea"/>
                        </a:rPr>
                        <a:t>メイン画像</a:t>
                      </a:r>
                      <a:r>
                        <a:rPr kumimoji="1" lang="ja-JP" altLang="en-US" sz="1100">
                          <a:solidFill>
                            <a:schemeClr val="accent3"/>
                          </a:solidFill>
                          <a:latin typeface="+mn-ea"/>
                          <a:ea typeface="+mn-ea"/>
                        </a:rPr>
                        <a:t>のキャプション　</a:t>
                      </a:r>
                      <a:r>
                        <a:rPr kumimoji="1" lang="ja-JP" altLang="en-US" sz="1100" dirty="0">
                          <a:solidFill>
                            <a:schemeClr val="accent3"/>
                          </a:solidFill>
                          <a:latin typeface="+mn-ea"/>
                          <a:ea typeface="+mn-ea"/>
                        </a:rPr>
                        <a:t>－</a:t>
                      </a:r>
                      <a:r>
                        <a:rPr kumimoji="1" lang="en-US" altLang="ja-JP" sz="1100" dirty="0">
                          <a:solidFill>
                            <a:schemeClr val="accent3"/>
                          </a:solidFill>
                          <a:latin typeface="+mn-ea"/>
                          <a:ea typeface="+mn-ea"/>
                        </a:rPr>
                        <a:t>1</a:t>
                      </a:r>
                      <a:r>
                        <a:rPr kumimoji="1" lang="ja-JP" altLang="en-US" sz="1100" dirty="0">
                          <a:solidFill>
                            <a:schemeClr val="accent3"/>
                          </a:solidFill>
                          <a:latin typeface="+mn-ea"/>
                          <a:ea typeface="+mn-ea"/>
                        </a:rPr>
                        <a:t>枚</a:t>
                      </a:r>
                    </a:p>
                  </a:txBody>
                  <a:tcPr>
                    <a:solidFill>
                      <a:schemeClr val="accent1"/>
                    </a:solidFill>
                  </a:tcPr>
                </a:tc>
                <a:tc>
                  <a:txBody>
                    <a:bodyPr/>
                    <a:lstStyle/>
                    <a:p>
                      <a:r>
                        <a:rPr kumimoji="1" lang="en-US" altLang="ja-JP" sz="1100" dirty="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70700572"/>
                  </a:ext>
                </a:extLst>
              </a:tr>
              <a:tr h="370840">
                <a:tc>
                  <a:txBody>
                    <a:bodyPr/>
                    <a:lstStyle/>
                    <a:p>
                      <a:r>
                        <a:rPr kumimoji="1" lang="en-US" altLang="ja-JP" sz="1100" dirty="0">
                          <a:solidFill>
                            <a:schemeClr val="accent3"/>
                          </a:solidFill>
                          <a:latin typeface="+mn-ea"/>
                          <a:ea typeface="+mn-ea"/>
                        </a:rPr>
                        <a:t>⑤</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リード文</a:t>
                      </a:r>
                    </a:p>
                  </a:txBody>
                  <a:tcPr>
                    <a:solidFill>
                      <a:schemeClr val="accent1"/>
                    </a:solidFill>
                  </a:tcPr>
                </a:tc>
                <a:tc>
                  <a:txBody>
                    <a:bodyPr/>
                    <a:lstStyle/>
                    <a:p>
                      <a:r>
                        <a:rPr kumimoji="1" lang="en-US" altLang="ja-JP" sz="1100" dirty="0">
                          <a:solidFill>
                            <a:schemeClr val="accent3"/>
                          </a:solidFill>
                          <a:latin typeface="+mn-ea"/>
                          <a:ea typeface="+mn-ea"/>
                        </a:rPr>
                        <a:t>200</a:t>
                      </a:r>
                      <a:r>
                        <a:rPr kumimoji="1" lang="ja-JP" altLang="en-US" sz="1100">
                          <a:solidFill>
                            <a:schemeClr val="accent3"/>
                          </a:solidFill>
                          <a:latin typeface="+mn-ea"/>
                          <a:ea typeface="+mn-ea"/>
                        </a:rPr>
                        <a:t>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1513882815"/>
                  </a:ext>
                </a:extLst>
              </a:tr>
              <a:tr h="370840">
                <a:tc>
                  <a:txBody>
                    <a:bodyPr/>
                    <a:lstStyle/>
                    <a:p>
                      <a:r>
                        <a:rPr kumimoji="1" lang="en-US" altLang="ja-JP" sz="1100" i="1" dirty="0">
                          <a:solidFill>
                            <a:schemeClr val="accent3"/>
                          </a:solidFill>
                          <a:latin typeface="+mn-ea"/>
                          <a:ea typeface="+mn-ea"/>
                        </a:rPr>
                        <a:t>⑥</a:t>
                      </a:r>
                      <a:endParaRPr kumimoji="1" lang="ja-JP" altLang="en-US" sz="1100" i="1">
                        <a:solidFill>
                          <a:schemeClr val="accent3"/>
                        </a:solidFill>
                        <a:latin typeface="+mn-ea"/>
                        <a:ea typeface="+mn-ea"/>
                      </a:endParaRPr>
                    </a:p>
                  </a:txBody>
                  <a:tcPr>
                    <a:solidFill>
                      <a:schemeClr val="accent1"/>
                    </a:solidFill>
                  </a:tcPr>
                </a:tc>
                <a:tc>
                  <a:txBody>
                    <a:bodyPr/>
                    <a:lstStyle/>
                    <a:p>
                      <a:r>
                        <a:rPr kumimoji="1" lang="ja-JP" altLang="en-US" sz="1100" dirty="0">
                          <a:solidFill>
                            <a:schemeClr val="accent3"/>
                          </a:solidFill>
                          <a:latin typeface="+mn-ea"/>
                          <a:ea typeface="+mn-ea"/>
                        </a:rPr>
                        <a:t>文中画像（写真</a:t>
                      </a:r>
                      <a:r>
                        <a:rPr kumimoji="1" lang="en-US" altLang="ja-JP" sz="1100" dirty="0">
                          <a:solidFill>
                            <a:schemeClr val="accent3"/>
                          </a:solidFill>
                          <a:latin typeface="+mn-ea"/>
                          <a:ea typeface="+mn-ea"/>
                        </a:rPr>
                        <a:t>/</a:t>
                      </a:r>
                      <a:r>
                        <a:rPr kumimoji="1" lang="ja-JP" altLang="en-US" sz="1100" dirty="0">
                          <a:solidFill>
                            <a:schemeClr val="accent3"/>
                          </a:solidFill>
                          <a:latin typeface="+mn-ea"/>
                          <a:ea typeface="+mn-ea"/>
                        </a:rPr>
                        <a:t>イラスト</a:t>
                      </a:r>
                      <a:r>
                        <a:rPr kumimoji="1" lang="en-US" altLang="ja-JP" sz="1100" dirty="0">
                          <a:solidFill>
                            <a:schemeClr val="accent3"/>
                          </a:solidFill>
                          <a:latin typeface="+mn-ea"/>
                          <a:ea typeface="+mn-ea"/>
                        </a:rPr>
                        <a:t>/</a:t>
                      </a:r>
                      <a:r>
                        <a:rPr kumimoji="1" lang="ja-JP" altLang="en-US" sz="1100" dirty="0">
                          <a:solidFill>
                            <a:schemeClr val="accent3"/>
                          </a:solidFill>
                          <a:latin typeface="+mn-ea"/>
                          <a:ea typeface="+mn-ea"/>
                        </a:rPr>
                        <a:t>図表）</a:t>
                      </a:r>
                      <a:endParaRPr kumimoji="1" lang="en-US" altLang="ja-JP" sz="1100" dirty="0">
                        <a:solidFill>
                          <a:schemeClr val="accent3"/>
                        </a:solidFill>
                        <a:latin typeface="+mn-ea"/>
                        <a:ea typeface="+mn-ea"/>
                      </a:endParaRPr>
                    </a:p>
                    <a:p>
                      <a:r>
                        <a:rPr kumimoji="1" lang="ja-JP" altLang="en-US" sz="1100" dirty="0">
                          <a:solidFill>
                            <a:schemeClr val="accent3"/>
                          </a:solidFill>
                          <a:latin typeface="+mn-ea"/>
                          <a:ea typeface="+mn-ea"/>
                        </a:rPr>
                        <a:t>　</a:t>
                      </a:r>
                      <a:r>
                        <a:rPr kumimoji="1" lang="ja-JP" altLang="en-US" sz="1100" dirty="0" err="1">
                          <a:solidFill>
                            <a:schemeClr val="accent3"/>
                          </a:solidFill>
                          <a:latin typeface="+mn-ea"/>
                          <a:ea typeface="+mn-ea"/>
                        </a:rPr>
                        <a:t>ー</a:t>
                      </a:r>
                      <a:r>
                        <a:rPr kumimoji="1" lang="en-US" altLang="ja-JP" sz="1100" dirty="0">
                          <a:solidFill>
                            <a:schemeClr val="accent3"/>
                          </a:solidFill>
                          <a:latin typeface="+mn-ea"/>
                          <a:ea typeface="+mn-ea"/>
                        </a:rPr>
                        <a:t>4</a:t>
                      </a:r>
                      <a:r>
                        <a:rPr kumimoji="1" lang="ja-JP" altLang="en-US" sz="1100" dirty="0">
                          <a:solidFill>
                            <a:schemeClr val="accent3"/>
                          </a:solidFill>
                          <a:latin typeface="+mn-ea"/>
                          <a:ea typeface="+mn-ea"/>
                        </a:rPr>
                        <a:t>点程度</a:t>
                      </a:r>
                    </a:p>
                  </a:txBody>
                  <a:tcPr>
                    <a:solidFill>
                      <a:schemeClr val="accent1"/>
                    </a:solidFill>
                  </a:tcPr>
                </a:tc>
                <a:tc>
                  <a:txBody>
                    <a:bodyPr/>
                    <a:lstStyle/>
                    <a:p>
                      <a:r>
                        <a:rPr kumimoji="1" lang="en-US" altLang="ja-JP" sz="1100" dirty="0">
                          <a:solidFill>
                            <a:schemeClr val="accent3"/>
                          </a:solidFill>
                          <a:latin typeface="+mn-ea"/>
                          <a:ea typeface="+mn-ea"/>
                        </a:rPr>
                        <a:t>1200pixel×800pixel</a:t>
                      </a:r>
                    </a:p>
                    <a:p>
                      <a:r>
                        <a:rPr kumimoji="1" lang="en-US" altLang="ja-JP" sz="1100" dirty="0">
                          <a:solidFill>
                            <a:schemeClr val="accent3"/>
                          </a:solidFill>
                          <a:latin typeface="+mn-ea"/>
                          <a:ea typeface="+mn-ea"/>
                        </a:rPr>
                        <a:t>/3:2</a:t>
                      </a:r>
                      <a:r>
                        <a:rPr kumimoji="1" lang="ja-JP" altLang="en-US" sz="1100">
                          <a:solidFill>
                            <a:schemeClr val="accent3"/>
                          </a:solidFill>
                          <a:latin typeface="+mn-ea"/>
                          <a:ea typeface="+mn-ea"/>
                        </a:rPr>
                        <a:t>を目安に</a:t>
                      </a:r>
                      <a:endParaRPr kumimoji="1" lang="en-US" altLang="ja-JP" sz="1100" dirty="0">
                        <a:solidFill>
                          <a:schemeClr val="accent3"/>
                        </a:solidFill>
                        <a:latin typeface="+mn-ea"/>
                        <a:ea typeface="+mn-ea"/>
                      </a:endParaRPr>
                    </a:p>
                    <a:p>
                      <a:r>
                        <a:rPr kumimoji="1" lang="ja-JP" altLang="en-US" sz="1100">
                          <a:solidFill>
                            <a:schemeClr val="accent3"/>
                          </a:solidFill>
                          <a:latin typeface="+mn-ea"/>
                          <a:ea typeface="+mn-ea"/>
                        </a:rPr>
                        <a:t>各</a:t>
                      </a:r>
                      <a:r>
                        <a:rPr kumimoji="1" lang="en-US" altLang="ja-JP" sz="1100" dirty="0">
                          <a:solidFill>
                            <a:schemeClr val="accent3"/>
                          </a:solidFill>
                          <a:latin typeface="+mn-ea"/>
                          <a:ea typeface="+mn-ea"/>
                        </a:rPr>
                        <a:t>300KB</a:t>
                      </a:r>
                      <a:r>
                        <a:rPr kumimoji="1" lang="ja-JP" altLang="en-US" sz="1100" dirty="0">
                          <a:solidFill>
                            <a:schemeClr val="accent3"/>
                          </a:solidFill>
                          <a:latin typeface="+mn-ea"/>
                          <a:ea typeface="+mn-ea"/>
                        </a:rPr>
                        <a:t>以内</a:t>
                      </a:r>
                    </a:p>
                  </a:txBody>
                  <a:tcPr>
                    <a:solidFill>
                      <a:schemeClr val="accent1"/>
                    </a:solidFill>
                  </a:tcPr>
                </a:tc>
                <a:tc>
                  <a:txBody>
                    <a:bodyPr/>
                    <a:lstStyle/>
                    <a:p>
                      <a:r>
                        <a:rPr kumimoji="1" lang="en-US" altLang="ja-JP" sz="1100" dirty="0">
                          <a:solidFill>
                            <a:schemeClr val="accent3"/>
                          </a:solidFill>
                          <a:latin typeface="+mn-ea"/>
                          <a:ea typeface="+mn-ea"/>
                        </a:rPr>
                        <a:t>JPEG/GIF/PING</a:t>
                      </a:r>
                      <a:endParaRPr kumimoji="1" lang="ja-JP" altLang="en-US" sz="1100" dirty="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3620582037"/>
                  </a:ext>
                </a:extLst>
              </a:tr>
              <a:tr h="370840">
                <a:tc>
                  <a:txBody>
                    <a:bodyPr/>
                    <a:lstStyle/>
                    <a:p>
                      <a:r>
                        <a:rPr kumimoji="1" lang="en-US" altLang="ja-JP" sz="1100" dirty="0">
                          <a:solidFill>
                            <a:schemeClr val="accent3"/>
                          </a:solidFill>
                          <a:latin typeface="+mn-ea"/>
                          <a:ea typeface="+mn-ea"/>
                        </a:rPr>
                        <a:t>⑦</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dirty="0">
                          <a:solidFill>
                            <a:schemeClr val="accent3"/>
                          </a:solidFill>
                          <a:latin typeface="+mn-ea"/>
                          <a:ea typeface="+mn-ea"/>
                        </a:rPr>
                        <a:t>文中画像</a:t>
                      </a:r>
                      <a:r>
                        <a:rPr kumimoji="1" lang="ja-JP" altLang="en-US" sz="1100">
                          <a:solidFill>
                            <a:schemeClr val="accent3"/>
                          </a:solidFill>
                          <a:latin typeface="+mn-ea"/>
                          <a:ea typeface="+mn-ea"/>
                        </a:rPr>
                        <a:t>のキャプション</a:t>
                      </a:r>
                      <a:endParaRPr kumimoji="1" lang="ja-JP" altLang="en-US" sz="1100" dirty="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各</a:t>
                      </a:r>
                      <a:r>
                        <a:rPr kumimoji="1" lang="en-US" altLang="ja-JP" sz="1100" dirty="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3654549095"/>
                  </a:ext>
                </a:extLst>
              </a:tr>
              <a:tr h="370840">
                <a:tc>
                  <a:txBody>
                    <a:bodyPr/>
                    <a:lstStyle/>
                    <a:p>
                      <a:r>
                        <a:rPr kumimoji="1" lang="en-US" altLang="ja-JP" sz="1100" dirty="0">
                          <a:solidFill>
                            <a:schemeClr val="accent3"/>
                          </a:solidFill>
                          <a:latin typeface="+mn-ea"/>
                          <a:ea typeface="+mn-ea"/>
                        </a:rPr>
                        <a:t>⑧</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dirty="0">
                          <a:solidFill>
                            <a:schemeClr val="accent3"/>
                          </a:solidFill>
                          <a:latin typeface="+mn-ea"/>
                          <a:ea typeface="+mn-ea"/>
                        </a:rPr>
                        <a:t>本文見出し</a:t>
                      </a:r>
                    </a:p>
                  </a:txBody>
                  <a:tcP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a:solidFill>
                            <a:schemeClr val="accent3"/>
                          </a:solidFill>
                          <a:latin typeface="+mn-ea"/>
                          <a:ea typeface="+mn-ea"/>
                        </a:rPr>
                        <a:t>各</a:t>
                      </a:r>
                      <a:r>
                        <a:rPr kumimoji="1" lang="en-US" altLang="ja-JP" sz="1100" dirty="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2058552608"/>
                  </a:ext>
                </a:extLst>
              </a:tr>
              <a:tr h="370840">
                <a:tc>
                  <a:txBody>
                    <a:bodyPr/>
                    <a:lstStyle/>
                    <a:p>
                      <a:r>
                        <a:rPr kumimoji="1" lang="en-US" altLang="ja-JP" sz="1100" dirty="0">
                          <a:solidFill>
                            <a:schemeClr val="accent3"/>
                          </a:solidFill>
                          <a:latin typeface="+mn-ea"/>
                          <a:ea typeface="+mn-ea"/>
                        </a:rPr>
                        <a:t>⑨</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本文</a:t>
                      </a:r>
                    </a:p>
                  </a:txBody>
                  <a:tcPr>
                    <a:solidFill>
                      <a:schemeClr val="accent1"/>
                    </a:solidFill>
                  </a:tcPr>
                </a:tc>
                <a:tc>
                  <a:txBody>
                    <a:bodyPr/>
                    <a:lstStyle/>
                    <a:p>
                      <a:r>
                        <a:rPr kumimoji="1" lang="ja-JP" altLang="en-US" sz="1100">
                          <a:solidFill>
                            <a:schemeClr val="accent3"/>
                          </a:solidFill>
                          <a:latin typeface="+mn-ea"/>
                          <a:ea typeface="+mn-ea"/>
                        </a:rPr>
                        <a:t>合計で</a:t>
                      </a:r>
                      <a:r>
                        <a:rPr kumimoji="1" lang="en-US" altLang="ja-JP" sz="1100" dirty="0">
                          <a:solidFill>
                            <a:schemeClr val="accent3"/>
                          </a:solidFill>
                          <a:latin typeface="+mn-ea"/>
                          <a:ea typeface="+mn-ea"/>
                        </a:rPr>
                        <a:t>2000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261530295"/>
                  </a:ext>
                </a:extLst>
              </a:tr>
              <a:tr h="370840">
                <a:tc>
                  <a:txBody>
                    <a:bodyPr/>
                    <a:lstStyle/>
                    <a:p>
                      <a:r>
                        <a:rPr kumimoji="1" lang="en-US" altLang="ja-JP" sz="1100" dirty="0">
                          <a:solidFill>
                            <a:schemeClr val="accent3"/>
                          </a:solidFill>
                          <a:latin typeface="+mn-ea"/>
                          <a:ea typeface="+mn-ea"/>
                        </a:rPr>
                        <a:t>⑩</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関連ページへのリンク</a:t>
                      </a:r>
                      <a:r>
                        <a:rPr kumimoji="1" lang="en-US" altLang="ja-JP" sz="1100" dirty="0">
                          <a:solidFill>
                            <a:schemeClr val="accent3"/>
                          </a:solidFill>
                          <a:latin typeface="+mn-ea"/>
                          <a:ea typeface="+mn-ea"/>
                        </a:rPr>
                        <a:t>(3</a:t>
                      </a:r>
                      <a:r>
                        <a:rPr kumimoji="1" lang="ja-JP" altLang="en-US" sz="1100">
                          <a:solidFill>
                            <a:schemeClr val="accent3"/>
                          </a:solidFill>
                          <a:latin typeface="+mn-ea"/>
                          <a:ea typeface="+mn-ea"/>
                        </a:rPr>
                        <a:t>本まで</a:t>
                      </a:r>
                      <a:r>
                        <a:rPr kumimoji="1" lang="en-US" altLang="ja-JP" sz="1100" dirty="0">
                          <a:solidFill>
                            <a:schemeClr val="accent3"/>
                          </a:solidFill>
                          <a:latin typeface="+mn-ea"/>
                          <a:ea typeface="+mn-ea"/>
                        </a:rPr>
                        <a:t>)</a:t>
                      </a:r>
                    </a:p>
                  </a:txBody>
                  <a:tcPr>
                    <a:solidFill>
                      <a:schemeClr val="accent1"/>
                    </a:solidFill>
                  </a:tcPr>
                </a:tc>
                <a:tc>
                  <a:txBody>
                    <a:bodyPr/>
                    <a:lstStyle/>
                    <a:p>
                      <a:r>
                        <a:rPr kumimoji="1" lang="en-US" altLang="ja-JP" sz="1100" dirty="0">
                          <a:solidFill>
                            <a:schemeClr val="accent3"/>
                          </a:solidFill>
                          <a:latin typeface="+mn-ea"/>
                          <a:ea typeface="+mn-ea"/>
                        </a:rPr>
                        <a:t>50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dirty="0">
                          <a:solidFill>
                            <a:schemeClr val="accent3"/>
                          </a:solidFill>
                          <a:latin typeface="+mn-ea"/>
                          <a:ea typeface="+mn-ea"/>
                        </a:rPr>
                        <a:t>リンク先</a:t>
                      </a:r>
                      <a:r>
                        <a:rPr kumimoji="1" lang="en-US" altLang="ja-JP" sz="1100" dirty="0">
                          <a:solidFill>
                            <a:schemeClr val="accent3"/>
                          </a:solidFill>
                          <a:latin typeface="+mn-ea"/>
                          <a:ea typeface="+mn-ea"/>
                        </a:rPr>
                        <a:t>URL</a:t>
                      </a:r>
                      <a:endParaRPr kumimoji="1" lang="ja-JP" altLang="en-US" sz="1100" dirty="0">
                        <a:solidFill>
                          <a:schemeClr val="accent3"/>
                        </a:solidFill>
                        <a:latin typeface="+mn-ea"/>
                        <a:ea typeface="+mn-ea"/>
                      </a:endParaRPr>
                    </a:p>
                  </a:txBody>
                  <a:tcPr>
                    <a:solidFill>
                      <a:schemeClr val="accent1"/>
                    </a:solidFill>
                  </a:tcPr>
                </a:tc>
                <a:tc>
                  <a:txBody>
                    <a:bodyPr/>
                    <a:lstStyle/>
                    <a:p>
                      <a:r>
                        <a:rPr kumimoji="1" lang="ja-JP" altLang="en-US" sz="1100" dirty="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2632474411"/>
                  </a:ext>
                </a:extLst>
              </a:tr>
            </a:tbl>
          </a:graphicData>
        </a:graphic>
      </p:graphicFrame>
      <p:sp>
        <p:nvSpPr>
          <p:cNvPr id="38" name="テキスト ボックス 37">
            <a:extLst>
              <a:ext uri="{FF2B5EF4-FFF2-40B4-BE49-F238E27FC236}">
                <a16:creationId xmlns:a16="http://schemas.microsoft.com/office/drawing/2014/main" id="{56EAC563-B759-2242-B0DA-6EEBE871899C}"/>
              </a:ext>
            </a:extLst>
          </p:cNvPr>
          <p:cNvSpPr txBox="1"/>
          <p:nvPr/>
        </p:nvSpPr>
        <p:spPr>
          <a:xfrm>
            <a:off x="3570035" y="5932030"/>
            <a:ext cx="8463572" cy="41549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kern="0" dirty="0">
                <a:solidFill>
                  <a:schemeClr val="accent3"/>
                </a:solidFill>
                <a:latin typeface="+mn-ea"/>
              </a:rPr>
              <a:t>※</a:t>
            </a:r>
            <a:r>
              <a:rPr kumimoji="0" lang="ja-JP" altLang="en-US" sz="1050" b="0" i="0" u="none" strike="noStrike" kern="0" cap="none" spc="0" normalizeH="0" baseline="0" noProof="0" dirty="0">
                <a:ln>
                  <a:noFill/>
                </a:ln>
                <a:solidFill>
                  <a:schemeClr val="accent3"/>
                </a:solidFill>
                <a:effectLst/>
                <a:uLnTx/>
                <a:uFillTx/>
                <a:latin typeface="+mn-ea"/>
              </a:rPr>
              <a:t>動画素材のご入稿をご希望される場合は弊社営業担当までご相談</a:t>
            </a:r>
            <a:r>
              <a:rPr kumimoji="0" lang="ja-JP" altLang="en-US" sz="1050" b="0" i="0" u="none" strike="noStrike" kern="0" cap="none" spc="0" normalizeH="0" baseline="0" noProof="0">
                <a:ln>
                  <a:noFill/>
                </a:ln>
                <a:solidFill>
                  <a:schemeClr val="accent3"/>
                </a:solidFill>
                <a:effectLst/>
                <a:uLnTx/>
                <a:uFillTx/>
                <a:latin typeface="+mn-ea"/>
              </a:rPr>
              <a:t>ください。</a:t>
            </a:r>
            <a:endParaRPr kumimoji="0" lang="en-US" altLang="ja-JP" sz="1050" b="0" i="0" u="none" strike="noStrike" kern="0" cap="none" spc="0" normalizeH="0" baseline="0" noProof="0" dirty="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写真、動画素材をご入稿</a:t>
            </a:r>
            <a:r>
              <a:rPr kumimoji="0" lang="ja-JP" altLang="en-US" sz="1050" b="0" i="0" u="none" strike="noStrike" kern="0" cap="none" spc="0" normalizeH="0" baseline="0" noProof="0" dirty="0">
                <a:ln>
                  <a:noFill/>
                </a:ln>
                <a:solidFill>
                  <a:schemeClr val="accent3"/>
                </a:solidFill>
                <a:effectLst/>
                <a:uLnTx/>
                <a:uFillTx/>
                <a:latin typeface="+mn-ea"/>
              </a:rPr>
              <a:t>いただく際、著作権</a:t>
            </a:r>
            <a:r>
              <a:rPr kumimoji="0" lang="ja-JP" altLang="en-US" sz="1050" kern="0" dirty="0">
                <a:solidFill>
                  <a:schemeClr val="accent3"/>
                </a:solidFill>
                <a:latin typeface="+mn-ea"/>
              </a:rPr>
              <a:t>や肖像権、商標など許諾の取れているものでのご入稿をお願いします。</a:t>
            </a:r>
            <a:r>
              <a:rPr kumimoji="0" lang="ja-JP" altLang="en-US" sz="1050" b="0" i="0" u="none" strike="noStrike" kern="0" cap="none" spc="0" normalizeH="0" baseline="0" noProof="0" dirty="0">
                <a:ln>
                  <a:noFill/>
                </a:ln>
                <a:solidFill>
                  <a:schemeClr val="accent3"/>
                </a:solidFill>
                <a:effectLst/>
                <a:uLnTx/>
                <a:uFillTx/>
                <a:latin typeface="+mn-ea"/>
              </a:rPr>
              <a:t>　</a:t>
            </a:r>
            <a:endParaRPr kumimoji="0" lang="en-US" altLang="ja-JP" sz="1050" b="0" i="0" u="none" strike="noStrike" kern="0" cap="none" spc="0" normalizeH="0" baseline="0" noProof="0" dirty="0">
              <a:ln>
                <a:noFill/>
              </a:ln>
              <a:solidFill>
                <a:schemeClr val="accent3"/>
              </a:solidFill>
              <a:effectLst/>
              <a:uLnTx/>
              <a:uFillTx/>
              <a:latin typeface="+mn-ea"/>
            </a:endParaRPr>
          </a:p>
        </p:txBody>
      </p:sp>
      <p:sp>
        <p:nvSpPr>
          <p:cNvPr id="39" name="テキスト ボックス 38">
            <a:extLst>
              <a:ext uri="{FF2B5EF4-FFF2-40B4-BE49-F238E27FC236}">
                <a16:creationId xmlns:a16="http://schemas.microsoft.com/office/drawing/2014/main" id="{A0E33582-68FB-4643-9870-041794BE86E4}"/>
              </a:ext>
            </a:extLst>
          </p:cNvPr>
          <p:cNvSpPr txBox="1"/>
          <p:nvPr/>
        </p:nvSpPr>
        <p:spPr>
          <a:xfrm>
            <a:off x="759455" y="2614492"/>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dirty="0"/>
          </a:p>
        </p:txBody>
      </p:sp>
      <p:sp>
        <p:nvSpPr>
          <p:cNvPr id="40" name="テキスト ボックス 39">
            <a:extLst>
              <a:ext uri="{FF2B5EF4-FFF2-40B4-BE49-F238E27FC236}">
                <a16:creationId xmlns:a16="http://schemas.microsoft.com/office/drawing/2014/main" id="{3D19CAC4-7DBF-6140-83FC-A8B474B92971}"/>
              </a:ext>
            </a:extLst>
          </p:cNvPr>
          <p:cNvSpPr txBox="1"/>
          <p:nvPr/>
        </p:nvSpPr>
        <p:spPr>
          <a:xfrm>
            <a:off x="739783" y="4013049"/>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dirty="0"/>
          </a:p>
        </p:txBody>
      </p:sp>
      <p:sp>
        <p:nvSpPr>
          <p:cNvPr id="41" name="テキスト ボックス 40">
            <a:extLst>
              <a:ext uri="{FF2B5EF4-FFF2-40B4-BE49-F238E27FC236}">
                <a16:creationId xmlns:a16="http://schemas.microsoft.com/office/drawing/2014/main" id="{C1C6EF29-CF00-364B-8795-21C777840F0F}"/>
              </a:ext>
            </a:extLst>
          </p:cNvPr>
          <p:cNvSpPr txBox="1"/>
          <p:nvPr/>
        </p:nvSpPr>
        <p:spPr>
          <a:xfrm>
            <a:off x="728212" y="5587506"/>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dirty="0"/>
          </a:p>
        </p:txBody>
      </p:sp>
    </p:spTree>
    <p:extLst>
      <p:ext uri="{BB962C8B-B14F-4D97-AF65-F5344CB8AC3E}">
        <p14:creationId xmlns:p14="http://schemas.microsoft.com/office/powerpoint/2010/main" val="237834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(2)</a:t>
            </a:r>
            <a:r>
              <a:rPr kumimoji="1" lang="ja-JP" altLang="en-US"/>
              <a:t>スポンサードコンテンツ</a:t>
            </a:r>
            <a:r>
              <a:rPr kumimoji="1" lang="en-US" altLang="ja-JP" dirty="0"/>
              <a:t> </a:t>
            </a:r>
            <a:r>
              <a:rPr kumimoji="1" lang="ja-JP" altLang="en-US"/>
              <a:t>ライト　構成例</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2" name="正方形/長方形 41">
            <a:extLst>
              <a:ext uri="{FF2B5EF4-FFF2-40B4-BE49-F238E27FC236}">
                <a16:creationId xmlns:a16="http://schemas.microsoft.com/office/drawing/2014/main" id="{E6E59487-B453-684D-ABC7-10319498F527}"/>
              </a:ext>
            </a:extLst>
          </p:cNvPr>
          <p:cNvSpPr/>
          <p:nvPr/>
        </p:nvSpPr>
        <p:spPr>
          <a:xfrm>
            <a:off x="519507" y="1133803"/>
            <a:ext cx="2016224" cy="5181829"/>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ln>
                <a:solidFill>
                  <a:schemeClr val="accent1">
                    <a:lumMod val="90000"/>
                  </a:schemeClr>
                </a:solidFill>
              </a:ln>
              <a:solidFill>
                <a:schemeClr val="accent3"/>
              </a:solidFill>
              <a:latin typeface="+mn-ea"/>
            </a:endParaRPr>
          </a:p>
        </p:txBody>
      </p:sp>
      <p:sp>
        <p:nvSpPr>
          <p:cNvPr id="43" name="正方形/長方形 42">
            <a:extLst>
              <a:ext uri="{FF2B5EF4-FFF2-40B4-BE49-F238E27FC236}">
                <a16:creationId xmlns:a16="http://schemas.microsoft.com/office/drawing/2014/main" id="{4765C3F8-6717-1343-983E-8A605351AD78}"/>
              </a:ext>
            </a:extLst>
          </p:cNvPr>
          <p:cNvSpPr/>
          <p:nvPr/>
        </p:nvSpPr>
        <p:spPr>
          <a:xfrm>
            <a:off x="4815390" y="1128252"/>
            <a:ext cx="2016224" cy="5190877"/>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ln>
                <a:solidFill>
                  <a:schemeClr val="accent1">
                    <a:lumMod val="90000"/>
                  </a:schemeClr>
                </a:solidFill>
              </a:ln>
              <a:solidFill>
                <a:schemeClr val="accent3"/>
              </a:solidFill>
              <a:latin typeface="+mn-ea"/>
            </a:endParaRPr>
          </a:p>
        </p:txBody>
      </p:sp>
      <p:sp>
        <p:nvSpPr>
          <p:cNvPr id="44" name="正方形/長方形 43">
            <a:extLst>
              <a:ext uri="{FF2B5EF4-FFF2-40B4-BE49-F238E27FC236}">
                <a16:creationId xmlns:a16="http://schemas.microsoft.com/office/drawing/2014/main" id="{2D6B1F4A-D64C-804F-A161-D8C5CBFCC3B3}"/>
              </a:ext>
            </a:extLst>
          </p:cNvPr>
          <p:cNvSpPr/>
          <p:nvPr/>
        </p:nvSpPr>
        <p:spPr>
          <a:xfrm>
            <a:off x="9161588" y="1144566"/>
            <a:ext cx="2016224" cy="2808313"/>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ln>
                <a:solidFill>
                  <a:schemeClr val="accent1"/>
                </a:solidFill>
              </a:ln>
              <a:solidFill>
                <a:schemeClr val="accent3"/>
              </a:solidFill>
              <a:latin typeface="+mn-ea"/>
            </a:endParaRPr>
          </a:p>
        </p:txBody>
      </p:sp>
      <p:sp>
        <p:nvSpPr>
          <p:cNvPr id="45" name="テキスト ボックス 44">
            <a:extLst>
              <a:ext uri="{FF2B5EF4-FFF2-40B4-BE49-F238E27FC236}">
                <a16:creationId xmlns:a16="http://schemas.microsoft.com/office/drawing/2014/main" id="{A2CF4D95-C47D-4C40-8832-D99375CE3B28}"/>
              </a:ext>
            </a:extLst>
          </p:cNvPr>
          <p:cNvSpPr txBox="1"/>
          <p:nvPr/>
        </p:nvSpPr>
        <p:spPr>
          <a:xfrm>
            <a:off x="742399" y="1467251"/>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solidFill>
                  <a:schemeClr val="accent3"/>
                </a:solidFill>
                <a:latin typeface="+mn-ea"/>
              </a:rPr>
              <a:t>PR</a:t>
            </a:r>
            <a:endParaRPr kumimoji="1" lang="ja-JP" altLang="en-US" sz="800" dirty="0">
              <a:solidFill>
                <a:schemeClr val="accent3"/>
              </a:solidFill>
              <a:latin typeface="+mn-ea"/>
            </a:endParaRPr>
          </a:p>
        </p:txBody>
      </p:sp>
      <p:sp>
        <p:nvSpPr>
          <p:cNvPr id="46" name="テキスト ボックス 45">
            <a:extLst>
              <a:ext uri="{FF2B5EF4-FFF2-40B4-BE49-F238E27FC236}">
                <a16:creationId xmlns:a16="http://schemas.microsoft.com/office/drawing/2014/main" id="{736EFA9C-A0E7-664C-B40C-02E61EF9A71D}"/>
              </a:ext>
            </a:extLst>
          </p:cNvPr>
          <p:cNvSpPr txBox="1"/>
          <p:nvPr/>
        </p:nvSpPr>
        <p:spPr>
          <a:xfrm>
            <a:off x="4959406" y="1565218"/>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solidFill>
                  <a:schemeClr val="accent3"/>
                </a:solidFill>
                <a:latin typeface="+mn-ea"/>
              </a:rPr>
              <a:t>PR</a:t>
            </a:r>
            <a:endParaRPr kumimoji="1" lang="ja-JP" altLang="en-US" sz="800" dirty="0">
              <a:solidFill>
                <a:schemeClr val="accent3"/>
              </a:solidFill>
              <a:latin typeface="+mn-ea"/>
            </a:endParaRPr>
          </a:p>
        </p:txBody>
      </p:sp>
      <p:sp>
        <p:nvSpPr>
          <p:cNvPr id="47" name="テキスト ボックス 46">
            <a:extLst>
              <a:ext uri="{FF2B5EF4-FFF2-40B4-BE49-F238E27FC236}">
                <a16:creationId xmlns:a16="http://schemas.microsoft.com/office/drawing/2014/main" id="{CDAEA66C-E6BB-0545-96EE-53918E233B32}"/>
              </a:ext>
            </a:extLst>
          </p:cNvPr>
          <p:cNvSpPr txBox="1"/>
          <p:nvPr/>
        </p:nvSpPr>
        <p:spPr>
          <a:xfrm>
            <a:off x="9349532" y="1649203"/>
            <a:ext cx="316112" cy="215444"/>
          </a:xfrm>
          <a:prstGeom prst="rect">
            <a:avLst/>
          </a:prstGeom>
          <a:noFill/>
          <a:ln>
            <a:solidFill>
              <a:schemeClr val="bg2">
                <a:lumMod val="90000"/>
              </a:schemeClr>
            </a:solidFill>
          </a:ln>
        </p:spPr>
        <p:txBody>
          <a:bodyPr wrap="none" rtlCol="0">
            <a:spAutoFit/>
          </a:bodyPr>
          <a:lstStyle/>
          <a:p>
            <a:pPr algn="l"/>
            <a:r>
              <a:rPr kumimoji="1" lang="en-US" altLang="ja-JP" sz="800" dirty="0">
                <a:solidFill>
                  <a:schemeClr val="accent3"/>
                </a:solidFill>
                <a:latin typeface="+mn-ea"/>
              </a:rPr>
              <a:t>PR</a:t>
            </a:r>
            <a:endParaRPr kumimoji="1" lang="ja-JP" altLang="en-US" sz="800" dirty="0">
              <a:solidFill>
                <a:schemeClr val="accent3"/>
              </a:solidFill>
              <a:latin typeface="+mn-ea"/>
            </a:endParaRPr>
          </a:p>
        </p:txBody>
      </p:sp>
      <p:sp>
        <p:nvSpPr>
          <p:cNvPr id="48" name="正方形/長方形 47">
            <a:extLst>
              <a:ext uri="{FF2B5EF4-FFF2-40B4-BE49-F238E27FC236}">
                <a16:creationId xmlns:a16="http://schemas.microsoft.com/office/drawing/2014/main" id="{D072C5DA-47E2-9C49-B9D0-19FC72AA2E6A}"/>
              </a:ext>
            </a:extLst>
          </p:cNvPr>
          <p:cNvSpPr/>
          <p:nvPr/>
        </p:nvSpPr>
        <p:spPr>
          <a:xfrm>
            <a:off x="598573" y="1133803"/>
            <a:ext cx="1823864" cy="338554"/>
          </a:xfrm>
          <a:prstGeom prst="rect">
            <a:avLst/>
          </a:prstGeom>
        </p:spPr>
        <p:txBody>
          <a:bodyPr wrap="square">
            <a:spAutoFit/>
          </a:bodyPr>
          <a:lstStyle/>
          <a:p>
            <a:r>
              <a:rPr lang="ja-JP" altLang="en-US" sz="800" b="1" dirty="0">
                <a:solidFill>
                  <a:schemeClr val="accent3"/>
                </a:solidFill>
                <a:latin typeface="+mn-ea"/>
              </a:rPr>
              <a:t>タイトルタイトルタイトルタイトル</a:t>
            </a:r>
            <a:endParaRPr lang="en-US" altLang="ja-JP" sz="800" b="1" dirty="0">
              <a:solidFill>
                <a:schemeClr val="accent3"/>
              </a:solidFill>
              <a:latin typeface="+mn-ea"/>
            </a:endParaRPr>
          </a:p>
          <a:p>
            <a:r>
              <a:rPr lang="ja-JP" altLang="en-US" sz="800" b="1" dirty="0">
                <a:solidFill>
                  <a:schemeClr val="accent3"/>
                </a:solidFill>
                <a:latin typeface="+mn-ea"/>
              </a:rPr>
              <a:t>タイトルタイトルタイトル</a:t>
            </a:r>
            <a:r>
              <a:rPr lang="en-US" altLang="ja-JP" sz="800" b="1" dirty="0">
                <a:solidFill>
                  <a:schemeClr val="accent3"/>
                </a:solidFill>
                <a:latin typeface="+mn-ea"/>
              </a:rPr>
              <a:t>【PR】</a:t>
            </a:r>
            <a:endParaRPr lang="ja-JP" altLang="en-US" sz="800" b="1" dirty="0">
              <a:solidFill>
                <a:schemeClr val="accent3"/>
              </a:solidFill>
              <a:latin typeface="+mn-ea"/>
            </a:endParaRPr>
          </a:p>
        </p:txBody>
      </p:sp>
      <p:sp>
        <p:nvSpPr>
          <p:cNvPr id="49" name="正方形/長方形 48">
            <a:extLst>
              <a:ext uri="{FF2B5EF4-FFF2-40B4-BE49-F238E27FC236}">
                <a16:creationId xmlns:a16="http://schemas.microsoft.com/office/drawing/2014/main" id="{B2B26F35-940F-5249-8DD8-1F2A06A1AAEA}"/>
              </a:ext>
            </a:extLst>
          </p:cNvPr>
          <p:cNvSpPr/>
          <p:nvPr/>
        </p:nvSpPr>
        <p:spPr>
          <a:xfrm>
            <a:off x="4910935" y="1226084"/>
            <a:ext cx="1823864" cy="338554"/>
          </a:xfrm>
          <a:prstGeom prst="rect">
            <a:avLst/>
          </a:prstGeom>
        </p:spPr>
        <p:txBody>
          <a:bodyPr wrap="square">
            <a:spAutoFit/>
          </a:bodyPr>
          <a:lstStyle/>
          <a:p>
            <a:r>
              <a:rPr lang="ja-JP" altLang="en-US" sz="800" b="1" dirty="0">
                <a:solidFill>
                  <a:schemeClr val="accent3"/>
                </a:solidFill>
                <a:latin typeface="+mn-ea"/>
              </a:rPr>
              <a:t>タイトルタイトルタイトルタイトル</a:t>
            </a:r>
            <a:endParaRPr lang="en-US" altLang="ja-JP" sz="800" b="1" dirty="0">
              <a:solidFill>
                <a:schemeClr val="accent3"/>
              </a:solidFill>
              <a:latin typeface="+mn-ea"/>
            </a:endParaRPr>
          </a:p>
          <a:p>
            <a:r>
              <a:rPr lang="ja-JP" altLang="en-US" sz="800" b="1" dirty="0">
                <a:solidFill>
                  <a:schemeClr val="accent3"/>
                </a:solidFill>
                <a:latin typeface="+mn-ea"/>
              </a:rPr>
              <a:t>タイトルタイトルタイトル</a:t>
            </a:r>
            <a:r>
              <a:rPr lang="en-US" altLang="ja-JP" sz="800" b="1" dirty="0">
                <a:solidFill>
                  <a:schemeClr val="accent3"/>
                </a:solidFill>
                <a:latin typeface="+mn-ea"/>
              </a:rPr>
              <a:t>【PR】</a:t>
            </a:r>
            <a:endParaRPr lang="ja-JP" altLang="en-US" sz="800" b="1" dirty="0">
              <a:solidFill>
                <a:schemeClr val="accent3"/>
              </a:solidFill>
              <a:latin typeface="+mn-ea"/>
            </a:endParaRPr>
          </a:p>
        </p:txBody>
      </p:sp>
      <p:sp>
        <p:nvSpPr>
          <p:cNvPr id="50" name="正方形/長方形 49">
            <a:extLst>
              <a:ext uri="{FF2B5EF4-FFF2-40B4-BE49-F238E27FC236}">
                <a16:creationId xmlns:a16="http://schemas.microsoft.com/office/drawing/2014/main" id="{C0B01FDE-0740-5E42-B9DE-B228F4257CD1}"/>
              </a:ext>
            </a:extLst>
          </p:cNvPr>
          <p:cNvSpPr/>
          <p:nvPr/>
        </p:nvSpPr>
        <p:spPr>
          <a:xfrm>
            <a:off x="9289447" y="1216575"/>
            <a:ext cx="1823864" cy="338554"/>
          </a:xfrm>
          <a:prstGeom prst="rect">
            <a:avLst/>
          </a:prstGeom>
        </p:spPr>
        <p:txBody>
          <a:bodyPr wrap="square">
            <a:spAutoFit/>
          </a:bodyPr>
          <a:lstStyle/>
          <a:p>
            <a:r>
              <a:rPr lang="ja-JP" altLang="en-US" sz="800" b="1" dirty="0">
                <a:solidFill>
                  <a:schemeClr val="accent3"/>
                </a:solidFill>
                <a:latin typeface="+mn-ea"/>
              </a:rPr>
              <a:t>タイトルタイトルタイトルタイトル</a:t>
            </a:r>
            <a:endParaRPr lang="en-US" altLang="ja-JP" sz="800" b="1" dirty="0">
              <a:solidFill>
                <a:schemeClr val="accent3"/>
              </a:solidFill>
              <a:latin typeface="+mn-ea"/>
            </a:endParaRPr>
          </a:p>
          <a:p>
            <a:r>
              <a:rPr lang="ja-JP" altLang="en-US" sz="800" b="1" dirty="0">
                <a:solidFill>
                  <a:schemeClr val="accent3"/>
                </a:solidFill>
                <a:latin typeface="+mn-ea"/>
              </a:rPr>
              <a:t>タイトルタイトルタイトル</a:t>
            </a:r>
            <a:r>
              <a:rPr lang="en-US" altLang="ja-JP" sz="800" b="1" dirty="0">
                <a:solidFill>
                  <a:schemeClr val="accent3"/>
                </a:solidFill>
                <a:latin typeface="+mn-ea"/>
              </a:rPr>
              <a:t>【PR】</a:t>
            </a:r>
            <a:endParaRPr lang="ja-JP" altLang="en-US" sz="800" b="1" dirty="0">
              <a:solidFill>
                <a:schemeClr val="accent3"/>
              </a:solidFill>
              <a:latin typeface="+mn-ea"/>
            </a:endParaRPr>
          </a:p>
        </p:txBody>
      </p:sp>
      <p:sp>
        <p:nvSpPr>
          <p:cNvPr id="51" name="テキスト ボックス 50">
            <a:extLst>
              <a:ext uri="{FF2B5EF4-FFF2-40B4-BE49-F238E27FC236}">
                <a16:creationId xmlns:a16="http://schemas.microsoft.com/office/drawing/2014/main" id="{6027A5B4-62C1-584E-B46B-AFB4F94AE466}"/>
              </a:ext>
            </a:extLst>
          </p:cNvPr>
          <p:cNvSpPr txBox="1"/>
          <p:nvPr/>
        </p:nvSpPr>
        <p:spPr>
          <a:xfrm>
            <a:off x="1603266" y="1472357"/>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2" name="テキスト ボックス 51">
            <a:extLst>
              <a:ext uri="{FF2B5EF4-FFF2-40B4-BE49-F238E27FC236}">
                <a16:creationId xmlns:a16="http://schemas.microsoft.com/office/drawing/2014/main" id="{275E0A42-C2A7-EE44-9FDC-494095CC3970}"/>
              </a:ext>
            </a:extLst>
          </p:cNvPr>
          <p:cNvSpPr txBox="1"/>
          <p:nvPr/>
        </p:nvSpPr>
        <p:spPr>
          <a:xfrm>
            <a:off x="6096000" y="1565218"/>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3" name="テキスト ボックス 52">
            <a:extLst>
              <a:ext uri="{FF2B5EF4-FFF2-40B4-BE49-F238E27FC236}">
                <a16:creationId xmlns:a16="http://schemas.microsoft.com/office/drawing/2014/main" id="{9C69AB4B-D8D1-FE48-A596-7CF55EA38BE1}"/>
              </a:ext>
            </a:extLst>
          </p:cNvPr>
          <p:cNvSpPr txBox="1"/>
          <p:nvPr/>
        </p:nvSpPr>
        <p:spPr>
          <a:xfrm>
            <a:off x="10420672" y="1643517"/>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4" name="正方形/長方形 53">
            <a:extLst>
              <a:ext uri="{FF2B5EF4-FFF2-40B4-BE49-F238E27FC236}">
                <a16:creationId xmlns:a16="http://schemas.microsoft.com/office/drawing/2014/main" id="{E8717E36-E9B7-6D4B-B5FE-D6BD2229EDF2}"/>
              </a:ext>
            </a:extLst>
          </p:cNvPr>
          <p:cNvSpPr/>
          <p:nvPr/>
        </p:nvSpPr>
        <p:spPr>
          <a:xfrm>
            <a:off x="6877007" y="1315409"/>
            <a:ext cx="2204450" cy="900246"/>
          </a:xfrm>
          <a:prstGeom prst="rect">
            <a:avLst/>
          </a:prstGeom>
        </p:spPr>
        <p:txBody>
          <a:bodyPr wrap="none">
            <a:spAutoFit/>
          </a:bodyPr>
          <a:lstStyle/>
          <a:p>
            <a:r>
              <a:rPr kumimoji="0" lang="ja-JP" altLang="en-US" sz="1050" kern="0">
                <a:solidFill>
                  <a:schemeClr val="accent3"/>
                </a:solidFill>
                <a:latin typeface="+mn-ea"/>
              </a:rPr>
              <a:t>環境に配慮した商品やサービスの</a:t>
            </a:r>
            <a:endParaRPr kumimoji="0" lang="en-US" altLang="ja-JP" sz="1050" kern="0" dirty="0">
              <a:solidFill>
                <a:schemeClr val="accent3"/>
              </a:solidFill>
              <a:latin typeface="+mn-ea"/>
            </a:endParaRPr>
          </a:p>
          <a:p>
            <a:r>
              <a:rPr kumimoji="0" lang="ja-JP" altLang="en-US" sz="1050" kern="0">
                <a:solidFill>
                  <a:schemeClr val="accent3"/>
                </a:solidFill>
                <a:latin typeface="+mn-ea"/>
              </a:rPr>
              <a:t>リリースや、社会貢献活動の報告</a:t>
            </a:r>
            <a:endParaRPr kumimoji="0" lang="en-US" altLang="ja-JP" sz="1050" kern="0" dirty="0">
              <a:solidFill>
                <a:schemeClr val="accent3"/>
              </a:solidFill>
              <a:latin typeface="+mn-ea"/>
            </a:endParaRPr>
          </a:p>
          <a:p>
            <a:r>
              <a:rPr kumimoji="0" lang="ja-JP" altLang="en-US" sz="1050" kern="0">
                <a:solidFill>
                  <a:schemeClr val="accent3"/>
                </a:solidFill>
                <a:latin typeface="+mn-ea"/>
              </a:rPr>
              <a:t>などのプレスリリースをユーザー</a:t>
            </a:r>
            <a:endParaRPr kumimoji="0" lang="en-US" altLang="ja-JP" sz="1050" kern="0" dirty="0">
              <a:solidFill>
                <a:schemeClr val="accent3"/>
              </a:solidFill>
              <a:latin typeface="+mn-ea"/>
            </a:endParaRPr>
          </a:p>
          <a:p>
            <a:r>
              <a:rPr kumimoji="0" lang="ja-JP" altLang="en-US" sz="1050" kern="0">
                <a:solidFill>
                  <a:schemeClr val="accent3"/>
                </a:solidFill>
                <a:latin typeface="+mn-ea"/>
              </a:rPr>
              <a:t>向けに記事化してのご利用も可能</a:t>
            </a:r>
            <a:endParaRPr kumimoji="0" lang="en-US" altLang="ja-JP" sz="1050" kern="0" dirty="0">
              <a:solidFill>
                <a:schemeClr val="accent3"/>
              </a:solidFill>
              <a:latin typeface="+mn-ea"/>
            </a:endParaRPr>
          </a:p>
          <a:p>
            <a:r>
              <a:rPr kumimoji="0" lang="ja-JP" altLang="en-US" sz="1050" kern="0">
                <a:solidFill>
                  <a:schemeClr val="accent3"/>
                </a:solidFill>
                <a:latin typeface="+mn-ea"/>
              </a:rPr>
              <a:t>です。</a:t>
            </a:r>
            <a:endParaRPr kumimoji="0" lang="en-US" altLang="ja-JP" sz="1050" kern="0" dirty="0">
              <a:solidFill>
                <a:schemeClr val="accent3"/>
              </a:solidFill>
              <a:latin typeface="+mn-ea"/>
            </a:endParaRPr>
          </a:p>
        </p:txBody>
      </p:sp>
      <p:sp>
        <p:nvSpPr>
          <p:cNvPr id="55" name="正方形/長方形 54">
            <a:extLst>
              <a:ext uri="{FF2B5EF4-FFF2-40B4-BE49-F238E27FC236}">
                <a16:creationId xmlns:a16="http://schemas.microsoft.com/office/drawing/2014/main" id="{B072477D-2F74-BD41-AA0A-7EEF0AD68F16}"/>
              </a:ext>
            </a:extLst>
          </p:cNvPr>
          <p:cNvSpPr/>
          <p:nvPr/>
        </p:nvSpPr>
        <p:spPr>
          <a:xfrm>
            <a:off x="9187473" y="4466270"/>
            <a:ext cx="1983235" cy="577081"/>
          </a:xfrm>
          <a:prstGeom prst="rect">
            <a:avLst/>
          </a:prstGeom>
        </p:spPr>
        <p:txBody>
          <a:bodyPr wrap="none">
            <a:spAutoFit/>
          </a:bodyPr>
          <a:lstStyle/>
          <a:p>
            <a:r>
              <a:rPr lang="en-US" altLang="ja-JP" sz="1050" dirty="0">
                <a:solidFill>
                  <a:schemeClr val="accent3"/>
                </a:solidFill>
                <a:latin typeface="+mn-ea"/>
              </a:rPr>
              <a:t>SDGs</a:t>
            </a:r>
            <a:r>
              <a:rPr lang="ja-JP" altLang="en-US" sz="1050">
                <a:solidFill>
                  <a:schemeClr val="accent3"/>
                </a:solidFill>
                <a:latin typeface="+mn-ea"/>
              </a:rPr>
              <a:t>関連イベントの採録や</a:t>
            </a:r>
            <a:endParaRPr lang="en-US" altLang="ja-JP" sz="1050" dirty="0">
              <a:solidFill>
                <a:schemeClr val="accent3"/>
              </a:solidFill>
              <a:latin typeface="+mn-ea"/>
            </a:endParaRPr>
          </a:p>
          <a:p>
            <a:r>
              <a:rPr lang="en-US" altLang="ja-JP" sz="1050" dirty="0">
                <a:solidFill>
                  <a:schemeClr val="accent3"/>
                </a:solidFill>
                <a:latin typeface="+mn-ea"/>
              </a:rPr>
              <a:t>SDGs</a:t>
            </a:r>
            <a:r>
              <a:rPr lang="ja-JP" altLang="en-US" sz="1050">
                <a:solidFill>
                  <a:schemeClr val="accent3"/>
                </a:solidFill>
                <a:latin typeface="+mn-ea"/>
              </a:rPr>
              <a:t>取り組みで制作された</a:t>
            </a:r>
            <a:endParaRPr lang="en-US" altLang="ja-JP" sz="1050" dirty="0">
              <a:solidFill>
                <a:schemeClr val="accent3"/>
              </a:solidFill>
              <a:latin typeface="+mn-ea"/>
            </a:endParaRPr>
          </a:p>
          <a:p>
            <a:r>
              <a:rPr lang="ja-JP" altLang="en-US" sz="1050">
                <a:solidFill>
                  <a:schemeClr val="accent3"/>
                </a:solidFill>
                <a:latin typeface="+mn-ea"/>
              </a:rPr>
              <a:t>動画素材の活用も可能です</a:t>
            </a:r>
            <a:r>
              <a:rPr lang="ja-JP" altLang="en-US" sz="1000">
                <a:solidFill>
                  <a:schemeClr val="accent3"/>
                </a:solidFill>
                <a:latin typeface="+mn-ea"/>
              </a:rPr>
              <a:t>。</a:t>
            </a:r>
            <a:endParaRPr lang="en-US" altLang="ja-JP" sz="1000" dirty="0">
              <a:solidFill>
                <a:schemeClr val="accent3"/>
              </a:solidFill>
              <a:latin typeface="+mn-ea"/>
            </a:endParaRPr>
          </a:p>
        </p:txBody>
      </p:sp>
      <p:pic>
        <p:nvPicPr>
          <p:cNvPr id="56" name="図 55">
            <a:extLst>
              <a:ext uri="{FF2B5EF4-FFF2-40B4-BE49-F238E27FC236}">
                <a16:creationId xmlns:a16="http://schemas.microsoft.com/office/drawing/2014/main" id="{2480FB05-835A-E848-A316-2787B6BFBC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7529" y="4923738"/>
            <a:ext cx="1742892" cy="1150594"/>
          </a:xfrm>
          <a:prstGeom prst="rect">
            <a:avLst/>
          </a:prstGeom>
        </p:spPr>
      </p:pic>
      <p:pic>
        <p:nvPicPr>
          <p:cNvPr id="57" name="図 56">
            <a:extLst>
              <a:ext uri="{FF2B5EF4-FFF2-40B4-BE49-F238E27FC236}">
                <a16:creationId xmlns:a16="http://schemas.microsoft.com/office/drawing/2014/main" id="{9BDB4154-EFF7-4846-86C5-EC98FF050D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27529" y="3369154"/>
            <a:ext cx="1742892" cy="1164220"/>
          </a:xfrm>
          <a:prstGeom prst="rect">
            <a:avLst/>
          </a:prstGeom>
        </p:spPr>
      </p:pic>
      <p:pic>
        <p:nvPicPr>
          <p:cNvPr id="58" name="図 57">
            <a:extLst>
              <a:ext uri="{FF2B5EF4-FFF2-40B4-BE49-F238E27FC236}">
                <a16:creationId xmlns:a16="http://schemas.microsoft.com/office/drawing/2014/main" id="{B476BA21-C281-7545-8551-7AE51D6885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128" y="1731774"/>
            <a:ext cx="1745266" cy="1180743"/>
          </a:xfrm>
          <a:prstGeom prst="rect">
            <a:avLst/>
          </a:prstGeom>
        </p:spPr>
      </p:pic>
      <p:pic>
        <p:nvPicPr>
          <p:cNvPr id="59" name="図 58">
            <a:extLst>
              <a:ext uri="{FF2B5EF4-FFF2-40B4-BE49-F238E27FC236}">
                <a16:creationId xmlns:a16="http://schemas.microsoft.com/office/drawing/2014/main" id="{6CA4F0DE-7531-D34E-B8B3-CDCD41C2C92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7128" y="3272557"/>
            <a:ext cx="1732072" cy="1142057"/>
          </a:xfrm>
          <a:prstGeom prst="rect">
            <a:avLst/>
          </a:prstGeom>
        </p:spPr>
      </p:pic>
      <p:pic>
        <p:nvPicPr>
          <p:cNvPr id="60" name="図 59">
            <a:extLst>
              <a:ext uri="{FF2B5EF4-FFF2-40B4-BE49-F238E27FC236}">
                <a16:creationId xmlns:a16="http://schemas.microsoft.com/office/drawing/2014/main" id="{0B78619F-EF17-624A-BD9B-DA902A654F0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9732" y="5017765"/>
            <a:ext cx="1718851" cy="979882"/>
          </a:xfrm>
          <a:prstGeom prst="rect">
            <a:avLst/>
          </a:prstGeom>
        </p:spPr>
      </p:pic>
      <p:pic>
        <p:nvPicPr>
          <p:cNvPr id="61" name="図 60">
            <a:extLst>
              <a:ext uri="{FF2B5EF4-FFF2-40B4-BE49-F238E27FC236}">
                <a16:creationId xmlns:a16="http://schemas.microsoft.com/office/drawing/2014/main" id="{A2FA39B7-748A-4147-97F2-E258FD90A6A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10195" y="1840923"/>
            <a:ext cx="1788712" cy="1143448"/>
          </a:xfrm>
          <a:prstGeom prst="rect">
            <a:avLst/>
          </a:prstGeom>
        </p:spPr>
      </p:pic>
      <p:pic>
        <p:nvPicPr>
          <p:cNvPr id="62" name="図 61">
            <a:extLst>
              <a:ext uri="{FF2B5EF4-FFF2-40B4-BE49-F238E27FC236}">
                <a16:creationId xmlns:a16="http://schemas.microsoft.com/office/drawing/2014/main" id="{E675ABBA-F0D6-2C42-96DC-A52014228B3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57768" y="1946834"/>
            <a:ext cx="1823864" cy="1194020"/>
          </a:xfrm>
          <a:prstGeom prst="rect">
            <a:avLst/>
          </a:prstGeom>
        </p:spPr>
      </p:pic>
      <p:sp>
        <p:nvSpPr>
          <p:cNvPr id="63" name="正方形/長方形 62">
            <a:extLst>
              <a:ext uri="{FF2B5EF4-FFF2-40B4-BE49-F238E27FC236}">
                <a16:creationId xmlns:a16="http://schemas.microsoft.com/office/drawing/2014/main" id="{2F126D81-A07E-FC40-A32D-F9A69391B86C}"/>
              </a:ext>
            </a:extLst>
          </p:cNvPr>
          <p:cNvSpPr/>
          <p:nvPr/>
        </p:nvSpPr>
        <p:spPr>
          <a:xfrm>
            <a:off x="526375" y="2984525"/>
            <a:ext cx="2049487" cy="307777"/>
          </a:xfrm>
          <a:prstGeom prst="rect">
            <a:avLst/>
          </a:prstGeom>
        </p:spPr>
        <p:txBody>
          <a:bodyPr wrap="square">
            <a:spAutoFit/>
          </a:bodyPr>
          <a:lstStyle/>
          <a:p>
            <a:r>
              <a:rPr lang="ja-JP" altLang="en-US" sz="700">
                <a:solidFill>
                  <a:schemeClr val="accent3"/>
                </a:solidFill>
                <a:latin typeface="+mn-ea"/>
              </a:rPr>
              <a:t>リード文リード文リード文リード文リード文</a:t>
            </a:r>
            <a:endParaRPr lang="en-US" altLang="ja-JP" sz="700" dirty="0">
              <a:solidFill>
                <a:schemeClr val="accent3"/>
              </a:solidFill>
              <a:latin typeface="+mn-ea"/>
            </a:endParaRPr>
          </a:p>
          <a:p>
            <a:r>
              <a:rPr lang="ja-JP" altLang="en-US" sz="700">
                <a:solidFill>
                  <a:schemeClr val="accent3"/>
                </a:solidFill>
                <a:latin typeface="+mn-ea"/>
              </a:rPr>
              <a:t>リード文リード文リード文リード文リード文</a:t>
            </a:r>
            <a:endParaRPr lang="en-US" altLang="ja-JP" sz="700" dirty="0">
              <a:solidFill>
                <a:schemeClr val="accent3"/>
              </a:solidFill>
              <a:latin typeface="+mn-ea"/>
            </a:endParaRPr>
          </a:p>
        </p:txBody>
      </p:sp>
      <p:sp>
        <p:nvSpPr>
          <p:cNvPr id="64" name="正方形/長方形 63">
            <a:extLst>
              <a:ext uri="{FF2B5EF4-FFF2-40B4-BE49-F238E27FC236}">
                <a16:creationId xmlns:a16="http://schemas.microsoft.com/office/drawing/2014/main" id="{E27FFA60-B92C-3E44-A332-4A599929F636}"/>
              </a:ext>
            </a:extLst>
          </p:cNvPr>
          <p:cNvSpPr/>
          <p:nvPr/>
        </p:nvSpPr>
        <p:spPr>
          <a:xfrm>
            <a:off x="598383" y="4424685"/>
            <a:ext cx="2049487" cy="169277"/>
          </a:xfrm>
          <a:prstGeom prst="rect">
            <a:avLst/>
          </a:prstGeom>
        </p:spPr>
        <p:txBody>
          <a:bodyPr wrap="square">
            <a:spAutoFit/>
          </a:bodyPr>
          <a:lstStyle/>
          <a:p>
            <a:r>
              <a:rPr lang="ja-JP" altLang="en-US" sz="500">
                <a:solidFill>
                  <a:schemeClr val="accent3"/>
                </a:solidFill>
                <a:latin typeface="+mn-ea"/>
              </a:rPr>
              <a:t>写真のキャプション写真のキャプション</a:t>
            </a:r>
          </a:p>
        </p:txBody>
      </p:sp>
      <p:sp>
        <p:nvSpPr>
          <p:cNvPr id="65" name="正方形/長方形 64">
            <a:extLst>
              <a:ext uri="{FF2B5EF4-FFF2-40B4-BE49-F238E27FC236}">
                <a16:creationId xmlns:a16="http://schemas.microsoft.com/office/drawing/2014/main" id="{31EB8E67-9332-6D44-AB01-2135A7818B6B}"/>
              </a:ext>
            </a:extLst>
          </p:cNvPr>
          <p:cNvSpPr/>
          <p:nvPr/>
        </p:nvSpPr>
        <p:spPr>
          <a:xfrm>
            <a:off x="598383" y="4568701"/>
            <a:ext cx="2049487" cy="215444"/>
          </a:xfrm>
          <a:prstGeom prst="rect">
            <a:avLst/>
          </a:prstGeom>
        </p:spPr>
        <p:txBody>
          <a:bodyPr wrap="square">
            <a:spAutoFit/>
          </a:bodyPr>
          <a:lstStyle/>
          <a:p>
            <a:r>
              <a:rPr lang="ja-JP" altLang="en-US" sz="800">
                <a:solidFill>
                  <a:schemeClr val="accent3"/>
                </a:solidFill>
                <a:latin typeface="+mn-ea"/>
              </a:rPr>
              <a:t>小見出し小見出し小見出し小見出し</a:t>
            </a:r>
            <a:endParaRPr lang="en-US" altLang="ja-JP" sz="800" dirty="0">
              <a:solidFill>
                <a:schemeClr val="accent3"/>
              </a:solidFill>
              <a:latin typeface="+mn-ea"/>
            </a:endParaRPr>
          </a:p>
        </p:txBody>
      </p:sp>
      <p:sp>
        <p:nvSpPr>
          <p:cNvPr id="66" name="正方形/長方形 65">
            <a:extLst>
              <a:ext uri="{FF2B5EF4-FFF2-40B4-BE49-F238E27FC236}">
                <a16:creationId xmlns:a16="http://schemas.microsoft.com/office/drawing/2014/main" id="{DA67DD8A-11F7-F543-BDAC-C915FD4E408E}"/>
              </a:ext>
            </a:extLst>
          </p:cNvPr>
          <p:cNvSpPr/>
          <p:nvPr/>
        </p:nvSpPr>
        <p:spPr>
          <a:xfrm>
            <a:off x="598383" y="6013220"/>
            <a:ext cx="2049487" cy="169277"/>
          </a:xfrm>
          <a:prstGeom prst="rect">
            <a:avLst/>
          </a:prstGeom>
        </p:spPr>
        <p:txBody>
          <a:bodyPr wrap="square">
            <a:spAutoFit/>
          </a:bodyPr>
          <a:lstStyle/>
          <a:p>
            <a:r>
              <a:rPr lang="ja-JP" altLang="en-US" sz="500">
                <a:solidFill>
                  <a:schemeClr val="accent3"/>
                </a:solidFill>
                <a:latin typeface="+mn-ea"/>
              </a:rPr>
              <a:t>写真のキャプション写真のキャプション</a:t>
            </a:r>
          </a:p>
        </p:txBody>
      </p:sp>
      <p:sp>
        <p:nvSpPr>
          <p:cNvPr id="67" name="正方形/長方形 66">
            <a:extLst>
              <a:ext uri="{FF2B5EF4-FFF2-40B4-BE49-F238E27FC236}">
                <a16:creationId xmlns:a16="http://schemas.microsoft.com/office/drawing/2014/main" id="{0FFC2112-F990-B84A-98C6-25564363D808}"/>
              </a:ext>
            </a:extLst>
          </p:cNvPr>
          <p:cNvSpPr/>
          <p:nvPr/>
        </p:nvSpPr>
        <p:spPr>
          <a:xfrm>
            <a:off x="565120" y="4712717"/>
            <a:ext cx="2049487" cy="307777"/>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68" name="正方形/長方形 67">
            <a:extLst>
              <a:ext uri="{FF2B5EF4-FFF2-40B4-BE49-F238E27FC236}">
                <a16:creationId xmlns:a16="http://schemas.microsoft.com/office/drawing/2014/main" id="{ACC6E102-7880-8743-863C-844CB8909229}"/>
              </a:ext>
            </a:extLst>
          </p:cNvPr>
          <p:cNvSpPr/>
          <p:nvPr/>
        </p:nvSpPr>
        <p:spPr>
          <a:xfrm>
            <a:off x="565120" y="6119075"/>
            <a:ext cx="2049487" cy="200055"/>
          </a:xfrm>
          <a:prstGeom prst="rect">
            <a:avLst/>
          </a:prstGeom>
        </p:spPr>
        <p:txBody>
          <a:bodyPr wrap="square">
            <a:spAutoFit/>
          </a:bodyPr>
          <a:lstStyle/>
          <a:p>
            <a:r>
              <a:rPr lang="en-US" altLang="ja-JP" sz="700" dirty="0">
                <a:solidFill>
                  <a:schemeClr val="accent3"/>
                </a:solidFill>
                <a:latin typeface="+mn-ea"/>
              </a:rPr>
              <a:t>SDGs</a:t>
            </a:r>
            <a:r>
              <a:rPr lang="ja-JP" altLang="en-US" sz="700">
                <a:solidFill>
                  <a:schemeClr val="accent3"/>
                </a:solidFill>
                <a:latin typeface="+mn-ea"/>
              </a:rPr>
              <a:t>の取り組みページの関連ページ</a:t>
            </a:r>
          </a:p>
        </p:txBody>
      </p:sp>
      <p:sp>
        <p:nvSpPr>
          <p:cNvPr id="69" name="テキスト ボックス 68">
            <a:extLst>
              <a:ext uri="{FF2B5EF4-FFF2-40B4-BE49-F238E27FC236}">
                <a16:creationId xmlns:a16="http://schemas.microsoft.com/office/drawing/2014/main" id="{440A9724-0C19-894A-AD24-15D6808445FA}"/>
              </a:ext>
            </a:extLst>
          </p:cNvPr>
          <p:cNvSpPr txBox="1"/>
          <p:nvPr/>
        </p:nvSpPr>
        <p:spPr>
          <a:xfrm>
            <a:off x="9124528" y="3997136"/>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
        <p:nvSpPr>
          <p:cNvPr id="70" name="テキスト ボックス 69">
            <a:extLst>
              <a:ext uri="{FF2B5EF4-FFF2-40B4-BE49-F238E27FC236}">
                <a16:creationId xmlns:a16="http://schemas.microsoft.com/office/drawing/2014/main" id="{133D26D9-EC3C-624E-847F-ACA270BA70B1}"/>
              </a:ext>
            </a:extLst>
          </p:cNvPr>
          <p:cNvSpPr txBox="1"/>
          <p:nvPr/>
        </p:nvSpPr>
        <p:spPr>
          <a:xfrm>
            <a:off x="4727848" y="899358"/>
            <a:ext cx="1736373" cy="261610"/>
          </a:xfrm>
          <a:prstGeom prst="rect">
            <a:avLst/>
          </a:prstGeom>
          <a:noFill/>
        </p:spPr>
        <p:txBody>
          <a:bodyPr wrap="none" rtlCol="0">
            <a:spAutoFit/>
          </a:bodyPr>
          <a:lstStyle/>
          <a:p>
            <a:pPr algn="l"/>
            <a:r>
              <a:rPr kumimoji="1" lang="ja-JP" altLang="en-US" sz="1100" b="1">
                <a:solidFill>
                  <a:schemeClr val="accent3"/>
                </a:solidFill>
                <a:latin typeface="+mn-ea"/>
              </a:rPr>
              <a:t>■プレスリリース加工型</a:t>
            </a:r>
          </a:p>
        </p:txBody>
      </p:sp>
      <p:sp>
        <p:nvSpPr>
          <p:cNvPr id="71" name="テキスト ボックス 70">
            <a:extLst>
              <a:ext uri="{FF2B5EF4-FFF2-40B4-BE49-F238E27FC236}">
                <a16:creationId xmlns:a16="http://schemas.microsoft.com/office/drawing/2014/main" id="{C7FDB2D5-F6EB-904C-8B51-B8A5D2296088}"/>
              </a:ext>
            </a:extLst>
          </p:cNvPr>
          <p:cNvSpPr txBox="1"/>
          <p:nvPr/>
        </p:nvSpPr>
        <p:spPr>
          <a:xfrm>
            <a:off x="395443" y="899358"/>
            <a:ext cx="1313180" cy="261610"/>
          </a:xfrm>
          <a:prstGeom prst="rect">
            <a:avLst/>
          </a:prstGeom>
          <a:noFill/>
        </p:spPr>
        <p:txBody>
          <a:bodyPr wrap="none" rtlCol="0">
            <a:spAutoFit/>
          </a:bodyPr>
          <a:lstStyle/>
          <a:p>
            <a:pPr algn="l"/>
            <a:r>
              <a:rPr kumimoji="1" lang="ja-JP" altLang="en-US" sz="1100" b="1">
                <a:solidFill>
                  <a:schemeClr val="accent3"/>
                </a:solidFill>
                <a:latin typeface="+mn-ea"/>
              </a:rPr>
              <a:t>■イベント採録型</a:t>
            </a:r>
          </a:p>
        </p:txBody>
      </p:sp>
      <p:sp>
        <p:nvSpPr>
          <p:cNvPr id="73" name="正方形/長方形 72">
            <a:extLst>
              <a:ext uri="{FF2B5EF4-FFF2-40B4-BE49-F238E27FC236}">
                <a16:creationId xmlns:a16="http://schemas.microsoft.com/office/drawing/2014/main" id="{B9B8D6BC-69AA-3D48-BBAA-809E98CAEA2A}"/>
              </a:ext>
            </a:extLst>
          </p:cNvPr>
          <p:cNvSpPr/>
          <p:nvPr/>
        </p:nvSpPr>
        <p:spPr>
          <a:xfrm>
            <a:off x="4838601" y="2996414"/>
            <a:ext cx="2049487" cy="415498"/>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4" name="正方形/長方形 73">
            <a:extLst>
              <a:ext uri="{FF2B5EF4-FFF2-40B4-BE49-F238E27FC236}">
                <a16:creationId xmlns:a16="http://schemas.microsoft.com/office/drawing/2014/main" id="{27BB6EBA-E31F-5445-818E-2857C08D3CD4}"/>
              </a:ext>
            </a:extLst>
          </p:cNvPr>
          <p:cNvSpPr/>
          <p:nvPr/>
        </p:nvSpPr>
        <p:spPr>
          <a:xfrm>
            <a:off x="4865263" y="4551474"/>
            <a:ext cx="2049487" cy="169277"/>
          </a:xfrm>
          <a:prstGeom prst="rect">
            <a:avLst/>
          </a:prstGeom>
        </p:spPr>
        <p:txBody>
          <a:bodyPr wrap="square">
            <a:spAutoFit/>
          </a:bodyPr>
          <a:lstStyle/>
          <a:p>
            <a:r>
              <a:rPr lang="ja-JP" altLang="en-US" sz="500">
                <a:solidFill>
                  <a:schemeClr val="accent3"/>
                </a:solidFill>
                <a:latin typeface="+mn-ea"/>
              </a:rPr>
              <a:t>写真のキャプチャー写真のキャプチャー</a:t>
            </a:r>
          </a:p>
        </p:txBody>
      </p:sp>
      <p:sp>
        <p:nvSpPr>
          <p:cNvPr id="75" name="正方形/長方形 74">
            <a:extLst>
              <a:ext uri="{FF2B5EF4-FFF2-40B4-BE49-F238E27FC236}">
                <a16:creationId xmlns:a16="http://schemas.microsoft.com/office/drawing/2014/main" id="{01EF9B0C-A8E1-264D-A6D2-6568B035A1C2}"/>
              </a:ext>
            </a:extLst>
          </p:cNvPr>
          <p:cNvSpPr/>
          <p:nvPr/>
        </p:nvSpPr>
        <p:spPr>
          <a:xfrm>
            <a:off x="4852177" y="4652372"/>
            <a:ext cx="2049487" cy="307777"/>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6" name="正方形/長方形 75">
            <a:extLst>
              <a:ext uri="{FF2B5EF4-FFF2-40B4-BE49-F238E27FC236}">
                <a16:creationId xmlns:a16="http://schemas.microsoft.com/office/drawing/2014/main" id="{D8334D2A-57F6-B049-93D6-0B1CA812DB75}"/>
              </a:ext>
            </a:extLst>
          </p:cNvPr>
          <p:cNvSpPr/>
          <p:nvPr/>
        </p:nvSpPr>
        <p:spPr>
          <a:xfrm>
            <a:off x="4873860" y="6114763"/>
            <a:ext cx="2049487" cy="200055"/>
          </a:xfrm>
          <a:prstGeom prst="rect">
            <a:avLst/>
          </a:prstGeom>
        </p:spPr>
        <p:txBody>
          <a:bodyPr wrap="square">
            <a:spAutoFit/>
          </a:bodyPr>
          <a:lstStyle/>
          <a:p>
            <a:r>
              <a:rPr lang="ja-JP" altLang="en-US" sz="700">
                <a:solidFill>
                  <a:schemeClr val="accent3"/>
                </a:solidFill>
                <a:latin typeface="+mn-ea"/>
              </a:rPr>
              <a:t>新商品の関連ページ</a:t>
            </a:r>
          </a:p>
        </p:txBody>
      </p:sp>
      <p:sp>
        <p:nvSpPr>
          <p:cNvPr id="77" name="正方形/長方形 76">
            <a:extLst>
              <a:ext uri="{FF2B5EF4-FFF2-40B4-BE49-F238E27FC236}">
                <a16:creationId xmlns:a16="http://schemas.microsoft.com/office/drawing/2014/main" id="{3F2C6279-0B0E-8B42-8098-6D5AF9F05568}"/>
              </a:ext>
            </a:extLst>
          </p:cNvPr>
          <p:cNvSpPr/>
          <p:nvPr/>
        </p:nvSpPr>
        <p:spPr>
          <a:xfrm>
            <a:off x="9176635" y="3245429"/>
            <a:ext cx="2049487" cy="415498"/>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8" name="正方形/長方形 77">
            <a:extLst>
              <a:ext uri="{FF2B5EF4-FFF2-40B4-BE49-F238E27FC236}">
                <a16:creationId xmlns:a16="http://schemas.microsoft.com/office/drawing/2014/main" id="{908F68C8-3C79-EC46-B315-F87E8065B49B}"/>
              </a:ext>
            </a:extLst>
          </p:cNvPr>
          <p:cNvSpPr/>
          <p:nvPr/>
        </p:nvSpPr>
        <p:spPr>
          <a:xfrm>
            <a:off x="9191682" y="3623898"/>
            <a:ext cx="2049487" cy="307777"/>
          </a:xfrm>
          <a:prstGeom prst="rect">
            <a:avLst/>
          </a:prstGeom>
        </p:spPr>
        <p:txBody>
          <a:bodyPr wrap="square">
            <a:spAutoFit/>
          </a:bodyPr>
          <a:lstStyle/>
          <a:p>
            <a:r>
              <a:rPr lang="ja-JP" altLang="en-US" sz="700">
                <a:solidFill>
                  <a:schemeClr val="accent3"/>
                </a:solidFill>
                <a:latin typeface="+mn-ea"/>
              </a:rPr>
              <a:t>新商品の関連ページ</a:t>
            </a:r>
            <a:endParaRPr lang="en-US" altLang="ja-JP" sz="700" dirty="0">
              <a:solidFill>
                <a:schemeClr val="accent3"/>
              </a:solidFill>
              <a:latin typeface="+mn-ea"/>
            </a:endParaRPr>
          </a:p>
          <a:p>
            <a:r>
              <a:rPr lang="en-US" altLang="ja-JP" sz="700" dirty="0">
                <a:solidFill>
                  <a:schemeClr val="accent3"/>
                </a:solidFill>
                <a:latin typeface="+mn-ea"/>
              </a:rPr>
              <a:t>SDGs</a:t>
            </a:r>
            <a:r>
              <a:rPr lang="ja-JP" altLang="en-US" sz="700">
                <a:solidFill>
                  <a:schemeClr val="accent3"/>
                </a:solidFill>
                <a:latin typeface="+mn-ea"/>
              </a:rPr>
              <a:t>の取り組みページの関連ページ</a:t>
            </a:r>
          </a:p>
        </p:txBody>
      </p:sp>
      <p:sp>
        <p:nvSpPr>
          <p:cNvPr id="79" name="テキスト ボックス 78">
            <a:extLst>
              <a:ext uri="{FF2B5EF4-FFF2-40B4-BE49-F238E27FC236}">
                <a16:creationId xmlns:a16="http://schemas.microsoft.com/office/drawing/2014/main" id="{66B79FFA-E786-BE49-8752-C226338BD7E3}"/>
              </a:ext>
            </a:extLst>
          </p:cNvPr>
          <p:cNvSpPr txBox="1"/>
          <p:nvPr/>
        </p:nvSpPr>
        <p:spPr>
          <a:xfrm>
            <a:off x="9057825" y="899358"/>
            <a:ext cx="1313180" cy="261610"/>
          </a:xfrm>
          <a:prstGeom prst="rect">
            <a:avLst/>
          </a:prstGeom>
          <a:noFill/>
        </p:spPr>
        <p:txBody>
          <a:bodyPr wrap="none" rtlCol="0">
            <a:spAutoFit/>
          </a:bodyPr>
          <a:lstStyle/>
          <a:p>
            <a:pPr algn="l"/>
            <a:r>
              <a:rPr kumimoji="1" lang="ja-JP" altLang="en-US" sz="1100" b="1">
                <a:solidFill>
                  <a:schemeClr val="accent3"/>
                </a:solidFill>
                <a:latin typeface="+mn-ea"/>
              </a:rPr>
              <a:t>■動画素材活用型</a:t>
            </a:r>
          </a:p>
        </p:txBody>
      </p:sp>
      <p:sp>
        <p:nvSpPr>
          <p:cNvPr id="81" name="正方形/長方形 80">
            <a:extLst>
              <a:ext uri="{FF2B5EF4-FFF2-40B4-BE49-F238E27FC236}">
                <a16:creationId xmlns:a16="http://schemas.microsoft.com/office/drawing/2014/main" id="{49DE9A22-803E-3C4C-BACF-E9A4D3CE6F43}"/>
              </a:ext>
            </a:extLst>
          </p:cNvPr>
          <p:cNvSpPr/>
          <p:nvPr/>
        </p:nvSpPr>
        <p:spPr>
          <a:xfrm>
            <a:off x="6909801" y="1241754"/>
            <a:ext cx="2104997" cy="1018846"/>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dirty="0">
              <a:solidFill>
                <a:schemeClr val="accent3"/>
              </a:solidFill>
              <a:latin typeface="+mn-ea"/>
            </a:endParaRPr>
          </a:p>
        </p:txBody>
      </p:sp>
      <p:sp>
        <p:nvSpPr>
          <p:cNvPr id="82" name="正方形/長方形 81">
            <a:extLst>
              <a:ext uri="{FF2B5EF4-FFF2-40B4-BE49-F238E27FC236}">
                <a16:creationId xmlns:a16="http://schemas.microsoft.com/office/drawing/2014/main" id="{BB1501B5-330E-1941-B207-E06E78618851}"/>
              </a:ext>
            </a:extLst>
          </p:cNvPr>
          <p:cNvSpPr/>
          <p:nvPr/>
        </p:nvSpPr>
        <p:spPr>
          <a:xfrm>
            <a:off x="2613578" y="1233586"/>
            <a:ext cx="2104997" cy="102701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latin typeface="+mn-ea"/>
            </a:endParaRPr>
          </a:p>
        </p:txBody>
      </p:sp>
      <p:sp>
        <p:nvSpPr>
          <p:cNvPr id="83" name="正方形/長方形 82">
            <a:extLst>
              <a:ext uri="{FF2B5EF4-FFF2-40B4-BE49-F238E27FC236}">
                <a16:creationId xmlns:a16="http://schemas.microsoft.com/office/drawing/2014/main" id="{3D48F3F0-80C7-8747-819E-C30AB9203D98}"/>
              </a:ext>
            </a:extLst>
          </p:cNvPr>
          <p:cNvSpPr/>
          <p:nvPr/>
        </p:nvSpPr>
        <p:spPr>
          <a:xfrm>
            <a:off x="2570809" y="1333815"/>
            <a:ext cx="2204450" cy="900246"/>
          </a:xfrm>
          <a:prstGeom prst="rect">
            <a:avLst/>
          </a:prstGeom>
        </p:spPr>
        <p:txBody>
          <a:bodyPr wrap="none">
            <a:spAutoFit/>
          </a:bodyPr>
          <a:lstStyle/>
          <a:p>
            <a:r>
              <a:rPr kumimoji="0" lang="ja-JP" altLang="en-US" sz="1050" kern="0">
                <a:solidFill>
                  <a:schemeClr val="accent3"/>
                </a:solidFill>
                <a:latin typeface="+mn-ea"/>
              </a:rPr>
              <a:t>貴社で実施、登壇されたイベント</a:t>
            </a:r>
            <a:endParaRPr kumimoji="0" lang="en-US" altLang="ja-JP" sz="1050" kern="0" dirty="0">
              <a:solidFill>
                <a:schemeClr val="accent3"/>
              </a:solidFill>
              <a:latin typeface="+mn-ea"/>
            </a:endParaRPr>
          </a:p>
          <a:p>
            <a:r>
              <a:rPr kumimoji="0" lang="ja-JP" altLang="en-US" sz="1050" kern="0">
                <a:solidFill>
                  <a:schemeClr val="accent3"/>
                </a:solidFill>
                <a:latin typeface="+mn-ea"/>
              </a:rPr>
              <a:t>採録でのご利用も可能です。</a:t>
            </a:r>
            <a:endParaRPr kumimoji="0" lang="en-US" altLang="ja-JP" sz="1050" kern="0" dirty="0">
              <a:solidFill>
                <a:schemeClr val="accent3"/>
              </a:solidFill>
              <a:latin typeface="+mn-ea"/>
            </a:endParaRPr>
          </a:p>
          <a:p>
            <a:r>
              <a:rPr kumimoji="0" lang="ja-JP" altLang="en-US" sz="1050" kern="0">
                <a:solidFill>
                  <a:schemeClr val="accent3"/>
                </a:solidFill>
                <a:latin typeface="+mn-ea"/>
              </a:rPr>
              <a:t>イベント内でご利用された図表の</a:t>
            </a:r>
            <a:endParaRPr kumimoji="0" lang="en-US" altLang="ja-JP" sz="1050" kern="0" dirty="0">
              <a:solidFill>
                <a:schemeClr val="accent3"/>
              </a:solidFill>
              <a:latin typeface="+mn-ea"/>
            </a:endParaRPr>
          </a:p>
          <a:p>
            <a:r>
              <a:rPr kumimoji="0" lang="ja-JP" altLang="en-US" sz="1050" kern="0">
                <a:solidFill>
                  <a:schemeClr val="accent3"/>
                </a:solidFill>
                <a:latin typeface="+mn-ea"/>
              </a:rPr>
              <a:t>掲載や、関連ページへのリンクを</a:t>
            </a:r>
            <a:endParaRPr kumimoji="0" lang="en-US" altLang="ja-JP" sz="1050" kern="0" dirty="0">
              <a:solidFill>
                <a:schemeClr val="accent3"/>
              </a:solidFill>
              <a:latin typeface="+mn-ea"/>
            </a:endParaRPr>
          </a:p>
          <a:p>
            <a:r>
              <a:rPr kumimoji="0" lang="ja-JP" altLang="en-US" sz="1050" kern="0">
                <a:solidFill>
                  <a:schemeClr val="accent3"/>
                </a:solidFill>
                <a:latin typeface="+mn-ea"/>
              </a:rPr>
              <a:t>入れることで理解を深めます。</a:t>
            </a:r>
            <a:endParaRPr kumimoji="0" lang="en-US" altLang="ja-JP" sz="1050" kern="0" dirty="0">
              <a:solidFill>
                <a:schemeClr val="accent3"/>
              </a:solidFill>
              <a:latin typeface="+mn-ea"/>
            </a:endParaRPr>
          </a:p>
        </p:txBody>
      </p:sp>
      <p:sp>
        <p:nvSpPr>
          <p:cNvPr id="84" name="正方形/長方形 83">
            <a:extLst>
              <a:ext uri="{FF2B5EF4-FFF2-40B4-BE49-F238E27FC236}">
                <a16:creationId xmlns:a16="http://schemas.microsoft.com/office/drawing/2014/main" id="{A95AE181-2382-C34C-871F-CF52FB0049F6}"/>
              </a:ext>
            </a:extLst>
          </p:cNvPr>
          <p:cNvSpPr/>
          <p:nvPr/>
        </p:nvSpPr>
        <p:spPr>
          <a:xfrm>
            <a:off x="9145207" y="4344584"/>
            <a:ext cx="2104997" cy="82045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dirty="0">
              <a:solidFill>
                <a:schemeClr val="accent3"/>
              </a:solidFill>
              <a:latin typeface="+mn-ea"/>
            </a:endParaRPr>
          </a:p>
        </p:txBody>
      </p:sp>
      <p:sp>
        <p:nvSpPr>
          <p:cNvPr id="85" name="テキスト ボックス 84">
            <a:extLst>
              <a:ext uri="{FF2B5EF4-FFF2-40B4-BE49-F238E27FC236}">
                <a16:creationId xmlns:a16="http://schemas.microsoft.com/office/drawing/2014/main" id="{3891573A-8A0E-4F4B-A5C6-356D35282D30}"/>
              </a:ext>
            </a:extLst>
          </p:cNvPr>
          <p:cNvSpPr txBox="1"/>
          <p:nvPr/>
        </p:nvSpPr>
        <p:spPr>
          <a:xfrm>
            <a:off x="4758916" y="6333434"/>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
        <p:nvSpPr>
          <p:cNvPr id="86" name="テキスト ボックス 85">
            <a:extLst>
              <a:ext uri="{FF2B5EF4-FFF2-40B4-BE49-F238E27FC236}">
                <a16:creationId xmlns:a16="http://schemas.microsoft.com/office/drawing/2014/main" id="{0F76A3D1-472C-964A-AB07-CC95BB5AAD11}"/>
              </a:ext>
            </a:extLst>
          </p:cNvPr>
          <p:cNvSpPr txBox="1"/>
          <p:nvPr/>
        </p:nvSpPr>
        <p:spPr>
          <a:xfrm>
            <a:off x="469848" y="6346466"/>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Tree>
    <p:extLst>
      <p:ext uri="{BB962C8B-B14F-4D97-AF65-F5344CB8AC3E}">
        <p14:creationId xmlns:p14="http://schemas.microsoft.com/office/powerpoint/2010/main" val="3852553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(2)</a:t>
            </a:r>
            <a:r>
              <a:rPr kumimoji="1" lang="ja-JP" altLang="en-US"/>
              <a:t>スポンサードコンテンツ</a:t>
            </a:r>
            <a:r>
              <a:rPr kumimoji="1" lang="en-US" altLang="ja-JP" dirty="0"/>
              <a:t> </a:t>
            </a:r>
            <a:r>
              <a:rPr kumimoji="1" lang="ja-JP" altLang="en-US"/>
              <a:t>ライト　制作フロー</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2CE987F1-92B4-2F41-8328-A78E1C0D84F7}"/>
              </a:ext>
            </a:extLst>
          </p:cNvPr>
          <p:cNvSpPr/>
          <p:nvPr/>
        </p:nvSpPr>
        <p:spPr>
          <a:xfrm>
            <a:off x="699676" y="1135127"/>
            <a:ext cx="10513168" cy="4447371"/>
          </a:xfrm>
          <a:prstGeom prst="rect">
            <a:avLst/>
          </a:prstGeom>
        </p:spPr>
        <p:txBody>
          <a:bodyPr wrap="square">
            <a:spAutoFit/>
          </a:bodyPr>
          <a:lstStyle/>
          <a:p>
            <a:pPr fontAlgn="base"/>
            <a:r>
              <a:rPr lang="ja-JP" altLang="ja-JP" sz="1600" b="1">
                <a:solidFill>
                  <a:schemeClr val="accent3"/>
                </a:solidFill>
                <a:latin typeface="+mn-ea"/>
              </a:rPr>
              <a:t>■オリエンテーション実施</a:t>
            </a:r>
            <a:endParaRPr lang="en-US" altLang="ja-JP" sz="1600" dirty="0">
              <a:solidFill>
                <a:schemeClr val="accent3"/>
              </a:solidFill>
              <a:latin typeface="+mn-ea"/>
            </a:endParaRPr>
          </a:p>
          <a:p>
            <a:pPr fontAlgn="base"/>
            <a:r>
              <a:rPr lang="ja-JP" altLang="ja-JP" sz="1400">
                <a:solidFill>
                  <a:schemeClr val="accent3"/>
                </a:solidFill>
                <a:latin typeface="+mn-ea"/>
              </a:rPr>
              <a:t>事前にヒアリングシートに記入いただいた上でオリエンテーションを実施いただき、</a:t>
            </a:r>
            <a:r>
              <a:rPr lang="en-US" altLang="ja-JP" sz="1400" dirty="0">
                <a:solidFill>
                  <a:schemeClr val="accent3"/>
                </a:solidFill>
                <a:latin typeface="+mn-ea"/>
              </a:rPr>
              <a:t>​</a:t>
            </a:r>
          </a:p>
          <a:p>
            <a:pPr fontAlgn="base"/>
            <a:r>
              <a:rPr lang="ja-JP" altLang="ja-JP" sz="1400" b="1">
                <a:solidFill>
                  <a:schemeClr val="accent3"/>
                </a:solidFill>
                <a:latin typeface="+mn-ea"/>
              </a:rPr>
              <a:t>お取り組みを通じて伝えたいメッセージを明確に</a:t>
            </a:r>
            <a:r>
              <a:rPr lang="ja-JP" altLang="ja-JP" sz="1400">
                <a:solidFill>
                  <a:schemeClr val="accent3"/>
                </a:solidFill>
                <a:latin typeface="+mn-ea"/>
              </a:rPr>
              <a:t>します。</a:t>
            </a:r>
            <a:r>
              <a:rPr lang="en-US" altLang="ja-JP" sz="1400" dirty="0">
                <a:solidFill>
                  <a:schemeClr val="accent3"/>
                </a:solidFill>
                <a:latin typeface="+mn-ea"/>
              </a:rPr>
              <a:t>​</a:t>
            </a:r>
          </a:p>
          <a:p>
            <a:pPr fontAlgn="base"/>
            <a:endParaRPr lang="ja-JP" altLang="ja-JP" sz="1050">
              <a:solidFill>
                <a:schemeClr val="accent3"/>
              </a:solidFill>
              <a:latin typeface="+mn-ea"/>
            </a:endParaRPr>
          </a:p>
          <a:p>
            <a:pPr fontAlgn="base"/>
            <a:r>
              <a:rPr lang="ja-JP" altLang="ja-JP" sz="1600" b="1">
                <a:solidFill>
                  <a:schemeClr val="accent3"/>
                </a:solidFill>
                <a:latin typeface="+mn-ea"/>
              </a:rPr>
              <a:t>■記事構成案のご提出</a:t>
            </a:r>
            <a:r>
              <a:rPr lang="en-US" altLang="ja-JP" sz="1600" b="1" dirty="0">
                <a:solidFill>
                  <a:schemeClr val="accent3"/>
                </a:solidFill>
                <a:latin typeface="+mn-ea"/>
              </a:rPr>
              <a:t>/</a:t>
            </a:r>
            <a:r>
              <a:rPr lang="ja-JP" altLang="ja-JP" sz="1600" b="1">
                <a:solidFill>
                  <a:schemeClr val="accent3"/>
                </a:solidFill>
                <a:latin typeface="+mn-ea"/>
              </a:rPr>
              <a:t>ご確認</a:t>
            </a:r>
            <a:endParaRPr lang="en-US" altLang="ja-JP" sz="1600" dirty="0">
              <a:solidFill>
                <a:schemeClr val="accent3"/>
              </a:solidFill>
              <a:latin typeface="+mn-ea"/>
            </a:endParaRPr>
          </a:p>
          <a:p>
            <a:pPr fontAlgn="base"/>
            <a:r>
              <a:rPr lang="ja-JP" altLang="ja-JP" sz="1400">
                <a:solidFill>
                  <a:schemeClr val="accent3"/>
                </a:solidFill>
                <a:latin typeface="+mn-ea"/>
              </a:rPr>
              <a:t>上記をもとに記事構成案をご提出し、協賛社様に確認いただき記事骨子を確定させます。</a:t>
            </a:r>
            <a:endParaRPr lang="en-US" altLang="ja-JP" sz="1400" dirty="0">
              <a:solidFill>
                <a:schemeClr val="accent3"/>
              </a:solidFill>
              <a:latin typeface="+mn-ea"/>
            </a:endParaRPr>
          </a:p>
          <a:p>
            <a:pPr fontAlgn="base"/>
            <a:r>
              <a:rPr lang="ja-JP" altLang="en-US" sz="1400">
                <a:solidFill>
                  <a:schemeClr val="accent3"/>
                </a:solidFill>
                <a:latin typeface="+mn-ea"/>
              </a:rPr>
              <a:t>必要に応じて、撮影、オンラインでの取材を行います。</a:t>
            </a:r>
            <a:r>
              <a:rPr lang="en-US" altLang="ja-JP" sz="1400" dirty="0">
                <a:solidFill>
                  <a:schemeClr val="accent3"/>
                </a:solidFill>
                <a:latin typeface="+mn-ea"/>
              </a:rPr>
              <a:t>​</a:t>
            </a:r>
          </a:p>
          <a:p>
            <a:pPr fontAlgn="base"/>
            <a:endParaRPr lang="en-US" altLang="ja-JP" sz="1050" dirty="0">
              <a:solidFill>
                <a:schemeClr val="accent3"/>
              </a:solidFill>
              <a:latin typeface="+mn-ea"/>
            </a:endParaRPr>
          </a:p>
          <a:p>
            <a:pPr fontAlgn="base"/>
            <a:r>
              <a:rPr lang="ja-JP" altLang="ja-JP" sz="1600" b="1">
                <a:solidFill>
                  <a:schemeClr val="accent3"/>
                </a:solidFill>
                <a:latin typeface="+mn-ea"/>
              </a:rPr>
              <a:t>■原稿のご提出</a:t>
            </a:r>
            <a:endParaRPr lang="en-US" altLang="ja-JP" sz="1600" dirty="0">
              <a:solidFill>
                <a:schemeClr val="accent3"/>
              </a:solidFill>
              <a:latin typeface="+mn-ea"/>
            </a:endParaRPr>
          </a:p>
          <a:p>
            <a:pPr fontAlgn="base"/>
            <a:r>
              <a:rPr lang="ja-JP" altLang="ja-JP" sz="1400">
                <a:solidFill>
                  <a:schemeClr val="accent3"/>
                </a:solidFill>
                <a:latin typeface="+mn-ea"/>
              </a:rPr>
              <a:t>上記をもとに文字および写真原稿を作成し、協賛社様に確認いただき、必要に応じて修正し確定させます。</a:t>
            </a:r>
            <a:r>
              <a:rPr lang="en-US" altLang="ja-JP" sz="1400" dirty="0">
                <a:solidFill>
                  <a:schemeClr val="accent3"/>
                </a:solidFill>
                <a:latin typeface="+mn-ea"/>
              </a:rPr>
              <a:t>​</a:t>
            </a:r>
          </a:p>
          <a:p>
            <a:pPr fontAlgn="base"/>
            <a:r>
              <a:rPr lang="en-US" altLang="ja-JP" sz="1400" dirty="0">
                <a:solidFill>
                  <a:schemeClr val="accent3"/>
                </a:solidFill>
                <a:latin typeface="+mn-ea"/>
              </a:rPr>
              <a:t>※</a:t>
            </a:r>
            <a:r>
              <a:rPr lang="ja-JP" altLang="ja-JP" sz="1400">
                <a:solidFill>
                  <a:schemeClr val="accent3"/>
                </a:solidFill>
                <a:latin typeface="+mn-ea"/>
              </a:rPr>
              <a:t>初稿段階で内容をご確認いただき、再稿のタイミングでは初稿での指摘事項の修正確認のみとなります。</a:t>
            </a:r>
            <a:r>
              <a:rPr lang="en-US" altLang="ja-JP" sz="1400" dirty="0">
                <a:solidFill>
                  <a:schemeClr val="accent3"/>
                </a:solidFill>
                <a:latin typeface="+mn-ea"/>
              </a:rPr>
              <a:t>​</a:t>
            </a:r>
          </a:p>
          <a:p>
            <a:pPr fontAlgn="base"/>
            <a:r>
              <a:rPr lang="en-US" altLang="ja-JP" sz="1400" b="1" dirty="0">
                <a:solidFill>
                  <a:schemeClr val="accent3"/>
                </a:solidFill>
                <a:latin typeface="+mn-ea"/>
              </a:rPr>
              <a:t>※</a:t>
            </a:r>
            <a:r>
              <a:rPr lang="ja-JP" altLang="ja-JP" sz="1400" b="1">
                <a:solidFill>
                  <a:schemeClr val="accent3"/>
                </a:solidFill>
                <a:latin typeface="+mn-ea"/>
              </a:rPr>
              <a:t>初稿は中</a:t>
            </a:r>
            <a:r>
              <a:rPr lang="en-US" altLang="ja-JP" sz="1400" b="1" dirty="0">
                <a:solidFill>
                  <a:schemeClr val="accent3"/>
                </a:solidFill>
                <a:latin typeface="+mn-ea"/>
              </a:rPr>
              <a:t>2</a:t>
            </a:r>
            <a:r>
              <a:rPr lang="ja-JP" altLang="ja-JP" sz="1400" b="1">
                <a:solidFill>
                  <a:schemeClr val="accent3"/>
                </a:solidFill>
                <a:latin typeface="+mn-ea"/>
              </a:rPr>
              <a:t>営業日、再稿は中</a:t>
            </a:r>
            <a:r>
              <a:rPr lang="en-US" altLang="ja-JP" sz="1400" b="1" dirty="0">
                <a:solidFill>
                  <a:schemeClr val="accent3"/>
                </a:solidFill>
                <a:latin typeface="+mn-ea"/>
              </a:rPr>
              <a:t>1</a:t>
            </a:r>
            <a:r>
              <a:rPr lang="ja-JP" altLang="ja-JP" sz="1400" b="1">
                <a:solidFill>
                  <a:schemeClr val="accent3"/>
                </a:solidFill>
                <a:latin typeface="+mn-ea"/>
              </a:rPr>
              <a:t>営業でお戻しいただきます。</a:t>
            </a:r>
            <a:r>
              <a:rPr lang="en-US" altLang="ja-JP" sz="1400" dirty="0">
                <a:solidFill>
                  <a:schemeClr val="accent3"/>
                </a:solidFill>
                <a:latin typeface="+mn-ea"/>
              </a:rPr>
              <a:t>​</a:t>
            </a:r>
          </a:p>
          <a:p>
            <a:pPr fontAlgn="base"/>
            <a:r>
              <a:rPr lang="en-US" altLang="ja-JP" sz="1000" dirty="0">
                <a:solidFill>
                  <a:schemeClr val="accent3"/>
                </a:solidFill>
                <a:latin typeface="+mn-ea"/>
              </a:rPr>
              <a:t> </a:t>
            </a:r>
            <a:endParaRPr lang="ja-JP" altLang="ja-JP" sz="1000" dirty="0">
              <a:solidFill>
                <a:schemeClr val="accent3"/>
              </a:solidFill>
              <a:latin typeface="+mn-ea"/>
            </a:endParaRPr>
          </a:p>
          <a:p>
            <a:pPr fontAlgn="base"/>
            <a:r>
              <a:rPr lang="ja-JP" altLang="ja-JP" sz="1600" b="1">
                <a:solidFill>
                  <a:schemeClr val="accent3"/>
                </a:solidFill>
                <a:latin typeface="+mn-ea"/>
              </a:rPr>
              <a:t>■テストアップでの確認</a:t>
            </a:r>
            <a:r>
              <a:rPr lang="en-US" altLang="ja-JP" sz="1600" b="1" dirty="0">
                <a:solidFill>
                  <a:schemeClr val="accent3"/>
                </a:solidFill>
                <a:latin typeface="+mn-ea"/>
              </a:rPr>
              <a:t>/</a:t>
            </a:r>
            <a:r>
              <a:rPr lang="ja-JP" altLang="ja-JP" sz="1600" b="1">
                <a:solidFill>
                  <a:schemeClr val="accent3"/>
                </a:solidFill>
                <a:latin typeface="+mn-ea"/>
              </a:rPr>
              <a:t>校了</a:t>
            </a:r>
            <a:endParaRPr lang="en-US" altLang="ja-JP" sz="1600" dirty="0">
              <a:solidFill>
                <a:schemeClr val="accent3"/>
              </a:solidFill>
              <a:latin typeface="+mn-ea"/>
            </a:endParaRPr>
          </a:p>
          <a:p>
            <a:pPr fontAlgn="base"/>
            <a:r>
              <a:rPr lang="ja-JP" altLang="ja-JP" sz="1400">
                <a:solidFill>
                  <a:schemeClr val="accent3"/>
                </a:solidFill>
                <a:latin typeface="+mn-ea"/>
              </a:rPr>
              <a:t>掲載ページの画面キャプチャでレイアウトを含めて確認を行っていただき、最終的に校了となります。</a:t>
            </a:r>
            <a:r>
              <a:rPr lang="en-US" altLang="ja-JP" sz="1400" dirty="0">
                <a:solidFill>
                  <a:schemeClr val="accent3"/>
                </a:solidFill>
                <a:latin typeface="+mn-ea"/>
              </a:rPr>
              <a:t>​</a:t>
            </a:r>
          </a:p>
          <a:p>
            <a:pPr fontAlgn="base"/>
            <a:r>
              <a:rPr lang="en-US" altLang="ja-JP" sz="1400" dirty="0">
                <a:solidFill>
                  <a:schemeClr val="accent3"/>
                </a:solidFill>
                <a:latin typeface="+mn-ea"/>
              </a:rPr>
              <a:t>※</a:t>
            </a:r>
            <a:r>
              <a:rPr lang="ja-JP" altLang="ja-JP" sz="1400">
                <a:solidFill>
                  <a:schemeClr val="accent3"/>
                </a:solidFill>
                <a:latin typeface="+mn-ea"/>
              </a:rPr>
              <a:t>原則として、この段階での修正はお受けできません。</a:t>
            </a:r>
            <a:r>
              <a:rPr lang="en-US" altLang="ja-JP" sz="1400" dirty="0">
                <a:solidFill>
                  <a:schemeClr val="accent3"/>
                </a:solidFill>
                <a:latin typeface="+mn-ea"/>
              </a:rPr>
              <a:t>​</a:t>
            </a:r>
          </a:p>
          <a:p>
            <a:pPr fontAlgn="base"/>
            <a:r>
              <a:rPr lang="en-US" altLang="ja-JP" sz="1400" b="1" dirty="0">
                <a:solidFill>
                  <a:schemeClr val="accent3"/>
                </a:solidFill>
                <a:latin typeface="+mn-ea"/>
              </a:rPr>
              <a:t>※</a:t>
            </a:r>
            <a:r>
              <a:rPr lang="ja-JP" altLang="ja-JP" sz="1400" b="1">
                <a:solidFill>
                  <a:schemeClr val="accent3"/>
                </a:solidFill>
                <a:latin typeface="+mn-ea"/>
              </a:rPr>
              <a:t>翌営業日にお戻しいただきます。</a:t>
            </a:r>
            <a:r>
              <a:rPr lang="en-US" altLang="ja-JP" sz="1400" dirty="0">
                <a:solidFill>
                  <a:schemeClr val="accent3"/>
                </a:solidFill>
                <a:latin typeface="+mn-ea"/>
              </a:rPr>
              <a:t>​</a:t>
            </a:r>
          </a:p>
          <a:p>
            <a:pPr fontAlgn="base"/>
            <a:endParaRPr lang="ja-JP" altLang="ja-JP" sz="1050" dirty="0">
              <a:solidFill>
                <a:schemeClr val="accent3"/>
              </a:solidFill>
              <a:latin typeface="+mn-ea"/>
            </a:endParaRPr>
          </a:p>
          <a:p>
            <a:pPr fontAlgn="base"/>
            <a:r>
              <a:rPr lang="ja-JP" altLang="ja-JP" sz="1600" b="1" dirty="0">
                <a:solidFill>
                  <a:schemeClr val="accent3"/>
                </a:solidFill>
                <a:latin typeface="+mn-ea"/>
              </a:rPr>
              <a:t>■弊社内チェック</a:t>
            </a:r>
            <a:r>
              <a:rPr lang="en-US" altLang="ja-JP" sz="1600" b="1" dirty="0">
                <a:solidFill>
                  <a:schemeClr val="accent3"/>
                </a:solidFill>
                <a:latin typeface="+mn-ea"/>
              </a:rPr>
              <a:t>/</a:t>
            </a:r>
            <a:r>
              <a:rPr lang="ja-JP" altLang="ja-JP" sz="1600" b="1" dirty="0">
                <a:solidFill>
                  <a:schemeClr val="accent3"/>
                </a:solidFill>
                <a:latin typeface="+mn-ea"/>
              </a:rPr>
              <a:t>本番環境へ</a:t>
            </a:r>
            <a:r>
              <a:rPr lang="ja-JP" altLang="ja-JP" sz="1600" b="1">
                <a:solidFill>
                  <a:schemeClr val="accent3"/>
                </a:solidFill>
                <a:latin typeface="+mn-ea"/>
              </a:rPr>
              <a:t>のファイルアップ</a:t>
            </a:r>
            <a:endParaRPr lang="en-US" altLang="ja-JP" sz="1600" dirty="0">
              <a:solidFill>
                <a:schemeClr val="accent3"/>
              </a:solidFill>
              <a:latin typeface="+mn-ea"/>
            </a:endParaRPr>
          </a:p>
          <a:p>
            <a:pPr fontAlgn="base"/>
            <a:r>
              <a:rPr lang="ja-JP" altLang="ja-JP" sz="1400" dirty="0">
                <a:solidFill>
                  <a:schemeClr val="accent3"/>
                </a:solidFill>
                <a:latin typeface="+mn-ea"/>
              </a:rPr>
              <a:t>最終確認を行った上で、本番公開を行います。</a:t>
            </a:r>
            <a:r>
              <a:rPr lang="en-US" altLang="ja-JP" sz="1400" dirty="0">
                <a:solidFill>
                  <a:schemeClr val="accent3"/>
                </a:solidFill>
                <a:latin typeface="+mn-ea"/>
              </a:rPr>
              <a:t>​</a:t>
            </a:r>
          </a:p>
        </p:txBody>
      </p:sp>
      <p:sp>
        <p:nvSpPr>
          <p:cNvPr id="8" name="テキスト ボックス 7">
            <a:extLst>
              <a:ext uri="{FF2B5EF4-FFF2-40B4-BE49-F238E27FC236}">
                <a16:creationId xmlns:a16="http://schemas.microsoft.com/office/drawing/2014/main" id="{CB347124-6284-454E-A358-31DE993A739A}"/>
              </a:ext>
            </a:extLst>
          </p:cNvPr>
          <p:cNvSpPr txBox="1"/>
          <p:nvPr/>
        </p:nvSpPr>
        <p:spPr>
          <a:xfrm>
            <a:off x="695400" y="5677274"/>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chemeClr val="accent3"/>
                </a:solidFill>
                <a:effectLst/>
                <a:uLnTx/>
                <a:uFillTx/>
                <a:latin typeface="+mn-ea"/>
              </a:rPr>
              <a:t>※</a:t>
            </a:r>
            <a:r>
              <a:rPr kumimoji="0" lang="ja-JP" altLang="en-US" sz="1050" b="0" i="0" u="none" strike="noStrike" kern="0" cap="none" spc="0" normalizeH="0" baseline="0" noProof="0" dirty="0">
                <a:ln>
                  <a:noFill/>
                </a:ln>
                <a:solidFill>
                  <a:schemeClr val="accent3"/>
                </a:solidFill>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dirty="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chemeClr val="accent3"/>
                </a:solidFill>
                <a:effectLst/>
                <a:uLnTx/>
                <a:uFillTx/>
                <a:latin typeface="+mn-ea"/>
              </a:rPr>
              <a:t>※</a:t>
            </a:r>
            <a:r>
              <a:rPr kumimoji="0" lang="ja-JP" altLang="en-US" sz="1050" b="0" i="0" u="none" strike="noStrike" kern="0" cap="none" spc="0" normalizeH="0" baseline="0" noProof="0" dirty="0">
                <a:ln>
                  <a:noFill/>
                </a:ln>
                <a:solidFill>
                  <a:schemeClr val="accent3"/>
                </a:solidFill>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dirty="0">
              <a:ln>
                <a:noFill/>
              </a:ln>
              <a:solidFill>
                <a:schemeClr val="accent3"/>
              </a:solidFill>
              <a:effectLst/>
              <a:uLnTx/>
              <a:uFillTx/>
              <a:latin typeface="+mn-ea"/>
            </a:endParaRPr>
          </a:p>
        </p:txBody>
      </p:sp>
    </p:spTree>
    <p:extLst>
      <p:ext uri="{BB962C8B-B14F-4D97-AF65-F5344CB8AC3E}">
        <p14:creationId xmlns:p14="http://schemas.microsoft.com/office/powerpoint/2010/main" val="37710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オプション：クイズ協賛</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96708BB7-294D-2E4A-AF4C-08C0299F9516}"/>
              </a:ext>
            </a:extLst>
          </p:cNvPr>
          <p:cNvSpPr/>
          <p:nvPr/>
        </p:nvSpPr>
        <p:spPr>
          <a:xfrm>
            <a:off x="6489459" y="6188014"/>
            <a:ext cx="2592288" cy="253916"/>
          </a:xfrm>
          <a:prstGeom prst="rect">
            <a:avLst/>
          </a:prstGeom>
        </p:spPr>
        <p:txBody>
          <a:bodyPr wrap="square">
            <a:spAutoFit/>
          </a:bodyPr>
          <a:lstStyle/>
          <a:p>
            <a:r>
              <a:rPr kumimoji="0" lang="en-US" altLang="ja-JP" sz="1050" kern="0" dirty="0">
                <a:solidFill>
                  <a:schemeClr val="accent3"/>
                </a:solidFill>
                <a:latin typeface="+mn-ea"/>
              </a:rPr>
              <a:t>※</a:t>
            </a:r>
            <a:r>
              <a:rPr kumimoji="0" lang="ja-JP" altLang="en-US" sz="1050" kern="0" dirty="0">
                <a:solidFill>
                  <a:schemeClr val="accent3"/>
                </a:solidFill>
                <a:latin typeface="+mn-ea"/>
              </a:rPr>
              <a:t>イメー</a:t>
            </a:r>
            <a:r>
              <a:rPr lang="ja-JP" altLang="en-US" sz="1050" dirty="0">
                <a:solidFill>
                  <a:schemeClr val="accent3"/>
                </a:solidFill>
              </a:rPr>
              <a:t>ジのため実際とは異なります</a:t>
            </a:r>
            <a:endParaRPr lang="en-US" altLang="ja-JP" sz="1050" dirty="0">
              <a:solidFill>
                <a:schemeClr val="accent3"/>
              </a:solidFill>
            </a:endParaRPr>
          </a:p>
        </p:txBody>
      </p:sp>
      <p:pic>
        <p:nvPicPr>
          <p:cNvPr id="8" name="図 7">
            <a:extLst>
              <a:ext uri="{FF2B5EF4-FFF2-40B4-BE49-F238E27FC236}">
                <a16:creationId xmlns:a16="http://schemas.microsoft.com/office/drawing/2014/main" id="{DF7B57EE-066C-604C-A1C8-6344923E5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6436" y="2179900"/>
            <a:ext cx="1365212" cy="4369534"/>
          </a:xfrm>
          <a:prstGeom prst="rect">
            <a:avLst/>
          </a:prstGeom>
        </p:spPr>
      </p:pic>
      <p:pic>
        <p:nvPicPr>
          <p:cNvPr id="9" name="図 8">
            <a:extLst>
              <a:ext uri="{FF2B5EF4-FFF2-40B4-BE49-F238E27FC236}">
                <a16:creationId xmlns:a16="http://schemas.microsoft.com/office/drawing/2014/main" id="{44CD1025-2BB9-FF48-90D7-D0F57572CE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35737" y="2179900"/>
            <a:ext cx="1503660" cy="3538301"/>
          </a:xfrm>
          <a:prstGeom prst="rect">
            <a:avLst/>
          </a:prstGeom>
        </p:spPr>
      </p:pic>
      <p:sp>
        <p:nvSpPr>
          <p:cNvPr id="10" name="テキスト ボックス 9">
            <a:extLst>
              <a:ext uri="{FF2B5EF4-FFF2-40B4-BE49-F238E27FC236}">
                <a16:creationId xmlns:a16="http://schemas.microsoft.com/office/drawing/2014/main" id="{F7A8628B-AF7C-E648-9A4C-873F0E8F6778}"/>
              </a:ext>
            </a:extLst>
          </p:cNvPr>
          <p:cNvSpPr txBox="1"/>
          <p:nvPr/>
        </p:nvSpPr>
        <p:spPr>
          <a:xfrm>
            <a:off x="1295400" y="1139799"/>
            <a:ext cx="960119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600">
                <a:solidFill>
                  <a:schemeClr val="accent3"/>
                </a:solidFill>
                <a:latin typeface="+mn-ea"/>
              </a:rPr>
              <a:t>スポンサードコンテンツ、スポンサードコンテンツ</a:t>
            </a:r>
            <a:r>
              <a:rPr lang="en-US" altLang="ja-JP" sz="1600" dirty="0">
                <a:solidFill>
                  <a:schemeClr val="accent3"/>
                </a:solidFill>
                <a:latin typeface="+mn-ea"/>
              </a:rPr>
              <a:t> </a:t>
            </a:r>
            <a:r>
              <a:rPr lang="ja-JP" altLang="en-US" sz="1600">
                <a:solidFill>
                  <a:schemeClr val="accent3"/>
                </a:solidFill>
                <a:latin typeface="+mn-ea"/>
              </a:rPr>
              <a:t>ライトの実施に合わせ、</a:t>
            </a:r>
            <a:endParaRPr lang="en-US" altLang="ja-JP" sz="1600" dirty="0">
              <a:solidFill>
                <a:schemeClr val="accent3"/>
              </a:solidFill>
              <a:latin typeface="+mn-ea"/>
            </a:endParaRPr>
          </a:p>
          <a:p>
            <a:r>
              <a:rPr lang="ja-JP" altLang="en-US" sz="1600">
                <a:solidFill>
                  <a:schemeClr val="accent3"/>
                </a:solidFill>
                <a:latin typeface="+mn-ea"/>
              </a:rPr>
              <a:t>プロモーション内容に合わせたクイズへのご協賛をオプションでご提供いたします。</a:t>
            </a:r>
            <a:endParaRPr lang="en-US" altLang="ja-JP" sz="1600" dirty="0">
              <a:solidFill>
                <a:schemeClr val="accent3"/>
              </a:solidFill>
              <a:latin typeface="+mn-ea"/>
            </a:endParaRPr>
          </a:p>
          <a:p>
            <a:r>
              <a:rPr lang="ja-JP" altLang="en-US" sz="1600">
                <a:solidFill>
                  <a:schemeClr val="accent3"/>
                </a:solidFill>
                <a:latin typeface="+mn-ea"/>
              </a:rPr>
              <a:t>料金は内容によりお見積もりいたします。</a:t>
            </a:r>
            <a:endParaRPr lang="en-US" altLang="ja-JP" sz="1600" dirty="0">
              <a:solidFill>
                <a:schemeClr val="accent3"/>
              </a:solidFill>
              <a:latin typeface="+mn-ea"/>
            </a:endParaRPr>
          </a:p>
        </p:txBody>
      </p:sp>
    </p:spTree>
    <p:extLst>
      <p:ext uri="{BB962C8B-B14F-4D97-AF65-F5344CB8AC3E}">
        <p14:creationId xmlns:p14="http://schemas.microsoft.com/office/powerpoint/2010/main" val="18209294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オプション：二次利用</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5" name="表 4">
            <a:extLst>
              <a:ext uri="{FF2B5EF4-FFF2-40B4-BE49-F238E27FC236}">
                <a16:creationId xmlns:a16="http://schemas.microsoft.com/office/drawing/2014/main" id="{C56FB806-AD36-AC43-A835-5BD0C25151C3}"/>
              </a:ext>
            </a:extLst>
          </p:cNvPr>
          <p:cNvGraphicFramePr>
            <a:graphicFrameLocks noGrp="1"/>
          </p:cNvGraphicFramePr>
          <p:nvPr>
            <p:extLst>
              <p:ext uri="{D42A27DB-BD31-4B8C-83A1-F6EECF244321}">
                <p14:modId xmlns:p14="http://schemas.microsoft.com/office/powerpoint/2010/main" val="728394152"/>
              </p:ext>
            </p:extLst>
          </p:nvPr>
        </p:nvGraphicFramePr>
        <p:xfrm>
          <a:off x="818208" y="2633739"/>
          <a:ext cx="9509969" cy="1590521"/>
        </p:xfrm>
        <a:graphic>
          <a:graphicData uri="http://schemas.openxmlformats.org/drawingml/2006/table">
            <a:tbl>
              <a:tblPr firstCol="1" bandRow="1">
                <a:tableStyleId>{21E4AEA4-8DFA-4A89-87EB-49C32662AFE0}</a:tableStyleId>
              </a:tblPr>
              <a:tblGrid>
                <a:gridCol w="2245466">
                  <a:extLst>
                    <a:ext uri="{9D8B030D-6E8A-4147-A177-3AD203B41FA5}">
                      <a16:colId xmlns:a16="http://schemas.microsoft.com/office/drawing/2014/main" val="792911817"/>
                    </a:ext>
                  </a:extLst>
                </a:gridCol>
                <a:gridCol w="2568675">
                  <a:extLst>
                    <a:ext uri="{9D8B030D-6E8A-4147-A177-3AD203B41FA5}">
                      <a16:colId xmlns:a16="http://schemas.microsoft.com/office/drawing/2014/main" val="1598988926"/>
                    </a:ext>
                  </a:extLst>
                </a:gridCol>
                <a:gridCol w="4695828">
                  <a:extLst>
                    <a:ext uri="{9D8B030D-6E8A-4147-A177-3AD203B41FA5}">
                      <a16:colId xmlns:a16="http://schemas.microsoft.com/office/drawing/2014/main" val="1456348514"/>
                    </a:ext>
                  </a:extLst>
                </a:gridCol>
              </a:tblGrid>
              <a:tr h="633393">
                <a:tc>
                  <a:txBody>
                    <a:bodyPr/>
                    <a:lstStyle/>
                    <a:p>
                      <a:pPr algn="ctr"/>
                      <a:r>
                        <a:rPr lang="ja-JP" altLang="en-US" sz="1600" b="1" dirty="0">
                          <a:solidFill>
                            <a:schemeClr val="bg1"/>
                          </a:solidFill>
                          <a:latin typeface="+mn-ea"/>
                          <a:ea typeface="+mn-ea"/>
                        </a:rPr>
                        <a:t>利用媒体</a:t>
                      </a:r>
                      <a:endParaRPr kumimoji="1" lang="ja-JP" altLang="en-US" sz="1600" b="1" dirty="0">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lvl="0" algn="ctr">
                        <a:buNone/>
                      </a:pPr>
                      <a:r>
                        <a:rPr lang="en-US" altLang="ja-JP" sz="1600" b="1" kern="1200" dirty="0">
                          <a:solidFill>
                            <a:schemeClr val="accent3"/>
                          </a:solidFill>
                          <a:latin typeface="+mn-ea"/>
                          <a:ea typeface="+mn-ea"/>
                          <a:cs typeface="+mn-cs"/>
                        </a:rPr>
                        <a:t>利用期間</a:t>
                      </a:r>
                      <a:endParaRPr kumimoji="1" lang="en-US" altLang="ja-JP" sz="1600" b="1" kern="1200" dirty="0">
                        <a:solidFill>
                          <a:schemeClr val="accent3"/>
                        </a:solidFill>
                        <a:latin typeface="+mn-ea"/>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2">
                        <a:lumMod val="90000"/>
                      </a:schemeClr>
                    </a:solidFill>
                  </a:tcPr>
                </a:tc>
                <a:tc>
                  <a:txBody>
                    <a:bodyPr/>
                    <a:lstStyle/>
                    <a:p>
                      <a:pPr algn="ctr"/>
                      <a:r>
                        <a:rPr lang="ja-JP" altLang="en-US" sz="1600" b="1" kern="1200" dirty="0">
                          <a:solidFill>
                            <a:schemeClr val="accent3"/>
                          </a:solidFill>
                          <a:latin typeface="+mn-ea"/>
                          <a:ea typeface="+mn-ea"/>
                          <a:cs typeface="+mn-cs"/>
                        </a:rPr>
                        <a:t>テキスト+写真</a:t>
                      </a:r>
                      <a:endParaRPr kumimoji="1" lang="ja-JP" altLang="en-US" sz="1600" b="1" kern="1200" dirty="0">
                        <a:solidFill>
                          <a:schemeClr val="accent3"/>
                        </a:solidFill>
                        <a:latin typeface="+mn-ea"/>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accent2">
                        <a:lumMod val="90000"/>
                      </a:schemeClr>
                    </a:solidFill>
                  </a:tcPr>
                </a:tc>
                <a:extLst>
                  <a:ext uri="{0D108BD9-81ED-4DB2-BD59-A6C34878D82A}">
                    <a16:rowId xmlns:a16="http://schemas.microsoft.com/office/drawing/2014/main" val="2117335041"/>
                  </a:ext>
                </a:extLst>
              </a:tr>
              <a:tr h="478564">
                <a:tc>
                  <a:txBody>
                    <a:bodyPr/>
                    <a:lstStyle/>
                    <a:p>
                      <a:pPr lvl="0" algn="ctr">
                        <a:buNone/>
                      </a:pPr>
                      <a:r>
                        <a:rPr lang="ja-JP" altLang="en-US" sz="1600" b="1" dirty="0">
                          <a:solidFill>
                            <a:schemeClr val="bg1"/>
                          </a:solidFill>
                          <a:latin typeface="+mn-ea"/>
                          <a:ea typeface="+mn-ea"/>
                        </a:rPr>
                        <a:t>広告主様WEBサイト</a:t>
                      </a:r>
                      <a:endParaRPr kumimoji="1" lang="ja-JP" altLang="en-US" sz="1600" b="1" dirty="0">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dirty="0">
                          <a:solidFill>
                            <a:schemeClr val="accent3"/>
                          </a:solidFill>
                          <a:latin typeface="+mn-ea"/>
                          <a:ea typeface="+mn-ea"/>
                        </a:rPr>
                        <a:t>1</a:t>
                      </a:r>
                      <a:r>
                        <a:rPr lang="ja-JP" altLang="en-US" sz="1600" dirty="0">
                          <a:solidFill>
                            <a:schemeClr val="accent3"/>
                          </a:solidFill>
                          <a:latin typeface="+mn-ea"/>
                          <a:ea typeface="+mn-ea"/>
                        </a:rPr>
                        <a:t>年間</a:t>
                      </a:r>
                      <a:endParaRPr kumimoji="1" lang="ja-JP" altLang="en-US" sz="1600" dirty="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a:r>
                        <a:rPr lang="ja-JP" altLang="en-US" sz="1600" dirty="0">
                          <a:solidFill>
                            <a:schemeClr val="accent3"/>
                          </a:solidFill>
                          <a:latin typeface="+mn-ea"/>
                          <a:ea typeface="+mn-ea"/>
                        </a:rPr>
                        <a:t>20万円～※詳細は別途見積もり（Net）</a:t>
                      </a:r>
                      <a:endParaRPr kumimoji="1" lang="ja-JP" altLang="en-US" sz="1600" dirty="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2363682762"/>
                  </a:ext>
                </a:extLst>
              </a:tr>
              <a:tr h="478564">
                <a:tc>
                  <a:txBody>
                    <a:bodyPr/>
                    <a:lstStyle/>
                    <a:p>
                      <a:pPr lvl="0" algn="ctr">
                        <a:buNone/>
                      </a:pPr>
                      <a:r>
                        <a:rPr lang="ja-JP" altLang="en-US" sz="1600" b="1" dirty="0">
                          <a:solidFill>
                            <a:schemeClr val="bg1"/>
                          </a:solidFill>
                          <a:latin typeface="+mn-ea"/>
                          <a:ea typeface="+mn-ea"/>
                        </a:rPr>
                        <a:t>紙ツール</a:t>
                      </a:r>
                      <a:endParaRPr kumimoji="1" lang="ja-JP" altLang="en-US" sz="1600" b="1" dirty="0">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dirty="0">
                          <a:solidFill>
                            <a:schemeClr val="accent3"/>
                          </a:solidFill>
                          <a:latin typeface="+mn-ea"/>
                          <a:ea typeface="+mn-ea"/>
                        </a:rPr>
                        <a:t>1</a:t>
                      </a:r>
                      <a:r>
                        <a:rPr lang="ja-JP" altLang="en-US" sz="1600" dirty="0">
                          <a:solidFill>
                            <a:schemeClr val="accent3"/>
                          </a:solidFill>
                          <a:latin typeface="+mn-ea"/>
                          <a:ea typeface="+mn-ea"/>
                        </a:rPr>
                        <a:t>年間</a:t>
                      </a:r>
                      <a:endParaRPr kumimoji="1" lang="ja-JP" altLang="en-US" sz="1600" dirty="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2"/>
                    </a:solidFill>
                  </a:tcPr>
                </a:tc>
                <a:tc>
                  <a:txBody>
                    <a:bodyPr/>
                    <a:lstStyle/>
                    <a:p>
                      <a:pPr lvl="0" algn="ctr">
                        <a:lnSpc>
                          <a:spcPct val="100000"/>
                        </a:lnSpc>
                        <a:spcBef>
                          <a:spcPts val="0"/>
                        </a:spcBef>
                        <a:spcAft>
                          <a:spcPts val="0"/>
                        </a:spcAft>
                        <a:buNone/>
                      </a:pPr>
                      <a:r>
                        <a:rPr lang="en-US" altLang="ja-JP" sz="1600" b="0" i="0" u="none" strike="noStrike" noProof="0" dirty="0">
                          <a:solidFill>
                            <a:schemeClr val="accent3"/>
                          </a:solidFill>
                          <a:latin typeface="+mn-ea"/>
                          <a:ea typeface="+mn-ea"/>
                        </a:rPr>
                        <a:t>2</a:t>
                      </a:r>
                      <a:r>
                        <a:rPr lang="ja-JP" sz="1600" b="0" i="0" u="none" strike="noStrike" noProof="0" dirty="0">
                          <a:solidFill>
                            <a:schemeClr val="accent3"/>
                          </a:solidFill>
                          <a:latin typeface="+mn-ea"/>
                          <a:ea typeface="+mn-ea"/>
                        </a:rPr>
                        <a:t>0万円～※詳細は別途見積もり</a:t>
                      </a:r>
                      <a:r>
                        <a:rPr lang="ja-JP" altLang="en-US" sz="1600" b="0" i="0" u="none" strike="noStrike" noProof="0" dirty="0">
                          <a:solidFill>
                            <a:schemeClr val="accent3"/>
                          </a:solidFill>
                          <a:latin typeface="+mn-ea"/>
                          <a:ea typeface="+mn-ea"/>
                        </a:rPr>
                        <a:t>（</a:t>
                      </a:r>
                      <a:r>
                        <a:rPr lang="en-US" altLang="ja-JP" sz="1600" b="0" i="0" u="none" strike="noStrike" noProof="0" dirty="0">
                          <a:solidFill>
                            <a:schemeClr val="accent3"/>
                          </a:solidFill>
                          <a:latin typeface="+mn-ea"/>
                          <a:ea typeface="+mn-ea"/>
                        </a:rPr>
                        <a:t>Net</a:t>
                      </a:r>
                      <a:r>
                        <a:rPr lang="ja-JP" altLang="en-US" sz="1600" b="0" i="0" u="none" strike="noStrike" noProof="0" dirty="0">
                          <a:solidFill>
                            <a:schemeClr val="accent3"/>
                          </a:solidFill>
                          <a:latin typeface="+mn-ea"/>
                          <a:ea typeface="+mn-ea"/>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mpd="sng">
                      <a:noFill/>
                    </a:lnB>
                    <a:solidFill>
                      <a:schemeClr val="accent2"/>
                    </a:solidFill>
                  </a:tcPr>
                </a:tc>
                <a:extLst>
                  <a:ext uri="{0D108BD9-81ED-4DB2-BD59-A6C34878D82A}">
                    <a16:rowId xmlns:a16="http://schemas.microsoft.com/office/drawing/2014/main" val="4069392726"/>
                  </a:ext>
                </a:extLst>
              </a:tr>
            </a:tbl>
          </a:graphicData>
        </a:graphic>
      </p:graphicFrame>
      <p:sp>
        <p:nvSpPr>
          <p:cNvPr id="6" name="テキスト ボックス 5">
            <a:extLst>
              <a:ext uri="{FF2B5EF4-FFF2-40B4-BE49-F238E27FC236}">
                <a16:creationId xmlns:a16="http://schemas.microsoft.com/office/drawing/2014/main" id="{F8CDC658-6D05-5C4C-A065-CBC87CED8F51}"/>
              </a:ext>
            </a:extLst>
          </p:cNvPr>
          <p:cNvSpPr txBox="1"/>
          <p:nvPr/>
        </p:nvSpPr>
        <p:spPr>
          <a:xfrm>
            <a:off x="726978" y="1272952"/>
            <a:ext cx="960119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dirty="0" err="1">
                <a:solidFill>
                  <a:schemeClr val="accent3"/>
                </a:solidFill>
                <a:latin typeface="+mn-ea"/>
              </a:rPr>
              <a:t>制作した</a:t>
            </a:r>
            <a:r>
              <a:rPr lang="ja-JP" altLang="en-US" sz="1600" dirty="0">
                <a:solidFill>
                  <a:schemeClr val="accent3"/>
                </a:solidFill>
                <a:latin typeface="+mn-ea"/>
              </a:rPr>
              <a:t>スポンサードコンテンツ</a:t>
            </a:r>
            <a:r>
              <a:rPr lang="en-US" altLang="ja-JP" sz="1600" dirty="0" err="1">
                <a:solidFill>
                  <a:schemeClr val="accent3"/>
                </a:solidFill>
                <a:latin typeface="+mn-ea"/>
              </a:rPr>
              <a:t>を二次利用いただけます</a:t>
            </a:r>
            <a:r>
              <a:rPr lang="en-US" altLang="ja-JP" sz="1600" dirty="0">
                <a:solidFill>
                  <a:schemeClr val="accent3"/>
                </a:solidFill>
                <a:latin typeface="+mn-ea"/>
              </a:rPr>
              <a:t>。</a:t>
            </a:r>
          </a:p>
          <a:p>
            <a:r>
              <a:rPr lang="en-US" altLang="ja-JP" sz="1600" dirty="0">
                <a:solidFill>
                  <a:schemeClr val="accent3"/>
                </a:solidFill>
                <a:latin typeface="+mn-ea"/>
              </a:rPr>
              <a:t>広告主様のサイトやパンフレット等へ掲載することが可能です。</a:t>
            </a:r>
          </a:p>
          <a:p>
            <a:r>
              <a:rPr lang="ja-JP" altLang="en-US" sz="1600" dirty="0">
                <a:solidFill>
                  <a:schemeClr val="accent3"/>
                </a:solidFill>
                <a:latin typeface="+mn-ea"/>
              </a:rPr>
              <a:t>スポンサードコンテンツの</a:t>
            </a:r>
            <a:r>
              <a:rPr lang="en-US" altLang="ja-JP" sz="1600" dirty="0">
                <a:solidFill>
                  <a:schemeClr val="accent3"/>
                </a:solidFill>
                <a:latin typeface="+mn-ea"/>
              </a:rPr>
              <a:t>制作前にご要望や二次利用用途の詳細をご相談ください。</a:t>
            </a:r>
          </a:p>
          <a:p>
            <a:r>
              <a:rPr lang="en-US" altLang="ja-JP" sz="1600" dirty="0">
                <a:solidFill>
                  <a:schemeClr val="accent3"/>
                </a:solidFill>
                <a:latin typeface="+mn-ea"/>
              </a:rPr>
              <a:t>利用可否</a:t>
            </a:r>
            <a:r>
              <a:rPr lang="ja-JP" altLang="en-US" sz="1600" dirty="0">
                <a:solidFill>
                  <a:schemeClr val="accent3"/>
                </a:solidFill>
                <a:latin typeface="+mn-ea"/>
              </a:rPr>
              <a:t>の判断、</a:t>
            </a:r>
            <a:r>
              <a:rPr lang="en-US" altLang="ja-JP" sz="1600" dirty="0">
                <a:solidFill>
                  <a:schemeClr val="accent3"/>
                </a:solidFill>
                <a:latin typeface="+mn-ea"/>
              </a:rPr>
              <a:t>ならびに料金のお見積りをさせていただきます。</a:t>
            </a:r>
          </a:p>
        </p:txBody>
      </p:sp>
      <p:sp>
        <p:nvSpPr>
          <p:cNvPr id="8" name="テキスト ボックス 7">
            <a:extLst>
              <a:ext uri="{FF2B5EF4-FFF2-40B4-BE49-F238E27FC236}">
                <a16:creationId xmlns:a16="http://schemas.microsoft.com/office/drawing/2014/main" id="{0EDB5ABE-DFC5-B847-B31B-F8B475925041}"/>
              </a:ext>
            </a:extLst>
          </p:cNvPr>
          <p:cNvSpPr txBox="1"/>
          <p:nvPr/>
        </p:nvSpPr>
        <p:spPr>
          <a:xfrm>
            <a:off x="726977" y="4644628"/>
            <a:ext cx="96011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400" dirty="0">
                <a:solidFill>
                  <a:schemeClr val="accent3"/>
                </a:solidFill>
                <a:latin typeface="+mn-ea"/>
              </a:rPr>
              <a:t>【注意点】</a:t>
            </a:r>
          </a:p>
          <a:p>
            <a:r>
              <a:rPr lang="en-US" altLang="ja-JP" sz="1400" dirty="0">
                <a:solidFill>
                  <a:schemeClr val="accent3"/>
                </a:solidFill>
                <a:latin typeface="+mn-ea"/>
              </a:rPr>
              <a:t>・料金はネット金額となります。</a:t>
            </a:r>
          </a:p>
          <a:p>
            <a:r>
              <a:rPr lang="en-US" altLang="ja-JP" sz="1400" dirty="0">
                <a:solidFill>
                  <a:schemeClr val="accent3"/>
                </a:solidFill>
                <a:latin typeface="+mn-ea"/>
              </a:rPr>
              <a:t>・</a:t>
            </a:r>
            <a:r>
              <a:rPr lang="ja-JP" altLang="en-US" sz="1400" dirty="0">
                <a:solidFill>
                  <a:schemeClr val="accent3"/>
                </a:solidFill>
                <a:latin typeface="+mn-ea"/>
              </a:rPr>
              <a:t>お</a:t>
            </a:r>
            <a:r>
              <a:rPr lang="en-US" altLang="ja-JP" sz="1400" dirty="0">
                <a:solidFill>
                  <a:schemeClr val="accent3"/>
                </a:solidFill>
                <a:latin typeface="+mn-ea"/>
              </a:rPr>
              <a:t>申</a:t>
            </a:r>
            <a:r>
              <a:rPr lang="ja-JP" altLang="en-US" sz="1400" dirty="0">
                <a:solidFill>
                  <a:schemeClr val="accent3"/>
                </a:solidFill>
                <a:latin typeface="+mn-ea"/>
              </a:rPr>
              <a:t>し</a:t>
            </a:r>
            <a:r>
              <a:rPr lang="en-US" altLang="ja-JP" sz="1400" dirty="0">
                <a:solidFill>
                  <a:schemeClr val="accent3"/>
                </a:solidFill>
                <a:latin typeface="+mn-ea"/>
              </a:rPr>
              <a:t>込</a:t>
            </a:r>
            <a:r>
              <a:rPr lang="ja-JP" altLang="en-US" sz="1400" dirty="0">
                <a:solidFill>
                  <a:schemeClr val="accent3"/>
                </a:solidFill>
                <a:latin typeface="+mn-ea"/>
              </a:rPr>
              <a:t>み</a:t>
            </a:r>
            <a:r>
              <a:rPr lang="en-US" altLang="ja-JP" sz="1400" dirty="0">
                <a:solidFill>
                  <a:schemeClr val="accent3"/>
                </a:solidFill>
                <a:latin typeface="+mn-ea"/>
              </a:rPr>
              <a:t>時にご連絡・相談ください。</a:t>
            </a:r>
          </a:p>
          <a:p>
            <a:r>
              <a:rPr lang="en-US" altLang="ja-JP" sz="1400" dirty="0">
                <a:solidFill>
                  <a:schemeClr val="accent3"/>
                </a:solidFill>
                <a:latin typeface="+mn-ea"/>
              </a:rPr>
              <a:t>・記事量や写真点数、出演者によって料金が異なります。</a:t>
            </a:r>
            <a:endParaRPr lang="en-US" sz="1400" dirty="0">
              <a:solidFill>
                <a:schemeClr val="accent3"/>
              </a:solidFill>
              <a:latin typeface="+mn-ea"/>
            </a:endParaRPr>
          </a:p>
          <a:p>
            <a:r>
              <a:rPr lang="en-US" altLang="ja-JP" sz="1400" dirty="0">
                <a:solidFill>
                  <a:schemeClr val="accent3"/>
                </a:solidFill>
                <a:latin typeface="+mn-ea"/>
              </a:rPr>
              <a:t>・内容によっては二次利用いただけない場合がございます。</a:t>
            </a:r>
          </a:p>
          <a:p>
            <a:r>
              <a:rPr lang="ja-JP" altLang="en-US" sz="1400" dirty="0">
                <a:solidFill>
                  <a:schemeClr val="accent3"/>
                </a:solidFill>
                <a:latin typeface="+mn-ea"/>
              </a:rPr>
              <a:t>・利用には契約締結が必要と</a:t>
            </a:r>
            <a:r>
              <a:rPr lang="ja-JP" altLang="en-US" sz="1400">
                <a:solidFill>
                  <a:schemeClr val="accent3"/>
                </a:solidFill>
                <a:latin typeface="+mn-ea"/>
              </a:rPr>
              <a:t>なります。</a:t>
            </a:r>
            <a:endParaRPr lang="en-US" altLang="ja-JP" sz="1400" dirty="0">
              <a:solidFill>
                <a:schemeClr val="accent3"/>
              </a:solidFill>
              <a:latin typeface="+mn-ea"/>
            </a:endParaRPr>
          </a:p>
        </p:txBody>
      </p:sp>
    </p:spTree>
    <p:extLst>
      <p:ext uri="{BB962C8B-B14F-4D97-AF65-F5344CB8AC3E}">
        <p14:creationId xmlns:p14="http://schemas.microsoft.com/office/powerpoint/2010/main" val="1376956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17"/>
          </p:nvPr>
        </p:nvSpPr>
        <p:spPr/>
        <p:txBody>
          <a:bodyPr>
            <a:normAutofit lnSpcReduction="10000"/>
          </a:bodyPr>
          <a:lstStyle/>
          <a:p>
            <a:r>
              <a:rPr kumimoji="1" lang="en-US" altLang="ja-JP" dirty="0"/>
              <a:t>Appendix</a:t>
            </a:r>
            <a:endParaRPr kumimoji="1" lang="ja-JP" altLang="en-US"/>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オプション：掲載機会の延長</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870BC190-8F72-2E47-8BC7-86F36F65048D}"/>
              </a:ext>
            </a:extLst>
          </p:cNvPr>
          <p:cNvSpPr/>
          <p:nvPr/>
        </p:nvSpPr>
        <p:spPr>
          <a:xfrm>
            <a:off x="754066" y="1396660"/>
            <a:ext cx="11132042" cy="338554"/>
          </a:xfrm>
          <a:prstGeom prst="rect">
            <a:avLst/>
          </a:prstGeom>
        </p:spPr>
        <p:txBody>
          <a:bodyPr wrap="square">
            <a:spAutoFit/>
          </a:bodyPr>
          <a:lstStyle/>
          <a:p>
            <a:pPr fontAlgn="base"/>
            <a:r>
              <a:rPr lang="ja-JP" altLang="en-US" sz="1600" dirty="0">
                <a:solidFill>
                  <a:schemeClr val="accent3"/>
                </a:solidFill>
                <a:latin typeface="+mn-ea"/>
              </a:rPr>
              <a:t>スポンサードコンテンツ、スポンサードコンテンツ ライトとも、下記の通り掲載期間の延長が可能です。</a:t>
            </a:r>
            <a:endParaRPr lang="en-US" altLang="ja-JP" sz="1600" dirty="0">
              <a:solidFill>
                <a:schemeClr val="accent3"/>
              </a:solidFill>
              <a:latin typeface="+mn-ea"/>
            </a:endParaRPr>
          </a:p>
        </p:txBody>
      </p:sp>
      <p:graphicFrame>
        <p:nvGraphicFramePr>
          <p:cNvPr id="9" name="表 8">
            <a:extLst>
              <a:ext uri="{FF2B5EF4-FFF2-40B4-BE49-F238E27FC236}">
                <a16:creationId xmlns:a16="http://schemas.microsoft.com/office/drawing/2014/main" id="{A7EF2341-FFBA-C345-867C-1C9D481D6143}"/>
              </a:ext>
            </a:extLst>
          </p:cNvPr>
          <p:cNvGraphicFramePr>
            <a:graphicFrameLocks noGrp="1"/>
          </p:cNvGraphicFramePr>
          <p:nvPr>
            <p:extLst>
              <p:ext uri="{D42A27DB-BD31-4B8C-83A1-F6EECF244321}">
                <p14:modId xmlns:p14="http://schemas.microsoft.com/office/powerpoint/2010/main" val="1967274970"/>
              </p:ext>
            </p:extLst>
          </p:nvPr>
        </p:nvGraphicFramePr>
        <p:xfrm>
          <a:off x="818208" y="1986442"/>
          <a:ext cx="9509968" cy="3077981"/>
        </p:xfrm>
        <a:graphic>
          <a:graphicData uri="http://schemas.openxmlformats.org/drawingml/2006/table">
            <a:tbl>
              <a:tblPr firstRow="1" bandRow="1"/>
              <a:tblGrid>
                <a:gridCol w="2194839">
                  <a:extLst>
                    <a:ext uri="{9D8B030D-6E8A-4147-A177-3AD203B41FA5}">
                      <a16:colId xmlns:a16="http://schemas.microsoft.com/office/drawing/2014/main" val="20000"/>
                    </a:ext>
                  </a:extLst>
                </a:gridCol>
                <a:gridCol w="7315129">
                  <a:extLst>
                    <a:ext uri="{9D8B030D-6E8A-4147-A177-3AD203B41FA5}">
                      <a16:colId xmlns:a16="http://schemas.microsoft.com/office/drawing/2014/main" val="20001"/>
                    </a:ext>
                  </a:extLst>
                </a:gridCol>
              </a:tblGrid>
              <a:tr h="83405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dirty="0">
                          <a:solidFill>
                            <a:schemeClr val="bg1"/>
                          </a:solidFill>
                          <a:latin typeface="+mn-ea"/>
                          <a:ea typeface="+mn-ea"/>
                          <a:cs typeface="Meiryo UI" pitchFamily="50" charset="-128"/>
                        </a:rPr>
                        <a:t>契約分類</a:t>
                      </a:r>
                      <a:endParaRPr kumimoji="1" lang="en-US" altLang="ja-JP" sz="1600" b="1" i="0" dirty="0">
                        <a:solidFill>
                          <a:schemeClr val="bg1"/>
                        </a:solidFill>
                        <a:latin typeface="+mn-ea"/>
                        <a:ea typeface="+mn-ea"/>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400" b="0" i="0" dirty="0">
                          <a:solidFill>
                            <a:schemeClr val="bg1"/>
                          </a:solidFill>
                          <a:latin typeface="+mn-ea"/>
                          <a:ea typeface="+mn-ea"/>
                          <a:cs typeface="Meiryo UI" pitchFamily="50" charset="-128"/>
                        </a:rPr>
                        <a:t>※</a:t>
                      </a:r>
                      <a:r>
                        <a:rPr kumimoji="1" lang="ja-JP" altLang="en-US" sz="1400" b="0" i="0" dirty="0">
                          <a:solidFill>
                            <a:schemeClr val="bg1"/>
                          </a:solidFill>
                          <a:latin typeface="+mn-ea"/>
                          <a:ea typeface="+mn-ea"/>
                          <a:cs typeface="Meiryo UI" pitchFamily="50" charset="-128"/>
                        </a:rPr>
                        <a:t>お申し込み時に選択</a:t>
                      </a:r>
                      <a:endParaRPr kumimoji="1" lang="en-US" altLang="ja-JP" sz="14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accent3"/>
                          </a:solidFill>
                          <a:latin typeface="+mn-ea"/>
                          <a:ea typeface="+mn-ea"/>
                          <a:cs typeface="メイリオ" panose="020B0604030504040204" pitchFamily="50" charset="-128"/>
                        </a:rPr>
                        <a:t>①契約分類：掲載</a:t>
                      </a:r>
                      <a:endParaRPr lang="en-US" altLang="ja-JP" sz="14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accent3"/>
                          </a:solidFill>
                          <a:latin typeface="+mn-ea"/>
                          <a:ea typeface="+mn-ea"/>
                          <a:cs typeface="メイリオ" panose="020B0604030504040204" pitchFamily="50" charset="-128"/>
                        </a:rPr>
                        <a:t>②契約サービス：</a:t>
                      </a:r>
                      <a:r>
                        <a:rPr lang="en-US" altLang="ja-JP" sz="1400" dirty="0">
                          <a:solidFill>
                            <a:schemeClr val="accent3"/>
                          </a:solidFill>
                          <a:latin typeface="+mn-ea"/>
                          <a:ea typeface="+mn-ea"/>
                        </a:rPr>
                        <a:t>【</a:t>
                      </a:r>
                      <a:r>
                        <a:rPr lang="ja-JP" altLang="en-US" sz="1400" dirty="0">
                          <a:solidFill>
                            <a:schemeClr val="accent3"/>
                          </a:solidFill>
                          <a:latin typeface="+mn-ea"/>
                          <a:ea typeface="+mn-ea"/>
                        </a:rPr>
                        <a:t>掲載</a:t>
                      </a:r>
                      <a:r>
                        <a:rPr lang="en-US" altLang="ja-JP" sz="1400" dirty="0">
                          <a:solidFill>
                            <a:schemeClr val="accent3"/>
                          </a:solidFill>
                          <a:latin typeface="+mn-ea"/>
                          <a:ea typeface="+mn-ea"/>
                        </a:rPr>
                        <a:t>】Yahoo! JAPAN SDGs</a:t>
                      </a:r>
                      <a:r>
                        <a:rPr lang="ja-JP" altLang="en-US" sz="1400" dirty="0">
                          <a:solidFill>
                            <a:schemeClr val="accent3"/>
                          </a:solidFill>
                          <a:latin typeface="+mn-ea"/>
                          <a:ea typeface="+mn-ea"/>
                        </a:rPr>
                        <a:t>　スポンサードコンテンツ</a:t>
                      </a:r>
                      <a:endParaRPr lang="en-US" altLang="ja-JP" sz="1400" dirty="0">
                        <a:solidFill>
                          <a:schemeClr val="accent3"/>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accent3"/>
                          </a:solidFill>
                          <a:latin typeface="+mn-ea"/>
                          <a:ea typeface="+mn-ea"/>
                          <a:cs typeface="メイリオ" panose="020B0604030504040204" pitchFamily="50" charset="-128"/>
                        </a:rPr>
                        <a:t>③契約サービス詳細：</a:t>
                      </a:r>
                      <a:r>
                        <a:rPr kumimoji="1" lang="en" altLang="ja-JP" sz="1400" b="0" i="0" kern="1200" dirty="0">
                          <a:solidFill>
                            <a:schemeClr val="accent3"/>
                          </a:solidFill>
                          <a:effectLst/>
                          <a:latin typeface="+mn-ea"/>
                          <a:ea typeface="+mn-ea"/>
                          <a:cs typeface="+mn-cs"/>
                        </a:rPr>
                        <a:t>Yahoo! JAPAN SDGs</a:t>
                      </a:r>
                      <a:r>
                        <a:rPr kumimoji="1" lang="ja-JP" altLang="en" sz="1400" b="0" i="0" kern="1200" dirty="0">
                          <a:solidFill>
                            <a:schemeClr val="accent3"/>
                          </a:solidFill>
                          <a:effectLst/>
                          <a:latin typeface="+mn-ea"/>
                          <a:ea typeface="+mn-ea"/>
                          <a:cs typeface="+mn-cs"/>
                        </a:rPr>
                        <a:t>　</a:t>
                      </a:r>
                      <a:r>
                        <a:rPr kumimoji="1" lang="ja-JP" altLang="en-US" sz="1400" b="0" i="0" kern="1200" dirty="0">
                          <a:solidFill>
                            <a:schemeClr val="accent3"/>
                          </a:solidFill>
                          <a:effectLst/>
                          <a:latin typeface="+mn-ea"/>
                          <a:ea typeface="+mn-ea"/>
                          <a:cs typeface="+mn-cs"/>
                        </a:rPr>
                        <a:t>スポンサードコンテンツ</a:t>
                      </a:r>
                      <a:r>
                        <a:rPr kumimoji="1" lang="ja-JP" altLang="en-US" sz="1400" b="0" i="0" kern="1200">
                          <a:solidFill>
                            <a:schemeClr val="accent3"/>
                          </a:solidFill>
                          <a:effectLst/>
                          <a:latin typeface="+mn-ea"/>
                          <a:ea typeface="+mn-ea"/>
                          <a:cs typeface="+mn-cs"/>
                        </a:rPr>
                        <a:t>　掲載延長費</a:t>
                      </a:r>
                      <a:endParaRPr lang="en-US" altLang="ja-JP" sz="1400" dirty="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49307">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i="0" u="none" strike="noStrike" kern="1200" cap="none" spc="0" normalizeH="0" baseline="0" noProof="0" dirty="0">
                          <a:ln>
                            <a:noFill/>
                          </a:ln>
                          <a:solidFill>
                            <a:schemeClr val="accent3"/>
                          </a:solidFill>
                          <a:effectLst/>
                          <a:uLnTx/>
                          <a:uFillTx/>
                          <a:latin typeface="+mn-ea"/>
                          <a:ea typeface="+mn-ea"/>
                          <a:cs typeface="+mn-cs"/>
                        </a:rPr>
                        <a:t>3,000</a:t>
                      </a:r>
                      <a:r>
                        <a:rPr kumimoji="1" lang="ja-JP" altLang="en-US" sz="1400" b="0" i="0" u="none" strike="noStrike" kern="1200" cap="none" spc="0" normalizeH="0" baseline="0" noProof="0" dirty="0">
                          <a:ln>
                            <a:noFill/>
                          </a:ln>
                          <a:solidFill>
                            <a:schemeClr val="accent3"/>
                          </a:solidFill>
                          <a:effectLst/>
                          <a:uLnTx/>
                          <a:uFillTx/>
                          <a:latin typeface="+mn-ea"/>
                          <a:ea typeface="+mn-ea"/>
                          <a:cs typeface="+mn-cs"/>
                        </a:rPr>
                        <a:t>円</a:t>
                      </a:r>
                      <a:r>
                        <a:rPr kumimoji="1" lang="en-US" altLang="ja-JP" sz="1400" b="0" i="0" u="none" strike="noStrike" kern="1200" cap="none" spc="0" normalizeH="0" baseline="0" noProof="0" dirty="0">
                          <a:ln>
                            <a:noFill/>
                          </a:ln>
                          <a:solidFill>
                            <a:schemeClr val="accent3"/>
                          </a:solidFill>
                          <a:effectLst/>
                          <a:uLnTx/>
                          <a:uFillTx/>
                          <a:latin typeface="+mn-ea"/>
                          <a:ea typeface="+mn-ea"/>
                          <a:cs typeface="+mn-cs"/>
                        </a:rPr>
                        <a:t>/</a:t>
                      </a:r>
                      <a:r>
                        <a:rPr kumimoji="1" lang="ja-JP" altLang="en-US" sz="1400" b="0" i="0" u="none" strike="noStrike" kern="1200" cap="none" spc="0" normalizeH="0" baseline="0" noProof="0" dirty="0">
                          <a:ln>
                            <a:noFill/>
                          </a:ln>
                          <a:solidFill>
                            <a:schemeClr val="accent3"/>
                          </a:solidFill>
                          <a:effectLst/>
                          <a:uLnTx/>
                          <a:uFillTx/>
                          <a:latin typeface="+mn-ea"/>
                          <a:ea typeface="+mn-ea"/>
                          <a:cs typeface="+mn-cs"/>
                        </a:rPr>
                        <a:t>日（ネット）／事前見積もり：不要／専用フォームからお申し込み</a:t>
                      </a:r>
                      <a:endParaRPr kumimoji="1" lang="en-US" altLang="ja-JP" sz="1400" b="0" i="0" u="none" strike="noStrike" kern="1200" cap="none" spc="0" normalizeH="0" baseline="0" noProof="0" dirty="0">
                        <a:ln>
                          <a:noFill/>
                        </a:ln>
                        <a:solidFill>
                          <a:schemeClr val="accent3"/>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4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14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474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お申し込み期限</a:t>
                      </a:r>
                      <a:endParaRPr kumimoji="1" lang="ja-JP" altLang="en-US" sz="1600" b="1"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dirty="0">
                          <a:ln>
                            <a:noFill/>
                          </a:ln>
                          <a:solidFill>
                            <a:schemeClr val="accent3"/>
                          </a:solidFill>
                          <a:effectLst/>
                          <a:uLnTx/>
                          <a:uFillTx/>
                          <a:latin typeface="+mn-ea"/>
                          <a:ea typeface="+mn-ea"/>
                        </a:rPr>
                        <a:t>原則として、掲載開始の</a:t>
                      </a:r>
                      <a:r>
                        <a:rPr kumimoji="1" lang="en-US" altLang="ja-JP" sz="1400" b="0" u="none" strike="noStrike" kern="1200" cap="none" spc="0" normalizeH="0" baseline="0" noProof="0" dirty="0">
                          <a:ln>
                            <a:noFill/>
                          </a:ln>
                          <a:solidFill>
                            <a:schemeClr val="accent3"/>
                          </a:solidFill>
                          <a:effectLst/>
                          <a:uLnTx/>
                          <a:uFillTx/>
                          <a:latin typeface="+mn-ea"/>
                          <a:ea typeface="+mn-ea"/>
                        </a:rPr>
                        <a:t>2</a:t>
                      </a:r>
                      <a:r>
                        <a:rPr kumimoji="1" lang="ja-JP" altLang="en-US" sz="1400" b="0" u="none" strike="noStrike" kern="1200" cap="none" spc="0" normalizeH="0" baseline="0" noProof="0" dirty="0">
                          <a:ln>
                            <a:noFill/>
                          </a:ln>
                          <a:solidFill>
                            <a:schemeClr val="accent3"/>
                          </a:solidFill>
                          <a:effectLst/>
                          <a:uLnTx/>
                          <a:uFillTx/>
                          <a:latin typeface="+mn-ea"/>
                          <a:ea typeface="+mn-ea"/>
                        </a:rPr>
                        <a:t>週間前までにお申し込みください</a:t>
                      </a:r>
                      <a:endParaRPr kumimoji="1" lang="en-US" altLang="ja-JP" sz="14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u="none" strike="noStrike" kern="1200" cap="none" spc="0" normalizeH="0" baseline="0" noProof="0" dirty="0">
                          <a:ln>
                            <a:noFill/>
                          </a:ln>
                          <a:solidFill>
                            <a:schemeClr val="accent3"/>
                          </a:solidFill>
                          <a:effectLst/>
                          <a:uLnTx/>
                          <a:uFillTx/>
                          <a:latin typeface="+mn-ea"/>
                          <a:ea typeface="+mn-ea"/>
                        </a:rPr>
                        <a:t>※</a:t>
                      </a:r>
                      <a:r>
                        <a:rPr kumimoji="1" lang="ja-JP" altLang="en-US" sz="1400" b="0" u="none" strike="noStrike" kern="1200" cap="none" spc="0" normalizeH="0" baseline="0" noProof="0" dirty="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40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484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dirty="0">
                          <a:solidFill>
                            <a:schemeClr val="bg1"/>
                          </a:solidFill>
                          <a:latin typeface="+mn-ea"/>
                          <a:ea typeface="+mn-ea"/>
                        </a:rPr>
                        <a:t>有効期限</a:t>
                      </a:r>
                      <a:endParaRPr kumimoji="1" lang="ja-JP" altLang="en-US" sz="1600" b="1"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accent3"/>
                          </a:solidFill>
                          <a:latin typeface="+mn-ea"/>
                          <a:ea typeface="+mn-ea"/>
                          <a:cs typeface="Meiryo UI" panose="020B0604030504040204" pitchFamily="50" charset="-128"/>
                        </a:rPr>
                        <a:t>2023</a:t>
                      </a:r>
                      <a:r>
                        <a:rPr lang="ja-JP" altLang="en-US" sz="1400">
                          <a:solidFill>
                            <a:schemeClr val="accent3"/>
                          </a:solidFill>
                          <a:latin typeface="+mn-ea"/>
                          <a:ea typeface="+mn-ea"/>
                          <a:cs typeface="Meiryo UI" panose="020B0604030504040204" pitchFamily="50" charset="-128"/>
                        </a:rPr>
                        <a:t>年</a:t>
                      </a:r>
                      <a:r>
                        <a:rPr lang="en-US" altLang="ja-JP" sz="1400" dirty="0">
                          <a:solidFill>
                            <a:schemeClr val="accent3"/>
                          </a:solidFill>
                          <a:latin typeface="+mn-ea"/>
                          <a:ea typeface="+mn-ea"/>
                          <a:cs typeface="Meiryo UI" panose="020B0604030504040204" pitchFamily="50" charset="-128"/>
                        </a:rPr>
                        <a:t>9</a:t>
                      </a:r>
                      <a:r>
                        <a:rPr lang="ja-JP" altLang="en-US" sz="1400">
                          <a:solidFill>
                            <a:schemeClr val="accent3"/>
                          </a:solidFill>
                          <a:latin typeface="+mn-ea"/>
                          <a:ea typeface="+mn-ea"/>
                          <a:cs typeface="Meiryo UI" panose="020B0604030504040204" pitchFamily="50" charset="-128"/>
                        </a:rPr>
                        <a:t>月</a:t>
                      </a:r>
                      <a:r>
                        <a:rPr lang="en-US" altLang="ja-JP" sz="1400" dirty="0">
                          <a:solidFill>
                            <a:schemeClr val="accent3"/>
                          </a:solidFill>
                          <a:latin typeface="+mn-ea"/>
                          <a:ea typeface="+mn-ea"/>
                          <a:cs typeface="Meiryo UI" panose="020B0604030504040204" pitchFamily="50" charset="-128"/>
                        </a:rPr>
                        <a:t>30</a:t>
                      </a:r>
                      <a:r>
                        <a:rPr lang="ja-JP" altLang="en-US" sz="1400">
                          <a:solidFill>
                            <a:schemeClr val="accent3"/>
                          </a:solidFill>
                          <a:latin typeface="+mn-ea"/>
                          <a:ea typeface="+mn-ea"/>
                          <a:cs typeface="Meiryo UI" panose="020B0604030504040204" pitchFamily="50" charset="-128"/>
                        </a:rPr>
                        <a:t>日</a:t>
                      </a:r>
                      <a:r>
                        <a:rPr lang="ja-JP" altLang="en-US" sz="1400" dirty="0">
                          <a:solidFill>
                            <a:schemeClr val="accent3"/>
                          </a:solidFill>
                          <a:latin typeface="+mn-ea"/>
                          <a:ea typeface="+mn-ea"/>
                          <a:cs typeface="Meiryo UI" panose="020B0604030504040204" pitchFamily="50" charset="-128"/>
                        </a:rPr>
                        <a:t>掲載終了分</a:t>
                      </a:r>
                      <a:endParaRPr lang="ja-JP" altLang="en-US" sz="1400" dirty="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400" dirty="0">
                          <a:solidFill>
                            <a:schemeClr val="accent3"/>
                          </a:solidFill>
                          <a:latin typeface="+mn-ea"/>
                          <a:ea typeface="+mn-ea"/>
                        </a:rPr>
                        <a:t>PV</a:t>
                      </a:r>
                      <a:r>
                        <a:rPr lang="ja-JP" altLang="en" sz="1400" dirty="0" err="1">
                          <a:solidFill>
                            <a:schemeClr val="accent3"/>
                          </a:solidFill>
                          <a:latin typeface="+mn-ea"/>
                          <a:ea typeface="+mn-ea"/>
                        </a:rPr>
                        <a:t>、</a:t>
                      </a:r>
                      <a:r>
                        <a:rPr lang="en" altLang="ja-JP" sz="1400" dirty="0">
                          <a:solidFill>
                            <a:schemeClr val="accent3"/>
                          </a:solidFill>
                          <a:latin typeface="+mn-ea"/>
                          <a:ea typeface="+mn-ea"/>
                        </a:rPr>
                        <a:t>UB</a:t>
                      </a:r>
                      <a:r>
                        <a:rPr lang="ja-JP" altLang="en" sz="1400" dirty="0" err="1">
                          <a:solidFill>
                            <a:schemeClr val="accent3"/>
                          </a:solidFill>
                          <a:latin typeface="+mn-ea"/>
                          <a:ea typeface="+mn-ea"/>
                        </a:rPr>
                        <a:t>、</a:t>
                      </a:r>
                      <a:r>
                        <a:rPr lang="ja-JP" altLang="en-US" sz="1400" dirty="0">
                          <a:solidFill>
                            <a:schemeClr val="accent3"/>
                          </a:solidFill>
                          <a:latin typeface="+mn-ea"/>
                          <a:ea typeface="+mn-ea"/>
                        </a:rPr>
                        <a:t>ページ内リンクのクリック数、訪問者の性別・性別</a:t>
                      </a:r>
                      <a:r>
                        <a:rPr lang="en-US" altLang="ja-JP" sz="1400" dirty="0">
                          <a:solidFill>
                            <a:schemeClr val="accent3"/>
                          </a:solidFill>
                          <a:latin typeface="+mn-ea"/>
                          <a:ea typeface="+mn-ea"/>
                        </a:rPr>
                        <a:t>×</a:t>
                      </a:r>
                      <a:r>
                        <a:rPr lang="ja-JP" altLang="en-US" sz="1400" dirty="0">
                          <a:solidFill>
                            <a:schemeClr val="accent3"/>
                          </a:solidFill>
                          <a:latin typeface="+mn-ea"/>
                          <a:ea typeface="+mn-ea"/>
                        </a:rPr>
                        <a:t>年齢層比率</a:t>
                      </a:r>
                      <a:endParaRPr lang="en-US" altLang="ja-JP" sz="14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accent3"/>
                          </a:solidFill>
                          <a:latin typeface="+mn-ea"/>
                          <a:ea typeface="+mn-ea"/>
                          <a:cs typeface="Verdana" pitchFamily="34" charset="0"/>
                        </a:rPr>
                        <a:t>※</a:t>
                      </a:r>
                      <a:r>
                        <a:rPr lang="ja-JP" altLang="en-US" sz="1400" dirty="0">
                          <a:solidFill>
                            <a:schemeClr val="accent3"/>
                          </a:solidFill>
                          <a:latin typeface="+mn-ea"/>
                          <a:ea typeface="+mn-ea"/>
                          <a:cs typeface="Verdana" pitchFamily="34" charset="0"/>
                        </a:rPr>
                        <a:t>掲載終了から</a:t>
                      </a:r>
                      <a:r>
                        <a:rPr lang="en-US" altLang="ja-JP" sz="1400" dirty="0">
                          <a:solidFill>
                            <a:schemeClr val="accent3"/>
                          </a:solidFill>
                          <a:latin typeface="+mn-ea"/>
                          <a:ea typeface="+mn-ea"/>
                          <a:cs typeface="Verdana" pitchFamily="34" charset="0"/>
                        </a:rPr>
                        <a:t>2</a:t>
                      </a:r>
                      <a:r>
                        <a:rPr lang="ja-JP" altLang="en-US" sz="1400" dirty="0">
                          <a:solidFill>
                            <a:schemeClr val="accent3"/>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2471929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販売制限</a:t>
            </a:r>
            <a:endParaRPr kumimoji="1" lang="ja-JP" altLang="en-US"/>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 Box 1031">
            <a:extLst>
              <a:ext uri="{FF2B5EF4-FFF2-40B4-BE49-F238E27FC236}">
                <a16:creationId xmlns:a16="http://schemas.microsoft.com/office/drawing/2014/main" id="{CD26F233-E2D9-684D-9A38-F1A1D3C215B3}"/>
              </a:ext>
            </a:extLst>
          </p:cNvPr>
          <p:cNvSpPr txBox="1">
            <a:spLocks noChangeArrowheads="1"/>
          </p:cNvSpPr>
          <p:nvPr/>
        </p:nvSpPr>
        <p:spPr bwMode="auto">
          <a:xfrm>
            <a:off x="959311" y="1265649"/>
            <a:ext cx="9993897"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100">
                <a:solidFill>
                  <a:schemeClr val="accent3"/>
                </a:solidFill>
                <a:latin typeface="+mn-ea"/>
              </a:rPr>
              <a:t>以下に該当する業種、商品・サービスにつきましては、</a:t>
            </a:r>
            <a:r>
              <a:rPr lang="en-US" altLang="ja-JP" sz="1100" dirty="0">
                <a:solidFill>
                  <a:schemeClr val="accent3"/>
                </a:solidFill>
                <a:latin typeface="+mn-ea"/>
              </a:rPr>
              <a:t>Yahoo! JAPAN SDGs</a:t>
            </a:r>
            <a:r>
              <a:rPr lang="ja-JP" altLang="ja-JP" sz="1100">
                <a:solidFill>
                  <a:schemeClr val="accent3"/>
                </a:solidFill>
                <a:latin typeface="+mn-ea"/>
              </a:rPr>
              <a:t> スポンサードコンテンツの実施は原則不可となります。</a:t>
            </a:r>
            <a:r>
              <a:rPr lang="en-US" altLang="ja-JP" sz="1100" dirty="0">
                <a:solidFill>
                  <a:schemeClr val="accent3"/>
                </a:solidFill>
                <a:latin typeface="+mn-ea"/>
              </a:rPr>
              <a:t>​</a:t>
            </a:r>
          </a:p>
          <a:p>
            <a:pPr fontAlgn="base"/>
            <a:r>
              <a:rPr lang="ja-JP" altLang="ja-JP" sz="1100">
                <a:solidFill>
                  <a:schemeClr val="accent3"/>
                </a:solidFill>
                <a:latin typeface="+mn-ea"/>
              </a:rPr>
              <a:t>ただし、以下に該当しない業種やサービスでも、取り上げるテーマ・活動等によっては実施いただけない場合がありますので、必ず事前に掲載可否を弊社にお問い合わせください。また、協賛社様のサイトが弊社の広告掲載基準を満たすことが実施の条件となります。</a:t>
            </a:r>
            <a:r>
              <a:rPr lang="en-US" altLang="ja-JP" sz="1100" dirty="0">
                <a:solidFill>
                  <a:schemeClr val="accent3"/>
                </a:solidFill>
                <a:latin typeface="+mn-ea"/>
              </a:rPr>
              <a:t>​</a:t>
            </a:r>
          </a:p>
          <a:p>
            <a:pPr fontAlgn="base"/>
            <a:r>
              <a:rPr lang="en-US" altLang="ja-JP" sz="1100" dirty="0">
                <a:solidFill>
                  <a:schemeClr val="accent3"/>
                </a:solidFill>
                <a:latin typeface="+mn-ea"/>
              </a:rPr>
              <a:t>​</a:t>
            </a:r>
          </a:p>
          <a:p>
            <a:pPr fontAlgn="base"/>
            <a:r>
              <a:rPr lang="ja-JP" altLang="ja-JP" sz="1100">
                <a:solidFill>
                  <a:schemeClr val="accent3"/>
                </a:solidFill>
                <a:latin typeface="+mn-ea"/>
              </a:rPr>
              <a:t>・消費者金融業（消費者向無担保貸金業）、商工ローン、手形割引、その他ハイリスク型の金融商品</a:t>
            </a:r>
            <a:r>
              <a:rPr lang="en-US" altLang="ja-JP" sz="1100" dirty="0">
                <a:solidFill>
                  <a:schemeClr val="accent3"/>
                </a:solidFill>
                <a:latin typeface="+mn-ea"/>
              </a:rPr>
              <a:t>​</a:t>
            </a:r>
          </a:p>
          <a:p>
            <a:pPr fontAlgn="base"/>
            <a:r>
              <a:rPr lang="ja-JP" altLang="ja-JP" sz="1100">
                <a:solidFill>
                  <a:schemeClr val="accent3"/>
                </a:solidFill>
                <a:latin typeface="+mn-ea"/>
              </a:rPr>
              <a:t>・パチンコ・パチスロの営業および機種、カジノ（企業広告含む）、ギャンブル</a:t>
            </a:r>
            <a:r>
              <a:rPr lang="en-US" altLang="ja-JP" sz="1100" dirty="0">
                <a:solidFill>
                  <a:schemeClr val="accent3"/>
                </a:solidFill>
                <a:latin typeface="+mn-ea"/>
              </a:rPr>
              <a:t>​</a:t>
            </a:r>
          </a:p>
          <a:p>
            <a:pPr fontAlgn="base"/>
            <a:r>
              <a:rPr lang="ja-JP" altLang="ja-JP" sz="1100">
                <a:solidFill>
                  <a:schemeClr val="accent3"/>
                </a:solidFill>
                <a:latin typeface="+mn-ea"/>
              </a:rPr>
              <a:t>・レーシック、美容整形・美容外科・美容皮膚科、その他医療機関全般</a:t>
            </a:r>
            <a:r>
              <a:rPr lang="en-US" altLang="ja-JP" sz="1100" dirty="0">
                <a:solidFill>
                  <a:schemeClr val="accent3"/>
                </a:solidFill>
                <a:latin typeface="+mn-ea"/>
              </a:rPr>
              <a:t>​</a:t>
            </a:r>
          </a:p>
          <a:p>
            <a:pPr fontAlgn="base"/>
            <a:r>
              <a:rPr lang="ja-JP" altLang="ja-JP" sz="1100">
                <a:solidFill>
                  <a:schemeClr val="accent3"/>
                </a:solidFill>
                <a:latin typeface="+mn-ea"/>
              </a:rPr>
              <a:t>・医療機関による保険外治療</a:t>
            </a:r>
            <a:r>
              <a:rPr lang="en-US" altLang="ja-JP" sz="1100" dirty="0">
                <a:solidFill>
                  <a:schemeClr val="accent3"/>
                </a:solidFill>
                <a:latin typeface="+mn-ea"/>
              </a:rPr>
              <a:t>​</a:t>
            </a:r>
          </a:p>
          <a:p>
            <a:pPr fontAlgn="base"/>
            <a:r>
              <a:rPr lang="ja-JP" altLang="ja-JP" sz="1100">
                <a:solidFill>
                  <a:schemeClr val="accent3"/>
                </a:solidFill>
                <a:latin typeface="+mn-ea"/>
              </a:rPr>
              <a:t>・美容エステティックサロン</a:t>
            </a:r>
            <a:r>
              <a:rPr lang="en-US" altLang="ja-JP" sz="1100" dirty="0">
                <a:solidFill>
                  <a:schemeClr val="accent3"/>
                </a:solidFill>
                <a:latin typeface="+mn-ea"/>
              </a:rPr>
              <a:t>​</a:t>
            </a:r>
          </a:p>
          <a:p>
            <a:pPr fontAlgn="base"/>
            <a:r>
              <a:rPr lang="ja-JP" altLang="ja-JP" sz="1100">
                <a:solidFill>
                  <a:schemeClr val="accent3"/>
                </a:solidFill>
                <a:latin typeface="+mn-ea"/>
              </a:rPr>
              <a:t>・あん摩業、マッサージ業、指圧業、はり業、きゅう業等</a:t>
            </a:r>
            <a:r>
              <a:rPr lang="en-US" altLang="ja-JP" sz="1100" dirty="0">
                <a:solidFill>
                  <a:schemeClr val="accent3"/>
                </a:solidFill>
                <a:latin typeface="+mn-ea"/>
              </a:rPr>
              <a:t>​</a:t>
            </a:r>
          </a:p>
          <a:p>
            <a:pPr fontAlgn="base"/>
            <a:r>
              <a:rPr lang="ja-JP" altLang="ja-JP" sz="1100">
                <a:solidFill>
                  <a:schemeClr val="accent3"/>
                </a:solidFill>
                <a:latin typeface="+mn-ea"/>
              </a:rPr>
              <a:t>・不妊治療</a:t>
            </a:r>
            <a:r>
              <a:rPr lang="en-US" altLang="ja-JP" sz="1100" dirty="0">
                <a:solidFill>
                  <a:schemeClr val="accent3"/>
                </a:solidFill>
                <a:latin typeface="+mn-ea"/>
              </a:rPr>
              <a:t>​</a:t>
            </a:r>
          </a:p>
          <a:p>
            <a:pPr fontAlgn="base"/>
            <a:r>
              <a:rPr lang="ja-JP" altLang="ja-JP" sz="1100">
                <a:solidFill>
                  <a:schemeClr val="accent3"/>
                </a:solidFill>
                <a:latin typeface="+mn-ea"/>
              </a:rPr>
              <a:t>・治験</a:t>
            </a:r>
            <a:r>
              <a:rPr lang="en-US" altLang="ja-JP" sz="1100" dirty="0">
                <a:solidFill>
                  <a:schemeClr val="accent3"/>
                </a:solidFill>
                <a:latin typeface="+mn-ea"/>
              </a:rPr>
              <a:t>​</a:t>
            </a:r>
          </a:p>
          <a:p>
            <a:pPr fontAlgn="base"/>
            <a:r>
              <a:rPr lang="ja-JP" altLang="ja-JP" sz="1100">
                <a:solidFill>
                  <a:schemeClr val="accent3"/>
                </a:solidFill>
                <a:latin typeface="+mn-ea"/>
              </a:rPr>
              <a:t>・</a:t>
            </a:r>
            <a:r>
              <a:rPr lang="en-US" altLang="ja-JP" sz="1100" dirty="0">
                <a:solidFill>
                  <a:schemeClr val="accent3"/>
                </a:solidFill>
                <a:latin typeface="+mn-ea"/>
              </a:rPr>
              <a:t>ED</a:t>
            </a:r>
            <a:r>
              <a:rPr lang="ja-JP" altLang="ja-JP" sz="1100">
                <a:solidFill>
                  <a:schemeClr val="accent3"/>
                </a:solidFill>
                <a:latin typeface="+mn-ea"/>
              </a:rPr>
              <a:t>（治療、医薬品、情報、啓蒙サイト等）</a:t>
            </a:r>
            <a:r>
              <a:rPr lang="en-US" altLang="ja-JP" sz="1100" dirty="0">
                <a:solidFill>
                  <a:schemeClr val="accent3"/>
                </a:solidFill>
                <a:latin typeface="+mn-ea"/>
              </a:rPr>
              <a:t>​</a:t>
            </a:r>
          </a:p>
          <a:p>
            <a:pPr fontAlgn="base"/>
            <a:r>
              <a:rPr lang="ja-JP" altLang="ja-JP" sz="1100">
                <a:solidFill>
                  <a:schemeClr val="accent3"/>
                </a:solidFill>
                <a:latin typeface="+mn-ea"/>
              </a:rPr>
              <a:t>・性的機能強化、改善を期待させる経口物</a:t>
            </a:r>
            <a:r>
              <a:rPr lang="en-US" altLang="ja-JP" sz="1100" dirty="0">
                <a:solidFill>
                  <a:schemeClr val="accent3"/>
                </a:solidFill>
                <a:latin typeface="+mn-ea"/>
              </a:rPr>
              <a:t>​</a:t>
            </a:r>
          </a:p>
          <a:p>
            <a:pPr fontAlgn="base"/>
            <a:r>
              <a:rPr lang="ja-JP" altLang="ja-JP" sz="1100">
                <a:solidFill>
                  <a:schemeClr val="accent3"/>
                </a:solidFill>
                <a:latin typeface="+mn-ea"/>
              </a:rPr>
              <a:t>・健康・美容食品、健康器具、健康雑貨その他商品やサービス</a:t>
            </a:r>
            <a:r>
              <a:rPr lang="en-US" altLang="ja-JP" sz="1100" dirty="0">
                <a:solidFill>
                  <a:schemeClr val="accent3"/>
                </a:solidFill>
                <a:latin typeface="+mn-ea"/>
              </a:rPr>
              <a:t>​</a:t>
            </a:r>
          </a:p>
          <a:p>
            <a:pPr fontAlgn="base"/>
            <a:r>
              <a:rPr lang="ja-JP" altLang="ja-JP" sz="1100">
                <a:solidFill>
                  <a:schemeClr val="accent3"/>
                </a:solidFill>
                <a:latin typeface="+mn-ea"/>
              </a:rPr>
              <a:t>・発毛、育毛・増毛効果を訴求する商品・サービス全般（医薬品の発毛・育毛剤は除く）、かつら</a:t>
            </a:r>
            <a:r>
              <a:rPr lang="en-US" altLang="ja-JP" sz="1100" dirty="0">
                <a:solidFill>
                  <a:schemeClr val="accent3"/>
                </a:solidFill>
                <a:latin typeface="+mn-ea"/>
              </a:rPr>
              <a:t>​</a:t>
            </a:r>
          </a:p>
          <a:p>
            <a:pPr fontAlgn="base"/>
            <a:r>
              <a:rPr lang="ja-JP" altLang="ja-JP" sz="1100">
                <a:solidFill>
                  <a:schemeClr val="accent3"/>
                </a:solidFill>
                <a:latin typeface="+mn-ea"/>
              </a:rPr>
              <a:t>・能力開発関連商品</a:t>
            </a:r>
            <a:r>
              <a:rPr lang="en-US" altLang="ja-JP" sz="1100" dirty="0">
                <a:solidFill>
                  <a:schemeClr val="accent3"/>
                </a:solidFill>
                <a:latin typeface="+mn-ea"/>
              </a:rPr>
              <a:t>​</a:t>
            </a:r>
          </a:p>
          <a:p>
            <a:pPr fontAlgn="base"/>
            <a:r>
              <a:rPr lang="ja-JP" altLang="ja-JP" sz="1100">
                <a:solidFill>
                  <a:schemeClr val="accent3"/>
                </a:solidFill>
                <a:latin typeface="+mn-ea"/>
              </a:rPr>
              <a:t>・占い</a:t>
            </a:r>
            <a:r>
              <a:rPr lang="en-US" altLang="ja-JP" sz="1100" dirty="0">
                <a:solidFill>
                  <a:schemeClr val="accent3"/>
                </a:solidFill>
                <a:latin typeface="+mn-ea"/>
              </a:rPr>
              <a:t>​</a:t>
            </a:r>
          </a:p>
          <a:p>
            <a:pPr fontAlgn="base"/>
            <a:r>
              <a:rPr lang="ja-JP" altLang="ja-JP" sz="1100">
                <a:solidFill>
                  <a:schemeClr val="accent3"/>
                </a:solidFill>
                <a:latin typeface="+mn-ea"/>
              </a:rPr>
              <a:t>・国家資格を有する業種（弁護士、司法書士、行政書士、弁理士、公認会計士、税理士）</a:t>
            </a:r>
            <a:r>
              <a:rPr lang="en-US" altLang="ja-JP" sz="1100" dirty="0">
                <a:solidFill>
                  <a:schemeClr val="accent3"/>
                </a:solidFill>
                <a:latin typeface="+mn-ea"/>
              </a:rPr>
              <a:t>​</a:t>
            </a:r>
          </a:p>
          <a:p>
            <a:pPr fontAlgn="base"/>
            <a:r>
              <a:rPr lang="ja-JP" altLang="ja-JP" sz="1100">
                <a:solidFill>
                  <a:schemeClr val="accent3"/>
                </a:solidFill>
                <a:latin typeface="+mn-ea"/>
              </a:rPr>
              <a:t>・法務、税務</a:t>
            </a:r>
            <a:r>
              <a:rPr lang="en-US" altLang="ja-JP" sz="1100" dirty="0">
                <a:solidFill>
                  <a:schemeClr val="accent3"/>
                </a:solidFill>
                <a:latin typeface="+mn-ea"/>
              </a:rPr>
              <a:t>​</a:t>
            </a:r>
          </a:p>
          <a:p>
            <a:pPr fontAlgn="base"/>
            <a:r>
              <a:rPr lang="ja-JP" altLang="ja-JP" sz="1100">
                <a:solidFill>
                  <a:schemeClr val="accent3"/>
                </a:solidFill>
                <a:latin typeface="+mn-ea"/>
              </a:rPr>
              <a:t>・探偵業</a:t>
            </a:r>
            <a:r>
              <a:rPr lang="en-US" altLang="ja-JP" sz="1100" dirty="0">
                <a:solidFill>
                  <a:schemeClr val="accent3"/>
                </a:solidFill>
                <a:latin typeface="+mn-ea"/>
              </a:rPr>
              <a:t>​</a:t>
            </a:r>
          </a:p>
          <a:p>
            <a:pPr fontAlgn="base"/>
            <a:r>
              <a:rPr lang="ja-JP" altLang="ja-JP" sz="1100">
                <a:solidFill>
                  <a:schemeClr val="accent3"/>
                </a:solidFill>
                <a:latin typeface="+mn-ea"/>
              </a:rPr>
              <a:t>・葬儀社、斎場、墓石販売</a:t>
            </a:r>
            <a:r>
              <a:rPr lang="en-US" altLang="ja-JP" sz="1100" dirty="0">
                <a:solidFill>
                  <a:schemeClr val="accent3"/>
                </a:solidFill>
                <a:latin typeface="+mn-ea"/>
              </a:rPr>
              <a:t>​</a:t>
            </a:r>
          </a:p>
          <a:p>
            <a:pPr fontAlgn="base"/>
            <a:r>
              <a:rPr lang="ja-JP" altLang="ja-JP" sz="1100">
                <a:solidFill>
                  <a:schemeClr val="accent3"/>
                </a:solidFill>
                <a:latin typeface="+mn-ea"/>
              </a:rPr>
              <a:t>・ナイトワーク求人</a:t>
            </a:r>
            <a:r>
              <a:rPr lang="en-US" altLang="ja-JP" sz="1100" dirty="0">
                <a:solidFill>
                  <a:schemeClr val="accent3"/>
                </a:solidFill>
                <a:latin typeface="+mn-ea"/>
              </a:rPr>
              <a:t>​</a:t>
            </a:r>
          </a:p>
          <a:p>
            <a:pPr fontAlgn="base"/>
            <a:r>
              <a:rPr lang="ja-JP" altLang="ja-JP" sz="1100">
                <a:solidFill>
                  <a:schemeClr val="accent3"/>
                </a:solidFill>
                <a:latin typeface="+mn-ea"/>
              </a:rPr>
              <a:t>・出会い系サイト、結婚紹介（インターネット異性紹介事業）</a:t>
            </a:r>
            <a:r>
              <a:rPr lang="en-US" altLang="ja-JP" sz="1100" dirty="0">
                <a:solidFill>
                  <a:schemeClr val="accent3"/>
                </a:solidFill>
                <a:latin typeface="+mn-ea"/>
              </a:rPr>
              <a:t>​</a:t>
            </a:r>
          </a:p>
          <a:p>
            <a:pPr fontAlgn="base"/>
            <a:r>
              <a:rPr lang="ja-JP" altLang="ja-JP" sz="1100">
                <a:solidFill>
                  <a:schemeClr val="accent3"/>
                </a:solidFill>
                <a:latin typeface="+mn-ea"/>
              </a:rPr>
              <a:t>・代理店募集、フランチャイズ、起業支援、経営セミナー</a:t>
            </a:r>
            <a:r>
              <a:rPr lang="en-US" altLang="ja-JP" sz="1100" dirty="0">
                <a:solidFill>
                  <a:schemeClr val="accent3"/>
                </a:solidFill>
                <a:latin typeface="+mn-ea"/>
              </a:rPr>
              <a:t>​</a:t>
            </a:r>
          </a:p>
          <a:p>
            <a:pPr fontAlgn="base"/>
            <a:r>
              <a:rPr lang="ja-JP" altLang="ja-JP" sz="1100">
                <a:solidFill>
                  <a:schemeClr val="accent3"/>
                </a:solidFill>
                <a:latin typeface="+mn-ea"/>
              </a:rPr>
              <a:t>・団体による意見広告</a:t>
            </a:r>
            <a:r>
              <a:rPr lang="en-US" altLang="ja-JP" sz="1100" dirty="0">
                <a:solidFill>
                  <a:schemeClr val="accent3"/>
                </a:solidFill>
                <a:latin typeface="+mn-ea"/>
              </a:rPr>
              <a:t>​</a:t>
            </a:r>
          </a:p>
          <a:p>
            <a:pPr fontAlgn="base"/>
            <a:r>
              <a:rPr lang="ja-JP" altLang="ja-JP" sz="1100">
                <a:solidFill>
                  <a:schemeClr val="accent3"/>
                </a:solidFill>
                <a:latin typeface="+mn-ea"/>
              </a:rPr>
              <a:t>・宗教団体、活動</a:t>
            </a:r>
            <a:endParaRPr lang="en-US" altLang="ja-JP" sz="1100" dirty="0">
              <a:solidFill>
                <a:schemeClr val="accent3"/>
              </a:solidFill>
              <a:latin typeface="+mn-ea"/>
            </a:endParaRPr>
          </a:p>
        </p:txBody>
      </p:sp>
    </p:spTree>
    <p:extLst>
      <p:ext uri="{BB962C8B-B14F-4D97-AF65-F5344CB8AC3E}">
        <p14:creationId xmlns:p14="http://schemas.microsoft.com/office/powerpoint/2010/main" val="34693974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お申し込み方法</a:t>
            </a:r>
            <a:endParaRPr kumimoji="1" lang="ja-JP" altLang="en-US"/>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2" name="正方形/長方形 11">
            <a:extLst>
              <a:ext uri="{FF2B5EF4-FFF2-40B4-BE49-F238E27FC236}">
                <a16:creationId xmlns:a16="http://schemas.microsoft.com/office/drawing/2014/main" id="{F008D23F-EB38-BB4C-AFD7-202F99D62577}"/>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3D463CFF-4454-8047-BEBB-E980050272E3}"/>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4" name="タイトル 2">
            <a:extLst>
              <a:ext uri="{FF2B5EF4-FFF2-40B4-BE49-F238E27FC236}">
                <a16:creationId xmlns:a16="http://schemas.microsoft.com/office/drawing/2014/main" id="{0647CC1E-DD2B-3247-8473-A71D77126E13}"/>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15" name="タイトル 2">
            <a:extLst>
              <a:ext uri="{FF2B5EF4-FFF2-40B4-BE49-F238E27FC236}">
                <a16:creationId xmlns:a16="http://schemas.microsoft.com/office/drawing/2014/main" id="{8332E181-FF55-1745-B6D1-2E1C659A1B21}"/>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6" name="ホームベース 58">
            <a:extLst>
              <a:ext uri="{FF2B5EF4-FFF2-40B4-BE49-F238E27FC236}">
                <a16:creationId xmlns:a16="http://schemas.microsoft.com/office/drawing/2014/main" id="{15796D40-818F-6F4F-ADF8-C435E565F583}"/>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7" name="ホームベース 59">
            <a:extLst>
              <a:ext uri="{FF2B5EF4-FFF2-40B4-BE49-F238E27FC236}">
                <a16:creationId xmlns:a16="http://schemas.microsoft.com/office/drawing/2014/main" id="{3E999B0B-68FA-1F40-BCBE-C5ECEF7CDC90}"/>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8" name="ホームベース 60">
            <a:extLst>
              <a:ext uri="{FF2B5EF4-FFF2-40B4-BE49-F238E27FC236}">
                <a16:creationId xmlns:a16="http://schemas.microsoft.com/office/drawing/2014/main" id="{0CF5CA02-1E0E-AC45-BB7D-76933A6CB681}"/>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9" name="ホームベース 61">
            <a:extLst>
              <a:ext uri="{FF2B5EF4-FFF2-40B4-BE49-F238E27FC236}">
                <a16:creationId xmlns:a16="http://schemas.microsoft.com/office/drawing/2014/main" id="{9681F39D-6BB0-2841-AFC8-4A1E23984782}"/>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2">
            <a:extLst>
              <a:ext uri="{FF2B5EF4-FFF2-40B4-BE49-F238E27FC236}">
                <a16:creationId xmlns:a16="http://schemas.microsoft.com/office/drawing/2014/main" id="{F86A09EA-3E84-4340-86B8-9A55155B2385}"/>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3">
            <a:extLst>
              <a:ext uri="{FF2B5EF4-FFF2-40B4-BE49-F238E27FC236}">
                <a16:creationId xmlns:a16="http://schemas.microsoft.com/office/drawing/2014/main" id="{00509D16-760F-5E4D-8EDD-B09BDDE2E5B4}"/>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2" name="ホームベース 64">
            <a:extLst>
              <a:ext uri="{FF2B5EF4-FFF2-40B4-BE49-F238E27FC236}">
                <a16:creationId xmlns:a16="http://schemas.microsoft.com/office/drawing/2014/main" id="{E42F667B-F875-F74E-98CF-2AEDD29FF61B}"/>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23" name="ホームベース 65">
            <a:extLst>
              <a:ext uri="{FF2B5EF4-FFF2-40B4-BE49-F238E27FC236}">
                <a16:creationId xmlns:a16="http://schemas.microsoft.com/office/drawing/2014/main" id="{89378F80-8170-D94F-BB9E-0218594C5348}"/>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24" name="ホームベース 66">
            <a:extLst>
              <a:ext uri="{FF2B5EF4-FFF2-40B4-BE49-F238E27FC236}">
                <a16:creationId xmlns:a16="http://schemas.microsoft.com/office/drawing/2014/main" id="{3D085E75-502E-DB48-B05B-0168290C7C3D}"/>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25" name="ホームベース 67">
            <a:extLst>
              <a:ext uri="{FF2B5EF4-FFF2-40B4-BE49-F238E27FC236}">
                <a16:creationId xmlns:a16="http://schemas.microsoft.com/office/drawing/2014/main" id="{611F2D21-CC82-6046-B072-AF15D29AD4B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6" name="ホームベース 68">
            <a:extLst>
              <a:ext uri="{FF2B5EF4-FFF2-40B4-BE49-F238E27FC236}">
                <a16:creationId xmlns:a16="http://schemas.microsoft.com/office/drawing/2014/main" id="{A84E7A28-D94C-9846-8A9E-7BF38C1D1BAD}"/>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7" name="ホームベース 69">
            <a:extLst>
              <a:ext uri="{FF2B5EF4-FFF2-40B4-BE49-F238E27FC236}">
                <a16:creationId xmlns:a16="http://schemas.microsoft.com/office/drawing/2014/main" id="{BD9FA1D8-AF51-0C41-BBA6-7091340F4BC6}"/>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8" name="直線コネクタ 27">
            <a:extLst>
              <a:ext uri="{FF2B5EF4-FFF2-40B4-BE49-F238E27FC236}">
                <a16:creationId xmlns:a16="http://schemas.microsoft.com/office/drawing/2014/main" id="{7FE3C949-D6DD-0F49-9475-32C31F332E6A}"/>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9" name="グループ化 28">
            <a:extLst>
              <a:ext uri="{FF2B5EF4-FFF2-40B4-BE49-F238E27FC236}">
                <a16:creationId xmlns:a16="http://schemas.microsoft.com/office/drawing/2014/main" id="{6BA80EB0-3DD8-2545-AB92-594F4B8E0D03}"/>
              </a:ext>
            </a:extLst>
          </p:cNvPr>
          <p:cNvGrpSpPr/>
          <p:nvPr/>
        </p:nvGrpSpPr>
        <p:grpSpPr>
          <a:xfrm>
            <a:off x="6838767" y="2316263"/>
            <a:ext cx="1876415" cy="469804"/>
            <a:chOff x="6757793" y="2283586"/>
            <a:chExt cx="1876415" cy="469804"/>
          </a:xfrm>
        </p:grpSpPr>
        <p:sp>
          <p:nvSpPr>
            <p:cNvPr id="30" name="テキスト ボックス 29">
              <a:extLst>
                <a:ext uri="{FF2B5EF4-FFF2-40B4-BE49-F238E27FC236}">
                  <a16:creationId xmlns:a16="http://schemas.microsoft.com/office/drawing/2014/main" id="{1037883D-73A8-224C-9838-4D446D074D38}"/>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31" name="グラフィックス 30" descr="バッジ: チェックマーク 1 単色塗りつぶし">
              <a:extLst>
                <a:ext uri="{FF2B5EF4-FFF2-40B4-BE49-F238E27FC236}">
                  <a16:creationId xmlns:a16="http://schemas.microsoft.com/office/drawing/2014/main" id="{A7E96824-FF62-514E-892D-9A98D6767C4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6757793" y="2283586"/>
              <a:ext cx="469037" cy="469037"/>
            </a:xfrm>
            <a:prstGeom prst="rect">
              <a:avLst/>
            </a:prstGeom>
          </p:spPr>
        </p:pic>
      </p:grpSp>
      <p:grpSp>
        <p:nvGrpSpPr>
          <p:cNvPr id="32" name="グループ化 31">
            <a:extLst>
              <a:ext uri="{FF2B5EF4-FFF2-40B4-BE49-F238E27FC236}">
                <a16:creationId xmlns:a16="http://schemas.microsoft.com/office/drawing/2014/main" id="{D5AAFAEB-2DB5-934D-AD3E-11748A4EFF62}"/>
              </a:ext>
            </a:extLst>
          </p:cNvPr>
          <p:cNvGrpSpPr/>
          <p:nvPr/>
        </p:nvGrpSpPr>
        <p:grpSpPr>
          <a:xfrm>
            <a:off x="497907" y="2725521"/>
            <a:ext cx="885476" cy="1130553"/>
            <a:chOff x="455043" y="2752415"/>
            <a:chExt cx="885476" cy="1130553"/>
          </a:xfrm>
        </p:grpSpPr>
        <p:sp>
          <p:nvSpPr>
            <p:cNvPr id="33" name="角丸四角形 75">
              <a:extLst>
                <a:ext uri="{FF2B5EF4-FFF2-40B4-BE49-F238E27FC236}">
                  <a16:creationId xmlns:a16="http://schemas.microsoft.com/office/drawing/2014/main" id="{0A28BEC9-32CD-244F-9277-F819B233E803}"/>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直角三角形 33">
              <a:extLst>
                <a:ext uri="{FF2B5EF4-FFF2-40B4-BE49-F238E27FC236}">
                  <a16:creationId xmlns:a16="http://schemas.microsoft.com/office/drawing/2014/main" id="{DC3874C5-3E2D-8040-B589-4EBE5585B43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35" name="直線コネクタ 34">
            <a:extLst>
              <a:ext uri="{FF2B5EF4-FFF2-40B4-BE49-F238E27FC236}">
                <a16:creationId xmlns:a16="http://schemas.microsoft.com/office/drawing/2014/main" id="{D42942B7-4CA8-A441-A6C5-8D33B5FBAC52}"/>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6" name="円/楕円 78">
            <a:extLst>
              <a:ext uri="{FF2B5EF4-FFF2-40B4-BE49-F238E27FC236}">
                <a16:creationId xmlns:a16="http://schemas.microsoft.com/office/drawing/2014/main" id="{C5A36A01-704C-8C45-90EF-760F151A2052}"/>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7" name="タイトル 2">
            <a:extLst>
              <a:ext uri="{FF2B5EF4-FFF2-40B4-BE49-F238E27FC236}">
                <a16:creationId xmlns:a16="http://schemas.microsoft.com/office/drawing/2014/main" id="{B69BAB7F-9D9A-674C-B40F-DBE6F903C097}"/>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8" name="グループ化 37">
            <a:extLst>
              <a:ext uri="{FF2B5EF4-FFF2-40B4-BE49-F238E27FC236}">
                <a16:creationId xmlns:a16="http://schemas.microsoft.com/office/drawing/2014/main" id="{472C8393-2637-2D47-A535-F210192F2D70}"/>
              </a:ext>
            </a:extLst>
          </p:cNvPr>
          <p:cNvGrpSpPr/>
          <p:nvPr/>
        </p:nvGrpSpPr>
        <p:grpSpPr>
          <a:xfrm>
            <a:off x="497907" y="3985671"/>
            <a:ext cx="885476" cy="1134053"/>
            <a:chOff x="455043" y="4012565"/>
            <a:chExt cx="885476" cy="1134053"/>
          </a:xfrm>
        </p:grpSpPr>
        <p:sp>
          <p:nvSpPr>
            <p:cNvPr id="39" name="直角三角形 38">
              <a:extLst>
                <a:ext uri="{FF2B5EF4-FFF2-40B4-BE49-F238E27FC236}">
                  <a16:creationId xmlns:a16="http://schemas.microsoft.com/office/drawing/2014/main" id="{0B5FA5A4-2508-4349-8DD2-7F39084BF95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0" name="角丸四角形 82">
              <a:extLst>
                <a:ext uri="{FF2B5EF4-FFF2-40B4-BE49-F238E27FC236}">
                  <a16:creationId xmlns:a16="http://schemas.microsoft.com/office/drawing/2014/main" id="{7218CC8E-D7AF-A448-8609-9F6C8A4C7EC7}"/>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41" name="直角三角形 40">
            <a:extLst>
              <a:ext uri="{FF2B5EF4-FFF2-40B4-BE49-F238E27FC236}">
                <a16:creationId xmlns:a16="http://schemas.microsoft.com/office/drawing/2014/main" id="{85845D75-D66C-0648-B996-EAD90D87885E}"/>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2" name="直角三角形 41">
            <a:extLst>
              <a:ext uri="{FF2B5EF4-FFF2-40B4-BE49-F238E27FC236}">
                <a16:creationId xmlns:a16="http://schemas.microsoft.com/office/drawing/2014/main" id="{5B590735-166C-C842-9BF4-0F7DD34C66ED}"/>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3" name="直線コネクタ 42">
            <a:extLst>
              <a:ext uri="{FF2B5EF4-FFF2-40B4-BE49-F238E27FC236}">
                <a16:creationId xmlns:a16="http://schemas.microsoft.com/office/drawing/2014/main" id="{BF834FD3-2A05-1F43-89CB-17A3E8E066F9}"/>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44" name="直線コネクタ 43">
            <a:extLst>
              <a:ext uri="{FF2B5EF4-FFF2-40B4-BE49-F238E27FC236}">
                <a16:creationId xmlns:a16="http://schemas.microsoft.com/office/drawing/2014/main" id="{3BE8A90B-9C52-1E44-B50E-039423A45608}"/>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3112148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D50722B5-F524-FE48-872C-8D0F49CB17F2}"/>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05269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スポンサードコンテンツの注意事項</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46">
            <a:extLst>
              <a:ext uri="{FF2B5EF4-FFF2-40B4-BE49-F238E27FC236}">
                <a16:creationId xmlns:a16="http://schemas.microsoft.com/office/drawing/2014/main" id="{E59B8FAB-C184-D245-9DCD-D41A65732025}"/>
              </a:ext>
            </a:extLst>
          </p:cNvPr>
          <p:cNvSpPr>
            <a:spLocks noChangeArrowheads="1"/>
          </p:cNvSpPr>
          <p:nvPr/>
        </p:nvSpPr>
        <p:spPr bwMode="auto">
          <a:xfrm>
            <a:off x="736348" y="1200417"/>
            <a:ext cx="11011152" cy="527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accent3"/>
                </a:solidFill>
                <a:latin typeface="+mn-ea"/>
                <a:ea typeface="+mn-ea"/>
              </a:rPr>
              <a:t>■編集・制作</a:t>
            </a:r>
            <a:endParaRPr lang="en-US" altLang="ja-JP" sz="16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・タイアップの企画内容は申込者・広告主様とヤフーとの間で協議の上決定し、最終的な編集権はヤフーに帰属します。</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・申込者・広告主様より提供いただく製品画像等の素材については第三者の権利を侵害するものではないこと、および記載内容に係わる財産権全ての権利処理が完了</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していること、情報の正確性についてヤフーに対して保証いただくものとします。</a:t>
            </a:r>
            <a:endParaRPr lang="en-US" altLang="ja-JP" sz="1100" dirty="0">
              <a:solidFill>
                <a:schemeClr val="accent3"/>
              </a:solidFill>
              <a:latin typeface="+mn-ea"/>
              <a:ea typeface="+mn-ea"/>
            </a:endParaRPr>
          </a:p>
          <a:p>
            <a:pPr marL="0" indent="0" eaLnBrk="1" hangingPunct="1">
              <a:spcBef>
                <a:spcPct val="0"/>
              </a:spcBef>
              <a:buNone/>
              <a:defRPr/>
            </a:pPr>
            <a:r>
              <a:rPr lang="ja-JP" altLang="en-US" sz="1100" dirty="0">
                <a:solidFill>
                  <a:schemeClr val="accent3"/>
                </a:solidFill>
                <a:latin typeface="+mn-ea"/>
                <a:ea typeface="+mn-ea"/>
              </a:rPr>
              <a:t>　・協賛ページ上には「提供：○○」のスポンサークレジットの掲載が必須となります。</a:t>
            </a:r>
            <a:endParaRPr lang="en-US" altLang="ja-JP" sz="1100" dirty="0">
              <a:solidFill>
                <a:schemeClr val="accent3"/>
              </a:solidFill>
              <a:latin typeface="+mn-ea"/>
              <a:ea typeface="+mn-ea"/>
            </a:endParaRPr>
          </a:p>
          <a:p>
            <a:pPr marL="0" indent="0" eaLnBrk="1" hangingPunct="1">
              <a:spcBef>
                <a:spcPct val="0"/>
              </a:spcBef>
              <a:buNone/>
              <a:defRPr/>
            </a:pPr>
            <a:endParaRPr lang="en-US" altLang="ja-JP" sz="1400" dirty="0">
              <a:solidFill>
                <a:schemeClr val="accent3"/>
              </a:solidFill>
              <a:latin typeface="+mn-ea"/>
              <a:ea typeface="+mn-ea"/>
            </a:endParaRPr>
          </a:p>
          <a:p>
            <a:pPr eaLnBrk="1" hangingPunct="1">
              <a:spcBef>
                <a:spcPct val="0"/>
              </a:spcBef>
              <a:buFontTx/>
              <a:buNone/>
            </a:pPr>
            <a:r>
              <a:rPr lang="ja-JP" altLang="en-US" sz="1600" dirty="0">
                <a:solidFill>
                  <a:schemeClr val="accent3"/>
                </a:solidFill>
                <a:latin typeface="+mn-ea"/>
                <a:ea typeface="+mn-ea"/>
              </a:rPr>
              <a:t>■災害情報告知モジュールの掲載</a:t>
            </a:r>
            <a:endParaRPr lang="en-US" altLang="ja-JP" sz="1600" dirty="0">
              <a:solidFill>
                <a:schemeClr val="accent3"/>
              </a:solidFill>
              <a:latin typeface="+mn-ea"/>
              <a:ea typeface="+mn-ea"/>
            </a:endParaRPr>
          </a:p>
          <a:p>
            <a:pPr eaLnBrk="1" hangingPunct="1">
              <a:spcBef>
                <a:spcPct val="0"/>
              </a:spcBef>
              <a:buFontTx/>
              <a:buNone/>
            </a:pPr>
            <a:r>
              <a:rPr lang="ja-JP" altLang="en-US" sz="1200" dirty="0">
                <a:solidFill>
                  <a:schemeClr val="accent3"/>
                </a:solidFill>
                <a:latin typeface="+mn-ea"/>
                <a:ea typeface="+mn-ea"/>
              </a:rPr>
              <a:t>　</a:t>
            </a:r>
            <a:r>
              <a:rPr lang="ja-JP" altLang="en-US" sz="1100" dirty="0">
                <a:solidFill>
                  <a:schemeClr val="accent3"/>
                </a:solidFill>
                <a:latin typeface="+mn-ea"/>
                <a:ea typeface="+mn-ea"/>
              </a:rPr>
              <a:t>・地震、津波、その他有事が発生した際、ヤフーを利用するお客様に対して速やかに災害情報をお伝えするために、協賛ページについても、ページ上部に災害情報</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告知モジュールの掲載を行います。</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a:t>
            </a:r>
            <a:r>
              <a:rPr lang="en-US" altLang="ja-JP" sz="1100" dirty="0">
                <a:solidFill>
                  <a:schemeClr val="accent3"/>
                </a:solidFill>
                <a:latin typeface="+mn-ea"/>
                <a:ea typeface="+mn-ea"/>
              </a:rPr>
              <a:t>※</a:t>
            </a:r>
            <a:r>
              <a:rPr lang="ja-JP" altLang="en-US" sz="1100" dirty="0">
                <a:solidFill>
                  <a:schemeClr val="accent3"/>
                </a:solidFill>
                <a:latin typeface="+mn-ea"/>
                <a:ea typeface="+mn-ea"/>
              </a:rPr>
              <a:t>掲載方法（場所、内容、タイミングと期間など）は、ヤフーの統一運用ルールにしたがいます。</a:t>
            </a:r>
            <a:endParaRPr lang="en-US" altLang="ja-JP" sz="1100" dirty="0">
              <a:solidFill>
                <a:schemeClr val="accent3"/>
              </a:solidFill>
              <a:latin typeface="+mn-ea"/>
              <a:ea typeface="+mn-ea"/>
            </a:endParaRPr>
          </a:p>
          <a:p>
            <a:pPr marL="0" lvl="0" indent="0" eaLnBrk="1" hangingPunct="1">
              <a:spcBef>
                <a:spcPct val="0"/>
              </a:spcBef>
              <a:buNone/>
            </a:pPr>
            <a:endParaRPr lang="en-US" altLang="ja-JP" sz="1600" dirty="0">
              <a:solidFill>
                <a:schemeClr val="accent3"/>
              </a:solidFill>
              <a:latin typeface="+mn-ea"/>
              <a:ea typeface="+mn-ea"/>
            </a:endParaRPr>
          </a:p>
          <a:p>
            <a:pPr eaLnBrk="1" hangingPunct="1">
              <a:spcBef>
                <a:spcPct val="0"/>
              </a:spcBef>
              <a:buFontTx/>
              <a:buNone/>
            </a:pPr>
            <a:r>
              <a:rPr lang="ja-JP" altLang="en-US" sz="1600" dirty="0">
                <a:solidFill>
                  <a:schemeClr val="accent3"/>
                </a:solidFill>
                <a:latin typeface="+mn-ea"/>
                <a:ea typeface="+mn-ea"/>
              </a:rPr>
              <a:t>■誘導広告</a:t>
            </a:r>
          </a:p>
          <a:p>
            <a:pPr eaLnBrk="1" hangingPunct="1">
              <a:spcBef>
                <a:spcPct val="0"/>
              </a:spcBef>
              <a:buFontTx/>
              <a:buNone/>
            </a:pPr>
            <a:r>
              <a:rPr lang="ja-JP" altLang="en-US" sz="1100" dirty="0">
                <a:solidFill>
                  <a:schemeClr val="accent3"/>
                </a:solidFill>
                <a:latin typeface="+mn-ea"/>
                <a:ea typeface="+mn-ea"/>
              </a:rPr>
              <a:t>　・誘導広告は申込者・広告主様に制作いただきます。その際、別紙「</a:t>
            </a:r>
            <a:r>
              <a:rPr lang="ja-JP" altLang="en-US" sz="1100" dirty="0">
                <a:solidFill>
                  <a:schemeClr val="accent3"/>
                </a:solidFill>
                <a:latin typeface="+mn-ea"/>
                <a:ea typeface="+mn-ea"/>
                <a:hlinkClick r:id="rId3">
                  <a:extLst>
                    <a:ext uri="{A12FA001-AC4F-418D-AE19-62706E023703}">
                      <ahyp:hlinkClr xmlns:ahyp="http://schemas.microsoft.com/office/drawing/2018/hyperlinkcolor" xmlns="" val="tx"/>
                    </a:ext>
                  </a:extLst>
                </a:hlinkClick>
              </a:rPr>
              <a:t>タイアップ広告セールスシート</a:t>
            </a:r>
            <a:r>
              <a:rPr lang="ja-JP" altLang="en-US" sz="1100" dirty="0">
                <a:solidFill>
                  <a:schemeClr val="accent3"/>
                </a:solidFill>
                <a:latin typeface="+mn-ea"/>
                <a:ea typeface="+mn-ea"/>
              </a:rPr>
              <a:t>」</a:t>
            </a:r>
            <a:r>
              <a:rPr lang="ja-JP" altLang="en-US" sz="1100" dirty="0" smtClean="0">
                <a:solidFill>
                  <a:schemeClr val="accent3"/>
                </a:solidFill>
                <a:latin typeface="+mn-ea"/>
                <a:ea typeface="+mn-ea"/>
              </a:rPr>
              <a:t>の</a:t>
            </a:r>
            <a:r>
              <a:rPr lang="en-US" altLang="ja-JP" sz="1100" dirty="0">
                <a:solidFill>
                  <a:schemeClr val="accent3"/>
                </a:solidFill>
                <a:latin typeface="+mn-ea"/>
                <a:ea typeface="+mn-ea"/>
              </a:rPr>
              <a:t>P15</a:t>
            </a:r>
            <a:r>
              <a:rPr lang="ja-JP" altLang="en-US" sz="1100" dirty="0">
                <a:solidFill>
                  <a:schemeClr val="accent3"/>
                </a:solidFill>
                <a:latin typeface="+mn-ea"/>
                <a:ea typeface="+mn-ea"/>
              </a:rPr>
              <a:t>～</a:t>
            </a:r>
            <a:r>
              <a:rPr lang="en-US" altLang="ja-JP" sz="1100" dirty="0">
                <a:solidFill>
                  <a:schemeClr val="accent3"/>
                </a:solidFill>
                <a:latin typeface="+mn-ea"/>
                <a:ea typeface="+mn-ea"/>
              </a:rPr>
              <a:t>22</a:t>
            </a:r>
            <a:r>
              <a:rPr lang="ja-JP" altLang="en-US" sz="1100" dirty="0" smtClean="0">
                <a:solidFill>
                  <a:schemeClr val="accent3"/>
                </a:solidFill>
                <a:latin typeface="+mn-ea"/>
                <a:ea typeface="+mn-ea"/>
              </a:rPr>
              <a:t>の</a:t>
            </a:r>
            <a:r>
              <a:rPr lang="ja-JP" altLang="en-US" sz="1100" dirty="0">
                <a:solidFill>
                  <a:schemeClr val="accent3"/>
                </a:solidFill>
                <a:latin typeface="+mn-ea"/>
                <a:ea typeface="+mn-ea"/>
              </a:rPr>
              <a:t>ガイドラインを遵守してください。</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また原則として、</a:t>
            </a:r>
            <a:r>
              <a:rPr lang="en-US" altLang="ja-JP" sz="1100" dirty="0">
                <a:solidFill>
                  <a:schemeClr val="accent3"/>
                </a:solidFill>
                <a:latin typeface="+mn-ea"/>
                <a:ea typeface="+mn-ea"/>
              </a:rPr>
              <a:t>Yahoo!</a:t>
            </a:r>
            <a:r>
              <a:rPr lang="ja-JP" altLang="en-US" sz="1100" dirty="0">
                <a:solidFill>
                  <a:schemeClr val="accent3"/>
                </a:solidFill>
                <a:latin typeface="+mn-ea"/>
                <a:ea typeface="+mn-ea"/>
              </a:rPr>
              <a:t> </a:t>
            </a:r>
            <a:r>
              <a:rPr lang="en-US" altLang="ja-JP" sz="1100" dirty="0">
                <a:solidFill>
                  <a:schemeClr val="accent3"/>
                </a:solidFill>
                <a:latin typeface="+mn-ea"/>
                <a:ea typeface="+mn-ea"/>
              </a:rPr>
              <a:t>JAPAN</a:t>
            </a:r>
            <a:r>
              <a:rPr lang="ja-JP" altLang="en-US" sz="1100" dirty="0">
                <a:solidFill>
                  <a:schemeClr val="accent3"/>
                </a:solidFill>
                <a:latin typeface="+mn-ea"/>
                <a:ea typeface="+mn-ea"/>
              </a:rPr>
              <a:t> </a:t>
            </a:r>
            <a:r>
              <a:rPr lang="en-US" altLang="ja-JP" sz="1100" dirty="0">
                <a:solidFill>
                  <a:schemeClr val="accent3"/>
                </a:solidFill>
                <a:latin typeface="+mn-ea"/>
                <a:ea typeface="+mn-ea"/>
              </a:rPr>
              <a:t>SDGs</a:t>
            </a:r>
            <a:r>
              <a:rPr lang="ja-JP" altLang="en-US" sz="1100" dirty="0">
                <a:solidFill>
                  <a:schemeClr val="accent3"/>
                </a:solidFill>
                <a:latin typeface="+mn-ea"/>
                <a:ea typeface="+mn-ea"/>
              </a:rPr>
              <a:t>のロゴやテキストの掲載が必須となります。そのため、通常の審査とは別にブランドチェックが必要となりますので、</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必ず入稿前に弊社担当営業を通じてクリエイティブの確認をご依頼願います。</a:t>
            </a:r>
            <a:endParaRPr lang="en-US" altLang="ja-JP" sz="1100" dirty="0">
              <a:solidFill>
                <a:schemeClr val="accent3"/>
              </a:solidFill>
              <a:latin typeface="+mn-ea"/>
              <a:ea typeface="+mn-ea"/>
            </a:endParaRPr>
          </a:p>
          <a:p>
            <a:pPr eaLnBrk="1" hangingPunct="1">
              <a:spcBef>
                <a:spcPct val="0"/>
              </a:spcBef>
              <a:buFontTx/>
              <a:buNone/>
            </a:pPr>
            <a:endParaRPr lang="en-US" altLang="ja-JP" sz="1600" dirty="0">
              <a:solidFill>
                <a:schemeClr val="accent3"/>
              </a:solidFill>
              <a:latin typeface="+mn-ea"/>
              <a:ea typeface="+mn-ea"/>
            </a:endParaRPr>
          </a:p>
          <a:p>
            <a:pPr marL="0" lvl="0" indent="0" eaLnBrk="1" hangingPunct="1">
              <a:spcBef>
                <a:spcPct val="0"/>
              </a:spcBef>
              <a:buNone/>
            </a:pPr>
            <a:r>
              <a:rPr lang="ja-JP" altLang="en-US" sz="1600" dirty="0">
                <a:solidFill>
                  <a:schemeClr val="accent3"/>
                </a:solidFill>
                <a:latin typeface="+mn-ea"/>
                <a:ea typeface="+mn-ea"/>
              </a:rPr>
              <a:t>■効果計測用</a:t>
            </a:r>
            <a:r>
              <a:rPr lang="en-US" altLang="ja-JP" sz="1600" dirty="0">
                <a:solidFill>
                  <a:schemeClr val="accent3"/>
                </a:solidFill>
                <a:latin typeface="+mn-ea"/>
                <a:ea typeface="+mn-ea"/>
              </a:rPr>
              <a:t>URL</a:t>
            </a:r>
          </a:p>
          <a:p>
            <a:pPr marL="0" lvl="0" indent="0" eaLnBrk="1" hangingPunct="1">
              <a:spcBef>
                <a:spcPct val="0"/>
              </a:spcBef>
              <a:buNone/>
            </a:pPr>
            <a:r>
              <a:rPr lang="ja-JP" altLang="en-US" sz="1200" dirty="0">
                <a:solidFill>
                  <a:schemeClr val="accent3"/>
                </a:solidFill>
                <a:latin typeface="+mn-ea"/>
                <a:ea typeface="+mn-ea"/>
              </a:rPr>
              <a:t>　</a:t>
            </a:r>
            <a:r>
              <a:rPr lang="ja-JP" altLang="en-US" sz="1100" dirty="0">
                <a:solidFill>
                  <a:schemeClr val="accent3"/>
                </a:solidFill>
                <a:latin typeface="+mn-ea"/>
                <a:ea typeface="+mn-ea"/>
              </a:rPr>
              <a:t>・セキュリティ等の観点から、下記いずれの場合もリンク先への効果計測用のパラメータ付き</a:t>
            </a:r>
            <a:r>
              <a:rPr lang="en-US" altLang="ja-JP" sz="1100" dirty="0">
                <a:solidFill>
                  <a:schemeClr val="accent3"/>
                </a:solidFill>
                <a:latin typeface="+mn-ea"/>
                <a:ea typeface="+mn-ea"/>
              </a:rPr>
              <a:t>URL</a:t>
            </a:r>
            <a:r>
              <a:rPr lang="ja-JP" altLang="en-US" sz="1100" dirty="0">
                <a:solidFill>
                  <a:schemeClr val="accent3"/>
                </a:solidFill>
                <a:latin typeface="+mn-ea"/>
                <a:ea typeface="+mn-ea"/>
              </a:rPr>
              <a:t>の設定は不可となります。ただし、一部効果計測ベンダーに</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おいては効果測定データ取扱約款の確認・同意をいただいた上で設定することが可能です。弊社担当営業までご相談ください。</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誘導広告→協賛ページ ｜ 協賛ページ→広告主様サイト</a:t>
            </a:r>
            <a:endParaRPr lang="en-US" altLang="ja-JP" sz="1100" dirty="0">
              <a:solidFill>
                <a:schemeClr val="accent3"/>
              </a:solidFill>
              <a:latin typeface="+mn-ea"/>
              <a:ea typeface="+mn-ea"/>
            </a:endParaRPr>
          </a:p>
          <a:p>
            <a:pPr marL="0" lvl="0" indent="0" eaLnBrk="1" hangingPunct="1">
              <a:spcBef>
                <a:spcPct val="0"/>
              </a:spcBef>
              <a:buNone/>
            </a:pPr>
            <a:endParaRPr lang="en-US" altLang="ja-JP" sz="1600" dirty="0">
              <a:solidFill>
                <a:schemeClr val="accent3"/>
              </a:solidFill>
              <a:latin typeface="+mn-ea"/>
              <a:ea typeface="+mn-ea"/>
            </a:endParaRPr>
          </a:p>
          <a:p>
            <a:pPr marL="0" lvl="0" indent="0" eaLnBrk="1" hangingPunct="1">
              <a:spcBef>
                <a:spcPct val="0"/>
              </a:spcBef>
              <a:buNone/>
            </a:pPr>
            <a:r>
              <a:rPr lang="ja-JP" altLang="en-US" sz="1600" dirty="0">
                <a:solidFill>
                  <a:schemeClr val="accent3"/>
                </a:solidFill>
                <a:latin typeface="+mn-ea"/>
                <a:ea typeface="+mn-ea"/>
              </a:rPr>
              <a:t>■効果検証レポート</a:t>
            </a:r>
            <a:endParaRPr lang="en-US" altLang="ja-JP" sz="16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・レポートには、ヤフーの管理するお客様の個人情報</a:t>
            </a:r>
            <a:r>
              <a:rPr lang="en-US" altLang="ja-JP" sz="1100" dirty="0">
                <a:solidFill>
                  <a:schemeClr val="accent3"/>
                </a:solidFill>
                <a:latin typeface="+mn-ea"/>
                <a:ea typeface="+mn-ea"/>
              </a:rPr>
              <a:t>*1</a:t>
            </a:r>
            <a:r>
              <a:rPr lang="ja-JP" altLang="en-US" sz="1100" dirty="0">
                <a:solidFill>
                  <a:schemeClr val="accent3"/>
                </a:solidFill>
                <a:latin typeface="+mn-ea"/>
                <a:ea typeface="+mn-ea"/>
              </a:rPr>
              <a:t>（個人情報の保護に関する法律に定める個人情報。以下同じ。）が含まれる場合があります。個人情報の保護</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に関する法律その他の関係法令・ガイドラインを遵守するとともに、善良な管理者の注意をもって適切に取り扱い、不正アクセスおよび不正利用の防止に努めて</a:t>
            </a:r>
            <a:r>
              <a:rPr lang="ja-JP" altLang="en-US" sz="1100" dirty="0" err="1">
                <a:solidFill>
                  <a:schemeClr val="accent3"/>
                </a:solidFill>
                <a:latin typeface="+mn-ea"/>
                <a:ea typeface="+mn-ea"/>
              </a:rPr>
              <a:t>い</a:t>
            </a:r>
            <a:r>
              <a:rPr lang="ja-JP" altLang="en-US" sz="1100" dirty="0">
                <a:solidFill>
                  <a:schemeClr val="accent3"/>
                </a:solidFill>
                <a:latin typeface="+mn-ea"/>
                <a:ea typeface="+mn-ea"/>
              </a:rPr>
              <a:t>　　</a:t>
            </a: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　　ただくようにお願いいたします。</a:t>
            </a:r>
            <a:br>
              <a:rPr lang="ja-JP" altLang="en-US" sz="1100" dirty="0">
                <a:solidFill>
                  <a:schemeClr val="accent3"/>
                </a:solidFill>
                <a:latin typeface="+mn-ea"/>
                <a:ea typeface="+mn-ea"/>
              </a:rPr>
            </a:br>
            <a:r>
              <a:rPr lang="ja-JP" altLang="en-US" sz="1100" dirty="0">
                <a:solidFill>
                  <a:schemeClr val="accent3"/>
                </a:solidFill>
                <a:latin typeface="+mn-ea"/>
                <a:ea typeface="+mn-ea"/>
              </a:rPr>
              <a:t>　　</a:t>
            </a:r>
            <a:r>
              <a:rPr lang="en-US" altLang="ja-JP" sz="1100" dirty="0">
                <a:solidFill>
                  <a:schemeClr val="accent3"/>
                </a:solidFill>
                <a:latin typeface="+mn-ea"/>
                <a:ea typeface="+mn-ea"/>
              </a:rPr>
              <a:t>*1.</a:t>
            </a:r>
            <a:r>
              <a:rPr lang="ja-JP" altLang="en-US" sz="1100" dirty="0">
                <a:solidFill>
                  <a:schemeClr val="accent3"/>
                </a:solidFill>
                <a:latin typeface="+mn-ea"/>
                <a:ea typeface="+mn-ea"/>
              </a:rPr>
              <a:t>例：ユーザーアンケートを実施し自由回答を含む場合、ヤフーにおいて特定の個人を識別することができる情報に該当</a:t>
            </a:r>
            <a:endParaRPr lang="en-US" altLang="ja-JP" sz="1100" dirty="0">
              <a:solidFill>
                <a:schemeClr val="accent3"/>
              </a:solidFill>
              <a:latin typeface="+mn-ea"/>
              <a:ea typeface="+mn-ea"/>
            </a:endParaRPr>
          </a:p>
        </p:txBody>
      </p:sp>
    </p:spTree>
    <p:extLst>
      <p:ext uri="{BB962C8B-B14F-4D97-AF65-F5344CB8AC3E}">
        <p14:creationId xmlns:p14="http://schemas.microsoft.com/office/powerpoint/2010/main" val="4064444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スポンサードコンテンツの免責事項</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46">
            <a:extLst>
              <a:ext uri="{FF2B5EF4-FFF2-40B4-BE49-F238E27FC236}">
                <a16:creationId xmlns:a16="http://schemas.microsoft.com/office/drawing/2014/main" id="{FB76367B-F6D6-0D4C-9EFB-DB07A37D4EDF}"/>
              </a:ext>
            </a:extLst>
          </p:cNvPr>
          <p:cNvSpPr>
            <a:spLocks noChangeArrowheads="1"/>
          </p:cNvSpPr>
          <p:nvPr/>
        </p:nvSpPr>
        <p:spPr bwMode="auto">
          <a:xfrm>
            <a:off x="593312" y="1493168"/>
            <a:ext cx="10725896"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100" dirty="0">
                <a:solidFill>
                  <a:schemeClr val="accent3"/>
                </a:solidFill>
                <a:latin typeface="+mn-ea"/>
                <a:ea typeface="+mn-ea"/>
              </a:rPr>
              <a:t>・申込者・広告主様の故意または過失によって、ヤフーと申込者間の広告掲載契約に定める掲載開始日までに協賛ページの掲載を開始できなかった場合、ヤフーは</a:t>
            </a:r>
            <a:endParaRPr lang="en-US" altLang="ja-JP" sz="1100" dirty="0">
              <a:solidFill>
                <a:schemeClr val="accent3"/>
              </a:solidFill>
              <a:latin typeface="+mn-ea"/>
              <a:ea typeface="+mn-ea"/>
            </a:endParaRPr>
          </a:p>
          <a:p>
            <a:pPr marL="266700" indent="-266700" eaLnBrk="1" hangingPunct="1">
              <a:spcBef>
                <a:spcPct val="0"/>
              </a:spcBef>
              <a:buFontTx/>
              <a:buNone/>
              <a:tabLst>
                <a:tab pos="266700" algn="l"/>
              </a:tabLst>
            </a:pPr>
            <a:r>
              <a:rPr lang="ja-JP" altLang="en-US" sz="1100" dirty="0">
                <a:solidFill>
                  <a:schemeClr val="accent3"/>
                </a:solidFill>
                <a:latin typeface="+mn-ea"/>
                <a:ea typeface="+mn-ea"/>
              </a:rPr>
              <a:t>　広告掲載契約に基づく協賛ページの掲載を履行する義務を免れるものとします。また、その場合、当該協賛ページの掲載を行うことができなかった期間の広告料金</a:t>
            </a:r>
            <a:endParaRPr lang="en-US" altLang="ja-JP" sz="1100" dirty="0">
              <a:solidFill>
                <a:schemeClr val="accent3"/>
              </a:solidFill>
              <a:latin typeface="+mn-ea"/>
              <a:ea typeface="+mn-ea"/>
            </a:endParaRPr>
          </a:p>
          <a:p>
            <a:pPr marL="266700" indent="-266700" eaLnBrk="1" hangingPunct="1">
              <a:spcBef>
                <a:spcPct val="0"/>
              </a:spcBef>
              <a:buFontTx/>
              <a:buNone/>
              <a:tabLst>
                <a:tab pos="266700" algn="l"/>
              </a:tabLst>
            </a:pPr>
            <a:r>
              <a:rPr lang="ja-JP" altLang="en-US" sz="1100" dirty="0">
                <a:solidFill>
                  <a:schemeClr val="accent3"/>
                </a:solidFill>
                <a:latin typeface="+mn-ea"/>
                <a:ea typeface="+mn-ea"/>
              </a:rPr>
              <a:t>　（広告掲載費、制作費その他広告掲載契約に基づき申込者およびヤフー間で事前に合意した金額をいいます）は何ら減免されません。</a:t>
            </a:r>
            <a:endParaRPr lang="en-US" altLang="ja-JP" sz="1100" dirty="0">
              <a:solidFill>
                <a:schemeClr val="accent3"/>
              </a:solidFill>
              <a:latin typeface="+mn-ea"/>
              <a:ea typeface="+mn-ea"/>
            </a:endParaRPr>
          </a:p>
          <a:p>
            <a:pPr eaLnBrk="1" hangingPunct="1">
              <a:spcBef>
                <a:spcPct val="0"/>
              </a:spcBef>
              <a:buFontTx/>
              <a:buNone/>
            </a:pPr>
            <a:endParaRPr lang="en-US" altLang="ja-JP" sz="1100" dirty="0">
              <a:solidFill>
                <a:schemeClr val="accent3"/>
              </a:solidFill>
              <a:latin typeface="+mn-ea"/>
              <a:ea typeface="+mn-ea"/>
            </a:endParaRPr>
          </a:p>
          <a:p>
            <a:pPr marL="266700" indent="-266700" eaLnBrk="1" hangingPunct="1">
              <a:spcBef>
                <a:spcPct val="0"/>
              </a:spcBef>
              <a:buFontTx/>
              <a:buNone/>
            </a:pPr>
            <a:r>
              <a:rPr lang="ja-JP" altLang="en-US" sz="1100" dirty="0">
                <a:solidFill>
                  <a:schemeClr val="accent3"/>
                </a:solidFill>
                <a:latin typeface="+mn-ea"/>
                <a:ea typeface="+mn-ea"/>
              </a:rPr>
              <a:t>・ヤフーが定めるサポート環境（</a:t>
            </a:r>
            <a:r>
              <a:rPr lang="en-US" altLang="ja-JP" sz="1100" dirty="0">
                <a:solidFill>
                  <a:schemeClr val="accent3"/>
                </a:solidFill>
                <a:latin typeface="+mn-ea"/>
                <a:ea typeface="+mn-ea"/>
              </a:rPr>
              <a:t>OS/</a:t>
            </a:r>
            <a:r>
              <a:rPr lang="ja-JP" altLang="en-US" sz="1100" dirty="0">
                <a:solidFill>
                  <a:schemeClr val="accent3"/>
                </a:solidFill>
                <a:latin typeface="+mn-ea"/>
                <a:ea typeface="+mn-ea"/>
              </a:rPr>
              <a:t>ブラウザー）以外では、協賛ページの非表示や表示崩れを起こす場合があり、ヤフーは当該非表示または表示崩れに関して一切</a:t>
            </a:r>
            <a:endParaRPr lang="en-US" altLang="ja-JP" sz="1100" dirty="0">
              <a:solidFill>
                <a:schemeClr val="accent3"/>
              </a:solidFill>
              <a:latin typeface="+mn-ea"/>
              <a:ea typeface="+mn-ea"/>
            </a:endParaRPr>
          </a:p>
          <a:p>
            <a:pPr marL="266700" indent="-266700" eaLnBrk="1" hangingPunct="1">
              <a:spcBef>
                <a:spcPct val="0"/>
              </a:spcBef>
              <a:buFontTx/>
              <a:buNone/>
            </a:pPr>
            <a:r>
              <a:rPr lang="ja-JP" altLang="en-US" sz="1100" dirty="0">
                <a:solidFill>
                  <a:schemeClr val="accent3"/>
                </a:solidFill>
                <a:latin typeface="+mn-ea"/>
                <a:ea typeface="+mn-ea"/>
              </a:rPr>
              <a:t>　の責任を負いません。</a:t>
            </a:r>
          </a:p>
          <a:p>
            <a:pPr marL="266700" indent="-266700" eaLnBrk="1" hangingPunct="1">
              <a:spcBef>
                <a:spcPct val="0"/>
              </a:spcBef>
              <a:buFontTx/>
              <a:buNone/>
              <a:tabLst>
                <a:tab pos="266700" algn="l"/>
              </a:tabLst>
            </a:pP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ヤフーの責に帰すべき事由以外の原因により、協賛ページの全部または一部を掲載できなかった場合、ヤフーはその責を問われないものとし、当該履行については、</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当該原因の影響とみなされる範囲まで義務を免除されるものとします。ただし、ヤフーの故意または重過失による場合はこの限りではありません。</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・協賛ページ掲載中に、当該サイトからのリンクがデッドリンクとなった場合や、リンク先のサイトに不具合が発生した場合、ヤフーは当該協賛ページの掲載を停止</a:t>
            </a:r>
            <a:endParaRPr lang="en-US" altLang="ja-JP" sz="1100" dirty="0">
              <a:solidFill>
                <a:schemeClr val="accent3"/>
              </a:solidFill>
              <a:latin typeface="+mn-ea"/>
              <a:ea typeface="+mn-ea"/>
            </a:endParaRPr>
          </a:p>
          <a:p>
            <a:pPr eaLnBrk="1" hangingPunct="1">
              <a:spcBef>
                <a:spcPct val="0"/>
              </a:spcBef>
              <a:buFontTx/>
              <a:buNone/>
            </a:pPr>
            <a:r>
              <a:rPr lang="ja-JP" altLang="en-US" sz="1100" dirty="0">
                <a:solidFill>
                  <a:schemeClr val="accent3"/>
                </a:solidFill>
                <a:latin typeface="+mn-ea"/>
                <a:ea typeface="+mn-ea"/>
              </a:rPr>
              <a:t>　することができるものとし、この場合、ヤフーは協賛ページの不掲載の責を負わないものとします。</a:t>
            </a:r>
          </a:p>
          <a:p>
            <a:pPr eaLnBrk="1" hangingPunct="1">
              <a:spcBef>
                <a:spcPct val="0"/>
              </a:spcBef>
              <a:buFontTx/>
              <a:buNone/>
            </a:pPr>
            <a:endParaRPr lang="en-US" altLang="ja-JP" sz="1100" dirty="0">
              <a:solidFill>
                <a:schemeClr val="accent3"/>
              </a:solidFill>
              <a:latin typeface="+mn-ea"/>
              <a:ea typeface="+mn-ea"/>
            </a:endParaRPr>
          </a:p>
          <a:p>
            <a:pPr marL="0" lvl="0" indent="0" eaLnBrk="1" hangingPunct="1">
              <a:spcBef>
                <a:spcPct val="0"/>
              </a:spcBef>
              <a:buNone/>
            </a:pPr>
            <a:r>
              <a:rPr lang="ja-JP" altLang="en-US" sz="1100" dirty="0">
                <a:solidFill>
                  <a:schemeClr val="accent3"/>
                </a:solidFill>
                <a:latin typeface="+mn-ea"/>
                <a:ea typeface="+mn-ea"/>
              </a:rPr>
              <a:t>・以下①～③を協賛ページの掲載調整時間とし、ヤフーは当該掲載調整時間内の不具合、不完全掲載または未掲載について免責されるものとします。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100" dirty="0">
                <a:solidFill>
                  <a:schemeClr val="accent3"/>
                </a:solidFill>
                <a:latin typeface="+mn-ea"/>
                <a:ea typeface="+mn-ea"/>
              </a:rPr>
              <a:t>　　①協賛ページ掲載の初日の午前</a:t>
            </a:r>
            <a:r>
              <a:rPr lang="en-US" altLang="ja-JP" sz="1100" dirty="0">
                <a:solidFill>
                  <a:schemeClr val="accent3"/>
                </a:solidFill>
                <a:latin typeface="+mn-ea"/>
                <a:ea typeface="+mn-ea"/>
              </a:rPr>
              <a:t>0</a:t>
            </a:r>
            <a:r>
              <a:rPr lang="ja-JP" altLang="en-US" sz="1100" dirty="0">
                <a:solidFill>
                  <a:schemeClr val="accent3"/>
                </a:solidFill>
                <a:latin typeface="+mn-ea"/>
                <a:ea typeface="+mn-ea"/>
              </a:rPr>
              <a:t>時から</a:t>
            </a:r>
            <a:r>
              <a:rPr lang="en-US" altLang="ja-JP" sz="1100" dirty="0">
                <a:solidFill>
                  <a:schemeClr val="accent3"/>
                </a:solidFill>
                <a:latin typeface="+mn-ea"/>
                <a:ea typeface="+mn-ea"/>
              </a:rPr>
              <a:t>12</a:t>
            </a:r>
            <a:r>
              <a:rPr lang="ja-JP" altLang="en-US" sz="1100" dirty="0">
                <a:solidFill>
                  <a:schemeClr val="accent3"/>
                </a:solidFill>
                <a:latin typeface="+mn-ea"/>
                <a:ea typeface="+mn-ea"/>
              </a:rPr>
              <a:t>時間、および協賛ページの内容が変更もしくは追加された場合における、当該協賛ページの掲載予定時刻から</a:t>
            </a:r>
            <a:r>
              <a:rPr lang="en-US" altLang="ja-JP" sz="1100" dirty="0">
                <a:solidFill>
                  <a:schemeClr val="accent3"/>
                </a:solidFill>
                <a:latin typeface="+mn-ea"/>
                <a:ea typeface="+mn-ea"/>
              </a:rPr>
              <a:t>12</a:t>
            </a:r>
            <a:r>
              <a:rPr lang="ja-JP" altLang="en-US" sz="1100" dirty="0">
                <a:solidFill>
                  <a:schemeClr val="accent3"/>
                </a:solidFill>
                <a:latin typeface="+mn-ea"/>
                <a:ea typeface="+mn-ea"/>
              </a:rPr>
              <a:t>時間</a:t>
            </a:r>
          </a:p>
          <a:p>
            <a:pPr marL="0" lvl="0" indent="0" eaLnBrk="1" hangingPunct="1">
              <a:spcBef>
                <a:spcPct val="0"/>
              </a:spcBef>
              <a:buNone/>
            </a:pPr>
            <a:r>
              <a:rPr lang="ja-JP" altLang="en-US" sz="1100" dirty="0">
                <a:solidFill>
                  <a:schemeClr val="accent3"/>
                </a:solidFill>
                <a:latin typeface="+mn-ea"/>
                <a:ea typeface="+mn-ea"/>
              </a:rPr>
              <a:t>　　②協賛ページの掲載開始日が営業日以外の場合における、当該掲載開始時間から翌営業日正午まで</a:t>
            </a:r>
          </a:p>
          <a:p>
            <a:pPr marL="0" lvl="0" indent="0" eaLnBrk="1" hangingPunct="1">
              <a:spcBef>
                <a:spcPct val="0"/>
              </a:spcBef>
              <a:buNone/>
            </a:pPr>
            <a:r>
              <a:rPr lang="ja-JP" altLang="en-US" sz="1100" dirty="0">
                <a:solidFill>
                  <a:schemeClr val="accent3"/>
                </a:solidFill>
                <a:latin typeface="+mn-ea"/>
                <a:ea typeface="+mn-ea"/>
              </a:rPr>
              <a:t>　　③協賛ページの総掲載予定時間が</a:t>
            </a:r>
            <a:r>
              <a:rPr lang="en-US" altLang="ja-JP" sz="1100" dirty="0">
                <a:solidFill>
                  <a:schemeClr val="accent3"/>
                </a:solidFill>
                <a:latin typeface="+mn-ea"/>
                <a:ea typeface="+mn-ea"/>
              </a:rPr>
              <a:t>12</a:t>
            </a:r>
            <a:r>
              <a:rPr lang="ja-JP" altLang="en-US" sz="1100" dirty="0">
                <a:solidFill>
                  <a:schemeClr val="accent3"/>
                </a:solidFill>
                <a:latin typeface="+mn-ea"/>
                <a:ea typeface="+mn-ea"/>
              </a:rPr>
              <a:t>時間未満の場合における、総掲載予定時間の</a:t>
            </a:r>
            <a:r>
              <a:rPr lang="en-US" altLang="ja-JP" sz="1100" dirty="0">
                <a:solidFill>
                  <a:schemeClr val="accent3"/>
                </a:solidFill>
                <a:latin typeface="+mn-ea"/>
                <a:ea typeface="+mn-ea"/>
              </a:rPr>
              <a:t>10%</a:t>
            </a:r>
            <a:r>
              <a:rPr lang="ja-JP" altLang="en-US" sz="1100" dirty="0">
                <a:solidFill>
                  <a:schemeClr val="accent3"/>
                </a:solidFill>
                <a:latin typeface="+mn-ea"/>
                <a:ea typeface="+mn-ea"/>
              </a:rPr>
              <a:t>にあたる時間まで</a:t>
            </a:r>
          </a:p>
        </p:txBody>
      </p:sp>
    </p:spTree>
    <p:extLst>
      <p:ext uri="{BB962C8B-B14F-4D97-AF65-F5344CB8AC3E}">
        <p14:creationId xmlns:p14="http://schemas.microsoft.com/office/powerpoint/2010/main" val="3895189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事前掲載可否について</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F0E5A57A-066E-DD4F-B8CB-100C952A9D9F}"/>
              </a:ext>
            </a:extLst>
          </p:cNvPr>
          <p:cNvSpPr/>
          <p:nvPr/>
        </p:nvSpPr>
        <p:spPr>
          <a:xfrm>
            <a:off x="595670" y="1255936"/>
            <a:ext cx="10097729" cy="830997"/>
          </a:xfrm>
          <a:prstGeom prst="rect">
            <a:avLst/>
          </a:prstGeom>
        </p:spPr>
        <p:txBody>
          <a:bodyPr wrap="square">
            <a:spAutoFit/>
          </a:bodyPr>
          <a:lstStyle/>
          <a:p>
            <a:r>
              <a:rPr lang="en-US" altLang="ja-JP" sz="1600" u="sng" dirty="0">
                <a:solidFill>
                  <a:schemeClr val="accent3"/>
                </a:solidFill>
                <a:latin typeface="+mn-ea"/>
              </a:rPr>
              <a:t>Yahoo! JAPAN SDGs </a:t>
            </a:r>
            <a:r>
              <a:rPr lang="ja-JP" altLang="en-US" sz="1600" u="sng" dirty="0">
                <a:solidFill>
                  <a:schemeClr val="accent3"/>
                </a:solidFill>
                <a:latin typeface="+mn-ea"/>
              </a:rPr>
              <a:t>スポンサードコンテンツ</a:t>
            </a:r>
            <a:r>
              <a:rPr lang="en-US" altLang="ja-JP" sz="1600" u="sng" dirty="0">
                <a:solidFill>
                  <a:schemeClr val="accent3"/>
                </a:solidFill>
                <a:latin typeface="+mn-ea"/>
              </a:rPr>
              <a:t>/</a:t>
            </a:r>
            <a:r>
              <a:rPr lang="ja-JP" altLang="en-US" sz="1600" u="sng" dirty="0">
                <a:solidFill>
                  <a:schemeClr val="accent3"/>
                </a:solidFill>
                <a:latin typeface="+mn-ea"/>
              </a:rPr>
              <a:t>スポンサードコンテンツ</a:t>
            </a:r>
            <a:r>
              <a:rPr lang="en-US" altLang="ja-JP" sz="1600" u="sng" dirty="0">
                <a:solidFill>
                  <a:schemeClr val="accent3"/>
                </a:solidFill>
                <a:latin typeface="+mn-ea"/>
              </a:rPr>
              <a:t> </a:t>
            </a:r>
            <a:r>
              <a:rPr lang="ja-JP" altLang="en-US" sz="1600" u="sng" dirty="0">
                <a:solidFill>
                  <a:schemeClr val="accent3"/>
                </a:solidFill>
                <a:latin typeface="+mn-ea"/>
              </a:rPr>
              <a:t>ライト</a:t>
            </a:r>
            <a:r>
              <a:rPr lang="en-US" altLang="ja-JP" sz="1600" u="sng" dirty="0">
                <a:solidFill>
                  <a:schemeClr val="accent3"/>
                </a:solidFill>
                <a:latin typeface="+mn-ea"/>
              </a:rPr>
              <a:t> </a:t>
            </a:r>
            <a:r>
              <a:rPr lang="ja-JP" altLang="en-US" sz="1600" dirty="0" err="1">
                <a:solidFill>
                  <a:schemeClr val="accent3"/>
                </a:solidFill>
                <a:latin typeface="+mn-ea"/>
              </a:rPr>
              <a:t>への</a:t>
            </a:r>
            <a:r>
              <a:rPr lang="ja-JP" altLang="en-US" sz="1600">
                <a:solidFill>
                  <a:schemeClr val="accent3"/>
                </a:solidFill>
                <a:latin typeface="+mn-ea"/>
              </a:rPr>
              <a:t>協賛をご希望</a:t>
            </a:r>
            <a:r>
              <a:rPr lang="ja-JP" altLang="en-US" sz="1600" dirty="0">
                <a:solidFill>
                  <a:schemeClr val="accent3"/>
                </a:solidFill>
                <a:latin typeface="+mn-ea"/>
              </a:rPr>
              <a:t>の場合は、弊社担当営業または</a:t>
            </a:r>
            <a:r>
              <a:rPr lang="en-US" altLang="ja-JP" sz="1600" dirty="0">
                <a:solidFill>
                  <a:schemeClr val="accent3"/>
                </a:solidFill>
                <a:latin typeface="+mn-ea"/>
              </a:rPr>
              <a:t>Yahoo!</a:t>
            </a:r>
            <a:r>
              <a:rPr lang="ja-JP" altLang="en-US" sz="1600" dirty="0">
                <a:solidFill>
                  <a:schemeClr val="accent3"/>
                </a:solidFill>
                <a:latin typeface="+mn-ea"/>
              </a:rPr>
              <a:t>広告パートナーサポート宛に以下の</a:t>
            </a:r>
            <a:r>
              <a:rPr lang="ja-JP" altLang="en-US" sz="1600">
                <a:solidFill>
                  <a:schemeClr val="accent3"/>
                </a:solidFill>
                <a:latin typeface="+mn-ea"/>
              </a:rPr>
              <a:t>項目をご連絡ください。</a:t>
            </a:r>
            <a:endParaRPr lang="en-US" altLang="ja-JP" sz="1600" dirty="0">
              <a:solidFill>
                <a:schemeClr val="accent3"/>
              </a:solidFill>
              <a:latin typeface="+mn-ea"/>
            </a:endParaRPr>
          </a:p>
          <a:p>
            <a:r>
              <a:rPr lang="ja-JP" altLang="en-US" sz="1600">
                <a:solidFill>
                  <a:schemeClr val="accent3"/>
                </a:solidFill>
                <a:latin typeface="+mn-ea"/>
              </a:rPr>
              <a:t>回答</a:t>
            </a:r>
            <a:r>
              <a:rPr lang="ja-JP" altLang="en-US" sz="1600" dirty="0">
                <a:solidFill>
                  <a:schemeClr val="accent3"/>
                </a:solidFill>
                <a:latin typeface="+mn-ea"/>
              </a:rPr>
              <a:t>まで最大5営業日いただきます。</a:t>
            </a:r>
            <a:endParaRPr lang="en-US" altLang="ja-JP" sz="1600" dirty="0">
              <a:solidFill>
                <a:schemeClr val="accent3"/>
              </a:solidFill>
              <a:latin typeface="+mn-ea"/>
            </a:endParaRPr>
          </a:p>
        </p:txBody>
      </p:sp>
      <p:sp>
        <p:nvSpPr>
          <p:cNvPr id="8" name="正方形/長方形 7">
            <a:extLst>
              <a:ext uri="{FF2B5EF4-FFF2-40B4-BE49-F238E27FC236}">
                <a16:creationId xmlns:a16="http://schemas.microsoft.com/office/drawing/2014/main" id="{81D451D8-3820-F44F-B6D1-0267B5452DD1}"/>
              </a:ext>
            </a:extLst>
          </p:cNvPr>
          <p:cNvSpPr/>
          <p:nvPr/>
        </p:nvSpPr>
        <p:spPr>
          <a:xfrm>
            <a:off x="675982" y="2450827"/>
            <a:ext cx="9937104" cy="3539430"/>
          </a:xfrm>
          <a:prstGeom prst="rect">
            <a:avLst/>
          </a:prstGeom>
        </p:spPr>
        <p:txBody>
          <a:bodyPr wrap="square">
            <a:spAutoFit/>
          </a:bodyPr>
          <a:lstStyle/>
          <a:p>
            <a:r>
              <a:rPr lang="ja-JP" altLang="en-US" sz="1600" u="sng" dirty="0">
                <a:solidFill>
                  <a:schemeClr val="accent3"/>
                </a:solidFill>
                <a:latin typeface="+mn-ea"/>
              </a:rPr>
              <a:t>▼ご連絡いただきたい項目</a:t>
            </a:r>
            <a:endParaRPr lang="en-US" altLang="ja-JP" sz="1600" u="sng" dirty="0">
              <a:solidFill>
                <a:schemeClr val="accent3"/>
              </a:solidFill>
              <a:latin typeface="+mn-ea"/>
            </a:endParaRPr>
          </a:p>
          <a:p>
            <a:endParaRPr lang="en-US" altLang="ja-JP"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広告商品：Yahoo! </a:t>
            </a:r>
            <a:r>
              <a:rPr lang="en-US" altLang="ja-JP" sz="1600" dirty="0">
                <a:solidFill>
                  <a:schemeClr val="accent3"/>
                </a:solidFill>
                <a:latin typeface="+mn-ea"/>
              </a:rPr>
              <a:t>JAPAN SDGs </a:t>
            </a:r>
            <a:r>
              <a:rPr lang="ja-JP" altLang="en-US" sz="1600" dirty="0">
                <a:solidFill>
                  <a:schemeClr val="accent3"/>
                </a:solidFill>
                <a:latin typeface="+mn-ea"/>
              </a:rPr>
              <a:t>スポンサードコンテンツ</a:t>
            </a:r>
            <a:r>
              <a:rPr lang="en-US" altLang="ja-JP" sz="1600" dirty="0">
                <a:solidFill>
                  <a:schemeClr val="accent3"/>
                </a:solidFill>
                <a:latin typeface="+mn-ea"/>
              </a:rPr>
              <a:t>/</a:t>
            </a:r>
            <a:r>
              <a:rPr lang="ja-JP" altLang="en-US" sz="1600" dirty="0">
                <a:solidFill>
                  <a:schemeClr val="accent3"/>
                </a:solidFill>
                <a:latin typeface="+mn-ea"/>
              </a:rPr>
              <a:t>スポンサードコンテンツ</a:t>
            </a:r>
            <a:r>
              <a:rPr lang="en-US" altLang="ja-JP" sz="1600" dirty="0">
                <a:solidFill>
                  <a:schemeClr val="accent3"/>
                </a:solidFill>
                <a:latin typeface="+mn-ea"/>
              </a:rPr>
              <a:t> </a:t>
            </a:r>
            <a:r>
              <a:rPr lang="ja-JP" altLang="en-US" sz="1600" dirty="0">
                <a:solidFill>
                  <a:schemeClr val="accent3"/>
                </a:solidFill>
                <a:latin typeface="+mn-ea"/>
              </a:rPr>
              <a:t>ライト</a:t>
            </a:r>
          </a:p>
          <a:p>
            <a:pPr marL="171450" lvl="0" indent="-171450">
              <a:buFont typeface="Arial" panose="020B0604020202020204" pitchFamily="34" charset="0"/>
              <a:buChar char="•"/>
            </a:pPr>
            <a:r>
              <a:rPr lang="ja-JP" altLang="en-US" sz="1600" dirty="0">
                <a:solidFill>
                  <a:schemeClr val="accent3"/>
                </a:solidFill>
                <a:latin typeface="+mn-ea"/>
              </a:rPr>
              <a:t>広告主：</a:t>
            </a:r>
            <a:endParaRPr lang="en-US" altLang="ja-JP"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プロモーション商品・内容：</a:t>
            </a:r>
            <a:endParaRPr lang="en-US" altLang="ja-JP"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リンク先</a:t>
            </a:r>
            <a:r>
              <a:rPr lang="en-US" altLang="ja-JP" sz="1600" dirty="0">
                <a:solidFill>
                  <a:schemeClr val="accent3"/>
                </a:solidFill>
                <a:latin typeface="+mn-ea"/>
              </a:rPr>
              <a:t>URL:</a:t>
            </a:r>
            <a:endParaRPr lang="ja-JP" altLang="en-US"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ヤフー営業担当者：</a:t>
            </a:r>
          </a:p>
          <a:p>
            <a:pPr marL="171450" lvl="0" indent="-171450">
              <a:buFont typeface="Arial" panose="020B0604020202020204" pitchFamily="34" charset="0"/>
              <a:buChar char="•"/>
            </a:pPr>
            <a:r>
              <a:rPr lang="ja-JP" altLang="en-US" sz="1600" dirty="0">
                <a:solidFill>
                  <a:schemeClr val="accent3"/>
                </a:solidFill>
                <a:latin typeface="+mn-ea"/>
              </a:rPr>
              <a:t>代理店：</a:t>
            </a:r>
            <a:endParaRPr lang="en-US" altLang="ja-JP"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予約型対応アカウント</a:t>
            </a:r>
            <a:r>
              <a:rPr lang="en-US" altLang="ja-JP" sz="1600" dirty="0">
                <a:solidFill>
                  <a:schemeClr val="accent3"/>
                </a:solidFill>
                <a:latin typeface="+mn-ea"/>
              </a:rPr>
              <a:t>ID</a:t>
            </a:r>
            <a:r>
              <a:rPr lang="ja-JP" altLang="en-US" sz="1600" dirty="0">
                <a:solidFill>
                  <a:schemeClr val="accent3"/>
                </a:solidFill>
                <a:latin typeface="+mn-ea"/>
              </a:rPr>
              <a:t>（用意があれば）：</a:t>
            </a:r>
          </a:p>
          <a:p>
            <a:pPr marL="171450" lvl="0" indent="-171450">
              <a:buFont typeface="Arial" panose="020B0604020202020204" pitchFamily="34" charset="0"/>
              <a:buChar char="•"/>
            </a:pPr>
            <a:r>
              <a:rPr lang="ja-JP" altLang="en-US" sz="1600" dirty="0">
                <a:solidFill>
                  <a:schemeClr val="accent3"/>
                </a:solidFill>
                <a:latin typeface="+mn-ea"/>
              </a:rPr>
              <a:t>プラン名：</a:t>
            </a:r>
            <a:endParaRPr lang="en-US" altLang="ja-JP"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金額：</a:t>
            </a:r>
          </a:p>
          <a:p>
            <a:pPr marL="171450" lvl="0" indent="-171450">
              <a:buFont typeface="Arial" panose="020B0604020202020204" pitchFamily="34" charset="0"/>
              <a:buChar char="•"/>
            </a:pPr>
            <a:r>
              <a:rPr lang="ja-JP" altLang="en-US" sz="1600" dirty="0">
                <a:solidFill>
                  <a:schemeClr val="accent3"/>
                </a:solidFill>
                <a:latin typeface="+mn-ea"/>
              </a:rPr>
              <a:t>スポンサードコンテンツで実現したいこと（コンテンツイメージなど）：</a:t>
            </a:r>
            <a:endParaRPr lang="en-US" altLang="ja-JP" sz="1600" dirty="0">
              <a:solidFill>
                <a:schemeClr val="accent3"/>
              </a:solidFill>
              <a:latin typeface="+mn-ea"/>
            </a:endParaRPr>
          </a:p>
          <a:p>
            <a:pPr marL="171450" lvl="0" indent="-171450">
              <a:buFont typeface="Arial" panose="020B0604020202020204" pitchFamily="34" charset="0"/>
              <a:buChar char="•"/>
            </a:pPr>
            <a:r>
              <a:rPr lang="ja-JP" altLang="en-US" sz="1600" dirty="0">
                <a:solidFill>
                  <a:schemeClr val="accent3"/>
                </a:solidFill>
                <a:latin typeface="+mn-ea"/>
              </a:rPr>
              <a:t>懸念点：</a:t>
            </a:r>
          </a:p>
          <a:p>
            <a:pPr marL="171450" lvl="0" indent="-171450">
              <a:buFont typeface="Arial" panose="020B0604020202020204" pitchFamily="34" charset="0"/>
              <a:buChar char="•"/>
            </a:pPr>
            <a:r>
              <a:rPr lang="ja-JP" altLang="en-US" sz="1600" dirty="0">
                <a:solidFill>
                  <a:schemeClr val="accent3"/>
                </a:solidFill>
                <a:latin typeface="+mn-ea"/>
              </a:rPr>
              <a:t>備考：</a:t>
            </a:r>
            <a:endParaRPr lang="en-US" altLang="ja-JP" sz="1600" dirty="0">
              <a:solidFill>
                <a:schemeClr val="accent3"/>
              </a:solidFill>
              <a:latin typeface="+mn-ea"/>
            </a:endParaRPr>
          </a:p>
        </p:txBody>
      </p:sp>
    </p:spTree>
    <p:extLst>
      <p:ext uri="{BB962C8B-B14F-4D97-AF65-F5344CB8AC3E}">
        <p14:creationId xmlns:p14="http://schemas.microsoft.com/office/powerpoint/2010/main" val="4061216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5" y="1274209"/>
            <a:ext cx="11233149" cy="418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accent3"/>
                </a:solidFill>
                <a:latin typeface="メイリオ"/>
                <a:ea typeface="メイリオ"/>
              </a:rPr>
              <a:t>「</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サービスロゴ」＋「広告・広告主体者表記」を必ずセットで掲載。</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6"/>
                </a:solidFill>
                <a:latin typeface="メイリオ"/>
                <a:ea typeface="メイリオ"/>
              </a:rPr>
              <a:t>上記</a:t>
            </a:r>
            <a:r>
              <a:rPr lang="en-US" altLang="ja-JP" sz="1200" kern="0" dirty="0">
                <a:solidFill>
                  <a:schemeClr val="accent6"/>
                </a:solidFill>
                <a:latin typeface="メイリオ"/>
                <a:ea typeface="メイリオ"/>
              </a:rPr>
              <a:t>2</a:t>
            </a:r>
            <a:r>
              <a:rPr lang="ja-JP" altLang="en-US" sz="1200" kern="0" dirty="0">
                <a:solidFill>
                  <a:schemeClr val="accent6"/>
                </a:solidFill>
                <a:latin typeface="メイリオ"/>
                <a:ea typeface="メイリオ"/>
              </a:rPr>
              <a:t>要素は最大限離す必要があるため、以下のいずれかの通り対角線上に配置。</a:t>
            </a:r>
            <a:r>
              <a:rPr lang="en-US" altLang="ja-JP" sz="1200" kern="0" dirty="0">
                <a:solidFill>
                  <a:schemeClr val="accent6"/>
                </a:solidFill>
                <a:latin typeface="メイリオ"/>
                <a:ea typeface="メイリオ"/>
              </a:rPr>
              <a:t/>
            </a:r>
            <a:br>
              <a:rPr lang="en-US" altLang="ja-JP" sz="1200" kern="0" dirty="0">
                <a:solidFill>
                  <a:schemeClr val="accent6"/>
                </a:solidFill>
                <a:latin typeface="メイリオ"/>
                <a:ea typeface="メイリオ"/>
              </a:rPr>
            </a:br>
            <a:r>
              <a:rPr lang="ja-JP" altLang="en-US" sz="1200" kern="0" dirty="0">
                <a:solidFill>
                  <a:srgbClr val="545454"/>
                </a:solidFill>
                <a:latin typeface="メイリオ"/>
                <a:ea typeface="メイリオ"/>
              </a:rPr>
              <a:t>①</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サービスロゴ：左上、広告・広告主体者表記：右下</a:t>
            </a:r>
            <a:r>
              <a:rPr lang="en-US" altLang="ja-JP" sz="1200" kern="0" dirty="0">
                <a:solidFill>
                  <a:srgbClr val="545454"/>
                </a:solidFill>
                <a:latin typeface="メイリオ"/>
                <a:ea typeface="メイリオ"/>
              </a:rPr>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サービスロゴ：右上、広告・広告主体者表記：左下</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サービスロゴは、視認性を確保できるサイズで掲載。</a:t>
            </a:r>
            <a:r>
              <a:rPr lang="en-US" altLang="ja-JP" sz="1200" kern="0" dirty="0">
                <a:solidFill>
                  <a:srgbClr val="545454"/>
                </a:solidFill>
                <a:latin typeface="メイリオ"/>
                <a:ea typeface="メイリオ"/>
              </a:rPr>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その他、使用にあたっては別紙「</a:t>
            </a:r>
            <a:r>
              <a:rPr lang="ja-JP" altLang="en-US" sz="1200" dirty="0">
                <a:solidFill>
                  <a:srgbClr val="545454"/>
                </a:solidFill>
                <a:latin typeface="メイリオ" panose="020B0604030504040204" pitchFamily="50" charset="-128"/>
                <a:ea typeface="メイリオ" panose="020B0604030504040204" pitchFamily="50" charset="-128"/>
                <a:hlinkClick r:id="rId3"/>
              </a:rPr>
              <a:t>タイアップ広告セールスシート</a:t>
            </a:r>
            <a:r>
              <a:rPr lang="ja-JP" altLang="en-US" sz="1200" kern="0" dirty="0">
                <a:solidFill>
                  <a:srgbClr val="545454"/>
                </a:solidFill>
                <a:latin typeface="メイリオ"/>
                <a:ea typeface="メイリオ"/>
              </a:rPr>
              <a:t>」 </a:t>
            </a:r>
            <a:r>
              <a:rPr lang="en" altLang="ja-JP" sz="1200" kern="0" dirty="0">
                <a:solidFill>
                  <a:srgbClr val="545454"/>
                </a:solidFill>
                <a:latin typeface="メイリオ"/>
                <a:ea typeface="メイリオ"/>
              </a:rPr>
              <a:t>P9</a:t>
            </a:r>
            <a:r>
              <a:rPr lang="ja-JP" altLang="en" sz="1200" kern="0" dirty="0">
                <a:solidFill>
                  <a:srgbClr val="545454"/>
                </a:solidFill>
                <a:latin typeface="メイリオ"/>
                <a:ea typeface="メイリオ"/>
              </a:rPr>
              <a:t>～</a:t>
            </a:r>
            <a:r>
              <a:rPr lang="en" altLang="ja-JP" sz="1200" kern="0" dirty="0">
                <a:solidFill>
                  <a:srgbClr val="545454"/>
                </a:solidFill>
                <a:latin typeface="メイリオ"/>
                <a:ea typeface="メイリオ"/>
              </a:rPr>
              <a:t>18</a:t>
            </a:r>
            <a:r>
              <a:rPr lang="ja-JP" altLang="en-US" sz="1200" kern="0" dirty="0">
                <a:solidFill>
                  <a:srgbClr val="545454"/>
                </a:solidFill>
                <a:latin typeface="メイリオ"/>
                <a:ea typeface="メイリオ"/>
              </a:rPr>
              <a:t>のブランドガイドラインを遵守。</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サービスロゴ」は弊社担当営業より送付。</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広告・広告主体者表記は、以下いずれかの表記、形式で掲載。 </a:t>
            </a:r>
            <a:r>
              <a:rPr lang="en-US" altLang="ja-JP" sz="1200" kern="0" dirty="0">
                <a:solidFill>
                  <a:srgbClr val="545454"/>
                </a:solidFill>
                <a:latin typeface="メイリオ"/>
                <a:ea typeface="メイリオ"/>
              </a:rPr>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①提供：クライアント名（テキスト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r>
              <a:rPr lang="en-US" altLang="ja-JP" sz="1200" kern="0" dirty="0">
                <a:solidFill>
                  <a:srgbClr val="545454"/>
                </a:solidFill>
                <a:latin typeface="メイリオ"/>
                <a:ea typeface="メイリオ"/>
              </a:rPr>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Sponsored by </a:t>
            </a:r>
            <a:r>
              <a:rPr lang="ja-JP" altLang="en-US" sz="1200" kern="0" dirty="0">
                <a:solidFill>
                  <a:srgbClr val="545454"/>
                </a:solidFill>
                <a:latin typeface="メイリオ"/>
                <a:ea typeface="メイリオ"/>
              </a:rPr>
              <a:t>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r>
              <a:rPr lang="en-US" altLang="ja-JP" sz="1200" kern="0" dirty="0">
                <a:solidFill>
                  <a:srgbClr val="545454"/>
                </a:solidFill>
                <a:latin typeface="メイリオ"/>
                <a:ea typeface="メイリオ"/>
              </a:rPr>
              <a:t/>
            </a:r>
            <a:br>
              <a:rPr lang="en-US" altLang="ja-JP" sz="12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広告・広告主体者表記は、</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サービスロゴの</a:t>
            </a:r>
            <a:r>
              <a:rPr lang="en-US" altLang="ja-JP" sz="1000" kern="0" dirty="0">
                <a:solidFill>
                  <a:srgbClr val="545454"/>
                </a:solidFill>
                <a:latin typeface="メイリオ"/>
                <a:ea typeface="メイリオ"/>
              </a:rPr>
              <a:t>60%</a:t>
            </a:r>
            <a:r>
              <a:rPr lang="ja-JP" altLang="en-US" sz="1000" kern="0" dirty="0">
                <a:solidFill>
                  <a:srgbClr val="545454"/>
                </a:solidFill>
                <a:latin typeface="メイリオ"/>
                <a:ea typeface="メイリオ"/>
              </a:rPr>
              <a:t>～</a:t>
            </a:r>
            <a:r>
              <a:rPr lang="en-US" altLang="ja-JP" sz="1000" kern="0" dirty="0">
                <a:solidFill>
                  <a:srgbClr val="545454"/>
                </a:solidFill>
                <a:latin typeface="メイリオ"/>
                <a:ea typeface="メイリオ"/>
              </a:rPr>
              <a:t>100%</a:t>
            </a:r>
            <a:r>
              <a:rPr lang="ja-JP" altLang="en-US" sz="1000" kern="0" dirty="0">
                <a:solidFill>
                  <a:srgbClr val="545454"/>
                </a:solidFill>
                <a:latin typeface="メイリオ"/>
                <a:ea typeface="メイリオ"/>
              </a:rPr>
              <a:t>サイズを目安とする。</a:t>
            </a:r>
            <a:r>
              <a:rPr lang="en-US" altLang="ja-JP" sz="1000" kern="0" dirty="0">
                <a:solidFill>
                  <a:srgbClr val="545454"/>
                </a:solidFill>
                <a:latin typeface="メイリオ"/>
                <a:ea typeface="メイリオ"/>
              </a:rPr>
              <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ロゴの場合、「提供」「</a:t>
            </a:r>
            <a:r>
              <a:rPr lang="en" altLang="ja-JP" sz="1000" kern="0" dirty="0">
                <a:solidFill>
                  <a:srgbClr val="545454"/>
                </a:solidFill>
                <a:latin typeface="メイリオ"/>
                <a:ea typeface="メイリオ"/>
              </a:rPr>
              <a:t>Sponsored by</a:t>
            </a:r>
            <a:r>
              <a:rPr lang="ja-JP" altLang="en" sz="1000" kern="0" dirty="0">
                <a:solidFill>
                  <a:srgbClr val="545454"/>
                </a:solidFill>
                <a:latin typeface="メイリオ"/>
                <a:ea typeface="メイリオ"/>
              </a:rPr>
              <a:t>」</a:t>
            </a:r>
            <a:r>
              <a:rPr lang="ja-JP" altLang="en-US" sz="1000" kern="0" dirty="0">
                <a:solidFill>
                  <a:srgbClr val="545454"/>
                </a:solidFill>
                <a:latin typeface="メイリオ"/>
                <a:ea typeface="メイリオ"/>
              </a:rPr>
              <a:t>の広告表記は非表示でも可。</a:t>
            </a:r>
            <a:r>
              <a:rPr lang="en-US" altLang="ja-JP" sz="1000" kern="0" dirty="0">
                <a:solidFill>
                  <a:srgbClr val="545454"/>
                </a:solidFill>
                <a:latin typeface="メイリオ"/>
                <a:ea typeface="メイリオ"/>
              </a:rPr>
              <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広告に適用される「広告掲載基準」において「主体者の明示」が規定されています。</a:t>
            </a:r>
            <a:r>
              <a:rPr lang="en-US" altLang="ja-JP" sz="1000" kern="0" dirty="0">
                <a:solidFill>
                  <a:srgbClr val="545454"/>
                </a:solidFill>
                <a:latin typeface="メイリオ"/>
                <a:ea typeface="メイリオ"/>
              </a:rPr>
              <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（参照）</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広告ヘルプページ：</a:t>
            </a:r>
            <a:r>
              <a:rPr lang="en" altLang="ja-JP" sz="1000" kern="0" dirty="0">
                <a:solidFill>
                  <a:srgbClr val="545454"/>
                </a:solidFill>
                <a:latin typeface="メイリオ"/>
                <a:ea typeface="メイリオ"/>
                <a:hlinkClick r:id="rId4"/>
              </a:rPr>
              <a:t>https://ads-help.yahoo.co.jp/yahooads/guideline/articledetail?lan=ja&amp;aid=1617&amp;o=default</a:t>
            </a:r>
            <a:r>
              <a:rPr lang="en" altLang="ja-JP" sz="1000" kern="0" dirty="0">
                <a:solidFill>
                  <a:srgbClr val="545454"/>
                </a:solidFill>
                <a:latin typeface="メイリオ"/>
                <a:ea typeface="メイリオ"/>
              </a:rPr>
              <a:t/>
            </a:r>
            <a:br>
              <a:rPr lang="en"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 altLang="ja-JP" sz="1000" kern="0" dirty="0">
                <a:solidFill>
                  <a:srgbClr val="545454"/>
                </a:solidFill>
                <a:latin typeface="メイリオ"/>
                <a:ea typeface="メイリオ"/>
              </a:rPr>
              <a:t>1.</a:t>
            </a:r>
            <a:r>
              <a:rPr lang="ja-JP" altLang="en-US" sz="1000" kern="0" dirty="0">
                <a:solidFill>
                  <a:srgbClr val="545454"/>
                </a:solidFill>
                <a:latin typeface="メイリオ"/>
                <a:ea typeface="メイリオ"/>
              </a:rPr>
              <a:t>会社名、ブランド名、商品名、サービス名のいずれかのロゴマークの表記商品写真などでの代替はできません。</a:t>
            </a:r>
            <a:r>
              <a:rPr lang="en-US" altLang="ja-JP" sz="1000" kern="0" dirty="0">
                <a:solidFill>
                  <a:srgbClr val="545454"/>
                </a:solidFill>
                <a:latin typeface="メイリオ"/>
                <a:ea typeface="メイリオ"/>
              </a:rPr>
              <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また、商標登録されていないものを使用する場合は、必ず会社名も明記してください。</a:t>
            </a:r>
            <a:r>
              <a:rPr lang="en-US" altLang="ja-JP" sz="1000" kern="0" dirty="0">
                <a:solidFill>
                  <a:srgbClr val="545454"/>
                </a:solidFill>
                <a:latin typeface="メイリオ"/>
                <a:ea typeface="メイリオ"/>
              </a:rPr>
              <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US" altLang="ja-JP" sz="1000" kern="0" dirty="0">
                <a:solidFill>
                  <a:srgbClr val="545454"/>
                </a:solidFill>
                <a:latin typeface="メイリオ"/>
                <a:ea typeface="メイリオ"/>
              </a:rPr>
              <a:t>2.</a:t>
            </a:r>
            <a:r>
              <a:rPr lang="ja-JP" altLang="en-US" sz="1000" kern="0" dirty="0">
                <a:solidFill>
                  <a:srgbClr val="545454"/>
                </a:solidFill>
                <a:latin typeface="メイリオ"/>
                <a:ea typeface="メイリオ"/>
              </a:rPr>
              <a:t>「提供：○○」などの表記</a:t>
            </a:r>
            <a:endParaRPr lang="en-US" altLang="ja-JP" sz="1000" kern="0" dirty="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grpSp>
      <p:pic>
        <p:nvPicPr>
          <p:cNvPr id="3" name="図 2">
            <a:extLst>
              <a:ext uri="{FF2B5EF4-FFF2-40B4-BE49-F238E27FC236}">
                <a16:creationId xmlns:a16="http://schemas.microsoft.com/office/drawing/2014/main" id="{C22BB3E2-0B8D-4B42-AF95-D63840D192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13934" y="1368985"/>
            <a:ext cx="741265" cy="254000"/>
          </a:xfrm>
          <a:prstGeom prst="rect">
            <a:avLst/>
          </a:prstGeom>
        </p:spPr>
      </p:pic>
    </p:spTree>
    <p:extLst>
      <p:ext uri="{BB962C8B-B14F-4D97-AF65-F5344CB8AC3E}">
        <p14:creationId xmlns:p14="http://schemas.microsoft.com/office/powerpoint/2010/main" val="4201277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参考商品：</a:t>
            </a:r>
            <a:r>
              <a:rPr lang="en-US" altLang="ja-JP" dirty="0"/>
              <a:t>SDGs</a:t>
            </a:r>
            <a:r>
              <a:rPr lang="ja-JP" altLang="en-US"/>
              <a:t>関心層への広告配信</a:t>
            </a:r>
            <a:endParaRPr lang="en-US" altLang="ja-JP" dirty="0"/>
          </a:p>
          <a:p>
            <a:r>
              <a:rPr lang="ja-JP" altLang="en-US"/>
              <a:t>オーディエンスリスト（ヤフー提供）</a:t>
            </a:r>
            <a:r>
              <a:rPr lang="en-US" altLang="ja-JP" dirty="0"/>
              <a:t> SDGs</a:t>
            </a:r>
            <a:r>
              <a:rPr lang="ja-JP" altLang="en-US"/>
              <a:t>ターゲティング</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9DAB741D-954F-C74F-A57A-D8DEBB4832DA}"/>
              </a:ext>
            </a:extLst>
          </p:cNvPr>
          <p:cNvGraphicFramePr>
            <a:graphicFrameLocks noGrp="1"/>
          </p:cNvGraphicFramePr>
          <p:nvPr>
            <p:extLst>
              <p:ext uri="{D42A27DB-BD31-4B8C-83A1-F6EECF244321}">
                <p14:modId xmlns:p14="http://schemas.microsoft.com/office/powerpoint/2010/main" val="125161299"/>
              </p:ext>
            </p:extLst>
          </p:nvPr>
        </p:nvGraphicFramePr>
        <p:xfrm>
          <a:off x="306000" y="1155700"/>
          <a:ext cx="6043999" cy="5143501"/>
        </p:xfrm>
        <a:graphic>
          <a:graphicData uri="http://schemas.openxmlformats.org/drawingml/2006/table">
            <a:tbl>
              <a:tblPr firstCol="1" bandRow="1"/>
              <a:tblGrid>
                <a:gridCol w="1543627">
                  <a:extLst>
                    <a:ext uri="{9D8B030D-6E8A-4147-A177-3AD203B41FA5}">
                      <a16:colId xmlns:a16="http://schemas.microsoft.com/office/drawing/2014/main" val="598637953"/>
                    </a:ext>
                  </a:extLst>
                </a:gridCol>
                <a:gridCol w="3189274">
                  <a:extLst>
                    <a:ext uri="{9D8B030D-6E8A-4147-A177-3AD203B41FA5}">
                      <a16:colId xmlns:a16="http://schemas.microsoft.com/office/drawing/2014/main" val="240533709"/>
                    </a:ext>
                  </a:extLst>
                </a:gridCol>
                <a:gridCol w="635363">
                  <a:extLst>
                    <a:ext uri="{9D8B030D-6E8A-4147-A177-3AD203B41FA5}">
                      <a16:colId xmlns:a16="http://schemas.microsoft.com/office/drawing/2014/main" val="4205928780"/>
                    </a:ext>
                  </a:extLst>
                </a:gridCol>
                <a:gridCol w="675735">
                  <a:extLst>
                    <a:ext uri="{9D8B030D-6E8A-4147-A177-3AD203B41FA5}">
                      <a16:colId xmlns:a16="http://schemas.microsoft.com/office/drawing/2014/main" val="619424789"/>
                    </a:ext>
                  </a:extLst>
                </a:gridCol>
              </a:tblGrid>
              <a:tr h="379785">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1" i="0" u="none" strike="noStrike" dirty="0">
                          <a:solidFill>
                            <a:schemeClr val="bg1"/>
                          </a:solidFill>
                          <a:effectLst/>
                          <a:latin typeface="+mn-ea"/>
                          <a:ea typeface="+mn-ea"/>
                        </a:rPr>
                        <a:t>グループ名</a:t>
                      </a:r>
                      <a:endParaRPr lang="en-US" altLang="ja-JP" sz="1050" b="1" i="0" u="none" strike="noStrike" dirty="0">
                        <a:solidFill>
                          <a:schemeClr val="bg1"/>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1" i="0" u="none" strike="noStrike" dirty="0">
                          <a:solidFill>
                            <a:schemeClr val="bg1"/>
                          </a:solidFill>
                          <a:effectLst/>
                          <a:latin typeface="+mn-ea"/>
                          <a:ea typeface="+mn-ea"/>
                        </a:rPr>
                        <a:t>オーディエンスリスト名</a:t>
                      </a:r>
                      <a:endParaRPr lang="en-US" altLang="ja-JP" sz="1050" b="1" i="0" u="none" strike="noStrike" dirty="0">
                        <a:solidFill>
                          <a:schemeClr val="bg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1" i="0" u="none" strike="noStrike" dirty="0">
                          <a:solidFill>
                            <a:schemeClr val="bg1"/>
                          </a:solidFill>
                          <a:effectLst/>
                          <a:latin typeface="+mn-ea"/>
                          <a:ea typeface="+mn-ea"/>
                        </a:rPr>
                        <a:t>ターゲティング係数</a:t>
                      </a:r>
                      <a:endParaRPr lang="en-US" altLang="ja-JP" sz="1050" b="1" i="0" u="none" strike="noStrike" dirty="0">
                        <a:solidFill>
                          <a:schemeClr val="bg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hMerge="1">
                  <a:txBody>
                    <a:bodyPr/>
                    <a:lstStyle/>
                    <a:p>
                      <a:endParaRPr kumimoji="1" lang="ja-JP" altLang="en-US"/>
                    </a:p>
                  </a:txBody>
                  <a:tcPr/>
                </a:tc>
                <a:extLst>
                  <a:ext uri="{0D108BD9-81ED-4DB2-BD59-A6C34878D82A}">
                    <a16:rowId xmlns:a16="http://schemas.microsoft.com/office/drawing/2014/main" val="940179995"/>
                  </a:ext>
                </a:extLst>
              </a:tr>
              <a:tr h="243106">
                <a:tc vMerge="1">
                  <a:txBody>
                    <a:bodyPr/>
                    <a:lstStyle/>
                    <a:p>
                      <a:pPr algn="ctr" fontAlgn="ctr"/>
                      <a:endParaRPr lang="en-US" altLang="ja-JP" sz="900" b="1" i="0" u="none" strike="noStrike" dirty="0">
                        <a:solidFill>
                          <a:schemeClr val="bg1"/>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vMerge="1">
                  <a:txBody>
                    <a:bodyPr/>
                    <a:lstStyle/>
                    <a:p>
                      <a:pPr algn="ctr" fontAlgn="ctr"/>
                      <a:endParaRPr lang="en-US" altLang="ja-JP" sz="900" b="1" i="0" u="none" strike="noStrike" dirty="0">
                        <a:solidFill>
                          <a:schemeClr val="bg1"/>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F7F7F"/>
                    </a:solidFill>
                  </a:tcPr>
                </a:tc>
                <a:tc>
                  <a:txBody>
                    <a:bodyPr/>
                    <a:lstStyle/>
                    <a:p>
                      <a:pPr algn="ctr" fontAlgn="ctr"/>
                      <a:r>
                        <a:rPr lang="ja-JP" altLang="en-US" sz="1050" b="1" i="0" u="none" strike="noStrike" dirty="0">
                          <a:solidFill>
                            <a:schemeClr val="bg1"/>
                          </a:solidFill>
                          <a:effectLst/>
                          <a:latin typeface="+mn-ea"/>
                          <a:ea typeface="+mn-ea"/>
                        </a:rPr>
                        <a:t>配信</a:t>
                      </a:r>
                      <a:endParaRPr lang="en-US" altLang="ja-JP" sz="1050" b="1" i="0" u="none" strike="noStrike" dirty="0">
                        <a:solidFill>
                          <a:schemeClr val="bg1"/>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ja-JP" altLang="en-US" sz="1050" b="1" i="0" u="none" strike="noStrike" dirty="0">
                          <a:solidFill>
                            <a:schemeClr val="bg1"/>
                          </a:solidFill>
                          <a:effectLst/>
                          <a:latin typeface="+mn-ea"/>
                          <a:ea typeface="+mn-ea"/>
                        </a:rPr>
                        <a:t>除外</a:t>
                      </a:r>
                      <a:endParaRPr lang="en-US" altLang="ja-JP" sz="1050" b="1" i="0" u="none" strike="noStrike" dirty="0">
                        <a:solidFill>
                          <a:schemeClr val="bg1"/>
                        </a:solidFill>
                        <a:effectLst/>
                        <a:latin typeface="+mn-ea"/>
                        <a:ea typeface="+mn-ea"/>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1508695905"/>
                  </a:ext>
                </a:extLst>
              </a:tr>
              <a:tr h="251145">
                <a:tc rowSpan="1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dirty="0">
                          <a:latin typeface="+mn-ea"/>
                          <a:ea typeface="+mn-ea"/>
                        </a:rPr>
                        <a:t>SDGs</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ターゲティング</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貧困をなくそう</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3931917948"/>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飢餓をゼロに</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すべての人に健康と福祉を</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2463668774"/>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質の高い教育をみんなに</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67014782"/>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ジェンダー平等を実現しよう</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800480174"/>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安全な水とトイレを世界中に</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エネルギーをみんなにそしてクリーンに</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3256108755"/>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働きがいも経済成長も</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14602142"/>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産業と技術革新の基盤をつくろう</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2771874848"/>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人や国の不平等をなくそう</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332261419"/>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住み続けられるまちづくりを</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2112777398"/>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つくる責任つかう責任</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600897883"/>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気候変動に具体的な対策を</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507345742"/>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海の豊かさを守ろう</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87340576"/>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陸の豊かさを守ろう</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4206462233"/>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平和と平等をすべての人に</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49165473"/>
                  </a:ext>
                </a:extLst>
              </a:tr>
              <a:tr h="251145">
                <a:tc v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chemeClr val="tx1">
                              <a:lumMod val="65000"/>
                              <a:lumOff val="35000"/>
                            </a:schemeClr>
                          </a:solidFill>
                          <a:effectLst/>
                          <a:latin typeface="+mn-ea"/>
                          <a:ea typeface="+mn-ea"/>
                        </a:rPr>
                        <a:t>SDGs_</a:t>
                      </a:r>
                      <a:r>
                        <a:rPr lang="ja-JP" altLang="en-US" sz="1050" b="0" i="0" u="none" strike="noStrike" dirty="0">
                          <a:solidFill>
                            <a:schemeClr val="tx1">
                              <a:lumMod val="65000"/>
                              <a:lumOff val="35000"/>
                            </a:schemeClr>
                          </a:solidFill>
                          <a:effectLst/>
                          <a:latin typeface="+mn-ea"/>
                          <a:ea typeface="+mn-ea"/>
                        </a:rPr>
                        <a:t>パートナーシップで目標を達成しよう</a:t>
                      </a:r>
                    </a:p>
                  </a:txBody>
                  <a:tcPr marL="6350" marR="6350" marT="635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n-ea"/>
                          <a:ea typeface="+mn-ea"/>
                          <a:cs typeface="+mn-cs"/>
                        </a:rPr>
                        <a:t>倍</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n-ea"/>
                        <a:ea typeface="+mn-ea"/>
                        <a:cs typeface="+mn-cs"/>
                      </a:endParaRPr>
                    </a:p>
                  </a:txBody>
                  <a:tcPr marL="6350" marR="6350" marT="6350"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90000"/>
                      </a:schemeClr>
                    </a:solidFill>
                  </a:tcPr>
                </a:tc>
                <a:extLst>
                  <a:ext uri="{0D108BD9-81ED-4DB2-BD59-A6C34878D82A}">
                    <a16:rowId xmlns:a16="http://schemas.microsoft.com/office/drawing/2014/main" val="494472131"/>
                  </a:ext>
                </a:extLst>
              </a:tr>
            </a:tbl>
          </a:graphicData>
        </a:graphic>
      </p:graphicFrame>
      <p:sp>
        <p:nvSpPr>
          <p:cNvPr id="8" name="テキスト ボックス 7">
            <a:extLst>
              <a:ext uri="{FF2B5EF4-FFF2-40B4-BE49-F238E27FC236}">
                <a16:creationId xmlns:a16="http://schemas.microsoft.com/office/drawing/2014/main" id="{0D475BBA-A6B3-BD4A-ADCA-B7D7DAA561C2}"/>
              </a:ext>
            </a:extLst>
          </p:cNvPr>
          <p:cNvSpPr txBox="1"/>
          <p:nvPr/>
        </p:nvSpPr>
        <p:spPr>
          <a:xfrm>
            <a:off x="6467356" y="1596707"/>
            <a:ext cx="5032147" cy="3447098"/>
          </a:xfrm>
          <a:prstGeom prst="rect">
            <a:avLst/>
          </a:prstGeom>
          <a:noFill/>
        </p:spPr>
        <p:txBody>
          <a:bodyPr wrap="none" rtlCol="0">
            <a:spAutoFit/>
          </a:bodyPr>
          <a:lstStyle/>
          <a:p>
            <a:pPr algn="l"/>
            <a:r>
              <a:rPr lang="en-US" altLang="ja-JP" sz="1600" b="1" dirty="0">
                <a:solidFill>
                  <a:schemeClr val="accent3"/>
                </a:solidFill>
                <a:latin typeface="+mn-ea"/>
              </a:rPr>
              <a:t>SDGs</a:t>
            </a:r>
            <a:r>
              <a:rPr lang="ja-JP" altLang="en-US" sz="1600" b="1" dirty="0">
                <a:solidFill>
                  <a:schemeClr val="accent3"/>
                </a:solidFill>
                <a:latin typeface="+mn-ea"/>
              </a:rPr>
              <a:t>および各目標への関心層に向けて配信可能な</a:t>
            </a:r>
            <a:endParaRPr lang="en-US" altLang="ja-JP" sz="1600" b="1" dirty="0">
              <a:solidFill>
                <a:schemeClr val="accent3"/>
              </a:solidFill>
              <a:latin typeface="+mn-ea"/>
            </a:endParaRPr>
          </a:p>
          <a:p>
            <a:pPr algn="l"/>
            <a:r>
              <a:rPr lang="ja-JP" altLang="en-US" sz="1600" b="1" dirty="0">
                <a:solidFill>
                  <a:schemeClr val="accent3"/>
                </a:solidFill>
                <a:latin typeface="+mn-ea"/>
              </a:rPr>
              <a:t>オーディエンスリスト（ヤフー</a:t>
            </a:r>
            <a:r>
              <a:rPr lang="ja-JP" altLang="en-US" sz="1600" b="1">
                <a:solidFill>
                  <a:schemeClr val="accent3"/>
                </a:solidFill>
                <a:latin typeface="+mn-ea"/>
              </a:rPr>
              <a:t>提供）</a:t>
            </a:r>
            <a:endParaRPr lang="en-US" altLang="ja-JP" sz="1600" b="1" dirty="0">
              <a:solidFill>
                <a:schemeClr val="accent3"/>
              </a:solidFill>
              <a:latin typeface="+mn-ea"/>
            </a:endParaRPr>
          </a:p>
          <a:p>
            <a:pPr algn="l"/>
            <a:r>
              <a:rPr lang="en-US" altLang="ja-JP" sz="1600" b="1" dirty="0">
                <a:solidFill>
                  <a:schemeClr val="accent3"/>
                </a:solidFill>
                <a:latin typeface="+mn-ea"/>
              </a:rPr>
              <a:t>SDGs</a:t>
            </a:r>
            <a:r>
              <a:rPr lang="ja-JP" altLang="en-US" sz="1600" b="1">
                <a:solidFill>
                  <a:schemeClr val="accent3"/>
                </a:solidFill>
                <a:latin typeface="+mn-ea"/>
              </a:rPr>
              <a:t>ターゲティングをご利用いただけます</a:t>
            </a:r>
            <a:endParaRPr kumimoji="1" lang="en-US" altLang="ja-JP" sz="1600" b="1" dirty="0">
              <a:solidFill>
                <a:schemeClr val="accent3"/>
              </a:solidFill>
              <a:latin typeface="+mn-ea"/>
            </a:endParaRPr>
          </a:p>
          <a:p>
            <a:pPr algn="l"/>
            <a:endParaRPr lang="en-US" altLang="ja-JP" sz="1600" dirty="0">
              <a:solidFill>
                <a:schemeClr val="accent3"/>
              </a:solidFill>
              <a:latin typeface="+mn-ea"/>
            </a:endParaRPr>
          </a:p>
          <a:p>
            <a:pPr algn="l"/>
            <a:r>
              <a:rPr kumimoji="1" lang="ja-JP" altLang="en-US" sz="1400" dirty="0">
                <a:solidFill>
                  <a:schemeClr val="accent3"/>
                </a:solidFill>
                <a:latin typeface="+mn-ea"/>
              </a:rPr>
              <a:t>特徴１：オーディエンスリストターゲティングとは、</a:t>
            </a:r>
            <a:endParaRPr kumimoji="1" lang="en-US" altLang="ja-JP" sz="1400" dirty="0">
              <a:solidFill>
                <a:schemeClr val="accent3"/>
              </a:solidFill>
              <a:latin typeface="+mn-ea"/>
            </a:endParaRPr>
          </a:p>
          <a:p>
            <a:pPr algn="l"/>
            <a:r>
              <a:rPr lang="ja-JP" altLang="en-US" sz="1400" dirty="0">
                <a:solidFill>
                  <a:schemeClr val="accent3"/>
                </a:solidFill>
                <a:latin typeface="+mn-ea"/>
              </a:rPr>
              <a:t>　</a:t>
            </a:r>
            <a:r>
              <a:rPr lang="en-US" altLang="ja-JP" sz="1400" dirty="0">
                <a:solidFill>
                  <a:schemeClr val="accent3"/>
                </a:solidFill>
                <a:latin typeface="+mn-ea"/>
              </a:rPr>
              <a:t>100</a:t>
            </a:r>
            <a:r>
              <a:rPr lang="ja-JP" altLang="en-US" sz="1400" dirty="0">
                <a:solidFill>
                  <a:schemeClr val="accent3"/>
                </a:solidFill>
                <a:latin typeface="+mn-ea"/>
              </a:rPr>
              <a:t>以上のサービスを有する</a:t>
            </a:r>
            <a:r>
              <a:rPr lang="en-US" altLang="ja-JP" sz="1400" dirty="0">
                <a:solidFill>
                  <a:schemeClr val="accent3"/>
                </a:solidFill>
                <a:latin typeface="+mn-ea"/>
              </a:rPr>
              <a:t>Yahoo! JAPAN</a:t>
            </a:r>
            <a:r>
              <a:rPr lang="ja-JP" altLang="en-US" sz="1400" dirty="0">
                <a:solidFill>
                  <a:schemeClr val="accent3"/>
                </a:solidFill>
                <a:latin typeface="+mn-ea"/>
              </a:rPr>
              <a:t>の</a:t>
            </a:r>
            <a:r>
              <a:rPr kumimoji="1" lang="ja-JP" altLang="en-US" sz="1400" dirty="0">
                <a:solidFill>
                  <a:schemeClr val="accent3"/>
                </a:solidFill>
                <a:latin typeface="+mn-ea"/>
              </a:rPr>
              <a:t>データを</a:t>
            </a:r>
            <a:endParaRPr kumimoji="1" lang="en-US" altLang="ja-JP" sz="1400" dirty="0">
              <a:solidFill>
                <a:schemeClr val="accent3"/>
              </a:solidFill>
              <a:latin typeface="+mn-ea"/>
            </a:endParaRPr>
          </a:p>
          <a:p>
            <a:pPr algn="l"/>
            <a:r>
              <a:rPr kumimoji="1" lang="ja-JP" altLang="en-US" sz="1400" dirty="0">
                <a:solidFill>
                  <a:schemeClr val="accent3"/>
                </a:solidFill>
                <a:latin typeface="+mn-ea"/>
              </a:rPr>
              <a:t>　活用してカスタマイズしたターゲティング配信ができる</a:t>
            </a:r>
            <a:endParaRPr kumimoji="1" lang="en-US" altLang="ja-JP" sz="1400" dirty="0">
              <a:solidFill>
                <a:schemeClr val="accent3"/>
              </a:solidFill>
              <a:latin typeface="+mn-ea"/>
            </a:endParaRPr>
          </a:p>
          <a:p>
            <a:pPr algn="l"/>
            <a:r>
              <a:rPr kumimoji="1" lang="ja-JP" altLang="en-US" sz="1400" dirty="0">
                <a:solidFill>
                  <a:schemeClr val="accent3"/>
                </a:solidFill>
                <a:latin typeface="+mn-ea"/>
              </a:rPr>
              <a:t>　機能です。</a:t>
            </a:r>
            <a:endParaRPr kumimoji="1" lang="en-US" altLang="ja-JP" sz="1400" dirty="0">
              <a:solidFill>
                <a:schemeClr val="accent3"/>
              </a:solidFill>
              <a:latin typeface="+mn-ea"/>
            </a:endParaRPr>
          </a:p>
          <a:p>
            <a:pPr algn="l"/>
            <a:endParaRPr kumimoji="1" lang="en-US" altLang="ja-JP" sz="1400" dirty="0">
              <a:solidFill>
                <a:schemeClr val="accent3"/>
              </a:solidFill>
              <a:latin typeface="+mn-ea"/>
            </a:endParaRPr>
          </a:p>
          <a:p>
            <a:pPr algn="l"/>
            <a:r>
              <a:rPr kumimoji="1" lang="ja-JP" altLang="en-US" sz="1400" dirty="0">
                <a:solidFill>
                  <a:schemeClr val="accent3"/>
                </a:solidFill>
                <a:latin typeface="+mn-ea"/>
              </a:rPr>
              <a:t>特徴２：ヤフー提供のリストですので、</a:t>
            </a:r>
            <a:r>
              <a:rPr lang="ja-JP" altLang="en-US" sz="1400" dirty="0">
                <a:solidFill>
                  <a:schemeClr val="accent3"/>
                </a:solidFill>
                <a:latin typeface="+mn-ea"/>
              </a:rPr>
              <a:t>対象商品の申し込み</a:t>
            </a:r>
            <a:endParaRPr lang="en-US" altLang="ja-JP" sz="1400" dirty="0">
              <a:solidFill>
                <a:schemeClr val="accent3"/>
              </a:solidFill>
              <a:latin typeface="+mn-ea"/>
            </a:endParaRPr>
          </a:p>
          <a:p>
            <a:pPr algn="l"/>
            <a:r>
              <a:rPr lang="ja-JP" altLang="en-US" sz="1400" dirty="0">
                <a:solidFill>
                  <a:schemeClr val="accent3"/>
                </a:solidFill>
                <a:latin typeface="+mn-ea"/>
              </a:rPr>
              <a:t>　画面から選択するだけで予約ができます。</a:t>
            </a:r>
            <a:endParaRPr lang="en-US" altLang="ja-JP" sz="1400" dirty="0">
              <a:solidFill>
                <a:schemeClr val="accent3"/>
              </a:solidFill>
              <a:latin typeface="+mn-ea"/>
            </a:endParaRPr>
          </a:p>
          <a:p>
            <a:pPr algn="l"/>
            <a:endParaRPr kumimoji="1" lang="en-US" altLang="ja-JP" sz="1400" dirty="0">
              <a:solidFill>
                <a:schemeClr val="accent3"/>
              </a:solidFill>
              <a:latin typeface="+mn-ea"/>
            </a:endParaRPr>
          </a:p>
          <a:p>
            <a:pPr algn="l"/>
            <a:r>
              <a:rPr lang="ja-JP" altLang="en-US" sz="1400" dirty="0">
                <a:solidFill>
                  <a:schemeClr val="accent3"/>
                </a:solidFill>
                <a:latin typeface="+mn-ea"/>
              </a:rPr>
              <a:t>特徴３：ブランドパネルやインストリーム広告など、</a:t>
            </a:r>
            <a:endParaRPr lang="en-US" altLang="ja-JP" sz="1400" dirty="0">
              <a:solidFill>
                <a:schemeClr val="accent3"/>
              </a:solidFill>
              <a:latin typeface="+mn-ea"/>
            </a:endParaRPr>
          </a:p>
          <a:p>
            <a:pPr algn="l"/>
            <a:r>
              <a:rPr kumimoji="1" lang="ja-JP" altLang="en-US" sz="1400" dirty="0">
                <a:solidFill>
                  <a:schemeClr val="accent3"/>
                </a:solidFill>
                <a:latin typeface="+mn-ea"/>
              </a:rPr>
              <a:t>　</a:t>
            </a:r>
            <a:r>
              <a:rPr kumimoji="1" lang="en-US" altLang="ja-JP" sz="1400" dirty="0">
                <a:solidFill>
                  <a:schemeClr val="accent3"/>
                </a:solidFill>
                <a:latin typeface="+mn-ea"/>
              </a:rPr>
              <a:t>Yahoo!</a:t>
            </a:r>
            <a:r>
              <a:rPr kumimoji="1" lang="ja-JP" altLang="en-US" sz="1400" dirty="0">
                <a:solidFill>
                  <a:schemeClr val="accent3"/>
                </a:solidFill>
                <a:latin typeface="+mn-ea"/>
              </a:rPr>
              <a:t>広告</a:t>
            </a:r>
            <a:r>
              <a:rPr kumimoji="1" lang="en-US" altLang="ja-JP" sz="1400" dirty="0">
                <a:solidFill>
                  <a:schemeClr val="accent3"/>
                </a:solidFill>
                <a:latin typeface="+mn-ea"/>
              </a:rPr>
              <a:t> </a:t>
            </a:r>
            <a:r>
              <a:rPr kumimoji="1" lang="ja-JP" altLang="en-US" sz="1400" dirty="0">
                <a:solidFill>
                  <a:schemeClr val="accent3"/>
                </a:solidFill>
                <a:latin typeface="+mn-ea"/>
              </a:rPr>
              <a:t>ディスプレイ広告（予約型）対象商品</a:t>
            </a:r>
            <a:r>
              <a:rPr kumimoji="1" lang="ja-JP" altLang="en-US" sz="1400">
                <a:solidFill>
                  <a:schemeClr val="accent3"/>
                </a:solidFill>
                <a:latin typeface="+mn-ea"/>
              </a:rPr>
              <a:t>（</a:t>
            </a:r>
            <a:r>
              <a:rPr kumimoji="1" lang="en-US" altLang="ja-JP" sz="1400" dirty="0">
                <a:solidFill>
                  <a:schemeClr val="accent3"/>
                </a:solidFill>
                <a:latin typeface="+mn-ea"/>
              </a:rPr>
              <a:t>P29)</a:t>
            </a:r>
            <a:endParaRPr lang="en-US" altLang="ja-JP" sz="1400" dirty="0">
              <a:solidFill>
                <a:schemeClr val="accent3"/>
              </a:solidFill>
              <a:latin typeface="+mn-ea"/>
            </a:endParaRPr>
          </a:p>
          <a:p>
            <a:pPr algn="l"/>
            <a:r>
              <a:rPr lang="ja-JP" altLang="en-US" sz="1400" dirty="0">
                <a:solidFill>
                  <a:schemeClr val="accent3"/>
                </a:solidFill>
                <a:latin typeface="+mn-ea"/>
              </a:rPr>
              <a:t>　からご利用いただけます。</a:t>
            </a:r>
            <a:endParaRPr kumimoji="1" lang="en-US" altLang="ja-JP" sz="1400" dirty="0">
              <a:solidFill>
                <a:schemeClr val="accent3"/>
              </a:solidFill>
              <a:latin typeface="+mn-ea"/>
            </a:endParaRPr>
          </a:p>
        </p:txBody>
      </p:sp>
    </p:spTree>
    <p:extLst>
      <p:ext uri="{BB962C8B-B14F-4D97-AF65-F5344CB8AC3E}">
        <p14:creationId xmlns:p14="http://schemas.microsoft.com/office/powerpoint/2010/main" val="3557866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参考商品：オーディエンスリスト　対象商品</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7" name="表 6">
            <a:extLst>
              <a:ext uri="{FF2B5EF4-FFF2-40B4-BE49-F238E27FC236}">
                <a16:creationId xmlns:a16="http://schemas.microsoft.com/office/drawing/2014/main" id="{27B0E43E-0B2C-DA4F-8456-FB1C0DB4DBB3}"/>
              </a:ext>
            </a:extLst>
          </p:cNvPr>
          <p:cNvGraphicFramePr>
            <a:graphicFrameLocks noGrp="1"/>
          </p:cNvGraphicFramePr>
          <p:nvPr>
            <p:extLst>
              <p:ext uri="{D42A27DB-BD31-4B8C-83A1-F6EECF244321}">
                <p14:modId xmlns:p14="http://schemas.microsoft.com/office/powerpoint/2010/main" val="2997960068"/>
              </p:ext>
            </p:extLst>
          </p:nvPr>
        </p:nvGraphicFramePr>
        <p:xfrm>
          <a:off x="1991544" y="1141632"/>
          <a:ext cx="6237711" cy="4176468"/>
        </p:xfrm>
        <a:graphic>
          <a:graphicData uri="http://schemas.openxmlformats.org/drawingml/2006/table">
            <a:tbl>
              <a:tblPr firstRow="1" bandRow="1">
                <a:tableStyleId>{5C22544A-7EE6-4342-B048-85BDC9FD1C3A}</a:tableStyleId>
              </a:tblPr>
              <a:tblGrid>
                <a:gridCol w="4002856">
                  <a:extLst>
                    <a:ext uri="{9D8B030D-6E8A-4147-A177-3AD203B41FA5}">
                      <a16:colId xmlns:a16="http://schemas.microsoft.com/office/drawing/2014/main" val="4012009248"/>
                    </a:ext>
                  </a:extLst>
                </a:gridCol>
                <a:gridCol w="2234855">
                  <a:extLst>
                    <a:ext uri="{9D8B030D-6E8A-4147-A177-3AD203B41FA5}">
                      <a16:colId xmlns:a16="http://schemas.microsoft.com/office/drawing/2014/main" val="3281322702"/>
                    </a:ext>
                  </a:extLst>
                </a:gridCol>
              </a:tblGrid>
              <a:tr h="464052">
                <a:tc>
                  <a:txBody>
                    <a:bodyPr/>
                    <a:lstStyle/>
                    <a:p>
                      <a:pPr algn="ctr"/>
                      <a:r>
                        <a:rPr kumimoji="1" lang="ja-JP" altLang="en-US" sz="1400" b="1" dirty="0">
                          <a:solidFill>
                            <a:schemeClr val="tx1">
                              <a:lumMod val="65000"/>
                              <a:lumOff val="35000"/>
                            </a:schemeClr>
                          </a:solidFill>
                          <a:latin typeface="+mn-ea"/>
                          <a:ea typeface="+mn-ea"/>
                        </a:rPr>
                        <a:t>商品</a:t>
                      </a:r>
                      <a:endParaRPr kumimoji="1" lang="en-US" altLang="ja-JP" sz="1400" b="1" dirty="0">
                        <a:solidFill>
                          <a:schemeClr val="tx1">
                            <a:lumMod val="65000"/>
                            <a:lumOff val="35000"/>
                          </a:schemeClr>
                        </a:solidFill>
                        <a:latin typeface="+mn-ea"/>
                        <a:ea typeface="+mn-ea"/>
                      </a:endParaRPr>
                    </a:p>
                  </a:txBody>
                  <a:tcPr anchor="ctr">
                    <a:solidFill>
                      <a:schemeClr val="accent1">
                        <a:lumMod val="75000"/>
                      </a:schemeClr>
                    </a:solidFill>
                  </a:tcPr>
                </a:tc>
                <a:tc>
                  <a:txBody>
                    <a:bodyPr/>
                    <a:lstStyle/>
                    <a:p>
                      <a:pPr algn="ctr"/>
                      <a:r>
                        <a:rPr kumimoji="1" lang="ja-JP" altLang="en-US" sz="1400" dirty="0">
                          <a:solidFill>
                            <a:schemeClr val="tx1">
                              <a:lumMod val="65000"/>
                              <a:lumOff val="35000"/>
                            </a:schemeClr>
                          </a:solidFill>
                          <a:latin typeface="+mn-ea"/>
                          <a:ea typeface="+mn-ea"/>
                        </a:rPr>
                        <a:t>最低出稿金額</a:t>
                      </a:r>
                    </a:p>
                  </a:txBody>
                  <a:tcPr anchor="ctr">
                    <a:solidFill>
                      <a:schemeClr val="accent1">
                        <a:lumMod val="75000"/>
                      </a:schemeClr>
                    </a:solidFill>
                  </a:tcPr>
                </a:tc>
                <a:extLst>
                  <a:ext uri="{0D108BD9-81ED-4DB2-BD59-A6C34878D82A}">
                    <a16:rowId xmlns:a16="http://schemas.microsoft.com/office/drawing/2014/main" val="3564556940"/>
                  </a:ext>
                </a:extLst>
              </a:tr>
              <a:tr h="464052">
                <a:tc>
                  <a:txBody>
                    <a:bodyPr/>
                    <a:lstStyle/>
                    <a:p>
                      <a:pPr algn="ctr"/>
                      <a:r>
                        <a:rPr kumimoji="1" lang="ja-JP" altLang="en-US" sz="1400" b="1" dirty="0">
                          <a:solidFill>
                            <a:schemeClr val="tx1">
                              <a:lumMod val="65000"/>
                              <a:lumOff val="35000"/>
                            </a:schemeClr>
                          </a:solidFill>
                          <a:latin typeface="+mn-ea"/>
                          <a:ea typeface="+mn-ea"/>
                        </a:rPr>
                        <a:t>ブランドパネル　</a:t>
                      </a:r>
                      <a:r>
                        <a:rPr kumimoji="1" lang="en-US" altLang="ja-JP" sz="1400" b="1" dirty="0">
                          <a:solidFill>
                            <a:schemeClr val="tx1">
                              <a:lumMod val="65000"/>
                              <a:lumOff val="35000"/>
                            </a:schemeClr>
                          </a:solidFill>
                          <a:latin typeface="+mn-ea"/>
                          <a:ea typeface="+mn-ea"/>
                        </a:rPr>
                        <a:t>MD</a:t>
                      </a:r>
                    </a:p>
                  </a:txBody>
                  <a:tcPr anchor="ctr">
                    <a:solidFill>
                      <a:schemeClr val="accent1">
                        <a:lumMod val="90000"/>
                      </a:schemeClr>
                    </a:solidFill>
                  </a:tcPr>
                </a:tc>
                <a:tc>
                  <a:txBody>
                    <a:bodyPr/>
                    <a:lstStyle/>
                    <a:p>
                      <a:pPr algn="ctr"/>
                      <a:r>
                        <a:rPr kumimoji="1" lang="en-US" altLang="ja-JP" sz="1400" dirty="0">
                          <a:solidFill>
                            <a:schemeClr val="tx1">
                              <a:lumMod val="65000"/>
                              <a:lumOff val="35000"/>
                            </a:schemeClr>
                          </a:solidFill>
                          <a:latin typeface="+mn-ea"/>
                          <a:ea typeface="+mn-ea"/>
                        </a:rPr>
                        <a:t>500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324945881"/>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ブランドパネル　リッチフォーマット　</a:t>
                      </a:r>
                      <a:r>
                        <a:rPr lang="en-US" altLang="ja-JP" sz="1400" b="1" dirty="0">
                          <a:solidFill>
                            <a:schemeClr val="tx1">
                              <a:lumMod val="65000"/>
                              <a:lumOff val="35000"/>
                            </a:schemeClr>
                          </a:solidFill>
                          <a:latin typeface="+mn-ea"/>
                          <a:ea typeface="+mn-ea"/>
                        </a:rPr>
                        <a:t>MD</a:t>
                      </a:r>
                    </a:p>
                  </a:txBody>
                  <a:tcPr anchor="ctr">
                    <a:solidFill>
                      <a:schemeClr val="accent1">
                        <a:lumMod val="90000"/>
                      </a:schemeClr>
                    </a:solidFill>
                  </a:tcPr>
                </a:tc>
                <a:tc>
                  <a:txBody>
                    <a:bodyPr/>
                    <a:lstStyle/>
                    <a:p>
                      <a:pPr algn="ctr"/>
                      <a:r>
                        <a:rPr kumimoji="1" lang="en-US" altLang="ja-JP" sz="1400" dirty="0">
                          <a:solidFill>
                            <a:schemeClr val="tx1">
                              <a:lumMod val="65000"/>
                              <a:lumOff val="35000"/>
                            </a:schemeClr>
                          </a:solidFill>
                          <a:latin typeface="+mn-ea"/>
                          <a:ea typeface="+mn-ea"/>
                        </a:rPr>
                        <a:t>1,000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1456228673"/>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ブランドパネル　</a:t>
                      </a:r>
                      <a:r>
                        <a:rPr lang="en-US" altLang="ja-JP" sz="1400" b="1" dirty="0">
                          <a:solidFill>
                            <a:schemeClr val="tx1">
                              <a:lumMod val="65000"/>
                              <a:lumOff val="35000"/>
                            </a:schemeClr>
                          </a:solidFill>
                          <a:latin typeface="+mn-ea"/>
                          <a:ea typeface="+mn-ea"/>
                        </a:rPr>
                        <a:t>SP</a:t>
                      </a:r>
                    </a:p>
                  </a:txBody>
                  <a:tcPr anchor="ctr">
                    <a:solidFill>
                      <a:schemeClr val="accent1">
                        <a:lumMod val="90000"/>
                      </a:schemeClr>
                    </a:solidFill>
                  </a:tcPr>
                </a:tc>
                <a:tc>
                  <a:txBody>
                    <a:bodyPr/>
                    <a:lstStyle/>
                    <a:p>
                      <a:pPr algn="ctr"/>
                      <a:r>
                        <a:rPr kumimoji="1" lang="en-US" altLang="ja-JP" sz="1400" dirty="0">
                          <a:solidFill>
                            <a:schemeClr val="tx1">
                              <a:lumMod val="65000"/>
                              <a:lumOff val="35000"/>
                            </a:schemeClr>
                          </a:solidFill>
                          <a:latin typeface="+mn-ea"/>
                          <a:ea typeface="+mn-ea"/>
                        </a:rPr>
                        <a:t>500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3848686755"/>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ブランドパネル　</a:t>
                      </a:r>
                      <a:r>
                        <a:rPr lang="en-US" altLang="ja-JP" sz="1400" b="1" dirty="0">
                          <a:solidFill>
                            <a:schemeClr val="tx1">
                              <a:lumMod val="65000"/>
                              <a:lumOff val="35000"/>
                            </a:schemeClr>
                          </a:solidFill>
                          <a:latin typeface="+mn-ea"/>
                          <a:ea typeface="+mn-ea"/>
                        </a:rPr>
                        <a:t>PC</a:t>
                      </a:r>
                    </a:p>
                  </a:txBody>
                  <a:tcPr anchor="ctr">
                    <a:solidFill>
                      <a:schemeClr val="accent1">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solidFill>
                            <a:schemeClr val="tx1">
                              <a:lumMod val="65000"/>
                              <a:lumOff val="35000"/>
                            </a:schemeClr>
                          </a:solidFill>
                          <a:latin typeface="+mn-ea"/>
                          <a:ea typeface="+mn-ea"/>
                        </a:rPr>
                        <a:t>500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1468212220"/>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ブランドパネル　トップインパクト　</a:t>
                      </a:r>
                      <a:r>
                        <a:rPr lang="en-US" altLang="ja-JP" sz="1400" b="1" dirty="0">
                          <a:solidFill>
                            <a:schemeClr val="tx1">
                              <a:lumMod val="65000"/>
                              <a:lumOff val="35000"/>
                            </a:schemeClr>
                          </a:solidFill>
                          <a:latin typeface="+mn-ea"/>
                          <a:ea typeface="+mn-ea"/>
                        </a:rPr>
                        <a:t>PC</a:t>
                      </a:r>
                    </a:p>
                  </a:txBody>
                  <a:tcPr anchor="ctr">
                    <a:solidFill>
                      <a:schemeClr val="accent1">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solidFill>
                            <a:schemeClr val="tx1">
                              <a:lumMod val="65000"/>
                              <a:lumOff val="35000"/>
                            </a:schemeClr>
                          </a:solidFill>
                          <a:latin typeface="+mn-ea"/>
                          <a:ea typeface="+mn-ea"/>
                        </a:rPr>
                        <a:t>1,000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3691806095"/>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プライムカバー　</a:t>
                      </a:r>
                      <a:r>
                        <a:rPr lang="en-US" altLang="ja-JP" sz="1400" b="1" dirty="0">
                          <a:solidFill>
                            <a:schemeClr val="tx1">
                              <a:lumMod val="65000"/>
                              <a:lumOff val="35000"/>
                            </a:schemeClr>
                          </a:solidFill>
                          <a:latin typeface="+mn-ea"/>
                          <a:ea typeface="+mn-ea"/>
                        </a:rPr>
                        <a:t>SP</a:t>
                      </a:r>
                    </a:p>
                  </a:txBody>
                  <a:tcPr anchor="ctr">
                    <a:solidFill>
                      <a:schemeClr val="accent1">
                        <a:lumMod val="90000"/>
                      </a:schemeClr>
                    </a:solidFill>
                  </a:tcPr>
                </a:tc>
                <a:tc>
                  <a:txBody>
                    <a:bodyPr/>
                    <a:lstStyle/>
                    <a:p>
                      <a:pPr algn="ctr"/>
                      <a:r>
                        <a:rPr kumimoji="1" lang="en-US" altLang="ja-JP" sz="1400" dirty="0">
                          <a:solidFill>
                            <a:schemeClr val="tx1">
                              <a:lumMod val="65000"/>
                              <a:lumOff val="35000"/>
                            </a:schemeClr>
                          </a:solidFill>
                          <a:latin typeface="+mn-ea"/>
                          <a:ea typeface="+mn-ea"/>
                        </a:rPr>
                        <a:t>100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917557321"/>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プライムディスプレイ　</a:t>
                      </a:r>
                      <a:r>
                        <a:rPr lang="en-US" altLang="ja-JP" sz="1400" b="1" dirty="0">
                          <a:solidFill>
                            <a:schemeClr val="tx1">
                              <a:lumMod val="65000"/>
                              <a:lumOff val="35000"/>
                            </a:schemeClr>
                          </a:solidFill>
                          <a:latin typeface="+mn-ea"/>
                          <a:ea typeface="+mn-ea"/>
                        </a:rPr>
                        <a:t>PC</a:t>
                      </a:r>
                    </a:p>
                  </a:txBody>
                  <a:tcPr anchor="ctr">
                    <a:solidFill>
                      <a:schemeClr val="accent1">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solidFill>
                            <a:schemeClr val="tx1">
                              <a:lumMod val="65000"/>
                              <a:lumOff val="35000"/>
                            </a:schemeClr>
                          </a:solidFill>
                          <a:latin typeface="+mn-ea"/>
                          <a:ea typeface="+mn-ea"/>
                        </a:rPr>
                        <a:t>100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2526858649"/>
                  </a:ext>
                </a:extLst>
              </a:tr>
              <a:tr h="464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tx1">
                              <a:lumMod val="65000"/>
                              <a:lumOff val="35000"/>
                            </a:schemeClr>
                          </a:solidFill>
                          <a:latin typeface="+mn-ea"/>
                          <a:ea typeface="+mn-ea"/>
                        </a:rPr>
                        <a:t>インストリーム</a:t>
                      </a:r>
                      <a:endParaRPr lang="en-US" altLang="ja-JP" sz="1400" b="1" dirty="0">
                        <a:solidFill>
                          <a:schemeClr val="tx1">
                            <a:lumMod val="65000"/>
                            <a:lumOff val="35000"/>
                          </a:schemeClr>
                        </a:solidFill>
                        <a:latin typeface="+mn-ea"/>
                        <a:ea typeface="+mn-ea"/>
                      </a:endParaRPr>
                    </a:p>
                  </a:txBody>
                  <a:tcPr anchor="ctr">
                    <a:solidFill>
                      <a:schemeClr val="accent1">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solidFill>
                            <a:schemeClr val="tx1">
                              <a:lumMod val="65000"/>
                              <a:lumOff val="35000"/>
                            </a:schemeClr>
                          </a:solidFill>
                          <a:latin typeface="+mn-ea"/>
                          <a:ea typeface="+mn-ea"/>
                        </a:rPr>
                        <a:t>100</a:t>
                      </a:r>
                      <a:r>
                        <a:rPr kumimoji="1" lang="ja-JP" altLang="en-US" sz="1400" dirty="0">
                          <a:solidFill>
                            <a:schemeClr val="tx1">
                              <a:lumMod val="65000"/>
                              <a:lumOff val="35000"/>
                            </a:schemeClr>
                          </a:solidFill>
                          <a:latin typeface="+mn-ea"/>
                          <a:ea typeface="+mn-ea"/>
                        </a:rPr>
                        <a:t>万円</a:t>
                      </a:r>
                    </a:p>
                  </a:txBody>
                  <a:tcPr anchor="ctr">
                    <a:solidFill>
                      <a:schemeClr val="accent1"/>
                    </a:solidFill>
                  </a:tcPr>
                </a:tc>
                <a:extLst>
                  <a:ext uri="{0D108BD9-81ED-4DB2-BD59-A6C34878D82A}">
                    <a16:rowId xmlns:a16="http://schemas.microsoft.com/office/drawing/2014/main" val="1761100627"/>
                  </a:ext>
                </a:extLst>
              </a:tr>
            </a:tbl>
          </a:graphicData>
        </a:graphic>
      </p:graphicFrame>
      <p:sp>
        <p:nvSpPr>
          <p:cNvPr id="9" name="テキスト ボックス 8">
            <a:extLst>
              <a:ext uri="{FF2B5EF4-FFF2-40B4-BE49-F238E27FC236}">
                <a16:creationId xmlns:a16="http://schemas.microsoft.com/office/drawing/2014/main" id="{86CE6D34-137F-3A43-AC7A-8A59FD36837F}"/>
              </a:ext>
            </a:extLst>
          </p:cNvPr>
          <p:cNvSpPr txBox="1"/>
          <p:nvPr/>
        </p:nvSpPr>
        <p:spPr>
          <a:xfrm>
            <a:off x="1887808" y="5443612"/>
            <a:ext cx="9195592" cy="954107"/>
          </a:xfrm>
          <a:prstGeom prst="rect">
            <a:avLst/>
          </a:prstGeom>
          <a:noFill/>
        </p:spPr>
        <p:txBody>
          <a:bodyPr wrap="square" rtlCol="0">
            <a:spAutoFit/>
          </a:bodyPr>
          <a:lstStyle/>
          <a:p>
            <a:r>
              <a:rPr lang="en-US" altLang="ja-JP" sz="1400" dirty="0">
                <a:solidFill>
                  <a:schemeClr val="accent3"/>
                </a:solidFill>
                <a:latin typeface="+mn-ea"/>
              </a:rPr>
              <a:t>※</a:t>
            </a:r>
            <a:r>
              <a:rPr lang="ja-JP" altLang="en-US" sz="1400" dirty="0">
                <a:solidFill>
                  <a:schemeClr val="accent3"/>
                </a:solidFill>
                <a:latin typeface="+mn-ea"/>
              </a:rPr>
              <a:t>免責事項・注意事項は各商品のセールスシートでご確認ください。</a:t>
            </a:r>
            <a:endParaRPr lang="en-US" altLang="ja-JP" sz="1400" dirty="0">
              <a:solidFill>
                <a:schemeClr val="accent3"/>
              </a:solidFill>
              <a:latin typeface="+mn-ea"/>
            </a:endParaRPr>
          </a:p>
          <a:p>
            <a:r>
              <a:rPr lang="en-US" altLang="ja-JP" sz="1400" dirty="0">
                <a:solidFill>
                  <a:schemeClr val="accent3"/>
                </a:solidFill>
                <a:latin typeface="+mn-ea"/>
              </a:rPr>
              <a:t>※</a:t>
            </a:r>
            <a:r>
              <a:rPr lang="en-US" altLang="ja-JP" sz="1400" dirty="0" err="1">
                <a:solidFill>
                  <a:schemeClr val="accent3"/>
                </a:solidFill>
                <a:latin typeface="+mn-ea"/>
              </a:rPr>
              <a:t>vCPM</a:t>
            </a:r>
            <a:r>
              <a:rPr lang="ja-JP" altLang="en-US" sz="1400" dirty="0">
                <a:solidFill>
                  <a:schemeClr val="accent3"/>
                </a:solidFill>
                <a:latin typeface="+mn-ea"/>
              </a:rPr>
              <a:t>など商品の詳細は弊社営業にお問い合わせください。</a:t>
            </a:r>
            <a:endParaRPr lang="en-US" altLang="ja-JP" sz="1400" dirty="0">
              <a:solidFill>
                <a:schemeClr val="accent3"/>
              </a:solidFill>
              <a:latin typeface="+mn-ea"/>
            </a:endParaRPr>
          </a:p>
          <a:p>
            <a:pPr marL="177800" indent="-177800"/>
            <a:r>
              <a:rPr lang="en-US" altLang="ja-JP" sz="1400" dirty="0">
                <a:solidFill>
                  <a:schemeClr val="accent3"/>
                </a:solidFill>
                <a:latin typeface="+mn-ea"/>
              </a:rPr>
              <a:t>※</a:t>
            </a:r>
            <a:r>
              <a:rPr lang="ja-JP" altLang="en-US" sz="1400" dirty="0">
                <a:solidFill>
                  <a:schemeClr val="accent3"/>
                </a:solidFill>
                <a:latin typeface="+mn-ea"/>
              </a:rPr>
              <a:t>上記対象商品以外で実施希望の場合は弊社営業にお問い合わせください。</a:t>
            </a:r>
            <a:endParaRPr lang="en-US" altLang="ja-JP" sz="1400" dirty="0">
              <a:solidFill>
                <a:schemeClr val="accent3"/>
              </a:solidFill>
              <a:latin typeface="+mn-ea"/>
            </a:endParaRPr>
          </a:p>
          <a:p>
            <a:pPr marL="177800" indent="-177800"/>
            <a:r>
              <a:rPr lang="ja-JP" altLang="en-US" sz="1400" dirty="0">
                <a:solidFill>
                  <a:schemeClr val="accent3"/>
                </a:solidFill>
                <a:latin typeface="+mn-ea"/>
              </a:rPr>
              <a:t>（商品によって実施不可の場合もございますのでご注意ください。）</a:t>
            </a:r>
            <a:endParaRPr lang="en-US" altLang="ja-JP" sz="1400" dirty="0">
              <a:solidFill>
                <a:schemeClr val="accent3"/>
              </a:solidFill>
              <a:latin typeface="+mn-ea"/>
            </a:endParaRPr>
          </a:p>
        </p:txBody>
      </p:sp>
    </p:spTree>
    <p:extLst>
      <p:ext uri="{BB962C8B-B14F-4D97-AF65-F5344CB8AC3E}">
        <p14:creationId xmlns:p14="http://schemas.microsoft.com/office/powerpoint/2010/main" val="2254334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メディア概要</a:t>
            </a:r>
          </a:p>
        </p:txBody>
      </p:sp>
      <p:pic>
        <p:nvPicPr>
          <p:cNvPr id="6" name="図プレースホルダー 4" descr="アイコン&#10;&#10;自動的に生成された説明">
            <a:extLst>
              <a:ext uri="{FF2B5EF4-FFF2-40B4-BE49-F238E27FC236}">
                <a16:creationId xmlns:a16="http://schemas.microsoft.com/office/drawing/2014/main" id="{75816778-16E7-B246-9D28-A36EABDC64E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04</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en-US" altLang="ja-JP" dirty="0"/>
              <a:t>Appendix</a:t>
            </a:r>
            <a:endParaRPr kumimoji="1" lang="ja-JP" altLang="en-US"/>
          </a:p>
        </p:txBody>
      </p:sp>
      <p:pic>
        <p:nvPicPr>
          <p:cNvPr id="17" name="図プレースホルダー 16" descr="アイコン&#10;&#10;自動的に生成された説明">
            <a:extLst>
              <a:ext uri="{FF2B5EF4-FFF2-40B4-BE49-F238E27FC236}">
                <a16:creationId xmlns:a16="http://schemas.microsoft.com/office/drawing/2014/main" id="{5362C662-C42C-8A49-8E5B-E731A0D867E1}"/>
              </a:ext>
            </a:extLst>
          </p:cNvPr>
          <p:cNvPicPr>
            <a:picLocks noGrp="1" noChangeAspect="1"/>
          </p:cNvPicPr>
          <p:nvPr>
            <p:ph type="pic" sz="quarter" idx="15"/>
          </p:nvPr>
        </p:nvPicPr>
        <p:blipFill rotWithShape="1">
          <a:blip r:embed="rId2" cstate="screen">
            <a:extLst>
              <a:ext uri="{28A0092B-C50C-407E-A947-70E740481C1C}">
                <a14:useLocalDpi xmlns:a14="http://schemas.microsoft.com/office/drawing/2010/main"/>
              </a:ext>
            </a:extLst>
          </a:blip>
          <a:srcRect l="-5699" t="-9757" r="-2597" b="-5570"/>
          <a:stretch/>
        </p:blipFill>
        <p:spPr>
          <a:xfrm>
            <a:off x="2128346" y="2624216"/>
            <a:ext cx="1458568" cy="1553265"/>
          </a:xfrm>
        </p:spPr>
      </p:pic>
    </p:spTree>
    <p:extLst>
      <p:ext uri="{BB962C8B-B14F-4D97-AF65-F5344CB8AC3E}">
        <p14:creationId xmlns:p14="http://schemas.microsoft.com/office/powerpoint/2010/main" val="4275997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en-US" altLang="ja-JP" dirty="0"/>
              <a:t>Appendix</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Z</a:t>
            </a:r>
            <a:r>
              <a:rPr kumimoji="1" lang="ja-JP" altLang="en-US"/>
              <a:t>ホールディングスグループの環境への取り組み</a:t>
            </a:r>
          </a:p>
        </p:txBody>
      </p:sp>
      <p:pic>
        <p:nvPicPr>
          <p:cNvPr id="8" name="図プレースホルダー 16" descr="アイコン&#10;&#10;自動的に生成された説明">
            <a:extLst>
              <a:ext uri="{FF2B5EF4-FFF2-40B4-BE49-F238E27FC236}">
                <a16:creationId xmlns:a16="http://schemas.microsoft.com/office/drawing/2014/main" id="{8023407E-E473-4E44-A8C5-9108B523D5B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
        <p:nvSpPr>
          <p:cNvPr id="6" name="正方形/長方形 5">
            <a:extLst>
              <a:ext uri="{FF2B5EF4-FFF2-40B4-BE49-F238E27FC236}">
                <a16:creationId xmlns:a16="http://schemas.microsoft.com/office/drawing/2014/main" id="{F4DAAE1F-8D5E-CC47-B633-F77944CAB420}"/>
              </a:ext>
            </a:extLst>
          </p:cNvPr>
          <p:cNvSpPr/>
          <p:nvPr/>
        </p:nvSpPr>
        <p:spPr>
          <a:xfrm>
            <a:off x="274921" y="1292858"/>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カーボンニュートラルへ向けた取組み</a:t>
            </a:r>
            <a:endParaRPr lang="ja-JP" altLang="en-US" sz="1600" spc="300" dirty="0">
              <a:solidFill>
                <a:schemeClr val="accent3"/>
              </a:solidFill>
              <a:latin typeface="+mn-ea"/>
              <a:cs typeface="+mj-cs"/>
            </a:endParaRPr>
          </a:p>
        </p:txBody>
      </p:sp>
      <p:sp>
        <p:nvSpPr>
          <p:cNvPr id="7" name="正方形/長方形 6">
            <a:extLst>
              <a:ext uri="{FF2B5EF4-FFF2-40B4-BE49-F238E27FC236}">
                <a16:creationId xmlns:a16="http://schemas.microsoft.com/office/drawing/2014/main" id="{B0F6F888-7C1D-1342-B1DD-B6EEB9B19B04}"/>
              </a:ext>
            </a:extLst>
          </p:cNvPr>
          <p:cNvSpPr/>
          <p:nvPr/>
        </p:nvSpPr>
        <p:spPr>
          <a:xfrm>
            <a:off x="5690388" y="1292858"/>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廃棄物対策の取組み</a:t>
            </a:r>
            <a:endParaRPr lang="ja-JP" altLang="en-US" sz="1600" spc="300" dirty="0">
              <a:solidFill>
                <a:schemeClr val="accent3"/>
              </a:solidFill>
              <a:latin typeface="+mn-ea"/>
              <a:cs typeface="+mj-cs"/>
            </a:endParaRPr>
          </a:p>
        </p:txBody>
      </p:sp>
      <p:sp>
        <p:nvSpPr>
          <p:cNvPr id="9" name="正方形/長方形 8">
            <a:extLst>
              <a:ext uri="{FF2B5EF4-FFF2-40B4-BE49-F238E27FC236}">
                <a16:creationId xmlns:a16="http://schemas.microsoft.com/office/drawing/2014/main" id="{01896BA6-320C-C041-8B33-38EAEBB8E48B}"/>
              </a:ext>
            </a:extLst>
          </p:cNvPr>
          <p:cNvSpPr/>
          <p:nvPr/>
        </p:nvSpPr>
        <p:spPr>
          <a:xfrm>
            <a:off x="2445015" y="1751127"/>
            <a:ext cx="3108894"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chemeClr val="accent3"/>
                </a:solidFill>
                <a:effectLst/>
                <a:uLnTx/>
                <a:uFillTx/>
                <a:latin typeface="+mn-ea"/>
              </a:rPr>
              <a:t>Z</a:t>
            </a:r>
            <a:r>
              <a:rPr kumimoji="1" lang="ja-JP" altLang="en-US" sz="1100" b="0" i="0" u="none" strike="noStrike" kern="1200" cap="none" spc="0" normalizeH="0" baseline="0" noProof="0">
                <a:ln>
                  <a:noFill/>
                </a:ln>
                <a:solidFill>
                  <a:schemeClr val="accent3"/>
                </a:solidFill>
                <a:effectLst/>
                <a:uLnTx/>
                <a:uFillTx/>
                <a:latin typeface="+mn-ea"/>
              </a:rPr>
              <a:t>ホールディングスは、ヤフー株式会社や</a:t>
            </a:r>
            <a:r>
              <a:rPr kumimoji="1" lang="en-US" altLang="ja-JP" sz="1100" b="0" i="0" u="none" strike="noStrike" kern="1200" cap="none" spc="0" normalizeH="0" baseline="0" noProof="0" dirty="0">
                <a:ln>
                  <a:noFill/>
                </a:ln>
                <a:solidFill>
                  <a:schemeClr val="accent3"/>
                </a:solidFill>
                <a:effectLst/>
                <a:uLnTx/>
                <a:uFillTx/>
                <a:latin typeface="+mn-ea"/>
              </a:rPr>
              <a:t>LINE</a:t>
            </a:r>
            <a:r>
              <a:rPr kumimoji="1" lang="ja-JP" altLang="en-US" sz="1100" b="0" i="0" u="none" strike="noStrike" kern="1200" cap="none" spc="0" normalizeH="0" baseline="0" noProof="0">
                <a:ln>
                  <a:noFill/>
                </a:ln>
                <a:solidFill>
                  <a:schemeClr val="accent3"/>
                </a:solidFill>
                <a:effectLst/>
                <a:uLnTx/>
                <a:uFillTx/>
                <a:latin typeface="+mn-ea"/>
              </a:rPr>
              <a:t>株式会社、株式会社</a:t>
            </a:r>
            <a:r>
              <a:rPr kumimoji="1" lang="en-US" altLang="ja-JP" sz="1100" b="0" i="0" u="none" strike="noStrike" kern="1200" cap="none" spc="0" normalizeH="0" baseline="0" noProof="0" dirty="0">
                <a:ln>
                  <a:noFill/>
                </a:ln>
                <a:solidFill>
                  <a:schemeClr val="accent3"/>
                </a:solidFill>
                <a:effectLst/>
                <a:uLnTx/>
                <a:uFillTx/>
                <a:latin typeface="+mn-ea"/>
              </a:rPr>
              <a:t>ZOZO</a:t>
            </a:r>
            <a:r>
              <a:rPr kumimoji="1" lang="ja-JP" altLang="en-US" sz="1100" b="0" i="0" u="none" strike="noStrike" kern="1200" cap="none" spc="0" normalizeH="0" baseline="0" noProof="0">
                <a:ln>
                  <a:noFill/>
                </a:ln>
                <a:solidFill>
                  <a:schemeClr val="accent3"/>
                </a:solidFill>
                <a:effectLst/>
                <a:uLnTx/>
                <a:uFillTx/>
                <a:latin typeface="+mn-ea"/>
              </a:rPr>
              <a:t>などを含む、グループ全社の事業活動での温室効果ガス排出量を</a:t>
            </a:r>
            <a:r>
              <a:rPr kumimoji="1" lang="en-US" altLang="ja-JP" sz="1100" b="0" i="0" u="none" strike="noStrike" kern="1200" cap="none" spc="0" normalizeH="0" baseline="0" noProof="0" dirty="0">
                <a:ln>
                  <a:noFill/>
                </a:ln>
                <a:solidFill>
                  <a:schemeClr val="accent3"/>
                </a:solidFill>
                <a:effectLst/>
                <a:uLnTx/>
                <a:uFillTx/>
                <a:latin typeface="+mn-ea"/>
              </a:rPr>
              <a:t>2030</a:t>
            </a:r>
            <a:r>
              <a:rPr kumimoji="1" lang="ja-JP" altLang="en-US" sz="1100" b="0" i="0" u="none" strike="noStrike" kern="1200" cap="none" spc="0" normalizeH="0" baseline="0" noProof="0">
                <a:ln>
                  <a:noFill/>
                </a:ln>
                <a:solidFill>
                  <a:schemeClr val="accent3"/>
                </a:solidFill>
                <a:effectLst/>
                <a:uLnTx/>
                <a:uFillTx/>
                <a:latin typeface="+mn-ea"/>
              </a:rPr>
              <a:t>年度までに実質ゼロにする「</a:t>
            </a:r>
            <a:r>
              <a:rPr kumimoji="1" lang="en-US" altLang="ja-JP" sz="1100" b="0" i="0" u="none" strike="noStrike" kern="1200" cap="none" spc="0" normalizeH="0" baseline="0" noProof="0" dirty="0">
                <a:ln>
                  <a:noFill/>
                </a:ln>
                <a:solidFill>
                  <a:schemeClr val="accent3"/>
                </a:solidFill>
                <a:effectLst/>
                <a:uLnTx/>
                <a:uFillTx/>
                <a:latin typeface="+mn-ea"/>
              </a:rPr>
              <a:t>2030</a:t>
            </a:r>
            <a:r>
              <a:rPr kumimoji="1" lang="ja-JP" altLang="en-US" sz="1100" b="0" i="0" u="none" strike="noStrike" kern="1200" cap="none" spc="0" normalizeH="0" baseline="0" noProof="0">
                <a:ln>
                  <a:noFill/>
                </a:ln>
                <a:solidFill>
                  <a:schemeClr val="accent3"/>
                </a:solidFill>
                <a:effectLst/>
                <a:uLnTx/>
                <a:uFillTx/>
                <a:latin typeface="+mn-ea"/>
              </a:rPr>
              <a:t>カーボンニュートラル宣言（</a:t>
            </a:r>
            <a:r>
              <a:rPr kumimoji="1" lang="en-US" altLang="ja-JP" sz="1100" b="0" i="0" u="none" strike="noStrike" kern="1200" cap="none" spc="0" normalizeH="0" baseline="0" noProof="0" dirty="0">
                <a:ln>
                  <a:noFill/>
                </a:ln>
                <a:solidFill>
                  <a:schemeClr val="accent3"/>
                </a:solidFill>
                <a:effectLst/>
                <a:uLnTx/>
                <a:uFillTx/>
                <a:latin typeface="+mn-ea"/>
              </a:rPr>
              <a:t>※</a:t>
            </a:r>
            <a:r>
              <a:rPr kumimoji="1" lang="ja-JP" altLang="en-US" sz="1100" b="0" i="0" u="none" strike="noStrike" kern="1200" cap="none" spc="0" normalizeH="0" baseline="0" noProof="0">
                <a:ln>
                  <a:noFill/>
                </a:ln>
                <a:solidFill>
                  <a:schemeClr val="accent3"/>
                </a:solidFill>
                <a:effectLst/>
                <a:uLnTx/>
                <a:uFillTx/>
                <a:latin typeface="+mn-ea"/>
              </a:rPr>
              <a:t>）」を発表しました。さらに、企業自らの事業で使用する電力の</a:t>
            </a:r>
            <a:r>
              <a:rPr kumimoji="1" lang="en-US" altLang="ja-JP" sz="1100" b="0" i="0" u="none" strike="noStrike" kern="1200" cap="none" spc="0" normalizeH="0" baseline="0" noProof="0" dirty="0">
                <a:ln>
                  <a:noFill/>
                </a:ln>
                <a:solidFill>
                  <a:schemeClr val="accent3"/>
                </a:solidFill>
                <a:effectLst/>
                <a:uLnTx/>
                <a:uFillTx/>
                <a:latin typeface="+mn-ea"/>
              </a:rPr>
              <a:t>100</a:t>
            </a:r>
            <a:r>
              <a:rPr kumimoji="1" lang="ja-JP" altLang="en-US" sz="1100" b="0" i="0" u="none" strike="noStrike" kern="1200" cap="none" spc="0" normalizeH="0" baseline="0" noProof="0">
                <a:ln>
                  <a:noFill/>
                </a:ln>
                <a:solidFill>
                  <a:schemeClr val="accent3"/>
                </a:solidFill>
                <a:effectLst/>
                <a:uLnTx/>
                <a:uFillTx/>
                <a:latin typeface="+mn-ea"/>
              </a:rPr>
              <a:t>％生成可能エネルギー化を推進する国際イニシアチブである「</a:t>
            </a:r>
            <a:r>
              <a:rPr kumimoji="1" lang="en-US" altLang="ja-JP" sz="1100" b="0" i="0" u="none" strike="noStrike" kern="1200" cap="none" spc="0" normalizeH="0" baseline="0" noProof="0" dirty="0">
                <a:ln>
                  <a:noFill/>
                </a:ln>
                <a:solidFill>
                  <a:schemeClr val="accent3"/>
                </a:solidFill>
                <a:effectLst/>
                <a:uLnTx/>
                <a:uFillTx/>
                <a:latin typeface="+mn-ea"/>
              </a:rPr>
              <a:t>RE100</a:t>
            </a:r>
            <a:r>
              <a:rPr kumimoji="1" lang="ja-JP" altLang="en-US" sz="1100" b="0" i="0" u="none" strike="noStrike" kern="1200" cap="none" spc="0" normalizeH="0" baseline="0" noProof="0">
                <a:ln>
                  <a:noFill/>
                </a:ln>
                <a:solidFill>
                  <a:schemeClr val="accent3"/>
                </a:solidFill>
                <a:effectLst/>
                <a:uLnTx/>
                <a:uFillTx/>
                <a:latin typeface="+mn-ea"/>
              </a:rPr>
              <a:t>」の速やかな加盟を目指します。</a:t>
            </a:r>
            <a:endParaRPr kumimoji="1" lang="en-US" altLang="ja-JP" sz="1100" b="0" i="0" u="none" strike="noStrike" kern="1200" cap="none" spc="0" normalizeH="0" baseline="0" noProof="0" dirty="0">
              <a:ln>
                <a:noFill/>
              </a:ln>
              <a:solidFill>
                <a:schemeClr val="accent3"/>
              </a:solidFill>
              <a:effectLst/>
              <a:uLnTx/>
              <a:uFillTx/>
              <a:latin typeface="+mn-ea"/>
            </a:endParaRPr>
          </a:p>
          <a:p>
            <a:pPr lvl="0">
              <a:defRPr/>
            </a:pPr>
            <a:r>
              <a:rPr kumimoji="1" lang="en-US" altLang="ja-JP" sz="1050" b="0" i="0" u="none" strike="noStrike" kern="1200" cap="none" spc="0" normalizeH="0" baseline="0" noProof="0" dirty="0">
                <a:ln>
                  <a:noFill/>
                </a:ln>
                <a:solidFill>
                  <a:schemeClr val="accent3"/>
                </a:solidFill>
                <a:effectLst/>
                <a:uLnTx/>
                <a:uFillTx/>
                <a:latin typeface="+mn-ea"/>
              </a:rPr>
              <a:t>※</a:t>
            </a:r>
            <a:r>
              <a:rPr lang="ja-JP" altLang="en-US" sz="1050">
                <a:solidFill>
                  <a:schemeClr val="accent3"/>
                </a:solidFill>
                <a:latin typeface="+mn-ea"/>
              </a:rPr>
              <a:t>：スコープ</a:t>
            </a:r>
            <a:r>
              <a:rPr lang="en-US" altLang="ja-JP" sz="1050" dirty="0">
                <a:solidFill>
                  <a:schemeClr val="accent3"/>
                </a:solidFill>
                <a:latin typeface="+mn-ea"/>
              </a:rPr>
              <a:t>1</a:t>
            </a:r>
            <a:r>
              <a:rPr lang="ja-JP" altLang="en-US" sz="1050">
                <a:solidFill>
                  <a:schemeClr val="accent3"/>
                </a:solidFill>
                <a:latin typeface="+mn-ea"/>
              </a:rPr>
              <a:t>、</a:t>
            </a:r>
            <a:r>
              <a:rPr lang="en-US" altLang="ja-JP" sz="1050" dirty="0">
                <a:solidFill>
                  <a:schemeClr val="accent3"/>
                </a:solidFill>
                <a:latin typeface="+mn-ea"/>
              </a:rPr>
              <a:t>2</a:t>
            </a:r>
            <a:r>
              <a:rPr lang="ja-JP" altLang="ja-JP" sz="1050">
                <a:solidFill>
                  <a:schemeClr val="accent3"/>
                </a:solidFill>
                <a:latin typeface="+mn-ea"/>
              </a:rPr>
              <a:t>の温室効果ガス排出量を実質ゼロにします。 </a:t>
            </a:r>
            <a:endParaRPr kumimoji="1" lang="ja-JP" altLang="en-US" sz="1050" b="0" i="0" u="none" strike="noStrike" kern="1200" cap="none" spc="0" normalizeH="0" baseline="0" noProof="0" dirty="0">
              <a:ln>
                <a:noFill/>
              </a:ln>
              <a:solidFill>
                <a:schemeClr val="accent3"/>
              </a:solidFill>
              <a:effectLst/>
              <a:uLnTx/>
              <a:uFillTx/>
              <a:latin typeface="+mn-ea"/>
            </a:endParaRPr>
          </a:p>
        </p:txBody>
      </p:sp>
      <p:sp>
        <p:nvSpPr>
          <p:cNvPr id="10" name="正方形/長方形 9">
            <a:extLst>
              <a:ext uri="{FF2B5EF4-FFF2-40B4-BE49-F238E27FC236}">
                <a16:creationId xmlns:a16="http://schemas.microsoft.com/office/drawing/2014/main" id="{6FE2D4AF-0D6D-214B-905F-2CB9D2B4F2B7}"/>
              </a:ext>
            </a:extLst>
          </p:cNvPr>
          <p:cNvSpPr/>
          <p:nvPr/>
        </p:nvSpPr>
        <p:spPr>
          <a:xfrm>
            <a:off x="8039279" y="1751127"/>
            <a:ext cx="3746321" cy="1954381"/>
          </a:xfrm>
          <a:prstGeom prst="rect">
            <a:avLst/>
          </a:prstGeom>
        </p:spPr>
        <p:txBody>
          <a:bodyPr wrap="square">
            <a:spAutoFit/>
          </a:bodyPr>
          <a:lstStyle/>
          <a:p>
            <a:r>
              <a:rPr lang="ja-JP" altLang="en-US" sz="1100" dirty="0">
                <a:solidFill>
                  <a:schemeClr val="accent3"/>
                </a:solidFill>
                <a:latin typeface="+mn-ea"/>
              </a:rPr>
              <a:t>従来より「ペーパーレス化」や東京・紀尾井町オフィスでの「ゴミの</a:t>
            </a:r>
            <a:r>
              <a:rPr lang="en-US" altLang="ja-JP" sz="1100" dirty="0">
                <a:solidFill>
                  <a:schemeClr val="accent3"/>
                </a:solidFill>
                <a:latin typeface="+mn-ea"/>
              </a:rPr>
              <a:t>15</a:t>
            </a:r>
            <a:r>
              <a:rPr lang="ja-JP" altLang="en-US" sz="1100" dirty="0">
                <a:solidFill>
                  <a:schemeClr val="accent3"/>
                </a:solidFill>
                <a:latin typeface="+mn-ea"/>
              </a:rPr>
              <a:t>分別によるリユース・リサイクル」、データセンターでの「</a:t>
            </a:r>
            <a:r>
              <a:rPr lang="en" altLang="ja-JP" sz="1100" dirty="0">
                <a:solidFill>
                  <a:schemeClr val="accent3"/>
                </a:solidFill>
                <a:latin typeface="+mn-ea"/>
              </a:rPr>
              <a:t>UPS</a:t>
            </a:r>
            <a:r>
              <a:rPr lang="ja-JP" altLang="en" sz="1100" dirty="0">
                <a:solidFill>
                  <a:schemeClr val="accent3"/>
                </a:solidFill>
                <a:latin typeface="+mn-ea"/>
              </a:rPr>
              <a:t>（</a:t>
            </a:r>
            <a:r>
              <a:rPr lang="ja-JP" altLang="en-US" sz="1100" dirty="0">
                <a:solidFill>
                  <a:schemeClr val="accent3"/>
                </a:solidFill>
                <a:latin typeface="+mn-ea"/>
              </a:rPr>
              <a:t>無停電電源装置）のバッテリーリサイクル」などを推進して</a:t>
            </a:r>
            <a:r>
              <a:rPr lang="ja-JP" altLang="en-US" sz="1100">
                <a:solidFill>
                  <a:schemeClr val="accent3"/>
                </a:solidFill>
                <a:latin typeface="+mn-ea"/>
              </a:rPr>
              <a:t>きました。</a:t>
            </a:r>
            <a:endParaRPr lang="en-US" altLang="ja-JP" sz="1100" dirty="0">
              <a:solidFill>
                <a:schemeClr val="accent3"/>
              </a:solidFill>
              <a:latin typeface="+mn-ea"/>
            </a:endParaRPr>
          </a:p>
          <a:p>
            <a:r>
              <a:rPr lang="en-US" altLang="ja-JP" sz="1100" dirty="0">
                <a:solidFill>
                  <a:schemeClr val="accent3"/>
                </a:solidFill>
                <a:latin typeface="+mn-ea"/>
              </a:rPr>
              <a:t>2020</a:t>
            </a:r>
            <a:r>
              <a:rPr lang="ja-JP" altLang="en-US" sz="1100" dirty="0">
                <a:solidFill>
                  <a:schemeClr val="accent3"/>
                </a:solidFill>
                <a:latin typeface="+mn-ea"/>
              </a:rPr>
              <a:t>年度からは、コロナ禍で従業員の働き方が大きく変わり、オフィススペースの最適化が進むと同時に従業員の自宅の執務環境向上へのニーズが高まったため、通常のリサイクルに加えて一部のチェアと液晶モニターの従業員向け販売や、オフィスへの出社人数の減少によって過剰となった災害用の備蓄食糧を外部団体に寄付し、フードロス削減にもつなげました。</a:t>
            </a:r>
          </a:p>
        </p:txBody>
      </p:sp>
      <p:sp>
        <p:nvSpPr>
          <p:cNvPr id="11" name="正方形/長方形 10">
            <a:extLst>
              <a:ext uri="{FF2B5EF4-FFF2-40B4-BE49-F238E27FC236}">
                <a16:creationId xmlns:a16="http://schemas.microsoft.com/office/drawing/2014/main" id="{3D5952FD-F45D-A04C-B79E-7BCBFEE1799C}"/>
              </a:ext>
            </a:extLst>
          </p:cNvPr>
          <p:cNvSpPr/>
          <p:nvPr/>
        </p:nvSpPr>
        <p:spPr>
          <a:xfrm>
            <a:off x="274921" y="3966519"/>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生物多様性保全の取組み</a:t>
            </a:r>
            <a:endParaRPr lang="ja-JP" altLang="en-US" sz="1600" spc="300" dirty="0">
              <a:solidFill>
                <a:schemeClr val="accent3"/>
              </a:solidFill>
              <a:latin typeface="+mn-ea"/>
              <a:cs typeface="+mj-cs"/>
            </a:endParaRPr>
          </a:p>
        </p:txBody>
      </p:sp>
      <p:sp>
        <p:nvSpPr>
          <p:cNvPr id="12" name="正方形/長方形 11">
            <a:extLst>
              <a:ext uri="{FF2B5EF4-FFF2-40B4-BE49-F238E27FC236}">
                <a16:creationId xmlns:a16="http://schemas.microsoft.com/office/drawing/2014/main" id="{B89FB5BA-2856-B541-B54F-9BB23E7E4F54}"/>
              </a:ext>
            </a:extLst>
          </p:cNvPr>
          <p:cNvSpPr/>
          <p:nvPr/>
        </p:nvSpPr>
        <p:spPr>
          <a:xfrm>
            <a:off x="5690388" y="3966519"/>
            <a:ext cx="5040560"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spc="300">
                <a:solidFill>
                  <a:schemeClr val="accent3"/>
                </a:solidFill>
                <a:latin typeface="+mn-ea"/>
                <a:cs typeface="+mj-cs"/>
              </a:rPr>
              <a:t>サービスを通じた取組み</a:t>
            </a:r>
            <a:endParaRPr lang="ja-JP" altLang="en-US" sz="1600" spc="300" dirty="0">
              <a:solidFill>
                <a:schemeClr val="accent3"/>
              </a:solidFill>
              <a:latin typeface="+mn-ea"/>
              <a:cs typeface="+mj-cs"/>
            </a:endParaRPr>
          </a:p>
        </p:txBody>
      </p:sp>
      <p:sp>
        <p:nvSpPr>
          <p:cNvPr id="13" name="正方形/長方形 12">
            <a:extLst>
              <a:ext uri="{FF2B5EF4-FFF2-40B4-BE49-F238E27FC236}">
                <a16:creationId xmlns:a16="http://schemas.microsoft.com/office/drawing/2014/main" id="{7689CC79-49F0-AF49-85BE-6B652E6F7C94}"/>
              </a:ext>
            </a:extLst>
          </p:cNvPr>
          <p:cNvSpPr/>
          <p:nvPr/>
        </p:nvSpPr>
        <p:spPr>
          <a:xfrm>
            <a:off x="8016002" y="4384919"/>
            <a:ext cx="3769598" cy="1785104"/>
          </a:xfrm>
          <a:prstGeom prst="rect">
            <a:avLst/>
          </a:prstGeom>
        </p:spPr>
        <p:txBody>
          <a:bodyPr wrap="square">
            <a:spAutoFit/>
          </a:bodyPr>
          <a:lstStyle/>
          <a:p>
            <a:pPr lvl="0">
              <a:defRPr/>
            </a:pPr>
            <a:r>
              <a:rPr lang="ja-JP" altLang="en-US" sz="1100" dirty="0">
                <a:solidFill>
                  <a:schemeClr val="accent3"/>
                </a:solidFill>
                <a:latin typeface="+mn-ea"/>
              </a:rPr>
              <a:t>激甚化する災害に際して、被災者を一人でも減らすために、「</a:t>
            </a:r>
            <a:r>
              <a:rPr lang="en" altLang="ja-JP" sz="1100" dirty="0">
                <a:solidFill>
                  <a:schemeClr val="accent3"/>
                </a:solidFill>
                <a:latin typeface="+mn-ea"/>
              </a:rPr>
              <a:t>Yahoo! JAPAN</a:t>
            </a:r>
            <a:r>
              <a:rPr lang="ja-JP" altLang="en-US" sz="1100" dirty="0">
                <a:solidFill>
                  <a:schemeClr val="accent3"/>
                </a:solidFill>
                <a:latin typeface="+mn-ea"/>
              </a:rPr>
              <a:t>トップページ」とスマートフォン向けの「</a:t>
            </a:r>
            <a:r>
              <a:rPr lang="en" altLang="ja-JP" sz="1100" dirty="0">
                <a:solidFill>
                  <a:schemeClr val="accent3"/>
                </a:solidFill>
                <a:latin typeface="+mn-ea"/>
              </a:rPr>
              <a:t>Yahoo! JAPAN</a:t>
            </a:r>
            <a:r>
              <a:rPr lang="ja-JP" altLang="en" sz="1100" dirty="0">
                <a:solidFill>
                  <a:schemeClr val="accent3"/>
                </a:solidFill>
                <a:latin typeface="+mn-ea"/>
              </a:rPr>
              <a:t>」「</a:t>
            </a:r>
            <a:r>
              <a:rPr lang="en" altLang="ja-JP" sz="1100" dirty="0">
                <a:solidFill>
                  <a:schemeClr val="accent3"/>
                </a:solidFill>
                <a:latin typeface="+mn-ea"/>
              </a:rPr>
              <a:t>Yahoo!</a:t>
            </a:r>
            <a:r>
              <a:rPr lang="ja-JP" altLang="en-US" sz="1100" dirty="0">
                <a:solidFill>
                  <a:schemeClr val="accent3"/>
                </a:solidFill>
                <a:latin typeface="+mn-ea"/>
              </a:rPr>
              <a:t>防災速報」「</a:t>
            </a:r>
            <a:r>
              <a:rPr lang="en" altLang="ja-JP" sz="1100" dirty="0">
                <a:solidFill>
                  <a:schemeClr val="accent3"/>
                </a:solidFill>
                <a:latin typeface="+mn-ea"/>
              </a:rPr>
              <a:t>Yahoo!</a:t>
            </a:r>
            <a:r>
              <a:rPr lang="ja-JP" altLang="en-US" sz="1100" dirty="0">
                <a:solidFill>
                  <a:schemeClr val="accent3"/>
                </a:solidFill>
                <a:latin typeface="+mn-ea"/>
              </a:rPr>
              <a:t>天気・災害」各アプリでは、地震や津波、大雨に関する情報を表示して</a:t>
            </a:r>
            <a:r>
              <a:rPr lang="ja-JP" altLang="en-US" sz="1100">
                <a:solidFill>
                  <a:schemeClr val="accent3"/>
                </a:solidFill>
                <a:latin typeface="+mn-ea"/>
              </a:rPr>
              <a:t>います。</a:t>
            </a:r>
            <a:endParaRPr kumimoji="1" lang="en-US" altLang="ja-JP" sz="1100" b="0" i="0" u="none" strike="noStrike" kern="1200" cap="none" spc="0" normalizeH="0" baseline="0" noProof="0" dirty="0">
              <a:ln>
                <a:noFill/>
              </a:ln>
              <a:solidFill>
                <a:schemeClr val="accent3"/>
              </a:solidFill>
              <a:effectLst/>
              <a:uLnTx/>
              <a:uFillTx/>
              <a:latin typeface="+mn-ea"/>
            </a:endParaRPr>
          </a:p>
          <a:p>
            <a:pPr lvl="0">
              <a:defRPr/>
            </a:pPr>
            <a:r>
              <a:rPr lang="en" altLang="ja-JP" sz="1100" dirty="0">
                <a:solidFill>
                  <a:schemeClr val="accent3"/>
                </a:solidFill>
                <a:latin typeface="+mn-ea"/>
              </a:rPr>
              <a:t>Yahoo!</a:t>
            </a:r>
            <a:r>
              <a:rPr lang="ja-JP" altLang="en-US" sz="1100" dirty="0">
                <a:solidFill>
                  <a:schemeClr val="accent3"/>
                </a:solidFill>
                <a:latin typeface="+mn-ea"/>
              </a:rPr>
              <a:t>ネット募金では、国内外の大規模災害の被災地支援、難民支援、子どもの貧困問題、海や森、希少生物の保全活動などさまざまな社会課題に取り組んでいる団体に対して継続的な支援を促すプラットフォームの提供を行っています。</a:t>
            </a:r>
            <a:endParaRPr kumimoji="1" lang="ja-JP" altLang="en-US" sz="1100" b="0" i="0" u="none" strike="noStrike" kern="1200" cap="none" spc="0" normalizeH="0" baseline="0" noProof="0" dirty="0">
              <a:ln>
                <a:noFill/>
              </a:ln>
              <a:solidFill>
                <a:schemeClr val="accent3"/>
              </a:solidFill>
              <a:effectLst/>
              <a:uLnTx/>
              <a:uFillTx/>
              <a:latin typeface="+mn-ea"/>
            </a:endParaRPr>
          </a:p>
        </p:txBody>
      </p:sp>
      <p:pic>
        <p:nvPicPr>
          <p:cNvPr id="14" name="Picture 2" descr="データセンターの画像">
            <a:extLst>
              <a:ext uri="{FF2B5EF4-FFF2-40B4-BE49-F238E27FC236}">
                <a16:creationId xmlns:a16="http://schemas.microsoft.com/office/drawing/2014/main" id="{81E251F0-0A52-D04B-B9FF-16108A60BB4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4921" y="1751127"/>
            <a:ext cx="2118955" cy="15661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26E26689-48B8-1D41-95E6-D15D8FA971C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90388" y="1751127"/>
            <a:ext cx="2299840" cy="150989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ガーデンテラス紀尾井町にあるビオトープ（生態環境）">
            <a:extLst>
              <a:ext uri="{FF2B5EF4-FFF2-40B4-BE49-F238E27FC236}">
                <a16:creationId xmlns:a16="http://schemas.microsoft.com/office/drawing/2014/main" id="{622BF7AF-5E53-5A4F-8867-63274D3F3A1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4921" y="4397619"/>
            <a:ext cx="2118955" cy="141263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Yahoo!防災速報アプリのページ">
            <a:extLst>
              <a:ext uri="{FF2B5EF4-FFF2-40B4-BE49-F238E27FC236}">
                <a16:creationId xmlns:a16="http://schemas.microsoft.com/office/drawing/2014/main" id="{0243A70B-C399-1848-84CE-88C2A1A3A2B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90388" y="4397619"/>
            <a:ext cx="2297514" cy="1078833"/>
          </a:xfrm>
          <a:prstGeom prst="rect">
            <a:avLst/>
          </a:prstGeom>
          <a:noFill/>
          <a:extLst>
            <a:ext uri="{909E8E84-426E-40DD-AFC4-6F175D3DCCD1}">
              <a14:hiddenFill xmlns:a14="http://schemas.microsoft.com/office/drawing/2010/main">
                <a:solidFill>
                  <a:srgbClr val="FFFFFF"/>
                </a:solidFill>
              </a14:hiddenFill>
            </a:ext>
          </a:extLst>
        </p:spPr>
      </p:pic>
      <p:sp>
        <p:nvSpPr>
          <p:cNvPr id="18" name="正方形/長方形 17">
            <a:extLst>
              <a:ext uri="{FF2B5EF4-FFF2-40B4-BE49-F238E27FC236}">
                <a16:creationId xmlns:a16="http://schemas.microsoft.com/office/drawing/2014/main" id="{A7221012-0C4A-5949-8E5E-09AC5DD1A550}"/>
              </a:ext>
            </a:extLst>
          </p:cNvPr>
          <p:cNvSpPr/>
          <p:nvPr/>
        </p:nvSpPr>
        <p:spPr>
          <a:xfrm>
            <a:off x="2445015" y="4397619"/>
            <a:ext cx="3226475" cy="1615827"/>
          </a:xfrm>
          <a:prstGeom prst="rect">
            <a:avLst/>
          </a:prstGeom>
        </p:spPr>
        <p:txBody>
          <a:bodyPr wrap="square">
            <a:spAutoFit/>
          </a:bodyPr>
          <a:lstStyle/>
          <a:p>
            <a:pPr lvl="0">
              <a:defRPr/>
            </a:pPr>
            <a:r>
              <a:rPr lang="ja-JP" altLang="en-US" sz="1100">
                <a:solidFill>
                  <a:schemeClr val="accent3"/>
                </a:solidFill>
              </a:rPr>
              <a:t>ソフトバンク株式会社が、沖縄で取り組む「未来とサンゴプロジェクト」に対する、寄付の募集や、情報の発信といった協力活動や、「国立公園・世界自然遺産カーボン・オフセットキャンペーン」への賛同および、国立公園および世界自然遺産の保全活動への参加、東京・紀尾井町オフィスのある紀尾井町ガーデンテラスでの、ビオトープ（生態環境）整備による生物多様性の保全と再生の取り組みなどを行っています。</a:t>
            </a:r>
            <a:endParaRPr kumimoji="1" lang="ja-JP" altLang="en-US" sz="1100" b="0" i="0" u="none" strike="noStrike" kern="1200" cap="none" spc="0" normalizeH="0" baseline="0" noProof="0" dirty="0">
              <a:ln>
                <a:noFill/>
              </a:ln>
              <a:solidFill>
                <a:schemeClr val="accent3"/>
              </a:solidFill>
              <a:effectLst/>
              <a:uLnTx/>
              <a:uFillTx/>
              <a:latin typeface="+mj-lt"/>
              <a:ea typeface="Yu Gothic" panose="020B0400000000000000" pitchFamily="50" charset="-128"/>
              <a:cs typeface="+mn-cs"/>
            </a:endParaRPr>
          </a:p>
        </p:txBody>
      </p:sp>
    </p:spTree>
    <p:extLst>
      <p:ext uri="{BB962C8B-B14F-4D97-AF65-F5344CB8AC3E}">
        <p14:creationId xmlns:p14="http://schemas.microsoft.com/office/powerpoint/2010/main" val="25950935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en-US" altLang="ja-JP" dirty="0"/>
              <a:t>Appendix</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Z</a:t>
            </a:r>
            <a:r>
              <a:rPr kumimoji="1" lang="ja-JP" altLang="en-US"/>
              <a:t>ホールディングスグループの重点課題と</a:t>
            </a:r>
            <a:r>
              <a:rPr kumimoji="1" lang="en-US" altLang="ja-JP" dirty="0"/>
              <a:t>SDGs</a:t>
            </a:r>
            <a:r>
              <a:rPr kumimoji="1" lang="ja-JP" altLang="en-US"/>
              <a:t>への貢献</a:t>
            </a:r>
          </a:p>
        </p:txBody>
      </p:sp>
      <p:pic>
        <p:nvPicPr>
          <p:cNvPr id="8" name="図プレースホルダー 16" descr="アイコン&#10;&#10;自動的に生成された説明">
            <a:extLst>
              <a:ext uri="{FF2B5EF4-FFF2-40B4-BE49-F238E27FC236}">
                <a16:creationId xmlns:a16="http://schemas.microsoft.com/office/drawing/2014/main" id="{8023407E-E473-4E44-A8C5-9108B523D5B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
        <p:nvSpPr>
          <p:cNvPr id="6" name="正方形/長方形 5">
            <a:extLst>
              <a:ext uri="{FF2B5EF4-FFF2-40B4-BE49-F238E27FC236}">
                <a16:creationId xmlns:a16="http://schemas.microsoft.com/office/drawing/2014/main" id="{DE21D464-859E-E640-AAE4-776A55EC8FC2}"/>
              </a:ext>
            </a:extLst>
          </p:cNvPr>
          <p:cNvSpPr/>
          <p:nvPr/>
        </p:nvSpPr>
        <p:spPr>
          <a:xfrm>
            <a:off x="6096000" y="1784892"/>
            <a:ext cx="5563950"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600" b="0" i="0" dirty="0">
                <a:solidFill>
                  <a:schemeClr val="accent3"/>
                </a:solidFill>
                <a:effectLst/>
                <a:latin typeface="+mn-ea"/>
              </a:rPr>
              <a:t>Z</a:t>
            </a:r>
            <a:r>
              <a:rPr lang="ja-JP" altLang="en-US" sz="1600" b="0" i="0">
                <a:solidFill>
                  <a:schemeClr val="accent3"/>
                </a:solidFill>
                <a:effectLst/>
                <a:latin typeface="+mn-ea"/>
              </a:rPr>
              <a:t>ホールディングスグループは、「</a:t>
            </a:r>
            <a:r>
              <a:rPr lang="en" altLang="ja-JP" sz="1600" b="0" i="0" dirty="0">
                <a:solidFill>
                  <a:schemeClr val="accent3"/>
                </a:solidFill>
                <a:effectLst/>
                <a:latin typeface="+mn-ea"/>
              </a:rPr>
              <a:t>UPDATE THE WORLD </a:t>
            </a:r>
            <a:r>
              <a:rPr lang="ja-JP" altLang="en-US" sz="1600" b="0" i="0">
                <a:solidFill>
                  <a:schemeClr val="accent3"/>
                </a:solidFill>
                <a:effectLst/>
                <a:latin typeface="+mn-ea"/>
              </a:rPr>
              <a:t>情報技術のチカラで、すべての人に無限の可能性を。」をミッションに掲げています。</a:t>
            </a:r>
            <a:endParaRPr lang="en-US" altLang="ja-JP" sz="1600" b="0" i="0" dirty="0">
              <a:solidFill>
                <a:schemeClr val="accent3"/>
              </a:solidFill>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dirty="0">
              <a:solidFill>
                <a:schemeClr val="accent3"/>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0" i="0">
                <a:solidFill>
                  <a:schemeClr val="accent3"/>
                </a:solidFill>
                <a:effectLst/>
                <a:latin typeface="+mn-ea"/>
              </a:rPr>
              <a:t>このミッションには、</a:t>
            </a:r>
            <a:r>
              <a:rPr lang="en" altLang="ja-JP" sz="1600" b="0" i="0" dirty="0">
                <a:solidFill>
                  <a:schemeClr val="accent3"/>
                </a:solidFill>
                <a:effectLst/>
                <a:latin typeface="+mn-ea"/>
              </a:rPr>
              <a:t>IT</a:t>
            </a:r>
            <a:r>
              <a:rPr lang="ja-JP" altLang="en-US" sz="1600" b="0" i="0">
                <a:solidFill>
                  <a:schemeClr val="accent3"/>
                </a:solidFill>
                <a:effectLst/>
                <a:latin typeface="+mn-ea"/>
              </a:rPr>
              <a:t>による社会課題解決により、人々の生活をより便利に、より豊かに、そして誰もが活躍でき挑戦できる社会に、という願いが込められています。私たちの目指す社会の実現はまさに、</a:t>
            </a:r>
            <a:r>
              <a:rPr lang="en" altLang="ja-JP" sz="1600" b="0" i="0" dirty="0">
                <a:solidFill>
                  <a:schemeClr val="accent3"/>
                </a:solidFill>
                <a:effectLst/>
                <a:latin typeface="+mn-ea"/>
              </a:rPr>
              <a:t>SDGs</a:t>
            </a:r>
            <a:r>
              <a:rPr lang="ja-JP" altLang="en-US" sz="1600" b="0" i="0">
                <a:solidFill>
                  <a:schemeClr val="accent3"/>
                </a:solidFill>
                <a:effectLst/>
                <a:latin typeface="+mn-ea"/>
              </a:rPr>
              <a:t>がターゲットとする多くの社会課題を解決していくことに他なりません。</a:t>
            </a:r>
            <a:endParaRPr lang="en-US" altLang="ja-JP" sz="1600" b="0" i="0" dirty="0">
              <a:solidFill>
                <a:schemeClr val="accent3"/>
              </a:solidFill>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a:solidFill>
                  <a:schemeClr val="accent3"/>
                </a:solidFill>
                <a:latin typeface="+mn-ea"/>
              </a:rPr>
              <a:t/>
            </a:r>
            <a:br>
              <a:rPr lang="ja-JP" altLang="en-US" sz="1600">
                <a:solidFill>
                  <a:schemeClr val="accent3"/>
                </a:solidFill>
                <a:latin typeface="+mn-ea"/>
              </a:rPr>
            </a:br>
            <a:r>
              <a:rPr lang="ja-JP" altLang="en-US" sz="1600" b="0" i="0">
                <a:solidFill>
                  <a:schemeClr val="accent3"/>
                </a:solidFill>
                <a:effectLst/>
                <a:latin typeface="+mn-ea"/>
              </a:rPr>
              <a:t>当社が掲げる</a:t>
            </a:r>
            <a:r>
              <a:rPr lang="en-US" altLang="ja-JP" sz="1600" b="0" i="0" dirty="0">
                <a:solidFill>
                  <a:schemeClr val="accent3"/>
                </a:solidFill>
                <a:effectLst/>
                <a:latin typeface="+mn-ea"/>
              </a:rPr>
              <a:t>6</a:t>
            </a:r>
            <a:r>
              <a:rPr lang="ja-JP" altLang="en-US" sz="1600" b="0" i="0">
                <a:solidFill>
                  <a:schemeClr val="accent3"/>
                </a:solidFill>
                <a:effectLst/>
                <a:latin typeface="+mn-ea"/>
              </a:rPr>
              <a:t>つの重点課題（マテリアリティ）として整理した領域を中心に、本業である</a:t>
            </a:r>
            <a:r>
              <a:rPr lang="en" altLang="ja-JP" sz="1600" b="0" i="0" dirty="0">
                <a:solidFill>
                  <a:schemeClr val="accent3"/>
                </a:solidFill>
                <a:effectLst/>
                <a:latin typeface="+mn-ea"/>
              </a:rPr>
              <a:t>IT</a:t>
            </a:r>
            <a:r>
              <a:rPr lang="ja-JP" altLang="en" sz="1600" b="0" i="0">
                <a:solidFill>
                  <a:schemeClr val="accent3"/>
                </a:solidFill>
                <a:effectLst/>
                <a:latin typeface="+mn-ea"/>
              </a:rPr>
              <a:t>・</a:t>
            </a:r>
            <a:r>
              <a:rPr lang="ja-JP" altLang="en-US" sz="1600" b="0" i="0">
                <a:solidFill>
                  <a:schemeClr val="accent3"/>
                </a:solidFill>
                <a:effectLst/>
                <a:latin typeface="+mn-ea"/>
              </a:rPr>
              <a:t>インターネットの強みを発揮しながら、</a:t>
            </a:r>
            <a:r>
              <a:rPr lang="en" altLang="ja-JP" sz="1600" b="0" i="0" dirty="0">
                <a:solidFill>
                  <a:schemeClr val="accent3"/>
                </a:solidFill>
                <a:effectLst/>
                <a:latin typeface="+mn-ea"/>
              </a:rPr>
              <a:t>SDGs</a:t>
            </a:r>
            <a:r>
              <a:rPr lang="ja-JP" altLang="en-US" sz="1600" b="0" i="0">
                <a:solidFill>
                  <a:schemeClr val="accent3"/>
                </a:solidFill>
                <a:effectLst/>
                <a:latin typeface="+mn-ea"/>
              </a:rPr>
              <a:t>が掲げる持続可能な社会の実現に貢献してまいります。</a:t>
            </a:r>
            <a:endParaRPr kumimoji="1" lang="ja-JP" altLang="en-US" sz="1600" b="0" i="0" u="none" strike="noStrike" kern="1200" cap="none" spc="0" normalizeH="0" baseline="0" noProof="0" dirty="0">
              <a:ln>
                <a:noFill/>
              </a:ln>
              <a:solidFill>
                <a:schemeClr val="accent3"/>
              </a:solidFill>
              <a:effectLst/>
              <a:uLnTx/>
              <a:uFillTx/>
              <a:latin typeface="+mn-ea"/>
              <a:cs typeface="+mn-cs"/>
            </a:endParaRPr>
          </a:p>
        </p:txBody>
      </p:sp>
      <p:pic>
        <p:nvPicPr>
          <p:cNvPr id="7" name="Picture 2" descr="重点課題とSDGsの対応関係">
            <a:extLst>
              <a:ext uri="{FF2B5EF4-FFF2-40B4-BE49-F238E27FC236}">
                <a16:creationId xmlns:a16="http://schemas.microsoft.com/office/drawing/2014/main" id="{A95573AC-E151-1545-AC7C-941448D0FB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0471" y="1349806"/>
            <a:ext cx="4672873" cy="4844447"/>
          </a:xfrm>
          <a:prstGeom prst="rect">
            <a:avLst/>
          </a:prstGeom>
          <a:noFill/>
          <a:extLst>
            <a:ext uri="{909E8E84-426E-40DD-AFC4-6F175D3DCCD1}">
              <a14:hiddenFill xmlns:a14="http://schemas.microsoft.com/office/drawing/2010/main">
                <a:solidFill>
                  <a:srgbClr val="FFFFFF"/>
                </a:solidFill>
              </a14:hiddenFill>
            </a:ext>
          </a:extLst>
        </p:spPr>
      </p:pic>
      <p:sp>
        <p:nvSpPr>
          <p:cNvPr id="9" name="正方形/長方形 8">
            <a:extLst>
              <a:ext uri="{FF2B5EF4-FFF2-40B4-BE49-F238E27FC236}">
                <a16:creationId xmlns:a16="http://schemas.microsoft.com/office/drawing/2014/main" id="{7E648D4F-BF78-F94E-8353-C7183D81F5E3}"/>
              </a:ext>
            </a:extLst>
          </p:cNvPr>
          <p:cNvSpPr/>
          <p:nvPr/>
        </p:nvSpPr>
        <p:spPr>
          <a:xfrm>
            <a:off x="794296" y="6276287"/>
            <a:ext cx="5741306"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cs typeface="+mn-cs"/>
              </a:rPr>
              <a:t>参考：</a:t>
            </a:r>
            <a:r>
              <a:rPr kumimoji="1" lang="en" altLang="ja-JP" sz="1050" b="0" i="0" u="none" strike="noStrike" kern="1200" cap="none" spc="0" normalizeH="0" baseline="0" noProof="0" dirty="0">
                <a:ln>
                  <a:noFill/>
                </a:ln>
                <a:solidFill>
                  <a:schemeClr val="accent3"/>
                </a:solidFill>
                <a:effectLst/>
                <a:uLnTx/>
                <a:uFillTx/>
                <a:latin typeface="+mn-ea"/>
                <a:cs typeface="+mn-cs"/>
              </a:rPr>
              <a:t> https://</a:t>
            </a:r>
            <a:r>
              <a:rPr kumimoji="1" lang="en" altLang="ja-JP" sz="1050" b="0" i="0" u="none" strike="noStrike" kern="1200" cap="none" spc="0" normalizeH="0" baseline="0" noProof="0" dirty="0" err="1">
                <a:ln>
                  <a:noFill/>
                </a:ln>
                <a:solidFill>
                  <a:schemeClr val="accent3"/>
                </a:solidFill>
                <a:effectLst/>
                <a:uLnTx/>
                <a:uFillTx/>
                <a:latin typeface="+mn-ea"/>
                <a:cs typeface="+mn-cs"/>
              </a:rPr>
              <a:t>www.z-holdings.co.jp</a:t>
            </a:r>
            <a:r>
              <a:rPr kumimoji="1" lang="en" altLang="ja-JP" sz="1050" b="0" i="0" u="none" strike="noStrike" kern="1200" cap="none" spc="0" normalizeH="0" baseline="0" noProof="0" dirty="0">
                <a:ln>
                  <a:noFill/>
                </a:ln>
                <a:solidFill>
                  <a:schemeClr val="accent3"/>
                </a:solidFill>
                <a:effectLst/>
                <a:uLnTx/>
                <a:uFillTx/>
                <a:latin typeface="+mn-ea"/>
                <a:cs typeface="+mn-cs"/>
              </a:rPr>
              <a:t>/sustainability/stakeholder/</a:t>
            </a:r>
            <a:r>
              <a:rPr kumimoji="1" lang="en" altLang="ja-JP" sz="1050" b="0" i="0" u="none" strike="noStrike" kern="1200" cap="none" spc="0" normalizeH="0" baseline="0" noProof="0" dirty="0" err="1">
                <a:ln>
                  <a:noFill/>
                </a:ln>
                <a:solidFill>
                  <a:schemeClr val="accent3"/>
                </a:solidFill>
                <a:effectLst/>
                <a:uLnTx/>
                <a:uFillTx/>
                <a:latin typeface="+mn-ea"/>
                <a:cs typeface="+mn-cs"/>
              </a:rPr>
              <a:t>sdgs</a:t>
            </a:r>
            <a:r>
              <a:rPr kumimoji="1" lang="en" altLang="ja-JP" sz="1050" b="0" i="0" u="none" strike="noStrike" kern="1200" cap="none" spc="0" normalizeH="0" baseline="0" noProof="0" dirty="0">
                <a:ln>
                  <a:noFill/>
                </a:ln>
                <a:solidFill>
                  <a:schemeClr val="accent3"/>
                </a:solidFill>
                <a:effectLst/>
                <a:uLnTx/>
                <a:uFillTx/>
                <a:latin typeface="+mn-ea"/>
                <a:cs typeface="+mn-cs"/>
              </a:rPr>
              <a:t>/</a:t>
            </a:r>
            <a:endParaRPr kumimoji="1" lang="ja-JP" altLang="en-US" sz="1050" b="0" i="0" u="none" strike="noStrike" kern="1200" cap="none" spc="0" normalizeH="0" baseline="0" noProof="0" dirty="0">
              <a:ln>
                <a:noFill/>
              </a:ln>
              <a:solidFill>
                <a:schemeClr val="accent3"/>
              </a:solidFill>
              <a:effectLst/>
              <a:uLnTx/>
              <a:uFillTx/>
              <a:latin typeface="+mn-ea"/>
              <a:cs typeface="+mn-cs"/>
            </a:endParaRPr>
          </a:p>
        </p:txBody>
      </p:sp>
    </p:spTree>
    <p:extLst>
      <p:ext uri="{BB962C8B-B14F-4D97-AF65-F5344CB8AC3E}">
        <p14:creationId xmlns:p14="http://schemas.microsoft.com/office/powerpoint/2010/main" val="4516986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en-US" altLang="ja-JP" dirty="0"/>
              <a:t>Appendix</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重点課題と</a:t>
            </a:r>
            <a:r>
              <a:rPr kumimoji="1" lang="en-US" altLang="ja-JP" dirty="0"/>
              <a:t>SDGs</a:t>
            </a:r>
            <a:r>
              <a:rPr kumimoji="1" lang="ja-JP" altLang="en-US"/>
              <a:t>への具体的な取り組み</a:t>
            </a:r>
          </a:p>
        </p:txBody>
      </p:sp>
      <p:pic>
        <p:nvPicPr>
          <p:cNvPr id="8" name="図プレースホルダー 16" descr="アイコン&#10;&#10;自動的に生成された説明">
            <a:extLst>
              <a:ext uri="{FF2B5EF4-FFF2-40B4-BE49-F238E27FC236}">
                <a16:creationId xmlns:a16="http://schemas.microsoft.com/office/drawing/2014/main" id="{8023407E-E473-4E44-A8C5-9108B523D5B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
        <p:nvSpPr>
          <p:cNvPr id="6" name="テキスト ボックス 5">
            <a:extLst>
              <a:ext uri="{FF2B5EF4-FFF2-40B4-BE49-F238E27FC236}">
                <a16:creationId xmlns:a16="http://schemas.microsoft.com/office/drawing/2014/main" id="{180DC40D-B40B-FF49-8463-2CA05F266D91}"/>
              </a:ext>
            </a:extLst>
          </p:cNvPr>
          <p:cNvSpPr txBox="1"/>
          <p:nvPr/>
        </p:nvSpPr>
        <p:spPr>
          <a:xfrm>
            <a:off x="123612" y="1031681"/>
            <a:ext cx="11665296" cy="338554"/>
          </a:xfrm>
          <a:prstGeom prst="rect">
            <a:avLst/>
          </a:prstGeom>
          <a:noFill/>
        </p:spPr>
        <p:txBody>
          <a:bodyPr wrap="square" rtlCol="0" anchor="t">
            <a:spAutoFit/>
          </a:bodyPr>
          <a:lstStyle/>
          <a:p>
            <a:pPr algn="ctr"/>
            <a:r>
              <a:rPr lang="en-US" altLang="ja-JP" sz="1600" b="1" dirty="0">
                <a:solidFill>
                  <a:schemeClr val="accent3"/>
                </a:solidFill>
                <a:latin typeface="+mn-ea"/>
              </a:rPr>
              <a:t>Z</a:t>
            </a:r>
            <a:r>
              <a:rPr lang="ja-JP" altLang="en-US" sz="1600" b="1" dirty="0">
                <a:solidFill>
                  <a:schemeClr val="accent3"/>
                </a:solidFill>
                <a:latin typeface="+mn-ea"/>
              </a:rPr>
              <a:t>ホールディングスグループでは様々</a:t>
            </a:r>
            <a:r>
              <a:rPr lang="ja-JP" altLang="en-US" sz="1600" b="1">
                <a:solidFill>
                  <a:schemeClr val="accent3"/>
                </a:solidFill>
                <a:latin typeface="+mn-ea"/>
              </a:rPr>
              <a:t>な取組み</a:t>
            </a:r>
            <a:r>
              <a:rPr lang="ja-JP" altLang="en-US" sz="1600" b="1" dirty="0">
                <a:solidFill>
                  <a:schemeClr val="accent3"/>
                </a:solidFill>
                <a:latin typeface="+mn-ea"/>
              </a:rPr>
              <a:t>を行っています</a:t>
            </a:r>
          </a:p>
        </p:txBody>
      </p:sp>
      <p:sp>
        <p:nvSpPr>
          <p:cNvPr id="7" name="正方形/長方形 6">
            <a:extLst>
              <a:ext uri="{FF2B5EF4-FFF2-40B4-BE49-F238E27FC236}">
                <a16:creationId xmlns:a16="http://schemas.microsoft.com/office/drawing/2014/main" id="{131CFA67-FC2A-6C4C-8A2B-F0D91D000527}"/>
              </a:ext>
            </a:extLst>
          </p:cNvPr>
          <p:cNvSpPr/>
          <p:nvPr/>
        </p:nvSpPr>
        <p:spPr>
          <a:xfrm>
            <a:off x="1887808" y="2274412"/>
            <a:ext cx="3736850" cy="17774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100" b="0" i="0" u="none" strike="noStrike" kern="1200" cap="none" spc="0" normalizeH="0" baseline="0" noProof="0" dirty="0">
                <a:ln>
                  <a:noFill/>
                </a:ln>
                <a:solidFill>
                  <a:schemeClr val="accent3"/>
                </a:solidFill>
                <a:effectLst/>
                <a:uLnTx/>
                <a:uFillTx/>
                <a:latin typeface="+mn-ea"/>
                <a:cs typeface="+mn-cs"/>
              </a:rPr>
              <a:t>Yahoo! JAPAN</a:t>
            </a:r>
            <a:r>
              <a:rPr kumimoji="1" lang="ja-JP" altLang="en-US" sz="1100" b="0" i="0" u="none" strike="noStrike" kern="1200" cap="none" spc="0" normalizeH="0" baseline="0" noProof="0" dirty="0">
                <a:ln>
                  <a:noFill/>
                </a:ln>
                <a:solidFill>
                  <a:schemeClr val="accent3"/>
                </a:solidFill>
                <a:effectLst/>
                <a:uLnTx/>
                <a:uFillTx/>
                <a:latin typeface="+mn-ea"/>
                <a:cs typeface="+mn-cs"/>
              </a:rPr>
              <a:t>では、</a:t>
            </a:r>
            <a:r>
              <a:rPr kumimoji="1" lang="en" altLang="ja-JP" sz="1100" b="0" i="0" u="none" strike="noStrike" kern="1200" cap="none" spc="0" normalizeH="0" baseline="0" noProof="0" dirty="0">
                <a:ln>
                  <a:noFill/>
                </a:ln>
                <a:solidFill>
                  <a:schemeClr val="accent3"/>
                </a:solidFill>
                <a:effectLst/>
                <a:uLnTx/>
                <a:uFillTx/>
                <a:latin typeface="+mn-ea"/>
                <a:cs typeface="+mn-cs"/>
              </a:rPr>
              <a:t>Yahoo! JAPAN ID</a:t>
            </a:r>
            <a:r>
              <a:rPr kumimoji="1" lang="ja-JP" altLang="en-US" sz="1100" b="0" i="0" u="none" strike="noStrike" kern="1200" cap="none" spc="0" normalizeH="0" baseline="0" noProof="0" dirty="0">
                <a:ln>
                  <a:noFill/>
                </a:ln>
                <a:solidFill>
                  <a:schemeClr val="accent3"/>
                </a:solidFill>
                <a:effectLst/>
                <a:uLnTx/>
                <a:uFillTx/>
                <a:latin typeface="+mn-ea"/>
                <a:cs typeface="+mn-cs"/>
              </a:rPr>
              <a:t>の利便性と安全性向上のため、パスワードを使わないログイン方法（パスワードレスログイン）の導入を推進しています。</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chemeClr val="accent3"/>
                </a:solidFill>
                <a:effectLst/>
                <a:uLnTx/>
                <a:uFillTx/>
                <a:latin typeface="+mn-ea"/>
                <a:cs typeface="+mn-cs"/>
              </a:rPr>
              <a:t>2021</a:t>
            </a:r>
            <a:r>
              <a:rPr kumimoji="1" lang="ja-JP" altLang="en-US" sz="1100" b="0" i="0" u="none" strike="noStrike" kern="1200" cap="none" spc="0" normalizeH="0" baseline="0" noProof="0" dirty="0">
                <a:ln>
                  <a:noFill/>
                </a:ln>
                <a:solidFill>
                  <a:schemeClr val="accent3"/>
                </a:solidFill>
                <a:effectLst/>
                <a:uLnTx/>
                <a:uFillTx/>
                <a:latin typeface="+mn-ea"/>
                <a:cs typeface="+mn-cs"/>
              </a:rPr>
              <a:t>年</a:t>
            </a:r>
            <a:r>
              <a:rPr kumimoji="1" lang="en-US" altLang="ja-JP" sz="1100" b="0" i="0" u="none" strike="noStrike" kern="1200" cap="none" spc="0" normalizeH="0" baseline="0" noProof="0" dirty="0">
                <a:ln>
                  <a:noFill/>
                </a:ln>
                <a:solidFill>
                  <a:schemeClr val="accent3"/>
                </a:solidFill>
                <a:effectLst/>
                <a:uLnTx/>
                <a:uFillTx/>
                <a:latin typeface="+mn-ea"/>
                <a:cs typeface="+mn-cs"/>
              </a:rPr>
              <a:t>4</a:t>
            </a:r>
            <a:r>
              <a:rPr kumimoji="1" lang="ja-JP" altLang="en-US" sz="1100" b="0" i="0" u="none" strike="noStrike" kern="1200" cap="none" spc="0" normalizeH="0" baseline="0" noProof="0" dirty="0">
                <a:ln>
                  <a:noFill/>
                </a:ln>
                <a:solidFill>
                  <a:schemeClr val="accent3"/>
                </a:solidFill>
                <a:effectLst/>
                <a:uLnTx/>
                <a:uFillTx/>
                <a:latin typeface="+mn-ea"/>
                <a:cs typeface="+mn-cs"/>
              </a:rPr>
              <a:t>月現在、アクティブユーザーの半数以上が、パスワードを使わない認証方法（</a:t>
            </a:r>
            <a:r>
              <a:rPr kumimoji="1" lang="en" altLang="ja-JP" sz="1100" b="0" i="0" u="none" strike="noStrike" kern="1200" cap="none" spc="0" normalizeH="0" baseline="0" noProof="0" dirty="0">
                <a:ln>
                  <a:noFill/>
                </a:ln>
                <a:solidFill>
                  <a:schemeClr val="accent3"/>
                </a:solidFill>
                <a:effectLst/>
                <a:uLnTx/>
                <a:uFillTx/>
                <a:latin typeface="+mn-ea"/>
                <a:cs typeface="+mn-cs"/>
              </a:rPr>
              <a:t>SMS</a:t>
            </a:r>
            <a:r>
              <a:rPr kumimoji="1" lang="ja-JP" altLang="en" sz="1100" b="0" i="0" u="none" strike="noStrike" kern="1200" cap="none" spc="0" normalizeH="0" baseline="0" noProof="0" dirty="0">
                <a:ln>
                  <a:noFill/>
                </a:ln>
                <a:solidFill>
                  <a:schemeClr val="accent3"/>
                </a:solidFill>
                <a:effectLst/>
                <a:uLnTx/>
                <a:uFillTx/>
                <a:latin typeface="+mn-ea"/>
                <a:cs typeface="+mn-cs"/>
              </a:rPr>
              <a:t>、</a:t>
            </a:r>
            <a:r>
              <a:rPr kumimoji="1" lang="ja-JP" altLang="en-US" sz="1100" b="0" i="0" u="none" strike="noStrike" kern="1200" cap="none" spc="0" normalizeH="0" baseline="0" noProof="0" dirty="0">
                <a:ln>
                  <a:noFill/>
                </a:ln>
                <a:solidFill>
                  <a:schemeClr val="accent3"/>
                </a:solidFill>
                <a:effectLst/>
                <a:uLnTx/>
                <a:uFillTx/>
                <a:latin typeface="+mn-ea"/>
                <a:cs typeface="+mn-cs"/>
              </a:rPr>
              <a:t>生体認証）を利用しています。 </a:t>
            </a:r>
            <a:r>
              <a:rPr kumimoji="1" lang="en-US" altLang="ja-JP" sz="1100" b="0" i="0" u="none" strike="noStrike" kern="1200" cap="none" spc="0" normalizeH="0" baseline="0" noProof="0" dirty="0">
                <a:ln>
                  <a:noFill/>
                </a:ln>
                <a:solidFill>
                  <a:schemeClr val="accent3"/>
                </a:solidFill>
                <a:effectLst/>
                <a:uLnTx/>
                <a:uFillTx/>
                <a:latin typeface="+mn-ea"/>
                <a:cs typeface="+mn-cs"/>
              </a:rPr>
              <a:t>2021</a:t>
            </a:r>
            <a:r>
              <a:rPr kumimoji="1" lang="ja-JP" altLang="en-US" sz="1100" b="0" i="0" u="none" strike="noStrike" kern="1200" cap="none" spc="0" normalizeH="0" baseline="0" noProof="0" dirty="0">
                <a:ln>
                  <a:noFill/>
                </a:ln>
                <a:solidFill>
                  <a:schemeClr val="accent3"/>
                </a:solidFill>
                <a:effectLst/>
                <a:uLnTx/>
                <a:uFillTx/>
                <a:latin typeface="+mn-ea"/>
                <a:cs typeface="+mn-cs"/>
              </a:rPr>
              <a:t>年の</a:t>
            </a:r>
            <a:r>
              <a:rPr kumimoji="1" lang="en" altLang="ja-JP" sz="1100" b="0" i="0" u="none" strike="noStrike" kern="1200" cap="none" spc="0" normalizeH="0" baseline="0" noProof="0" dirty="0">
                <a:ln>
                  <a:noFill/>
                </a:ln>
                <a:solidFill>
                  <a:schemeClr val="accent3"/>
                </a:solidFill>
                <a:effectLst/>
                <a:uLnTx/>
                <a:uFillTx/>
                <a:latin typeface="+mn-ea"/>
                <a:cs typeface="+mn-cs"/>
              </a:rPr>
              <a:t>iOS</a:t>
            </a:r>
            <a:r>
              <a:rPr kumimoji="1" lang="ja-JP" altLang="en-US" sz="1100" b="0" i="0" u="none" strike="noStrike" kern="1200" cap="none" spc="0" normalizeH="0" baseline="0" noProof="0" dirty="0">
                <a:ln>
                  <a:noFill/>
                </a:ln>
                <a:solidFill>
                  <a:schemeClr val="accent3"/>
                </a:solidFill>
                <a:effectLst/>
                <a:uLnTx/>
                <a:uFillTx/>
                <a:latin typeface="+mn-ea"/>
                <a:cs typeface="+mn-cs"/>
              </a:rPr>
              <a:t>の</a:t>
            </a:r>
            <a:r>
              <a:rPr kumimoji="1" lang="en" altLang="ja-JP" sz="1100" b="0" i="0" u="none" strike="noStrike" kern="1200" cap="none" spc="0" normalizeH="0" baseline="0" noProof="0" dirty="0">
                <a:ln>
                  <a:noFill/>
                </a:ln>
                <a:solidFill>
                  <a:schemeClr val="accent3"/>
                </a:solidFill>
                <a:effectLst/>
                <a:uLnTx/>
                <a:uFillTx/>
                <a:latin typeface="+mn-ea"/>
                <a:cs typeface="+mn-cs"/>
              </a:rPr>
              <a:t>Web</a:t>
            </a:r>
            <a:r>
              <a:rPr kumimoji="1" lang="ja-JP" altLang="en-US" sz="1100" b="0" i="0" u="none" strike="noStrike" kern="1200" cap="none" spc="0" normalizeH="0" baseline="0" noProof="0" dirty="0">
                <a:ln>
                  <a:noFill/>
                </a:ln>
                <a:solidFill>
                  <a:schemeClr val="accent3"/>
                </a:solidFill>
                <a:effectLst/>
                <a:uLnTx/>
                <a:uFillTx/>
                <a:latin typeface="+mn-ea"/>
                <a:cs typeface="+mn-cs"/>
              </a:rPr>
              <a:t>ブラウザー「</a:t>
            </a:r>
            <a:r>
              <a:rPr kumimoji="1" lang="en" altLang="ja-JP" sz="1100" b="0" i="0" u="none" strike="noStrike" kern="1200" cap="none" spc="0" normalizeH="0" baseline="0" noProof="0" dirty="0">
                <a:ln>
                  <a:noFill/>
                </a:ln>
                <a:solidFill>
                  <a:schemeClr val="accent3"/>
                </a:solidFill>
                <a:effectLst/>
                <a:uLnTx/>
                <a:uFillTx/>
                <a:latin typeface="+mn-ea"/>
                <a:cs typeface="+mn-cs"/>
              </a:rPr>
              <a:t>Safari</a:t>
            </a:r>
            <a:r>
              <a:rPr kumimoji="1" lang="ja-JP" altLang="en" sz="1100" b="0" i="0" u="none" strike="noStrike" kern="1200" cap="none" spc="0" normalizeH="0" baseline="0" noProof="0" dirty="0">
                <a:ln>
                  <a:noFill/>
                </a:ln>
                <a:solidFill>
                  <a:schemeClr val="accent3"/>
                </a:solidFill>
                <a:effectLst/>
                <a:uLnTx/>
                <a:uFillTx/>
                <a:latin typeface="+mn-ea"/>
                <a:cs typeface="+mn-cs"/>
              </a:rPr>
              <a:t>」</a:t>
            </a:r>
            <a:r>
              <a:rPr kumimoji="1" lang="ja-JP" altLang="en-US" sz="1100" b="0" i="0" u="none" strike="noStrike" kern="1200" cap="none" spc="0" normalizeH="0" baseline="0" noProof="0" dirty="0">
                <a:ln>
                  <a:noFill/>
                </a:ln>
                <a:solidFill>
                  <a:schemeClr val="accent3"/>
                </a:solidFill>
                <a:effectLst/>
                <a:uLnTx/>
                <a:uFillTx/>
                <a:latin typeface="+mn-ea"/>
                <a:cs typeface="+mn-cs"/>
              </a:rPr>
              <a:t>への</a:t>
            </a:r>
            <a:r>
              <a:rPr kumimoji="1" lang="en" altLang="ja-JP" sz="1100" b="0" i="0" u="none" strike="noStrike" kern="1200" cap="none" spc="0" normalizeH="0" baseline="0" noProof="0" dirty="0">
                <a:ln>
                  <a:noFill/>
                </a:ln>
                <a:solidFill>
                  <a:schemeClr val="accent3"/>
                </a:solidFill>
                <a:effectLst/>
                <a:uLnTx/>
                <a:uFillTx/>
                <a:latin typeface="+mn-ea"/>
                <a:cs typeface="+mn-cs"/>
              </a:rPr>
              <a:t>FIDO2</a:t>
            </a:r>
            <a:r>
              <a:rPr kumimoji="1" lang="ja-JP" altLang="en-US" sz="1100" b="0" i="0" u="none" strike="noStrike" kern="1200" cap="none" spc="0" normalizeH="0" baseline="0" noProof="0" dirty="0">
                <a:ln>
                  <a:noFill/>
                </a:ln>
                <a:solidFill>
                  <a:schemeClr val="accent3"/>
                </a:solidFill>
                <a:effectLst/>
                <a:uLnTx/>
                <a:uFillTx/>
                <a:latin typeface="+mn-ea"/>
                <a:cs typeface="+mn-cs"/>
              </a:rPr>
              <a:t>規格にのっとった認証方法のコンシューマ向け商用サービスへの導入は、</a:t>
            </a:r>
            <a:r>
              <a:rPr kumimoji="1" lang="en" altLang="ja-JP" sz="1100" b="0" i="0" u="none" strike="noStrike" kern="1200" cap="none" spc="0" normalizeH="0" baseline="0" noProof="0" dirty="0">
                <a:ln>
                  <a:noFill/>
                </a:ln>
                <a:solidFill>
                  <a:schemeClr val="accent3"/>
                </a:solidFill>
                <a:effectLst/>
                <a:uLnTx/>
                <a:uFillTx/>
                <a:latin typeface="+mn-ea"/>
                <a:cs typeface="+mn-cs"/>
              </a:rPr>
              <a:t>Yahoo! JAPAN</a:t>
            </a:r>
            <a:r>
              <a:rPr kumimoji="1" lang="ja-JP" altLang="en-US" sz="1100" b="0" i="0" u="none" strike="noStrike" kern="1200" cap="none" spc="0" normalizeH="0" baseline="0" noProof="0" dirty="0">
                <a:ln>
                  <a:noFill/>
                </a:ln>
                <a:solidFill>
                  <a:schemeClr val="accent3"/>
                </a:solidFill>
                <a:effectLst/>
                <a:uLnTx/>
                <a:uFillTx/>
                <a:latin typeface="+mn-ea"/>
                <a:cs typeface="+mn-cs"/>
              </a:rPr>
              <a:t>が世界で初めて実現しました。</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solidFill>
                <a:effectLst/>
                <a:uLnTx/>
                <a:uFillTx/>
                <a:latin typeface="+mn-ea"/>
                <a:cs typeface="+mn-cs"/>
              </a:rPr>
              <a:t>参考：</a:t>
            </a:r>
            <a:r>
              <a:rPr kumimoji="1" lang="en" altLang="ja-JP" sz="1050" b="0" i="0" u="none" strike="noStrike" kern="1200" cap="none" spc="0" normalizeH="0" baseline="0" noProof="0" dirty="0">
                <a:ln>
                  <a:noFill/>
                </a:ln>
                <a:solidFill>
                  <a:schemeClr val="accent3"/>
                </a:solidFill>
                <a:effectLst/>
                <a:uLnTx/>
                <a:uFillTx/>
                <a:latin typeface="+mn-ea"/>
                <a:cs typeface="+mn-cs"/>
              </a:rPr>
              <a:t>https://</a:t>
            </a:r>
            <a:r>
              <a:rPr kumimoji="1" lang="en" altLang="ja-JP" sz="1050" b="0" i="0" u="none" strike="noStrike" kern="1200" cap="none" spc="0" normalizeH="0" baseline="0" noProof="0" dirty="0" err="1">
                <a:ln>
                  <a:noFill/>
                </a:ln>
                <a:solidFill>
                  <a:schemeClr val="accent3"/>
                </a:solidFill>
                <a:effectLst/>
                <a:uLnTx/>
                <a:uFillTx/>
                <a:latin typeface="+mn-ea"/>
                <a:cs typeface="+mn-cs"/>
              </a:rPr>
              <a:t>about.yahoo.co.jp</a:t>
            </a:r>
            <a:r>
              <a:rPr kumimoji="1" lang="en" altLang="ja-JP" sz="1050" b="0" i="0" u="none" strike="noStrike" kern="1200" cap="none" spc="0" normalizeH="0" baseline="0" noProof="0" dirty="0">
                <a:ln>
                  <a:noFill/>
                </a:ln>
                <a:solidFill>
                  <a:schemeClr val="accent3"/>
                </a:solidFill>
                <a:effectLst/>
                <a:uLnTx/>
                <a:uFillTx/>
                <a:latin typeface="+mn-ea"/>
                <a:cs typeface="+mn-cs"/>
              </a:rPr>
              <a:t>/</a:t>
            </a:r>
            <a:r>
              <a:rPr kumimoji="1" lang="en" altLang="ja-JP" sz="1050" b="0" i="0" u="none" strike="noStrike" kern="1200" cap="none" spc="0" normalizeH="0" baseline="0" noProof="0" dirty="0" err="1">
                <a:ln>
                  <a:noFill/>
                </a:ln>
                <a:solidFill>
                  <a:schemeClr val="accent3"/>
                </a:solidFill>
                <a:effectLst/>
                <a:uLnTx/>
                <a:uFillTx/>
                <a:latin typeface="+mn-ea"/>
                <a:cs typeface="+mn-cs"/>
              </a:rPr>
              <a:t>csr</a:t>
            </a:r>
            <a:r>
              <a:rPr kumimoji="1" lang="en" altLang="ja-JP" sz="1050" b="0" i="0" u="none" strike="noStrike" kern="1200" cap="none" spc="0" normalizeH="0" baseline="0" noProof="0" dirty="0">
                <a:ln>
                  <a:noFill/>
                </a:ln>
                <a:solidFill>
                  <a:schemeClr val="accent3"/>
                </a:solidFill>
                <a:effectLst/>
                <a:uLnTx/>
                <a:uFillTx/>
                <a:latin typeface="+mn-ea"/>
                <a:cs typeface="+mn-cs"/>
              </a:rPr>
              <a:t>/effort/160.html</a:t>
            </a:r>
            <a:endParaRPr kumimoji="1" lang="ja-JP" altLang="en-US" sz="1050" b="0" i="0" u="none" strike="noStrike" kern="1200" cap="none" spc="0" normalizeH="0" baseline="0" noProof="0" dirty="0">
              <a:ln>
                <a:noFill/>
              </a:ln>
              <a:solidFill>
                <a:schemeClr val="accent3"/>
              </a:solidFill>
              <a:effectLst/>
              <a:uLnTx/>
              <a:uFillTx/>
              <a:latin typeface="+mn-ea"/>
              <a:cs typeface="+mn-cs"/>
            </a:endParaRPr>
          </a:p>
        </p:txBody>
      </p:sp>
      <p:pic>
        <p:nvPicPr>
          <p:cNvPr id="9" name="図 8" descr="テキスト&#10;&#10;自動的に生成された説明">
            <a:extLst>
              <a:ext uri="{FF2B5EF4-FFF2-40B4-BE49-F238E27FC236}">
                <a16:creationId xmlns:a16="http://schemas.microsoft.com/office/drawing/2014/main" id="{7EA9F013-AC96-DE41-A1A9-7F11924E9C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1737" y="1490823"/>
            <a:ext cx="4680520" cy="706000"/>
          </a:xfrm>
          <a:prstGeom prst="rect">
            <a:avLst/>
          </a:prstGeom>
        </p:spPr>
      </p:pic>
      <p:pic>
        <p:nvPicPr>
          <p:cNvPr id="10" name="Picture 2" descr="パスワード無効設定の画像">
            <a:extLst>
              <a:ext uri="{FF2B5EF4-FFF2-40B4-BE49-F238E27FC236}">
                <a16:creationId xmlns:a16="http://schemas.microsoft.com/office/drawing/2014/main" id="{49662E96-AE08-6A44-BE3A-0CF7898D70D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328" y="2391747"/>
            <a:ext cx="2276738" cy="1517825"/>
          </a:xfrm>
          <a:prstGeom prst="rect">
            <a:avLst/>
          </a:prstGeom>
          <a:noFill/>
          <a:extLst>
            <a:ext uri="{909E8E84-426E-40DD-AFC4-6F175D3DCCD1}">
              <a14:hiddenFill xmlns:a14="http://schemas.microsoft.com/office/drawing/2010/main">
                <a:solidFill>
                  <a:srgbClr val="FFFFFF"/>
                </a:solidFill>
              </a14:hiddenFill>
            </a:ext>
          </a:extLst>
        </p:spPr>
      </p:pic>
      <p:sp>
        <p:nvSpPr>
          <p:cNvPr id="11" name="正方形/長方形 10">
            <a:extLst>
              <a:ext uri="{FF2B5EF4-FFF2-40B4-BE49-F238E27FC236}">
                <a16:creationId xmlns:a16="http://schemas.microsoft.com/office/drawing/2014/main" id="{5C762BEA-D111-C94E-BFBE-645524D709C3}"/>
              </a:ext>
            </a:extLst>
          </p:cNvPr>
          <p:cNvSpPr/>
          <p:nvPr/>
        </p:nvSpPr>
        <p:spPr>
          <a:xfrm>
            <a:off x="243015" y="1614593"/>
            <a:ext cx="849913" cy="338554"/>
          </a:xfrm>
          <a:prstGeom prst="rect">
            <a:avLst/>
          </a:prstGeom>
        </p:spPr>
        <p:txBody>
          <a:bodyPr wrap="none">
            <a:spAutoFit/>
          </a:bodyPr>
          <a:lstStyle/>
          <a:p>
            <a:r>
              <a:rPr lang="ja-JP" altLang="en-US" sz="1600" b="1" spc="300" dirty="0">
                <a:solidFill>
                  <a:srgbClr val="222222"/>
                </a:solidFill>
                <a:latin typeface="+mn-ea"/>
              </a:rPr>
              <a:t>事例</a:t>
            </a:r>
            <a:r>
              <a:rPr lang="en-US" altLang="ja-JP" sz="1600" b="1" spc="300" dirty="0">
                <a:solidFill>
                  <a:srgbClr val="222222"/>
                </a:solidFill>
                <a:latin typeface="+mn-ea"/>
              </a:rPr>
              <a:t>1</a:t>
            </a:r>
            <a:endParaRPr lang="ja-JP" altLang="en-US" sz="1600" dirty="0">
              <a:latin typeface="+mn-ea"/>
            </a:endParaRPr>
          </a:p>
        </p:txBody>
      </p:sp>
      <p:pic>
        <p:nvPicPr>
          <p:cNvPr id="12" name="図 11" descr="テキスト&#10;&#10;自動的に生成された説明">
            <a:extLst>
              <a:ext uri="{FF2B5EF4-FFF2-40B4-BE49-F238E27FC236}">
                <a16:creationId xmlns:a16="http://schemas.microsoft.com/office/drawing/2014/main" id="{70109969-9C82-D343-88CA-23DF06F3273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2549" y="4155655"/>
            <a:ext cx="4598895" cy="700946"/>
          </a:xfrm>
          <a:prstGeom prst="rect">
            <a:avLst/>
          </a:prstGeom>
        </p:spPr>
      </p:pic>
      <p:pic>
        <p:nvPicPr>
          <p:cNvPr id="14" name="図 13" descr="テキスト, 手紙&#10;&#10;自動的に生成された説明">
            <a:extLst>
              <a:ext uri="{FF2B5EF4-FFF2-40B4-BE49-F238E27FC236}">
                <a16:creationId xmlns:a16="http://schemas.microsoft.com/office/drawing/2014/main" id="{6CB6777D-8BE2-C24F-9ABB-D612EE8A911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213342" y="1506417"/>
            <a:ext cx="4713818" cy="666706"/>
          </a:xfrm>
          <a:prstGeom prst="rect">
            <a:avLst/>
          </a:prstGeom>
        </p:spPr>
      </p:pic>
      <p:pic>
        <p:nvPicPr>
          <p:cNvPr id="15" name="Picture 2" descr="女性のがんに関する社内セミナーを実施したときの様子">
            <a:extLst>
              <a:ext uri="{FF2B5EF4-FFF2-40B4-BE49-F238E27FC236}">
                <a16:creationId xmlns:a16="http://schemas.microsoft.com/office/drawing/2014/main" id="{68388AC7-AFF8-8849-8543-180C6A1B2FC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62194" y="2428728"/>
            <a:ext cx="1677209" cy="1118139"/>
          </a:xfrm>
          <a:prstGeom prst="rect">
            <a:avLst/>
          </a:prstGeom>
          <a:noFill/>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A186F7BB-BAE4-2142-BD98-CBE9A0135F65}"/>
              </a:ext>
            </a:extLst>
          </p:cNvPr>
          <p:cNvSpPr/>
          <p:nvPr/>
        </p:nvSpPr>
        <p:spPr>
          <a:xfrm>
            <a:off x="7839403" y="2187551"/>
            <a:ext cx="4074985" cy="19466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cs typeface="+mn-cs"/>
              </a:rPr>
              <a:t>ダイバーシティを推進し、働きやすい社内風土を醸成するため、有志を中心とした社内プロジェクトを執行役員がサポートする「スポンサーシップ制度」を導入しています。</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cs typeface="+mn-cs"/>
              </a:rPr>
              <a:t>「パパママプロジェクト（育児）」「ウーマンプロジェクト（女性の活躍）」「女性の健康推進プロジェクト」「レインボープロジェクト（</a:t>
            </a:r>
            <a:r>
              <a:rPr kumimoji="1" lang="en" altLang="ja-JP" sz="1100" b="0" i="0" u="none" strike="noStrike" kern="1200" cap="none" spc="0" normalizeH="0" baseline="0" noProof="0" dirty="0">
                <a:ln>
                  <a:noFill/>
                </a:ln>
                <a:solidFill>
                  <a:schemeClr val="accent3"/>
                </a:solidFill>
                <a:effectLst/>
                <a:uLnTx/>
                <a:uFillTx/>
                <a:latin typeface="+mn-ea"/>
                <a:cs typeface="+mn-cs"/>
              </a:rPr>
              <a:t>LGBT</a:t>
            </a:r>
            <a:r>
              <a:rPr kumimoji="1" lang="ja-JP" altLang="en" sz="1100" b="0" i="0" u="none" strike="noStrike" kern="1200" cap="none" spc="0" normalizeH="0" baseline="0" noProof="0" dirty="0">
                <a:ln>
                  <a:noFill/>
                </a:ln>
                <a:solidFill>
                  <a:schemeClr val="accent3"/>
                </a:solidFill>
                <a:effectLst/>
                <a:uLnTx/>
                <a:uFillTx/>
                <a:latin typeface="+mn-ea"/>
                <a:cs typeface="+mn-cs"/>
              </a:rPr>
              <a:t>）」「</a:t>
            </a:r>
            <a:r>
              <a:rPr kumimoji="1" lang="ja-JP" altLang="en-US" sz="1100" b="0" i="0" u="none" strike="noStrike" kern="1200" cap="none" spc="0" normalizeH="0" baseline="0" noProof="0" dirty="0">
                <a:ln>
                  <a:noFill/>
                </a:ln>
                <a:solidFill>
                  <a:schemeClr val="accent3"/>
                </a:solidFill>
                <a:effectLst/>
                <a:uLnTx/>
                <a:uFillTx/>
                <a:latin typeface="+mn-ea"/>
                <a:cs typeface="+mn-cs"/>
              </a:rPr>
              <a:t>ノーマライゼーションプロジェクト（障がい者）」「グローバルプロジェクト（外国籍社員）」が発足し、従業員が働きやすい環境に向けた活動をしています。</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cs typeface="+mn-cs"/>
              </a:rPr>
              <a:t>参考：</a:t>
            </a:r>
            <a:r>
              <a:rPr kumimoji="1" lang="en" altLang="ja-JP" sz="1050" b="0" i="0" u="none" strike="noStrike" kern="1200" cap="none" spc="0" normalizeH="0" baseline="0" noProof="0" dirty="0">
                <a:ln>
                  <a:noFill/>
                </a:ln>
                <a:solidFill>
                  <a:schemeClr val="accent3"/>
                </a:solidFill>
                <a:effectLst/>
                <a:uLnTx/>
                <a:uFillTx/>
                <a:latin typeface="+mn-ea"/>
                <a:cs typeface="+mn-cs"/>
              </a:rPr>
              <a:t>https://</a:t>
            </a:r>
            <a:r>
              <a:rPr kumimoji="1" lang="en" altLang="ja-JP" sz="1050" b="0" i="0" u="none" strike="noStrike" kern="1200" cap="none" spc="0" normalizeH="0" baseline="0" noProof="0" dirty="0" err="1">
                <a:ln>
                  <a:noFill/>
                </a:ln>
                <a:solidFill>
                  <a:schemeClr val="accent3"/>
                </a:solidFill>
                <a:effectLst/>
                <a:uLnTx/>
                <a:uFillTx/>
                <a:latin typeface="+mn-ea"/>
                <a:cs typeface="+mn-cs"/>
              </a:rPr>
              <a:t>www.zholdings.co.jp</a:t>
            </a:r>
            <a:r>
              <a:rPr kumimoji="1" lang="en" altLang="ja-JP" sz="1050" b="0" i="0" u="none" strike="noStrike" kern="1200" cap="none" spc="0" normalizeH="0" baseline="0" noProof="0" dirty="0">
                <a:ln>
                  <a:noFill/>
                </a:ln>
                <a:solidFill>
                  <a:schemeClr val="accent3"/>
                </a:solidFill>
                <a:effectLst/>
                <a:uLnTx/>
                <a:uFillTx/>
                <a:latin typeface="+mn-ea"/>
                <a:cs typeface="+mn-cs"/>
              </a:rPr>
              <a:t>/sustainability/stakeholder/10/</a:t>
            </a:r>
            <a:endParaRPr kumimoji="1" lang="ja-JP" altLang="en-US" sz="1050" b="0" i="0" u="none" strike="noStrike" kern="1200" cap="none" spc="0" normalizeH="0" baseline="0" noProof="0" dirty="0">
              <a:ln>
                <a:noFill/>
              </a:ln>
              <a:solidFill>
                <a:schemeClr val="accent3"/>
              </a:solidFill>
              <a:effectLst/>
              <a:uLnTx/>
              <a:uFillTx/>
              <a:latin typeface="+mn-ea"/>
              <a:cs typeface="+mn-cs"/>
            </a:endParaRPr>
          </a:p>
        </p:txBody>
      </p:sp>
      <p:pic>
        <p:nvPicPr>
          <p:cNvPr id="17" name="図 16" descr="テキスト, 手紙&#10;&#10;自動的に生成された説明">
            <a:extLst>
              <a:ext uri="{FF2B5EF4-FFF2-40B4-BE49-F238E27FC236}">
                <a16:creationId xmlns:a16="http://schemas.microsoft.com/office/drawing/2014/main" id="{D6821802-3F57-1648-BA3F-60229143952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213342" y="4144875"/>
            <a:ext cx="4737047" cy="690928"/>
          </a:xfrm>
          <a:prstGeom prst="rect">
            <a:avLst/>
          </a:prstGeom>
        </p:spPr>
      </p:pic>
      <p:sp>
        <p:nvSpPr>
          <p:cNvPr id="20" name="正方形/長方形 19">
            <a:extLst>
              <a:ext uri="{FF2B5EF4-FFF2-40B4-BE49-F238E27FC236}">
                <a16:creationId xmlns:a16="http://schemas.microsoft.com/office/drawing/2014/main" id="{5CF8AF9E-EA24-C544-A5A6-0583B782EAC6}"/>
              </a:ext>
            </a:extLst>
          </p:cNvPr>
          <p:cNvSpPr/>
          <p:nvPr/>
        </p:nvSpPr>
        <p:spPr>
          <a:xfrm>
            <a:off x="7943034" y="5034876"/>
            <a:ext cx="3971354" cy="126957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cs typeface="+mn-cs"/>
              </a:rPr>
              <a:t>ヤフー株式会社（以下、</a:t>
            </a:r>
            <a:r>
              <a:rPr kumimoji="1" lang="en" altLang="ja-JP" sz="1100" b="0" i="0" u="none" strike="noStrike" kern="1200" cap="none" spc="0" normalizeH="0" baseline="0" noProof="0" dirty="0">
                <a:ln>
                  <a:noFill/>
                </a:ln>
                <a:solidFill>
                  <a:schemeClr val="accent3"/>
                </a:solidFill>
                <a:effectLst/>
                <a:uLnTx/>
                <a:uFillTx/>
                <a:latin typeface="+mn-ea"/>
                <a:cs typeface="+mn-cs"/>
              </a:rPr>
              <a:t>Yahoo! JAPAN</a:t>
            </a:r>
            <a:r>
              <a:rPr kumimoji="1" lang="ja-JP" altLang="en" sz="1100" b="0" i="0" u="none" strike="noStrike" kern="1200" cap="none" spc="0" normalizeH="0" baseline="0" noProof="0" dirty="0">
                <a:ln>
                  <a:noFill/>
                </a:ln>
                <a:solidFill>
                  <a:schemeClr val="accent3"/>
                </a:solidFill>
                <a:effectLst/>
                <a:uLnTx/>
                <a:uFillTx/>
                <a:latin typeface="+mn-ea"/>
                <a:cs typeface="+mn-cs"/>
              </a:rPr>
              <a:t>）</a:t>
            </a:r>
            <a:r>
              <a:rPr kumimoji="1" lang="ja-JP" altLang="en-US" sz="1100" b="0" i="0" u="none" strike="noStrike" kern="1200" cap="none" spc="0" normalizeH="0" baseline="0" noProof="0" dirty="0">
                <a:ln>
                  <a:noFill/>
                </a:ln>
                <a:solidFill>
                  <a:schemeClr val="accent3"/>
                </a:solidFill>
                <a:effectLst/>
                <a:uLnTx/>
                <a:uFillTx/>
                <a:latin typeface="+mn-ea"/>
                <a:cs typeface="+mn-cs"/>
              </a:rPr>
              <a:t>は、</a:t>
            </a:r>
            <a:r>
              <a:rPr kumimoji="1" lang="en-US" altLang="ja-JP" sz="1100" b="0" i="0" u="none" strike="noStrike" kern="1200" cap="none" spc="0" normalizeH="0" baseline="0" noProof="0" dirty="0">
                <a:ln>
                  <a:noFill/>
                </a:ln>
                <a:solidFill>
                  <a:schemeClr val="accent3"/>
                </a:solidFill>
                <a:effectLst/>
                <a:uLnTx/>
                <a:uFillTx/>
                <a:latin typeface="+mn-ea"/>
                <a:cs typeface="+mn-cs"/>
              </a:rPr>
              <a:t>2023</a:t>
            </a:r>
            <a:r>
              <a:rPr kumimoji="1" lang="ja-JP" altLang="en-US" sz="1100" b="0" i="0" u="none" strike="noStrike" kern="1200" cap="none" spc="0" normalizeH="0" baseline="0" noProof="0" dirty="0">
                <a:ln>
                  <a:noFill/>
                </a:ln>
                <a:solidFill>
                  <a:schemeClr val="accent3"/>
                </a:solidFill>
                <a:effectLst/>
                <a:uLnTx/>
                <a:uFillTx/>
                <a:latin typeface="+mn-ea"/>
                <a:cs typeface="+mn-cs"/>
              </a:rPr>
              <a:t>年度までに事業活動で利用する電力の全てを再生可能エネルギー化する目標を発表しました。（</a:t>
            </a:r>
            <a:r>
              <a:rPr kumimoji="1" lang="en-US" altLang="ja-JP" sz="1100" b="0" i="0" u="none" strike="noStrike" kern="1200" cap="none" spc="0" normalizeH="0" baseline="0" noProof="0" dirty="0">
                <a:ln>
                  <a:noFill/>
                </a:ln>
                <a:solidFill>
                  <a:schemeClr val="accent3"/>
                </a:solidFill>
                <a:effectLst/>
                <a:uLnTx/>
                <a:uFillTx/>
                <a:latin typeface="+mn-ea"/>
                <a:cs typeface="+mn-cs"/>
              </a:rPr>
              <a:t>2021</a:t>
            </a:r>
            <a:r>
              <a:rPr kumimoji="1" lang="ja-JP" altLang="en-US" sz="1100" b="0" i="0" u="none" strike="noStrike" kern="1200" cap="none" spc="0" normalizeH="0" baseline="0" noProof="0" dirty="0">
                <a:ln>
                  <a:noFill/>
                </a:ln>
                <a:solidFill>
                  <a:schemeClr val="accent3"/>
                </a:solidFill>
                <a:effectLst/>
                <a:uLnTx/>
                <a:uFillTx/>
                <a:latin typeface="+mn-ea"/>
                <a:cs typeface="+mn-cs"/>
              </a:rPr>
              <a:t>年</a:t>
            </a:r>
            <a:r>
              <a:rPr kumimoji="1" lang="en-US" altLang="ja-JP" sz="1100" b="0" i="0" u="none" strike="noStrike" kern="1200" cap="none" spc="0" normalizeH="0" baseline="0" noProof="0" dirty="0">
                <a:ln>
                  <a:noFill/>
                </a:ln>
                <a:solidFill>
                  <a:schemeClr val="accent3"/>
                </a:solidFill>
                <a:effectLst/>
                <a:uLnTx/>
                <a:uFillTx/>
                <a:latin typeface="+mn-ea"/>
                <a:cs typeface="+mn-cs"/>
              </a:rPr>
              <a:t>1</a:t>
            </a:r>
            <a:r>
              <a:rPr kumimoji="1" lang="ja-JP" altLang="en-US" sz="1100" b="0" i="0" u="none" strike="noStrike" kern="1200" cap="none" spc="0" normalizeH="0" baseline="0" noProof="0" dirty="0">
                <a:ln>
                  <a:noFill/>
                </a:ln>
                <a:solidFill>
                  <a:schemeClr val="accent3"/>
                </a:solidFill>
                <a:effectLst/>
                <a:uLnTx/>
                <a:uFillTx/>
                <a:latin typeface="+mn-ea"/>
                <a:cs typeface="+mn-cs"/>
              </a:rPr>
              <a:t>月）</a:t>
            </a:r>
            <a:r>
              <a:rPr kumimoji="1" lang="en-US" altLang="ja-JP" sz="1100" b="0" i="0" u="none" strike="noStrike" kern="1200" cap="none" spc="0" normalizeH="0" baseline="0" noProof="0" dirty="0">
                <a:ln>
                  <a:noFill/>
                </a:ln>
                <a:solidFill>
                  <a:schemeClr val="accent3"/>
                </a:solidFill>
                <a:effectLst/>
                <a:uLnTx/>
                <a:uFillTx/>
                <a:latin typeface="+mn-ea"/>
                <a:cs typeface="+mn-cs"/>
              </a:rPr>
              <a:t>100</a:t>
            </a:r>
            <a:r>
              <a:rPr kumimoji="1" lang="ja-JP" altLang="en-US" sz="1100" b="0" i="0" u="none" strike="noStrike" kern="1200" cap="none" spc="0" normalizeH="0" baseline="0" noProof="0" dirty="0">
                <a:ln>
                  <a:noFill/>
                </a:ln>
                <a:solidFill>
                  <a:schemeClr val="accent3"/>
                </a:solidFill>
                <a:effectLst/>
                <a:uLnTx/>
                <a:uFillTx/>
                <a:latin typeface="+mn-ea"/>
                <a:cs typeface="+mn-cs"/>
              </a:rPr>
              <a:t>％再生可能エネルギー化を目指す多くの企業が中長期での達成目標を掲げる中、</a:t>
            </a:r>
            <a:r>
              <a:rPr kumimoji="1" lang="en" altLang="ja-JP" sz="1100" b="0" i="0" u="none" strike="noStrike" kern="1200" cap="none" spc="0" normalizeH="0" baseline="0" noProof="0" dirty="0">
                <a:ln>
                  <a:noFill/>
                </a:ln>
                <a:solidFill>
                  <a:schemeClr val="accent3"/>
                </a:solidFill>
                <a:effectLst/>
                <a:uLnTx/>
                <a:uFillTx/>
                <a:latin typeface="+mn-ea"/>
                <a:cs typeface="+mn-cs"/>
              </a:rPr>
              <a:t>Yahoo! JAPAN</a:t>
            </a:r>
            <a:r>
              <a:rPr kumimoji="1" lang="ja-JP" altLang="en-US" sz="1100" b="0" i="0" u="none" strike="noStrike" kern="1200" cap="none" spc="0" normalizeH="0" baseline="0" noProof="0" dirty="0">
                <a:ln>
                  <a:noFill/>
                </a:ln>
                <a:solidFill>
                  <a:schemeClr val="accent3"/>
                </a:solidFill>
                <a:effectLst/>
                <a:uLnTx/>
                <a:uFillTx/>
                <a:latin typeface="+mn-ea"/>
                <a:cs typeface="+mn-cs"/>
              </a:rPr>
              <a:t>は約</a:t>
            </a:r>
            <a:r>
              <a:rPr kumimoji="1" lang="en-US" altLang="ja-JP" sz="1100" b="0" i="0" u="none" strike="noStrike" kern="1200" cap="none" spc="0" normalizeH="0" baseline="0" noProof="0" dirty="0">
                <a:ln>
                  <a:noFill/>
                </a:ln>
                <a:solidFill>
                  <a:schemeClr val="accent3"/>
                </a:solidFill>
                <a:effectLst/>
                <a:uLnTx/>
                <a:uFillTx/>
                <a:latin typeface="+mn-ea"/>
                <a:cs typeface="+mn-cs"/>
              </a:rPr>
              <a:t>3</a:t>
            </a:r>
            <a:r>
              <a:rPr kumimoji="1" lang="ja-JP" altLang="en-US" sz="1100" b="0" i="0" u="none" strike="noStrike" kern="1200" cap="none" spc="0" normalizeH="0" baseline="0" noProof="0" dirty="0">
                <a:ln>
                  <a:noFill/>
                </a:ln>
                <a:solidFill>
                  <a:schemeClr val="accent3"/>
                </a:solidFill>
                <a:effectLst/>
                <a:uLnTx/>
                <a:uFillTx/>
                <a:latin typeface="+mn-ea"/>
                <a:cs typeface="+mn-cs"/>
              </a:rPr>
              <a:t>年という短期間での目標達成を目指します。</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noProof="0" dirty="0">
                <a:solidFill>
                  <a:schemeClr val="accent3"/>
                </a:solidFill>
                <a:latin typeface="+mn-ea"/>
              </a:rPr>
              <a:t>参考：</a:t>
            </a:r>
            <a:r>
              <a:rPr kumimoji="1" lang="en" altLang="ja-JP" sz="1050" b="0" i="0" u="none" strike="noStrike" kern="1200" cap="none" spc="0" normalizeH="0" baseline="0" noProof="0" dirty="0">
                <a:ln>
                  <a:noFill/>
                </a:ln>
                <a:solidFill>
                  <a:schemeClr val="accent3"/>
                </a:solidFill>
                <a:effectLst/>
                <a:uLnTx/>
                <a:uFillTx/>
                <a:latin typeface="+mn-ea"/>
                <a:cs typeface="+mn-cs"/>
              </a:rPr>
              <a:t>https://about.yahoo.co.jp/pr/release/2021/01/19a/</a:t>
            </a:r>
            <a:endParaRPr kumimoji="1" lang="ja-JP" altLang="en-US" sz="1050" b="0" i="0" u="none" strike="noStrike" kern="1200" cap="none" spc="0" normalizeH="0" baseline="0" noProof="0" dirty="0">
              <a:ln>
                <a:noFill/>
              </a:ln>
              <a:solidFill>
                <a:schemeClr val="accent3"/>
              </a:solidFill>
              <a:effectLst/>
              <a:uLnTx/>
              <a:uFillTx/>
              <a:latin typeface="+mn-ea"/>
              <a:cs typeface="+mn-cs"/>
            </a:endParaRPr>
          </a:p>
        </p:txBody>
      </p:sp>
      <p:pic>
        <p:nvPicPr>
          <p:cNvPr id="21" name="Picture 2" descr="データセンターの画像">
            <a:extLst>
              <a:ext uri="{FF2B5EF4-FFF2-40B4-BE49-F238E27FC236}">
                <a16:creationId xmlns:a16="http://schemas.microsoft.com/office/drawing/2014/main" id="{C11653A0-5D50-EE4B-8D54-448EC812A0BF}"/>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178917" y="5019131"/>
            <a:ext cx="1738968" cy="128532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Yahoo!ネット募金のページ">
            <a:extLst>
              <a:ext uri="{FF2B5EF4-FFF2-40B4-BE49-F238E27FC236}">
                <a16:creationId xmlns:a16="http://schemas.microsoft.com/office/drawing/2014/main" id="{EC97C685-3297-7948-A359-28C9125A86B3}"/>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29514" y="5242068"/>
            <a:ext cx="1662785" cy="939835"/>
          </a:xfrm>
          <a:prstGeom prst="rect">
            <a:avLst/>
          </a:prstGeom>
          <a:noFill/>
          <a:extLst>
            <a:ext uri="{909E8E84-426E-40DD-AFC4-6F175D3DCCD1}">
              <a14:hiddenFill xmlns:a14="http://schemas.microsoft.com/office/drawing/2010/main">
                <a:solidFill>
                  <a:srgbClr val="FFFFFF"/>
                </a:solidFill>
              </a14:hiddenFill>
            </a:ext>
          </a:extLst>
        </p:spPr>
      </p:pic>
      <p:sp>
        <p:nvSpPr>
          <p:cNvPr id="23" name="正方形/長方形 22">
            <a:extLst>
              <a:ext uri="{FF2B5EF4-FFF2-40B4-BE49-F238E27FC236}">
                <a16:creationId xmlns:a16="http://schemas.microsoft.com/office/drawing/2014/main" id="{407AEB95-7306-0D44-A225-BBF3EF42B170}"/>
              </a:ext>
            </a:extLst>
          </p:cNvPr>
          <p:cNvSpPr/>
          <p:nvPr/>
        </p:nvSpPr>
        <p:spPr>
          <a:xfrm>
            <a:off x="1990471" y="4920282"/>
            <a:ext cx="3740973" cy="161582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 sz="1100" b="0" i="0" u="none" strike="noStrike" kern="1200" cap="none" spc="0" normalizeH="0" baseline="0" noProof="0" dirty="0">
                <a:ln>
                  <a:noFill/>
                </a:ln>
                <a:solidFill>
                  <a:schemeClr val="accent3"/>
                </a:solidFill>
                <a:effectLst/>
                <a:uLnTx/>
                <a:uFillTx/>
                <a:latin typeface="+mn-ea"/>
                <a:cs typeface="+mn-cs"/>
              </a:rPr>
              <a:t>「</a:t>
            </a:r>
            <a:r>
              <a:rPr kumimoji="1" lang="en" altLang="ja-JP" sz="1100" b="0" i="0" u="none" strike="noStrike" kern="1200" cap="none" spc="0" normalizeH="0" baseline="0" noProof="0" dirty="0">
                <a:ln>
                  <a:noFill/>
                </a:ln>
                <a:solidFill>
                  <a:schemeClr val="accent3"/>
                </a:solidFill>
                <a:effectLst/>
                <a:uLnTx/>
                <a:uFillTx/>
                <a:latin typeface="+mn-ea"/>
                <a:cs typeface="+mn-cs"/>
              </a:rPr>
              <a:t>Yahoo!</a:t>
            </a:r>
            <a:r>
              <a:rPr kumimoji="1" lang="ja-JP" altLang="en-US" sz="1100" b="0" i="0" u="none" strike="noStrike" kern="1200" cap="none" spc="0" normalizeH="0" baseline="0" noProof="0" dirty="0">
                <a:ln>
                  <a:noFill/>
                </a:ln>
                <a:solidFill>
                  <a:schemeClr val="accent3"/>
                </a:solidFill>
                <a:effectLst/>
                <a:uLnTx/>
                <a:uFillTx/>
                <a:latin typeface="+mn-ea"/>
                <a:cs typeface="+mn-cs"/>
              </a:rPr>
              <a:t>ネット募金」は、クレジットカードや</a:t>
            </a:r>
            <a:r>
              <a:rPr kumimoji="1" lang="ja-JP" altLang="en" sz="1100" b="0" i="0" u="none" strike="noStrike" kern="1200" cap="none" spc="0" normalizeH="0" baseline="0" noProof="0" dirty="0">
                <a:ln>
                  <a:noFill/>
                </a:ln>
                <a:solidFill>
                  <a:schemeClr val="accent3"/>
                </a:solidFill>
                <a:effectLst/>
                <a:uLnTx/>
                <a:uFillTx/>
                <a:latin typeface="+mn-ea"/>
                <a:cs typeface="+mn-cs"/>
              </a:rPr>
              <a:t>Ｔ</a:t>
            </a:r>
            <a:r>
              <a:rPr kumimoji="1" lang="ja-JP" altLang="en-US" sz="1100" b="0" i="0" u="none" strike="noStrike" kern="1200" cap="none" spc="0" normalizeH="0" baseline="0" noProof="0" dirty="0">
                <a:ln>
                  <a:noFill/>
                </a:ln>
                <a:solidFill>
                  <a:schemeClr val="accent3"/>
                </a:solidFill>
                <a:effectLst/>
                <a:uLnTx/>
                <a:uFillTx/>
                <a:latin typeface="+mn-ea"/>
                <a:cs typeface="+mn-cs"/>
              </a:rPr>
              <a:t>ポイントを使って、</a:t>
            </a:r>
            <a:r>
              <a:rPr kumimoji="1" lang="en" altLang="ja-JP" sz="1100" b="0" i="0" u="none" strike="noStrike" kern="1200" cap="none" spc="0" normalizeH="0" baseline="0" noProof="0" dirty="0">
                <a:ln>
                  <a:noFill/>
                </a:ln>
                <a:solidFill>
                  <a:schemeClr val="accent3"/>
                </a:solidFill>
                <a:effectLst/>
                <a:uLnTx/>
                <a:uFillTx/>
                <a:latin typeface="+mn-ea"/>
                <a:cs typeface="+mn-cs"/>
              </a:rPr>
              <a:t>NPO</a:t>
            </a:r>
            <a:r>
              <a:rPr kumimoji="1" lang="ja-JP" altLang="en-US" sz="1100" b="0" i="0" u="none" strike="noStrike" kern="1200" cap="none" spc="0" normalizeH="0" baseline="0" noProof="0" dirty="0">
                <a:ln>
                  <a:noFill/>
                </a:ln>
                <a:solidFill>
                  <a:schemeClr val="accent3"/>
                </a:solidFill>
                <a:effectLst/>
                <a:uLnTx/>
                <a:uFillTx/>
                <a:latin typeface="+mn-ea"/>
                <a:cs typeface="+mn-cs"/>
              </a:rPr>
              <a:t>等の団体に簡単に寄付ができるサービスです。サービス開始以来、各団体へ寄付された金額の</a:t>
            </a:r>
            <a:r>
              <a:rPr kumimoji="1" lang="ja-JP" altLang="en-US" sz="1100" b="0" i="0" u="none" strike="noStrike" kern="1200" cap="none" spc="0" normalizeH="0" baseline="0" noProof="0">
                <a:ln>
                  <a:noFill/>
                </a:ln>
                <a:solidFill>
                  <a:schemeClr val="accent3"/>
                </a:solidFill>
                <a:effectLst/>
                <a:uLnTx/>
                <a:uFillTx/>
                <a:latin typeface="+mn-ea"/>
                <a:cs typeface="+mn-cs"/>
              </a:rPr>
              <a:t>累計は</a:t>
            </a:r>
            <a:r>
              <a:rPr kumimoji="1" lang="en-US" altLang="ja-JP" sz="1100" b="0" i="0" u="none" strike="noStrike" kern="1200" cap="none" spc="0" normalizeH="0" baseline="0" noProof="0" dirty="0">
                <a:ln>
                  <a:noFill/>
                </a:ln>
                <a:solidFill>
                  <a:schemeClr val="accent3"/>
                </a:solidFill>
                <a:effectLst/>
                <a:uLnTx/>
                <a:uFillTx/>
                <a:latin typeface="+mn-ea"/>
                <a:cs typeface="+mn-cs"/>
              </a:rPr>
              <a:t>82</a:t>
            </a:r>
            <a:r>
              <a:rPr kumimoji="1" lang="ja-JP" altLang="en-US" sz="1100" b="0" i="0" u="none" strike="noStrike" kern="1200" cap="none" spc="0" normalizeH="0" baseline="0" noProof="0">
                <a:ln>
                  <a:noFill/>
                </a:ln>
                <a:solidFill>
                  <a:schemeClr val="accent3"/>
                </a:solidFill>
                <a:effectLst/>
                <a:uLnTx/>
                <a:uFillTx/>
                <a:latin typeface="+mn-ea"/>
                <a:cs typeface="+mn-cs"/>
              </a:rPr>
              <a:t>億</a:t>
            </a:r>
            <a:r>
              <a:rPr kumimoji="1" lang="ja-JP" altLang="en-US" sz="1100" b="0" i="0" u="none" strike="noStrike" kern="1200" cap="none" spc="0" normalizeH="0" baseline="0" noProof="0" dirty="0">
                <a:ln>
                  <a:noFill/>
                </a:ln>
                <a:solidFill>
                  <a:schemeClr val="accent3"/>
                </a:solidFill>
                <a:effectLst/>
                <a:uLnTx/>
                <a:uFillTx/>
                <a:latin typeface="+mn-ea"/>
                <a:cs typeface="+mn-cs"/>
              </a:rPr>
              <a:t>円を超えました</a:t>
            </a:r>
            <a:r>
              <a:rPr kumimoji="1" lang="ja-JP" altLang="en-US" sz="1100" b="0" i="0" u="none" strike="noStrike" kern="1200" cap="none" spc="0" normalizeH="0" baseline="0" noProof="0">
                <a:ln>
                  <a:noFill/>
                </a:ln>
                <a:solidFill>
                  <a:schemeClr val="accent3"/>
                </a:solidFill>
                <a:effectLst/>
                <a:uLnTx/>
                <a:uFillTx/>
                <a:latin typeface="+mn-ea"/>
                <a:cs typeface="+mn-cs"/>
              </a:rPr>
              <a:t>（</a:t>
            </a:r>
            <a:r>
              <a:rPr kumimoji="1" lang="en-US" altLang="ja-JP" sz="1100" b="0" i="0" u="none" strike="noStrike" kern="1200" cap="none" spc="0" normalizeH="0" baseline="0" noProof="0" dirty="0">
                <a:ln>
                  <a:noFill/>
                </a:ln>
                <a:solidFill>
                  <a:schemeClr val="accent3"/>
                </a:solidFill>
                <a:effectLst/>
                <a:uLnTx/>
                <a:uFillTx/>
                <a:latin typeface="+mn-ea"/>
                <a:cs typeface="+mn-cs"/>
              </a:rPr>
              <a:t>2022</a:t>
            </a:r>
            <a:r>
              <a:rPr kumimoji="1" lang="ja-JP" altLang="en-US" sz="1100" b="0" i="0" u="none" strike="noStrike" kern="1200" cap="none" spc="0" normalizeH="0" baseline="0" noProof="0">
                <a:ln>
                  <a:noFill/>
                </a:ln>
                <a:solidFill>
                  <a:schemeClr val="accent3"/>
                </a:solidFill>
                <a:effectLst/>
                <a:uLnTx/>
                <a:uFillTx/>
                <a:latin typeface="+mn-ea"/>
                <a:cs typeface="+mn-cs"/>
              </a:rPr>
              <a:t>年</a:t>
            </a:r>
            <a:r>
              <a:rPr kumimoji="1" lang="en-US" altLang="ja-JP" sz="1100" b="0" i="0" u="none" strike="noStrike" kern="1200" cap="none" spc="0" normalizeH="0" baseline="0" noProof="0" dirty="0">
                <a:ln>
                  <a:noFill/>
                </a:ln>
                <a:solidFill>
                  <a:schemeClr val="accent3"/>
                </a:solidFill>
                <a:effectLst/>
                <a:uLnTx/>
                <a:uFillTx/>
                <a:latin typeface="+mn-ea"/>
                <a:cs typeface="+mn-cs"/>
              </a:rPr>
              <a:t>3</a:t>
            </a:r>
            <a:r>
              <a:rPr kumimoji="1" lang="ja-JP" altLang="en-US" sz="1100" b="0" i="0" u="none" strike="noStrike" kern="1200" cap="none" spc="0" normalizeH="0" baseline="0" noProof="0" dirty="0">
                <a:ln>
                  <a:noFill/>
                </a:ln>
                <a:solidFill>
                  <a:schemeClr val="accent3"/>
                </a:solidFill>
                <a:effectLst/>
                <a:uLnTx/>
                <a:uFillTx/>
                <a:latin typeface="+mn-ea"/>
                <a:cs typeface="+mn-cs"/>
              </a:rPr>
              <a:t>月現在）。</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accent3"/>
                </a:solidFill>
                <a:effectLst/>
                <a:uLnTx/>
                <a:uFillTx/>
                <a:latin typeface="+mn-ea"/>
                <a:cs typeface="+mn-cs"/>
              </a:rPr>
              <a:t>「</a:t>
            </a:r>
            <a:r>
              <a:rPr kumimoji="1" lang="en" altLang="ja-JP" sz="1100" b="0" i="0" u="none" strike="noStrike" kern="1200" cap="none" spc="0" normalizeH="0" baseline="0" noProof="0" dirty="0">
                <a:ln>
                  <a:noFill/>
                </a:ln>
                <a:solidFill>
                  <a:schemeClr val="accent3"/>
                </a:solidFill>
                <a:effectLst/>
                <a:uLnTx/>
                <a:uFillTx/>
                <a:latin typeface="+mn-ea"/>
                <a:cs typeface="+mn-cs"/>
              </a:rPr>
              <a:t>Yahoo!</a:t>
            </a:r>
            <a:r>
              <a:rPr kumimoji="1" lang="ja-JP" altLang="en-US" sz="1100" b="0" i="0" u="none" strike="noStrike" kern="1200" cap="none" spc="0" normalizeH="0" baseline="0" noProof="0" dirty="0">
                <a:ln>
                  <a:noFill/>
                </a:ln>
                <a:solidFill>
                  <a:schemeClr val="accent3"/>
                </a:solidFill>
                <a:effectLst/>
                <a:uLnTx/>
                <a:uFillTx/>
                <a:latin typeface="+mn-ea"/>
                <a:cs typeface="+mn-cs"/>
              </a:rPr>
              <a:t>ネット募金」には、国際協力、環境、福祉など、さまざまな分野で活動する団体に対して定常的に寄付を募る「募金」のほかに、災害発生後すばやく募金を始め、迅速な支援につなげる「緊急支援募金」があります。</a:t>
            </a:r>
            <a:endParaRPr kumimoji="1" lang="en-US" altLang="ja-JP" sz="1100" b="0" i="0" u="none" strike="noStrike" kern="1200" cap="none" spc="0" normalizeH="0" baseline="0" noProof="0" dirty="0">
              <a:ln>
                <a:noFill/>
              </a:ln>
              <a:solidFill>
                <a:schemeClr val="accent3"/>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solidFill>
                <a:effectLst/>
                <a:uLnTx/>
                <a:uFillTx/>
                <a:latin typeface="+mn-ea"/>
                <a:cs typeface="+mn-cs"/>
              </a:rPr>
              <a:t>参考：</a:t>
            </a:r>
            <a:r>
              <a:rPr kumimoji="1" lang="en-US" altLang="ja-JP" sz="1050" b="0" i="0" u="none" strike="noStrike" kern="1200" cap="none" spc="0" normalizeH="0" baseline="0" noProof="0" dirty="0">
                <a:ln>
                  <a:noFill/>
                </a:ln>
                <a:solidFill>
                  <a:schemeClr val="accent3"/>
                </a:solidFill>
                <a:effectLst/>
                <a:uLnTx/>
                <a:uFillTx/>
                <a:latin typeface="+mn-ea"/>
                <a:cs typeface="+mn-cs"/>
              </a:rPr>
              <a:t>h</a:t>
            </a:r>
            <a:r>
              <a:rPr kumimoji="1" lang="en" altLang="ja-JP" sz="1050" b="0" i="0" u="none" strike="noStrike" kern="1200" cap="none" spc="0" normalizeH="0" baseline="0" noProof="0" dirty="0">
                <a:ln>
                  <a:noFill/>
                </a:ln>
                <a:solidFill>
                  <a:schemeClr val="accent3"/>
                </a:solidFill>
                <a:effectLst/>
                <a:uLnTx/>
                <a:uFillTx/>
                <a:latin typeface="+mn-ea"/>
                <a:cs typeface="+mn-cs"/>
              </a:rPr>
              <a:t>ttps://about.yahoo.co.jp/csr/effort/064.html</a:t>
            </a:r>
            <a:endParaRPr kumimoji="1" lang="ja-JP" altLang="en-US" sz="1050" b="0" i="0" u="none" strike="noStrike" kern="1200" cap="none" spc="0" normalizeH="0" baseline="0" noProof="0" dirty="0">
              <a:ln>
                <a:noFill/>
              </a:ln>
              <a:solidFill>
                <a:schemeClr val="accent3"/>
              </a:solidFill>
              <a:effectLst/>
              <a:uLnTx/>
              <a:uFillTx/>
              <a:latin typeface="+mn-ea"/>
              <a:cs typeface="+mn-cs"/>
            </a:endParaRPr>
          </a:p>
        </p:txBody>
      </p:sp>
      <p:sp>
        <p:nvSpPr>
          <p:cNvPr id="24" name="正方形/長方形 23">
            <a:extLst>
              <a:ext uri="{FF2B5EF4-FFF2-40B4-BE49-F238E27FC236}">
                <a16:creationId xmlns:a16="http://schemas.microsoft.com/office/drawing/2014/main" id="{83720186-9620-7643-B74E-4D01A3995D5D}"/>
              </a:ext>
            </a:extLst>
          </p:cNvPr>
          <p:cNvSpPr/>
          <p:nvPr/>
        </p:nvSpPr>
        <p:spPr>
          <a:xfrm>
            <a:off x="6149973" y="1614593"/>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dirty="0">
                <a:solidFill>
                  <a:srgbClr val="222222"/>
                </a:solidFill>
                <a:latin typeface="+mn-ea"/>
              </a:rPr>
              <a:t>3</a:t>
            </a:r>
            <a:endParaRPr lang="ja-JP" altLang="en-US" sz="1600" dirty="0">
              <a:latin typeface="+mn-ea"/>
            </a:endParaRPr>
          </a:p>
        </p:txBody>
      </p:sp>
      <p:sp>
        <p:nvSpPr>
          <p:cNvPr id="25" name="正方形/長方形 24">
            <a:extLst>
              <a:ext uri="{FF2B5EF4-FFF2-40B4-BE49-F238E27FC236}">
                <a16:creationId xmlns:a16="http://schemas.microsoft.com/office/drawing/2014/main" id="{98957C0C-1E76-B14C-AAE6-8A688112625E}"/>
              </a:ext>
            </a:extLst>
          </p:cNvPr>
          <p:cNvSpPr/>
          <p:nvPr/>
        </p:nvSpPr>
        <p:spPr>
          <a:xfrm>
            <a:off x="243015" y="4377481"/>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dirty="0">
                <a:solidFill>
                  <a:srgbClr val="222222"/>
                </a:solidFill>
                <a:latin typeface="+mn-ea"/>
              </a:rPr>
              <a:t>2</a:t>
            </a:r>
            <a:endParaRPr lang="ja-JP" altLang="en-US" sz="1600" dirty="0">
              <a:latin typeface="+mn-ea"/>
            </a:endParaRPr>
          </a:p>
        </p:txBody>
      </p:sp>
      <p:sp>
        <p:nvSpPr>
          <p:cNvPr id="26" name="正方形/長方形 25">
            <a:extLst>
              <a:ext uri="{FF2B5EF4-FFF2-40B4-BE49-F238E27FC236}">
                <a16:creationId xmlns:a16="http://schemas.microsoft.com/office/drawing/2014/main" id="{F85E0386-EFE8-8749-B7A6-BEA895EF2A07}"/>
              </a:ext>
            </a:extLst>
          </p:cNvPr>
          <p:cNvSpPr/>
          <p:nvPr/>
        </p:nvSpPr>
        <p:spPr>
          <a:xfrm>
            <a:off x="6149973" y="4377481"/>
            <a:ext cx="849913" cy="338554"/>
          </a:xfrm>
          <a:prstGeom prst="rect">
            <a:avLst/>
          </a:prstGeom>
        </p:spPr>
        <p:txBody>
          <a:bodyPr wrap="none">
            <a:spAutoFit/>
          </a:bodyPr>
          <a:lstStyle/>
          <a:p>
            <a:r>
              <a:rPr lang="ja-JP" altLang="en-US" sz="1600" b="1" spc="300">
                <a:solidFill>
                  <a:srgbClr val="222222"/>
                </a:solidFill>
                <a:latin typeface="+mn-ea"/>
              </a:rPr>
              <a:t>事例</a:t>
            </a:r>
            <a:r>
              <a:rPr lang="en-US" altLang="ja-JP" sz="1600" b="1" spc="300" dirty="0">
                <a:solidFill>
                  <a:srgbClr val="222222"/>
                </a:solidFill>
                <a:latin typeface="+mn-ea"/>
              </a:rPr>
              <a:t>4</a:t>
            </a:r>
            <a:endParaRPr lang="ja-JP" altLang="en-US" sz="1600" dirty="0">
              <a:latin typeface="+mn-ea"/>
            </a:endParaRPr>
          </a:p>
        </p:txBody>
      </p:sp>
    </p:spTree>
    <p:extLst>
      <p:ext uri="{BB962C8B-B14F-4D97-AF65-F5344CB8AC3E}">
        <p14:creationId xmlns:p14="http://schemas.microsoft.com/office/powerpoint/2010/main" val="3782296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編集方針・コンテンツ編成</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graphicFrame>
        <p:nvGraphicFramePr>
          <p:cNvPr id="6" name="表 5">
            <a:extLst>
              <a:ext uri="{FF2B5EF4-FFF2-40B4-BE49-F238E27FC236}">
                <a16:creationId xmlns:a16="http://schemas.microsoft.com/office/drawing/2014/main" id="{9F864474-28C8-0D4F-A9F1-FAEC43F2B6BF}"/>
              </a:ext>
            </a:extLst>
          </p:cNvPr>
          <p:cNvGraphicFramePr>
            <a:graphicFrameLocks noGrp="1"/>
          </p:cNvGraphicFramePr>
          <p:nvPr>
            <p:extLst>
              <p:ext uri="{D42A27DB-BD31-4B8C-83A1-F6EECF244321}">
                <p14:modId xmlns:p14="http://schemas.microsoft.com/office/powerpoint/2010/main" val="1118306899"/>
              </p:ext>
            </p:extLst>
          </p:nvPr>
        </p:nvGraphicFramePr>
        <p:xfrm>
          <a:off x="958506" y="1320801"/>
          <a:ext cx="10009112" cy="4965699"/>
        </p:xfrm>
        <a:graphic>
          <a:graphicData uri="http://schemas.openxmlformats.org/drawingml/2006/table">
            <a:tbl>
              <a:tblPr firstRow="1" bandRow="1">
                <a:tableStyleId>{5C22544A-7EE6-4342-B048-85BDC9FD1C3A}</a:tableStyleId>
              </a:tblPr>
              <a:tblGrid>
                <a:gridCol w="1868368">
                  <a:extLst>
                    <a:ext uri="{9D8B030D-6E8A-4147-A177-3AD203B41FA5}">
                      <a16:colId xmlns:a16="http://schemas.microsoft.com/office/drawing/2014/main" val="2240409340"/>
                    </a:ext>
                  </a:extLst>
                </a:gridCol>
                <a:gridCol w="8140744">
                  <a:extLst>
                    <a:ext uri="{9D8B030D-6E8A-4147-A177-3AD203B41FA5}">
                      <a16:colId xmlns:a16="http://schemas.microsoft.com/office/drawing/2014/main" val="311983984"/>
                    </a:ext>
                  </a:extLst>
                </a:gridCol>
              </a:tblGrid>
              <a:tr h="3285321">
                <a:tc>
                  <a:txBody>
                    <a:bodyPr/>
                    <a:lstStyle/>
                    <a:p>
                      <a:pPr algn="ctr"/>
                      <a:r>
                        <a:rPr kumimoji="1" lang="ja-JP" altLang="en-US" sz="1600" b="1" dirty="0">
                          <a:solidFill>
                            <a:schemeClr val="bg1"/>
                          </a:solidFill>
                          <a:latin typeface="+mn-ea"/>
                          <a:ea typeface="+mn-ea"/>
                        </a:rPr>
                        <a:t>編集方針</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fontAlgn="base"/>
                      <a:r>
                        <a:rPr lang="en" altLang="ja-JP" sz="1600" b="1" dirty="0">
                          <a:solidFill>
                            <a:schemeClr val="accent3"/>
                          </a:solidFill>
                          <a:latin typeface="+mn-ea"/>
                          <a:ea typeface="+mn-ea"/>
                        </a:rPr>
                        <a:t>Yahoo! JAPAN SDGs</a:t>
                      </a:r>
                      <a:r>
                        <a:rPr lang="ja-JP" altLang="en-US" sz="1600" b="1" dirty="0">
                          <a:solidFill>
                            <a:schemeClr val="accent3"/>
                          </a:solidFill>
                          <a:latin typeface="+mn-ea"/>
                          <a:ea typeface="+mn-ea"/>
                        </a:rPr>
                        <a:t>は、これからの地球環境や持続可能性について、</a:t>
                      </a:r>
                      <a:endParaRPr lang="en-US" altLang="ja-JP" sz="1600" b="1" dirty="0">
                        <a:solidFill>
                          <a:schemeClr val="accent3"/>
                        </a:solidFill>
                        <a:latin typeface="+mn-ea"/>
                        <a:ea typeface="+mn-ea"/>
                      </a:endParaRPr>
                    </a:p>
                    <a:p>
                      <a:pPr fontAlgn="base"/>
                      <a:r>
                        <a:rPr lang="ja-JP" altLang="en-US" sz="1600" b="1" dirty="0">
                          <a:solidFill>
                            <a:schemeClr val="accent3"/>
                          </a:solidFill>
                          <a:latin typeface="+mn-ea"/>
                          <a:ea typeface="+mn-ea"/>
                        </a:rPr>
                        <a:t>ひとりでも多くの人に伝え、アクションにつなげていくことで、</a:t>
                      </a:r>
                      <a:endParaRPr lang="en-US" altLang="ja-JP" sz="1600" b="1" dirty="0">
                        <a:solidFill>
                          <a:schemeClr val="accent3"/>
                        </a:solidFill>
                        <a:latin typeface="+mn-ea"/>
                        <a:ea typeface="+mn-ea"/>
                      </a:endParaRPr>
                    </a:p>
                    <a:p>
                      <a:pPr fontAlgn="base"/>
                      <a:r>
                        <a:rPr lang="ja-JP" altLang="en-US" sz="1600" b="1" dirty="0">
                          <a:solidFill>
                            <a:schemeClr val="accent3"/>
                          </a:solidFill>
                          <a:latin typeface="+mn-ea"/>
                          <a:ea typeface="+mn-ea"/>
                        </a:rPr>
                        <a:t>地球と日本の豊かな未来をつくる、そのきっかけを届けていきます。</a:t>
                      </a:r>
                      <a:endParaRPr lang="en-US" altLang="ja-JP" sz="1600" b="1" dirty="0">
                        <a:solidFill>
                          <a:schemeClr val="accent3"/>
                        </a:solidFill>
                        <a:latin typeface="+mn-ea"/>
                        <a:ea typeface="+mn-ea"/>
                      </a:endParaRPr>
                    </a:p>
                    <a:p>
                      <a:pPr fontAlgn="base"/>
                      <a:endParaRPr kumimoji="1" lang="en-US" altLang="ja-JP" sz="1600" b="1" dirty="0">
                        <a:solidFill>
                          <a:schemeClr val="accent3"/>
                        </a:solidFill>
                        <a:latin typeface="+mn-ea"/>
                        <a:ea typeface="+mn-ea"/>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dirty="0">
                          <a:solidFill>
                            <a:schemeClr val="accent3"/>
                          </a:solidFill>
                          <a:latin typeface="+mn-ea"/>
                          <a:ea typeface="+mn-ea"/>
                        </a:rPr>
                        <a:t>17</a:t>
                      </a:r>
                      <a:r>
                        <a:rPr kumimoji="1" lang="ja-JP" altLang="en-US" sz="1400" b="0" dirty="0">
                          <a:solidFill>
                            <a:schemeClr val="accent3"/>
                          </a:solidFill>
                          <a:latin typeface="+mn-ea"/>
                          <a:ea typeface="+mn-ea"/>
                        </a:rPr>
                        <a:t>の目標に偏りなく、</a:t>
                      </a:r>
                      <a:r>
                        <a:rPr kumimoji="1" lang="ja-JP" altLang="en-US" sz="1400" b="1" dirty="0">
                          <a:solidFill>
                            <a:schemeClr val="accent3"/>
                          </a:solidFill>
                          <a:latin typeface="+mn-ea"/>
                          <a:ea typeface="+mn-ea"/>
                        </a:rPr>
                        <a:t>幅広くコンテンツを拡充</a:t>
                      </a:r>
                      <a:endParaRPr kumimoji="1" lang="en-US" altLang="ja-JP" sz="1400" b="1" dirty="0">
                        <a:solidFill>
                          <a:schemeClr val="accent3"/>
                        </a:solidFill>
                        <a:latin typeface="+mn-ea"/>
                        <a:ea typeface="+mn-ea"/>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dirty="0">
                          <a:solidFill>
                            <a:schemeClr val="accent3"/>
                          </a:solidFill>
                          <a:latin typeface="+mn-ea"/>
                          <a:ea typeface="+mn-ea"/>
                        </a:rPr>
                        <a:t>時流や世界的なキャンペーン</a:t>
                      </a:r>
                      <a:r>
                        <a:rPr kumimoji="1" lang="en-US" altLang="ja-JP" sz="1400" b="0" dirty="0">
                          <a:solidFill>
                            <a:schemeClr val="accent3"/>
                          </a:solidFill>
                          <a:latin typeface="+mn-ea"/>
                          <a:ea typeface="+mn-ea"/>
                        </a:rPr>
                        <a:t>(</a:t>
                      </a:r>
                      <a:r>
                        <a:rPr kumimoji="1" lang="ja-JP" altLang="en-US" sz="1400" b="0" i="0" u="none" strike="noStrike" kern="1200" noProof="0" dirty="0">
                          <a:solidFill>
                            <a:schemeClr val="accent3"/>
                          </a:solidFill>
                          <a:latin typeface="+mn-ea"/>
                          <a:ea typeface="+mn-ea"/>
                          <a:cs typeface="+mn-cs"/>
                        </a:rPr>
                        <a:t>国際女性デー、世界環境デー、世界海洋デー、</a:t>
                      </a:r>
                      <a:r>
                        <a:rPr kumimoji="1" lang="en-US" altLang="ja-JP" sz="1400" b="0" i="0" u="none" strike="noStrike" kern="1200" noProof="0" dirty="0">
                          <a:solidFill>
                            <a:schemeClr val="accent3"/>
                          </a:solidFill>
                          <a:latin typeface="+mn-ea"/>
                          <a:ea typeface="+mn-ea"/>
                          <a:cs typeface="+mn-cs"/>
                        </a:rPr>
                        <a:t>SDGs</a:t>
                      </a:r>
                      <a:r>
                        <a:rPr kumimoji="1" lang="ja-JP" altLang="en-US" sz="1400" b="0" i="0" u="none" strike="noStrike" kern="1200" noProof="0" dirty="0">
                          <a:solidFill>
                            <a:schemeClr val="accent3"/>
                          </a:solidFill>
                          <a:latin typeface="+mn-ea"/>
                          <a:ea typeface="+mn-ea"/>
                          <a:cs typeface="+mn-cs"/>
                        </a:rPr>
                        <a:t>週間など）にあわせ、</a:t>
                      </a:r>
                      <a:r>
                        <a:rPr kumimoji="1" lang="ja-JP" altLang="en-US" sz="1400" b="1" i="0" u="none" strike="noStrike" kern="1200" noProof="0" dirty="0">
                          <a:solidFill>
                            <a:schemeClr val="accent3"/>
                          </a:solidFill>
                          <a:latin typeface="+mn-ea"/>
                          <a:ea typeface="+mn-ea"/>
                          <a:cs typeface="+mn-cs"/>
                        </a:rPr>
                        <a:t>特集企画・オリジナルコンテンツ等</a:t>
                      </a:r>
                      <a:r>
                        <a:rPr kumimoji="1" lang="ja-JP" altLang="en-US" sz="1400" b="0" i="0" u="none" strike="noStrike" kern="1200" noProof="0" dirty="0">
                          <a:solidFill>
                            <a:schemeClr val="accent3"/>
                          </a:solidFill>
                          <a:latin typeface="+mn-ea"/>
                          <a:ea typeface="+mn-ea"/>
                          <a:cs typeface="+mn-cs"/>
                        </a:rPr>
                        <a:t>を編成</a:t>
                      </a:r>
                      <a:endParaRPr kumimoji="1" lang="en-US" altLang="ja-JP" sz="1400" b="0" i="0" u="none" strike="noStrike" kern="1200" noProof="0" dirty="0">
                        <a:solidFill>
                          <a:schemeClr val="accent3"/>
                        </a:solidFill>
                        <a:latin typeface="+mn-ea"/>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i="0" u="none" strike="noStrike" kern="1200" noProof="0" dirty="0">
                          <a:solidFill>
                            <a:schemeClr val="accent3"/>
                          </a:solidFill>
                          <a:latin typeface="+mn-ea"/>
                          <a:ea typeface="+mn-ea"/>
                          <a:cs typeface="+mn-cs"/>
                        </a:rPr>
                        <a:t>各層（ビジネス層</a:t>
                      </a:r>
                      <a:r>
                        <a:rPr kumimoji="1" lang="en-US" altLang="ja-JP" sz="1400" b="0" i="0" u="none" strike="noStrike" kern="1200" noProof="0" dirty="0">
                          <a:solidFill>
                            <a:schemeClr val="accent3"/>
                          </a:solidFill>
                          <a:latin typeface="+mn-ea"/>
                          <a:ea typeface="+mn-ea"/>
                          <a:cs typeface="+mn-cs"/>
                        </a:rPr>
                        <a:t>/</a:t>
                      </a:r>
                      <a:r>
                        <a:rPr kumimoji="1" lang="ja-JP" altLang="en-US" sz="1400" b="0" i="0" u="none" strike="noStrike" kern="1200" noProof="0" dirty="0">
                          <a:solidFill>
                            <a:schemeClr val="accent3"/>
                          </a:solidFill>
                          <a:latin typeface="+mn-ea"/>
                          <a:ea typeface="+mn-ea"/>
                          <a:cs typeface="+mn-cs"/>
                        </a:rPr>
                        <a:t>若年層（</a:t>
                      </a:r>
                      <a:r>
                        <a:rPr kumimoji="1" lang="en-US" altLang="ja-JP" sz="1400" b="0" i="0" u="none" strike="noStrike" kern="1200" noProof="0" dirty="0">
                          <a:solidFill>
                            <a:schemeClr val="accent3"/>
                          </a:solidFill>
                          <a:latin typeface="+mn-ea"/>
                          <a:ea typeface="+mn-ea"/>
                          <a:cs typeface="+mn-cs"/>
                        </a:rPr>
                        <a:t>SNS</a:t>
                      </a:r>
                      <a:r>
                        <a:rPr kumimoji="1" lang="ja-JP" altLang="en-US" sz="1400" b="0" i="0" u="none" strike="noStrike" kern="1200" noProof="0" dirty="0">
                          <a:solidFill>
                            <a:schemeClr val="accent3"/>
                          </a:solidFill>
                          <a:latin typeface="+mn-ea"/>
                          <a:ea typeface="+mn-ea"/>
                          <a:cs typeface="+mn-cs"/>
                        </a:rPr>
                        <a:t>利用層）</a:t>
                      </a:r>
                      <a:r>
                        <a:rPr kumimoji="1" lang="en-US" altLang="ja-JP" sz="1400" b="0" i="0" u="none" strike="noStrike" kern="1200" noProof="0" dirty="0">
                          <a:solidFill>
                            <a:schemeClr val="accent3"/>
                          </a:solidFill>
                          <a:latin typeface="+mn-ea"/>
                          <a:ea typeface="+mn-ea"/>
                          <a:cs typeface="+mn-cs"/>
                        </a:rPr>
                        <a:t>/</a:t>
                      </a:r>
                      <a:r>
                        <a:rPr kumimoji="1" lang="ja-JP" altLang="en-US" sz="1400" b="0" i="0" u="none" strike="noStrike" kern="1200" noProof="0" dirty="0">
                          <a:solidFill>
                            <a:schemeClr val="accent3"/>
                          </a:solidFill>
                          <a:latin typeface="+mn-ea"/>
                          <a:ea typeface="+mn-ea"/>
                          <a:cs typeface="+mn-cs"/>
                        </a:rPr>
                        <a:t>女性層）が</a:t>
                      </a:r>
                      <a:r>
                        <a:rPr kumimoji="1" lang="ja-JP" altLang="en-US" sz="1400" b="1" i="0" u="none" strike="noStrike" kern="1200" noProof="0" dirty="0">
                          <a:solidFill>
                            <a:schemeClr val="accent3"/>
                          </a:solidFill>
                          <a:latin typeface="+mn-ea"/>
                          <a:ea typeface="+mn-ea"/>
                          <a:cs typeface="+mn-cs"/>
                        </a:rPr>
                        <a:t>自分ごととしてどのような内容だと</a:t>
                      </a:r>
                      <a:r>
                        <a:rPr kumimoji="1" lang="en-US" altLang="ja-JP" sz="1400" b="1" i="0" u="none" strike="noStrike" kern="1200" noProof="0" dirty="0">
                          <a:solidFill>
                            <a:schemeClr val="accent3"/>
                          </a:solidFill>
                          <a:latin typeface="+mn-ea"/>
                          <a:ea typeface="+mn-ea"/>
                          <a:cs typeface="+mn-cs"/>
                        </a:rPr>
                        <a:t>SDGs</a:t>
                      </a:r>
                      <a:r>
                        <a:rPr kumimoji="1" lang="ja-JP" altLang="en-US" sz="1400" b="1" i="0" u="none" strike="noStrike" kern="1200" noProof="0" dirty="0">
                          <a:solidFill>
                            <a:schemeClr val="accent3"/>
                          </a:solidFill>
                          <a:latin typeface="+mn-ea"/>
                          <a:ea typeface="+mn-ea"/>
                          <a:cs typeface="+mn-cs"/>
                        </a:rPr>
                        <a:t>を意識して読んでくれるかを考え</a:t>
                      </a:r>
                      <a:r>
                        <a:rPr kumimoji="1" lang="ja-JP" altLang="en-US" sz="1400" b="0" i="0" u="none" strike="noStrike" kern="1200" noProof="0" dirty="0">
                          <a:solidFill>
                            <a:schemeClr val="accent3"/>
                          </a:solidFill>
                          <a:latin typeface="+mn-ea"/>
                          <a:ea typeface="+mn-ea"/>
                          <a:cs typeface="+mn-cs"/>
                        </a:rPr>
                        <a:t>、編成・編集</a:t>
                      </a:r>
                      <a:endParaRPr kumimoji="1" lang="en-US" altLang="ja-JP" sz="1400" b="0" i="0" u="none" strike="noStrike" kern="1200" noProof="0" dirty="0">
                        <a:solidFill>
                          <a:schemeClr val="accent3"/>
                        </a:solidFill>
                        <a:latin typeface="+mn-ea"/>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kern="1200" dirty="0">
                          <a:solidFill>
                            <a:schemeClr val="accent3"/>
                          </a:solidFill>
                          <a:latin typeface="+mn-ea"/>
                          <a:ea typeface="+mn-ea"/>
                          <a:cs typeface="+mn-cs"/>
                        </a:rPr>
                        <a:t>SDGs</a:t>
                      </a:r>
                      <a:r>
                        <a:rPr kumimoji="1" lang="ja-JP" altLang="en-US" sz="1400" b="0" kern="1200" dirty="0">
                          <a:solidFill>
                            <a:schemeClr val="accent3"/>
                          </a:solidFill>
                          <a:latin typeface="+mn-ea"/>
                          <a:ea typeface="+mn-ea"/>
                          <a:cs typeface="+mn-cs"/>
                        </a:rPr>
                        <a:t>に関わる課題について</a:t>
                      </a:r>
                      <a:r>
                        <a:rPr kumimoji="1" lang="ja-JP" altLang="en-US" sz="1400" b="1" kern="1200" dirty="0">
                          <a:solidFill>
                            <a:schemeClr val="accent3"/>
                          </a:solidFill>
                          <a:latin typeface="+mn-ea"/>
                          <a:ea typeface="+mn-ea"/>
                          <a:cs typeface="+mn-cs"/>
                        </a:rPr>
                        <a:t>専門家に聞いた記事、課題解決に取り組んでいる人へのインタビュー記事がメイン</a:t>
                      </a:r>
                      <a:r>
                        <a:rPr kumimoji="1" lang="ja-JP" altLang="en-US" sz="1400" b="0" kern="1200" dirty="0">
                          <a:solidFill>
                            <a:schemeClr val="accent3"/>
                          </a:solidFill>
                          <a:latin typeface="+mn-ea"/>
                          <a:ea typeface="+mn-ea"/>
                          <a:cs typeface="+mn-cs"/>
                        </a:rPr>
                        <a:t>。難しく、大きな課題も、なるべく多くの人に共感、自分ごと化してもらえるよう、</a:t>
                      </a:r>
                      <a:r>
                        <a:rPr kumimoji="1" lang="ja-JP" altLang="en-US" sz="1400" b="1" kern="1200" dirty="0">
                          <a:solidFill>
                            <a:schemeClr val="accent3"/>
                          </a:solidFill>
                          <a:latin typeface="+mn-ea"/>
                          <a:ea typeface="+mn-ea"/>
                          <a:cs typeface="+mn-cs"/>
                        </a:rPr>
                        <a:t>わかりやすく、切り口を工夫して伝える</a:t>
                      </a:r>
                      <a:r>
                        <a:rPr kumimoji="1" lang="ja-JP" altLang="en-US" sz="1400" b="0" kern="1200" dirty="0">
                          <a:solidFill>
                            <a:schemeClr val="accent3"/>
                          </a:solidFill>
                          <a:latin typeface="+mn-ea"/>
                          <a:ea typeface="+mn-ea"/>
                          <a:cs typeface="+mn-cs"/>
                        </a:rPr>
                        <a:t>。</a:t>
                      </a:r>
                      <a:endParaRPr kumimoji="1" lang="en-US" altLang="ja-JP" sz="1400" b="0" kern="1200" dirty="0">
                        <a:solidFill>
                          <a:schemeClr val="accent3"/>
                        </a:solidFill>
                        <a:latin typeface="+mn-ea"/>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1" kern="1200" dirty="0">
                          <a:solidFill>
                            <a:schemeClr val="accent3"/>
                          </a:solidFill>
                          <a:latin typeface="+mn-ea"/>
                          <a:ea typeface="+mn-ea"/>
                          <a:cs typeface="+mn-cs"/>
                        </a:rPr>
                        <a:t>多くのユーザーに届けることができるヤフーの発信力</a:t>
                      </a:r>
                      <a:r>
                        <a:rPr kumimoji="1" lang="ja-JP" altLang="en-US" sz="1400" b="0" kern="1200" dirty="0">
                          <a:solidFill>
                            <a:schemeClr val="accent3"/>
                          </a:solidFill>
                          <a:latin typeface="+mn-ea"/>
                          <a:ea typeface="+mn-ea"/>
                          <a:cs typeface="+mn-cs"/>
                        </a:rPr>
                        <a:t>と、寄付やエシカル消費などのアクションにもつなげられる総合力が強み</a:t>
                      </a:r>
                      <a:endParaRPr kumimoji="1" lang="en-US" altLang="ja-JP" sz="1400" b="0" i="0" u="none" strike="noStrike" kern="1200" noProof="0" dirty="0">
                        <a:solidFill>
                          <a:schemeClr val="accent3"/>
                        </a:solidFill>
                        <a:latin typeface="+mn-ea"/>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5913641"/>
                  </a:ext>
                </a:extLst>
              </a:tr>
              <a:tr h="794627">
                <a:tc>
                  <a:txBody>
                    <a:bodyPr/>
                    <a:lstStyle/>
                    <a:p>
                      <a:pPr algn="ctr"/>
                      <a:r>
                        <a:rPr kumimoji="1" lang="ja-JP" altLang="en-US" sz="1600" b="1">
                          <a:solidFill>
                            <a:schemeClr val="bg1"/>
                          </a:solidFill>
                          <a:latin typeface="+mn-ea"/>
                          <a:ea typeface="+mn-ea"/>
                        </a:rPr>
                        <a:t>編集・製作者</a:t>
                      </a:r>
                      <a:endParaRPr kumimoji="1" lang="en-US" altLang="ja-JP" sz="1600" b="1" dirty="0">
                        <a:solidFill>
                          <a:schemeClr val="bg1"/>
                        </a:solidFill>
                        <a:latin typeface="+mn-ea"/>
                        <a:ea typeface="+mn-ea"/>
                      </a:endParaRPr>
                    </a:p>
                    <a:p>
                      <a:pPr algn="ctr"/>
                      <a:r>
                        <a:rPr kumimoji="1" lang="en-US" altLang="ja-JP" sz="1100" b="1" dirty="0">
                          <a:solidFill>
                            <a:schemeClr val="bg1"/>
                          </a:solidFill>
                          <a:latin typeface="+mn-ea"/>
                          <a:ea typeface="+mn-ea"/>
                        </a:rPr>
                        <a:t>(</a:t>
                      </a:r>
                      <a:r>
                        <a:rPr kumimoji="1" lang="ja-JP" altLang="en-US" sz="1100" b="1">
                          <a:solidFill>
                            <a:schemeClr val="bg1"/>
                          </a:solidFill>
                          <a:latin typeface="+mn-ea"/>
                          <a:ea typeface="+mn-ea"/>
                        </a:rPr>
                        <a:t>コンテンツ提供元</a:t>
                      </a:r>
                      <a:r>
                        <a:rPr kumimoji="1" lang="en-US" altLang="ja-JP" sz="1100" b="1" dirty="0">
                          <a:solidFill>
                            <a:schemeClr val="bg1"/>
                          </a:solidFill>
                          <a:latin typeface="+mn-ea"/>
                          <a:ea typeface="+mn-ea"/>
                        </a:rPr>
                        <a:t>)</a:t>
                      </a:r>
                      <a:endParaRPr kumimoji="1" lang="ja-JP" altLang="en-US" sz="1100" b="1" dirty="0">
                        <a:solidFill>
                          <a:schemeClr val="bg1"/>
                        </a:solidFill>
                        <a:latin typeface="+mn-ea"/>
                        <a:ea typeface="+mn-ea"/>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marL="285750" indent="-285750">
                        <a:buFont typeface="Arial" panose="020B0604020202020204" pitchFamily="34" charset="0"/>
                        <a:buChar char="•"/>
                      </a:pPr>
                      <a:r>
                        <a:rPr lang="en-US" altLang="ja-JP" sz="1400" dirty="0">
                          <a:solidFill>
                            <a:schemeClr val="accent3"/>
                          </a:solidFill>
                          <a:latin typeface="+mn-ea"/>
                          <a:ea typeface="+mn-ea"/>
                        </a:rPr>
                        <a:t>Yahoo! JAPAN SDGs</a:t>
                      </a:r>
                      <a:r>
                        <a:rPr lang="ja-JP" altLang="en-US" sz="1400" dirty="0" err="1">
                          <a:solidFill>
                            <a:schemeClr val="accent3"/>
                          </a:solidFill>
                          <a:latin typeface="+mn-ea"/>
                          <a:ea typeface="+mn-ea"/>
                        </a:rPr>
                        <a:t>、</a:t>
                      </a:r>
                      <a:r>
                        <a:rPr lang="en-US" altLang="ja-JP" sz="1400" dirty="0" err="1">
                          <a:solidFill>
                            <a:schemeClr val="accent3"/>
                          </a:solidFill>
                          <a:latin typeface="+mn-ea"/>
                          <a:ea typeface="+mn-ea"/>
                        </a:rPr>
                        <a:t>Gyoppy</a:t>
                      </a:r>
                      <a:r>
                        <a:rPr lang="en-US" altLang="ja-JP" sz="1400" dirty="0">
                          <a:solidFill>
                            <a:schemeClr val="accent3"/>
                          </a:solidFill>
                          <a:latin typeface="+mn-ea"/>
                          <a:ea typeface="+mn-ea"/>
                        </a:rPr>
                        <a:t>!</a:t>
                      </a:r>
                      <a:r>
                        <a:rPr lang="ja-JP" altLang="en-US" sz="1400" dirty="0" err="1">
                          <a:solidFill>
                            <a:schemeClr val="accent3"/>
                          </a:solidFill>
                          <a:latin typeface="+mn-ea"/>
                          <a:ea typeface="+mn-ea"/>
                        </a:rPr>
                        <a:t>、</a:t>
                      </a:r>
                      <a:r>
                        <a:rPr lang="en-US" altLang="ja-JP" sz="1400" dirty="0">
                          <a:solidFill>
                            <a:schemeClr val="accent3"/>
                          </a:solidFill>
                          <a:latin typeface="+mn-ea"/>
                          <a:ea typeface="+mn-ea"/>
                        </a:rPr>
                        <a:t>Yahoo!</a:t>
                      </a:r>
                      <a:r>
                        <a:rPr lang="ja-JP" altLang="en-US" sz="1400" dirty="0">
                          <a:solidFill>
                            <a:schemeClr val="accent3"/>
                          </a:solidFill>
                          <a:latin typeface="+mn-ea"/>
                          <a:ea typeface="+mn-ea"/>
                        </a:rPr>
                        <a:t>ニュースオリジナル（特集、</a:t>
                      </a:r>
                      <a:r>
                        <a:rPr lang="en-US" altLang="ja-JP" sz="1400" dirty="0">
                          <a:solidFill>
                            <a:schemeClr val="accent3"/>
                          </a:solidFill>
                          <a:latin typeface="+mn-ea"/>
                          <a:ea typeface="+mn-ea"/>
                        </a:rPr>
                        <a:t>THE PAGE</a:t>
                      </a:r>
                      <a:r>
                        <a:rPr lang="ja-JP" altLang="en-US" sz="1400" dirty="0">
                          <a:solidFill>
                            <a:schemeClr val="accent3"/>
                          </a:solidFill>
                          <a:latin typeface="+mn-ea"/>
                          <a:ea typeface="+mn-ea"/>
                        </a:rPr>
                        <a:t>など）、</a:t>
                      </a:r>
                      <a:r>
                        <a:rPr lang="en-US" altLang="ja-JP" sz="1400" dirty="0">
                          <a:solidFill>
                            <a:schemeClr val="accent3"/>
                          </a:solidFill>
                          <a:latin typeface="+mn-ea"/>
                          <a:ea typeface="+mn-ea"/>
                        </a:rPr>
                        <a:t>Yahoo!</a:t>
                      </a:r>
                      <a:r>
                        <a:rPr lang="ja-JP" altLang="en-US" sz="1400" dirty="0">
                          <a:solidFill>
                            <a:schemeClr val="accent3"/>
                          </a:solidFill>
                          <a:latin typeface="+mn-ea"/>
                          <a:ea typeface="+mn-ea"/>
                        </a:rPr>
                        <a:t>ニュース個人、</a:t>
                      </a:r>
                      <a:r>
                        <a:rPr lang="en-US" altLang="ja-JP" sz="1400" dirty="0">
                          <a:solidFill>
                            <a:schemeClr val="accent3"/>
                          </a:solidFill>
                          <a:latin typeface="+mn-ea"/>
                          <a:ea typeface="+mn-ea"/>
                        </a:rPr>
                        <a:t>Yahoo! JAPAN </a:t>
                      </a:r>
                      <a:r>
                        <a:rPr lang="ja-JP" altLang="en-US" sz="1400" dirty="0">
                          <a:solidFill>
                            <a:schemeClr val="accent3"/>
                          </a:solidFill>
                          <a:latin typeface="+mn-ea"/>
                          <a:ea typeface="+mn-ea"/>
                        </a:rPr>
                        <a:t>クリエイターズプログラム など</a:t>
                      </a:r>
                      <a:endParaRPr lang="en-US" altLang="ja-JP" sz="1400" dirty="0">
                        <a:solidFill>
                          <a:schemeClr val="accent3"/>
                        </a:solidFill>
                        <a:latin typeface="+mn-ea"/>
                        <a:ea typeface="+mn-ea"/>
                      </a:endParaRPr>
                    </a:p>
                    <a:p>
                      <a:pPr marL="285750" indent="-285750">
                        <a:buFont typeface="Arial" panose="020B0604020202020204" pitchFamily="34" charset="0"/>
                        <a:buChar char="•"/>
                      </a:pPr>
                      <a:r>
                        <a:rPr kumimoji="1" lang="ja-JP" altLang="en-US" sz="1400" b="0" kern="1200" dirty="0">
                          <a:solidFill>
                            <a:schemeClr val="accent3"/>
                          </a:solidFill>
                          <a:latin typeface="+mn-ea"/>
                          <a:ea typeface="+mn-ea"/>
                          <a:cs typeface="+mn-cs"/>
                        </a:rPr>
                        <a:t>寄付やコマース（エシカル消費）など、コンテンツ以外での</a:t>
                      </a:r>
                      <a:r>
                        <a:rPr kumimoji="1" lang="ja-JP" altLang="en-US" sz="1400" b="0" kern="1200">
                          <a:solidFill>
                            <a:schemeClr val="accent3"/>
                          </a:solidFill>
                          <a:latin typeface="+mn-ea"/>
                          <a:ea typeface="+mn-ea"/>
                          <a:cs typeface="+mn-cs"/>
                        </a:rPr>
                        <a:t>サービス連携</a:t>
                      </a:r>
                      <a:endParaRPr kumimoji="1" lang="ja-JP" altLang="en-US" sz="1400" b="0" kern="1200" dirty="0">
                        <a:solidFill>
                          <a:schemeClr val="accent3"/>
                        </a:solidFill>
                        <a:latin typeface="+mn-ea"/>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425482"/>
                  </a:ext>
                </a:extLst>
              </a:tr>
              <a:tr h="488625">
                <a:tc>
                  <a:txBody>
                    <a:bodyPr/>
                    <a:lstStyle/>
                    <a:p>
                      <a:pPr algn="ctr"/>
                      <a:r>
                        <a:rPr kumimoji="1" lang="ja-JP" altLang="en-US" sz="1600" b="1">
                          <a:solidFill>
                            <a:schemeClr val="bg1"/>
                          </a:solidFill>
                          <a:latin typeface="+mn-ea"/>
                          <a:ea typeface="+mn-ea"/>
                        </a:rPr>
                        <a:t>コンテンツ本数</a:t>
                      </a:r>
                      <a:endParaRPr kumimoji="1" lang="ja-JP" altLang="en-US" sz="1600" b="1" dirty="0">
                        <a:solidFill>
                          <a:schemeClr val="bg1"/>
                        </a:solidFill>
                        <a:latin typeface="+mn-ea"/>
                        <a:ea typeface="+mn-ea"/>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marL="285750" indent="-285750">
                        <a:buFont typeface="Arial" panose="020B0604020202020204" pitchFamily="34" charset="0"/>
                        <a:buChar char="•"/>
                      </a:pPr>
                      <a:r>
                        <a:rPr kumimoji="1" lang="ja-JP" altLang="en-US" sz="1400" b="0">
                          <a:solidFill>
                            <a:schemeClr val="accent3"/>
                          </a:solidFill>
                          <a:latin typeface="+mn-ea"/>
                          <a:ea typeface="+mn-ea"/>
                        </a:rPr>
                        <a:t>約</a:t>
                      </a:r>
                      <a:r>
                        <a:rPr kumimoji="1" lang="en-US" altLang="ja-JP" sz="1400" b="0" dirty="0">
                          <a:solidFill>
                            <a:schemeClr val="accent3"/>
                          </a:solidFill>
                          <a:latin typeface="+mn-ea"/>
                          <a:ea typeface="+mn-ea"/>
                        </a:rPr>
                        <a:t>490</a:t>
                      </a:r>
                      <a:r>
                        <a:rPr kumimoji="1" lang="ja-JP" altLang="en-US" sz="1400" b="0">
                          <a:solidFill>
                            <a:schemeClr val="accent3"/>
                          </a:solidFill>
                          <a:latin typeface="+mn-ea"/>
                          <a:ea typeface="+mn-ea"/>
                        </a:rPr>
                        <a:t>本</a:t>
                      </a:r>
                      <a:r>
                        <a:rPr kumimoji="1" lang="en-US" altLang="ja-JP" sz="1400" b="0" dirty="0">
                          <a:solidFill>
                            <a:schemeClr val="accent3"/>
                          </a:solidFill>
                          <a:latin typeface="+mn-ea"/>
                          <a:ea typeface="+mn-ea"/>
                        </a:rPr>
                        <a:t>(2023</a:t>
                      </a:r>
                      <a:r>
                        <a:rPr kumimoji="1" lang="ja-JP" altLang="en-US" sz="1400" b="0">
                          <a:solidFill>
                            <a:schemeClr val="accent3"/>
                          </a:solidFill>
                          <a:latin typeface="+mn-ea"/>
                          <a:ea typeface="+mn-ea"/>
                        </a:rPr>
                        <a:t>年</a:t>
                      </a:r>
                      <a:r>
                        <a:rPr kumimoji="1" lang="en-US" altLang="ja-JP" sz="1400" b="0" dirty="0">
                          <a:solidFill>
                            <a:schemeClr val="accent3"/>
                          </a:solidFill>
                          <a:latin typeface="+mn-ea"/>
                          <a:ea typeface="+mn-ea"/>
                        </a:rPr>
                        <a:t>1</a:t>
                      </a:r>
                      <a:r>
                        <a:rPr kumimoji="1" lang="ja-JP" altLang="en-US" sz="1400" b="0">
                          <a:solidFill>
                            <a:schemeClr val="accent3"/>
                          </a:solidFill>
                          <a:latin typeface="+mn-ea"/>
                          <a:ea typeface="+mn-ea"/>
                        </a:rPr>
                        <a:t>月現在</a:t>
                      </a:r>
                      <a:r>
                        <a:rPr kumimoji="1" lang="en-US" altLang="ja-JP" sz="1400" b="0" dirty="0">
                          <a:solidFill>
                            <a:schemeClr val="accent3"/>
                          </a:solidFill>
                          <a:latin typeface="+mn-ea"/>
                          <a:ea typeface="+mn-ea"/>
                        </a:rPr>
                        <a:t>)</a:t>
                      </a:r>
                      <a:endParaRPr kumimoji="1" lang="ja-JP" altLang="en-US" sz="1400" b="0" dirty="0">
                        <a:solidFill>
                          <a:schemeClr val="accent3"/>
                        </a:solidFill>
                        <a:latin typeface="+mn-ea"/>
                        <a:ea typeface="+mn-ea"/>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1734490"/>
                  </a:ext>
                </a:extLst>
              </a:tr>
              <a:tr h="397126">
                <a:tc>
                  <a:txBody>
                    <a:bodyPr/>
                    <a:lstStyle/>
                    <a:p>
                      <a:pPr lvl="0" algn="ctr">
                        <a:buNone/>
                      </a:pPr>
                      <a:r>
                        <a:rPr kumimoji="1" lang="ja-JP" altLang="en-US" sz="1600" b="1">
                          <a:solidFill>
                            <a:schemeClr val="bg1"/>
                          </a:solidFill>
                          <a:latin typeface="+mn-ea"/>
                          <a:ea typeface="+mn-ea"/>
                        </a:rPr>
                        <a:t>デバイス</a:t>
                      </a:r>
                      <a:endParaRPr kumimoji="1" lang="ja-JP" altLang="en-US" sz="1600" b="1" dirty="0">
                        <a:solidFill>
                          <a:schemeClr val="bg1"/>
                        </a:solidFill>
                        <a:latin typeface="+mn-ea"/>
                        <a:ea typeface="+mn-ea"/>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lumMod val="75000"/>
                        <a:alpha val="49020"/>
                      </a:schemeClr>
                    </a:solidFill>
                  </a:tcPr>
                </a:tc>
                <a:tc>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kern="1200" dirty="0">
                          <a:solidFill>
                            <a:schemeClr val="accent3"/>
                          </a:solidFill>
                          <a:latin typeface="+mn-ea"/>
                          <a:ea typeface="+mn-ea"/>
                          <a:cs typeface="+mn-cs"/>
                        </a:rPr>
                        <a:t>PC</a:t>
                      </a:r>
                      <a:r>
                        <a:rPr kumimoji="1" lang="en-US" altLang="ja-JP" sz="1400" b="0" kern="1200" dirty="0">
                          <a:solidFill>
                            <a:schemeClr val="accent3"/>
                          </a:solidFill>
                          <a:latin typeface="+mn-ea"/>
                          <a:ea typeface="+mn-ea"/>
                          <a:cs typeface="+mn-cs"/>
                        </a:rPr>
                        <a:t>/</a:t>
                      </a:r>
                      <a:r>
                        <a:rPr kumimoji="1" lang="ja-JP" altLang="en-US" sz="1400" b="0" kern="1200" dirty="0">
                          <a:solidFill>
                            <a:schemeClr val="accent3"/>
                          </a:solidFill>
                          <a:latin typeface="+mn-ea"/>
                          <a:ea typeface="+mn-ea"/>
                          <a:cs typeface="+mn-cs"/>
                        </a:rPr>
                        <a:t>SPWeb</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4709"/>
                  </a:ext>
                </a:extLst>
              </a:tr>
            </a:tbl>
          </a:graphicData>
        </a:graphic>
      </p:graphicFrame>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a:t>Yahoo! JAPAN SDGs </a:t>
            </a:r>
            <a:r>
              <a:rPr lang="ja-JP" altLang="en-US"/>
              <a:t>全体構造</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6" name="左右矢印 5">
            <a:extLst>
              <a:ext uri="{FF2B5EF4-FFF2-40B4-BE49-F238E27FC236}">
                <a16:creationId xmlns:a16="http://schemas.microsoft.com/office/drawing/2014/main" id="{1BF5A70A-B48E-7940-A8CC-A9B8C7ED1C4A}"/>
              </a:ext>
            </a:extLst>
          </p:cNvPr>
          <p:cNvSpPr/>
          <p:nvPr/>
        </p:nvSpPr>
        <p:spPr>
          <a:xfrm rot="20707729">
            <a:off x="6550853" y="3725210"/>
            <a:ext cx="1664965" cy="455387"/>
          </a:xfrm>
          <a:prstGeom prst="leftRightArrow">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ドーナツ 6">
            <a:extLst>
              <a:ext uri="{FF2B5EF4-FFF2-40B4-BE49-F238E27FC236}">
                <a16:creationId xmlns:a16="http://schemas.microsoft.com/office/drawing/2014/main" id="{1AEA1758-D68E-2C4D-8EC0-A54A7C8D7FA0}"/>
              </a:ext>
            </a:extLst>
          </p:cNvPr>
          <p:cNvSpPr/>
          <p:nvPr/>
        </p:nvSpPr>
        <p:spPr bwMode="auto">
          <a:xfrm>
            <a:off x="263352" y="1540995"/>
            <a:ext cx="6506287" cy="3523115"/>
          </a:xfrm>
          <a:prstGeom prst="donut">
            <a:avLst>
              <a:gd name="adj" fmla="val 5126"/>
            </a:avLst>
          </a:prstGeom>
          <a:solidFill>
            <a:schemeClr val="accent2">
              <a:lumMod val="50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8" name="ドーナツ 7">
            <a:extLst>
              <a:ext uri="{FF2B5EF4-FFF2-40B4-BE49-F238E27FC236}">
                <a16:creationId xmlns:a16="http://schemas.microsoft.com/office/drawing/2014/main" id="{1E9F7EBE-0B35-2945-825A-9675707A4916}"/>
              </a:ext>
            </a:extLst>
          </p:cNvPr>
          <p:cNvSpPr/>
          <p:nvPr/>
        </p:nvSpPr>
        <p:spPr bwMode="auto">
          <a:xfrm>
            <a:off x="8098653" y="1605562"/>
            <a:ext cx="3785020" cy="3214827"/>
          </a:xfrm>
          <a:prstGeom prst="donut">
            <a:avLst>
              <a:gd name="adj" fmla="val 5126"/>
            </a:avLst>
          </a:prstGeom>
          <a:solidFill>
            <a:schemeClr val="accent2">
              <a:lumMod val="7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pic>
        <p:nvPicPr>
          <p:cNvPr id="10" name="図 9">
            <a:extLst>
              <a:ext uri="{FF2B5EF4-FFF2-40B4-BE49-F238E27FC236}">
                <a16:creationId xmlns:a16="http://schemas.microsoft.com/office/drawing/2014/main" id="{795A5B07-98C1-8A44-88E2-8C36D2AE950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785863" y="1556792"/>
            <a:ext cx="1877189" cy="939362"/>
          </a:xfrm>
          <a:prstGeom prst="rect">
            <a:avLst/>
          </a:prstGeom>
        </p:spPr>
      </p:pic>
      <p:pic>
        <p:nvPicPr>
          <p:cNvPr id="11" name="図 10">
            <a:extLst>
              <a:ext uri="{FF2B5EF4-FFF2-40B4-BE49-F238E27FC236}">
                <a16:creationId xmlns:a16="http://schemas.microsoft.com/office/drawing/2014/main" id="{EF45A08D-07FA-C442-94B7-AF73A29AB1D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812187" y="2492896"/>
            <a:ext cx="1772067" cy="1775596"/>
          </a:xfrm>
          <a:prstGeom prst="rect">
            <a:avLst/>
          </a:prstGeom>
        </p:spPr>
      </p:pic>
      <p:sp>
        <p:nvSpPr>
          <p:cNvPr id="12" name="正方形/長方形 11">
            <a:extLst>
              <a:ext uri="{FF2B5EF4-FFF2-40B4-BE49-F238E27FC236}">
                <a16:creationId xmlns:a16="http://schemas.microsoft.com/office/drawing/2014/main" id="{7382E246-B7BE-714C-BC9F-4802663E6576}"/>
              </a:ext>
            </a:extLst>
          </p:cNvPr>
          <p:cNvSpPr/>
          <p:nvPr/>
        </p:nvSpPr>
        <p:spPr>
          <a:xfrm>
            <a:off x="8794470" y="2711377"/>
            <a:ext cx="1772067" cy="577844"/>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4B61FF92-E349-B34B-9B5D-C0D61001D75E}"/>
              </a:ext>
            </a:extLst>
          </p:cNvPr>
          <p:cNvSpPr/>
          <p:nvPr/>
        </p:nvSpPr>
        <p:spPr>
          <a:xfrm>
            <a:off x="8837029" y="3603965"/>
            <a:ext cx="1701920" cy="577844"/>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E3653E57-6182-5B4B-9788-A0C5932673C7}"/>
              </a:ext>
            </a:extLst>
          </p:cNvPr>
          <p:cNvSpPr txBox="1"/>
          <p:nvPr/>
        </p:nvSpPr>
        <p:spPr>
          <a:xfrm>
            <a:off x="380741" y="4836821"/>
            <a:ext cx="1860218" cy="261610"/>
          </a:xfrm>
          <a:prstGeom prst="rect">
            <a:avLst/>
          </a:prstGeom>
          <a:solidFill>
            <a:schemeClr val="bg1"/>
          </a:solidFill>
          <a:ln>
            <a:solidFill>
              <a:schemeClr val="accent1">
                <a:lumMod val="75000"/>
              </a:schemeClr>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accent3"/>
                </a:solidFill>
                <a:effectLst/>
                <a:uLnTx/>
                <a:uFillTx/>
                <a:latin typeface="メイリオ"/>
                <a:ea typeface="メイリオ"/>
                <a:cs typeface="+mn-cs"/>
              </a:rPr>
              <a:t>オリジナルコンテンツ</a:t>
            </a:r>
            <a:endPar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064FE750-4DDF-4244-AC34-4BFED0A46CB5}"/>
              </a:ext>
            </a:extLst>
          </p:cNvPr>
          <p:cNvSpPr txBox="1"/>
          <p:nvPr/>
        </p:nvSpPr>
        <p:spPr>
          <a:xfrm>
            <a:off x="2463334" y="4766006"/>
            <a:ext cx="1681871" cy="261610"/>
          </a:xfrm>
          <a:prstGeom prst="rect">
            <a:avLst/>
          </a:prstGeom>
          <a:solidFill>
            <a:schemeClr val="accent2">
              <a:lumMod val="50000"/>
            </a:schemeClr>
          </a:solidFill>
          <a:ln>
            <a:solidFill>
              <a:schemeClr val="accent1"/>
            </a:solidFill>
          </a:ln>
        </p:spPr>
        <p:txBody>
          <a:bodyPr wrap="none" rtlCol="0">
            <a:spAutoFit/>
          </a:bodyPr>
          <a:lstStyle/>
          <a:p>
            <a:r>
              <a:rPr lang="en-US" altLang="ja-JP" sz="1100" b="1" dirty="0">
                <a:solidFill>
                  <a:schemeClr val="bg1"/>
                </a:solidFill>
                <a:latin typeface="Meiryo" panose="020B0604030504040204" pitchFamily="34" charset="-128"/>
                <a:ea typeface="Meiryo" panose="020B0604030504040204" pitchFamily="34" charset="-128"/>
              </a:rPr>
              <a:t>Yahoo!</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JAPAN</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SDGs</a:t>
            </a:r>
            <a:endParaRPr kumimoji="1" lang="ja-JP" altLang="en-US" sz="1100" b="1" dirty="0">
              <a:solidFill>
                <a:schemeClr val="bg1"/>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124C4CC8-C1B4-8C41-A9D7-DF6E49BDDC25}"/>
              </a:ext>
            </a:extLst>
          </p:cNvPr>
          <p:cNvSpPr txBox="1"/>
          <p:nvPr/>
        </p:nvSpPr>
        <p:spPr>
          <a:xfrm>
            <a:off x="7829233" y="4157967"/>
            <a:ext cx="2528256" cy="261610"/>
          </a:xfrm>
          <a:prstGeom prst="rect">
            <a:avLst/>
          </a:prstGeom>
          <a:solidFill>
            <a:schemeClr val="accent2">
              <a:lumMod val="75000"/>
            </a:schemeClr>
          </a:solidFill>
          <a:ln>
            <a:solidFill>
              <a:schemeClr val="accent1"/>
            </a:solidFill>
          </a:ln>
        </p:spPr>
        <p:txBody>
          <a:bodyPr wrap="none" rtlCol="0">
            <a:spAutoFit/>
          </a:bodyPr>
          <a:lstStyle/>
          <a:p>
            <a:r>
              <a:rPr lang="en-US" altLang="ja-JP" sz="1100" b="1" dirty="0">
                <a:solidFill>
                  <a:schemeClr val="bg1"/>
                </a:solidFill>
                <a:latin typeface="Meiryo" panose="020B0604030504040204" pitchFamily="34" charset="-128"/>
                <a:ea typeface="Meiryo" panose="020B0604030504040204" pitchFamily="34" charset="-128"/>
              </a:rPr>
              <a:t>Yahoo!</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JAPAN</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SDGs</a:t>
            </a:r>
            <a:r>
              <a:rPr lang="ja-JP" altLang="en-US" sz="1100" b="1" dirty="0">
                <a:solidFill>
                  <a:schemeClr val="bg1"/>
                </a:solidFill>
                <a:latin typeface="Meiryo" panose="020B0604030504040204" pitchFamily="34" charset="-128"/>
                <a:ea typeface="Meiryo" panose="020B0604030504040204" pitchFamily="34" charset="-128"/>
              </a:rPr>
              <a:t>外コンテンツ</a:t>
            </a:r>
            <a:endParaRPr kumimoji="1" lang="ja-JP" altLang="en-US" sz="1100" b="1" dirty="0">
              <a:solidFill>
                <a:schemeClr val="bg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C772F086-E8D3-4546-B51D-6E31B1AF64B2}"/>
              </a:ext>
            </a:extLst>
          </p:cNvPr>
          <p:cNvSpPr txBox="1"/>
          <p:nvPr/>
        </p:nvSpPr>
        <p:spPr>
          <a:xfrm>
            <a:off x="5273502" y="4121890"/>
            <a:ext cx="1242871" cy="430887"/>
          </a:xfrm>
          <a:prstGeom prst="rect">
            <a:avLst/>
          </a:prstGeom>
          <a:solidFill>
            <a:schemeClr val="bg1"/>
          </a:solidFill>
          <a:ln>
            <a:solidFill>
              <a:schemeClr val="accent1">
                <a:lumMod val="75000"/>
              </a:schemeClr>
            </a:solidFill>
          </a:ln>
        </p:spPr>
        <p:txBody>
          <a:bodyPr wrap="square" lIns="91440" tIns="45720" rIns="91440" bIns="45720"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ja-JP" altLang="en-US" sz="1100" b="1">
                <a:solidFill>
                  <a:schemeClr val="accent3"/>
                </a:solidFill>
                <a:latin typeface="メイリオ"/>
                <a:ea typeface="メイリオ"/>
              </a:rPr>
              <a:t>グラフィックで考える</a:t>
            </a:r>
            <a:r>
              <a:rPr lang="en-US" altLang="ja-JP" sz="1100" b="1" dirty="0">
                <a:solidFill>
                  <a:schemeClr val="accent3"/>
                </a:solidFill>
                <a:latin typeface="メイリオ"/>
                <a:ea typeface="メイリオ"/>
              </a:rPr>
              <a:t>SDGs</a:t>
            </a:r>
          </a:p>
        </p:txBody>
      </p:sp>
      <p:sp>
        <p:nvSpPr>
          <p:cNvPr id="18" name="テキスト ボックス 17">
            <a:extLst>
              <a:ext uri="{FF2B5EF4-FFF2-40B4-BE49-F238E27FC236}">
                <a16:creationId xmlns:a16="http://schemas.microsoft.com/office/drawing/2014/main" id="{5C007E30-C709-3544-BA7E-1248C693140E}"/>
              </a:ext>
            </a:extLst>
          </p:cNvPr>
          <p:cNvSpPr txBox="1"/>
          <p:nvPr/>
        </p:nvSpPr>
        <p:spPr>
          <a:xfrm>
            <a:off x="8830440" y="1052736"/>
            <a:ext cx="1580594" cy="261610"/>
          </a:xfrm>
          <a:prstGeom prst="rect">
            <a:avLst/>
          </a:prstGeom>
          <a:solidFill>
            <a:schemeClr val="bg1"/>
          </a:solidFill>
          <a:ln>
            <a:solidFill>
              <a:schemeClr val="accent1">
                <a:lumMod val="75000"/>
              </a:schemeClr>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altLang="ja-JP" sz="1100" b="1" dirty="0">
                <a:solidFill>
                  <a:schemeClr val="accent3"/>
                </a:solidFill>
                <a:latin typeface="メイリオ"/>
                <a:ea typeface="メイリオ"/>
              </a:rPr>
              <a:t>DOCS for SDGs</a:t>
            </a:r>
            <a:endPar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9" name="テキスト ボックス 18">
            <a:extLst>
              <a:ext uri="{FF2B5EF4-FFF2-40B4-BE49-F238E27FC236}">
                <a16:creationId xmlns:a16="http://schemas.microsoft.com/office/drawing/2014/main" id="{CC7DCFA3-1131-FA46-AE50-0B43D3CD5760}"/>
              </a:ext>
            </a:extLst>
          </p:cNvPr>
          <p:cNvSpPr txBox="1"/>
          <p:nvPr/>
        </p:nvSpPr>
        <p:spPr>
          <a:xfrm>
            <a:off x="354059" y="5122437"/>
            <a:ext cx="3903633" cy="415498"/>
          </a:xfrm>
          <a:prstGeom prst="rect">
            <a:avLst/>
          </a:prstGeom>
          <a:noFill/>
        </p:spPr>
        <p:txBody>
          <a:bodyPr wrap="none" rtlCol="0">
            <a:spAutoFit/>
          </a:bodyPr>
          <a:lstStyle/>
          <a:p>
            <a:pPr algn="l"/>
            <a:r>
              <a:rPr kumimoji="1" lang="ja-JP" altLang="en-US" sz="1050" dirty="0">
                <a:solidFill>
                  <a:schemeClr val="accent3"/>
                </a:solidFill>
                <a:latin typeface="+mn-ea"/>
              </a:rPr>
              <a:t>さまざまな企業や人々の</a:t>
            </a:r>
            <a:r>
              <a:rPr kumimoji="1" lang="en-US" altLang="ja-JP" sz="1050" dirty="0">
                <a:solidFill>
                  <a:schemeClr val="accent3"/>
                </a:solidFill>
                <a:latin typeface="+mn-ea"/>
              </a:rPr>
              <a:t>SDGs</a:t>
            </a:r>
            <a:r>
              <a:rPr kumimoji="1" lang="ja-JP" altLang="en-US" sz="1050" dirty="0">
                <a:solidFill>
                  <a:schemeClr val="accent3"/>
                </a:solidFill>
                <a:latin typeface="+mn-ea"/>
              </a:rPr>
              <a:t>に関する取り組み</a:t>
            </a:r>
            <a:r>
              <a:rPr kumimoji="1" lang="ja-JP" altLang="en-US" sz="1050">
                <a:solidFill>
                  <a:schemeClr val="accent3"/>
                </a:solidFill>
                <a:latin typeface="+mn-ea"/>
              </a:rPr>
              <a:t>について</a:t>
            </a:r>
            <a:endParaRPr kumimoji="1" lang="en-US" altLang="ja-JP" sz="1050" dirty="0">
              <a:solidFill>
                <a:schemeClr val="accent3"/>
              </a:solidFill>
              <a:latin typeface="+mn-ea"/>
            </a:endParaRPr>
          </a:p>
          <a:p>
            <a:pPr algn="l"/>
            <a:r>
              <a:rPr lang="ja-JP" altLang="en-US" sz="1050">
                <a:solidFill>
                  <a:schemeClr val="accent3"/>
                </a:solidFill>
                <a:latin typeface="+mn-ea"/>
              </a:rPr>
              <a:t>ストーリー性の高いオリジナルコンテンツ</a:t>
            </a:r>
            <a:r>
              <a:rPr lang="ja-JP" altLang="en-US" sz="1050" dirty="0">
                <a:solidFill>
                  <a:schemeClr val="accent3"/>
                </a:solidFill>
                <a:latin typeface="+mn-ea"/>
              </a:rPr>
              <a:t>を</a:t>
            </a:r>
            <a:r>
              <a:rPr kumimoji="1" lang="ja-JP" altLang="en-US" sz="1050" dirty="0">
                <a:solidFill>
                  <a:schemeClr val="accent3"/>
                </a:solidFill>
                <a:latin typeface="+mn-ea"/>
              </a:rPr>
              <a:t>月</a:t>
            </a:r>
            <a:r>
              <a:rPr kumimoji="1" lang="en-US" altLang="ja-JP" sz="1050" dirty="0">
                <a:solidFill>
                  <a:schemeClr val="accent3"/>
                </a:solidFill>
                <a:latin typeface="+mn-ea"/>
              </a:rPr>
              <a:t>2</a:t>
            </a:r>
            <a:r>
              <a:rPr kumimoji="1" lang="ja-JP" altLang="en-US" sz="1050" dirty="0">
                <a:solidFill>
                  <a:schemeClr val="accent3"/>
                </a:solidFill>
                <a:latin typeface="+mn-ea"/>
              </a:rPr>
              <a:t>本</a:t>
            </a:r>
            <a:r>
              <a:rPr kumimoji="1" lang="ja-JP" altLang="en-US" sz="1050">
                <a:solidFill>
                  <a:schemeClr val="accent3"/>
                </a:solidFill>
                <a:latin typeface="+mn-ea"/>
              </a:rPr>
              <a:t>程度掲載</a:t>
            </a:r>
            <a:endParaRPr kumimoji="1" lang="ja-JP" altLang="en-US" sz="1050" dirty="0">
              <a:solidFill>
                <a:schemeClr val="accent3"/>
              </a:solidFill>
              <a:latin typeface="+mn-ea"/>
            </a:endParaRPr>
          </a:p>
        </p:txBody>
      </p:sp>
      <p:sp>
        <p:nvSpPr>
          <p:cNvPr id="20" name="テキスト ボックス 19">
            <a:extLst>
              <a:ext uri="{FF2B5EF4-FFF2-40B4-BE49-F238E27FC236}">
                <a16:creationId xmlns:a16="http://schemas.microsoft.com/office/drawing/2014/main" id="{7B154E9D-094D-754F-8CA8-CD1331E70C57}"/>
              </a:ext>
            </a:extLst>
          </p:cNvPr>
          <p:cNvSpPr txBox="1"/>
          <p:nvPr/>
        </p:nvSpPr>
        <p:spPr>
          <a:xfrm>
            <a:off x="368041" y="5549441"/>
            <a:ext cx="2276178" cy="261610"/>
          </a:xfrm>
          <a:prstGeom prst="rect">
            <a:avLst/>
          </a:prstGeom>
          <a:solidFill>
            <a:schemeClr val="bg1"/>
          </a:solidFill>
          <a:ln>
            <a:solidFill>
              <a:schemeClr val="accent1">
                <a:lumMod val="75000"/>
              </a:schemeClr>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accent3"/>
                </a:solidFill>
                <a:effectLst/>
                <a:uLnTx/>
                <a:uFillTx/>
                <a:latin typeface="メイリオ"/>
                <a:ea typeface="メイリオ"/>
                <a:cs typeface="+mn-cs"/>
              </a:rPr>
              <a:t>ヤフーの</a:t>
            </a:r>
            <a:r>
              <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rPr>
              <a:t> </a:t>
            </a:r>
            <a:r>
              <a:rPr lang="ja-JP" altLang="en-US" sz="1100" b="1">
                <a:solidFill>
                  <a:schemeClr val="accent3"/>
                </a:solidFill>
                <a:latin typeface="メイリオ"/>
                <a:ea typeface="メイリオ"/>
              </a:rPr>
              <a:t>オリジナルコンテンツ</a:t>
            </a:r>
            <a:endParaRPr lang="en-US" altLang="ja-JP" sz="1100" b="1" dirty="0">
              <a:solidFill>
                <a:schemeClr val="accent3"/>
              </a:solidFill>
              <a:latin typeface="メイリオ"/>
              <a:ea typeface="メイリオ"/>
            </a:endParaRPr>
          </a:p>
        </p:txBody>
      </p:sp>
      <p:sp>
        <p:nvSpPr>
          <p:cNvPr id="21" name="テキスト ボックス 20">
            <a:extLst>
              <a:ext uri="{FF2B5EF4-FFF2-40B4-BE49-F238E27FC236}">
                <a16:creationId xmlns:a16="http://schemas.microsoft.com/office/drawing/2014/main" id="{A63F6A1B-6EE4-A24C-A3FB-18B940506B08}"/>
              </a:ext>
            </a:extLst>
          </p:cNvPr>
          <p:cNvSpPr txBox="1"/>
          <p:nvPr/>
        </p:nvSpPr>
        <p:spPr>
          <a:xfrm>
            <a:off x="393441" y="5850025"/>
            <a:ext cx="3531736" cy="577081"/>
          </a:xfrm>
          <a:prstGeom prst="rect">
            <a:avLst/>
          </a:prstGeom>
          <a:noFill/>
        </p:spPr>
        <p:txBody>
          <a:bodyPr wrap="none" rtlCol="0">
            <a:spAutoFit/>
          </a:bodyPr>
          <a:lstStyle/>
          <a:p>
            <a:pPr algn="l"/>
            <a:r>
              <a:rPr kumimoji="1" lang="en-US" altLang="ja-JP" sz="1050" dirty="0">
                <a:solidFill>
                  <a:schemeClr val="accent3"/>
                </a:solidFill>
                <a:latin typeface="+mn-ea"/>
              </a:rPr>
              <a:t>Yahoo!</a:t>
            </a:r>
            <a:r>
              <a:rPr kumimoji="1" lang="ja-JP" altLang="en-US" sz="1050">
                <a:solidFill>
                  <a:schemeClr val="accent3"/>
                </a:solidFill>
                <a:latin typeface="+mn-ea"/>
              </a:rPr>
              <a:t>ニュース　個人のオーサー</a:t>
            </a:r>
            <a:r>
              <a:rPr lang="ja-JP" altLang="en-US" sz="1050">
                <a:solidFill>
                  <a:schemeClr val="accent3"/>
                </a:solidFill>
                <a:latin typeface="+mn-ea"/>
              </a:rPr>
              <a:t>による執筆</a:t>
            </a:r>
            <a:r>
              <a:rPr lang="ja-JP" altLang="en-US" sz="1050" dirty="0">
                <a:solidFill>
                  <a:schemeClr val="accent3"/>
                </a:solidFill>
                <a:latin typeface="+mn-ea"/>
              </a:rPr>
              <a:t>記事</a:t>
            </a:r>
            <a:r>
              <a:rPr lang="ja-JP" altLang="en-US" sz="1050">
                <a:solidFill>
                  <a:schemeClr val="accent3"/>
                </a:solidFill>
                <a:latin typeface="+mn-ea"/>
              </a:rPr>
              <a:t>や、</a:t>
            </a:r>
            <a:endParaRPr lang="en-US" altLang="ja-JP" sz="1050" dirty="0">
              <a:solidFill>
                <a:schemeClr val="accent3"/>
              </a:solidFill>
              <a:latin typeface="+mn-ea"/>
            </a:endParaRPr>
          </a:p>
          <a:p>
            <a:pPr algn="l"/>
            <a:r>
              <a:rPr lang="en-US" altLang="ja-JP" sz="1050" dirty="0">
                <a:solidFill>
                  <a:schemeClr val="accent3"/>
                </a:solidFill>
                <a:latin typeface="+mn-ea"/>
              </a:rPr>
              <a:t>Yahoo!</a:t>
            </a:r>
            <a:r>
              <a:rPr lang="ja-JP" altLang="en-US" sz="1050">
                <a:solidFill>
                  <a:schemeClr val="accent3"/>
                </a:solidFill>
                <a:latin typeface="+mn-ea"/>
              </a:rPr>
              <a:t>ニュース</a:t>
            </a:r>
            <a:r>
              <a:rPr lang="en-US" altLang="ja-JP" sz="1050" dirty="0">
                <a:solidFill>
                  <a:schemeClr val="accent3"/>
                </a:solidFill>
                <a:latin typeface="+mn-ea"/>
              </a:rPr>
              <a:t> </a:t>
            </a:r>
            <a:r>
              <a:rPr lang="ja-JP" altLang="en-US" sz="1050">
                <a:solidFill>
                  <a:schemeClr val="accent3"/>
                </a:solidFill>
                <a:latin typeface="+mn-ea"/>
              </a:rPr>
              <a:t>オリジナル</a:t>
            </a:r>
            <a:r>
              <a:rPr lang="en-US" altLang="ja-JP" sz="1050" dirty="0">
                <a:solidFill>
                  <a:schemeClr val="accent3"/>
                </a:solidFill>
                <a:latin typeface="+mn-ea"/>
              </a:rPr>
              <a:t> </a:t>
            </a:r>
            <a:r>
              <a:rPr lang="ja-JP" altLang="en-US" sz="1050">
                <a:solidFill>
                  <a:schemeClr val="accent3"/>
                </a:solidFill>
                <a:latin typeface="+mn-ea"/>
              </a:rPr>
              <a:t>特集、グラフィック、</a:t>
            </a:r>
            <a:endParaRPr lang="en-US" altLang="ja-JP" sz="1050" dirty="0">
              <a:solidFill>
                <a:schemeClr val="accent3"/>
              </a:solidFill>
              <a:latin typeface="+mn-ea"/>
            </a:endParaRPr>
          </a:p>
          <a:p>
            <a:pPr algn="l"/>
            <a:r>
              <a:rPr lang="en-US" altLang="ja-JP" sz="1050" dirty="0">
                <a:solidFill>
                  <a:schemeClr val="accent3"/>
                </a:solidFill>
                <a:latin typeface="+mn-ea"/>
              </a:rPr>
              <a:t>Docs for SDGs</a:t>
            </a:r>
            <a:r>
              <a:rPr lang="ja-JP" altLang="en-US" sz="1050">
                <a:solidFill>
                  <a:schemeClr val="accent3"/>
                </a:solidFill>
                <a:latin typeface="+mn-ea"/>
              </a:rPr>
              <a:t>の動画</a:t>
            </a:r>
            <a:r>
              <a:rPr lang="ja-JP" altLang="en-US" sz="1050" dirty="0">
                <a:solidFill>
                  <a:schemeClr val="accent3"/>
                </a:solidFill>
                <a:latin typeface="+mn-ea"/>
              </a:rPr>
              <a:t>など</a:t>
            </a:r>
            <a:r>
              <a:rPr lang="ja-JP" altLang="en-US" sz="1050">
                <a:solidFill>
                  <a:schemeClr val="accent3"/>
                </a:solidFill>
                <a:latin typeface="+mn-ea"/>
              </a:rPr>
              <a:t>を</a:t>
            </a:r>
            <a:r>
              <a:rPr kumimoji="1" lang="ja-JP" altLang="en-US" sz="1050">
                <a:solidFill>
                  <a:schemeClr val="accent3"/>
                </a:solidFill>
                <a:latin typeface="+mn-ea"/>
              </a:rPr>
              <a:t>厳選</a:t>
            </a:r>
            <a:r>
              <a:rPr lang="ja-JP" altLang="en-US" sz="1050">
                <a:solidFill>
                  <a:schemeClr val="accent3"/>
                </a:solidFill>
                <a:latin typeface="+mn-ea"/>
              </a:rPr>
              <a:t>し</a:t>
            </a:r>
            <a:r>
              <a:rPr kumimoji="1" lang="ja-JP" altLang="en-US" sz="1050">
                <a:solidFill>
                  <a:schemeClr val="accent3"/>
                </a:solidFill>
                <a:latin typeface="+mn-ea"/>
              </a:rPr>
              <a:t>月</a:t>
            </a:r>
            <a:r>
              <a:rPr lang="en-US" altLang="ja-JP" sz="1050" dirty="0">
                <a:solidFill>
                  <a:schemeClr val="accent3"/>
                </a:solidFill>
                <a:latin typeface="+mn-ea"/>
              </a:rPr>
              <a:t>4〜10</a:t>
            </a:r>
            <a:r>
              <a:rPr lang="ja-JP" altLang="en-US" sz="1050" dirty="0">
                <a:solidFill>
                  <a:schemeClr val="accent3"/>
                </a:solidFill>
                <a:latin typeface="+mn-ea"/>
              </a:rPr>
              <a:t>本</a:t>
            </a:r>
            <a:r>
              <a:rPr lang="ja-JP" altLang="en-US" sz="1050">
                <a:solidFill>
                  <a:schemeClr val="accent3"/>
                </a:solidFill>
                <a:latin typeface="+mn-ea"/>
              </a:rPr>
              <a:t>程度掲載</a:t>
            </a:r>
            <a:endParaRPr kumimoji="1" lang="ja-JP" altLang="en-US" sz="1050" dirty="0">
              <a:solidFill>
                <a:schemeClr val="accent3"/>
              </a:solidFill>
              <a:latin typeface="+mn-ea"/>
            </a:endParaRPr>
          </a:p>
        </p:txBody>
      </p:sp>
      <p:sp>
        <p:nvSpPr>
          <p:cNvPr id="22" name="テキスト ボックス 21">
            <a:extLst>
              <a:ext uri="{FF2B5EF4-FFF2-40B4-BE49-F238E27FC236}">
                <a16:creationId xmlns:a16="http://schemas.microsoft.com/office/drawing/2014/main" id="{405F119C-5AE5-BC49-868C-4B4B68967220}"/>
              </a:ext>
            </a:extLst>
          </p:cNvPr>
          <p:cNvSpPr txBox="1"/>
          <p:nvPr/>
        </p:nvSpPr>
        <p:spPr>
          <a:xfrm>
            <a:off x="5360553" y="4679237"/>
            <a:ext cx="2690160" cy="415498"/>
          </a:xfrm>
          <a:prstGeom prst="rect">
            <a:avLst/>
          </a:prstGeom>
          <a:noFill/>
        </p:spPr>
        <p:txBody>
          <a:bodyPr wrap="none" rtlCol="0">
            <a:spAutoFit/>
          </a:bodyPr>
          <a:lstStyle/>
          <a:p>
            <a:pPr algn="l"/>
            <a:r>
              <a:rPr lang="en-US" altLang="ja-JP" sz="1050" dirty="0">
                <a:solidFill>
                  <a:schemeClr val="accent3"/>
                </a:solidFill>
                <a:latin typeface="+mn-ea"/>
              </a:rPr>
              <a:t>SDGs</a:t>
            </a:r>
            <a:r>
              <a:rPr lang="ja-JP" altLang="en-US" sz="1050">
                <a:solidFill>
                  <a:schemeClr val="accent3"/>
                </a:solidFill>
                <a:latin typeface="+mn-ea"/>
              </a:rPr>
              <a:t>に関する課題やさまざまなデータを</a:t>
            </a:r>
            <a:endParaRPr lang="en-US" altLang="ja-JP" sz="1050" dirty="0">
              <a:solidFill>
                <a:schemeClr val="accent3"/>
              </a:solidFill>
              <a:latin typeface="+mn-ea"/>
            </a:endParaRPr>
          </a:p>
          <a:p>
            <a:pPr algn="l"/>
            <a:r>
              <a:rPr lang="ja-JP" altLang="en-US" sz="1050">
                <a:solidFill>
                  <a:schemeClr val="accent3"/>
                </a:solidFill>
                <a:latin typeface="+mn-ea"/>
              </a:rPr>
              <a:t>グラフィック化しわかりやすく伝える</a:t>
            </a:r>
            <a:endParaRPr lang="en-US" altLang="ja-JP" sz="1050" dirty="0">
              <a:solidFill>
                <a:schemeClr val="accent3"/>
              </a:solidFill>
              <a:latin typeface="+mn-ea"/>
            </a:endParaRPr>
          </a:p>
        </p:txBody>
      </p:sp>
      <p:sp>
        <p:nvSpPr>
          <p:cNvPr id="23" name="テキスト ボックス 22">
            <a:extLst>
              <a:ext uri="{FF2B5EF4-FFF2-40B4-BE49-F238E27FC236}">
                <a16:creationId xmlns:a16="http://schemas.microsoft.com/office/drawing/2014/main" id="{CE2D4051-4E66-DB4B-98B6-3580A709ABA2}"/>
              </a:ext>
            </a:extLst>
          </p:cNvPr>
          <p:cNvSpPr txBox="1"/>
          <p:nvPr/>
        </p:nvSpPr>
        <p:spPr>
          <a:xfrm>
            <a:off x="8784586" y="1317218"/>
            <a:ext cx="2151551" cy="253916"/>
          </a:xfrm>
          <a:prstGeom prst="rect">
            <a:avLst/>
          </a:prstGeom>
          <a:noFill/>
        </p:spPr>
        <p:txBody>
          <a:bodyPr wrap="none" rtlCol="0">
            <a:spAutoFit/>
          </a:bodyPr>
          <a:lstStyle/>
          <a:p>
            <a:pPr algn="l"/>
            <a:r>
              <a:rPr kumimoji="1" lang="ja-JP" altLang="en-US" sz="1050">
                <a:solidFill>
                  <a:schemeClr val="accent3"/>
                </a:solidFill>
                <a:latin typeface="+mn-ea"/>
              </a:rPr>
              <a:t>ドキュメンタリーで伝える</a:t>
            </a:r>
            <a:r>
              <a:rPr kumimoji="1" lang="en-US" altLang="ja-JP" sz="1050" dirty="0">
                <a:solidFill>
                  <a:schemeClr val="accent3"/>
                </a:solidFill>
                <a:latin typeface="+mn-ea"/>
              </a:rPr>
              <a:t>SDGs</a:t>
            </a:r>
            <a:endParaRPr kumimoji="1" lang="ja-JP" altLang="en-US" sz="1050">
              <a:solidFill>
                <a:schemeClr val="accent3"/>
              </a:solidFill>
              <a:latin typeface="+mn-ea"/>
            </a:endParaRPr>
          </a:p>
        </p:txBody>
      </p:sp>
      <p:pic>
        <p:nvPicPr>
          <p:cNvPr id="24" name="図 23">
            <a:extLst>
              <a:ext uri="{FF2B5EF4-FFF2-40B4-BE49-F238E27FC236}">
                <a16:creationId xmlns:a16="http://schemas.microsoft.com/office/drawing/2014/main" id="{8675DAFF-EE02-134F-952F-B3CCF49490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051217" y="2054066"/>
            <a:ext cx="1382929" cy="843362"/>
          </a:xfrm>
          <a:prstGeom prst="rect">
            <a:avLst/>
          </a:prstGeom>
        </p:spPr>
      </p:pic>
      <p:pic>
        <p:nvPicPr>
          <p:cNvPr id="25" name="図 24">
            <a:extLst>
              <a:ext uri="{FF2B5EF4-FFF2-40B4-BE49-F238E27FC236}">
                <a16:creationId xmlns:a16="http://schemas.microsoft.com/office/drawing/2014/main" id="{CFBEB403-0222-0141-975F-298E5BAFC6F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65795" y="1501637"/>
            <a:ext cx="1611958" cy="2561691"/>
          </a:xfrm>
          <a:prstGeom prst="rect">
            <a:avLst/>
          </a:prstGeom>
        </p:spPr>
      </p:pic>
      <p:pic>
        <p:nvPicPr>
          <p:cNvPr id="26" name="図 25">
            <a:extLst>
              <a:ext uri="{FF2B5EF4-FFF2-40B4-BE49-F238E27FC236}">
                <a16:creationId xmlns:a16="http://schemas.microsoft.com/office/drawing/2014/main" id="{F220CB2C-A55F-D14D-88E1-49E579460CF4}"/>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054450" y="2955176"/>
            <a:ext cx="1431443" cy="758289"/>
          </a:xfrm>
          <a:prstGeom prst="rect">
            <a:avLst/>
          </a:prstGeom>
        </p:spPr>
      </p:pic>
      <p:sp>
        <p:nvSpPr>
          <p:cNvPr id="27" name="テキスト ボックス 26">
            <a:extLst>
              <a:ext uri="{FF2B5EF4-FFF2-40B4-BE49-F238E27FC236}">
                <a16:creationId xmlns:a16="http://schemas.microsoft.com/office/drawing/2014/main" id="{79B5339F-E0B5-B54F-ACC0-9D14C9B19ED2}"/>
              </a:ext>
            </a:extLst>
          </p:cNvPr>
          <p:cNvSpPr txBox="1"/>
          <p:nvPr/>
        </p:nvSpPr>
        <p:spPr>
          <a:xfrm>
            <a:off x="9763279" y="4638722"/>
            <a:ext cx="1860218" cy="261610"/>
          </a:xfrm>
          <a:prstGeom prst="rect">
            <a:avLst/>
          </a:prstGeom>
          <a:solidFill>
            <a:schemeClr val="bg1"/>
          </a:solidFill>
          <a:ln>
            <a:solidFill>
              <a:schemeClr val="accent1">
                <a:lumMod val="75000"/>
              </a:schemeClr>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rPr>
              <a:t>Yahoo! </a:t>
            </a:r>
            <a:r>
              <a:rPr kumimoji="1" lang="ja-JP" altLang="en-US" sz="1100" b="1" i="0" u="none" strike="noStrike" kern="1200" cap="none" spc="0" normalizeH="0" baseline="0" noProof="0">
                <a:ln>
                  <a:noFill/>
                </a:ln>
                <a:solidFill>
                  <a:schemeClr val="accent3"/>
                </a:solidFill>
                <a:effectLst/>
                <a:uLnTx/>
                <a:uFillTx/>
                <a:latin typeface="メイリオ"/>
                <a:ea typeface="メイリオ"/>
                <a:cs typeface="+mn-cs"/>
              </a:rPr>
              <a:t>ニュース</a:t>
            </a:r>
            <a:endPar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28" name="テキスト ボックス 27">
            <a:extLst>
              <a:ext uri="{FF2B5EF4-FFF2-40B4-BE49-F238E27FC236}">
                <a16:creationId xmlns:a16="http://schemas.microsoft.com/office/drawing/2014/main" id="{10CBF124-211F-F84C-887B-9B85C33566BA}"/>
              </a:ext>
            </a:extLst>
          </p:cNvPr>
          <p:cNvSpPr txBox="1"/>
          <p:nvPr/>
        </p:nvSpPr>
        <p:spPr>
          <a:xfrm>
            <a:off x="9739249" y="5086800"/>
            <a:ext cx="2151551" cy="738664"/>
          </a:xfrm>
          <a:prstGeom prst="rect">
            <a:avLst/>
          </a:prstGeom>
          <a:noFill/>
        </p:spPr>
        <p:txBody>
          <a:bodyPr wrap="none" rtlCol="0">
            <a:spAutoFit/>
          </a:bodyPr>
          <a:lstStyle/>
          <a:p>
            <a:pPr algn="l"/>
            <a:r>
              <a:rPr kumimoji="1" lang="en-US" altLang="ja-JP" sz="1050" dirty="0">
                <a:solidFill>
                  <a:schemeClr val="accent3"/>
                </a:solidFill>
                <a:latin typeface="+mn-ea"/>
              </a:rPr>
              <a:t>Yahoo! JAPAN SDGs</a:t>
            </a:r>
            <a:r>
              <a:rPr kumimoji="1" lang="ja-JP" altLang="en-US" sz="1050">
                <a:solidFill>
                  <a:schemeClr val="accent3"/>
                </a:solidFill>
                <a:latin typeface="+mn-ea"/>
              </a:rPr>
              <a:t>の記事を</a:t>
            </a:r>
            <a:endParaRPr lang="en-US" altLang="ja-JP" sz="1050" dirty="0">
              <a:solidFill>
                <a:schemeClr val="accent3"/>
              </a:solidFill>
              <a:latin typeface="+mn-ea"/>
            </a:endParaRPr>
          </a:p>
          <a:p>
            <a:pPr algn="l"/>
            <a:r>
              <a:rPr kumimoji="1" lang="en-US" altLang="ja-JP" sz="1050" dirty="0">
                <a:solidFill>
                  <a:schemeClr val="accent3"/>
                </a:solidFill>
                <a:latin typeface="+mn-ea"/>
              </a:rPr>
              <a:t>Yahoo</a:t>
            </a:r>
            <a:r>
              <a:rPr lang="en-US" altLang="ja-JP" sz="1050" dirty="0">
                <a:solidFill>
                  <a:schemeClr val="accent3"/>
                </a:solidFill>
                <a:latin typeface="+mn-ea"/>
              </a:rPr>
              <a:t>!</a:t>
            </a:r>
            <a:r>
              <a:rPr lang="ja-JP" altLang="en-US" sz="1050">
                <a:solidFill>
                  <a:schemeClr val="accent3"/>
                </a:solidFill>
                <a:latin typeface="+mn-ea"/>
              </a:rPr>
              <a:t>ニュースに掲載、</a:t>
            </a:r>
            <a:endParaRPr lang="en-US" altLang="ja-JP" sz="1050" dirty="0">
              <a:solidFill>
                <a:schemeClr val="accent3"/>
              </a:solidFill>
              <a:latin typeface="+mn-ea"/>
            </a:endParaRPr>
          </a:p>
          <a:p>
            <a:pPr algn="l"/>
            <a:r>
              <a:rPr lang="ja-JP" altLang="en-US" sz="1050">
                <a:solidFill>
                  <a:schemeClr val="accent3"/>
                </a:solidFill>
                <a:latin typeface="+mn-ea"/>
              </a:rPr>
              <a:t>その他</a:t>
            </a:r>
            <a:r>
              <a:rPr lang="en-US" altLang="ja-JP" sz="1050" dirty="0">
                <a:solidFill>
                  <a:schemeClr val="accent3"/>
                </a:solidFill>
                <a:latin typeface="+mn-ea"/>
              </a:rPr>
              <a:t>SDGs</a:t>
            </a:r>
            <a:r>
              <a:rPr lang="ja-JP" altLang="en-US" sz="1050">
                <a:solidFill>
                  <a:schemeClr val="accent3"/>
                </a:solidFill>
                <a:latin typeface="+mn-ea"/>
              </a:rPr>
              <a:t>関連の記事からも</a:t>
            </a:r>
            <a:endParaRPr lang="en-US" altLang="ja-JP" sz="1050" dirty="0">
              <a:solidFill>
                <a:schemeClr val="accent3"/>
              </a:solidFill>
              <a:latin typeface="+mn-ea"/>
            </a:endParaRPr>
          </a:p>
          <a:p>
            <a:pPr algn="l"/>
            <a:r>
              <a:rPr lang="ja-JP" altLang="en-US" sz="1050">
                <a:solidFill>
                  <a:schemeClr val="accent3"/>
                </a:solidFill>
                <a:latin typeface="+mn-ea"/>
              </a:rPr>
              <a:t>不定期に</a:t>
            </a:r>
            <a:r>
              <a:rPr lang="en-US" altLang="ja-JP" sz="1050" dirty="0">
                <a:solidFill>
                  <a:schemeClr val="accent3"/>
                </a:solidFill>
                <a:latin typeface="+mn-ea"/>
              </a:rPr>
              <a:t>SDGs</a:t>
            </a:r>
            <a:r>
              <a:rPr lang="ja-JP" altLang="en-US" sz="1050">
                <a:solidFill>
                  <a:schemeClr val="accent3"/>
                </a:solidFill>
                <a:latin typeface="+mn-ea"/>
              </a:rPr>
              <a:t>へ誘導（不定期）</a:t>
            </a:r>
            <a:endParaRPr lang="en-US" altLang="ja-JP" sz="1050" dirty="0">
              <a:solidFill>
                <a:schemeClr val="accent3"/>
              </a:solidFill>
              <a:latin typeface="+mn-ea"/>
            </a:endParaRPr>
          </a:p>
        </p:txBody>
      </p:sp>
      <p:pic>
        <p:nvPicPr>
          <p:cNvPr id="29" name="図 28">
            <a:extLst>
              <a:ext uri="{FF2B5EF4-FFF2-40B4-BE49-F238E27FC236}">
                <a16:creationId xmlns:a16="http://schemas.microsoft.com/office/drawing/2014/main" id="{DEAA8D02-9D78-6D40-BA61-B151CA6FC98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1995" b="-3920"/>
          <a:stretch/>
        </p:blipFill>
        <p:spPr>
          <a:xfrm>
            <a:off x="4818361" y="5307376"/>
            <a:ext cx="618001" cy="632875"/>
          </a:xfrm>
          <a:prstGeom prst="rect">
            <a:avLst/>
          </a:prstGeom>
          <a:ln>
            <a:solidFill>
              <a:schemeClr val="bg2"/>
            </a:solidFill>
          </a:ln>
        </p:spPr>
      </p:pic>
      <p:sp>
        <p:nvSpPr>
          <p:cNvPr id="30" name="テキスト ボックス 29">
            <a:extLst>
              <a:ext uri="{FF2B5EF4-FFF2-40B4-BE49-F238E27FC236}">
                <a16:creationId xmlns:a16="http://schemas.microsoft.com/office/drawing/2014/main" id="{BE09E8F6-DBF9-5443-BC96-46C159014515}"/>
              </a:ext>
            </a:extLst>
          </p:cNvPr>
          <p:cNvSpPr txBox="1"/>
          <p:nvPr/>
        </p:nvSpPr>
        <p:spPr>
          <a:xfrm>
            <a:off x="4195842" y="5991001"/>
            <a:ext cx="4120039" cy="577081"/>
          </a:xfrm>
          <a:prstGeom prst="rect">
            <a:avLst/>
          </a:prstGeom>
          <a:noFill/>
        </p:spPr>
        <p:txBody>
          <a:bodyPr wrap="none" rtlCol="0">
            <a:spAutoFit/>
          </a:bodyPr>
          <a:lstStyle/>
          <a:p>
            <a:pPr algn="l"/>
            <a:r>
              <a:rPr lang="en-US" altLang="ja-JP" sz="1050" dirty="0">
                <a:solidFill>
                  <a:schemeClr val="accent3"/>
                </a:solidFill>
                <a:latin typeface="+mn-ea"/>
              </a:rPr>
              <a:t>Yahoo! JAPAN </a:t>
            </a:r>
            <a:r>
              <a:rPr lang="ja-JP" altLang="en-US" sz="1050" dirty="0">
                <a:solidFill>
                  <a:schemeClr val="accent3"/>
                </a:solidFill>
                <a:latin typeface="+mn-ea"/>
              </a:rPr>
              <a:t>トップページのサービス一覧</a:t>
            </a:r>
            <a:r>
              <a:rPr lang="ja-JP" altLang="en-US" sz="1050">
                <a:solidFill>
                  <a:schemeClr val="accent3"/>
                </a:solidFill>
                <a:latin typeface="+mn-ea"/>
              </a:rPr>
              <a:t>に掲載されており、</a:t>
            </a:r>
            <a:endParaRPr lang="en-US" altLang="ja-JP" sz="1050" dirty="0">
              <a:solidFill>
                <a:schemeClr val="accent3"/>
              </a:solidFill>
              <a:latin typeface="+mn-ea"/>
            </a:endParaRPr>
          </a:p>
          <a:p>
            <a:pPr algn="l"/>
            <a:r>
              <a:rPr lang="ja-JP" altLang="en-US" sz="1050">
                <a:solidFill>
                  <a:schemeClr val="accent3"/>
                </a:solidFill>
                <a:latin typeface="+mn-ea"/>
              </a:rPr>
              <a:t>スマートフォン版</a:t>
            </a:r>
            <a:r>
              <a:rPr lang="en-US" altLang="ja-JP" sz="1050" dirty="0">
                <a:solidFill>
                  <a:schemeClr val="accent3"/>
                </a:solidFill>
                <a:latin typeface="+mn-ea"/>
              </a:rPr>
              <a:t>/</a:t>
            </a:r>
            <a:r>
              <a:rPr lang="ja-JP" altLang="en-US" sz="1050" dirty="0">
                <a:solidFill>
                  <a:schemeClr val="accent3"/>
                </a:solidFill>
                <a:latin typeface="+mn-ea"/>
              </a:rPr>
              <a:t>アプリ版で</a:t>
            </a:r>
            <a:r>
              <a:rPr lang="ja-JP" altLang="en-US" sz="1050">
                <a:solidFill>
                  <a:schemeClr val="accent3"/>
                </a:solidFill>
                <a:latin typeface="+mn-ea"/>
              </a:rPr>
              <a:t>は、ユーザー設定</a:t>
            </a:r>
            <a:r>
              <a:rPr lang="ja-JP" altLang="en-US" sz="1050" dirty="0">
                <a:solidFill>
                  <a:schemeClr val="accent3"/>
                </a:solidFill>
                <a:latin typeface="+mn-ea"/>
              </a:rPr>
              <a:t>に</a:t>
            </a:r>
            <a:r>
              <a:rPr lang="ja-JP" altLang="en-US" sz="1050">
                <a:solidFill>
                  <a:schemeClr val="accent3"/>
                </a:solidFill>
                <a:latin typeface="+mn-ea"/>
              </a:rPr>
              <a:t>より、</a:t>
            </a:r>
            <a:endParaRPr lang="en-US" altLang="ja-JP" sz="1050" dirty="0">
              <a:solidFill>
                <a:schemeClr val="accent3"/>
              </a:solidFill>
              <a:latin typeface="+mn-ea"/>
            </a:endParaRPr>
          </a:p>
          <a:p>
            <a:pPr algn="l"/>
            <a:r>
              <a:rPr lang="ja-JP" altLang="en-US" sz="1050">
                <a:solidFill>
                  <a:schemeClr val="accent3"/>
                </a:solidFill>
                <a:latin typeface="+mn-ea"/>
              </a:rPr>
              <a:t>トップページ</a:t>
            </a:r>
            <a:r>
              <a:rPr lang="ja-JP" altLang="en-US" sz="1050" dirty="0">
                <a:solidFill>
                  <a:schemeClr val="accent3"/>
                </a:solidFill>
                <a:latin typeface="+mn-ea"/>
              </a:rPr>
              <a:t>上部に</a:t>
            </a:r>
            <a:r>
              <a:rPr lang="ja-JP" altLang="en-US" sz="1050">
                <a:solidFill>
                  <a:schemeClr val="accent3"/>
                </a:solidFill>
                <a:latin typeface="+mn-ea"/>
              </a:rPr>
              <a:t>標準表示することが可能</a:t>
            </a:r>
            <a:endParaRPr kumimoji="1" lang="en-US" altLang="ja-JP" sz="1050" dirty="0">
              <a:solidFill>
                <a:schemeClr val="accent3"/>
              </a:solidFill>
              <a:latin typeface="+mn-ea"/>
            </a:endParaRPr>
          </a:p>
        </p:txBody>
      </p:sp>
      <p:sp>
        <p:nvSpPr>
          <p:cNvPr id="31" name="右矢印 30">
            <a:extLst>
              <a:ext uri="{FF2B5EF4-FFF2-40B4-BE49-F238E27FC236}">
                <a16:creationId xmlns:a16="http://schemas.microsoft.com/office/drawing/2014/main" id="{90450D42-CBCA-F74D-9507-F92A25D92066}"/>
              </a:ext>
            </a:extLst>
          </p:cNvPr>
          <p:cNvSpPr/>
          <p:nvPr/>
        </p:nvSpPr>
        <p:spPr>
          <a:xfrm rot="12688114">
            <a:off x="4223775" y="5123380"/>
            <a:ext cx="577747" cy="239879"/>
          </a:xfrm>
          <a:prstGeom prst="rightArrow">
            <a:avLst/>
          </a:prstGeom>
          <a:solidFill>
            <a:schemeClr val="accent2">
              <a:lumMod val="50000"/>
            </a:schemeClr>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2" name="図 31">
            <a:extLst>
              <a:ext uri="{FF2B5EF4-FFF2-40B4-BE49-F238E27FC236}">
                <a16:creationId xmlns:a16="http://schemas.microsoft.com/office/drawing/2014/main" id="{2E624E93-BD66-A148-A378-551C04AC6E0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54621" y="1103764"/>
            <a:ext cx="2688139" cy="3215225"/>
          </a:xfrm>
          <a:prstGeom prst="rect">
            <a:avLst/>
          </a:prstGeom>
        </p:spPr>
      </p:pic>
      <p:grpSp>
        <p:nvGrpSpPr>
          <p:cNvPr id="33" name="グループ化 32">
            <a:extLst>
              <a:ext uri="{FF2B5EF4-FFF2-40B4-BE49-F238E27FC236}">
                <a16:creationId xmlns:a16="http://schemas.microsoft.com/office/drawing/2014/main" id="{39E5BE7B-16F6-BF41-9D79-62BA2AA5DB14}"/>
              </a:ext>
            </a:extLst>
          </p:cNvPr>
          <p:cNvGrpSpPr/>
          <p:nvPr/>
        </p:nvGrpSpPr>
        <p:grpSpPr>
          <a:xfrm>
            <a:off x="8098653" y="4789415"/>
            <a:ext cx="1589336" cy="1668795"/>
            <a:chOff x="8407545" y="5013176"/>
            <a:chExt cx="1383898" cy="1552291"/>
          </a:xfrm>
        </p:grpSpPr>
        <p:pic>
          <p:nvPicPr>
            <p:cNvPr id="34" name="図 33">
              <a:extLst>
                <a:ext uri="{FF2B5EF4-FFF2-40B4-BE49-F238E27FC236}">
                  <a16:creationId xmlns:a16="http://schemas.microsoft.com/office/drawing/2014/main" id="{F794616B-151A-3041-ADBF-09A08432714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407545" y="5024445"/>
              <a:ext cx="1383898" cy="1541022"/>
            </a:xfrm>
            <a:prstGeom prst="rect">
              <a:avLst/>
            </a:prstGeom>
          </p:spPr>
        </p:pic>
        <p:sp>
          <p:nvSpPr>
            <p:cNvPr id="35" name="正方形/長方形 34">
              <a:extLst>
                <a:ext uri="{FF2B5EF4-FFF2-40B4-BE49-F238E27FC236}">
                  <a16:creationId xmlns:a16="http://schemas.microsoft.com/office/drawing/2014/main" id="{25D2A4F3-34B6-CB43-BA52-8A5EDE5CD9AF}"/>
                </a:ext>
              </a:extLst>
            </p:cNvPr>
            <p:cNvSpPr/>
            <p:nvPr/>
          </p:nvSpPr>
          <p:spPr>
            <a:xfrm>
              <a:off x="8976320" y="5013176"/>
              <a:ext cx="680355" cy="1538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880856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2023</a:t>
            </a:r>
            <a:r>
              <a:rPr kumimoji="1" lang="ja-JP" altLang="en-US"/>
              <a:t>年</a:t>
            </a:r>
            <a:r>
              <a:rPr kumimoji="1" lang="en-US" altLang="ja-JP" dirty="0"/>
              <a:t> SDGs</a:t>
            </a:r>
            <a:r>
              <a:rPr kumimoji="1" lang="ja-JP" altLang="en-US"/>
              <a:t>関連記念日</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6" name="ホームベース 5">
            <a:extLst>
              <a:ext uri="{FF2B5EF4-FFF2-40B4-BE49-F238E27FC236}">
                <a16:creationId xmlns:a16="http://schemas.microsoft.com/office/drawing/2014/main" id="{25D1D53C-C5CB-ED4F-A5AB-3DD10F6CE6CE}"/>
              </a:ext>
            </a:extLst>
          </p:cNvPr>
          <p:cNvSpPr/>
          <p:nvPr/>
        </p:nvSpPr>
        <p:spPr>
          <a:xfrm>
            <a:off x="623392" y="2211261"/>
            <a:ext cx="11017224" cy="250886"/>
          </a:xfrm>
          <a:prstGeom prst="homePlat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7" name="テキスト ボックス 6">
            <a:extLst>
              <a:ext uri="{FF2B5EF4-FFF2-40B4-BE49-F238E27FC236}">
                <a16:creationId xmlns:a16="http://schemas.microsoft.com/office/drawing/2014/main" id="{29DB48FB-66ED-8349-A5B5-D4062D4184C7}"/>
              </a:ext>
            </a:extLst>
          </p:cNvPr>
          <p:cNvSpPr txBox="1"/>
          <p:nvPr/>
        </p:nvSpPr>
        <p:spPr>
          <a:xfrm>
            <a:off x="5051577" y="1729728"/>
            <a:ext cx="656016" cy="307777"/>
          </a:xfrm>
          <a:prstGeom prst="rect">
            <a:avLst/>
          </a:prstGeom>
          <a:noFill/>
        </p:spPr>
        <p:txBody>
          <a:bodyPr wrap="square" rtlCol="0">
            <a:spAutoFit/>
          </a:bodyPr>
          <a:lstStyle/>
          <a:p>
            <a:pPr algn="ctr"/>
            <a:r>
              <a:rPr lang="en-US" altLang="ja-JP" sz="1400" dirty="0">
                <a:solidFill>
                  <a:schemeClr val="accent3"/>
                </a:solidFill>
                <a:latin typeface="+mn-ea"/>
              </a:rPr>
              <a:t>9</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8" name="楕円 49">
            <a:extLst>
              <a:ext uri="{FF2B5EF4-FFF2-40B4-BE49-F238E27FC236}">
                <a16:creationId xmlns:a16="http://schemas.microsoft.com/office/drawing/2014/main" id="{23C7FDD4-F411-734B-BE3E-16833911AF0D}"/>
              </a:ext>
            </a:extLst>
          </p:cNvPr>
          <p:cNvSpPr/>
          <p:nvPr/>
        </p:nvSpPr>
        <p:spPr>
          <a:xfrm>
            <a:off x="5234384"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10" name="テキスト ボックス 9">
            <a:extLst>
              <a:ext uri="{FF2B5EF4-FFF2-40B4-BE49-F238E27FC236}">
                <a16:creationId xmlns:a16="http://schemas.microsoft.com/office/drawing/2014/main" id="{DE69D67E-32DF-3449-92BA-B11AF074C873}"/>
              </a:ext>
            </a:extLst>
          </p:cNvPr>
          <p:cNvSpPr txBox="1"/>
          <p:nvPr/>
        </p:nvSpPr>
        <p:spPr>
          <a:xfrm>
            <a:off x="9395692"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2</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11" name="楕円 61">
            <a:extLst>
              <a:ext uri="{FF2B5EF4-FFF2-40B4-BE49-F238E27FC236}">
                <a16:creationId xmlns:a16="http://schemas.microsoft.com/office/drawing/2014/main" id="{7205B916-5B00-C944-A34F-6EDE14D46D27}"/>
              </a:ext>
            </a:extLst>
          </p:cNvPr>
          <p:cNvSpPr/>
          <p:nvPr/>
        </p:nvSpPr>
        <p:spPr>
          <a:xfrm>
            <a:off x="9552799"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12" name="テキスト ボックス 11">
            <a:extLst>
              <a:ext uri="{FF2B5EF4-FFF2-40B4-BE49-F238E27FC236}">
                <a16:creationId xmlns:a16="http://schemas.microsoft.com/office/drawing/2014/main" id="{027DD688-E8B5-B143-8140-5E3AEA2E5C93}"/>
              </a:ext>
            </a:extLst>
          </p:cNvPr>
          <p:cNvSpPr txBox="1"/>
          <p:nvPr/>
        </p:nvSpPr>
        <p:spPr>
          <a:xfrm>
            <a:off x="10264520" y="1729728"/>
            <a:ext cx="656016" cy="307777"/>
          </a:xfrm>
          <a:prstGeom prst="rect">
            <a:avLst/>
          </a:prstGeom>
          <a:noFill/>
        </p:spPr>
        <p:txBody>
          <a:bodyPr wrap="square" rtlCol="0">
            <a:spAutoFit/>
          </a:bodyPr>
          <a:lstStyle/>
          <a:p>
            <a:pPr algn="ctr"/>
            <a:r>
              <a:rPr lang="en-US" altLang="ja-JP" sz="1400" dirty="0">
                <a:solidFill>
                  <a:schemeClr val="accent3"/>
                </a:solidFill>
                <a:latin typeface="+mn-ea"/>
              </a:rPr>
              <a:t>3</a:t>
            </a:r>
            <a:r>
              <a:rPr kumimoji="1" lang="ja-JP" altLang="en-US" sz="1400" dirty="0">
                <a:solidFill>
                  <a:schemeClr val="accent3"/>
                </a:solidFill>
                <a:latin typeface="+mn-ea"/>
              </a:rPr>
              <a:t>月</a:t>
            </a:r>
            <a:endParaRPr kumimoji="1" lang="ja-JP" altLang="en-US" sz="1400" b="1" dirty="0">
              <a:solidFill>
                <a:schemeClr val="accent3"/>
              </a:solidFill>
              <a:latin typeface="+mn-ea"/>
            </a:endParaRPr>
          </a:p>
        </p:txBody>
      </p:sp>
      <p:sp>
        <p:nvSpPr>
          <p:cNvPr id="13" name="楕円 68">
            <a:extLst>
              <a:ext uri="{FF2B5EF4-FFF2-40B4-BE49-F238E27FC236}">
                <a16:creationId xmlns:a16="http://schemas.microsoft.com/office/drawing/2014/main" id="{74DB8D2A-9105-0149-A551-40A64E9CA071}"/>
              </a:ext>
            </a:extLst>
          </p:cNvPr>
          <p:cNvSpPr/>
          <p:nvPr/>
        </p:nvSpPr>
        <p:spPr>
          <a:xfrm>
            <a:off x="10416480"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14" name="楕円 49">
            <a:extLst>
              <a:ext uri="{FF2B5EF4-FFF2-40B4-BE49-F238E27FC236}">
                <a16:creationId xmlns:a16="http://schemas.microsoft.com/office/drawing/2014/main" id="{93BBCFC8-8687-E54D-9B19-25CF3A4D8DC9}"/>
              </a:ext>
            </a:extLst>
          </p:cNvPr>
          <p:cNvSpPr/>
          <p:nvPr/>
        </p:nvSpPr>
        <p:spPr>
          <a:xfrm>
            <a:off x="6961750"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15" name="楕円 49">
            <a:extLst>
              <a:ext uri="{FF2B5EF4-FFF2-40B4-BE49-F238E27FC236}">
                <a16:creationId xmlns:a16="http://schemas.microsoft.com/office/drawing/2014/main" id="{51BD97C7-D17F-FD43-A348-8F7E0A1E9F14}"/>
              </a:ext>
            </a:extLst>
          </p:cNvPr>
          <p:cNvSpPr/>
          <p:nvPr/>
        </p:nvSpPr>
        <p:spPr>
          <a:xfrm>
            <a:off x="7825433"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16" name="楕円 45">
            <a:extLst>
              <a:ext uri="{FF2B5EF4-FFF2-40B4-BE49-F238E27FC236}">
                <a16:creationId xmlns:a16="http://schemas.microsoft.com/office/drawing/2014/main" id="{1489C9F0-88E4-5543-8C8D-A546E0AE976D}"/>
              </a:ext>
            </a:extLst>
          </p:cNvPr>
          <p:cNvSpPr/>
          <p:nvPr/>
        </p:nvSpPr>
        <p:spPr>
          <a:xfrm>
            <a:off x="2643335"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17" name="テキスト ボックス 16">
            <a:extLst>
              <a:ext uri="{FF2B5EF4-FFF2-40B4-BE49-F238E27FC236}">
                <a16:creationId xmlns:a16="http://schemas.microsoft.com/office/drawing/2014/main" id="{CE1AA471-8535-984C-BE0F-B2A7CF4EC9A9}"/>
              </a:ext>
            </a:extLst>
          </p:cNvPr>
          <p:cNvSpPr txBox="1"/>
          <p:nvPr/>
        </p:nvSpPr>
        <p:spPr>
          <a:xfrm>
            <a:off x="2445108" y="1729728"/>
            <a:ext cx="656016" cy="307777"/>
          </a:xfrm>
          <a:prstGeom prst="rect">
            <a:avLst/>
          </a:prstGeom>
          <a:noFill/>
        </p:spPr>
        <p:txBody>
          <a:bodyPr wrap="square" rtlCol="0">
            <a:spAutoFit/>
          </a:bodyPr>
          <a:lstStyle/>
          <a:p>
            <a:pPr algn="ctr"/>
            <a:r>
              <a:rPr lang="en-US" altLang="ja-JP" sz="1400" dirty="0">
                <a:solidFill>
                  <a:schemeClr val="accent3"/>
                </a:solidFill>
                <a:latin typeface="+mn-ea"/>
              </a:rPr>
              <a:t>6</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18" name="テキスト ボックス 17">
            <a:extLst>
              <a:ext uri="{FF2B5EF4-FFF2-40B4-BE49-F238E27FC236}">
                <a16:creationId xmlns:a16="http://schemas.microsoft.com/office/drawing/2014/main" id="{05148224-FB05-804E-9A5F-B8C7AE949A70}"/>
              </a:ext>
            </a:extLst>
          </p:cNvPr>
          <p:cNvSpPr txBox="1"/>
          <p:nvPr/>
        </p:nvSpPr>
        <p:spPr>
          <a:xfrm>
            <a:off x="6789223"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11</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19" name="テキスト ボックス 18">
            <a:extLst>
              <a:ext uri="{FF2B5EF4-FFF2-40B4-BE49-F238E27FC236}">
                <a16:creationId xmlns:a16="http://schemas.microsoft.com/office/drawing/2014/main" id="{AF1EED90-AF71-DD44-8C95-B7182CA78379}"/>
              </a:ext>
            </a:extLst>
          </p:cNvPr>
          <p:cNvSpPr txBox="1"/>
          <p:nvPr/>
        </p:nvSpPr>
        <p:spPr>
          <a:xfrm>
            <a:off x="7658046"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12</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20" name="正方形/長方形 19">
            <a:extLst>
              <a:ext uri="{FF2B5EF4-FFF2-40B4-BE49-F238E27FC236}">
                <a16:creationId xmlns:a16="http://schemas.microsoft.com/office/drawing/2014/main" id="{EA9C8D92-033A-6E4D-BC20-F13B11EFA34C}"/>
              </a:ext>
            </a:extLst>
          </p:cNvPr>
          <p:cNvSpPr/>
          <p:nvPr/>
        </p:nvSpPr>
        <p:spPr>
          <a:xfrm>
            <a:off x="5226081" y="2874785"/>
            <a:ext cx="1412374" cy="553998"/>
          </a:xfrm>
          <a:prstGeom prst="rect">
            <a:avLst/>
          </a:prstGeom>
        </p:spPr>
        <p:txBody>
          <a:bodyPr wrap="square">
            <a:spAutoFit/>
          </a:bodyPr>
          <a:lstStyle/>
          <a:p>
            <a:r>
              <a:rPr lang="en-US" altLang="ja-JP" sz="1400" b="1" dirty="0">
                <a:solidFill>
                  <a:schemeClr val="accent3"/>
                </a:solidFill>
                <a:latin typeface="+mn-ea"/>
              </a:rPr>
              <a:t>9</a:t>
            </a:r>
            <a:r>
              <a:rPr lang="ja-JP" altLang="en-US" sz="1400" b="1">
                <a:solidFill>
                  <a:schemeClr val="accent3"/>
                </a:solidFill>
                <a:latin typeface="+mn-ea"/>
              </a:rPr>
              <a:t>月</a:t>
            </a:r>
            <a:endParaRPr lang="en-US" altLang="ja-JP" sz="1400" b="1" dirty="0">
              <a:solidFill>
                <a:schemeClr val="accent3"/>
              </a:solidFill>
              <a:latin typeface="+mn-ea"/>
            </a:endParaRPr>
          </a:p>
          <a:p>
            <a:r>
              <a:rPr lang="en-US" altLang="ja-JP" sz="1600" b="1" dirty="0">
                <a:solidFill>
                  <a:schemeClr val="accent6"/>
                </a:solidFill>
                <a:latin typeface="+mn-ea"/>
              </a:rPr>
              <a:t>SDGs Week</a:t>
            </a:r>
            <a:endParaRPr lang="ja-JP" altLang="en-US" sz="1600" b="1" dirty="0">
              <a:solidFill>
                <a:schemeClr val="accent6"/>
              </a:solidFill>
              <a:latin typeface="+mn-ea"/>
            </a:endParaRPr>
          </a:p>
        </p:txBody>
      </p:sp>
      <p:sp>
        <p:nvSpPr>
          <p:cNvPr id="21" name="正方形/長方形 20">
            <a:extLst>
              <a:ext uri="{FF2B5EF4-FFF2-40B4-BE49-F238E27FC236}">
                <a16:creationId xmlns:a16="http://schemas.microsoft.com/office/drawing/2014/main" id="{08B36E3D-61E7-904E-ACA3-ABD299E40554}"/>
              </a:ext>
            </a:extLst>
          </p:cNvPr>
          <p:cNvSpPr/>
          <p:nvPr/>
        </p:nvSpPr>
        <p:spPr>
          <a:xfrm>
            <a:off x="5558183" y="4234593"/>
            <a:ext cx="1620957" cy="492443"/>
          </a:xfrm>
          <a:prstGeom prst="rect">
            <a:avLst/>
          </a:prstGeom>
        </p:spPr>
        <p:txBody>
          <a:bodyPr wrap="none">
            <a:spAutoFit/>
          </a:bodyPr>
          <a:lstStyle/>
          <a:p>
            <a:r>
              <a:rPr lang="en-US" altLang="ja-JP" sz="1100" dirty="0">
                <a:solidFill>
                  <a:schemeClr val="accent3"/>
                </a:solidFill>
                <a:latin typeface="+mn-ea"/>
              </a:rPr>
              <a:t>10/11</a:t>
            </a:r>
          </a:p>
          <a:p>
            <a:r>
              <a:rPr lang="ja-JP" altLang="en-US" sz="1400" b="1">
                <a:solidFill>
                  <a:schemeClr val="accent3"/>
                </a:solidFill>
                <a:latin typeface="+mn-ea"/>
              </a:rPr>
              <a:t>国際ガールズデー</a:t>
            </a:r>
            <a:endParaRPr lang="ja-JP" altLang="en-US" sz="1400" b="1" dirty="0">
              <a:solidFill>
                <a:schemeClr val="accent3"/>
              </a:solidFill>
              <a:latin typeface="+mn-ea"/>
            </a:endParaRPr>
          </a:p>
        </p:txBody>
      </p:sp>
      <p:sp>
        <p:nvSpPr>
          <p:cNvPr id="22" name="正方形/長方形 21">
            <a:extLst>
              <a:ext uri="{FF2B5EF4-FFF2-40B4-BE49-F238E27FC236}">
                <a16:creationId xmlns:a16="http://schemas.microsoft.com/office/drawing/2014/main" id="{CD1F1CE3-0306-7F46-8F1C-A7443035EE93}"/>
              </a:ext>
            </a:extLst>
          </p:cNvPr>
          <p:cNvSpPr/>
          <p:nvPr/>
        </p:nvSpPr>
        <p:spPr>
          <a:xfrm>
            <a:off x="5558183" y="4673718"/>
            <a:ext cx="1441420" cy="492443"/>
          </a:xfrm>
          <a:prstGeom prst="rect">
            <a:avLst/>
          </a:prstGeom>
        </p:spPr>
        <p:txBody>
          <a:bodyPr wrap="none">
            <a:spAutoFit/>
          </a:bodyPr>
          <a:lstStyle/>
          <a:p>
            <a:r>
              <a:rPr lang="en-US" altLang="ja-JP" sz="1100" dirty="0">
                <a:solidFill>
                  <a:schemeClr val="accent3"/>
                </a:solidFill>
                <a:latin typeface="+mn-ea"/>
              </a:rPr>
              <a:t>10/15</a:t>
            </a:r>
          </a:p>
          <a:p>
            <a:r>
              <a:rPr lang="ja-JP" altLang="en-US" sz="1400" b="1">
                <a:solidFill>
                  <a:schemeClr val="accent3"/>
                </a:solidFill>
                <a:latin typeface="+mn-ea"/>
              </a:rPr>
              <a:t>世界手洗いデー</a:t>
            </a:r>
            <a:endParaRPr lang="ja-JP" altLang="en-US" sz="1400" b="1" dirty="0">
              <a:solidFill>
                <a:schemeClr val="accent3"/>
              </a:solidFill>
              <a:latin typeface="+mn-ea"/>
            </a:endParaRPr>
          </a:p>
        </p:txBody>
      </p:sp>
      <p:sp>
        <p:nvSpPr>
          <p:cNvPr id="23" name="正方形/長方形 22">
            <a:extLst>
              <a:ext uri="{FF2B5EF4-FFF2-40B4-BE49-F238E27FC236}">
                <a16:creationId xmlns:a16="http://schemas.microsoft.com/office/drawing/2014/main" id="{366BEB19-7AD1-D44D-9016-38A5E1A7778A}"/>
              </a:ext>
            </a:extLst>
          </p:cNvPr>
          <p:cNvSpPr/>
          <p:nvPr/>
        </p:nvSpPr>
        <p:spPr>
          <a:xfrm>
            <a:off x="5593703" y="5170810"/>
            <a:ext cx="1261884" cy="492443"/>
          </a:xfrm>
          <a:prstGeom prst="rect">
            <a:avLst/>
          </a:prstGeom>
        </p:spPr>
        <p:txBody>
          <a:bodyPr wrap="none">
            <a:spAutoFit/>
          </a:bodyPr>
          <a:lstStyle/>
          <a:p>
            <a:r>
              <a:rPr lang="en-US" altLang="ja-JP" sz="1100" dirty="0">
                <a:solidFill>
                  <a:schemeClr val="accent3"/>
                </a:solidFill>
                <a:latin typeface="+mn-ea"/>
              </a:rPr>
              <a:t>10/16</a:t>
            </a:r>
          </a:p>
          <a:p>
            <a:r>
              <a:rPr lang="ja-JP" altLang="en-US" sz="1400" b="1">
                <a:solidFill>
                  <a:schemeClr val="accent3"/>
                </a:solidFill>
                <a:latin typeface="+mn-ea"/>
              </a:rPr>
              <a:t>世界食料デー</a:t>
            </a:r>
            <a:endParaRPr lang="ja-JP" altLang="en-US" sz="1400" b="1" dirty="0">
              <a:solidFill>
                <a:schemeClr val="accent3"/>
              </a:solidFill>
              <a:latin typeface="+mn-ea"/>
            </a:endParaRPr>
          </a:p>
        </p:txBody>
      </p:sp>
      <p:sp>
        <p:nvSpPr>
          <p:cNvPr id="24" name="正方形/長方形 23">
            <a:extLst>
              <a:ext uri="{FF2B5EF4-FFF2-40B4-BE49-F238E27FC236}">
                <a16:creationId xmlns:a16="http://schemas.microsoft.com/office/drawing/2014/main" id="{9ECCF900-C08C-354A-BE33-75E706C0DEA0}"/>
              </a:ext>
            </a:extLst>
          </p:cNvPr>
          <p:cNvSpPr/>
          <p:nvPr/>
        </p:nvSpPr>
        <p:spPr>
          <a:xfrm>
            <a:off x="6855587" y="5342222"/>
            <a:ext cx="1500732" cy="492443"/>
          </a:xfrm>
          <a:prstGeom prst="rect">
            <a:avLst/>
          </a:prstGeom>
        </p:spPr>
        <p:txBody>
          <a:bodyPr wrap="none">
            <a:spAutoFit/>
          </a:bodyPr>
          <a:lstStyle/>
          <a:p>
            <a:r>
              <a:rPr lang="en-US" altLang="ja-JP" sz="1100" dirty="0">
                <a:solidFill>
                  <a:schemeClr val="accent3"/>
                </a:solidFill>
                <a:latin typeface="+mn-ea"/>
              </a:rPr>
              <a:t>11/19</a:t>
            </a:r>
          </a:p>
          <a:p>
            <a:r>
              <a:rPr lang="ja-JP" altLang="en-US" sz="1400" b="1">
                <a:solidFill>
                  <a:schemeClr val="accent3"/>
                </a:solidFill>
                <a:latin typeface="+mn-ea"/>
              </a:rPr>
              <a:t>世界トイレ</a:t>
            </a:r>
            <a:r>
              <a:rPr lang="en-US" altLang="ja-JP" sz="1400" b="1" dirty="0">
                <a:solidFill>
                  <a:schemeClr val="accent3"/>
                </a:solidFill>
                <a:latin typeface="+mn-ea"/>
              </a:rPr>
              <a:t> </a:t>
            </a:r>
            <a:r>
              <a:rPr lang="ja-JP" altLang="en-US" sz="1400" b="1">
                <a:solidFill>
                  <a:schemeClr val="accent3"/>
                </a:solidFill>
                <a:latin typeface="+mn-ea"/>
              </a:rPr>
              <a:t>デー</a:t>
            </a:r>
            <a:endParaRPr lang="ja-JP" altLang="en-US" sz="1400" b="1" dirty="0">
              <a:solidFill>
                <a:schemeClr val="accent3"/>
              </a:solidFill>
              <a:latin typeface="+mn-ea"/>
            </a:endParaRPr>
          </a:p>
        </p:txBody>
      </p:sp>
      <p:sp>
        <p:nvSpPr>
          <p:cNvPr id="25" name="正方形/長方形 24">
            <a:extLst>
              <a:ext uri="{FF2B5EF4-FFF2-40B4-BE49-F238E27FC236}">
                <a16:creationId xmlns:a16="http://schemas.microsoft.com/office/drawing/2014/main" id="{45E7BA81-57FF-D341-B426-9FE0D82AB3F7}"/>
              </a:ext>
            </a:extLst>
          </p:cNvPr>
          <p:cNvSpPr/>
          <p:nvPr/>
        </p:nvSpPr>
        <p:spPr>
          <a:xfrm>
            <a:off x="7670236" y="2874786"/>
            <a:ext cx="1415772" cy="553998"/>
          </a:xfrm>
          <a:prstGeom prst="rect">
            <a:avLst/>
          </a:prstGeom>
        </p:spPr>
        <p:txBody>
          <a:bodyPr wrap="square">
            <a:spAutoFit/>
          </a:bodyPr>
          <a:lstStyle/>
          <a:p>
            <a:r>
              <a:rPr lang="en-US" altLang="ja-JP" sz="1400" b="1" dirty="0">
                <a:solidFill>
                  <a:schemeClr val="accent3"/>
                </a:solidFill>
                <a:latin typeface="+mn-ea"/>
              </a:rPr>
              <a:t>12/10</a:t>
            </a:r>
          </a:p>
          <a:p>
            <a:r>
              <a:rPr lang="ja-JP" altLang="en-US" sz="1600" b="1">
                <a:solidFill>
                  <a:schemeClr val="accent6"/>
                </a:solidFill>
                <a:latin typeface="+mn-ea"/>
              </a:rPr>
              <a:t>世界人権デー</a:t>
            </a:r>
            <a:endParaRPr lang="ja-JP" altLang="en-US" sz="1600" b="1" dirty="0">
              <a:solidFill>
                <a:schemeClr val="accent6"/>
              </a:solidFill>
              <a:latin typeface="+mn-ea"/>
            </a:endParaRPr>
          </a:p>
        </p:txBody>
      </p:sp>
      <p:sp>
        <p:nvSpPr>
          <p:cNvPr id="26" name="正方形/長方形 25">
            <a:extLst>
              <a:ext uri="{FF2B5EF4-FFF2-40B4-BE49-F238E27FC236}">
                <a16:creationId xmlns:a16="http://schemas.microsoft.com/office/drawing/2014/main" id="{440AE204-9571-EC44-AAD3-DD11BC208E9D}"/>
              </a:ext>
            </a:extLst>
          </p:cNvPr>
          <p:cNvSpPr/>
          <p:nvPr/>
        </p:nvSpPr>
        <p:spPr>
          <a:xfrm>
            <a:off x="7605953" y="4013192"/>
            <a:ext cx="1800493" cy="492443"/>
          </a:xfrm>
          <a:prstGeom prst="rect">
            <a:avLst/>
          </a:prstGeom>
        </p:spPr>
        <p:txBody>
          <a:bodyPr wrap="none">
            <a:spAutoFit/>
          </a:bodyPr>
          <a:lstStyle/>
          <a:p>
            <a:r>
              <a:rPr lang="en-US" altLang="ja-JP" sz="1100" dirty="0">
                <a:solidFill>
                  <a:schemeClr val="accent3"/>
                </a:solidFill>
                <a:latin typeface="+mn-ea"/>
              </a:rPr>
              <a:t>12</a:t>
            </a:r>
            <a:r>
              <a:rPr lang="ja-JP" altLang="en-US" sz="1100">
                <a:solidFill>
                  <a:schemeClr val="accent3"/>
                </a:solidFill>
                <a:latin typeface="+mn-ea"/>
              </a:rPr>
              <a:t>月</a:t>
            </a:r>
            <a:endParaRPr lang="en-US" altLang="ja-JP" sz="1100" dirty="0">
              <a:solidFill>
                <a:schemeClr val="accent3"/>
              </a:solidFill>
              <a:latin typeface="+mn-ea"/>
            </a:endParaRPr>
          </a:p>
          <a:p>
            <a:r>
              <a:rPr lang="ja-JP" altLang="en-US" sz="1400" b="1">
                <a:solidFill>
                  <a:schemeClr val="accent3"/>
                </a:solidFill>
                <a:latin typeface="+mn-ea"/>
              </a:rPr>
              <a:t>地球温暖化防止月間</a:t>
            </a:r>
            <a:endParaRPr lang="ja-JP" altLang="en-US" sz="1400" b="1" dirty="0">
              <a:solidFill>
                <a:schemeClr val="accent3"/>
              </a:solidFill>
              <a:latin typeface="+mn-ea"/>
            </a:endParaRPr>
          </a:p>
        </p:txBody>
      </p:sp>
      <p:sp>
        <p:nvSpPr>
          <p:cNvPr id="27" name="正方形/長方形 26">
            <a:extLst>
              <a:ext uri="{FF2B5EF4-FFF2-40B4-BE49-F238E27FC236}">
                <a16:creationId xmlns:a16="http://schemas.microsoft.com/office/drawing/2014/main" id="{4DB13D8D-7EB5-4641-9E61-58C0C348F93F}"/>
              </a:ext>
            </a:extLst>
          </p:cNvPr>
          <p:cNvSpPr/>
          <p:nvPr/>
        </p:nvSpPr>
        <p:spPr>
          <a:xfrm>
            <a:off x="10380666" y="2874786"/>
            <a:ext cx="1415772" cy="553998"/>
          </a:xfrm>
          <a:prstGeom prst="rect">
            <a:avLst/>
          </a:prstGeom>
        </p:spPr>
        <p:txBody>
          <a:bodyPr wrap="none">
            <a:spAutoFit/>
          </a:bodyPr>
          <a:lstStyle/>
          <a:p>
            <a:r>
              <a:rPr lang="en-US" altLang="ja-JP" sz="1400" b="1" dirty="0">
                <a:solidFill>
                  <a:schemeClr val="accent3"/>
                </a:solidFill>
                <a:latin typeface="+mn-ea"/>
              </a:rPr>
              <a:t>3/8</a:t>
            </a:r>
          </a:p>
          <a:p>
            <a:r>
              <a:rPr lang="ja-JP" altLang="en-US" sz="1600" b="1">
                <a:solidFill>
                  <a:schemeClr val="accent6"/>
                </a:solidFill>
                <a:latin typeface="+mn-ea"/>
              </a:rPr>
              <a:t>国際女性デー</a:t>
            </a:r>
            <a:endParaRPr lang="ja-JP" altLang="en-US" sz="1600" b="1" dirty="0">
              <a:solidFill>
                <a:schemeClr val="accent6"/>
              </a:solidFill>
              <a:latin typeface="+mn-ea"/>
            </a:endParaRPr>
          </a:p>
        </p:txBody>
      </p:sp>
      <p:sp>
        <p:nvSpPr>
          <p:cNvPr id="28" name="正方形/長方形 27">
            <a:extLst>
              <a:ext uri="{FF2B5EF4-FFF2-40B4-BE49-F238E27FC236}">
                <a16:creationId xmlns:a16="http://schemas.microsoft.com/office/drawing/2014/main" id="{5E80E3CE-86EF-9C41-BDC9-B6937F4690ED}"/>
              </a:ext>
            </a:extLst>
          </p:cNvPr>
          <p:cNvSpPr/>
          <p:nvPr/>
        </p:nvSpPr>
        <p:spPr>
          <a:xfrm>
            <a:off x="10163338" y="5286778"/>
            <a:ext cx="1261884" cy="492443"/>
          </a:xfrm>
          <a:prstGeom prst="rect">
            <a:avLst/>
          </a:prstGeom>
        </p:spPr>
        <p:txBody>
          <a:bodyPr wrap="none">
            <a:spAutoFit/>
          </a:bodyPr>
          <a:lstStyle/>
          <a:p>
            <a:r>
              <a:rPr lang="en-US" altLang="ja-JP" sz="1100" dirty="0">
                <a:solidFill>
                  <a:schemeClr val="accent3"/>
                </a:solidFill>
                <a:latin typeface="+mn-ea"/>
              </a:rPr>
              <a:t>3/21</a:t>
            </a:r>
          </a:p>
          <a:p>
            <a:r>
              <a:rPr lang="ja-JP" altLang="en-US" sz="1400" b="1">
                <a:solidFill>
                  <a:schemeClr val="accent3"/>
                </a:solidFill>
                <a:latin typeface="+mn-ea"/>
              </a:rPr>
              <a:t>国際森林デー</a:t>
            </a:r>
            <a:endParaRPr lang="en-US" altLang="ja-JP" sz="1400" b="1" dirty="0">
              <a:solidFill>
                <a:schemeClr val="accent3"/>
              </a:solidFill>
              <a:latin typeface="+mn-ea"/>
            </a:endParaRPr>
          </a:p>
        </p:txBody>
      </p:sp>
      <p:sp>
        <p:nvSpPr>
          <p:cNvPr id="29" name="正方形/長方形 28">
            <a:extLst>
              <a:ext uri="{FF2B5EF4-FFF2-40B4-BE49-F238E27FC236}">
                <a16:creationId xmlns:a16="http://schemas.microsoft.com/office/drawing/2014/main" id="{194AA967-A8DF-8F42-8785-D1C433BFECFD}"/>
              </a:ext>
            </a:extLst>
          </p:cNvPr>
          <p:cNvSpPr/>
          <p:nvPr/>
        </p:nvSpPr>
        <p:spPr>
          <a:xfrm>
            <a:off x="10163338" y="5760636"/>
            <a:ext cx="1082348" cy="492443"/>
          </a:xfrm>
          <a:prstGeom prst="rect">
            <a:avLst/>
          </a:prstGeom>
        </p:spPr>
        <p:txBody>
          <a:bodyPr wrap="none">
            <a:spAutoFit/>
          </a:bodyPr>
          <a:lstStyle/>
          <a:p>
            <a:r>
              <a:rPr lang="en-US" altLang="ja-JP" sz="1100" dirty="0">
                <a:solidFill>
                  <a:schemeClr val="accent3"/>
                </a:solidFill>
                <a:latin typeface="+mn-ea"/>
              </a:rPr>
              <a:t>3/22</a:t>
            </a:r>
          </a:p>
          <a:p>
            <a:r>
              <a:rPr lang="ja-JP" altLang="en-US" sz="1400" b="1">
                <a:solidFill>
                  <a:schemeClr val="accent3"/>
                </a:solidFill>
                <a:latin typeface="+mn-ea"/>
              </a:rPr>
              <a:t>世界水の日</a:t>
            </a:r>
            <a:endParaRPr lang="en-US" altLang="ja-JP" sz="1400" b="1" dirty="0">
              <a:solidFill>
                <a:schemeClr val="accent3"/>
              </a:solidFill>
              <a:latin typeface="+mn-ea"/>
            </a:endParaRPr>
          </a:p>
        </p:txBody>
      </p:sp>
      <p:sp>
        <p:nvSpPr>
          <p:cNvPr id="30" name="正方形/長方形 29">
            <a:extLst>
              <a:ext uri="{FF2B5EF4-FFF2-40B4-BE49-F238E27FC236}">
                <a16:creationId xmlns:a16="http://schemas.microsoft.com/office/drawing/2014/main" id="{D5456BCC-7B3F-8A49-9D05-A7A2ECEEE22E}"/>
              </a:ext>
            </a:extLst>
          </p:cNvPr>
          <p:cNvSpPr/>
          <p:nvPr/>
        </p:nvSpPr>
        <p:spPr>
          <a:xfrm>
            <a:off x="9478148" y="3974070"/>
            <a:ext cx="1082348" cy="492443"/>
          </a:xfrm>
          <a:prstGeom prst="rect">
            <a:avLst/>
          </a:prstGeom>
        </p:spPr>
        <p:txBody>
          <a:bodyPr wrap="none">
            <a:spAutoFit/>
          </a:bodyPr>
          <a:lstStyle/>
          <a:p>
            <a:r>
              <a:rPr lang="en-US" altLang="ja-JP" sz="1100" dirty="0">
                <a:solidFill>
                  <a:schemeClr val="accent3"/>
                </a:solidFill>
                <a:latin typeface="+mn-ea"/>
              </a:rPr>
              <a:t>2</a:t>
            </a:r>
            <a:r>
              <a:rPr lang="ja-JP" altLang="en-US" sz="1100">
                <a:solidFill>
                  <a:schemeClr val="accent3"/>
                </a:solidFill>
                <a:latin typeface="+mn-ea"/>
              </a:rPr>
              <a:t>月</a:t>
            </a:r>
            <a:endParaRPr lang="en-US" altLang="ja-JP" sz="1100" dirty="0">
              <a:solidFill>
                <a:schemeClr val="accent3"/>
              </a:solidFill>
              <a:latin typeface="+mn-ea"/>
            </a:endParaRPr>
          </a:p>
          <a:p>
            <a:r>
              <a:rPr lang="ja-JP" altLang="en-US" sz="1400" b="1">
                <a:solidFill>
                  <a:schemeClr val="accent3"/>
                </a:solidFill>
                <a:latin typeface="+mn-ea"/>
              </a:rPr>
              <a:t>省エネ月間</a:t>
            </a:r>
            <a:endParaRPr lang="ja-JP" altLang="en-US" sz="1400" b="1" dirty="0">
              <a:solidFill>
                <a:schemeClr val="accent3"/>
              </a:solidFill>
              <a:latin typeface="+mn-ea"/>
            </a:endParaRPr>
          </a:p>
        </p:txBody>
      </p:sp>
      <p:sp>
        <p:nvSpPr>
          <p:cNvPr id="31" name="テキスト ボックス 30">
            <a:extLst>
              <a:ext uri="{FF2B5EF4-FFF2-40B4-BE49-F238E27FC236}">
                <a16:creationId xmlns:a16="http://schemas.microsoft.com/office/drawing/2014/main" id="{17A38805-F5FF-B941-B163-235A7DB0B165}"/>
              </a:ext>
            </a:extLst>
          </p:cNvPr>
          <p:cNvSpPr txBox="1"/>
          <p:nvPr/>
        </p:nvSpPr>
        <p:spPr>
          <a:xfrm>
            <a:off x="5920400"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10</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32" name="楕円 49">
            <a:extLst>
              <a:ext uri="{FF2B5EF4-FFF2-40B4-BE49-F238E27FC236}">
                <a16:creationId xmlns:a16="http://schemas.microsoft.com/office/drawing/2014/main" id="{98F3E16F-BAA4-0B47-B3C9-7F72706F7E40}"/>
              </a:ext>
            </a:extLst>
          </p:cNvPr>
          <p:cNvSpPr/>
          <p:nvPr/>
        </p:nvSpPr>
        <p:spPr>
          <a:xfrm>
            <a:off x="6098067"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33" name="楕円 45">
            <a:extLst>
              <a:ext uri="{FF2B5EF4-FFF2-40B4-BE49-F238E27FC236}">
                <a16:creationId xmlns:a16="http://schemas.microsoft.com/office/drawing/2014/main" id="{52DB4C08-A934-2B42-B65D-98557E1FC45C}"/>
              </a:ext>
            </a:extLst>
          </p:cNvPr>
          <p:cNvSpPr/>
          <p:nvPr/>
        </p:nvSpPr>
        <p:spPr>
          <a:xfrm>
            <a:off x="915969"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34" name="テキスト ボックス 33">
            <a:extLst>
              <a:ext uri="{FF2B5EF4-FFF2-40B4-BE49-F238E27FC236}">
                <a16:creationId xmlns:a16="http://schemas.microsoft.com/office/drawing/2014/main" id="{2AD76F4F-D4C6-224B-952E-54A88A7EE08C}"/>
              </a:ext>
            </a:extLst>
          </p:cNvPr>
          <p:cNvSpPr txBox="1"/>
          <p:nvPr/>
        </p:nvSpPr>
        <p:spPr>
          <a:xfrm>
            <a:off x="707462"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4</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35" name="楕円 45">
            <a:extLst>
              <a:ext uri="{FF2B5EF4-FFF2-40B4-BE49-F238E27FC236}">
                <a16:creationId xmlns:a16="http://schemas.microsoft.com/office/drawing/2014/main" id="{2A2A806E-2A4E-824D-BB4B-44940AE079D2}"/>
              </a:ext>
            </a:extLst>
          </p:cNvPr>
          <p:cNvSpPr/>
          <p:nvPr/>
        </p:nvSpPr>
        <p:spPr>
          <a:xfrm>
            <a:off x="1779652"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36" name="テキスト ボックス 35">
            <a:extLst>
              <a:ext uri="{FF2B5EF4-FFF2-40B4-BE49-F238E27FC236}">
                <a16:creationId xmlns:a16="http://schemas.microsoft.com/office/drawing/2014/main" id="{281698A2-2315-D242-8FC7-16342163D5D7}"/>
              </a:ext>
            </a:extLst>
          </p:cNvPr>
          <p:cNvSpPr txBox="1"/>
          <p:nvPr/>
        </p:nvSpPr>
        <p:spPr>
          <a:xfrm>
            <a:off x="1576285"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5</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37" name="楕円 45">
            <a:extLst>
              <a:ext uri="{FF2B5EF4-FFF2-40B4-BE49-F238E27FC236}">
                <a16:creationId xmlns:a16="http://schemas.microsoft.com/office/drawing/2014/main" id="{AB1AEA79-EDA2-0F4C-97E4-58F0269D37E4}"/>
              </a:ext>
            </a:extLst>
          </p:cNvPr>
          <p:cNvSpPr/>
          <p:nvPr/>
        </p:nvSpPr>
        <p:spPr>
          <a:xfrm>
            <a:off x="3507018"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38" name="テキスト ボックス 37">
            <a:extLst>
              <a:ext uri="{FF2B5EF4-FFF2-40B4-BE49-F238E27FC236}">
                <a16:creationId xmlns:a16="http://schemas.microsoft.com/office/drawing/2014/main" id="{E105BE0C-F876-C14F-8B54-5BBC18D45419}"/>
              </a:ext>
            </a:extLst>
          </p:cNvPr>
          <p:cNvSpPr txBox="1"/>
          <p:nvPr/>
        </p:nvSpPr>
        <p:spPr>
          <a:xfrm>
            <a:off x="3313931"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7</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39" name="楕円 45">
            <a:extLst>
              <a:ext uri="{FF2B5EF4-FFF2-40B4-BE49-F238E27FC236}">
                <a16:creationId xmlns:a16="http://schemas.microsoft.com/office/drawing/2014/main" id="{54F126E9-D4A0-CD48-9261-769A7C293340}"/>
              </a:ext>
            </a:extLst>
          </p:cNvPr>
          <p:cNvSpPr/>
          <p:nvPr/>
        </p:nvSpPr>
        <p:spPr>
          <a:xfrm>
            <a:off x="4370701"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40" name="テキスト ボックス 39">
            <a:extLst>
              <a:ext uri="{FF2B5EF4-FFF2-40B4-BE49-F238E27FC236}">
                <a16:creationId xmlns:a16="http://schemas.microsoft.com/office/drawing/2014/main" id="{A7BF33C8-238A-E841-91DC-B6E0157D306B}"/>
              </a:ext>
            </a:extLst>
          </p:cNvPr>
          <p:cNvSpPr txBox="1"/>
          <p:nvPr/>
        </p:nvSpPr>
        <p:spPr>
          <a:xfrm>
            <a:off x="4182754"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8</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41" name="楕円 45">
            <a:extLst>
              <a:ext uri="{FF2B5EF4-FFF2-40B4-BE49-F238E27FC236}">
                <a16:creationId xmlns:a16="http://schemas.microsoft.com/office/drawing/2014/main" id="{21AF48F8-A085-3A49-A0FF-3E2DB2932000}"/>
              </a:ext>
            </a:extLst>
          </p:cNvPr>
          <p:cNvSpPr/>
          <p:nvPr/>
        </p:nvSpPr>
        <p:spPr>
          <a:xfrm>
            <a:off x="8689116" y="2164535"/>
            <a:ext cx="288032" cy="288032"/>
          </a:xfrm>
          <a:prstGeom prst="ellipse">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42" name="テキスト ボックス 41">
            <a:extLst>
              <a:ext uri="{FF2B5EF4-FFF2-40B4-BE49-F238E27FC236}">
                <a16:creationId xmlns:a16="http://schemas.microsoft.com/office/drawing/2014/main" id="{6192EA69-4185-CF42-8356-B57ECD054249}"/>
              </a:ext>
            </a:extLst>
          </p:cNvPr>
          <p:cNvSpPr txBox="1"/>
          <p:nvPr/>
        </p:nvSpPr>
        <p:spPr>
          <a:xfrm>
            <a:off x="8526869" y="1729728"/>
            <a:ext cx="656016" cy="307777"/>
          </a:xfrm>
          <a:prstGeom prst="rect">
            <a:avLst/>
          </a:prstGeom>
          <a:noFill/>
        </p:spPr>
        <p:txBody>
          <a:bodyPr wrap="square" rtlCol="0">
            <a:spAutoFit/>
          </a:bodyPr>
          <a:lstStyle/>
          <a:p>
            <a:pPr algn="ctr"/>
            <a:r>
              <a:rPr kumimoji="1" lang="en-US" altLang="ja-JP" sz="1400" dirty="0">
                <a:solidFill>
                  <a:schemeClr val="accent3"/>
                </a:solidFill>
                <a:latin typeface="+mn-ea"/>
              </a:rPr>
              <a:t>1</a:t>
            </a:r>
            <a:r>
              <a:rPr kumimoji="1" lang="ja-JP" altLang="en-US" sz="1400">
                <a:solidFill>
                  <a:schemeClr val="accent3"/>
                </a:solidFill>
                <a:latin typeface="+mn-ea"/>
              </a:rPr>
              <a:t>月</a:t>
            </a:r>
            <a:endParaRPr kumimoji="1" lang="ja-JP" altLang="en-US" sz="1400" b="1" dirty="0">
              <a:solidFill>
                <a:schemeClr val="accent3"/>
              </a:solidFill>
              <a:latin typeface="+mn-ea"/>
            </a:endParaRPr>
          </a:p>
        </p:txBody>
      </p:sp>
      <p:sp>
        <p:nvSpPr>
          <p:cNvPr id="43" name="正方形/長方形 42">
            <a:extLst>
              <a:ext uri="{FF2B5EF4-FFF2-40B4-BE49-F238E27FC236}">
                <a16:creationId xmlns:a16="http://schemas.microsoft.com/office/drawing/2014/main" id="{42C76C6E-9347-2E4E-8225-0C96029C27BB}"/>
              </a:ext>
            </a:extLst>
          </p:cNvPr>
          <p:cNvSpPr/>
          <p:nvPr/>
        </p:nvSpPr>
        <p:spPr>
          <a:xfrm>
            <a:off x="2604207" y="2874785"/>
            <a:ext cx="1005403" cy="553998"/>
          </a:xfrm>
          <a:prstGeom prst="rect">
            <a:avLst/>
          </a:prstGeom>
        </p:spPr>
        <p:txBody>
          <a:bodyPr wrap="none">
            <a:spAutoFit/>
          </a:bodyPr>
          <a:lstStyle/>
          <a:p>
            <a:r>
              <a:rPr lang="en-US" altLang="ja-JP" sz="1400" b="1" dirty="0">
                <a:solidFill>
                  <a:schemeClr val="accent3"/>
                </a:solidFill>
                <a:latin typeface="+mn-ea"/>
              </a:rPr>
              <a:t>6</a:t>
            </a:r>
            <a:r>
              <a:rPr lang="ja-JP" altLang="en-US" sz="1400" b="1">
                <a:solidFill>
                  <a:schemeClr val="accent3"/>
                </a:solidFill>
                <a:latin typeface="+mn-ea"/>
              </a:rPr>
              <a:t>月</a:t>
            </a:r>
            <a:endParaRPr lang="en-US" altLang="ja-JP" sz="1400" b="1" dirty="0">
              <a:solidFill>
                <a:schemeClr val="accent3"/>
              </a:solidFill>
              <a:latin typeface="+mn-ea"/>
            </a:endParaRPr>
          </a:p>
          <a:p>
            <a:r>
              <a:rPr lang="ja-JP" altLang="en-US" sz="1600" b="1">
                <a:solidFill>
                  <a:schemeClr val="accent6"/>
                </a:solidFill>
                <a:latin typeface="+mn-ea"/>
              </a:rPr>
              <a:t>環境月間</a:t>
            </a:r>
            <a:endParaRPr lang="ja-JP" altLang="en-US" sz="1600" b="1" dirty="0">
              <a:solidFill>
                <a:schemeClr val="accent6"/>
              </a:solidFill>
              <a:latin typeface="+mn-ea"/>
            </a:endParaRPr>
          </a:p>
        </p:txBody>
      </p:sp>
      <p:sp>
        <p:nvSpPr>
          <p:cNvPr id="44" name="正方形/長方形 43">
            <a:extLst>
              <a:ext uri="{FF2B5EF4-FFF2-40B4-BE49-F238E27FC236}">
                <a16:creationId xmlns:a16="http://schemas.microsoft.com/office/drawing/2014/main" id="{4D07730D-8363-5F4E-B487-ADC904764E68}"/>
              </a:ext>
            </a:extLst>
          </p:cNvPr>
          <p:cNvSpPr/>
          <p:nvPr/>
        </p:nvSpPr>
        <p:spPr>
          <a:xfrm>
            <a:off x="1651358" y="5301546"/>
            <a:ext cx="1800493" cy="492443"/>
          </a:xfrm>
          <a:prstGeom prst="rect">
            <a:avLst/>
          </a:prstGeom>
        </p:spPr>
        <p:txBody>
          <a:bodyPr wrap="none">
            <a:spAutoFit/>
          </a:bodyPr>
          <a:lstStyle/>
          <a:p>
            <a:r>
              <a:rPr lang="en-US" altLang="ja-JP" sz="1100" dirty="0">
                <a:solidFill>
                  <a:schemeClr val="accent3"/>
                </a:solidFill>
                <a:latin typeface="+mn-ea"/>
              </a:rPr>
              <a:t>5/22</a:t>
            </a:r>
          </a:p>
          <a:p>
            <a:r>
              <a:rPr lang="ja-JP" altLang="en-US" sz="1400" b="1">
                <a:solidFill>
                  <a:schemeClr val="accent3"/>
                </a:solidFill>
                <a:latin typeface="+mn-ea"/>
              </a:rPr>
              <a:t>国際生物多様性の日</a:t>
            </a:r>
            <a:endParaRPr lang="en-US" altLang="ja-JP" sz="1400" b="1" dirty="0">
              <a:solidFill>
                <a:schemeClr val="accent3"/>
              </a:solidFill>
              <a:latin typeface="+mn-ea"/>
            </a:endParaRPr>
          </a:p>
        </p:txBody>
      </p:sp>
      <p:sp>
        <p:nvSpPr>
          <p:cNvPr id="45" name="正方形/長方形 44">
            <a:extLst>
              <a:ext uri="{FF2B5EF4-FFF2-40B4-BE49-F238E27FC236}">
                <a16:creationId xmlns:a16="http://schemas.microsoft.com/office/drawing/2014/main" id="{687BC8CE-9A36-CC46-A421-E600BBD01C3F}"/>
              </a:ext>
            </a:extLst>
          </p:cNvPr>
          <p:cNvSpPr/>
          <p:nvPr/>
        </p:nvSpPr>
        <p:spPr>
          <a:xfrm>
            <a:off x="2500369" y="4017627"/>
            <a:ext cx="1261884" cy="492443"/>
          </a:xfrm>
          <a:prstGeom prst="rect">
            <a:avLst/>
          </a:prstGeom>
        </p:spPr>
        <p:txBody>
          <a:bodyPr wrap="none">
            <a:spAutoFit/>
          </a:bodyPr>
          <a:lstStyle/>
          <a:p>
            <a:r>
              <a:rPr lang="en-US" altLang="ja-JP" sz="1100" dirty="0">
                <a:solidFill>
                  <a:schemeClr val="accent3"/>
                </a:solidFill>
                <a:latin typeface="+mn-ea"/>
              </a:rPr>
              <a:t>6/5</a:t>
            </a:r>
          </a:p>
          <a:p>
            <a:r>
              <a:rPr lang="ja-JP" altLang="en-US" sz="1400" b="1">
                <a:solidFill>
                  <a:schemeClr val="accent3"/>
                </a:solidFill>
                <a:latin typeface="+mn-ea"/>
              </a:rPr>
              <a:t>世界環境デー</a:t>
            </a:r>
            <a:endParaRPr lang="en-US" altLang="ja-JP" sz="1400" b="1" dirty="0">
              <a:solidFill>
                <a:schemeClr val="accent3"/>
              </a:solidFill>
              <a:latin typeface="+mn-ea"/>
            </a:endParaRPr>
          </a:p>
        </p:txBody>
      </p:sp>
      <p:sp>
        <p:nvSpPr>
          <p:cNvPr id="46" name="正方形/長方形 45">
            <a:extLst>
              <a:ext uri="{FF2B5EF4-FFF2-40B4-BE49-F238E27FC236}">
                <a16:creationId xmlns:a16="http://schemas.microsoft.com/office/drawing/2014/main" id="{A794D973-2F02-C544-99AB-355AD2B2784E}"/>
              </a:ext>
            </a:extLst>
          </p:cNvPr>
          <p:cNvSpPr/>
          <p:nvPr/>
        </p:nvSpPr>
        <p:spPr>
          <a:xfrm>
            <a:off x="2482434" y="4466513"/>
            <a:ext cx="1261884" cy="492443"/>
          </a:xfrm>
          <a:prstGeom prst="rect">
            <a:avLst/>
          </a:prstGeom>
        </p:spPr>
        <p:txBody>
          <a:bodyPr wrap="none">
            <a:spAutoFit/>
          </a:bodyPr>
          <a:lstStyle/>
          <a:p>
            <a:r>
              <a:rPr lang="en-US" altLang="ja-JP" sz="1100" dirty="0">
                <a:solidFill>
                  <a:schemeClr val="accent3"/>
                </a:solidFill>
                <a:latin typeface="+mn-ea"/>
              </a:rPr>
              <a:t>6/8</a:t>
            </a:r>
          </a:p>
          <a:p>
            <a:r>
              <a:rPr lang="ja-JP" altLang="en-US" sz="1400" b="1">
                <a:solidFill>
                  <a:schemeClr val="accent3"/>
                </a:solidFill>
                <a:latin typeface="+mn-ea"/>
              </a:rPr>
              <a:t>世界海洋デー</a:t>
            </a:r>
            <a:endParaRPr lang="en-US" altLang="ja-JP" sz="1400" b="1" dirty="0">
              <a:solidFill>
                <a:schemeClr val="accent3"/>
              </a:solidFill>
              <a:latin typeface="+mn-ea"/>
            </a:endParaRPr>
          </a:p>
        </p:txBody>
      </p:sp>
      <p:sp>
        <p:nvSpPr>
          <p:cNvPr id="47" name="テキスト ボックス 46">
            <a:extLst>
              <a:ext uri="{FF2B5EF4-FFF2-40B4-BE49-F238E27FC236}">
                <a16:creationId xmlns:a16="http://schemas.microsoft.com/office/drawing/2014/main" id="{F1FE0A77-592B-924F-80C0-5A33DE247101}"/>
              </a:ext>
            </a:extLst>
          </p:cNvPr>
          <p:cNvSpPr txBox="1"/>
          <p:nvPr/>
        </p:nvSpPr>
        <p:spPr>
          <a:xfrm>
            <a:off x="1223392" y="980728"/>
            <a:ext cx="960119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dirty="0">
                <a:solidFill>
                  <a:schemeClr val="accent3"/>
                </a:solidFill>
                <a:latin typeface="+mn-ea"/>
              </a:rPr>
              <a:t>SDGs</a:t>
            </a:r>
            <a:r>
              <a:rPr lang="ja-JP" altLang="en-US" sz="1600">
                <a:solidFill>
                  <a:schemeClr val="accent3"/>
                </a:solidFill>
                <a:latin typeface="+mn-ea"/>
              </a:rPr>
              <a:t>関連の国際デーなどユーザーの関心の高まる時期に合わせた記事編成を予定してます。</a:t>
            </a:r>
            <a:endParaRPr lang="en-US" altLang="ja-JP" sz="1600" dirty="0">
              <a:solidFill>
                <a:schemeClr val="accent3"/>
              </a:solidFill>
              <a:latin typeface="+mn-ea"/>
            </a:endParaRPr>
          </a:p>
        </p:txBody>
      </p:sp>
      <p:sp>
        <p:nvSpPr>
          <p:cNvPr id="48" name="正方形/長方形 47">
            <a:extLst>
              <a:ext uri="{FF2B5EF4-FFF2-40B4-BE49-F238E27FC236}">
                <a16:creationId xmlns:a16="http://schemas.microsoft.com/office/drawing/2014/main" id="{056B9D87-816E-C44B-97C7-E6DAC4DABF87}"/>
              </a:ext>
            </a:extLst>
          </p:cNvPr>
          <p:cNvSpPr/>
          <p:nvPr/>
        </p:nvSpPr>
        <p:spPr>
          <a:xfrm>
            <a:off x="667934" y="6177098"/>
            <a:ext cx="6938019" cy="415498"/>
          </a:xfrm>
          <a:prstGeom prst="rect">
            <a:avLst/>
          </a:prstGeom>
        </p:spPr>
        <p:txBody>
          <a:bodyPr wrap="square">
            <a:spAutoFit/>
          </a:bodyPr>
          <a:lstStyle/>
          <a:p>
            <a:r>
              <a:rPr kumimoji="0" lang="en-US" altLang="ja-JP" sz="1050" kern="0" dirty="0">
                <a:solidFill>
                  <a:schemeClr val="accent3"/>
                </a:solidFill>
                <a:latin typeface="+mn-ea"/>
              </a:rPr>
              <a:t>※</a:t>
            </a:r>
            <a:r>
              <a:rPr kumimoji="0" lang="ja-JP" altLang="en-US" sz="1050" kern="0">
                <a:solidFill>
                  <a:schemeClr val="accent3"/>
                </a:solidFill>
                <a:latin typeface="+mn-ea"/>
              </a:rPr>
              <a:t>上記は全て予定で、特別編成を実施しない場合もありますのであらかじめご了承ください。</a:t>
            </a:r>
            <a:endParaRPr kumimoji="0" lang="en-US" altLang="ja-JP" sz="1050" kern="0" dirty="0">
              <a:solidFill>
                <a:schemeClr val="accent3"/>
              </a:solidFill>
              <a:latin typeface="+mn-ea"/>
            </a:endParaRPr>
          </a:p>
          <a:p>
            <a:r>
              <a:rPr kumimoji="0" lang="en-US" altLang="ja-JP" sz="1050" kern="0" dirty="0">
                <a:solidFill>
                  <a:schemeClr val="accent3"/>
                </a:solidFill>
                <a:latin typeface="+mn-ea"/>
              </a:rPr>
              <a:t>※</a:t>
            </a:r>
            <a:r>
              <a:rPr kumimoji="0" lang="ja-JP" altLang="en-US" sz="1050" kern="0">
                <a:solidFill>
                  <a:schemeClr val="accent3"/>
                </a:solidFill>
                <a:latin typeface="+mn-ea"/>
              </a:rPr>
              <a:t>記念日に合わせて、タイアップをご希望される場合は、事前にお問い合わせください。</a:t>
            </a:r>
            <a:endParaRPr lang="en-US" altLang="ja-JP" sz="1050" dirty="0">
              <a:solidFill>
                <a:schemeClr val="accent3"/>
              </a:solidFill>
              <a:latin typeface="+mn-ea"/>
            </a:endParaRPr>
          </a:p>
        </p:txBody>
      </p:sp>
    </p:spTree>
    <p:extLst>
      <p:ext uri="{BB962C8B-B14F-4D97-AF65-F5344CB8AC3E}">
        <p14:creationId xmlns:p14="http://schemas.microsoft.com/office/powerpoint/2010/main" val="3323556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D844EDE2-CCA7-DE4D-B177-7B0CD4C7924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135488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リリース商品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8" name="テキスト ボックス 7">
            <a:extLst>
              <a:ext uri="{FF2B5EF4-FFF2-40B4-BE49-F238E27FC236}">
                <a16:creationId xmlns:a16="http://schemas.microsoft.com/office/drawing/2014/main" id="{471C69D4-4B61-044E-8BE9-2A608FDF4EDC}"/>
              </a:ext>
            </a:extLst>
          </p:cNvPr>
          <p:cNvSpPr txBox="1"/>
          <p:nvPr/>
        </p:nvSpPr>
        <p:spPr>
          <a:xfrm>
            <a:off x="653000" y="1469775"/>
            <a:ext cx="10606519" cy="578620"/>
          </a:xfrm>
          <a:prstGeom prst="rect">
            <a:avLst/>
          </a:prstGeom>
          <a:noFill/>
        </p:spPr>
        <p:txBody>
          <a:bodyPr wrap="square" lIns="0" tIns="0" rIns="0" bIns="0" rtlCol="0">
            <a:spAutoFit/>
          </a:bodyPr>
          <a:lstStyle/>
          <a:p>
            <a:pPr marL="342900" indent="-342900">
              <a:lnSpc>
                <a:spcPct val="120000"/>
              </a:lnSpc>
              <a:buAutoNum type="arabicParenBoth"/>
            </a:pPr>
            <a:r>
              <a:rPr lang="en-US" altLang="ja-JP" sz="1600" b="1" dirty="0">
                <a:solidFill>
                  <a:schemeClr val="accent3"/>
                </a:solidFill>
                <a:latin typeface="Meiryo" panose="020B0604030504040204" pitchFamily="34" charset="-128"/>
                <a:ea typeface="Meiryo" panose="020B0604030504040204" pitchFamily="34" charset="-128"/>
              </a:rPr>
              <a:t>Yahoo! JAPAN SDGs </a:t>
            </a:r>
            <a:r>
              <a:rPr lang="ja-JP" altLang="en-US" sz="1600" b="1">
                <a:solidFill>
                  <a:schemeClr val="accent3"/>
                </a:solidFill>
                <a:latin typeface="Meiryo" panose="020B0604030504040204" pitchFamily="34" charset="-128"/>
                <a:ea typeface="Meiryo" panose="020B0604030504040204" pitchFamily="34" charset="-128"/>
              </a:rPr>
              <a:t>スポンサードコンテンツ</a:t>
            </a:r>
            <a:endParaRPr lang="en-US" altLang="ja-JP" sz="1600" b="1" dirty="0">
              <a:solidFill>
                <a:schemeClr val="accent3"/>
              </a:solidFill>
              <a:latin typeface="Meiryo" panose="020B0604030504040204" pitchFamily="34" charset="-128"/>
              <a:ea typeface="Meiryo" panose="020B0604030504040204" pitchFamily="34" charset="-128"/>
            </a:endParaRPr>
          </a:p>
          <a:p>
            <a:pPr marL="342900" indent="-342900">
              <a:lnSpc>
                <a:spcPct val="120000"/>
              </a:lnSpc>
              <a:buAutoNum type="arabicParenBoth"/>
            </a:pPr>
            <a:r>
              <a:rPr lang="en-US" altLang="ja-JP" sz="1600" b="1" dirty="0">
                <a:solidFill>
                  <a:schemeClr val="accent3"/>
                </a:solidFill>
                <a:latin typeface="Meiryo" panose="020B0604030504040204" pitchFamily="34" charset="-128"/>
                <a:ea typeface="Meiryo" panose="020B0604030504040204" pitchFamily="34" charset="-128"/>
              </a:rPr>
              <a:t>Yahoo! JAPAN SDGs </a:t>
            </a:r>
            <a:r>
              <a:rPr lang="ja-JP" altLang="en-US" sz="1600" b="1">
                <a:solidFill>
                  <a:schemeClr val="accent3"/>
                </a:solidFill>
                <a:latin typeface="Meiryo" panose="020B0604030504040204" pitchFamily="34" charset="-128"/>
                <a:ea typeface="Meiryo" panose="020B0604030504040204" pitchFamily="34" charset="-128"/>
              </a:rPr>
              <a:t>スポンサードコンテンツ　ライト</a:t>
            </a:r>
            <a:endParaRPr lang="en-US" altLang="ja-JP" sz="1600" b="1"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6174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線矢印コネクタ 75">
            <a:extLst>
              <a:ext uri="{FF2B5EF4-FFF2-40B4-BE49-F238E27FC236}">
                <a16:creationId xmlns:a16="http://schemas.microsoft.com/office/drawing/2014/main" id="{23E77109-513E-0144-9BA2-9585D7D299E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C1CCE511-35C0-1248-99BE-26A803A5D949}"/>
              </a:ext>
            </a:extLst>
          </p:cNvPr>
          <p:cNvSpPr/>
          <p:nvPr/>
        </p:nvSpPr>
        <p:spPr bwMode="auto">
          <a:xfrm>
            <a:off x="3551039" y="2883194"/>
            <a:ext cx="2148800"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3" name="正方形/長方形 42">
            <a:extLst>
              <a:ext uri="{FF2B5EF4-FFF2-40B4-BE49-F238E27FC236}">
                <a16:creationId xmlns:a16="http://schemas.microsoft.com/office/drawing/2014/main" id="{91B4ABAC-5AE5-4F49-A5EC-12CA1D385C12}"/>
              </a:ext>
            </a:extLst>
          </p:cNvPr>
          <p:cNvSpPr/>
          <p:nvPr/>
        </p:nvSpPr>
        <p:spPr bwMode="auto">
          <a:xfrm>
            <a:off x="3557646" y="4505457"/>
            <a:ext cx="2130941" cy="877593"/>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71" name="正方形/長方形 70">
            <a:extLst>
              <a:ext uri="{FF2B5EF4-FFF2-40B4-BE49-F238E27FC236}">
                <a16:creationId xmlns:a16="http://schemas.microsoft.com/office/drawing/2014/main" id="{15B4B53E-B373-034E-9085-6EE46F93D55E}"/>
              </a:ext>
            </a:extLst>
          </p:cNvPr>
          <p:cNvSpPr/>
          <p:nvPr/>
        </p:nvSpPr>
        <p:spPr bwMode="auto">
          <a:xfrm>
            <a:off x="3567340" y="5505237"/>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70" name="正方形/長方形 69">
            <a:extLst>
              <a:ext uri="{FF2B5EF4-FFF2-40B4-BE49-F238E27FC236}">
                <a16:creationId xmlns:a16="http://schemas.microsoft.com/office/drawing/2014/main" id="{83F309B6-5F3D-704B-A0AA-E512703B457D}"/>
              </a:ext>
            </a:extLst>
          </p:cNvPr>
          <p:cNvSpPr/>
          <p:nvPr/>
        </p:nvSpPr>
        <p:spPr bwMode="auto">
          <a:xfrm>
            <a:off x="3552486" y="4249766"/>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(1)</a:t>
            </a:r>
            <a:r>
              <a:rPr kumimoji="1" lang="ja-JP" altLang="en-US"/>
              <a:t>スポンサードコンテンツ　全体概要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図 5">
            <a:extLst>
              <a:ext uri="{FF2B5EF4-FFF2-40B4-BE49-F238E27FC236}">
                <a16:creationId xmlns:a16="http://schemas.microsoft.com/office/drawing/2014/main" id="{64610F5D-1C81-FC4B-890C-0AC2BA63A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9" name="正方形/長方形 8">
            <a:extLst>
              <a:ext uri="{FF2B5EF4-FFF2-40B4-BE49-F238E27FC236}">
                <a16:creationId xmlns:a16="http://schemas.microsoft.com/office/drawing/2014/main" id="{1A51AC82-25E5-104D-B989-5FF4C29229C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accent2"/>
              </a:solidFill>
              <a:effectLst/>
              <a:uLnTx/>
              <a:uFillTx/>
              <a:latin typeface="+mn-ea"/>
              <a:cs typeface="Verdana" pitchFamily="34" charset="0"/>
            </a:endParaRPr>
          </a:p>
        </p:txBody>
      </p:sp>
      <p:sp>
        <p:nvSpPr>
          <p:cNvPr id="10" name="正方形/長方形 9">
            <a:extLst>
              <a:ext uri="{FF2B5EF4-FFF2-40B4-BE49-F238E27FC236}">
                <a16:creationId xmlns:a16="http://schemas.microsoft.com/office/drawing/2014/main" id="{E6C86BB4-FA8E-CA4C-9953-875F490908AA}"/>
              </a:ext>
            </a:extLst>
          </p:cNvPr>
          <p:cNvSpPr/>
          <p:nvPr/>
        </p:nvSpPr>
        <p:spPr>
          <a:xfrm>
            <a:off x="7154966" y="2102629"/>
            <a:ext cx="2630848" cy="261610"/>
          </a:xfrm>
          <a:prstGeom prst="rect">
            <a:avLst/>
          </a:prstGeom>
        </p:spPr>
        <p:txBody>
          <a:bodyPr wrap="none">
            <a:spAutoFit/>
          </a:bodyPr>
          <a:lstStyle/>
          <a:p>
            <a:r>
              <a:rPr lang="ja-JP" altLang="en-US" sz="1100" dirty="0">
                <a:latin typeface="+mn-ea"/>
              </a:rPr>
              <a:t>■</a:t>
            </a:r>
            <a:r>
              <a:rPr lang="ja-JP" altLang="en-US" sz="1100">
                <a:latin typeface="+mn-ea"/>
              </a:rPr>
              <a:t>メディア内 スポンサードコンテンツ</a:t>
            </a:r>
            <a:endParaRPr lang="en-US" altLang="ja-JP" sz="1100" dirty="0">
              <a:latin typeface="+mn-ea"/>
            </a:endParaRPr>
          </a:p>
        </p:txBody>
      </p:sp>
      <p:sp>
        <p:nvSpPr>
          <p:cNvPr id="11" name="正方形/長方形 10">
            <a:extLst>
              <a:ext uri="{FF2B5EF4-FFF2-40B4-BE49-F238E27FC236}">
                <a16:creationId xmlns:a16="http://schemas.microsoft.com/office/drawing/2014/main" id="{683D1A23-D974-4F45-944A-15BE088490A6}"/>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dirty="0">
              <a:latin typeface="+mn-ea"/>
            </a:endParaRPr>
          </a:p>
        </p:txBody>
      </p:sp>
      <p:sp>
        <p:nvSpPr>
          <p:cNvPr id="14" name="正方形/長方形 13">
            <a:extLst>
              <a:ext uri="{FF2B5EF4-FFF2-40B4-BE49-F238E27FC236}">
                <a16:creationId xmlns:a16="http://schemas.microsoft.com/office/drawing/2014/main" id="{CF01798F-DC60-1642-810F-6962FB00BFFB}"/>
              </a:ext>
            </a:extLst>
          </p:cNvPr>
          <p:cNvSpPr/>
          <p:nvPr/>
        </p:nvSpPr>
        <p:spPr bwMode="auto">
          <a:xfrm>
            <a:off x="7371897" y="1322883"/>
            <a:ext cx="1676936" cy="483736"/>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5" name="正方形/長方形 14">
            <a:extLst>
              <a:ext uri="{FF2B5EF4-FFF2-40B4-BE49-F238E27FC236}">
                <a16:creationId xmlns:a16="http://schemas.microsoft.com/office/drawing/2014/main" id="{26EF68EC-3119-2E44-9B2F-A4626F0D856B}"/>
              </a:ext>
            </a:extLst>
          </p:cNvPr>
          <p:cNvSpPr/>
          <p:nvPr/>
        </p:nvSpPr>
        <p:spPr>
          <a:xfrm>
            <a:off x="7369630" y="1356696"/>
            <a:ext cx="1478290" cy="415498"/>
          </a:xfrm>
          <a:prstGeom prst="rect">
            <a:avLst/>
          </a:prstGeom>
        </p:spPr>
        <p:txBody>
          <a:bodyPr wrap="none">
            <a:spAutoFit/>
          </a:bodyPr>
          <a:lstStyle/>
          <a:p>
            <a:r>
              <a:rPr lang="en-US" altLang="ja-JP" sz="1050" dirty="0">
                <a:latin typeface="+mn-ea"/>
              </a:rPr>
              <a:t>SDGs</a:t>
            </a:r>
            <a:r>
              <a:rPr lang="ja-JP" altLang="en-US" sz="1050" dirty="0">
                <a:latin typeface="+mn-ea"/>
              </a:rPr>
              <a:t>の取組みを記事</a:t>
            </a:r>
            <a:endParaRPr lang="en-US" altLang="ja-JP" sz="1050" dirty="0">
              <a:latin typeface="+mn-ea"/>
            </a:endParaRPr>
          </a:p>
          <a:p>
            <a:r>
              <a:rPr lang="ja-JP" altLang="en-US" sz="1050" dirty="0">
                <a:latin typeface="+mn-ea"/>
              </a:rPr>
              <a:t>形式で独自制作</a:t>
            </a:r>
            <a:endParaRPr lang="en-US" altLang="ja-JP" sz="1050" dirty="0">
              <a:latin typeface="+mn-ea"/>
            </a:endParaRPr>
          </a:p>
        </p:txBody>
      </p:sp>
      <p:cxnSp>
        <p:nvCxnSpPr>
          <p:cNvPr id="16" name="直線矢印コネクタ 15">
            <a:extLst>
              <a:ext uri="{FF2B5EF4-FFF2-40B4-BE49-F238E27FC236}">
                <a16:creationId xmlns:a16="http://schemas.microsoft.com/office/drawing/2014/main" id="{A2E53910-10E0-6E41-939E-3DBAFC8C4218}"/>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39CA8D6-042E-8F49-97E2-4E87CD701EA5}"/>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cxnSp>
        <p:nvCxnSpPr>
          <p:cNvPr id="19" name="直線矢印コネクタ 18">
            <a:extLst>
              <a:ext uri="{FF2B5EF4-FFF2-40B4-BE49-F238E27FC236}">
                <a16:creationId xmlns:a16="http://schemas.microsoft.com/office/drawing/2014/main" id="{522CF0FA-C494-4D4A-BAC4-81620DD6193A}"/>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173927FE-A4C6-934B-8A9E-FCF756F876B8}"/>
              </a:ext>
            </a:extLst>
          </p:cNvPr>
          <p:cNvSpPr/>
          <p:nvPr/>
        </p:nvSpPr>
        <p:spPr>
          <a:xfrm>
            <a:off x="10378429" y="2538799"/>
            <a:ext cx="1258678" cy="430887"/>
          </a:xfrm>
          <a:prstGeom prst="rect">
            <a:avLst/>
          </a:prstGeom>
        </p:spPr>
        <p:txBody>
          <a:bodyPr wrap="none">
            <a:spAutoFit/>
          </a:bodyPr>
          <a:lstStyle/>
          <a:p>
            <a:r>
              <a:rPr lang="ja-JP" altLang="en-US" sz="1100" dirty="0">
                <a:solidFill>
                  <a:schemeClr val="accent3"/>
                </a:solidFill>
                <a:latin typeface="+mn-ea"/>
              </a:rPr>
              <a:t>協賛社様サイト</a:t>
            </a:r>
            <a:endParaRPr lang="en-US" altLang="ja-JP" sz="1100" dirty="0">
              <a:solidFill>
                <a:schemeClr val="accent3"/>
              </a:solidFill>
              <a:latin typeface="+mn-ea"/>
            </a:endParaRPr>
          </a:p>
          <a:p>
            <a:r>
              <a:rPr lang="en-US" altLang="ja-JP" sz="1100" dirty="0">
                <a:solidFill>
                  <a:schemeClr val="accent3"/>
                </a:solidFill>
                <a:latin typeface="+mn-ea"/>
              </a:rPr>
              <a:t>SDGs</a:t>
            </a:r>
            <a:r>
              <a:rPr lang="ja-JP" altLang="en-US" sz="1100" dirty="0">
                <a:solidFill>
                  <a:schemeClr val="accent3"/>
                </a:solidFill>
                <a:latin typeface="+mn-ea"/>
              </a:rPr>
              <a:t>取組ページ</a:t>
            </a:r>
          </a:p>
        </p:txBody>
      </p:sp>
      <p:pic>
        <p:nvPicPr>
          <p:cNvPr id="21" name="図 20">
            <a:extLst>
              <a:ext uri="{FF2B5EF4-FFF2-40B4-BE49-F238E27FC236}">
                <a16:creationId xmlns:a16="http://schemas.microsoft.com/office/drawing/2014/main" id="{8A2E5C26-7C2C-3343-81F5-6E45F0F10E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485" y="1162689"/>
            <a:ext cx="1158092" cy="1050320"/>
          </a:xfrm>
          <a:prstGeom prst="rect">
            <a:avLst/>
          </a:prstGeom>
        </p:spPr>
      </p:pic>
      <p:pic>
        <p:nvPicPr>
          <p:cNvPr id="22" name="図 21">
            <a:extLst>
              <a:ext uri="{FF2B5EF4-FFF2-40B4-BE49-F238E27FC236}">
                <a16:creationId xmlns:a16="http://schemas.microsoft.com/office/drawing/2014/main" id="{67DD382D-D2D7-9244-A653-BD808712CC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9897" y="1162689"/>
            <a:ext cx="699504" cy="1050320"/>
          </a:xfrm>
          <a:prstGeom prst="rect">
            <a:avLst/>
          </a:prstGeom>
        </p:spPr>
      </p:pic>
      <p:sp>
        <p:nvSpPr>
          <p:cNvPr id="23" name="正方形/長方形 22">
            <a:extLst>
              <a:ext uri="{FF2B5EF4-FFF2-40B4-BE49-F238E27FC236}">
                <a16:creationId xmlns:a16="http://schemas.microsoft.com/office/drawing/2014/main" id="{8CA6BF13-42EE-3345-AC33-6A6579BCF4E6}"/>
              </a:ext>
            </a:extLst>
          </p:cNvPr>
          <p:cNvSpPr/>
          <p:nvPr/>
        </p:nvSpPr>
        <p:spPr>
          <a:xfrm>
            <a:off x="764832" y="869295"/>
            <a:ext cx="1931939" cy="261610"/>
          </a:xfrm>
          <a:prstGeom prst="rect">
            <a:avLst/>
          </a:prstGeom>
        </p:spPr>
        <p:txBody>
          <a:bodyPr wrap="none">
            <a:spAutoFit/>
          </a:bodyPr>
          <a:lstStyle/>
          <a:p>
            <a:r>
              <a:rPr lang="ja-JP" altLang="en-US" sz="1100" dirty="0">
                <a:latin typeface="+mn-ea"/>
              </a:rPr>
              <a:t>■</a:t>
            </a:r>
            <a:r>
              <a:rPr lang="en-US" altLang="ja-JP" sz="1100" dirty="0">
                <a:latin typeface="+mn-ea"/>
              </a:rPr>
              <a:t>Yahoo!</a:t>
            </a:r>
            <a:r>
              <a:rPr lang="ja-JP" altLang="en-US" sz="1100" dirty="0">
                <a:latin typeface="+mn-ea"/>
              </a:rPr>
              <a:t>ディスプレイ広告</a:t>
            </a:r>
          </a:p>
        </p:txBody>
      </p:sp>
      <p:pic>
        <p:nvPicPr>
          <p:cNvPr id="24" name="図 23">
            <a:extLst>
              <a:ext uri="{FF2B5EF4-FFF2-40B4-BE49-F238E27FC236}">
                <a16:creationId xmlns:a16="http://schemas.microsoft.com/office/drawing/2014/main" id="{EBE0935D-7A9E-9A47-9356-C5C7A18438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5561" y="1366120"/>
            <a:ext cx="546325" cy="319575"/>
          </a:xfrm>
          <a:prstGeom prst="rect">
            <a:avLst/>
          </a:prstGeom>
        </p:spPr>
      </p:pic>
      <p:pic>
        <p:nvPicPr>
          <p:cNvPr id="25" name="図 24">
            <a:extLst>
              <a:ext uri="{FF2B5EF4-FFF2-40B4-BE49-F238E27FC236}">
                <a16:creationId xmlns:a16="http://schemas.microsoft.com/office/drawing/2014/main" id="{C461900A-5A9C-5E43-AAC2-9CCDE82F26E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3505" y="1331790"/>
            <a:ext cx="694684" cy="406358"/>
          </a:xfrm>
          <a:prstGeom prst="rect">
            <a:avLst/>
          </a:prstGeom>
        </p:spPr>
      </p:pic>
      <p:sp>
        <p:nvSpPr>
          <p:cNvPr id="27" name="正方形/長方形 26">
            <a:extLst>
              <a:ext uri="{FF2B5EF4-FFF2-40B4-BE49-F238E27FC236}">
                <a16:creationId xmlns:a16="http://schemas.microsoft.com/office/drawing/2014/main" id="{123EDEE3-2BE3-C248-8B8A-E841ED4B2F32}"/>
              </a:ext>
            </a:extLst>
          </p:cNvPr>
          <p:cNvSpPr/>
          <p:nvPr/>
        </p:nvSpPr>
        <p:spPr bwMode="auto">
          <a:xfrm>
            <a:off x="3537561" y="1384182"/>
            <a:ext cx="2143088"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8" name="正方形/長方形 27">
            <a:extLst>
              <a:ext uri="{FF2B5EF4-FFF2-40B4-BE49-F238E27FC236}">
                <a16:creationId xmlns:a16="http://schemas.microsoft.com/office/drawing/2014/main" id="{7D100814-E4BD-2345-A6D7-88FAD52DEB51}"/>
              </a:ext>
            </a:extLst>
          </p:cNvPr>
          <p:cNvSpPr/>
          <p:nvPr/>
        </p:nvSpPr>
        <p:spPr>
          <a:xfrm>
            <a:off x="3549328" y="1398253"/>
            <a:ext cx="2239716" cy="577081"/>
          </a:xfrm>
          <a:prstGeom prst="rect">
            <a:avLst/>
          </a:prstGeom>
          <a:ln>
            <a:noFill/>
          </a:ln>
        </p:spPr>
        <p:txBody>
          <a:bodyPr wrap="none">
            <a:spAutoFit/>
          </a:bodyPr>
          <a:lstStyle/>
          <a:p>
            <a:r>
              <a:rPr lang="en-US" altLang="ja-JP" sz="1050" dirty="0">
                <a:latin typeface="+mn-ea"/>
                <a:cs typeface="Meiryo UI" pitchFamily="50" charset="-128"/>
              </a:rPr>
              <a:t>Yahoo!</a:t>
            </a:r>
            <a:r>
              <a:rPr lang="ja-JP" altLang="en-US" sz="1050" dirty="0">
                <a:latin typeface="+mn-ea"/>
                <a:cs typeface="Meiryo UI" pitchFamily="50" charset="-128"/>
              </a:rPr>
              <a:t>ディスプレイ広告</a:t>
            </a:r>
            <a:r>
              <a:rPr lang="ja-JP" altLang="en-US" sz="1050" dirty="0">
                <a:latin typeface="+mn-ea"/>
              </a:rPr>
              <a:t>を</a:t>
            </a:r>
            <a:endParaRPr lang="en-US" altLang="ja-JP" sz="1050" dirty="0">
              <a:latin typeface="+mn-ea"/>
            </a:endParaRPr>
          </a:p>
          <a:p>
            <a:r>
              <a:rPr lang="en-US" altLang="ja-JP" sz="1050" dirty="0">
                <a:latin typeface="+mn-ea"/>
              </a:rPr>
              <a:t>1500</a:t>
            </a:r>
            <a:r>
              <a:rPr lang="ja-JP" altLang="en-US" sz="1050">
                <a:latin typeface="+mn-ea"/>
              </a:rPr>
              <a:t>万円</a:t>
            </a:r>
            <a:r>
              <a:rPr lang="en-US" altLang="ja-JP" sz="1050" dirty="0">
                <a:latin typeface="+mn-ea"/>
              </a:rPr>
              <a:t>(</a:t>
            </a:r>
            <a:r>
              <a:rPr lang="ja-JP" altLang="en-US" sz="1050">
                <a:latin typeface="+mn-ea"/>
              </a:rPr>
              <a:t>ネット</a:t>
            </a:r>
            <a:r>
              <a:rPr lang="en-US" altLang="ja-JP" sz="1050" dirty="0">
                <a:latin typeface="+mn-ea"/>
              </a:rPr>
              <a:t>)〜</a:t>
            </a:r>
            <a:r>
              <a:rPr lang="ja-JP" altLang="en-US" sz="1050">
                <a:latin typeface="+mn-ea"/>
              </a:rPr>
              <a:t>分掲載</a:t>
            </a:r>
            <a:endParaRPr lang="en-US" altLang="ja-JP" sz="1050" dirty="0">
              <a:latin typeface="+mn-ea"/>
            </a:endParaRPr>
          </a:p>
          <a:p>
            <a:r>
              <a:rPr lang="en-US" altLang="ja-JP" sz="1050" dirty="0">
                <a:latin typeface="+mn-ea"/>
              </a:rPr>
              <a:t>※</a:t>
            </a:r>
            <a:r>
              <a:rPr lang="ja-JP" altLang="en-US" sz="1050">
                <a:latin typeface="+mn-ea"/>
              </a:rPr>
              <a:t>予約型は</a:t>
            </a:r>
            <a:r>
              <a:rPr lang="en-US" altLang="ja-JP" sz="1050" dirty="0">
                <a:latin typeface="+mn-ea"/>
              </a:rPr>
              <a:t>1,875</a:t>
            </a:r>
            <a:r>
              <a:rPr lang="ja-JP" altLang="en-US" sz="1050">
                <a:latin typeface="+mn-ea"/>
              </a:rPr>
              <a:t>万円</a:t>
            </a:r>
            <a:r>
              <a:rPr lang="en-US" altLang="ja-JP" sz="1050" dirty="0">
                <a:latin typeface="+mn-ea"/>
              </a:rPr>
              <a:t>(</a:t>
            </a:r>
            <a:r>
              <a:rPr lang="ja-JP" altLang="en-US" sz="1050">
                <a:latin typeface="+mn-ea"/>
              </a:rPr>
              <a:t>グロス）</a:t>
            </a:r>
            <a:r>
              <a:rPr lang="en-US" altLang="ja-JP" sz="1050" dirty="0">
                <a:latin typeface="+mn-ea"/>
              </a:rPr>
              <a:t>〜</a:t>
            </a:r>
            <a:endParaRPr lang="ja-JP" altLang="en-US" sz="1050" dirty="0">
              <a:latin typeface="+mn-ea"/>
            </a:endParaRPr>
          </a:p>
        </p:txBody>
      </p:sp>
      <p:sp>
        <p:nvSpPr>
          <p:cNvPr id="30" name="正方形/長方形 29">
            <a:extLst>
              <a:ext uri="{FF2B5EF4-FFF2-40B4-BE49-F238E27FC236}">
                <a16:creationId xmlns:a16="http://schemas.microsoft.com/office/drawing/2014/main" id="{CCA373DC-2596-4846-92CC-B294AEF71550}"/>
              </a:ext>
            </a:extLst>
          </p:cNvPr>
          <p:cNvSpPr/>
          <p:nvPr/>
        </p:nvSpPr>
        <p:spPr bwMode="auto">
          <a:xfrm>
            <a:off x="3553645" y="2610062"/>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1" name="正方形/長方形 30">
            <a:extLst>
              <a:ext uri="{FF2B5EF4-FFF2-40B4-BE49-F238E27FC236}">
                <a16:creationId xmlns:a16="http://schemas.microsoft.com/office/drawing/2014/main" id="{663A6D8B-DA51-A94D-A052-4A406D6C43D3}"/>
              </a:ext>
            </a:extLst>
          </p:cNvPr>
          <p:cNvSpPr/>
          <p:nvPr/>
        </p:nvSpPr>
        <p:spPr>
          <a:xfrm>
            <a:off x="3552774" y="2661671"/>
            <a:ext cx="889987" cy="261610"/>
          </a:xfrm>
          <a:prstGeom prst="rect">
            <a:avLst/>
          </a:prstGeom>
        </p:spPr>
        <p:txBody>
          <a:bodyPr wrap="none">
            <a:spAutoFit/>
          </a:bodyPr>
          <a:lstStyle/>
          <a:p>
            <a:r>
              <a:rPr lang="ja-JP" altLang="en-US" sz="1100" b="1">
                <a:solidFill>
                  <a:schemeClr val="bg1"/>
                </a:solidFill>
                <a:latin typeface="+mn-ea"/>
              </a:rPr>
              <a:t>編集誘導①</a:t>
            </a:r>
            <a:endParaRPr lang="ja-JP" altLang="en-US" sz="1100" b="1" dirty="0">
              <a:solidFill>
                <a:schemeClr val="bg1"/>
              </a:solidFill>
              <a:latin typeface="+mn-ea"/>
            </a:endParaRPr>
          </a:p>
        </p:txBody>
      </p:sp>
      <p:sp>
        <p:nvSpPr>
          <p:cNvPr id="33" name="正方形/長方形 32">
            <a:extLst>
              <a:ext uri="{FF2B5EF4-FFF2-40B4-BE49-F238E27FC236}">
                <a16:creationId xmlns:a16="http://schemas.microsoft.com/office/drawing/2014/main" id="{FEC80301-DB9B-AC4B-8024-DE573E5E7AAA}"/>
              </a:ext>
            </a:extLst>
          </p:cNvPr>
          <p:cNvSpPr/>
          <p:nvPr/>
        </p:nvSpPr>
        <p:spPr>
          <a:xfrm>
            <a:off x="3514121" y="2933016"/>
            <a:ext cx="2371162" cy="415498"/>
          </a:xfrm>
          <a:prstGeom prst="rect">
            <a:avLst/>
          </a:prstGeom>
        </p:spPr>
        <p:txBody>
          <a:bodyPr wrap="none">
            <a:spAutoFit/>
          </a:bodyPr>
          <a:lstStyle/>
          <a:p>
            <a:r>
              <a:rPr lang="ja-JP" altLang="en-US" sz="1050" dirty="0">
                <a:latin typeface="+mn-ea"/>
              </a:rPr>
              <a:t>トップ</a:t>
            </a:r>
            <a:endParaRPr lang="en-US" altLang="ja-JP" sz="1050" dirty="0">
              <a:latin typeface="+mn-ea"/>
            </a:endParaRPr>
          </a:p>
          <a:p>
            <a:r>
              <a:rPr lang="ja-JP" altLang="en-US" sz="1050" dirty="0">
                <a:latin typeface="+mn-ea"/>
              </a:rPr>
              <a:t>・大枠：</a:t>
            </a:r>
            <a:r>
              <a:rPr lang="en-US" altLang="ja-JP" sz="1050" dirty="0">
                <a:latin typeface="+mn-ea"/>
              </a:rPr>
              <a:t>3</a:t>
            </a:r>
            <a:r>
              <a:rPr lang="ja-JP" altLang="en-US" sz="1050" dirty="0">
                <a:latin typeface="+mn-ea"/>
              </a:rPr>
              <a:t>日間　・小枠：</a:t>
            </a:r>
            <a:r>
              <a:rPr lang="en-US" altLang="ja-JP" sz="1050" dirty="0">
                <a:latin typeface="+mn-ea"/>
              </a:rPr>
              <a:t>1</a:t>
            </a:r>
            <a:r>
              <a:rPr lang="ja-JP" altLang="en-US" sz="1050" dirty="0">
                <a:latin typeface="+mn-ea"/>
              </a:rPr>
              <a:t>ヶ月間　</a:t>
            </a:r>
            <a:endParaRPr lang="en-US" altLang="ja-JP" sz="1050" dirty="0">
              <a:latin typeface="+mn-ea"/>
            </a:endParaRPr>
          </a:p>
        </p:txBody>
      </p:sp>
      <p:sp>
        <p:nvSpPr>
          <p:cNvPr id="34" name="正方形/長方形 33">
            <a:extLst>
              <a:ext uri="{FF2B5EF4-FFF2-40B4-BE49-F238E27FC236}">
                <a16:creationId xmlns:a16="http://schemas.microsoft.com/office/drawing/2014/main" id="{DBDB7308-C557-8049-AEE6-723CEBE09CD9}"/>
              </a:ext>
            </a:extLst>
          </p:cNvPr>
          <p:cNvSpPr/>
          <p:nvPr/>
        </p:nvSpPr>
        <p:spPr>
          <a:xfrm>
            <a:off x="10552396" y="3757416"/>
            <a:ext cx="1046788" cy="577081"/>
          </a:xfrm>
          <a:prstGeom prst="rect">
            <a:avLst/>
          </a:prstGeom>
        </p:spPr>
        <p:txBody>
          <a:bodyPr wrap="square">
            <a:spAutoFit/>
          </a:bodyPr>
          <a:lstStyle/>
          <a:p>
            <a:r>
              <a:rPr lang="en-US" altLang="ja-JP" sz="1050" dirty="0">
                <a:solidFill>
                  <a:schemeClr val="accent3"/>
                </a:solidFill>
                <a:latin typeface="+mn-ea"/>
              </a:rPr>
              <a:t>※</a:t>
            </a:r>
            <a:r>
              <a:rPr lang="ja-JP" altLang="en-US" sz="1050" dirty="0">
                <a:solidFill>
                  <a:schemeClr val="accent3"/>
                </a:solidFill>
                <a:latin typeface="+mn-ea"/>
              </a:rPr>
              <a:t>リンク先は</a:t>
            </a:r>
            <a:r>
              <a:rPr lang="en-US" altLang="ja-JP" sz="1050" dirty="0">
                <a:solidFill>
                  <a:schemeClr val="accent3"/>
                </a:solidFill>
                <a:latin typeface="+mn-ea"/>
              </a:rPr>
              <a:t>SDGs</a:t>
            </a:r>
            <a:r>
              <a:rPr lang="ja-JP" altLang="en-US" sz="1050" dirty="0">
                <a:solidFill>
                  <a:schemeClr val="accent3"/>
                </a:solidFill>
                <a:latin typeface="+mn-ea"/>
              </a:rPr>
              <a:t>関連ページに限定</a:t>
            </a:r>
          </a:p>
        </p:txBody>
      </p:sp>
      <p:sp>
        <p:nvSpPr>
          <p:cNvPr id="35" name="正方形/長方形 34">
            <a:extLst>
              <a:ext uri="{FF2B5EF4-FFF2-40B4-BE49-F238E27FC236}">
                <a16:creationId xmlns:a16="http://schemas.microsoft.com/office/drawing/2014/main" id="{3EDAC0D5-8D0A-904D-B8F5-A42D70290334}"/>
              </a:ext>
            </a:extLst>
          </p:cNvPr>
          <p:cNvSpPr/>
          <p:nvPr/>
        </p:nvSpPr>
        <p:spPr>
          <a:xfrm>
            <a:off x="3872577" y="3845207"/>
            <a:ext cx="1261884" cy="276999"/>
          </a:xfrm>
          <a:prstGeom prst="rect">
            <a:avLst/>
          </a:prstGeom>
        </p:spPr>
        <p:txBody>
          <a:bodyPr wrap="none">
            <a:spAutoFit/>
          </a:bodyPr>
          <a:lstStyle/>
          <a:p>
            <a:r>
              <a:rPr lang="ja-JP" altLang="en-US" sz="1200" b="1" dirty="0">
                <a:solidFill>
                  <a:schemeClr val="bg1"/>
                </a:solidFill>
                <a:latin typeface="+mn-ea"/>
              </a:rPr>
              <a:t>協賛メニュー④</a:t>
            </a:r>
          </a:p>
        </p:txBody>
      </p:sp>
      <p:cxnSp>
        <p:nvCxnSpPr>
          <p:cNvPr id="36" name="直線矢印コネクタ 35">
            <a:extLst>
              <a:ext uri="{FF2B5EF4-FFF2-40B4-BE49-F238E27FC236}">
                <a16:creationId xmlns:a16="http://schemas.microsoft.com/office/drawing/2014/main" id="{7CE95135-01B3-2048-B06E-7E899251AE47}"/>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695D5EE6-7064-B042-BD88-E49D898A4AD2}"/>
              </a:ext>
            </a:extLst>
          </p:cNvPr>
          <p:cNvSpPr/>
          <p:nvPr/>
        </p:nvSpPr>
        <p:spPr bwMode="auto">
          <a:xfrm>
            <a:off x="1341016" y="3082641"/>
            <a:ext cx="1129779" cy="788248"/>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編集</a:t>
            </a:r>
            <a:r>
              <a:rPr kumimoji="0" lang="ja-JP" altLang="en-US" sz="1050" b="1" kern="0" dirty="0">
                <a:solidFill>
                  <a:schemeClr val="accent3"/>
                </a:solidFill>
                <a:latin typeface="+mn-ea"/>
                <a:cs typeface="Verdana" pitchFamily="34" charset="0"/>
              </a:rPr>
              <a:t>誘導</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（大</a:t>
            </a:r>
            <a:r>
              <a:rPr kumimoji="0" lang="ja-JP" altLang="en-US" sz="1000" b="1" i="0" u="none" strike="noStrike" kern="0" cap="none" spc="0" normalizeH="0" baseline="0" noProof="0" dirty="0">
                <a:ln>
                  <a:noFill/>
                </a:ln>
                <a:solidFill>
                  <a:schemeClr val="accent3"/>
                </a:solidFill>
                <a:effectLst/>
                <a:uLnTx/>
                <a:uFillTx/>
                <a:latin typeface="+mn-ea"/>
                <a:cs typeface="Verdana" pitchFamily="34" charset="0"/>
              </a:rPr>
              <a:t>）</a:t>
            </a:r>
            <a:endParaRPr kumimoji="0" lang="en-US" altLang="ja-JP" sz="1000" b="1" i="0" u="none" strike="noStrike" kern="0" cap="none" spc="0" normalizeH="0" baseline="0" noProof="0" dirty="0">
              <a:ln>
                <a:noFill/>
              </a:ln>
              <a:solidFill>
                <a:schemeClr val="accent3"/>
              </a:solidFill>
              <a:effectLst/>
              <a:uLnTx/>
              <a:uFillTx/>
              <a:latin typeface="+mn-ea"/>
              <a:cs typeface="Verdana" pitchFamily="34" charset="0"/>
            </a:endParaRPr>
          </a:p>
        </p:txBody>
      </p:sp>
      <p:sp>
        <p:nvSpPr>
          <p:cNvPr id="38" name="正方形/長方形 37">
            <a:extLst>
              <a:ext uri="{FF2B5EF4-FFF2-40B4-BE49-F238E27FC236}">
                <a16:creationId xmlns:a16="http://schemas.microsoft.com/office/drawing/2014/main" id="{1DDA58C2-4092-A94A-B534-B9662FEC4895}"/>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accent3"/>
                </a:solidFill>
                <a:latin typeface="+mn-ea"/>
              </a:rPr>
              <a:t>Yahoo</a:t>
            </a:r>
            <a:r>
              <a:rPr lang="en-US" altLang="ja-JP" sz="1100" dirty="0">
                <a:solidFill>
                  <a:schemeClr val="accent3"/>
                </a:solidFill>
                <a:latin typeface="+mn-ea"/>
              </a:rPr>
              <a:t>! JAPAN</a:t>
            </a:r>
            <a:r>
              <a:rPr lang="ja-JP" altLang="en-US" sz="1100">
                <a:solidFill>
                  <a:schemeClr val="accent3"/>
                </a:solidFill>
                <a:latin typeface="+mn-ea"/>
              </a:rPr>
              <a:t> </a:t>
            </a:r>
            <a:r>
              <a:rPr kumimoji="1" lang="en-US" altLang="ja-JP" sz="1100" dirty="0">
                <a:solidFill>
                  <a:schemeClr val="accent3"/>
                </a:solidFill>
                <a:latin typeface="+mn-ea"/>
              </a:rPr>
              <a:t>SDGs </a:t>
            </a:r>
            <a:r>
              <a:rPr kumimoji="1" lang="ja-JP" altLang="en-US" sz="1100">
                <a:solidFill>
                  <a:schemeClr val="accent3"/>
                </a:solidFill>
                <a:latin typeface="+mn-ea"/>
              </a:rPr>
              <a:t>トップページ</a:t>
            </a:r>
            <a:endParaRPr kumimoji="1" lang="ja-JP" altLang="en-US" sz="1100" dirty="0">
              <a:solidFill>
                <a:schemeClr val="accent3"/>
              </a:solidFill>
              <a:latin typeface="+mn-ea"/>
            </a:endParaRPr>
          </a:p>
        </p:txBody>
      </p:sp>
      <p:sp>
        <p:nvSpPr>
          <p:cNvPr id="39" name="正方形/長方形 38">
            <a:extLst>
              <a:ext uri="{FF2B5EF4-FFF2-40B4-BE49-F238E27FC236}">
                <a16:creationId xmlns:a16="http://schemas.microsoft.com/office/drawing/2014/main" id="{67B62FC7-CB3F-0145-A06E-699BB7BE42DA}"/>
              </a:ext>
            </a:extLst>
          </p:cNvPr>
          <p:cNvSpPr/>
          <p:nvPr/>
        </p:nvSpPr>
        <p:spPr>
          <a:xfrm>
            <a:off x="813403" y="2407994"/>
            <a:ext cx="1057130" cy="261610"/>
          </a:xfrm>
          <a:prstGeom prst="rect">
            <a:avLst/>
          </a:prstGeom>
        </p:spPr>
        <p:txBody>
          <a:bodyPr wrap="square">
            <a:spAutoFit/>
          </a:bodyPr>
          <a:lstStyle/>
          <a:p>
            <a:pPr lvl="0"/>
            <a:r>
              <a:rPr kumimoji="0" lang="ja-JP" altLang="en-US" sz="1100" kern="0" dirty="0">
                <a:solidFill>
                  <a:schemeClr val="accent3"/>
                </a:solidFill>
                <a:latin typeface="+mn-ea"/>
                <a:cs typeface="Verdana" pitchFamily="34" charset="0"/>
              </a:rPr>
              <a:t>■</a:t>
            </a:r>
            <a:r>
              <a:rPr kumimoji="0" lang="en-US" altLang="ja-JP" sz="1100" kern="0" dirty="0">
                <a:solidFill>
                  <a:schemeClr val="accent3"/>
                </a:solidFill>
                <a:latin typeface="+mn-ea"/>
                <a:cs typeface="Verdana" pitchFamily="34" charset="0"/>
              </a:rPr>
              <a:t>PC</a:t>
            </a:r>
            <a:endParaRPr kumimoji="0" lang="ja-JP" altLang="en-US" sz="1100" kern="0" dirty="0">
              <a:solidFill>
                <a:schemeClr val="accent3"/>
              </a:solidFill>
              <a:latin typeface="+mn-ea"/>
              <a:cs typeface="Verdana" pitchFamily="34" charset="0"/>
            </a:endParaRPr>
          </a:p>
        </p:txBody>
      </p:sp>
      <p:sp>
        <p:nvSpPr>
          <p:cNvPr id="40" name="正方形/長方形 39">
            <a:extLst>
              <a:ext uri="{FF2B5EF4-FFF2-40B4-BE49-F238E27FC236}">
                <a16:creationId xmlns:a16="http://schemas.microsoft.com/office/drawing/2014/main" id="{686ED5A6-F34E-9F4B-9870-CFEDA6738BB5}"/>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dirty="0">
                <a:solidFill>
                  <a:schemeClr val="accent3"/>
                </a:solidFill>
                <a:latin typeface="+mn-ea"/>
              </a:rPr>
              <a:t>※</a:t>
            </a:r>
            <a:r>
              <a:rPr kumimoji="1" lang="ja-JP" altLang="en-US" sz="1100" dirty="0">
                <a:solidFill>
                  <a:schemeClr val="accent3"/>
                </a:solidFill>
                <a:latin typeface="+mn-ea"/>
              </a:rPr>
              <a:t>編集誘導</a:t>
            </a:r>
            <a:r>
              <a:rPr lang="en-US" altLang="ja-JP" sz="1100" dirty="0">
                <a:solidFill>
                  <a:schemeClr val="accent3"/>
                </a:solidFill>
                <a:latin typeface="+mn-ea"/>
              </a:rPr>
              <a:t>①②</a:t>
            </a:r>
            <a:r>
              <a:rPr lang="ja-JP" altLang="en-US" sz="1100" dirty="0">
                <a:solidFill>
                  <a:schemeClr val="accent3"/>
                </a:solidFill>
                <a:latin typeface="+mn-ea"/>
              </a:rPr>
              <a:t>は</a:t>
            </a:r>
            <a:r>
              <a:rPr kumimoji="1" lang="ja-JP" altLang="en-US" sz="1100" dirty="0">
                <a:solidFill>
                  <a:schemeClr val="accent3"/>
                </a:solidFill>
                <a:latin typeface="+mn-ea"/>
              </a:rPr>
              <a:t>スマートフォン（</a:t>
            </a:r>
            <a:r>
              <a:rPr kumimoji="1" lang="en-US" altLang="ja-JP" sz="1100" dirty="0">
                <a:solidFill>
                  <a:schemeClr val="accent3"/>
                </a:solidFill>
                <a:latin typeface="+mn-ea"/>
              </a:rPr>
              <a:t>SP</a:t>
            </a:r>
            <a:r>
              <a:rPr kumimoji="1" lang="ja-JP" altLang="en-US" sz="1100" dirty="0">
                <a:solidFill>
                  <a:schemeClr val="accent3"/>
                </a:solidFill>
                <a:latin typeface="+mn-ea"/>
              </a:rPr>
              <a:t>）版からも誘導がございます。</a:t>
            </a:r>
          </a:p>
        </p:txBody>
      </p:sp>
      <p:sp>
        <p:nvSpPr>
          <p:cNvPr id="42" name="正方形/長方形 41">
            <a:extLst>
              <a:ext uri="{FF2B5EF4-FFF2-40B4-BE49-F238E27FC236}">
                <a16:creationId xmlns:a16="http://schemas.microsoft.com/office/drawing/2014/main" id="{4AE63C29-B7FE-E64D-AB5D-F9CCBDF2B28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endParaRPr lang="ja-JP" altLang="en-US" sz="1100" b="1" dirty="0">
              <a:solidFill>
                <a:schemeClr val="bg1"/>
              </a:solidFill>
              <a:latin typeface="+mn-ea"/>
            </a:endParaRPr>
          </a:p>
        </p:txBody>
      </p:sp>
      <p:sp>
        <p:nvSpPr>
          <p:cNvPr id="44" name="正方形/長方形 43">
            <a:extLst>
              <a:ext uri="{FF2B5EF4-FFF2-40B4-BE49-F238E27FC236}">
                <a16:creationId xmlns:a16="http://schemas.microsoft.com/office/drawing/2014/main" id="{17B46F30-1BB8-E147-B489-694C372F0156}"/>
              </a:ext>
            </a:extLst>
          </p:cNvPr>
          <p:cNvSpPr/>
          <p:nvPr/>
        </p:nvSpPr>
        <p:spPr>
          <a:xfrm>
            <a:off x="3555434" y="4525982"/>
            <a:ext cx="2339102" cy="900246"/>
          </a:xfrm>
          <a:prstGeom prst="rect">
            <a:avLst/>
          </a:prstGeom>
        </p:spPr>
        <p:txBody>
          <a:bodyPr wrap="none">
            <a:spAutoFit/>
          </a:bodyPr>
          <a:lstStyle/>
          <a:p>
            <a:r>
              <a:rPr lang="ja-JP" altLang="en-US" sz="1050" dirty="0">
                <a:solidFill>
                  <a:schemeClr val="accent3"/>
                </a:solidFill>
                <a:latin typeface="+mn-ea"/>
              </a:rPr>
              <a:t>中面（記事ページ）</a:t>
            </a:r>
            <a:endParaRPr lang="en-US" altLang="ja-JP" sz="1050" dirty="0">
              <a:solidFill>
                <a:schemeClr val="accent3"/>
              </a:solidFill>
              <a:latin typeface="+mn-ea"/>
            </a:endParaRPr>
          </a:p>
          <a:p>
            <a:r>
              <a:rPr lang="en-US" altLang="ja-JP" sz="1050" dirty="0">
                <a:solidFill>
                  <a:schemeClr val="accent3"/>
                </a:solidFill>
                <a:latin typeface="+mn-ea"/>
              </a:rPr>
              <a:t>PC</a:t>
            </a:r>
            <a:r>
              <a:rPr lang="ja-JP" altLang="en-US" sz="1050" dirty="0">
                <a:solidFill>
                  <a:schemeClr val="accent3"/>
                </a:solidFill>
                <a:latin typeface="+mn-ea"/>
              </a:rPr>
              <a:t>はページ上部、</a:t>
            </a:r>
            <a:r>
              <a:rPr lang="en-US" altLang="ja-JP" sz="1050" dirty="0">
                <a:solidFill>
                  <a:schemeClr val="accent3"/>
                </a:solidFill>
                <a:latin typeface="+mn-ea"/>
              </a:rPr>
              <a:t>SP</a:t>
            </a:r>
            <a:r>
              <a:rPr lang="ja-JP" altLang="en-US" sz="1050">
                <a:solidFill>
                  <a:schemeClr val="accent3"/>
                </a:solidFill>
                <a:latin typeface="+mn-ea"/>
              </a:rPr>
              <a:t>は記事下</a:t>
            </a:r>
            <a:endParaRPr lang="en-US" altLang="ja-JP" sz="1050" dirty="0">
              <a:solidFill>
                <a:schemeClr val="accent3"/>
              </a:solidFill>
              <a:latin typeface="+mn-ea"/>
            </a:endParaRPr>
          </a:p>
          <a:p>
            <a:r>
              <a:rPr lang="ja-JP" altLang="en-US" sz="1050">
                <a:solidFill>
                  <a:schemeClr val="accent3"/>
                </a:solidFill>
                <a:latin typeface="+mn-ea"/>
              </a:rPr>
              <a:t>：</a:t>
            </a:r>
            <a:r>
              <a:rPr lang="en-US" altLang="ja-JP" sz="1050" dirty="0">
                <a:solidFill>
                  <a:schemeClr val="accent3"/>
                </a:solidFill>
                <a:latin typeface="+mn-ea"/>
              </a:rPr>
              <a:t>1</a:t>
            </a:r>
            <a:r>
              <a:rPr lang="ja-JP" altLang="en-US" sz="1050" dirty="0">
                <a:solidFill>
                  <a:schemeClr val="accent3"/>
                </a:solidFill>
                <a:latin typeface="+mn-ea"/>
              </a:rPr>
              <a:t>ヶ月</a:t>
            </a:r>
            <a:endParaRPr lang="en-US" altLang="ja-JP" sz="1050" dirty="0">
              <a:solidFill>
                <a:schemeClr val="accent3"/>
              </a:solidFill>
              <a:latin typeface="+mn-ea"/>
            </a:endParaRPr>
          </a:p>
          <a:p>
            <a:r>
              <a:rPr lang="en-US" altLang="ja-JP" sz="1050" dirty="0">
                <a:solidFill>
                  <a:schemeClr val="accent3"/>
                </a:solidFill>
                <a:latin typeface="+mn-ea"/>
              </a:rPr>
              <a:t>※</a:t>
            </a:r>
            <a:r>
              <a:rPr lang="ja-JP" altLang="en-US" sz="1050" dirty="0">
                <a:solidFill>
                  <a:schemeClr val="accent3"/>
                </a:solidFill>
                <a:latin typeface="+mn-ea"/>
              </a:rPr>
              <a:t>同期間に複数社がご協賛の場合、</a:t>
            </a:r>
            <a:endParaRPr lang="en-US" altLang="ja-JP" sz="1050" dirty="0">
              <a:solidFill>
                <a:schemeClr val="accent3"/>
              </a:solidFill>
              <a:latin typeface="+mn-ea"/>
            </a:endParaRPr>
          </a:p>
          <a:p>
            <a:r>
              <a:rPr lang="ja-JP" altLang="en-US" sz="1050" dirty="0">
                <a:solidFill>
                  <a:schemeClr val="accent3"/>
                </a:solidFill>
                <a:latin typeface="+mn-ea"/>
              </a:rPr>
              <a:t>複数枠でローテーション掲載</a:t>
            </a:r>
            <a:endParaRPr lang="en-US" altLang="ja-JP" sz="1050" dirty="0">
              <a:solidFill>
                <a:schemeClr val="accent3"/>
              </a:solidFill>
              <a:latin typeface="+mn-ea"/>
            </a:endParaRPr>
          </a:p>
        </p:txBody>
      </p:sp>
      <p:sp>
        <p:nvSpPr>
          <p:cNvPr id="46" name="正方形/長方形 45">
            <a:extLst>
              <a:ext uri="{FF2B5EF4-FFF2-40B4-BE49-F238E27FC236}">
                <a16:creationId xmlns:a16="http://schemas.microsoft.com/office/drawing/2014/main" id="{F3B0FA85-55BE-334F-93E1-06AE434056A0}"/>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dirty="0">
                <a:solidFill>
                  <a:schemeClr val="bg1"/>
                </a:solidFill>
                <a:latin typeface="+mn-ea"/>
              </a:rPr>
              <a:t>③</a:t>
            </a:r>
            <a:endParaRPr lang="ja-JP" altLang="en-US" sz="1100" b="1" dirty="0">
              <a:solidFill>
                <a:schemeClr val="bg1"/>
              </a:solidFill>
              <a:latin typeface="+mn-ea"/>
            </a:endParaRPr>
          </a:p>
        </p:txBody>
      </p:sp>
      <p:sp>
        <p:nvSpPr>
          <p:cNvPr id="47" name="正方形/長方形 46">
            <a:extLst>
              <a:ext uri="{FF2B5EF4-FFF2-40B4-BE49-F238E27FC236}">
                <a16:creationId xmlns:a16="http://schemas.microsoft.com/office/drawing/2014/main" id="{69F1367B-1226-F649-B617-62D88C5449A3}"/>
              </a:ext>
            </a:extLst>
          </p:cNvPr>
          <p:cNvSpPr/>
          <p:nvPr/>
        </p:nvSpPr>
        <p:spPr bwMode="auto">
          <a:xfrm>
            <a:off x="3567340" y="5769828"/>
            <a:ext cx="2148800"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8" name="正方形/長方形 47">
            <a:extLst>
              <a:ext uri="{FF2B5EF4-FFF2-40B4-BE49-F238E27FC236}">
                <a16:creationId xmlns:a16="http://schemas.microsoft.com/office/drawing/2014/main" id="{D5419CF8-8BFA-0E4F-9808-9909C615C1CB}"/>
              </a:ext>
            </a:extLst>
          </p:cNvPr>
          <p:cNvSpPr/>
          <p:nvPr/>
        </p:nvSpPr>
        <p:spPr>
          <a:xfrm>
            <a:off x="3572362" y="5809182"/>
            <a:ext cx="1172116" cy="261610"/>
          </a:xfrm>
          <a:prstGeom prst="rect">
            <a:avLst/>
          </a:prstGeom>
        </p:spPr>
        <p:txBody>
          <a:bodyPr wrap="none">
            <a:spAutoFit/>
          </a:bodyPr>
          <a:lstStyle/>
          <a:p>
            <a:r>
              <a:rPr lang="ja-JP" altLang="en-US" sz="1100" dirty="0">
                <a:latin typeface="+mn-ea"/>
              </a:rPr>
              <a:t>メールマガジン</a:t>
            </a:r>
            <a:endParaRPr lang="en-US" altLang="ja-JP" sz="1100" dirty="0">
              <a:latin typeface="+mn-ea"/>
            </a:endParaRPr>
          </a:p>
        </p:txBody>
      </p:sp>
      <p:sp>
        <p:nvSpPr>
          <p:cNvPr id="49" name="正方形/長方形 48">
            <a:extLst>
              <a:ext uri="{FF2B5EF4-FFF2-40B4-BE49-F238E27FC236}">
                <a16:creationId xmlns:a16="http://schemas.microsoft.com/office/drawing/2014/main" id="{545289F3-5D90-894A-B14A-1B89B2DA292C}"/>
              </a:ext>
            </a:extLst>
          </p:cNvPr>
          <p:cNvSpPr/>
          <p:nvPr/>
        </p:nvSpPr>
        <p:spPr>
          <a:xfrm>
            <a:off x="302554" y="6241603"/>
            <a:ext cx="9908246" cy="577081"/>
          </a:xfrm>
          <a:prstGeom prst="rect">
            <a:avLst/>
          </a:prstGeom>
        </p:spPr>
        <p:txBody>
          <a:bodyPr wrap="square">
            <a:spAutoFit/>
          </a:bodyPr>
          <a:lstStyle/>
          <a:p>
            <a:r>
              <a:rPr lang="en-US" altLang="ja-JP" sz="1050" dirty="0">
                <a:solidFill>
                  <a:schemeClr val="accent3"/>
                </a:solidFill>
                <a:latin typeface="+mn-ea"/>
              </a:rPr>
              <a:t>※</a:t>
            </a:r>
            <a:r>
              <a:rPr lang="ja-JP" altLang="en-US" sz="1050" dirty="0">
                <a:solidFill>
                  <a:schemeClr val="accent3"/>
                </a:solidFill>
                <a:latin typeface="+mn-ea"/>
              </a:rPr>
              <a:t>編集</a:t>
            </a:r>
            <a:r>
              <a:rPr lang="ja-JP" altLang="en-US" sz="1050" i="1" dirty="0">
                <a:solidFill>
                  <a:schemeClr val="accent3"/>
                </a:solidFill>
                <a:latin typeface="+mn-ea"/>
              </a:rPr>
              <a:t>誘導、スポンサードコンテンツとも</a:t>
            </a:r>
            <a:r>
              <a:rPr lang="ja-JP" altLang="en-US" sz="1050" dirty="0">
                <a:solidFill>
                  <a:schemeClr val="accent3"/>
                </a:solidFill>
                <a:latin typeface="+mn-ea"/>
              </a:rPr>
              <a:t>「提供：協賛社名」等のクレジットが入ります。また、期間中の内容変更・更新は不可となります</a:t>
            </a:r>
            <a:endParaRPr lang="en-US" altLang="ja-JP" sz="1050" dirty="0">
              <a:solidFill>
                <a:schemeClr val="accent3"/>
              </a:solidFill>
              <a:latin typeface="+mn-ea"/>
            </a:endParaRPr>
          </a:p>
          <a:p>
            <a:r>
              <a:rPr lang="en-US" altLang="ja-JP" sz="1050" i="1" dirty="0">
                <a:solidFill>
                  <a:schemeClr val="accent3"/>
                </a:solidFill>
                <a:latin typeface="+mn-ea"/>
              </a:rPr>
              <a:t>※</a:t>
            </a:r>
            <a:r>
              <a:rPr lang="ja-JP" altLang="en-US" sz="1050" dirty="0">
                <a:solidFill>
                  <a:schemeClr val="accent3"/>
                </a:solidFill>
                <a:latin typeface="+mn-ea"/>
              </a:rPr>
              <a:t>編集誘導①、</a:t>
            </a:r>
            <a:r>
              <a:rPr lang="ja-JP" altLang="en-US" sz="1050">
                <a:solidFill>
                  <a:schemeClr val="accent3"/>
                </a:solidFill>
                <a:latin typeface="+mn-ea"/>
              </a:rPr>
              <a:t>②は原則として掲載</a:t>
            </a:r>
            <a:r>
              <a:rPr lang="ja-JP" altLang="en-US" sz="1050" dirty="0">
                <a:solidFill>
                  <a:schemeClr val="accent3"/>
                </a:solidFill>
                <a:latin typeface="+mn-ea"/>
              </a:rPr>
              <a:t>開始日の</a:t>
            </a:r>
            <a:r>
              <a:rPr lang="en-US" altLang="ja-JP" sz="1050" dirty="0">
                <a:solidFill>
                  <a:schemeClr val="accent3"/>
                </a:solidFill>
                <a:latin typeface="+mn-ea"/>
              </a:rPr>
              <a:t>AM10</a:t>
            </a:r>
            <a:r>
              <a:rPr lang="ja-JP" altLang="en-US" sz="1050" dirty="0">
                <a:solidFill>
                  <a:schemeClr val="accent3"/>
                </a:solidFill>
                <a:latin typeface="+mn-ea"/>
              </a:rPr>
              <a:t>時頃から、掲載終了日翌日の</a:t>
            </a:r>
            <a:r>
              <a:rPr lang="en-US" altLang="ja-JP" sz="1050" dirty="0">
                <a:solidFill>
                  <a:schemeClr val="accent3"/>
                </a:solidFill>
                <a:latin typeface="+mn-ea"/>
              </a:rPr>
              <a:t>AM10</a:t>
            </a:r>
            <a:r>
              <a:rPr lang="ja-JP" altLang="en-US" sz="1050" dirty="0">
                <a:solidFill>
                  <a:schemeClr val="accent3"/>
                </a:solidFill>
                <a:latin typeface="+mn-ea"/>
              </a:rPr>
              <a:t>時頃までの掲載となります</a:t>
            </a:r>
            <a:endParaRPr lang="en-US" altLang="ja-JP" sz="1050" dirty="0">
              <a:solidFill>
                <a:schemeClr val="accent3"/>
              </a:solidFill>
              <a:latin typeface="+mn-ea"/>
            </a:endParaRPr>
          </a:p>
          <a:p>
            <a:r>
              <a:rPr lang="en-US" altLang="ja-JP" sz="1050" dirty="0">
                <a:solidFill>
                  <a:schemeClr val="accent3"/>
                </a:solidFill>
                <a:latin typeface="+mn-ea"/>
              </a:rPr>
              <a:t>※</a:t>
            </a:r>
            <a:r>
              <a:rPr lang="ja-JP" altLang="en-US" sz="1050" dirty="0">
                <a:solidFill>
                  <a:schemeClr val="accent3"/>
                </a:solidFill>
                <a:latin typeface="+mn-ea"/>
              </a:rPr>
              <a:t>編集誘導の位置や仕様は予告なく変更させていただく場合があります</a:t>
            </a:r>
          </a:p>
        </p:txBody>
      </p:sp>
      <p:sp>
        <p:nvSpPr>
          <p:cNvPr id="50" name="正方形/長方形 49">
            <a:extLst>
              <a:ext uri="{FF2B5EF4-FFF2-40B4-BE49-F238E27FC236}">
                <a16:creationId xmlns:a16="http://schemas.microsoft.com/office/drawing/2014/main" id="{094258F8-EE8A-BE4F-BFD1-5C2DD2D1B28F}"/>
              </a:ext>
            </a:extLst>
          </p:cNvPr>
          <p:cNvSpPr/>
          <p:nvPr/>
        </p:nvSpPr>
        <p:spPr>
          <a:xfrm>
            <a:off x="1530131" y="1385110"/>
            <a:ext cx="533421" cy="3057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dirty="0">
              <a:solidFill>
                <a:schemeClr val="bg1"/>
              </a:solidFill>
              <a:latin typeface="+mn-ea"/>
            </a:endParaRPr>
          </a:p>
        </p:txBody>
      </p:sp>
      <p:sp>
        <p:nvSpPr>
          <p:cNvPr id="51" name="正方形/長方形 50">
            <a:extLst>
              <a:ext uri="{FF2B5EF4-FFF2-40B4-BE49-F238E27FC236}">
                <a16:creationId xmlns:a16="http://schemas.microsoft.com/office/drawing/2014/main" id="{C97AAC63-ACEA-3547-9E49-6CFAB0AE7429}"/>
              </a:ext>
            </a:extLst>
          </p:cNvPr>
          <p:cNvSpPr/>
          <p:nvPr/>
        </p:nvSpPr>
        <p:spPr>
          <a:xfrm>
            <a:off x="2168223" y="1330198"/>
            <a:ext cx="694684" cy="4314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dirty="0">
              <a:solidFill>
                <a:schemeClr val="bg1"/>
              </a:solidFill>
              <a:latin typeface="+mn-ea"/>
            </a:endParaRPr>
          </a:p>
        </p:txBody>
      </p:sp>
      <p:sp>
        <p:nvSpPr>
          <p:cNvPr id="52" name="正方形/長方形 51">
            <a:extLst>
              <a:ext uri="{FF2B5EF4-FFF2-40B4-BE49-F238E27FC236}">
                <a16:creationId xmlns:a16="http://schemas.microsoft.com/office/drawing/2014/main" id="{0C6E7582-9974-5441-B3E0-09D872DC6BF4}"/>
              </a:ext>
            </a:extLst>
          </p:cNvPr>
          <p:cNvSpPr/>
          <p:nvPr/>
        </p:nvSpPr>
        <p:spPr>
          <a:xfrm>
            <a:off x="2552924"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4" name="正方形/長方形 53">
            <a:extLst>
              <a:ext uri="{FF2B5EF4-FFF2-40B4-BE49-F238E27FC236}">
                <a16:creationId xmlns:a16="http://schemas.microsoft.com/office/drawing/2014/main" id="{CE269A5D-95F5-E343-B940-6992679252F3}"/>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5" name="正方形/長方形 54">
            <a:extLst>
              <a:ext uri="{FF2B5EF4-FFF2-40B4-BE49-F238E27FC236}">
                <a16:creationId xmlns:a16="http://schemas.microsoft.com/office/drawing/2014/main" id="{C8AE5CDA-775A-654F-A42A-A86C5C5B8FA9}"/>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6" name="正方形/長方形 55">
            <a:extLst>
              <a:ext uri="{FF2B5EF4-FFF2-40B4-BE49-F238E27FC236}">
                <a16:creationId xmlns:a16="http://schemas.microsoft.com/office/drawing/2014/main" id="{CA10B952-65CB-8340-877E-ABF2289E5554}"/>
              </a:ext>
            </a:extLst>
          </p:cNvPr>
          <p:cNvSpPr/>
          <p:nvPr/>
        </p:nvSpPr>
        <p:spPr>
          <a:xfrm>
            <a:off x="1631842" y="556264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7" name="正方形/長方形 56">
            <a:extLst>
              <a:ext uri="{FF2B5EF4-FFF2-40B4-BE49-F238E27FC236}">
                <a16:creationId xmlns:a16="http://schemas.microsoft.com/office/drawing/2014/main" id="{DCBB20AA-975B-4242-8FEA-834B1C3C59AC}"/>
              </a:ext>
            </a:extLst>
          </p:cNvPr>
          <p:cNvSpPr/>
          <p:nvPr/>
        </p:nvSpPr>
        <p:spPr bwMode="auto">
          <a:xfrm>
            <a:off x="1109258" y="4306292"/>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dirty="0">
                <a:solidFill>
                  <a:schemeClr val="accent3"/>
                </a:solidFill>
                <a:latin typeface="+mn-ea"/>
                <a:cs typeface="Verdana" pitchFamily="34" charset="0"/>
              </a:rPr>
              <a:t>編集</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a:t>
            </a: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99078C4B-06EA-0B4B-B659-B3BF56F670A2}"/>
              </a:ext>
            </a:extLst>
          </p:cNvPr>
          <p:cNvSpPr/>
          <p:nvPr/>
        </p:nvSpPr>
        <p:spPr bwMode="auto">
          <a:xfrm>
            <a:off x="2237384" y="4931233"/>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dirty="0">
                <a:solidFill>
                  <a:schemeClr val="accent3"/>
                </a:solidFill>
                <a:latin typeface="+mn-ea"/>
                <a:cs typeface="Verdana" pitchFamily="34" charset="0"/>
              </a:rPr>
              <a:t>編集</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a:t>
            </a: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08EF1EAE-6977-E347-97BF-DDC595462642}"/>
              </a:ext>
            </a:extLst>
          </p:cNvPr>
          <p:cNvSpPr/>
          <p:nvPr/>
        </p:nvSpPr>
        <p:spPr bwMode="auto">
          <a:xfrm>
            <a:off x="1108089" y="5557019"/>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dirty="0">
                <a:solidFill>
                  <a:schemeClr val="accent3"/>
                </a:solidFill>
                <a:latin typeface="+mn-ea"/>
                <a:cs typeface="Verdana" pitchFamily="34" charset="0"/>
              </a:rPr>
              <a:t>編集</a:t>
            </a:r>
            <a:endParaRPr kumimoji="0" lang="en-US" altLang="ja-JP" sz="1050" b="1" kern="0" dirty="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dirty="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a:t>
            </a:r>
            <a:r>
              <a:rPr kumimoji="0" lang="ja-JP" altLang="en-US" sz="1050" b="1" i="0" u="none" strike="noStrike" kern="0" cap="none" spc="0" normalizeH="0" baseline="0" noProof="0" dirty="0">
                <a:ln>
                  <a:noFill/>
                </a:ln>
                <a:solidFill>
                  <a:schemeClr val="accent3"/>
                </a:solidFill>
                <a:effectLst/>
                <a:uLnTx/>
                <a:uFillTx/>
                <a:latin typeface="+mn-ea"/>
                <a:cs typeface="Verdana" pitchFamily="34" charset="0"/>
              </a:rPr>
              <a:t>小</a:t>
            </a:r>
            <a:r>
              <a:rPr kumimoji="0" lang="ja-JP" altLang="en-US" sz="1050" b="1" i="0" u="none" strike="noStrike" kern="0" cap="none" spc="0" normalizeH="0" baseline="0" noProof="0" dirty="0">
                <a:ln>
                  <a:noFill/>
                </a:ln>
                <a:solidFill>
                  <a:schemeClr val="accent5"/>
                </a:solidFill>
                <a:effectLst/>
                <a:uLnTx/>
                <a:uFillTx/>
                <a:latin typeface="+mn-ea"/>
                <a:cs typeface="Verdana" pitchFamily="34" charset="0"/>
              </a:rPr>
              <a:t>）</a:t>
            </a:r>
            <a:endParaRPr kumimoji="0" lang="en-US" altLang="ja-JP" sz="105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60" name="正方形/長方形 59">
            <a:extLst>
              <a:ext uri="{FF2B5EF4-FFF2-40B4-BE49-F238E27FC236}">
                <a16:creationId xmlns:a16="http://schemas.microsoft.com/office/drawing/2014/main" id="{1F253C92-61D9-5742-BAD9-4EBBE8DF725E}"/>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pic>
        <p:nvPicPr>
          <p:cNvPr id="61" name="図 60">
            <a:extLst>
              <a:ext uri="{FF2B5EF4-FFF2-40B4-BE49-F238E27FC236}">
                <a16:creationId xmlns:a16="http://schemas.microsoft.com/office/drawing/2014/main" id="{FAA9FCE5-BDE1-A242-AE24-5417E6F270A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62" name="図 61">
            <a:extLst>
              <a:ext uri="{FF2B5EF4-FFF2-40B4-BE49-F238E27FC236}">
                <a16:creationId xmlns:a16="http://schemas.microsoft.com/office/drawing/2014/main" id="{7CAD1059-FF6F-5F47-A868-9B9700644C1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63" name="正方形/長方形 62">
            <a:extLst>
              <a:ext uri="{FF2B5EF4-FFF2-40B4-BE49-F238E27FC236}">
                <a16:creationId xmlns:a16="http://schemas.microsoft.com/office/drawing/2014/main" id="{7F3E16A6-520C-1147-A800-AA617DDB77D7}"/>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pic>
        <p:nvPicPr>
          <p:cNvPr id="64" name="図 63">
            <a:extLst>
              <a:ext uri="{FF2B5EF4-FFF2-40B4-BE49-F238E27FC236}">
                <a16:creationId xmlns:a16="http://schemas.microsoft.com/office/drawing/2014/main" id="{EC87356A-6495-0C4D-88F8-06D603D37C7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65" name="正方形/長方形 64">
            <a:extLst>
              <a:ext uri="{FF2B5EF4-FFF2-40B4-BE49-F238E27FC236}">
                <a16:creationId xmlns:a16="http://schemas.microsoft.com/office/drawing/2014/main" id="{DD2444A2-233D-ED4B-82E0-3AE3E11736D8}"/>
              </a:ext>
            </a:extLst>
          </p:cNvPr>
          <p:cNvSpPr/>
          <p:nvPr/>
        </p:nvSpPr>
        <p:spPr>
          <a:xfrm>
            <a:off x="8630606" y="2861189"/>
            <a:ext cx="563176" cy="478236"/>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66" name="正方形/長方形 65">
            <a:extLst>
              <a:ext uri="{FF2B5EF4-FFF2-40B4-BE49-F238E27FC236}">
                <a16:creationId xmlns:a16="http://schemas.microsoft.com/office/drawing/2014/main" id="{D6A03748-7B5B-8641-BA90-73C052BCBC7F}"/>
              </a:ext>
            </a:extLst>
          </p:cNvPr>
          <p:cNvSpPr/>
          <p:nvPr/>
        </p:nvSpPr>
        <p:spPr>
          <a:xfrm>
            <a:off x="8660875" y="3474498"/>
            <a:ext cx="563176" cy="1770138"/>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67" name="正方形/長方形 66">
            <a:extLst>
              <a:ext uri="{FF2B5EF4-FFF2-40B4-BE49-F238E27FC236}">
                <a16:creationId xmlns:a16="http://schemas.microsoft.com/office/drawing/2014/main" id="{0C113B5E-2F48-DA4C-BE51-42C6CBFBC910}"/>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インタビュー</a:t>
            </a:r>
            <a:endParaRPr kumimoji="0" lang="en-US" altLang="ja-JP" sz="1050" b="1" kern="0" dirty="0">
              <a:solidFill>
                <a:schemeClr val="accent3"/>
              </a:solidFill>
              <a:latin typeface="+mn-ea"/>
              <a:cs typeface="Verdana" pitchFamily="34" charset="0"/>
            </a:endParaRPr>
          </a:p>
        </p:txBody>
      </p:sp>
      <p:sp>
        <p:nvSpPr>
          <p:cNvPr id="68" name="正方形/長方形 67">
            <a:extLst>
              <a:ext uri="{FF2B5EF4-FFF2-40B4-BE49-F238E27FC236}">
                <a16:creationId xmlns:a16="http://schemas.microsoft.com/office/drawing/2014/main" id="{06DA8EAB-8F31-5445-B160-8B7E384B9604}"/>
              </a:ext>
            </a:extLst>
          </p:cNvPr>
          <p:cNvSpPr/>
          <p:nvPr/>
        </p:nvSpPr>
        <p:spPr>
          <a:xfrm>
            <a:off x="925987"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cxnSp>
        <p:nvCxnSpPr>
          <p:cNvPr id="79" name="直線コネクタ 78">
            <a:extLst>
              <a:ext uri="{FF2B5EF4-FFF2-40B4-BE49-F238E27FC236}">
                <a16:creationId xmlns:a16="http://schemas.microsoft.com/office/drawing/2014/main" id="{9903D8B5-5B91-1A45-8E27-3014565141D2}"/>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C3614B89-6FC8-AB48-979D-C3ACE9B8CECC}"/>
              </a:ext>
            </a:extLst>
          </p:cNvPr>
          <p:cNvSpPr/>
          <p:nvPr/>
        </p:nvSpPr>
        <p:spPr bwMode="auto">
          <a:xfrm>
            <a:off x="3539786" y="1136148"/>
            <a:ext cx="2148801"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6" name="正方形/長方形 25">
            <a:extLst>
              <a:ext uri="{FF2B5EF4-FFF2-40B4-BE49-F238E27FC236}">
                <a16:creationId xmlns:a16="http://schemas.microsoft.com/office/drawing/2014/main" id="{CC9E87F8-BD8F-C64B-98BC-7FE739E6054D}"/>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endParaRPr lang="ja-JP" altLang="en-US" sz="1100" b="1" dirty="0">
              <a:solidFill>
                <a:schemeClr val="bg1"/>
              </a:solidFill>
              <a:latin typeface="+mn-ea"/>
            </a:endParaRPr>
          </a:p>
        </p:txBody>
      </p:sp>
      <p:sp>
        <p:nvSpPr>
          <p:cNvPr id="12" name="正方形/長方形 11">
            <a:extLst>
              <a:ext uri="{FF2B5EF4-FFF2-40B4-BE49-F238E27FC236}">
                <a16:creationId xmlns:a16="http://schemas.microsoft.com/office/drawing/2014/main" id="{8B3C8D63-5D93-F64F-99DC-B0FCFF9EB166}"/>
              </a:ext>
            </a:extLst>
          </p:cNvPr>
          <p:cNvSpPr/>
          <p:nvPr/>
        </p:nvSpPr>
        <p:spPr bwMode="auto">
          <a:xfrm>
            <a:off x="7371897" y="972709"/>
            <a:ext cx="1676936" cy="359056"/>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C0F48D0A-C673-3D44-9C4B-E777AB5535CC}"/>
              </a:ext>
            </a:extLst>
          </p:cNvPr>
          <p:cNvSpPr/>
          <p:nvPr/>
        </p:nvSpPr>
        <p:spPr>
          <a:xfrm>
            <a:off x="7328119" y="1054144"/>
            <a:ext cx="1736373" cy="261610"/>
          </a:xfrm>
          <a:prstGeom prst="rect">
            <a:avLst/>
          </a:prstGeom>
        </p:spPr>
        <p:txBody>
          <a:bodyPr wrap="none">
            <a:spAutoFit/>
          </a:bodyPr>
          <a:lstStyle/>
          <a:p>
            <a:r>
              <a:rPr lang="ja-JP" altLang="en-US" sz="1100" b="1">
                <a:solidFill>
                  <a:schemeClr val="bg1"/>
                </a:solidFill>
                <a:latin typeface="+mn-ea"/>
              </a:rPr>
              <a:t>スポンサードコンテンツ</a:t>
            </a:r>
            <a:endParaRPr lang="ja-JP" altLang="en-US" sz="1100" b="1" dirty="0">
              <a:solidFill>
                <a:schemeClr val="bg1"/>
              </a:solidFill>
              <a:latin typeface="+mn-ea"/>
            </a:endParaRPr>
          </a:p>
        </p:txBody>
      </p:sp>
    </p:spTree>
    <p:extLst>
      <p:ext uri="{BB962C8B-B14F-4D97-AF65-F5344CB8AC3E}">
        <p14:creationId xmlns:p14="http://schemas.microsoft.com/office/powerpoint/2010/main" val="1907721620"/>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21885</TotalTime>
  <Words>7249</Words>
  <Application>Microsoft Office PowerPoint</Application>
  <PresentationFormat>ワイド画面</PresentationFormat>
  <Paragraphs>811</Paragraphs>
  <Slides>34</Slides>
  <Notes>4</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34</vt:i4>
      </vt:variant>
    </vt:vector>
  </HeadingPairs>
  <TitlesOfParts>
    <vt:vector size="46" baseType="lpstr">
      <vt:lpstr>Meiryo UI</vt:lpstr>
      <vt:lpstr>ＭＳ Ｐゴシック</vt:lpstr>
      <vt:lpstr>Yu Gothic Medium</vt:lpstr>
      <vt:lpstr>メイリオ</vt:lpstr>
      <vt:lpstr>メイリオ</vt:lpstr>
      <vt:lpstr>Yu Gothic</vt:lpstr>
      <vt:lpstr>Arial</vt:lpstr>
      <vt:lpstr>Calibri</vt:lpstr>
      <vt:lpstr>Segoe UI</vt:lpstr>
      <vt:lpstr>Verdana</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531</cp:revision>
  <dcterms:created xsi:type="dcterms:W3CDTF">2020-02-26T07:28:11Z</dcterms:created>
  <dcterms:modified xsi:type="dcterms:W3CDTF">2023-01-19T10:59:21Z</dcterms:modified>
  <cp:category/>
</cp:coreProperties>
</file>