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3" r:id="rId1"/>
  </p:sldMasterIdLst>
  <p:notesMasterIdLst>
    <p:notesMasterId r:id="rId31"/>
  </p:notesMasterIdLst>
  <p:handoutMasterIdLst>
    <p:handoutMasterId r:id="rId32"/>
  </p:handoutMasterIdLst>
  <p:sldIdLst>
    <p:sldId id="478" r:id="rId2"/>
    <p:sldId id="426" r:id="rId3"/>
    <p:sldId id="793" r:id="rId4"/>
    <p:sldId id="794" r:id="rId5"/>
    <p:sldId id="827" r:id="rId6"/>
    <p:sldId id="779" r:id="rId7"/>
    <p:sldId id="456" r:id="rId8"/>
    <p:sldId id="327" r:id="rId9"/>
    <p:sldId id="470" r:id="rId10"/>
    <p:sldId id="448" r:id="rId11"/>
    <p:sldId id="828" r:id="rId12"/>
    <p:sldId id="829" r:id="rId13"/>
    <p:sldId id="830" r:id="rId14"/>
    <p:sldId id="831" r:id="rId15"/>
    <p:sldId id="838" r:id="rId16"/>
    <p:sldId id="839" r:id="rId17"/>
    <p:sldId id="346" r:id="rId18"/>
    <p:sldId id="451" r:id="rId19"/>
    <p:sldId id="342" r:id="rId20"/>
    <p:sldId id="347" r:id="rId21"/>
    <p:sldId id="824" r:id="rId22"/>
    <p:sldId id="825" r:id="rId23"/>
    <p:sldId id="780" r:id="rId24"/>
    <p:sldId id="385" r:id="rId25"/>
    <p:sldId id="329" r:id="rId26"/>
    <p:sldId id="816" r:id="rId27"/>
    <p:sldId id="784" r:id="rId28"/>
    <p:sldId id="785" r:id="rId29"/>
    <p:sldId id="449" r:id="rId3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B305CCCF-849A-4B67-9989-0BBBFA71C389}">
          <p14:sldIdLst>
            <p14:sldId id="478"/>
            <p14:sldId id="426"/>
            <p14:sldId id="793"/>
            <p14:sldId id="794"/>
            <p14:sldId id="827"/>
            <p14:sldId id="779"/>
            <p14:sldId id="456"/>
            <p14:sldId id="327"/>
            <p14:sldId id="470"/>
            <p14:sldId id="448"/>
            <p14:sldId id="828"/>
            <p14:sldId id="829"/>
            <p14:sldId id="830"/>
            <p14:sldId id="831"/>
            <p14:sldId id="838"/>
            <p14:sldId id="839"/>
            <p14:sldId id="346"/>
            <p14:sldId id="451"/>
            <p14:sldId id="342"/>
            <p14:sldId id="347"/>
            <p14:sldId id="824"/>
            <p14:sldId id="825"/>
            <p14:sldId id="780"/>
            <p14:sldId id="385"/>
            <p14:sldId id="329"/>
            <p14:sldId id="816"/>
            <p14:sldId id="784"/>
            <p14:sldId id="785"/>
            <p14:sldId id="449"/>
          </p14:sldIdLst>
        </p14:section>
        <p14:section name="タイトルなしのセクション" id="{6ECE86FD-4ED9-4AB6-BC2B-615BF097230D}">
          <p14:sldIdLst/>
        </p14:section>
      </p14:sectionLst>
    </p:ext>
    <p:ext uri="{EFAFB233-063F-42B5-8137-9DF3F51BA10A}">
      <p15:sldGuideLst xmlns:p15="http://schemas.microsoft.com/office/powerpoint/2012/main">
        <p15:guide id="1" orient="horz" pos="4020" userDrawn="1">
          <p15:clr>
            <a:srgbClr val="A4A3A4"/>
          </p15:clr>
        </p15:guide>
        <p15:guide id="2" pos="25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CC"/>
    <a:srgbClr val="0099CC"/>
    <a:srgbClr val="B8DFFF"/>
    <a:srgbClr val="00CCFF"/>
    <a:srgbClr val="FFCCCC"/>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24" autoAdjust="0"/>
    <p:restoredTop sz="94410" autoAdjust="0"/>
  </p:normalViewPr>
  <p:slideViewPr>
    <p:cSldViewPr>
      <p:cViewPr varScale="1">
        <p:scale>
          <a:sx n="75" d="100"/>
          <a:sy n="75" d="100"/>
        </p:scale>
        <p:origin x="54" y="540"/>
      </p:cViewPr>
      <p:guideLst>
        <p:guide orient="horz" pos="4020"/>
        <p:guide pos="257"/>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52" d="100"/>
          <a:sy n="52" d="100"/>
        </p:scale>
        <p:origin x="1371" y="3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dirty="0"/>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C2D077F-76E4-4A89-BBED-6A82D74F3CDE}" type="datetimeFigureOut">
              <a:rPr kumimoji="1" lang="ja-JP" altLang="en-US" smtClean="0"/>
              <a:t>2022/11/28</a:t>
            </a:fld>
            <a:endParaRPr kumimoji="1" lang="ja-JP" altLang="en-US" dirty="0"/>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dirty="0"/>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664881A-AF73-4BB8-B6BD-0B651D2F1927}" type="slidenum">
              <a:rPr kumimoji="1" lang="ja-JP" altLang="en-US" smtClean="0"/>
              <a:t>‹#›</a:t>
            </a:fld>
            <a:endParaRPr kumimoji="1" lang="ja-JP" altLang="en-US" dirty="0"/>
          </a:p>
        </p:txBody>
      </p:sp>
    </p:spTree>
    <p:extLst>
      <p:ext uri="{BB962C8B-B14F-4D97-AF65-F5344CB8AC3E}">
        <p14:creationId xmlns:p14="http://schemas.microsoft.com/office/powerpoint/2010/main" val="19086957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dirty="0"/>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2022/11/28</a:t>
            </a:fld>
            <a:endParaRPr kumimoji="1" lang="ja-JP" altLang="en-US" dirty="0"/>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dirty="0"/>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dirty="0"/>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dirty="0"/>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a:t>
            </a:fld>
            <a:endParaRPr kumimoji="1" lang="ja-JP" altLang="en-US" dirty="0"/>
          </a:p>
        </p:txBody>
      </p:sp>
    </p:spTree>
    <p:extLst>
      <p:ext uri="{BB962C8B-B14F-4D97-AF65-F5344CB8AC3E}">
        <p14:creationId xmlns:p14="http://schemas.microsoft.com/office/powerpoint/2010/main" val="34084095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27</a:t>
            </a:fld>
            <a:endParaRPr kumimoji="1" lang="ja-JP" altLang="en-US" dirty="0"/>
          </a:p>
        </p:txBody>
      </p:sp>
    </p:spTree>
    <p:extLst>
      <p:ext uri="{BB962C8B-B14F-4D97-AF65-F5344CB8AC3E}">
        <p14:creationId xmlns:p14="http://schemas.microsoft.com/office/powerpoint/2010/main" val="31165432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update</a:t>
            </a:r>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28</a:t>
            </a:fld>
            <a:endParaRPr kumimoji="1" lang="ja-JP" altLang="en-US" dirty="0"/>
          </a:p>
        </p:txBody>
      </p:sp>
    </p:spTree>
    <p:extLst>
      <p:ext uri="{BB962C8B-B14F-4D97-AF65-F5344CB8AC3E}">
        <p14:creationId xmlns:p14="http://schemas.microsoft.com/office/powerpoint/2010/main" val="16890307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29</a:t>
            </a:fld>
            <a:endParaRPr kumimoji="1" lang="ja-JP" altLang="en-US" dirty="0"/>
          </a:p>
        </p:txBody>
      </p:sp>
    </p:spTree>
    <p:extLst>
      <p:ext uri="{BB962C8B-B14F-4D97-AF65-F5344CB8AC3E}">
        <p14:creationId xmlns:p14="http://schemas.microsoft.com/office/powerpoint/2010/main" val="14926900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6</a:t>
            </a:fld>
            <a:endParaRPr kumimoji="1" lang="ja-JP" altLang="en-US" dirty="0"/>
          </a:p>
        </p:txBody>
      </p:sp>
    </p:spTree>
    <p:extLst>
      <p:ext uri="{BB962C8B-B14F-4D97-AF65-F5344CB8AC3E}">
        <p14:creationId xmlns:p14="http://schemas.microsoft.com/office/powerpoint/2010/main" val="27720323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7</a:t>
            </a:fld>
            <a:endParaRPr kumimoji="1" lang="ja-JP" altLang="en-US" dirty="0"/>
          </a:p>
        </p:txBody>
      </p:sp>
    </p:spTree>
    <p:extLst>
      <p:ext uri="{BB962C8B-B14F-4D97-AF65-F5344CB8AC3E}">
        <p14:creationId xmlns:p14="http://schemas.microsoft.com/office/powerpoint/2010/main" val="34512068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9</a:t>
            </a:fld>
            <a:endParaRPr kumimoji="1" lang="ja-JP" altLang="en-US" dirty="0"/>
          </a:p>
        </p:txBody>
      </p:sp>
    </p:spTree>
    <p:extLst>
      <p:ext uri="{BB962C8B-B14F-4D97-AF65-F5344CB8AC3E}">
        <p14:creationId xmlns:p14="http://schemas.microsoft.com/office/powerpoint/2010/main" val="29718157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6113700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13</a:t>
            </a:fld>
            <a:endParaRPr kumimoji="1" lang="ja-JP" altLang="en-US" dirty="0"/>
          </a:p>
        </p:txBody>
      </p:sp>
    </p:spTree>
    <p:extLst>
      <p:ext uri="{BB962C8B-B14F-4D97-AF65-F5344CB8AC3E}">
        <p14:creationId xmlns:p14="http://schemas.microsoft.com/office/powerpoint/2010/main" val="7036554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14</a:t>
            </a:fld>
            <a:endParaRPr kumimoji="1" lang="ja-JP" altLang="en-US" dirty="0"/>
          </a:p>
        </p:txBody>
      </p:sp>
    </p:spTree>
    <p:extLst>
      <p:ext uri="{BB962C8B-B14F-4D97-AF65-F5344CB8AC3E}">
        <p14:creationId xmlns:p14="http://schemas.microsoft.com/office/powerpoint/2010/main" val="38873357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Tree>
    <p:extLst>
      <p:ext uri="{BB962C8B-B14F-4D97-AF65-F5344CB8AC3E}">
        <p14:creationId xmlns:p14="http://schemas.microsoft.com/office/powerpoint/2010/main" val="19785018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Tree>
    <p:extLst>
      <p:ext uri="{BB962C8B-B14F-4D97-AF65-F5344CB8AC3E}">
        <p14:creationId xmlns:p14="http://schemas.microsoft.com/office/powerpoint/2010/main" val="17910497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dirty="0">
                <a:solidFill>
                  <a:schemeClr val="accent2"/>
                </a:solidFill>
              </a:rPr>
              <a:t>© 2022 Yahoo Japan Corporation All rights reserved.</a:t>
            </a:r>
          </a:p>
        </p:txBody>
      </p:sp>
    </p:spTree>
    <p:extLst>
      <p:ext uri="{BB962C8B-B14F-4D97-AF65-F5344CB8AC3E}">
        <p14:creationId xmlns:p14="http://schemas.microsoft.com/office/powerpoint/2010/main" val="6598409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42802284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22872879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https://marketing.yahoo.co.jp/service/yahooads/</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dirty="0">
                <a:solidFill>
                  <a:schemeClr val="tx1"/>
                </a:solidFill>
              </a:rPr>
              <a:t>広告　ウェブサイト</a:t>
            </a: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中面用">
    <p:spTree>
      <p:nvGrpSpPr>
        <p:cNvPr id="1" name=""/>
        <p:cNvGrpSpPr/>
        <p:nvPr/>
      </p:nvGrpSpPr>
      <p:grpSpPr>
        <a:xfrm>
          <a:off x="0" y="0"/>
          <a:ext cx="0" cy="0"/>
          <a:chOff x="0" y="0"/>
          <a:chExt cx="0" cy="0"/>
        </a:xfrm>
      </p:grpSpPr>
      <p:sp>
        <p:nvSpPr>
          <p:cNvPr id="8" name="スライド番号プレースホルダ 10"/>
          <p:cNvSpPr txBox="1">
            <a:spLocks/>
          </p:cNvSpPr>
          <p:nvPr userDrawn="1"/>
        </p:nvSpPr>
        <p:spPr>
          <a:xfrm>
            <a:off x="9277716" y="6520260"/>
            <a:ext cx="2844800" cy="365125"/>
          </a:xfrm>
          <a:prstGeom prst="rect">
            <a:avLst/>
          </a:prstGeom>
        </p:spPr>
        <p:txBody>
          <a:bodyPr vert="horz" lIns="91440" tIns="45720" rIns="91440" bIns="45720" rtlCol="0" anchor="ctr"/>
          <a:lstStyle>
            <a:defPPr lvl="0">
              <a:defRPr lang="ja-JP"/>
            </a:defPPr>
            <a:lvl1pPr marL="0" lvl="1" algn="r" defTabSz="914400" rtl="0" eaLnBrk="1" latinLnBrk="0" hangingPunct="1">
              <a:defRPr kumimoji="1" sz="1400" kern="1200">
                <a:solidFill>
                  <a:srgbClr val="687080"/>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z="1400" smtClean="0"/>
              <a:pPr/>
              <a:t>‹#›</a:t>
            </a:fld>
            <a:endParaRPr lang="ja-JP" altLang="en-US" sz="1400" dirty="0"/>
          </a:p>
        </p:txBody>
      </p:sp>
      <p:sp>
        <p:nvSpPr>
          <p:cNvPr id="9" name="タイトル 1">
            <a:extLst>
              <a:ext uri="{FF2B5EF4-FFF2-40B4-BE49-F238E27FC236}">
                <a16:creationId xmlns:a16="http://schemas.microsoft.com/office/drawing/2014/main" id="{707984D9-3F31-6F4D-BB3D-30083903CCB8}"/>
              </a:ext>
            </a:extLst>
          </p:cNvPr>
          <p:cNvSpPr>
            <a:spLocks noGrp="1"/>
          </p:cNvSpPr>
          <p:nvPr>
            <p:ph type="title" hasCustomPrompt="1"/>
          </p:nvPr>
        </p:nvSpPr>
        <p:spPr>
          <a:xfrm>
            <a:off x="616524" y="291972"/>
            <a:ext cx="9837401" cy="432048"/>
          </a:xfrm>
        </p:spPr>
        <p:txBody>
          <a:bodyPr>
            <a:normAutofit/>
          </a:bodyPr>
          <a:lstStyle>
            <a:lvl1pPr algn="l">
              <a:defRPr sz="2800"/>
            </a:lvl1pPr>
          </a:lstStyle>
          <a:p>
            <a:r>
              <a:rPr kumimoji="1" lang="ja-JP" altLang="en-US"/>
              <a:t>テキストテキストテキスト　</a:t>
            </a:r>
            <a:r>
              <a:rPr lang="ja-JP" altLang="en-US" sz="1200">
                <a:latin typeface="メイリオ" panose="020B0604030504040204" pitchFamily="50" charset="-128"/>
                <a:ea typeface="メイリオ" panose="020B0604030504040204" pitchFamily="50" charset="-128"/>
                <a:cs typeface="メイリオ" panose="020B0604030504040204" pitchFamily="50" charset="-128"/>
              </a:rPr>
              <a:t>テキストテキストテキスト</a:t>
            </a:r>
            <a:endParaRPr kumimoji="1" lang="ja-JP" altLang="en-US" sz="1100" dirty="0"/>
          </a:p>
        </p:txBody>
      </p:sp>
      <p:sp>
        <p:nvSpPr>
          <p:cNvPr id="12" name="正方形/長方形 11">
            <a:extLst>
              <a:ext uri="{FF2B5EF4-FFF2-40B4-BE49-F238E27FC236}">
                <a16:creationId xmlns:a16="http://schemas.microsoft.com/office/drawing/2014/main" id="{9D8D5134-722E-C347-A2EE-B0378991EB03}"/>
              </a:ext>
            </a:extLst>
          </p:cNvPr>
          <p:cNvSpPr/>
          <p:nvPr userDrawn="1"/>
        </p:nvSpPr>
        <p:spPr>
          <a:xfrm>
            <a:off x="0" y="-11862"/>
            <a:ext cx="58809"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dirty="0"/>
          </a:p>
        </p:txBody>
      </p:sp>
      <p:sp>
        <p:nvSpPr>
          <p:cNvPr id="13" name="正方形/長方形 12">
            <a:extLst>
              <a:ext uri="{FF2B5EF4-FFF2-40B4-BE49-F238E27FC236}">
                <a16:creationId xmlns:a16="http://schemas.microsoft.com/office/drawing/2014/main" id="{C9DF56A8-D930-6242-9838-ED49F04302FD}"/>
              </a:ext>
            </a:extLst>
          </p:cNvPr>
          <p:cNvSpPr/>
          <p:nvPr userDrawn="1"/>
        </p:nvSpPr>
        <p:spPr>
          <a:xfrm>
            <a:off x="1" y="-11861"/>
            <a:ext cx="25455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dirty="0"/>
          </a:p>
        </p:txBody>
      </p:sp>
      <p:sp>
        <p:nvSpPr>
          <p:cNvPr id="7" name="フッター プレースホルダー 1"/>
          <p:cNvSpPr>
            <a:spLocks noGrp="1"/>
          </p:cNvSpPr>
          <p:nvPr>
            <p:ph type="ftr" sz="quarter" idx="3"/>
          </p:nvPr>
        </p:nvSpPr>
        <p:spPr>
          <a:xfrm>
            <a:off x="3171367" y="6641976"/>
            <a:ext cx="5583390" cy="216024"/>
          </a:xfrm>
          <a:prstGeom prst="rect">
            <a:avLst/>
          </a:prstGeom>
        </p:spPr>
        <p:txBody>
          <a:bodyPr/>
          <a:lstStyle>
            <a:lvl1pPr>
              <a:defRPr sz="800">
                <a:latin typeface="+mj-lt"/>
              </a:defRPr>
            </a:lvl1p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a:solidFill>
                  <a:prstClr val="black"/>
                </a:solidFill>
              </a:rPr>
              <a:t>）</a:t>
            </a:r>
            <a:r>
              <a:rPr lang="en-US" altLang="ja-JP" dirty="0">
                <a:solidFill>
                  <a:prstClr val="black"/>
                </a:solidFill>
              </a:rPr>
              <a:t>2022 Yahoo Japan Corporation. All Rights Reserved. </a:t>
            </a:r>
            <a:r>
              <a:rPr lang="ja-JP" altLang="en-US" dirty="0">
                <a:solidFill>
                  <a:prstClr val="black"/>
                </a:solidFill>
              </a:rPr>
              <a:t>無断引用・転載禁止</a:t>
            </a:r>
          </a:p>
        </p:txBody>
      </p:sp>
    </p:spTree>
    <p:extLst>
      <p:ext uri="{BB962C8B-B14F-4D97-AF65-F5344CB8AC3E}">
        <p14:creationId xmlns:p14="http://schemas.microsoft.com/office/powerpoint/2010/main" val="8267395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dirty="0"/>
          </a:p>
        </p:txBody>
      </p:sp>
    </p:spTree>
    <p:extLst>
      <p:ext uri="{BB962C8B-B14F-4D97-AF65-F5344CB8AC3E}">
        <p14:creationId xmlns:p14="http://schemas.microsoft.com/office/powerpoint/2010/main" val="122738923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dirty="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37053743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1600"/>
            </a:lvl1pPr>
          </a:lstStyle>
          <a:p>
            <a:pPr lvl="0"/>
            <a:r>
              <a:rPr kumimoji="1" lang="ja-JP" altLang="en-US"/>
              <a:t>説明文</a:t>
            </a:r>
            <a:r>
              <a:rPr kumimoji="1" lang="en-US" altLang="ja-JP" dirty="0"/>
              <a:t>(16pt)</a:t>
            </a:r>
            <a:r>
              <a:rPr kumimoji="1" lang="ja-JP" altLang="en-US"/>
              <a:t>　</a:t>
            </a:r>
            <a:r>
              <a:rPr kumimoji="1" lang="en-US" altLang="ja-JP" dirty="0"/>
              <a:t>※</a:t>
            </a:r>
            <a:r>
              <a:rPr kumimoji="1" lang="ja-JP" altLang="en-US"/>
              <a:t>投影用途は</a:t>
            </a:r>
            <a:r>
              <a:rPr kumimoji="1" lang="en-US" altLang="ja-JP" dirty="0"/>
              <a:t>20pt</a:t>
            </a:r>
            <a:r>
              <a:rPr kumimoji="1" lang="ja-JP" altLang="en-US"/>
              <a:t>以上推奨</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27847374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dirty="0">
                <a:solidFill>
                  <a:schemeClr val="accent2"/>
                </a:solidFill>
              </a:rPr>
              <a:t>© 2022 Yahoo Japan Corporation All rights reserved.</a:t>
            </a:r>
          </a:p>
        </p:txBody>
      </p:sp>
    </p:spTree>
    <p:extLst>
      <p:ext uri="{BB962C8B-B14F-4D97-AF65-F5344CB8AC3E}">
        <p14:creationId xmlns:p14="http://schemas.microsoft.com/office/powerpoint/2010/main" val="989140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6513628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dirty="0">
                <a:solidFill>
                  <a:schemeClr val="accent2"/>
                </a:solidFill>
              </a:rPr>
              <a:t>© 2022 Yahoo Japan Corporation All rights reserved.</a:t>
            </a:r>
          </a:p>
        </p:txBody>
      </p:sp>
    </p:spTree>
    <p:extLst>
      <p:ext uri="{BB962C8B-B14F-4D97-AF65-F5344CB8AC3E}">
        <p14:creationId xmlns:p14="http://schemas.microsoft.com/office/powerpoint/2010/main" val="1850927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380977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5479091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30615592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19819947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40134821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2022 Yahoo Japan Corporation All rights reserved.</a:t>
            </a:r>
          </a:p>
        </p:txBody>
      </p:sp>
      <p:sp>
        <p:nvSpPr>
          <p:cNvPr id="10" name="フローチャート: 処理 9">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広告主・代理店限定</a:t>
            </a: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 id="2147483730" r:id="rId13"/>
    <p:sldLayoutId id="2147483752" r:id="rId14"/>
    <p:sldLayoutId id="2147483753" r:id="rId15"/>
    <p:sldLayoutId id="2147483754" r:id="rId16"/>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27.tiff"/><Relationship Id="rId7" Type="http://schemas.openxmlformats.org/officeDocument/2006/relationships/image" Target="../media/image31.png"/><Relationship Id="rId2" Type="http://schemas.openxmlformats.org/officeDocument/2006/relationships/image" Target="../media/image26.tiff"/><Relationship Id="rId1" Type="http://schemas.openxmlformats.org/officeDocument/2006/relationships/slideLayout" Target="../slideLayouts/slideLayout13.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tif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32.tiff"/><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33.tiff"/></Relationships>
</file>

<file path=ppt/slides/_rels/slide14.xml.rels><?xml version="1.0" encoding="UTF-8" standalone="yes"?>
<Relationships xmlns="http://schemas.openxmlformats.org/package/2006/relationships"><Relationship Id="rId8" Type="http://schemas.openxmlformats.org/officeDocument/2006/relationships/image" Target="../media/image39.tiff"/><Relationship Id="rId3" Type="http://schemas.openxmlformats.org/officeDocument/2006/relationships/image" Target="../media/image34.tiff"/><Relationship Id="rId7" Type="http://schemas.openxmlformats.org/officeDocument/2006/relationships/image" Target="../media/image38.tiff"/><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37.tiff"/><Relationship Id="rId5" Type="http://schemas.openxmlformats.org/officeDocument/2006/relationships/image" Target="../media/image36.tiff"/><Relationship Id="rId4" Type="http://schemas.openxmlformats.org/officeDocument/2006/relationships/image" Target="../media/image35.tiff"/><Relationship Id="rId9" Type="http://schemas.openxmlformats.org/officeDocument/2006/relationships/image" Target="../media/image40.tif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hyperlink" Target="https://s.yimg.jp/dl/displayads-guarantee/application_advertisingServices.pdf" TargetMode="Externa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hyperlink" Target="https://s.yimg.jp/dl/displayads-guarantee/displayads-guarantee_salessheet_Specialfeature_2022H2.zip" TargetMode="External"/><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13.xml"/><Relationship Id="rId5" Type="http://schemas.openxmlformats.org/officeDocument/2006/relationships/image" Target="../media/image44.jpeg"/><Relationship Id="rId4" Type="http://schemas.openxmlformats.org/officeDocument/2006/relationships/image" Target="../media/image43.jpeg"/></Relationships>
</file>

<file path=ppt/slides/_rels/slide27.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28.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54.jpeg"/><Relationship Id="rId5" Type="http://schemas.openxmlformats.org/officeDocument/2006/relationships/image" Target="../media/image53.png"/><Relationship Id="rId10" Type="http://schemas.openxmlformats.org/officeDocument/2006/relationships/image" Target="../media/image58.jpeg"/><Relationship Id="rId4" Type="http://schemas.openxmlformats.org/officeDocument/2006/relationships/image" Target="../media/image52.png"/><Relationship Id="rId9" Type="http://schemas.openxmlformats.org/officeDocument/2006/relationships/image" Target="../media/image57.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8" Type="http://schemas.openxmlformats.org/officeDocument/2006/relationships/image" Target="../media/image17.tiff"/><Relationship Id="rId3" Type="http://schemas.openxmlformats.org/officeDocument/2006/relationships/image" Target="../media/image12.tiff"/><Relationship Id="rId7" Type="http://schemas.openxmlformats.org/officeDocument/2006/relationships/image" Target="../media/image16.tiff"/><Relationship Id="rId2" Type="http://schemas.openxmlformats.org/officeDocument/2006/relationships/image" Target="../media/image11.tiff"/><Relationship Id="rId1" Type="http://schemas.openxmlformats.org/officeDocument/2006/relationships/slideLayout" Target="../slideLayouts/slideLayout13.xml"/><Relationship Id="rId6" Type="http://schemas.openxmlformats.org/officeDocument/2006/relationships/image" Target="../media/image15.tiff"/><Relationship Id="rId5" Type="http://schemas.openxmlformats.org/officeDocument/2006/relationships/image" Target="../media/image14.tiff"/><Relationship Id="rId4" Type="http://schemas.openxmlformats.org/officeDocument/2006/relationships/image" Target="../media/image13.tif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23.tiff"/><Relationship Id="rId3" Type="http://schemas.openxmlformats.org/officeDocument/2006/relationships/image" Target="../media/image18.tiff"/><Relationship Id="rId7"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25.tiff"/><Relationship Id="rId4" Type="http://schemas.openxmlformats.org/officeDocument/2006/relationships/image" Target="../media/image19.png"/><Relationship Id="rId9" Type="http://schemas.openxmlformats.org/officeDocument/2006/relationships/image" Target="../media/image24.tif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a:t>2022</a:t>
            </a:r>
            <a:r>
              <a:rPr lang="ja-JP" altLang="en-US"/>
              <a:t>年</a:t>
            </a:r>
            <a:r>
              <a:rPr lang="en-US" altLang="ja-JP" dirty="0"/>
              <a:t>7</a:t>
            </a:r>
            <a:r>
              <a:rPr lang="ja-JP" altLang="en-US"/>
              <a:t>月</a:t>
            </a:r>
            <a:r>
              <a:rPr lang="en-US" altLang="ja-JP" dirty="0"/>
              <a:t>27</a:t>
            </a:r>
            <a:r>
              <a:rPr lang="ja-JP" altLang="en-US"/>
              <a:t>日</a:t>
            </a:r>
            <a:endParaRPr lang="ja-JP" altLang="en-US" dirty="0"/>
          </a:p>
        </p:txBody>
      </p:sp>
      <p:sp>
        <p:nvSpPr>
          <p:cNvPr id="5" name="角丸四角形 4">
            <a:extLst>
              <a:ext uri="{FF2B5EF4-FFF2-40B4-BE49-F238E27FC236}">
                <a16:creationId xmlns:a16="http://schemas.microsoft.com/office/drawing/2014/main" id="{62F15990-21F4-D246-B866-9EA6D3E08365}"/>
              </a:ext>
            </a:extLst>
          </p:cNvPr>
          <p:cNvSpPr/>
          <p:nvPr/>
        </p:nvSpPr>
        <p:spPr>
          <a:xfrm>
            <a:off x="932330" y="4869160"/>
            <a:ext cx="458760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092268" y="4961043"/>
            <a:ext cx="4571684" cy="360040"/>
          </a:xfrm>
        </p:spPr>
        <p:txBody>
          <a:bodyPr>
            <a:normAutofit fontScale="77500" lnSpcReduction="20000"/>
          </a:bodyPr>
          <a:lstStyle/>
          <a:p>
            <a:pPr algn="l"/>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Yahoo! JAPAN SDGs</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　スポンサードコンテンツ</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10</a:t>
            </a:r>
            <a:r>
              <a:rPr lang="ja-JP" altLang="en-US" b="1">
                <a:latin typeface="メイリオ" panose="020B0604030504040204" pitchFamily="50" charset="-128"/>
                <a:ea typeface="メイリオ" panose="020B0604030504040204" pitchFamily="50" charset="-128"/>
                <a:cs typeface="メイリオ" panose="020B0604030504040204" pitchFamily="50" charset="-128"/>
              </a:rPr>
              <a:t>月</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テキスト ボックス 1">
            <a:extLst>
              <a:ext uri="{FF2B5EF4-FFF2-40B4-BE49-F238E27FC236}">
                <a16:creationId xmlns:a16="http://schemas.microsoft.com/office/drawing/2014/main" id="{EF205CF5-FD84-1F4D-9468-D8B624A9C541}"/>
              </a:ext>
            </a:extLst>
          </p:cNvPr>
          <p:cNvSpPr txBox="1"/>
          <p:nvPr/>
        </p:nvSpPr>
        <p:spPr>
          <a:xfrm>
            <a:off x="11720945" y="3835730"/>
            <a:ext cx="184731" cy="369332"/>
          </a:xfrm>
          <a:prstGeom prst="rect">
            <a:avLst/>
          </a:prstGeom>
          <a:noFill/>
        </p:spPr>
        <p:txBody>
          <a:bodyPr wrap="none" rtlCol="0">
            <a:spAutoFit/>
          </a:bodyPr>
          <a:lstStyle/>
          <a:p>
            <a:pPr algn="l"/>
            <a:endParaRPr kumimoji="1" lang="ja-JP" altLang="en-US" dirty="0"/>
          </a:p>
        </p:txBody>
      </p:sp>
    </p:spTree>
    <p:extLst>
      <p:ext uri="{BB962C8B-B14F-4D97-AF65-F5344CB8AC3E}">
        <p14:creationId xmlns:p14="http://schemas.microsoft.com/office/powerpoint/2010/main" val="13508545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 8">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985197500"/>
              </p:ext>
            </p:extLst>
          </p:nvPr>
        </p:nvGraphicFramePr>
        <p:xfrm>
          <a:off x="663421" y="2812373"/>
          <a:ext cx="9970796" cy="1590521"/>
        </p:xfrm>
        <a:graphic>
          <a:graphicData uri="http://schemas.openxmlformats.org/drawingml/2006/table">
            <a:tbl>
              <a:tblPr firstCol="1" bandRow="1">
                <a:tableStyleId>{21E4AEA4-8DFA-4A89-87EB-49C32662AFE0}</a:tableStyleId>
              </a:tblPr>
              <a:tblGrid>
                <a:gridCol w="2354275">
                  <a:extLst>
                    <a:ext uri="{9D8B030D-6E8A-4147-A177-3AD203B41FA5}">
                      <a16:colId xmlns:a16="http://schemas.microsoft.com/office/drawing/2014/main" val="792911817"/>
                    </a:ext>
                  </a:extLst>
                </a:gridCol>
                <a:gridCol w="3108532">
                  <a:extLst>
                    <a:ext uri="{9D8B030D-6E8A-4147-A177-3AD203B41FA5}">
                      <a16:colId xmlns:a16="http://schemas.microsoft.com/office/drawing/2014/main" val="1598988926"/>
                    </a:ext>
                  </a:extLst>
                </a:gridCol>
                <a:gridCol w="4507989">
                  <a:extLst>
                    <a:ext uri="{9D8B030D-6E8A-4147-A177-3AD203B41FA5}">
                      <a16:colId xmlns:a16="http://schemas.microsoft.com/office/drawing/2014/main" val="1456348514"/>
                    </a:ext>
                  </a:extLst>
                </a:gridCol>
              </a:tblGrid>
              <a:tr h="633393">
                <a:tc>
                  <a:txBody>
                    <a:bodyPr/>
                    <a:lstStyle/>
                    <a:p>
                      <a:pPr algn="ctr"/>
                      <a:r>
                        <a:rPr lang="ja-JP" altLang="en-US" sz="1600" dirty="0">
                          <a:solidFill>
                            <a:schemeClr val="bg1"/>
                          </a:solidFill>
                          <a:latin typeface="+mj-lt"/>
                          <a:ea typeface="+mj-ea"/>
                        </a:rPr>
                        <a:t>利用媒体</a:t>
                      </a:r>
                      <a:endParaRPr kumimoji="1" lang="ja-JP" altLang="en-US" sz="1600" dirty="0">
                        <a:solidFill>
                          <a:schemeClr val="bg1"/>
                        </a:solidFill>
                        <a:latin typeface="+mj-lt"/>
                        <a:ea typeface="+mj-ea"/>
                      </a:endParaRP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lvl="0" algn="ctr">
                        <a:buNone/>
                      </a:pPr>
                      <a:r>
                        <a:rPr lang="en-US" altLang="ja-JP" sz="1600" b="1" kern="1200" dirty="0">
                          <a:solidFill>
                            <a:schemeClr val="tx1"/>
                          </a:solidFill>
                          <a:latin typeface="+mn-lt"/>
                          <a:ea typeface="+mn-ea"/>
                          <a:cs typeface="+mn-cs"/>
                        </a:rPr>
                        <a:t>利用期間</a:t>
                      </a:r>
                      <a:endParaRPr kumimoji="1" lang="en-US" altLang="ja-JP" sz="1600" b="1" kern="1200" dirty="0">
                        <a:solidFill>
                          <a:schemeClr val="tx1"/>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lang="ja-JP" altLang="en-US" sz="1600" b="1" kern="1200" dirty="0">
                          <a:solidFill>
                            <a:schemeClr val="tx1"/>
                          </a:solidFill>
                          <a:latin typeface="+mn-lt"/>
                          <a:ea typeface="+mn-ea"/>
                          <a:cs typeface="+mn-cs"/>
                        </a:rPr>
                        <a:t>テキスト+写真</a:t>
                      </a:r>
                      <a:endParaRPr kumimoji="1" lang="ja-JP" altLang="en-US" sz="1600" b="1" kern="1200" dirty="0">
                        <a:solidFill>
                          <a:schemeClr val="tx1"/>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478564">
                <a:tc>
                  <a:txBody>
                    <a:bodyPr/>
                    <a:lstStyle/>
                    <a:p>
                      <a:pPr lvl="0" algn="ctr">
                        <a:buNone/>
                      </a:pPr>
                      <a:r>
                        <a:rPr lang="ja-JP" altLang="en-US" sz="1600" b="0" dirty="0">
                          <a:solidFill>
                            <a:schemeClr val="bg1"/>
                          </a:solidFill>
                          <a:latin typeface="+mj-lt"/>
                          <a:ea typeface="+mj-ea"/>
                        </a:rPr>
                        <a:t>広告主様WEBサイト</a:t>
                      </a:r>
                      <a:endParaRPr kumimoji="1" lang="ja-JP" altLang="en-US" sz="1600" b="0" dirty="0">
                        <a:solidFill>
                          <a:schemeClr val="bg1"/>
                        </a:solidFill>
                        <a:latin typeface="+mj-lt"/>
                        <a:ea typeface="+mj-ea"/>
                      </a:endParaRP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lang="en-US" altLang="ja-JP" sz="1600" dirty="0">
                          <a:solidFill>
                            <a:schemeClr val="tx1"/>
                          </a:solidFill>
                          <a:latin typeface="+mj-lt"/>
                          <a:ea typeface="+mj-ea"/>
                        </a:rPr>
                        <a:t>1</a:t>
                      </a:r>
                      <a:r>
                        <a:rPr lang="ja-JP" altLang="en-US" sz="1600" dirty="0">
                          <a:solidFill>
                            <a:schemeClr val="tx1"/>
                          </a:solidFill>
                          <a:latin typeface="+mj-lt"/>
                          <a:ea typeface="+mj-ea"/>
                        </a:rPr>
                        <a:t>年間</a:t>
                      </a:r>
                      <a:endParaRPr kumimoji="1" lang="ja-JP" altLang="en-US" sz="1600" dirty="0">
                        <a:solidFill>
                          <a:schemeClr val="tx1"/>
                        </a:solidFill>
                        <a:latin typeface="+mj-lt"/>
                        <a:ea typeface="+mj-ea"/>
                      </a:endParaRPr>
                    </a:p>
                  </a:txBody>
                  <a:tcPr anchor="ctr">
                    <a:lnL w="6350" cap="flat" cmpd="sng" algn="ctr">
                      <a:no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ctr"/>
                      <a:r>
                        <a:rPr lang="ja-JP" altLang="en-US" sz="1600" dirty="0">
                          <a:solidFill>
                            <a:schemeClr val="tx1"/>
                          </a:solidFill>
                          <a:latin typeface="+mj-lt"/>
                          <a:ea typeface="+mj-ea"/>
                        </a:rPr>
                        <a:t>20万円～※詳細は別途見積もり（Net）</a:t>
                      </a:r>
                      <a:endParaRPr kumimoji="1" lang="ja-JP" altLang="en-US" sz="1600" dirty="0">
                        <a:solidFill>
                          <a:schemeClr val="tx1"/>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363682762"/>
                  </a:ext>
                </a:extLst>
              </a:tr>
              <a:tr h="478564">
                <a:tc>
                  <a:txBody>
                    <a:bodyPr/>
                    <a:lstStyle/>
                    <a:p>
                      <a:pPr lvl="0" algn="ctr">
                        <a:buNone/>
                      </a:pPr>
                      <a:r>
                        <a:rPr lang="ja-JP" altLang="en-US" sz="1600" b="0" dirty="0">
                          <a:solidFill>
                            <a:schemeClr val="bg1"/>
                          </a:solidFill>
                          <a:latin typeface="+mj-lt"/>
                          <a:ea typeface="+mj-ea"/>
                        </a:rPr>
                        <a:t>紙ツール</a:t>
                      </a:r>
                      <a:endParaRPr kumimoji="1" lang="ja-JP" altLang="en-US" sz="1600" b="0" dirty="0">
                        <a:solidFill>
                          <a:schemeClr val="bg1"/>
                        </a:solidFill>
                        <a:latin typeface="+mj-lt"/>
                        <a:ea typeface="+mj-ea"/>
                      </a:endParaRP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lang="en-US" altLang="ja-JP" sz="1600" dirty="0">
                          <a:solidFill>
                            <a:schemeClr val="tx1"/>
                          </a:solidFill>
                          <a:latin typeface="+mj-lt"/>
                          <a:ea typeface="+mj-ea"/>
                        </a:rPr>
                        <a:t>1</a:t>
                      </a:r>
                      <a:r>
                        <a:rPr lang="ja-JP" altLang="en-US" sz="1600" dirty="0">
                          <a:solidFill>
                            <a:schemeClr val="tx1"/>
                          </a:solidFill>
                          <a:latin typeface="+mj-lt"/>
                          <a:ea typeface="+mj-ea"/>
                        </a:rPr>
                        <a:t>年間</a:t>
                      </a:r>
                      <a:endParaRPr kumimoji="1" lang="ja-JP" altLang="en-US" sz="1600" dirty="0">
                        <a:solidFill>
                          <a:schemeClr val="tx1"/>
                        </a:solidFill>
                        <a:latin typeface="+mj-lt"/>
                        <a:ea typeface="+mj-ea"/>
                      </a:endParaRPr>
                    </a:p>
                  </a:txBody>
                  <a:tcPr anchor="ctr">
                    <a:lnL w="6350" cap="flat" cmpd="sng" algn="ctr">
                      <a:no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lvl="0" algn="ctr">
                        <a:lnSpc>
                          <a:spcPct val="100000"/>
                        </a:lnSpc>
                        <a:spcBef>
                          <a:spcPts val="0"/>
                        </a:spcBef>
                        <a:spcAft>
                          <a:spcPts val="0"/>
                        </a:spcAft>
                        <a:buNone/>
                      </a:pPr>
                      <a:r>
                        <a:rPr lang="en-US" altLang="ja-JP" sz="1600" b="0" i="0" u="none" strike="noStrike" noProof="0" dirty="0">
                          <a:solidFill>
                            <a:schemeClr val="tx1"/>
                          </a:solidFill>
                          <a:latin typeface="Meiryo"/>
                          <a:ea typeface="Meiryo"/>
                        </a:rPr>
                        <a:t>2</a:t>
                      </a:r>
                      <a:r>
                        <a:rPr lang="ja-JP" sz="1600" b="0" i="0" u="none" strike="noStrike" noProof="0" dirty="0">
                          <a:solidFill>
                            <a:schemeClr val="tx1"/>
                          </a:solidFill>
                          <a:latin typeface="Meiryo"/>
                          <a:ea typeface="Meiryo"/>
                        </a:rPr>
                        <a:t>0万円～※詳細は別途見積もり</a:t>
                      </a:r>
                      <a:r>
                        <a:rPr lang="ja-JP" altLang="en-US" sz="1600" b="0" i="0" u="none" strike="noStrike" noProof="0" dirty="0">
                          <a:solidFill>
                            <a:schemeClr val="tx1"/>
                          </a:solidFill>
                          <a:latin typeface="Meiryo"/>
                          <a:ea typeface="Meiryo"/>
                        </a:rPr>
                        <a:t>（</a:t>
                      </a:r>
                      <a:r>
                        <a:rPr lang="en-US" altLang="ja-JP" sz="1600" b="0" i="0" u="none" strike="noStrike" noProof="0" dirty="0">
                          <a:solidFill>
                            <a:schemeClr val="tx1"/>
                          </a:solidFill>
                          <a:latin typeface="Meiryo"/>
                          <a:ea typeface="Meiryo"/>
                        </a:rPr>
                        <a:t>Net</a:t>
                      </a:r>
                      <a:r>
                        <a:rPr lang="ja-JP" altLang="en-US" sz="1600" b="0" i="0" u="none" strike="noStrike" noProof="0" dirty="0">
                          <a:solidFill>
                            <a:schemeClr val="tx1"/>
                          </a:solidFill>
                          <a:latin typeface="Meiryo"/>
                          <a:ea typeface="Meiryo"/>
                        </a:rPr>
                        <a:t>）</a:t>
                      </a:r>
                      <a:endParaRPr lang="ja-JP" altLang="en-US" sz="1600" b="0" i="0" u="none" strike="noStrike" noProof="0" dirty="0">
                        <a:solidFill>
                          <a:schemeClr val="tx1"/>
                        </a:solidFill>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12700" cmpd="sng">
                      <a:noFill/>
                    </a:lnB>
                  </a:tcPr>
                </a:tc>
                <a:extLst>
                  <a:ext uri="{0D108BD9-81ED-4DB2-BD59-A6C34878D82A}">
                    <a16:rowId xmlns:a16="http://schemas.microsoft.com/office/drawing/2014/main" val="4069392726"/>
                  </a:ext>
                </a:extLst>
              </a:tr>
            </a:tbl>
          </a:graphicData>
        </a:graphic>
      </p:graphicFrame>
      <p:sp>
        <p:nvSpPr>
          <p:cNvPr id="2" name="テキスト ボックス 1">
            <a:extLst>
              <a:ext uri="{FF2B5EF4-FFF2-40B4-BE49-F238E27FC236}">
                <a16:creationId xmlns:a16="http://schemas.microsoft.com/office/drawing/2014/main" id="{C98F02A1-3D1A-413A-BC00-35850C6AB3EA}"/>
              </a:ext>
            </a:extLst>
          </p:cNvPr>
          <p:cNvSpPr txBox="1"/>
          <p:nvPr/>
        </p:nvSpPr>
        <p:spPr>
          <a:xfrm>
            <a:off x="508475" y="1234867"/>
            <a:ext cx="9601199"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tLang="ja-JP" dirty="0" err="1"/>
              <a:t>制作した</a:t>
            </a:r>
            <a:r>
              <a:rPr lang="ja-JP" altLang="en-US" dirty="0"/>
              <a:t>スポンサードコンテンツ</a:t>
            </a:r>
            <a:r>
              <a:rPr lang="en-US" altLang="ja-JP" dirty="0" err="1"/>
              <a:t>を二次利用いただけます</a:t>
            </a:r>
            <a:r>
              <a:rPr lang="en-US" altLang="ja-JP" dirty="0"/>
              <a:t>。</a:t>
            </a:r>
          </a:p>
          <a:p>
            <a:r>
              <a:rPr lang="en-US" altLang="ja-JP" dirty="0"/>
              <a:t>広告主様のサイトやパンフレット等へ掲載することが可能です。</a:t>
            </a:r>
          </a:p>
          <a:p>
            <a:r>
              <a:rPr lang="ja-JP" altLang="en-US" dirty="0"/>
              <a:t>スポンサードコンテンツの</a:t>
            </a:r>
            <a:r>
              <a:rPr lang="en-US" altLang="ja-JP" dirty="0"/>
              <a:t>制作前にご要望や二次利用用途の詳細をご相談ください。</a:t>
            </a:r>
          </a:p>
          <a:p>
            <a:r>
              <a:rPr lang="en-US" altLang="ja-JP" dirty="0"/>
              <a:t>利用可否</a:t>
            </a:r>
            <a:r>
              <a:rPr lang="ja-JP" altLang="en-US" dirty="0"/>
              <a:t>の判断、</a:t>
            </a:r>
            <a:r>
              <a:rPr lang="en-US" altLang="ja-JP" dirty="0"/>
              <a:t>ならびに料金のお見積りをさせていただきます。</a:t>
            </a:r>
          </a:p>
        </p:txBody>
      </p:sp>
      <p:sp>
        <p:nvSpPr>
          <p:cNvPr id="6" name="テキスト ボックス 5">
            <a:extLst>
              <a:ext uri="{FF2B5EF4-FFF2-40B4-BE49-F238E27FC236}">
                <a16:creationId xmlns:a16="http://schemas.microsoft.com/office/drawing/2014/main" id="{291331C0-45F0-410E-A234-3D058ED4F4E2}"/>
              </a:ext>
            </a:extLst>
          </p:cNvPr>
          <p:cNvSpPr txBox="1"/>
          <p:nvPr/>
        </p:nvSpPr>
        <p:spPr>
          <a:xfrm>
            <a:off x="655334" y="4629654"/>
            <a:ext cx="9601199"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tLang="ja-JP" dirty="0"/>
              <a:t>【注意点】</a:t>
            </a:r>
          </a:p>
          <a:p>
            <a:r>
              <a:rPr lang="en-US" altLang="ja-JP" dirty="0"/>
              <a:t>・料金はネット金額となります。</a:t>
            </a:r>
          </a:p>
          <a:p>
            <a:r>
              <a:rPr lang="en-US" altLang="ja-JP" dirty="0"/>
              <a:t>・</a:t>
            </a:r>
            <a:r>
              <a:rPr lang="ja-JP" altLang="en-US" dirty="0"/>
              <a:t>お</a:t>
            </a:r>
            <a:r>
              <a:rPr lang="en-US" altLang="ja-JP" dirty="0"/>
              <a:t>申</a:t>
            </a:r>
            <a:r>
              <a:rPr lang="ja-JP" altLang="en-US" dirty="0"/>
              <a:t>し</a:t>
            </a:r>
            <a:r>
              <a:rPr lang="en-US" altLang="ja-JP" dirty="0"/>
              <a:t>込</a:t>
            </a:r>
            <a:r>
              <a:rPr lang="ja-JP" altLang="en-US" dirty="0"/>
              <a:t>み</a:t>
            </a:r>
            <a:r>
              <a:rPr lang="en-US" altLang="ja-JP" dirty="0"/>
              <a:t>時にご連絡・相談ください。</a:t>
            </a:r>
          </a:p>
          <a:p>
            <a:r>
              <a:rPr lang="en-US" altLang="ja-JP" dirty="0"/>
              <a:t>・記事量や写真点数、出演者によって料金が異なります。</a:t>
            </a:r>
            <a:endParaRPr lang="en-US" dirty="0"/>
          </a:p>
          <a:p>
            <a:r>
              <a:rPr lang="en-US" altLang="ja-JP" dirty="0"/>
              <a:t>・内容によっては二次利用いただけない場合がございます。</a:t>
            </a:r>
          </a:p>
          <a:p>
            <a:r>
              <a:rPr lang="ja-JP" altLang="en-US" dirty="0"/>
              <a:t>・利用には契約締結が必要となります。</a:t>
            </a:r>
            <a:endParaRPr lang="en-US" altLang="ja-JP" dirty="0"/>
          </a:p>
          <a:p>
            <a:endParaRPr lang="en-US" altLang="ja-JP" dirty="0"/>
          </a:p>
        </p:txBody>
      </p:sp>
      <p:sp>
        <p:nvSpPr>
          <p:cNvPr id="7" name="フッター プレースホルダー 2">
            <a:extLst>
              <a:ext uri="{FF2B5EF4-FFF2-40B4-BE49-F238E27FC236}">
                <a16:creationId xmlns:a16="http://schemas.microsoft.com/office/drawing/2014/main" id="{F0EEC6BE-A535-734C-88BB-6E7FFADC9265}"/>
              </a:ext>
            </a:extLst>
          </p:cNvPr>
          <p:cNvSpPr>
            <a:spLocks noGrp="1"/>
          </p:cNvSpPr>
          <p:nvPr>
            <p:ph type="ftr" sz="quarter" idx="3"/>
          </p:nvPr>
        </p:nvSpPr>
        <p:spPr>
          <a:xfrm>
            <a:off x="3171367" y="6641976"/>
            <a:ext cx="5583390" cy="216024"/>
          </a:xfrm>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a:solidFill>
                  <a:prstClr val="black"/>
                </a:solidFill>
              </a:rPr>
              <a:t>）</a:t>
            </a:r>
            <a:r>
              <a:rPr lang="en-US" altLang="ja-JP" dirty="0">
                <a:solidFill>
                  <a:prstClr val="black"/>
                </a:solidFill>
              </a:rPr>
              <a:t>2022 Yahoo Japan Corporation. All Rights Reserved. </a:t>
            </a:r>
            <a:r>
              <a:rPr lang="ja-JP" altLang="en-US" dirty="0">
                <a:solidFill>
                  <a:prstClr val="black"/>
                </a:solidFill>
              </a:rPr>
              <a:t>無断引用・転載禁止</a:t>
            </a:r>
          </a:p>
        </p:txBody>
      </p:sp>
      <p:sp>
        <p:nvSpPr>
          <p:cNvPr id="8" name="タイトル 2"/>
          <p:cNvSpPr txBox="1">
            <a:spLocks/>
          </p:cNvSpPr>
          <p:nvPr/>
        </p:nvSpPr>
        <p:spPr>
          <a:xfrm>
            <a:off x="479376" y="260648"/>
            <a:ext cx="7992888" cy="432048"/>
          </a:xfrm>
          <a:prstGeom prst="rect">
            <a:avLst/>
          </a:prstGeom>
        </p:spPr>
        <p:txBody>
          <a:bodyPr vert="horz" lIns="91440" tIns="45720" rIns="91440" bIns="45720" rtlCol="0" anchor="ctr">
            <a:noAutofit/>
          </a:bodyPr>
          <a:lstStyle>
            <a:lvl1pPr algn="l" defTabSz="914423" rtl="0" eaLnBrk="1" latinLnBrk="0" hangingPunct="1">
              <a:spcBef>
                <a:spcPct val="0"/>
              </a:spcBef>
              <a:buNone/>
              <a:defRPr kumimoji="1" sz="2800" kern="1200">
                <a:solidFill>
                  <a:schemeClr val="tx1"/>
                </a:solidFill>
                <a:latin typeface="+mj-lt"/>
                <a:ea typeface="+mj-ea"/>
                <a:cs typeface="+mj-cs"/>
              </a:defRPr>
            </a:lvl1pPr>
          </a:lstStyle>
          <a:p>
            <a:r>
              <a:rPr lang="en-US" altLang="ja-JP" sz="2400" dirty="0"/>
              <a:t>(1)</a:t>
            </a:r>
            <a:r>
              <a:rPr lang="ja-JP" altLang="en-US" sz="2400" dirty="0"/>
              <a:t>スポンサードコンテンツ　オプション：二次利用</a:t>
            </a:r>
            <a:endParaRPr lang="ja-JP" altLang="en-US" sz="2500" dirty="0"/>
          </a:p>
        </p:txBody>
      </p:sp>
    </p:spTree>
    <p:extLst>
      <p:ext uri="{BB962C8B-B14F-4D97-AF65-F5344CB8AC3E}">
        <p14:creationId xmlns:p14="http://schemas.microsoft.com/office/powerpoint/2010/main" val="10428218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0" name="カギ線コネクタ 139">
            <a:extLst>
              <a:ext uri="{FF2B5EF4-FFF2-40B4-BE49-F238E27FC236}">
                <a16:creationId xmlns:a16="http://schemas.microsoft.com/office/drawing/2014/main" id="{B28A265E-3006-9947-ABD2-96E3C8FFB26F}"/>
              </a:ext>
            </a:extLst>
          </p:cNvPr>
          <p:cNvCxnSpPr>
            <a:cxnSpLocks/>
          </p:cNvCxnSpPr>
          <p:nvPr/>
        </p:nvCxnSpPr>
        <p:spPr>
          <a:xfrm>
            <a:off x="5262060" y="1856994"/>
            <a:ext cx="5346455" cy="797265"/>
          </a:xfrm>
          <a:prstGeom prst="bentConnector3">
            <a:avLst>
              <a:gd name="adj1" fmla="val 509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57" name="正方形/長方形 156">
            <a:extLst>
              <a:ext uri="{FF2B5EF4-FFF2-40B4-BE49-F238E27FC236}">
                <a16:creationId xmlns:a16="http://schemas.microsoft.com/office/drawing/2014/main" id="{1D8FB2BE-8BB8-304E-9015-EC0B6F04031F}"/>
              </a:ext>
            </a:extLst>
          </p:cNvPr>
          <p:cNvSpPr/>
          <p:nvPr/>
        </p:nvSpPr>
        <p:spPr>
          <a:xfrm>
            <a:off x="300394" y="848335"/>
            <a:ext cx="2081788" cy="276999"/>
          </a:xfrm>
          <a:prstGeom prst="rect">
            <a:avLst/>
          </a:prstGeom>
        </p:spPr>
        <p:txBody>
          <a:bodyPr wrap="none">
            <a:spAutoFit/>
          </a:bodyPr>
          <a:lstStyle/>
          <a:p>
            <a:r>
              <a:rPr lang="ja-JP" altLang="en-US" sz="1200" dirty="0"/>
              <a:t>■</a:t>
            </a:r>
            <a:r>
              <a:rPr lang="en-US" altLang="ja-JP" sz="1200" dirty="0"/>
              <a:t>Yahoo!</a:t>
            </a:r>
            <a:r>
              <a:rPr lang="ja-JP" altLang="en-US" sz="1200" dirty="0"/>
              <a:t>ディスプレイ広告</a:t>
            </a:r>
          </a:p>
        </p:txBody>
      </p:sp>
      <p:cxnSp>
        <p:nvCxnSpPr>
          <p:cNvPr id="170" name="直線矢印コネクタ 169">
            <a:extLst>
              <a:ext uri="{FF2B5EF4-FFF2-40B4-BE49-F238E27FC236}">
                <a16:creationId xmlns:a16="http://schemas.microsoft.com/office/drawing/2014/main" id="{9B695A6E-3472-334F-8264-FC98C202AD91}"/>
              </a:ext>
            </a:extLst>
          </p:cNvPr>
          <p:cNvCxnSpPr>
            <a:cxnSpLocks/>
          </p:cNvCxnSpPr>
          <p:nvPr/>
        </p:nvCxnSpPr>
        <p:spPr>
          <a:xfrm flipV="1">
            <a:off x="2472974" y="1856995"/>
            <a:ext cx="4175959" cy="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1" name="正方形/長方形 170">
            <a:extLst>
              <a:ext uri="{FF2B5EF4-FFF2-40B4-BE49-F238E27FC236}">
                <a16:creationId xmlns:a16="http://schemas.microsoft.com/office/drawing/2014/main" id="{F91B241B-19D7-7441-BB51-9E1681BC4940}"/>
              </a:ext>
            </a:extLst>
          </p:cNvPr>
          <p:cNvSpPr/>
          <p:nvPr/>
        </p:nvSpPr>
        <p:spPr bwMode="auto">
          <a:xfrm>
            <a:off x="6675304" y="1345161"/>
            <a:ext cx="3622264" cy="4748133"/>
          </a:xfrm>
          <a:prstGeom prst="rect">
            <a:avLst/>
          </a:prstGeom>
          <a:solidFill>
            <a:srgbClr val="FFE9EA"/>
          </a:solidFill>
          <a:ln w="12700"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76" name="正方形/長方形 175">
            <a:extLst>
              <a:ext uri="{FF2B5EF4-FFF2-40B4-BE49-F238E27FC236}">
                <a16:creationId xmlns:a16="http://schemas.microsoft.com/office/drawing/2014/main" id="{CE2357F9-B974-6042-BD82-69D6660393AF}"/>
              </a:ext>
            </a:extLst>
          </p:cNvPr>
          <p:cNvSpPr/>
          <p:nvPr/>
        </p:nvSpPr>
        <p:spPr bwMode="auto">
          <a:xfrm>
            <a:off x="2629248" y="891102"/>
            <a:ext cx="2109550" cy="348001"/>
          </a:xfrm>
          <a:prstGeom prst="rect">
            <a:avLst/>
          </a:prstGeom>
          <a:solidFill>
            <a:schemeClr val="tx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400" i="0" u="none" strike="noStrike" kern="0" cap="none" spc="0" normalizeH="0" baseline="0" noProof="0" dirty="0">
              <a:ln>
                <a:noFill/>
              </a:ln>
              <a:solidFill>
                <a:schemeClr val="bg1"/>
              </a:solidFill>
              <a:effectLst/>
              <a:uLnTx/>
              <a:uFillTx/>
              <a:latin typeface="+mn-ea"/>
              <a:cs typeface="Verdana" pitchFamily="34" charset="0"/>
            </a:endParaRPr>
          </a:p>
        </p:txBody>
      </p:sp>
      <p:sp>
        <p:nvSpPr>
          <p:cNvPr id="177" name="正方形/長方形 176">
            <a:extLst>
              <a:ext uri="{FF2B5EF4-FFF2-40B4-BE49-F238E27FC236}">
                <a16:creationId xmlns:a16="http://schemas.microsoft.com/office/drawing/2014/main" id="{EA32BAE4-8BFB-1241-B518-B9B7BCB559D8}"/>
              </a:ext>
            </a:extLst>
          </p:cNvPr>
          <p:cNvSpPr/>
          <p:nvPr/>
        </p:nvSpPr>
        <p:spPr>
          <a:xfrm>
            <a:off x="3064462" y="936146"/>
            <a:ext cx="800219" cy="276999"/>
          </a:xfrm>
          <a:prstGeom prst="rect">
            <a:avLst/>
          </a:prstGeom>
        </p:spPr>
        <p:txBody>
          <a:bodyPr wrap="none">
            <a:spAutoFit/>
          </a:bodyPr>
          <a:lstStyle/>
          <a:p>
            <a:r>
              <a:rPr lang="ja-JP" altLang="en-US" sz="1200" b="1">
                <a:solidFill>
                  <a:schemeClr val="bg1"/>
                </a:solidFill>
              </a:rPr>
              <a:t>広告誘導</a:t>
            </a:r>
            <a:endParaRPr lang="ja-JP" altLang="en-US" sz="1200" b="1" dirty="0">
              <a:solidFill>
                <a:schemeClr val="bg1"/>
              </a:solidFill>
            </a:endParaRPr>
          </a:p>
        </p:txBody>
      </p:sp>
      <p:sp>
        <p:nvSpPr>
          <p:cNvPr id="178" name="正方形/長方形 177">
            <a:extLst>
              <a:ext uri="{FF2B5EF4-FFF2-40B4-BE49-F238E27FC236}">
                <a16:creationId xmlns:a16="http://schemas.microsoft.com/office/drawing/2014/main" id="{3493BAFB-1A7E-DE49-ACAB-A53A9A43E36F}"/>
              </a:ext>
            </a:extLst>
          </p:cNvPr>
          <p:cNvSpPr/>
          <p:nvPr/>
        </p:nvSpPr>
        <p:spPr bwMode="auto">
          <a:xfrm>
            <a:off x="2629247" y="1205235"/>
            <a:ext cx="2109551" cy="556663"/>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79" name="正方形/長方形 178">
            <a:extLst>
              <a:ext uri="{FF2B5EF4-FFF2-40B4-BE49-F238E27FC236}">
                <a16:creationId xmlns:a16="http://schemas.microsoft.com/office/drawing/2014/main" id="{D6F89FDF-069D-5F49-8B84-3652A31EB8D5}"/>
              </a:ext>
            </a:extLst>
          </p:cNvPr>
          <p:cNvSpPr/>
          <p:nvPr/>
        </p:nvSpPr>
        <p:spPr>
          <a:xfrm>
            <a:off x="2646619" y="1225018"/>
            <a:ext cx="2002471" cy="553998"/>
          </a:xfrm>
          <a:prstGeom prst="rect">
            <a:avLst/>
          </a:prstGeom>
        </p:spPr>
        <p:txBody>
          <a:bodyPr wrap="none">
            <a:spAutoFit/>
          </a:bodyPr>
          <a:lstStyle/>
          <a:p>
            <a:r>
              <a:rPr lang="en-US" altLang="ja-JP" sz="1100" dirty="0">
                <a:cs typeface="Meiryo UI" pitchFamily="50" charset="-128"/>
              </a:rPr>
              <a:t>Yahoo!</a:t>
            </a:r>
            <a:r>
              <a:rPr lang="ja-JP" altLang="en-US" sz="1100" dirty="0">
                <a:cs typeface="Meiryo UI" pitchFamily="50" charset="-128"/>
              </a:rPr>
              <a:t>ディスプレイ広告</a:t>
            </a:r>
            <a:r>
              <a:rPr lang="ja-JP" altLang="en-US" sz="1100" dirty="0"/>
              <a:t>を</a:t>
            </a:r>
            <a:endParaRPr lang="en-US" altLang="ja-JP" sz="1100" dirty="0"/>
          </a:p>
          <a:p>
            <a:r>
              <a:rPr lang="en-US" altLang="ja-JP" sz="1100" dirty="0"/>
              <a:t>400</a:t>
            </a:r>
            <a:r>
              <a:rPr lang="ja-JP" altLang="en-US" sz="1100"/>
              <a:t>万円（ネット）分掲載</a:t>
            </a:r>
            <a:endParaRPr lang="en-US" altLang="ja-JP" sz="1100" dirty="0"/>
          </a:p>
          <a:p>
            <a:r>
              <a:rPr lang="en-US" altLang="ja-JP" sz="800" dirty="0"/>
              <a:t>※</a:t>
            </a:r>
            <a:r>
              <a:rPr lang="ja-JP" altLang="en-US" sz="800"/>
              <a:t>予約型の場合は</a:t>
            </a:r>
            <a:r>
              <a:rPr lang="en-US" altLang="ja-JP" sz="800" dirty="0"/>
              <a:t>500</a:t>
            </a:r>
            <a:r>
              <a:rPr lang="ja-JP" altLang="en-US" sz="800"/>
              <a:t>万円</a:t>
            </a:r>
            <a:r>
              <a:rPr lang="en-US" altLang="ja-JP" sz="800" dirty="0"/>
              <a:t>〜(</a:t>
            </a:r>
            <a:r>
              <a:rPr lang="ja-JP" altLang="en-US" sz="800"/>
              <a:t>グロス</a:t>
            </a:r>
            <a:r>
              <a:rPr lang="en-US" altLang="ja-JP" sz="800" dirty="0"/>
              <a:t>)</a:t>
            </a:r>
          </a:p>
        </p:txBody>
      </p:sp>
      <p:sp>
        <p:nvSpPr>
          <p:cNvPr id="180" name="正方形/長方形 179">
            <a:extLst>
              <a:ext uri="{FF2B5EF4-FFF2-40B4-BE49-F238E27FC236}">
                <a16:creationId xmlns:a16="http://schemas.microsoft.com/office/drawing/2014/main" id="{1ECDC5B3-423D-9B48-A55E-E29B6DD4644F}"/>
              </a:ext>
            </a:extLst>
          </p:cNvPr>
          <p:cNvSpPr/>
          <p:nvPr/>
        </p:nvSpPr>
        <p:spPr>
          <a:xfrm>
            <a:off x="6699675" y="2128820"/>
            <a:ext cx="3416320" cy="276999"/>
          </a:xfrm>
          <a:prstGeom prst="rect">
            <a:avLst/>
          </a:prstGeom>
        </p:spPr>
        <p:txBody>
          <a:bodyPr wrap="none">
            <a:spAutoFit/>
          </a:bodyPr>
          <a:lstStyle/>
          <a:p>
            <a:r>
              <a:rPr lang="ja-JP" altLang="en-US" sz="1200" dirty="0"/>
              <a:t>■メディア内スポンサードコンテンツ　ライト</a:t>
            </a:r>
            <a:endParaRPr lang="en-US" altLang="ja-JP" sz="1200" dirty="0"/>
          </a:p>
        </p:txBody>
      </p:sp>
      <p:sp>
        <p:nvSpPr>
          <p:cNvPr id="193" name="正方形/長方形 192">
            <a:extLst>
              <a:ext uri="{FF2B5EF4-FFF2-40B4-BE49-F238E27FC236}">
                <a16:creationId xmlns:a16="http://schemas.microsoft.com/office/drawing/2014/main" id="{BBCFF55C-45EA-964A-A005-194F82666A41}"/>
              </a:ext>
            </a:extLst>
          </p:cNvPr>
          <p:cNvSpPr/>
          <p:nvPr/>
        </p:nvSpPr>
        <p:spPr bwMode="auto">
          <a:xfrm>
            <a:off x="10572837" y="2241451"/>
            <a:ext cx="1427819" cy="2518380"/>
          </a:xfrm>
          <a:prstGeom prst="rect">
            <a:avLst/>
          </a:prstGeom>
          <a:solidFill>
            <a:schemeClr val="bg1">
              <a:lumMod val="85000"/>
            </a:schemeClr>
          </a:solidFill>
          <a:ln w="12700" algn="ctr">
            <a:solidFill>
              <a:schemeClr val="tx1"/>
            </a:solidFill>
            <a:prstDash val="solid"/>
            <a:miter lim="800000"/>
            <a:headEnd/>
            <a:tailEnd/>
          </a:ln>
          <a:effectLst>
            <a:outerShdw blurRad="50800" dist="38100" dir="2700000" algn="tl" rotWithShape="0">
              <a:prstClr val="black">
                <a:alpha val="40000"/>
              </a:prstClr>
            </a:outerShdw>
          </a:effectLst>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94" name="正方形/長方形 193">
            <a:extLst>
              <a:ext uri="{FF2B5EF4-FFF2-40B4-BE49-F238E27FC236}">
                <a16:creationId xmlns:a16="http://schemas.microsoft.com/office/drawing/2014/main" id="{B2F3C876-2DDE-C44E-A818-151424401E23}"/>
              </a:ext>
            </a:extLst>
          </p:cNvPr>
          <p:cNvSpPr/>
          <p:nvPr/>
        </p:nvSpPr>
        <p:spPr>
          <a:xfrm>
            <a:off x="10608515" y="2677766"/>
            <a:ext cx="1356462" cy="461665"/>
          </a:xfrm>
          <a:prstGeom prst="rect">
            <a:avLst/>
          </a:prstGeom>
        </p:spPr>
        <p:txBody>
          <a:bodyPr wrap="none">
            <a:spAutoFit/>
          </a:bodyPr>
          <a:lstStyle/>
          <a:p>
            <a:r>
              <a:rPr lang="ja-JP" altLang="en-US" sz="1200" dirty="0"/>
              <a:t>協賛社様サイト</a:t>
            </a:r>
            <a:endParaRPr lang="en-US" altLang="ja-JP" sz="1200" dirty="0"/>
          </a:p>
          <a:p>
            <a:r>
              <a:rPr lang="en-US" altLang="ja-JP" sz="1200" dirty="0"/>
              <a:t>SDGs</a:t>
            </a:r>
            <a:r>
              <a:rPr lang="ja-JP" altLang="en-US" sz="1200" dirty="0"/>
              <a:t>取組ページ</a:t>
            </a:r>
          </a:p>
        </p:txBody>
      </p:sp>
      <p:sp>
        <p:nvSpPr>
          <p:cNvPr id="195" name="正方形/長方形 194">
            <a:extLst>
              <a:ext uri="{FF2B5EF4-FFF2-40B4-BE49-F238E27FC236}">
                <a16:creationId xmlns:a16="http://schemas.microsoft.com/office/drawing/2014/main" id="{B122A23A-34EC-9047-AB50-73031023C8A8}"/>
              </a:ext>
            </a:extLst>
          </p:cNvPr>
          <p:cNvSpPr/>
          <p:nvPr/>
        </p:nvSpPr>
        <p:spPr>
          <a:xfrm>
            <a:off x="10704512" y="3557216"/>
            <a:ext cx="1233950" cy="553998"/>
          </a:xfrm>
          <a:prstGeom prst="rect">
            <a:avLst/>
          </a:prstGeom>
        </p:spPr>
        <p:txBody>
          <a:bodyPr wrap="square">
            <a:spAutoFit/>
          </a:bodyPr>
          <a:lstStyle/>
          <a:p>
            <a:r>
              <a:rPr lang="en-US" altLang="ja-JP" sz="1000" dirty="0"/>
              <a:t>※</a:t>
            </a:r>
            <a:r>
              <a:rPr lang="ja-JP" altLang="en-US" sz="1000" dirty="0"/>
              <a:t>リンク先は</a:t>
            </a:r>
            <a:r>
              <a:rPr lang="en-US" altLang="ja-JP" sz="1000" dirty="0"/>
              <a:t>SDGs</a:t>
            </a:r>
            <a:r>
              <a:rPr lang="ja-JP" altLang="en-US" sz="1000" dirty="0"/>
              <a:t>関連ページに限定</a:t>
            </a:r>
          </a:p>
        </p:txBody>
      </p:sp>
      <p:sp>
        <p:nvSpPr>
          <p:cNvPr id="203" name="正方形/長方形 202">
            <a:extLst>
              <a:ext uri="{FF2B5EF4-FFF2-40B4-BE49-F238E27FC236}">
                <a16:creationId xmlns:a16="http://schemas.microsoft.com/office/drawing/2014/main" id="{A59BBA9C-FA77-4348-8943-EA1887A58A2A}"/>
              </a:ext>
            </a:extLst>
          </p:cNvPr>
          <p:cNvSpPr/>
          <p:nvPr/>
        </p:nvSpPr>
        <p:spPr bwMode="auto">
          <a:xfrm>
            <a:off x="7543787" y="1436644"/>
            <a:ext cx="1836247" cy="549431"/>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204" name="正方形/長方形 203">
            <a:extLst>
              <a:ext uri="{FF2B5EF4-FFF2-40B4-BE49-F238E27FC236}">
                <a16:creationId xmlns:a16="http://schemas.microsoft.com/office/drawing/2014/main" id="{0B3D6C5F-442E-CD45-AA4E-AEC9BF441267}"/>
              </a:ext>
            </a:extLst>
          </p:cNvPr>
          <p:cNvSpPr/>
          <p:nvPr/>
        </p:nvSpPr>
        <p:spPr>
          <a:xfrm>
            <a:off x="7601997" y="1493635"/>
            <a:ext cx="1736373" cy="430887"/>
          </a:xfrm>
          <a:prstGeom prst="rect">
            <a:avLst/>
          </a:prstGeom>
        </p:spPr>
        <p:txBody>
          <a:bodyPr wrap="none">
            <a:spAutoFit/>
          </a:bodyPr>
          <a:lstStyle/>
          <a:p>
            <a:r>
              <a:rPr lang="en-US" altLang="ja-JP" sz="1100" dirty="0"/>
              <a:t>SDGs</a:t>
            </a:r>
            <a:r>
              <a:rPr lang="ja-JP" altLang="en-US" sz="1100" dirty="0"/>
              <a:t>の取り組みを</a:t>
            </a:r>
            <a:endParaRPr lang="en-US" altLang="ja-JP" sz="1100" dirty="0"/>
          </a:p>
          <a:p>
            <a:r>
              <a:rPr lang="ja-JP" altLang="en-US" sz="1100" dirty="0"/>
              <a:t>入稿いただく素材で制作</a:t>
            </a:r>
            <a:endParaRPr lang="en-US" altLang="ja-JP" sz="1100" dirty="0"/>
          </a:p>
        </p:txBody>
      </p:sp>
      <p:sp>
        <p:nvSpPr>
          <p:cNvPr id="211" name="テキスト ボックス 210">
            <a:extLst>
              <a:ext uri="{FF2B5EF4-FFF2-40B4-BE49-F238E27FC236}">
                <a16:creationId xmlns:a16="http://schemas.microsoft.com/office/drawing/2014/main" id="{52195F07-A49D-C64E-BAC9-3EFFEAE5A6B8}"/>
              </a:ext>
            </a:extLst>
          </p:cNvPr>
          <p:cNvSpPr txBox="1"/>
          <p:nvPr/>
        </p:nvSpPr>
        <p:spPr>
          <a:xfrm>
            <a:off x="5561123" y="1930157"/>
            <a:ext cx="646331" cy="276999"/>
          </a:xfrm>
          <a:prstGeom prst="rect">
            <a:avLst/>
          </a:prstGeom>
          <a:noFill/>
        </p:spPr>
        <p:txBody>
          <a:bodyPr wrap="none" rtlCol="0">
            <a:spAutoFit/>
          </a:bodyPr>
          <a:lstStyle/>
          <a:p>
            <a:pPr algn="l"/>
            <a:r>
              <a:rPr lang="ja-JP" altLang="en-US" sz="1200" dirty="0"/>
              <a:t>選択可</a:t>
            </a:r>
            <a:endParaRPr kumimoji="1" lang="ja-JP" altLang="en-US" sz="1200" dirty="0"/>
          </a:p>
        </p:txBody>
      </p:sp>
      <p:sp>
        <p:nvSpPr>
          <p:cNvPr id="218" name="正方形/長方形 217"/>
          <p:cNvSpPr/>
          <p:nvPr/>
        </p:nvSpPr>
        <p:spPr>
          <a:xfrm>
            <a:off x="8690480" y="2783997"/>
            <a:ext cx="1702058" cy="400110"/>
          </a:xfrm>
          <a:prstGeom prst="rect">
            <a:avLst/>
          </a:prstGeom>
          <a:noFill/>
        </p:spPr>
        <p:txBody>
          <a:bodyPr wrap="square">
            <a:spAutoFit/>
          </a:bodyPr>
          <a:lstStyle/>
          <a:p>
            <a:r>
              <a:rPr lang="ja-JP" altLang="en-US" sz="1000" dirty="0">
                <a:latin typeface="メイリオ" panose="020B0604030504040204" pitchFamily="50" charset="-128"/>
                <a:ea typeface="メイリオ" panose="020B0604030504040204" pitchFamily="50" charset="-128"/>
              </a:rPr>
              <a:t>入稿素材の仕様</a:t>
            </a:r>
            <a:r>
              <a:rPr lang="ja-JP" altLang="en-US" sz="1000">
                <a:latin typeface="メイリオ" panose="020B0604030504040204" pitchFamily="50" charset="-128"/>
                <a:ea typeface="メイリオ" panose="020B0604030504040204" pitchFamily="50" charset="-128"/>
              </a:rPr>
              <a:t>は</a:t>
            </a:r>
            <a:r>
              <a:rPr lang="en-US" altLang="ja-JP" sz="1000" dirty="0">
                <a:latin typeface="メイリオ" panose="020B0604030504040204" pitchFamily="50" charset="-128"/>
                <a:ea typeface="メイリオ" panose="020B0604030504040204" pitchFamily="50" charset="-128"/>
              </a:rPr>
              <a:t>P12</a:t>
            </a:r>
            <a:r>
              <a:rPr lang="ja-JP" altLang="en-US" sz="1000">
                <a:latin typeface="メイリオ" panose="020B0604030504040204" pitchFamily="50" charset="-128"/>
                <a:ea typeface="メイリオ" panose="020B0604030504040204" pitchFamily="50" charset="-128"/>
              </a:rPr>
              <a:t>を</a:t>
            </a:r>
            <a:endParaRPr lang="en-US" altLang="ja-JP" sz="1000" dirty="0">
              <a:latin typeface="メイリオ" panose="020B0604030504040204" pitchFamily="50" charset="-128"/>
              <a:ea typeface="メイリオ" panose="020B0604030504040204" pitchFamily="50" charset="-128"/>
            </a:endParaRPr>
          </a:p>
          <a:p>
            <a:r>
              <a:rPr lang="ja-JP" altLang="en-US" sz="1000" dirty="0">
                <a:latin typeface="メイリオ" panose="020B0604030504040204" pitchFamily="50" charset="-128"/>
                <a:ea typeface="メイリオ" panose="020B0604030504040204" pitchFamily="50" charset="-128"/>
              </a:rPr>
              <a:t>参照ください</a:t>
            </a:r>
            <a:endParaRPr lang="en-US" altLang="ja-JP" sz="1000" dirty="0">
              <a:latin typeface="メイリオ" panose="020B0604030504040204" pitchFamily="50" charset="-128"/>
              <a:ea typeface="メイリオ" panose="020B0604030504040204" pitchFamily="50" charset="-128"/>
            </a:endParaRPr>
          </a:p>
        </p:txBody>
      </p:sp>
      <p:cxnSp>
        <p:nvCxnSpPr>
          <p:cNvPr id="219" name="直線矢印コネクタ 218">
            <a:extLst>
              <a:ext uri="{FF2B5EF4-FFF2-40B4-BE49-F238E27FC236}">
                <a16:creationId xmlns:a16="http://schemas.microsoft.com/office/drawing/2014/main" id="{20D65981-3181-5944-BEDB-F3EEEBC3B483}"/>
              </a:ext>
            </a:extLst>
          </p:cNvPr>
          <p:cNvCxnSpPr>
            <a:cxnSpLocks/>
          </p:cNvCxnSpPr>
          <p:nvPr/>
        </p:nvCxnSpPr>
        <p:spPr>
          <a:xfrm flipV="1">
            <a:off x="8850882" y="4509121"/>
            <a:ext cx="1721955" cy="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0" name="正方形/長方形 219">
            <a:extLst>
              <a:ext uri="{FF2B5EF4-FFF2-40B4-BE49-F238E27FC236}">
                <a16:creationId xmlns:a16="http://schemas.microsoft.com/office/drawing/2014/main" id="{FF4AE0BD-4450-9C45-8A39-D264B0C0F5E8}"/>
              </a:ext>
            </a:extLst>
          </p:cNvPr>
          <p:cNvSpPr/>
          <p:nvPr/>
        </p:nvSpPr>
        <p:spPr bwMode="auto">
          <a:xfrm>
            <a:off x="7543786" y="1161922"/>
            <a:ext cx="1836248" cy="260813"/>
          </a:xfrm>
          <a:prstGeom prst="rect">
            <a:avLst/>
          </a:prstGeom>
          <a:solidFill>
            <a:schemeClr val="tx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221" name="正方形/長方形 220">
            <a:extLst>
              <a:ext uri="{FF2B5EF4-FFF2-40B4-BE49-F238E27FC236}">
                <a16:creationId xmlns:a16="http://schemas.microsoft.com/office/drawing/2014/main" id="{57B59D40-010C-EF4C-A1F7-E844F312D5E9}"/>
              </a:ext>
            </a:extLst>
          </p:cNvPr>
          <p:cNvSpPr/>
          <p:nvPr/>
        </p:nvSpPr>
        <p:spPr>
          <a:xfrm>
            <a:off x="7836413" y="1157429"/>
            <a:ext cx="1261884" cy="276999"/>
          </a:xfrm>
          <a:prstGeom prst="rect">
            <a:avLst/>
          </a:prstGeom>
        </p:spPr>
        <p:txBody>
          <a:bodyPr wrap="none">
            <a:spAutoFit/>
          </a:bodyPr>
          <a:lstStyle/>
          <a:p>
            <a:r>
              <a:rPr lang="ja-JP" altLang="en-US" sz="1200" b="1" dirty="0">
                <a:solidFill>
                  <a:schemeClr val="bg1"/>
                </a:solidFill>
              </a:rPr>
              <a:t>協賛メニュー④</a:t>
            </a:r>
          </a:p>
        </p:txBody>
      </p:sp>
      <p:sp>
        <p:nvSpPr>
          <p:cNvPr id="111" name="正方形/長方形 110">
            <a:extLst>
              <a:ext uri="{FF2B5EF4-FFF2-40B4-BE49-F238E27FC236}">
                <a16:creationId xmlns:a16="http://schemas.microsoft.com/office/drawing/2014/main" id="{C6E76A5F-E3CC-5348-BAE3-A59CFDEF7C98}"/>
              </a:ext>
            </a:extLst>
          </p:cNvPr>
          <p:cNvSpPr/>
          <p:nvPr/>
        </p:nvSpPr>
        <p:spPr>
          <a:xfrm>
            <a:off x="6799728" y="2505615"/>
            <a:ext cx="1859529" cy="3142120"/>
          </a:xfrm>
          <a:prstGeom prst="rect">
            <a:avLst/>
          </a:prstGeom>
          <a:solidFill>
            <a:srgbClr val="FFFFFF"/>
          </a:solidFill>
          <a:ln w="95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12" name="図 111">
            <a:extLst>
              <a:ext uri="{FF2B5EF4-FFF2-40B4-BE49-F238E27FC236}">
                <a16:creationId xmlns:a16="http://schemas.microsoft.com/office/drawing/2014/main" id="{40D5A8BB-2E65-984F-BE75-6A871F23471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779066" y="2412701"/>
            <a:ext cx="1854172" cy="144881"/>
          </a:xfrm>
          <a:prstGeom prst="rect">
            <a:avLst/>
          </a:prstGeom>
        </p:spPr>
      </p:pic>
      <p:pic>
        <p:nvPicPr>
          <p:cNvPr id="113" name="図 112">
            <a:extLst>
              <a:ext uri="{FF2B5EF4-FFF2-40B4-BE49-F238E27FC236}">
                <a16:creationId xmlns:a16="http://schemas.microsoft.com/office/drawing/2014/main" id="{C3746BBA-D1C0-F547-8758-66B79738A48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894698" y="2620390"/>
            <a:ext cx="1081983" cy="2905049"/>
          </a:xfrm>
          <a:prstGeom prst="rect">
            <a:avLst/>
          </a:prstGeom>
        </p:spPr>
      </p:pic>
      <p:sp>
        <p:nvSpPr>
          <p:cNvPr id="114" name="正方形/長方形 113">
            <a:extLst>
              <a:ext uri="{FF2B5EF4-FFF2-40B4-BE49-F238E27FC236}">
                <a16:creationId xmlns:a16="http://schemas.microsoft.com/office/drawing/2014/main" id="{4129D668-FA68-E941-BBB0-40A971BDC273}"/>
              </a:ext>
            </a:extLst>
          </p:cNvPr>
          <p:cNvSpPr/>
          <p:nvPr/>
        </p:nvSpPr>
        <p:spPr>
          <a:xfrm>
            <a:off x="6910302" y="2608906"/>
            <a:ext cx="1086564" cy="2966361"/>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0" lang="ja-JP" altLang="en-US" sz="1000" b="1" kern="0">
                <a:solidFill>
                  <a:schemeClr val="accent5"/>
                </a:solidFill>
                <a:latin typeface="+mn-ea"/>
                <a:cs typeface="Verdana" pitchFamily="34" charset="0"/>
              </a:rPr>
              <a:t>スポンサード</a:t>
            </a:r>
            <a:endParaRPr kumimoji="0" lang="en-US" altLang="ja-JP" sz="1000" b="1" kern="0" dirty="0">
              <a:solidFill>
                <a:schemeClr val="accent5"/>
              </a:solidFill>
              <a:latin typeface="+mn-ea"/>
              <a:cs typeface="Verdana" pitchFamily="34" charset="0"/>
            </a:endParaRPr>
          </a:p>
          <a:p>
            <a:pPr algn="ctr"/>
            <a:r>
              <a:rPr kumimoji="0" lang="ja-JP" altLang="en-US" sz="1000" b="1" kern="0">
                <a:solidFill>
                  <a:schemeClr val="accent5"/>
                </a:solidFill>
                <a:latin typeface="+mn-ea"/>
                <a:cs typeface="Verdana" pitchFamily="34" charset="0"/>
              </a:rPr>
              <a:t>コンテンツ</a:t>
            </a:r>
            <a:endParaRPr kumimoji="0" lang="en-US" altLang="ja-JP" sz="1000" b="1" kern="0" dirty="0">
              <a:solidFill>
                <a:schemeClr val="accent5"/>
              </a:solidFill>
              <a:latin typeface="+mn-ea"/>
              <a:cs typeface="Verdana" pitchFamily="34" charset="0"/>
            </a:endParaRPr>
          </a:p>
        </p:txBody>
      </p:sp>
      <p:pic>
        <p:nvPicPr>
          <p:cNvPr id="115" name="図 114">
            <a:extLst>
              <a:ext uri="{FF2B5EF4-FFF2-40B4-BE49-F238E27FC236}">
                <a16:creationId xmlns:a16="http://schemas.microsoft.com/office/drawing/2014/main" id="{F6914920-E1E6-8847-8A79-E6BBEE3F283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27616" y="2640688"/>
            <a:ext cx="622242" cy="2554745"/>
          </a:xfrm>
          <a:prstGeom prst="rect">
            <a:avLst/>
          </a:prstGeom>
        </p:spPr>
      </p:pic>
      <p:sp>
        <p:nvSpPr>
          <p:cNvPr id="116" name="正方形/長方形 115">
            <a:extLst>
              <a:ext uri="{FF2B5EF4-FFF2-40B4-BE49-F238E27FC236}">
                <a16:creationId xmlns:a16="http://schemas.microsoft.com/office/drawing/2014/main" id="{5752693D-015F-C443-9F7C-98C0409FB398}"/>
              </a:ext>
            </a:extLst>
          </p:cNvPr>
          <p:cNvSpPr/>
          <p:nvPr/>
        </p:nvSpPr>
        <p:spPr>
          <a:xfrm>
            <a:off x="8017528" y="2760010"/>
            <a:ext cx="563176" cy="478236"/>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7" name="正方形/長方形 116">
            <a:extLst>
              <a:ext uri="{FF2B5EF4-FFF2-40B4-BE49-F238E27FC236}">
                <a16:creationId xmlns:a16="http://schemas.microsoft.com/office/drawing/2014/main" id="{491958DE-41CF-204D-A932-B98E65798D10}"/>
              </a:ext>
            </a:extLst>
          </p:cNvPr>
          <p:cNvSpPr/>
          <p:nvPr/>
        </p:nvSpPr>
        <p:spPr>
          <a:xfrm>
            <a:off x="8047797" y="3373319"/>
            <a:ext cx="563176" cy="1770138"/>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68" name="直線矢印コネクタ 67">
            <a:extLst>
              <a:ext uri="{FF2B5EF4-FFF2-40B4-BE49-F238E27FC236}">
                <a16:creationId xmlns:a16="http://schemas.microsoft.com/office/drawing/2014/main" id="{BB47615D-25D0-DC4E-A394-FA53C099F80C}"/>
              </a:ext>
            </a:extLst>
          </p:cNvPr>
          <p:cNvCxnSpPr>
            <a:cxnSpLocks/>
          </p:cNvCxnSpPr>
          <p:nvPr/>
        </p:nvCxnSpPr>
        <p:spPr>
          <a:xfrm>
            <a:off x="3215680" y="4725144"/>
            <a:ext cx="3505757" cy="1523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41" name="図 14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23392" y="3429000"/>
            <a:ext cx="2212659" cy="2858980"/>
          </a:xfrm>
          <a:prstGeom prst="rect">
            <a:avLst/>
          </a:prstGeom>
        </p:spPr>
      </p:pic>
      <p:sp>
        <p:nvSpPr>
          <p:cNvPr id="149" name="正方形/長方形 148">
            <a:extLst>
              <a:ext uri="{FF2B5EF4-FFF2-40B4-BE49-F238E27FC236}">
                <a16:creationId xmlns:a16="http://schemas.microsoft.com/office/drawing/2014/main" id="{9529D09A-B40B-184B-8821-6BE809FFD82E}"/>
              </a:ext>
            </a:extLst>
          </p:cNvPr>
          <p:cNvSpPr/>
          <p:nvPr/>
        </p:nvSpPr>
        <p:spPr>
          <a:xfrm>
            <a:off x="2135491" y="4694188"/>
            <a:ext cx="726596" cy="1561346"/>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50" name="直線コネクタ 149"/>
          <p:cNvCxnSpPr>
            <a:cxnSpLocks/>
          </p:cNvCxnSpPr>
          <p:nvPr/>
        </p:nvCxnSpPr>
        <p:spPr>
          <a:xfrm>
            <a:off x="2813833" y="4941168"/>
            <a:ext cx="4013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直線コネクタ 150"/>
          <p:cNvCxnSpPr>
            <a:cxnSpLocks/>
          </p:cNvCxnSpPr>
          <p:nvPr/>
        </p:nvCxnSpPr>
        <p:spPr>
          <a:xfrm flipV="1">
            <a:off x="3215173" y="4720646"/>
            <a:ext cx="0" cy="22052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54" name="正方形/長方形 153">
            <a:extLst>
              <a:ext uri="{FF2B5EF4-FFF2-40B4-BE49-F238E27FC236}">
                <a16:creationId xmlns:a16="http://schemas.microsoft.com/office/drawing/2014/main" id="{9C1A5938-C55A-7E40-9693-BBED84570A87}"/>
              </a:ext>
            </a:extLst>
          </p:cNvPr>
          <p:cNvSpPr/>
          <p:nvPr/>
        </p:nvSpPr>
        <p:spPr>
          <a:xfrm>
            <a:off x="2682181" y="5987070"/>
            <a:ext cx="1261884" cy="276999"/>
          </a:xfrm>
          <a:prstGeom prst="rect">
            <a:avLst/>
          </a:prstGeom>
        </p:spPr>
        <p:txBody>
          <a:bodyPr wrap="none">
            <a:spAutoFit/>
          </a:bodyPr>
          <a:lstStyle/>
          <a:p>
            <a:r>
              <a:rPr lang="ja-JP" altLang="en-US" sz="1200" b="1" dirty="0">
                <a:solidFill>
                  <a:schemeClr val="bg1"/>
                </a:solidFill>
              </a:rPr>
              <a:t>協賛メニュー③</a:t>
            </a:r>
          </a:p>
        </p:txBody>
      </p:sp>
      <p:sp>
        <p:nvSpPr>
          <p:cNvPr id="206" name="正方形/長方形 205">
            <a:extLst>
              <a:ext uri="{FF2B5EF4-FFF2-40B4-BE49-F238E27FC236}">
                <a16:creationId xmlns:a16="http://schemas.microsoft.com/office/drawing/2014/main" id="{D66642E0-8AF7-7541-99A0-E697D2AA2498}"/>
              </a:ext>
            </a:extLst>
          </p:cNvPr>
          <p:cNvSpPr/>
          <p:nvPr/>
        </p:nvSpPr>
        <p:spPr bwMode="auto">
          <a:xfrm>
            <a:off x="2169615" y="4869160"/>
            <a:ext cx="650928" cy="125850"/>
          </a:xfrm>
          <a:prstGeom prst="rect">
            <a:avLst/>
          </a:prstGeom>
          <a:solidFill>
            <a:schemeClr val="bg1"/>
          </a:solidFill>
          <a:ln w="28575" algn="ctr">
            <a:solidFill>
              <a:schemeClr val="accent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en-US" altLang="ja-JP" sz="800" b="1" kern="0" dirty="0">
                <a:solidFill>
                  <a:schemeClr val="accent5"/>
                </a:solidFill>
                <a:latin typeface="+mn-ea"/>
                <a:cs typeface="Verdana" pitchFamily="34" charset="0"/>
              </a:rPr>
              <a:t>PR</a:t>
            </a:r>
            <a:r>
              <a:rPr kumimoji="0" lang="ja-JP" altLang="en-US" sz="800" b="1" i="0" u="none" strike="noStrike" kern="0" cap="none" spc="0" normalizeH="0" baseline="0" noProof="0" dirty="0">
                <a:ln>
                  <a:noFill/>
                </a:ln>
                <a:solidFill>
                  <a:schemeClr val="accent5"/>
                </a:solidFill>
                <a:effectLst/>
                <a:uLnTx/>
                <a:uFillTx/>
                <a:latin typeface="+mn-ea"/>
                <a:cs typeface="Verdana" pitchFamily="34" charset="0"/>
              </a:rPr>
              <a:t>枠</a:t>
            </a:r>
            <a:r>
              <a:rPr kumimoji="0" lang="en-US" altLang="ja-JP" sz="800" b="1" i="0" u="none" strike="noStrike" kern="0" cap="none" spc="0" normalizeH="0" baseline="0" noProof="0" dirty="0">
                <a:ln>
                  <a:noFill/>
                </a:ln>
                <a:solidFill>
                  <a:schemeClr val="accent5"/>
                </a:solidFill>
                <a:effectLst/>
                <a:uLnTx/>
                <a:uFillTx/>
                <a:latin typeface="+mn-ea"/>
                <a:cs typeface="Verdana" pitchFamily="34" charset="0"/>
              </a:rPr>
              <a:t>(text)</a:t>
            </a:r>
          </a:p>
        </p:txBody>
      </p:sp>
      <p:sp>
        <p:nvSpPr>
          <p:cNvPr id="207" name="正方形/長方形 206">
            <a:extLst>
              <a:ext uri="{FF2B5EF4-FFF2-40B4-BE49-F238E27FC236}">
                <a16:creationId xmlns:a16="http://schemas.microsoft.com/office/drawing/2014/main" id="{D66642E0-8AF7-7541-99A0-E697D2AA2498}"/>
              </a:ext>
            </a:extLst>
          </p:cNvPr>
          <p:cNvSpPr/>
          <p:nvPr/>
        </p:nvSpPr>
        <p:spPr bwMode="auto">
          <a:xfrm>
            <a:off x="2135560" y="4059518"/>
            <a:ext cx="659144" cy="219317"/>
          </a:xfrm>
          <a:prstGeom prst="rect">
            <a:avLst/>
          </a:prstGeom>
          <a:solidFill>
            <a:schemeClr val="bg1"/>
          </a:solidFill>
          <a:ln w="28575" algn="ctr">
            <a:solidFill>
              <a:schemeClr val="accent6">
                <a:lumMod val="20000"/>
                <a:lumOff val="8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500" b="1" kern="0" noProof="0">
                <a:solidFill>
                  <a:schemeClr val="bg1">
                    <a:lumMod val="50000"/>
                  </a:schemeClr>
                </a:solidFill>
                <a:latin typeface="+mn-ea"/>
                <a:cs typeface="Verdana" pitchFamily="34" charset="0"/>
              </a:rPr>
              <a:t>スポンサード</a:t>
            </a:r>
            <a:endParaRPr kumimoji="0" lang="en-US" altLang="ja-JP" sz="500" b="1" kern="0" noProof="0" dirty="0">
              <a:solidFill>
                <a:schemeClr val="bg1">
                  <a:lumMod val="50000"/>
                </a:schemeClr>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500" b="1" kern="0" noProof="0">
                <a:solidFill>
                  <a:schemeClr val="bg1">
                    <a:lumMod val="50000"/>
                  </a:schemeClr>
                </a:solidFill>
                <a:latin typeface="+mn-ea"/>
                <a:cs typeface="Verdana" pitchFamily="34" charset="0"/>
              </a:rPr>
              <a:t>コンテンツ枠</a:t>
            </a:r>
            <a:endParaRPr kumimoji="0" lang="en-US" altLang="ja-JP" sz="500" b="1" i="0" u="none" strike="noStrike" kern="0" cap="none" spc="0" normalizeH="0" baseline="0" noProof="0" dirty="0">
              <a:ln>
                <a:noFill/>
              </a:ln>
              <a:solidFill>
                <a:schemeClr val="bg1">
                  <a:lumMod val="50000"/>
                </a:schemeClr>
              </a:solidFill>
              <a:effectLst/>
              <a:uLnTx/>
              <a:uFillTx/>
              <a:latin typeface="+mn-ea"/>
              <a:cs typeface="Verdana" pitchFamily="34" charset="0"/>
            </a:endParaRPr>
          </a:p>
        </p:txBody>
      </p:sp>
      <p:sp>
        <p:nvSpPr>
          <p:cNvPr id="222" name="正方形/長方形 221">
            <a:extLst>
              <a:ext uri="{FF2B5EF4-FFF2-40B4-BE49-F238E27FC236}">
                <a16:creationId xmlns:a16="http://schemas.microsoft.com/office/drawing/2014/main" id="{D66642E0-8AF7-7541-99A0-E697D2AA2498}"/>
              </a:ext>
            </a:extLst>
          </p:cNvPr>
          <p:cNvSpPr/>
          <p:nvPr/>
        </p:nvSpPr>
        <p:spPr bwMode="auto">
          <a:xfrm>
            <a:off x="2169615" y="5018629"/>
            <a:ext cx="650928" cy="125850"/>
          </a:xfrm>
          <a:prstGeom prst="rect">
            <a:avLst/>
          </a:prstGeom>
          <a:solidFill>
            <a:schemeClr val="bg1"/>
          </a:solidFill>
          <a:ln w="28575" algn="ctr">
            <a:solidFill>
              <a:schemeClr val="accent6"/>
            </a:solidFill>
            <a:prstDash val="solid"/>
            <a:miter lim="800000"/>
            <a:headEnd/>
            <a:tailEnd/>
          </a:ln>
        </p:spPr>
        <p:txBody>
          <a:bodyPr lIns="0" tIns="0" rIns="0" bIns="0" rtlCol="0" anchor="ctr"/>
          <a:lstStyle/>
          <a:p>
            <a:pPr algn="ctr"/>
            <a:r>
              <a:rPr kumimoji="0" lang="en-US" altLang="ja-JP" sz="800" b="1" kern="0" dirty="0">
                <a:solidFill>
                  <a:schemeClr val="accent5"/>
                </a:solidFill>
                <a:latin typeface="+mn-ea"/>
                <a:cs typeface="Verdana" pitchFamily="34" charset="0"/>
              </a:rPr>
              <a:t>PR</a:t>
            </a:r>
            <a:r>
              <a:rPr kumimoji="0" lang="ja-JP" altLang="en-US" sz="800" b="1" i="0" u="none" strike="noStrike" kern="0" cap="none" spc="0" normalizeH="0" baseline="0" noProof="0" dirty="0">
                <a:ln>
                  <a:noFill/>
                </a:ln>
                <a:solidFill>
                  <a:schemeClr val="accent5"/>
                </a:solidFill>
                <a:effectLst/>
                <a:uLnTx/>
                <a:uFillTx/>
                <a:latin typeface="+mn-ea"/>
                <a:cs typeface="Verdana" pitchFamily="34" charset="0"/>
              </a:rPr>
              <a:t>枠</a:t>
            </a:r>
            <a:r>
              <a:rPr kumimoji="0" lang="en-US" altLang="ja-JP" sz="800" b="1" kern="0" dirty="0">
                <a:solidFill>
                  <a:schemeClr val="accent5"/>
                </a:solidFill>
                <a:latin typeface="+mn-ea"/>
                <a:cs typeface="Verdana" pitchFamily="34" charset="0"/>
              </a:rPr>
              <a:t>(text)</a:t>
            </a:r>
          </a:p>
        </p:txBody>
      </p:sp>
      <p:sp>
        <p:nvSpPr>
          <p:cNvPr id="223" name="正方形/長方形 222">
            <a:extLst>
              <a:ext uri="{FF2B5EF4-FFF2-40B4-BE49-F238E27FC236}">
                <a16:creationId xmlns:a16="http://schemas.microsoft.com/office/drawing/2014/main" id="{D66642E0-8AF7-7541-99A0-E697D2AA2498}"/>
              </a:ext>
            </a:extLst>
          </p:cNvPr>
          <p:cNvSpPr/>
          <p:nvPr/>
        </p:nvSpPr>
        <p:spPr bwMode="auto">
          <a:xfrm>
            <a:off x="2169615" y="5157192"/>
            <a:ext cx="650928" cy="125850"/>
          </a:xfrm>
          <a:prstGeom prst="rect">
            <a:avLst/>
          </a:prstGeom>
          <a:solidFill>
            <a:schemeClr val="bg1"/>
          </a:solidFill>
          <a:ln w="28575" algn="ctr">
            <a:solidFill>
              <a:schemeClr val="accent6"/>
            </a:solidFill>
            <a:prstDash val="solid"/>
            <a:miter lim="800000"/>
            <a:headEnd/>
            <a:tailEnd/>
          </a:ln>
        </p:spPr>
        <p:txBody>
          <a:bodyPr lIns="0" tIns="0" rIns="0" bIns="0" rtlCol="0" anchor="ctr"/>
          <a:lstStyle/>
          <a:p>
            <a:pPr algn="ctr"/>
            <a:r>
              <a:rPr kumimoji="0" lang="en-US" altLang="ja-JP" sz="800" b="1" kern="0" dirty="0">
                <a:solidFill>
                  <a:schemeClr val="accent5"/>
                </a:solidFill>
                <a:latin typeface="+mn-ea"/>
                <a:cs typeface="Verdana" pitchFamily="34" charset="0"/>
              </a:rPr>
              <a:t>PR</a:t>
            </a:r>
            <a:r>
              <a:rPr kumimoji="0" lang="ja-JP" altLang="en-US" sz="800" b="1" i="0" u="none" strike="noStrike" kern="0" cap="none" spc="0" normalizeH="0" baseline="0" noProof="0" dirty="0">
                <a:ln>
                  <a:noFill/>
                </a:ln>
                <a:solidFill>
                  <a:schemeClr val="accent5"/>
                </a:solidFill>
                <a:effectLst/>
                <a:uLnTx/>
                <a:uFillTx/>
                <a:latin typeface="+mn-ea"/>
                <a:cs typeface="Verdana" pitchFamily="34" charset="0"/>
              </a:rPr>
              <a:t>枠</a:t>
            </a:r>
            <a:r>
              <a:rPr kumimoji="0" lang="en-US" altLang="ja-JP" sz="800" b="1" kern="0" dirty="0">
                <a:solidFill>
                  <a:schemeClr val="accent5"/>
                </a:solidFill>
                <a:latin typeface="+mn-ea"/>
                <a:cs typeface="Verdana" pitchFamily="34" charset="0"/>
              </a:rPr>
              <a:t>(text)</a:t>
            </a:r>
          </a:p>
        </p:txBody>
      </p:sp>
      <p:sp>
        <p:nvSpPr>
          <p:cNvPr id="224" name="正方形/長方形 223">
            <a:extLst>
              <a:ext uri="{FF2B5EF4-FFF2-40B4-BE49-F238E27FC236}">
                <a16:creationId xmlns:a16="http://schemas.microsoft.com/office/drawing/2014/main" id="{D66642E0-8AF7-7541-99A0-E697D2AA2498}"/>
              </a:ext>
            </a:extLst>
          </p:cNvPr>
          <p:cNvSpPr/>
          <p:nvPr/>
        </p:nvSpPr>
        <p:spPr bwMode="auto">
          <a:xfrm>
            <a:off x="2169615" y="5301208"/>
            <a:ext cx="650928" cy="125850"/>
          </a:xfrm>
          <a:prstGeom prst="rect">
            <a:avLst/>
          </a:prstGeom>
          <a:solidFill>
            <a:schemeClr val="bg1"/>
          </a:solidFill>
          <a:ln w="28575" algn="ctr">
            <a:solidFill>
              <a:schemeClr val="accent6"/>
            </a:solidFill>
            <a:prstDash val="solid"/>
            <a:miter lim="800000"/>
            <a:headEnd/>
            <a:tailEnd/>
          </a:ln>
        </p:spPr>
        <p:txBody>
          <a:bodyPr lIns="0" tIns="0" rIns="0" bIns="0" rtlCol="0" anchor="ctr"/>
          <a:lstStyle/>
          <a:p>
            <a:pPr algn="ctr"/>
            <a:r>
              <a:rPr kumimoji="0" lang="en-US" altLang="ja-JP" sz="800" b="1" kern="0" dirty="0">
                <a:solidFill>
                  <a:schemeClr val="accent5"/>
                </a:solidFill>
                <a:latin typeface="+mn-ea"/>
                <a:cs typeface="Verdana" pitchFamily="34" charset="0"/>
              </a:rPr>
              <a:t>PR</a:t>
            </a:r>
            <a:r>
              <a:rPr kumimoji="0" lang="ja-JP" altLang="en-US" sz="800" b="1" i="0" u="none" strike="noStrike" kern="0" cap="none" spc="0" normalizeH="0" baseline="0" noProof="0" dirty="0">
                <a:ln>
                  <a:noFill/>
                </a:ln>
                <a:solidFill>
                  <a:schemeClr val="accent5"/>
                </a:solidFill>
                <a:effectLst/>
                <a:uLnTx/>
                <a:uFillTx/>
                <a:latin typeface="+mn-ea"/>
                <a:cs typeface="Verdana" pitchFamily="34" charset="0"/>
              </a:rPr>
              <a:t>枠</a:t>
            </a:r>
            <a:r>
              <a:rPr kumimoji="0" lang="en-US" altLang="ja-JP" sz="800" b="1" kern="0" dirty="0">
                <a:solidFill>
                  <a:schemeClr val="accent5"/>
                </a:solidFill>
                <a:latin typeface="+mn-ea"/>
                <a:cs typeface="Verdana" pitchFamily="34" charset="0"/>
              </a:rPr>
              <a:t>(text)</a:t>
            </a:r>
          </a:p>
        </p:txBody>
      </p:sp>
      <p:sp>
        <p:nvSpPr>
          <p:cNvPr id="278" name="正方形/長方形 277">
            <a:extLst>
              <a:ext uri="{FF2B5EF4-FFF2-40B4-BE49-F238E27FC236}">
                <a16:creationId xmlns:a16="http://schemas.microsoft.com/office/drawing/2014/main" id="{55C7C859-C76D-444F-9B50-C04F36C95023}"/>
              </a:ext>
            </a:extLst>
          </p:cNvPr>
          <p:cNvSpPr/>
          <p:nvPr/>
        </p:nvSpPr>
        <p:spPr>
          <a:xfrm>
            <a:off x="45563" y="3152361"/>
            <a:ext cx="2475300" cy="28389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chemeClr val="tx1"/>
                </a:solidFill>
              </a:rPr>
              <a:t>■</a:t>
            </a:r>
            <a:r>
              <a:rPr kumimoji="1" lang="en-US" altLang="ja-JP" sz="1200" b="1" dirty="0">
                <a:solidFill>
                  <a:schemeClr val="tx1"/>
                </a:solidFill>
              </a:rPr>
              <a:t>Yahoo</a:t>
            </a:r>
            <a:r>
              <a:rPr lang="en-US" altLang="ja-JP" sz="1200" b="1" dirty="0">
                <a:solidFill>
                  <a:schemeClr val="tx1"/>
                </a:solidFill>
              </a:rPr>
              <a:t>! JAPAN</a:t>
            </a:r>
            <a:r>
              <a:rPr lang="ja-JP" altLang="en-US" sz="1200" b="1" dirty="0">
                <a:solidFill>
                  <a:schemeClr val="tx1"/>
                </a:solidFill>
              </a:rPr>
              <a:t> </a:t>
            </a:r>
            <a:r>
              <a:rPr kumimoji="1" lang="en-US" altLang="ja-JP" sz="1200" b="1" dirty="0">
                <a:solidFill>
                  <a:schemeClr val="tx1"/>
                </a:solidFill>
              </a:rPr>
              <a:t>SDGs</a:t>
            </a:r>
          </a:p>
          <a:p>
            <a:pPr lvl="0"/>
            <a:r>
              <a:rPr lang="ja-JP" altLang="en-US" sz="1200" b="1">
                <a:solidFill>
                  <a:srgbClr val="000000"/>
                </a:solidFill>
              </a:rPr>
              <a:t>　　記事ページ</a:t>
            </a:r>
            <a:endParaRPr lang="en-US" altLang="ja-JP" sz="1200" b="1" dirty="0">
              <a:solidFill>
                <a:srgbClr val="000000"/>
              </a:solidFill>
            </a:endParaRPr>
          </a:p>
          <a:p>
            <a:pPr algn="ctr"/>
            <a:endParaRPr kumimoji="1" lang="ja-JP" altLang="en-US" sz="1200" b="1" dirty="0">
              <a:solidFill>
                <a:schemeClr val="tx1"/>
              </a:solidFill>
            </a:endParaRPr>
          </a:p>
        </p:txBody>
      </p:sp>
      <p:sp>
        <p:nvSpPr>
          <p:cNvPr id="279" name="正方形/長方形 278"/>
          <p:cNvSpPr/>
          <p:nvPr/>
        </p:nvSpPr>
        <p:spPr>
          <a:xfrm>
            <a:off x="6881995" y="2620390"/>
            <a:ext cx="1066379" cy="2980272"/>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80" name="図 279"/>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670765" y="1137380"/>
            <a:ext cx="615641" cy="1135608"/>
          </a:xfrm>
          <a:prstGeom prst="rect">
            <a:avLst/>
          </a:prstGeom>
        </p:spPr>
      </p:pic>
      <p:pic>
        <p:nvPicPr>
          <p:cNvPr id="281" name="図 280"/>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44516" y="1149027"/>
            <a:ext cx="1162333" cy="1166820"/>
          </a:xfrm>
          <a:prstGeom prst="rect">
            <a:avLst/>
          </a:prstGeom>
        </p:spPr>
      </p:pic>
      <p:sp>
        <p:nvSpPr>
          <p:cNvPr id="89" name="正方形/長方形 88">
            <a:extLst>
              <a:ext uri="{FF2B5EF4-FFF2-40B4-BE49-F238E27FC236}">
                <a16:creationId xmlns:a16="http://schemas.microsoft.com/office/drawing/2014/main" id="{A644BA92-9B4C-3A44-9A29-7A78655CD51B}"/>
              </a:ext>
            </a:extLst>
          </p:cNvPr>
          <p:cNvSpPr/>
          <p:nvPr/>
        </p:nvSpPr>
        <p:spPr>
          <a:xfrm>
            <a:off x="4308435" y="4136159"/>
            <a:ext cx="1261884" cy="276999"/>
          </a:xfrm>
          <a:prstGeom prst="rect">
            <a:avLst/>
          </a:prstGeom>
        </p:spPr>
        <p:txBody>
          <a:bodyPr wrap="none">
            <a:spAutoFit/>
          </a:bodyPr>
          <a:lstStyle/>
          <a:p>
            <a:r>
              <a:rPr lang="ja-JP" altLang="en-US" sz="1200" b="1" dirty="0">
                <a:solidFill>
                  <a:schemeClr val="bg1"/>
                </a:solidFill>
              </a:rPr>
              <a:t>協賛メニュー</a:t>
            </a:r>
            <a:r>
              <a:rPr lang="en-US" altLang="ja-JP" sz="1200" b="1" dirty="0">
                <a:solidFill>
                  <a:schemeClr val="bg1"/>
                </a:solidFill>
              </a:rPr>
              <a:t>②</a:t>
            </a:r>
            <a:endParaRPr lang="ja-JP" altLang="en-US" sz="1200" b="1" dirty="0">
              <a:solidFill>
                <a:schemeClr val="bg1"/>
              </a:solidFill>
            </a:endParaRPr>
          </a:p>
        </p:txBody>
      </p:sp>
      <p:sp>
        <p:nvSpPr>
          <p:cNvPr id="92" name="正方形/長方形 91">
            <a:extLst>
              <a:ext uri="{FF2B5EF4-FFF2-40B4-BE49-F238E27FC236}">
                <a16:creationId xmlns:a16="http://schemas.microsoft.com/office/drawing/2014/main" id="{913B55EA-5550-AE44-9D2E-0D828954F999}"/>
              </a:ext>
            </a:extLst>
          </p:cNvPr>
          <p:cNvSpPr/>
          <p:nvPr/>
        </p:nvSpPr>
        <p:spPr bwMode="auto">
          <a:xfrm>
            <a:off x="3473774" y="4404155"/>
            <a:ext cx="2324726" cy="878884"/>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95" name="正方形/長方形 94">
            <a:extLst>
              <a:ext uri="{FF2B5EF4-FFF2-40B4-BE49-F238E27FC236}">
                <a16:creationId xmlns:a16="http://schemas.microsoft.com/office/drawing/2014/main" id="{718E2015-A7BC-0641-A0F1-9A1D9421CE36}"/>
              </a:ext>
            </a:extLst>
          </p:cNvPr>
          <p:cNvSpPr/>
          <p:nvPr/>
        </p:nvSpPr>
        <p:spPr bwMode="auto">
          <a:xfrm>
            <a:off x="3461982" y="4143125"/>
            <a:ext cx="2362554" cy="276997"/>
          </a:xfrm>
          <a:prstGeom prst="rect">
            <a:avLst/>
          </a:prstGeom>
          <a:solidFill>
            <a:schemeClr val="tx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96" name="正方形/長方形 95">
            <a:extLst>
              <a:ext uri="{FF2B5EF4-FFF2-40B4-BE49-F238E27FC236}">
                <a16:creationId xmlns:a16="http://schemas.microsoft.com/office/drawing/2014/main" id="{A644BA92-9B4C-3A44-9A29-7A78655CD51B}"/>
              </a:ext>
            </a:extLst>
          </p:cNvPr>
          <p:cNvSpPr/>
          <p:nvPr/>
        </p:nvSpPr>
        <p:spPr>
          <a:xfrm>
            <a:off x="4308435" y="4136159"/>
            <a:ext cx="800219" cy="276999"/>
          </a:xfrm>
          <a:prstGeom prst="rect">
            <a:avLst/>
          </a:prstGeom>
        </p:spPr>
        <p:txBody>
          <a:bodyPr wrap="none">
            <a:spAutoFit/>
          </a:bodyPr>
          <a:lstStyle/>
          <a:p>
            <a:r>
              <a:rPr lang="ja-JP" altLang="en-US" sz="1200" b="1">
                <a:solidFill>
                  <a:schemeClr val="bg1"/>
                </a:solidFill>
              </a:rPr>
              <a:t>編集誘導</a:t>
            </a:r>
            <a:endParaRPr lang="ja-JP" altLang="en-US" sz="1200" b="1" dirty="0">
              <a:solidFill>
                <a:schemeClr val="bg1"/>
              </a:solidFill>
            </a:endParaRPr>
          </a:p>
        </p:txBody>
      </p:sp>
      <p:sp>
        <p:nvSpPr>
          <p:cNvPr id="97" name="正方形/長方形 96">
            <a:extLst>
              <a:ext uri="{FF2B5EF4-FFF2-40B4-BE49-F238E27FC236}">
                <a16:creationId xmlns:a16="http://schemas.microsoft.com/office/drawing/2014/main" id="{91DA2502-926D-A04B-A65B-9FA03EAEF40C}"/>
              </a:ext>
            </a:extLst>
          </p:cNvPr>
          <p:cNvSpPr/>
          <p:nvPr/>
        </p:nvSpPr>
        <p:spPr>
          <a:xfrm>
            <a:off x="3530316" y="4446715"/>
            <a:ext cx="2161169" cy="692497"/>
          </a:xfrm>
          <a:prstGeom prst="rect">
            <a:avLst/>
          </a:prstGeom>
          <a:noFill/>
        </p:spPr>
        <p:txBody>
          <a:bodyPr wrap="none">
            <a:spAutoFit/>
          </a:bodyPr>
          <a:lstStyle/>
          <a:p>
            <a:r>
              <a:rPr lang="ja-JP" altLang="en-US" sz="1200"/>
              <a:t>中面（記事ページ）</a:t>
            </a:r>
            <a:endParaRPr lang="en-US" altLang="ja-JP" sz="1200" dirty="0"/>
          </a:p>
          <a:p>
            <a:r>
              <a:rPr lang="en-US" altLang="ja-JP" sz="900" dirty="0"/>
              <a:t>PC</a:t>
            </a:r>
            <a:r>
              <a:rPr lang="ja-JP" altLang="en-US" sz="900"/>
              <a:t>はページ上部、</a:t>
            </a:r>
            <a:r>
              <a:rPr lang="en-US" altLang="ja-JP" sz="900" dirty="0"/>
              <a:t>SP</a:t>
            </a:r>
            <a:r>
              <a:rPr lang="ja-JP" altLang="en-US" sz="900"/>
              <a:t>は記事下：</a:t>
            </a:r>
            <a:r>
              <a:rPr lang="en-US" altLang="ja-JP" sz="900" dirty="0"/>
              <a:t>1</a:t>
            </a:r>
            <a:r>
              <a:rPr lang="ja-JP" altLang="en-US" sz="900"/>
              <a:t>ヶ月</a:t>
            </a:r>
            <a:endParaRPr lang="en-US" altLang="ja-JP" sz="900" dirty="0"/>
          </a:p>
          <a:p>
            <a:r>
              <a:rPr lang="en-US" altLang="ja-JP" sz="900" dirty="0"/>
              <a:t>※</a:t>
            </a:r>
            <a:r>
              <a:rPr lang="ja-JP" altLang="en-US" sz="900"/>
              <a:t>同期間に複数社がご協賛の場合、</a:t>
            </a:r>
            <a:endParaRPr lang="en-US" altLang="ja-JP" sz="900" dirty="0"/>
          </a:p>
          <a:p>
            <a:r>
              <a:rPr lang="ja-JP" altLang="en-US" sz="900"/>
              <a:t>複数枠でローテーション掲載</a:t>
            </a:r>
            <a:endParaRPr lang="en-US" altLang="ja-JP" sz="900" dirty="0"/>
          </a:p>
        </p:txBody>
      </p:sp>
      <p:sp>
        <p:nvSpPr>
          <p:cNvPr id="90" name="正方形/長方形 89">
            <a:extLst>
              <a:ext uri="{FF2B5EF4-FFF2-40B4-BE49-F238E27FC236}">
                <a16:creationId xmlns:a16="http://schemas.microsoft.com/office/drawing/2014/main" id="{959C4BFB-4572-534C-971C-64589C41A41A}"/>
              </a:ext>
            </a:extLst>
          </p:cNvPr>
          <p:cNvSpPr/>
          <p:nvPr/>
        </p:nvSpPr>
        <p:spPr>
          <a:xfrm>
            <a:off x="632138" y="3822246"/>
            <a:ext cx="1353144" cy="2631089"/>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1" name="正方形/長方形 90">
            <a:extLst>
              <a:ext uri="{FF2B5EF4-FFF2-40B4-BE49-F238E27FC236}">
                <a16:creationId xmlns:a16="http://schemas.microsoft.com/office/drawing/2014/main" id="{B5FAD0D2-DB13-B241-898D-EC45B5C7A490}"/>
              </a:ext>
            </a:extLst>
          </p:cNvPr>
          <p:cNvSpPr/>
          <p:nvPr/>
        </p:nvSpPr>
        <p:spPr>
          <a:xfrm>
            <a:off x="180752" y="6237312"/>
            <a:ext cx="6729550" cy="461665"/>
          </a:xfrm>
          <a:prstGeom prst="rect">
            <a:avLst/>
          </a:prstGeom>
        </p:spPr>
        <p:txBody>
          <a:bodyPr wrap="square">
            <a:spAutoFit/>
          </a:bodyPr>
          <a:lstStyle/>
          <a:p>
            <a:r>
              <a:rPr lang="en-US" altLang="ja-JP" sz="800" dirty="0">
                <a:solidFill>
                  <a:prstClr val="black">
                    <a:lumMod val="75000"/>
                    <a:lumOff val="25000"/>
                  </a:prstClr>
                </a:solidFill>
                <a:latin typeface="Meiryo" panose="020B0604030504040204" pitchFamily="34" charset="-128"/>
                <a:ea typeface="Meiryo" panose="020B0604030504040204" pitchFamily="34" charset="-128"/>
              </a:rPr>
              <a:t>※</a:t>
            </a:r>
            <a:r>
              <a:rPr lang="ja-JP" altLang="en-US" sz="800" dirty="0">
                <a:solidFill>
                  <a:prstClr val="black">
                    <a:lumMod val="75000"/>
                    <a:lumOff val="25000"/>
                  </a:prstClr>
                </a:solidFill>
                <a:latin typeface="Meiryo" panose="020B0604030504040204" pitchFamily="34" charset="-128"/>
                <a:ea typeface="Meiryo" panose="020B0604030504040204" pitchFamily="34" charset="-128"/>
              </a:rPr>
              <a:t>編集</a:t>
            </a:r>
            <a:r>
              <a:rPr lang="ja-JP" altLang="en-US" sz="800" i="1" dirty="0">
                <a:solidFill>
                  <a:prstClr val="black">
                    <a:lumMod val="75000"/>
                    <a:lumOff val="25000"/>
                  </a:prstClr>
                </a:solidFill>
                <a:latin typeface="Meiryo" panose="020B0604030504040204" pitchFamily="34" charset="-128"/>
                <a:ea typeface="Meiryo" panose="020B0604030504040204" pitchFamily="34" charset="-128"/>
              </a:rPr>
              <a:t>誘導、スポンサードコンテンツとも</a:t>
            </a:r>
            <a:r>
              <a:rPr lang="ja-JP" altLang="en-US" sz="800" dirty="0">
                <a:solidFill>
                  <a:prstClr val="black">
                    <a:lumMod val="75000"/>
                    <a:lumOff val="25000"/>
                  </a:prstClr>
                </a:solidFill>
                <a:latin typeface="Meiryo" panose="020B0604030504040204" pitchFamily="34" charset="-128"/>
                <a:ea typeface="Meiryo" panose="020B0604030504040204" pitchFamily="34" charset="-128"/>
              </a:rPr>
              <a:t>「提供：協賛社名」等のクレジットが入ります。また、期間中の内容変更・更新は不可となります</a:t>
            </a:r>
            <a:endParaRPr lang="en-US" altLang="ja-JP" sz="800" dirty="0">
              <a:solidFill>
                <a:prstClr val="black">
                  <a:lumMod val="75000"/>
                  <a:lumOff val="25000"/>
                </a:prstClr>
              </a:solidFill>
              <a:latin typeface="Meiryo" panose="020B0604030504040204" pitchFamily="34" charset="-128"/>
              <a:ea typeface="Meiryo" panose="020B0604030504040204" pitchFamily="34" charset="-128"/>
            </a:endParaRPr>
          </a:p>
          <a:p>
            <a:r>
              <a:rPr lang="en-US" altLang="ja-JP" sz="800" i="1" dirty="0">
                <a:solidFill>
                  <a:prstClr val="black">
                    <a:lumMod val="75000"/>
                    <a:lumOff val="25000"/>
                  </a:prstClr>
                </a:solidFill>
                <a:latin typeface="Meiryo" panose="020B0604030504040204" pitchFamily="34" charset="-128"/>
                <a:ea typeface="Meiryo" panose="020B0604030504040204" pitchFamily="34" charset="-128"/>
              </a:rPr>
              <a:t>※</a:t>
            </a:r>
            <a:r>
              <a:rPr lang="ja-JP" altLang="en-US" sz="800">
                <a:solidFill>
                  <a:prstClr val="black">
                    <a:lumMod val="75000"/>
                    <a:lumOff val="25000"/>
                  </a:prstClr>
                </a:solidFill>
                <a:latin typeface="Meiryo" panose="020B0604030504040204" pitchFamily="34" charset="-128"/>
                <a:ea typeface="Meiryo" panose="020B0604030504040204" pitchFamily="34" charset="-128"/>
              </a:rPr>
              <a:t>編集誘導は原則として掲載</a:t>
            </a:r>
            <a:r>
              <a:rPr lang="ja-JP" altLang="en-US" sz="800" dirty="0">
                <a:solidFill>
                  <a:prstClr val="black">
                    <a:lumMod val="75000"/>
                    <a:lumOff val="25000"/>
                  </a:prstClr>
                </a:solidFill>
                <a:latin typeface="Meiryo" panose="020B0604030504040204" pitchFamily="34" charset="-128"/>
                <a:ea typeface="Meiryo" panose="020B0604030504040204" pitchFamily="34" charset="-128"/>
              </a:rPr>
              <a:t>開始日の</a:t>
            </a:r>
            <a:r>
              <a:rPr lang="en-US" altLang="ja-JP" sz="800" dirty="0">
                <a:solidFill>
                  <a:prstClr val="black">
                    <a:lumMod val="75000"/>
                    <a:lumOff val="25000"/>
                  </a:prstClr>
                </a:solidFill>
                <a:latin typeface="Meiryo" panose="020B0604030504040204" pitchFamily="34" charset="-128"/>
                <a:ea typeface="Meiryo" panose="020B0604030504040204" pitchFamily="34" charset="-128"/>
              </a:rPr>
              <a:t>AM10</a:t>
            </a:r>
            <a:r>
              <a:rPr lang="ja-JP" altLang="en-US" sz="800" dirty="0">
                <a:solidFill>
                  <a:prstClr val="black">
                    <a:lumMod val="75000"/>
                    <a:lumOff val="25000"/>
                  </a:prstClr>
                </a:solidFill>
                <a:latin typeface="Meiryo" panose="020B0604030504040204" pitchFamily="34" charset="-128"/>
                <a:ea typeface="Meiryo" panose="020B0604030504040204" pitchFamily="34" charset="-128"/>
              </a:rPr>
              <a:t>時頃から、掲載終了日翌日の</a:t>
            </a:r>
            <a:r>
              <a:rPr lang="en-US" altLang="ja-JP" sz="800" dirty="0">
                <a:solidFill>
                  <a:prstClr val="black">
                    <a:lumMod val="75000"/>
                    <a:lumOff val="25000"/>
                  </a:prstClr>
                </a:solidFill>
                <a:latin typeface="Meiryo" panose="020B0604030504040204" pitchFamily="34" charset="-128"/>
                <a:ea typeface="Meiryo" panose="020B0604030504040204" pitchFamily="34" charset="-128"/>
              </a:rPr>
              <a:t>AM10</a:t>
            </a:r>
            <a:r>
              <a:rPr lang="ja-JP" altLang="en-US" sz="800" dirty="0">
                <a:solidFill>
                  <a:prstClr val="black">
                    <a:lumMod val="75000"/>
                    <a:lumOff val="25000"/>
                  </a:prstClr>
                </a:solidFill>
                <a:latin typeface="Meiryo" panose="020B0604030504040204" pitchFamily="34" charset="-128"/>
                <a:ea typeface="Meiryo" panose="020B0604030504040204" pitchFamily="34" charset="-128"/>
              </a:rPr>
              <a:t>時頃までの掲載となります</a:t>
            </a:r>
            <a:endParaRPr lang="en-US" altLang="ja-JP" sz="800" dirty="0">
              <a:solidFill>
                <a:prstClr val="black">
                  <a:lumMod val="75000"/>
                  <a:lumOff val="25000"/>
                </a:prstClr>
              </a:solidFill>
              <a:latin typeface="Meiryo" panose="020B0604030504040204" pitchFamily="34" charset="-128"/>
              <a:ea typeface="Meiryo" panose="020B0604030504040204" pitchFamily="34" charset="-128"/>
            </a:endParaRPr>
          </a:p>
          <a:p>
            <a:r>
              <a:rPr lang="en-US" altLang="ja-JP" sz="800" dirty="0">
                <a:solidFill>
                  <a:prstClr val="black">
                    <a:lumMod val="75000"/>
                    <a:lumOff val="25000"/>
                  </a:prstClr>
                </a:solidFill>
                <a:latin typeface="Meiryo" panose="020B0604030504040204" pitchFamily="34" charset="-128"/>
                <a:ea typeface="Meiryo" panose="020B0604030504040204" pitchFamily="34" charset="-128"/>
              </a:rPr>
              <a:t>※</a:t>
            </a:r>
            <a:r>
              <a:rPr lang="ja-JP" altLang="en-US" sz="800" dirty="0">
                <a:solidFill>
                  <a:prstClr val="black">
                    <a:lumMod val="75000"/>
                    <a:lumOff val="25000"/>
                  </a:prstClr>
                </a:solidFill>
                <a:latin typeface="Meiryo" panose="020B0604030504040204" pitchFamily="34" charset="-128"/>
                <a:ea typeface="Meiryo" panose="020B0604030504040204" pitchFamily="34" charset="-128"/>
              </a:rPr>
              <a:t>編集誘導の位置や仕様は予告なく変更させていただく場合があります</a:t>
            </a:r>
            <a:endParaRPr lang="ja-JP" altLang="en-US" sz="800" dirty="0"/>
          </a:p>
        </p:txBody>
      </p:sp>
      <p:sp>
        <p:nvSpPr>
          <p:cNvPr id="93" name="正方形/長方形 92">
            <a:extLst>
              <a:ext uri="{FF2B5EF4-FFF2-40B4-BE49-F238E27FC236}">
                <a16:creationId xmlns:a16="http://schemas.microsoft.com/office/drawing/2014/main" id="{E08FC8D0-F51B-AD40-87D3-872015B27F50}"/>
              </a:ext>
            </a:extLst>
          </p:cNvPr>
          <p:cNvSpPr/>
          <p:nvPr/>
        </p:nvSpPr>
        <p:spPr bwMode="auto">
          <a:xfrm>
            <a:off x="2135560" y="4318677"/>
            <a:ext cx="659144" cy="219317"/>
          </a:xfrm>
          <a:prstGeom prst="rect">
            <a:avLst/>
          </a:prstGeom>
          <a:solidFill>
            <a:schemeClr val="bg1"/>
          </a:solidFill>
          <a:ln w="28575" algn="ctr">
            <a:solidFill>
              <a:schemeClr val="accent6">
                <a:lumMod val="20000"/>
                <a:lumOff val="8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500" b="1" kern="0" noProof="0">
                <a:solidFill>
                  <a:schemeClr val="bg1">
                    <a:lumMod val="50000"/>
                  </a:schemeClr>
                </a:solidFill>
                <a:latin typeface="+mn-ea"/>
                <a:cs typeface="Verdana" pitchFamily="34" charset="0"/>
              </a:rPr>
              <a:t>スポンサード</a:t>
            </a:r>
            <a:endParaRPr kumimoji="0" lang="en-US" altLang="ja-JP" sz="500" b="1" kern="0" noProof="0" dirty="0">
              <a:solidFill>
                <a:schemeClr val="bg1">
                  <a:lumMod val="50000"/>
                </a:schemeClr>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500" b="1" kern="0" noProof="0">
                <a:solidFill>
                  <a:schemeClr val="bg1">
                    <a:lumMod val="50000"/>
                  </a:schemeClr>
                </a:solidFill>
                <a:latin typeface="+mn-ea"/>
                <a:cs typeface="Verdana" pitchFamily="34" charset="0"/>
              </a:rPr>
              <a:t>コンテンツ枠</a:t>
            </a:r>
            <a:endParaRPr kumimoji="0" lang="en-US" altLang="ja-JP" sz="500" b="1" i="0" u="none" strike="noStrike" kern="0" cap="none" spc="0" normalizeH="0" baseline="0" noProof="0" dirty="0">
              <a:ln>
                <a:noFill/>
              </a:ln>
              <a:solidFill>
                <a:schemeClr val="bg1">
                  <a:lumMod val="50000"/>
                </a:schemeClr>
              </a:solidFill>
              <a:effectLst/>
              <a:uLnTx/>
              <a:uFillTx/>
              <a:latin typeface="+mn-ea"/>
              <a:cs typeface="Verdana" pitchFamily="34" charset="0"/>
            </a:endParaRPr>
          </a:p>
        </p:txBody>
      </p:sp>
      <p:sp>
        <p:nvSpPr>
          <p:cNvPr id="94" name="正方形/長方形 93">
            <a:extLst>
              <a:ext uri="{FF2B5EF4-FFF2-40B4-BE49-F238E27FC236}">
                <a16:creationId xmlns:a16="http://schemas.microsoft.com/office/drawing/2014/main" id="{799361FC-0D89-B943-A0D2-F2ED54891A82}"/>
              </a:ext>
            </a:extLst>
          </p:cNvPr>
          <p:cNvSpPr/>
          <p:nvPr/>
        </p:nvSpPr>
        <p:spPr bwMode="auto">
          <a:xfrm>
            <a:off x="2135560" y="4577835"/>
            <a:ext cx="659144" cy="219317"/>
          </a:xfrm>
          <a:prstGeom prst="rect">
            <a:avLst/>
          </a:prstGeom>
          <a:solidFill>
            <a:schemeClr val="bg1"/>
          </a:solidFill>
          <a:ln w="28575" algn="ctr">
            <a:solidFill>
              <a:schemeClr val="accent6">
                <a:lumMod val="20000"/>
                <a:lumOff val="8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500" b="1" kern="0" noProof="0">
                <a:solidFill>
                  <a:schemeClr val="bg1">
                    <a:lumMod val="50000"/>
                  </a:schemeClr>
                </a:solidFill>
                <a:latin typeface="+mn-ea"/>
                <a:cs typeface="Verdana" pitchFamily="34" charset="0"/>
              </a:rPr>
              <a:t>スポンサード</a:t>
            </a:r>
            <a:endParaRPr kumimoji="0" lang="en-US" altLang="ja-JP" sz="500" b="1" kern="0" noProof="0" dirty="0">
              <a:solidFill>
                <a:schemeClr val="bg1">
                  <a:lumMod val="50000"/>
                </a:schemeClr>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500" b="1" kern="0" noProof="0">
                <a:solidFill>
                  <a:schemeClr val="bg1">
                    <a:lumMod val="50000"/>
                  </a:schemeClr>
                </a:solidFill>
                <a:latin typeface="+mn-ea"/>
                <a:cs typeface="Verdana" pitchFamily="34" charset="0"/>
              </a:rPr>
              <a:t>コンテンツ枠</a:t>
            </a:r>
            <a:endParaRPr kumimoji="0" lang="en-US" altLang="ja-JP" sz="500" b="1" i="0" u="none" strike="noStrike" kern="0" cap="none" spc="0" normalizeH="0" baseline="0" noProof="0" dirty="0">
              <a:ln>
                <a:noFill/>
              </a:ln>
              <a:solidFill>
                <a:schemeClr val="bg1">
                  <a:lumMod val="50000"/>
                </a:schemeClr>
              </a:solidFill>
              <a:effectLst/>
              <a:uLnTx/>
              <a:uFillTx/>
              <a:latin typeface="+mn-ea"/>
              <a:cs typeface="Verdana" pitchFamily="34" charset="0"/>
            </a:endParaRPr>
          </a:p>
        </p:txBody>
      </p:sp>
      <p:sp>
        <p:nvSpPr>
          <p:cNvPr id="98" name="フッター プレースホルダー 1">
            <a:extLst>
              <a:ext uri="{FF2B5EF4-FFF2-40B4-BE49-F238E27FC236}">
                <a16:creationId xmlns:a16="http://schemas.microsoft.com/office/drawing/2014/main" id="{F498DC05-3DEC-8149-9BF2-5CFC406D3004}"/>
              </a:ext>
            </a:extLst>
          </p:cNvPr>
          <p:cNvSpPr>
            <a:spLocks noGrp="1"/>
          </p:cNvSpPr>
          <p:nvPr>
            <p:ph type="ftr" sz="quarter" idx="3"/>
          </p:nvPr>
        </p:nvSpPr>
        <p:spPr>
          <a:xfrm>
            <a:off x="3827748" y="6597352"/>
            <a:ext cx="4536504" cy="216024"/>
          </a:xfrm>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a:solidFill>
                  <a:prstClr val="black"/>
                </a:solidFill>
              </a:rPr>
              <a:t>）</a:t>
            </a:r>
            <a:r>
              <a:rPr lang="en-US" altLang="ja-JP" dirty="0">
                <a:solidFill>
                  <a:prstClr val="black"/>
                </a:solidFill>
              </a:rPr>
              <a:t>2022 Yahoo Japan Corporation. All Rights Reserved. </a:t>
            </a:r>
            <a:r>
              <a:rPr lang="ja-JP" altLang="en-US" dirty="0">
                <a:solidFill>
                  <a:prstClr val="black"/>
                </a:solidFill>
              </a:rPr>
              <a:t>無断引用・転載禁止</a:t>
            </a:r>
          </a:p>
        </p:txBody>
      </p:sp>
      <p:sp>
        <p:nvSpPr>
          <p:cNvPr id="54" name="タイトル 2"/>
          <p:cNvSpPr txBox="1">
            <a:spLocks/>
          </p:cNvSpPr>
          <p:nvPr/>
        </p:nvSpPr>
        <p:spPr>
          <a:xfrm>
            <a:off x="479376" y="260648"/>
            <a:ext cx="7992888" cy="432048"/>
          </a:xfrm>
          <a:prstGeom prst="rect">
            <a:avLst/>
          </a:prstGeom>
        </p:spPr>
        <p:txBody>
          <a:bodyPr vert="horz" lIns="91440" tIns="45720" rIns="91440" bIns="45720" rtlCol="0" anchor="ctr">
            <a:noAutofit/>
          </a:bodyPr>
          <a:lstStyle>
            <a:lvl1pPr algn="l" defTabSz="914423" rtl="0" eaLnBrk="1" latinLnBrk="0" hangingPunct="1">
              <a:spcBef>
                <a:spcPct val="0"/>
              </a:spcBef>
              <a:buNone/>
              <a:defRPr kumimoji="1" sz="2800" kern="1200">
                <a:solidFill>
                  <a:schemeClr val="tx1"/>
                </a:solidFill>
                <a:latin typeface="+mj-lt"/>
                <a:ea typeface="+mj-ea"/>
                <a:cs typeface="+mj-cs"/>
              </a:defRPr>
            </a:lvl1pPr>
          </a:lstStyle>
          <a:p>
            <a:r>
              <a:rPr lang="en-US" altLang="ja-JP" sz="2400" dirty="0"/>
              <a:t>(2)</a:t>
            </a:r>
            <a:r>
              <a:rPr lang="ja-JP" altLang="en-US" sz="2400" dirty="0"/>
              <a:t>スポンサードコンテンツ　ライト　全体構造</a:t>
            </a:r>
          </a:p>
        </p:txBody>
      </p:sp>
    </p:spTree>
    <p:extLst>
      <p:ext uri="{BB962C8B-B14F-4D97-AF65-F5344CB8AC3E}">
        <p14:creationId xmlns:p14="http://schemas.microsoft.com/office/powerpoint/2010/main" val="3340496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1E004F2A-A9CD-8F4F-AA62-69C7B4BBADC4}"/>
              </a:ext>
            </a:extLst>
          </p:cNvPr>
          <p:cNvSpPr>
            <a:spLocks noGrp="1"/>
          </p:cNvSpPr>
          <p:nvPr>
            <p:ph type="sldNum" sz="quarter" idx="4"/>
          </p:nvPr>
        </p:nvSpPr>
        <p:spPr/>
        <p:txBody>
          <a:bodyPr/>
          <a:lstStyle/>
          <a:p>
            <a:fld id="{F9BD7636-22E7-4304-ABE2-16A3D163D5E1}" type="slidenum">
              <a:rPr lang="ja-JP" altLang="en-US" smtClean="0"/>
              <a:pPr/>
              <a:t>12</a:t>
            </a:fld>
            <a:endParaRPr lang="ja-JP" altLang="en-US"/>
          </a:p>
        </p:txBody>
      </p:sp>
      <p:graphicFrame>
        <p:nvGraphicFramePr>
          <p:cNvPr id="16" name="表 15"/>
          <p:cNvGraphicFramePr>
            <a:graphicFrameLocks noGrp="1"/>
          </p:cNvGraphicFramePr>
          <p:nvPr>
            <p:extLst>
              <p:ext uri="{D42A27DB-BD31-4B8C-83A1-F6EECF244321}">
                <p14:modId xmlns:p14="http://schemas.microsoft.com/office/powerpoint/2010/main" val="3558778827"/>
              </p:ext>
            </p:extLst>
          </p:nvPr>
        </p:nvGraphicFramePr>
        <p:xfrm>
          <a:off x="479376" y="836712"/>
          <a:ext cx="11305256" cy="5603528"/>
        </p:xfrm>
        <a:graphic>
          <a:graphicData uri="http://schemas.openxmlformats.org/drawingml/2006/table">
            <a:tbl>
              <a:tblPr firstRow="1" bandRow="1"/>
              <a:tblGrid>
                <a:gridCol w="1667988">
                  <a:extLst>
                    <a:ext uri="{9D8B030D-6E8A-4147-A177-3AD203B41FA5}">
                      <a16:colId xmlns:a16="http://schemas.microsoft.com/office/drawing/2014/main" val="20000"/>
                    </a:ext>
                  </a:extLst>
                </a:gridCol>
                <a:gridCol w="9637268">
                  <a:extLst>
                    <a:ext uri="{9D8B030D-6E8A-4147-A177-3AD203B41FA5}">
                      <a16:colId xmlns:a16="http://schemas.microsoft.com/office/drawing/2014/main" val="20001"/>
                    </a:ext>
                  </a:extLst>
                </a:gridCol>
              </a:tblGrid>
              <a:tr h="43685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タイアップへの</a:t>
                      </a:r>
                      <a:endParaRPr kumimoji="1" lang="en-US" altLang="ja-JP" sz="120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誘導枠</a:t>
                      </a:r>
                      <a:endParaRPr kumimoji="1" lang="en-US" altLang="ja-JP" sz="1200" b="0" i="0" dirty="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dirty="0">
                          <a:solidFill>
                            <a:schemeClr val="tx1"/>
                          </a:solidFill>
                          <a:latin typeface="+mn-ea"/>
                          <a:ea typeface="メイリオ"/>
                          <a:cs typeface="メイリオ" panose="020B0604030504040204" pitchFamily="50" charset="-128"/>
                        </a:rPr>
                        <a:t>・</a:t>
                      </a:r>
                      <a:r>
                        <a:rPr lang="en-US" altLang="ja-JP" sz="1200" b="0" i="0" u="none" strike="noStrike" dirty="0">
                          <a:solidFill>
                            <a:schemeClr val="tx1"/>
                          </a:solidFill>
                          <a:latin typeface="メイリオ"/>
                          <a:ea typeface="メイリオ"/>
                          <a:cs typeface="Meiryo UI" pitchFamily="50" charset="-128"/>
                        </a:rPr>
                        <a:t>Yahoo!</a:t>
                      </a:r>
                      <a:r>
                        <a:rPr lang="ja-JP" altLang="en-US" sz="1200" b="0" i="0" u="none" strike="noStrike" dirty="0">
                          <a:solidFill>
                            <a:schemeClr val="tx1"/>
                          </a:solidFill>
                          <a:latin typeface="メイリオ"/>
                          <a:ea typeface="メイリオ"/>
                          <a:cs typeface="Meiryo UI" pitchFamily="50" charset="-128"/>
                        </a:rPr>
                        <a:t>ディスプレイ広告（予約型／運用型）から自由選択</a:t>
                      </a: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eiryo UI" pitchFamily="50" charset="-128"/>
                        </a:rPr>
                        <a:t>　</a:t>
                      </a:r>
                      <a:r>
                        <a:rPr kumimoji="1" lang="en-US" altLang="ja-JP" sz="1000" b="0" i="0" u="none" strike="noStrike" kern="1200" cap="none" spc="0" normalizeH="0" baseline="0" noProof="0" dirty="0">
                          <a:ln>
                            <a:noFill/>
                          </a:ln>
                          <a:solidFill>
                            <a:srgbClr val="000000"/>
                          </a:solidFill>
                          <a:effectLst/>
                          <a:uLnTx/>
                          <a:uFillTx/>
                          <a:latin typeface="メイリオ"/>
                          <a:ea typeface="メイリオ"/>
                          <a:cs typeface="Meiryo UI" pitchFamily="50" charset="-128"/>
                        </a:rPr>
                        <a:t>※</a:t>
                      </a:r>
                      <a:r>
                        <a:rPr kumimoji="1" lang="ja-JP" altLang="en-US" sz="1000" b="0" i="0" u="none" strike="noStrike" kern="1200" cap="none" spc="0" normalizeH="0" baseline="0" noProof="0" dirty="0">
                          <a:ln>
                            <a:noFill/>
                          </a:ln>
                          <a:solidFill>
                            <a:srgbClr val="000000"/>
                          </a:solidFill>
                          <a:effectLst/>
                          <a:uLnTx/>
                          <a:uFillTx/>
                          <a:latin typeface="メイリオ"/>
                          <a:ea typeface="メイリオ"/>
                          <a:cs typeface="Meiryo UI" pitchFamily="50" charset="-128"/>
                        </a:rPr>
                        <a:t>広告主様サイトへのリンクでも可</a:t>
                      </a:r>
                      <a:endParaRPr lang="en-US" altLang="ja-JP" sz="1200" b="0" i="0" u="none" strike="noStrike" dirty="0">
                        <a:solidFill>
                          <a:schemeClr val="tx1"/>
                        </a:solidFill>
                        <a:latin typeface="メイリオ"/>
                        <a:ea typeface="メイリオ"/>
                        <a:cs typeface="Meiryo UI"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a:solidFill>
                            <a:schemeClr val="tx1"/>
                          </a:solidFill>
                          <a:latin typeface="+mn-ea"/>
                          <a:ea typeface="メイリオ"/>
                          <a:cs typeface="メイリオ" panose="020B0604030504040204" pitchFamily="50" charset="-128"/>
                        </a:rPr>
                        <a:t>・</a:t>
                      </a:r>
                      <a:r>
                        <a:rPr kumimoji="1" lang="en-US" altLang="ja-JP" sz="1200" kern="1200" dirty="0">
                          <a:solidFill>
                            <a:schemeClr val="tx1"/>
                          </a:solidFill>
                          <a:latin typeface="+mn-ea"/>
                          <a:ea typeface="メイリオ"/>
                          <a:cs typeface="メイリオ" panose="020B0604030504040204" pitchFamily="50" charset="-128"/>
                        </a:rPr>
                        <a:t>Yahoo! JAPAN SDGs</a:t>
                      </a:r>
                      <a:r>
                        <a:rPr kumimoji="1" lang="ja-JP" altLang="en-US" sz="1200" kern="1200">
                          <a:solidFill>
                            <a:schemeClr val="tx1"/>
                          </a:solidFill>
                          <a:latin typeface="+mn-ea"/>
                          <a:ea typeface="メイリオ"/>
                          <a:cs typeface="メイリオ" panose="020B0604030504040204" pitchFamily="50" charset="-128"/>
                        </a:rPr>
                        <a:t>の中面（記事ページ）の編集誘導枠</a:t>
                      </a:r>
                      <a:endParaRPr lang="en-US" altLang="ja-JP" sz="1200" b="0" i="0" u="none" strike="noStrike" dirty="0">
                        <a:solidFill>
                          <a:schemeClr val="tx1"/>
                        </a:solidFill>
                        <a:latin typeface="メイリオ"/>
                        <a:ea typeface="メイリオ"/>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115897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smtClean="0">
                          <a:solidFill>
                            <a:schemeClr val="bg1"/>
                          </a:solidFill>
                          <a:latin typeface="+mn-ea"/>
                          <a:ea typeface="+mn-ea"/>
                          <a:cs typeface="Meiryo UI" pitchFamily="50" charset="-128"/>
                        </a:rPr>
                        <a:t>タイアップ</a:t>
                      </a:r>
                      <a:endParaRPr kumimoji="1" lang="en-US" altLang="ja-JP" sz="1200" b="0" i="0" dirty="0" smtClean="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smtClean="0">
                          <a:solidFill>
                            <a:schemeClr val="bg1"/>
                          </a:solidFill>
                          <a:latin typeface="+mn-ea"/>
                          <a:ea typeface="+mn-ea"/>
                          <a:cs typeface="Meiryo UI" pitchFamily="50" charset="-128"/>
                        </a:rPr>
                        <a:t>ページ</a:t>
                      </a:r>
                      <a:endParaRPr kumimoji="1" lang="ja-JP" altLang="en-US" sz="1200" b="0" i="0" dirty="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200" dirty="0">
                          <a:solidFill>
                            <a:schemeClr val="tx1"/>
                          </a:solidFill>
                          <a:latin typeface="+mn-ea"/>
                          <a:ea typeface="+mn-ea"/>
                          <a:cs typeface="メイリオ" panose="020B0604030504040204" pitchFamily="50" charset="-128"/>
                        </a:rPr>
                        <a:t>・掲載場所：</a:t>
                      </a:r>
                      <a:r>
                        <a:rPr lang="en-US" altLang="ja-JP" sz="1200" dirty="0">
                          <a:solidFill>
                            <a:schemeClr val="tx1"/>
                          </a:solidFill>
                          <a:latin typeface="+mn-ea"/>
                          <a:ea typeface="+mn-ea"/>
                          <a:cs typeface="メイリオ" panose="020B0604030504040204" pitchFamily="50" charset="-128"/>
                        </a:rPr>
                        <a:t>Yahoo! JAPAN SDGs</a:t>
                      </a:r>
                    </a:p>
                    <a:p>
                      <a:pPr marL="0" indent="0">
                        <a:buNone/>
                      </a:pPr>
                      <a:r>
                        <a:rPr lang="ja-JP" altLang="en-US" sz="1200" dirty="0">
                          <a:solidFill>
                            <a:schemeClr val="tx1"/>
                          </a:solidFill>
                          <a:latin typeface="+mn-ea"/>
                          <a:ea typeface="+mn-ea"/>
                          <a:cs typeface="メイリオ" panose="020B0604030504040204" pitchFamily="50" charset="-128"/>
                        </a:rPr>
                        <a:t>・デバイス：</a:t>
                      </a:r>
                      <a:r>
                        <a:rPr lang="en-US" altLang="ja-JP" sz="1200" dirty="0">
                          <a:solidFill>
                            <a:schemeClr val="tx1"/>
                          </a:solidFill>
                          <a:latin typeface="+mn-ea"/>
                          <a:ea typeface="+mn-ea"/>
                          <a:cs typeface="メイリオ" panose="020B0604030504040204" pitchFamily="50" charset="-128"/>
                        </a:rPr>
                        <a:t>PC</a:t>
                      </a:r>
                      <a:r>
                        <a:rPr lang="ja-JP" altLang="en-US" sz="1200" dirty="0">
                          <a:solidFill>
                            <a:schemeClr val="tx1"/>
                          </a:solidFill>
                          <a:latin typeface="+mn-ea"/>
                          <a:ea typeface="+mn-ea"/>
                          <a:cs typeface="メイリオ" panose="020B0604030504040204" pitchFamily="50" charset="-128"/>
                        </a:rPr>
                        <a:t>・スマートフォン</a:t>
                      </a:r>
                    </a:p>
                    <a:p>
                      <a:pPr marL="0" indent="0">
                        <a:buNone/>
                      </a:pPr>
                      <a:r>
                        <a:rPr lang="ja-JP" altLang="en-US" sz="1200" dirty="0">
                          <a:solidFill>
                            <a:schemeClr val="tx1"/>
                          </a:solidFill>
                          <a:latin typeface="+mn-ea"/>
                          <a:ea typeface="+mn-ea"/>
                          <a:cs typeface="メイリオ" panose="020B0604030504040204" pitchFamily="50" charset="-128"/>
                        </a:rPr>
                        <a:t>・ページ数：専用テンプレートで</a:t>
                      </a:r>
                      <a:r>
                        <a:rPr lang="en-US" altLang="ja-JP" sz="1200" dirty="0">
                          <a:solidFill>
                            <a:schemeClr val="tx1"/>
                          </a:solidFill>
                          <a:latin typeface="+mn-ea"/>
                          <a:ea typeface="+mn-ea"/>
                          <a:cs typeface="メイリオ" panose="020B0604030504040204" pitchFamily="50" charset="-128"/>
                        </a:rPr>
                        <a:t>1</a:t>
                      </a:r>
                      <a:r>
                        <a:rPr lang="ja-JP" altLang="en-US" sz="1200" dirty="0">
                          <a:solidFill>
                            <a:schemeClr val="tx1"/>
                          </a:solidFill>
                          <a:latin typeface="+mn-ea"/>
                          <a:ea typeface="+mn-ea"/>
                          <a:cs typeface="メイリオ" panose="020B0604030504040204" pitchFamily="50" charset="-128"/>
                        </a:rPr>
                        <a:t>ページ（</a:t>
                      </a:r>
                      <a:r>
                        <a:rPr lang="en-US" altLang="ja-JP" sz="1200" dirty="0">
                          <a:solidFill>
                            <a:schemeClr val="tx1"/>
                          </a:solidFill>
                          <a:latin typeface="+mn-ea"/>
                          <a:ea typeface="+mn-ea"/>
                          <a:cs typeface="メイリオ" panose="020B0604030504040204" pitchFamily="50" charset="-128"/>
                        </a:rPr>
                        <a:t>P13</a:t>
                      </a:r>
                      <a:r>
                        <a:rPr lang="ja-JP" altLang="en-US" sz="1200" dirty="0">
                          <a:solidFill>
                            <a:schemeClr val="tx1"/>
                          </a:solidFill>
                          <a:latin typeface="+mn-ea"/>
                          <a:ea typeface="+mn-ea"/>
                          <a:cs typeface="メイリオ" panose="020B0604030504040204" pitchFamily="50" charset="-128"/>
                        </a:rPr>
                        <a:t>の仕様に従い、完全原稿で入稿いただきます）</a:t>
                      </a:r>
                      <a:endParaRPr lang="en-US" altLang="ja-JP" sz="1200" dirty="0">
                        <a:solidFill>
                          <a:schemeClr val="tx1"/>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n-ea"/>
                          <a:ea typeface="+mn-ea"/>
                          <a:cs typeface="メイリオ" panose="020B0604030504040204" pitchFamily="50" charset="-128"/>
                        </a:rPr>
                        <a:t>・更新：不可</a:t>
                      </a:r>
                      <a:endParaRPr lang="en-US" altLang="ja-JP" sz="1200" dirty="0">
                        <a:solidFill>
                          <a:schemeClr val="tx1"/>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mn-lt"/>
                          <a:ea typeface="メイリオ"/>
                          <a:cs typeface="メイリオ" panose="020B0604030504040204" pitchFamily="50" charset="-128"/>
                        </a:rPr>
                        <a:t>・二次利用：可　</a:t>
                      </a:r>
                      <a:r>
                        <a:rPr kumimoji="1" lang="en-US" altLang="ja-JP" sz="1000" b="0" i="0" u="none" strike="noStrike" kern="1200" cap="none" spc="0" normalizeH="0" baseline="0" noProof="0" dirty="0">
                          <a:ln>
                            <a:noFill/>
                          </a:ln>
                          <a:solidFill>
                            <a:srgbClr val="000000"/>
                          </a:solidFill>
                          <a:effectLst/>
                          <a:uLnTx/>
                          <a:uFillTx/>
                          <a:latin typeface="+mn-lt"/>
                          <a:ea typeface="メイリオ"/>
                          <a:cs typeface="メイリオ" panose="020B0604030504040204" pitchFamily="50" charset="-128"/>
                        </a:rPr>
                        <a:t>※</a:t>
                      </a:r>
                      <a:r>
                        <a:rPr kumimoji="1" lang="ja-JP" altLang="en-US" sz="1000" b="0" i="0" u="none" strike="noStrike" kern="1200" cap="none" spc="0" normalizeH="0" baseline="0" noProof="0" dirty="0">
                          <a:ln>
                            <a:noFill/>
                          </a:ln>
                          <a:solidFill>
                            <a:srgbClr val="000000"/>
                          </a:solidFill>
                          <a:effectLst/>
                          <a:uLnTx/>
                          <a:uFillTx/>
                          <a:latin typeface="+mn-lt"/>
                          <a:ea typeface="メイリオ"/>
                          <a:cs typeface="メイリオ" panose="020B0604030504040204" pitchFamily="50" charset="-128"/>
                        </a:rPr>
                        <a:t>内容によっては不可とさせていただく場合があります</a:t>
                      </a:r>
                      <a:endParaRPr kumimoji="1" lang="en-US" altLang="ja-JP" sz="1000" b="0" i="0" u="none" strike="noStrike" kern="1200" cap="none" spc="0" normalizeH="0" baseline="0" noProof="0" dirty="0">
                        <a:ln>
                          <a:noFill/>
                        </a:ln>
                        <a:solidFill>
                          <a:srgbClr val="000000"/>
                        </a:solidFill>
                        <a:effectLst/>
                        <a:uLnTx/>
                        <a:uFillTx/>
                        <a:latin typeface="+mn-lt"/>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mn-lt"/>
                          <a:ea typeface="メイリオ"/>
                          <a:cs typeface="メイリオ" panose="020B0604030504040204" pitchFamily="50" charset="-128"/>
                        </a:rPr>
                        <a:t>　　　　　　　　　  </a:t>
                      </a:r>
                      <a:r>
                        <a:rPr kumimoji="1" lang="en-US" altLang="ja-JP" sz="1000" b="0" i="0" u="none" strike="noStrike" kern="1200" cap="none" spc="0" normalizeH="0" baseline="0" noProof="0" dirty="0">
                          <a:ln>
                            <a:noFill/>
                          </a:ln>
                          <a:solidFill>
                            <a:srgbClr val="000000"/>
                          </a:solidFill>
                          <a:effectLst/>
                          <a:uLnTx/>
                          <a:uFillTx/>
                          <a:latin typeface="+mn-lt"/>
                          <a:ea typeface="メイリオ"/>
                          <a:cs typeface="メイリオ" panose="020B0604030504040204" pitchFamily="50" charset="-128"/>
                        </a:rPr>
                        <a:t>※</a:t>
                      </a:r>
                      <a:r>
                        <a:rPr kumimoji="1" lang="ja-JP" altLang="en-US" sz="1000" b="0" i="0" u="none" strike="noStrike" kern="1200" cap="none" spc="0" normalizeH="0" baseline="0" noProof="0" dirty="0">
                          <a:ln>
                            <a:noFill/>
                          </a:ln>
                          <a:solidFill>
                            <a:srgbClr val="000000"/>
                          </a:solidFill>
                          <a:effectLst/>
                          <a:uLnTx/>
                          <a:uFillTx/>
                          <a:latin typeface="+mn-lt"/>
                          <a:ea typeface="メイリオ"/>
                          <a:cs typeface="メイリオ" panose="020B0604030504040204" pitchFamily="50" charset="-128"/>
                        </a:rPr>
                        <a:t>利用費や条件を定めた契約を締結させていただきます</a:t>
                      </a:r>
                      <a:endParaRPr kumimoji="1" lang="en-US" altLang="ja-JP" sz="1000" b="0" i="0" u="none" strike="noStrike" kern="1200" cap="none" spc="0" normalizeH="0" baseline="0" noProof="0" dirty="0">
                        <a:ln>
                          <a:noFill/>
                        </a:ln>
                        <a:solidFill>
                          <a:srgbClr val="000000"/>
                        </a:solidFill>
                        <a:effectLst/>
                        <a:uLnTx/>
                        <a:uFillTx/>
                        <a:latin typeface="+mn-lt"/>
                        <a:ea typeface="メイリオ"/>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3"/>
                  </a:ext>
                </a:extLst>
              </a:tr>
              <a:tr h="69472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契約分類</a:t>
                      </a:r>
                      <a:endParaRPr kumimoji="1" lang="en-US" altLang="ja-JP" sz="120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00" b="0" i="0" dirty="0" smtClean="0">
                          <a:solidFill>
                            <a:schemeClr val="bg1"/>
                          </a:solidFill>
                          <a:latin typeface="+mn-ea"/>
                          <a:ea typeface="+mn-ea"/>
                          <a:cs typeface="Meiryo UI" pitchFamily="50" charset="-128"/>
                        </a:rPr>
                        <a:t>※</a:t>
                      </a:r>
                      <a:r>
                        <a:rPr kumimoji="1" lang="ja-JP" altLang="en-US" sz="1000" b="0" i="0" dirty="0" smtClean="0">
                          <a:solidFill>
                            <a:schemeClr val="bg1"/>
                          </a:solidFill>
                          <a:latin typeface="+mn-ea"/>
                          <a:ea typeface="+mn-ea"/>
                          <a:cs typeface="Meiryo UI" pitchFamily="50" charset="-128"/>
                        </a:rPr>
                        <a:t>お申し込み</a:t>
                      </a:r>
                      <a:r>
                        <a:rPr kumimoji="1" lang="ja-JP" altLang="en-US" sz="1000" b="0" i="0" dirty="0">
                          <a:solidFill>
                            <a:schemeClr val="bg1"/>
                          </a:solidFill>
                          <a:latin typeface="+mn-ea"/>
                          <a:ea typeface="+mn-ea"/>
                          <a:cs typeface="Meiryo UI" pitchFamily="50" charset="-128"/>
                        </a:rPr>
                        <a:t>時に選択</a:t>
                      </a:r>
                      <a:endParaRPr kumimoji="1" lang="en-US" altLang="ja-JP" sz="1000" b="0" i="0" dirty="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n-ea"/>
                          <a:ea typeface="+mn-ea"/>
                          <a:cs typeface="メイリオ" panose="020B0604030504040204" pitchFamily="50" charset="-128"/>
                        </a:rPr>
                        <a:t>①契約分類：制作＋掲載</a:t>
                      </a:r>
                      <a:endParaRPr lang="en-US" altLang="ja-JP" sz="1200" dirty="0">
                        <a:solidFill>
                          <a:schemeClr val="tx1"/>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n-ea"/>
                          <a:ea typeface="+mn-ea"/>
                          <a:cs typeface="メイリオ" panose="020B0604030504040204" pitchFamily="50" charset="-128"/>
                        </a:rPr>
                        <a:t>②契約サービス</a:t>
                      </a:r>
                      <a:r>
                        <a:rPr lang="ja-JP" altLang="en-US" sz="1200" dirty="0" smtClean="0">
                          <a:solidFill>
                            <a:schemeClr val="tx1"/>
                          </a:solidFill>
                          <a:latin typeface="+mn-ea"/>
                          <a:ea typeface="+mn-ea"/>
                          <a:cs typeface="メイリオ" panose="020B0604030504040204" pitchFamily="50" charset="-128"/>
                        </a:rPr>
                        <a:t>：</a:t>
                      </a:r>
                      <a:r>
                        <a:rPr lang="en-US" altLang="ja-JP" sz="1200" dirty="0" smtClean="0"/>
                        <a:t>【</a:t>
                      </a:r>
                      <a:r>
                        <a:rPr lang="ja-JP" altLang="en-US" sz="1200" dirty="0" smtClean="0"/>
                        <a:t>制作</a:t>
                      </a:r>
                      <a:r>
                        <a:rPr lang="en-US" altLang="ja-JP" sz="1200" dirty="0" smtClean="0"/>
                        <a:t>+</a:t>
                      </a:r>
                      <a:r>
                        <a:rPr lang="ja-JP" altLang="en-US" sz="1200" dirty="0" smtClean="0"/>
                        <a:t>掲載</a:t>
                      </a:r>
                      <a:r>
                        <a:rPr lang="en-US" altLang="ja-JP" sz="1200" dirty="0" smtClean="0"/>
                        <a:t>】Yahoo! JAPAN SDGs</a:t>
                      </a:r>
                      <a:r>
                        <a:rPr lang="ja-JP" altLang="en-US" sz="1200" dirty="0" smtClean="0"/>
                        <a:t>　スポンサードコンテンツ</a:t>
                      </a:r>
                      <a:endParaRPr lang="en-US" altLang="ja-JP" sz="120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smtClean="0">
                          <a:solidFill>
                            <a:schemeClr val="tx1"/>
                          </a:solidFill>
                          <a:latin typeface="+mn-ea"/>
                          <a:ea typeface="+mn-ea"/>
                          <a:cs typeface="メイリオ" panose="020B0604030504040204" pitchFamily="50" charset="-128"/>
                        </a:rPr>
                        <a:t>③</a:t>
                      </a:r>
                      <a:r>
                        <a:rPr lang="ja-JP" altLang="en-US" sz="1200" dirty="0" smtClean="0">
                          <a:solidFill>
                            <a:schemeClr val="tx1"/>
                          </a:solidFill>
                          <a:latin typeface="+mn-ea"/>
                          <a:ea typeface="+mn-ea"/>
                          <a:cs typeface="メイリオ" panose="020B0604030504040204" pitchFamily="50" charset="-128"/>
                        </a:rPr>
                        <a:t>契約サービス詳細：</a:t>
                      </a:r>
                      <a:r>
                        <a:rPr kumimoji="1" lang="en" altLang="ja-JP" sz="1200" b="0" i="0" kern="1200" dirty="0" smtClean="0">
                          <a:solidFill>
                            <a:schemeClr val="tx1"/>
                          </a:solidFill>
                          <a:effectLst/>
                          <a:latin typeface="+mn-lt"/>
                          <a:ea typeface="+mn-ea"/>
                          <a:cs typeface="+mn-cs"/>
                        </a:rPr>
                        <a:t>Yahoo! JAPAN SDGs</a:t>
                      </a:r>
                      <a:r>
                        <a:rPr kumimoji="1" lang="ja-JP" altLang="en" sz="1200" b="0" i="0" kern="1200" dirty="0" smtClean="0">
                          <a:solidFill>
                            <a:schemeClr val="tx1"/>
                          </a:solidFill>
                          <a:effectLst/>
                          <a:latin typeface="+mn-lt"/>
                          <a:ea typeface="+mn-ea"/>
                          <a:cs typeface="+mn-cs"/>
                        </a:rPr>
                        <a:t>　</a:t>
                      </a:r>
                      <a:r>
                        <a:rPr kumimoji="1" lang="ja-JP" altLang="en-US" sz="1200" b="0" i="0" kern="1200" dirty="0" smtClean="0">
                          <a:solidFill>
                            <a:schemeClr val="tx1"/>
                          </a:solidFill>
                          <a:effectLst/>
                          <a:latin typeface="+mn-lt"/>
                          <a:ea typeface="+mn-ea"/>
                          <a:cs typeface="+mn-cs"/>
                        </a:rPr>
                        <a:t>スポンサードコンテンツ　ライト　制作・掲載費</a:t>
                      </a:r>
                      <a:endParaRPr lang="en-US" altLang="ja-JP" sz="1200" dirty="0">
                        <a:solidFill>
                          <a:schemeClr val="tx1"/>
                        </a:solidFill>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63344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dirty="0">
                          <a:solidFill>
                            <a:schemeClr val="bg1"/>
                          </a:solidFill>
                          <a:latin typeface="+mn-ea"/>
                          <a:ea typeface="+mn-ea"/>
                        </a:rPr>
                        <a:t>掲載期間</a:t>
                      </a:r>
                      <a:endParaRPr kumimoji="1" lang="ja-JP" altLang="en-US" sz="1200" b="0" i="0" dirty="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kumimoji="1" lang="en-US" altLang="ja-JP" sz="1200" kern="1200" dirty="0">
                          <a:solidFill>
                            <a:schemeClr val="tx1"/>
                          </a:solidFill>
                          <a:latin typeface="+mn-ea"/>
                          <a:ea typeface="メイリオ"/>
                          <a:cs typeface="Meiryo UI" panose="020B0604030504040204" pitchFamily="50" charset="-128"/>
                        </a:rPr>
                        <a:t>1</a:t>
                      </a:r>
                      <a:r>
                        <a:rPr kumimoji="1" lang="ja-JP" altLang="en-US" sz="1200" kern="1200">
                          <a:solidFill>
                            <a:schemeClr val="tx1"/>
                          </a:solidFill>
                          <a:latin typeface="+mn-ea"/>
                          <a:ea typeface="メイリオ"/>
                          <a:cs typeface="Meiryo UI" panose="020B0604030504040204" pitchFamily="50" charset="-128"/>
                        </a:rPr>
                        <a:t>ヶ月間（平日掲載開始）</a:t>
                      </a:r>
                      <a:endParaRPr kumimoji="1" lang="en-US" altLang="ja-JP" sz="1200" kern="1200" dirty="0">
                        <a:solidFill>
                          <a:schemeClr val="tx1"/>
                        </a:solidFill>
                        <a:latin typeface="+mn-ea"/>
                        <a:ea typeface="メイリオ"/>
                        <a:cs typeface="Meiryo UI" panose="020B0604030504040204" pitchFamily="50" charset="-128"/>
                      </a:endParaRPr>
                    </a:p>
                    <a:p>
                      <a:r>
                        <a:rPr lang="en-US" altLang="ja-JP" sz="1000" dirty="0">
                          <a:latin typeface="メイリオ"/>
                          <a:ea typeface="メイリオ"/>
                          <a:cs typeface="Meiryo UI" panose="020B0604030504040204" pitchFamily="50" charset="-128"/>
                        </a:rPr>
                        <a:t>※</a:t>
                      </a:r>
                      <a:r>
                        <a:rPr lang="ja-JP" altLang="en-US" sz="1000">
                          <a:latin typeface="メイリオ"/>
                          <a:ea typeface="メイリオ"/>
                          <a:cs typeface="Meiryo UI" panose="020B0604030504040204" pitchFamily="50" charset="-128"/>
                        </a:rPr>
                        <a:t>タイアップページは、掲載開始日の前営業日までにアップします。</a:t>
                      </a:r>
                      <a:endParaRPr lang="en-US" altLang="ja-JP" sz="1000" dirty="0">
                        <a:latin typeface="メイリオ"/>
                        <a:ea typeface="メイリオ"/>
                        <a:cs typeface="Meiryo UI" panose="020B0604030504040204" pitchFamily="50" charset="-128"/>
                      </a:endParaRPr>
                    </a:p>
                    <a:p>
                      <a:r>
                        <a:rPr kumimoji="1" lang="en-US" altLang="ja-JP" sz="1000" kern="1200" dirty="0">
                          <a:solidFill>
                            <a:schemeClr val="tx1"/>
                          </a:solidFill>
                          <a:latin typeface="+mn-ea"/>
                          <a:ea typeface="メイリオ"/>
                          <a:cs typeface="Meiryo UI" panose="020B0604030504040204" pitchFamily="50" charset="-128"/>
                        </a:rPr>
                        <a:t>※</a:t>
                      </a:r>
                      <a:r>
                        <a:rPr kumimoji="1" lang="ja-JP" altLang="en-US" sz="1000" kern="1200">
                          <a:solidFill>
                            <a:schemeClr val="tx1"/>
                          </a:solidFill>
                          <a:latin typeface="+mn-ea"/>
                          <a:ea typeface="メイリオ"/>
                          <a:cs typeface="Meiryo UI" panose="020B0604030504040204" pitchFamily="50" charset="-128"/>
                        </a:rPr>
                        <a:t>最長で掲載開始日より</a:t>
                      </a:r>
                      <a:r>
                        <a:rPr kumimoji="1" lang="en-US" altLang="ja-JP" sz="1000" kern="1200" dirty="0">
                          <a:solidFill>
                            <a:schemeClr val="tx1"/>
                          </a:solidFill>
                          <a:latin typeface="+mn-ea"/>
                          <a:ea typeface="メイリオ"/>
                          <a:cs typeface="Meiryo UI" panose="020B0604030504040204" pitchFamily="50" charset="-128"/>
                        </a:rPr>
                        <a:t>1</a:t>
                      </a:r>
                      <a:r>
                        <a:rPr kumimoji="1" lang="ja-JP" altLang="en-US" sz="1000" kern="1200">
                          <a:solidFill>
                            <a:schemeClr val="tx1"/>
                          </a:solidFill>
                          <a:latin typeface="+mn-ea"/>
                          <a:ea typeface="メイリオ"/>
                          <a:cs typeface="Meiryo UI" panose="020B0604030504040204" pitchFamily="50" charset="-128"/>
                        </a:rPr>
                        <a:t>年間の掲載が可能です。ただし、</a:t>
                      </a:r>
                      <a:r>
                        <a:rPr kumimoji="1" lang="en-US" altLang="ja-JP" sz="1000" kern="1200" dirty="0">
                          <a:solidFill>
                            <a:schemeClr val="tx1"/>
                          </a:solidFill>
                          <a:latin typeface="+mn-ea"/>
                          <a:ea typeface="メイリオ"/>
                          <a:cs typeface="Meiryo UI" panose="020B0604030504040204" pitchFamily="50" charset="-128"/>
                        </a:rPr>
                        <a:t>Yahoo!</a:t>
                      </a:r>
                      <a:r>
                        <a:rPr kumimoji="1" lang="ja-JP" altLang="en-US" sz="1000" kern="1200">
                          <a:solidFill>
                            <a:schemeClr val="tx1"/>
                          </a:solidFill>
                          <a:latin typeface="+mn-ea"/>
                          <a:ea typeface="メイリオ"/>
                          <a:cs typeface="Meiryo UI" panose="020B0604030504040204" pitchFamily="50" charset="-128"/>
                        </a:rPr>
                        <a:t> </a:t>
                      </a:r>
                      <a:r>
                        <a:rPr kumimoji="1" lang="en-US" altLang="ja-JP" sz="1000" kern="1200" dirty="0">
                          <a:solidFill>
                            <a:schemeClr val="tx1"/>
                          </a:solidFill>
                          <a:latin typeface="+mn-ea"/>
                          <a:ea typeface="メイリオ"/>
                          <a:cs typeface="Meiryo UI" panose="020B0604030504040204" pitchFamily="50" charset="-128"/>
                        </a:rPr>
                        <a:t>JAPAN</a:t>
                      </a:r>
                      <a:r>
                        <a:rPr kumimoji="1" lang="ja-JP" altLang="en-US" sz="1000" kern="1200">
                          <a:solidFill>
                            <a:schemeClr val="tx1"/>
                          </a:solidFill>
                          <a:latin typeface="+mn-ea"/>
                          <a:ea typeface="メイリオ"/>
                          <a:cs typeface="Meiryo UI" panose="020B0604030504040204" pitchFamily="50" charset="-128"/>
                        </a:rPr>
                        <a:t> </a:t>
                      </a:r>
                      <a:r>
                        <a:rPr kumimoji="1" lang="en-US" altLang="ja-JP" sz="1000" kern="1200" dirty="0">
                          <a:solidFill>
                            <a:schemeClr val="tx1"/>
                          </a:solidFill>
                          <a:latin typeface="+mn-ea"/>
                          <a:ea typeface="メイリオ"/>
                          <a:cs typeface="Meiryo UI" panose="020B0604030504040204" pitchFamily="50" charset="-128"/>
                        </a:rPr>
                        <a:t>SDGs</a:t>
                      </a:r>
                      <a:r>
                        <a:rPr kumimoji="1" lang="ja-JP" altLang="en-US" sz="1000" kern="1200">
                          <a:solidFill>
                            <a:schemeClr val="tx1"/>
                          </a:solidFill>
                          <a:latin typeface="+mn-ea"/>
                          <a:ea typeface="メイリオ"/>
                          <a:cs typeface="Meiryo UI" panose="020B0604030504040204" pitchFamily="50" charset="-128"/>
                        </a:rPr>
                        <a:t>内の編集誘導（</a:t>
                      </a:r>
                      <a:r>
                        <a:rPr kumimoji="1" lang="en-US" altLang="ja-JP" sz="1000" kern="1200" dirty="0">
                          <a:solidFill>
                            <a:schemeClr val="tx1"/>
                          </a:solidFill>
                          <a:latin typeface="+mn-ea"/>
                          <a:ea typeface="メイリオ"/>
                          <a:cs typeface="Meiryo UI" panose="020B0604030504040204" pitchFamily="50" charset="-128"/>
                        </a:rPr>
                        <a:t>P7</a:t>
                      </a:r>
                      <a:r>
                        <a:rPr kumimoji="1" lang="ja-JP" altLang="en-US" sz="1000" kern="1200">
                          <a:solidFill>
                            <a:schemeClr val="tx1"/>
                          </a:solidFill>
                          <a:latin typeface="+mn-ea"/>
                          <a:ea typeface="メイリオ"/>
                          <a:cs typeface="Meiryo UI" panose="020B0604030504040204" pitchFamily="50" charset="-128"/>
                        </a:rPr>
                        <a:t>参照）は、最初の</a:t>
                      </a:r>
                      <a:r>
                        <a:rPr kumimoji="1" lang="en-US" altLang="ja-JP" sz="1000" kern="1200" dirty="0">
                          <a:solidFill>
                            <a:schemeClr val="tx1"/>
                          </a:solidFill>
                          <a:latin typeface="+mn-ea"/>
                          <a:ea typeface="メイリオ"/>
                          <a:cs typeface="Meiryo UI" panose="020B0604030504040204" pitchFamily="50" charset="-128"/>
                        </a:rPr>
                        <a:t>1</a:t>
                      </a:r>
                      <a:r>
                        <a:rPr kumimoji="1" lang="ja-JP" altLang="en-US" sz="1000" kern="1200">
                          <a:solidFill>
                            <a:schemeClr val="tx1"/>
                          </a:solidFill>
                          <a:latin typeface="+mn-ea"/>
                          <a:ea typeface="メイリオ"/>
                          <a:cs typeface="Meiryo UI" panose="020B0604030504040204" pitchFamily="50" charset="-128"/>
                        </a:rPr>
                        <a:t>ヶ月間のみの掲載となります。</a:t>
                      </a:r>
                      <a:endParaRPr kumimoji="1" lang="ja-JP" altLang="en-US" sz="1000" kern="1200" dirty="0">
                        <a:solidFill>
                          <a:schemeClr val="tx1"/>
                        </a:solidFill>
                        <a:latin typeface="+mn-ea"/>
                        <a:ea typeface="メイリオ"/>
                        <a:cs typeface="Meiryo UI"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5"/>
                  </a:ext>
                </a:extLst>
              </a:tr>
              <a:tr h="122999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料金</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rtl="0" fontAlgn="base"/>
                      <a:r>
                        <a:rPr kumimoji="1" lang="ja-JP" altLang="ja-JP" sz="1200" b="0" i="0" u="none" strike="noStrike" kern="1200" dirty="0">
                          <a:solidFill>
                            <a:schemeClr val="tx1"/>
                          </a:solidFill>
                          <a:effectLst/>
                          <a:latin typeface="+mn-lt"/>
                          <a:ea typeface="+mn-ea"/>
                          <a:cs typeface="+mn-cs"/>
                        </a:rPr>
                        <a:t>■誘導広告</a:t>
                      </a:r>
                      <a:r>
                        <a:rPr kumimoji="1" lang="en-US" altLang="ja-JP" sz="1200" b="0" i="0" kern="1200" dirty="0">
                          <a:solidFill>
                            <a:schemeClr val="tx1"/>
                          </a:solidFill>
                          <a:effectLst/>
                          <a:latin typeface="+mn-lt"/>
                          <a:ea typeface="+mn-ea"/>
                          <a:cs typeface="+mn-cs"/>
                        </a:rPr>
                        <a:t>​</a:t>
                      </a:r>
                    </a:p>
                    <a:p>
                      <a:pPr rtl="0" fontAlgn="base"/>
                      <a:r>
                        <a:rPr kumimoji="1" lang="en-US" altLang="ja-JP" sz="1200" b="0" i="0" u="none" strike="noStrike" kern="1200" dirty="0">
                          <a:solidFill>
                            <a:schemeClr val="tx1"/>
                          </a:solidFill>
                          <a:effectLst/>
                          <a:latin typeface="+mn-lt"/>
                          <a:ea typeface="+mn-ea"/>
                          <a:cs typeface="+mn-cs"/>
                        </a:rPr>
                        <a:t>400</a:t>
                      </a:r>
                      <a:r>
                        <a:rPr kumimoji="1" lang="ja-JP" altLang="ja-JP" sz="1200" b="0" i="0" u="none" strike="noStrike" kern="1200" dirty="0">
                          <a:solidFill>
                            <a:schemeClr val="tx1"/>
                          </a:solidFill>
                          <a:effectLst/>
                          <a:latin typeface="+mn-lt"/>
                          <a:ea typeface="+mn-ea"/>
                          <a:cs typeface="+mn-cs"/>
                        </a:rPr>
                        <a:t>万円～（ネット</a:t>
                      </a:r>
                      <a:r>
                        <a:rPr kumimoji="1" lang="en-US" altLang="ja-JP" sz="1200" b="0" i="0" u="none" strike="noStrike" kern="1200" dirty="0">
                          <a:solidFill>
                            <a:schemeClr val="tx1"/>
                          </a:solidFill>
                          <a:effectLst/>
                          <a:latin typeface="+mn-lt"/>
                          <a:ea typeface="+mn-ea"/>
                          <a:cs typeface="+mn-cs"/>
                        </a:rPr>
                        <a:t>/</a:t>
                      </a:r>
                      <a:r>
                        <a:rPr kumimoji="1" lang="ja-JP" altLang="en-US" sz="1200" b="0" i="0" u="none" strike="noStrike" kern="1200" dirty="0">
                          <a:solidFill>
                            <a:schemeClr val="tx1"/>
                          </a:solidFill>
                          <a:effectLst/>
                          <a:latin typeface="+mn-lt"/>
                          <a:ea typeface="+mn-ea"/>
                          <a:cs typeface="+mn-cs"/>
                        </a:rPr>
                        <a:t>税別</a:t>
                      </a:r>
                      <a:r>
                        <a:rPr kumimoji="1" lang="ja-JP" altLang="ja-JP" sz="1200" b="0" i="0" u="none" strike="noStrike" kern="1200" dirty="0">
                          <a:solidFill>
                            <a:schemeClr val="tx1"/>
                          </a:solidFill>
                          <a:effectLst/>
                          <a:latin typeface="+mn-lt"/>
                          <a:ea typeface="+mn-ea"/>
                          <a:cs typeface="+mn-cs"/>
                        </a:rPr>
                        <a:t>）／</a:t>
                      </a:r>
                      <a:r>
                        <a:rPr kumimoji="1" lang="en-US" altLang="ja-JP" sz="1200" b="0" i="0" u="none" strike="noStrike" kern="1200" dirty="0">
                          <a:solidFill>
                            <a:schemeClr val="tx1"/>
                          </a:solidFill>
                          <a:effectLst/>
                          <a:latin typeface="+mn-lt"/>
                          <a:ea typeface="+mn-ea"/>
                          <a:cs typeface="+mn-cs"/>
                        </a:rPr>
                        <a:t>Yahoo!</a:t>
                      </a:r>
                      <a:r>
                        <a:rPr kumimoji="1" lang="ja-JP" altLang="ja-JP" sz="1200" b="0" i="0" u="none" strike="noStrike" kern="1200" dirty="0">
                          <a:solidFill>
                            <a:schemeClr val="tx1"/>
                          </a:solidFill>
                          <a:effectLst/>
                          <a:latin typeface="+mn-lt"/>
                          <a:ea typeface="+mn-ea"/>
                          <a:cs typeface="+mn-cs"/>
                        </a:rPr>
                        <a:t>ディプレイ広告の広告管理ツールからお申し込み</a:t>
                      </a:r>
                      <a:r>
                        <a:rPr kumimoji="1" lang="en-US" altLang="ja-JP" sz="1200" b="0" i="0" kern="1200" dirty="0">
                          <a:solidFill>
                            <a:schemeClr val="tx1"/>
                          </a:solidFill>
                          <a:effectLst/>
                          <a:latin typeface="+mn-lt"/>
                          <a:ea typeface="+mn-ea"/>
                          <a:cs typeface="+mn-cs"/>
                        </a:rPr>
                        <a:t>​</a:t>
                      </a:r>
                    </a:p>
                    <a:p>
                      <a:pPr rtl="0" fontAlgn="base"/>
                      <a:r>
                        <a:rPr kumimoji="1" lang="en-US" altLang="ja-JP" sz="1000" b="0" i="0" u="none" strike="noStrike" kern="1200" dirty="0">
                          <a:solidFill>
                            <a:schemeClr val="tx1"/>
                          </a:solidFill>
                          <a:effectLst/>
                          <a:latin typeface="+mn-lt"/>
                          <a:ea typeface="+mn-ea"/>
                          <a:cs typeface="+mn-cs"/>
                        </a:rPr>
                        <a:t>※</a:t>
                      </a:r>
                      <a:r>
                        <a:rPr kumimoji="1" lang="ja-JP" altLang="ja-JP" sz="1000" b="0" i="0" u="none" strike="noStrike" kern="1200" dirty="0">
                          <a:solidFill>
                            <a:schemeClr val="tx1"/>
                          </a:solidFill>
                          <a:effectLst/>
                          <a:latin typeface="+mn-lt"/>
                          <a:ea typeface="+mn-ea"/>
                          <a:cs typeface="+mn-cs"/>
                        </a:rPr>
                        <a:t>予約型の場合、</a:t>
                      </a:r>
                      <a:r>
                        <a:rPr kumimoji="1" lang="en-US" altLang="ja-JP" sz="1000" b="0" i="0" u="none" strike="noStrike" kern="1200" dirty="0">
                          <a:solidFill>
                            <a:schemeClr val="tx1"/>
                          </a:solidFill>
                          <a:effectLst/>
                          <a:latin typeface="+mn-lt"/>
                          <a:ea typeface="+mn-ea"/>
                          <a:cs typeface="+mn-cs"/>
                        </a:rPr>
                        <a:t>500</a:t>
                      </a:r>
                      <a:r>
                        <a:rPr kumimoji="1" lang="ja-JP" altLang="ja-JP" sz="1000" b="0" i="0" u="none" strike="noStrike" kern="1200" dirty="0">
                          <a:solidFill>
                            <a:schemeClr val="tx1"/>
                          </a:solidFill>
                          <a:effectLst/>
                          <a:latin typeface="+mn-lt"/>
                          <a:ea typeface="+mn-ea"/>
                          <a:cs typeface="+mn-cs"/>
                        </a:rPr>
                        <a:t>万円～（グロス）となります　</a:t>
                      </a:r>
                      <a:r>
                        <a:rPr kumimoji="1" lang="en-US" altLang="ja-JP" sz="1000" b="0" i="0" u="none" strike="noStrike" kern="1200" dirty="0">
                          <a:solidFill>
                            <a:schemeClr val="tx1"/>
                          </a:solidFill>
                          <a:effectLst/>
                          <a:latin typeface="+mn-lt"/>
                          <a:ea typeface="+mn-ea"/>
                          <a:cs typeface="+mn-cs"/>
                        </a:rPr>
                        <a:t>※</a:t>
                      </a:r>
                      <a:r>
                        <a:rPr kumimoji="1" lang="ja-JP" altLang="ja-JP" sz="1000" b="0" i="0" u="none" strike="noStrike" kern="1200" dirty="0">
                          <a:solidFill>
                            <a:schemeClr val="tx1"/>
                          </a:solidFill>
                          <a:effectLst/>
                          <a:latin typeface="+mn-lt"/>
                          <a:ea typeface="+mn-ea"/>
                          <a:cs typeface="+mn-cs"/>
                        </a:rPr>
                        <a:t>クリエイティブは原則として申込者・協賛社様に制作いただきます</a:t>
                      </a:r>
                      <a:r>
                        <a:rPr kumimoji="1" lang="en-US" altLang="ja-JP" sz="1000" b="0" i="0" kern="1200" dirty="0">
                          <a:solidFill>
                            <a:schemeClr val="tx1"/>
                          </a:solidFill>
                          <a:effectLst/>
                          <a:latin typeface="+mn-lt"/>
                          <a:ea typeface="+mn-ea"/>
                          <a:cs typeface="+mn-cs"/>
                        </a:rPr>
                        <a:t>​</a:t>
                      </a:r>
                    </a:p>
                    <a:p>
                      <a:pPr rtl="0" fontAlgn="base"/>
                      <a:r>
                        <a:rPr kumimoji="1" lang="ja-JP" altLang="ja-JP" sz="1200" b="0" i="0" u="none" strike="noStrike" kern="1200" dirty="0">
                          <a:solidFill>
                            <a:schemeClr val="tx1"/>
                          </a:solidFill>
                          <a:effectLst/>
                          <a:latin typeface="+mn-lt"/>
                          <a:ea typeface="+mn-ea"/>
                          <a:cs typeface="+mn-cs"/>
                        </a:rPr>
                        <a:t>■</a:t>
                      </a:r>
                      <a:r>
                        <a:rPr kumimoji="1" lang="ja-JP" altLang="en-US" sz="1200" b="0" i="0" u="none" strike="noStrike" kern="1200" dirty="0">
                          <a:solidFill>
                            <a:schemeClr val="tx1"/>
                          </a:solidFill>
                          <a:effectLst/>
                          <a:latin typeface="+mn-lt"/>
                          <a:ea typeface="+mn-ea"/>
                          <a:cs typeface="+mn-cs"/>
                        </a:rPr>
                        <a:t>タイアップページ</a:t>
                      </a:r>
                      <a:r>
                        <a:rPr kumimoji="1" lang="ja-JP" altLang="ja-JP" sz="1200" b="0" i="0" u="none" strike="noStrike" kern="1200" dirty="0">
                          <a:solidFill>
                            <a:schemeClr val="tx1"/>
                          </a:solidFill>
                          <a:effectLst/>
                          <a:latin typeface="+mn-lt"/>
                          <a:ea typeface="+mn-ea"/>
                          <a:cs typeface="+mn-cs"/>
                        </a:rPr>
                        <a:t>の制作・掲載</a:t>
                      </a:r>
                      <a:r>
                        <a:rPr kumimoji="1" lang="en-US" altLang="ja-JP" sz="1200" b="0" i="0" kern="1200" dirty="0">
                          <a:solidFill>
                            <a:schemeClr val="tx1"/>
                          </a:solidFill>
                          <a:effectLst/>
                          <a:latin typeface="+mn-lt"/>
                          <a:ea typeface="+mn-ea"/>
                          <a:cs typeface="+mn-cs"/>
                        </a:rPr>
                        <a:t>​</a:t>
                      </a:r>
                    </a:p>
                    <a:p>
                      <a:pPr rtl="0" fontAlgn="base"/>
                      <a:r>
                        <a:rPr kumimoji="1" lang="en-US" altLang="ja-JP" sz="1200" b="0" i="0" u="none" strike="noStrike" kern="1200" dirty="0">
                          <a:solidFill>
                            <a:schemeClr val="tx1"/>
                          </a:solidFill>
                          <a:effectLst/>
                          <a:latin typeface="+mn-lt"/>
                          <a:ea typeface="+mn-ea"/>
                          <a:cs typeface="+mn-cs"/>
                        </a:rPr>
                        <a:t>50</a:t>
                      </a:r>
                      <a:r>
                        <a:rPr kumimoji="1" lang="ja-JP" altLang="ja-JP" sz="1200" b="0" i="0" u="none" strike="noStrike" kern="1200" dirty="0">
                          <a:solidFill>
                            <a:schemeClr val="tx1"/>
                          </a:solidFill>
                          <a:effectLst/>
                          <a:latin typeface="+mn-lt"/>
                          <a:ea typeface="+mn-ea"/>
                          <a:cs typeface="+mn-cs"/>
                        </a:rPr>
                        <a:t>万円（ネット</a:t>
                      </a:r>
                      <a:r>
                        <a:rPr kumimoji="1" lang="en-US" altLang="ja-JP" sz="1200" b="0" i="0" u="none" strike="noStrike" kern="1200" dirty="0">
                          <a:solidFill>
                            <a:schemeClr val="tx1"/>
                          </a:solidFill>
                          <a:effectLst/>
                          <a:latin typeface="+mn-lt"/>
                          <a:ea typeface="+mn-ea"/>
                          <a:cs typeface="+mn-cs"/>
                        </a:rPr>
                        <a:t>/</a:t>
                      </a:r>
                      <a:r>
                        <a:rPr kumimoji="1" lang="ja-JP" altLang="en-US" sz="1200" b="0" i="0" u="none" strike="noStrike" kern="1200" dirty="0">
                          <a:solidFill>
                            <a:schemeClr val="tx1"/>
                          </a:solidFill>
                          <a:effectLst/>
                          <a:latin typeface="+mn-lt"/>
                          <a:ea typeface="+mn-ea"/>
                          <a:cs typeface="+mn-cs"/>
                        </a:rPr>
                        <a:t>税別</a:t>
                      </a:r>
                      <a:r>
                        <a:rPr kumimoji="1" lang="ja-JP" altLang="ja-JP" sz="1200" b="0" i="0" u="none" strike="noStrike" kern="1200" dirty="0">
                          <a:solidFill>
                            <a:schemeClr val="tx1"/>
                          </a:solidFill>
                          <a:effectLst/>
                          <a:latin typeface="+mn-lt"/>
                          <a:ea typeface="+mn-ea"/>
                          <a:cs typeface="+mn-cs"/>
                        </a:rPr>
                        <a:t>）／事前見積もり：</a:t>
                      </a:r>
                      <a:r>
                        <a:rPr kumimoji="1" lang="ja-JP" altLang="en-US" sz="1200" b="0" i="0" u="none" strike="noStrike" kern="1200" dirty="0">
                          <a:solidFill>
                            <a:schemeClr val="tx1"/>
                          </a:solidFill>
                          <a:effectLst/>
                          <a:latin typeface="+mn-lt"/>
                          <a:ea typeface="+mn-ea"/>
                          <a:cs typeface="+mn-cs"/>
                        </a:rPr>
                        <a:t>不要</a:t>
                      </a:r>
                      <a:r>
                        <a:rPr kumimoji="1" lang="ja-JP" altLang="ja-JP" sz="1200" b="0" i="0" u="none" strike="noStrike" kern="1200" dirty="0">
                          <a:solidFill>
                            <a:schemeClr val="tx1"/>
                          </a:solidFill>
                          <a:effectLst/>
                          <a:latin typeface="+mn-lt"/>
                          <a:ea typeface="+mn-ea"/>
                          <a:cs typeface="+mn-cs"/>
                        </a:rPr>
                        <a:t>／</a:t>
                      </a:r>
                      <a:r>
                        <a:rPr kumimoji="1" lang="ja-JP" altLang="en-US" sz="1200" b="0" i="0" u="none" strike="noStrike" kern="1200" dirty="0">
                          <a:solidFill>
                            <a:schemeClr val="tx1"/>
                          </a:solidFill>
                          <a:effectLst/>
                          <a:latin typeface="+mn-lt"/>
                          <a:ea typeface="+mn-ea"/>
                          <a:cs typeface="+mn-cs"/>
                        </a:rPr>
                        <a:t>共通</a:t>
                      </a:r>
                      <a:r>
                        <a:rPr kumimoji="1" lang="ja-JP" altLang="ja-JP" sz="1200" b="0" i="0" u="none" strike="noStrike" kern="1200" dirty="0">
                          <a:solidFill>
                            <a:schemeClr val="tx1"/>
                          </a:solidFill>
                          <a:effectLst/>
                          <a:latin typeface="+mn-lt"/>
                          <a:ea typeface="+mn-ea"/>
                          <a:cs typeface="+mn-cs"/>
                        </a:rPr>
                        <a:t>フォームからお申し込み</a:t>
                      </a:r>
                      <a:r>
                        <a:rPr kumimoji="1" lang="en-US" altLang="ja-JP" sz="1200" b="0" i="0" kern="1200" dirty="0">
                          <a:solidFill>
                            <a:schemeClr val="tx1"/>
                          </a:solidFill>
                          <a:effectLst/>
                          <a:latin typeface="+mn-lt"/>
                          <a:ea typeface="+mn-ea"/>
                          <a:cs typeface="+mn-cs"/>
                        </a:rPr>
                        <a:t>​</a:t>
                      </a:r>
                    </a:p>
                    <a:p>
                      <a:pPr rtl="0" fontAlgn="base"/>
                      <a:r>
                        <a:rPr kumimoji="1" lang="en-US" altLang="ja-JP" sz="1000" b="0" i="0" u="none" strike="noStrike" kern="1200" dirty="0">
                          <a:solidFill>
                            <a:schemeClr val="tx1"/>
                          </a:solidFill>
                          <a:effectLst/>
                          <a:latin typeface="+mn-lt"/>
                          <a:ea typeface="+mn-ea"/>
                          <a:cs typeface="+mn-cs"/>
                        </a:rPr>
                        <a:t>※</a:t>
                      </a:r>
                      <a:r>
                        <a:rPr kumimoji="1" lang="ja-JP" altLang="ja-JP" sz="1000" b="0" i="0" u="none" strike="noStrike" kern="1200" dirty="0">
                          <a:solidFill>
                            <a:schemeClr val="tx1"/>
                          </a:solidFill>
                          <a:effectLst/>
                          <a:latin typeface="+mn-lt"/>
                          <a:ea typeface="+mn-ea"/>
                          <a:cs typeface="+mn-cs"/>
                        </a:rPr>
                        <a:t>企画内容によって、別途費用が発生する場合があります</a:t>
                      </a:r>
                      <a:r>
                        <a:rPr kumimoji="1" lang="en-US" altLang="ja-JP" sz="1000" b="0" i="0" kern="1200" dirty="0">
                          <a:solidFill>
                            <a:schemeClr val="tx1"/>
                          </a:solidFill>
                          <a:effectLst/>
                          <a:latin typeface="+mn-lt"/>
                          <a:ea typeface="+mn-ea"/>
                          <a:cs typeface="+mn-cs"/>
                        </a:rPr>
                        <a:t>​</a:t>
                      </a:r>
                    </a:p>
                    <a:p>
                      <a:pPr rtl="0" fontAlgn="base"/>
                      <a:r>
                        <a:rPr kumimoji="1" lang="en-US" altLang="ja-JP" sz="1000" b="0" i="0" u="none" strike="noStrike" kern="1200" dirty="0">
                          <a:solidFill>
                            <a:schemeClr val="tx1"/>
                          </a:solidFill>
                          <a:effectLst/>
                          <a:latin typeface="+mn-lt"/>
                          <a:ea typeface="+mn-ea"/>
                          <a:cs typeface="+mn-cs"/>
                        </a:rPr>
                        <a:t>※</a:t>
                      </a:r>
                      <a:r>
                        <a:rPr kumimoji="1" lang="ja-JP" altLang="ja-JP" sz="1000" b="0" i="0" u="none" strike="noStrike" kern="1200" dirty="0">
                          <a:solidFill>
                            <a:schemeClr val="tx1"/>
                          </a:solidFill>
                          <a:effectLst/>
                          <a:latin typeface="+mn-lt"/>
                          <a:ea typeface="+mn-ea"/>
                          <a:cs typeface="+mn-cs"/>
                        </a:rPr>
                        <a:t>料金には、タイアップコンテンツ</a:t>
                      </a:r>
                      <a:r>
                        <a:rPr kumimoji="1" lang="ja-JP" altLang="en-US" sz="1000" b="0" i="0" u="none" strike="noStrike" kern="1200" dirty="0">
                          <a:solidFill>
                            <a:schemeClr val="tx1"/>
                          </a:solidFill>
                          <a:effectLst/>
                          <a:latin typeface="+mn-lt"/>
                          <a:ea typeface="+mn-ea"/>
                          <a:cs typeface="+mn-cs"/>
                        </a:rPr>
                        <a:t>の</a:t>
                      </a:r>
                      <a:r>
                        <a:rPr kumimoji="1" lang="ja-JP" altLang="ja-JP" sz="1000" b="0" i="0" u="none" strike="noStrike" kern="1200" dirty="0">
                          <a:solidFill>
                            <a:schemeClr val="tx1"/>
                          </a:solidFill>
                          <a:effectLst/>
                          <a:latin typeface="+mn-lt"/>
                          <a:ea typeface="+mn-ea"/>
                          <a:cs typeface="+mn-cs"/>
                        </a:rPr>
                        <a:t>制作・配信が含まれます</a:t>
                      </a:r>
                      <a:r>
                        <a:rPr kumimoji="1" lang="en-US" altLang="ja-JP" sz="1000" b="0" i="0" kern="1200" dirty="0">
                          <a:solidFill>
                            <a:schemeClr val="tx1"/>
                          </a:solidFill>
                          <a:effectLst/>
                          <a:latin typeface="+mn-lt"/>
                          <a:ea typeface="+mn-ea"/>
                          <a:cs typeface="+mn-cs"/>
                        </a:rPr>
                        <a:t>​</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69472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お申し込み</a:t>
                      </a:r>
                      <a:endParaRPr kumimoji="1" lang="en-US" altLang="ja-JP" sz="120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期限</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a:ln>
                            <a:noFill/>
                          </a:ln>
                          <a:solidFill>
                            <a:schemeClr val="tx1"/>
                          </a:solidFill>
                          <a:effectLst/>
                          <a:uLnTx/>
                          <a:uFillTx/>
                          <a:latin typeface="+mn-ea"/>
                          <a:ea typeface="+mn-ea"/>
                        </a:rPr>
                        <a:t>原則として、掲載開始の</a:t>
                      </a:r>
                      <a:r>
                        <a:rPr kumimoji="1" lang="en-US" altLang="ja-JP" sz="1200" b="0" u="none" strike="noStrike" kern="1200" cap="none" spc="0" normalizeH="0" baseline="0" noProof="0" dirty="0">
                          <a:ln>
                            <a:noFill/>
                          </a:ln>
                          <a:solidFill>
                            <a:schemeClr val="tx1"/>
                          </a:solidFill>
                          <a:effectLst/>
                          <a:uLnTx/>
                          <a:uFillTx/>
                          <a:latin typeface="+mn-lt"/>
                          <a:ea typeface="+mn-ea"/>
                        </a:rPr>
                        <a:t>1</a:t>
                      </a:r>
                      <a:r>
                        <a:rPr kumimoji="1" lang="ja-JP" altLang="en-US" sz="1200" b="0" u="none" strike="noStrike" kern="1200" cap="none" spc="0" normalizeH="0" baseline="0" noProof="0">
                          <a:ln>
                            <a:noFill/>
                          </a:ln>
                          <a:solidFill>
                            <a:schemeClr val="tx1"/>
                          </a:solidFill>
                          <a:effectLst/>
                          <a:uLnTx/>
                          <a:uFillTx/>
                          <a:latin typeface="+mn-lt"/>
                          <a:ea typeface="+mn-ea"/>
                        </a:rPr>
                        <a:t>ヶ月半</a:t>
                      </a:r>
                      <a:r>
                        <a:rPr kumimoji="1" lang="ja-JP" altLang="en-US" sz="1200" b="0" u="none" strike="noStrike" kern="1200" cap="none" spc="0" normalizeH="0" baseline="0" noProof="0">
                          <a:ln>
                            <a:noFill/>
                          </a:ln>
                          <a:solidFill>
                            <a:schemeClr val="tx1"/>
                          </a:solidFill>
                          <a:effectLst/>
                          <a:uLnTx/>
                          <a:uFillTx/>
                          <a:latin typeface="+mn-ea"/>
                          <a:ea typeface="+mn-ea"/>
                        </a:rPr>
                        <a:t>前までにお申し込みください</a:t>
                      </a:r>
                      <a:endParaRPr kumimoji="1" lang="en-US" altLang="ja-JP" sz="120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1" u="none" strike="noStrike" kern="1200" cap="none" spc="0" normalizeH="0" baseline="0" noProof="0" dirty="0">
                          <a:ln>
                            <a:noFill/>
                          </a:ln>
                          <a:solidFill>
                            <a:schemeClr val="tx1"/>
                          </a:solidFill>
                          <a:effectLst/>
                          <a:uLnTx/>
                          <a:uFillTx/>
                          <a:latin typeface="+mn-ea"/>
                          <a:ea typeface="+mn-ea"/>
                        </a:rPr>
                        <a:t>※</a:t>
                      </a:r>
                      <a:r>
                        <a:rPr kumimoji="1" lang="ja-JP" altLang="en-US" sz="1000" b="1" u="none" strike="noStrike" kern="1200" cap="none" spc="0" normalizeH="0" baseline="0" noProof="0">
                          <a:ln>
                            <a:noFill/>
                          </a:ln>
                          <a:solidFill>
                            <a:schemeClr val="tx1"/>
                          </a:solidFill>
                          <a:effectLst/>
                          <a:uLnTx/>
                          <a:uFillTx/>
                          <a:latin typeface="+mn-ea"/>
                          <a:ea typeface="+mn-ea"/>
                        </a:rPr>
                        <a:t>原則として</a:t>
                      </a:r>
                      <a:r>
                        <a:rPr kumimoji="1" lang="en-US" altLang="ja-JP" sz="1000" b="1" u="none" strike="noStrike" kern="1200" cap="none" spc="0" normalizeH="0" baseline="0" noProof="0" dirty="0">
                          <a:ln>
                            <a:noFill/>
                          </a:ln>
                          <a:solidFill>
                            <a:schemeClr val="tx1"/>
                          </a:solidFill>
                          <a:effectLst/>
                          <a:uLnTx/>
                          <a:uFillTx/>
                          <a:latin typeface="+mn-ea"/>
                          <a:ea typeface="+mn-ea"/>
                        </a:rPr>
                        <a:t>4</a:t>
                      </a:r>
                      <a:r>
                        <a:rPr kumimoji="1" lang="ja-JP" altLang="en-US" sz="1000" b="1" u="none" strike="noStrike" kern="1200" cap="none" spc="0" normalizeH="0" baseline="0" noProof="0">
                          <a:ln>
                            <a:noFill/>
                          </a:ln>
                          <a:solidFill>
                            <a:schemeClr val="tx1"/>
                          </a:solidFill>
                          <a:effectLst/>
                          <a:uLnTx/>
                          <a:uFillTx/>
                          <a:latin typeface="+mn-ea"/>
                          <a:ea typeface="+mn-ea"/>
                        </a:rPr>
                        <a:t>社</a:t>
                      </a:r>
                      <a:r>
                        <a:rPr kumimoji="1" lang="en-US" altLang="ja-JP" sz="1000" b="1" u="none" strike="noStrike" kern="1200" cap="none" spc="0" normalizeH="0" baseline="0" noProof="0" dirty="0">
                          <a:ln>
                            <a:noFill/>
                          </a:ln>
                          <a:solidFill>
                            <a:schemeClr val="tx1"/>
                          </a:solidFill>
                          <a:effectLst/>
                          <a:uLnTx/>
                          <a:uFillTx/>
                          <a:latin typeface="+mn-ea"/>
                          <a:ea typeface="+mn-ea"/>
                        </a:rPr>
                        <a:t>/</a:t>
                      </a:r>
                      <a:r>
                        <a:rPr kumimoji="1" lang="ja-JP" altLang="en-US" sz="1000" b="1" u="none" strike="noStrike" kern="1200" cap="none" spc="0" normalizeH="0" baseline="0" noProof="0">
                          <a:ln>
                            <a:noFill/>
                          </a:ln>
                          <a:solidFill>
                            <a:schemeClr val="tx1"/>
                          </a:solidFill>
                          <a:effectLst/>
                          <a:uLnTx/>
                          <a:uFillTx/>
                          <a:latin typeface="+mn-ea"/>
                          <a:ea typeface="+mn-ea"/>
                        </a:rPr>
                        <a:t>月にご協賛社数を限定させていただきます。</a:t>
                      </a:r>
                      <a:r>
                        <a:rPr kumimoji="1" lang="ja-JP" altLang="en-US" sz="1000" b="0" u="none" strike="noStrike" kern="1200" cap="none" spc="0" normalizeH="0" baseline="0" noProof="0">
                          <a:ln>
                            <a:noFill/>
                          </a:ln>
                          <a:solidFill>
                            <a:schemeClr val="tx1"/>
                          </a:solidFill>
                          <a:effectLst/>
                          <a:uLnTx/>
                          <a:uFillTx/>
                          <a:latin typeface="+mn-ea"/>
                          <a:ea typeface="+mn-ea"/>
                        </a:rPr>
                        <a:t>空き枠の状況は弊社にお問い合わせください。</a:t>
                      </a:r>
                      <a:endParaRPr kumimoji="1" lang="en-US" altLang="ja-JP" sz="100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solidFill>
                          <a:effectLst/>
                          <a:uLnTx/>
                          <a:uFillTx/>
                          <a:latin typeface="+mn-ea"/>
                          <a:ea typeface="+mn-ea"/>
                        </a:rPr>
                        <a:t>※</a:t>
                      </a:r>
                      <a:r>
                        <a:rPr kumimoji="1" lang="ja-JP" altLang="en-US" sz="1000" b="0" u="none" strike="noStrike" kern="1200" cap="none" spc="0" normalizeH="0" baseline="0" noProof="0">
                          <a:ln>
                            <a:noFill/>
                          </a:ln>
                          <a:solidFill>
                            <a:schemeClr val="tx1"/>
                          </a:solidFill>
                          <a:effectLst/>
                          <a:uLnTx/>
                          <a:uFillTx/>
                          <a:latin typeface="+mn-ea"/>
                          <a:ea typeface="+mn-ea"/>
                        </a:rPr>
                        <a:t>所定の方法によるお申し込み契約の成立後はキャンセルは不可となります</a:t>
                      </a:r>
                      <a:endParaRPr kumimoji="1" lang="en-US" altLang="ja-JP" sz="100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solidFill>
                          <a:effectLst/>
                          <a:uLnTx/>
                          <a:uFillTx/>
                          <a:latin typeface="+mn-ea"/>
                          <a:ea typeface="+mn-ea"/>
                        </a:rPr>
                        <a:t>※</a:t>
                      </a:r>
                      <a:r>
                        <a:rPr kumimoji="1" lang="ja-JP" altLang="en-US" sz="1000" b="0" u="none" strike="noStrike" kern="1200" cap="none" spc="0" normalizeH="0" baseline="0" noProof="0">
                          <a:ln>
                            <a:noFill/>
                          </a:ln>
                          <a:solidFill>
                            <a:schemeClr val="tx1"/>
                          </a:solidFill>
                          <a:effectLst/>
                          <a:uLnTx/>
                          <a:uFillTx/>
                          <a:latin typeface="+mn-ea"/>
                          <a:ea typeface="+mn-ea"/>
                        </a:rPr>
                        <a:t>お申し込み時に掲載期間が未決定の場合は、別途、掲載開始日の</a:t>
                      </a:r>
                      <a:r>
                        <a:rPr kumimoji="1" lang="en-US" altLang="ja-JP" sz="1000" b="0" u="none" strike="noStrike" kern="1200" cap="none" spc="0" normalizeH="0" baseline="0" noProof="0" dirty="0">
                          <a:ln>
                            <a:noFill/>
                          </a:ln>
                          <a:solidFill>
                            <a:schemeClr val="tx1"/>
                          </a:solidFill>
                          <a:effectLst/>
                          <a:uLnTx/>
                          <a:uFillTx/>
                          <a:latin typeface="+mn-ea"/>
                          <a:ea typeface="+mn-ea"/>
                        </a:rPr>
                        <a:t>5</a:t>
                      </a:r>
                      <a:r>
                        <a:rPr kumimoji="1" lang="ja-JP" altLang="en-US" sz="1000" b="0" u="none" strike="noStrike" kern="1200" cap="none" spc="0" normalizeH="0" baseline="0" noProof="0">
                          <a:ln>
                            <a:noFill/>
                          </a:ln>
                          <a:solidFill>
                            <a:schemeClr val="tx1"/>
                          </a:solidFill>
                          <a:effectLst/>
                          <a:uLnTx/>
                          <a:uFillTx/>
                          <a:latin typeface="+mn-ea"/>
                          <a:ea typeface="+mn-ea"/>
                        </a:rPr>
                        <a:t>営業日前までに掲載期間のご連絡をメールでいただきます</a:t>
                      </a:r>
                      <a:endParaRPr kumimoji="1" lang="ja-JP" altLang="en-US" sz="1000" b="0" u="none" strike="noStrike" kern="1200" cap="none" spc="0" normalizeH="0" baseline="0" noProof="0" dirty="0">
                        <a:ln>
                          <a:noFill/>
                        </a:ln>
                        <a:solidFill>
                          <a:schemeClr val="tx1"/>
                        </a:solidFill>
                        <a:effectLst/>
                        <a:uLnTx/>
                        <a:uFillTx/>
                        <a:latin typeface="+mn-ea"/>
                        <a:ea typeface="+mn-ea"/>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7"/>
                  </a:ext>
                </a:extLst>
              </a:tr>
              <a:tr h="29854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dirty="0">
                          <a:solidFill>
                            <a:schemeClr val="bg1"/>
                          </a:solidFill>
                          <a:latin typeface="+mn-ea"/>
                          <a:ea typeface="+mn-ea"/>
                        </a:rPr>
                        <a:t>有効期限</a:t>
                      </a:r>
                      <a:endParaRPr kumimoji="1" lang="ja-JP" altLang="en-US" sz="1200" b="0" i="0" dirty="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schemeClr val="tx1"/>
                          </a:solidFill>
                          <a:latin typeface="+mn-ea"/>
                          <a:ea typeface="+mn-ea"/>
                          <a:cs typeface="Meiryo UI" panose="020B0604030504040204" pitchFamily="50" charset="-128"/>
                        </a:rPr>
                        <a:t>2023</a:t>
                      </a:r>
                      <a:r>
                        <a:rPr lang="ja-JP" altLang="en-US" sz="1200">
                          <a:solidFill>
                            <a:schemeClr val="tx1"/>
                          </a:solidFill>
                          <a:latin typeface="+mn-ea"/>
                          <a:ea typeface="+mn-ea"/>
                          <a:cs typeface="Meiryo UI" panose="020B0604030504040204" pitchFamily="50" charset="-128"/>
                        </a:rPr>
                        <a:t>年</a:t>
                      </a:r>
                      <a:r>
                        <a:rPr lang="en-US" altLang="ja-JP" sz="1200" dirty="0">
                          <a:solidFill>
                            <a:schemeClr val="tx1"/>
                          </a:solidFill>
                          <a:latin typeface="+mn-ea"/>
                          <a:ea typeface="+mn-ea"/>
                          <a:cs typeface="Meiryo UI" panose="020B0604030504040204" pitchFamily="50" charset="-128"/>
                        </a:rPr>
                        <a:t>3</a:t>
                      </a:r>
                      <a:r>
                        <a:rPr lang="ja-JP" altLang="en-US" sz="1200">
                          <a:solidFill>
                            <a:schemeClr val="tx1"/>
                          </a:solidFill>
                          <a:latin typeface="+mn-ea"/>
                          <a:ea typeface="+mn-ea"/>
                          <a:cs typeface="Meiryo UI" panose="020B0604030504040204" pitchFamily="50" charset="-128"/>
                        </a:rPr>
                        <a:t>月</a:t>
                      </a:r>
                      <a:r>
                        <a:rPr lang="en-US" altLang="ja-JP" sz="1200" dirty="0">
                          <a:solidFill>
                            <a:schemeClr val="tx1"/>
                          </a:solidFill>
                          <a:latin typeface="+mn-ea"/>
                          <a:ea typeface="+mn-ea"/>
                          <a:cs typeface="Meiryo UI" panose="020B0604030504040204" pitchFamily="50" charset="-128"/>
                        </a:rPr>
                        <a:t>31</a:t>
                      </a:r>
                      <a:r>
                        <a:rPr lang="ja-JP" altLang="en-US" sz="1200">
                          <a:solidFill>
                            <a:schemeClr val="tx1"/>
                          </a:solidFill>
                          <a:latin typeface="+mn-ea"/>
                          <a:ea typeface="+mn-ea"/>
                          <a:cs typeface="Meiryo UI" panose="020B0604030504040204" pitchFamily="50" charset="-128"/>
                        </a:rPr>
                        <a:t>日</a:t>
                      </a:r>
                      <a:r>
                        <a:rPr lang="ja-JP" altLang="en-US" sz="1200" dirty="0">
                          <a:solidFill>
                            <a:schemeClr val="tx1"/>
                          </a:solidFill>
                          <a:latin typeface="+mn-ea"/>
                          <a:ea typeface="+mn-ea"/>
                          <a:cs typeface="Meiryo UI" panose="020B0604030504040204" pitchFamily="50" charset="-128"/>
                        </a:rPr>
                        <a:t>掲載終了分</a:t>
                      </a:r>
                      <a:endParaRPr lang="ja-JP" altLang="en-US" sz="1200" dirty="0">
                        <a:solidFill>
                          <a:schemeClr val="tx1"/>
                        </a:solidFill>
                        <a:latin typeface="+mn-ea"/>
                        <a:ea typeface="+mn-ea"/>
                        <a:cs typeface="Verdana"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397354">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レポート項目</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1200" dirty="0"/>
                        <a:t>PV</a:t>
                      </a:r>
                      <a:r>
                        <a:rPr lang="ja-JP" altLang="en" sz="1200" dirty="0" err="1"/>
                        <a:t>、</a:t>
                      </a:r>
                      <a:r>
                        <a:rPr lang="en" altLang="ja-JP" sz="1200" dirty="0"/>
                        <a:t>UB</a:t>
                      </a:r>
                      <a:r>
                        <a:rPr lang="ja-JP" altLang="en" sz="1200" dirty="0" err="1"/>
                        <a:t>、</a:t>
                      </a:r>
                      <a:r>
                        <a:rPr lang="ja-JP" altLang="en-US" sz="1200" dirty="0"/>
                        <a:t>ページ内リンクのクリック数、訪問者の性別・性別</a:t>
                      </a:r>
                      <a:r>
                        <a:rPr lang="en-US" altLang="ja-JP" sz="1200" dirty="0"/>
                        <a:t>×</a:t>
                      </a:r>
                      <a:r>
                        <a:rPr lang="ja-JP" altLang="en-US" sz="1200" dirty="0"/>
                        <a:t>年齢層比率、アンケート結果</a:t>
                      </a:r>
                      <a:endParaRPr lang="en-US" altLang="ja-JP" sz="1200" dirty="0">
                        <a:solidFill>
                          <a:schemeClr val="tx1"/>
                        </a:solidFill>
                        <a:latin typeface="+mn-lt"/>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mn-ea"/>
                          <a:ea typeface="+mn-ea"/>
                          <a:cs typeface="Verdana" pitchFamily="34" charset="0"/>
                        </a:rPr>
                        <a:t>※</a:t>
                      </a:r>
                      <a:r>
                        <a:rPr lang="ja-JP" altLang="en-US" sz="1000" dirty="0">
                          <a:solidFill>
                            <a:schemeClr val="tx1"/>
                          </a:solidFill>
                          <a:latin typeface="+mn-ea"/>
                          <a:ea typeface="+mn-ea"/>
                          <a:cs typeface="Verdana" pitchFamily="34" charset="0"/>
                        </a:rPr>
                        <a:t>掲載終了から</a:t>
                      </a:r>
                      <a:r>
                        <a:rPr lang="en-US" altLang="ja-JP" sz="1000" dirty="0">
                          <a:solidFill>
                            <a:schemeClr val="tx1"/>
                          </a:solidFill>
                          <a:latin typeface="+mn-ea"/>
                          <a:ea typeface="+mn-ea"/>
                          <a:cs typeface="Verdana" pitchFamily="34" charset="0"/>
                        </a:rPr>
                        <a:t>2</a:t>
                      </a:r>
                      <a:r>
                        <a:rPr lang="ja-JP" altLang="en-US" sz="1000" dirty="0">
                          <a:solidFill>
                            <a:schemeClr val="tx1"/>
                          </a:solidFill>
                          <a:latin typeface="+mn-ea"/>
                          <a:ea typeface="+mn-ea"/>
                          <a:cs typeface="Verdana" pitchFamily="34" charset="0"/>
                        </a:rPr>
                        <a:t>週間程度でご提出いたします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120150108"/>
                  </a:ext>
                </a:extLst>
              </a:tr>
            </a:tbl>
          </a:graphicData>
        </a:graphic>
      </p:graphicFrame>
      <p:sp>
        <p:nvSpPr>
          <p:cNvPr id="6" name="タイトル 1"/>
          <p:cNvSpPr txBox="1">
            <a:spLocks/>
          </p:cNvSpPr>
          <p:nvPr/>
        </p:nvSpPr>
        <p:spPr>
          <a:xfrm>
            <a:off x="3503712" y="1412776"/>
            <a:ext cx="9837401" cy="432048"/>
          </a:xfrm>
          <a:prstGeom prst="rect">
            <a:avLst/>
          </a:prstGeom>
        </p:spPr>
        <p:txBody>
          <a:bodyPr>
            <a:normAutofit fontScale="67500" lnSpcReduction="20000"/>
          </a:bodyPr>
          <a:lstStyle>
            <a:lvl1pPr algn="l" defTabSz="914423" rtl="0" eaLnBrk="1" latinLnBrk="0" hangingPunct="1">
              <a:spcBef>
                <a:spcPct val="0"/>
              </a:spcBef>
              <a:buNone/>
              <a:defRPr kumimoji="1" sz="4000" kern="1200">
                <a:solidFill>
                  <a:schemeClr val="tx1"/>
                </a:solidFill>
                <a:latin typeface="+mj-lt"/>
                <a:ea typeface="+mj-ea"/>
                <a:cs typeface="+mj-cs"/>
              </a:defRPr>
            </a:lvl1pPr>
          </a:lstStyle>
          <a:p>
            <a:endParaRPr lang="ja-JP" altLang="en-US" dirty="0"/>
          </a:p>
        </p:txBody>
      </p:sp>
      <p:sp>
        <p:nvSpPr>
          <p:cNvPr id="9" name="フッター プレースホルダー 1">
            <a:extLst>
              <a:ext uri="{FF2B5EF4-FFF2-40B4-BE49-F238E27FC236}">
                <a16:creationId xmlns:a16="http://schemas.microsoft.com/office/drawing/2014/main" id="{F68E63BF-8347-804E-98CC-9B3255287C87}"/>
              </a:ext>
            </a:extLst>
          </p:cNvPr>
          <p:cNvSpPr txBox="1">
            <a:spLocks/>
          </p:cNvSpPr>
          <p:nvPr/>
        </p:nvSpPr>
        <p:spPr>
          <a:xfrm>
            <a:off x="3827748" y="6597352"/>
            <a:ext cx="4536504" cy="216024"/>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sz="800">
                <a:solidFill>
                  <a:prstClr val="black"/>
                </a:solidFill>
              </a:rPr>
              <a:t>Copyright</a:t>
            </a:r>
            <a:r>
              <a:rPr lang="ja-JP" altLang="en-US" sz="800">
                <a:solidFill>
                  <a:prstClr val="black"/>
                </a:solidFill>
              </a:rPr>
              <a:t>（</a:t>
            </a:r>
            <a:r>
              <a:rPr lang="en-US" altLang="ja-JP" sz="800">
                <a:solidFill>
                  <a:prstClr val="black"/>
                </a:solidFill>
              </a:rPr>
              <a:t>C</a:t>
            </a:r>
            <a:r>
              <a:rPr lang="ja-JP" altLang="en-US" sz="800">
                <a:solidFill>
                  <a:prstClr val="black"/>
                </a:solidFill>
              </a:rPr>
              <a:t>）</a:t>
            </a:r>
            <a:r>
              <a:rPr lang="en-US" altLang="ja-JP" sz="800">
                <a:solidFill>
                  <a:prstClr val="black"/>
                </a:solidFill>
              </a:rPr>
              <a:t>2022 Yahoo Japan Corporation. All Rights Reserved. </a:t>
            </a:r>
            <a:r>
              <a:rPr lang="ja-JP" altLang="en-US" sz="800">
                <a:solidFill>
                  <a:prstClr val="black"/>
                </a:solidFill>
              </a:rPr>
              <a:t>無断引用・転載禁止</a:t>
            </a:r>
            <a:endParaRPr lang="ja-JP" altLang="en-US" sz="800" dirty="0">
              <a:solidFill>
                <a:prstClr val="black"/>
              </a:solidFill>
            </a:endParaRPr>
          </a:p>
        </p:txBody>
      </p:sp>
      <p:sp>
        <p:nvSpPr>
          <p:cNvPr id="8" name="タイトル 2"/>
          <p:cNvSpPr txBox="1">
            <a:spLocks/>
          </p:cNvSpPr>
          <p:nvPr/>
        </p:nvSpPr>
        <p:spPr>
          <a:xfrm>
            <a:off x="479376" y="260648"/>
            <a:ext cx="7992888" cy="432048"/>
          </a:xfrm>
          <a:prstGeom prst="rect">
            <a:avLst/>
          </a:prstGeom>
        </p:spPr>
        <p:txBody>
          <a:bodyPr vert="horz" lIns="91440" tIns="45720" rIns="91440" bIns="45720" rtlCol="0" anchor="ctr">
            <a:noAutofit/>
          </a:bodyPr>
          <a:lstStyle>
            <a:lvl1pPr algn="l" defTabSz="914423" rtl="0" eaLnBrk="1" latinLnBrk="0" hangingPunct="1">
              <a:spcBef>
                <a:spcPct val="0"/>
              </a:spcBef>
              <a:buNone/>
              <a:defRPr kumimoji="1" sz="2800" kern="1200">
                <a:solidFill>
                  <a:schemeClr val="tx1"/>
                </a:solidFill>
                <a:latin typeface="+mj-lt"/>
                <a:ea typeface="+mj-ea"/>
                <a:cs typeface="+mj-cs"/>
              </a:defRPr>
            </a:lvl1pPr>
          </a:lstStyle>
          <a:p>
            <a:r>
              <a:rPr lang="en-US" altLang="ja-JP" sz="2400" dirty="0"/>
              <a:t>(2)</a:t>
            </a:r>
            <a:r>
              <a:rPr lang="ja-JP" altLang="en-US" sz="2400" dirty="0"/>
              <a:t>スポンサードコンテンツ　ライト　スペック詳細</a:t>
            </a:r>
          </a:p>
        </p:txBody>
      </p:sp>
    </p:spTree>
    <p:extLst>
      <p:ext uri="{BB962C8B-B14F-4D97-AF65-F5344CB8AC3E}">
        <p14:creationId xmlns:p14="http://schemas.microsoft.com/office/powerpoint/2010/main" val="6862878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フッター プレースホルダー 1">
            <a:extLst>
              <a:ext uri="{FF2B5EF4-FFF2-40B4-BE49-F238E27FC236}">
                <a16:creationId xmlns:a16="http://schemas.microsoft.com/office/drawing/2014/main" id="{E2E00F1C-D7DF-E24F-B092-A5D7C2D3DEE3}"/>
              </a:ext>
            </a:extLst>
          </p:cNvPr>
          <p:cNvSpPr>
            <a:spLocks noGrp="1"/>
          </p:cNvSpPr>
          <p:nvPr>
            <p:ph type="ftr" sz="quarter" idx="3"/>
          </p:nvPr>
        </p:nvSpPr>
        <p:spPr>
          <a:xfrm>
            <a:off x="3827748" y="6597352"/>
            <a:ext cx="4536504" cy="216024"/>
          </a:xfrm>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a:solidFill>
                  <a:prstClr val="black"/>
                </a:solidFill>
              </a:rPr>
              <a:t>）</a:t>
            </a:r>
            <a:r>
              <a:rPr lang="en-US" altLang="ja-JP" dirty="0">
                <a:solidFill>
                  <a:prstClr val="black"/>
                </a:solidFill>
              </a:rPr>
              <a:t>2022 Yahoo Japan Corporation. All Rights Reserved. </a:t>
            </a:r>
            <a:r>
              <a:rPr lang="ja-JP" altLang="en-US" dirty="0">
                <a:solidFill>
                  <a:prstClr val="black"/>
                </a:solidFill>
              </a:rPr>
              <a:t>無断引用・転載禁止</a:t>
            </a:r>
          </a:p>
        </p:txBody>
      </p:sp>
      <p:sp>
        <p:nvSpPr>
          <p:cNvPr id="56" name="タイトル 2"/>
          <p:cNvSpPr txBox="1">
            <a:spLocks/>
          </p:cNvSpPr>
          <p:nvPr/>
        </p:nvSpPr>
        <p:spPr>
          <a:xfrm>
            <a:off x="479376" y="260648"/>
            <a:ext cx="7992888" cy="432048"/>
          </a:xfrm>
          <a:prstGeom prst="rect">
            <a:avLst/>
          </a:prstGeom>
        </p:spPr>
        <p:txBody>
          <a:bodyPr vert="horz" lIns="91440" tIns="45720" rIns="91440" bIns="45720" rtlCol="0" anchor="ctr">
            <a:noAutofit/>
          </a:bodyPr>
          <a:lstStyle>
            <a:lvl1pPr algn="l" defTabSz="914423" rtl="0" eaLnBrk="1" latinLnBrk="0" hangingPunct="1">
              <a:spcBef>
                <a:spcPct val="0"/>
              </a:spcBef>
              <a:buNone/>
              <a:defRPr kumimoji="1" sz="2800" kern="1200">
                <a:solidFill>
                  <a:schemeClr val="tx1"/>
                </a:solidFill>
                <a:latin typeface="+mj-lt"/>
                <a:ea typeface="+mj-ea"/>
                <a:cs typeface="+mj-cs"/>
              </a:defRPr>
            </a:lvl1pPr>
          </a:lstStyle>
          <a:p>
            <a:r>
              <a:rPr lang="en-US" altLang="ja-JP" sz="2400" dirty="0"/>
              <a:t>(2)</a:t>
            </a:r>
            <a:r>
              <a:rPr lang="ja-JP" altLang="en-US" sz="2400" dirty="0"/>
              <a:t>スポンサードコンテンツ　ライト　入稿素材の仕様</a:t>
            </a:r>
          </a:p>
        </p:txBody>
      </p:sp>
      <p:sp>
        <p:nvSpPr>
          <p:cNvPr id="57" name="テキスト ボックス 56"/>
          <p:cNvSpPr txBox="1"/>
          <p:nvPr/>
        </p:nvSpPr>
        <p:spPr>
          <a:xfrm>
            <a:off x="3537084" y="6012030"/>
            <a:ext cx="8463572" cy="553998"/>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kern="0" dirty="0">
                <a:solidFill>
                  <a:prstClr val="black"/>
                </a:solidFill>
              </a:rPr>
              <a:t>※</a:t>
            </a:r>
            <a:r>
              <a:rPr kumimoji="0" lang="ja-JP" altLang="en-US" sz="1000" b="0" i="0" u="none" strike="noStrike" kern="0" cap="none" spc="0" normalizeH="0" baseline="0" noProof="0" dirty="0">
                <a:ln>
                  <a:noFill/>
                </a:ln>
                <a:solidFill>
                  <a:prstClr val="black"/>
                </a:solidFill>
                <a:effectLst/>
                <a:uLnTx/>
                <a:uFillTx/>
              </a:rPr>
              <a:t>動画素材のご入稿をご希望される場合は弊社営業担当までご相談ください。</a:t>
            </a:r>
            <a:endParaRPr kumimoji="0" lang="en-US" altLang="ja-JP" sz="10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rPr>
              <a:t>※</a:t>
            </a:r>
            <a:r>
              <a:rPr kumimoji="0" lang="ja-JP" altLang="en-US" sz="1000" b="0" i="0" u="none" strike="noStrike" kern="0" cap="none" spc="0" normalizeH="0" baseline="0" noProof="0" dirty="0">
                <a:ln>
                  <a:noFill/>
                </a:ln>
                <a:solidFill>
                  <a:prstClr val="black"/>
                </a:solidFill>
                <a:effectLst/>
                <a:uLnTx/>
                <a:uFillTx/>
              </a:rPr>
              <a:t>ご入稿いただいた内容は編集部で確認し修正させていただくことがあり、広告主様側で特別な理由がない限りご了承いただきます。</a:t>
            </a:r>
            <a:endParaRPr kumimoji="0" lang="en-US" altLang="ja-JP" sz="10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rPr>
              <a:t>※</a:t>
            </a:r>
            <a:r>
              <a:rPr kumimoji="0" lang="ja-JP" altLang="en-US" sz="1000" b="0" i="0" u="none" strike="noStrike" kern="0" cap="none" spc="0" normalizeH="0" baseline="0" noProof="0" dirty="0">
                <a:ln>
                  <a:noFill/>
                </a:ln>
                <a:solidFill>
                  <a:prstClr val="black"/>
                </a:solidFill>
                <a:effectLst/>
                <a:uLnTx/>
                <a:uFillTx/>
              </a:rPr>
              <a:t>ご入稿いただく際、著作権</a:t>
            </a:r>
            <a:r>
              <a:rPr kumimoji="0" lang="ja-JP" altLang="en-US" sz="1000" kern="0" dirty="0">
                <a:solidFill>
                  <a:prstClr val="black"/>
                </a:solidFill>
              </a:rPr>
              <a:t>や肖像権、商標など許諾の取れているものでのご入稿をお願いします。</a:t>
            </a:r>
            <a:r>
              <a:rPr kumimoji="0" lang="ja-JP" altLang="en-US" sz="1000" b="0" i="0" u="none" strike="noStrike" kern="0" cap="none" spc="0" normalizeH="0" baseline="0" noProof="0" dirty="0">
                <a:ln>
                  <a:noFill/>
                </a:ln>
                <a:solidFill>
                  <a:prstClr val="black"/>
                </a:solidFill>
                <a:effectLst/>
                <a:uLnTx/>
                <a:uFillTx/>
              </a:rPr>
              <a:t>　</a:t>
            </a:r>
            <a:endParaRPr kumimoji="0" lang="en-US" altLang="ja-JP" sz="1000" b="0" i="0" u="none" strike="noStrike" kern="0" cap="none" spc="0" normalizeH="0" baseline="0" noProof="0" dirty="0">
              <a:ln>
                <a:noFill/>
              </a:ln>
              <a:solidFill>
                <a:prstClr val="black"/>
              </a:solidFill>
              <a:effectLst/>
              <a:uLnTx/>
              <a:uFillTx/>
            </a:endParaRPr>
          </a:p>
        </p:txBody>
      </p:sp>
      <p:sp>
        <p:nvSpPr>
          <p:cNvPr id="58" name="テキスト ボックス 57">
            <a:extLst>
              <a:ext uri="{FF2B5EF4-FFF2-40B4-BE49-F238E27FC236}">
                <a16:creationId xmlns:a16="http://schemas.microsoft.com/office/drawing/2014/main" id="{12A2D388-D283-AF44-BADE-2797FACA0C08}"/>
              </a:ext>
            </a:extLst>
          </p:cNvPr>
          <p:cNvSpPr txBox="1"/>
          <p:nvPr/>
        </p:nvSpPr>
        <p:spPr>
          <a:xfrm>
            <a:off x="863202" y="1567245"/>
            <a:ext cx="316112" cy="215444"/>
          </a:xfrm>
          <a:prstGeom prst="rect">
            <a:avLst/>
          </a:prstGeom>
          <a:noFill/>
          <a:ln>
            <a:solidFill>
              <a:schemeClr val="bg2">
                <a:lumMod val="90000"/>
              </a:schemeClr>
            </a:solidFill>
          </a:ln>
        </p:spPr>
        <p:txBody>
          <a:bodyPr wrap="none" rtlCol="0">
            <a:spAutoFit/>
          </a:bodyPr>
          <a:lstStyle/>
          <a:p>
            <a:pPr algn="l"/>
            <a:r>
              <a:rPr kumimoji="1" lang="en-US" altLang="ja-JP" sz="800" dirty="0"/>
              <a:t>PR</a:t>
            </a:r>
            <a:endParaRPr kumimoji="1" lang="ja-JP" altLang="en-US" sz="800" dirty="0"/>
          </a:p>
        </p:txBody>
      </p:sp>
      <p:sp>
        <p:nvSpPr>
          <p:cNvPr id="59" name="テキスト ボックス 58">
            <a:extLst>
              <a:ext uri="{FF2B5EF4-FFF2-40B4-BE49-F238E27FC236}">
                <a16:creationId xmlns:a16="http://schemas.microsoft.com/office/drawing/2014/main" id="{E9C817C5-694F-CA48-8BB4-809360345431}"/>
              </a:ext>
            </a:extLst>
          </p:cNvPr>
          <p:cNvSpPr txBox="1"/>
          <p:nvPr/>
        </p:nvSpPr>
        <p:spPr>
          <a:xfrm>
            <a:off x="1751210" y="1580929"/>
            <a:ext cx="1152128" cy="215444"/>
          </a:xfrm>
          <a:prstGeom prst="rect">
            <a:avLst/>
          </a:prstGeom>
          <a:noFill/>
          <a:ln>
            <a:noFill/>
          </a:ln>
        </p:spPr>
        <p:txBody>
          <a:bodyPr wrap="square" rtlCol="0">
            <a:spAutoFit/>
          </a:bodyPr>
          <a:lstStyle/>
          <a:p>
            <a:pPr algn="l"/>
            <a:r>
              <a:rPr lang="ja-JP" altLang="en-US" sz="800"/>
              <a:t>提供：社名</a:t>
            </a:r>
            <a:endParaRPr kumimoji="1" lang="ja-JP" altLang="en-US" sz="800"/>
          </a:p>
        </p:txBody>
      </p:sp>
      <p:sp>
        <p:nvSpPr>
          <p:cNvPr id="60" name="正方形/長方形 59">
            <a:extLst>
              <a:ext uri="{FF2B5EF4-FFF2-40B4-BE49-F238E27FC236}">
                <a16:creationId xmlns:a16="http://schemas.microsoft.com/office/drawing/2014/main" id="{E2F5F7C4-27C6-714A-A271-6F4D4671C5F9}"/>
              </a:ext>
            </a:extLst>
          </p:cNvPr>
          <p:cNvSpPr/>
          <p:nvPr/>
        </p:nvSpPr>
        <p:spPr>
          <a:xfrm>
            <a:off x="828372" y="1823665"/>
            <a:ext cx="1595220" cy="860942"/>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a:solidFill>
                  <a:schemeClr val="tx1"/>
                </a:solidFill>
              </a:rPr>
              <a:t>写真</a:t>
            </a:r>
            <a:r>
              <a:rPr kumimoji="1" lang="en-US" altLang="ja-JP" sz="1000" dirty="0">
                <a:solidFill>
                  <a:schemeClr val="tx1"/>
                </a:solidFill>
              </a:rPr>
              <a:t>/</a:t>
            </a:r>
            <a:r>
              <a:rPr lang="ja-JP" altLang="en-US" sz="1000">
                <a:solidFill>
                  <a:schemeClr val="tx1"/>
                </a:solidFill>
              </a:rPr>
              <a:t>イラスト</a:t>
            </a:r>
            <a:r>
              <a:rPr lang="en-US" altLang="ja-JP" sz="1000" dirty="0">
                <a:solidFill>
                  <a:schemeClr val="tx1"/>
                </a:solidFill>
              </a:rPr>
              <a:t>/</a:t>
            </a:r>
            <a:r>
              <a:rPr lang="ja-JP" altLang="en-US" sz="1000">
                <a:solidFill>
                  <a:schemeClr val="tx1"/>
                </a:solidFill>
              </a:rPr>
              <a:t>図表</a:t>
            </a:r>
            <a:endParaRPr lang="en-US" altLang="ja-JP" sz="1000" dirty="0">
              <a:solidFill>
                <a:schemeClr val="tx1"/>
              </a:solidFill>
            </a:endParaRPr>
          </a:p>
          <a:p>
            <a:pPr algn="ctr"/>
            <a:r>
              <a:rPr kumimoji="1" lang="en-US" altLang="ja-JP" sz="1000" dirty="0">
                <a:solidFill>
                  <a:schemeClr val="tx1"/>
                </a:solidFill>
              </a:rPr>
              <a:t>(</a:t>
            </a:r>
            <a:r>
              <a:rPr kumimoji="1" lang="ja-JP" altLang="en-US" sz="1000">
                <a:solidFill>
                  <a:schemeClr val="tx1"/>
                </a:solidFill>
              </a:rPr>
              <a:t>メイン</a:t>
            </a:r>
            <a:r>
              <a:rPr kumimoji="1" lang="en-US" altLang="ja-JP" sz="1000" dirty="0">
                <a:solidFill>
                  <a:schemeClr val="tx1"/>
                </a:solidFill>
              </a:rPr>
              <a:t>)</a:t>
            </a:r>
          </a:p>
        </p:txBody>
      </p:sp>
      <p:sp>
        <p:nvSpPr>
          <p:cNvPr id="61" name="テキスト ボックス 60">
            <a:extLst>
              <a:ext uri="{FF2B5EF4-FFF2-40B4-BE49-F238E27FC236}">
                <a16:creationId xmlns:a16="http://schemas.microsoft.com/office/drawing/2014/main" id="{BA447A55-7AA0-4342-997A-9847F2C5A1B7}"/>
              </a:ext>
            </a:extLst>
          </p:cNvPr>
          <p:cNvSpPr txBox="1"/>
          <p:nvPr/>
        </p:nvSpPr>
        <p:spPr>
          <a:xfrm>
            <a:off x="759455" y="2711899"/>
            <a:ext cx="2319191" cy="184666"/>
          </a:xfrm>
          <a:prstGeom prst="rect">
            <a:avLst/>
          </a:prstGeom>
          <a:noFill/>
          <a:ln>
            <a:noFill/>
          </a:ln>
        </p:spPr>
        <p:txBody>
          <a:bodyPr wrap="square" rtlCol="0">
            <a:spAutoFit/>
          </a:bodyPr>
          <a:lstStyle/>
          <a:p>
            <a:pPr algn="l"/>
            <a:r>
              <a:rPr kumimoji="1" lang="ja-JP" altLang="en-US" sz="600"/>
              <a:t>キャプ</a:t>
            </a:r>
            <a:r>
              <a:rPr lang="ja-JP" altLang="en-US" sz="600"/>
              <a:t>ション</a:t>
            </a:r>
            <a:endParaRPr kumimoji="1" lang="ja-JP" altLang="en-US" sz="600" dirty="0"/>
          </a:p>
        </p:txBody>
      </p:sp>
      <p:sp>
        <p:nvSpPr>
          <p:cNvPr id="62" name="テキスト ボックス 61">
            <a:extLst>
              <a:ext uri="{FF2B5EF4-FFF2-40B4-BE49-F238E27FC236}">
                <a16:creationId xmlns:a16="http://schemas.microsoft.com/office/drawing/2014/main" id="{B8A5B964-8EFB-4D4B-A0AA-3E7479EB7494}"/>
              </a:ext>
            </a:extLst>
          </p:cNvPr>
          <p:cNvSpPr txBox="1"/>
          <p:nvPr/>
        </p:nvSpPr>
        <p:spPr>
          <a:xfrm>
            <a:off x="759455" y="1172726"/>
            <a:ext cx="1880161" cy="338554"/>
          </a:xfrm>
          <a:prstGeom prst="rect">
            <a:avLst/>
          </a:prstGeom>
          <a:noFill/>
          <a:ln>
            <a:noFill/>
          </a:ln>
        </p:spPr>
        <p:txBody>
          <a:bodyPr wrap="square" rtlCol="0">
            <a:spAutoFit/>
          </a:bodyPr>
          <a:lstStyle/>
          <a:p>
            <a:pPr algn="l"/>
            <a:r>
              <a:rPr lang="ja-JP" altLang="en-US" sz="800" b="1" dirty="0"/>
              <a:t>タイトルタイトルタイトルタイトル</a:t>
            </a:r>
            <a:endParaRPr lang="en-US" altLang="ja-JP" sz="800" b="1" dirty="0"/>
          </a:p>
          <a:p>
            <a:pPr algn="l"/>
            <a:r>
              <a:rPr kumimoji="1" lang="ja-JP" altLang="en-US" sz="800" b="1" dirty="0"/>
              <a:t>タイトルタイトルタイトル</a:t>
            </a:r>
            <a:r>
              <a:rPr kumimoji="1" lang="en-US" altLang="ja-JP" sz="800" b="1" dirty="0"/>
              <a:t>【PR】</a:t>
            </a:r>
            <a:endParaRPr kumimoji="1" lang="ja-JP" altLang="en-US" sz="800" b="1" dirty="0"/>
          </a:p>
        </p:txBody>
      </p:sp>
      <p:pic>
        <p:nvPicPr>
          <p:cNvPr id="63" name="図 62">
            <a:extLst>
              <a:ext uri="{FF2B5EF4-FFF2-40B4-BE49-F238E27FC236}">
                <a16:creationId xmlns:a16="http://schemas.microsoft.com/office/drawing/2014/main" id="{D54D2D9B-DF45-1F4B-BE84-52C6A086C63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27419" y="2857276"/>
            <a:ext cx="1595220" cy="407781"/>
          </a:xfrm>
          <a:prstGeom prst="rect">
            <a:avLst/>
          </a:prstGeom>
        </p:spPr>
      </p:pic>
      <p:sp>
        <p:nvSpPr>
          <p:cNvPr id="64" name="正方形/長方形 63">
            <a:extLst>
              <a:ext uri="{FF2B5EF4-FFF2-40B4-BE49-F238E27FC236}">
                <a16:creationId xmlns:a16="http://schemas.microsoft.com/office/drawing/2014/main" id="{F4525E6E-AA42-EA4E-882B-BCDA77430FB0}"/>
              </a:ext>
            </a:extLst>
          </p:cNvPr>
          <p:cNvSpPr/>
          <p:nvPr/>
        </p:nvSpPr>
        <p:spPr>
          <a:xfrm>
            <a:off x="798766" y="3236242"/>
            <a:ext cx="1595220" cy="860942"/>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a:solidFill>
                  <a:schemeClr val="tx1"/>
                </a:solidFill>
              </a:rPr>
              <a:t>写真</a:t>
            </a:r>
            <a:r>
              <a:rPr kumimoji="1" lang="en-US" altLang="ja-JP" sz="1000" dirty="0">
                <a:solidFill>
                  <a:schemeClr val="tx1"/>
                </a:solidFill>
              </a:rPr>
              <a:t>/</a:t>
            </a:r>
            <a:r>
              <a:rPr lang="ja-JP" altLang="en-US" sz="1000">
                <a:solidFill>
                  <a:schemeClr val="tx1"/>
                </a:solidFill>
              </a:rPr>
              <a:t>イラスト</a:t>
            </a:r>
            <a:r>
              <a:rPr lang="en-US" altLang="ja-JP" sz="1000" dirty="0">
                <a:solidFill>
                  <a:schemeClr val="tx1"/>
                </a:solidFill>
              </a:rPr>
              <a:t>/</a:t>
            </a:r>
            <a:r>
              <a:rPr lang="ja-JP" altLang="en-US" sz="1000">
                <a:solidFill>
                  <a:schemeClr val="tx1"/>
                </a:solidFill>
              </a:rPr>
              <a:t>図表</a:t>
            </a:r>
            <a:endParaRPr lang="en-US" altLang="ja-JP" sz="1000" dirty="0">
              <a:solidFill>
                <a:schemeClr val="tx1"/>
              </a:solidFill>
            </a:endParaRPr>
          </a:p>
        </p:txBody>
      </p:sp>
      <p:pic>
        <p:nvPicPr>
          <p:cNvPr id="65" name="図 64">
            <a:extLst>
              <a:ext uri="{FF2B5EF4-FFF2-40B4-BE49-F238E27FC236}">
                <a16:creationId xmlns:a16="http://schemas.microsoft.com/office/drawing/2014/main" id="{F29D7F8F-5D02-A442-9BCD-FFF7D973ACA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49058" y="4389371"/>
            <a:ext cx="1595220" cy="407781"/>
          </a:xfrm>
          <a:prstGeom prst="rect">
            <a:avLst/>
          </a:prstGeom>
        </p:spPr>
      </p:pic>
      <p:sp>
        <p:nvSpPr>
          <p:cNvPr id="66" name="テキスト ボックス 65">
            <a:extLst>
              <a:ext uri="{FF2B5EF4-FFF2-40B4-BE49-F238E27FC236}">
                <a16:creationId xmlns:a16="http://schemas.microsoft.com/office/drawing/2014/main" id="{86F0408F-FFBB-9344-9102-4BFA6D301DF3}"/>
              </a:ext>
            </a:extLst>
          </p:cNvPr>
          <p:cNvSpPr txBox="1"/>
          <p:nvPr/>
        </p:nvSpPr>
        <p:spPr>
          <a:xfrm>
            <a:off x="762137" y="4097184"/>
            <a:ext cx="2319191" cy="184666"/>
          </a:xfrm>
          <a:prstGeom prst="rect">
            <a:avLst/>
          </a:prstGeom>
          <a:noFill/>
          <a:ln>
            <a:noFill/>
          </a:ln>
        </p:spPr>
        <p:txBody>
          <a:bodyPr wrap="square" rtlCol="0">
            <a:spAutoFit/>
          </a:bodyPr>
          <a:lstStyle/>
          <a:p>
            <a:pPr algn="l"/>
            <a:r>
              <a:rPr kumimoji="1" lang="ja-JP" altLang="en-US" sz="600"/>
              <a:t>キャプション</a:t>
            </a:r>
            <a:endParaRPr kumimoji="1" lang="ja-JP" altLang="en-US" sz="600" dirty="0"/>
          </a:p>
        </p:txBody>
      </p:sp>
      <p:sp>
        <p:nvSpPr>
          <p:cNvPr id="67" name="正方形/長方形 66">
            <a:extLst>
              <a:ext uri="{FF2B5EF4-FFF2-40B4-BE49-F238E27FC236}">
                <a16:creationId xmlns:a16="http://schemas.microsoft.com/office/drawing/2014/main" id="{DF9D0BEA-B72F-FD4A-B4D6-BCDA73EF3D58}"/>
              </a:ext>
            </a:extLst>
          </p:cNvPr>
          <p:cNvSpPr/>
          <p:nvPr/>
        </p:nvSpPr>
        <p:spPr>
          <a:xfrm>
            <a:off x="827419" y="4824332"/>
            <a:ext cx="1595220" cy="860942"/>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a:solidFill>
                  <a:schemeClr val="tx1"/>
                </a:solidFill>
              </a:rPr>
              <a:t>写真</a:t>
            </a:r>
            <a:r>
              <a:rPr kumimoji="1" lang="en-US" altLang="ja-JP" sz="1000" dirty="0">
                <a:solidFill>
                  <a:schemeClr val="tx1"/>
                </a:solidFill>
              </a:rPr>
              <a:t>/</a:t>
            </a:r>
            <a:r>
              <a:rPr lang="ja-JP" altLang="en-US" sz="1000">
                <a:solidFill>
                  <a:schemeClr val="tx1"/>
                </a:solidFill>
              </a:rPr>
              <a:t>イラスト</a:t>
            </a:r>
            <a:r>
              <a:rPr lang="en-US" altLang="ja-JP" sz="1000" dirty="0">
                <a:solidFill>
                  <a:schemeClr val="tx1"/>
                </a:solidFill>
              </a:rPr>
              <a:t>/</a:t>
            </a:r>
            <a:r>
              <a:rPr lang="ja-JP" altLang="en-US" sz="1000">
                <a:solidFill>
                  <a:schemeClr val="tx1"/>
                </a:solidFill>
              </a:rPr>
              <a:t>図表</a:t>
            </a:r>
            <a:endParaRPr lang="en-US" altLang="ja-JP" sz="1000" dirty="0">
              <a:solidFill>
                <a:schemeClr val="tx1"/>
              </a:solidFill>
            </a:endParaRPr>
          </a:p>
        </p:txBody>
      </p:sp>
      <p:sp>
        <p:nvSpPr>
          <p:cNvPr id="68" name="テキスト ボックス 67">
            <a:extLst>
              <a:ext uri="{FF2B5EF4-FFF2-40B4-BE49-F238E27FC236}">
                <a16:creationId xmlns:a16="http://schemas.microsoft.com/office/drawing/2014/main" id="{C88DFB4B-C61D-9D40-9CBE-7EC98757F278}"/>
              </a:ext>
            </a:extLst>
          </p:cNvPr>
          <p:cNvSpPr txBox="1"/>
          <p:nvPr/>
        </p:nvSpPr>
        <p:spPr>
          <a:xfrm>
            <a:off x="752473" y="5692606"/>
            <a:ext cx="2319191" cy="184666"/>
          </a:xfrm>
          <a:prstGeom prst="rect">
            <a:avLst/>
          </a:prstGeom>
          <a:noFill/>
          <a:ln>
            <a:noFill/>
          </a:ln>
        </p:spPr>
        <p:txBody>
          <a:bodyPr wrap="square" rtlCol="0">
            <a:spAutoFit/>
          </a:bodyPr>
          <a:lstStyle/>
          <a:p>
            <a:pPr algn="l"/>
            <a:r>
              <a:rPr kumimoji="1" lang="ja-JP" altLang="en-US" sz="600"/>
              <a:t>キャプション</a:t>
            </a:r>
            <a:endParaRPr kumimoji="1" lang="ja-JP" altLang="en-US" sz="600" dirty="0"/>
          </a:p>
        </p:txBody>
      </p:sp>
      <p:pic>
        <p:nvPicPr>
          <p:cNvPr id="69" name="図 68">
            <a:extLst>
              <a:ext uri="{FF2B5EF4-FFF2-40B4-BE49-F238E27FC236}">
                <a16:creationId xmlns:a16="http://schemas.microsoft.com/office/drawing/2014/main" id="{2485CECF-C776-2E4A-808E-5CC0C07BD6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28372" y="5973547"/>
            <a:ext cx="1595220" cy="407781"/>
          </a:xfrm>
          <a:prstGeom prst="rect">
            <a:avLst/>
          </a:prstGeom>
        </p:spPr>
      </p:pic>
      <p:sp>
        <p:nvSpPr>
          <p:cNvPr id="70" name="正方形/長方形 69">
            <a:extLst>
              <a:ext uri="{FF2B5EF4-FFF2-40B4-BE49-F238E27FC236}">
                <a16:creationId xmlns:a16="http://schemas.microsoft.com/office/drawing/2014/main" id="{80A42241-21DC-674D-81AA-1DF87B48D489}"/>
              </a:ext>
            </a:extLst>
          </p:cNvPr>
          <p:cNvSpPr/>
          <p:nvPr/>
        </p:nvSpPr>
        <p:spPr>
          <a:xfrm>
            <a:off x="623392" y="1052735"/>
            <a:ext cx="2016224" cy="5544617"/>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1" name="テキスト ボックス 70">
            <a:extLst>
              <a:ext uri="{FF2B5EF4-FFF2-40B4-BE49-F238E27FC236}">
                <a16:creationId xmlns:a16="http://schemas.microsoft.com/office/drawing/2014/main" id="{64410F39-90BB-564B-856A-1548571771C6}"/>
              </a:ext>
            </a:extLst>
          </p:cNvPr>
          <p:cNvSpPr txBox="1"/>
          <p:nvPr/>
        </p:nvSpPr>
        <p:spPr>
          <a:xfrm>
            <a:off x="886060" y="2903948"/>
            <a:ext cx="760608" cy="246221"/>
          </a:xfrm>
          <a:prstGeom prst="rect">
            <a:avLst/>
          </a:prstGeom>
          <a:noFill/>
          <a:ln>
            <a:noFill/>
          </a:ln>
        </p:spPr>
        <p:txBody>
          <a:bodyPr wrap="square" rtlCol="0">
            <a:spAutoFit/>
          </a:bodyPr>
          <a:lstStyle/>
          <a:p>
            <a:pPr algn="l"/>
            <a:r>
              <a:rPr lang="ja-JP" altLang="en-US" sz="1000" b="1"/>
              <a:t>リード文</a:t>
            </a:r>
            <a:endParaRPr kumimoji="1" lang="ja-JP" altLang="en-US" sz="1000" b="1"/>
          </a:p>
        </p:txBody>
      </p:sp>
      <p:sp>
        <p:nvSpPr>
          <p:cNvPr id="72" name="テキスト ボックス 71">
            <a:extLst>
              <a:ext uri="{FF2B5EF4-FFF2-40B4-BE49-F238E27FC236}">
                <a16:creationId xmlns:a16="http://schemas.microsoft.com/office/drawing/2014/main" id="{2DB5968B-05F5-6045-BC0A-EE3ED18C4159}"/>
              </a:ext>
            </a:extLst>
          </p:cNvPr>
          <p:cNvSpPr txBox="1"/>
          <p:nvPr/>
        </p:nvSpPr>
        <p:spPr>
          <a:xfrm>
            <a:off x="911424" y="4498085"/>
            <a:ext cx="760608" cy="246221"/>
          </a:xfrm>
          <a:prstGeom prst="rect">
            <a:avLst/>
          </a:prstGeom>
          <a:noFill/>
          <a:ln>
            <a:noFill/>
          </a:ln>
        </p:spPr>
        <p:txBody>
          <a:bodyPr wrap="square" rtlCol="0">
            <a:spAutoFit/>
          </a:bodyPr>
          <a:lstStyle/>
          <a:p>
            <a:pPr algn="l"/>
            <a:r>
              <a:rPr kumimoji="1" lang="ja-JP" altLang="en-US" sz="1000" b="1"/>
              <a:t>本文</a:t>
            </a:r>
          </a:p>
        </p:txBody>
      </p:sp>
      <p:sp>
        <p:nvSpPr>
          <p:cNvPr id="73" name="テキスト ボックス 72">
            <a:extLst>
              <a:ext uri="{FF2B5EF4-FFF2-40B4-BE49-F238E27FC236}">
                <a16:creationId xmlns:a16="http://schemas.microsoft.com/office/drawing/2014/main" id="{0C05F8AB-CA3F-7E47-A941-01324B5D14B5}"/>
              </a:ext>
            </a:extLst>
          </p:cNvPr>
          <p:cNvSpPr txBox="1"/>
          <p:nvPr/>
        </p:nvSpPr>
        <p:spPr>
          <a:xfrm>
            <a:off x="901263" y="6021153"/>
            <a:ext cx="760608" cy="246221"/>
          </a:xfrm>
          <a:prstGeom prst="rect">
            <a:avLst/>
          </a:prstGeom>
          <a:noFill/>
          <a:ln>
            <a:noFill/>
          </a:ln>
        </p:spPr>
        <p:txBody>
          <a:bodyPr wrap="square" rtlCol="0">
            <a:spAutoFit/>
          </a:bodyPr>
          <a:lstStyle/>
          <a:p>
            <a:pPr algn="l"/>
            <a:r>
              <a:rPr kumimoji="1" lang="ja-JP" altLang="en-US" sz="1000" b="1"/>
              <a:t>本文</a:t>
            </a:r>
          </a:p>
        </p:txBody>
      </p:sp>
      <p:sp>
        <p:nvSpPr>
          <p:cNvPr id="74" name="テキスト ボックス 73">
            <a:extLst>
              <a:ext uri="{FF2B5EF4-FFF2-40B4-BE49-F238E27FC236}">
                <a16:creationId xmlns:a16="http://schemas.microsoft.com/office/drawing/2014/main" id="{6B745602-8883-B148-8937-C5AC3C3DE873}"/>
              </a:ext>
            </a:extLst>
          </p:cNvPr>
          <p:cNvSpPr txBox="1"/>
          <p:nvPr/>
        </p:nvSpPr>
        <p:spPr>
          <a:xfrm>
            <a:off x="759455" y="4294047"/>
            <a:ext cx="1880161" cy="200055"/>
          </a:xfrm>
          <a:prstGeom prst="rect">
            <a:avLst/>
          </a:prstGeom>
          <a:noFill/>
          <a:ln>
            <a:noFill/>
          </a:ln>
        </p:spPr>
        <p:txBody>
          <a:bodyPr wrap="square" rtlCol="0">
            <a:spAutoFit/>
          </a:bodyPr>
          <a:lstStyle/>
          <a:p>
            <a:pPr algn="l"/>
            <a:r>
              <a:rPr lang="ja-JP" altLang="en-US" sz="700" b="1"/>
              <a:t>小見出し小見出し小見出し</a:t>
            </a:r>
            <a:endParaRPr kumimoji="1" lang="ja-JP" altLang="en-US" sz="700" b="1"/>
          </a:p>
        </p:txBody>
      </p:sp>
      <p:sp>
        <p:nvSpPr>
          <p:cNvPr id="75" name="テキスト ボックス 74">
            <a:extLst>
              <a:ext uri="{FF2B5EF4-FFF2-40B4-BE49-F238E27FC236}">
                <a16:creationId xmlns:a16="http://schemas.microsoft.com/office/drawing/2014/main" id="{3627C474-BC45-5343-A819-55B0D914C000}"/>
              </a:ext>
            </a:extLst>
          </p:cNvPr>
          <p:cNvSpPr txBox="1"/>
          <p:nvPr/>
        </p:nvSpPr>
        <p:spPr>
          <a:xfrm>
            <a:off x="759455" y="5832595"/>
            <a:ext cx="1880161" cy="200055"/>
          </a:xfrm>
          <a:prstGeom prst="rect">
            <a:avLst/>
          </a:prstGeom>
          <a:noFill/>
          <a:ln>
            <a:noFill/>
          </a:ln>
        </p:spPr>
        <p:txBody>
          <a:bodyPr wrap="square" rtlCol="0">
            <a:spAutoFit/>
          </a:bodyPr>
          <a:lstStyle/>
          <a:p>
            <a:pPr algn="l"/>
            <a:r>
              <a:rPr lang="ja-JP" altLang="en-US" sz="700" b="1"/>
              <a:t>小見出し小見出し小見出し</a:t>
            </a:r>
            <a:endParaRPr kumimoji="1" lang="ja-JP" altLang="en-US" sz="700" b="1"/>
          </a:p>
        </p:txBody>
      </p:sp>
      <p:sp>
        <p:nvSpPr>
          <p:cNvPr id="76" name="テキスト ボックス 75">
            <a:extLst>
              <a:ext uri="{FF2B5EF4-FFF2-40B4-BE49-F238E27FC236}">
                <a16:creationId xmlns:a16="http://schemas.microsoft.com/office/drawing/2014/main" id="{AE2C938E-DE22-8642-9941-D30A4EB6089F}"/>
              </a:ext>
            </a:extLst>
          </p:cNvPr>
          <p:cNvSpPr txBox="1"/>
          <p:nvPr/>
        </p:nvSpPr>
        <p:spPr>
          <a:xfrm>
            <a:off x="551384" y="1199104"/>
            <a:ext cx="312906" cy="246221"/>
          </a:xfrm>
          <a:prstGeom prst="rect">
            <a:avLst/>
          </a:prstGeom>
          <a:noFill/>
        </p:spPr>
        <p:txBody>
          <a:bodyPr wrap="none" rtlCol="0">
            <a:spAutoFit/>
          </a:bodyPr>
          <a:lstStyle/>
          <a:p>
            <a:pPr algn="l"/>
            <a:r>
              <a:rPr lang="en-US" altLang="ja-JP" sz="1000" b="1" dirty="0"/>
              <a:t>①</a:t>
            </a:r>
            <a:endParaRPr kumimoji="1" lang="ja-JP" altLang="en-US" sz="1000" b="1"/>
          </a:p>
        </p:txBody>
      </p:sp>
      <p:sp>
        <p:nvSpPr>
          <p:cNvPr id="77" name="テキスト ボックス 76">
            <a:extLst>
              <a:ext uri="{FF2B5EF4-FFF2-40B4-BE49-F238E27FC236}">
                <a16:creationId xmlns:a16="http://schemas.microsoft.com/office/drawing/2014/main" id="{5487A978-E319-0B49-A280-0C57D6EBBB9E}"/>
              </a:ext>
            </a:extLst>
          </p:cNvPr>
          <p:cNvSpPr txBox="1"/>
          <p:nvPr/>
        </p:nvSpPr>
        <p:spPr>
          <a:xfrm>
            <a:off x="827419" y="2060848"/>
            <a:ext cx="312906" cy="246221"/>
          </a:xfrm>
          <a:prstGeom prst="rect">
            <a:avLst/>
          </a:prstGeom>
          <a:noFill/>
        </p:spPr>
        <p:txBody>
          <a:bodyPr wrap="none" rtlCol="0">
            <a:spAutoFit/>
          </a:bodyPr>
          <a:lstStyle/>
          <a:p>
            <a:pPr algn="l"/>
            <a:r>
              <a:rPr kumimoji="1" lang="en-US" altLang="ja-JP" sz="1000" dirty="0"/>
              <a:t>③</a:t>
            </a:r>
            <a:endParaRPr kumimoji="1" lang="ja-JP" altLang="en-US" sz="1000"/>
          </a:p>
        </p:txBody>
      </p:sp>
      <p:sp>
        <p:nvSpPr>
          <p:cNvPr id="78" name="テキスト ボックス 77">
            <a:extLst>
              <a:ext uri="{FF2B5EF4-FFF2-40B4-BE49-F238E27FC236}">
                <a16:creationId xmlns:a16="http://schemas.microsoft.com/office/drawing/2014/main" id="{AA43647E-D626-A247-BB7B-C0DEDA601495}"/>
              </a:ext>
            </a:extLst>
          </p:cNvPr>
          <p:cNvSpPr txBox="1"/>
          <p:nvPr/>
        </p:nvSpPr>
        <p:spPr>
          <a:xfrm>
            <a:off x="2326710" y="1558886"/>
            <a:ext cx="312906" cy="246221"/>
          </a:xfrm>
          <a:prstGeom prst="rect">
            <a:avLst/>
          </a:prstGeom>
          <a:noFill/>
        </p:spPr>
        <p:txBody>
          <a:bodyPr wrap="none" rtlCol="0">
            <a:spAutoFit/>
          </a:bodyPr>
          <a:lstStyle/>
          <a:p>
            <a:pPr algn="l"/>
            <a:r>
              <a:rPr kumimoji="1" lang="en-US" altLang="ja-JP" sz="1000" b="1" dirty="0"/>
              <a:t>②</a:t>
            </a:r>
            <a:endParaRPr kumimoji="1" lang="ja-JP" altLang="en-US" sz="1000" b="1"/>
          </a:p>
        </p:txBody>
      </p:sp>
      <p:sp>
        <p:nvSpPr>
          <p:cNvPr id="79" name="テキスト ボックス 78">
            <a:extLst>
              <a:ext uri="{FF2B5EF4-FFF2-40B4-BE49-F238E27FC236}">
                <a16:creationId xmlns:a16="http://schemas.microsoft.com/office/drawing/2014/main" id="{ECF9B913-6439-5C4C-A9A9-65B86BD668F8}"/>
              </a:ext>
            </a:extLst>
          </p:cNvPr>
          <p:cNvSpPr txBox="1"/>
          <p:nvPr/>
        </p:nvSpPr>
        <p:spPr>
          <a:xfrm>
            <a:off x="551384" y="2677936"/>
            <a:ext cx="312906" cy="246221"/>
          </a:xfrm>
          <a:prstGeom prst="rect">
            <a:avLst/>
          </a:prstGeom>
          <a:noFill/>
        </p:spPr>
        <p:txBody>
          <a:bodyPr wrap="none" rtlCol="0">
            <a:spAutoFit/>
          </a:bodyPr>
          <a:lstStyle/>
          <a:p>
            <a:pPr algn="l"/>
            <a:r>
              <a:rPr kumimoji="1" lang="en-US" altLang="ja-JP" sz="1000" dirty="0"/>
              <a:t>④</a:t>
            </a:r>
            <a:endParaRPr kumimoji="1" lang="ja-JP" altLang="en-US" sz="1000"/>
          </a:p>
        </p:txBody>
      </p:sp>
      <p:sp>
        <p:nvSpPr>
          <p:cNvPr id="80" name="テキスト ボックス 79">
            <a:extLst>
              <a:ext uri="{FF2B5EF4-FFF2-40B4-BE49-F238E27FC236}">
                <a16:creationId xmlns:a16="http://schemas.microsoft.com/office/drawing/2014/main" id="{2E1232BB-55AA-1749-8652-7081244ECD22}"/>
              </a:ext>
            </a:extLst>
          </p:cNvPr>
          <p:cNvSpPr txBox="1"/>
          <p:nvPr/>
        </p:nvSpPr>
        <p:spPr>
          <a:xfrm>
            <a:off x="551384" y="2894747"/>
            <a:ext cx="312906" cy="246221"/>
          </a:xfrm>
          <a:prstGeom prst="rect">
            <a:avLst/>
          </a:prstGeom>
          <a:noFill/>
        </p:spPr>
        <p:txBody>
          <a:bodyPr wrap="none" rtlCol="0">
            <a:spAutoFit/>
          </a:bodyPr>
          <a:lstStyle/>
          <a:p>
            <a:pPr algn="l"/>
            <a:r>
              <a:rPr lang="en-US" altLang="ja-JP" sz="1000" dirty="0"/>
              <a:t>⑤</a:t>
            </a:r>
            <a:endParaRPr kumimoji="1" lang="ja-JP" altLang="en-US" sz="1000"/>
          </a:p>
        </p:txBody>
      </p:sp>
      <p:sp>
        <p:nvSpPr>
          <p:cNvPr id="81" name="テキスト ボックス 80">
            <a:extLst>
              <a:ext uri="{FF2B5EF4-FFF2-40B4-BE49-F238E27FC236}">
                <a16:creationId xmlns:a16="http://schemas.microsoft.com/office/drawing/2014/main" id="{860018A0-B8BC-5342-94AB-9B34D89B9206}"/>
              </a:ext>
            </a:extLst>
          </p:cNvPr>
          <p:cNvSpPr txBox="1"/>
          <p:nvPr/>
        </p:nvSpPr>
        <p:spPr>
          <a:xfrm>
            <a:off x="814542" y="3542819"/>
            <a:ext cx="312906" cy="246221"/>
          </a:xfrm>
          <a:prstGeom prst="rect">
            <a:avLst/>
          </a:prstGeom>
          <a:noFill/>
        </p:spPr>
        <p:txBody>
          <a:bodyPr wrap="none" rtlCol="0">
            <a:spAutoFit/>
          </a:bodyPr>
          <a:lstStyle/>
          <a:p>
            <a:pPr algn="l"/>
            <a:r>
              <a:rPr kumimoji="1" lang="en-US" altLang="ja-JP" sz="1000" dirty="0"/>
              <a:t>⑥</a:t>
            </a:r>
            <a:endParaRPr kumimoji="1" lang="ja-JP" altLang="en-US" sz="1000"/>
          </a:p>
        </p:txBody>
      </p:sp>
      <p:sp>
        <p:nvSpPr>
          <p:cNvPr id="82" name="テキスト ボックス 81">
            <a:extLst>
              <a:ext uri="{FF2B5EF4-FFF2-40B4-BE49-F238E27FC236}">
                <a16:creationId xmlns:a16="http://schemas.microsoft.com/office/drawing/2014/main" id="{6F2EA841-9742-D24C-A7F9-D137CCC162F1}"/>
              </a:ext>
            </a:extLst>
          </p:cNvPr>
          <p:cNvSpPr txBox="1"/>
          <p:nvPr/>
        </p:nvSpPr>
        <p:spPr>
          <a:xfrm>
            <a:off x="814542" y="5126995"/>
            <a:ext cx="312906" cy="246221"/>
          </a:xfrm>
          <a:prstGeom prst="rect">
            <a:avLst/>
          </a:prstGeom>
          <a:noFill/>
        </p:spPr>
        <p:txBody>
          <a:bodyPr wrap="none" rtlCol="0">
            <a:spAutoFit/>
          </a:bodyPr>
          <a:lstStyle/>
          <a:p>
            <a:pPr algn="l"/>
            <a:r>
              <a:rPr kumimoji="1" lang="en-US" altLang="ja-JP" sz="1000" dirty="0"/>
              <a:t>⑥</a:t>
            </a:r>
            <a:endParaRPr kumimoji="1" lang="ja-JP" altLang="en-US" sz="1000"/>
          </a:p>
        </p:txBody>
      </p:sp>
      <p:sp>
        <p:nvSpPr>
          <p:cNvPr id="83" name="テキスト ボックス 82">
            <a:extLst>
              <a:ext uri="{FF2B5EF4-FFF2-40B4-BE49-F238E27FC236}">
                <a16:creationId xmlns:a16="http://schemas.microsoft.com/office/drawing/2014/main" id="{E6EAD0A4-5D05-F045-985C-F77F5454DB77}"/>
              </a:ext>
            </a:extLst>
          </p:cNvPr>
          <p:cNvSpPr txBox="1"/>
          <p:nvPr/>
        </p:nvSpPr>
        <p:spPr>
          <a:xfrm>
            <a:off x="551384" y="4077072"/>
            <a:ext cx="312906" cy="246221"/>
          </a:xfrm>
          <a:prstGeom prst="rect">
            <a:avLst/>
          </a:prstGeom>
          <a:noFill/>
        </p:spPr>
        <p:txBody>
          <a:bodyPr wrap="none" rtlCol="0">
            <a:spAutoFit/>
          </a:bodyPr>
          <a:lstStyle/>
          <a:p>
            <a:pPr algn="l"/>
            <a:r>
              <a:rPr lang="en-US" altLang="ja-JP" sz="1000" dirty="0"/>
              <a:t>⑦</a:t>
            </a:r>
            <a:endParaRPr kumimoji="1" lang="ja-JP" altLang="en-US" sz="1000"/>
          </a:p>
        </p:txBody>
      </p:sp>
      <p:sp>
        <p:nvSpPr>
          <p:cNvPr id="84" name="テキスト ボックス 83">
            <a:extLst>
              <a:ext uri="{FF2B5EF4-FFF2-40B4-BE49-F238E27FC236}">
                <a16:creationId xmlns:a16="http://schemas.microsoft.com/office/drawing/2014/main" id="{7A4A7053-FCF3-CC41-AEF1-25EB37478F77}"/>
              </a:ext>
            </a:extLst>
          </p:cNvPr>
          <p:cNvSpPr txBox="1"/>
          <p:nvPr/>
        </p:nvSpPr>
        <p:spPr>
          <a:xfrm>
            <a:off x="551384" y="5669416"/>
            <a:ext cx="312906" cy="246221"/>
          </a:xfrm>
          <a:prstGeom prst="rect">
            <a:avLst/>
          </a:prstGeom>
          <a:noFill/>
        </p:spPr>
        <p:txBody>
          <a:bodyPr wrap="none" rtlCol="0">
            <a:spAutoFit/>
          </a:bodyPr>
          <a:lstStyle/>
          <a:p>
            <a:pPr algn="l"/>
            <a:r>
              <a:rPr lang="en-US" altLang="ja-JP" sz="1000" dirty="0"/>
              <a:t>⑦</a:t>
            </a:r>
            <a:endParaRPr kumimoji="1" lang="ja-JP" altLang="en-US" sz="1000"/>
          </a:p>
        </p:txBody>
      </p:sp>
      <p:sp>
        <p:nvSpPr>
          <p:cNvPr id="85" name="テキスト ボックス 84">
            <a:extLst>
              <a:ext uri="{FF2B5EF4-FFF2-40B4-BE49-F238E27FC236}">
                <a16:creationId xmlns:a16="http://schemas.microsoft.com/office/drawing/2014/main" id="{5C7C6AEA-EBBB-DB41-BC01-59C8C6F0EF36}"/>
              </a:ext>
            </a:extLst>
          </p:cNvPr>
          <p:cNvSpPr txBox="1"/>
          <p:nvPr/>
        </p:nvSpPr>
        <p:spPr>
          <a:xfrm>
            <a:off x="551384" y="4260078"/>
            <a:ext cx="312906" cy="246221"/>
          </a:xfrm>
          <a:prstGeom prst="rect">
            <a:avLst/>
          </a:prstGeom>
          <a:noFill/>
        </p:spPr>
        <p:txBody>
          <a:bodyPr wrap="none" rtlCol="0">
            <a:spAutoFit/>
          </a:bodyPr>
          <a:lstStyle/>
          <a:p>
            <a:pPr algn="l"/>
            <a:r>
              <a:rPr kumimoji="1" lang="en-US" altLang="ja-JP" sz="1000" dirty="0"/>
              <a:t>⑧</a:t>
            </a:r>
            <a:endParaRPr kumimoji="1" lang="ja-JP" altLang="en-US" sz="1000"/>
          </a:p>
        </p:txBody>
      </p:sp>
      <p:sp>
        <p:nvSpPr>
          <p:cNvPr id="86" name="テキスト ボックス 85">
            <a:extLst>
              <a:ext uri="{FF2B5EF4-FFF2-40B4-BE49-F238E27FC236}">
                <a16:creationId xmlns:a16="http://schemas.microsoft.com/office/drawing/2014/main" id="{77F53BCC-D084-384C-8ADD-E74CC28C5DF3}"/>
              </a:ext>
            </a:extLst>
          </p:cNvPr>
          <p:cNvSpPr txBox="1"/>
          <p:nvPr/>
        </p:nvSpPr>
        <p:spPr>
          <a:xfrm>
            <a:off x="551384" y="5824667"/>
            <a:ext cx="312906" cy="246221"/>
          </a:xfrm>
          <a:prstGeom prst="rect">
            <a:avLst/>
          </a:prstGeom>
          <a:noFill/>
        </p:spPr>
        <p:txBody>
          <a:bodyPr wrap="none" rtlCol="0">
            <a:spAutoFit/>
          </a:bodyPr>
          <a:lstStyle/>
          <a:p>
            <a:pPr algn="l"/>
            <a:r>
              <a:rPr kumimoji="1" lang="en-US" altLang="ja-JP" sz="1000" dirty="0"/>
              <a:t>⑧</a:t>
            </a:r>
            <a:endParaRPr kumimoji="1" lang="ja-JP" altLang="en-US" sz="1000"/>
          </a:p>
        </p:txBody>
      </p:sp>
      <p:sp>
        <p:nvSpPr>
          <p:cNvPr id="87" name="テキスト ボックス 86">
            <a:extLst>
              <a:ext uri="{FF2B5EF4-FFF2-40B4-BE49-F238E27FC236}">
                <a16:creationId xmlns:a16="http://schemas.microsoft.com/office/drawing/2014/main" id="{2D8590DE-1C03-284E-901E-21485ED6A05A}"/>
              </a:ext>
            </a:extLst>
          </p:cNvPr>
          <p:cNvSpPr txBox="1"/>
          <p:nvPr/>
        </p:nvSpPr>
        <p:spPr>
          <a:xfrm>
            <a:off x="551384" y="4479330"/>
            <a:ext cx="312906" cy="246221"/>
          </a:xfrm>
          <a:prstGeom prst="rect">
            <a:avLst/>
          </a:prstGeom>
          <a:noFill/>
        </p:spPr>
        <p:txBody>
          <a:bodyPr wrap="none" rtlCol="0">
            <a:spAutoFit/>
          </a:bodyPr>
          <a:lstStyle/>
          <a:p>
            <a:pPr algn="l"/>
            <a:r>
              <a:rPr lang="en-US" altLang="ja-JP" sz="1000" dirty="0"/>
              <a:t>⑨</a:t>
            </a:r>
            <a:endParaRPr kumimoji="1" lang="ja-JP" altLang="en-US" sz="1000"/>
          </a:p>
        </p:txBody>
      </p:sp>
      <p:sp>
        <p:nvSpPr>
          <p:cNvPr id="88" name="テキスト ボックス 87">
            <a:extLst>
              <a:ext uri="{FF2B5EF4-FFF2-40B4-BE49-F238E27FC236}">
                <a16:creationId xmlns:a16="http://schemas.microsoft.com/office/drawing/2014/main" id="{7F9F25E0-6389-E24F-8998-97AA37C9E381}"/>
              </a:ext>
            </a:extLst>
          </p:cNvPr>
          <p:cNvSpPr txBox="1"/>
          <p:nvPr/>
        </p:nvSpPr>
        <p:spPr>
          <a:xfrm>
            <a:off x="551384" y="6046357"/>
            <a:ext cx="312906" cy="246221"/>
          </a:xfrm>
          <a:prstGeom prst="rect">
            <a:avLst/>
          </a:prstGeom>
          <a:noFill/>
        </p:spPr>
        <p:txBody>
          <a:bodyPr wrap="none" rtlCol="0">
            <a:spAutoFit/>
          </a:bodyPr>
          <a:lstStyle/>
          <a:p>
            <a:pPr algn="l"/>
            <a:r>
              <a:rPr lang="en-US" altLang="ja-JP" sz="1000" dirty="0"/>
              <a:t>⑨</a:t>
            </a:r>
            <a:endParaRPr kumimoji="1" lang="ja-JP" altLang="en-US" sz="1000"/>
          </a:p>
        </p:txBody>
      </p:sp>
      <p:sp>
        <p:nvSpPr>
          <p:cNvPr id="89" name="正方形/長方形 88">
            <a:extLst>
              <a:ext uri="{FF2B5EF4-FFF2-40B4-BE49-F238E27FC236}">
                <a16:creationId xmlns:a16="http://schemas.microsoft.com/office/drawing/2014/main" id="{A7D4254F-6CC6-B545-8CA9-E44737F7FAEF}"/>
              </a:ext>
            </a:extLst>
          </p:cNvPr>
          <p:cNvSpPr/>
          <p:nvPr/>
        </p:nvSpPr>
        <p:spPr>
          <a:xfrm>
            <a:off x="551384" y="6600578"/>
            <a:ext cx="2592288" cy="246221"/>
          </a:xfrm>
          <a:prstGeom prst="rect">
            <a:avLst/>
          </a:prstGeom>
        </p:spPr>
        <p:txBody>
          <a:bodyPr wrap="square">
            <a:spAutoFit/>
          </a:bodyPr>
          <a:lstStyle/>
          <a:p>
            <a:r>
              <a:rPr kumimoji="0" lang="en-US" altLang="ja-JP" sz="1000" kern="0" dirty="0">
                <a:solidFill>
                  <a:prstClr val="black"/>
                </a:solidFill>
                <a:latin typeface="+mn-ea"/>
              </a:rPr>
              <a:t>※</a:t>
            </a:r>
            <a:r>
              <a:rPr kumimoji="0" lang="ja-JP" altLang="en-US" sz="1000" kern="0" dirty="0">
                <a:solidFill>
                  <a:prstClr val="black"/>
                </a:solidFill>
                <a:latin typeface="+mn-ea"/>
              </a:rPr>
              <a:t>イメー</a:t>
            </a:r>
            <a:r>
              <a:rPr lang="ja-JP" altLang="en-US" sz="1000" dirty="0"/>
              <a:t>ジのため実際とは異なります</a:t>
            </a:r>
            <a:endParaRPr lang="en-US" altLang="ja-JP" sz="1000" dirty="0"/>
          </a:p>
        </p:txBody>
      </p:sp>
      <p:pic>
        <p:nvPicPr>
          <p:cNvPr id="90" name="図 89">
            <a:extLst>
              <a:ext uri="{FF2B5EF4-FFF2-40B4-BE49-F238E27FC236}">
                <a16:creationId xmlns:a16="http://schemas.microsoft.com/office/drawing/2014/main" id="{0F176671-EDF7-8F4C-B113-1B7311D66D8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45829" y="6387027"/>
            <a:ext cx="1595220" cy="134053"/>
          </a:xfrm>
          <a:prstGeom prst="rect">
            <a:avLst/>
          </a:prstGeom>
        </p:spPr>
      </p:pic>
      <p:sp>
        <p:nvSpPr>
          <p:cNvPr id="91" name="テキスト ボックス 90">
            <a:extLst>
              <a:ext uri="{FF2B5EF4-FFF2-40B4-BE49-F238E27FC236}">
                <a16:creationId xmlns:a16="http://schemas.microsoft.com/office/drawing/2014/main" id="{865AFE20-4FCE-FE4D-88E1-BA3AA2B39BBC}"/>
              </a:ext>
            </a:extLst>
          </p:cNvPr>
          <p:cNvSpPr txBox="1"/>
          <p:nvPr/>
        </p:nvSpPr>
        <p:spPr>
          <a:xfrm>
            <a:off x="845829" y="6325289"/>
            <a:ext cx="1880161" cy="200055"/>
          </a:xfrm>
          <a:prstGeom prst="rect">
            <a:avLst/>
          </a:prstGeom>
          <a:noFill/>
          <a:ln>
            <a:noFill/>
          </a:ln>
        </p:spPr>
        <p:txBody>
          <a:bodyPr wrap="square" rtlCol="0">
            <a:spAutoFit/>
          </a:bodyPr>
          <a:lstStyle/>
          <a:p>
            <a:pPr algn="l"/>
            <a:r>
              <a:rPr kumimoji="1" lang="ja-JP" altLang="en-US" sz="700" b="1"/>
              <a:t>関連ページ：</a:t>
            </a:r>
            <a:r>
              <a:rPr kumimoji="1" lang="en-US" altLang="ja-JP" sz="700" b="1" dirty="0"/>
              <a:t>URL</a:t>
            </a:r>
            <a:endParaRPr kumimoji="1" lang="ja-JP" altLang="en-US" sz="700" b="1"/>
          </a:p>
        </p:txBody>
      </p:sp>
      <p:sp>
        <p:nvSpPr>
          <p:cNvPr id="92" name="テキスト ボックス 91">
            <a:extLst>
              <a:ext uri="{FF2B5EF4-FFF2-40B4-BE49-F238E27FC236}">
                <a16:creationId xmlns:a16="http://schemas.microsoft.com/office/drawing/2014/main" id="{A2ED5E59-A781-184F-B8A0-7E1772DB0747}"/>
              </a:ext>
            </a:extLst>
          </p:cNvPr>
          <p:cNvSpPr txBox="1"/>
          <p:nvPr/>
        </p:nvSpPr>
        <p:spPr>
          <a:xfrm>
            <a:off x="551384" y="6309320"/>
            <a:ext cx="312906" cy="246221"/>
          </a:xfrm>
          <a:prstGeom prst="rect">
            <a:avLst/>
          </a:prstGeom>
          <a:noFill/>
        </p:spPr>
        <p:txBody>
          <a:bodyPr wrap="none" rtlCol="0">
            <a:spAutoFit/>
          </a:bodyPr>
          <a:lstStyle/>
          <a:p>
            <a:pPr algn="l"/>
            <a:r>
              <a:rPr kumimoji="1" lang="en-US" altLang="ja-JP" sz="1000" dirty="0"/>
              <a:t>⑩</a:t>
            </a:r>
            <a:endParaRPr kumimoji="1" lang="ja-JP" altLang="en-US" sz="1000"/>
          </a:p>
        </p:txBody>
      </p:sp>
      <p:graphicFrame>
        <p:nvGraphicFramePr>
          <p:cNvPr id="93" name="表 36">
            <a:extLst>
              <a:ext uri="{FF2B5EF4-FFF2-40B4-BE49-F238E27FC236}">
                <a16:creationId xmlns:a16="http://schemas.microsoft.com/office/drawing/2014/main" id="{DDE06749-3DFE-AC4F-BB8A-D8D986A832D1}"/>
              </a:ext>
            </a:extLst>
          </p:cNvPr>
          <p:cNvGraphicFramePr>
            <a:graphicFrameLocks noGrp="1"/>
          </p:cNvGraphicFramePr>
          <p:nvPr/>
        </p:nvGraphicFramePr>
        <p:xfrm>
          <a:off x="3570035" y="1231702"/>
          <a:ext cx="7492456" cy="4617720"/>
        </p:xfrm>
        <a:graphic>
          <a:graphicData uri="http://schemas.openxmlformats.org/drawingml/2006/table">
            <a:tbl>
              <a:tblPr firstRow="1" bandRow="1">
                <a:tableStyleId>{21E4AEA4-8DFA-4A89-87EB-49C32662AFE0}</a:tableStyleId>
              </a:tblPr>
              <a:tblGrid>
                <a:gridCol w="442725">
                  <a:extLst>
                    <a:ext uri="{9D8B030D-6E8A-4147-A177-3AD203B41FA5}">
                      <a16:colId xmlns:a16="http://schemas.microsoft.com/office/drawing/2014/main" val="477946426"/>
                    </a:ext>
                  </a:extLst>
                </a:gridCol>
                <a:gridCol w="3004831">
                  <a:extLst>
                    <a:ext uri="{9D8B030D-6E8A-4147-A177-3AD203B41FA5}">
                      <a16:colId xmlns:a16="http://schemas.microsoft.com/office/drawing/2014/main" val="189764604"/>
                    </a:ext>
                  </a:extLst>
                </a:gridCol>
                <a:gridCol w="1840514">
                  <a:extLst>
                    <a:ext uri="{9D8B030D-6E8A-4147-A177-3AD203B41FA5}">
                      <a16:colId xmlns:a16="http://schemas.microsoft.com/office/drawing/2014/main" val="1851183191"/>
                    </a:ext>
                  </a:extLst>
                </a:gridCol>
                <a:gridCol w="1339688">
                  <a:extLst>
                    <a:ext uri="{9D8B030D-6E8A-4147-A177-3AD203B41FA5}">
                      <a16:colId xmlns:a16="http://schemas.microsoft.com/office/drawing/2014/main" val="747861719"/>
                    </a:ext>
                  </a:extLst>
                </a:gridCol>
                <a:gridCol w="864698">
                  <a:extLst>
                    <a:ext uri="{9D8B030D-6E8A-4147-A177-3AD203B41FA5}">
                      <a16:colId xmlns:a16="http://schemas.microsoft.com/office/drawing/2014/main" val="3603787776"/>
                    </a:ext>
                  </a:extLst>
                </a:gridCol>
              </a:tblGrid>
              <a:tr h="370840">
                <a:tc>
                  <a:txBody>
                    <a:bodyPr/>
                    <a:lstStyle/>
                    <a:p>
                      <a:endParaRPr kumimoji="1" lang="ja-JP" altLang="en-US" sz="1200" dirty="0"/>
                    </a:p>
                  </a:txBody>
                  <a:tcPr/>
                </a:tc>
                <a:tc>
                  <a:txBody>
                    <a:bodyPr/>
                    <a:lstStyle/>
                    <a:p>
                      <a:endParaRPr kumimoji="1" lang="ja-JP" altLang="en-US" sz="1200"/>
                    </a:p>
                  </a:txBody>
                  <a:tcPr/>
                </a:tc>
                <a:tc>
                  <a:txBody>
                    <a:bodyPr/>
                    <a:lstStyle/>
                    <a:p>
                      <a:r>
                        <a:rPr kumimoji="1" lang="ja-JP" altLang="en-US" sz="1200"/>
                        <a:t>入稿サイズ</a:t>
                      </a:r>
                    </a:p>
                  </a:txBody>
                  <a:tcPr/>
                </a:tc>
                <a:tc>
                  <a:txBody>
                    <a:bodyPr/>
                    <a:lstStyle/>
                    <a:p>
                      <a:r>
                        <a:rPr kumimoji="1" lang="ja-JP" altLang="en-US" sz="1200"/>
                        <a:t>ファイル形式</a:t>
                      </a:r>
                    </a:p>
                  </a:txBody>
                  <a:tcPr/>
                </a:tc>
                <a:tc>
                  <a:txBody>
                    <a:bodyPr/>
                    <a:lstStyle/>
                    <a:p>
                      <a:r>
                        <a:rPr kumimoji="1" lang="ja-JP" altLang="en-US" sz="1200"/>
                        <a:t>入稿条件</a:t>
                      </a:r>
                    </a:p>
                  </a:txBody>
                  <a:tcPr/>
                </a:tc>
                <a:extLst>
                  <a:ext uri="{0D108BD9-81ED-4DB2-BD59-A6C34878D82A}">
                    <a16:rowId xmlns:a16="http://schemas.microsoft.com/office/drawing/2014/main" val="2833746862"/>
                  </a:ext>
                </a:extLst>
              </a:tr>
              <a:tr h="370840">
                <a:tc>
                  <a:txBody>
                    <a:bodyPr/>
                    <a:lstStyle/>
                    <a:p>
                      <a:r>
                        <a:rPr kumimoji="1" lang="en-US" altLang="ja-JP" sz="1200" dirty="0"/>
                        <a:t>①</a:t>
                      </a:r>
                      <a:endParaRPr kumimoji="1" lang="ja-JP" altLang="en-US" sz="1200"/>
                    </a:p>
                  </a:txBody>
                  <a:tcPr/>
                </a:tc>
                <a:tc>
                  <a:txBody>
                    <a:bodyPr/>
                    <a:lstStyle/>
                    <a:p>
                      <a:r>
                        <a:rPr kumimoji="1" lang="ja-JP" altLang="en-US" sz="1200"/>
                        <a:t>タイトル</a:t>
                      </a:r>
                    </a:p>
                  </a:txBody>
                  <a:tcPr/>
                </a:tc>
                <a:tc>
                  <a:txBody>
                    <a:bodyPr/>
                    <a:lstStyle/>
                    <a:p>
                      <a:r>
                        <a:rPr kumimoji="1" lang="en-US" altLang="ja-JP" sz="1200" dirty="0"/>
                        <a:t>40</a:t>
                      </a:r>
                      <a:r>
                        <a:rPr kumimoji="1" lang="ja-JP" altLang="en-US" sz="1200"/>
                        <a:t>文字程度</a:t>
                      </a:r>
                    </a:p>
                  </a:txBody>
                  <a:tcPr/>
                </a:tc>
                <a:tc>
                  <a:txBody>
                    <a:bodyPr/>
                    <a:lstStyle/>
                    <a:p>
                      <a:r>
                        <a:rPr kumimoji="1" lang="ja-JP" altLang="en-US" sz="1200"/>
                        <a:t>テキスト</a:t>
                      </a:r>
                    </a:p>
                  </a:txBody>
                  <a:tcPr/>
                </a:tc>
                <a:tc>
                  <a:txBody>
                    <a:bodyPr/>
                    <a:lstStyle/>
                    <a:p>
                      <a:r>
                        <a:rPr kumimoji="1" lang="ja-JP" altLang="en-US" sz="1200"/>
                        <a:t>必須</a:t>
                      </a:r>
                    </a:p>
                  </a:txBody>
                  <a:tcPr/>
                </a:tc>
                <a:extLst>
                  <a:ext uri="{0D108BD9-81ED-4DB2-BD59-A6C34878D82A}">
                    <a16:rowId xmlns:a16="http://schemas.microsoft.com/office/drawing/2014/main" val="3253660168"/>
                  </a:ext>
                </a:extLst>
              </a:tr>
              <a:tr h="370840">
                <a:tc>
                  <a:txBody>
                    <a:bodyPr/>
                    <a:lstStyle/>
                    <a:p>
                      <a:r>
                        <a:rPr kumimoji="1" lang="en-US" altLang="ja-JP" sz="1200" dirty="0"/>
                        <a:t>②</a:t>
                      </a:r>
                      <a:endParaRPr kumimoji="1" lang="ja-JP" altLang="en-US" sz="1200"/>
                    </a:p>
                  </a:txBody>
                  <a:tcPr/>
                </a:tc>
                <a:tc>
                  <a:txBody>
                    <a:bodyPr/>
                    <a:lstStyle/>
                    <a:p>
                      <a:r>
                        <a:rPr kumimoji="1" lang="ja-JP" altLang="en-US" sz="1200"/>
                        <a:t>社名</a:t>
                      </a:r>
                    </a:p>
                  </a:txBody>
                  <a:tcPr/>
                </a:tc>
                <a:tc>
                  <a:txBody>
                    <a:bodyPr/>
                    <a:lstStyle/>
                    <a:p>
                      <a:r>
                        <a:rPr kumimoji="1" lang="ja-JP" altLang="en-US" sz="1200" dirty="0" err="1"/>
                        <a:t>ー</a:t>
                      </a:r>
                      <a:endParaRPr kumimoji="1" lang="ja-JP" altLang="en-US" sz="1200" dirty="0"/>
                    </a:p>
                  </a:txBody>
                  <a:tcPr/>
                </a:tc>
                <a:tc>
                  <a:txBody>
                    <a:bodyPr/>
                    <a:lstStyle/>
                    <a:p>
                      <a:r>
                        <a:rPr kumimoji="1" lang="ja-JP" altLang="en-US" sz="1200"/>
                        <a:t>テキスト</a:t>
                      </a:r>
                    </a:p>
                  </a:txBody>
                  <a:tcPr/>
                </a:tc>
                <a:tc>
                  <a:txBody>
                    <a:bodyPr/>
                    <a:lstStyle/>
                    <a:p>
                      <a:r>
                        <a:rPr kumimoji="1" lang="ja-JP" altLang="en-US" sz="1200"/>
                        <a:t>必須</a:t>
                      </a:r>
                    </a:p>
                  </a:txBody>
                  <a:tcPr/>
                </a:tc>
                <a:extLst>
                  <a:ext uri="{0D108BD9-81ED-4DB2-BD59-A6C34878D82A}">
                    <a16:rowId xmlns:a16="http://schemas.microsoft.com/office/drawing/2014/main" val="3045395277"/>
                  </a:ext>
                </a:extLst>
              </a:tr>
              <a:tr h="370840">
                <a:tc>
                  <a:txBody>
                    <a:bodyPr/>
                    <a:lstStyle/>
                    <a:p>
                      <a:r>
                        <a:rPr kumimoji="1" lang="en-US" altLang="ja-JP" sz="1200" dirty="0"/>
                        <a:t>③</a:t>
                      </a:r>
                    </a:p>
                  </a:txBody>
                  <a:tcPr/>
                </a:tc>
                <a:tc>
                  <a:txBody>
                    <a:bodyPr/>
                    <a:lstStyle/>
                    <a:p>
                      <a:r>
                        <a:rPr kumimoji="1" lang="ja-JP" altLang="en-US" sz="1200" dirty="0"/>
                        <a:t>メイン画像（写真</a:t>
                      </a:r>
                      <a:r>
                        <a:rPr kumimoji="1" lang="en-US" altLang="ja-JP" sz="1200" dirty="0"/>
                        <a:t>/</a:t>
                      </a:r>
                      <a:r>
                        <a:rPr kumimoji="1" lang="ja-JP" altLang="en-US" sz="1200" dirty="0"/>
                        <a:t>イラスト</a:t>
                      </a:r>
                      <a:r>
                        <a:rPr kumimoji="1" lang="en-US" altLang="ja-JP" sz="1200" dirty="0"/>
                        <a:t>/</a:t>
                      </a:r>
                      <a:r>
                        <a:rPr kumimoji="1" lang="ja-JP" altLang="en-US" sz="1200" dirty="0"/>
                        <a:t>図表）</a:t>
                      </a:r>
                      <a:endParaRPr kumimoji="1" lang="en-US" altLang="ja-JP" sz="1200" dirty="0"/>
                    </a:p>
                    <a:p>
                      <a:r>
                        <a:rPr kumimoji="1" lang="ja-JP" altLang="en-US" sz="1200" dirty="0"/>
                        <a:t>　</a:t>
                      </a:r>
                      <a:r>
                        <a:rPr kumimoji="1" lang="ja-JP" altLang="en-US" sz="1200" dirty="0" err="1"/>
                        <a:t>ー</a:t>
                      </a:r>
                      <a:r>
                        <a:rPr kumimoji="1" lang="en-US" altLang="ja-JP" sz="1200" dirty="0"/>
                        <a:t>1</a:t>
                      </a:r>
                      <a:r>
                        <a:rPr kumimoji="1" lang="ja-JP" altLang="en-US" sz="1200" dirty="0"/>
                        <a:t>点</a:t>
                      </a:r>
                      <a:endParaRPr kumimoji="1" lang="en-US" altLang="ja-JP" sz="1200" dirty="0"/>
                    </a:p>
                  </a:txBody>
                  <a:tcPr/>
                </a:tc>
                <a:tc>
                  <a:txBody>
                    <a:bodyPr/>
                    <a:lstStyle/>
                    <a:p>
                      <a:r>
                        <a:rPr kumimoji="1" lang="en-US" altLang="ja-JP" sz="1200" dirty="0"/>
                        <a:t>1200pixel×800pixel</a:t>
                      </a:r>
                    </a:p>
                    <a:p>
                      <a:r>
                        <a:rPr kumimoji="1" lang="en-US" altLang="ja-JP" sz="1200" dirty="0"/>
                        <a:t>/3:2</a:t>
                      </a:r>
                    </a:p>
                    <a:p>
                      <a:r>
                        <a:rPr kumimoji="1" lang="en-US" altLang="ja-JP" sz="1200" dirty="0"/>
                        <a:t>300KB</a:t>
                      </a:r>
                      <a:r>
                        <a:rPr kumimoji="1" lang="ja-JP" altLang="en-US" sz="1200"/>
                        <a:t>以内</a:t>
                      </a:r>
                    </a:p>
                  </a:txBody>
                  <a:tcPr/>
                </a:tc>
                <a:tc>
                  <a:txBody>
                    <a:bodyPr/>
                    <a:lstStyle/>
                    <a:p>
                      <a:r>
                        <a:rPr kumimoji="1" lang="en-US" altLang="ja-JP" sz="1200" dirty="0"/>
                        <a:t>JPEG/GIF/PING</a:t>
                      </a:r>
                      <a:endParaRPr kumimoji="1" lang="ja-JP" altLang="en-US" sz="1200" dirty="0"/>
                    </a:p>
                  </a:txBody>
                  <a:tcPr/>
                </a:tc>
                <a:tc>
                  <a:txBody>
                    <a:bodyPr/>
                    <a:lstStyle/>
                    <a:p>
                      <a:r>
                        <a:rPr kumimoji="1" lang="ja-JP" altLang="en-US" sz="1200"/>
                        <a:t>必須</a:t>
                      </a:r>
                    </a:p>
                  </a:txBody>
                  <a:tcPr/>
                </a:tc>
                <a:extLst>
                  <a:ext uri="{0D108BD9-81ED-4DB2-BD59-A6C34878D82A}">
                    <a16:rowId xmlns:a16="http://schemas.microsoft.com/office/drawing/2014/main" val="1871715890"/>
                  </a:ext>
                </a:extLst>
              </a:tr>
              <a:tr h="370840">
                <a:tc>
                  <a:txBody>
                    <a:bodyPr/>
                    <a:lstStyle/>
                    <a:p>
                      <a:r>
                        <a:rPr kumimoji="1" lang="en-US" altLang="ja-JP" sz="1200" dirty="0"/>
                        <a:t>④</a:t>
                      </a:r>
                      <a:endParaRPr kumimoji="1" lang="ja-JP" altLang="en-US" sz="1200"/>
                    </a:p>
                  </a:txBody>
                  <a:tcPr/>
                </a:tc>
                <a:tc>
                  <a:txBody>
                    <a:bodyPr/>
                    <a:lstStyle/>
                    <a:p>
                      <a:r>
                        <a:rPr kumimoji="1" lang="ja-JP" altLang="en-US" sz="1200" dirty="0"/>
                        <a:t>メイン画像のキャプション</a:t>
                      </a:r>
                    </a:p>
                  </a:txBody>
                  <a:tcPr/>
                </a:tc>
                <a:tc>
                  <a:txBody>
                    <a:bodyPr/>
                    <a:lstStyle/>
                    <a:p>
                      <a:r>
                        <a:rPr kumimoji="1" lang="en-US" altLang="ja-JP" sz="1200" dirty="0"/>
                        <a:t>20</a:t>
                      </a:r>
                      <a:r>
                        <a:rPr kumimoji="1" lang="ja-JP" altLang="en-US" sz="1200"/>
                        <a:t>文字程度</a:t>
                      </a:r>
                    </a:p>
                  </a:txBody>
                  <a:tcPr/>
                </a:tc>
                <a:tc>
                  <a:txBody>
                    <a:bodyPr/>
                    <a:lstStyle/>
                    <a:p>
                      <a:r>
                        <a:rPr kumimoji="1" lang="ja-JP" altLang="en-US" sz="1200"/>
                        <a:t>テキスト</a:t>
                      </a:r>
                    </a:p>
                  </a:txBody>
                  <a:tcPr/>
                </a:tc>
                <a:tc>
                  <a:txBody>
                    <a:bodyPr/>
                    <a:lstStyle/>
                    <a:p>
                      <a:r>
                        <a:rPr kumimoji="1" lang="ja-JP" altLang="en-US" sz="1200"/>
                        <a:t>任意</a:t>
                      </a:r>
                    </a:p>
                  </a:txBody>
                  <a:tcPr/>
                </a:tc>
                <a:extLst>
                  <a:ext uri="{0D108BD9-81ED-4DB2-BD59-A6C34878D82A}">
                    <a16:rowId xmlns:a16="http://schemas.microsoft.com/office/drawing/2014/main" val="70700572"/>
                  </a:ext>
                </a:extLst>
              </a:tr>
              <a:tr h="370840">
                <a:tc>
                  <a:txBody>
                    <a:bodyPr/>
                    <a:lstStyle/>
                    <a:p>
                      <a:r>
                        <a:rPr kumimoji="1" lang="en-US" altLang="ja-JP" sz="1200" dirty="0"/>
                        <a:t>⑤</a:t>
                      </a:r>
                      <a:endParaRPr kumimoji="1" lang="ja-JP" altLang="en-US" sz="1200"/>
                    </a:p>
                  </a:txBody>
                  <a:tcPr/>
                </a:tc>
                <a:tc>
                  <a:txBody>
                    <a:bodyPr/>
                    <a:lstStyle/>
                    <a:p>
                      <a:r>
                        <a:rPr kumimoji="1" lang="ja-JP" altLang="en-US" sz="1200"/>
                        <a:t>リード文</a:t>
                      </a:r>
                    </a:p>
                  </a:txBody>
                  <a:tcPr/>
                </a:tc>
                <a:tc>
                  <a:txBody>
                    <a:bodyPr/>
                    <a:lstStyle/>
                    <a:p>
                      <a:r>
                        <a:rPr kumimoji="1" lang="en-US" altLang="ja-JP" sz="1200" dirty="0"/>
                        <a:t>200</a:t>
                      </a:r>
                      <a:r>
                        <a:rPr kumimoji="1" lang="ja-JP" altLang="en-US" sz="1200"/>
                        <a:t>字程度</a:t>
                      </a:r>
                    </a:p>
                  </a:txBody>
                  <a:tcPr/>
                </a:tc>
                <a:tc>
                  <a:txBody>
                    <a:bodyPr/>
                    <a:lstStyle/>
                    <a:p>
                      <a:r>
                        <a:rPr kumimoji="1" lang="ja-JP" altLang="en-US" sz="1200"/>
                        <a:t>テキスト</a:t>
                      </a:r>
                    </a:p>
                  </a:txBody>
                  <a:tcPr/>
                </a:tc>
                <a:tc>
                  <a:txBody>
                    <a:bodyPr/>
                    <a:lstStyle/>
                    <a:p>
                      <a:r>
                        <a:rPr kumimoji="1" lang="ja-JP" altLang="en-US" sz="1200" dirty="0"/>
                        <a:t>必須</a:t>
                      </a:r>
                    </a:p>
                  </a:txBody>
                  <a:tcPr/>
                </a:tc>
                <a:extLst>
                  <a:ext uri="{0D108BD9-81ED-4DB2-BD59-A6C34878D82A}">
                    <a16:rowId xmlns:a16="http://schemas.microsoft.com/office/drawing/2014/main" val="1513882815"/>
                  </a:ext>
                </a:extLst>
              </a:tr>
              <a:tr h="370840">
                <a:tc>
                  <a:txBody>
                    <a:bodyPr/>
                    <a:lstStyle/>
                    <a:p>
                      <a:r>
                        <a:rPr kumimoji="1" lang="en-US" altLang="ja-JP" sz="1200" i="1" dirty="0"/>
                        <a:t>⑥</a:t>
                      </a:r>
                      <a:endParaRPr kumimoji="1" lang="ja-JP" altLang="en-US" sz="1200" i="1"/>
                    </a:p>
                  </a:txBody>
                  <a:tcPr/>
                </a:tc>
                <a:tc>
                  <a:txBody>
                    <a:bodyPr/>
                    <a:lstStyle/>
                    <a:p>
                      <a:r>
                        <a:rPr kumimoji="1" lang="ja-JP" altLang="en-US" sz="1200" dirty="0"/>
                        <a:t>文中画像（写真</a:t>
                      </a:r>
                      <a:r>
                        <a:rPr kumimoji="1" lang="en-US" altLang="ja-JP" sz="1200" dirty="0"/>
                        <a:t>/</a:t>
                      </a:r>
                      <a:r>
                        <a:rPr kumimoji="1" lang="ja-JP" altLang="en-US" sz="1200" dirty="0"/>
                        <a:t>イラスト</a:t>
                      </a:r>
                      <a:r>
                        <a:rPr kumimoji="1" lang="en-US" altLang="ja-JP" sz="1200" dirty="0"/>
                        <a:t>/</a:t>
                      </a:r>
                      <a:r>
                        <a:rPr kumimoji="1" lang="ja-JP" altLang="en-US" sz="1200" dirty="0"/>
                        <a:t>図表）</a:t>
                      </a:r>
                      <a:endParaRPr kumimoji="1" lang="en-US" altLang="ja-JP" sz="1200" dirty="0"/>
                    </a:p>
                    <a:p>
                      <a:r>
                        <a:rPr kumimoji="1" lang="ja-JP" altLang="en-US" sz="1200" dirty="0"/>
                        <a:t>　</a:t>
                      </a:r>
                      <a:r>
                        <a:rPr kumimoji="1" lang="ja-JP" altLang="en-US" sz="1200" dirty="0" err="1"/>
                        <a:t>ー</a:t>
                      </a:r>
                      <a:r>
                        <a:rPr kumimoji="1" lang="en-US" altLang="ja-JP" sz="1200" dirty="0"/>
                        <a:t>4</a:t>
                      </a:r>
                      <a:r>
                        <a:rPr kumimoji="1" lang="ja-JP" altLang="en-US" sz="1200" dirty="0"/>
                        <a:t>点程度</a:t>
                      </a:r>
                    </a:p>
                  </a:txBody>
                  <a:tcPr/>
                </a:tc>
                <a:tc>
                  <a:txBody>
                    <a:bodyPr/>
                    <a:lstStyle/>
                    <a:p>
                      <a:r>
                        <a:rPr kumimoji="1" lang="en-US" altLang="ja-JP" sz="1200" dirty="0"/>
                        <a:t>1200pixel×800pixel</a:t>
                      </a:r>
                    </a:p>
                    <a:p>
                      <a:r>
                        <a:rPr kumimoji="1" lang="en-US" altLang="ja-JP" sz="1200" dirty="0"/>
                        <a:t>/3:2</a:t>
                      </a:r>
                      <a:r>
                        <a:rPr kumimoji="1" lang="ja-JP" altLang="en-US" sz="1200"/>
                        <a:t>を目安に</a:t>
                      </a:r>
                      <a:endParaRPr kumimoji="1" lang="en-US" altLang="ja-JP" sz="1200" dirty="0"/>
                    </a:p>
                    <a:p>
                      <a:r>
                        <a:rPr kumimoji="1" lang="ja-JP" altLang="en-US" sz="1200"/>
                        <a:t>各</a:t>
                      </a:r>
                      <a:r>
                        <a:rPr kumimoji="1" lang="en-US" altLang="ja-JP" sz="1200" dirty="0"/>
                        <a:t>300KB</a:t>
                      </a:r>
                      <a:r>
                        <a:rPr kumimoji="1" lang="ja-JP" altLang="en-US" sz="1200" dirty="0"/>
                        <a:t>以内</a:t>
                      </a:r>
                    </a:p>
                  </a:txBody>
                  <a:tcPr/>
                </a:tc>
                <a:tc>
                  <a:txBody>
                    <a:bodyPr/>
                    <a:lstStyle/>
                    <a:p>
                      <a:r>
                        <a:rPr kumimoji="1" lang="en-US" altLang="ja-JP" sz="1200" dirty="0"/>
                        <a:t>JPEG/GIF/PING</a:t>
                      </a:r>
                      <a:endParaRPr kumimoji="1" lang="ja-JP" altLang="en-US" sz="1200" dirty="0"/>
                    </a:p>
                  </a:txBody>
                  <a:tcPr/>
                </a:tc>
                <a:tc>
                  <a:txBody>
                    <a:bodyPr/>
                    <a:lstStyle/>
                    <a:p>
                      <a:r>
                        <a:rPr kumimoji="1" lang="ja-JP" altLang="en-US" sz="1200"/>
                        <a:t>任意</a:t>
                      </a:r>
                    </a:p>
                  </a:txBody>
                  <a:tcPr/>
                </a:tc>
                <a:extLst>
                  <a:ext uri="{0D108BD9-81ED-4DB2-BD59-A6C34878D82A}">
                    <a16:rowId xmlns:a16="http://schemas.microsoft.com/office/drawing/2014/main" val="3620582037"/>
                  </a:ext>
                </a:extLst>
              </a:tr>
              <a:tr h="370840">
                <a:tc>
                  <a:txBody>
                    <a:bodyPr/>
                    <a:lstStyle/>
                    <a:p>
                      <a:r>
                        <a:rPr kumimoji="1" lang="en-US" altLang="ja-JP" sz="1200" dirty="0"/>
                        <a:t>⑦</a:t>
                      </a:r>
                      <a:endParaRPr kumimoji="1" lang="ja-JP" altLang="en-US" sz="1200"/>
                    </a:p>
                  </a:txBody>
                  <a:tcPr/>
                </a:tc>
                <a:tc>
                  <a:txBody>
                    <a:bodyPr/>
                    <a:lstStyle/>
                    <a:p>
                      <a:r>
                        <a:rPr kumimoji="1" lang="ja-JP" altLang="en-US" sz="1200" dirty="0"/>
                        <a:t>文中画像のキャプション</a:t>
                      </a:r>
                    </a:p>
                  </a:txBody>
                  <a:tcPr/>
                </a:tc>
                <a:tc>
                  <a:txBody>
                    <a:bodyPr/>
                    <a:lstStyle/>
                    <a:p>
                      <a:r>
                        <a:rPr kumimoji="1" lang="ja-JP" altLang="en-US" sz="1200"/>
                        <a:t>各</a:t>
                      </a:r>
                      <a:r>
                        <a:rPr kumimoji="1" lang="en-US" altLang="ja-JP" sz="1200" dirty="0"/>
                        <a:t>20</a:t>
                      </a:r>
                      <a:r>
                        <a:rPr kumimoji="1" lang="ja-JP" altLang="en-US" sz="1200"/>
                        <a:t>文字程度</a:t>
                      </a:r>
                    </a:p>
                  </a:txBody>
                  <a:tcPr/>
                </a:tc>
                <a:tc>
                  <a:txBody>
                    <a:bodyPr/>
                    <a:lstStyle/>
                    <a:p>
                      <a:r>
                        <a:rPr kumimoji="1" lang="ja-JP" altLang="en-US" sz="1200"/>
                        <a:t>テキスト</a:t>
                      </a:r>
                    </a:p>
                  </a:txBody>
                  <a:tcPr/>
                </a:tc>
                <a:tc>
                  <a:txBody>
                    <a:bodyPr/>
                    <a:lstStyle/>
                    <a:p>
                      <a:r>
                        <a:rPr kumimoji="1" lang="ja-JP" altLang="en-US" sz="1200"/>
                        <a:t>任意</a:t>
                      </a:r>
                    </a:p>
                  </a:txBody>
                  <a:tcPr/>
                </a:tc>
                <a:extLst>
                  <a:ext uri="{0D108BD9-81ED-4DB2-BD59-A6C34878D82A}">
                    <a16:rowId xmlns:a16="http://schemas.microsoft.com/office/drawing/2014/main" val="3654549095"/>
                  </a:ext>
                </a:extLst>
              </a:tr>
              <a:tr h="370840">
                <a:tc>
                  <a:txBody>
                    <a:bodyPr/>
                    <a:lstStyle/>
                    <a:p>
                      <a:r>
                        <a:rPr kumimoji="1" lang="en-US" altLang="ja-JP" sz="1200" dirty="0"/>
                        <a:t>⑧</a:t>
                      </a:r>
                      <a:endParaRPr kumimoji="1" lang="ja-JP" altLang="en-US" sz="1200"/>
                    </a:p>
                  </a:txBody>
                  <a:tcPr/>
                </a:tc>
                <a:tc>
                  <a:txBody>
                    <a:bodyPr/>
                    <a:lstStyle/>
                    <a:p>
                      <a:r>
                        <a:rPr kumimoji="1" lang="ja-JP" altLang="en-US" sz="1200" dirty="0"/>
                        <a:t>本文見出し</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a:t>各</a:t>
                      </a:r>
                      <a:r>
                        <a:rPr kumimoji="1" lang="en-US" altLang="ja-JP" sz="1200" dirty="0"/>
                        <a:t>20</a:t>
                      </a:r>
                      <a:r>
                        <a:rPr kumimoji="1" lang="ja-JP" altLang="en-US" sz="1200"/>
                        <a:t>文字程度</a:t>
                      </a:r>
                    </a:p>
                  </a:txBody>
                  <a:tcPr/>
                </a:tc>
                <a:tc>
                  <a:txBody>
                    <a:bodyPr/>
                    <a:lstStyle/>
                    <a:p>
                      <a:r>
                        <a:rPr kumimoji="1" lang="ja-JP" altLang="en-US" sz="1200"/>
                        <a:t>テキスト</a:t>
                      </a:r>
                    </a:p>
                  </a:txBody>
                  <a:tcPr/>
                </a:tc>
                <a:tc>
                  <a:txBody>
                    <a:bodyPr/>
                    <a:lstStyle/>
                    <a:p>
                      <a:r>
                        <a:rPr kumimoji="1" lang="ja-JP" altLang="en-US" sz="1200" dirty="0"/>
                        <a:t>必須</a:t>
                      </a:r>
                    </a:p>
                  </a:txBody>
                  <a:tcPr/>
                </a:tc>
                <a:extLst>
                  <a:ext uri="{0D108BD9-81ED-4DB2-BD59-A6C34878D82A}">
                    <a16:rowId xmlns:a16="http://schemas.microsoft.com/office/drawing/2014/main" val="2058552608"/>
                  </a:ext>
                </a:extLst>
              </a:tr>
              <a:tr h="370840">
                <a:tc>
                  <a:txBody>
                    <a:bodyPr/>
                    <a:lstStyle/>
                    <a:p>
                      <a:r>
                        <a:rPr kumimoji="1" lang="en-US" altLang="ja-JP" sz="1200" dirty="0"/>
                        <a:t>⑨</a:t>
                      </a:r>
                      <a:endParaRPr kumimoji="1" lang="ja-JP" altLang="en-US" sz="1200"/>
                    </a:p>
                  </a:txBody>
                  <a:tcPr/>
                </a:tc>
                <a:tc>
                  <a:txBody>
                    <a:bodyPr/>
                    <a:lstStyle/>
                    <a:p>
                      <a:r>
                        <a:rPr kumimoji="1" lang="ja-JP" altLang="en-US" sz="1200"/>
                        <a:t>本文</a:t>
                      </a:r>
                    </a:p>
                  </a:txBody>
                  <a:tcPr/>
                </a:tc>
                <a:tc>
                  <a:txBody>
                    <a:bodyPr/>
                    <a:lstStyle/>
                    <a:p>
                      <a:r>
                        <a:rPr kumimoji="1" lang="ja-JP" altLang="en-US" sz="1200"/>
                        <a:t>合計で</a:t>
                      </a:r>
                      <a:r>
                        <a:rPr kumimoji="1" lang="en-US" altLang="ja-JP" sz="1200" dirty="0"/>
                        <a:t>2000</a:t>
                      </a:r>
                      <a:r>
                        <a:rPr kumimoji="1" lang="ja-JP" altLang="en-US" sz="1200"/>
                        <a:t>文字程度</a:t>
                      </a:r>
                    </a:p>
                  </a:txBody>
                  <a:tcPr/>
                </a:tc>
                <a:tc>
                  <a:txBody>
                    <a:bodyPr/>
                    <a:lstStyle/>
                    <a:p>
                      <a:r>
                        <a:rPr kumimoji="1" lang="ja-JP" altLang="en-US" sz="1200"/>
                        <a:t>テキスト</a:t>
                      </a:r>
                    </a:p>
                  </a:txBody>
                  <a:tcPr/>
                </a:tc>
                <a:tc>
                  <a:txBody>
                    <a:bodyPr/>
                    <a:lstStyle/>
                    <a:p>
                      <a:r>
                        <a:rPr kumimoji="1" lang="ja-JP" altLang="en-US" sz="1200"/>
                        <a:t>必須</a:t>
                      </a:r>
                    </a:p>
                  </a:txBody>
                  <a:tcPr/>
                </a:tc>
                <a:extLst>
                  <a:ext uri="{0D108BD9-81ED-4DB2-BD59-A6C34878D82A}">
                    <a16:rowId xmlns:a16="http://schemas.microsoft.com/office/drawing/2014/main" val="3261530295"/>
                  </a:ext>
                </a:extLst>
              </a:tr>
              <a:tr h="370840">
                <a:tc>
                  <a:txBody>
                    <a:bodyPr/>
                    <a:lstStyle/>
                    <a:p>
                      <a:r>
                        <a:rPr kumimoji="1" lang="en-US" altLang="ja-JP" sz="1200" dirty="0"/>
                        <a:t>⑩</a:t>
                      </a:r>
                      <a:endParaRPr kumimoji="1" lang="ja-JP" altLang="en-US" sz="1200"/>
                    </a:p>
                  </a:txBody>
                  <a:tcPr/>
                </a:tc>
                <a:tc>
                  <a:txBody>
                    <a:bodyPr/>
                    <a:lstStyle/>
                    <a:p>
                      <a:r>
                        <a:rPr kumimoji="1" lang="ja-JP" altLang="en-US" sz="1200" dirty="0"/>
                        <a:t>関連ページへのリンク</a:t>
                      </a:r>
                      <a:r>
                        <a:rPr kumimoji="1" lang="en-US" altLang="ja-JP" sz="1200" dirty="0"/>
                        <a:t>(2</a:t>
                      </a:r>
                      <a:r>
                        <a:rPr kumimoji="1" lang="ja-JP" altLang="en-US" sz="1200" dirty="0"/>
                        <a:t>本まで</a:t>
                      </a:r>
                      <a:r>
                        <a:rPr kumimoji="1" lang="en-US" altLang="ja-JP" sz="1200" dirty="0"/>
                        <a:t>)</a:t>
                      </a:r>
                    </a:p>
                  </a:txBody>
                  <a:tcPr/>
                </a:tc>
                <a:tc>
                  <a:txBody>
                    <a:bodyPr/>
                    <a:lstStyle/>
                    <a:p>
                      <a:r>
                        <a:rPr kumimoji="1" lang="en-US" altLang="ja-JP" sz="1200" dirty="0"/>
                        <a:t>50</a:t>
                      </a:r>
                      <a:r>
                        <a:rPr kumimoji="1" lang="ja-JP" altLang="en-US" sz="1200"/>
                        <a:t>文字程度</a:t>
                      </a:r>
                    </a:p>
                  </a:txBody>
                  <a:tcPr/>
                </a:tc>
                <a:tc>
                  <a:txBody>
                    <a:bodyPr/>
                    <a:lstStyle/>
                    <a:p>
                      <a:r>
                        <a:rPr kumimoji="1" lang="ja-JP" altLang="en-US" sz="1200" dirty="0"/>
                        <a:t>リンク先</a:t>
                      </a:r>
                      <a:r>
                        <a:rPr kumimoji="1" lang="en-US" altLang="ja-JP" sz="1200" dirty="0"/>
                        <a:t>URL</a:t>
                      </a:r>
                      <a:endParaRPr kumimoji="1" lang="ja-JP" altLang="en-US" sz="1200" dirty="0"/>
                    </a:p>
                  </a:txBody>
                  <a:tcPr/>
                </a:tc>
                <a:tc>
                  <a:txBody>
                    <a:bodyPr/>
                    <a:lstStyle/>
                    <a:p>
                      <a:r>
                        <a:rPr kumimoji="1" lang="ja-JP" altLang="en-US" sz="1200" dirty="0"/>
                        <a:t>任意</a:t>
                      </a:r>
                    </a:p>
                  </a:txBody>
                  <a:tcPr/>
                </a:tc>
                <a:extLst>
                  <a:ext uri="{0D108BD9-81ED-4DB2-BD59-A6C34878D82A}">
                    <a16:rowId xmlns:a16="http://schemas.microsoft.com/office/drawing/2014/main" val="2632474411"/>
                  </a:ext>
                </a:extLst>
              </a:tr>
            </a:tbl>
          </a:graphicData>
        </a:graphic>
      </p:graphicFrame>
    </p:spTree>
    <p:extLst>
      <p:ext uri="{BB962C8B-B14F-4D97-AF65-F5344CB8AC3E}">
        <p14:creationId xmlns:p14="http://schemas.microsoft.com/office/powerpoint/2010/main" val="25074907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A9828675-163E-8341-A1EE-F8A9FCC1E955}"/>
              </a:ext>
            </a:extLst>
          </p:cNvPr>
          <p:cNvSpPr/>
          <p:nvPr/>
        </p:nvSpPr>
        <p:spPr>
          <a:xfrm>
            <a:off x="519507" y="1070303"/>
            <a:ext cx="2016224" cy="5368063"/>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正方形/長方形 3">
            <a:extLst>
              <a:ext uri="{FF2B5EF4-FFF2-40B4-BE49-F238E27FC236}">
                <a16:creationId xmlns:a16="http://schemas.microsoft.com/office/drawing/2014/main" id="{9CFEFFB5-9B95-A346-9392-69B4CA27DCF6}"/>
              </a:ext>
            </a:extLst>
          </p:cNvPr>
          <p:cNvSpPr/>
          <p:nvPr/>
        </p:nvSpPr>
        <p:spPr>
          <a:xfrm>
            <a:off x="4815390" y="1064752"/>
            <a:ext cx="2016224" cy="5431029"/>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A3711038-E8F1-C246-845C-30CFB84E1616}"/>
              </a:ext>
            </a:extLst>
          </p:cNvPr>
          <p:cNvSpPr/>
          <p:nvPr/>
        </p:nvSpPr>
        <p:spPr>
          <a:xfrm>
            <a:off x="9085388" y="1081066"/>
            <a:ext cx="2016224" cy="2808313"/>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テキスト ボックス 7">
            <a:extLst>
              <a:ext uri="{FF2B5EF4-FFF2-40B4-BE49-F238E27FC236}">
                <a16:creationId xmlns:a16="http://schemas.microsoft.com/office/drawing/2014/main" id="{984E4853-DEDC-964D-A3B9-1F70BC1A7B9B}"/>
              </a:ext>
            </a:extLst>
          </p:cNvPr>
          <p:cNvSpPr txBox="1"/>
          <p:nvPr/>
        </p:nvSpPr>
        <p:spPr>
          <a:xfrm>
            <a:off x="742399" y="1403751"/>
            <a:ext cx="316112" cy="215444"/>
          </a:xfrm>
          <a:prstGeom prst="rect">
            <a:avLst/>
          </a:prstGeom>
          <a:noFill/>
          <a:ln>
            <a:solidFill>
              <a:schemeClr val="bg2">
                <a:lumMod val="90000"/>
              </a:schemeClr>
            </a:solidFill>
          </a:ln>
        </p:spPr>
        <p:txBody>
          <a:bodyPr wrap="none" rtlCol="0">
            <a:spAutoFit/>
          </a:bodyPr>
          <a:lstStyle/>
          <a:p>
            <a:pPr algn="l"/>
            <a:r>
              <a:rPr kumimoji="1" lang="en-US" altLang="ja-JP" sz="800" dirty="0"/>
              <a:t>PR</a:t>
            </a:r>
            <a:endParaRPr kumimoji="1" lang="ja-JP" altLang="en-US" sz="800" dirty="0"/>
          </a:p>
        </p:txBody>
      </p:sp>
      <p:sp>
        <p:nvSpPr>
          <p:cNvPr id="9" name="テキスト ボックス 8">
            <a:extLst>
              <a:ext uri="{FF2B5EF4-FFF2-40B4-BE49-F238E27FC236}">
                <a16:creationId xmlns:a16="http://schemas.microsoft.com/office/drawing/2014/main" id="{99747A0A-75EB-2847-8A17-95053BFABC25}"/>
              </a:ext>
            </a:extLst>
          </p:cNvPr>
          <p:cNvSpPr txBox="1"/>
          <p:nvPr/>
        </p:nvSpPr>
        <p:spPr>
          <a:xfrm>
            <a:off x="4959406" y="1501718"/>
            <a:ext cx="316112" cy="215444"/>
          </a:xfrm>
          <a:prstGeom prst="rect">
            <a:avLst/>
          </a:prstGeom>
          <a:noFill/>
          <a:ln>
            <a:solidFill>
              <a:schemeClr val="bg2">
                <a:lumMod val="90000"/>
              </a:schemeClr>
            </a:solidFill>
          </a:ln>
        </p:spPr>
        <p:txBody>
          <a:bodyPr wrap="none" rtlCol="0">
            <a:spAutoFit/>
          </a:bodyPr>
          <a:lstStyle/>
          <a:p>
            <a:pPr algn="l"/>
            <a:r>
              <a:rPr kumimoji="1" lang="en-US" altLang="ja-JP" sz="800" dirty="0"/>
              <a:t>PR</a:t>
            </a:r>
            <a:endParaRPr kumimoji="1" lang="ja-JP" altLang="en-US" sz="800" dirty="0"/>
          </a:p>
        </p:txBody>
      </p:sp>
      <p:sp>
        <p:nvSpPr>
          <p:cNvPr id="11" name="テキスト ボックス 10">
            <a:extLst>
              <a:ext uri="{FF2B5EF4-FFF2-40B4-BE49-F238E27FC236}">
                <a16:creationId xmlns:a16="http://schemas.microsoft.com/office/drawing/2014/main" id="{45221573-B608-3D43-81E7-327169686132}"/>
              </a:ext>
            </a:extLst>
          </p:cNvPr>
          <p:cNvSpPr txBox="1"/>
          <p:nvPr/>
        </p:nvSpPr>
        <p:spPr>
          <a:xfrm>
            <a:off x="9273332" y="1585703"/>
            <a:ext cx="316112" cy="215444"/>
          </a:xfrm>
          <a:prstGeom prst="rect">
            <a:avLst/>
          </a:prstGeom>
          <a:noFill/>
          <a:ln>
            <a:solidFill>
              <a:schemeClr val="bg2">
                <a:lumMod val="90000"/>
              </a:schemeClr>
            </a:solidFill>
          </a:ln>
        </p:spPr>
        <p:txBody>
          <a:bodyPr wrap="none" rtlCol="0">
            <a:spAutoFit/>
          </a:bodyPr>
          <a:lstStyle/>
          <a:p>
            <a:pPr algn="l"/>
            <a:r>
              <a:rPr kumimoji="1" lang="en-US" altLang="ja-JP" sz="800" dirty="0"/>
              <a:t>PR</a:t>
            </a:r>
            <a:endParaRPr kumimoji="1" lang="ja-JP" altLang="en-US" sz="800" dirty="0"/>
          </a:p>
        </p:txBody>
      </p:sp>
      <p:sp>
        <p:nvSpPr>
          <p:cNvPr id="12" name="正方形/長方形 11">
            <a:extLst>
              <a:ext uri="{FF2B5EF4-FFF2-40B4-BE49-F238E27FC236}">
                <a16:creationId xmlns:a16="http://schemas.microsoft.com/office/drawing/2014/main" id="{B0880068-4E0D-4641-BD14-242D917DB7C8}"/>
              </a:ext>
            </a:extLst>
          </p:cNvPr>
          <p:cNvSpPr/>
          <p:nvPr/>
        </p:nvSpPr>
        <p:spPr>
          <a:xfrm>
            <a:off x="598573" y="1070303"/>
            <a:ext cx="1823864" cy="338554"/>
          </a:xfrm>
          <a:prstGeom prst="rect">
            <a:avLst/>
          </a:prstGeom>
        </p:spPr>
        <p:txBody>
          <a:bodyPr wrap="square">
            <a:spAutoFit/>
          </a:bodyPr>
          <a:lstStyle/>
          <a:p>
            <a:r>
              <a:rPr lang="ja-JP" altLang="en-US" sz="800" b="1" dirty="0"/>
              <a:t>タイトルタイトルタイトルタイトル</a:t>
            </a:r>
            <a:endParaRPr lang="en-US" altLang="ja-JP" sz="800" b="1" dirty="0"/>
          </a:p>
          <a:p>
            <a:r>
              <a:rPr lang="ja-JP" altLang="en-US" sz="800" b="1" dirty="0"/>
              <a:t>タイトルタイトルタイトル</a:t>
            </a:r>
            <a:r>
              <a:rPr lang="en-US" altLang="ja-JP" sz="800" b="1" dirty="0"/>
              <a:t>【PR】</a:t>
            </a:r>
            <a:endParaRPr lang="ja-JP" altLang="en-US" sz="800" b="1" dirty="0"/>
          </a:p>
        </p:txBody>
      </p:sp>
      <p:sp>
        <p:nvSpPr>
          <p:cNvPr id="13" name="正方形/長方形 12">
            <a:extLst>
              <a:ext uri="{FF2B5EF4-FFF2-40B4-BE49-F238E27FC236}">
                <a16:creationId xmlns:a16="http://schemas.microsoft.com/office/drawing/2014/main" id="{D8B4633A-6004-FD46-9806-3E4ABE4FFCDA}"/>
              </a:ext>
            </a:extLst>
          </p:cNvPr>
          <p:cNvSpPr/>
          <p:nvPr/>
        </p:nvSpPr>
        <p:spPr>
          <a:xfrm>
            <a:off x="4910935" y="1162584"/>
            <a:ext cx="1823864" cy="338554"/>
          </a:xfrm>
          <a:prstGeom prst="rect">
            <a:avLst/>
          </a:prstGeom>
        </p:spPr>
        <p:txBody>
          <a:bodyPr wrap="square">
            <a:spAutoFit/>
          </a:bodyPr>
          <a:lstStyle/>
          <a:p>
            <a:r>
              <a:rPr lang="ja-JP" altLang="en-US" sz="800" b="1" dirty="0"/>
              <a:t>タイトルタイトルタイトルタイトル</a:t>
            </a:r>
            <a:endParaRPr lang="en-US" altLang="ja-JP" sz="800" b="1" dirty="0"/>
          </a:p>
          <a:p>
            <a:r>
              <a:rPr lang="ja-JP" altLang="en-US" sz="800" b="1" dirty="0"/>
              <a:t>タイトルタイトルタイトル</a:t>
            </a:r>
            <a:r>
              <a:rPr lang="en-US" altLang="ja-JP" sz="800" b="1" dirty="0"/>
              <a:t>【PR】</a:t>
            </a:r>
            <a:endParaRPr lang="ja-JP" altLang="en-US" sz="800" b="1" dirty="0"/>
          </a:p>
        </p:txBody>
      </p:sp>
      <p:sp>
        <p:nvSpPr>
          <p:cNvPr id="15" name="正方形/長方形 14">
            <a:extLst>
              <a:ext uri="{FF2B5EF4-FFF2-40B4-BE49-F238E27FC236}">
                <a16:creationId xmlns:a16="http://schemas.microsoft.com/office/drawing/2014/main" id="{5B499D46-B267-4B4A-952B-B59A354F7F82}"/>
              </a:ext>
            </a:extLst>
          </p:cNvPr>
          <p:cNvSpPr/>
          <p:nvPr/>
        </p:nvSpPr>
        <p:spPr>
          <a:xfrm>
            <a:off x="9213247" y="1153075"/>
            <a:ext cx="1823864" cy="338554"/>
          </a:xfrm>
          <a:prstGeom prst="rect">
            <a:avLst/>
          </a:prstGeom>
        </p:spPr>
        <p:txBody>
          <a:bodyPr wrap="square">
            <a:spAutoFit/>
          </a:bodyPr>
          <a:lstStyle/>
          <a:p>
            <a:r>
              <a:rPr lang="ja-JP" altLang="en-US" sz="800" b="1" dirty="0"/>
              <a:t>タイトルタイトルタイトルタイトル</a:t>
            </a:r>
            <a:endParaRPr lang="en-US" altLang="ja-JP" sz="800" b="1" dirty="0"/>
          </a:p>
          <a:p>
            <a:r>
              <a:rPr lang="ja-JP" altLang="en-US" sz="800" b="1" dirty="0"/>
              <a:t>タイトルタイトルタイトル</a:t>
            </a:r>
            <a:r>
              <a:rPr lang="en-US" altLang="ja-JP" sz="800" b="1" dirty="0"/>
              <a:t>【PR】</a:t>
            </a:r>
            <a:endParaRPr lang="ja-JP" altLang="en-US" sz="800" b="1" dirty="0"/>
          </a:p>
        </p:txBody>
      </p:sp>
      <p:sp>
        <p:nvSpPr>
          <p:cNvPr id="16" name="テキスト ボックス 15">
            <a:extLst>
              <a:ext uri="{FF2B5EF4-FFF2-40B4-BE49-F238E27FC236}">
                <a16:creationId xmlns:a16="http://schemas.microsoft.com/office/drawing/2014/main" id="{070843CC-8459-F149-99C9-28C9BD2A4616}"/>
              </a:ext>
            </a:extLst>
          </p:cNvPr>
          <p:cNvSpPr txBox="1"/>
          <p:nvPr/>
        </p:nvSpPr>
        <p:spPr>
          <a:xfrm>
            <a:off x="1603266" y="1408857"/>
            <a:ext cx="1152128" cy="215444"/>
          </a:xfrm>
          <a:prstGeom prst="rect">
            <a:avLst/>
          </a:prstGeom>
          <a:noFill/>
          <a:ln>
            <a:noFill/>
          </a:ln>
        </p:spPr>
        <p:txBody>
          <a:bodyPr wrap="square" rtlCol="0">
            <a:spAutoFit/>
          </a:bodyPr>
          <a:lstStyle/>
          <a:p>
            <a:pPr algn="l"/>
            <a:r>
              <a:rPr lang="ja-JP" altLang="en-US" sz="800"/>
              <a:t>提供：社名</a:t>
            </a:r>
            <a:endParaRPr kumimoji="1" lang="ja-JP" altLang="en-US" sz="800"/>
          </a:p>
        </p:txBody>
      </p:sp>
      <p:sp>
        <p:nvSpPr>
          <p:cNvPr id="17" name="テキスト ボックス 16">
            <a:extLst>
              <a:ext uri="{FF2B5EF4-FFF2-40B4-BE49-F238E27FC236}">
                <a16:creationId xmlns:a16="http://schemas.microsoft.com/office/drawing/2014/main" id="{EFD6DA8F-0D80-674D-BF01-211305E48556}"/>
              </a:ext>
            </a:extLst>
          </p:cNvPr>
          <p:cNvSpPr txBox="1"/>
          <p:nvPr/>
        </p:nvSpPr>
        <p:spPr>
          <a:xfrm>
            <a:off x="6096000" y="1501718"/>
            <a:ext cx="1152128" cy="215444"/>
          </a:xfrm>
          <a:prstGeom prst="rect">
            <a:avLst/>
          </a:prstGeom>
          <a:noFill/>
          <a:ln>
            <a:noFill/>
          </a:ln>
        </p:spPr>
        <p:txBody>
          <a:bodyPr wrap="square" rtlCol="0">
            <a:spAutoFit/>
          </a:bodyPr>
          <a:lstStyle/>
          <a:p>
            <a:pPr algn="l"/>
            <a:r>
              <a:rPr lang="ja-JP" altLang="en-US" sz="800"/>
              <a:t>提供：社名</a:t>
            </a:r>
            <a:endParaRPr kumimoji="1" lang="ja-JP" altLang="en-US" sz="800"/>
          </a:p>
        </p:txBody>
      </p:sp>
      <p:sp>
        <p:nvSpPr>
          <p:cNvPr id="20" name="テキスト ボックス 19">
            <a:extLst>
              <a:ext uri="{FF2B5EF4-FFF2-40B4-BE49-F238E27FC236}">
                <a16:creationId xmlns:a16="http://schemas.microsoft.com/office/drawing/2014/main" id="{B4B4D9EB-BA5E-0243-8983-33903D0D053B}"/>
              </a:ext>
            </a:extLst>
          </p:cNvPr>
          <p:cNvSpPr txBox="1"/>
          <p:nvPr/>
        </p:nvSpPr>
        <p:spPr>
          <a:xfrm>
            <a:off x="10344472" y="1580017"/>
            <a:ext cx="1152128" cy="215444"/>
          </a:xfrm>
          <a:prstGeom prst="rect">
            <a:avLst/>
          </a:prstGeom>
          <a:noFill/>
          <a:ln>
            <a:noFill/>
          </a:ln>
        </p:spPr>
        <p:txBody>
          <a:bodyPr wrap="square" rtlCol="0">
            <a:spAutoFit/>
          </a:bodyPr>
          <a:lstStyle/>
          <a:p>
            <a:pPr algn="l"/>
            <a:r>
              <a:rPr lang="ja-JP" altLang="en-US" sz="800"/>
              <a:t>提供：社名</a:t>
            </a:r>
            <a:endParaRPr kumimoji="1" lang="ja-JP" altLang="en-US" sz="800"/>
          </a:p>
        </p:txBody>
      </p:sp>
      <p:sp>
        <p:nvSpPr>
          <p:cNvPr id="45" name="正方形/長方形 44">
            <a:extLst>
              <a:ext uri="{FF2B5EF4-FFF2-40B4-BE49-F238E27FC236}">
                <a16:creationId xmlns:a16="http://schemas.microsoft.com/office/drawing/2014/main" id="{BD76688B-2C9C-0F4E-83B8-19A4D9EA99DE}"/>
              </a:ext>
            </a:extLst>
          </p:cNvPr>
          <p:cNvSpPr/>
          <p:nvPr/>
        </p:nvSpPr>
        <p:spPr>
          <a:xfrm>
            <a:off x="6888088" y="1213106"/>
            <a:ext cx="2108269" cy="861774"/>
          </a:xfrm>
          <a:prstGeom prst="rect">
            <a:avLst/>
          </a:prstGeom>
        </p:spPr>
        <p:txBody>
          <a:bodyPr wrap="none">
            <a:spAutoFit/>
          </a:bodyPr>
          <a:lstStyle/>
          <a:p>
            <a:r>
              <a:rPr kumimoji="0" lang="ja-JP" altLang="en-US" sz="1000" kern="0">
                <a:solidFill>
                  <a:prstClr val="black"/>
                </a:solidFill>
                <a:latin typeface="+mn-ea"/>
              </a:rPr>
              <a:t>環境に配慮した商品やサービスの</a:t>
            </a:r>
            <a:endParaRPr kumimoji="0" lang="en-US" altLang="ja-JP" sz="1000" kern="0" dirty="0">
              <a:solidFill>
                <a:prstClr val="black"/>
              </a:solidFill>
              <a:latin typeface="+mn-ea"/>
            </a:endParaRPr>
          </a:p>
          <a:p>
            <a:r>
              <a:rPr kumimoji="0" lang="ja-JP" altLang="en-US" sz="1000" kern="0">
                <a:solidFill>
                  <a:prstClr val="black"/>
                </a:solidFill>
                <a:latin typeface="+mn-ea"/>
              </a:rPr>
              <a:t>リリースや、社会貢献活動の報告</a:t>
            </a:r>
            <a:endParaRPr kumimoji="0" lang="en-US" altLang="ja-JP" sz="1000" kern="0" dirty="0">
              <a:solidFill>
                <a:prstClr val="black"/>
              </a:solidFill>
              <a:latin typeface="+mn-ea"/>
            </a:endParaRPr>
          </a:p>
          <a:p>
            <a:r>
              <a:rPr kumimoji="0" lang="ja-JP" altLang="en-US" sz="1000" kern="0">
                <a:solidFill>
                  <a:prstClr val="black"/>
                </a:solidFill>
                <a:latin typeface="+mn-ea"/>
              </a:rPr>
              <a:t>などのプレスリリースをユーザー</a:t>
            </a:r>
            <a:endParaRPr kumimoji="0" lang="en-US" altLang="ja-JP" sz="1000" kern="0" dirty="0">
              <a:solidFill>
                <a:prstClr val="black"/>
              </a:solidFill>
              <a:latin typeface="+mn-ea"/>
            </a:endParaRPr>
          </a:p>
          <a:p>
            <a:r>
              <a:rPr kumimoji="0" lang="ja-JP" altLang="en-US" sz="1000" kern="0">
                <a:solidFill>
                  <a:prstClr val="black"/>
                </a:solidFill>
                <a:latin typeface="+mn-ea"/>
              </a:rPr>
              <a:t>向けに記事化してのご利用も可能</a:t>
            </a:r>
            <a:endParaRPr kumimoji="0" lang="en-US" altLang="ja-JP" sz="1000" kern="0" dirty="0">
              <a:solidFill>
                <a:prstClr val="black"/>
              </a:solidFill>
              <a:latin typeface="+mn-ea"/>
            </a:endParaRPr>
          </a:p>
          <a:p>
            <a:r>
              <a:rPr kumimoji="0" lang="ja-JP" altLang="en-US" sz="1000" kern="0">
                <a:solidFill>
                  <a:prstClr val="black"/>
                </a:solidFill>
                <a:latin typeface="+mn-ea"/>
              </a:rPr>
              <a:t>です。</a:t>
            </a:r>
            <a:endParaRPr kumimoji="0" lang="en-US" altLang="ja-JP" sz="1000" kern="0" dirty="0">
              <a:solidFill>
                <a:prstClr val="black"/>
              </a:solidFill>
              <a:latin typeface="+mn-ea"/>
            </a:endParaRPr>
          </a:p>
        </p:txBody>
      </p:sp>
      <p:sp>
        <p:nvSpPr>
          <p:cNvPr id="47" name="正方形/長方形 46">
            <a:extLst>
              <a:ext uri="{FF2B5EF4-FFF2-40B4-BE49-F238E27FC236}">
                <a16:creationId xmlns:a16="http://schemas.microsoft.com/office/drawing/2014/main" id="{1A553E82-0C4A-C14D-80E6-19210F905B13}"/>
              </a:ext>
            </a:extLst>
          </p:cNvPr>
          <p:cNvSpPr/>
          <p:nvPr/>
        </p:nvSpPr>
        <p:spPr>
          <a:xfrm>
            <a:off x="8839409" y="4450567"/>
            <a:ext cx="2571538" cy="553998"/>
          </a:xfrm>
          <a:prstGeom prst="rect">
            <a:avLst/>
          </a:prstGeom>
        </p:spPr>
        <p:txBody>
          <a:bodyPr wrap="none">
            <a:spAutoFit/>
          </a:bodyPr>
          <a:lstStyle/>
          <a:p>
            <a:r>
              <a:rPr lang="ja-JP" altLang="en-US" sz="1000">
                <a:latin typeface="+mn-ea"/>
              </a:rPr>
              <a:t>　</a:t>
            </a:r>
            <a:r>
              <a:rPr lang="en-US" altLang="ja-JP" sz="1000" dirty="0">
                <a:latin typeface="+mn-ea"/>
              </a:rPr>
              <a:t>SDGs</a:t>
            </a:r>
            <a:r>
              <a:rPr lang="ja-JP" altLang="en-US" sz="1000">
                <a:latin typeface="+mn-ea"/>
              </a:rPr>
              <a:t>関連イベントの採録や</a:t>
            </a:r>
            <a:endParaRPr lang="en-US" altLang="ja-JP" sz="1000" dirty="0">
              <a:latin typeface="+mn-ea"/>
            </a:endParaRPr>
          </a:p>
          <a:p>
            <a:r>
              <a:rPr lang="ja-JP" altLang="en-US" sz="1000">
                <a:latin typeface="+mn-ea"/>
              </a:rPr>
              <a:t>　</a:t>
            </a:r>
            <a:r>
              <a:rPr lang="en-US" altLang="ja-JP" sz="1000" dirty="0">
                <a:latin typeface="+mn-ea"/>
              </a:rPr>
              <a:t>SDGs</a:t>
            </a:r>
            <a:r>
              <a:rPr lang="ja-JP" altLang="en-US" sz="1000">
                <a:latin typeface="+mn-ea"/>
              </a:rPr>
              <a:t>取り組みで制作された動画素材の</a:t>
            </a:r>
            <a:endParaRPr lang="en-US" altLang="ja-JP" sz="1000" dirty="0">
              <a:latin typeface="+mn-ea"/>
            </a:endParaRPr>
          </a:p>
          <a:p>
            <a:r>
              <a:rPr lang="ja-JP" altLang="en-US" sz="1000">
                <a:latin typeface="+mn-ea"/>
              </a:rPr>
              <a:t>　活用も可能です。</a:t>
            </a:r>
            <a:endParaRPr lang="en-US" altLang="ja-JP" sz="1000" dirty="0">
              <a:latin typeface="+mn-ea"/>
            </a:endParaRPr>
          </a:p>
        </p:txBody>
      </p:sp>
      <p:pic>
        <p:nvPicPr>
          <p:cNvPr id="10" name="図 9">
            <a:extLst>
              <a:ext uri="{FF2B5EF4-FFF2-40B4-BE49-F238E27FC236}">
                <a16:creationId xmlns:a16="http://schemas.microsoft.com/office/drawing/2014/main" id="{70D26C6C-7C8C-CF4C-8132-4B937F9041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27529" y="5101538"/>
            <a:ext cx="1742892" cy="1150594"/>
          </a:xfrm>
          <a:prstGeom prst="rect">
            <a:avLst/>
          </a:prstGeom>
        </p:spPr>
      </p:pic>
      <p:pic>
        <p:nvPicPr>
          <p:cNvPr id="14" name="図 13">
            <a:extLst>
              <a:ext uri="{FF2B5EF4-FFF2-40B4-BE49-F238E27FC236}">
                <a16:creationId xmlns:a16="http://schemas.microsoft.com/office/drawing/2014/main" id="{BC6FBB1E-4C42-8943-8E79-EE098B15B6C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27529" y="3445354"/>
            <a:ext cx="1742892" cy="1164220"/>
          </a:xfrm>
          <a:prstGeom prst="rect">
            <a:avLst/>
          </a:prstGeom>
        </p:spPr>
      </p:pic>
      <p:pic>
        <p:nvPicPr>
          <p:cNvPr id="25" name="図 24">
            <a:extLst>
              <a:ext uri="{FF2B5EF4-FFF2-40B4-BE49-F238E27FC236}">
                <a16:creationId xmlns:a16="http://schemas.microsoft.com/office/drawing/2014/main" id="{4B93C2B6-99F5-644B-BF14-F43F03A36BC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7128" y="1668274"/>
            <a:ext cx="1745266" cy="1180743"/>
          </a:xfrm>
          <a:prstGeom prst="rect">
            <a:avLst/>
          </a:prstGeom>
        </p:spPr>
      </p:pic>
      <p:pic>
        <p:nvPicPr>
          <p:cNvPr id="26" name="図 25">
            <a:extLst>
              <a:ext uri="{FF2B5EF4-FFF2-40B4-BE49-F238E27FC236}">
                <a16:creationId xmlns:a16="http://schemas.microsoft.com/office/drawing/2014/main" id="{822401F1-61DB-4C4D-9F14-948102A4469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7128" y="3209057"/>
            <a:ext cx="1732072" cy="1142057"/>
          </a:xfrm>
          <a:prstGeom prst="rect">
            <a:avLst/>
          </a:prstGeom>
        </p:spPr>
      </p:pic>
      <p:pic>
        <p:nvPicPr>
          <p:cNvPr id="2" name="図 1">
            <a:extLst>
              <a:ext uri="{FF2B5EF4-FFF2-40B4-BE49-F238E27FC236}">
                <a16:creationId xmlns:a16="http://schemas.microsoft.com/office/drawing/2014/main" id="{D8B85F73-1397-5441-842C-48C90850172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79732" y="5081265"/>
            <a:ext cx="1718851" cy="979882"/>
          </a:xfrm>
          <a:prstGeom prst="rect">
            <a:avLst/>
          </a:prstGeom>
        </p:spPr>
      </p:pic>
      <p:pic>
        <p:nvPicPr>
          <p:cNvPr id="5" name="図 4">
            <a:extLst>
              <a:ext uri="{FF2B5EF4-FFF2-40B4-BE49-F238E27FC236}">
                <a16:creationId xmlns:a16="http://schemas.microsoft.com/office/drawing/2014/main" id="{3AEAEBD0-C929-1747-894B-401E639CE48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9323"/>
          <a:stretch/>
        </p:blipFill>
        <p:spPr>
          <a:xfrm>
            <a:off x="4910195" y="1777423"/>
            <a:ext cx="1788712" cy="1143448"/>
          </a:xfrm>
          <a:prstGeom prst="rect">
            <a:avLst/>
          </a:prstGeom>
        </p:spPr>
      </p:pic>
      <p:pic>
        <p:nvPicPr>
          <p:cNvPr id="18" name="図 17">
            <a:extLst>
              <a:ext uri="{FF2B5EF4-FFF2-40B4-BE49-F238E27FC236}">
                <a16:creationId xmlns:a16="http://schemas.microsoft.com/office/drawing/2014/main" id="{BD60106D-34B2-EA48-AC72-9F7AD8FC347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181568" y="1883334"/>
            <a:ext cx="1823864" cy="1194020"/>
          </a:xfrm>
          <a:prstGeom prst="rect">
            <a:avLst/>
          </a:prstGeom>
        </p:spPr>
      </p:pic>
      <p:sp>
        <p:nvSpPr>
          <p:cNvPr id="34" name="正方形/長方形 33">
            <a:extLst>
              <a:ext uri="{FF2B5EF4-FFF2-40B4-BE49-F238E27FC236}">
                <a16:creationId xmlns:a16="http://schemas.microsoft.com/office/drawing/2014/main" id="{285E0B26-B171-CB4F-A007-A5B6CF335175}"/>
              </a:ext>
            </a:extLst>
          </p:cNvPr>
          <p:cNvSpPr/>
          <p:nvPr/>
        </p:nvSpPr>
        <p:spPr>
          <a:xfrm>
            <a:off x="526375" y="2921025"/>
            <a:ext cx="2049487" cy="307777"/>
          </a:xfrm>
          <a:prstGeom prst="rect">
            <a:avLst/>
          </a:prstGeom>
        </p:spPr>
        <p:txBody>
          <a:bodyPr wrap="square">
            <a:spAutoFit/>
          </a:bodyPr>
          <a:lstStyle/>
          <a:p>
            <a:r>
              <a:rPr lang="ja-JP" altLang="en-US" sz="700">
                <a:solidFill>
                  <a:schemeClr val="tx1">
                    <a:lumMod val="50000"/>
                    <a:lumOff val="50000"/>
                  </a:schemeClr>
                </a:solidFill>
              </a:rPr>
              <a:t>リード文リード文リード文リード文リード文</a:t>
            </a:r>
            <a:endParaRPr lang="en-US" altLang="ja-JP" sz="700" dirty="0">
              <a:solidFill>
                <a:schemeClr val="tx1">
                  <a:lumMod val="50000"/>
                  <a:lumOff val="50000"/>
                </a:schemeClr>
              </a:solidFill>
            </a:endParaRPr>
          </a:p>
          <a:p>
            <a:r>
              <a:rPr lang="ja-JP" altLang="en-US" sz="700">
                <a:solidFill>
                  <a:schemeClr val="tx1">
                    <a:lumMod val="50000"/>
                    <a:lumOff val="50000"/>
                  </a:schemeClr>
                </a:solidFill>
              </a:rPr>
              <a:t>リード文リード文リード文リード文リード文</a:t>
            </a:r>
            <a:endParaRPr lang="en-US" altLang="ja-JP" sz="700" dirty="0">
              <a:solidFill>
                <a:schemeClr val="tx1">
                  <a:lumMod val="50000"/>
                  <a:lumOff val="50000"/>
                </a:schemeClr>
              </a:solidFill>
            </a:endParaRPr>
          </a:p>
        </p:txBody>
      </p:sp>
      <p:sp>
        <p:nvSpPr>
          <p:cNvPr id="36" name="正方形/長方形 35">
            <a:extLst>
              <a:ext uri="{FF2B5EF4-FFF2-40B4-BE49-F238E27FC236}">
                <a16:creationId xmlns:a16="http://schemas.microsoft.com/office/drawing/2014/main" id="{EC9B1BD7-2DD5-B149-8FEA-16BBEC85D647}"/>
              </a:ext>
            </a:extLst>
          </p:cNvPr>
          <p:cNvSpPr/>
          <p:nvPr/>
        </p:nvSpPr>
        <p:spPr>
          <a:xfrm>
            <a:off x="598383" y="4361185"/>
            <a:ext cx="2049487" cy="169277"/>
          </a:xfrm>
          <a:prstGeom prst="rect">
            <a:avLst/>
          </a:prstGeom>
        </p:spPr>
        <p:txBody>
          <a:bodyPr wrap="square">
            <a:spAutoFit/>
          </a:bodyPr>
          <a:lstStyle/>
          <a:p>
            <a:r>
              <a:rPr lang="ja-JP" altLang="en-US" sz="500">
                <a:solidFill>
                  <a:schemeClr val="bg2">
                    <a:lumMod val="90000"/>
                  </a:schemeClr>
                </a:solidFill>
              </a:rPr>
              <a:t>写真のキャプチャー写真のキャプチャー</a:t>
            </a:r>
          </a:p>
        </p:txBody>
      </p:sp>
      <p:sp>
        <p:nvSpPr>
          <p:cNvPr id="37" name="正方形/長方形 36">
            <a:extLst>
              <a:ext uri="{FF2B5EF4-FFF2-40B4-BE49-F238E27FC236}">
                <a16:creationId xmlns:a16="http://schemas.microsoft.com/office/drawing/2014/main" id="{4A17C914-FD7B-1F4A-9DCD-AF3BC9ADFC1A}"/>
              </a:ext>
            </a:extLst>
          </p:cNvPr>
          <p:cNvSpPr/>
          <p:nvPr/>
        </p:nvSpPr>
        <p:spPr>
          <a:xfrm>
            <a:off x="598383" y="4505201"/>
            <a:ext cx="2049487" cy="215444"/>
          </a:xfrm>
          <a:prstGeom prst="rect">
            <a:avLst/>
          </a:prstGeom>
        </p:spPr>
        <p:txBody>
          <a:bodyPr wrap="square">
            <a:spAutoFit/>
          </a:bodyPr>
          <a:lstStyle/>
          <a:p>
            <a:r>
              <a:rPr lang="ja-JP" altLang="en-US" sz="800">
                <a:solidFill>
                  <a:srgbClr val="0070C0"/>
                </a:solidFill>
              </a:rPr>
              <a:t>小見出し小見出し小見出し小見出し</a:t>
            </a:r>
            <a:endParaRPr lang="en-US" altLang="ja-JP" sz="800" dirty="0">
              <a:solidFill>
                <a:srgbClr val="0070C0"/>
              </a:solidFill>
            </a:endParaRPr>
          </a:p>
        </p:txBody>
      </p:sp>
      <p:sp>
        <p:nvSpPr>
          <p:cNvPr id="40" name="正方形/長方形 39">
            <a:extLst>
              <a:ext uri="{FF2B5EF4-FFF2-40B4-BE49-F238E27FC236}">
                <a16:creationId xmlns:a16="http://schemas.microsoft.com/office/drawing/2014/main" id="{BD8C401B-DEA5-B94B-A708-FB3B2C6B6E9A}"/>
              </a:ext>
            </a:extLst>
          </p:cNvPr>
          <p:cNvSpPr/>
          <p:nvPr/>
        </p:nvSpPr>
        <p:spPr>
          <a:xfrm>
            <a:off x="598383" y="6064020"/>
            <a:ext cx="2049487" cy="169277"/>
          </a:xfrm>
          <a:prstGeom prst="rect">
            <a:avLst/>
          </a:prstGeom>
        </p:spPr>
        <p:txBody>
          <a:bodyPr wrap="square">
            <a:spAutoFit/>
          </a:bodyPr>
          <a:lstStyle/>
          <a:p>
            <a:r>
              <a:rPr lang="ja-JP" altLang="en-US" sz="500">
                <a:solidFill>
                  <a:schemeClr val="bg2">
                    <a:lumMod val="90000"/>
                  </a:schemeClr>
                </a:solidFill>
              </a:rPr>
              <a:t>写真のキャプチャー写真のキャプチャー</a:t>
            </a:r>
          </a:p>
        </p:txBody>
      </p:sp>
      <p:sp>
        <p:nvSpPr>
          <p:cNvPr id="41" name="正方形/長方形 40">
            <a:extLst>
              <a:ext uri="{FF2B5EF4-FFF2-40B4-BE49-F238E27FC236}">
                <a16:creationId xmlns:a16="http://schemas.microsoft.com/office/drawing/2014/main" id="{68B21694-5EBA-D041-B3E2-FE595AC5BD7C}"/>
              </a:ext>
            </a:extLst>
          </p:cNvPr>
          <p:cNvSpPr/>
          <p:nvPr/>
        </p:nvSpPr>
        <p:spPr>
          <a:xfrm>
            <a:off x="565120" y="4649217"/>
            <a:ext cx="2049487" cy="415498"/>
          </a:xfrm>
          <a:prstGeom prst="rect">
            <a:avLst/>
          </a:prstGeom>
        </p:spPr>
        <p:txBody>
          <a:bodyPr wrap="square">
            <a:spAutoFit/>
          </a:bodyPr>
          <a:lstStyle/>
          <a:p>
            <a:r>
              <a:rPr lang="ja-JP" altLang="en-US" sz="700">
                <a:solidFill>
                  <a:schemeClr val="tx1">
                    <a:lumMod val="50000"/>
                    <a:lumOff val="50000"/>
                  </a:schemeClr>
                </a:solidFill>
              </a:rPr>
              <a:t>本文本文本文本文本文本文本文本文本文本文</a:t>
            </a:r>
          </a:p>
          <a:p>
            <a:r>
              <a:rPr lang="ja-JP" altLang="en-US" sz="700">
                <a:solidFill>
                  <a:schemeClr val="tx1">
                    <a:lumMod val="50000"/>
                    <a:lumOff val="50000"/>
                  </a:schemeClr>
                </a:solidFill>
              </a:rPr>
              <a:t>本文本文本文本文本文本文本文本文本文本文</a:t>
            </a:r>
          </a:p>
          <a:p>
            <a:r>
              <a:rPr lang="ja-JP" altLang="en-US" sz="700">
                <a:solidFill>
                  <a:schemeClr val="tx1">
                    <a:lumMod val="50000"/>
                    <a:lumOff val="50000"/>
                  </a:schemeClr>
                </a:solidFill>
              </a:rPr>
              <a:t>本文本文本文本文本文本文本文本文本文本文</a:t>
            </a:r>
          </a:p>
        </p:txBody>
      </p:sp>
      <p:sp>
        <p:nvSpPr>
          <p:cNvPr id="42" name="正方形/長方形 41">
            <a:extLst>
              <a:ext uri="{FF2B5EF4-FFF2-40B4-BE49-F238E27FC236}">
                <a16:creationId xmlns:a16="http://schemas.microsoft.com/office/drawing/2014/main" id="{F380FF6D-5D5B-2A49-BCC5-D3F4A6118427}"/>
              </a:ext>
            </a:extLst>
          </p:cNvPr>
          <p:cNvSpPr/>
          <p:nvPr/>
        </p:nvSpPr>
        <p:spPr>
          <a:xfrm>
            <a:off x="565120" y="6233375"/>
            <a:ext cx="2049487" cy="200055"/>
          </a:xfrm>
          <a:prstGeom prst="rect">
            <a:avLst/>
          </a:prstGeom>
        </p:spPr>
        <p:txBody>
          <a:bodyPr wrap="square">
            <a:spAutoFit/>
          </a:bodyPr>
          <a:lstStyle/>
          <a:p>
            <a:r>
              <a:rPr lang="en-US" altLang="ja-JP" sz="700" dirty="0">
                <a:solidFill>
                  <a:schemeClr val="accent5"/>
                </a:solidFill>
              </a:rPr>
              <a:t>SDGs</a:t>
            </a:r>
            <a:r>
              <a:rPr lang="ja-JP" altLang="en-US" sz="700">
                <a:solidFill>
                  <a:schemeClr val="accent5"/>
                </a:solidFill>
              </a:rPr>
              <a:t>の取り組みページの関連ページ</a:t>
            </a:r>
          </a:p>
        </p:txBody>
      </p:sp>
      <p:sp>
        <p:nvSpPr>
          <p:cNvPr id="19" name="テキスト ボックス 18">
            <a:extLst>
              <a:ext uri="{FF2B5EF4-FFF2-40B4-BE49-F238E27FC236}">
                <a16:creationId xmlns:a16="http://schemas.microsoft.com/office/drawing/2014/main" id="{E6CF45D0-3B05-EE43-90B1-AACAC33A8111}"/>
              </a:ext>
            </a:extLst>
          </p:cNvPr>
          <p:cNvSpPr txBox="1"/>
          <p:nvPr/>
        </p:nvSpPr>
        <p:spPr>
          <a:xfrm>
            <a:off x="407368" y="6470270"/>
            <a:ext cx="800219" cy="215444"/>
          </a:xfrm>
          <a:prstGeom prst="rect">
            <a:avLst/>
          </a:prstGeom>
          <a:noFill/>
        </p:spPr>
        <p:txBody>
          <a:bodyPr wrap="none" rtlCol="0">
            <a:spAutoFit/>
          </a:bodyPr>
          <a:lstStyle/>
          <a:p>
            <a:pPr algn="l"/>
            <a:r>
              <a:rPr kumimoji="1" lang="ja-JP" altLang="en-US" sz="800"/>
              <a:t>写真：アフロ</a:t>
            </a:r>
          </a:p>
        </p:txBody>
      </p:sp>
      <p:sp>
        <p:nvSpPr>
          <p:cNvPr id="43" name="テキスト ボックス 42">
            <a:extLst>
              <a:ext uri="{FF2B5EF4-FFF2-40B4-BE49-F238E27FC236}">
                <a16:creationId xmlns:a16="http://schemas.microsoft.com/office/drawing/2014/main" id="{4E7E951D-B7B1-7F47-BEC2-2B16E3A5E5E7}"/>
              </a:ext>
            </a:extLst>
          </p:cNvPr>
          <p:cNvSpPr txBox="1"/>
          <p:nvPr/>
        </p:nvSpPr>
        <p:spPr>
          <a:xfrm>
            <a:off x="4727848" y="6453336"/>
            <a:ext cx="800219" cy="215444"/>
          </a:xfrm>
          <a:prstGeom prst="rect">
            <a:avLst/>
          </a:prstGeom>
          <a:noFill/>
        </p:spPr>
        <p:txBody>
          <a:bodyPr wrap="none" rtlCol="0">
            <a:spAutoFit/>
          </a:bodyPr>
          <a:lstStyle/>
          <a:p>
            <a:pPr algn="l"/>
            <a:r>
              <a:rPr kumimoji="1" lang="ja-JP" altLang="en-US" sz="800"/>
              <a:t>写真：アフロ</a:t>
            </a:r>
          </a:p>
        </p:txBody>
      </p:sp>
      <p:sp>
        <p:nvSpPr>
          <p:cNvPr id="44" name="テキスト ボックス 43">
            <a:extLst>
              <a:ext uri="{FF2B5EF4-FFF2-40B4-BE49-F238E27FC236}">
                <a16:creationId xmlns:a16="http://schemas.microsoft.com/office/drawing/2014/main" id="{3D965E46-A362-C940-8D2F-4FB7E6EC0644}"/>
              </a:ext>
            </a:extLst>
          </p:cNvPr>
          <p:cNvSpPr txBox="1"/>
          <p:nvPr/>
        </p:nvSpPr>
        <p:spPr>
          <a:xfrm>
            <a:off x="9031278" y="3877982"/>
            <a:ext cx="800219" cy="215444"/>
          </a:xfrm>
          <a:prstGeom prst="rect">
            <a:avLst/>
          </a:prstGeom>
          <a:noFill/>
        </p:spPr>
        <p:txBody>
          <a:bodyPr wrap="none" rtlCol="0">
            <a:spAutoFit/>
          </a:bodyPr>
          <a:lstStyle/>
          <a:p>
            <a:pPr algn="l"/>
            <a:r>
              <a:rPr kumimoji="1" lang="ja-JP" altLang="en-US" sz="800"/>
              <a:t>写真：アフロ</a:t>
            </a:r>
          </a:p>
        </p:txBody>
      </p:sp>
      <p:sp>
        <p:nvSpPr>
          <p:cNvPr id="22" name="テキスト ボックス 21">
            <a:extLst>
              <a:ext uri="{FF2B5EF4-FFF2-40B4-BE49-F238E27FC236}">
                <a16:creationId xmlns:a16="http://schemas.microsoft.com/office/drawing/2014/main" id="{9E7FD66E-E0B3-B947-9CB1-B29BF14FE564}"/>
              </a:ext>
            </a:extLst>
          </p:cNvPr>
          <p:cNvSpPr txBox="1"/>
          <p:nvPr/>
        </p:nvSpPr>
        <p:spPr>
          <a:xfrm>
            <a:off x="4727848" y="785058"/>
            <a:ext cx="1595309" cy="246221"/>
          </a:xfrm>
          <a:prstGeom prst="rect">
            <a:avLst/>
          </a:prstGeom>
          <a:noFill/>
        </p:spPr>
        <p:txBody>
          <a:bodyPr wrap="none" rtlCol="0">
            <a:spAutoFit/>
          </a:bodyPr>
          <a:lstStyle/>
          <a:p>
            <a:pPr algn="l"/>
            <a:r>
              <a:rPr kumimoji="1" lang="ja-JP" altLang="en-US" sz="1000" b="1"/>
              <a:t>■プレスリリース加工型</a:t>
            </a:r>
          </a:p>
        </p:txBody>
      </p:sp>
      <p:sp>
        <p:nvSpPr>
          <p:cNvPr id="48" name="テキスト ボックス 47">
            <a:extLst>
              <a:ext uri="{FF2B5EF4-FFF2-40B4-BE49-F238E27FC236}">
                <a16:creationId xmlns:a16="http://schemas.microsoft.com/office/drawing/2014/main" id="{6EB86DB8-9E94-BC4C-B688-B521CB0F495D}"/>
              </a:ext>
            </a:extLst>
          </p:cNvPr>
          <p:cNvSpPr txBox="1"/>
          <p:nvPr/>
        </p:nvSpPr>
        <p:spPr>
          <a:xfrm>
            <a:off x="395443" y="764704"/>
            <a:ext cx="1210588" cy="246221"/>
          </a:xfrm>
          <a:prstGeom prst="rect">
            <a:avLst/>
          </a:prstGeom>
          <a:noFill/>
        </p:spPr>
        <p:txBody>
          <a:bodyPr wrap="none" rtlCol="0">
            <a:spAutoFit/>
          </a:bodyPr>
          <a:lstStyle/>
          <a:p>
            <a:pPr algn="l"/>
            <a:r>
              <a:rPr kumimoji="1" lang="ja-JP" altLang="en-US" sz="1000" b="1"/>
              <a:t>■イベント採録型</a:t>
            </a:r>
          </a:p>
        </p:txBody>
      </p:sp>
      <p:sp>
        <p:nvSpPr>
          <p:cNvPr id="50" name="正方形/長方形 49">
            <a:extLst>
              <a:ext uri="{FF2B5EF4-FFF2-40B4-BE49-F238E27FC236}">
                <a16:creationId xmlns:a16="http://schemas.microsoft.com/office/drawing/2014/main" id="{4D870AD3-D5BE-1846-AF2B-D56DFA5AB884}"/>
              </a:ext>
            </a:extLst>
          </p:cNvPr>
          <p:cNvSpPr/>
          <p:nvPr/>
        </p:nvSpPr>
        <p:spPr>
          <a:xfrm>
            <a:off x="4871864" y="2941298"/>
            <a:ext cx="2049487" cy="169277"/>
          </a:xfrm>
          <a:prstGeom prst="rect">
            <a:avLst/>
          </a:prstGeom>
        </p:spPr>
        <p:txBody>
          <a:bodyPr wrap="square">
            <a:spAutoFit/>
          </a:bodyPr>
          <a:lstStyle/>
          <a:p>
            <a:r>
              <a:rPr lang="ja-JP" altLang="en-US" sz="500">
                <a:solidFill>
                  <a:schemeClr val="bg2">
                    <a:lumMod val="90000"/>
                  </a:schemeClr>
                </a:solidFill>
              </a:rPr>
              <a:t>写真のキャプチャー写真のキャプチャー</a:t>
            </a:r>
          </a:p>
        </p:txBody>
      </p:sp>
      <p:sp>
        <p:nvSpPr>
          <p:cNvPr id="51" name="正方形/長方形 50">
            <a:extLst>
              <a:ext uri="{FF2B5EF4-FFF2-40B4-BE49-F238E27FC236}">
                <a16:creationId xmlns:a16="http://schemas.microsoft.com/office/drawing/2014/main" id="{BB064F09-9AD3-A641-9AD3-0719691731AE}"/>
              </a:ext>
            </a:extLst>
          </p:cNvPr>
          <p:cNvSpPr/>
          <p:nvPr/>
        </p:nvSpPr>
        <p:spPr>
          <a:xfrm>
            <a:off x="4838601" y="3085314"/>
            <a:ext cx="2049487" cy="415498"/>
          </a:xfrm>
          <a:prstGeom prst="rect">
            <a:avLst/>
          </a:prstGeom>
        </p:spPr>
        <p:txBody>
          <a:bodyPr wrap="square">
            <a:spAutoFit/>
          </a:bodyPr>
          <a:lstStyle/>
          <a:p>
            <a:r>
              <a:rPr lang="ja-JP" altLang="en-US" sz="700">
                <a:solidFill>
                  <a:schemeClr val="tx1">
                    <a:lumMod val="50000"/>
                    <a:lumOff val="50000"/>
                  </a:schemeClr>
                </a:solidFill>
              </a:rPr>
              <a:t>本文本文本文本文本文本文本文本文本文本文</a:t>
            </a:r>
          </a:p>
          <a:p>
            <a:r>
              <a:rPr lang="ja-JP" altLang="en-US" sz="700">
                <a:solidFill>
                  <a:schemeClr val="tx1">
                    <a:lumMod val="50000"/>
                    <a:lumOff val="50000"/>
                  </a:schemeClr>
                </a:solidFill>
              </a:rPr>
              <a:t>本文本文本文本文本文本文本文本文本文本文</a:t>
            </a:r>
          </a:p>
          <a:p>
            <a:r>
              <a:rPr lang="ja-JP" altLang="en-US" sz="700">
                <a:solidFill>
                  <a:schemeClr val="tx1">
                    <a:lumMod val="50000"/>
                    <a:lumOff val="50000"/>
                  </a:schemeClr>
                </a:solidFill>
              </a:rPr>
              <a:t>本文本文本文本文本文本文本文本文本文本文</a:t>
            </a:r>
          </a:p>
        </p:txBody>
      </p:sp>
      <p:sp>
        <p:nvSpPr>
          <p:cNvPr id="52" name="正方形/長方形 51">
            <a:extLst>
              <a:ext uri="{FF2B5EF4-FFF2-40B4-BE49-F238E27FC236}">
                <a16:creationId xmlns:a16="http://schemas.microsoft.com/office/drawing/2014/main" id="{33FE3B29-F44E-694E-A78A-5E5987B843B9}"/>
              </a:ext>
            </a:extLst>
          </p:cNvPr>
          <p:cNvSpPr/>
          <p:nvPr/>
        </p:nvSpPr>
        <p:spPr>
          <a:xfrm>
            <a:off x="4877963" y="4627674"/>
            <a:ext cx="2049487" cy="169277"/>
          </a:xfrm>
          <a:prstGeom prst="rect">
            <a:avLst/>
          </a:prstGeom>
        </p:spPr>
        <p:txBody>
          <a:bodyPr wrap="square">
            <a:spAutoFit/>
          </a:bodyPr>
          <a:lstStyle/>
          <a:p>
            <a:r>
              <a:rPr lang="ja-JP" altLang="en-US" sz="500">
                <a:solidFill>
                  <a:schemeClr val="bg2">
                    <a:lumMod val="90000"/>
                  </a:schemeClr>
                </a:solidFill>
              </a:rPr>
              <a:t>写真のキャプチャー写真のキャプチャー</a:t>
            </a:r>
          </a:p>
        </p:txBody>
      </p:sp>
      <p:sp>
        <p:nvSpPr>
          <p:cNvPr id="54" name="正方形/長方形 53">
            <a:extLst>
              <a:ext uri="{FF2B5EF4-FFF2-40B4-BE49-F238E27FC236}">
                <a16:creationId xmlns:a16="http://schemas.microsoft.com/office/drawing/2014/main" id="{A233A55C-6866-904F-8EDB-07CD13E31037}"/>
              </a:ext>
            </a:extLst>
          </p:cNvPr>
          <p:cNvSpPr/>
          <p:nvPr/>
        </p:nvSpPr>
        <p:spPr>
          <a:xfrm>
            <a:off x="4852177" y="4779372"/>
            <a:ext cx="2049487" cy="307777"/>
          </a:xfrm>
          <a:prstGeom prst="rect">
            <a:avLst/>
          </a:prstGeom>
        </p:spPr>
        <p:txBody>
          <a:bodyPr wrap="square">
            <a:spAutoFit/>
          </a:bodyPr>
          <a:lstStyle/>
          <a:p>
            <a:r>
              <a:rPr lang="ja-JP" altLang="en-US" sz="700">
                <a:solidFill>
                  <a:schemeClr val="tx1">
                    <a:lumMod val="50000"/>
                    <a:lumOff val="50000"/>
                  </a:schemeClr>
                </a:solidFill>
              </a:rPr>
              <a:t>本文本文本文本文本文本文本文本文本文本文</a:t>
            </a:r>
          </a:p>
          <a:p>
            <a:r>
              <a:rPr lang="ja-JP" altLang="en-US" sz="700">
                <a:solidFill>
                  <a:schemeClr val="tx1">
                    <a:lumMod val="50000"/>
                    <a:lumOff val="50000"/>
                  </a:schemeClr>
                </a:solidFill>
              </a:rPr>
              <a:t>本文本文本文本文本文本文本文本文本文本文</a:t>
            </a:r>
          </a:p>
        </p:txBody>
      </p:sp>
      <p:sp>
        <p:nvSpPr>
          <p:cNvPr id="55" name="正方形/長方形 54">
            <a:extLst>
              <a:ext uri="{FF2B5EF4-FFF2-40B4-BE49-F238E27FC236}">
                <a16:creationId xmlns:a16="http://schemas.microsoft.com/office/drawing/2014/main" id="{D6F8C82C-B559-1543-9DE4-68E2FD3510FA}"/>
              </a:ext>
            </a:extLst>
          </p:cNvPr>
          <p:cNvSpPr/>
          <p:nvPr/>
        </p:nvSpPr>
        <p:spPr>
          <a:xfrm>
            <a:off x="4871864" y="6280003"/>
            <a:ext cx="2049487" cy="200055"/>
          </a:xfrm>
          <a:prstGeom prst="rect">
            <a:avLst/>
          </a:prstGeom>
        </p:spPr>
        <p:txBody>
          <a:bodyPr wrap="square">
            <a:spAutoFit/>
          </a:bodyPr>
          <a:lstStyle/>
          <a:p>
            <a:r>
              <a:rPr lang="ja-JP" altLang="en-US" sz="700">
                <a:solidFill>
                  <a:schemeClr val="accent5"/>
                </a:solidFill>
              </a:rPr>
              <a:t>新商品の関連ページ</a:t>
            </a:r>
          </a:p>
        </p:txBody>
      </p:sp>
      <p:sp>
        <p:nvSpPr>
          <p:cNvPr id="56" name="正方形/長方形 55">
            <a:extLst>
              <a:ext uri="{FF2B5EF4-FFF2-40B4-BE49-F238E27FC236}">
                <a16:creationId xmlns:a16="http://schemas.microsoft.com/office/drawing/2014/main" id="{B1A1A4F7-9CBC-3D46-927B-CB007C6FE0C7}"/>
              </a:ext>
            </a:extLst>
          </p:cNvPr>
          <p:cNvSpPr/>
          <p:nvPr/>
        </p:nvSpPr>
        <p:spPr>
          <a:xfrm>
            <a:off x="9100435" y="3181929"/>
            <a:ext cx="2049487" cy="415498"/>
          </a:xfrm>
          <a:prstGeom prst="rect">
            <a:avLst/>
          </a:prstGeom>
        </p:spPr>
        <p:txBody>
          <a:bodyPr wrap="square">
            <a:spAutoFit/>
          </a:bodyPr>
          <a:lstStyle/>
          <a:p>
            <a:r>
              <a:rPr lang="ja-JP" altLang="en-US" sz="700">
                <a:solidFill>
                  <a:schemeClr val="tx1">
                    <a:lumMod val="50000"/>
                    <a:lumOff val="50000"/>
                  </a:schemeClr>
                </a:solidFill>
              </a:rPr>
              <a:t>本文本文本文本文本文本文本文本文本文本文</a:t>
            </a:r>
          </a:p>
          <a:p>
            <a:r>
              <a:rPr lang="ja-JP" altLang="en-US" sz="700">
                <a:solidFill>
                  <a:schemeClr val="tx1">
                    <a:lumMod val="50000"/>
                    <a:lumOff val="50000"/>
                  </a:schemeClr>
                </a:solidFill>
              </a:rPr>
              <a:t>本文本文本文本文本文本文本文本文本文本文</a:t>
            </a:r>
          </a:p>
          <a:p>
            <a:r>
              <a:rPr lang="ja-JP" altLang="en-US" sz="700">
                <a:solidFill>
                  <a:schemeClr val="tx1">
                    <a:lumMod val="50000"/>
                    <a:lumOff val="50000"/>
                  </a:schemeClr>
                </a:solidFill>
              </a:rPr>
              <a:t>本文本文本文本文本文本文本文本文本文本文</a:t>
            </a:r>
          </a:p>
        </p:txBody>
      </p:sp>
      <p:sp>
        <p:nvSpPr>
          <p:cNvPr id="57" name="正方形/長方形 56">
            <a:extLst>
              <a:ext uri="{FF2B5EF4-FFF2-40B4-BE49-F238E27FC236}">
                <a16:creationId xmlns:a16="http://schemas.microsoft.com/office/drawing/2014/main" id="{D8662385-16FA-CA4D-A1E3-25780BEFB375}"/>
              </a:ext>
            </a:extLst>
          </p:cNvPr>
          <p:cNvSpPr/>
          <p:nvPr/>
        </p:nvSpPr>
        <p:spPr>
          <a:xfrm>
            <a:off x="9115482" y="3560398"/>
            <a:ext cx="2049487" cy="307777"/>
          </a:xfrm>
          <a:prstGeom prst="rect">
            <a:avLst/>
          </a:prstGeom>
        </p:spPr>
        <p:txBody>
          <a:bodyPr wrap="square">
            <a:spAutoFit/>
          </a:bodyPr>
          <a:lstStyle/>
          <a:p>
            <a:r>
              <a:rPr lang="ja-JP" altLang="en-US" sz="700">
                <a:solidFill>
                  <a:schemeClr val="accent5"/>
                </a:solidFill>
              </a:rPr>
              <a:t>新商品の関連ページ</a:t>
            </a:r>
            <a:endParaRPr lang="en-US" altLang="ja-JP" sz="700" dirty="0">
              <a:solidFill>
                <a:schemeClr val="accent5"/>
              </a:solidFill>
            </a:endParaRPr>
          </a:p>
          <a:p>
            <a:r>
              <a:rPr lang="en-US" altLang="ja-JP" sz="700" dirty="0">
                <a:solidFill>
                  <a:schemeClr val="accent5"/>
                </a:solidFill>
              </a:rPr>
              <a:t>SDGs</a:t>
            </a:r>
            <a:r>
              <a:rPr lang="ja-JP" altLang="en-US" sz="700">
                <a:solidFill>
                  <a:schemeClr val="accent5"/>
                </a:solidFill>
              </a:rPr>
              <a:t>の取り組みページの関連ページ</a:t>
            </a:r>
          </a:p>
        </p:txBody>
      </p:sp>
      <p:sp>
        <p:nvSpPr>
          <p:cNvPr id="58" name="テキスト ボックス 57">
            <a:extLst>
              <a:ext uri="{FF2B5EF4-FFF2-40B4-BE49-F238E27FC236}">
                <a16:creationId xmlns:a16="http://schemas.microsoft.com/office/drawing/2014/main" id="{F2A747A6-4042-4944-A14E-80441C0A04AA}"/>
              </a:ext>
            </a:extLst>
          </p:cNvPr>
          <p:cNvSpPr txBox="1"/>
          <p:nvPr/>
        </p:nvSpPr>
        <p:spPr>
          <a:xfrm>
            <a:off x="8981625" y="801334"/>
            <a:ext cx="1210588" cy="246221"/>
          </a:xfrm>
          <a:prstGeom prst="rect">
            <a:avLst/>
          </a:prstGeom>
          <a:noFill/>
        </p:spPr>
        <p:txBody>
          <a:bodyPr wrap="none" rtlCol="0">
            <a:spAutoFit/>
          </a:bodyPr>
          <a:lstStyle/>
          <a:p>
            <a:pPr algn="l"/>
            <a:r>
              <a:rPr kumimoji="1" lang="ja-JP" altLang="en-US" sz="1000" b="1"/>
              <a:t>■動画素材活用型</a:t>
            </a:r>
          </a:p>
        </p:txBody>
      </p:sp>
      <p:sp>
        <p:nvSpPr>
          <p:cNvPr id="24" name="正方形/長方形 23">
            <a:extLst>
              <a:ext uri="{FF2B5EF4-FFF2-40B4-BE49-F238E27FC236}">
                <a16:creationId xmlns:a16="http://schemas.microsoft.com/office/drawing/2014/main" id="{E2C89A05-A9F3-8F48-84EF-D340B385AC8F}"/>
              </a:ext>
            </a:extLst>
          </p:cNvPr>
          <p:cNvSpPr/>
          <p:nvPr/>
        </p:nvSpPr>
        <p:spPr>
          <a:xfrm>
            <a:off x="8971135" y="4399766"/>
            <a:ext cx="2439812" cy="617207"/>
          </a:xfrm>
          <a:prstGeom prst="rect">
            <a:avLst/>
          </a:pr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9" name="正方形/長方形 58">
            <a:extLst>
              <a:ext uri="{FF2B5EF4-FFF2-40B4-BE49-F238E27FC236}">
                <a16:creationId xmlns:a16="http://schemas.microsoft.com/office/drawing/2014/main" id="{ED2078FB-7D37-E24F-BE3B-EBBC926FFA9E}"/>
              </a:ext>
            </a:extLst>
          </p:cNvPr>
          <p:cNvSpPr/>
          <p:nvPr/>
        </p:nvSpPr>
        <p:spPr>
          <a:xfrm>
            <a:off x="6909801" y="1178254"/>
            <a:ext cx="2104997" cy="858264"/>
          </a:xfrm>
          <a:prstGeom prst="rect">
            <a:avLst/>
          </a:pr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0" name="正方形/長方形 59">
            <a:extLst>
              <a:ext uri="{FF2B5EF4-FFF2-40B4-BE49-F238E27FC236}">
                <a16:creationId xmlns:a16="http://schemas.microsoft.com/office/drawing/2014/main" id="{A1EBF91B-D701-5946-AD47-C888E2E1B35E}"/>
              </a:ext>
            </a:extLst>
          </p:cNvPr>
          <p:cNvSpPr/>
          <p:nvPr/>
        </p:nvSpPr>
        <p:spPr>
          <a:xfrm>
            <a:off x="2613578" y="1170086"/>
            <a:ext cx="2104997" cy="858264"/>
          </a:xfrm>
          <a:prstGeom prst="rect">
            <a:avLst/>
          </a:pr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1" name="正方形/長方形 60">
            <a:extLst>
              <a:ext uri="{FF2B5EF4-FFF2-40B4-BE49-F238E27FC236}">
                <a16:creationId xmlns:a16="http://schemas.microsoft.com/office/drawing/2014/main" id="{70FA9E48-B5C6-5140-A946-A58CCF31D466}"/>
              </a:ext>
            </a:extLst>
          </p:cNvPr>
          <p:cNvSpPr/>
          <p:nvPr/>
        </p:nvSpPr>
        <p:spPr>
          <a:xfrm>
            <a:off x="2616387" y="1203031"/>
            <a:ext cx="2108269" cy="861774"/>
          </a:xfrm>
          <a:prstGeom prst="rect">
            <a:avLst/>
          </a:prstGeom>
        </p:spPr>
        <p:txBody>
          <a:bodyPr wrap="none">
            <a:spAutoFit/>
          </a:bodyPr>
          <a:lstStyle/>
          <a:p>
            <a:r>
              <a:rPr kumimoji="0" lang="ja-JP" altLang="en-US" sz="1000" kern="0">
                <a:solidFill>
                  <a:prstClr val="black"/>
                </a:solidFill>
                <a:latin typeface="+mn-ea"/>
              </a:rPr>
              <a:t>貴社で実施、登壇されたイベント</a:t>
            </a:r>
            <a:endParaRPr kumimoji="0" lang="en-US" altLang="ja-JP" sz="1000" kern="0" dirty="0">
              <a:solidFill>
                <a:prstClr val="black"/>
              </a:solidFill>
              <a:latin typeface="+mn-ea"/>
            </a:endParaRPr>
          </a:p>
          <a:p>
            <a:r>
              <a:rPr kumimoji="0" lang="ja-JP" altLang="en-US" sz="1000" kern="0">
                <a:solidFill>
                  <a:prstClr val="black"/>
                </a:solidFill>
                <a:latin typeface="+mn-ea"/>
              </a:rPr>
              <a:t>採録でのご利用も可能です。</a:t>
            </a:r>
            <a:endParaRPr kumimoji="0" lang="en-US" altLang="ja-JP" sz="1000" kern="0" dirty="0">
              <a:solidFill>
                <a:prstClr val="black"/>
              </a:solidFill>
              <a:latin typeface="+mn-ea"/>
            </a:endParaRPr>
          </a:p>
          <a:p>
            <a:r>
              <a:rPr kumimoji="0" lang="ja-JP" altLang="en-US" sz="1000" kern="0">
                <a:solidFill>
                  <a:prstClr val="black"/>
                </a:solidFill>
                <a:latin typeface="+mn-ea"/>
              </a:rPr>
              <a:t>イベント内でご利用された図表の</a:t>
            </a:r>
            <a:endParaRPr kumimoji="0" lang="en-US" altLang="ja-JP" sz="1000" kern="0" dirty="0">
              <a:solidFill>
                <a:prstClr val="black"/>
              </a:solidFill>
              <a:latin typeface="+mn-ea"/>
            </a:endParaRPr>
          </a:p>
          <a:p>
            <a:r>
              <a:rPr kumimoji="0" lang="ja-JP" altLang="en-US" sz="1000" kern="0">
                <a:solidFill>
                  <a:prstClr val="black"/>
                </a:solidFill>
                <a:latin typeface="+mn-ea"/>
              </a:rPr>
              <a:t>掲載や、関連ページへのリンクを</a:t>
            </a:r>
            <a:endParaRPr kumimoji="0" lang="en-US" altLang="ja-JP" sz="1000" kern="0" dirty="0">
              <a:solidFill>
                <a:prstClr val="black"/>
              </a:solidFill>
              <a:latin typeface="+mn-ea"/>
            </a:endParaRPr>
          </a:p>
          <a:p>
            <a:r>
              <a:rPr kumimoji="0" lang="ja-JP" altLang="en-US" sz="1000" kern="0">
                <a:solidFill>
                  <a:prstClr val="black"/>
                </a:solidFill>
                <a:latin typeface="+mn-ea"/>
              </a:rPr>
              <a:t>入れることで理解を深めます。</a:t>
            </a:r>
            <a:endParaRPr kumimoji="0" lang="en-US" altLang="ja-JP" sz="1000" kern="0" dirty="0">
              <a:solidFill>
                <a:prstClr val="black"/>
              </a:solidFill>
              <a:latin typeface="+mn-ea"/>
            </a:endParaRPr>
          </a:p>
        </p:txBody>
      </p:sp>
      <p:sp>
        <p:nvSpPr>
          <p:cNvPr id="49" name="フッター プレースホルダー 1">
            <a:extLst>
              <a:ext uri="{FF2B5EF4-FFF2-40B4-BE49-F238E27FC236}">
                <a16:creationId xmlns:a16="http://schemas.microsoft.com/office/drawing/2014/main" id="{72260875-D51A-7B4E-9F76-3ECF08F23E46}"/>
              </a:ext>
            </a:extLst>
          </p:cNvPr>
          <p:cNvSpPr>
            <a:spLocks noGrp="1"/>
          </p:cNvSpPr>
          <p:nvPr>
            <p:ph type="ftr" sz="quarter" idx="3"/>
          </p:nvPr>
        </p:nvSpPr>
        <p:spPr>
          <a:xfrm>
            <a:off x="3827748" y="6597352"/>
            <a:ext cx="4536504" cy="216024"/>
          </a:xfrm>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a:solidFill>
                  <a:prstClr val="black"/>
                </a:solidFill>
              </a:rPr>
              <a:t>）</a:t>
            </a:r>
            <a:r>
              <a:rPr lang="en-US" altLang="ja-JP" dirty="0">
                <a:solidFill>
                  <a:prstClr val="black"/>
                </a:solidFill>
              </a:rPr>
              <a:t>2022 Yahoo Japan Corporation. All Rights Reserved. </a:t>
            </a:r>
            <a:r>
              <a:rPr lang="ja-JP" altLang="en-US" dirty="0">
                <a:solidFill>
                  <a:prstClr val="black"/>
                </a:solidFill>
              </a:rPr>
              <a:t>無断引用・転載禁止</a:t>
            </a:r>
          </a:p>
        </p:txBody>
      </p:sp>
      <p:sp>
        <p:nvSpPr>
          <p:cNvPr id="53" name="タイトル 2"/>
          <p:cNvSpPr txBox="1">
            <a:spLocks/>
          </p:cNvSpPr>
          <p:nvPr/>
        </p:nvSpPr>
        <p:spPr>
          <a:xfrm>
            <a:off x="479376" y="260648"/>
            <a:ext cx="7992888" cy="432048"/>
          </a:xfrm>
          <a:prstGeom prst="rect">
            <a:avLst/>
          </a:prstGeom>
        </p:spPr>
        <p:txBody>
          <a:bodyPr vert="horz" lIns="91440" tIns="45720" rIns="91440" bIns="45720" rtlCol="0" anchor="ctr">
            <a:noAutofit/>
          </a:bodyPr>
          <a:lstStyle>
            <a:lvl1pPr algn="l" defTabSz="914423" rtl="0" eaLnBrk="1" latinLnBrk="0" hangingPunct="1">
              <a:spcBef>
                <a:spcPct val="0"/>
              </a:spcBef>
              <a:buNone/>
              <a:defRPr kumimoji="1" sz="2800" kern="1200">
                <a:solidFill>
                  <a:schemeClr val="tx1"/>
                </a:solidFill>
                <a:latin typeface="+mj-lt"/>
                <a:ea typeface="+mj-ea"/>
                <a:cs typeface="+mj-cs"/>
              </a:defRPr>
            </a:lvl1pPr>
          </a:lstStyle>
          <a:p>
            <a:r>
              <a:rPr lang="en-US" altLang="ja-JP" sz="2400" dirty="0"/>
              <a:t>(2)</a:t>
            </a:r>
            <a:r>
              <a:rPr lang="ja-JP" altLang="en-US" sz="2400" dirty="0"/>
              <a:t>スポンサードコンテンツ　ライト　構成例</a:t>
            </a:r>
          </a:p>
        </p:txBody>
      </p:sp>
    </p:spTree>
    <p:extLst>
      <p:ext uri="{BB962C8B-B14F-4D97-AF65-F5344CB8AC3E}">
        <p14:creationId xmlns:p14="http://schemas.microsoft.com/office/powerpoint/2010/main" val="25361596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正方形/長方形 36">
            <a:extLst>
              <a:ext uri="{FF2B5EF4-FFF2-40B4-BE49-F238E27FC236}">
                <a16:creationId xmlns:a16="http://schemas.microsoft.com/office/drawing/2014/main" id="{BE02A836-7E7A-C44C-B1A3-4CC8CC668E51}"/>
              </a:ext>
            </a:extLst>
          </p:cNvPr>
          <p:cNvSpPr/>
          <p:nvPr/>
        </p:nvSpPr>
        <p:spPr>
          <a:xfrm>
            <a:off x="558025" y="1096076"/>
            <a:ext cx="10513168" cy="3293209"/>
          </a:xfrm>
          <a:prstGeom prst="rect">
            <a:avLst/>
          </a:prstGeom>
        </p:spPr>
        <p:txBody>
          <a:bodyPr wrap="square">
            <a:spAutoFit/>
          </a:bodyPr>
          <a:lstStyle/>
          <a:p>
            <a:pPr fontAlgn="base"/>
            <a:r>
              <a:rPr lang="ja-JP" altLang="ja-JP" b="1" dirty="0" smtClean="0">
                <a:solidFill>
                  <a:srgbClr val="000000"/>
                </a:solidFill>
                <a:latin typeface="Meiryo UI" panose="020B0604030504040204" pitchFamily="34" charset="-128"/>
                <a:ea typeface="メイリオ" panose="020B0604030504040204" pitchFamily="34" charset="-128"/>
              </a:rPr>
              <a:t>■</a:t>
            </a:r>
            <a:r>
              <a:rPr lang="ja-JP" altLang="en-US" b="1" dirty="0" smtClean="0">
                <a:solidFill>
                  <a:srgbClr val="000000"/>
                </a:solidFill>
                <a:latin typeface="Meiryo UI" panose="020B0604030504040204" pitchFamily="34" charset="-128"/>
                <a:ea typeface="メイリオ" panose="020B0604030504040204" pitchFamily="34" charset="-128"/>
              </a:rPr>
              <a:t>記事構成のご共有</a:t>
            </a:r>
            <a:endParaRPr lang="en-US" altLang="ja-JP" b="1" dirty="0" smtClean="0">
              <a:solidFill>
                <a:srgbClr val="000000"/>
              </a:solidFill>
              <a:latin typeface="Meiryo UI" panose="020B0604030504040204" pitchFamily="34" charset="-128"/>
              <a:ea typeface="メイリオ" panose="020B0604030504040204" pitchFamily="34" charset="-128"/>
            </a:endParaRPr>
          </a:p>
          <a:p>
            <a:pPr fontAlgn="base"/>
            <a:r>
              <a:rPr lang="ja-JP" altLang="en-US" sz="1400" dirty="0" smtClean="0">
                <a:solidFill>
                  <a:srgbClr val="000000"/>
                </a:solidFill>
                <a:latin typeface="Meiryo UI" panose="020B0604030504040204" pitchFamily="34" charset="-128"/>
                <a:ea typeface="メイリオ" panose="020B0604030504040204" pitchFamily="34" charset="-128"/>
              </a:rPr>
              <a:t>記事制作前に、記事の概要を共有いただきます。</a:t>
            </a:r>
            <a:endParaRPr lang="en-US" altLang="ja-JP" sz="1400" dirty="0" smtClean="0">
              <a:solidFill>
                <a:srgbClr val="000000"/>
              </a:solidFill>
              <a:latin typeface="Meiryo UI" panose="020B0604030504040204" pitchFamily="34" charset="-128"/>
              <a:ea typeface="メイリオ" panose="020B0604030504040204" pitchFamily="34" charset="-128"/>
            </a:endParaRPr>
          </a:p>
          <a:p>
            <a:pPr fontAlgn="base"/>
            <a:r>
              <a:rPr lang="en-US" altLang="ja-JP" sz="1400" dirty="0" smtClean="0">
                <a:solidFill>
                  <a:srgbClr val="000000"/>
                </a:solidFill>
                <a:latin typeface="Meiryo UI" panose="020B0604030504040204" pitchFamily="34" charset="-128"/>
                <a:ea typeface="メイリオ" panose="020B0604030504040204" pitchFamily="34" charset="-128"/>
              </a:rPr>
              <a:t>※</a:t>
            </a:r>
            <a:r>
              <a:rPr lang="ja-JP" altLang="en-US" sz="1400" dirty="0" smtClean="0">
                <a:solidFill>
                  <a:srgbClr val="000000"/>
                </a:solidFill>
                <a:latin typeface="Meiryo UI" panose="020B0604030504040204" pitchFamily="34" charset="-128"/>
                <a:ea typeface="メイリオ" panose="020B0604030504040204" pitchFamily="34" charset="-128"/>
              </a:rPr>
              <a:t>編集方針に沿って、修正を依頼させていただく場合があります。</a:t>
            </a:r>
            <a:endParaRPr lang="en-US" altLang="ja-JP" sz="1400" dirty="0" smtClean="0">
              <a:solidFill>
                <a:srgbClr val="000000"/>
              </a:solidFill>
              <a:latin typeface="Meiryo UI" panose="020B0604030504040204" pitchFamily="34" charset="-128"/>
              <a:ea typeface="メイリオ" panose="020B0604030504040204" pitchFamily="34" charset="-128"/>
            </a:endParaRPr>
          </a:p>
          <a:p>
            <a:pPr fontAlgn="base"/>
            <a:endParaRPr lang="en-US" altLang="ja-JP" b="1" dirty="0">
              <a:solidFill>
                <a:srgbClr val="000000"/>
              </a:solidFill>
              <a:latin typeface="Meiryo UI" panose="020B0604030504040204" pitchFamily="34" charset="-128"/>
              <a:ea typeface="メイリオ" panose="020B0604030504040204" pitchFamily="34" charset="-128"/>
            </a:endParaRPr>
          </a:p>
          <a:p>
            <a:pPr fontAlgn="base"/>
            <a:r>
              <a:rPr lang="ja-JP" altLang="ja-JP" b="1" dirty="0" smtClean="0">
                <a:solidFill>
                  <a:srgbClr val="000000"/>
                </a:solidFill>
                <a:latin typeface="Meiryo UI" panose="020B0604030504040204" pitchFamily="34" charset="-128"/>
                <a:ea typeface="メイリオ" panose="020B0604030504040204" pitchFamily="34" charset="-128"/>
              </a:rPr>
              <a:t>■</a:t>
            </a:r>
            <a:r>
              <a:rPr lang="ja-JP" altLang="en-US" b="1" dirty="0">
                <a:solidFill>
                  <a:srgbClr val="000000"/>
                </a:solidFill>
                <a:latin typeface="Meiryo UI" panose="020B0604030504040204" pitchFamily="34" charset="-128"/>
                <a:ea typeface="メイリオ" panose="020B0604030504040204" pitchFamily="34" charset="-128"/>
              </a:rPr>
              <a:t>素材入稿</a:t>
            </a:r>
            <a:endParaRPr lang="en-US" altLang="ja-JP" dirty="0">
              <a:solidFill>
                <a:srgbClr val="000000"/>
              </a:solidFill>
              <a:latin typeface="Meiryo UI" panose="020B0604030504040204" pitchFamily="34" charset="-128"/>
              <a:ea typeface="Meiryo UI" panose="020B0604030504040204" pitchFamily="34" charset="-128"/>
            </a:endParaRPr>
          </a:p>
          <a:p>
            <a:pPr fontAlgn="base"/>
            <a:r>
              <a:rPr lang="en-US" altLang="ja-JP" sz="1400" dirty="0">
                <a:solidFill>
                  <a:srgbClr val="000000"/>
                </a:solidFill>
                <a:latin typeface="Meiryo UI" panose="020B0604030504040204" pitchFamily="34" charset="-128"/>
                <a:ea typeface="メイリオ" panose="020B0604030504040204" pitchFamily="34" charset="-128"/>
              </a:rPr>
              <a:t>P13</a:t>
            </a:r>
            <a:r>
              <a:rPr lang="ja-JP" altLang="en-US" sz="1400" dirty="0">
                <a:solidFill>
                  <a:srgbClr val="000000"/>
                </a:solidFill>
                <a:latin typeface="Meiryo UI" panose="020B0604030504040204" pitchFamily="34" charset="-128"/>
                <a:ea typeface="メイリオ" panose="020B0604030504040204" pitchFamily="34" charset="-128"/>
              </a:rPr>
              <a:t>の仕様にしたがって、素材一式を入稿いただきます</a:t>
            </a:r>
            <a:r>
              <a:rPr lang="ja-JP" altLang="ja-JP" sz="1400" dirty="0">
                <a:solidFill>
                  <a:srgbClr val="000000"/>
                </a:solidFill>
                <a:latin typeface="Meiryo UI" panose="020B0604030504040204" pitchFamily="34" charset="-128"/>
                <a:ea typeface="メイリオ" panose="020B0604030504040204" pitchFamily="34" charset="-128"/>
              </a:rPr>
              <a:t>。</a:t>
            </a:r>
            <a:r>
              <a:rPr lang="en-US" altLang="ja-JP" sz="1400" dirty="0" smtClean="0">
                <a:solidFill>
                  <a:srgbClr val="000000"/>
                </a:solidFill>
                <a:latin typeface="メイリオ" panose="020B0604030504040204" pitchFamily="34" charset="-128"/>
                <a:ea typeface="Meiryo UI" panose="020B0604030504040204" pitchFamily="34" charset="-128"/>
              </a:rPr>
              <a:t>​</a:t>
            </a:r>
          </a:p>
          <a:p>
            <a:pPr fontAlgn="base"/>
            <a:r>
              <a:rPr lang="en-US" altLang="ja-JP" sz="1400" dirty="0">
                <a:solidFill>
                  <a:srgbClr val="000000"/>
                </a:solidFill>
                <a:latin typeface="Meiryo UI" panose="020B0604030504040204" pitchFamily="34" charset="-128"/>
                <a:ea typeface="メイリオ" panose="020B0604030504040204" pitchFamily="34" charset="-128"/>
              </a:rPr>
              <a:t>※</a:t>
            </a:r>
            <a:r>
              <a:rPr lang="ja-JP" altLang="en-US" sz="1400" dirty="0">
                <a:solidFill>
                  <a:srgbClr val="000000"/>
                </a:solidFill>
                <a:latin typeface="Meiryo UI" panose="020B0604030504040204" pitchFamily="34" charset="-128"/>
                <a:ea typeface="メイリオ" panose="020B0604030504040204" pitchFamily="34" charset="-128"/>
              </a:rPr>
              <a:t>編集方針に</a:t>
            </a:r>
            <a:r>
              <a:rPr lang="ja-JP" altLang="en-US" sz="1400" dirty="0" smtClean="0">
                <a:solidFill>
                  <a:srgbClr val="000000"/>
                </a:solidFill>
                <a:latin typeface="Meiryo UI" panose="020B0604030504040204" pitchFamily="34" charset="-128"/>
                <a:ea typeface="メイリオ" panose="020B0604030504040204" pitchFamily="34" charset="-128"/>
              </a:rPr>
              <a:t>沿って、修正</a:t>
            </a:r>
            <a:r>
              <a:rPr lang="ja-JP" altLang="en-US" sz="1400" dirty="0">
                <a:solidFill>
                  <a:srgbClr val="000000"/>
                </a:solidFill>
                <a:latin typeface="Meiryo UI" panose="020B0604030504040204" pitchFamily="34" charset="-128"/>
                <a:ea typeface="メイリオ" panose="020B0604030504040204" pitchFamily="34" charset="-128"/>
              </a:rPr>
              <a:t>を依頼させていただく場合があります。</a:t>
            </a:r>
            <a:endParaRPr lang="en-US" altLang="ja-JP" sz="1400" dirty="0">
              <a:solidFill>
                <a:srgbClr val="000000"/>
              </a:solidFill>
              <a:latin typeface="Meiryo UI" panose="020B0604030504040204" pitchFamily="34" charset="-128"/>
              <a:ea typeface="メイリオ" panose="020B0604030504040204" pitchFamily="34" charset="-128"/>
            </a:endParaRPr>
          </a:p>
          <a:p>
            <a:pPr fontAlgn="base"/>
            <a:r>
              <a:rPr lang="en-US" altLang="ja-JP" sz="1000" dirty="0" smtClean="0">
                <a:solidFill>
                  <a:srgbClr val="000000"/>
                </a:solidFill>
                <a:latin typeface="Meiryo UI" panose="020B0604030504040204" pitchFamily="34" charset="-128"/>
                <a:ea typeface="Meiryo UI" panose="020B0604030504040204" pitchFamily="34" charset="-128"/>
              </a:rPr>
              <a:t>  </a:t>
            </a:r>
            <a:endParaRPr lang="ja-JP" altLang="ja-JP" sz="1000" dirty="0">
              <a:solidFill>
                <a:srgbClr val="000000"/>
              </a:solidFill>
              <a:latin typeface="Meiryo UI" panose="020B0604030504040204" pitchFamily="34" charset="-128"/>
              <a:ea typeface="Meiryo UI" panose="020B0604030504040204" pitchFamily="34" charset="-128"/>
            </a:endParaRPr>
          </a:p>
          <a:p>
            <a:pPr fontAlgn="base"/>
            <a:r>
              <a:rPr kumimoji="0" lang="ja-JP" altLang="en-US" b="1" kern="0" dirty="0">
                <a:latin typeface="メイリオ" panose="020B0604030504040204" pitchFamily="50" charset="-128"/>
                <a:ea typeface="メイリオ" panose="020B0604030504040204" pitchFamily="50" charset="-128"/>
              </a:rPr>
              <a:t>■ページ画面キャプチャのご提出</a:t>
            </a:r>
            <a:r>
              <a:rPr kumimoji="0" lang="en-US" altLang="ja-JP" b="1" kern="0" dirty="0">
                <a:latin typeface="メイリオ" panose="020B0604030504040204" pitchFamily="50" charset="-128"/>
                <a:ea typeface="メイリオ" panose="020B0604030504040204" pitchFamily="50" charset="-128"/>
              </a:rPr>
              <a:t>/</a:t>
            </a:r>
            <a:r>
              <a:rPr kumimoji="0" lang="ja-JP" altLang="en-US" b="1" kern="0" dirty="0">
                <a:latin typeface="メイリオ" panose="020B0604030504040204" pitchFamily="50" charset="-128"/>
                <a:ea typeface="メイリオ" panose="020B0604030504040204" pitchFamily="50" charset="-128"/>
              </a:rPr>
              <a:t>ご確認</a:t>
            </a:r>
            <a:endParaRPr lang="en-US" altLang="ja-JP" dirty="0">
              <a:solidFill>
                <a:srgbClr val="000000"/>
              </a:solidFill>
              <a:latin typeface="Meiryo UI" panose="020B0604030504040204" pitchFamily="34" charset="-128"/>
              <a:ea typeface="Meiryo UI" panose="020B0604030504040204" pitchFamily="34" charset="-128"/>
            </a:endParaRPr>
          </a:p>
          <a:p>
            <a:pPr lvl="0">
              <a:defRPr/>
            </a:pPr>
            <a:r>
              <a:rPr kumimoji="0" lang="ja-JP" altLang="en-US" sz="1400" kern="0" dirty="0">
                <a:latin typeface="メイリオ" panose="020B0604030504040204" pitchFamily="50" charset="-128"/>
                <a:ea typeface="メイリオ" panose="020B0604030504040204" pitchFamily="50" charset="-128"/>
              </a:rPr>
              <a:t>上記をもとに掲載原稿を作成し、ページキャプチャで確認いただきます。　</a:t>
            </a:r>
            <a:endParaRPr kumimoji="0" lang="en-US" altLang="ja-JP" sz="1400" kern="0" dirty="0">
              <a:latin typeface="メイリオ" panose="020B0604030504040204" pitchFamily="50" charset="-128"/>
              <a:ea typeface="メイリオ" panose="020B0604030504040204" pitchFamily="50" charset="-128"/>
            </a:endParaRPr>
          </a:p>
          <a:p>
            <a:pPr>
              <a:defRPr/>
            </a:pPr>
            <a:r>
              <a:rPr kumimoji="0" lang="en-US" altLang="ja-JP" sz="1400" kern="0" dirty="0">
                <a:latin typeface="メイリオ" panose="020B0604030504040204" pitchFamily="50" charset="-128"/>
                <a:ea typeface="メイリオ" panose="020B0604030504040204" pitchFamily="50" charset="-128"/>
              </a:rPr>
              <a:t>※</a:t>
            </a:r>
            <a:r>
              <a:rPr kumimoji="0" lang="ja-JP" altLang="en-US" sz="1400" kern="0" dirty="0">
                <a:latin typeface="メイリオ" panose="020B0604030504040204" pitchFamily="50" charset="-128"/>
                <a:ea typeface="メイリオ" panose="020B0604030504040204" pitchFamily="50" charset="-128"/>
              </a:rPr>
              <a:t>ご確認は</a:t>
            </a:r>
            <a:r>
              <a:rPr kumimoji="0" lang="en-US" altLang="ja-JP" sz="1400" kern="0" dirty="0">
                <a:latin typeface="メイリオ" panose="020B0604030504040204" pitchFamily="50" charset="-128"/>
                <a:ea typeface="メイリオ" panose="020B0604030504040204" pitchFamily="50" charset="-128"/>
              </a:rPr>
              <a:t>1</a:t>
            </a:r>
            <a:r>
              <a:rPr kumimoji="0" lang="ja-JP" altLang="en-US" sz="1400" kern="0" dirty="0">
                <a:latin typeface="メイリオ" panose="020B0604030504040204" pitchFamily="50" charset="-128"/>
                <a:ea typeface="メイリオ" panose="020B0604030504040204" pitchFamily="50" charset="-128"/>
              </a:rPr>
              <a:t>回のみで、中</a:t>
            </a:r>
            <a:r>
              <a:rPr kumimoji="0" lang="en-US" altLang="ja-JP" sz="1400" kern="0" dirty="0">
                <a:latin typeface="メイリオ" panose="020B0604030504040204" pitchFamily="50" charset="-128"/>
                <a:ea typeface="メイリオ" panose="020B0604030504040204" pitchFamily="50" charset="-128"/>
              </a:rPr>
              <a:t>2</a:t>
            </a:r>
            <a:r>
              <a:rPr kumimoji="0" lang="ja-JP" altLang="en-US" sz="1400" kern="0" dirty="0">
                <a:latin typeface="メイリオ" panose="020B0604030504040204" pitchFamily="50" charset="-128"/>
                <a:ea typeface="メイリオ" panose="020B0604030504040204" pitchFamily="50" charset="-128"/>
              </a:rPr>
              <a:t>日間程度でお戻しいただきます。原則として修正はお受けできせん。</a:t>
            </a:r>
            <a:endParaRPr kumimoji="0" lang="en-US" altLang="ja-JP" sz="1400" kern="0" dirty="0">
              <a:latin typeface="メイリオ" panose="020B0604030504040204" pitchFamily="50" charset="-128"/>
              <a:ea typeface="メイリオ" panose="020B0604030504040204" pitchFamily="50" charset="-128"/>
            </a:endParaRPr>
          </a:p>
          <a:p>
            <a:pPr fontAlgn="base"/>
            <a:r>
              <a:rPr lang="ja-JP" altLang="ja-JP" sz="1000" dirty="0">
                <a:solidFill>
                  <a:srgbClr val="000000"/>
                </a:solidFill>
                <a:latin typeface="Meiryo UI" panose="020B0604030504040204" pitchFamily="34" charset="-128"/>
                <a:ea typeface="メイリオ" panose="020B0604030504040204" pitchFamily="34" charset="-128"/>
              </a:rPr>
              <a:t>​</a:t>
            </a:r>
            <a:r>
              <a:rPr lang="en-US" altLang="ja-JP" sz="1000" dirty="0">
                <a:solidFill>
                  <a:srgbClr val="000000"/>
                </a:solidFill>
                <a:latin typeface="Meiryo UI" panose="020B0604030504040204" pitchFamily="34" charset="-128"/>
                <a:ea typeface="メイリオ" panose="020B0604030504040204" pitchFamily="34" charset="-128"/>
              </a:rPr>
              <a:t> </a:t>
            </a:r>
            <a:r>
              <a:rPr lang="ja-JP" altLang="ja-JP" sz="1000" dirty="0">
                <a:solidFill>
                  <a:srgbClr val="000000"/>
                </a:solidFill>
                <a:latin typeface="Meiryo UI" panose="020B0604030504040204" pitchFamily="34" charset="-128"/>
                <a:ea typeface="メイリオ" panose="020B0604030504040204" pitchFamily="34" charset="-128"/>
              </a:rPr>
              <a:t>​</a:t>
            </a:r>
            <a:r>
              <a:rPr lang="en-US" altLang="ja-JP" sz="1000" dirty="0">
                <a:solidFill>
                  <a:srgbClr val="000000"/>
                </a:solidFill>
                <a:latin typeface="Meiryo UI" panose="020B0604030504040204" pitchFamily="34" charset="-128"/>
                <a:ea typeface="メイリオ" panose="020B0604030504040204" pitchFamily="34" charset="-128"/>
              </a:rPr>
              <a:t> </a:t>
            </a:r>
            <a:endParaRPr lang="ja-JP" altLang="ja-JP" sz="1000" dirty="0">
              <a:solidFill>
                <a:srgbClr val="000000"/>
              </a:solidFill>
              <a:latin typeface="Meiryo UI" panose="020B0604030504040204" pitchFamily="34" charset="-128"/>
              <a:ea typeface="Meiryo UI" panose="020B0604030504040204" pitchFamily="34" charset="-128"/>
            </a:endParaRPr>
          </a:p>
          <a:p>
            <a:pPr fontAlgn="base"/>
            <a:r>
              <a:rPr lang="ja-JP" altLang="ja-JP" b="1" dirty="0">
                <a:solidFill>
                  <a:srgbClr val="000000"/>
                </a:solidFill>
                <a:latin typeface="Meiryo UI" panose="020B0604030504040204" pitchFamily="34" charset="-128"/>
                <a:ea typeface="メイリオ" panose="020B0604030504040204" pitchFamily="34" charset="-128"/>
              </a:rPr>
              <a:t>■弊社内チェック</a:t>
            </a:r>
            <a:r>
              <a:rPr lang="en-US" altLang="ja-JP" b="1" dirty="0">
                <a:solidFill>
                  <a:srgbClr val="000000"/>
                </a:solidFill>
                <a:latin typeface="メイリオ" panose="020B0604030504040204" pitchFamily="34" charset="-128"/>
                <a:ea typeface="Meiryo UI" panose="020B0604030504040204" pitchFamily="34" charset="-128"/>
              </a:rPr>
              <a:t>/</a:t>
            </a:r>
            <a:r>
              <a:rPr lang="ja-JP" altLang="ja-JP" b="1" dirty="0">
                <a:solidFill>
                  <a:srgbClr val="000000"/>
                </a:solidFill>
                <a:latin typeface="Meiryo UI" panose="020B0604030504040204" pitchFamily="34" charset="-128"/>
                <a:ea typeface="メイリオ" panose="020B0604030504040204" pitchFamily="34" charset="-128"/>
              </a:rPr>
              <a:t>本番環境へのファイルアップ</a:t>
            </a:r>
            <a:r>
              <a:rPr lang="en-US" altLang="ja-JP" dirty="0">
                <a:solidFill>
                  <a:srgbClr val="000000"/>
                </a:solidFill>
                <a:latin typeface="メイリオ" panose="020B0604030504040204" pitchFamily="34" charset="-128"/>
                <a:ea typeface="Meiryo UI" panose="020B0604030504040204" pitchFamily="34" charset="-128"/>
              </a:rPr>
              <a:t>​</a:t>
            </a:r>
            <a:endParaRPr lang="en-US" altLang="ja-JP" dirty="0">
              <a:solidFill>
                <a:srgbClr val="000000"/>
              </a:solidFill>
              <a:latin typeface="Meiryo UI" panose="020B0604030504040204" pitchFamily="34" charset="-128"/>
              <a:ea typeface="Meiryo UI" panose="020B0604030504040204" pitchFamily="34" charset="-128"/>
            </a:endParaRPr>
          </a:p>
          <a:p>
            <a:pPr fontAlgn="base"/>
            <a:r>
              <a:rPr lang="ja-JP" altLang="ja-JP" sz="1400" dirty="0">
                <a:solidFill>
                  <a:srgbClr val="000000"/>
                </a:solidFill>
                <a:latin typeface="Meiryo UI" panose="020B0604030504040204" pitchFamily="34" charset="-128"/>
                <a:ea typeface="メイリオ" panose="020B0604030504040204" pitchFamily="34" charset="-128"/>
              </a:rPr>
              <a:t>最終確認を行った上で、本番公開を行います。</a:t>
            </a:r>
            <a:r>
              <a:rPr lang="en-US" altLang="ja-JP" sz="1400" dirty="0">
                <a:solidFill>
                  <a:srgbClr val="000000"/>
                </a:solidFill>
                <a:latin typeface="メイリオ" panose="020B0604030504040204" pitchFamily="34" charset="-128"/>
                <a:ea typeface="Meiryo UI" panose="020B0604030504040204" pitchFamily="34" charset="-128"/>
              </a:rPr>
              <a:t>​</a:t>
            </a:r>
            <a:endParaRPr lang="en-US" altLang="ja-JP" sz="1400" dirty="0">
              <a:solidFill>
                <a:srgbClr val="000000"/>
              </a:solidFill>
              <a:latin typeface="Meiryo UI" panose="020B0604030504040204" pitchFamily="34" charset="-128"/>
              <a:ea typeface="Meiryo UI" panose="020B0604030504040204" pitchFamily="34" charset="-128"/>
            </a:endParaRPr>
          </a:p>
        </p:txBody>
      </p:sp>
      <p:sp>
        <p:nvSpPr>
          <p:cNvPr id="4" name="フッター プレースホルダー 1">
            <a:extLst>
              <a:ext uri="{FF2B5EF4-FFF2-40B4-BE49-F238E27FC236}">
                <a16:creationId xmlns:a16="http://schemas.microsoft.com/office/drawing/2014/main" id="{41B9AE6F-6184-6741-97B1-5E1CA1B81BCF}"/>
              </a:ext>
            </a:extLst>
          </p:cNvPr>
          <p:cNvSpPr>
            <a:spLocks noGrp="1"/>
          </p:cNvSpPr>
          <p:nvPr>
            <p:ph type="ftr" sz="quarter" idx="3"/>
          </p:nvPr>
        </p:nvSpPr>
        <p:spPr>
          <a:xfrm>
            <a:off x="3827748" y="6597352"/>
            <a:ext cx="4536504" cy="216024"/>
          </a:xfrm>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a:solidFill>
                  <a:prstClr val="black"/>
                </a:solidFill>
              </a:rPr>
              <a:t>）</a:t>
            </a:r>
            <a:r>
              <a:rPr lang="en-US" altLang="ja-JP" dirty="0">
                <a:solidFill>
                  <a:prstClr val="black"/>
                </a:solidFill>
              </a:rPr>
              <a:t>2022 Yahoo Japan Corporation. All Rights Reserved. </a:t>
            </a:r>
            <a:r>
              <a:rPr lang="ja-JP" altLang="en-US" dirty="0">
                <a:solidFill>
                  <a:prstClr val="black"/>
                </a:solidFill>
              </a:rPr>
              <a:t>無断引用・転載禁止</a:t>
            </a:r>
          </a:p>
        </p:txBody>
      </p:sp>
      <p:sp>
        <p:nvSpPr>
          <p:cNvPr id="5" name="タイトル 2"/>
          <p:cNvSpPr txBox="1">
            <a:spLocks/>
          </p:cNvSpPr>
          <p:nvPr/>
        </p:nvSpPr>
        <p:spPr>
          <a:xfrm>
            <a:off x="479376" y="260648"/>
            <a:ext cx="7992888" cy="432048"/>
          </a:xfrm>
          <a:prstGeom prst="rect">
            <a:avLst/>
          </a:prstGeom>
        </p:spPr>
        <p:txBody>
          <a:bodyPr vert="horz" lIns="91440" tIns="45720" rIns="91440" bIns="45720" rtlCol="0" anchor="ctr">
            <a:noAutofit/>
          </a:bodyPr>
          <a:lstStyle>
            <a:lvl1pPr algn="l" defTabSz="914423" rtl="0" eaLnBrk="1" latinLnBrk="0" hangingPunct="1">
              <a:spcBef>
                <a:spcPct val="0"/>
              </a:spcBef>
              <a:buNone/>
              <a:defRPr kumimoji="1" sz="2800" kern="1200">
                <a:solidFill>
                  <a:schemeClr val="tx1"/>
                </a:solidFill>
                <a:latin typeface="+mj-lt"/>
                <a:ea typeface="+mj-ea"/>
                <a:cs typeface="+mj-cs"/>
              </a:defRPr>
            </a:lvl1pPr>
          </a:lstStyle>
          <a:p>
            <a:r>
              <a:rPr lang="en-US" altLang="ja-JP" sz="2400" dirty="0"/>
              <a:t>(2)</a:t>
            </a:r>
            <a:r>
              <a:rPr lang="ja-JP" altLang="en-US" sz="2400" dirty="0"/>
              <a:t>スポンサードコンテンツ　ライト　制作フロー</a:t>
            </a:r>
          </a:p>
        </p:txBody>
      </p:sp>
    </p:spTree>
    <p:extLst>
      <p:ext uri="{BB962C8B-B14F-4D97-AF65-F5344CB8AC3E}">
        <p14:creationId xmlns:p14="http://schemas.microsoft.com/office/powerpoint/2010/main" val="39110053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1E004F2A-A9CD-8F4F-AA62-69C7B4BBADC4}"/>
              </a:ext>
            </a:extLst>
          </p:cNvPr>
          <p:cNvSpPr>
            <a:spLocks noGrp="1"/>
          </p:cNvSpPr>
          <p:nvPr>
            <p:ph type="sldNum" sz="quarter" idx="4"/>
          </p:nvPr>
        </p:nvSpPr>
        <p:spPr/>
        <p:txBody>
          <a:bodyPr/>
          <a:lstStyle/>
          <a:p>
            <a:fld id="{F9BD7636-22E7-4304-ABE2-16A3D163D5E1}" type="slidenum">
              <a:rPr lang="ja-JP" altLang="en-US" smtClean="0"/>
              <a:pPr/>
              <a:t>16</a:t>
            </a:fld>
            <a:endParaRPr lang="ja-JP" altLang="en-US"/>
          </a:p>
        </p:txBody>
      </p:sp>
      <p:graphicFrame>
        <p:nvGraphicFramePr>
          <p:cNvPr id="16" name="表 15"/>
          <p:cNvGraphicFramePr>
            <a:graphicFrameLocks noGrp="1"/>
          </p:cNvGraphicFramePr>
          <p:nvPr>
            <p:extLst>
              <p:ext uri="{D42A27DB-BD31-4B8C-83A1-F6EECF244321}">
                <p14:modId xmlns:p14="http://schemas.microsoft.com/office/powerpoint/2010/main" val="2828618305"/>
              </p:ext>
            </p:extLst>
          </p:nvPr>
        </p:nvGraphicFramePr>
        <p:xfrm>
          <a:off x="479376" y="1844824"/>
          <a:ext cx="11305256" cy="2952328"/>
        </p:xfrm>
        <a:graphic>
          <a:graphicData uri="http://schemas.openxmlformats.org/drawingml/2006/table">
            <a:tbl>
              <a:tblPr firstRow="1" bandRow="1"/>
              <a:tblGrid>
                <a:gridCol w="1667988">
                  <a:extLst>
                    <a:ext uri="{9D8B030D-6E8A-4147-A177-3AD203B41FA5}">
                      <a16:colId xmlns:a16="http://schemas.microsoft.com/office/drawing/2014/main" val="20000"/>
                    </a:ext>
                  </a:extLst>
                </a:gridCol>
                <a:gridCol w="9637268">
                  <a:extLst>
                    <a:ext uri="{9D8B030D-6E8A-4147-A177-3AD203B41FA5}">
                      <a16:colId xmlns:a16="http://schemas.microsoft.com/office/drawing/2014/main" val="20001"/>
                    </a:ext>
                  </a:extLst>
                </a:gridCol>
              </a:tblGrid>
              <a:tr h="792088">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契約分類</a:t>
                      </a:r>
                      <a:endParaRPr kumimoji="1" lang="en-US" altLang="ja-JP" sz="120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00" b="0" i="0" dirty="0" smtClean="0">
                          <a:solidFill>
                            <a:schemeClr val="bg1"/>
                          </a:solidFill>
                          <a:latin typeface="+mn-ea"/>
                          <a:ea typeface="+mn-ea"/>
                          <a:cs typeface="Meiryo UI" pitchFamily="50" charset="-128"/>
                        </a:rPr>
                        <a:t>※</a:t>
                      </a:r>
                      <a:r>
                        <a:rPr kumimoji="1" lang="ja-JP" altLang="en-US" sz="1000" b="0" i="0" dirty="0" smtClean="0">
                          <a:solidFill>
                            <a:schemeClr val="bg1"/>
                          </a:solidFill>
                          <a:latin typeface="+mn-ea"/>
                          <a:ea typeface="+mn-ea"/>
                          <a:cs typeface="Meiryo UI" pitchFamily="50" charset="-128"/>
                        </a:rPr>
                        <a:t>お申し込み</a:t>
                      </a:r>
                      <a:r>
                        <a:rPr kumimoji="1" lang="ja-JP" altLang="en-US" sz="1000" b="0" i="0" dirty="0">
                          <a:solidFill>
                            <a:schemeClr val="bg1"/>
                          </a:solidFill>
                          <a:latin typeface="+mn-ea"/>
                          <a:ea typeface="+mn-ea"/>
                          <a:cs typeface="Meiryo UI" pitchFamily="50" charset="-128"/>
                        </a:rPr>
                        <a:t>時に選択</a:t>
                      </a:r>
                      <a:endParaRPr kumimoji="1" lang="en-US" altLang="ja-JP" sz="1000" b="0" i="0" dirty="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n-ea"/>
                          <a:ea typeface="+mn-ea"/>
                          <a:cs typeface="メイリオ" panose="020B0604030504040204" pitchFamily="50" charset="-128"/>
                        </a:rPr>
                        <a:t>①契約分類</a:t>
                      </a:r>
                      <a:r>
                        <a:rPr lang="ja-JP" altLang="en-US" sz="1200" dirty="0" smtClean="0">
                          <a:solidFill>
                            <a:schemeClr val="tx1"/>
                          </a:solidFill>
                          <a:latin typeface="+mn-ea"/>
                          <a:ea typeface="+mn-ea"/>
                          <a:cs typeface="メイリオ" panose="020B0604030504040204" pitchFamily="50" charset="-128"/>
                        </a:rPr>
                        <a:t>：掲載</a:t>
                      </a:r>
                      <a:endParaRPr lang="en-US" altLang="ja-JP" sz="1200" dirty="0">
                        <a:solidFill>
                          <a:schemeClr val="tx1"/>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n-ea"/>
                          <a:ea typeface="+mn-ea"/>
                          <a:cs typeface="メイリオ" panose="020B0604030504040204" pitchFamily="50" charset="-128"/>
                        </a:rPr>
                        <a:t>②契約サービス</a:t>
                      </a:r>
                      <a:r>
                        <a:rPr lang="ja-JP" altLang="en-US" sz="1200" dirty="0" smtClean="0">
                          <a:solidFill>
                            <a:schemeClr val="tx1"/>
                          </a:solidFill>
                          <a:latin typeface="+mn-ea"/>
                          <a:ea typeface="+mn-ea"/>
                          <a:cs typeface="メイリオ" panose="020B0604030504040204" pitchFamily="50" charset="-128"/>
                        </a:rPr>
                        <a:t>：</a:t>
                      </a:r>
                      <a:r>
                        <a:rPr lang="en-US" altLang="ja-JP" sz="1200" dirty="0" smtClean="0"/>
                        <a:t>【</a:t>
                      </a:r>
                      <a:r>
                        <a:rPr lang="ja-JP" altLang="en-US" sz="1200" dirty="0" smtClean="0"/>
                        <a:t>掲載</a:t>
                      </a:r>
                      <a:r>
                        <a:rPr lang="en-US" altLang="ja-JP" sz="1200" dirty="0" smtClean="0"/>
                        <a:t>】Yahoo! JAPAN SDGs</a:t>
                      </a:r>
                      <a:r>
                        <a:rPr lang="ja-JP" altLang="en-US" sz="1200" dirty="0" smtClean="0"/>
                        <a:t>　スポンサードコンテンツ</a:t>
                      </a:r>
                      <a:endParaRPr lang="en-US" altLang="ja-JP" sz="120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solidFill>
                          <a:latin typeface="+mn-ea"/>
                          <a:ea typeface="+mn-ea"/>
                          <a:cs typeface="メイリオ" panose="020B0604030504040204" pitchFamily="50" charset="-128"/>
                        </a:rPr>
                        <a:t>③契約サービス詳細：</a:t>
                      </a:r>
                      <a:r>
                        <a:rPr kumimoji="1" lang="en" altLang="ja-JP" sz="1200" b="0" i="0" kern="1200" dirty="0" smtClean="0">
                          <a:solidFill>
                            <a:schemeClr val="tx1"/>
                          </a:solidFill>
                          <a:effectLst/>
                          <a:latin typeface="+mn-lt"/>
                          <a:ea typeface="+mn-ea"/>
                          <a:cs typeface="+mn-cs"/>
                        </a:rPr>
                        <a:t>Yahoo! JAPAN SDGs</a:t>
                      </a:r>
                      <a:r>
                        <a:rPr kumimoji="1" lang="ja-JP" altLang="en" sz="1200" b="0" i="0" kern="1200" dirty="0" smtClean="0">
                          <a:solidFill>
                            <a:schemeClr val="tx1"/>
                          </a:solidFill>
                          <a:effectLst/>
                          <a:latin typeface="+mn-lt"/>
                          <a:ea typeface="+mn-ea"/>
                          <a:cs typeface="+mn-cs"/>
                        </a:rPr>
                        <a:t>　</a:t>
                      </a:r>
                      <a:r>
                        <a:rPr kumimoji="1" lang="ja-JP" altLang="en-US" sz="1200" b="0" i="0" kern="1200" dirty="0" smtClean="0">
                          <a:solidFill>
                            <a:schemeClr val="tx1"/>
                          </a:solidFill>
                          <a:effectLst/>
                          <a:latin typeface="+mn-lt"/>
                          <a:ea typeface="+mn-ea"/>
                          <a:cs typeface="+mn-cs"/>
                        </a:rPr>
                        <a:t>スポンサードコンテンツ</a:t>
                      </a:r>
                      <a:r>
                        <a:rPr kumimoji="1" lang="ja-JP" altLang="en-US" sz="1200" b="0" i="0" kern="1200" smtClean="0">
                          <a:solidFill>
                            <a:schemeClr val="tx1"/>
                          </a:solidFill>
                          <a:effectLst/>
                          <a:latin typeface="+mn-lt"/>
                          <a:ea typeface="+mn-ea"/>
                          <a:cs typeface="+mn-cs"/>
                        </a:rPr>
                        <a:t>　</a:t>
                      </a:r>
                      <a:r>
                        <a:rPr kumimoji="1" lang="ja-JP" altLang="en-US" sz="1200" b="0" i="0" kern="1200" smtClean="0">
                          <a:solidFill>
                            <a:schemeClr val="tx1"/>
                          </a:solidFill>
                          <a:effectLst/>
                          <a:latin typeface="+mn-lt"/>
                          <a:ea typeface="+mn-ea"/>
                          <a:cs typeface="+mn-cs"/>
                        </a:rPr>
                        <a:t>掲載延長費</a:t>
                      </a:r>
                      <a:endParaRPr lang="en-US" altLang="ja-JP" sz="1200" dirty="0">
                        <a:solidFill>
                          <a:schemeClr val="tx1"/>
                        </a:solidFill>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50405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料金</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b="0" i="0" u="none" strike="noStrike" kern="1200" cap="none" spc="0" normalizeH="0" baseline="0" noProof="0" dirty="0" smtClean="0">
                          <a:ln>
                            <a:noFill/>
                          </a:ln>
                          <a:solidFill>
                            <a:srgbClr val="000000"/>
                          </a:solidFill>
                          <a:effectLst/>
                          <a:uLnTx/>
                          <a:uFillTx/>
                          <a:latin typeface="+mn-lt"/>
                          <a:ea typeface="+mn-ea"/>
                          <a:cs typeface="+mn-cs"/>
                        </a:rPr>
                        <a:t>3,000</a:t>
                      </a:r>
                      <a:r>
                        <a:rPr kumimoji="1" lang="ja-JP" altLang="en-US" sz="1200" b="0" i="0" u="none" strike="noStrike" kern="1200" cap="none" spc="0" normalizeH="0" baseline="0" noProof="0" dirty="0" smtClean="0">
                          <a:ln>
                            <a:noFill/>
                          </a:ln>
                          <a:solidFill>
                            <a:srgbClr val="000000"/>
                          </a:solidFill>
                          <a:effectLst/>
                          <a:uLnTx/>
                          <a:uFillTx/>
                          <a:latin typeface="+mn-lt"/>
                          <a:ea typeface="+mn-ea"/>
                          <a:cs typeface="+mn-cs"/>
                        </a:rPr>
                        <a:t>円</a:t>
                      </a:r>
                      <a:r>
                        <a:rPr kumimoji="1" lang="en-US" altLang="ja-JP" sz="1200" b="0" i="0" u="none" strike="noStrike" kern="1200" cap="none" spc="0" normalizeH="0" baseline="0" noProof="0" dirty="0" smtClean="0">
                          <a:ln>
                            <a:noFill/>
                          </a:ln>
                          <a:solidFill>
                            <a:srgbClr val="000000"/>
                          </a:solidFill>
                          <a:effectLst/>
                          <a:uLnTx/>
                          <a:uFillTx/>
                          <a:latin typeface="+mn-lt"/>
                          <a:ea typeface="+mn-ea"/>
                          <a:cs typeface="+mn-cs"/>
                        </a:rPr>
                        <a:t>/</a:t>
                      </a:r>
                      <a:r>
                        <a:rPr kumimoji="1" lang="ja-JP" altLang="en-US" sz="1200" b="0" i="0" u="none" strike="noStrike" kern="1200" cap="none" spc="0" normalizeH="0" baseline="0" noProof="0" dirty="0" smtClean="0">
                          <a:ln>
                            <a:noFill/>
                          </a:ln>
                          <a:solidFill>
                            <a:srgbClr val="000000"/>
                          </a:solidFill>
                          <a:effectLst/>
                          <a:uLnTx/>
                          <a:uFillTx/>
                          <a:latin typeface="+mn-lt"/>
                          <a:ea typeface="+mn-ea"/>
                          <a:cs typeface="+mn-cs"/>
                        </a:rPr>
                        <a:t>日（ネット）／事前見積もり：不要／専用フォームからお申し込み</a:t>
                      </a:r>
                      <a:endParaRPr kumimoji="1" lang="en-US" altLang="ja-JP" sz="1200" b="0" i="0" u="none" strike="noStrike" kern="1200" cap="none" spc="0" normalizeH="0" baseline="0" noProof="0" dirty="0" smtClean="0">
                        <a:ln>
                          <a:noFill/>
                        </a:ln>
                        <a:solidFill>
                          <a:srgbClr val="000000"/>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smtClean="0">
                          <a:ln>
                            <a:noFill/>
                          </a:ln>
                          <a:solidFill>
                            <a:srgbClr val="000000"/>
                          </a:solidFill>
                          <a:effectLst/>
                          <a:uLnTx/>
                          <a:uFillTx/>
                          <a:latin typeface="+mn-lt"/>
                          <a:ea typeface="+mn-ea"/>
                          <a:cs typeface="メイリオ" panose="020B0604030504040204" pitchFamily="50" charset="-128"/>
                        </a:rPr>
                        <a:t>※</a:t>
                      </a:r>
                      <a:r>
                        <a:rPr kumimoji="1" lang="ja-JP" altLang="en-US" sz="1000" b="0" i="0" u="none" strike="noStrike" kern="1200" cap="none" spc="0" normalizeH="0" baseline="0" noProof="0" dirty="0" smtClean="0">
                          <a:ln>
                            <a:noFill/>
                          </a:ln>
                          <a:solidFill>
                            <a:srgbClr val="000000"/>
                          </a:solidFill>
                          <a:effectLst/>
                          <a:uLnTx/>
                          <a:uFillTx/>
                          <a:latin typeface="+mn-lt"/>
                          <a:ea typeface="+mn-ea"/>
                          <a:cs typeface="メイリオ" panose="020B0604030504040204" pitchFamily="50" charset="-128"/>
                        </a:rPr>
                        <a:t>ただし、広告誘導を追加購入いただく場合は無償となります</a:t>
                      </a:r>
                      <a:endParaRPr kumimoji="1" lang="en-US" altLang="ja-JP" sz="1000" b="0" i="0" u="none" strike="noStrike" kern="1200" cap="none" spc="0" normalizeH="0" baseline="0" noProof="0" dirty="0" smtClean="0">
                        <a:ln>
                          <a:noFill/>
                        </a:ln>
                        <a:solidFill>
                          <a:srgbClr val="000000"/>
                        </a:solidFill>
                        <a:effectLst/>
                        <a:uLnTx/>
                        <a:uFillTx/>
                        <a:latin typeface="+mn-lt"/>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72008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お申し込み</a:t>
                      </a:r>
                      <a:endParaRPr kumimoji="1" lang="en-US" altLang="ja-JP" sz="120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期限</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solidFill>
                          <a:effectLst/>
                          <a:uLnTx/>
                          <a:uFillTx/>
                          <a:latin typeface="+mn-ea"/>
                          <a:ea typeface="+mn-ea"/>
                        </a:rPr>
                        <a:t>原則として、掲載開始</a:t>
                      </a:r>
                      <a:r>
                        <a:rPr kumimoji="1" lang="ja-JP" altLang="en-US" sz="1200" b="0" u="none" strike="noStrike" kern="1200" cap="none" spc="0" normalizeH="0" baseline="0" noProof="0" dirty="0" smtClean="0">
                          <a:ln>
                            <a:noFill/>
                          </a:ln>
                          <a:solidFill>
                            <a:schemeClr val="tx1"/>
                          </a:solidFill>
                          <a:effectLst/>
                          <a:uLnTx/>
                          <a:uFillTx/>
                          <a:latin typeface="+mn-ea"/>
                          <a:ea typeface="+mn-ea"/>
                        </a:rPr>
                        <a:t>の</a:t>
                      </a:r>
                      <a:r>
                        <a:rPr kumimoji="1" lang="en-US" altLang="ja-JP" sz="1200" b="0" u="none" strike="noStrike" kern="1200" cap="none" spc="0" normalizeH="0" baseline="0" noProof="0" dirty="0" smtClean="0">
                          <a:ln>
                            <a:noFill/>
                          </a:ln>
                          <a:solidFill>
                            <a:schemeClr val="tx1"/>
                          </a:solidFill>
                          <a:effectLst/>
                          <a:uLnTx/>
                          <a:uFillTx/>
                          <a:latin typeface="+mn-lt"/>
                          <a:ea typeface="+mn-ea"/>
                        </a:rPr>
                        <a:t>2</a:t>
                      </a:r>
                      <a:r>
                        <a:rPr kumimoji="1" lang="ja-JP" altLang="en-US" sz="1200" b="0" u="none" strike="noStrike" kern="1200" cap="none" spc="0" normalizeH="0" baseline="0" noProof="0" dirty="0" smtClean="0">
                          <a:ln>
                            <a:noFill/>
                          </a:ln>
                          <a:solidFill>
                            <a:schemeClr val="tx1"/>
                          </a:solidFill>
                          <a:effectLst/>
                          <a:uLnTx/>
                          <a:uFillTx/>
                          <a:latin typeface="+mn-lt"/>
                          <a:ea typeface="+mn-ea"/>
                        </a:rPr>
                        <a:t>週間</a:t>
                      </a:r>
                      <a:r>
                        <a:rPr kumimoji="1" lang="ja-JP" altLang="en-US" sz="1200" b="0" u="none" strike="noStrike" kern="1200" cap="none" spc="0" normalizeH="0" baseline="0" noProof="0" dirty="0" smtClean="0">
                          <a:ln>
                            <a:noFill/>
                          </a:ln>
                          <a:solidFill>
                            <a:schemeClr val="tx1"/>
                          </a:solidFill>
                          <a:effectLst/>
                          <a:uLnTx/>
                          <a:uFillTx/>
                          <a:latin typeface="+mn-ea"/>
                          <a:ea typeface="+mn-ea"/>
                        </a:rPr>
                        <a:t>前</a:t>
                      </a:r>
                      <a:r>
                        <a:rPr kumimoji="1" lang="ja-JP" altLang="en-US" sz="1200" b="0" u="none" strike="noStrike" kern="1200" cap="none" spc="0" normalizeH="0" baseline="0" noProof="0" dirty="0">
                          <a:ln>
                            <a:noFill/>
                          </a:ln>
                          <a:solidFill>
                            <a:schemeClr val="tx1"/>
                          </a:solidFill>
                          <a:effectLst/>
                          <a:uLnTx/>
                          <a:uFillTx/>
                          <a:latin typeface="+mn-ea"/>
                          <a:ea typeface="+mn-ea"/>
                        </a:rPr>
                        <a:t>までにお申し込みください</a:t>
                      </a:r>
                      <a:endParaRPr kumimoji="1" lang="en-US" altLang="ja-JP" sz="120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smtClean="0">
                          <a:ln>
                            <a:noFill/>
                          </a:ln>
                          <a:solidFill>
                            <a:schemeClr val="tx1"/>
                          </a:solidFill>
                          <a:effectLst/>
                          <a:uLnTx/>
                          <a:uFillTx/>
                          <a:latin typeface="+mn-ea"/>
                          <a:ea typeface="+mn-ea"/>
                        </a:rPr>
                        <a:t>※</a:t>
                      </a:r>
                      <a:r>
                        <a:rPr kumimoji="1" lang="ja-JP" altLang="en-US" sz="1000" b="0" u="none" strike="noStrike" kern="1200" cap="none" spc="0" normalizeH="0" baseline="0" noProof="0" dirty="0">
                          <a:ln>
                            <a:noFill/>
                          </a:ln>
                          <a:solidFill>
                            <a:schemeClr val="tx1"/>
                          </a:solidFill>
                          <a:effectLst/>
                          <a:uLnTx/>
                          <a:uFillTx/>
                          <a:latin typeface="+mn-ea"/>
                          <a:ea typeface="+mn-ea"/>
                        </a:rPr>
                        <a:t>所定の方法によるお申し込み契約の成立後はキャンセルは不可と</a:t>
                      </a:r>
                      <a:r>
                        <a:rPr kumimoji="1" lang="ja-JP" altLang="en-US" sz="1000" b="0" u="none" strike="noStrike" kern="1200" cap="none" spc="0" normalizeH="0" baseline="0" noProof="0" dirty="0" smtClean="0">
                          <a:ln>
                            <a:noFill/>
                          </a:ln>
                          <a:solidFill>
                            <a:schemeClr val="tx1"/>
                          </a:solidFill>
                          <a:effectLst/>
                          <a:uLnTx/>
                          <a:uFillTx/>
                          <a:latin typeface="+mn-ea"/>
                          <a:ea typeface="+mn-ea"/>
                        </a:rPr>
                        <a:t>なります</a:t>
                      </a:r>
                      <a:endParaRPr kumimoji="1" lang="en-US" altLang="ja-JP" sz="1000" b="0" u="none" strike="noStrike" kern="1200" cap="none" spc="0" normalizeH="0" baseline="0" noProof="0" dirty="0">
                        <a:ln>
                          <a:noFill/>
                        </a:ln>
                        <a:solidFill>
                          <a:schemeClr val="tx1"/>
                        </a:solidFill>
                        <a:effectLst/>
                        <a:uLnTx/>
                        <a:uFillTx/>
                        <a:latin typeface="+mn-ea"/>
                        <a:ea typeface="+mn-ea"/>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7"/>
                  </a:ext>
                </a:extLst>
              </a:tr>
              <a:tr h="43204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dirty="0">
                          <a:solidFill>
                            <a:schemeClr val="bg1"/>
                          </a:solidFill>
                          <a:latin typeface="+mn-ea"/>
                          <a:ea typeface="+mn-ea"/>
                        </a:rPr>
                        <a:t>有効期限</a:t>
                      </a:r>
                      <a:endParaRPr kumimoji="1" lang="ja-JP" altLang="en-US" sz="1200" b="0" i="0" dirty="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schemeClr val="tx1"/>
                          </a:solidFill>
                          <a:latin typeface="+mn-ea"/>
                          <a:ea typeface="+mn-ea"/>
                          <a:cs typeface="Meiryo UI" panose="020B0604030504040204" pitchFamily="50" charset="-128"/>
                        </a:rPr>
                        <a:t>2023</a:t>
                      </a:r>
                      <a:r>
                        <a:rPr lang="ja-JP" altLang="en-US" sz="1200" dirty="0">
                          <a:solidFill>
                            <a:schemeClr val="tx1"/>
                          </a:solidFill>
                          <a:latin typeface="+mn-ea"/>
                          <a:ea typeface="+mn-ea"/>
                          <a:cs typeface="Meiryo UI" panose="020B0604030504040204" pitchFamily="50" charset="-128"/>
                        </a:rPr>
                        <a:t>年</a:t>
                      </a:r>
                      <a:r>
                        <a:rPr lang="en-US" altLang="ja-JP" sz="1200" dirty="0">
                          <a:solidFill>
                            <a:schemeClr val="tx1"/>
                          </a:solidFill>
                          <a:latin typeface="+mn-ea"/>
                          <a:ea typeface="+mn-ea"/>
                          <a:cs typeface="Meiryo UI" panose="020B0604030504040204" pitchFamily="50" charset="-128"/>
                        </a:rPr>
                        <a:t>3</a:t>
                      </a:r>
                      <a:r>
                        <a:rPr lang="ja-JP" altLang="en-US" sz="1200" dirty="0">
                          <a:solidFill>
                            <a:schemeClr val="tx1"/>
                          </a:solidFill>
                          <a:latin typeface="+mn-ea"/>
                          <a:ea typeface="+mn-ea"/>
                          <a:cs typeface="Meiryo UI" panose="020B0604030504040204" pitchFamily="50" charset="-128"/>
                        </a:rPr>
                        <a:t>月</a:t>
                      </a:r>
                      <a:r>
                        <a:rPr lang="en-US" altLang="ja-JP" sz="1200" dirty="0">
                          <a:solidFill>
                            <a:schemeClr val="tx1"/>
                          </a:solidFill>
                          <a:latin typeface="+mn-ea"/>
                          <a:ea typeface="+mn-ea"/>
                          <a:cs typeface="Meiryo UI" panose="020B0604030504040204" pitchFamily="50" charset="-128"/>
                        </a:rPr>
                        <a:t>31</a:t>
                      </a:r>
                      <a:r>
                        <a:rPr lang="ja-JP" altLang="en-US" sz="1200" dirty="0">
                          <a:solidFill>
                            <a:schemeClr val="tx1"/>
                          </a:solidFill>
                          <a:latin typeface="+mn-ea"/>
                          <a:ea typeface="+mn-ea"/>
                          <a:cs typeface="Meiryo UI" panose="020B0604030504040204" pitchFamily="50" charset="-128"/>
                        </a:rPr>
                        <a:t>日掲載終了分</a:t>
                      </a:r>
                      <a:endParaRPr lang="ja-JP" altLang="en-US" sz="1200" dirty="0">
                        <a:solidFill>
                          <a:schemeClr val="tx1"/>
                        </a:solidFill>
                        <a:latin typeface="+mn-ea"/>
                        <a:ea typeface="+mn-ea"/>
                        <a:cs typeface="Verdana"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50405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レポート項目</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1200" dirty="0" smtClean="0"/>
                        <a:t>PV</a:t>
                      </a:r>
                      <a:r>
                        <a:rPr lang="ja-JP" altLang="en" sz="1200" dirty="0" err="1"/>
                        <a:t>、</a:t>
                      </a:r>
                      <a:r>
                        <a:rPr lang="en" altLang="ja-JP" sz="1200" dirty="0"/>
                        <a:t>UB</a:t>
                      </a:r>
                      <a:r>
                        <a:rPr lang="ja-JP" altLang="en" sz="1200" dirty="0" err="1"/>
                        <a:t>、</a:t>
                      </a:r>
                      <a:r>
                        <a:rPr lang="ja-JP" altLang="en-US" sz="1200" dirty="0"/>
                        <a:t>ページ内リンクのクリック数、訪問者の性別・性別</a:t>
                      </a:r>
                      <a:r>
                        <a:rPr lang="en-US" altLang="ja-JP" sz="1200" dirty="0"/>
                        <a:t>×</a:t>
                      </a:r>
                      <a:r>
                        <a:rPr lang="ja-JP" altLang="en-US" sz="1200" dirty="0" smtClean="0"/>
                        <a:t>年齢層比率</a:t>
                      </a:r>
                      <a:endParaRPr lang="en-US" altLang="ja-JP" sz="1200" dirty="0">
                        <a:solidFill>
                          <a:schemeClr val="tx1"/>
                        </a:solidFill>
                        <a:latin typeface="+mn-lt"/>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mn-ea"/>
                          <a:ea typeface="+mn-ea"/>
                          <a:cs typeface="Verdana" pitchFamily="34" charset="0"/>
                        </a:rPr>
                        <a:t>※</a:t>
                      </a:r>
                      <a:r>
                        <a:rPr lang="ja-JP" altLang="en-US" sz="1000" dirty="0">
                          <a:solidFill>
                            <a:schemeClr val="tx1"/>
                          </a:solidFill>
                          <a:latin typeface="+mn-ea"/>
                          <a:ea typeface="+mn-ea"/>
                          <a:cs typeface="Verdana" pitchFamily="34" charset="0"/>
                        </a:rPr>
                        <a:t>掲載終了から</a:t>
                      </a:r>
                      <a:r>
                        <a:rPr lang="en-US" altLang="ja-JP" sz="1000" dirty="0">
                          <a:solidFill>
                            <a:schemeClr val="tx1"/>
                          </a:solidFill>
                          <a:latin typeface="+mn-ea"/>
                          <a:ea typeface="+mn-ea"/>
                          <a:cs typeface="Verdana" pitchFamily="34" charset="0"/>
                        </a:rPr>
                        <a:t>2</a:t>
                      </a:r>
                      <a:r>
                        <a:rPr lang="ja-JP" altLang="en-US" sz="1000" dirty="0">
                          <a:solidFill>
                            <a:schemeClr val="tx1"/>
                          </a:solidFill>
                          <a:latin typeface="+mn-ea"/>
                          <a:ea typeface="+mn-ea"/>
                          <a:cs typeface="Verdana" pitchFamily="34" charset="0"/>
                        </a:rPr>
                        <a:t>週間程度でご提出いたします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120150108"/>
                  </a:ext>
                </a:extLst>
              </a:tr>
            </a:tbl>
          </a:graphicData>
        </a:graphic>
      </p:graphicFrame>
      <p:sp>
        <p:nvSpPr>
          <p:cNvPr id="6" name="タイトル 1"/>
          <p:cNvSpPr txBox="1">
            <a:spLocks/>
          </p:cNvSpPr>
          <p:nvPr/>
        </p:nvSpPr>
        <p:spPr>
          <a:xfrm>
            <a:off x="3503712" y="1412776"/>
            <a:ext cx="9837401" cy="432048"/>
          </a:xfrm>
          <a:prstGeom prst="rect">
            <a:avLst/>
          </a:prstGeom>
        </p:spPr>
        <p:txBody>
          <a:bodyPr>
            <a:normAutofit fontScale="67500" lnSpcReduction="20000"/>
          </a:bodyPr>
          <a:lstStyle>
            <a:lvl1pPr algn="l" defTabSz="914423" rtl="0" eaLnBrk="1" latinLnBrk="0" hangingPunct="1">
              <a:spcBef>
                <a:spcPct val="0"/>
              </a:spcBef>
              <a:buNone/>
              <a:defRPr kumimoji="1" sz="4000" kern="1200">
                <a:solidFill>
                  <a:schemeClr val="tx1"/>
                </a:solidFill>
                <a:latin typeface="+mj-lt"/>
                <a:ea typeface="+mj-ea"/>
                <a:cs typeface="+mj-cs"/>
              </a:defRPr>
            </a:lvl1pPr>
          </a:lstStyle>
          <a:p>
            <a:endParaRPr lang="ja-JP" altLang="en-US" dirty="0"/>
          </a:p>
        </p:txBody>
      </p:sp>
      <p:sp>
        <p:nvSpPr>
          <p:cNvPr id="9" name="フッター プレースホルダー 1">
            <a:extLst>
              <a:ext uri="{FF2B5EF4-FFF2-40B4-BE49-F238E27FC236}">
                <a16:creationId xmlns:a16="http://schemas.microsoft.com/office/drawing/2014/main" id="{F68E63BF-8347-804E-98CC-9B3255287C87}"/>
              </a:ext>
            </a:extLst>
          </p:cNvPr>
          <p:cNvSpPr txBox="1">
            <a:spLocks/>
          </p:cNvSpPr>
          <p:nvPr/>
        </p:nvSpPr>
        <p:spPr>
          <a:xfrm>
            <a:off x="3827748" y="6597352"/>
            <a:ext cx="4536504" cy="216024"/>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sz="800" dirty="0">
                <a:solidFill>
                  <a:prstClr val="black"/>
                </a:solidFill>
              </a:rPr>
              <a:t>Copyright</a:t>
            </a:r>
            <a:r>
              <a:rPr lang="ja-JP" altLang="en-US" sz="800" dirty="0">
                <a:solidFill>
                  <a:prstClr val="black"/>
                </a:solidFill>
              </a:rPr>
              <a:t>（</a:t>
            </a:r>
            <a:r>
              <a:rPr lang="en-US" altLang="ja-JP" sz="800" dirty="0">
                <a:solidFill>
                  <a:prstClr val="black"/>
                </a:solidFill>
              </a:rPr>
              <a:t>C</a:t>
            </a:r>
            <a:r>
              <a:rPr lang="ja-JP" altLang="en-US" sz="800" dirty="0">
                <a:solidFill>
                  <a:prstClr val="black"/>
                </a:solidFill>
              </a:rPr>
              <a:t>）</a:t>
            </a:r>
            <a:r>
              <a:rPr lang="en-US" altLang="ja-JP" sz="800" dirty="0">
                <a:solidFill>
                  <a:prstClr val="black"/>
                </a:solidFill>
              </a:rPr>
              <a:t>2022 Yahoo Japan Corporation. All Rights Reserved. </a:t>
            </a:r>
            <a:r>
              <a:rPr lang="ja-JP" altLang="en-US" sz="800" dirty="0">
                <a:solidFill>
                  <a:prstClr val="black"/>
                </a:solidFill>
              </a:rPr>
              <a:t>無断引用・転載禁止</a:t>
            </a:r>
          </a:p>
        </p:txBody>
      </p:sp>
      <p:sp>
        <p:nvSpPr>
          <p:cNvPr id="8" name="タイトル 2"/>
          <p:cNvSpPr txBox="1">
            <a:spLocks/>
          </p:cNvSpPr>
          <p:nvPr/>
        </p:nvSpPr>
        <p:spPr>
          <a:xfrm>
            <a:off x="479376" y="260648"/>
            <a:ext cx="7992888" cy="432048"/>
          </a:xfrm>
          <a:prstGeom prst="rect">
            <a:avLst/>
          </a:prstGeom>
        </p:spPr>
        <p:txBody>
          <a:bodyPr vert="horz" lIns="91440" tIns="45720" rIns="91440" bIns="45720" rtlCol="0" anchor="ctr">
            <a:noAutofit/>
          </a:bodyPr>
          <a:lstStyle>
            <a:lvl1pPr algn="l" defTabSz="914423" rtl="0" eaLnBrk="1" latinLnBrk="0" hangingPunct="1">
              <a:spcBef>
                <a:spcPct val="0"/>
              </a:spcBef>
              <a:buNone/>
              <a:defRPr kumimoji="1" sz="2800" kern="1200">
                <a:solidFill>
                  <a:schemeClr val="tx1"/>
                </a:solidFill>
                <a:latin typeface="+mj-lt"/>
                <a:ea typeface="+mj-ea"/>
                <a:cs typeface="+mj-cs"/>
              </a:defRPr>
            </a:lvl1pPr>
          </a:lstStyle>
          <a:p>
            <a:r>
              <a:rPr lang="ja-JP" altLang="en-US" sz="2400" dirty="0" smtClean="0"/>
              <a:t>掲載期間の延長</a:t>
            </a:r>
            <a:endParaRPr lang="ja-JP" altLang="en-US" sz="2400" dirty="0"/>
          </a:p>
        </p:txBody>
      </p:sp>
      <p:sp>
        <p:nvSpPr>
          <p:cNvPr id="7" name="正方形/長方形 6">
            <a:extLst>
              <a:ext uri="{FF2B5EF4-FFF2-40B4-BE49-F238E27FC236}">
                <a16:creationId xmlns:a16="http://schemas.microsoft.com/office/drawing/2014/main" id="{BE02A836-7E7A-C44C-B1A3-4CC8CC668E51}"/>
              </a:ext>
            </a:extLst>
          </p:cNvPr>
          <p:cNvSpPr/>
          <p:nvPr/>
        </p:nvSpPr>
        <p:spPr>
          <a:xfrm>
            <a:off x="436566" y="1371260"/>
            <a:ext cx="10513168" cy="307777"/>
          </a:xfrm>
          <a:prstGeom prst="rect">
            <a:avLst/>
          </a:prstGeom>
        </p:spPr>
        <p:txBody>
          <a:bodyPr wrap="square">
            <a:spAutoFit/>
          </a:bodyPr>
          <a:lstStyle/>
          <a:p>
            <a:pPr fontAlgn="base"/>
            <a:r>
              <a:rPr lang="ja-JP" altLang="en-US" sz="1400" dirty="0" smtClean="0">
                <a:solidFill>
                  <a:srgbClr val="000000"/>
                </a:solidFill>
                <a:latin typeface="Meiryo UI" panose="020B0604030504040204" pitchFamily="34" charset="-128"/>
                <a:ea typeface="メイリオ" panose="020B0604030504040204" pitchFamily="34" charset="-128"/>
              </a:rPr>
              <a:t>スポンサードコンテンツ、スポンサードコンテンツ ライトとも、下記の通り掲載期間の延長が可能です。</a:t>
            </a:r>
            <a:endParaRPr lang="en-US" altLang="ja-JP" sz="1400" dirty="0">
              <a:solidFill>
                <a:srgbClr val="000000"/>
              </a:solidFill>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41257454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dirty="0"/>
          </a:p>
        </p:txBody>
      </p:sp>
      <p:sp>
        <p:nvSpPr>
          <p:cNvPr id="6" name="Text Box 1031"/>
          <p:cNvSpPr txBox="1">
            <a:spLocks noChangeArrowheads="1"/>
          </p:cNvSpPr>
          <p:nvPr/>
        </p:nvSpPr>
        <p:spPr bwMode="auto">
          <a:xfrm>
            <a:off x="479376" y="1037049"/>
            <a:ext cx="11305256"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base"/>
            <a:r>
              <a:rPr lang="ja-JP" altLang="ja-JP" sz="1200" dirty="0"/>
              <a:t>以下に該当する業種、商品・サービスにつきましては、</a:t>
            </a:r>
            <a:r>
              <a:rPr lang="en-US" altLang="ja-JP" sz="1200" dirty="0"/>
              <a:t>Yahoo! JAPAN SDGs</a:t>
            </a:r>
            <a:r>
              <a:rPr lang="ja-JP" altLang="ja-JP" sz="1200" dirty="0"/>
              <a:t> スポンサードコンテンツの実施は原則不可となります。</a:t>
            </a:r>
            <a:r>
              <a:rPr lang="en-US" altLang="ja-JP" sz="1200" dirty="0"/>
              <a:t>​</a:t>
            </a:r>
          </a:p>
          <a:p>
            <a:pPr fontAlgn="base"/>
            <a:r>
              <a:rPr lang="ja-JP" altLang="ja-JP" sz="1200" dirty="0"/>
              <a:t>ただし、以下に該当しない業種やサービスでも、取り上げるテーマ・活動等によっては実施いただけない場合がありますので、必ず事前に掲載可否を弊社にお問い合わせください。また、協賛社様のサイトが弊社の広告掲載基準を満たすことが実施の条件となります。</a:t>
            </a:r>
            <a:r>
              <a:rPr lang="en-US" altLang="ja-JP" sz="1200" dirty="0"/>
              <a:t>​</a:t>
            </a:r>
          </a:p>
          <a:p>
            <a:pPr fontAlgn="base"/>
            <a:r>
              <a:rPr lang="en-US" altLang="ja-JP" sz="1200" dirty="0"/>
              <a:t>​</a:t>
            </a:r>
          </a:p>
          <a:p>
            <a:pPr fontAlgn="base"/>
            <a:r>
              <a:rPr lang="ja-JP" altLang="ja-JP" sz="1200" dirty="0"/>
              <a:t>・消費者金融業（消費者向無担保貸金業）、商工ローン、手形割引、その他ハイリスク型の金融商品</a:t>
            </a:r>
            <a:r>
              <a:rPr lang="en-US" altLang="ja-JP" sz="1200" dirty="0"/>
              <a:t>​</a:t>
            </a:r>
          </a:p>
          <a:p>
            <a:pPr fontAlgn="base"/>
            <a:r>
              <a:rPr lang="ja-JP" altLang="ja-JP" sz="1200" dirty="0"/>
              <a:t>・パチンコ・パチスロの営業および機種、カジノ（企業広告含む）、ギャンブル</a:t>
            </a:r>
            <a:r>
              <a:rPr lang="en-US" altLang="ja-JP" sz="1200" dirty="0"/>
              <a:t>​</a:t>
            </a:r>
          </a:p>
          <a:p>
            <a:pPr fontAlgn="base"/>
            <a:r>
              <a:rPr lang="ja-JP" altLang="ja-JP" sz="1200" dirty="0"/>
              <a:t>・レーシック、美容整形・美容外科・美容皮膚科、その他医療機関全般</a:t>
            </a:r>
            <a:r>
              <a:rPr lang="en-US" altLang="ja-JP" sz="1200" dirty="0"/>
              <a:t>​</a:t>
            </a:r>
          </a:p>
          <a:p>
            <a:pPr fontAlgn="base"/>
            <a:r>
              <a:rPr lang="ja-JP" altLang="ja-JP" sz="1200" dirty="0"/>
              <a:t>・医療機関による保険外治療</a:t>
            </a:r>
            <a:r>
              <a:rPr lang="en-US" altLang="ja-JP" sz="1200" dirty="0"/>
              <a:t>​</a:t>
            </a:r>
          </a:p>
          <a:p>
            <a:pPr fontAlgn="base"/>
            <a:r>
              <a:rPr lang="ja-JP" altLang="ja-JP" sz="1200" dirty="0"/>
              <a:t>・美容エステティックサロン</a:t>
            </a:r>
            <a:r>
              <a:rPr lang="en-US" altLang="ja-JP" sz="1200" dirty="0"/>
              <a:t>​</a:t>
            </a:r>
          </a:p>
          <a:p>
            <a:pPr fontAlgn="base"/>
            <a:r>
              <a:rPr lang="ja-JP" altLang="ja-JP" sz="1200" dirty="0"/>
              <a:t>・あん摩業、マッサージ業、指圧業、はり業、きゅう業等</a:t>
            </a:r>
            <a:r>
              <a:rPr lang="en-US" altLang="ja-JP" sz="1200" dirty="0"/>
              <a:t>​</a:t>
            </a:r>
          </a:p>
          <a:p>
            <a:pPr fontAlgn="base"/>
            <a:r>
              <a:rPr lang="ja-JP" altLang="ja-JP" sz="1200" dirty="0"/>
              <a:t>・不妊治療</a:t>
            </a:r>
            <a:r>
              <a:rPr lang="en-US" altLang="ja-JP" sz="1200" dirty="0"/>
              <a:t>​</a:t>
            </a:r>
          </a:p>
          <a:p>
            <a:pPr fontAlgn="base"/>
            <a:r>
              <a:rPr lang="ja-JP" altLang="ja-JP" sz="1200" dirty="0"/>
              <a:t>・治験</a:t>
            </a:r>
            <a:r>
              <a:rPr lang="en-US" altLang="ja-JP" sz="1200" dirty="0"/>
              <a:t>​</a:t>
            </a:r>
          </a:p>
          <a:p>
            <a:pPr fontAlgn="base"/>
            <a:r>
              <a:rPr lang="ja-JP" altLang="ja-JP" sz="1200" dirty="0"/>
              <a:t>・</a:t>
            </a:r>
            <a:r>
              <a:rPr lang="en-US" altLang="ja-JP" sz="1200" dirty="0"/>
              <a:t>ED</a:t>
            </a:r>
            <a:r>
              <a:rPr lang="ja-JP" altLang="ja-JP" sz="1200" dirty="0"/>
              <a:t>（治療、医薬品、情報、啓蒙サイト等）</a:t>
            </a:r>
            <a:r>
              <a:rPr lang="en-US" altLang="ja-JP" sz="1200" dirty="0"/>
              <a:t>​</a:t>
            </a:r>
          </a:p>
          <a:p>
            <a:pPr fontAlgn="base"/>
            <a:r>
              <a:rPr lang="ja-JP" altLang="ja-JP" sz="1200" dirty="0"/>
              <a:t>・性的機能強化、改善を期待させる経口物</a:t>
            </a:r>
            <a:r>
              <a:rPr lang="en-US" altLang="ja-JP" sz="1200" dirty="0"/>
              <a:t>​</a:t>
            </a:r>
          </a:p>
          <a:p>
            <a:pPr fontAlgn="base"/>
            <a:r>
              <a:rPr lang="ja-JP" altLang="ja-JP" sz="1200" dirty="0"/>
              <a:t>・健康・美容食品、健康器具、健康雑貨その他商品やサービス</a:t>
            </a:r>
            <a:r>
              <a:rPr lang="en-US" altLang="ja-JP" sz="1200" dirty="0"/>
              <a:t>​</a:t>
            </a:r>
          </a:p>
          <a:p>
            <a:pPr fontAlgn="base"/>
            <a:r>
              <a:rPr lang="ja-JP" altLang="ja-JP" sz="1200" dirty="0"/>
              <a:t>・発毛、育毛・増毛効果を訴求する商品・サービス全般（医薬品の発毛・育毛剤は除く）、かつら</a:t>
            </a:r>
            <a:r>
              <a:rPr lang="en-US" altLang="ja-JP" sz="1200" dirty="0"/>
              <a:t>​</a:t>
            </a:r>
          </a:p>
          <a:p>
            <a:pPr fontAlgn="base"/>
            <a:r>
              <a:rPr lang="ja-JP" altLang="ja-JP" sz="1200" dirty="0"/>
              <a:t>・能力開発関連商品</a:t>
            </a:r>
            <a:r>
              <a:rPr lang="en-US" altLang="ja-JP" sz="1200" dirty="0"/>
              <a:t>​</a:t>
            </a:r>
          </a:p>
          <a:p>
            <a:pPr fontAlgn="base"/>
            <a:r>
              <a:rPr lang="ja-JP" altLang="ja-JP" sz="1200" dirty="0"/>
              <a:t>・占い</a:t>
            </a:r>
            <a:r>
              <a:rPr lang="en-US" altLang="ja-JP" sz="1200" dirty="0"/>
              <a:t>​</a:t>
            </a:r>
          </a:p>
          <a:p>
            <a:pPr fontAlgn="base"/>
            <a:r>
              <a:rPr lang="ja-JP" altLang="ja-JP" sz="1200" dirty="0"/>
              <a:t>・国家資格を有する業種（弁護士、司法書士、行政書士、弁理士、公認会計士、税理士）</a:t>
            </a:r>
            <a:r>
              <a:rPr lang="en-US" altLang="ja-JP" sz="1200" dirty="0"/>
              <a:t>​</a:t>
            </a:r>
          </a:p>
          <a:p>
            <a:pPr fontAlgn="base"/>
            <a:r>
              <a:rPr lang="ja-JP" altLang="ja-JP" sz="1200" dirty="0"/>
              <a:t>・法務、税務</a:t>
            </a:r>
            <a:r>
              <a:rPr lang="en-US" altLang="ja-JP" sz="1200" dirty="0"/>
              <a:t>​</a:t>
            </a:r>
          </a:p>
          <a:p>
            <a:pPr fontAlgn="base"/>
            <a:r>
              <a:rPr lang="ja-JP" altLang="ja-JP" sz="1200" dirty="0"/>
              <a:t>・探偵業</a:t>
            </a:r>
            <a:r>
              <a:rPr lang="en-US" altLang="ja-JP" sz="1200" dirty="0"/>
              <a:t>​</a:t>
            </a:r>
          </a:p>
          <a:p>
            <a:pPr fontAlgn="base"/>
            <a:r>
              <a:rPr lang="ja-JP" altLang="ja-JP" sz="1200" dirty="0"/>
              <a:t>・葬儀社、斎場、墓石販売</a:t>
            </a:r>
            <a:r>
              <a:rPr lang="en-US" altLang="ja-JP" sz="1200" dirty="0"/>
              <a:t>​</a:t>
            </a:r>
          </a:p>
          <a:p>
            <a:pPr fontAlgn="base"/>
            <a:r>
              <a:rPr lang="ja-JP" altLang="ja-JP" sz="1200" dirty="0"/>
              <a:t>・ナイトワーク求人</a:t>
            </a:r>
            <a:r>
              <a:rPr lang="en-US" altLang="ja-JP" sz="1200" dirty="0"/>
              <a:t>​</a:t>
            </a:r>
          </a:p>
          <a:p>
            <a:pPr fontAlgn="base"/>
            <a:r>
              <a:rPr lang="ja-JP" altLang="ja-JP" sz="1200" dirty="0"/>
              <a:t>・出会い系サイト、結婚紹介（インターネット異性紹介事業）</a:t>
            </a:r>
            <a:r>
              <a:rPr lang="en-US" altLang="ja-JP" sz="1200" dirty="0"/>
              <a:t>​</a:t>
            </a:r>
          </a:p>
          <a:p>
            <a:pPr fontAlgn="base"/>
            <a:r>
              <a:rPr lang="ja-JP" altLang="ja-JP" sz="1200" dirty="0"/>
              <a:t>・代理店募集、フランチャイズ、起業支援、経営セミナー</a:t>
            </a:r>
            <a:r>
              <a:rPr lang="en-US" altLang="ja-JP" sz="1200" dirty="0"/>
              <a:t>​</a:t>
            </a:r>
          </a:p>
          <a:p>
            <a:pPr fontAlgn="base"/>
            <a:r>
              <a:rPr lang="ja-JP" altLang="ja-JP" sz="1200" dirty="0"/>
              <a:t>・団体による意見広告</a:t>
            </a:r>
            <a:r>
              <a:rPr lang="en-US" altLang="ja-JP" sz="1200" dirty="0"/>
              <a:t>​</a:t>
            </a:r>
          </a:p>
          <a:p>
            <a:pPr fontAlgn="base"/>
            <a:r>
              <a:rPr lang="ja-JP" altLang="ja-JP" sz="1200" dirty="0"/>
              <a:t>・宗教団体、活動</a:t>
            </a:r>
            <a:endParaRPr lang="en-US" altLang="ja-JP" sz="1200" dirty="0"/>
          </a:p>
          <a:p>
            <a:pPr lvl="0">
              <a:spcBef>
                <a:spcPct val="0"/>
              </a:spcBef>
              <a:defRPr/>
            </a:pPr>
            <a:endParaRPr lang="en-US" altLang="zh-TW" sz="1200" dirty="0">
              <a:solidFill>
                <a:prstClr val="black"/>
              </a:solidFill>
            </a:endParaRPr>
          </a:p>
        </p:txBody>
      </p:sp>
      <p:sp>
        <p:nvSpPr>
          <p:cNvPr id="7" name="タイトル 2"/>
          <p:cNvSpPr txBox="1">
            <a:spLocks/>
          </p:cNvSpPr>
          <p:nvPr/>
        </p:nvSpPr>
        <p:spPr>
          <a:xfrm>
            <a:off x="479376" y="260648"/>
            <a:ext cx="7992888" cy="432048"/>
          </a:xfrm>
          <a:prstGeom prst="rect">
            <a:avLst/>
          </a:prstGeom>
        </p:spPr>
        <p:txBody>
          <a:bodyPr>
            <a:noAutofit/>
          </a:bodyPr>
          <a:lstStyle>
            <a:lvl1pPr algn="l" defTabSz="914423" rtl="0" eaLnBrk="1" latinLnBrk="0" hangingPunct="1">
              <a:spcBef>
                <a:spcPct val="0"/>
              </a:spcBef>
              <a:buNone/>
              <a:defRPr kumimoji="1" sz="4000" kern="1200">
                <a:solidFill>
                  <a:schemeClr val="tx1"/>
                </a:solidFill>
                <a:latin typeface="+mj-lt"/>
                <a:ea typeface="+mj-ea"/>
                <a:cs typeface="+mj-cs"/>
              </a:defRPr>
            </a:lvl1pPr>
          </a:lstStyle>
          <a:p>
            <a:r>
              <a:rPr lang="ja-JP" altLang="en-US" sz="2500"/>
              <a:t>販売</a:t>
            </a:r>
            <a:r>
              <a:rPr lang="ja-JP" altLang="en-US" sz="2500" dirty="0"/>
              <a:t>制限</a:t>
            </a:r>
          </a:p>
        </p:txBody>
      </p:sp>
      <p:sp>
        <p:nvSpPr>
          <p:cNvPr id="8" name="フッター プレースホルダー 2">
            <a:extLst>
              <a:ext uri="{FF2B5EF4-FFF2-40B4-BE49-F238E27FC236}">
                <a16:creationId xmlns:a16="http://schemas.microsoft.com/office/drawing/2014/main" id="{1C6CD523-FED6-6D4F-ADB0-1E80580B6B25}"/>
              </a:ext>
            </a:extLst>
          </p:cNvPr>
          <p:cNvSpPr txBox="1">
            <a:spLocks/>
          </p:cNvSpPr>
          <p:nvPr/>
        </p:nvSpPr>
        <p:spPr>
          <a:xfrm>
            <a:off x="3171367" y="6641976"/>
            <a:ext cx="5583390" cy="216024"/>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r>
              <a:rPr lang="en-US" altLang="ja-JP" sz="800" dirty="0">
                <a:solidFill>
                  <a:prstClr val="black"/>
                </a:solidFill>
              </a:rPr>
              <a:t>Copyright</a:t>
            </a:r>
            <a:r>
              <a:rPr lang="ja-JP" altLang="en-US" sz="800" dirty="0">
                <a:solidFill>
                  <a:prstClr val="black"/>
                </a:solidFill>
              </a:rPr>
              <a:t>（</a:t>
            </a:r>
            <a:r>
              <a:rPr lang="en-US" altLang="ja-JP" sz="800" dirty="0">
                <a:solidFill>
                  <a:prstClr val="black"/>
                </a:solidFill>
              </a:rPr>
              <a:t>C</a:t>
            </a:r>
            <a:r>
              <a:rPr lang="ja-JP" altLang="en-US" sz="800" dirty="0">
                <a:solidFill>
                  <a:prstClr val="black"/>
                </a:solidFill>
              </a:rPr>
              <a:t>）</a:t>
            </a:r>
            <a:r>
              <a:rPr lang="en-US" altLang="ja-JP" sz="800" dirty="0">
                <a:solidFill>
                  <a:prstClr val="black"/>
                </a:solidFill>
              </a:rPr>
              <a:t>2022 Yahoo Japan Corporation. All Rights Reserved. </a:t>
            </a:r>
            <a:r>
              <a:rPr lang="ja-JP" altLang="en-US" sz="800" dirty="0">
                <a:solidFill>
                  <a:prstClr val="black"/>
                </a:solidFill>
              </a:rPr>
              <a:t>無断引用・転載禁止</a:t>
            </a:r>
          </a:p>
        </p:txBody>
      </p:sp>
    </p:spTree>
    <p:extLst>
      <p:ext uri="{BB962C8B-B14F-4D97-AF65-F5344CB8AC3E}">
        <p14:creationId xmlns:p14="http://schemas.microsoft.com/office/powerpoint/2010/main" val="33214258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altLang="ja-JP" dirty="0"/>
              <a:t>3</a:t>
            </a:r>
            <a:r>
              <a:rPr kumimoji="1" lang="ja-JP" altLang="en-US"/>
              <a:t>．</a:t>
            </a:r>
            <a:r>
              <a:rPr kumimoji="1" lang="ja-JP" altLang="en-US" dirty="0"/>
              <a:t>お申し込み方法等</a:t>
            </a:r>
            <a:endParaRPr kumimoji="1" lang="ja-JP" altLang="en-US" sz="2400" dirty="0"/>
          </a:p>
        </p:txBody>
      </p:sp>
      <p:sp>
        <p:nvSpPr>
          <p:cNvPr id="3" name="フッター プレースホルダー 2"/>
          <p:cNvSpPr>
            <a:spLocks noGrp="1"/>
          </p:cNvSpPr>
          <p:nvPr>
            <p:ph type="ftr" sz="quarter" idx="10"/>
          </p:nvPr>
        </p:nvSpPr>
        <p:spPr/>
        <p:txBody>
          <a:bodyPr/>
          <a:lstStyle/>
          <a:p>
            <a:pPr>
              <a:defRPr/>
            </a:pPr>
            <a:r>
              <a:rPr lang="en" dirty="0"/>
              <a:t>© 2022 Yahoo Japan Corporation All rights reserved.</a:t>
            </a:r>
          </a:p>
        </p:txBody>
      </p:sp>
      <p:sp>
        <p:nvSpPr>
          <p:cNvPr id="4" name="正方形/長方形 3"/>
          <p:cNvSpPr/>
          <p:nvPr/>
        </p:nvSpPr>
        <p:spPr>
          <a:xfrm>
            <a:off x="811456" y="2365429"/>
            <a:ext cx="10441160" cy="461665"/>
          </a:xfrm>
          <a:prstGeom prst="rect">
            <a:avLst/>
          </a:prstGeom>
        </p:spPr>
        <p:txBody>
          <a:bodyPr wrap="square">
            <a:spAutoFit/>
          </a:bodyPr>
          <a:lstStyle/>
          <a:p>
            <a:r>
              <a:rPr lang="ja-JP" altLang="en-US" sz="2400" dirty="0">
                <a:latin typeface="+mn-ea"/>
              </a:rPr>
              <a:t>お申し込み方法、注意事項等をご参照ください</a:t>
            </a:r>
          </a:p>
        </p:txBody>
      </p:sp>
    </p:spTree>
    <p:extLst>
      <p:ext uri="{BB962C8B-B14F-4D97-AF65-F5344CB8AC3E}">
        <p14:creationId xmlns:p14="http://schemas.microsoft.com/office/powerpoint/2010/main" val="34430040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19</a:t>
            </a:fld>
            <a:endParaRPr lang="ja-JP" altLang="en-US" dirty="0"/>
          </a:p>
        </p:txBody>
      </p:sp>
      <p:sp>
        <p:nvSpPr>
          <p:cNvPr id="26" name="正方形/長方形 25"/>
          <p:cNvSpPr/>
          <p:nvPr/>
        </p:nvSpPr>
        <p:spPr>
          <a:xfrm>
            <a:off x="551384" y="1052736"/>
            <a:ext cx="11089232" cy="1015663"/>
          </a:xfrm>
          <a:prstGeom prst="rect">
            <a:avLst/>
          </a:prstGeom>
        </p:spPr>
        <p:txBody>
          <a:bodyPr wrap="square">
            <a:spAutoFit/>
          </a:bodyPr>
          <a:lstStyle/>
          <a:p>
            <a:r>
              <a:rPr lang="en-US" altLang="ja-JP" sz="2000" u="sng" dirty="0"/>
              <a:t>Yahoo! JAPAN SDGs</a:t>
            </a:r>
            <a:r>
              <a:rPr lang="ja-JP" altLang="en-US" sz="1400" u="sng" dirty="0"/>
              <a:t>　</a:t>
            </a:r>
            <a:r>
              <a:rPr lang="ja-JP" altLang="en-US" sz="2000" u="sng" dirty="0"/>
              <a:t>スポンサードコンテンツ</a:t>
            </a:r>
            <a:r>
              <a:rPr lang="en-US" altLang="ja-JP" sz="2000" u="sng" dirty="0"/>
              <a:t>/</a:t>
            </a:r>
            <a:r>
              <a:rPr lang="ja-JP" altLang="en-US" sz="2000" u="sng" dirty="0"/>
              <a:t>スポンサードコンテンツ　ライト</a:t>
            </a:r>
            <a:r>
              <a:rPr lang="en-US" altLang="ja-JP" sz="2000" u="sng" dirty="0"/>
              <a:t> </a:t>
            </a:r>
            <a:r>
              <a:rPr lang="ja-JP" altLang="en-US" sz="2000" dirty="0" err="1"/>
              <a:t>への</a:t>
            </a:r>
            <a:r>
              <a:rPr lang="ja-JP" altLang="en-US" sz="2000" dirty="0"/>
              <a:t>協賛を</a:t>
            </a:r>
            <a:endParaRPr lang="en-US" altLang="ja-JP" sz="2000" dirty="0"/>
          </a:p>
          <a:p>
            <a:r>
              <a:rPr lang="ja-JP" altLang="en-US" sz="2000" dirty="0"/>
              <a:t>ご希望の場合は、弊社担当営業または</a:t>
            </a:r>
            <a:r>
              <a:rPr lang="en-US" altLang="ja-JP" sz="2000" dirty="0"/>
              <a:t>Yahoo!</a:t>
            </a:r>
            <a:r>
              <a:rPr lang="ja-JP" altLang="en-US" sz="2000" dirty="0"/>
              <a:t>広告パートナーサポート宛に以下の項目を</a:t>
            </a:r>
            <a:endParaRPr lang="en-US" altLang="ja-JP" sz="2000" dirty="0"/>
          </a:p>
          <a:p>
            <a:r>
              <a:rPr lang="ja-JP" altLang="en-US" sz="2000" dirty="0"/>
              <a:t>ご連絡ください。回答まで最大5営業日いただきます。</a:t>
            </a:r>
            <a:endParaRPr lang="en-US" altLang="ja-JP" sz="2000" dirty="0"/>
          </a:p>
        </p:txBody>
      </p:sp>
      <p:sp>
        <p:nvSpPr>
          <p:cNvPr id="14" name="正方形/長方形 13"/>
          <p:cNvSpPr/>
          <p:nvPr/>
        </p:nvSpPr>
        <p:spPr>
          <a:xfrm>
            <a:off x="767408" y="2412727"/>
            <a:ext cx="9937104" cy="3600986"/>
          </a:xfrm>
          <a:prstGeom prst="rect">
            <a:avLst/>
          </a:prstGeom>
        </p:spPr>
        <p:txBody>
          <a:bodyPr wrap="square">
            <a:spAutoFit/>
          </a:bodyPr>
          <a:lstStyle/>
          <a:p>
            <a:r>
              <a:rPr lang="ja-JP" altLang="en-US" sz="2000" u="sng" dirty="0"/>
              <a:t>▼ご連絡いただきたい項目</a:t>
            </a:r>
            <a:endParaRPr lang="en-US" altLang="ja-JP" sz="2000" u="sng" dirty="0"/>
          </a:p>
          <a:p>
            <a:endParaRPr lang="en-US" altLang="ja-JP" sz="1600" dirty="0"/>
          </a:p>
          <a:p>
            <a:pPr marL="171450" lvl="0" indent="-171450">
              <a:buFont typeface="Arial" panose="020B0604020202020204" pitchFamily="34" charset="0"/>
              <a:buChar char="•"/>
            </a:pPr>
            <a:r>
              <a:rPr lang="ja-JP" altLang="en-US" sz="1600" dirty="0">
                <a:solidFill>
                  <a:srgbClr val="000000"/>
                </a:solidFill>
              </a:rPr>
              <a:t>広告商品：Yahoo! </a:t>
            </a:r>
            <a:r>
              <a:rPr lang="en-US" altLang="ja-JP" sz="1600" dirty="0">
                <a:solidFill>
                  <a:srgbClr val="000000"/>
                </a:solidFill>
              </a:rPr>
              <a:t>JAPAN SDGs</a:t>
            </a:r>
            <a:r>
              <a:rPr lang="ja-JP" altLang="en-US" sz="1600" dirty="0">
                <a:solidFill>
                  <a:srgbClr val="000000"/>
                </a:solidFill>
              </a:rPr>
              <a:t>　スポンサードコンテンツ</a:t>
            </a:r>
            <a:r>
              <a:rPr lang="en-US" altLang="ja-JP" sz="1600" dirty="0">
                <a:solidFill>
                  <a:srgbClr val="000000"/>
                </a:solidFill>
              </a:rPr>
              <a:t>/</a:t>
            </a:r>
            <a:r>
              <a:rPr lang="ja-JP" altLang="en-US" sz="1600" dirty="0">
                <a:solidFill>
                  <a:srgbClr val="000000"/>
                </a:solidFill>
              </a:rPr>
              <a:t>スポンサードコンテンツ　ライト</a:t>
            </a:r>
          </a:p>
          <a:p>
            <a:pPr marL="171450" lvl="0" indent="-171450">
              <a:buFont typeface="Arial" panose="020B0604020202020204" pitchFamily="34" charset="0"/>
              <a:buChar char="•"/>
            </a:pPr>
            <a:r>
              <a:rPr lang="ja-JP" altLang="en-US" sz="1600" dirty="0">
                <a:solidFill>
                  <a:srgbClr val="000000"/>
                </a:solidFill>
              </a:rPr>
              <a:t>広告主：</a:t>
            </a:r>
            <a:endParaRPr lang="en-US" altLang="ja-JP" sz="1600" dirty="0">
              <a:solidFill>
                <a:srgbClr val="000000"/>
              </a:solidFill>
            </a:endParaRPr>
          </a:p>
          <a:p>
            <a:pPr marL="171450" lvl="0" indent="-171450">
              <a:buFont typeface="Arial" panose="020B0604020202020204" pitchFamily="34" charset="0"/>
              <a:buChar char="•"/>
            </a:pPr>
            <a:r>
              <a:rPr lang="ja-JP" altLang="en-US" sz="1600" dirty="0">
                <a:solidFill>
                  <a:srgbClr val="000000"/>
                </a:solidFill>
              </a:rPr>
              <a:t>プロモーション商品・内容：</a:t>
            </a:r>
            <a:endParaRPr lang="en-US" altLang="ja-JP" sz="1600" dirty="0">
              <a:solidFill>
                <a:srgbClr val="000000"/>
              </a:solidFill>
            </a:endParaRPr>
          </a:p>
          <a:p>
            <a:pPr marL="171450" lvl="0" indent="-171450">
              <a:buFont typeface="Arial" panose="020B0604020202020204" pitchFamily="34" charset="0"/>
              <a:buChar char="•"/>
            </a:pPr>
            <a:r>
              <a:rPr lang="ja-JP" altLang="en-US" sz="1600" dirty="0">
                <a:solidFill>
                  <a:srgbClr val="000000"/>
                </a:solidFill>
              </a:rPr>
              <a:t>リンク先</a:t>
            </a:r>
            <a:r>
              <a:rPr lang="en-US" altLang="ja-JP" sz="1600" dirty="0">
                <a:solidFill>
                  <a:srgbClr val="000000"/>
                </a:solidFill>
              </a:rPr>
              <a:t>URL:</a:t>
            </a:r>
            <a:endParaRPr lang="ja-JP" altLang="en-US" sz="1600" dirty="0">
              <a:solidFill>
                <a:srgbClr val="000000"/>
              </a:solidFill>
            </a:endParaRPr>
          </a:p>
          <a:p>
            <a:pPr marL="171450" lvl="0" indent="-171450">
              <a:buFont typeface="Arial" panose="020B0604020202020204" pitchFamily="34" charset="0"/>
              <a:buChar char="•"/>
            </a:pPr>
            <a:r>
              <a:rPr lang="ja-JP" altLang="en-US" sz="1600" dirty="0">
                <a:solidFill>
                  <a:srgbClr val="000000"/>
                </a:solidFill>
              </a:rPr>
              <a:t>ヤフー営業担当者：</a:t>
            </a:r>
          </a:p>
          <a:p>
            <a:pPr marL="171450" lvl="0" indent="-171450">
              <a:buFont typeface="Arial" panose="020B0604020202020204" pitchFamily="34" charset="0"/>
              <a:buChar char="•"/>
            </a:pPr>
            <a:r>
              <a:rPr lang="ja-JP" altLang="en-US" sz="1600" dirty="0">
                <a:solidFill>
                  <a:srgbClr val="000000"/>
                </a:solidFill>
              </a:rPr>
              <a:t>代理店：</a:t>
            </a:r>
            <a:endParaRPr lang="en-US" altLang="ja-JP" sz="1600" dirty="0">
              <a:solidFill>
                <a:srgbClr val="000000"/>
              </a:solidFill>
            </a:endParaRPr>
          </a:p>
          <a:p>
            <a:pPr marL="171450" lvl="0" indent="-171450">
              <a:buFont typeface="Arial" panose="020B0604020202020204" pitchFamily="34" charset="0"/>
              <a:buChar char="•"/>
            </a:pPr>
            <a:r>
              <a:rPr lang="ja-JP" altLang="en-US" sz="1600" dirty="0">
                <a:solidFill>
                  <a:srgbClr val="000000"/>
                </a:solidFill>
              </a:rPr>
              <a:t>予約型対応アカウント</a:t>
            </a:r>
            <a:r>
              <a:rPr lang="en-US" altLang="ja-JP" sz="1600" dirty="0">
                <a:solidFill>
                  <a:srgbClr val="000000"/>
                </a:solidFill>
              </a:rPr>
              <a:t>ID</a:t>
            </a:r>
            <a:r>
              <a:rPr lang="ja-JP" altLang="en-US" sz="1600" dirty="0">
                <a:solidFill>
                  <a:srgbClr val="000000"/>
                </a:solidFill>
              </a:rPr>
              <a:t>（用意があれば）：</a:t>
            </a:r>
          </a:p>
          <a:p>
            <a:pPr marL="171450" lvl="0" indent="-171450">
              <a:buFont typeface="Arial" panose="020B0604020202020204" pitchFamily="34" charset="0"/>
              <a:buChar char="•"/>
            </a:pPr>
            <a:r>
              <a:rPr lang="ja-JP" altLang="en-US" sz="1600" dirty="0">
                <a:solidFill>
                  <a:srgbClr val="000000"/>
                </a:solidFill>
              </a:rPr>
              <a:t>プラン名：</a:t>
            </a:r>
            <a:endParaRPr lang="en-US" altLang="ja-JP" sz="1600" dirty="0">
              <a:solidFill>
                <a:srgbClr val="000000"/>
              </a:solidFill>
            </a:endParaRPr>
          </a:p>
          <a:p>
            <a:pPr marL="171450" lvl="0" indent="-171450">
              <a:buFont typeface="Arial" panose="020B0604020202020204" pitchFamily="34" charset="0"/>
              <a:buChar char="•"/>
            </a:pPr>
            <a:r>
              <a:rPr lang="ja-JP" altLang="en-US" sz="1600" dirty="0">
                <a:solidFill>
                  <a:srgbClr val="000000"/>
                </a:solidFill>
              </a:rPr>
              <a:t>金額：</a:t>
            </a:r>
          </a:p>
          <a:p>
            <a:pPr marL="171450" lvl="0" indent="-171450">
              <a:buFont typeface="Arial" panose="020B0604020202020204" pitchFamily="34" charset="0"/>
              <a:buChar char="•"/>
            </a:pPr>
            <a:r>
              <a:rPr lang="ja-JP" altLang="en-US" sz="1600" dirty="0">
                <a:solidFill>
                  <a:srgbClr val="000000"/>
                </a:solidFill>
              </a:rPr>
              <a:t>スポンサードコンテンツで実現したいこと</a:t>
            </a:r>
            <a:r>
              <a:rPr lang="ja-JP" altLang="en-US" sz="1200" dirty="0">
                <a:solidFill>
                  <a:srgbClr val="000000"/>
                </a:solidFill>
              </a:rPr>
              <a:t>（コンテンツイメージなど）</a:t>
            </a:r>
            <a:r>
              <a:rPr lang="ja-JP" altLang="en-US" sz="1600" dirty="0">
                <a:solidFill>
                  <a:srgbClr val="000000"/>
                </a:solidFill>
              </a:rPr>
              <a:t>：</a:t>
            </a:r>
            <a:endParaRPr lang="en-US" altLang="ja-JP" sz="1400" dirty="0">
              <a:solidFill>
                <a:srgbClr val="000000"/>
              </a:solidFill>
            </a:endParaRPr>
          </a:p>
          <a:p>
            <a:pPr marL="171450" lvl="0" indent="-171450">
              <a:buFont typeface="Arial" panose="020B0604020202020204" pitchFamily="34" charset="0"/>
              <a:buChar char="•"/>
            </a:pPr>
            <a:r>
              <a:rPr lang="ja-JP" altLang="en-US" sz="1600" dirty="0">
                <a:solidFill>
                  <a:srgbClr val="000000"/>
                </a:solidFill>
              </a:rPr>
              <a:t>懸念点：</a:t>
            </a:r>
          </a:p>
          <a:p>
            <a:pPr marL="171450" lvl="0" indent="-171450">
              <a:buFont typeface="Arial" panose="020B0604020202020204" pitchFamily="34" charset="0"/>
              <a:buChar char="•"/>
            </a:pPr>
            <a:r>
              <a:rPr lang="ja-JP" altLang="en-US" sz="1600" dirty="0">
                <a:solidFill>
                  <a:srgbClr val="000000"/>
                </a:solidFill>
              </a:rPr>
              <a:t>備考：</a:t>
            </a:r>
            <a:endParaRPr lang="en-US" altLang="ja-JP" sz="1600" dirty="0">
              <a:solidFill>
                <a:srgbClr val="000000"/>
              </a:solidFill>
            </a:endParaRPr>
          </a:p>
        </p:txBody>
      </p:sp>
      <p:sp>
        <p:nvSpPr>
          <p:cNvPr id="7" name="タイトル 2"/>
          <p:cNvSpPr txBox="1">
            <a:spLocks/>
          </p:cNvSpPr>
          <p:nvPr/>
        </p:nvSpPr>
        <p:spPr>
          <a:xfrm>
            <a:off x="479376" y="260648"/>
            <a:ext cx="7992888" cy="432048"/>
          </a:xfrm>
          <a:prstGeom prst="rect">
            <a:avLst/>
          </a:prstGeom>
        </p:spPr>
        <p:txBody>
          <a:bodyPr>
            <a:noAutofit/>
          </a:bodyPr>
          <a:lstStyle>
            <a:lvl1pPr algn="l" defTabSz="914423" rtl="0" eaLnBrk="1" latinLnBrk="0" hangingPunct="1">
              <a:spcBef>
                <a:spcPct val="0"/>
              </a:spcBef>
              <a:buNone/>
              <a:defRPr kumimoji="1" sz="4000" kern="1200">
                <a:solidFill>
                  <a:schemeClr val="tx1"/>
                </a:solidFill>
                <a:latin typeface="+mj-lt"/>
                <a:ea typeface="+mj-ea"/>
                <a:cs typeface="+mj-cs"/>
              </a:defRPr>
            </a:lvl1pPr>
          </a:lstStyle>
          <a:p>
            <a:r>
              <a:rPr lang="ja-JP" altLang="en-US" sz="2500" dirty="0"/>
              <a:t>協賛可否の問い合わせフロー</a:t>
            </a:r>
          </a:p>
        </p:txBody>
      </p:sp>
      <p:sp>
        <p:nvSpPr>
          <p:cNvPr id="6" name="フッター プレースホルダー 1">
            <a:extLst>
              <a:ext uri="{FF2B5EF4-FFF2-40B4-BE49-F238E27FC236}">
                <a16:creationId xmlns:a16="http://schemas.microsoft.com/office/drawing/2014/main" id="{8F318A68-505A-3446-B2A3-69CF53FCA7FE}"/>
              </a:ext>
            </a:extLst>
          </p:cNvPr>
          <p:cNvSpPr txBox="1">
            <a:spLocks/>
          </p:cNvSpPr>
          <p:nvPr/>
        </p:nvSpPr>
        <p:spPr>
          <a:xfrm>
            <a:off x="3827748" y="6597352"/>
            <a:ext cx="4536504" cy="216024"/>
          </a:xfrm>
          <a:prstGeom prst="rect">
            <a:avLst/>
          </a:prstGeom>
        </p:spPr>
        <p:txBody>
          <a:bodyPr vert="horz" lIns="91440" tIns="45720" rIns="91440" bIns="45720" rtlCol="0" anchor="ctr"/>
          <a:lstStyle>
            <a:defPPr>
              <a:defRPr lang="ja-JP"/>
            </a:defPPr>
            <a:lvl1pPr marL="0" marR="0" indent="0" algn="r" defTabSz="914400" rtl="0" eaLnBrk="1" fontAlgn="auto" latinLnBrk="0" hangingPunct="1">
              <a:lnSpc>
                <a:spcPct val="100000"/>
              </a:lnSpc>
              <a:spcBef>
                <a:spcPts val="0"/>
              </a:spcBef>
              <a:spcAft>
                <a:spcPts val="0"/>
              </a:spcAft>
              <a:buClrTx/>
              <a:buSzTx/>
              <a:buFontTx/>
              <a:buNone/>
              <a:tabLst/>
              <a:defRPr kumimoji="1" lang="en-US" altLang="ja-JP" sz="800" b="0" i="0" kern="1200" baseline="0" smtClean="0">
                <a:solidFill>
                  <a:schemeClr val="accent2"/>
                </a:solidFill>
                <a:effectLst/>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 dirty="0">
                <a:solidFill>
                  <a:prstClr val="black"/>
                </a:solidFill>
              </a:rPr>
              <a:t>Copyright</a:t>
            </a:r>
            <a:r>
              <a:rPr lang="ja-JP" altLang="en" dirty="0">
                <a:solidFill>
                  <a:prstClr val="black"/>
                </a:solidFill>
              </a:rPr>
              <a:t>（</a:t>
            </a:r>
            <a:r>
              <a:rPr lang="en" dirty="0">
                <a:solidFill>
                  <a:prstClr val="black"/>
                </a:solidFill>
              </a:rPr>
              <a:t>C</a:t>
            </a:r>
            <a:r>
              <a:rPr lang="ja-JP" altLang="en" dirty="0">
                <a:solidFill>
                  <a:prstClr val="black"/>
                </a:solidFill>
              </a:rPr>
              <a:t>）</a:t>
            </a:r>
            <a:r>
              <a:rPr lang="en" dirty="0">
                <a:solidFill>
                  <a:prstClr val="black"/>
                </a:solidFill>
              </a:rPr>
              <a:t>2022 Yahoo Japan Corporation. All Rights Reserved. </a:t>
            </a:r>
            <a:r>
              <a:rPr lang="ja-JP" altLang="en-US" dirty="0">
                <a:solidFill>
                  <a:prstClr val="black"/>
                </a:solidFill>
              </a:rPr>
              <a:t>無断引用・転載禁止</a:t>
            </a:r>
          </a:p>
        </p:txBody>
      </p:sp>
    </p:spTree>
    <p:extLst>
      <p:ext uri="{BB962C8B-B14F-4D97-AF65-F5344CB8AC3E}">
        <p14:creationId xmlns:p14="http://schemas.microsoft.com/office/powerpoint/2010/main" val="37748189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フッター プレースホルダー 2"/>
          <p:cNvSpPr>
            <a:spLocks noGrp="1"/>
          </p:cNvSpPr>
          <p:nvPr>
            <p:ph type="ftr" sz="quarter" idx="10"/>
          </p:nvPr>
        </p:nvSpPr>
        <p:spPr/>
        <p:txBody>
          <a:bodyPr/>
          <a:lstStyle/>
          <a:p>
            <a:pPr>
              <a:defRPr/>
            </a:pPr>
            <a:r>
              <a:rPr lang="en" dirty="0"/>
              <a:t>© 2022 Yahoo Japan Corporation All rights reserved.</a:t>
            </a:r>
          </a:p>
        </p:txBody>
      </p:sp>
      <p:sp>
        <p:nvSpPr>
          <p:cNvPr id="4" name="正方形/長方形 3"/>
          <p:cNvSpPr/>
          <p:nvPr/>
        </p:nvSpPr>
        <p:spPr>
          <a:xfrm>
            <a:off x="1631504" y="1196752"/>
            <a:ext cx="2880320" cy="57713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ja-JP" altLang="en-US" sz="2400" dirty="0">
              <a:solidFill>
                <a:schemeClr val="tx1"/>
              </a:solidFill>
            </a:endParaRPr>
          </a:p>
        </p:txBody>
      </p:sp>
      <p:sp>
        <p:nvSpPr>
          <p:cNvPr id="7" name="タイトル 1">
            <a:extLst>
              <a:ext uri="{FF2B5EF4-FFF2-40B4-BE49-F238E27FC236}">
                <a16:creationId xmlns:a16="http://schemas.microsoft.com/office/drawing/2014/main" id="{1D43599E-2968-8A4C-8E4F-11A235ECB0B2}"/>
              </a:ext>
            </a:extLst>
          </p:cNvPr>
          <p:cNvSpPr txBox="1">
            <a:spLocks/>
          </p:cNvSpPr>
          <p:nvPr/>
        </p:nvSpPr>
        <p:spPr>
          <a:xfrm>
            <a:off x="760258" y="1477883"/>
            <a:ext cx="10671484" cy="1504516"/>
          </a:xfrm>
          <a:prstGeom prst="rect">
            <a:avLst/>
          </a:prstGeom>
        </p:spPr>
        <p:txBody>
          <a:bodyPr vert="horz" lIns="91440" tIns="45720" rIns="91440" bIns="45720" rtlCol="0" anchor="ctr">
            <a:noAutofit/>
          </a:bodyPr>
          <a:lstStyle>
            <a:lvl1pPr algn="l" defTabSz="914423" rtl="0" eaLnBrk="1" latinLnBrk="0" hangingPunct="1">
              <a:lnSpc>
                <a:spcPts val="5400"/>
              </a:lnSpc>
              <a:spcBef>
                <a:spcPct val="0"/>
              </a:spcBef>
              <a:buNone/>
              <a:defRPr kumimoji="1" sz="4000" kern="1200">
                <a:solidFill>
                  <a:schemeClr val="tx1"/>
                </a:solidFill>
                <a:latin typeface="+mj-lt"/>
                <a:ea typeface="+mj-ea"/>
                <a:cs typeface="+mj-cs"/>
              </a:defRPr>
            </a:lvl1pPr>
          </a:lstStyle>
          <a:p>
            <a:r>
              <a:rPr lang="en-US" altLang="ja-JP" dirty="0"/>
              <a:t>1.Yahoo! JAPAN SDGs </a:t>
            </a:r>
            <a:r>
              <a:rPr lang="ja-JP" altLang="en-US"/>
              <a:t>メディア概要</a:t>
            </a:r>
            <a:endParaRPr lang="ja-JP" altLang="en-US" dirty="0"/>
          </a:p>
        </p:txBody>
      </p:sp>
    </p:spTree>
    <p:extLst>
      <p:ext uri="{BB962C8B-B14F-4D97-AF65-F5344CB8AC3E}">
        <p14:creationId xmlns:p14="http://schemas.microsoft.com/office/powerpoint/2010/main" val="18416657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20</a:t>
            </a:fld>
            <a:endParaRPr lang="ja-JP" altLang="en-US" dirty="0"/>
          </a:p>
        </p:txBody>
      </p:sp>
      <p:sp>
        <p:nvSpPr>
          <p:cNvPr id="23" name="タイトル 1"/>
          <p:cNvSpPr txBox="1">
            <a:spLocks/>
          </p:cNvSpPr>
          <p:nvPr/>
        </p:nvSpPr>
        <p:spPr>
          <a:xfrm>
            <a:off x="2459832" y="965858"/>
            <a:ext cx="9837401" cy="432048"/>
          </a:xfrm>
          <a:prstGeom prst="rect">
            <a:avLst/>
          </a:prstGeom>
        </p:spPr>
        <p:txBody>
          <a:bodyPr>
            <a:noAutofit/>
          </a:bodyPr>
          <a:lstStyle>
            <a:lvl1pPr algn="l" defTabSz="914423" rtl="0" eaLnBrk="1" latinLnBrk="0" hangingPunct="1">
              <a:spcBef>
                <a:spcPct val="0"/>
              </a:spcBef>
              <a:buNone/>
              <a:defRPr kumimoji="1" sz="4000" kern="1200">
                <a:solidFill>
                  <a:schemeClr val="tx1"/>
                </a:solidFill>
                <a:latin typeface="+mj-lt"/>
                <a:ea typeface="+mj-ea"/>
                <a:cs typeface="+mj-cs"/>
              </a:defRPr>
            </a:lvl1pPr>
          </a:lstStyle>
          <a:p>
            <a:endParaRPr lang="ja-JP" altLang="en-US" sz="2500" dirty="0"/>
          </a:p>
        </p:txBody>
      </p:sp>
      <p:sp>
        <p:nvSpPr>
          <p:cNvPr id="26" name="タイトル 2"/>
          <p:cNvSpPr txBox="1">
            <a:spLocks/>
          </p:cNvSpPr>
          <p:nvPr/>
        </p:nvSpPr>
        <p:spPr>
          <a:xfrm>
            <a:off x="479376" y="260648"/>
            <a:ext cx="8556998" cy="432048"/>
          </a:xfrm>
          <a:prstGeom prst="rect">
            <a:avLst/>
          </a:prstGeom>
        </p:spPr>
        <p:txBody>
          <a:bodyPr>
            <a:noAutofit/>
          </a:bodyPr>
          <a:lstStyle>
            <a:lvl1pPr algn="l" defTabSz="914423" rtl="0" eaLnBrk="1" latinLnBrk="0" hangingPunct="1">
              <a:spcBef>
                <a:spcPct val="0"/>
              </a:spcBef>
              <a:buNone/>
              <a:defRPr kumimoji="1" sz="4000" kern="1200">
                <a:solidFill>
                  <a:schemeClr val="tx1"/>
                </a:solidFill>
                <a:latin typeface="+mj-lt"/>
                <a:ea typeface="+mj-ea"/>
                <a:cs typeface="+mj-cs"/>
              </a:defRPr>
            </a:lvl1pPr>
          </a:lstStyle>
          <a:p>
            <a:r>
              <a:rPr lang="ja-JP" altLang="en-US" sz="2500" dirty="0"/>
              <a:t>スポンサードコンテンツの制作・掲載のお申し込み方法</a:t>
            </a:r>
          </a:p>
        </p:txBody>
      </p:sp>
      <p:sp>
        <p:nvSpPr>
          <p:cNvPr id="27" name="フッター プレースホルダー 1">
            <a:extLst>
              <a:ext uri="{FF2B5EF4-FFF2-40B4-BE49-F238E27FC236}">
                <a16:creationId xmlns:a16="http://schemas.microsoft.com/office/drawing/2014/main" id="{35FB0EBF-F455-8F4F-8A71-6B6ED9FFBBC4}"/>
              </a:ext>
            </a:extLst>
          </p:cNvPr>
          <p:cNvSpPr txBox="1">
            <a:spLocks/>
          </p:cNvSpPr>
          <p:nvPr/>
        </p:nvSpPr>
        <p:spPr>
          <a:xfrm>
            <a:off x="3827748" y="6597352"/>
            <a:ext cx="4536504" cy="216024"/>
          </a:xfrm>
          <a:prstGeom prst="rect">
            <a:avLst/>
          </a:prstGeom>
        </p:spPr>
        <p:txBody>
          <a:bodyPr vert="horz" lIns="91440" tIns="45720" rIns="91440" bIns="45720" rtlCol="0" anchor="ctr"/>
          <a:lstStyle>
            <a:defPPr>
              <a:defRPr lang="ja-JP"/>
            </a:defPPr>
            <a:lvl1pPr marL="0" marR="0" indent="0" algn="r" defTabSz="914400" rtl="0" eaLnBrk="1" fontAlgn="auto" latinLnBrk="0" hangingPunct="1">
              <a:lnSpc>
                <a:spcPct val="100000"/>
              </a:lnSpc>
              <a:spcBef>
                <a:spcPts val="0"/>
              </a:spcBef>
              <a:spcAft>
                <a:spcPts val="0"/>
              </a:spcAft>
              <a:buClrTx/>
              <a:buSzTx/>
              <a:buFontTx/>
              <a:buNone/>
              <a:tabLst/>
              <a:defRPr kumimoji="1" lang="en-US" altLang="ja-JP" sz="800" b="0" i="0" kern="1200" baseline="0" smtClean="0">
                <a:solidFill>
                  <a:schemeClr val="accent2"/>
                </a:solidFill>
                <a:effectLst/>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 dirty="0">
                <a:solidFill>
                  <a:prstClr val="black"/>
                </a:solidFill>
              </a:rPr>
              <a:t>Copyright</a:t>
            </a:r>
            <a:r>
              <a:rPr lang="ja-JP" altLang="en" dirty="0">
                <a:solidFill>
                  <a:prstClr val="black"/>
                </a:solidFill>
              </a:rPr>
              <a:t>（</a:t>
            </a:r>
            <a:r>
              <a:rPr lang="en" dirty="0">
                <a:solidFill>
                  <a:prstClr val="black"/>
                </a:solidFill>
              </a:rPr>
              <a:t>C</a:t>
            </a:r>
            <a:r>
              <a:rPr lang="ja-JP" altLang="en" dirty="0">
                <a:solidFill>
                  <a:prstClr val="black"/>
                </a:solidFill>
              </a:rPr>
              <a:t>）</a:t>
            </a:r>
            <a:r>
              <a:rPr lang="en" dirty="0">
                <a:solidFill>
                  <a:prstClr val="black"/>
                </a:solidFill>
              </a:rPr>
              <a:t>2022 Yahoo Japan Corporation. All Rights Reserved. </a:t>
            </a:r>
            <a:r>
              <a:rPr lang="ja-JP" altLang="en-US" dirty="0">
                <a:solidFill>
                  <a:prstClr val="black"/>
                </a:solidFill>
              </a:rPr>
              <a:t>無断引用・転載禁止</a:t>
            </a:r>
          </a:p>
        </p:txBody>
      </p:sp>
      <p:sp>
        <p:nvSpPr>
          <p:cNvPr id="65" name="タイトル 2"/>
          <p:cNvSpPr txBox="1">
            <a:spLocks/>
          </p:cNvSpPr>
          <p:nvPr/>
        </p:nvSpPr>
        <p:spPr>
          <a:xfrm>
            <a:off x="911424" y="3356992"/>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ヤフー</a:t>
            </a:r>
          </a:p>
        </p:txBody>
      </p:sp>
      <p:cxnSp>
        <p:nvCxnSpPr>
          <p:cNvPr id="66" name="直線コネクタ 65"/>
          <p:cNvCxnSpPr/>
          <p:nvPr/>
        </p:nvCxnSpPr>
        <p:spPr>
          <a:xfrm flipH="1">
            <a:off x="7382440" y="2979739"/>
            <a:ext cx="1" cy="2871194"/>
          </a:xfrm>
          <a:prstGeom prst="line">
            <a:avLst/>
          </a:prstGeom>
          <a:noFill/>
          <a:ln w="34925" cap="flat" cmpd="sng" algn="ctr">
            <a:solidFill>
              <a:srgbClr val="C9002C"/>
            </a:solidFill>
            <a:prstDash val="sysDash"/>
          </a:ln>
          <a:effectLst/>
        </p:spPr>
      </p:cxnSp>
      <p:sp>
        <p:nvSpPr>
          <p:cNvPr id="67" name="タイトル 2"/>
          <p:cNvSpPr txBox="1">
            <a:spLocks/>
          </p:cNvSpPr>
          <p:nvPr/>
        </p:nvSpPr>
        <p:spPr>
          <a:xfrm>
            <a:off x="839416" y="4685376"/>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代理店様</a:t>
            </a:r>
          </a:p>
        </p:txBody>
      </p:sp>
      <p:sp>
        <p:nvSpPr>
          <p:cNvPr id="68" name="ホームベース 67"/>
          <p:cNvSpPr/>
          <p:nvPr/>
        </p:nvSpPr>
        <p:spPr bwMode="auto">
          <a:xfrm>
            <a:off x="2195164" y="3167958"/>
            <a:ext cx="1596580" cy="807368"/>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申し込みフォーム</a:t>
            </a:r>
            <a:endParaRPr kumimoji="0" lang="en-US" altLang="ja-JP" sz="1400" b="0" i="0" u="none" strike="noStrike" kern="0" cap="none" spc="0" normalizeH="0" baseline="0" noProof="0" dirty="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ご連絡</a:t>
            </a:r>
          </a:p>
        </p:txBody>
      </p:sp>
      <p:sp>
        <p:nvSpPr>
          <p:cNvPr id="69" name="ホームベース 68"/>
          <p:cNvSpPr/>
          <p:nvPr/>
        </p:nvSpPr>
        <p:spPr bwMode="auto">
          <a:xfrm>
            <a:off x="3503711" y="4445217"/>
            <a:ext cx="1718489" cy="816223"/>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申し込みフォーム</a:t>
            </a:r>
            <a:endParaRPr kumimoji="0" lang="en-US" altLang="ja-JP" sz="1400" b="0" i="0" u="none" strike="noStrike" kern="0" cap="none" spc="0" normalizeH="0" baseline="0" noProof="0" dirty="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確認・申し込み</a:t>
            </a:r>
          </a:p>
        </p:txBody>
      </p:sp>
      <p:sp>
        <p:nvSpPr>
          <p:cNvPr id="70" name="ホームベース 69"/>
          <p:cNvSpPr/>
          <p:nvPr/>
        </p:nvSpPr>
        <p:spPr bwMode="auto">
          <a:xfrm>
            <a:off x="4807000" y="3131490"/>
            <a:ext cx="1463537" cy="843836"/>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申し込み内容</a:t>
            </a:r>
            <a:endParaRPr kumimoji="0" lang="en-US" altLang="ja-JP" sz="1400" b="0" i="0" u="none" strike="noStrike" kern="0" cap="none" spc="0" normalizeH="0" baseline="0" noProof="0" dirty="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確認・承認</a:t>
            </a:r>
          </a:p>
        </p:txBody>
      </p:sp>
      <p:sp>
        <p:nvSpPr>
          <p:cNvPr id="71" name="山形 70"/>
          <p:cNvSpPr/>
          <p:nvPr/>
        </p:nvSpPr>
        <p:spPr bwMode="auto">
          <a:xfrm>
            <a:off x="6168009" y="3125688"/>
            <a:ext cx="1067190" cy="849381"/>
          </a:xfrm>
          <a:prstGeom prst="chevron">
            <a:avLst>
              <a:gd name="adj" fmla="val 25836"/>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承認</a:t>
            </a:r>
            <a:endParaRPr kumimoji="0" lang="en-US" altLang="ja-JP" sz="1400" b="0" i="0" u="none" strike="noStrike" kern="0" cap="none" spc="0" normalizeH="0" baseline="0" noProof="0" dirty="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メール</a:t>
            </a:r>
            <a:endParaRPr kumimoji="0" lang="en-US" altLang="ja-JP" sz="1400" b="0" i="0" u="none" strike="noStrike" kern="0" cap="none" spc="0" normalizeH="0" baseline="0" noProof="0" dirty="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送信</a:t>
            </a:r>
          </a:p>
        </p:txBody>
      </p:sp>
      <p:sp>
        <p:nvSpPr>
          <p:cNvPr id="72" name="山形 71"/>
          <p:cNvSpPr/>
          <p:nvPr/>
        </p:nvSpPr>
        <p:spPr bwMode="auto">
          <a:xfrm>
            <a:off x="6168009" y="4469352"/>
            <a:ext cx="1076988" cy="774210"/>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承認メール</a:t>
            </a:r>
            <a:endParaRPr kumimoji="0" lang="en-US" altLang="ja-JP" sz="1400" b="0" i="0" u="none" strike="noStrike" kern="0" cap="none" spc="0" normalizeH="0" baseline="0" noProof="0" dirty="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受信</a:t>
            </a:r>
          </a:p>
        </p:txBody>
      </p:sp>
      <p:sp>
        <p:nvSpPr>
          <p:cNvPr id="73" name="テキスト ボックス 72"/>
          <p:cNvSpPr txBox="1"/>
          <p:nvPr/>
        </p:nvSpPr>
        <p:spPr>
          <a:xfrm>
            <a:off x="6270537" y="5445224"/>
            <a:ext cx="1107996" cy="369332"/>
          </a:xfrm>
          <a:prstGeom prst="rect">
            <a:avLst/>
          </a:prstGeom>
          <a:solidFill>
            <a:srgbClr val="D00216"/>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FFFFFF"/>
                </a:solidFill>
                <a:effectLst/>
                <a:uLnTx/>
                <a:uFillTx/>
              </a:rPr>
              <a:t>契約成立</a:t>
            </a:r>
          </a:p>
        </p:txBody>
      </p:sp>
      <p:sp>
        <p:nvSpPr>
          <p:cNvPr id="74" name="ホームベース 73"/>
          <p:cNvSpPr/>
          <p:nvPr/>
        </p:nvSpPr>
        <p:spPr bwMode="auto">
          <a:xfrm>
            <a:off x="7403361" y="3125687"/>
            <a:ext cx="1584176" cy="849381"/>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制作・掲載準備</a:t>
            </a:r>
          </a:p>
        </p:txBody>
      </p:sp>
      <p:sp>
        <p:nvSpPr>
          <p:cNvPr id="75" name="ホームベース 74"/>
          <p:cNvSpPr/>
          <p:nvPr/>
        </p:nvSpPr>
        <p:spPr bwMode="auto">
          <a:xfrm>
            <a:off x="9036374" y="3125688"/>
            <a:ext cx="804042" cy="849380"/>
          </a:xfrm>
          <a:prstGeom prst="homePlate">
            <a:avLst>
              <a:gd name="adj" fmla="val 0"/>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納品</a:t>
            </a:r>
            <a:endParaRPr kumimoji="0" lang="en-US" altLang="ja-JP" sz="1400" b="0" i="0" u="none" strike="noStrike" kern="0" cap="none" spc="0" normalizeH="0" baseline="0" noProof="0" dirty="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・掲載</a:t>
            </a:r>
          </a:p>
        </p:txBody>
      </p:sp>
      <p:sp>
        <p:nvSpPr>
          <p:cNvPr id="76" name="ホームベース 75"/>
          <p:cNvSpPr/>
          <p:nvPr/>
        </p:nvSpPr>
        <p:spPr bwMode="auto">
          <a:xfrm>
            <a:off x="9938377" y="3125688"/>
            <a:ext cx="1198183" cy="849380"/>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請求書</a:t>
            </a:r>
            <a:endParaRPr kumimoji="0" lang="en-US" altLang="ja-JP" sz="1400" b="0" i="0" u="none" strike="noStrike" kern="0" cap="none" spc="0" normalizeH="0" baseline="0" noProof="0" dirty="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発行</a:t>
            </a:r>
          </a:p>
        </p:txBody>
      </p:sp>
      <p:sp>
        <p:nvSpPr>
          <p:cNvPr id="77" name="ホームベース 76"/>
          <p:cNvSpPr/>
          <p:nvPr/>
        </p:nvSpPr>
        <p:spPr bwMode="auto">
          <a:xfrm>
            <a:off x="7853854" y="4456807"/>
            <a:ext cx="2418610" cy="806939"/>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確認・検収</a:t>
            </a:r>
          </a:p>
        </p:txBody>
      </p:sp>
      <p:sp>
        <p:nvSpPr>
          <p:cNvPr id="78" name="ホームベース 77"/>
          <p:cNvSpPr/>
          <p:nvPr/>
        </p:nvSpPr>
        <p:spPr bwMode="auto">
          <a:xfrm>
            <a:off x="10346166" y="4469352"/>
            <a:ext cx="1006418" cy="774210"/>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お支払い</a:t>
            </a:r>
          </a:p>
        </p:txBody>
      </p:sp>
      <p:sp>
        <p:nvSpPr>
          <p:cNvPr id="79" name="タイトル 2"/>
          <p:cNvSpPr txBox="1">
            <a:spLocks/>
          </p:cNvSpPr>
          <p:nvPr/>
        </p:nvSpPr>
        <p:spPr>
          <a:xfrm>
            <a:off x="3503711" y="5377655"/>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いただきます</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　申し込み内容</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・商品のセールスシート</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・該当する約款</a:t>
            </a:r>
          </a:p>
        </p:txBody>
      </p:sp>
      <p:cxnSp>
        <p:nvCxnSpPr>
          <p:cNvPr id="80" name="直線コネクタ 79"/>
          <p:cNvCxnSpPr/>
          <p:nvPr/>
        </p:nvCxnSpPr>
        <p:spPr>
          <a:xfrm flipH="1">
            <a:off x="1917378" y="3125688"/>
            <a:ext cx="2158" cy="921668"/>
          </a:xfrm>
          <a:prstGeom prst="line">
            <a:avLst/>
          </a:prstGeom>
          <a:noFill/>
          <a:ln w="76200" cap="flat" cmpd="sng" algn="ctr">
            <a:solidFill>
              <a:srgbClr val="D00216">
                <a:lumMod val="20000"/>
                <a:lumOff val="80000"/>
              </a:srgbClr>
            </a:solidFill>
            <a:prstDash val="solid"/>
          </a:ln>
          <a:effectLst/>
        </p:spPr>
      </p:cxnSp>
      <p:cxnSp>
        <p:nvCxnSpPr>
          <p:cNvPr id="81" name="直線コネクタ 80"/>
          <p:cNvCxnSpPr/>
          <p:nvPr/>
        </p:nvCxnSpPr>
        <p:spPr>
          <a:xfrm>
            <a:off x="1919536" y="4437112"/>
            <a:ext cx="0" cy="896336"/>
          </a:xfrm>
          <a:prstGeom prst="line">
            <a:avLst/>
          </a:prstGeom>
          <a:noFill/>
          <a:ln w="76200" cap="flat" cmpd="sng" algn="ctr">
            <a:solidFill>
              <a:sysClr val="windowText" lastClr="000000"/>
            </a:solidFill>
            <a:prstDash val="solid"/>
          </a:ln>
          <a:effectLst/>
        </p:spPr>
      </p:cxnSp>
      <p:sp>
        <p:nvSpPr>
          <p:cNvPr id="82" name="タイトル 2"/>
          <p:cNvSpPr txBox="1">
            <a:spLocks/>
          </p:cNvSpPr>
          <p:nvPr/>
        </p:nvSpPr>
        <p:spPr>
          <a:xfrm>
            <a:off x="557737" y="1314913"/>
            <a:ext cx="11220543" cy="1656056"/>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defRPr/>
            </a:pPr>
            <a:r>
              <a:rPr lang="ja-JP" altLang="en-US" sz="1400" dirty="0">
                <a:latin typeface="+mn-ea"/>
              </a:rPr>
              <a:t>以下のフローに沿ってお申し込み</a:t>
            </a:r>
            <a:r>
              <a:rPr lang="en-US" altLang="ja-JP" sz="1400" dirty="0">
                <a:latin typeface="+mn-ea"/>
              </a:rPr>
              <a:t>(※)</a:t>
            </a:r>
            <a:r>
              <a:rPr lang="ja-JP" altLang="en-US" sz="1400" dirty="0">
                <a:latin typeface="+mn-ea"/>
              </a:rPr>
              <a:t>の上、クリエイティブ制作委託約款の第</a:t>
            </a:r>
            <a:r>
              <a:rPr lang="en-US" altLang="ja-JP" sz="1400" dirty="0">
                <a:latin typeface="+mn-ea"/>
              </a:rPr>
              <a:t>9</a:t>
            </a:r>
            <a:r>
              <a:rPr lang="ja-JP" altLang="en-US" sz="1400" dirty="0">
                <a:latin typeface="+mn-ea"/>
              </a:rPr>
              <a:t>条</a:t>
            </a:r>
            <a:r>
              <a:rPr lang="en-US" altLang="ja-JP" sz="1400" dirty="0">
                <a:latin typeface="+mn-ea"/>
              </a:rPr>
              <a:t>(2)</a:t>
            </a:r>
            <a:r>
              <a:rPr lang="ja-JP" altLang="en-US" sz="1400" dirty="0">
                <a:latin typeface="+mn-ea"/>
              </a:rPr>
              <a:t>支払条件</a:t>
            </a:r>
            <a:r>
              <a:rPr lang="en-US" altLang="ja-JP" sz="1400" dirty="0">
                <a:latin typeface="+mn-ea"/>
              </a:rPr>
              <a:t>2</a:t>
            </a:r>
            <a:r>
              <a:rPr lang="ja-JP" altLang="en-US" sz="1400" dirty="0">
                <a:latin typeface="+mn-ea"/>
              </a:rPr>
              <a:t>にしたがってお支払いいただきます。</a:t>
            </a:r>
            <a:endParaRPr lang="en-US" altLang="ja-JP" sz="1400" dirty="0">
              <a:latin typeface="+mn-ea"/>
            </a:endParaRPr>
          </a:p>
          <a:p>
            <a:pPr>
              <a:defRPr/>
            </a:pPr>
            <a:r>
              <a:rPr lang="ja-JP" altLang="en-US" sz="1400" dirty="0">
                <a:latin typeface="+mn-ea"/>
              </a:rPr>
              <a:t>ただし、協賛内容のうち広告配信を伴うものは当該広告商品のお申し込み方法に準じます。</a:t>
            </a:r>
            <a:endParaRPr lang="en-US" altLang="ja-JP" sz="1400" dirty="0">
              <a:latin typeface="+mn-ea"/>
            </a:endParaRPr>
          </a:p>
          <a:p>
            <a:pPr lvl="0">
              <a:defRPr/>
            </a:pPr>
            <a:r>
              <a:rPr lang="ja-JP" altLang="en-US" sz="1400" dirty="0"/>
              <a:t>詳細は、お申し込みのマニュアル資料「</a:t>
            </a:r>
            <a:r>
              <a:rPr lang="en-US" altLang="ja-JP" sz="1400" dirty="0">
                <a:solidFill>
                  <a:prstClr val="black">
                    <a:lumMod val="65000"/>
                    <a:lumOff val="35000"/>
                  </a:prstClr>
                </a:solidFill>
                <a:hlinkClick r:id="rId2"/>
              </a:rPr>
              <a:t>Yahoo!</a:t>
            </a:r>
            <a:r>
              <a:rPr lang="ja-JP" altLang="en-US" sz="1400" dirty="0">
                <a:solidFill>
                  <a:prstClr val="black">
                    <a:lumMod val="65000"/>
                    <a:lumOff val="35000"/>
                  </a:prstClr>
                </a:solidFill>
                <a:hlinkClick r:id="rId2"/>
              </a:rPr>
              <a:t>広告ディスプレイ広告（予約型）広告関連サービスのお申込について</a:t>
            </a:r>
            <a:r>
              <a:rPr lang="ja-JP" altLang="en-US" sz="1400" dirty="0"/>
              <a:t>」をご参照ください。</a:t>
            </a:r>
            <a:endParaRPr lang="en-US" altLang="ja-JP" sz="1400" dirty="0"/>
          </a:p>
          <a:p>
            <a:pPr lvl="0">
              <a:defRPr/>
            </a:pPr>
            <a:r>
              <a:rPr lang="ja-JP" altLang="en-US" sz="1400" dirty="0"/>
              <a:t>なお、お申し込み可能な代理店様に一部制限がございますので、事前に弊社担当営業までお問い合わせください。</a:t>
            </a:r>
            <a:endParaRPr lang="en-US" altLang="ja-JP" sz="1200" dirty="0">
              <a:latin typeface="+mn-ea"/>
            </a:endParaRPr>
          </a:p>
        </p:txBody>
      </p:sp>
      <p:sp>
        <p:nvSpPr>
          <p:cNvPr id="83" name="タイトル 2"/>
          <p:cNvSpPr txBox="1">
            <a:spLocks/>
          </p:cNvSpPr>
          <p:nvPr/>
        </p:nvSpPr>
        <p:spPr>
          <a:xfrm>
            <a:off x="6264229" y="5779925"/>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mn-ea"/>
                <a:ea typeface="+mn-ea"/>
                <a:cs typeface="+mj-cs"/>
              </a:rPr>
              <a:t>※</a:t>
            </a:r>
            <a:r>
              <a:rPr kumimoji="1" lang="ja-JP" altLang="en-US" sz="1100" b="0" i="0" u="none" strike="noStrike" kern="1200" cap="none" spc="0" normalizeH="0" baseline="0" noProof="0" dirty="0">
                <a:ln>
                  <a:noFill/>
                </a:ln>
                <a:solidFill>
                  <a:prstClr val="black"/>
                </a:solidFill>
                <a:effectLst/>
                <a:uLnTx/>
                <a:uFillTx/>
                <a:latin typeface="+mn-ea"/>
                <a:ea typeface="+mn-ea"/>
                <a:cs typeface="+mj-cs"/>
              </a:rPr>
              <a:t>これ以降のキャンセルは</a:t>
            </a:r>
            <a:endParaRPr kumimoji="1" lang="en-US" altLang="ja-JP" sz="1100" b="0" i="0" u="none" strike="noStrike" kern="1200" cap="none" spc="0" normalizeH="0" baseline="0" noProof="0" dirty="0">
              <a:ln>
                <a:noFill/>
              </a:ln>
              <a:solidFill>
                <a:prstClr val="black"/>
              </a:solidFill>
              <a:effectLst/>
              <a:uLnTx/>
              <a:uFillTx/>
              <a:latin typeface="+mn-ea"/>
              <a:ea typeface="+mn-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mn-ea"/>
                <a:ea typeface="+mn-ea"/>
                <a:cs typeface="+mj-cs"/>
              </a:rPr>
              <a:t>不可となります</a:t>
            </a:r>
          </a:p>
        </p:txBody>
      </p:sp>
    </p:spTree>
    <p:extLst>
      <p:ext uri="{BB962C8B-B14F-4D97-AF65-F5344CB8AC3E}">
        <p14:creationId xmlns:p14="http://schemas.microsoft.com/office/powerpoint/2010/main" val="42282824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フッター プレースホルダー 1"/>
          <p:cNvSpPr>
            <a:spLocks noGrp="1"/>
          </p:cNvSpPr>
          <p:nvPr>
            <p:ph type="ftr" sz="quarter" idx="4294967295"/>
          </p:nvPr>
        </p:nvSpPr>
        <p:spPr>
          <a:xfrm>
            <a:off x="3827748" y="6597352"/>
            <a:ext cx="4536504" cy="216024"/>
          </a:xfrm>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2022 Yahoo Japan Corporation. All Rights Reserved. </a:t>
            </a:r>
            <a:r>
              <a:rPr lang="ja-JP" altLang="en-US" dirty="0">
                <a:solidFill>
                  <a:prstClr val="black"/>
                </a:solidFill>
              </a:rPr>
              <a:t>無断引用・転載禁止</a:t>
            </a:r>
          </a:p>
        </p:txBody>
      </p:sp>
      <p:sp>
        <p:nvSpPr>
          <p:cNvPr id="7" name="タイトル 2"/>
          <p:cNvSpPr txBox="1">
            <a:spLocks/>
          </p:cNvSpPr>
          <p:nvPr/>
        </p:nvSpPr>
        <p:spPr>
          <a:xfrm>
            <a:off x="479376" y="260648"/>
            <a:ext cx="8556998" cy="432048"/>
          </a:xfrm>
          <a:prstGeom prst="rect">
            <a:avLst/>
          </a:prstGeom>
        </p:spPr>
        <p:txBody>
          <a:bodyPr>
            <a:noAutofit/>
          </a:bodyPr>
          <a:lstStyle>
            <a:lvl1pPr algn="l" defTabSz="914423" rtl="0" eaLnBrk="1" latinLnBrk="0" hangingPunct="1">
              <a:spcBef>
                <a:spcPct val="0"/>
              </a:spcBef>
              <a:buNone/>
              <a:defRPr kumimoji="1" sz="4000" kern="1200">
                <a:solidFill>
                  <a:schemeClr val="tx1"/>
                </a:solidFill>
                <a:latin typeface="+mj-lt"/>
                <a:ea typeface="+mj-ea"/>
                <a:cs typeface="+mj-cs"/>
              </a:defRPr>
            </a:lvl1pPr>
          </a:lstStyle>
          <a:p>
            <a:r>
              <a:rPr lang="ja-JP" altLang="en-US" sz="2500"/>
              <a:t>スポンサードコンテンツの</a:t>
            </a:r>
            <a:r>
              <a:rPr lang="ja-JP" altLang="en-US" sz="2500" dirty="0"/>
              <a:t>注意事項</a:t>
            </a:r>
          </a:p>
        </p:txBody>
      </p:sp>
      <p:sp>
        <p:nvSpPr>
          <p:cNvPr id="6" name="Rectangle 46"/>
          <p:cNvSpPr>
            <a:spLocks noChangeArrowheads="1"/>
          </p:cNvSpPr>
          <p:nvPr/>
        </p:nvSpPr>
        <p:spPr bwMode="auto">
          <a:xfrm>
            <a:off x="241048" y="1022617"/>
            <a:ext cx="11950952" cy="5432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latin typeface="メイリオ"/>
                <a:ea typeface="メイリオ"/>
              </a:rPr>
              <a:t>■</a:t>
            </a:r>
            <a:r>
              <a:rPr lang="ja-JP" altLang="en-US" sz="600" dirty="0">
                <a:latin typeface="メイリオ"/>
                <a:ea typeface="メイリオ"/>
              </a:rPr>
              <a:t>　</a:t>
            </a:r>
            <a:r>
              <a:rPr lang="ja-JP" altLang="en-US" sz="1600" dirty="0">
                <a:latin typeface="メイリオ"/>
                <a:ea typeface="メイリオ"/>
              </a:rPr>
              <a:t>編集・制作</a:t>
            </a:r>
            <a:endParaRPr lang="en-US" altLang="ja-JP" sz="1600" dirty="0">
              <a:latin typeface="メイリオ"/>
              <a:ea typeface="メイリオ"/>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・タイアップの企画内容は申込者・広告主様とヤフーとの間で協議の上決定し、最終的な編集権はヤフーに帰属します。</a:t>
            </a:r>
            <a:endParaRPr lang="en-US" altLang="ja-JP" sz="12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・申込者・広告主様より提供いただく製品画像等の素材については第三者の権利を侵害するものではないこと、および記載内容に係わる財産権全ての権利処理が完了</a:t>
            </a:r>
            <a:endParaRPr lang="en-US" altLang="ja-JP" sz="12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していること、情報の正確性についてヤフーに対して保証いただくものとします。</a:t>
            </a:r>
            <a:endParaRPr lang="en-US" altLang="ja-JP" sz="1200" dirty="0">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200" dirty="0">
                <a:latin typeface="メイリオ" panose="020B0604030504040204" pitchFamily="50" charset="-128"/>
                <a:ea typeface="メイリオ" panose="020B0604030504040204" pitchFamily="50" charset="-128"/>
              </a:rPr>
              <a:t>　・協賛ページ上には「提供：○○」のスポンサークレジットの掲載が必須となります。</a:t>
            </a:r>
            <a:endParaRPr lang="en-US" altLang="ja-JP" sz="1200" dirty="0">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a:latin typeface="メイリオ"/>
                <a:ea typeface="メイリオ"/>
              </a:rPr>
              <a:t>■</a:t>
            </a:r>
            <a:r>
              <a:rPr lang="ja-JP" altLang="en-US" sz="600" dirty="0">
                <a:latin typeface="メイリオ"/>
                <a:ea typeface="メイリオ"/>
              </a:rPr>
              <a:t>　</a:t>
            </a:r>
            <a:r>
              <a:rPr lang="ja-JP" altLang="en-US" sz="1600" dirty="0">
                <a:latin typeface="メイリオ"/>
                <a:ea typeface="メイリオ"/>
              </a:rPr>
              <a:t>災害情報告知モジュールの掲載</a:t>
            </a:r>
            <a:endParaRPr lang="en-US" altLang="ja-JP" sz="1600" dirty="0">
              <a:latin typeface="メイリオ"/>
              <a:ea typeface="メイリオ"/>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・地震、津波、その他有事が発生した際、ヤフーを利用するお客様に対して速やかに災害情報をお伝えするために、協賛ページについても、ページ上部に災害情報</a:t>
            </a:r>
            <a:endParaRPr lang="en-US" altLang="ja-JP" sz="12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告知モジュールの掲載を行います。</a:t>
            </a:r>
            <a:endParaRPr lang="en-US" altLang="ja-JP" sz="1200" dirty="0">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100" dirty="0">
                <a:latin typeface="メイリオ"/>
                <a:ea typeface="メイリオ"/>
              </a:rPr>
              <a:t>　　</a:t>
            </a:r>
            <a:r>
              <a:rPr lang="en-US" altLang="ja-JP" sz="1000" dirty="0">
                <a:latin typeface="メイリオ"/>
                <a:ea typeface="メイリオ"/>
              </a:rPr>
              <a:t>※</a:t>
            </a:r>
            <a:r>
              <a:rPr lang="ja-JP" altLang="en-US" sz="1000" dirty="0">
                <a:latin typeface="メイリオ"/>
                <a:ea typeface="メイリオ"/>
              </a:rPr>
              <a:t>掲載方法（場所、内容、タイミングと期間など）は、ヤフーの統一運用ルールにしたがいます。</a:t>
            </a:r>
            <a:endParaRPr lang="en-US" altLang="ja-JP" sz="1000" dirty="0">
              <a:latin typeface="メイリオ"/>
              <a:ea typeface="メイリオ"/>
            </a:endParaRPr>
          </a:p>
          <a:p>
            <a:pPr eaLnBrk="1" hangingPunct="1">
              <a:spcBef>
                <a:spcPct val="0"/>
              </a:spcBef>
              <a:buFontTx/>
              <a:buNone/>
            </a:pPr>
            <a:endParaRPr lang="en-US" altLang="ja-JP" sz="16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a:latin typeface="メイリオ"/>
                <a:ea typeface="メイリオ"/>
              </a:rPr>
              <a:t>■</a:t>
            </a:r>
            <a:r>
              <a:rPr lang="ja-JP" altLang="en-US" sz="600" dirty="0">
                <a:latin typeface="メイリオ"/>
                <a:ea typeface="メイリオ"/>
              </a:rPr>
              <a:t>　</a:t>
            </a:r>
            <a:r>
              <a:rPr lang="ja-JP" altLang="en-US" sz="1600" dirty="0">
                <a:latin typeface="メイリオ"/>
                <a:ea typeface="メイリオ"/>
              </a:rPr>
              <a:t>誘導広告</a:t>
            </a: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・誘導広告は申込者・広告主様に制作いただきます。その際、別紙「</a:t>
            </a:r>
            <a:r>
              <a:rPr lang="ja-JP" altLang="en-US" sz="1200" dirty="0">
                <a:latin typeface="メイリオ" panose="020B0604030504040204" pitchFamily="50" charset="-128"/>
                <a:ea typeface="メイリオ" panose="020B0604030504040204" pitchFamily="50" charset="-128"/>
                <a:hlinkClick r:id="rId3"/>
              </a:rPr>
              <a:t>タイアップ広告セールスシート</a:t>
            </a:r>
            <a:r>
              <a:rPr lang="ja-JP" altLang="en-US" sz="1200" dirty="0">
                <a:latin typeface="メイリオ" panose="020B0604030504040204" pitchFamily="50" charset="-128"/>
                <a:ea typeface="メイリオ" panose="020B0604030504040204" pitchFamily="50" charset="-128"/>
              </a:rPr>
              <a:t>」の</a:t>
            </a:r>
            <a:r>
              <a:rPr lang="en-US" altLang="ja-JP" sz="1200" dirty="0">
                <a:latin typeface="メイリオ" panose="020B0604030504040204" pitchFamily="50" charset="-128"/>
                <a:ea typeface="メイリオ" panose="020B0604030504040204" pitchFamily="50" charset="-128"/>
              </a:rPr>
              <a:t>P9</a:t>
            </a:r>
            <a:r>
              <a:rPr lang="ja-JP" altLang="en-US" sz="1200" dirty="0">
                <a:latin typeface="メイリオ" panose="020B0604030504040204" pitchFamily="50" charset="-128"/>
                <a:ea typeface="メイリオ" panose="020B0604030504040204" pitchFamily="50" charset="-128"/>
              </a:rPr>
              <a:t>～</a:t>
            </a:r>
            <a:r>
              <a:rPr lang="en-US" altLang="ja-JP" sz="1200" dirty="0">
                <a:latin typeface="メイリオ" panose="020B0604030504040204" pitchFamily="50" charset="-128"/>
                <a:ea typeface="メイリオ" panose="020B0604030504040204" pitchFamily="50" charset="-128"/>
              </a:rPr>
              <a:t>18</a:t>
            </a:r>
            <a:r>
              <a:rPr lang="ja-JP" altLang="en-US" sz="1200" dirty="0">
                <a:latin typeface="メイリオ" panose="020B0604030504040204" pitchFamily="50" charset="-128"/>
                <a:ea typeface="メイリオ" panose="020B0604030504040204" pitchFamily="50" charset="-128"/>
              </a:rPr>
              <a:t>のガイドラインを遵守してください。</a:t>
            </a:r>
            <a:endParaRPr lang="en-US" altLang="ja-JP" sz="12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また原則として、</a:t>
            </a:r>
            <a:r>
              <a:rPr lang="en-US" altLang="ja-JP" sz="1200" dirty="0">
                <a:latin typeface="メイリオ" panose="020B0604030504040204" pitchFamily="50" charset="-128"/>
                <a:ea typeface="メイリオ" panose="020B0604030504040204" pitchFamily="50" charset="-128"/>
              </a:rPr>
              <a:t>Yahoo!</a:t>
            </a:r>
            <a:r>
              <a:rPr lang="ja-JP" altLang="en-US" sz="1200" dirty="0">
                <a:latin typeface="メイリオ" panose="020B0604030504040204" pitchFamily="50" charset="-128"/>
                <a:ea typeface="メイリオ" panose="020B0604030504040204" pitchFamily="50" charset="-128"/>
              </a:rPr>
              <a:t> </a:t>
            </a:r>
            <a:r>
              <a:rPr lang="en-US" altLang="ja-JP" sz="1200" dirty="0">
                <a:latin typeface="メイリオ" panose="020B0604030504040204" pitchFamily="50" charset="-128"/>
                <a:ea typeface="メイリオ" panose="020B0604030504040204" pitchFamily="50" charset="-128"/>
              </a:rPr>
              <a:t>JAPAN</a:t>
            </a:r>
            <a:r>
              <a:rPr lang="ja-JP" altLang="en-US" sz="1200" dirty="0">
                <a:latin typeface="メイリオ" panose="020B0604030504040204" pitchFamily="50" charset="-128"/>
                <a:ea typeface="メイリオ" panose="020B0604030504040204" pitchFamily="50" charset="-128"/>
              </a:rPr>
              <a:t> </a:t>
            </a:r>
            <a:r>
              <a:rPr lang="en-US" altLang="ja-JP" sz="1200" dirty="0">
                <a:latin typeface="メイリオ" panose="020B0604030504040204" pitchFamily="50" charset="-128"/>
                <a:ea typeface="メイリオ" panose="020B0604030504040204" pitchFamily="50" charset="-128"/>
              </a:rPr>
              <a:t>SDGs</a:t>
            </a:r>
            <a:r>
              <a:rPr lang="ja-JP" altLang="en-US" sz="1200" dirty="0">
                <a:latin typeface="メイリオ" panose="020B0604030504040204" pitchFamily="50" charset="-128"/>
                <a:ea typeface="メイリオ" panose="020B0604030504040204" pitchFamily="50" charset="-128"/>
              </a:rPr>
              <a:t>のロゴやテキストの掲載が必須となります。そのため、通常の審査とは別にブランドチェックが必要となりますので、</a:t>
            </a:r>
            <a:endParaRPr lang="en-US" altLang="ja-JP" sz="12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必ず入稿前に弊社担当営業を通じてクリエイティブの確認をご依頼願います。</a:t>
            </a:r>
            <a:endParaRPr lang="en-US" altLang="ja-JP" sz="1200" dirty="0">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a:latin typeface="メイリオ"/>
              <a:ea typeface="メイリオ"/>
            </a:endParaRPr>
          </a:p>
          <a:p>
            <a:pPr marL="0" lvl="0" indent="0" eaLnBrk="1" hangingPunct="1">
              <a:spcBef>
                <a:spcPct val="0"/>
              </a:spcBef>
              <a:buNone/>
            </a:pPr>
            <a:r>
              <a:rPr lang="ja-JP" altLang="en-US" sz="1600" dirty="0">
                <a:latin typeface="メイリオ"/>
                <a:ea typeface="メイリオ"/>
              </a:rPr>
              <a:t>■</a:t>
            </a:r>
            <a:r>
              <a:rPr lang="ja-JP" altLang="en-US" sz="600" dirty="0">
                <a:latin typeface="メイリオ"/>
                <a:ea typeface="メイリオ"/>
              </a:rPr>
              <a:t>　</a:t>
            </a:r>
            <a:r>
              <a:rPr lang="ja-JP" altLang="en-US" sz="1600" dirty="0">
                <a:latin typeface="メイリオ"/>
                <a:ea typeface="メイリオ"/>
              </a:rPr>
              <a:t>効果計測用</a:t>
            </a:r>
            <a:r>
              <a:rPr lang="en-US" altLang="ja-JP" sz="1600" dirty="0">
                <a:latin typeface="メイリオ"/>
                <a:ea typeface="メイリオ"/>
              </a:rPr>
              <a:t>URL</a:t>
            </a:r>
          </a:p>
          <a:p>
            <a:pPr marL="0" lvl="0" indent="0" eaLnBrk="1" hangingPunct="1">
              <a:spcBef>
                <a:spcPct val="0"/>
              </a:spcBef>
              <a:buNone/>
            </a:pPr>
            <a:r>
              <a:rPr lang="ja-JP" altLang="en-US" sz="1200" dirty="0">
                <a:latin typeface="メイリオ" panose="020B0604030504040204" pitchFamily="50" charset="-128"/>
                <a:ea typeface="メイリオ" panose="020B0604030504040204" pitchFamily="50" charset="-128"/>
              </a:rPr>
              <a:t>　・セキュリティ等の観点から、下記いずれの場合もリンク先への効果計測用のパラメータ付き</a:t>
            </a:r>
            <a:r>
              <a:rPr lang="en-US" altLang="ja-JP" sz="1200" dirty="0">
                <a:latin typeface="メイリオ" panose="020B0604030504040204" pitchFamily="50" charset="-128"/>
                <a:ea typeface="メイリオ" panose="020B0604030504040204" pitchFamily="50" charset="-128"/>
              </a:rPr>
              <a:t>URL</a:t>
            </a:r>
            <a:r>
              <a:rPr lang="ja-JP" altLang="en-US" sz="1200" dirty="0">
                <a:latin typeface="メイリオ" panose="020B0604030504040204" pitchFamily="50" charset="-128"/>
                <a:ea typeface="メイリオ" panose="020B0604030504040204" pitchFamily="50" charset="-128"/>
              </a:rPr>
              <a:t>の設定は不可となります。ただし、一部効果計測ベンダーに</a:t>
            </a:r>
            <a:endParaRPr lang="en-US" altLang="ja-JP" sz="1200" dirty="0">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latin typeface="メイリオ" panose="020B0604030504040204" pitchFamily="50" charset="-128"/>
                <a:ea typeface="メイリオ" panose="020B0604030504040204" pitchFamily="50" charset="-128"/>
              </a:rPr>
              <a:t>　　おいては効果測定データ取扱約款の確認・同意をいただいた上で設定することが可能です。弊社担当営業までご相談ください。</a:t>
            </a:r>
            <a:endParaRPr lang="en-US" altLang="ja-JP" sz="1200" dirty="0">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latin typeface="メイリオ" panose="020B0604030504040204" pitchFamily="50" charset="-128"/>
                <a:ea typeface="メイリオ" panose="020B0604030504040204" pitchFamily="50" charset="-128"/>
              </a:rPr>
              <a:t>　　　　誘導広告→協賛ページ ｜ 協賛ページ→広告主様サイト</a:t>
            </a:r>
            <a:endParaRPr lang="en-US" altLang="ja-JP" sz="1000" dirty="0">
              <a:latin typeface="メイリオ"/>
              <a:ea typeface="メイリオ"/>
            </a:endParaRPr>
          </a:p>
          <a:p>
            <a:pPr marL="0" lvl="0" indent="0" eaLnBrk="1" hangingPunct="1">
              <a:spcBef>
                <a:spcPct val="0"/>
              </a:spcBef>
              <a:buNone/>
            </a:pPr>
            <a:endParaRPr lang="en-US" altLang="ja-JP" sz="1600" dirty="0">
              <a:latin typeface="メイリオ"/>
              <a:ea typeface="メイリオ"/>
            </a:endParaRPr>
          </a:p>
          <a:p>
            <a:pPr marL="0" lvl="0" indent="0" eaLnBrk="1" hangingPunct="1">
              <a:spcBef>
                <a:spcPct val="0"/>
              </a:spcBef>
              <a:buNone/>
            </a:pPr>
            <a:r>
              <a:rPr lang="ja-JP" altLang="en-US" sz="1600" dirty="0">
                <a:latin typeface="メイリオ"/>
                <a:ea typeface="メイリオ"/>
              </a:rPr>
              <a:t>■ 効果検証レポート</a:t>
            </a:r>
            <a:endParaRPr lang="en-US" altLang="ja-JP" sz="1600" dirty="0">
              <a:latin typeface="メイリオ"/>
              <a:ea typeface="メイリオ"/>
            </a:endParaRPr>
          </a:p>
          <a:p>
            <a:pPr marL="0" lvl="0" indent="0" eaLnBrk="1" hangingPunct="1">
              <a:spcBef>
                <a:spcPct val="0"/>
              </a:spcBef>
              <a:buNone/>
            </a:pPr>
            <a:r>
              <a:rPr lang="ja-JP" altLang="en-US" sz="1200" dirty="0">
                <a:latin typeface="メイリオ"/>
                <a:ea typeface="メイリオ"/>
              </a:rPr>
              <a:t>　・レポートには、ヤフーの管理するお客様の個人情報</a:t>
            </a:r>
            <a:r>
              <a:rPr lang="en-US" altLang="ja-JP" sz="1200" dirty="0">
                <a:latin typeface="メイリオ"/>
                <a:ea typeface="メイリオ"/>
              </a:rPr>
              <a:t>*1</a:t>
            </a:r>
            <a:r>
              <a:rPr lang="ja-JP" altLang="en-US" sz="1200" dirty="0">
                <a:latin typeface="メイリオ"/>
                <a:ea typeface="メイリオ"/>
              </a:rPr>
              <a:t>（個人情報の保護に関する法律に定める個人情報。以下同じ。）が含まれる場合があります。個人情報の保護</a:t>
            </a:r>
            <a:endParaRPr lang="en-US" altLang="ja-JP" sz="1200" dirty="0">
              <a:latin typeface="メイリオ"/>
              <a:ea typeface="メイリオ"/>
            </a:endParaRPr>
          </a:p>
          <a:p>
            <a:pPr marL="0" lvl="0" indent="0" eaLnBrk="1" hangingPunct="1">
              <a:spcBef>
                <a:spcPct val="0"/>
              </a:spcBef>
              <a:buNone/>
            </a:pPr>
            <a:r>
              <a:rPr lang="ja-JP" altLang="en-US" sz="1200" dirty="0">
                <a:latin typeface="メイリオ"/>
                <a:ea typeface="メイリオ"/>
              </a:rPr>
              <a:t>　　に関する法律その他の関係法令・ガイドラインを遵守するとともに、善良な管理者の注意をもって適切に取り扱い、不正アクセスおよび不正利用の防止に努めて</a:t>
            </a:r>
            <a:r>
              <a:rPr lang="ja-JP" altLang="en-US" sz="1200" dirty="0" err="1">
                <a:latin typeface="メイリオ"/>
                <a:ea typeface="メイリオ"/>
              </a:rPr>
              <a:t>い</a:t>
            </a:r>
            <a:r>
              <a:rPr lang="ja-JP" altLang="en-US" sz="1200" dirty="0">
                <a:latin typeface="メイリオ"/>
                <a:ea typeface="メイリオ"/>
              </a:rPr>
              <a:t>　　</a:t>
            </a:r>
            <a:endParaRPr lang="en-US" altLang="ja-JP" sz="1200" dirty="0">
              <a:latin typeface="メイリオ"/>
              <a:ea typeface="メイリオ"/>
            </a:endParaRPr>
          </a:p>
          <a:p>
            <a:pPr marL="0" lvl="0" indent="0" eaLnBrk="1" hangingPunct="1">
              <a:spcBef>
                <a:spcPct val="0"/>
              </a:spcBef>
              <a:buNone/>
            </a:pPr>
            <a:r>
              <a:rPr lang="ja-JP" altLang="en-US" sz="1200" dirty="0">
                <a:latin typeface="メイリオ"/>
                <a:ea typeface="メイリオ"/>
              </a:rPr>
              <a:t>　　ただくようにお願いいたします。</a:t>
            </a:r>
            <a:br>
              <a:rPr lang="ja-JP" altLang="en-US" sz="1200" dirty="0">
                <a:latin typeface="メイリオ"/>
                <a:ea typeface="メイリオ"/>
              </a:rPr>
            </a:br>
            <a:r>
              <a:rPr lang="ja-JP" altLang="en-US" sz="1200" dirty="0">
                <a:latin typeface="メイリオ"/>
                <a:ea typeface="メイリオ"/>
              </a:rPr>
              <a:t>　　</a:t>
            </a:r>
            <a:r>
              <a:rPr lang="en-US" altLang="ja-JP" sz="1000" dirty="0">
                <a:latin typeface="メイリオ"/>
                <a:ea typeface="メイリオ"/>
              </a:rPr>
              <a:t>*1.</a:t>
            </a:r>
            <a:r>
              <a:rPr lang="ja-JP" altLang="en-US" sz="1000" dirty="0">
                <a:latin typeface="メイリオ"/>
                <a:ea typeface="メイリオ"/>
              </a:rPr>
              <a:t>例：ユーザーアンケートを実施し自由回答を含む場合、ヤフーにおいて特定の個人を識別することができる情報に該当</a:t>
            </a:r>
            <a:endParaRPr lang="en-US" altLang="ja-JP" sz="1000" dirty="0">
              <a:latin typeface="メイリオ"/>
              <a:ea typeface="メイリオ"/>
            </a:endParaRPr>
          </a:p>
        </p:txBody>
      </p:sp>
    </p:spTree>
    <p:extLst>
      <p:ext uri="{BB962C8B-B14F-4D97-AF65-F5344CB8AC3E}">
        <p14:creationId xmlns:p14="http://schemas.microsoft.com/office/powerpoint/2010/main" val="14334138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2"/>
          <p:cNvSpPr txBox="1">
            <a:spLocks/>
          </p:cNvSpPr>
          <p:nvPr/>
        </p:nvSpPr>
        <p:spPr>
          <a:xfrm>
            <a:off x="479376" y="260648"/>
            <a:ext cx="8556998" cy="432048"/>
          </a:xfrm>
          <a:prstGeom prst="rect">
            <a:avLst/>
          </a:prstGeom>
        </p:spPr>
        <p:txBody>
          <a:bodyPr>
            <a:noAutofit/>
          </a:bodyPr>
          <a:lstStyle>
            <a:lvl1pPr algn="l" defTabSz="914423" rtl="0" eaLnBrk="1" latinLnBrk="0" hangingPunct="1">
              <a:spcBef>
                <a:spcPct val="0"/>
              </a:spcBef>
              <a:buNone/>
              <a:defRPr kumimoji="1" sz="4000" kern="1200">
                <a:solidFill>
                  <a:schemeClr val="tx1"/>
                </a:solidFill>
                <a:latin typeface="+mj-lt"/>
                <a:ea typeface="+mj-ea"/>
                <a:cs typeface="+mj-cs"/>
              </a:defRPr>
            </a:lvl1pPr>
          </a:lstStyle>
          <a:p>
            <a:r>
              <a:rPr lang="ja-JP" altLang="en-US" sz="2500"/>
              <a:t>スポンサードコンテンツの</a:t>
            </a:r>
            <a:r>
              <a:rPr lang="ja-JP" altLang="en-US" sz="2500" dirty="0"/>
              <a:t>免責事項</a:t>
            </a:r>
          </a:p>
        </p:txBody>
      </p:sp>
      <p:sp>
        <p:nvSpPr>
          <p:cNvPr id="9" name="Rectangle 46"/>
          <p:cNvSpPr>
            <a:spLocks noChangeArrowheads="1"/>
          </p:cNvSpPr>
          <p:nvPr/>
        </p:nvSpPr>
        <p:spPr bwMode="auto">
          <a:xfrm>
            <a:off x="387048" y="1237445"/>
            <a:ext cx="11469592" cy="3662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266700" indent="-266700" eaLnBrk="1" hangingPunct="1">
              <a:spcBef>
                <a:spcPct val="0"/>
              </a:spcBef>
              <a:buFontTx/>
              <a:buNone/>
              <a:tabLst>
                <a:tab pos="266700" algn="l"/>
              </a:tabLst>
            </a:pPr>
            <a:r>
              <a:rPr lang="ja-JP" altLang="en-US" sz="1200" dirty="0">
                <a:latin typeface="+mn-ea"/>
                <a:ea typeface="+mn-ea"/>
              </a:rPr>
              <a:t>・申込者・広告主様の故意または過失によって、ヤフーと申込者間の広告掲載契約に定める掲載開始日までに協賛ページの掲載を開始できなかった場合、ヤフーは</a:t>
            </a:r>
            <a:endParaRPr lang="en-US" altLang="ja-JP" sz="1200" dirty="0">
              <a:latin typeface="+mn-ea"/>
              <a:ea typeface="+mn-ea"/>
            </a:endParaRPr>
          </a:p>
          <a:p>
            <a:pPr marL="266700" indent="-266700" eaLnBrk="1" hangingPunct="1">
              <a:spcBef>
                <a:spcPct val="0"/>
              </a:spcBef>
              <a:buFontTx/>
              <a:buNone/>
              <a:tabLst>
                <a:tab pos="266700" algn="l"/>
              </a:tabLst>
            </a:pPr>
            <a:r>
              <a:rPr lang="ja-JP" altLang="en-US" sz="1200" dirty="0">
                <a:latin typeface="+mn-ea"/>
                <a:ea typeface="+mn-ea"/>
              </a:rPr>
              <a:t>　広告掲載契約に基づく協賛ページの掲載を履行する義務を免れるものとします。また、その場合、当該協賛ページの掲載を行うことができなかった期間の広告料金</a:t>
            </a:r>
            <a:endParaRPr lang="en-US" altLang="ja-JP" sz="1200" dirty="0">
              <a:latin typeface="+mn-ea"/>
              <a:ea typeface="+mn-ea"/>
            </a:endParaRPr>
          </a:p>
          <a:p>
            <a:pPr marL="266700" indent="-266700" eaLnBrk="1" hangingPunct="1">
              <a:spcBef>
                <a:spcPct val="0"/>
              </a:spcBef>
              <a:buFontTx/>
              <a:buNone/>
              <a:tabLst>
                <a:tab pos="266700" algn="l"/>
              </a:tabLst>
            </a:pPr>
            <a:r>
              <a:rPr lang="ja-JP" altLang="en-US" sz="1200" dirty="0">
                <a:latin typeface="+mn-ea"/>
                <a:ea typeface="+mn-ea"/>
              </a:rPr>
              <a:t>　（広告掲載費、制作費その他広告掲載契約に基づき申込者およびヤフー間で事前に合意した金額をいいます）は何ら減免されません。</a:t>
            </a:r>
            <a:endParaRPr lang="en-US" altLang="ja-JP" sz="1200" dirty="0">
              <a:latin typeface="+mn-ea"/>
              <a:ea typeface="+mn-ea"/>
            </a:endParaRPr>
          </a:p>
          <a:p>
            <a:pPr eaLnBrk="1" hangingPunct="1">
              <a:spcBef>
                <a:spcPct val="0"/>
              </a:spcBef>
              <a:buFontTx/>
              <a:buNone/>
            </a:pPr>
            <a:endParaRPr lang="en-US" altLang="ja-JP" sz="1200" dirty="0">
              <a:latin typeface="+mn-ea"/>
              <a:ea typeface="+mn-ea"/>
            </a:endParaRPr>
          </a:p>
          <a:p>
            <a:pPr marL="266700" indent="-266700" eaLnBrk="1" hangingPunct="1">
              <a:spcBef>
                <a:spcPct val="0"/>
              </a:spcBef>
              <a:buFontTx/>
              <a:buNone/>
            </a:pPr>
            <a:r>
              <a:rPr lang="ja-JP" altLang="en-US" sz="1200" dirty="0">
                <a:latin typeface="+mn-ea"/>
                <a:ea typeface="+mn-ea"/>
              </a:rPr>
              <a:t>・ヤフーが定めるサポート環境（</a:t>
            </a:r>
            <a:r>
              <a:rPr lang="en-US" altLang="ja-JP" sz="1200" dirty="0">
                <a:latin typeface="+mn-ea"/>
                <a:ea typeface="+mn-ea"/>
              </a:rPr>
              <a:t>OS/</a:t>
            </a:r>
            <a:r>
              <a:rPr lang="ja-JP" altLang="en-US" sz="1200" dirty="0">
                <a:latin typeface="+mn-ea"/>
                <a:ea typeface="+mn-ea"/>
              </a:rPr>
              <a:t>ブラウザー）以外では、協賛ページの非表示や表示崩れを起こす場合があり、ヤフーは当該非表示または表示崩れに関して一切</a:t>
            </a:r>
            <a:endParaRPr lang="en-US" altLang="ja-JP" sz="1200" dirty="0">
              <a:latin typeface="+mn-ea"/>
              <a:ea typeface="+mn-ea"/>
            </a:endParaRPr>
          </a:p>
          <a:p>
            <a:pPr marL="266700" indent="-266700" eaLnBrk="1" hangingPunct="1">
              <a:spcBef>
                <a:spcPct val="0"/>
              </a:spcBef>
              <a:buFontTx/>
              <a:buNone/>
            </a:pPr>
            <a:r>
              <a:rPr lang="ja-JP" altLang="en-US" sz="1200" dirty="0">
                <a:latin typeface="+mn-ea"/>
                <a:ea typeface="+mn-ea"/>
              </a:rPr>
              <a:t>　の責任を負いません。</a:t>
            </a:r>
          </a:p>
          <a:p>
            <a:pPr marL="266700" indent="-266700" eaLnBrk="1" hangingPunct="1">
              <a:spcBef>
                <a:spcPct val="0"/>
              </a:spcBef>
              <a:buFontTx/>
              <a:buNone/>
              <a:tabLst>
                <a:tab pos="266700" algn="l"/>
              </a:tabLst>
            </a:pPr>
            <a:endParaRPr lang="en-US" altLang="ja-JP" sz="1200" dirty="0">
              <a:latin typeface="+mn-ea"/>
              <a:ea typeface="+mn-ea"/>
            </a:endParaRPr>
          </a:p>
          <a:p>
            <a:pPr eaLnBrk="1" hangingPunct="1">
              <a:spcBef>
                <a:spcPct val="0"/>
              </a:spcBef>
              <a:buFontTx/>
              <a:buNone/>
            </a:pPr>
            <a:r>
              <a:rPr lang="ja-JP" altLang="en-US" sz="1200" dirty="0">
                <a:latin typeface="+mn-ea"/>
                <a:ea typeface="+mn-ea"/>
              </a:rPr>
              <a:t>・停電・通信回線の事故・天災等の不可抗力、通信事業者の不履行、インターネットインフラその他サーバー等のシステム上の不具合、緊急メンテナンスの発生など</a:t>
            </a:r>
            <a:endParaRPr lang="en-US" altLang="ja-JP" sz="1200" dirty="0">
              <a:latin typeface="+mn-ea"/>
              <a:ea typeface="+mn-ea"/>
            </a:endParaRPr>
          </a:p>
          <a:p>
            <a:pPr eaLnBrk="1" hangingPunct="1">
              <a:spcBef>
                <a:spcPct val="0"/>
              </a:spcBef>
              <a:buFontTx/>
              <a:buNone/>
            </a:pPr>
            <a:r>
              <a:rPr lang="ja-JP" altLang="en-US" sz="1200" dirty="0">
                <a:latin typeface="+mn-ea"/>
                <a:ea typeface="+mn-ea"/>
              </a:rPr>
              <a:t>　ヤフーの責に帰すべき事由以外の原因により、協賛ページの全部または一部を掲載できなかった場合、ヤフーはその責を問われないものとし、当該履行については、</a:t>
            </a:r>
            <a:endParaRPr lang="en-US" altLang="ja-JP" sz="1200" dirty="0">
              <a:latin typeface="+mn-ea"/>
              <a:ea typeface="+mn-ea"/>
            </a:endParaRPr>
          </a:p>
          <a:p>
            <a:pPr eaLnBrk="1" hangingPunct="1">
              <a:spcBef>
                <a:spcPct val="0"/>
              </a:spcBef>
              <a:buFontTx/>
              <a:buNone/>
            </a:pPr>
            <a:r>
              <a:rPr lang="ja-JP" altLang="en-US" sz="1200" dirty="0">
                <a:latin typeface="+mn-ea"/>
                <a:ea typeface="+mn-ea"/>
              </a:rPr>
              <a:t>　当該原因の影響とみなされる範囲まで義務を免除されるものとします。ただし、ヤフーの故意または重過失による場合はこの限りではありません。</a:t>
            </a:r>
            <a:endParaRPr lang="en-US" altLang="ja-JP" sz="1200" dirty="0">
              <a:latin typeface="+mn-ea"/>
              <a:ea typeface="+mn-ea"/>
            </a:endParaRPr>
          </a:p>
          <a:p>
            <a:pPr eaLnBrk="1" hangingPunct="1">
              <a:spcBef>
                <a:spcPct val="0"/>
              </a:spcBef>
              <a:buFontTx/>
              <a:buNone/>
            </a:pPr>
            <a:r>
              <a:rPr lang="ja-JP" altLang="en-US" sz="1200" dirty="0">
                <a:latin typeface="+mn-ea"/>
                <a:ea typeface="+mn-ea"/>
              </a:rPr>
              <a:t>　なお、この場合、ヤフーが掲載を行わなかった部分については、協賛料金への申込者の支払債務は生じないものとします。</a:t>
            </a:r>
          </a:p>
          <a:p>
            <a:pPr eaLnBrk="1" hangingPunct="1">
              <a:spcBef>
                <a:spcPct val="0"/>
              </a:spcBef>
              <a:buFontTx/>
              <a:buNone/>
            </a:pPr>
            <a:endParaRPr lang="ja-JP" altLang="en-US" sz="1200" dirty="0">
              <a:latin typeface="+mn-ea"/>
              <a:ea typeface="+mn-ea"/>
            </a:endParaRPr>
          </a:p>
          <a:p>
            <a:pPr eaLnBrk="1" hangingPunct="1">
              <a:spcBef>
                <a:spcPct val="0"/>
              </a:spcBef>
              <a:buFontTx/>
              <a:buNone/>
            </a:pPr>
            <a:r>
              <a:rPr lang="ja-JP" altLang="en-US" sz="1200" dirty="0">
                <a:latin typeface="+mn-ea"/>
                <a:ea typeface="+mn-ea"/>
              </a:rPr>
              <a:t>・協賛ページ掲載中に、当該サイトからのリンクがデッドリンクとなった場合や、リンク先のサイトに不具合が発生した場合、ヤフーは当該協賛ページの掲載を停止</a:t>
            </a:r>
            <a:endParaRPr lang="en-US" altLang="ja-JP" sz="1200" dirty="0">
              <a:latin typeface="+mn-ea"/>
              <a:ea typeface="+mn-ea"/>
            </a:endParaRPr>
          </a:p>
          <a:p>
            <a:pPr eaLnBrk="1" hangingPunct="1">
              <a:spcBef>
                <a:spcPct val="0"/>
              </a:spcBef>
              <a:buFontTx/>
              <a:buNone/>
            </a:pPr>
            <a:r>
              <a:rPr lang="ja-JP" altLang="en-US" sz="1200" dirty="0">
                <a:latin typeface="+mn-ea"/>
                <a:ea typeface="+mn-ea"/>
              </a:rPr>
              <a:t>　することができるものとし、この場合、ヤフーは協賛ページの不掲載の責を負わないものとします。</a:t>
            </a:r>
          </a:p>
          <a:p>
            <a:pPr eaLnBrk="1" hangingPunct="1">
              <a:spcBef>
                <a:spcPct val="0"/>
              </a:spcBef>
              <a:buFontTx/>
              <a:buNone/>
            </a:pPr>
            <a:endParaRPr lang="en-US" altLang="ja-JP" sz="1600" dirty="0">
              <a:latin typeface="+mn-ea"/>
              <a:ea typeface="+mn-ea"/>
            </a:endParaRPr>
          </a:p>
          <a:p>
            <a:pPr marL="0" lvl="0" indent="0" eaLnBrk="1" hangingPunct="1">
              <a:spcBef>
                <a:spcPct val="0"/>
              </a:spcBef>
              <a:buNone/>
            </a:pPr>
            <a:r>
              <a:rPr lang="ja-JP" altLang="en-US" sz="1200" dirty="0">
                <a:latin typeface="メイリオ"/>
                <a:ea typeface="メイリオ"/>
              </a:rPr>
              <a:t>・以下①～③を協賛ページの掲載調整時間とし、ヤフーは当該掲載調整時間内の不具合、不完全掲載または未掲載について免責されるものとします。</a:t>
            </a:r>
          </a:p>
          <a:p>
            <a:pPr marL="0" lvl="0" indent="0" eaLnBrk="1" hangingPunct="1">
              <a:spcBef>
                <a:spcPct val="0"/>
              </a:spcBef>
              <a:buNone/>
            </a:pPr>
            <a:r>
              <a:rPr lang="ja-JP" altLang="en-US" sz="1200" dirty="0">
                <a:latin typeface="メイリオ"/>
                <a:ea typeface="メイリオ"/>
              </a:rPr>
              <a:t>　　①協賛ページ掲載の初日の午前</a:t>
            </a:r>
            <a:r>
              <a:rPr lang="en-US" altLang="ja-JP" sz="1200" dirty="0">
                <a:latin typeface="メイリオ"/>
                <a:ea typeface="メイリオ"/>
              </a:rPr>
              <a:t>0</a:t>
            </a:r>
            <a:r>
              <a:rPr lang="ja-JP" altLang="en-US" sz="1200" dirty="0">
                <a:latin typeface="メイリオ"/>
                <a:ea typeface="メイリオ"/>
              </a:rPr>
              <a:t>時から</a:t>
            </a:r>
            <a:r>
              <a:rPr lang="en-US" altLang="ja-JP" sz="1200" dirty="0">
                <a:latin typeface="メイリオ"/>
                <a:ea typeface="メイリオ"/>
              </a:rPr>
              <a:t>12</a:t>
            </a:r>
            <a:r>
              <a:rPr lang="ja-JP" altLang="en-US" sz="1200" dirty="0">
                <a:latin typeface="メイリオ"/>
                <a:ea typeface="メイリオ"/>
              </a:rPr>
              <a:t>時間、および協賛ページの内容が変更もしくは追加された場合における、当該協賛ページの掲載予定時刻から</a:t>
            </a:r>
            <a:r>
              <a:rPr lang="en-US" altLang="ja-JP" sz="1200" dirty="0">
                <a:latin typeface="メイリオ"/>
                <a:ea typeface="メイリオ"/>
              </a:rPr>
              <a:t>12</a:t>
            </a:r>
            <a:r>
              <a:rPr lang="ja-JP" altLang="en-US" sz="1200" dirty="0">
                <a:latin typeface="メイリオ"/>
                <a:ea typeface="メイリオ"/>
              </a:rPr>
              <a:t>時間</a:t>
            </a:r>
          </a:p>
          <a:p>
            <a:pPr marL="0" lvl="0" indent="0" eaLnBrk="1" hangingPunct="1">
              <a:spcBef>
                <a:spcPct val="0"/>
              </a:spcBef>
              <a:buNone/>
            </a:pPr>
            <a:r>
              <a:rPr lang="ja-JP" altLang="en-US" sz="1200" dirty="0">
                <a:latin typeface="メイリオ"/>
                <a:ea typeface="メイリオ"/>
              </a:rPr>
              <a:t>　　②協賛ページの掲載開始日が営業日以外の場合における、当該掲載開始時間から翌営業日正午まで</a:t>
            </a:r>
          </a:p>
          <a:p>
            <a:pPr marL="0" lvl="0" indent="0" eaLnBrk="1" hangingPunct="1">
              <a:spcBef>
                <a:spcPct val="0"/>
              </a:spcBef>
              <a:buNone/>
            </a:pPr>
            <a:r>
              <a:rPr lang="ja-JP" altLang="en-US" sz="1200" dirty="0">
                <a:latin typeface="メイリオ"/>
                <a:ea typeface="メイリオ"/>
              </a:rPr>
              <a:t>　　③協賛ページの総掲載予定時間が</a:t>
            </a:r>
            <a:r>
              <a:rPr lang="en-US" altLang="ja-JP" sz="1200" dirty="0">
                <a:latin typeface="メイリオ"/>
                <a:ea typeface="メイリオ"/>
              </a:rPr>
              <a:t>12</a:t>
            </a:r>
            <a:r>
              <a:rPr lang="ja-JP" altLang="en-US" sz="1200" dirty="0">
                <a:latin typeface="メイリオ"/>
                <a:ea typeface="メイリオ"/>
              </a:rPr>
              <a:t>時間未満の場合における、総掲載予定時間の</a:t>
            </a:r>
            <a:r>
              <a:rPr lang="en-US" altLang="ja-JP" sz="1200" dirty="0">
                <a:latin typeface="メイリオ"/>
                <a:ea typeface="メイリオ"/>
              </a:rPr>
              <a:t>10%</a:t>
            </a:r>
            <a:r>
              <a:rPr lang="ja-JP" altLang="en-US" sz="1200" dirty="0">
                <a:latin typeface="メイリオ"/>
                <a:ea typeface="メイリオ"/>
              </a:rPr>
              <a:t>にあたる時間まで</a:t>
            </a:r>
          </a:p>
        </p:txBody>
      </p:sp>
      <p:sp>
        <p:nvSpPr>
          <p:cNvPr id="6" name="フッター プレースホルダー 1">
            <a:extLst>
              <a:ext uri="{FF2B5EF4-FFF2-40B4-BE49-F238E27FC236}">
                <a16:creationId xmlns:a16="http://schemas.microsoft.com/office/drawing/2014/main" id="{4880A422-DD3A-4B44-AD5C-D949BC6242E2}"/>
              </a:ext>
            </a:extLst>
          </p:cNvPr>
          <p:cNvSpPr txBox="1">
            <a:spLocks/>
          </p:cNvSpPr>
          <p:nvPr/>
        </p:nvSpPr>
        <p:spPr>
          <a:xfrm>
            <a:off x="3827748" y="6597352"/>
            <a:ext cx="4536504" cy="216024"/>
          </a:xfrm>
          <a:prstGeom prst="rect">
            <a:avLst/>
          </a:prstGeom>
        </p:spPr>
        <p:txBody>
          <a:bodyPr vert="horz" lIns="91440" tIns="45720" rIns="91440" bIns="45720" rtlCol="0" anchor="ctr"/>
          <a:lstStyle>
            <a:defPPr>
              <a:defRPr lang="ja-JP"/>
            </a:defPPr>
            <a:lvl1pPr marL="0" marR="0" indent="0" algn="r" defTabSz="914400" rtl="0" eaLnBrk="1" fontAlgn="auto" latinLnBrk="0" hangingPunct="1">
              <a:lnSpc>
                <a:spcPct val="100000"/>
              </a:lnSpc>
              <a:spcBef>
                <a:spcPts val="0"/>
              </a:spcBef>
              <a:spcAft>
                <a:spcPts val="0"/>
              </a:spcAft>
              <a:buClrTx/>
              <a:buSzTx/>
              <a:buFontTx/>
              <a:buNone/>
              <a:tabLst/>
              <a:defRPr kumimoji="1" lang="en-US" altLang="ja-JP" sz="800" b="0" i="0" kern="1200" baseline="0" smtClean="0">
                <a:solidFill>
                  <a:schemeClr val="accent2"/>
                </a:solidFill>
                <a:effectLst/>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 dirty="0">
                <a:solidFill>
                  <a:prstClr val="black"/>
                </a:solidFill>
              </a:rPr>
              <a:t>Copyright</a:t>
            </a:r>
            <a:r>
              <a:rPr lang="ja-JP" altLang="en" dirty="0">
                <a:solidFill>
                  <a:prstClr val="black"/>
                </a:solidFill>
              </a:rPr>
              <a:t>（</a:t>
            </a:r>
            <a:r>
              <a:rPr lang="en" dirty="0">
                <a:solidFill>
                  <a:prstClr val="black"/>
                </a:solidFill>
              </a:rPr>
              <a:t>C</a:t>
            </a:r>
            <a:r>
              <a:rPr lang="ja-JP" altLang="en" dirty="0">
                <a:solidFill>
                  <a:prstClr val="black"/>
                </a:solidFill>
              </a:rPr>
              <a:t>）</a:t>
            </a:r>
            <a:r>
              <a:rPr lang="en" dirty="0">
                <a:solidFill>
                  <a:prstClr val="black"/>
                </a:solidFill>
              </a:rPr>
              <a:t>2022 Yahoo Japan Corporation. All Rights Reserved. </a:t>
            </a:r>
            <a:r>
              <a:rPr lang="ja-JP" altLang="en-US" dirty="0">
                <a:solidFill>
                  <a:prstClr val="black"/>
                </a:solidFill>
              </a:rPr>
              <a:t>無断引用・転載禁止</a:t>
            </a:r>
          </a:p>
        </p:txBody>
      </p:sp>
    </p:spTree>
    <p:extLst>
      <p:ext uri="{BB962C8B-B14F-4D97-AF65-F5344CB8AC3E}">
        <p14:creationId xmlns:p14="http://schemas.microsoft.com/office/powerpoint/2010/main" val="19679863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a:extLst>
              <a:ext uri="{FF2B5EF4-FFF2-40B4-BE49-F238E27FC236}">
                <a16:creationId xmlns:a16="http://schemas.microsoft.com/office/drawing/2014/main" id="{74159C03-D682-7344-86C0-7676690FC55F}"/>
              </a:ext>
            </a:extLst>
          </p:cNvPr>
          <p:cNvSpPr txBox="1">
            <a:spLocks/>
          </p:cNvSpPr>
          <p:nvPr/>
        </p:nvSpPr>
        <p:spPr>
          <a:xfrm>
            <a:off x="389353" y="1399141"/>
            <a:ext cx="11809312" cy="1504516"/>
          </a:xfrm>
          <a:prstGeom prst="rect">
            <a:avLst/>
          </a:prstGeom>
        </p:spPr>
        <p:txBody>
          <a:bodyPr vert="horz" lIns="91440" tIns="45720" rIns="91440" bIns="45720" rtlCol="0" anchor="ctr">
            <a:noAutofit/>
          </a:bodyPr>
          <a:lstStyle>
            <a:lvl1pPr algn="l" defTabSz="914423" rtl="0" eaLnBrk="1" latinLnBrk="0" hangingPunct="1">
              <a:lnSpc>
                <a:spcPts val="5800"/>
              </a:lnSpc>
              <a:spcBef>
                <a:spcPct val="0"/>
              </a:spcBef>
              <a:buNone/>
              <a:defRPr kumimoji="1" sz="4000" kern="1200">
                <a:solidFill>
                  <a:schemeClr val="tx1"/>
                </a:solidFill>
                <a:latin typeface="+mj-lt"/>
                <a:ea typeface="+mj-ea"/>
                <a:cs typeface="+mj-cs"/>
              </a:defRPr>
            </a:lvl1pPr>
          </a:lstStyle>
          <a:p>
            <a:r>
              <a:rPr lang="en-US" altLang="ja-JP" b="1" dirty="0"/>
              <a:t>Appendix</a:t>
            </a:r>
          </a:p>
          <a:p>
            <a:endParaRPr lang="ja-JP" altLang="en-US" sz="3200" b="1" dirty="0"/>
          </a:p>
        </p:txBody>
      </p:sp>
      <p:sp>
        <p:nvSpPr>
          <p:cNvPr id="2" name="正方形/長方形 1"/>
          <p:cNvSpPr/>
          <p:nvPr/>
        </p:nvSpPr>
        <p:spPr>
          <a:xfrm>
            <a:off x="415236" y="2303492"/>
            <a:ext cx="9512540" cy="1200329"/>
          </a:xfrm>
          <a:prstGeom prst="rect">
            <a:avLst/>
          </a:prstGeom>
        </p:spPr>
        <p:txBody>
          <a:bodyPr wrap="none">
            <a:spAutoFit/>
          </a:bodyPr>
          <a:lstStyle/>
          <a:p>
            <a:r>
              <a:rPr lang="ja-JP" altLang="en-US" b="1"/>
              <a:t>・</a:t>
            </a:r>
            <a:r>
              <a:rPr lang="en-US" altLang="ja-JP" b="1" dirty="0"/>
              <a:t>SDGs</a:t>
            </a:r>
            <a:r>
              <a:rPr lang="ja-JP" altLang="en-US" b="1"/>
              <a:t>関心層への広告配信　オーディエンスリスト</a:t>
            </a:r>
            <a:r>
              <a:rPr lang="en-US" altLang="ja-JP" b="1" dirty="0"/>
              <a:t>(</a:t>
            </a:r>
            <a:r>
              <a:rPr lang="ja-JP" altLang="en-US" b="1"/>
              <a:t>ヤフー提供</a:t>
            </a:r>
            <a:r>
              <a:rPr lang="en-US" altLang="ja-JP" b="1" dirty="0"/>
              <a:t>) SDGs</a:t>
            </a:r>
            <a:r>
              <a:rPr lang="ja-JP" altLang="en-US" b="1"/>
              <a:t>ターゲティング</a:t>
            </a:r>
            <a:endParaRPr lang="en-US" altLang="ja-JP" b="1" dirty="0"/>
          </a:p>
          <a:p>
            <a:r>
              <a:rPr lang="ja-JP" altLang="en-US" b="1"/>
              <a:t>・オーディエンスリスト　対象商品</a:t>
            </a:r>
            <a:r>
              <a:rPr lang="en-US" altLang="ja-JP" b="1" dirty="0"/>
              <a:t> </a:t>
            </a:r>
          </a:p>
          <a:p>
            <a:r>
              <a:rPr lang="ja-JP" altLang="en-US" b="1"/>
              <a:t>・</a:t>
            </a:r>
            <a:r>
              <a:rPr lang="en-US" altLang="ja-JP" b="1" dirty="0"/>
              <a:t>Z</a:t>
            </a:r>
            <a:r>
              <a:rPr lang="ja-JP" altLang="en-US" b="1"/>
              <a:t>ホールディングスグループの環境への取組み</a:t>
            </a:r>
            <a:endParaRPr lang="en-US" altLang="ja-JP" b="1" dirty="0"/>
          </a:p>
          <a:p>
            <a:r>
              <a:rPr lang="ja-JP" altLang="en-US" b="1"/>
              <a:t>・</a:t>
            </a:r>
            <a:r>
              <a:rPr lang="en-US" altLang="ja-JP" b="1" dirty="0"/>
              <a:t>Z</a:t>
            </a:r>
            <a:r>
              <a:rPr lang="ja-JP" altLang="en-US" b="1" dirty="0"/>
              <a:t>ホールディングスグループの</a:t>
            </a:r>
            <a:r>
              <a:rPr lang="en-US" altLang="ja-JP" b="1" dirty="0"/>
              <a:t>SDGs</a:t>
            </a:r>
            <a:r>
              <a:rPr lang="ja-JP" altLang="en-US" b="1" dirty="0" err="1"/>
              <a:t>への</a:t>
            </a:r>
            <a:r>
              <a:rPr lang="ja-JP" altLang="en-US" b="1" dirty="0"/>
              <a:t>取組み</a:t>
            </a:r>
          </a:p>
        </p:txBody>
      </p:sp>
    </p:spTree>
    <p:extLst>
      <p:ext uri="{BB962C8B-B14F-4D97-AF65-F5344CB8AC3E}">
        <p14:creationId xmlns:p14="http://schemas.microsoft.com/office/powerpoint/2010/main" val="16866519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24</a:t>
            </a:fld>
            <a:endParaRPr lang="ja-JP" altLang="en-US"/>
          </a:p>
        </p:txBody>
      </p:sp>
      <p:graphicFrame>
        <p:nvGraphicFramePr>
          <p:cNvPr id="7" name="表 6">
            <a:extLst>
              <a:ext uri="{FF2B5EF4-FFF2-40B4-BE49-F238E27FC236}">
                <a16:creationId xmlns:a16="http://schemas.microsoft.com/office/drawing/2014/main" id="{5C4374D8-C7AA-A044-9BC8-03321DB933E1}"/>
              </a:ext>
            </a:extLst>
          </p:cNvPr>
          <p:cNvGraphicFramePr>
            <a:graphicFrameLocks noGrp="1"/>
          </p:cNvGraphicFramePr>
          <p:nvPr/>
        </p:nvGraphicFramePr>
        <p:xfrm>
          <a:off x="334962" y="1223877"/>
          <a:ext cx="5617023" cy="5267467"/>
        </p:xfrm>
        <a:graphic>
          <a:graphicData uri="http://schemas.openxmlformats.org/drawingml/2006/table">
            <a:tbl>
              <a:tblPr firstCol="1" bandRow="1"/>
              <a:tblGrid>
                <a:gridCol w="1716611">
                  <a:extLst>
                    <a:ext uri="{9D8B030D-6E8A-4147-A177-3AD203B41FA5}">
                      <a16:colId xmlns:a16="http://schemas.microsoft.com/office/drawing/2014/main" val="598637953"/>
                    </a:ext>
                  </a:extLst>
                </a:gridCol>
                <a:gridCol w="2574272">
                  <a:extLst>
                    <a:ext uri="{9D8B030D-6E8A-4147-A177-3AD203B41FA5}">
                      <a16:colId xmlns:a16="http://schemas.microsoft.com/office/drawing/2014/main" val="240533709"/>
                    </a:ext>
                  </a:extLst>
                </a:gridCol>
                <a:gridCol w="663070">
                  <a:extLst>
                    <a:ext uri="{9D8B030D-6E8A-4147-A177-3AD203B41FA5}">
                      <a16:colId xmlns:a16="http://schemas.microsoft.com/office/drawing/2014/main" val="4205928780"/>
                    </a:ext>
                  </a:extLst>
                </a:gridCol>
                <a:gridCol w="663070">
                  <a:extLst>
                    <a:ext uri="{9D8B030D-6E8A-4147-A177-3AD203B41FA5}">
                      <a16:colId xmlns:a16="http://schemas.microsoft.com/office/drawing/2014/main" val="619424789"/>
                    </a:ext>
                  </a:extLst>
                </a:gridCol>
              </a:tblGrid>
              <a:tr h="240836">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900" b="1" i="0" u="none" strike="noStrike" dirty="0">
                          <a:solidFill>
                            <a:schemeClr val="bg1"/>
                          </a:solidFill>
                          <a:effectLst/>
                          <a:latin typeface="+mn-ea"/>
                          <a:ea typeface="+mn-ea"/>
                        </a:rPr>
                        <a:t>グループ名</a:t>
                      </a:r>
                      <a:endParaRPr lang="en-US" altLang="ja-JP" sz="900" b="1" i="0" u="none" strike="noStrike" dirty="0">
                        <a:solidFill>
                          <a:schemeClr val="bg1"/>
                        </a:solidFill>
                        <a:effectLst/>
                        <a:latin typeface="+mn-ea"/>
                        <a:ea typeface="+mn-ea"/>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F7F7F"/>
                    </a:solidFill>
                  </a:tcPr>
                </a:tc>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900" b="1" i="0" u="none" strike="noStrike" dirty="0">
                          <a:solidFill>
                            <a:schemeClr val="bg1"/>
                          </a:solidFill>
                          <a:effectLst/>
                          <a:latin typeface="+mn-ea"/>
                          <a:ea typeface="+mn-ea"/>
                        </a:rPr>
                        <a:t>オーディエンスリスト名</a:t>
                      </a:r>
                      <a:endParaRPr lang="en-US" altLang="ja-JP" sz="900" b="1" i="0" u="none" strike="noStrike" dirty="0">
                        <a:solidFill>
                          <a:schemeClr val="bg1"/>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F7F7F"/>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900" b="1" i="0" u="none" strike="noStrike" dirty="0">
                          <a:solidFill>
                            <a:schemeClr val="bg1"/>
                          </a:solidFill>
                          <a:effectLst/>
                          <a:latin typeface="+mn-ea"/>
                          <a:ea typeface="+mn-ea"/>
                        </a:rPr>
                        <a:t>ターゲティング係数</a:t>
                      </a:r>
                      <a:endParaRPr lang="en-US" altLang="ja-JP" sz="900" b="1" i="0" u="none" strike="noStrike" dirty="0">
                        <a:solidFill>
                          <a:schemeClr val="bg1"/>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F7F7F"/>
                    </a:solidFill>
                  </a:tcPr>
                </a:tc>
                <a:tc hMerge="1">
                  <a:txBody>
                    <a:bodyPr/>
                    <a:lstStyle/>
                    <a:p>
                      <a:endParaRPr kumimoji="1" lang="ja-JP" altLang="en-US"/>
                    </a:p>
                  </a:txBody>
                  <a:tcPr/>
                </a:tc>
                <a:extLst>
                  <a:ext uri="{0D108BD9-81ED-4DB2-BD59-A6C34878D82A}">
                    <a16:rowId xmlns:a16="http://schemas.microsoft.com/office/drawing/2014/main" val="940179995"/>
                  </a:ext>
                </a:extLst>
              </a:tr>
              <a:tr h="240836">
                <a:tc vMerge="1">
                  <a:txBody>
                    <a:bodyPr/>
                    <a:lstStyle/>
                    <a:p>
                      <a:pPr algn="ctr" fontAlgn="ctr"/>
                      <a:endParaRPr lang="en-US" altLang="ja-JP" sz="900" b="1" i="0" u="none" strike="noStrike" dirty="0">
                        <a:solidFill>
                          <a:schemeClr val="bg1"/>
                        </a:solidFill>
                        <a:effectLst/>
                        <a:latin typeface="+mn-ea"/>
                        <a:ea typeface="+mn-ea"/>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F7F7F"/>
                    </a:solidFill>
                  </a:tcPr>
                </a:tc>
                <a:tc vMerge="1">
                  <a:txBody>
                    <a:bodyPr/>
                    <a:lstStyle/>
                    <a:p>
                      <a:pPr algn="ctr" fontAlgn="ctr"/>
                      <a:endParaRPr lang="en-US" altLang="ja-JP" sz="900" b="1" i="0" u="none" strike="noStrike" dirty="0">
                        <a:solidFill>
                          <a:schemeClr val="bg1"/>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F7F7F"/>
                    </a:solidFill>
                  </a:tcPr>
                </a:tc>
                <a:tc>
                  <a:txBody>
                    <a:bodyPr/>
                    <a:lstStyle/>
                    <a:p>
                      <a:pPr algn="ctr" fontAlgn="ctr"/>
                      <a:r>
                        <a:rPr lang="ja-JP" altLang="en-US" sz="900" b="1" i="0" u="none" strike="noStrike" dirty="0">
                          <a:solidFill>
                            <a:schemeClr val="bg1"/>
                          </a:solidFill>
                          <a:effectLst/>
                          <a:latin typeface="+mn-ea"/>
                          <a:ea typeface="+mn-ea"/>
                        </a:rPr>
                        <a:t>配信</a:t>
                      </a:r>
                      <a:endParaRPr lang="en-US" altLang="ja-JP" sz="900" b="1" i="0" u="none" strike="noStrike" dirty="0">
                        <a:solidFill>
                          <a:schemeClr val="bg1"/>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F7F7F"/>
                    </a:solidFill>
                  </a:tcPr>
                </a:tc>
                <a:tc>
                  <a:txBody>
                    <a:bodyPr/>
                    <a:lstStyle/>
                    <a:p>
                      <a:pPr algn="ctr" fontAlgn="ctr"/>
                      <a:r>
                        <a:rPr lang="ja-JP" altLang="en-US" sz="900" b="1" i="0" u="none" strike="noStrike" dirty="0">
                          <a:solidFill>
                            <a:schemeClr val="bg1"/>
                          </a:solidFill>
                          <a:effectLst/>
                          <a:latin typeface="+mn-ea"/>
                          <a:ea typeface="+mn-ea"/>
                        </a:rPr>
                        <a:t>除外</a:t>
                      </a:r>
                      <a:endParaRPr lang="en-US" altLang="ja-JP" sz="900" b="1" i="0" u="none" strike="noStrike" dirty="0">
                        <a:solidFill>
                          <a:schemeClr val="bg1"/>
                        </a:solidFill>
                        <a:effectLst/>
                        <a:latin typeface="+mn-ea"/>
                        <a:ea typeface="+mn-ea"/>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F7F7F"/>
                    </a:solidFill>
                  </a:tcPr>
                </a:tc>
                <a:extLst>
                  <a:ext uri="{0D108BD9-81ED-4DB2-BD59-A6C34878D82A}">
                    <a16:rowId xmlns:a16="http://schemas.microsoft.com/office/drawing/2014/main" val="1508695905"/>
                  </a:ext>
                </a:extLst>
              </a:tr>
              <a:tr h="240836">
                <a:tc rowSpan="20">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dirty="0">
                          <a:latin typeface="メイリオ" panose="020B0604030504040204" pitchFamily="50" charset="-128"/>
                          <a:ea typeface="メイリオ" panose="020B0604030504040204" pitchFamily="50" charset="-128"/>
                        </a:rPr>
                        <a:t>SDGs</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ターゲティング</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SDGs</a:t>
                      </a:r>
                    </a:p>
                  </a:txBody>
                  <a:tcPr marL="9525" marR="9525" marT="9525"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209911">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SDGs_</a:t>
                      </a:r>
                      <a:r>
                        <a:rPr lang="ja-JP" altLang="en-US" sz="900" b="0" i="0" u="none" strike="noStrike" dirty="0">
                          <a:solidFill>
                            <a:schemeClr val="tx1">
                              <a:lumMod val="65000"/>
                              <a:lumOff val="35000"/>
                            </a:schemeClr>
                          </a:solidFill>
                          <a:effectLst/>
                          <a:latin typeface="+mn-ea"/>
                          <a:ea typeface="+mn-ea"/>
                        </a:rPr>
                        <a:t>貧困をなくそう</a:t>
                      </a:r>
                    </a:p>
                  </a:txBody>
                  <a:tcPr marL="9525" marR="9525" marT="9525"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931917948"/>
                  </a:ext>
                </a:extLst>
              </a:tr>
              <a:tr h="240836">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SDGs_</a:t>
                      </a:r>
                      <a:r>
                        <a:rPr lang="ja-JP" altLang="en-US" sz="900" b="0" i="0" u="none" strike="noStrike" dirty="0">
                          <a:solidFill>
                            <a:schemeClr val="tx1">
                              <a:lumMod val="65000"/>
                              <a:lumOff val="35000"/>
                            </a:schemeClr>
                          </a:solidFill>
                          <a:effectLst/>
                          <a:latin typeface="+mn-ea"/>
                          <a:ea typeface="+mn-ea"/>
                        </a:rPr>
                        <a:t>飢餓をゼロに</a:t>
                      </a:r>
                    </a:p>
                  </a:txBody>
                  <a:tcPr marL="9525" marR="9525" marT="9525"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メイリオ"/>
                          <a:ea typeface="メイリオ"/>
                          <a:cs typeface="+mn-cs"/>
                        </a:rPr>
                        <a:t>1.2</a:t>
                      </a:r>
                      <a:r>
                        <a:rPr kumimoji="1" lang="ja-JP" altLang="en-US" sz="900" b="0" i="0" u="none" strike="noStrike" kern="1200" cap="none" spc="0" normalizeH="0" baseline="0" noProof="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66098080"/>
                  </a:ext>
                </a:extLst>
              </a:tr>
              <a:tr h="240836">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SDGs_</a:t>
                      </a:r>
                      <a:r>
                        <a:rPr lang="ja-JP" altLang="en-US" sz="900" b="0" i="0" u="none" strike="noStrike" dirty="0">
                          <a:solidFill>
                            <a:schemeClr val="tx1">
                              <a:lumMod val="65000"/>
                              <a:lumOff val="35000"/>
                            </a:schemeClr>
                          </a:solidFill>
                          <a:effectLst/>
                          <a:latin typeface="+mn-ea"/>
                          <a:ea typeface="+mn-ea"/>
                        </a:rPr>
                        <a:t>すべての人に健康と福祉を</a:t>
                      </a:r>
                    </a:p>
                  </a:txBody>
                  <a:tcPr marL="9525" marR="9525" marT="9525"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240836">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SDGs_</a:t>
                      </a:r>
                      <a:r>
                        <a:rPr lang="ja-JP" altLang="en-US" sz="900" b="0" i="0" u="none" strike="noStrike" dirty="0">
                          <a:solidFill>
                            <a:schemeClr val="tx1">
                              <a:lumMod val="65000"/>
                              <a:lumOff val="35000"/>
                            </a:schemeClr>
                          </a:solidFill>
                          <a:effectLst/>
                          <a:latin typeface="+mn-ea"/>
                          <a:ea typeface="+mn-ea"/>
                        </a:rPr>
                        <a:t>質の高い教育をみんなに</a:t>
                      </a:r>
                    </a:p>
                  </a:txBody>
                  <a:tcPr marL="9525" marR="9525" marT="9525"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240836">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SDGs_</a:t>
                      </a:r>
                      <a:r>
                        <a:rPr lang="ja-JP" altLang="en-US" sz="900" b="0" i="0" u="none" strike="noStrike" dirty="0">
                          <a:solidFill>
                            <a:schemeClr val="tx1">
                              <a:lumMod val="65000"/>
                              <a:lumOff val="35000"/>
                            </a:schemeClr>
                          </a:solidFill>
                          <a:effectLst/>
                          <a:latin typeface="+mn-ea"/>
                          <a:ea typeface="+mn-ea"/>
                        </a:rPr>
                        <a:t>ジェンダー平等を実現しよう</a:t>
                      </a:r>
                    </a:p>
                  </a:txBody>
                  <a:tcPr marL="9525" marR="9525" marT="9525"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メイリオ"/>
                          <a:ea typeface="メイリオ"/>
                          <a:cs typeface="+mn-cs"/>
                        </a:rPr>
                        <a:t>1.2</a:t>
                      </a:r>
                      <a:r>
                        <a:rPr kumimoji="1" lang="ja-JP" altLang="en-US" sz="900" b="0" i="0" u="none" strike="noStrike" kern="1200" cap="none" spc="0" normalizeH="0" baseline="0" noProof="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800480174"/>
                  </a:ext>
                </a:extLst>
              </a:tr>
              <a:tr h="240836">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SDGs_</a:t>
                      </a:r>
                      <a:r>
                        <a:rPr lang="ja-JP" altLang="en-US" sz="900" b="0" i="0" u="none" strike="noStrike" dirty="0">
                          <a:solidFill>
                            <a:schemeClr val="tx1">
                              <a:lumMod val="65000"/>
                              <a:lumOff val="35000"/>
                            </a:schemeClr>
                          </a:solidFill>
                          <a:effectLst/>
                          <a:latin typeface="+mn-ea"/>
                          <a:ea typeface="+mn-ea"/>
                        </a:rPr>
                        <a:t>安全な水とトイレを世界中に</a:t>
                      </a:r>
                    </a:p>
                  </a:txBody>
                  <a:tcPr marL="9525" marR="9525" marT="9525"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750538939"/>
                  </a:ext>
                </a:extLst>
              </a:tr>
              <a:tr h="240836">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SDGs_</a:t>
                      </a:r>
                      <a:r>
                        <a:rPr lang="ja-JP" altLang="en-US" sz="900" b="0" i="0" u="none" strike="noStrike" dirty="0">
                          <a:solidFill>
                            <a:schemeClr val="tx1">
                              <a:lumMod val="65000"/>
                              <a:lumOff val="35000"/>
                            </a:schemeClr>
                          </a:solidFill>
                          <a:effectLst/>
                          <a:latin typeface="+mn-ea"/>
                          <a:ea typeface="+mn-ea"/>
                        </a:rPr>
                        <a:t>エネルギーをみんなにそしてクリーンに</a:t>
                      </a:r>
                    </a:p>
                  </a:txBody>
                  <a:tcPr marL="9525" marR="9525" marT="9525"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256108755"/>
                  </a:ext>
                </a:extLst>
              </a:tr>
              <a:tr h="240836">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SDGs_</a:t>
                      </a:r>
                      <a:r>
                        <a:rPr lang="ja-JP" altLang="en-US" sz="900" b="0" i="0" u="none" strike="noStrike" dirty="0">
                          <a:solidFill>
                            <a:schemeClr val="tx1">
                              <a:lumMod val="65000"/>
                              <a:lumOff val="35000"/>
                            </a:schemeClr>
                          </a:solidFill>
                          <a:effectLst/>
                          <a:latin typeface="+mn-ea"/>
                          <a:ea typeface="+mn-ea"/>
                        </a:rPr>
                        <a:t>働きがいも経済成長も</a:t>
                      </a:r>
                    </a:p>
                  </a:txBody>
                  <a:tcPr marL="9525" marR="9525" marT="9525"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14602142"/>
                  </a:ext>
                </a:extLst>
              </a:tr>
              <a:tr h="240836">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SDGs_</a:t>
                      </a:r>
                      <a:r>
                        <a:rPr lang="ja-JP" altLang="en-US" sz="900" b="0" i="0" u="none" strike="noStrike" dirty="0">
                          <a:solidFill>
                            <a:schemeClr val="tx1">
                              <a:lumMod val="65000"/>
                              <a:lumOff val="35000"/>
                            </a:schemeClr>
                          </a:solidFill>
                          <a:effectLst/>
                          <a:latin typeface="+mn-ea"/>
                          <a:ea typeface="+mn-ea"/>
                        </a:rPr>
                        <a:t>産業と技術革新の基盤をつくろう</a:t>
                      </a:r>
                    </a:p>
                  </a:txBody>
                  <a:tcPr marL="9525" marR="9525" marT="9525"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71874848"/>
                  </a:ext>
                </a:extLst>
              </a:tr>
              <a:tr h="240836">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SDGs_</a:t>
                      </a:r>
                      <a:r>
                        <a:rPr lang="ja-JP" altLang="en-US" sz="900" b="0" i="0" u="none" strike="noStrike" dirty="0">
                          <a:solidFill>
                            <a:schemeClr val="tx1">
                              <a:lumMod val="65000"/>
                              <a:lumOff val="35000"/>
                            </a:schemeClr>
                          </a:solidFill>
                          <a:effectLst/>
                          <a:latin typeface="+mn-ea"/>
                          <a:ea typeface="+mn-ea"/>
                        </a:rPr>
                        <a:t>人や国の不平等をなくそう</a:t>
                      </a:r>
                    </a:p>
                  </a:txBody>
                  <a:tcPr marL="9525" marR="9525" marT="9525"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332261419"/>
                  </a:ext>
                </a:extLst>
              </a:tr>
              <a:tr h="240836">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u="none" strike="noStrike" dirty="0">
                          <a:solidFill>
                            <a:schemeClr val="tx1">
                              <a:lumMod val="65000"/>
                              <a:lumOff val="35000"/>
                            </a:schemeClr>
                          </a:solidFill>
                          <a:effectLst/>
                          <a:latin typeface="+mn-ea"/>
                          <a:ea typeface="+mn-ea"/>
                        </a:rPr>
                        <a:t>SDGs_</a:t>
                      </a:r>
                      <a:r>
                        <a:rPr lang="ja-JP" altLang="en-US" sz="900" b="0" i="0" u="none" strike="noStrike" dirty="0">
                          <a:solidFill>
                            <a:schemeClr val="tx1">
                              <a:lumMod val="65000"/>
                              <a:lumOff val="35000"/>
                            </a:schemeClr>
                          </a:solidFill>
                          <a:effectLst/>
                          <a:latin typeface="+mn-ea"/>
                          <a:ea typeface="+mn-ea"/>
                        </a:rPr>
                        <a:t>住み続けられるまちづくりを</a:t>
                      </a:r>
                    </a:p>
                  </a:txBody>
                  <a:tcPr marL="9525" marR="9525" marT="9525"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12777398"/>
                  </a:ext>
                </a:extLst>
              </a:tr>
              <a:tr h="240836">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0" i="0" u="none" strike="noStrike" dirty="0">
                          <a:solidFill>
                            <a:schemeClr val="tx1">
                              <a:lumMod val="65000"/>
                              <a:lumOff val="35000"/>
                            </a:schemeClr>
                          </a:solidFill>
                          <a:effectLst/>
                          <a:latin typeface="+mn-ea"/>
                          <a:ea typeface="+mn-ea"/>
                        </a:rPr>
                        <a:t>SDGs_</a:t>
                      </a:r>
                      <a:r>
                        <a:rPr lang="ja-JP" altLang="en-US" sz="900" b="0" i="0" u="none" strike="noStrike" dirty="0">
                          <a:solidFill>
                            <a:schemeClr val="tx1">
                              <a:lumMod val="65000"/>
                              <a:lumOff val="35000"/>
                            </a:schemeClr>
                          </a:solidFill>
                          <a:effectLst/>
                          <a:latin typeface="+mn-ea"/>
                          <a:ea typeface="+mn-ea"/>
                        </a:rPr>
                        <a:t>つくる責任つかう責任</a:t>
                      </a:r>
                    </a:p>
                  </a:txBody>
                  <a:tcPr marL="9525" marR="9525" marT="9525"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600897883"/>
                  </a:ext>
                </a:extLst>
              </a:tr>
              <a:tr h="240836">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0" i="0" u="none" strike="noStrike" dirty="0">
                          <a:solidFill>
                            <a:schemeClr val="tx1">
                              <a:lumMod val="65000"/>
                              <a:lumOff val="35000"/>
                            </a:schemeClr>
                          </a:solidFill>
                          <a:effectLst/>
                          <a:latin typeface="+mn-ea"/>
                          <a:ea typeface="+mn-ea"/>
                        </a:rPr>
                        <a:t>SDGs_</a:t>
                      </a:r>
                      <a:r>
                        <a:rPr lang="ja-JP" altLang="en-US" sz="900" b="0" i="0" u="none" strike="noStrike" dirty="0">
                          <a:solidFill>
                            <a:schemeClr val="tx1">
                              <a:lumMod val="65000"/>
                              <a:lumOff val="35000"/>
                            </a:schemeClr>
                          </a:solidFill>
                          <a:effectLst/>
                          <a:latin typeface="+mn-ea"/>
                          <a:ea typeface="+mn-ea"/>
                        </a:rPr>
                        <a:t>気候変動に具体的な対策を</a:t>
                      </a:r>
                    </a:p>
                  </a:txBody>
                  <a:tcPr marL="9525" marR="9525" marT="9525"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メイリオ"/>
                          <a:ea typeface="メイリオ"/>
                          <a:cs typeface="+mn-cs"/>
                        </a:rPr>
                        <a:t>1.2</a:t>
                      </a:r>
                      <a:r>
                        <a:rPr kumimoji="1" lang="ja-JP" altLang="en-US" sz="900" b="0" i="0" u="none" strike="noStrike" kern="1200" cap="none" spc="0" normalizeH="0" baseline="0" noProof="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507345742"/>
                  </a:ext>
                </a:extLst>
              </a:tr>
              <a:tr h="240836">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0" i="0" u="none" strike="noStrike" dirty="0">
                          <a:solidFill>
                            <a:schemeClr val="tx1">
                              <a:lumMod val="65000"/>
                              <a:lumOff val="35000"/>
                            </a:schemeClr>
                          </a:solidFill>
                          <a:effectLst/>
                          <a:latin typeface="+mn-ea"/>
                          <a:ea typeface="+mn-ea"/>
                        </a:rPr>
                        <a:t>SDGs_</a:t>
                      </a:r>
                      <a:r>
                        <a:rPr lang="ja-JP" altLang="en-US" sz="900" b="0" i="0" u="none" strike="noStrike" dirty="0">
                          <a:solidFill>
                            <a:schemeClr val="tx1">
                              <a:lumMod val="65000"/>
                              <a:lumOff val="35000"/>
                            </a:schemeClr>
                          </a:solidFill>
                          <a:effectLst/>
                          <a:latin typeface="+mn-ea"/>
                          <a:ea typeface="+mn-ea"/>
                        </a:rPr>
                        <a:t>海の豊かさを守ろう</a:t>
                      </a:r>
                    </a:p>
                  </a:txBody>
                  <a:tcPr marL="9525" marR="9525" marT="9525"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587340576"/>
                  </a:ext>
                </a:extLst>
              </a:tr>
              <a:tr h="240836">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0" i="0" u="none" strike="noStrike" dirty="0">
                          <a:solidFill>
                            <a:schemeClr val="tx1">
                              <a:lumMod val="65000"/>
                              <a:lumOff val="35000"/>
                            </a:schemeClr>
                          </a:solidFill>
                          <a:effectLst/>
                          <a:latin typeface="+mn-ea"/>
                          <a:ea typeface="+mn-ea"/>
                        </a:rPr>
                        <a:t>SDGs_</a:t>
                      </a:r>
                      <a:r>
                        <a:rPr lang="ja-JP" altLang="en-US" sz="900" b="0" i="0" u="none" strike="noStrike" dirty="0">
                          <a:solidFill>
                            <a:schemeClr val="tx1">
                              <a:lumMod val="65000"/>
                              <a:lumOff val="35000"/>
                            </a:schemeClr>
                          </a:solidFill>
                          <a:effectLst/>
                          <a:latin typeface="+mn-ea"/>
                          <a:ea typeface="+mn-ea"/>
                        </a:rPr>
                        <a:t>陸の豊かさを守ろう</a:t>
                      </a:r>
                    </a:p>
                  </a:txBody>
                  <a:tcPr marL="9525" marR="9525" marT="9525"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4206462233"/>
                  </a:ext>
                </a:extLst>
              </a:tr>
              <a:tr h="240836">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0" i="0" u="none" strike="noStrike" dirty="0">
                          <a:solidFill>
                            <a:schemeClr val="tx1">
                              <a:lumMod val="65000"/>
                              <a:lumOff val="35000"/>
                            </a:schemeClr>
                          </a:solidFill>
                          <a:effectLst/>
                          <a:latin typeface="+mn-ea"/>
                          <a:ea typeface="+mn-ea"/>
                        </a:rPr>
                        <a:t>SDGs_</a:t>
                      </a:r>
                      <a:r>
                        <a:rPr lang="ja-JP" altLang="en-US" sz="900" b="0" i="0" u="none" strike="noStrike" dirty="0">
                          <a:solidFill>
                            <a:schemeClr val="tx1">
                              <a:lumMod val="65000"/>
                              <a:lumOff val="35000"/>
                            </a:schemeClr>
                          </a:solidFill>
                          <a:effectLst/>
                          <a:latin typeface="+mn-ea"/>
                          <a:ea typeface="+mn-ea"/>
                        </a:rPr>
                        <a:t>平和と平等をすべての人に</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メイリオ"/>
                          <a:ea typeface="メイリオ"/>
                          <a:cs typeface="+mn-cs"/>
                        </a:rPr>
                        <a:t>1.2</a:t>
                      </a:r>
                      <a:r>
                        <a:rPr kumimoji="1" lang="ja-JP" altLang="en-US" sz="900" b="0" i="0" u="none" strike="noStrike" kern="1200" cap="none" spc="0" normalizeH="0" baseline="0" noProof="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49165473"/>
                  </a:ext>
                </a:extLst>
              </a:tr>
              <a:tr h="240836">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0" i="0" u="none" strike="noStrike" dirty="0">
                          <a:solidFill>
                            <a:schemeClr val="tx1">
                              <a:lumMod val="65000"/>
                              <a:lumOff val="35000"/>
                            </a:schemeClr>
                          </a:solidFill>
                          <a:effectLst/>
                          <a:latin typeface="+mn-ea"/>
                          <a:ea typeface="+mn-ea"/>
                        </a:rPr>
                        <a:t>SDGs_</a:t>
                      </a:r>
                      <a:r>
                        <a:rPr lang="ja-JP" altLang="en-US" sz="900" b="0" i="0" u="none" strike="noStrike" dirty="0">
                          <a:solidFill>
                            <a:schemeClr val="tx1">
                              <a:lumMod val="65000"/>
                              <a:lumOff val="35000"/>
                            </a:schemeClr>
                          </a:solidFill>
                          <a:effectLst/>
                          <a:latin typeface="+mn-ea"/>
                          <a:ea typeface="+mn-ea"/>
                        </a:rPr>
                        <a:t>パートナーシップで目標を達成しよう</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494472131"/>
                  </a:ext>
                </a:extLst>
              </a:tr>
              <a:tr h="240836">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endParaRPr lang="ja-JP" altLang="en-US" sz="900" dirty="0"/>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081368115"/>
                  </a:ext>
                </a:extLst>
              </a:tr>
              <a:tr h="240836">
                <a:tc v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fontAlgn="ctr"/>
                      <a:endParaRPr lang="en-US" altLang="ja-JP" sz="900" b="0"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245763049"/>
                  </a:ext>
                </a:extLst>
              </a:tr>
            </a:tbl>
          </a:graphicData>
        </a:graphic>
      </p:graphicFrame>
      <p:sp>
        <p:nvSpPr>
          <p:cNvPr id="2" name="テキスト ボックス 1">
            <a:extLst>
              <a:ext uri="{FF2B5EF4-FFF2-40B4-BE49-F238E27FC236}">
                <a16:creationId xmlns:a16="http://schemas.microsoft.com/office/drawing/2014/main" id="{B76B07BD-E736-9849-87A3-642F33DE2484}"/>
              </a:ext>
            </a:extLst>
          </p:cNvPr>
          <p:cNvSpPr txBox="1"/>
          <p:nvPr/>
        </p:nvSpPr>
        <p:spPr>
          <a:xfrm>
            <a:off x="6240017" y="1196752"/>
            <a:ext cx="5884944" cy="3785652"/>
          </a:xfrm>
          <a:prstGeom prst="rect">
            <a:avLst/>
          </a:prstGeom>
          <a:noFill/>
        </p:spPr>
        <p:txBody>
          <a:bodyPr wrap="none" rtlCol="0">
            <a:spAutoFit/>
          </a:bodyPr>
          <a:lstStyle/>
          <a:p>
            <a:pPr algn="l"/>
            <a:r>
              <a:rPr lang="en-US" altLang="ja-JP" sz="1600" b="1" dirty="0"/>
              <a:t>SDGs</a:t>
            </a:r>
            <a:r>
              <a:rPr lang="ja-JP" altLang="en-US" sz="1600" b="1" dirty="0"/>
              <a:t>および各目標への関心層に向けて配信可能な</a:t>
            </a:r>
            <a:endParaRPr lang="en-US" altLang="ja-JP" sz="1600" b="1" dirty="0"/>
          </a:p>
          <a:p>
            <a:pPr algn="l"/>
            <a:r>
              <a:rPr lang="ja-JP" altLang="en-US" sz="1600" b="1" dirty="0"/>
              <a:t>オーディエンスリスト（ヤフー提供）</a:t>
            </a:r>
            <a:r>
              <a:rPr lang="en-US" altLang="ja-JP" sz="1600" b="1" dirty="0"/>
              <a:t>SDGs</a:t>
            </a:r>
            <a:r>
              <a:rPr lang="ja-JP" altLang="en-US" sz="1600" b="1" dirty="0"/>
              <a:t>ターゲティングが</a:t>
            </a:r>
            <a:endParaRPr lang="en-US" altLang="ja-JP" sz="1600" b="1" dirty="0"/>
          </a:p>
          <a:p>
            <a:pPr algn="l"/>
            <a:r>
              <a:rPr kumimoji="1" lang="en-US" altLang="ja-JP" sz="1600" b="1" dirty="0"/>
              <a:t>2022</a:t>
            </a:r>
            <a:r>
              <a:rPr kumimoji="1" lang="ja-JP" altLang="en-US" sz="1600" b="1" dirty="0"/>
              <a:t>年</a:t>
            </a:r>
            <a:r>
              <a:rPr kumimoji="1" lang="en-US" altLang="ja-JP" sz="1600" b="1" dirty="0"/>
              <a:t>7</a:t>
            </a:r>
            <a:r>
              <a:rPr kumimoji="1" lang="ja-JP" altLang="en-US" sz="1600" b="1" dirty="0"/>
              <a:t>月にリリース！</a:t>
            </a:r>
            <a:endParaRPr kumimoji="1" lang="en-US" altLang="ja-JP" sz="1600" b="1" dirty="0"/>
          </a:p>
          <a:p>
            <a:pPr algn="l"/>
            <a:endParaRPr lang="en-US" altLang="ja-JP" sz="1600" dirty="0"/>
          </a:p>
          <a:p>
            <a:pPr algn="l"/>
            <a:r>
              <a:rPr kumimoji="1" lang="ja-JP" altLang="en-US" sz="1600" dirty="0"/>
              <a:t>特徴１：オーディエンスリストターゲティングとは、</a:t>
            </a:r>
            <a:endParaRPr kumimoji="1" lang="en-US" altLang="ja-JP" sz="1600" dirty="0"/>
          </a:p>
          <a:p>
            <a:pPr algn="l"/>
            <a:r>
              <a:rPr lang="ja-JP" altLang="en-US" sz="1600" dirty="0"/>
              <a:t>　</a:t>
            </a:r>
            <a:r>
              <a:rPr lang="en-US" altLang="ja-JP" sz="1600" dirty="0"/>
              <a:t>100</a:t>
            </a:r>
            <a:r>
              <a:rPr lang="ja-JP" altLang="en-US" sz="1600" dirty="0"/>
              <a:t>以上のサービスを有する</a:t>
            </a:r>
            <a:r>
              <a:rPr lang="en-US" altLang="ja-JP" sz="1600" dirty="0"/>
              <a:t>Yahoo! JAPAN</a:t>
            </a:r>
            <a:r>
              <a:rPr lang="ja-JP" altLang="en-US" sz="1600" dirty="0"/>
              <a:t>の</a:t>
            </a:r>
            <a:r>
              <a:rPr kumimoji="1" lang="ja-JP" altLang="en-US" sz="1600" dirty="0"/>
              <a:t>データを</a:t>
            </a:r>
            <a:endParaRPr kumimoji="1" lang="en-US" altLang="ja-JP" sz="1600" dirty="0"/>
          </a:p>
          <a:p>
            <a:pPr algn="l"/>
            <a:r>
              <a:rPr kumimoji="1" lang="ja-JP" altLang="en-US" sz="1600" dirty="0"/>
              <a:t>　活用してカスタマイズしたターゲティング配信ができる</a:t>
            </a:r>
            <a:endParaRPr kumimoji="1" lang="en-US" altLang="ja-JP" sz="1600" dirty="0"/>
          </a:p>
          <a:p>
            <a:pPr algn="l"/>
            <a:r>
              <a:rPr kumimoji="1" lang="ja-JP" altLang="en-US" sz="1600" dirty="0"/>
              <a:t>　機能です。</a:t>
            </a:r>
            <a:endParaRPr kumimoji="1" lang="en-US" altLang="ja-JP" sz="1600" dirty="0"/>
          </a:p>
          <a:p>
            <a:pPr algn="l"/>
            <a:endParaRPr kumimoji="1" lang="en-US" altLang="ja-JP" sz="1600" dirty="0"/>
          </a:p>
          <a:p>
            <a:pPr algn="l"/>
            <a:r>
              <a:rPr kumimoji="1" lang="ja-JP" altLang="en-US" sz="1600" dirty="0"/>
              <a:t>特徴２：ヤフー提供のリストですので、</a:t>
            </a:r>
            <a:r>
              <a:rPr lang="ja-JP" altLang="en-US" sz="1600" dirty="0"/>
              <a:t>対象商品の申し込み</a:t>
            </a:r>
            <a:endParaRPr lang="en-US" altLang="ja-JP" sz="1600" dirty="0"/>
          </a:p>
          <a:p>
            <a:pPr algn="l"/>
            <a:r>
              <a:rPr lang="ja-JP" altLang="en-US" sz="1600" dirty="0"/>
              <a:t>　画面から選択するだけで予約ができます。</a:t>
            </a:r>
            <a:endParaRPr lang="en-US" altLang="ja-JP" sz="1600" dirty="0"/>
          </a:p>
          <a:p>
            <a:pPr algn="l"/>
            <a:endParaRPr kumimoji="1" lang="en-US" altLang="ja-JP" sz="1600" dirty="0"/>
          </a:p>
          <a:p>
            <a:pPr algn="l"/>
            <a:r>
              <a:rPr lang="ja-JP" altLang="en-US" sz="1600" dirty="0"/>
              <a:t>特徴３：ブランドパネルやインストリーム広告など、</a:t>
            </a:r>
            <a:endParaRPr lang="en-US" altLang="ja-JP" sz="1600" dirty="0"/>
          </a:p>
          <a:p>
            <a:pPr algn="l"/>
            <a:r>
              <a:rPr kumimoji="1" lang="ja-JP" altLang="en-US" sz="1600" dirty="0"/>
              <a:t>　</a:t>
            </a:r>
            <a:r>
              <a:rPr kumimoji="1" lang="en-US" altLang="ja-JP" sz="1600" dirty="0"/>
              <a:t>Yahoo!</a:t>
            </a:r>
            <a:r>
              <a:rPr kumimoji="1" lang="ja-JP" altLang="en-US" sz="1600" dirty="0"/>
              <a:t>広告</a:t>
            </a:r>
            <a:r>
              <a:rPr kumimoji="1" lang="en-US" altLang="ja-JP" sz="1600" dirty="0"/>
              <a:t> </a:t>
            </a:r>
            <a:r>
              <a:rPr kumimoji="1" lang="ja-JP" altLang="en-US" sz="1600" dirty="0"/>
              <a:t>ディスプレイ広告（予約型）対象商品（</a:t>
            </a:r>
            <a:r>
              <a:rPr kumimoji="1" lang="en-US" altLang="ja-JP" sz="1600" dirty="0"/>
              <a:t>P31)</a:t>
            </a:r>
            <a:endParaRPr lang="en-US" altLang="ja-JP" sz="1600" dirty="0"/>
          </a:p>
          <a:p>
            <a:pPr algn="l"/>
            <a:r>
              <a:rPr lang="ja-JP" altLang="en-US" sz="1600" dirty="0"/>
              <a:t>　からご利用いただけます。</a:t>
            </a:r>
            <a:endParaRPr kumimoji="1" lang="en-US" altLang="ja-JP" sz="1600" dirty="0"/>
          </a:p>
        </p:txBody>
      </p:sp>
      <p:sp>
        <p:nvSpPr>
          <p:cNvPr id="9" name="タイトル 1">
            <a:extLst>
              <a:ext uri="{FF2B5EF4-FFF2-40B4-BE49-F238E27FC236}">
                <a16:creationId xmlns:a16="http://schemas.microsoft.com/office/drawing/2014/main" id="{CD6C6246-206B-2C4B-B5C3-9CBFE0B2323A}"/>
              </a:ext>
            </a:extLst>
          </p:cNvPr>
          <p:cNvSpPr txBox="1">
            <a:spLocks/>
          </p:cNvSpPr>
          <p:nvPr/>
        </p:nvSpPr>
        <p:spPr>
          <a:xfrm>
            <a:off x="334962" y="188640"/>
            <a:ext cx="10808068" cy="864096"/>
          </a:xfrm>
          <a:prstGeom prst="rect">
            <a:avLst/>
          </a:prstGeom>
        </p:spPr>
        <p:txBody>
          <a:bodyPr>
            <a:normAutofit fontScale="97500"/>
          </a:bodyPr>
          <a:lstStyle>
            <a:lvl1pPr algn="l" defTabSz="914423" rtl="0" eaLnBrk="1" latinLnBrk="0" hangingPunct="1">
              <a:spcBef>
                <a:spcPct val="0"/>
              </a:spcBef>
              <a:buNone/>
              <a:defRPr kumimoji="1" sz="4000" kern="1200">
                <a:solidFill>
                  <a:schemeClr val="tx1"/>
                </a:solidFill>
                <a:latin typeface="+mj-lt"/>
                <a:ea typeface="+mj-ea"/>
                <a:cs typeface="+mj-cs"/>
              </a:defRPr>
            </a:lvl1pPr>
          </a:lstStyle>
          <a:p>
            <a:r>
              <a:rPr lang="en-US" altLang="ja-JP" sz="2500" spc="300" dirty="0">
                <a:latin typeface="Meiryo" panose="020B0604030504040204" pitchFamily="34" charset="-128"/>
                <a:ea typeface="Meiryo" panose="020B0604030504040204" pitchFamily="34" charset="-128"/>
              </a:rPr>
              <a:t>SDGs</a:t>
            </a:r>
            <a:r>
              <a:rPr lang="ja-JP" altLang="en-US" sz="2500" spc="300">
                <a:latin typeface="Meiryo" panose="020B0604030504040204" pitchFamily="34" charset="-128"/>
                <a:ea typeface="Meiryo" panose="020B0604030504040204" pitchFamily="34" charset="-128"/>
              </a:rPr>
              <a:t>関心層への広告配信</a:t>
            </a:r>
            <a:endParaRPr lang="en-US" altLang="ja-JP" sz="2500" spc="300" dirty="0">
              <a:latin typeface="Meiryo" panose="020B0604030504040204" pitchFamily="34" charset="-128"/>
              <a:ea typeface="Meiryo" panose="020B0604030504040204" pitchFamily="34" charset="-128"/>
            </a:endParaRPr>
          </a:p>
          <a:p>
            <a:r>
              <a:rPr lang="ja-JP" altLang="en-US" sz="2500" spc="300">
                <a:latin typeface="Meiryo" panose="020B0604030504040204" pitchFamily="34" charset="-128"/>
                <a:ea typeface="Meiryo" panose="020B0604030504040204" pitchFamily="34" charset="-128"/>
              </a:rPr>
              <a:t>オーディエンスリスト</a:t>
            </a:r>
            <a:r>
              <a:rPr lang="en-US" altLang="ja-JP" sz="2500" spc="300" dirty="0">
                <a:latin typeface="Meiryo" panose="020B0604030504040204" pitchFamily="34" charset="-128"/>
                <a:ea typeface="Meiryo" panose="020B0604030504040204" pitchFamily="34" charset="-128"/>
              </a:rPr>
              <a:t>(</a:t>
            </a:r>
            <a:r>
              <a:rPr lang="ja-JP" altLang="en-US" sz="2500" spc="300">
                <a:latin typeface="Meiryo" panose="020B0604030504040204" pitchFamily="34" charset="-128"/>
                <a:ea typeface="Meiryo" panose="020B0604030504040204" pitchFamily="34" charset="-128"/>
              </a:rPr>
              <a:t>ヤフー提供</a:t>
            </a:r>
            <a:r>
              <a:rPr lang="en-US" altLang="ja-JP" sz="2500" spc="300" dirty="0">
                <a:latin typeface="Meiryo" panose="020B0604030504040204" pitchFamily="34" charset="-128"/>
                <a:ea typeface="Meiryo" panose="020B0604030504040204" pitchFamily="34" charset="-128"/>
              </a:rPr>
              <a:t>)</a:t>
            </a:r>
            <a:r>
              <a:rPr lang="ja-JP" altLang="en-US" sz="2500" spc="300">
                <a:latin typeface="Meiryo" panose="020B0604030504040204" pitchFamily="34" charset="-128"/>
                <a:ea typeface="Meiryo" panose="020B0604030504040204" pitchFamily="34" charset="-128"/>
              </a:rPr>
              <a:t>　</a:t>
            </a:r>
            <a:r>
              <a:rPr lang="en-US" altLang="ja-JP" sz="2500" spc="300" dirty="0">
                <a:latin typeface="Meiryo" panose="020B0604030504040204" pitchFamily="34" charset="-128"/>
                <a:ea typeface="Meiryo" panose="020B0604030504040204" pitchFamily="34" charset="-128"/>
              </a:rPr>
              <a:t>SDGs</a:t>
            </a:r>
            <a:r>
              <a:rPr lang="ja-JP" altLang="en-US" sz="2500" spc="300">
                <a:latin typeface="Meiryo" panose="020B0604030504040204" pitchFamily="34" charset="-128"/>
                <a:ea typeface="Meiryo" panose="020B0604030504040204" pitchFamily="34" charset="-128"/>
              </a:rPr>
              <a:t>ターゲティング</a:t>
            </a:r>
            <a:endParaRPr lang="ja-JP" altLang="en-US" sz="2500"/>
          </a:p>
        </p:txBody>
      </p:sp>
      <p:sp>
        <p:nvSpPr>
          <p:cNvPr id="6" name="フッター プレースホルダー 1">
            <a:extLst>
              <a:ext uri="{FF2B5EF4-FFF2-40B4-BE49-F238E27FC236}">
                <a16:creationId xmlns:a16="http://schemas.microsoft.com/office/drawing/2014/main" id="{D5490793-ABB3-9647-AB6E-837AD35AED51}"/>
              </a:ext>
            </a:extLst>
          </p:cNvPr>
          <p:cNvSpPr txBox="1">
            <a:spLocks/>
          </p:cNvSpPr>
          <p:nvPr/>
        </p:nvSpPr>
        <p:spPr>
          <a:xfrm>
            <a:off x="3827748" y="6597352"/>
            <a:ext cx="4536504" cy="216024"/>
          </a:xfrm>
          <a:prstGeom prst="rect">
            <a:avLst/>
          </a:prstGeom>
        </p:spPr>
        <p:txBody>
          <a:bodyPr vert="horz" lIns="91440" tIns="45720" rIns="91440" bIns="45720" rtlCol="0" anchor="ctr"/>
          <a:lstStyle>
            <a:defPPr>
              <a:defRPr lang="ja-JP"/>
            </a:defPPr>
            <a:lvl1pPr marL="0" marR="0" indent="0" algn="r" defTabSz="914400" rtl="0" eaLnBrk="1" fontAlgn="auto" latinLnBrk="0" hangingPunct="1">
              <a:lnSpc>
                <a:spcPct val="100000"/>
              </a:lnSpc>
              <a:spcBef>
                <a:spcPts val="0"/>
              </a:spcBef>
              <a:spcAft>
                <a:spcPts val="0"/>
              </a:spcAft>
              <a:buClrTx/>
              <a:buSzTx/>
              <a:buFontTx/>
              <a:buNone/>
              <a:tabLst/>
              <a:defRPr kumimoji="1" lang="en-US" altLang="ja-JP" sz="800" b="0" i="0" kern="1200" baseline="0" smtClean="0">
                <a:solidFill>
                  <a:schemeClr val="accent2"/>
                </a:solidFill>
                <a:effectLst/>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 dirty="0">
                <a:solidFill>
                  <a:prstClr val="black"/>
                </a:solidFill>
              </a:rPr>
              <a:t>Copyright</a:t>
            </a:r>
            <a:r>
              <a:rPr lang="ja-JP" altLang="en" dirty="0">
                <a:solidFill>
                  <a:prstClr val="black"/>
                </a:solidFill>
              </a:rPr>
              <a:t>（</a:t>
            </a:r>
            <a:r>
              <a:rPr lang="en" dirty="0">
                <a:solidFill>
                  <a:prstClr val="black"/>
                </a:solidFill>
              </a:rPr>
              <a:t>C</a:t>
            </a:r>
            <a:r>
              <a:rPr lang="ja-JP" altLang="en" dirty="0">
                <a:solidFill>
                  <a:prstClr val="black"/>
                </a:solidFill>
              </a:rPr>
              <a:t>）</a:t>
            </a:r>
            <a:r>
              <a:rPr lang="en" dirty="0">
                <a:solidFill>
                  <a:prstClr val="black"/>
                </a:solidFill>
              </a:rPr>
              <a:t>2022 Yahoo Japan Corporation. All Rights Reserved. </a:t>
            </a:r>
            <a:r>
              <a:rPr lang="ja-JP" altLang="en-US" dirty="0">
                <a:solidFill>
                  <a:prstClr val="black"/>
                </a:solidFill>
              </a:rPr>
              <a:t>無断引用・転載禁止</a:t>
            </a:r>
          </a:p>
        </p:txBody>
      </p:sp>
    </p:spTree>
    <p:extLst>
      <p:ext uri="{BB962C8B-B14F-4D97-AF65-F5344CB8AC3E}">
        <p14:creationId xmlns:p14="http://schemas.microsoft.com/office/powerpoint/2010/main" val="15222561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25</a:t>
            </a:fld>
            <a:endParaRPr lang="ja-JP" altLang="en-US"/>
          </a:p>
        </p:txBody>
      </p:sp>
      <p:sp>
        <p:nvSpPr>
          <p:cNvPr id="6" name="テキスト ボックス 5"/>
          <p:cNvSpPr txBox="1"/>
          <p:nvPr/>
        </p:nvSpPr>
        <p:spPr>
          <a:xfrm>
            <a:off x="479376" y="5373216"/>
            <a:ext cx="11296128" cy="954107"/>
          </a:xfrm>
          <a:prstGeom prst="rect">
            <a:avLst/>
          </a:prstGeom>
          <a:noFill/>
        </p:spPr>
        <p:txBody>
          <a:bodyPr wrap="square" rtlCol="0">
            <a:spAutoFit/>
          </a:bodyPr>
          <a:lstStyle/>
          <a:p>
            <a:r>
              <a:rPr lang="en-US" altLang="ja-JP" sz="1400" dirty="0">
                <a:solidFill>
                  <a:schemeClr val="tx1">
                    <a:lumMod val="65000"/>
                    <a:lumOff val="35000"/>
                  </a:schemeClr>
                </a:solidFill>
              </a:rPr>
              <a:t>※</a:t>
            </a:r>
            <a:r>
              <a:rPr lang="ja-JP" altLang="en-US" sz="1400" dirty="0">
                <a:solidFill>
                  <a:schemeClr val="tx1">
                    <a:lumMod val="65000"/>
                    <a:lumOff val="35000"/>
                  </a:schemeClr>
                </a:solidFill>
              </a:rPr>
              <a:t>免責事項・注意事項は各商品のセールスシートでご確認ください。</a:t>
            </a:r>
            <a:endParaRPr lang="en-US" altLang="ja-JP" sz="1400" dirty="0">
              <a:solidFill>
                <a:schemeClr val="tx1">
                  <a:lumMod val="65000"/>
                  <a:lumOff val="35000"/>
                </a:schemeClr>
              </a:solidFill>
            </a:endParaRPr>
          </a:p>
          <a:p>
            <a:r>
              <a:rPr lang="en-US" altLang="ja-JP" sz="1400" dirty="0">
                <a:solidFill>
                  <a:schemeClr val="tx1">
                    <a:lumMod val="65000"/>
                    <a:lumOff val="35000"/>
                  </a:schemeClr>
                </a:solidFill>
              </a:rPr>
              <a:t>※</a:t>
            </a:r>
            <a:r>
              <a:rPr lang="en-US" altLang="ja-JP" sz="1400" dirty="0" err="1">
                <a:solidFill>
                  <a:schemeClr val="tx1">
                    <a:lumMod val="65000"/>
                    <a:lumOff val="35000"/>
                  </a:schemeClr>
                </a:solidFill>
              </a:rPr>
              <a:t>vCPM</a:t>
            </a:r>
            <a:r>
              <a:rPr lang="ja-JP" altLang="en-US" sz="1400" dirty="0">
                <a:solidFill>
                  <a:schemeClr val="tx1">
                    <a:lumMod val="65000"/>
                    <a:lumOff val="35000"/>
                  </a:schemeClr>
                </a:solidFill>
              </a:rPr>
              <a:t>など商品の詳細は弊社営業にお問い合わせください。</a:t>
            </a:r>
            <a:endParaRPr lang="en-US" altLang="ja-JP" sz="1400" dirty="0">
              <a:solidFill>
                <a:schemeClr val="tx1">
                  <a:lumMod val="65000"/>
                  <a:lumOff val="35000"/>
                </a:schemeClr>
              </a:solidFill>
            </a:endParaRPr>
          </a:p>
          <a:p>
            <a:pPr marL="177800" indent="-177800"/>
            <a:r>
              <a:rPr lang="en-US" altLang="ja-JP" sz="1400" dirty="0">
                <a:solidFill>
                  <a:schemeClr val="tx1">
                    <a:lumMod val="65000"/>
                    <a:lumOff val="35000"/>
                  </a:schemeClr>
                </a:solidFill>
              </a:rPr>
              <a:t>※</a:t>
            </a:r>
            <a:r>
              <a:rPr lang="ja-JP" altLang="en-US" sz="1400" dirty="0">
                <a:solidFill>
                  <a:schemeClr val="tx1">
                    <a:lumMod val="65000"/>
                    <a:lumOff val="35000"/>
                  </a:schemeClr>
                </a:solidFill>
              </a:rPr>
              <a:t>上記対象商品以外で実施希望の場合は弊社営業にお問い合わせください。</a:t>
            </a:r>
            <a:endParaRPr lang="en-US" altLang="ja-JP" sz="1400" dirty="0">
              <a:solidFill>
                <a:schemeClr val="tx1">
                  <a:lumMod val="65000"/>
                  <a:lumOff val="35000"/>
                </a:schemeClr>
              </a:solidFill>
            </a:endParaRPr>
          </a:p>
          <a:p>
            <a:pPr marL="177800" indent="-177800"/>
            <a:r>
              <a:rPr lang="ja-JP" altLang="en-US" sz="1400" dirty="0">
                <a:solidFill>
                  <a:schemeClr val="tx1">
                    <a:lumMod val="65000"/>
                    <a:lumOff val="35000"/>
                  </a:schemeClr>
                </a:solidFill>
              </a:rPr>
              <a:t>（商品によって実施不可の場合もございますのでご注意ください。）</a:t>
            </a:r>
            <a:endParaRPr lang="en-US" altLang="ja-JP" sz="1400" dirty="0">
              <a:solidFill>
                <a:schemeClr val="tx1">
                  <a:lumMod val="65000"/>
                  <a:lumOff val="35000"/>
                </a:schemeClr>
              </a:solidFill>
            </a:endParaRPr>
          </a:p>
        </p:txBody>
      </p:sp>
      <p:graphicFrame>
        <p:nvGraphicFramePr>
          <p:cNvPr id="7" name="表 6"/>
          <p:cNvGraphicFramePr>
            <a:graphicFrameLocks noGrp="1"/>
          </p:cNvGraphicFramePr>
          <p:nvPr/>
        </p:nvGraphicFramePr>
        <p:xfrm>
          <a:off x="1991544" y="889336"/>
          <a:ext cx="6237711" cy="4176468"/>
        </p:xfrm>
        <a:graphic>
          <a:graphicData uri="http://schemas.openxmlformats.org/drawingml/2006/table">
            <a:tbl>
              <a:tblPr firstRow="1" bandRow="1">
                <a:tableStyleId>{5C22544A-7EE6-4342-B048-85BDC9FD1C3A}</a:tableStyleId>
              </a:tblPr>
              <a:tblGrid>
                <a:gridCol w="3704779">
                  <a:extLst>
                    <a:ext uri="{9D8B030D-6E8A-4147-A177-3AD203B41FA5}">
                      <a16:colId xmlns:a16="http://schemas.microsoft.com/office/drawing/2014/main" val="4012009248"/>
                    </a:ext>
                  </a:extLst>
                </a:gridCol>
                <a:gridCol w="2532932">
                  <a:extLst>
                    <a:ext uri="{9D8B030D-6E8A-4147-A177-3AD203B41FA5}">
                      <a16:colId xmlns:a16="http://schemas.microsoft.com/office/drawing/2014/main" val="3281322702"/>
                    </a:ext>
                  </a:extLst>
                </a:gridCol>
              </a:tblGrid>
              <a:tr h="464052">
                <a:tc>
                  <a:txBody>
                    <a:bodyPr/>
                    <a:lstStyle/>
                    <a:p>
                      <a:pPr algn="ctr"/>
                      <a:r>
                        <a:rPr kumimoji="1" lang="ja-JP" altLang="en-US" sz="1100" b="1" dirty="0">
                          <a:solidFill>
                            <a:schemeClr val="tx1">
                              <a:lumMod val="65000"/>
                              <a:lumOff val="35000"/>
                            </a:schemeClr>
                          </a:solidFill>
                        </a:rPr>
                        <a:t>商品</a:t>
                      </a:r>
                      <a:endParaRPr kumimoji="1" lang="en-US" altLang="ja-JP" sz="1100" b="1" dirty="0">
                        <a:solidFill>
                          <a:schemeClr val="tx1">
                            <a:lumMod val="65000"/>
                            <a:lumOff val="35000"/>
                          </a:schemeClr>
                        </a:solidFill>
                      </a:endParaRPr>
                    </a:p>
                  </a:txBody>
                  <a:tcPr anchor="ctr">
                    <a:solidFill>
                      <a:schemeClr val="bg1">
                        <a:lumMod val="85000"/>
                      </a:schemeClr>
                    </a:solidFill>
                  </a:tcPr>
                </a:tc>
                <a:tc>
                  <a:txBody>
                    <a:bodyPr/>
                    <a:lstStyle/>
                    <a:p>
                      <a:pPr algn="ctr"/>
                      <a:r>
                        <a:rPr kumimoji="1" lang="ja-JP" altLang="en-US" sz="1100" dirty="0">
                          <a:solidFill>
                            <a:schemeClr val="tx1">
                              <a:lumMod val="65000"/>
                              <a:lumOff val="35000"/>
                            </a:schemeClr>
                          </a:solidFill>
                        </a:rPr>
                        <a:t>最低出稿金額</a:t>
                      </a:r>
                    </a:p>
                  </a:txBody>
                  <a:tcPr anchor="ctr">
                    <a:solidFill>
                      <a:schemeClr val="bg1">
                        <a:lumMod val="85000"/>
                      </a:schemeClr>
                    </a:solidFill>
                  </a:tcPr>
                </a:tc>
                <a:extLst>
                  <a:ext uri="{0D108BD9-81ED-4DB2-BD59-A6C34878D82A}">
                    <a16:rowId xmlns:a16="http://schemas.microsoft.com/office/drawing/2014/main" val="3564556940"/>
                  </a:ext>
                </a:extLst>
              </a:tr>
              <a:tr h="464052">
                <a:tc>
                  <a:txBody>
                    <a:bodyPr/>
                    <a:lstStyle/>
                    <a:p>
                      <a:pPr algn="ctr"/>
                      <a:r>
                        <a:rPr kumimoji="1" lang="ja-JP" altLang="en-US" sz="1100" b="1" dirty="0">
                          <a:solidFill>
                            <a:schemeClr val="tx1">
                              <a:lumMod val="65000"/>
                              <a:lumOff val="35000"/>
                            </a:schemeClr>
                          </a:solidFill>
                        </a:rPr>
                        <a:t>ブランドパネル　</a:t>
                      </a:r>
                      <a:r>
                        <a:rPr kumimoji="1" lang="en-US" altLang="ja-JP" sz="1100" b="1" dirty="0">
                          <a:solidFill>
                            <a:schemeClr val="tx1">
                              <a:lumMod val="65000"/>
                              <a:lumOff val="35000"/>
                            </a:schemeClr>
                          </a:solidFill>
                        </a:rPr>
                        <a:t>MD</a:t>
                      </a:r>
                    </a:p>
                  </a:txBody>
                  <a:tcPr anchor="ctr">
                    <a:solidFill>
                      <a:schemeClr val="bg1">
                        <a:lumMod val="85000"/>
                      </a:schemeClr>
                    </a:solidFill>
                  </a:tcPr>
                </a:tc>
                <a:tc>
                  <a:txBody>
                    <a:bodyPr/>
                    <a:lstStyle/>
                    <a:p>
                      <a:pPr algn="ctr"/>
                      <a:r>
                        <a:rPr kumimoji="1" lang="en-US" altLang="ja-JP" sz="1100" dirty="0">
                          <a:solidFill>
                            <a:schemeClr val="tx1">
                              <a:lumMod val="65000"/>
                              <a:lumOff val="35000"/>
                            </a:schemeClr>
                          </a:solidFill>
                        </a:rPr>
                        <a:t>500</a:t>
                      </a:r>
                      <a:r>
                        <a:rPr kumimoji="1" lang="ja-JP" altLang="en-US" sz="1100" dirty="0">
                          <a:solidFill>
                            <a:schemeClr val="tx1">
                              <a:lumMod val="65000"/>
                              <a:lumOff val="35000"/>
                            </a:schemeClr>
                          </a:solidFill>
                        </a:rPr>
                        <a:t>万円</a:t>
                      </a:r>
                    </a:p>
                  </a:txBody>
                  <a:tcPr anchor="ctr"/>
                </a:tc>
                <a:extLst>
                  <a:ext uri="{0D108BD9-81ED-4DB2-BD59-A6C34878D82A}">
                    <a16:rowId xmlns:a16="http://schemas.microsoft.com/office/drawing/2014/main" val="324945881"/>
                  </a:ext>
                </a:extLst>
              </a:tr>
              <a:tr h="4640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100" b="1" dirty="0">
                          <a:solidFill>
                            <a:schemeClr val="tx1">
                              <a:lumMod val="65000"/>
                              <a:lumOff val="35000"/>
                            </a:schemeClr>
                          </a:solidFill>
                        </a:rPr>
                        <a:t>ブランドパネル　リッチフォーマット　</a:t>
                      </a:r>
                      <a:r>
                        <a:rPr lang="en-US" altLang="ja-JP" sz="1100" b="1" dirty="0">
                          <a:solidFill>
                            <a:schemeClr val="tx1">
                              <a:lumMod val="65000"/>
                              <a:lumOff val="35000"/>
                            </a:schemeClr>
                          </a:solidFill>
                        </a:rPr>
                        <a:t>MD</a:t>
                      </a:r>
                    </a:p>
                  </a:txBody>
                  <a:tcPr anchor="ctr">
                    <a:solidFill>
                      <a:schemeClr val="bg1">
                        <a:lumMod val="85000"/>
                      </a:schemeClr>
                    </a:solidFill>
                  </a:tcPr>
                </a:tc>
                <a:tc>
                  <a:txBody>
                    <a:bodyPr/>
                    <a:lstStyle/>
                    <a:p>
                      <a:pPr algn="ctr"/>
                      <a:r>
                        <a:rPr kumimoji="1" lang="en-US" altLang="ja-JP" sz="1100" dirty="0">
                          <a:solidFill>
                            <a:schemeClr val="tx1">
                              <a:lumMod val="65000"/>
                              <a:lumOff val="35000"/>
                            </a:schemeClr>
                          </a:solidFill>
                        </a:rPr>
                        <a:t>1,000</a:t>
                      </a:r>
                      <a:r>
                        <a:rPr kumimoji="1" lang="ja-JP" altLang="en-US" sz="1100" dirty="0">
                          <a:solidFill>
                            <a:schemeClr val="tx1">
                              <a:lumMod val="65000"/>
                              <a:lumOff val="35000"/>
                            </a:schemeClr>
                          </a:solidFill>
                        </a:rPr>
                        <a:t>万円</a:t>
                      </a:r>
                    </a:p>
                  </a:txBody>
                  <a:tcPr anchor="ctr"/>
                </a:tc>
                <a:extLst>
                  <a:ext uri="{0D108BD9-81ED-4DB2-BD59-A6C34878D82A}">
                    <a16:rowId xmlns:a16="http://schemas.microsoft.com/office/drawing/2014/main" val="1456228673"/>
                  </a:ext>
                </a:extLst>
              </a:tr>
              <a:tr h="4640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100" b="1" dirty="0">
                          <a:solidFill>
                            <a:schemeClr val="tx1">
                              <a:lumMod val="65000"/>
                              <a:lumOff val="35000"/>
                            </a:schemeClr>
                          </a:solidFill>
                        </a:rPr>
                        <a:t>ブランドパネル　</a:t>
                      </a:r>
                      <a:r>
                        <a:rPr lang="en-US" altLang="ja-JP" sz="1100" b="1" dirty="0">
                          <a:solidFill>
                            <a:schemeClr val="tx1">
                              <a:lumMod val="65000"/>
                              <a:lumOff val="35000"/>
                            </a:schemeClr>
                          </a:solidFill>
                        </a:rPr>
                        <a:t>SP</a:t>
                      </a:r>
                    </a:p>
                  </a:txBody>
                  <a:tcPr anchor="ctr">
                    <a:solidFill>
                      <a:schemeClr val="bg1">
                        <a:lumMod val="85000"/>
                      </a:schemeClr>
                    </a:solidFill>
                  </a:tcPr>
                </a:tc>
                <a:tc>
                  <a:txBody>
                    <a:bodyPr/>
                    <a:lstStyle/>
                    <a:p>
                      <a:pPr algn="ctr"/>
                      <a:r>
                        <a:rPr kumimoji="1" lang="en-US" altLang="ja-JP" sz="1100" dirty="0">
                          <a:solidFill>
                            <a:schemeClr val="tx1">
                              <a:lumMod val="65000"/>
                              <a:lumOff val="35000"/>
                            </a:schemeClr>
                          </a:solidFill>
                        </a:rPr>
                        <a:t>500</a:t>
                      </a:r>
                      <a:r>
                        <a:rPr kumimoji="1" lang="ja-JP" altLang="en-US" sz="1100" dirty="0">
                          <a:solidFill>
                            <a:schemeClr val="tx1">
                              <a:lumMod val="65000"/>
                              <a:lumOff val="35000"/>
                            </a:schemeClr>
                          </a:solidFill>
                        </a:rPr>
                        <a:t>万円</a:t>
                      </a:r>
                    </a:p>
                  </a:txBody>
                  <a:tcPr anchor="ctr"/>
                </a:tc>
                <a:extLst>
                  <a:ext uri="{0D108BD9-81ED-4DB2-BD59-A6C34878D82A}">
                    <a16:rowId xmlns:a16="http://schemas.microsoft.com/office/drawing/2014/main" val="3848686755"/>
                  </a:ext>
                </a:extLst>
              </a:tr>
              <a:tr h="4640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100" b="1" dirty="0">
                          <a:solidFill>
                            <a:schemeClr val="tx1">
                              <a:lumMod val="65000"/>
                              <a:lumOff val="35000"/>
                            </a:schemeClr>
                          </a:solidFill>
                        </a:rPr>
                        <a:t>ブランドパネル　</a:t>
                      </a:r>
                      <a:r>
                        <a:rPr lang="en-US" altLang="ja-JP" sz="1100" b="1" dirty="0">
                          <a:solidFill>
                            <a:schemeClr val="tx1">
                              <a:lumMod val="65000"/>
                              <a:lumOff val="35000"/>
                            </a:schemeClr>
                          </a:solidFill>
                        </a:rPr>
                        <a:t>PC</a:t>
                      </a:r>
                    </a:p>
                  </a:txBody>
                  <a:tcPr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lumMod val="65000"/>
                              <a:lumOff val="35000"/>
                            </a:schemeClr>
                          </a:solidFill>
                        </a:rPr>
                        <a:t>500</a:t>
                      </a:r>
                      <a:r>
                        <a:rPr kumimoji="1" lang="ja-JP" altLang="en-US" sz="1100" dirty="0">
                          <a:solidFill>
                            <a:schemeClr val="tx1">
                              <a:lumMod val="65000"/>
                              <a:lumOff val="35000"/>
                            </a:schemeClr>
                          </a:solidFill>
                        </a:rPr>
                        <a:t>万円</a:t>
                      </a:r>
                    </a:p>
                  </a:txBody>
                  <a:tcPr anchor="ctr"/>
                </a:tc>
                <a:extLst>
                  <a:ext uri="{0D108BD9-81ED-4DB2-BD59-A6C34878D82A}">
                    <a16:rowId xmlns:a16="http://schemas.microsoft.com/office/drawing/2014/main" val="1468212220"/>
                  </a:ext>
                </a:extLst>
              </a:tr>
              <a:tr h="4640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100" b="1" dirty="0">
                          <a:solidFill>
                            <a:schemeClr val="tx1">
                              <a:lumMod val="65000"/>
                              <a:lumOff val="35000"/>
                            </a:schemeClr>
                          </a:solidFill>
                        </a:rPr>
                        <a:t>ブランドパネル　トップインパクト　</a:t>
                      </a:r>
                      <a:r>
                        <a:rPr lang="en-US" altLang="ja-JP" sz="1100" b="1" dirty="0">
                          <a:solidFill>
                            <a:schemeClr val="tx1">
                              <a:lumMod val="65000"/>
                              <a:lumOff val="35000"/>
                            </a:schemeClr>
                          </a:solidFill>
                        </a:rPr>
                        <a:t>PC</a:t>
                      </a:r>
                    </a:p>
                  </a:txBody>
                  <a:tcPr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lumMod val="65000"/>
                              <a:lumOff val="35000"/>
                            </a:schemeClr>
                          </a:solidFill>
                        </a:rPr>
                        <a:t>1,000</a:t>
                      </a:r>
                      <a:r>
                        <a:rPr kumimoji="1" lang="ja-JP" altLang="en-US" sz="1100" dirty="0">
                          <a:solidFill>
                            <a:schemeClr val="tx1">
                              <a:lumMod val="65000"/>
                              <a:lumOff val="35000"/>
                            </a:schemeClr>
                          </a:solidFill>
                        </a:rPr>
                        <a:t>万円</a:t>
                      </a:r>
                    </a:p>
                  </a:txBody>
                  <a:tcPr anchor="ctr"/>
                </a:tc>
                <a:extLst>
                  <a:ext uri="{0D108BD9-81ED-4DB2-BD59-A6C34878D82A}">
                    <a16:rowId xmlns:a16="http://schemas.microsoft.com/office/drawing/2014/main" val="3691806095"/>
                  </a:ext>
                </a:extLst>
              </a:tr>
              <a:tr h="4640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100" b="1" dirty="0">
                          <a:solidFill>
                            <a:schemeClr val="tx1">
                              <a:lumMod val="65000"/>
                              <a:lumOff val="35000"/>
                            </a:schemeClr>
                          </a:solidFill>
                        </a:rPr>
                        <a:t>プライムカバー　</a:t>
                      </a:r>
                      <a:r>
                        <a:rPr lang="en-US" altLang="ja-JP" sz="1100" b="1" dirty="0">
                          <a:solidFill>
                            <a:schemeClr val="tx1">
                              <a:lumMod val="65000"/>
                              <a:lumOff val="35000"/>
                            </a:schemeClr>
                          </a:solidFill>
                        </a:rPr>
                        <a:t>SP</a:t>
                      </a:r>
                    </a:p>
                  </a:txBody>
                  <a:tcPr anchor="ctr">
                    <a:solidFill>
                      <a:schemeClr val="bg1">
                        <a:lumMod val="85000"/>
                      </a:schemeClr>
                    </a:solidFill>
                  </a:tcPr>
                </a:tc>
                <a:tc>
                  <a:txBody>
                    <a:bodyPr/>
                    <a:lstStyle/>
                    <a:p>
                      <a:pPr algn="ctr"/>
                      <a:r>
                        <a:rPr kumimoji="1" lang="en-US" altLang="ja-JP" sz="1100" dirty="0">
                          <a:solidFill>
                            <a:schemeClr val="tx1">
                              <a:lumMod val="65000"/>
                              <a:lumOff val="35000"/>
                            </a:schemeClr>
                          </a:solidFill>
                        </a:rPr>
                        <a:t>100</a:t>
                      </a:r>
                      <a:r>
                        <a:rPr kumimoji="1" lang="ja-JP" altLang="en-US" sz="1100" dirty="0">
                          <a:solidFill>
                            <a:schemeClr val="tx1">
                              <a:lumMod val="65000"/>
                              <a:lumOff val="35000"/>
                            </a:schemeClr>
                          </a:solidFill>
                        </a:rPr>
                        <a:t>万円</a:t>
                      </a:r>
                    </a:p>
                  </a:txBody>
                  <a:tcPr anchor="ctr"/>
                </a:tc>
                <a:extLst>
                  <a:ext uri="{0D108BD9-81ED-4DB2-BD59-A6C34878D82A}">
                    <a16:rowId xmlns:a16="http://schemas.microsoft.com/office/drawing/2014/main" val="917557321"/>
                  </a:ext>
                </a:extLst>
              </a:tr>
              <a:tr h="4640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100" b="1" dirty="0">
                          <a:solidFill>
                            <a:schemeClr val="tx1">
                              <a:lumMod val="65000"/>
                              <a:lumOff val="35000"/>
                            </a:schemeClr>
                          </a:solidFill>
                        </a:rPr>
                        <a:t>プライムディスプレイ　</a:t>
                      </a:r>
                      <a:r>
                        <a:rPr lang="en-US" altLang="ja-JP" sz="1100" b="1" dirty="0">
                          <a:solidFill>
                            <a:schemeClr val="tx1">
                              <a:lumMod val="65000"/>
                              <a:lumOff val="35000"/>
                            </a:schemeClr>
                          </a:solidFill>
                        </a:rPr>
                        <a:t>PC</a:t>
                      </a:r>
                    </a:p>
                  </a:txBody>
                  <a:tcPr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lumMod val="65000"/>
                              <a:lumOff val="35000"/>
                            </a:schemeClr>
                          </a:solidFill>
                        </a:rPr>
                        <a:t>100</a:t>
                      </a:r>
                      <a:r>
                        <a:rPr kumimoji="1" lang="ja-JP" altLang="en-US" sz="1100" dirty="0">
                          <a:solidFill>
                            <a:schemeClr val="tx1">
                              <a:lumMod val="65000"/>
                              <a:lumOff val="35000"/>
                            </a:schemeClr>
                          </a:solidFill>
                        </a:rPr>
                        <a:t>万円</a:t>
                      </a:r>
                    </a:p>
                  </a:txBody>
                  <a:tcPr anchor="ctr"/>
                </a:tc>
                <a:extLst>
                  <a:ext uri="{0D108BD9-81ED-4DB2-BD59-A6C34878D82A}">
                    <a16:rowId xmlns:a16="http://schemas.microsoft.com/office/drawing/2014/main" val="2526858649"/>
                  </a:ext>
                </a:extLst>
              </a:tr>
              <a:tr h="4640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100" b="1" dirty="0">
                          <a:solidFill>
                            <a:schemeClr val="tx1">
                              <a:lumMod val="65000"/>
                              <a:lumOff val="35000"/>
                            </a:schemeClr>
                          </a:solidFill>
                        </a:rPr>
                        <a:t>インストリーム</a:t>
                      </a:r>
                      <a:endParaRPr lang="en-US" altLang="ja-JP" sz="1100" b="1" dirty="0">
                        <a:solidFill>
                          <a:schemeClr val="tx1">
                            <a:lumMod val="65000"/>
                            <a:lumOff val="35000"/>
                          </a:schemeClr>
                        </a:solidFill>
                      </a:endParaRPr>
                    </a:p>
                  </a:txBody>
                  <a:tcPr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lumMod val="65000"/>
                              <a:lumOff val="35000"/>
                            </a:schemeClr>
                          </a:solidFill>
                        </a:rPr>
                        <a:t>100</a:t>
                      </a:r>
                      <a:r>
                        <a:rPr kumimoji="1" lang="ja-JP" altLang="en-US" sz="1100" dirty="0">
                          <a:solidFill>
                            <a:schemeClr val="tx1">
                              <a:lumMod val="65000"/>
                              <a:lumOff val="35000"/>
                            </a:schemeClr>
                          </a:solidFill>
                        </a:rPr>
                        <a:t>万円</a:t>
                      </a:r>
                    </a:p>
                  </a:txBody>
                  <a:tcPr anchor="ctr"/>
                </a:tc>
                <a:extLst>
                  <a:ext uri="{0D108BD9-81ED-4DB2-BD59-A6C34878D82A}">
                    <a16:rowId xmlns:a16="http://schemas.microsoft.com/office/drawing/2014/main" val="1761100627"/>
                  </a:ext>
                </a:extLst>
              </a:tr>
            </a:tbl>
          </a:graphicData>
        </a:graphic>
      </p:graphicFrame>
      <p:sp>
        <p:nvSpPr>
          <p:cNvPr id="8" name="タイトル 1">
            <a:extLst>
              <a:ext uri="{FF2B5EF4-FFF2-40B4-BE49-F238E27FC236}">
                <a16:creationId xmlns:a16="http://schemas.microsoft.com/office/drawing/2014/main" id="{31542234-F736-E04B-B1EF-3226011002D4}"/>
              </a:ext>
            </a:extLst>
          </p:cNvPr>
          <p:cNvSpPr txBox="1">
            <a:spLocks/>
          </p:cNvSpPr>
          <p:nvPr/>
        </p:nvSpPr>
        <p:spPr>
          <a:xfrm>
            <a:off x="616524" y="291972"/>
            <a:ext cx="10808068" cy="432048"/>
          </a:xfrm>
          <a:prstGeom prst="rect">
            <a:avLst/>
          </a:prstGeom>
        </p:spPr>
        <p:txBody>
          <a:bodyPr>
            <a:normAutofit fontScale="67500" lnSpcReduction="20000"/>
          </a:bodyPr>
          <a:lstStyle>
            <a:lvl1pPr algn="l" defTabSz="914423" rtl="0" eaLnBrk="1" latinLnBrk="0" hangingPunct="1">
              <a:spcBef>
                <a:spcPct val="0"/>
              </a:spcBef>
              <a:buNone/>
              <a:defRPr kumimoji="1" sz="4000" kern="1200">
                <a:solidFill>
                  <a:schemeClr val="tx1"/>
                </a:solidFill>
                <a:latin typeface="+mj-lt"/>
                <a:ea typeface="+mj-ea"/>
                <a:cs typeface="+mj-cs"/>
              </a:defRPr>
            </a:lvl1pPr>
          </a:lstStyle>
          <a:p>
            <a:r>
              <a:rPr lang="ja-JP" altLang="en-US" spc="300">
                <a:latin typeface="Meiryo" panose="020B0604030504040204" pitchFamily="34" charset="-128"/>
                <a:ea typeface="Meiryo" panose="020B0604030504040204" pitchFamily="34" charset="-128"/>
              </a:rPr>
              <a:t>オーディエンスリスト　対象商品</a:t>
            </a:r>
            <a:endParaRPr lang="ja-JP" altLang="en-US"/>
          </a:p>
        </p:txBody>
      </p:sp>
      <p:sp>
        <p:nvSpPr>
          <p:cNvPr id="9" name="フッター プレースホルダー 1">
            <a:extLst>
              <a:ext uri="{FF2B5EF4-FFF2-40B4-BE49-F238E27FC236}">
                <a16:creationId xmlns:a16="http://schemas.microsoft.com/office/drawing/2014/main" id="{BDFF33BA-DE2B-C849-A9DA-F2C456E7FA57}"/>
              </a:ext>
            </a:extLst>
          </p:cNvPr>
          <p:cNvSpPr txBox="1">
            <a:spLocks/>
          </p:cNvSpPr>
          <p:nvPr/>
        </p:nvSpPr>
        <p:spPr>
          <a:xfrm>
            <a:off x="3827748" y="6597352"/>
            <a:ext cx="4536504" cy="216024"/>
          </a:xfrm>
          <a:prstGeom prst="rect">
            <a:avLst/>
          </a:prstGeom>
        </p:spPr>
        <p:txBody>
          <a:bodyPr vert="horz" lIns="91440" tIns="45720" rIns="91440" bIns="45720" rtlCol="0" anchor="ctr"/>
          <a:lstStyle>
            <a:defPPr>
              <a:defRPr lang="ja-JP"/>
            </a:defPPr>
            <a:lvl1pPr marL="0" marR="0" indent="0" algn="r" defTabSz="914400" rtl="0" eaLnBrk="1" fontAlgn="auto" latinLnBrk="0" hangingPunct="1">
              <a:lnSpc>
                <a:spcPct val="100000"/>
              </a:lnSpc>
              <a:spcBef>
                <a:spcPts val="0"/>
              </a:spcBef>
              <a:spcAft>
                <a:spcPts val="0"/>
              </a:spcAft>
              <a:buClrTx/>
              <a:buSzTx/>
              <a:buFontTx/>
              <a:buNone/>
              <a:tabLst/>
              <a:defRPr kumimoji="1" lang="en-US" altLang="ja-JP" sz="800" b="0" i="0" kern="1200" baseline="0" smtClean="0">
                <a:solidFill>
                  <a:schemeClr val="accent2"/>
                </a:solidFill>
                <a:effectLst/>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
                <a:solidFill>
                  <a:prstClr val="black"/>
                </a:solidFill>
              </a:rPr>
              <a:t>Copyright</a:t>
            </a:r>
            <a:r>
              <a:rPr lang="ja-JP" altLang="en">
                <a:solidFill>
                  <a:prstClr val="black"/>
                </a:solidFill>
              </a:rPr>
              <a:t>（</a:t>
            </a:r>
            <a:r>
              <a:rPr lang="en">
                <a:solidFill>
                  <a:prstClr val="black"/>
                </a:solidFill>
              </a:rPr>
              <a:t>C</a:t>
            </a:r>
            <a:r>
              <a:rPr lang="ja-JP" altLang="en">
                <a:solidFill>
                  <a:prstClr val="black"/>
                </a:solidFill>
              </a:rPr>
              <a:t>）</a:t>
            </a:r>
            <a:r>
              <a:rPr lang="en">
                <a:solidFill>
                  <a:prstClr val="black"/>
                </a:solidFill>
              </a:rPr>
              <a:t>2022 Yahoo Japan Corporation. All Rights Reserved. </a:t>
            </a:r>
            <a:r>
              <a:rPr lang="ja-JP" altLang="en-US">
                <a:solidFill>
                  <a:prstClr val="black"/>
                </a:solidFill>
              </a:rPr>
              <a:t>無断引用・転載禁止</a:t>
            </a:r>
            <a:endParaRPr lang="ja-JP" altLang="en-US" dirty="0">
              <a:solidFill>
                <a:prstClr val="black"/>
              </a:solidFill>
            </a:endParaRPr>
          </a:p>
        </p:txBody>
      </p:sp>
    </p:spTree>
    <p:extLst>
      <p:ext uri="{BB962C8B-B14F-4D97-AF65-F5344CB8AC3E}">
        <p14:creationId xmlns:p14="http://schemas.microsoft.com/office/powerpoint/2010/main" val="10737783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AE2464-0FCC-C843-A37D-D61F6BCB09C2}"/>
              </a:ext>
            </a:extLst>
          </p:cNvPr>
          <p:cNvSpPr>
            <a:spLocks noGrp="1"/>
          </p:cNvSpPr>
          <p:nvPr>
            <p:ph type="title"/>
          </p:nvPr>
        </p:nvSpPr>
        <p:spPr>
          <a:xfrm>
            <a:off x="616524" y="291972"/>
            <a:ext cx="10808068" cy="432048"/>
          </a:xfrm>
        </p:spPr>
        <p:txBody>
          <a:bodyPr>
            <a:normAutofit fontScale="90000"/>
          </a:bodyPr>
          <a:lstStyle/>
          <a:p>
            <a:r>
              <a:rPr lang="en-US" altLang="ja-JP" spc="300" dirty="0">
                <a:latin typeface="Meiryo" panose="020B0604030504040204" pitchFamily="34" charset="-128"/>
                <a:ea typeface="Meiryo" panose="020B0604030504040204" pitchFamily="34" charset="-128"/>
              </a:rPr>
              <a:t>Z</a:t>
            </a:r>
            <a:r>
              <a:rPr lang="ja-JP" altLang="en-US" spc="300">
                <a:latin typeface="Meiryo" panose="020B0604030504040204" pitchFamily="34" charset="-128"/>
                <a:ea typeface="Meiryo" panose="020B0604030504040204" pitchFamily="34" charset="-128"/>
              </a:rPr>
              <a:t>ホールディングスグループの環境への取組み</a:t>
            </a:r>
            <a:endParaRPr kumimoji="1" lang="ja-JP" altLang="en-US"/>
          </a:p>
        </p:txBody>
      </p:sp>
      <p:sp>
        <p:nvSpPr>
          <p:cNvPr id="3" name="正方形/長方形 2">
            <a:extLst>
              <a:ext uri="{FF2B5EF4-FFF2-40B4-BE49-F238E27FC236}">
                <a16:creationId xmlns:a16="http://schemas.microsoft.com/office/drawing/2014/main" id="{FD4C282C-13DD-904D-AC1F-35836CF08481}"/>
              </a:ext>
            </a:extLst>
          </p:cNvPr>
          <p:cNvSpPr/>
          <p:nvPr/>
        </p:nvSpPr>
        <p:spPr>
          <a:xfrm>
            <a:off x="119336" y="1052736"/>
            <a:ext cx="5040560"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pc="300">
                <a:latin typeface="Meiryo" panose="020B0604030504040204" pitchFamily="34" charset="-128"/>
                <a:ea typeface="Meiryo" panose="020B0604030504040204" pitchFamily="34" charset="-128"/>
                <a:cs typeface="+mj-cs"/>
              </a:rPr>
              <a:t>カーボンニュートラルへ向けた取組み</a:t>
            </a:r>
            <a:endParaRPr lang="ja-JP" altLang="en-US" spc="300" dirty="0">
              <a:latin typeface="Meiryo" panose="020B0604030504040204" pitchFamily="34" charset="-128"/>
              <a:ea typeface="Meiryo" panose="020B0604030504040204" pitchFamily="34" charset="-128"/>
              <a:cs typeface="+mj-cs"/>
            </a:endParaRPr>
          </a:p>
        </p:txBody>
      </p:sp>
      <p:sp>
        <p:nvSpPr>
          <p:cNvPr id="4" name="正方形/長方形 3">
            <a:extLst>
              <a:ext uri="{FF2B5EF4-FFF2-40B4-BE49-F238E27FC236}">
                <a16:creationId xmlns:a16="http://schemas.microsoft.com/office/drawing/2014/main" id="{40F4D588-5DD0-D444-8727-5C009BF3B4D2}"/>
              </a:ext>
            </a:extLst>
          </p:cNvPr>
          <p:cNvSpPr/>
          <p:nvPr/>
        </p:nvSpPr>
        <p:spPr>
          <a:xfrm>
            <a:off x="5807968" y="1038526"/>
            <a:ext cx="5040560"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pc="300">
                <a:latin typeface="Meiryo" panose="020B0604030504040204" pitchFamily="34" charset="-128"/>
                <a:ea typeface="Meiryo" panose="020B0604030504040204" pitchFamily="34" charset="-128"/>
                <a:cs typeface="+mj-cs"/>
              </a:rPr>
              <a:t>廃棄物対策の取組み</a:t>
            </a:r>
            <a:endParaRPr lang="ja-JP" altLang="en-US" spc="300" dirty="0">
              <a:latin typeface="Meiryo" panose="020B0604030504040204" pitchFamily="34" charset="-128"/>
              <a:ea typeface="Meiryo" panose="020B0604030504040204" pitchFamily="34" charset="-128"/>
              <a:cs typeface="+mj-cs"/>
            </a:endParaRPr>
          </a:p>
        </p:txBody>
      </p:sp>
      <p:sp>
        <p:nvSpPr>
          <p:cNvPr id="7" name="正方形/長方形 6">
            <a:extLst>
              <a:ext uri="{FF2B5EF4-FFF2-40B4-BE49-F238E27FC236}">
                <a16:creationId xmlns:a16="http://schemas.microsoft.com/office/drawing/2014/main" id="{1A163365-9356-0847-9AC9-8622961BE594}"/>
              </a:ext>
            </a:extLst>
          </p:cNvPr>
          <p:cNvSpPr/>
          <p:nvPr/>
        </p:nvSpPr>
        <p:spPr>
          <a:xfrm>
            <a:off x="2423592" y="1542271"/>
            <a:ext cx="3226474" cy="224676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Z</a:t>
            </a:r>
            <a:r>
              <a:rPr kumimoji="1" lang="ja-JP" altLang="en-US" sz="1200" b="0" i="0" u="none" strike="noStrike" kern="1200" cap="none" spc="0" normalizeH="0" baseline="0" noProof="0">
                <a:ln>
                  <a:noFill/>
                </a:ln>
                <a:solidFill>
                  <a:srgbClr val="000000"/>
                </a:solidFill>
                <a:effectLst/>
                <a:uLnTx/>
                <a:uFillTx/>
                <a:latin typeface="+mj-lt"/>
                <a:ea typeface="メイリオ" panose="020B0604030504040204" pitchFamily="34" charset="-128"/>
                <a:cs typeface="+mn-cs"/>
              </a:rPr>
              <a:t>ホールディングスは、ヤフー株式会社や</a:t>
            </a:r>
            <a:r>
              <a:rPr kumimoji="1" lang="en-US"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LINE</a:t>
            </a:r>
            <a:r>
              <a:rPr kumimoji="1" lang="ja-JP" altLang="en-US" sz="1200" b="0" i="0" u="none" strike="noStrike" kern="1200" cap="none" spc="0" normalizeH="0" baseline="0" noProof="0">
                <a:ln>
                  <a:noFill/>
                </a:ln>
                <a:solidFill>
                  <a:srgbClr val="000000"/>
                </a:solidFill>
                <a:effectLst/>
                <a:uLnTx/>
                <a:uFillTx/>
                <a:latin typeface="+mj-lt"/>
                <a:ea typeface="メイリオ" panose="020B0604030504040204" pitchFamily="34" charset="-128"/>
                <a:cs typeface="+mn-cs"/>
              </a:rPr>
              <a:t>株式会社、株式会社</a:t>
            </a:r>
            <a:r>
              <a:rPr kumimoji="1" lang="en-US"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ZOZO</a:t>
            </a:r>
            <a:r>
              <a:rPr kumimoji="1" lang="ja-JP" altLang="en-US" sz="1200" b="0" i="0" u="none" strike="noStrike" kern="1200" cap="none" spc="0" normalizeH="0" baseline="0" noProof="0">
                <a:ln>
                  <a:noFill/>
                </a:ln>
                <a:solidFill>
                  <a:srgbClr val="000000"/>
                </a:solidFill>
                <a:effectLst/>
                <a:uLnTx/>
                <a:uFillTx/>
                <a:latin typeface="+mj-lt"/>
                <a:ea typeface="メイリオ" panose="020B0604030504040204" pitchFamily="34" charset="-128"/>
                <a:cs typeface="+mn-cs"/>
              </a:rPr>
              <a:t>などを含む、グループ全社の事業活動での温室効果ガス排出量を</a:t>
            </a:r>
            <a:r>
              <a:rPr kumimoji="1" lang="en-US"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2030</a:t>
            </a:r>
            <a:r>
              <a:rPr kumimoji="1" lang="ja-JP" altLang="en-US" sz="1200" b="0" i="0" u="none" strike="noStrike" kern="1200" cap="none" spc="0" normalizeH="0" baseline="0" noProof="0">
                <a:ln>
                  <a:noFill/>
                </a:ln>
                <a:solidFill>
                  <a:srgbClr val="000000"/>
                </a:solidFill>
                <a:effectLst/>
                <a:uLnTx/>
                <a:uFillTx/>
                <a:latin typeface="+mj-lt"/>
                <a:ea typeface="メイリオ" panose="020B0604030504040204" pitchFamily="34" charset="-128"/>
                <a:cs typeface="+mn-cs"/>
              </a:rPr>
              <a:t>年度までに実質ゼロにする「</a:t>
            </a:r>
            <a:r>
              <a:rPr kumimoji="1" lang="en-US"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2030</a:t>
            </a:r>
            <a:r>
              <a:rPr kumimoji="1" lang="ja-JP" altLang="en-US" sz="1200" b="0" i="0" u="none" strike="noStrike" kern="1200" cap="none" spc="0" normalizeH="0" baseline="0" noProof="0">
                <a:ln>
                  <a:noFill/>
                </a:ln>
                <a:solidFill>
                  <a:srgbClr val="000000"/>
                </a:solidFill>
                <a:effectLst/>
                <a:uLnTx/>
                <a:uFillTx/>
                <a:latin typeface="+mj-lt"/>
                <a:ea typeface="メイリオ" panose="020B0604030504040204" pitchFamily="34" charset="-128"/>
                <a:cs typeface="+mn-cs"/>
              </a:rPr>
              <a:t>カーボンニュートラル宣言（</a:t>
            </a:r>
            <a:r>
              <a:rPr kumimoji="1" lang="en-US"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a:t>
            </a:r>
            <a:r>
              <a:rPr kumimoji="1" lang="ja-JP" altLang="en-US" sz="1200" b="0" i="0" u="none" strike="noStrike" kern="1200" cap="none" spc="0" normalizeH="0" baseline="0" noProof="0">
                <a:ln>
                  <a:noFill/>
                </a:ln>
                <a:solidFill>
                  <a:srgbClr val="000000"/>
                </a:solidFill>
                <a:effectLst/>
                <a:uLnTx/>
                <a:uFillTx/>
                <a:latin typeface="+mj-lt"/>
                <a:ea typeface="メイリオ" panose="020B0604030504040204" pitchFamily="34" charset="-128"/>
                <a:cs typeface="+mn-cs"/>
              </a:rPr>
              <a:t>）」を発表しました。さらに、企業自らの事業で使用する電力の</a:t>
            </a:r>
            <a:r>
              <a:rPr kumimoji="1" lang="en-US"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100</a:t>
            </a:r>
            <a:r>
              <a:rPr kumimoji="1" lang="ja-JP" altLang="en-US" sz="1200" b="0" i="0" u="none" strike="noStrike" kern="1200" cap="none" spc="0" normalizeH="0" baseline="0" noProof="0">
                <a:ln>
                  <a:noFill/>
                </a:ln>
                <a:solidFill>
                  <a:srgbClr val="000000"/>
                </a:solidFill>
                <a:effectLst/>
                <a:uLnTx/>
                <a:uFillTx/>
                <a:latin typeface="+mj-lt"/>
                <a:ea typeface="メイリオ" panose="020B0604030504040204" pitchFamily="34" charset="-128"/>
                <a:cs typeface="+mn-cs"/>
              </a:rPr>
              <a:t>％生成可能エネルギー化を推進する国際イニシアチブである「</a:t>
            </a:r>
            <a:r>
              <a:rPr kumimoji="1" lang="en-US"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RE100</a:t>
            </a:r>
            <a:r>
              <a:rPr kumimoji="1" lang="ja-JP" altLang="en-US" sz="1200" b="0" i="0" u="none" strike="noStrike" kern="1200" cap="none" spc="0" normalizeH="0" baseline="0" noProof="0">
                <a:ln>
                  <a:noFill/>
                </a:ln>
                <a:solidFill>
                  <a:srgbClr val="000000"/>
                </a:solidFill>
                <a:effectLst/>
                <a:uLnTx/>
                <a:uFillTx/>
                <a:latin typeface="+mj-lt"/>
                <a:ea typeface="メイリオ" panose="020B0604030504040204" pitchFamily="34" charset="-128"/>
                <a:cs typeface="+mn-cs"/>
              </a:rPr>
              <a:t>」の速やかな加盟を目指します。</a:t>
            </a:r>
            <a:endParaRPr kumimoji="1" lang="en-US"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solidFill>
                <a:srgbClr val="000000"/>
              </a:solidFill>
              <a:latin typeface="+mj-lt"/>
              <a:ea typeface="メイリオ" panose="020B0604030504040204" pitchFamily="34" charset="-128"/>
            </a:endParaRPr>
          </a:p>
          <a:p>
            <a:pPr lvl="0">
              <a:defRPr/>
            </a:pPr>
            <a:r>
              <a:rPr kumimoji="1" lang="en-US" altLang="ja-JP" sz="10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a:t>
            </a:r>
            <a:r>
              <a:rPr lang="ja-JP" altLang="en-US" sz="1000">
                <a:solidFill>
                  <a:srgbClr val="000000"/>
                </a:solidFill>
                <a:latin typeface="+mj-lt"/>
                <a:ea typeface="メイリオ" panose="020B0604030504040204" pitchFamily="34" charset="-128"/>
              </a:rPr>
              <a:t>：スコープ</a:t>
            </a:r>
            <a:r>
              <a:rPr lang="en-US" altLang="ja-JP" sz="1000" dirty="0">
                <a:solidFill>
                  <a:srgbClr val="000000"/>
                </a:solidFill>
                <a:latin typeface="+mj-lt"/>
                <a:ea typeface="メイリオ" panose="020B0604030504040204" pitchFamily="34" charset="-128"/>
              </a:rPr>
              <a:t>1</a:t>
            </a:r>
            <a:r>
              <a:rPr lang="ja-JP" altLang="en-US" sz="1000">
                <a:solidFill>
                  <a:srgbClr val="000000"/>
                </a:solidFill>
                <a:latin typeface="+mj-lt"/>
                <a:ea typeface="メイリオ" panose="020B0604030504040204" pitchFamily="34" charset="-128"/>
              </a:rPr>
              <a:t>、</a:t>
            </a:r>
            <a:r>
              <a:rPr lang="en-US" altLang="ja-JP" sz="1000" dirty="0">
                <a:solidFill>
                  <a:srgbClr val="000000"/>
                </a:solidFill>
                <a:latin typeface="+mj-lt"/>
                <a:ea typeface="メイリオ" panose="020B0604030504040204" pitchFamily="34" charset="-128"/>
              </a:rPr>
              <a:t>2</a:t>
            </a:r>
            <a:r>
              <a:rPr lang="ja-JP" altLang="ja-JP" sz="1000"/>
              <a:t>の温室効果ガス排出量を実質ゼロにします。 </a:t>
            </a:r>
            <a:endParaRPr kumimoji="1" lang="ja-JP" altLang="en-US" sz="10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endParaRPr>
          </a:p>
        </p:txBody>
      </p:sp>
      <p:sp>
        <p:nvSpPr>
          <p:cNvPr id="9" name="正方形/長方形 8">
            <a:extLst>
              <a:ext uri="{FF2B5EF4-FFF2-40B4-BE49-F238E27FC236}">
                <a16:creationId xmlns:a16="http://schemas.microsoft.com/office/drawing/2014/main" id="{F3F82C5A-B67C-884A-8AD2-8F6B7C73F852}"/>
              </a:ext>
            </a:extLst>
          </p:cNvPr>
          <p:cNvSpPr/>
          <p:nvPr/>
        </p:nvSpPr>
        <p:spPr>
          <a:xfrm>
            <a:off x="8054102" y="1476027"/>
            <a:ext cx="3874546" cy="2308324"/>
          </a:xfrm>
          <a:prstGeom prst="rect">
            <a:avLst/>
          </a:prstGeom>
        </p:spPr>
        <p:txBody>
          <a:bodyPr wrap="square">
            <a:spAutoFit/>
          </a:bodyPr>
          <a:lstStyle/>
          <a:p>
            <a:r>
              <a:rPr lang="ja-JP" altLang="en-US" sz="1200" dirty="0"/>
              <a:t>従来より「ペーパーレス化」や東京・紀尾井町オフィスでの「ゴミの</a:t>
            </a:r>
            <a:r>
              <a:rPr lang="en-US" altLang="ja-JP" sz="1200" dirty="0"/>
              <a:t>15</a:t>
            </a:r>
            <a:r>
              <a:rPr lang="ja-JP" altLang="en-US" sz="1200" dirty="0"/>
              <a:t>分別によるリユース・リサイクル」、データセンターでの「</a:t>
            </a:r>
            <a:r>
              <a:rPr lang="en" altLang="ja-JP" sz="1200" dirty="0"/>
              <a:t>UPS</a:t>
            </a:r>
            <a:r>
              <a:rPr lang="ja-JP" altLang="en" sz="1200" dirty="0"/>
              <a:t>（</a:t>
            </a:r>
            <a:r>
              <a:rPr lang="ja-JP" altLang="en-US" sz="1200" dirty="0"/>
              <a:t>無停電電源装置）のバッテリーリサイクル」などを推進してきました。</a:t>
            </a:r>
          </a:p>
          <a:p>
            <a:endParaRPr lang="en-US" altLang="ja-JP" sz="1200" dirty="0"/>
          </a:p>
          <a:p>
            <a:r>
              <a:rPr lang="en-US" altLang="ja-JP" sz="1200" dirty="0"/>
              <a:t>2020</a:t>
            </a:r>
            <a:r>
              <a:rPr lang="ja-JP" altLang="en-US" sz="1200" dirty="0"/>
              <a:t>年度からは、コロナ禍で従業員の働き方が大きく変わり、オフィススペースの最適化が進むと同時に従業員の自宅の執務環境向上へのニーズが高まったため、通常のリサイクルに加えて一部のチェアと液晶モニターの従業員向け販売や、オフィスへの出社人数の減少によって過剰となった災害用の備蓄食糧を外部団体に寄付し、フードロス削減にもつなげました。</a:t>
            </a:r>
          </a:p>
        </p:txBody>
      </p:sp>
      <p:sp>
        <p:nvSpPr>
          <p:cNvPr id="10" name="正方形/長方形 9">
            <a:extLst>
              <a:ext uri="{FF2B5EF4-FFF2-40B4-BE49-F238E27FC236}">
                <a16:creationId xmlns:a16="http://schemas.microsoft.com/office/drawing/2014/main" id="{A6121FF0-0DBC-3B47-A92E-5F1213196D5A}"/>
              </a:ext>
            </a:extLst>
          </p:cNvPr>
          <p:cNvSpPr/>
          <p:nvPr/>
        </p:nvSpPr>
        <p:spPr>
          <a:xfrm>
            <a:off x="119336" y="3866271"/>
            <a:ext cx="5040560"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pc="300">
                <a:latin typeface="Meiryo" panose="020B0604030504040204" pitchFamily="34" charset="-128"/>
                <a:ea typeface="Meiryo" panose="020B0604030504040204" pitchFamily="34" charset="-128"/>
                <a:cs typeface="+mj-cs"/>
              </a:rPr>
              <a:t>生物多様性保全の取組み</a:t>
            </a:r>
            <a:endParaRPr lang="ja-JP" altLang="en-US" spc="300" dirty="0">
              <a:latin typeface="Meiryo" panose="020B0604030504040204" pitchFamily="34" charset="-128"/>
              <a:ea typeface="Meiryo" panose="020B0604030504040204" pitchFamily="34" charset="-128"/>
              <a:cs typeface="+mj-cs"/>
            </a:endParaRPr>
          </a:p>
        </p:txBody>
      </p:sp>
      <p:sp>
        <p:nvSpPr>
          <p:cNvPr id="11" name="正方形/長方形 10">
            <a:extLst>
              <a:ext uri="{FF2B5EF4-FFF2-40B4-BE49-F238E27FC236}">
                <a16:creationId xmlns:a16="http://schemas.microsoft.com/office/drawing/2014/main" id="{48F2ADD3-A031-6E40-A9C6-A458D9A39A6C}"/>
              </a:ext>
            </a:extLst>
          </p:cNvPr>
          <p:cNvSpPr/>
          <p:nvPr/>
        </p:nvSpPr>
        <p:spPr>
          <a:xfrm>
            <a:off x="2456309" y="4563834"/>
            <a:ext cx="3226475" cy="2123658"/>
          </a:xfrm>
          <a:prstGeom prst="rect">
            <a:avLst/>
          </a:prstGeom>
        </p:spPr>
        <p:txBody>
          <a:bodyPr wrap="square">
            <a:spAutoFit/>
          </a:bodyPr>
          <a:lstStyle/>
          <a:p>
            <a:pPr lvl="0">
              <a:defRPr/>
            </a:pPr>
            <a:r>
              <a:rPr lang="ja-JP" altLang="en-US" sz="1200"/>
              <a:t>ソフトバンク株式会社が、沖縄で取り組む「未来とサンゴプロジェクト」に対する、寄付の募集や、情報の発信といった協力活動や、「国立公園・世界自然遺産カーボン・オフセットキャンペーン」への賛同および、国立公園および世界自然遺産の保全活動への参加、東京・紀尾井町オフィスのある紀尾井町ガーデンテラスでの、ビオトープ（生態環境）整備による生物多様性の保全と再生の取り組みなどを行っています。</a:t>
            </a:r>
            <a:endParaRPr kumimoji="1" lang="ja-JP" altLang="en-US" sz="12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endParaRPr>
          </a:p>
        </p:txBody>
      </p:sp>
      <p:sp>
        <p:nvSpPr>
          <p:cNvPr id="12" name="正方形/長方形 11">
            <a:extLst>
              <a:ext uri="{FF2B5EF4-FFF2-40B4-BE49-F238E27FC236}">
                <a16:creationId xmlns:a16="http://schemas.microsoft.com/office/drawing/2014/main" id="{D6E55811-3CAE-584F-84FC-358853E79D2A}"/>
              </a:ext>
            </a:extLst>
          </p:cNvPr>
          <p:cNvSpPr/>
          <p:nvPr/>
        </p:nvSpPr>
        <p:spPr>
          <a:xfrm>
            <a:off x="5807968" y="3852520"/>
            <a:ext cx="5040560"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pc="300">
                <a:latin typeface="Meiryo" panose="020B0604030504040204" pitchFamily="34" charset="-128"/>
                <a:ea typeface="Meiryo" panose="020B0604030504040204" pitchFamily="34" charset="-128"/>
                <a:cs typeface="+mj-cs"/>
              </a:rPr>
              <a:t>サービスを通じた取組み</a:t>
            </a:r>
            <a:endParaRPr lang="ja-JP" altLang="en-US" spc="300" dirty="0">
              <a:latin typeface="Meiryo" panose="020B0604030504040204" pitchFamily="34" charset="-128"/>
              <a:ea typeface="Meiryo" panose="020B0604030504040204" pitchFamily="34" charset="-128"/>
              <a:cs typeface="+mj-cs"/>
            </a:endParaRPr>
          </a:p>
        </p:txBody>
      </p:sp>
      <p:sp>
        <p:nvSpPr>
          <p:cNvPr id="13" name="正方形/長方形 12">
            <a:extLst>
              <a:ext uri="{FF2B5EF4-FFF2-40B4-BE49-F238E27FC236}">
                <a16:creationId xmlns:a16="http://schemas.microsoft.com/office/drawing/2014/main" id="{7F3B5318-B537-FC4C-9C2B-298500F48F3F}"/>
              </a:ext>
            </a:extLst>
          </p:cNvPr>
          <p:cNvSpPr/>
          <p:nvPr/>
        </p:nvSpPr>
        <p:spPr>
          <a:xfrm>
            <a:off x="8054102" y="4331681"/>
            <a:ext cx="3874546" cy="2123658"/>
          </a:xfrm>
          <a:prstGeom prst="rect">
            <a:avLst/>
          </a:prstGeom>
        </p:spPr>
        <p:txBody>
          <a:bodyPr wrap="square">
            <a:spAutoFit/>
          </a:bodyPr>
          <a:lstStyle/>
          <a:p>
            <a:pPr lvl="0">
              <a:defRPr/>
            </a:pPr>
            <a:r>
              <a:rPr lang="ja-JP" altLang="en-US" sz="1200" dirty="0"/>
              <a:t>激甚化する災害に際して、被災者を一人でも減らすために、「</a:t>
            </a:r>
            <a:r>
              <a:rPr lang="en" altLang="ja-JP" sz="1200" dirty="0"/>
              <a:t>Yahoo! JAPAN</a:t>
            </a:r>
            <a:r>
              <a:rPr lang="ja-JP" altLang="en-US" sz="1200" dirty="0"/>
              <a:t>トップページ」とスマートフォン向けの「</a:t>
            </a:r>
            <a:r>
              <a:rPr lang="en" altLang="ja-JP" sz="1200" dirty="0"/>
              <a:t>Yahoo! JAPAN</a:t>
            </a:r>
            <a:r>
              <a:rPr lang="ja-JP" altLang="en" sz="1200" dirty="0"/>
              <a:t>」「</a:t>
            </a:r>
            <a:r>
              <a:rPr lang="en" altLang="ja-JP" sz="1200" dirty="0"/>
              <a:t>Yahoo!</a:t>
            </a:r>
            <a:r>
              <a:rPr lang="ja-JP" altLang="en-US" sz="1200" dirty="0"/>
              <a:t>防災速報」「</a:t>
            </a:r>
            <a:r>
              <a:rPr lang="en" altLang="ja-JP" sz="1200" dirty="0"/>
              <a:t>Yahoo!</a:t>
            </a:r>
            <a:r>
              <a:rPr lang="ja-JP" altLang="en-US" sz="1200" dirty="0"/>
              <a:t>天気・災害」各アプリでは、地震や津波、大雨に関する情報を表示しています。</a:t>
            </a:r>
            <a:endParaRPr lang="en-US" altLang="ja-JP" sz="1200" dirty="0"/>
          </a:p>
          <a:p>
            <a:pPr lvl="0">
              <a:defRPr/>
            </a:pPr>
            <a:endParaRPr kumimoji="1" lang="en-US" altLang="ja-JP" sz="12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endParaRPr>
          </a:p>
          <a:p>
            <a:pPr lvl="0">
              <a:defRPr/>
            </a:pPr>
            <a:r>
              <a:rPr lang="en" altLang="ja-JP" sz="1200" dirty="0"/>
              <a:t>Yahoo!</a:t>
            </a:r>
            <a:r>
              <a:rPr lang="ja-JP" altLang="en-US" sz="1200" dirty="0"/>
              <a:t>ネット募金では、国内外の大規模災害の被災地支援、難民支援、子どもの貧困問題、海や森、希少生物の保全活動などさまざまな社会課題に取り組んでいる団体に対して継続的な支援を促すプラットフォームの提供を行っています。</a:t>
            </a:r>
            <a:endParaRPr kumimoji="1" lang="ja-JP" altLang="en-US" sz="12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endParaRPr>
          </a:p>
        </p:txBody>
      </p:sp>
      <p:pic>
        <p:nvPicPr>
          <p:cNvPr id="1026" name="Picture 2" descr="データセンターの画像">
            <a:extLst>
              <a:ext uri="{FF2B5EF4-FFF2-40B4-BE49-F238E27FC236}">
                <a16:creationId xmlns:a16="http://schemas.microsoft.com/office/drawing/2014/main" id="{311AAE29-740D-B048-AC5D-6606EBDA4B57}"/>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60621" y="1847097"/>
            <a:ext cx="2118955" cy="156618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73D5E01B-FF37-8B49-8B46-0900D606DC6D}"/>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690388" y="1847097"/>
            <a:ext cx="2299840" cy="150989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ガーデンテラス紀尾井町にあるビオトープ（生態環境）">
            <a:extLst>
              <a:ext uri="{FF2B5EF4-FFF2-40B4-BE49-F238E27FC236}">
                <a16:creationId xmlns:a16="http://schemas.microsoft.com/office/drawing/2014/main" id="{49AAA5B9-8E3B-F04D-B5AC-0524FD09095E}"/>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60621" y="4752667"/>
            <a:ext cx="2118955" cy="141263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Yahoo!防災速報アプリのページ">
            <a:extLst>
              <a:ext uri="{FF2B5EF4-FFF2-40B4-BE49-F238E27FC236}">
                <a16:creationId xmlns:a16="http://schemas.microsoft.com/office/drawing/2014/main" id="{13D7209F-C548-C54E-92C2-5073DC404659}"/>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92714" y="4854094"/>
            <a:ext cx="2297514" cy="1078833"/>
          </a:xfrm>
          <a:prstGeom prst="rect">
            <a:avLst/>
          </a:prstGeom>
          <a:noFill/>
          <a:extLst>
            <a:ext uri="{909E8E84-426E-40DD-AFC4-6F175D3DCCD1}">
              <a14:hiddenFill xmlns:a14="http://schemas.microsoft.com/office/drawing/2010/main">
                <a:solidFill>
                  <a:srgbClr val="FFFFFF"/>
                </a:solidFill>
              </a14:hiddenFill>
            </a:ext>
          </a:extLst>
        </p:spPr>
      </p:pic>
      <p:sp>
        <p:nvSpPr>
          <p:cNvPr id="15" name="フッター プレースホルダー 1">
            <a:extLst>
              <a:ext uri="{FF2B5EF4-FFF2-40B4-BE49-F238E27FC236}">
                <a16:creationId xmlns:a16="http://schemas.microsoft.com/office/drawing/2014/main" id="{EE4EECDB-F6F1-FA41-AC09-3A818C26B3BD}"/>
              </a:ext>
            </a:extLst>
          </p:cNvPr>
          <p:cNvSpPr txBox="1">
            <a:spLocks/>
          </p:cNvSpPr>
          <p:nvPr/>
        </p:nvSpPr>
        <p:spPr>
          <a:xfrm>
            <a:off x="3827748" y="6597352"/>
            <a:ext cx="4536504" cy="216024"/>
          </a:xfrm>
          <a:prstGeom prst="rect">
            <a:avLst/>
          </a:prstGeom>
        </p:spPr>
        <p:txBody>
          <a:bodyPr vert="horz" lIns="91440" tIns="45720" rIns="91440" bIns="45720" rtlCol="0" anchor="ctr"/>
          <a:lstStyle>
            <a:defPPr>
              <a:defRPr lang="ja-JP"/>
            </a:defPPr>
            <a:lvl1pPr marL="0" marR="0" indent="0" algn="r" defTabSz="914400" rtl="0" eaLnBrk="1" fontAlgn="auto" latinLnBrk="0" hangingPunct="1">
              <a:lnSpc>
                <a:spcPct val="100000"/>
              </a:lnSpc>
              <a:spcBef>
                <a:spcPts val="0"/>
              </a:spcBef>
              <a:spcAft>
                <a:spcPts val="0"/>
              </a:spcAft>
              <a:buClrTx/>
              <a:buSzTx/>
              <a:buFontTx/>
              <a:buNone/>
              <a:tabLst/>
              <a:defRPr kumimoji="1" lang="en-US" altLang="ja-JP" sz="800" b="0" i="0" kern="1200" baseline="0" smtClean="0">
                <a:solidFill>
                  <a:schemeClr val="accent2"/>
                </a:solidFill>
                <a:effectLst/>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
                <a:solidFill>
                  <a:prstClr val="black"/>
                </a:solidFill>
              </a:rPr>
              <a:t>Copyright</a:t>
            </a:r>
            <a:r>
              <a:rPr lang="ja-JP" altLang="en">
                <a:solidFill>
                  <a:prstClr val="black"/>
                </a:solidFill>
              </a:rPr>
              <a:t>（</a:t>
            </a:r>
            <a:r>
              <a:rPr lang="en">
                <a:solidFill>
                  <a:prstClr val="black"/>
                </a:solidFill>
              </a:rPr>
              <a:t>C</a:t>
            </a:r>
            <a:r>
              <a:rPr lang="ja-JP" altLang="en">
                <a:solidFill>
                  <a:prstClr val="black"/>
                </a:solidFill>
              </a:rPr>
              <a:t>）</a:t>
            </a:r>
            <a:r>
              <a:rPr lang="en">
                <a:solidFill>
                  <a:prstClr val="black"/>
                </a:solidFill>
              </a:rPr>
              <a:t>2022 Yahoo Japan Corporation. All Rights Reserved. </a:t>
            </a:r>
            <a:r>
              <a:rPr lang="ja-JP" altLang="en-US">
                <a:solidFill>
                  <a:prstClr val="black"/>
                </a:solidFill>
              </a:rPr>
              <a:t>無断引用・転載禁止</a:t>
            </a:r>
            <a:endParaRPr lang="ja-JP" altLang="en-US" dirty="0">
              <a:solidFill>
                <a:prstClr val="black"/>
              </a:solidFill>
            </a:endParaRPr>
          </a:p>
        </p:txBody>
      </p:sp>
    </p:spTree>
    <p:extLst>
      <p:ext uri="{BB962C8B-B14F-4D97-AF65-F5344CB8AC3E}">
        <p14:creationId xmlns:p14="http://schemas.microsoft.com/office/powerpoint/2010/main" val="16197757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07368" y="291972"/>
            <a:ext cx="10046557" cy="432048"/>
          </a:xfrm>
        </p:spPr>
        <p:txBody>
          <a:bodyPr>
            <a:noAutofit/>
          </a:bodyPr>
          <a:lstStyle/>
          <a:p>
            <a:pPr lvl="0" defTabSz="914400">
              <a:lnSpc>
                <a:spcPct val="90000"/>
              </a:lnSpc>
              <a:spcBef>
                <a:spcPts val="1000"/>
              </a:spcBef>
              <a:defRPr/>
            </a:pPr>
            <a:r>
              <a:rPr lang="en-US" altLang="ja-JP" sz="2400" spc="300" dirty="0">
                <a:latin typeface="Meiryo" panose="020B0604030504040204" pitchFamily="34" charset="-128"/>
                <a:ea typeface="Meiryo" panose="020B0604030504040204" pitchFamily="34" charset="-128"/>
              </a:rPr>
              <a:t>Z</a:t>
            </a:r>
            <a:r>
              <a:rPr lang="ja-JP" altLang="en-US" sz="2400" spc="300" dirty="0">
                <a:latin typeface="Meiryo" panose="020B0604030504040204" pitchFamily="34" charset="-128"/>
                <a:ea typeface="Meiryo" panose="020B0604030504040204" pitchFamily="34" charset="-128"/>
              </a:rPr>
              <a:t>ホールディングスグループの重点課題と</a:t>
            </a:r>
            <a:r>
              <a:rPr lang="en" altLang="ja-JP" sz="2400" spc="300" dirty="0">
                <a:latin typeface="Meiryo" panose="020B0604030504040204" pitchFamily="34" charset="-128"/>
                <a:ea typeface="Meiryo" panose="020B0604030504040204" pitchFamily="34" charset="-128"/>
              </a:rPr>
              <a:t>SDGs</a:t>
            </a:r>
            <a:r>
              <a:rPr lang="ja-JP" altLang="en-US" sz="2400" spc="300" dirty="0">
                <a:latin typeface="Meiryo" panose="020B0604030504040204" pitchFamily="34" charset="-128"/>
                <a:ea typeface="Meiryo" panose="020B0604030504040204" pitchFamily="34" charset="-128"/>
              </a:rPr>
              <a:t>への取組み</a:t>
            </a:r>
          </a:p>
        </p:txBody>
      </p:sp>
      <p:sp>
        <p:nvSpPr>
          <p:cNvPr id="5" name="正方形/長方形 4">
            <a:extLst>
              <a:ext uri="{FF2B5EF4-FFF2-40B4-BE49-F238E27FC236}">
                <a16:creationId xmlns:a16="http://schemas.microsoft.com/office/drawing/2014/main" id="{C327172C-E1AD-9D4A-B787-D26BB9B9C3EB}"/>
              </a:ext>
            </a:extLst>
          </p:cNvPr>
          <p:cNvSpPr/>
          <p:nvPr/>
        </p:nvSpPr>
        <p:spPr>
          <a:xfrm>
            <a:off x="839416" y="1048198"/>
            <a:ext cx="10226586" cy="101566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34" charset="-128"/>
                <a:ea typeface="メイリオ" panose="020B0604030504040204" pitchFamily="34" charset="-128"/>
                <a:cs typeface="+mn-cs"/>
              </a:rPr>
              <a:t>当社の重点課題を整理しながら、会社として注力すべき領域を「</a:t>
            </a:r>
            <a:r>
              <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34" charset="-128"/>
                <a:ea typeface="メイリオ" panose="020B0604030504040204" pitchFamily="34" charset="-128"/>
                <a:cs typeface="+mn-cs"/>
              </a:rPr>
              <a:t>4</a:t>
            </a: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34" charset="-128"/>
                <a:ea typeface="メイリオ" panose="020B0604030504040204" pitchFamily="34" charset="-128"/>
                <a:cs typeface="+mn-cs"/>
              </a:rPr>
              <a:t>つの</a:t>
            </a:r>
            <a:r>
              <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34" charset="-128"/>
                <a:ea typeface="メイリオ" panose="020B0604030504040204" pitchFamily="34" charset="-128"/>
                <a:cs typeface="+mn-cs"/>
              </a:rPr>
              <a:t>UPDATE</a:t>
            </a: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34" charset="-128"/>
                <a:ea typeface="メイリオ" panose="020B0604030504040204" pitchFamily="34" charset="-128"/>
                <a:cs typeface="+mn-cs"/>
              </a:rPr>
              <a:t>」として定義しております。合わせて会社の強みを生かして</a:t>
            </a:r>
            <a:r>
              <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34" charset="-128"/>
                <a:ea typeface="メイリオ" panose="020B0604030504040204" pitchFamily="34" charset="-128"/>
                <a:cs typeface="+mn-cs"/>
              </a:rPr>
              <a:t>SDGs</a:t>
            </a: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34" charset="-128"/>
                <a:ea typeface="メイリオ" panose="020B0604030504040204" pitchFamily="34" charset="-128"/>
                <a:cs typeface="+mn-cs"/>
              </a:rPr>
              <a:t>のどの領域に貢献できるかを検討し、以下の</a:t>
            </a:r>
            <a:r>
              <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34" charset="-128"/>
                <a:ea typeface="メイリオ" panose="020B0604030504040204" pitchFamily="34" charset="-128"/>
                <a:cs typeface="+mn-cs"/>
              </a:rPr>
              <a:t>7</a:t>
            </a: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34" charset="-128"/>
                <a:ea typeface="メイリオ" panose="020B0604030504040204" pitchFamily="34" charset="-128"/>
                <a:cs typeface="+mn-cs"/>
              </a:rPr>
              <a:t>つをターゲットとして選定して取組みを推進しております。</a:t>
            </a:r>
            <a:endParaRPr kumimoji="1" lang="ja-JP" altLang="en-US" sz="2000" b="0" i="0" u="none" strike="noStrike" kern="1200" cap="none" spc="0" normalizeH="0" baseline="0" noProof="0" dirty="0">
              <a:ln>
                <a:noFill/>
              </a:ln>
              <a:solidFill>
                <a:prstClr val="black"/>
              </a:solidFill>
              <a:effectLst/>
              <a:uLnTx/>
              <a:uFillTx/>
              <a:latin typeface="Yu Gothic" panose="020F0502020204030204"/>
              <a:ea typeface="Yu Gothic" panose="020B0400000000000000" pitchFamily="50" charset="-128"/>
              <a:cs typeface="+mn-cs"/>
            </a:endParaRPr>
          </a:p>
        </p:txBody>
      </p:sp>
      <p:pic>
        <p:nvPicPr>
          <p:cNvPr id="6" name="Picture 2" descr="&quot;当社のCSRの全体イメージ・マテリアリティと4つのUPDATEの関わり図。各領域について、リスク低減と価値創造の両面から取り組みを整理し、どのようにステークホルダーの皆さまへ価値をお届けしているかを示しています。1のリスク低減には「データセキュリティ、ネットワークの信頼性」、「事故の最小化」価値創造には「eコマースで生活を便利・快適に」「Fintech社会の牽引」「マルチビッグデータをいかした社会への貢献」。2のリスク低減には「防災・減災への取り組み」価値創造には「地域・社会課題の解決支援」「災害復興支援への取り組み」。3のリスク低減には「アクセシビリティの推進」価値創造には「ダイバーシティの推進」「新しい働き方の実現」「人財開発・育成」。4のリスク低減には「気候変動への対応」「持続可能な調達と廃棄」、価値創造には「リユース事業の拡大」「ITメディア力を活用した啓発活動」。これらを実現することで、UPDATE THE WORLDへつなげていきます。">
            <a:extLst>
              <a:ext uri="{FF2B5EF4-FFF2-40B4-BE49-F238E27FC236}">
                <a16:creationId xmlns:a16="http://schemas.microsoft.com/office/drawing/2014/main" id="{25CA8346-EDF2-D54D-96E5-9F63DB638D84}"/>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62382" y="2226591"/>
            <a:ext cx="7605826" cy="4048517"/>
          </a:xfrm>
          <a:prstGeom prst="rect">
            <a:avLst/>
          </a:prstGeom>
          <a:noFill/>
          <a:extLst>
            <a:ext uri="{909E8E84-426E-40DD-AFC4-6F175D3DCCD1}">
              <a14:hiddenFill xmlns:a14="http://schemas.microsoft.com/office/drawing/2010/main">
                <a:solidFill>
                  <a:srgbClr val="FFFFFF"/>
                </a:solidFill>
              </a14:hiddenFill>
            </a:ext>
          </a:extLst>
        </p:spPr>
      </p:pic>
      <p:pic>
        <p:nvPicPr>
          <p:cNvPr id="7" name="図 6" descr="グラフ&#10;&#10;中程度の精度で自動的に生成された説明">
            <a:extLst>
              <a:ext uri="{FF2B5EF4-FFF2-40B4-BE49-F238E27FC236}">
                <a16:creationId xmlns:a16="http://schemas.microsoft.com/office/drawing/2014/main" id="{CAA76492-3854-1642-9DFF-B13AFA2DAB5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383318" y="2736770"/>
            <a:ext cx="3690780" cy="939026"/>
          </a:xfrm>
          <a:prstGeom prst="rect">
            <a:avLst/>
          </a:prstGeom>
        </p:spPr>
      </p:pic>
      <p:pic>
        <p:nvPicPr>
          <p:cNvPr id="8" name="図 7" descr="テーブル が含まれている画像&#10;&#10;自動的に生成された説明">
            <a:extLst>
              <a:ext uri="{FF2B5EF4-FFF2-40B4-BE49-F238E27FC236}">
                <a16:creationId xmlns:a16="http://schemas.microsoft.com/office/drawing/2014/main" id="{18FD37E2-961A-494A-801E-DA863D4A25A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389734" y="3682914"/>
            <a:ext cx="3672000" cy="942372"/>
          </a:xfrm>
          <a:prstGeom prst="rect">
            <a:avLst/>
          </a:prstGeom>
        </p:spPr>
      </p:pic>
      <p:pic>
        <p:nvPicPr>
          <p:cNvPr id="9" name="図 8" descr="グラフィカル ユーザー インターフェイス が含まれている画像&#10;&#10;自動的に生成された説明">
            <a:extLst>
              <a:ext uri="{FF2B5EF4-FFF2-40B4-BE49-F238E27FC236}">
                <a16:creationId xmlns:a16="http://schemas.microsoft.com/office/drawing/2014/main" id="{79695746-36E8-4F4B-A6B5-803742E9D22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362812" y="4621940"/>
            <a:ext cx="3711287" cy="931909"/>
          </a:xfrm>
          <a:prstGeom prst="rect">
            <a:avLst/>
          </a:prstGeom>
        </p:spPr>
      </p:pic>
      <p:pic>
        <p:nvPicPr>
          <p:cNvPr id="10" name="図 9" descr="グラフィカル ユーザー インターフェイス が含まれている画像&#10;&#10;自動的に生成された説明">
            <a:extLst>
              <a:ext uri="{FF2B5EF4-FFF2-40B4-BE49-F238E27FC236}">
                <a16:creationId xmlns:a16="http://schemas.microsoft.com/office/drawing/2014/main" id="{AFDA93BD-7EA8-E242-846C-17680A5CC3B0}"/>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385896" y="5560967"/>
            <a:ext cx="3708000" cy="943407"/>
          </a:xfrm>
          <a:prstGeom prst="rect">
            <a:avLst/>
          </a:prstGeom>
        </p:spPr>
      </p:pic>
      <p:pic>
        <p:nvPicPr>
          <p:cNvPr id="11" name="図 10">
            <a:extLst>
              <a:ext uri="{FF2B5EF4-FFF2-40B4-BE49-F238E27FC236}">
                <a16:creationId xmlns:a16="http://schemas.microsoft.com/office/drawing/2014/main" id="{F39E75D5-BBC7-3E40-938F-8749FE597021}"/>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329020" y="2236060"/>
            <a:ext cx="3732714" cy="350284"/>
          </a:xfrm>
          <a:prstGeom prst="rect">
            <a:avLst/>
          </a:prstGeom>
        </p:spPr>
      </p:pic>
      <p:sp>
        <p:nvSpPr>
          <p:cNvPr id="12" name="正方形/長方形 11">
            <a:extLst>
              <a:ext uri="{FF2B5EF4-FFF2-40B4-BE49-F238E27FC236}">
                <a16:creationId xmlns:a16="http://schemas.microsoft.com/office/drawing/2014/main" id="{1874D031-9783-B740-9D70-4A072182C9A8}"/>
              </a:ext>
            </a:extLst>
          </p:cNvPr>
          <p:cNvSpPr/>
          <p:nvPr/>
        </p:nvSpPr>
        <p:spPr>
          <a:xfrm>
            <a:off x="957095" y="6130059"/>
            <a:ext cx="5741306"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rPr>
              <a:t>参考：https://www.z-holdings.co.jp/sustainability/stakeholder/01/#anc5</a:t>
            </a:r>
          </a:p>
        </p:txBody>
      </p:sp>
      <p:sp>
        <p:nvSpPr>
          <p:cNvPr id="13" name="フッター プレースホルダー 1">
            <a:extLst>
              <a:ext uri="{FF2B5EF4-FFF2-40B4-BE49-F238E27FC236}">
                <a16:creationId xmlns:a16="http://schemas.microsoft.com/office/drawing/2014/main" id="{5E2F9164-11AC-BB40-941C-61809E6E8DB1}"/>
              </a:ext>
            </a:extLst>
          </p:cNvPr>
          <p:cNvSpPr txBox="1">
            <a:spLocks/>
          </p:cNvSpPr>
          <p:nvPr/>
        </p:nvSpPr>
        <p:spPr>
          <a:xfrm>
            <a:off x="3827748" y="6597352"/>
            <a:ext cx="4536504" cy="216024"/>
          </a:xfrm>
          <a:prstGeom prst="rect">
            <a:avLst/>
          </a:prstGeom>
        </p:spPr>
        <p:txBody>
          <a:bodyPr vert="horz" lIns="91440" tIns="45720" rIns="91440" bIns="45720" rtlCol="0" anchor="ctr"/>
          <a:lstStyle>
            <a:defPPr>
              <a:defRPr lang="ja-JP"/>
            </a:defPPr>
            <a:lvl1pPr marL="0" marR="0" indent="0" algn="r" defTabSz="914400" rtl="0" eaLnBrk="1" fontAlgn="auto" latinLnBrk="0" hangingPunct="1">
              <a:lnSpc>
                <a:spcPct val="100000"/>
              </a:lnSpc>
              <a:spcBef>
                <a:spcPts val="0"/>
              </a:spcBef>
              <a:spcAft>
                <a:spcPts val="0"/>
              </a:spcAft>
              <a:buClrTx/>
              <a:buSzTx/>
              <a:buFontTx/>
              <a:buNone/>
              <a:tabLst/>
              <a:defRPr kumimoji="1" lang="en-US" altLang="ja-JP" sz="800" b="0" i="0" kern="1200" baseline="0" smtClean="0">
                <a:solidFill>
                  <a:schemeClr val="accent2"/>
                </a:solidFill>
                <a:effectLst/>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
                <a:solidFill>
                  <a:prstClr val="black"/>
                </a:solidFill>
              </a:rPr>
              <a:t>Copyright</a:t>
            </a:r>
            <a:r>
              <a:rPr lang="ja-JP" altLang="en">
                <a:solidFill>
                  <a:prstClr val="black"/>
                </a:solidFill>
              </a:rPr>
              <a:t>（</a:t>
            </a:r>
            <a:r>
              <a:rPr lang="en">
                <a:solidFill>
                  <a:prstClr val="black"/>
                </a:solidFill>
              </a:rPr>
              <a:t>C</a:t>
            </a:r>
            <a:r>
              <a:rPr lang="ja-JP" altLang="en">
                <a:solidFill>
                  <a:prstClr val="black"/>
                </a:solidFill>
              </a:rPr>
              <a:t>）</a:t>
            </a:r>
            <a:r>
              <a:rPr lang="en">
                <a:solidFill>
                  <a:prstClr val="black"/>
                </a:solidFill>
              </a:rPr>
              <a:t>2022 Yahoo Japan Corporation. All Rights Reserved. </a:t>
            </a:r>
            <a:r>
              <a:rPr lang="ja-JP" altLang="en-US">
                <a:solidFill>
                  <a:prstClr val="black"/>
                </a:solidFill>
              </a:rPr>
              <a:t>無断引用・転載禁止</a:t>
            </a:r>
            <a:endParaRPr lang="ja-JP" altLang="en-US" dirty="0">
              <a:solidFill>
                <a:prstClr val="black"/>
              </a:solidFill>
            </a:endParaRPr>
          </a:p>
        </p:txBody>
      </p:sp>
    </p:spTree>
    <p:extLst>
      <p:ext uri="{BB962C8B-B14F-4D97-AF65-F5344CB8AC3E}">
        <p14:creationId xmlns:p14="http://schemas.microsoft.com/office/powerpoint/2010/main" val="33294900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a:extLst>
              <a:ext uri="{FF2B5EF4-FFF2-40B4-BE49-F238E27FC236}">
                <a16:creationId xmlns:a16="http://schemas.microsoft.com/office/drawing/2014/main" id="{870CF257-05A1-1644-B63A-CFD13CCB8067}"/>
              </a:ext>
            </a:extLst>
          </p:cNvPr>
          <p:cNvSpPr/>
          <p:nvPr/>
        </p:nvSpPr>
        <p:spPr>
          <a:xfrm>
            <a:off x="2043304" y="2097314"/>
            <a:ext cx="3874546" cy="193899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Yahoo! JAPAN</a:t>
            </a:r>
            <a:r>
              <a:rPr kumimoji="1" lang="ja-JP" altLang="en-US"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では、</a:t>
            </a:r>
            <a:r>
              <a:rPr kumimoji="1" lang="en"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Yahoo! JAPAN ID</a:t>
            </a:r>
            <a:r>
              <a:rPr kumimoji="1" lang="ja-JP" altLang="en-US"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の利便性と安全性向上のため、パスワードを使わないログイン方法（パスワードレスログイン）の導入を推進しています。</a:t>
            </a:r>
            <a:endParaRPr kumimoji="1" lang="en-US"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2021</a:t>
            </a:r>
            <a:r>
              <a:rPr kumimoji="1" lang="ja-JP" altLang="en-US"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年</a:t>
            </a:r>
            <a:r>
              <a:rPr kumimoji="1" lang="en-US"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4</a:t>
            </a:r>
            <a:r>
              <a:rPr kumimoji="1" lang="ja-JP" altLang="en-US"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月現在、アクティブユーザーの半数以上が、パスワードを使わない認証方法（</a:t>
            </a:r>
            <a:r>
              <a:rPr kumimoji="1" lang="en"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SMS</a:t>
            </a:r>
            <a:r>
              <a:rPr kumimoji="1" lang="ja-JP" altLang="en"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a:t>
            </a:r>
            <a:r>
              <a:rPr kumimoji="1" lang="ja-JP" altLang="en-US"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生体認証）を利用しています。</a:t>
            </a:r>
            <a:r>
              <a:rPr kumimoji="1" lang="ja-JP" altLang="en-US" sz="11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rPr>
              <a:t> </a:t>
            </a:r>
            <a:r>
              <a:rPr kumimoji="1" lang="en-US"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2021</a:t>
            </a:r>
            <a:r>
              <a:rPr kumimoji="1" lang="ja-JP" altLang="en-US"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年の</a:t>
            </a:r>
            <a:r>
              <a:rPr kumimoji="1" lang="en"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iOS</a:t>
            </a:r>
            <a:r>
              <a:rPr kumimoji="1" lang="ja-JP" altLang="en-US"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の</a:t>
            </a:r>
            <a:r>
              <a:rPr kumimoji="1" lang="en"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Web</a:t>
            </a:r>
            <a:r>
              <a:rPr kumimoji="1" lang="ja-JP" altLang="en-US"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ブラウザー「</a:t>
            </a:r>
            <a:r>
              <a:rPr kumimoji="1" lang="en"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Safari</a:t>
            </a:r>
            <a:r>
              <a:rPr kumimoji="1" lang="ja-JP" altLang="en"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a:t>
            </a:r>
            <a:r>
              <a:rPr kumimoji="1" lang="ja-JP" altLang="en-US"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への</a:t>
            </a:r>
            <a:r>
              <a:rPr kumimoji="1" lang="en"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FIDO2</a:t>
            </a:r>
            <a:r>
              <a:rPr kumimoji="1" lang="ja-JP" altLang="en-US"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規格にのっとった認証方法のコンシューマ向け商用サービスへの導入は、</a:t>
            </a:r>
            <a:r>
              <a:rPr kumimoji="1" lang="en"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Yahoo! JAPAN</a:t>
            </a:r>
            <a:r>
              <a:rPr kumimoji="1" lang="ja-JP" altLang="en-US"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が世界で初めて実現しました</a:t>
            </a:r>
            <a:r>
              <a:rPr kumimoji="1" lang="ja-JP" altLang="en-US" sz="14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a:t>
            </a:r>
            <a:endParaRPr kumimoji="1" lang="en-US" altLang="ja-JP" sz="14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rPr>
              <a:t>参考：</a:t>
            </a:r>
            <a:r>
              <a:rPr kumimoji="1" lang="en" altLang="ja-JP" sz="10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rPr>
              <a:t>https://</a:t>
            </a:r>
            <a:r>
              <a:rPr kumimoji="1" lang="en" altLang="ja-JP" sz="1000" b="0" i="0" u="none" strike="noStrike" kern="1200" cap="none" spc="0" normalizeH="0" baseline="0" noProof="0" dirty="0" err="1">
                <a:ln>
                  <a:noFill/>
                </a:ln>
                <a:solidFill>
                  <a:prstClr val="black"/>
                </a:solidFill>
                <a:effectLst/>
                <a:uLnTx/>
                <a:uFillTx/>
                <a:latin typeface="+mj-lt"/>
                <a:ea typeface="Yu Gothic" panose="020B0400000000000000" pitchFamily="50" charset="-128"/>
                <a:cs typeface="+mn-cs"/>
              </a:rPr>
              <a:t>about.yahoo.co.jp</a:t>
            </a:r>
            <a:r>
              <a:rPr kumimoji="1" lang="en" altLang="ja-JP" sz="10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rPr>
              <a:t>/</a:t>
            </a:r>
            <a:r>
              <a:rPr kumimoji="1" lang="en" altLang="ja-JP" sz="1000" b="0" i="0" u="none" strike="noStrike" kern="1200" cap="none" spc="0" normalizeH="0" baseline="0" noProof="0" dirty="0" err="1">
                <a:ln>
                  <a:noFill/>
                </a:ln>
                <a:solidFill>
                  <a:prstClr val="black"/>
                </a:solidFill>
                <a:effectLst/>
                <a:uLnTx/>
                <a:uFillTx/>
                <a:latin typeface="+mj-lt"/>
                <a:ea typeface="Yu Gothic" panose="020B0400000000000000" pitchFamily="50" charset="-128"/>
                <a:cs typeface="+mn-cs"/>
              </a:rPr>
              <a:t>csr</a:t>
            </a:r>
            <a:r>
              <a:rPr kumimoji="1" lang="en" altLang="ja-JP" sz="10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rPr>
              <a:t>/effort/160.html</a:t>
            </a:r>
            <a:endParaRPr kumimoji="1" lang="ja-JP" altLang="en-US" sz="10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endParaRPr>
          </a:p>
        </p:txBody>
      </p:sp>
      <p:pic>
        <p:nvPicPr>
          <p:cNvPr id="15" name="図 14" descr="テキスト&#10;&#10;自動的に生成された説明">
            <a:extLst>
              <a:ext uri="{FF2B5EF4-FFF2-40B4-BE49-F238E27FC236}">
                <a16:creationId xmlns:a16="http://schemas.microsoft.com/office/drawing/2014/main" id="{8938E424-3B09-1242-9B79-79AB3EE20F6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69591" y="1401923"/>
            <a:ext cx="4680520" cy="706000"/>
          </a:xfrm>
          <a:prstGeom prst="rect">
            <a:avLst/>
          </a:prstGeom>
        </p:spPr>
      </p:pic>
      <p:pic>
        <p:nvPicPr>
          <p:cNvPr id="16" name="Picture 2" descr="パスワード無効設定の画像">
            <a:extLst>
              <a:ext uri="{FF2B5EF4-FFF2-40B4-BE49-F238E27FC236}">
                <a16:creationId xmlns:a16="http://schemas.microsoft.com/office/drawing/2014/main" id="{DA2BB498-4D6D-6A4C-92B2-F8E2F547F2A6}"/>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25182" y="2302847"/>
            <a:ext cx="2276738" cy="1517825"/>
          </a:xfrm>
          <a:prstGeom prst="rect">
            <a:avLst/>
          </a:prstGeom>
          <a:noFill/>
          <a:extLst>
            <a:ext uri="{909E8E84-426E-40DD-AFC4-6F175D3DCCD1}">
              <a14:hiddenFill xmlns:a14="http://schemas.microsoft.com/office/drawing/2010/main">
                <a:solidFill>
                  <a:srgbClr val="FFFFFF"/>
                </a:solidFill>
              </a14:hiddenFill>
            </a:ext>
          </a:extLst>
        </p:spPr>
      </p:pic>
      <p:sp>
        <p:nvSpPr>
          <p:cNvPr id="17" name="正方形/長方形 16"/>
          <p:cNvSpPr/>
          <p:nvPr/>
        </p:nvSpPr>
        <p:spPr>
          <a:xfrm>
            <a:off x="184613" y="1511660"/>
            <a:ext cx="917239" cy="369332"/>
          </a:xfrm>
          <a:prstGeom prst="rect">
            <a:avLst/>
          </a:prstGeom>
        </p:spPr>
        <p:txBody>
          <a:bodyPr wrap="none">
            <a:spAutoFit/>
          </a:bodyPr>
          <a:lstStyle/>
          <a:p>
            <a:r>
              <a:rPr lang="ja-JP" altLang="en-US" b="1" spc="300" dirty="0">
                <a:solidFill>
                  <a:srgbClr val="222222"/>
                </a:solidFill>
                <a:latin typeface="+mj-lt"/>
                <a:ea typeface="Meiryo" panose="020B0604030504040204" pitchFamily="34" charset="-128"/>
              </a:rPr>
              <a:t>事例</a:t>
            </a:r>
            <a:r>
              <a:rPr lang="en-US" altLang="ja-JP" b="1" spc="300" dirty="0">
                <a:solidFill>
                  <a:srgbClr val="222222"/>
                </a:solidFill>
                <a:latin typeface="+mj-lt"/>
                <a:ea typeface="Meiryo" panose="020B0604030504040204" pitchFamily="34" charset="-128"/>
              </a:rPr>
              <a:t>1</a:t>
            </a:r>
            <a:endParaRPr lang="ja-JP" altLang="en-US" dirty="0">
              <a:latin typeface="+mj-lt"/>
            </a:endParaRPr>
          </a:p>
        </p:txBody>
      </p:sp>
      <p:pic>
        <p:nvPicPr>
          <p:cNvPr id="18" name="図 17" descr="テキスト&#10;&#10;自動的に生成された説明">
            <a:extLst>
              <a:ext uri="{FF2B5EF4-FFF2-40B4-BE49-F238E27FC236}">
                <a16:creationId xmlns:a16="http://schemas.microsoft.com/office/drawing/2014/main" id="{A6185878-339E-6B49-80E3-3E6BBC7F9F9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210403" y="4162549"/>
            <a:ext cx="4598895" cy="700946"/>
          </a:xfrm>
          <a:prstGeom prst="rect">
            <a:avLst/>
          </a:prstGeom>
        </p:spPr>
      </p:pic>
      <p:sp>
        <p:nvSpPr>
          <p:cNvPr id="19" name="正方形/長方形 18"/>
          <p:cNvSpPr/>
          <p:nvPr/>
        </p:nvSpPr>
        <p:spPr>
          <a:xfrm>
            <a:off x="217824" y="4462444"/>
            <a:ext cx="992579" cy="369332"/>
          </a:xfrm>
          <a:prstGeom prst="rect">
            <a:avLst/>
          </a:prstGeom>
        </p:spPr>
        <p:txBody>
          <a:bodyPr wrap="none">
            <a:spAutoFit/>
          </a:bodyPr>
          <a:lstStyle/>
          <a:p>
            <a:r>
              <a:rPr lang="ja-JP" altLang="en-US" b="1" spc="300" dirty="0">
                <a:solidFill>
                  <a:srgbClr val="222222"/>
                </a:solidFill>
                <a:latin typeface="+mj-lt"/>
                <a:ea typeface="Meiryo" panose="020B0604030504040204" pitchFamily="34" charset="-128"/>
              </a:rPr>
              <a:t>事例２</a:t>
            </a:r>
            <a:endParaRPr lang="ja-JP" altLang="en-US" dirty="0">
              <a:latin typeface="+mj-lt"/>
            </a:endParaRPr>
          </a:p>
        </p:txBody>
      </p:sp>
      <p:pic>
        <p:nvPicPr>
          <p:cNvPr id="20" name="Picture 2" descr="Yahoo!ネット募金のページ">
            <a:extLst>
              <a:ext uri="{FF2B5EF4-FFF2-40B4-BE49-F238E27FC236}">
                <a16:creationId xmlns:a16="http://schemas.microsoft.com/office/drawing/2014/main" id="{CDD3D985-5491-144E-9A2C-05BAC0FC26A4}"/>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97401" y="5207915"/>
            <a:ext cx="1760121" cy="1173414"/>
          </a:xfrm>
          <a:prstGeom prst="rect">
            <a:avLst/>
          </a:prstGeom>
          <a:noFill/>
          <a:extLst>
            <a:ext uri="{909E8E84-426E-40DD-AFC4-6F175D3DCCD1}">
              <a14:hiddenFill xmlns:a14="http://schemas.microsoft.com/office/drawing/2010/main">
                <a:solidFill>
                  <a:srgbClr val="FFFFFF"/>
                </a:solidFill>
              </a14:hiddenFill>
            </a:ext>
          </a:extLst>
        </p:spPr>
      </p:pic>
      <p:sp>
        <p:nvSpPr>
          <p:cNvPr id="21" name="正方形/長方形 20">
            <a:extLst>
              <a:ext uri="{FF2B5EF4-FFF2-40B4-BE49-F238E27FC236}">
                <a16:creationId xmlns:a16="http://schemas.microsoft.com/office/drawing/2014/main" id="{870CF257-05A1-1644-B63A-CFD13CCB8067}"/>
              </a:ext>
            </a:extLst>
          </p:cNvPr>
          <p:cNvSpPr/>
          <p:nvPr/>
        </p:nvSpPr>
        <p:spPr>
          <a:xfrm>
            <a:off x="2065367" y="5064205"/>
            <a:ext cx="4110591" cy="163121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a:t>
            </a:r>
            <a:r>
              <a:rPr kumimoji="1" lang="en"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Yahoo!</a:t>
            </a: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ネット募金」は、クレジットカードや</a:t>
            </a:r>
            <a:r>
              <a:rPr kumimoji="1" lang="ja-JP" altLang="en"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Ｔ</a:t>
            </a: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ポイントを使って、</a:t>
            </a:r>
            <a:r>
              <a:rPr kumimoji="1" lang="en"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NPO</a:t>
            </a: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等の団体に簡単に寄付ができるサービスです。サービス開始以来、各団体へ寄付された金額の累計は</a:t>
            </a:r>
            <a:r>
              <a:rPr kumimoji="1" lang="en-US"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60</a:t>
            </a: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億円を超えました（</a:t>
            </a:r>
            <a:r>
              <a:rPr kumimoji="1" lang="en-US"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2020</a:t>
            </a: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年</a:t>
            </a:r>
            <a:r>
              <a:rPr kumimoji="1" lang="en-US"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3</a:t>
            </a: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月現在）。</a:t>
            </a:r>
            <a:endParaRPr kumimoji="1" lang="en-US"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a:t>
            </a:r>
            <a:r>
              <a:rPr kumimoji="1" lang="en"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Yahoo!</a:t>
            </a: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ネット募金」には、国際協力、環境、福祉など、さまざまな分野で活動する団体に対して定常的に寄付を募る「募金」のほかに、災害発生後すばやく募金を始め、迅速な支援につなげる「緊急支援募金」があります。</a:t>
            </a:r>
            <a:endParaRPr kumimoji="1" lang="en-US" altLang="ja-JP"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rPr>
              <a:t>参考：</a:t>
            </a:r>
            <a:r>
              <a:rPr kumimoji="1" lang="en-US" altLang="ja-JP" sz="11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rPr>
              <a:t>h</a:t>
            </a:r>
            <a:r>
              <a:rPr kumimoji="1" lang="en" altLang="ja-JP" sz="11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rPr>
              <a:t>ttps://about.yahoo.co.jp/csr/effort/064.html</a:t>
            </a:r>
            <a:endParaRPr kumimoji="1" lang="ja-JP" altLang="en-US" sz="11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endParaRPr>
          </a:p>
        </p:txBody>
      </p:sp>
      <p:pic>
        <p:nvPicPr>
          <p:cNvPr id="22" name="図 21" descr="テキスト, 手紙&#10;&#10;自動的に生成された説明">
            <a:extLst>
              <a:ext uri="{FF2B5EF4-FFF2-40B4-BE49-F238E27FC236}">
                <a16:creationId xmlns:a16="http://schemas.microsoft.com/office/drawing/2014/main" id="{9540BA27-6EE9-CD44-A268-98E728CDD645}"/>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222930" y="1403619"/>
            <a:ext cx="4713818" cy="666706"/>
          </a:xfrm>
          <a:prstGeom prst="rect">
            <a:avLst/>
          </a:prstGeom>
        </p:spPr>
      </p:pic>
      <p:pic>
        <p:nvPicPr>
          <p:cNvPr id="23" name="Picture 2" descr="女性のがんに関する社内セミナーを実施したときの様子">
            <a:extLst>
              <a:ext uri="{FF2B5EF4-FFF2-40B4-BE49-F238E27FC236}">
                <a16:creationId xmlns:a16="http://schemas.microsoft.com/office/drawing/2014/main" id="{FD94EAAE-B016-D349-B880-79A23A786F57}"/>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158338" y="2394251"/>
            <a:ext cx="1830707" cy="1220471"/>
          </a:xfrm>
          <a:prstGeom prst="rect">
            <a:avLst/>
          </a:prstGeom>
          <a:noFill/>
          <a:extLst>
            <a:ext uri="{909E8E84-426E-40DD-AFC4-6F175D3DCCD1}">
              <a14:hiddenFill xmlns:a14="http://schemas.microsoft.com/office/drawing/2010/main">
                <a:solidFill>
                  <a:srgbClr val="FFFFFF"/>
                </a:solidFill>
              </a14:hiddenFill>
            </a:ext>
          </a:extLst>
        </p:spPr>
      </p:pic>
      <p:sp>
        <p:nvSpPr>
          <p:cNvPr id="24" name="正方形/長方形 23">
            <a:extLst>
              <a:ext uri="{FF2B5EF4-FFF2-40B4-BE49-F238E27FC236}">
                <a16:creationId xmlns:a16="http://schemas.microsoft.com/office/drawing/2014/main" id="{870CF257-05A1-1644-B63A-CFD13CCB8067}"/>
              </a:ext>
            </a:extLst>
          </p:cNvPr>
          <p:cNvSpPr/>
          <p:nvPr/>
        </p:nvSpPr>
        <p:spPr>
          <a:xfrm>
            <a:off x="8163984" y="2107923"/>
            <a:ext cx="3893713" cy="198515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ダイバーシティを推進し、働きやすい社内風土を醸成するため、有志を中心とした社内プロジェクトを執行役員がサポートする「スポンサーシップ制度」を導入しています。</a:t>
            </a:r>
            <a:endParaRPr kumimoji="1" lang="en-US"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「パパママプロジェクト（育児）」「ウーマンプロジェクト（女性の活躍）」「女性の健康推進プロジェクト」「レインボープロジェクト（</a:t>
            </a:r>
            <a:r>
              <a:rPr kumimoji="1" lang="en"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LGBT</a:t>
            </a:r>
            <a:r>
              <a:rPr kumimoji="1" lang="ja-JP" altLang="en"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a:t>
            </a: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ノーマライゼーションプロジェクト（障がい者）」「グローバルプロジェクト（外国籍社員）」が発足し、従業員が働きやすい環境に向けた活動をしています。</a:t>
            </a:r>
            <a:endParaRPr kumimoji="1" lang="en-US"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rPr>
              <a:t>参考：</a:t>
            </a:r>
            <a:r>
              <a:rPr kumimoji="1" lang="en" altLang="ja-JP" sz="12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rPr>
              <a:t>https://</a:t>
            </a:r>
            <a:r>
              <a:rPr kumimoji="1" lang="en" altLang="ja-JP" sz="1200" b="0" i="0" u="none" strike="noStrike" kern="1200" cap="none" spc="0" normalizeH="0" baseline="0" noProof="0" dirty="0" err="1">
                <a:ln>
                  <a:noFill/>
                </a:ln>
                <a:solidFill>
                  <a:prstClr val="black"/>
                </a:solidFill>
                <a:effectLst/>
                <a:uLnTx/>
                <a:uFillTx/>
                <a:latin typeface="+mj-lt"/>
                <a:ea typeface="Yu Gothic" panose="020B0400000000000000" pitchFamily="50" charset="-128"/>
                <a:cs typeface="+mn-cs"/>
              </a:rPr>
              <a:t>www.z-holdings.co.jp</a:t>
            </a:r>
            <a:r>
              <a:rPr kumimoji="1" lang="en" altLang="ja-JP" sz="12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rPr>
              <a:t>/sustainability/stakeholder/10/</a:t>
            </a:r>
            <a:endParaRPr kumimoji="1" lang="ja-JP" altLang="en-US" sz="12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endParaRPr>
          </a:p>
        </p:txBody>
      </p:sp>
      <p:pic>
        <p:nvPicPr>
          <p:cNvPr id="25" name="図 24" descr="テキスト, 手紙&#10;&#10;自動的に生成された説明">
            <a:extLst>
              <a:ext uri="{FF2B5EF4-FFF2-40B4-BE49-F238E27FC236}">
                <a16:creationId xmlns:a16="http://schemas.microsoft.com/office/drawing/2014/main" id="{9953C88F-7985-E249-8ADC-78C424F2EF18}"/>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251105" y="4140848"/>
            <a:ext cx="4737047" cy="690928"/>
          </a:xfrm>
          <a:prstGeom prst="rect">
            <a:avLst/>
          </a:prstGeom>
        </p:spPr>
      </p:pic>
      <p:sp>
        <p:nvSpPr>
          <p:cNvPr id="26" name="正方形/長方形 25"/>
          <p:cNvSpPr/>
          <p:nvPr/>
        </p:nvSpPr>
        <p:spPr>
          <a:xfrm>
            <a:off x="6230351" y="1570962"/>
            <a:ext cx="992579" cy="369332"/>
          </a:xfrm>
          <a:prstGeom prst="rect">
            <a:avLst/>
          </a:prstGeom>
        </p:spPr>
        <p:txBody>
          <a:bodyPr wrap="none">
            <a:spAutoFit/>
          </a:bodyPr>
          <a:lstStyle/>
          <a:p>
            <a:r>
              <a:rPr lang="ja-JP" altLang="en-US" b="1" spc="300" dirty="0">
                <a:solidFill>
                  <a:srgbClr val="222222"/>
                </a:solidFill>
                <a:latin typeface="+mj-lt"/>
                <a:ea typeface="Meiryo" panose="020B0604030504040204" pitchFamily="34" charset="-128"/>
              </a:rPr>
              <a:t>事例３</a:t>
            </a:r>
            <a:endParaRPr lang="ja-JP" altLang="en-US" dirty="0">
              <a:latin typeface="+mj-lt"/>
            </a:endParaRPr>
          </a:p>
        </p:txBody>
      </p:sp>
      <p:sp>
        <p:nvSpPr>
          <p:cNvPr id="27" name="正方形/長方形 26"/>
          <p:cNvSpPr/>
          <p:nvPr/>
        </p:nvSpPr>
        <p:spPr>
          <a:xfrm>
            <a:off x="6149973" y="4435520"/>
            <a:ext cx="992579" cy="369332"/>
          </a:xfrm>
          <a:prstGeom prst="rect">
            <a:avLst/>
          </a:prstGeom>
        </p:spPr>
        <p:txBody>
          <a:bodyPr wrap="none">
            <a:spAutoFit/>
          </a:bodyPr>
          <a:lstStyle/>
          <a:p>
            <a:r>
              <a:rPr lang="ja-JP" altLang="en-US" b="1" spc="300" dirty="0">
                <a:solidFill>
                  <a:srgbClr val="222222"/>
                </a:solidFill>
                <a:latin typeface="+mj-lt"/>
                <a:ea typeface="Meiryo" panose="020B0604030504040204" pitchFamily="34" charset="-128"/>
              </a:rPr>
              <a:t>事例４</a:t>
            </a:r>
            <a:endParaRPr lang="ja-JP" altLang="en-US" dirty="0">
              <a:latin typeface="+mj-lt"/>
            </a:endParaRPr>
          </a:p>
        </p:txBody>
      </p:sp>
      <p:sp>
        <p:nvSpPr>
          <p:cNvPr id="28" name="正方形/長方形 27">
            <a:extLst>
              <a:ext uri="{FF2B5EF4-FFF2-40B4-BE49-F238E27FC236}">
                <a16:creationId xmlns:a16="http://schemas.microsoft.com/office/drawing/2014/main" id="{870CF257-05A1-1644-B63A-CFD13CCB8067}"/>
              </a:ext>
            </a:extLst>
          </p:cNvPr>
          <p:cNvSpPr/>
          <p:nvPr/>
        </p:nvSpPr>
        <p:spPr>
          <a:xfrm>
            <a:off x="7942182" y="5064205"/>
            <a:ext cx="4248966" cy="110799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ヤフー株式会社（以下、</a:t>
            </a:r>
            <a:r>
              <a:rPr kumimoji="1" lang="en"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Yahoo! JAPAN</a:t>
            </a:r>
            <a:r>
              <a:rPr kumimoji="1" lang="ja-JP" altLang="en"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a:t>
            </a: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は、</a:t>
            </a:r>
            <a:r>
              <a:rPr kumimoji="1" lang="en-US"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2023</a:t>
            </a: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年度までに事業活動で利用する電力の全てを再生可能エネルギー化する目標を発表しました。（</a:t>
            </a:r>
            <a:r>
              <a:rPr kumimoji="1" lang="en-US"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2021</a:t>
            </a: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年</a:t>
            </a:r>
            <a:r>
              <a:rPr kumimoji="1" lang="en-US"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1</a:t>
            </a: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月）</a:t>
            </a:r>
            <a:r>
              <a:rPr kumimoji="1" lang="en-US"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100</a:t>
            </a: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％再生可能エネルギー化を目指す多くの企業が中長期での達成目標を掲げる中、</a:t>
            </a:r>
            <a:r>
              <a:rPr kumimoji="1" lang="en"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Yahoo! JAPAN</a:t>
            </a: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は約</a:t>
            </a:r>
            <a:r>
              <a:rPr kumimoji="1" lang="en-US"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3</a:t>
            </a: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年という短期間での目標達成を目指します。</a:t>
            </a:r>
            <a:endParaRPr kumimoji="1" lang="en-US"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noProof="0" dirty="0">
                <a:solidFill>
                  <a:prstClr val="black"/>
                </a:solidFill>
                <a:latin typeface="+mj-lt"/>
                <a:ea typeface="Yu Gothic" panose="020B0400000000000000" pitchFamily="50" charset="-128"/>
              </a:rPr>
              <a:t>参考：</a:t>
            </a:r>
            <a:r>
              <a:rPr kumimoji="1" lang="en" altLang="ja-JP" sz="11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rPr>
              <a:t>https://about.yahoo.co.jp/pr/release/2021/01/19a/</a:t>
            </a:r>
            <a:endParaRPr kumimoji="1" lang="ja-JP" altLang="en-US" sz="11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endParaRPr>
          </a:p>
        </p:txBody>
      </p:sp>
      <p:pic>
        <p:nvPicPr>
          <p:cNvPr id="29" name="Picture 2" descr="データセンターの画像">
            <a:extLst>
              <a:ext uri="{FF2B5EF4-FFF2-40B4-BE49-F238E27FC236}">
                <a16:creationId xmlns:a16="http://schemas.microsoft.com/office/drawing/2014/main" id="{E7F852AE-F5AB-B847-B937-7608C9893167}"/>
              </a:ext>
            </a:extLst>
          </p:cNvPr>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178916" y="5019131"/>
            <a:ext cx="1810129" cy="1337920"/>
          </a:xfrm>
          <a:prstGeom prst="rect">
            <a:avLst/>
          </a:prstGeom>
          <a:noFill/>
          <a:extLst>
            <a:ext uri="{909E8E84-426E-40DD-AFC4-6F175D3DCCD1}">
              <a14:hiddenFill xmlns:a14="http://schemas.microsoft.com/office/drawing/2010/main">
                <a:solidFill>
                  <a:srgbClr val="FFFFFF"/>
                </a:solidFill>
              </a14:hiddenFill>
            </a:ext>
          </a:extLst>
        </p:spPr>
      </p:pic>
      <p:sp>
        <p:nvSpPr>
          <p:cNvPr id="30" name="テキスト ボックス 29"/>
          <p:cNvSpPr txBox="1"/>
          <p:nvPr/>
        </p:nvSpPr>
        <p:spPr>
          <a:xfrm>
            <a:off x="271452" y="833101"/>
            <a:ext cx="11665296" cy="400110"/>
          </a:xfrm>
          <a:prstGeom prst="rect">
            <a:avLst/>
          </a:prstGeom>
          <a:noFill/>
        </p:spPr>
        <p:txBody>
          <a:bodyPr wrap="square" rtlCol="0" anchor="t">
            <a:spAutoFit/>
          </a:bodyPr>
          <a:lstStyle/>
          <a:p>
            <a:pPr algn="ctr"/>
            <a:r>
              <a:rPr lang="en-US" altLang="ja-JP" sz="2000" b="1" dirty="0">
                <a:solidFill>
                  <a:schemeClr val="tx1">
                    <a:lumMod val="75000"/>
                    <a:lumOff val="25000"/>
                  </a:schemeClr>
                </a:solidFill>
                <a:latin typeface="+mj-lt"/>
              </a:rPr>
              <a:t>Z</a:t>
            </a:r>
            <a:r>
              <a:rPr lang="ja-JP" altLang="en-US" sz="2000" b="1" dirty="0">
                <a:solidFill>
                  <a:schemeClr val="tx1">
                    <a:lumMod val="75000"/>
                    <a:lumOff val="25000"/>
                  </a:schemeClr>
                </a:solidFill>
                <a:latin typeface="+mj-lt"/>
              </a:rPr>
              <a:t>ホールディングスグループでは様々</a:t>
            </a:r>
            <a:r>
              <a:rPr lang="ja-JP" altLang="en-US" sz="2000" b="1">
                <a:solidFill>
                  <a:schemeClr val="tx1">
                    <a:lumMod val="75000"/>
                    <a:lumOff val="25000"/>
                  </a:schemeClr>
                </a:solidFill>
                <a:latin typeface="+mj-lt"/>
              </a:rPr>
              <a:t>な取組み</a:t>
            </a:r>
            <a:r>
              <a:rPr lang="ja-JP" altLang="en-US" sz="2000" b="1" dirty="0">
                <a:solidFill>
                  <a:schemeClr val="tx1">
                    <a:lumMod val="75000"/>
                    <a:lumOff val="25000"/>
                  </a:schemeClr>
                </a:solidFill>
                <a:latin typeface="+mj-lt"/>
              </a:rPr>
              <a:t>を行っています</a:t>
            </a:r>
            <a:endParaRPr lang="ja-JP" altLang="en-US" sz="2000" b="1" dirty="0">
              <a:solidFill>
                <a:schemeClr val="tx1">
                  <a:lumMod val="75000"/>
                  <a:lumOff val="25000"/>
                </a:schemeClr>
              </a:solidFill>
              <a:latin typeface="+mj-lt"/>
              <a:ea typeface="メイリオ"/>
            </a:endParaRPr>
          </a:p>
        </p:txBody>
      </p:sp>
      <p:sp>
        <p:nvSpPr>
          <p:cNvPr id="31" name="タイトル 2"/>
          <p:cNvSpPr>
            <a:spLocks noGrp="1"/>
          </p:cNvSpPr>
          <p:nvPr>
            <p:ph type="title"/>
          </p:nvPr>
        </p:nvSpPr>
        <p:spPr>
          <a:xfrm>
            <a:off x="407368" y="291972"/>
            <a:ext cx="10046557" cy="432048"/>
          </a:xfrm>
        </p:spPr>
        <p:txBody>
          <a:bodyPr>
            <a:noAutofit/>
          </a:bodyPr>
          <a:lstStyle/>
          <a:p>
            <a:pPr lvl="0" defTabSz="914400">
              <a:lnSpc>
                <a:spcPct val="90000"/>
              </a:lnSpc>
              <a:spcBef>
                <a:spcPts val="1000"/>
              </a:spcBef>
              <a:defRPr/>
            </a:pPr>
            <a:r>
              <a:rPr lang="en-US" altLang="ja-JP" sz="2400" spc="300" dirty="0">
                <a:latin typeface="Meiryo" panose="020B0604030504040204" pitchFamily="34" charset="-128"/>
                <a:ea typeface="Meiryo" panose="020B0604030504040204" pitchFamily="34" charset="-128"/>
              </a:rPr>
              <a:t>Z</a:t>
            </a:r>
            <a:r>
              <a:rPr lang="ja-JP" altLang="en-US" sz="2400" spc="300" dirty="0">
                <a:latin typeface="Meiryo" panose="020B0604030504040204" pitchFamily="34" charset="-128"/>
                <a:ea typeface="Meiryo" panose="020B0604030504040204" pitchFamily="34" charset="-128"/>
              </a:rPr>
              <a:t>ホールディングスグループの重点課題と</a:t>
            </a:r>
            <a:r>
              <a:rPr lang="en" altLang="ja-JP" sz="2400" spc="300" dirty="0">
                <a:latin typeface="Meiryo" panose="020B0604030504040204" pitchFamily="34" charset="-128"/>
                <a:ea typeface="Meiryo" panose="020B0604030504040204" pitchFamily="34" charset="-128"/>
              </a:rPr>
              <a:t>SDGs</a:t>
            </a:r>
            <a:r>
              <a:rPr lang="ja-JP" altLang="en-US" sz="2400" spc="300" dirty="0">
                <a:latin typeface="Meiryo" panose="020B0604030504040204" pitchFamily="34" charset="-128"/>
                <a:ea typeface="Meiryo" panose="020B0604030504040204" pitchFamily="34" charset="-128"/>
              </a:rPr>
              <a:t>への取組み</a:t>
            </a:r>
          </a:p>
        </p:txBody>
      </p:sp>
      <p:sp>
        <p:nvSpPr>
          <p:cNvPr id="32" name="フッター プレースホルダー 1">
            <a:extLst>
              <a:ext uri="{FF2B5EF4-FFF2-40B4-BE49-F238E27FC236}">
                <a16:creationId xmlns:a16="http://schemas.microsoft.com/office/drawing/2014/main" id="{F761F75D-81E4-6E4C-A33A-DD2F9EFD683A}"/>
              </a:ext>
            </a:extLst>
          </p:cNvPr>
          <p:cNvSpPr txBox="1">
            <a:spLocks/>
          </p:cNvSpPr>
          <p:nvPr/>
        </p:nvSpPr>
        <p:spPr>
          <a:xfrm>
            <a:off x="3827748" y="6597352"/>
            <a:ext cx="4536504" cy="216024"/>
          </a:xfrm>
          <a:prstGeom prst="rect">
            <a:avLst/>
          </a:prstGeom>
        </p:spPr>
        <p:txBody>
          <a:bodyPr vert="horz" lIns="91440" tIns="45720" rIns="91440" bIns="45720" rtlCol="0" anchor="ctr"/>
          <a:lstStyle>
            <a:defPPr>
              <a:defRPr lang="ja-JP"/>
            </a:defPPr>
            <a:lvl1pPr marL="0" marR="0" indent="0" algn="r" defTabSz="914400" rtl="0" eaLnBrk="1" fontAlgn="auto" latinLnBrk="0" hangingPunct="1">
              <a:lnSpc>
                <a:spcPct val="100000"/>
              </a:lnSpc>
              <a:spcBef>
                <a:spcPts val="0"/>
              </a:spcBef>
              <a:spcAft>
                <a:spcPts val="0"/>
              </a:spcAft>
              <a:buClrTx/>
              <a:buSzTx/>
              <a:buFontTx/>
              <a:buNone/>
              <a:tabLst/>
              <a:defRPr kumimoji="1" lang="en-US" altLang="ja-JP" sz="800" b="0" i="0" kern="1200" baseline="0" smtClean="0">
                <a:solidFill>
                  <a:schemeClr val="accent2"/>
                </a:solidFill>
                <a:effectLst/>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
                <a:solidFill>
                  <a:prstClr val="black"/>
                </a:solidFill>
              </a:rPr>
              <a:t>Copyright</a:t>
            </a:r>
            <a:r>
              <a:rPr lang="ja-JP" altLang="en">
                <a:solidFill>
                  <a:prstClr val="black"/>
                </a:solidFill>
              </a:rPr>
              <a:t>（</a:t>
            </a:r>
            <a:r>
              <a:rPr lang="en">
                <a:solidFill>
                  <a:prstClr val="black"/>
                </a:solidFill>
              </a:rPr>
              <a:t>C</a:t>
            </a:r>
            <a:r>
              <a:rPr lang="ja-JP" altLang="en">
                <a:solidFill>
                  <a:prstClr val="black"/>
                </a:solidFill>
              </a:rPr>
              <a:t>）</a:t>
            </a:r>
            <a:r>
              <a:rPr lang="en">
                <a:solidFill>
                  <a:prstClr val="black"/>
                </a:solidFill>
              </a:rPr>
              <a:t>2022 Yahoo Japan Corporation. All Rights Reserved. </a:t>
            </a:r>
            <a:r>
              <a:rPr lang="ja-JP" altLang="en-US">
                <a:solidFill>
                  <a:prstClr val="black"/>
                </a:solidFill>
              </a:rPr>
              <a:t>無断引用・転載禁止</a:t>
            </a:r>
            <a:endParaRPr lang="ja-JP" altLang="en-US" dirty="0">
              <a:solidFill>
                <a:prstClr val="black"/>
              </a:solidFill>
            </a:endParaRPr>
          </a:p>
        </p:txBody>
      </p:sp>
    </p:spTree>
    <p:extLst>
      <p:ext uri="{BB962C8B-B14F-4D97-AF65-F5344CB8AC3E}">
        <p14:creationId xmlns:p14="http://schemas.microsoft.com/office/powerpoint/2010/main" val="2391009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4940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表 13">
            <a:extLst>
              <a:ext uri="{FF2B5EF4-FFF2-40B4-BE49-F238E27FC236}">
                <a16:creationId xmlns:a16="http://schemas.microsoft.com/office/drawing/2014/main" id="{7D9764A5-107A-A344-8488-D2493D4CD8D2}"/>
              </a:ext>
            </a:extLst>
          </p:cNvPr>
          <p:cNvGraphicFramePr>
            <a:graphicFrameLocks noGrp="1"/>
          </p:cNvGraphicFramePr>
          <p:nvPr>
            <p:extLst>
              <p:ext uri="{D42A27DB-BD31-4B8C-83A1-F6EECF244321}">
                <p14:modId xmlns:p14="http://schemas.microsoft.com/office/powerpoint/2010/main" val="1098543996"/>
              </p:ext>
            </p:extLst>
          </p:nvPr>
        </p:nvGraphicFramePr>
        <p:xfrm>
          <a:off x="958506" y="1029015"/>
          <a:ext cx="10009112" cy="5307966"/>
        </p:xfrm>
        <a:graphic>
          <a:graphicData uri="http://schemas.openxmlformats.org/drawingml/2006/table">
            <a:tbl>
              <a:tblPr firstRow="1" bandRow="1">
                <a:tableStyleId>{5C22544A-7EE6-4342-B048-85BDC9FD1C3A}</a:tableStyleId>
              </a:tblPr>
              <a:tblGrid>
                <a:gridCol w="1868368">
                  <a:extLst>
                    <a:ext uri="{9D8B030D-6E8A-4147-A177-3AD203B41FA5}">
                      <a16:colId xmlns:a16="http://schemas.microsoft.com/office/drawing/2014/main" val="2240409340"/>
                    </a:ext>
                  </a:extLst>
                </a:gridCol>
                <a:gridCol w="8140744">
                  <a:extLst>
                    <a:ext uri="{9D8B030D-6E8A-4147-A177-3AD203B41FA5}">
                      <a16:colId xmlns:a16="http://schemas.microsoft.com/office/drawing/2014/main" val="311983984"/>
                    </a:ext>
                  </a:extLst>
                </a:gridCol>
              </a:tblGrid>
              <a:tr h="3511765">
                <a:tc>
                  <a:txBody>
                    <a:bodyPr/>
                    <a:lstStyle/>
                    <a:p>
                      <a:pPr algn="ctr"/>
                      <a:r>
                        <a:rPr kumimoji="1" lang="ja-JP" altLang="en-US" sz="1600" b="1" dirty="0">
                          <a:solidFill>
                            <a:schemeClr val="bg1"/>
                          </a:solidFill>
                          <a:latin typeface="+mj-lt"/>
                        </a:rPr>
                        <a:t>編集方針</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alpha val="49020"/>
                      </a:schemeClr>
                    </a:solidFill>
                  </a:tcPr>
                </a:tc>
                <a:tc>
                  <a:txBody>
                    <a:bodyPr/>
                    <a:lstStyle/>
                    <a:p>
                      <a:pPr fontAlgn="base"/>
                      <a:r>
                        <a:rPr lang="en" altLang="ja-JP" sz="1600" b="1" dirty="0">
                          <a:solidFill>
                            <a:srgbClr val="000000"/>
                          </a:solidFill>
                          <a:latin typeface="+mn-ea"/>
                        </a:rPr>
                        <a:t>Yahoo! JAPAN SDGs</a:t>
                      </a:r>
                      <a:r>
                        <a:rPr lang="ja-JP" altLang="en-US" sz="1600" b="1" dirty="0">
                          <a:solidFill>
                            <a:srgbClr val="000000"/>
                          </a:solidFill>
                          <a:latin typeface="+mn-ea"/>
                        </a:rPr>
                        <a:t>は、これからの地球環境や持続可能性について、</a:t>
                      </a:r>
                      <a:endParaRPr lang="en-US" altLang="ja-JP" sz="1600" b="1" dirty="0">
                        <a:solidFill>
                          <a:srgbClr val="000000"/>
                        </a:solidFill>
                        <a:latin typeface="+mn-ea"/>
                      </a:endParaRPr>
                    </a:p>
                    <a:p>
                      <a:pPr fontAlgn="base"/>
                      <a:r>
                        <a:rPr lang="ja-JP" altLang="en-US" sz="1600" b="1" dirty="0">
                          <a:solidFill>
                            <a:srgbClr val="000000"/>
                          </a:solidFill>
                          <a:latin typeface="+mn-ea"/>
                        </a:rPr>
                        <a:t>ひとりでも多くの人に伝え、アクションにつなげていくことで、</a:t>
                      </a:r>
                      <a:endParaRPr lang="en-US" altLang="ja-JP" sz="1600" b="1" dirty="0">
                        <a:solidFill>
                          <a:srgbClr val="000000"/>
                        </a:solidFill>
                        <a:latin typeface="+mn-ea"/>
                      </a:endParaRPr>
                    </a:p>
                    <a:p>
                      <a:pPr fontAlgn="base"/>
                      <a:r>
                        <a:rPr lang="ja-JP" altLang="en-US" sz="1600" b="1" dirty="0">
                          <a:solidFill>
                            <a:srgbClr val="000000"/>
                          </a:solidFill>
                          <a:latin typeface="+mn-ea"/>
                        </a:rPr>
                        <a:t>地球と日本の豊かな未来をつくる、そのきっかけを届けていきます。</a:t>
                      </a:r>
                      <a:endParaRPr lang="en-US" altLang="ja-JP" sz="1600" b="1" dirty="0">
                        <a:solidFill>
                          <a:srgbClr val="000000"/>
                        </a:solidFill>
                        <a:latin typeface="+mn-ea"/>
                      </a:endParaRPr>
                    </a:p>
                    <a:p>
                      <a:pPr fontAlgn="base"/>
                      <a:endParaRPr kumimoji="1" lang="en-US" altLang="ja-JP" sz="1600" b="1" dirty="0">
                        <a:solidFill>
                          <a:schemeClr val="tx1"/>
                        </a:solidFill>
                        <a:latin typeface="+mj-lt"/>
                      </a:endParaRPr>
                    </a:p>
                    <a:p>
                      <a:pPr marL="285750" marR="0" lvl="0" indent="-285750" algn="l">
                        <a:lnSpc>
                          <a:spcPct val="100000"/>
                        </a:lnSpc>
                        <a:spcBef>
                          <a:spcPts val="0"/>
                        </a:spcBef>
                        <a:spcAft>
                          <a:spcPts val="0"/>
                        </a:spcAft>
                        <a:buFont typeface="Arial" panose="020B0604020202020204" pitchFamily="34" charset="0"/>
                        <a:buChar char="•"/>
                      </a:pPr>
                      <a:r>
                        <a:rPr kumimoji="1" lang="en-US" altLang="ja-JP" sz="1400" b="0" dirty="0">
                          <a:solidFill>
                            <a:schemeClr val="tx1"/>
                          </a:solidFill>
                          <a:latin typeface="+mj-lt"/>
                        </a:rPr>
                        <a:t>17</a:t>
                      </a:r>
                      <a:r>
                        <a:rPr kumimoji="1" lang="ja-JP" altLang="en-US" sz="1400" b="0" dirty="0">
                          <a:solidFill>
                            <a:schemeClr val="tx1"/>
                          </a:solidFill>
                          <a:latin typeface="+mj-lt"/>
                        </a:rPr>
                        <a:t>の目標に偏りなく、</a:t>
                      </a:r>
                      <a:r>
                        <a:rPr kumimoji="1" lang="ja-JP" altLang="en-US" sz="1400" b="1" dirty="0">
                          <a:solidFill>
                            <a:schemeClr val="tx1"/>
                          </a:solidFill>
                          <a:latin typeface="+mj-lt"/>
                        </a:rPr>
                        <a:t>幅広くコンテンツを拡充</a:t>
                      </a:r>
                      <a:endParaRPr kumimoji="1" lang="en-US" altLang="ja-JP" sz="1400" b="1" dirty="0">
                        <a:solidFill>
                          <a:schemeClr val="tx1"/>
                        </a:solidFill>
                        <a:latin typeface="+mj-lt"/>
                      </a:endParaRPr>
                    </a:p>
                    <a:p>
                      <a:pPr marL="285750" marR="0" lvl="0" indent="-285750" algn="l">
                        <a:lnSpc>
                          <a:spcPct val="100000"/>
                        </a:lnSpc>
                        <a:spcBef>
                          <a:spcPts val="0"/>
                        </a:spcBef>
                        <a:spcAft>
                          <a:spcPts val="0"/>
                        </a:spcAft>
                        <a:buFont typeface="Arial" panose="020B0604020202020204" pitchFamily="34" charset="0"/>
                        <a:buChar char="•"/>
                      </a:pPr>
                      <a:r>
                        <a:rPr kumimoji="1" lang="ja-JP" altLang="en-US" sz="1400" b="0" dirty="0">
                          <a:solidFill>
                            <a:schemeClr val="tx1"/>
                          </a:solidFill>
                          <a:latin typeface="+mj-lt"/>
                        </a:rPr>
                        <a:t>時流や世界的なキャンペーン</a:t>
                      </a:r>
                      <a:r>
                        <a:rPr kumimoji="1" lang="en-US" altLang="ja-JP" sz="1400" b="0" dirty="0">
                          <a:solidFill>
                            <a:schemeClr val="tx1"/>
                          </a:solidFill>
                          <a:latin typeface="+mj-lt"/>
                        </a:rPr>
                        <a:t>(</a:t>
                      </a:r>
                      <a:r>
                        <a:rPr kumimoji="1" lang="ja-JP" altLang="en-US" sz="1400" b="0" i="0" u="none" strike="noStrike" kern="1200" noProof="0" dirty="0">
                          <a:solidFill>
                            <a:schemeClr val="tx1"/>
                          </a:solidFill>
                          <a:latin typeface="+mn-lt"/>
                          <a:ea typeface="+mn-ea"/>
                          <a:cs typeface="+mn-cs"/>
                        </a:rPr>
                        <a:t>国際女性デー、世界環境デー、世界海洋デー、</a:t>
                      </a:r>
                      <a:r>
                        <a:rPr kumimoji="1" lang="en-US" altLang="ja-JP" sz="1400" b="0" i="0" u="none" strike="noStrike" kern="1200" noProof="0" dirty="0">
                          <a:solidFill>
                            <a:schemeClr val="tx1"/>
                          </a:solidFill>
                          <a:latin typeface="+mn-lt"/>
                          <a:ea typeface="+mn-ea"/>
                          <a:cs typeface="+mn-cs"/>
                        </a:rPr>
                        <a:t>SDGs</a:t>
                      </a:r>
                      <a:r>
                        <a:rPr kumimoji="1" lang="ja-JP" altLang="en-US" sz="1400" b="0" i="0" u="none" strike="noStrike" kern="1200" noProof="0" dirty="0">
                          <a:solidFill>
                            <a:schemeClr val="tx1"/>
                          </a:solidFill>
                          <a:latin typeface="+mn-lt"/>
                          <a:ea typeface="+mn-ea"/>
                          <a:cs typeface="+mn-cs"/>
                        </a:rPr>
                        <a:t>週間など）にあわせ、</a:t>
                      </a:r>
                      <a:r>
                        <a:rPr kumimoji="1" lang="ja-JP" altLang="en-US" sz="1400" b="1" i="0" u="none" strike="noStrike" kern="1200" noProof="0" dirty="0">
                          <a:solidFill>
                            <a:schemeClr val="tx1"/>
                          </a:solidFill>
                          <a:latin typeface="+mn-lt"/>
                          <a:ea typeface="+mn-ea"/>
                          <a:cs typeface="+mn-cs"/>
                        </a:rPr>
                        <a:t>特集企画・オリジナルコンテンツ等</a:t>
                      </a:r>
                      <a:r>
                        <a:rPr kumimoji="1" lang="ja-JP" altLang="en-US" sz="1400" b="0" i="0" u="none" strike="noStrike" kern="1200" noProof="0" dirty="0">
                          <a:solidFill>
                            <a:schemeClr val="tx1"/>
                          </a:solidFill>
                          <a:latin typeface="+mn-lt"/>
                          <a:ea typeface="+mn-ea"/>
                          <a:cs typeface="+mn-cs"/>
                        </a:rPr>
                        <a:t>を編成</a:t>
                      </a:r>
                      <a:endParaRPr kumimoji="1" lang="en-US" altLang="ja-JP" sz="1400" b="0" i="0" u="none" strike="noStrike" kern="1200" noProof="0" dirty="0">
                        <a:solidFill>
                          <a:schemeClr val="tx1"/>
                        </a:solidFill>
                        <a:latin typeface="+mn-lt"/>
                        <a:ea typeface="+mn-ea"/>
                        <a:cs typeface="+mn-cs"/>
                      </a:endParaRPr>
                    </a:p>
                    <a:p>
                      <a:pPr marL="285750" marR="0" lvl="0" indent="-285750" algn="l">
                        <a:lnSpc>
                          <a:spcPct val="100000"/>
                        </a:lnSpc>
                        <a:spcBef>
                          <a:spcPts val="0"/>
                        </a:spcBef>
                        <a:spcAft>
                          <a:spcPts val="0"/>
                        </a:spcAft>
                        <a:buFont typeface="Arial" panose="020B0604020202020204" pitchFamily="34" charset="0"/>
                        <a:buChar char="•"/>
                      </a:pPr>
                      <a:r>
                        <a:rPr kumimoji="1" lang="ja-JP" altLang="en-US" sz="1400" b="0" i="0" u="none" strike="noStrike" kern="1200" noProof="0" dirty="0">
                          <a:solidFill>
                            <a:schemeClr val="tx1"/>
                          </a:solidFill>
                          <a:latin typeface="+mn-lt"/>
                          <a:ea typeface="+mn-ea"/>
                          <a:cs typeface="+mn-cs"/>
                        </a:rPr>
                        <a:t>各層（ビジネス層</a:t>
                      </a:r>
                      <a:r>
                        <a:rPr kumimoji="1" lang="en-US" altLang="ja-JP" sz="1400" b="0" i="0" u="none" strike="noStrike" kern="1200" noProof="0" dirty="0">
                          <a:solidFill>
                            <a:schemeClr val="tx1"/>
                          </a:solidFill>
                          <a:latin typeface="+mn-lt"/>
                          <a:ea typeface="+mn-ea"/>
                          <a:cs typeface="+mn-cs"/>
                        </a:rPr>
                        <a:t>/</a:t>
                      </a:r>
                      <a:r>
                        <a:rPr kumimoji="1" lang="ja-JP" altLang="en-US" sz="1400" b="0" i="0" u="none" strike="noStrike" kern="1200" noProof="0" dirty="0">
                          <a:solidFill>
                            <a:schemeClr val="tx1"/>
                          </a:solidFill>
                          <a:latin typeface="+mn-lt"/>
                          <a:ea typeface="+mn-ea"/>
                          <a:cs typeface="+mn-cs"/>
                        </a:rPr>
                        <a:t>若年層（</a:t>
                      </a:r>
                      <a:r>
                        <a:rPr kumimoji="1" lang="en-US" altLang="ja-JP" sz="1400" b="0" i="0" u="none" strike="noStrike" kern="1200" noProof="0" dirty="0">
                          <a:solidFill>
                            <a:schemeClr val="tx1"/>
                          </a:solidFill>
                          <a:latin typeface="+mn-lt"/>
                          <a:ea typeface="+mn-ea"/>
                          <a:cs typeface="+mn-cs"/>
                        </a:rPr>
                        <a:t>SNS</a:t>
                      </a:r>
                      <a:r>
                        <a:rPr kumimoji="1" lang="ja-JP" altLang="en-US" sz="1400" b="0" i="0" u="none" strike="noStrike" kern="1200" noProof="0" dirty="0">
                          <a:solidFill>
                            <a:schemeClr val="tx1"/>
                          </a:solidFill>
                          <a:latin typeface="+mn-lt"/>
                          <a:ea typeface="+mn-ea"/>
                          <a:cs typeface="+mn-cs"/>
                        </a:rPr>
                        <a:t>利用層）</a:t>
                      </a:r>
                      <a:r>
                        <a:rPr kumimoji="1" lang="en-US" altLang="ja-JP" sz="1400" b="0" i="0" u="none" strike="noStrike" kern="1200" noProof="0" dirty="0">
                          <a:solidFill>
                            <a:schemeClr val="tx1"/>
                          </a:solidFill>
                          <a:latin typeface="+mn-lt"/>
                          <a:ea typeface="+mn-ea"/>
                          <a:cs typeface="+mn-cs"/>
                        </a:rPr>
                        <a:t>/</a:t>
                      </a:r>
                      <a:r>
                        <a:rPr kumimoji="1" lang="ja-JP" altLang="en-US" sz="1400" b="0" i="0" u="none" strike="noStrike" kern="1200" noProof="0" dirty="0">
                          <a:solidFill>
                            <a:schemeClr val="tx1"/>
                          </a:solidFill>
                          <a:latin typeface="+mn-lt"/>
                          <a:ea typeface="+mn-ea"/>
                          <a:cs typeface="+mn-cs"/>
                        </a:rPr>
                        <a:t>女性層）が</a:t>
                      </a:r>
                      <a:r>
                        <a:rPr kumimoji="1" lang="ja-JP" altLang="en-US" sz="1400" b="1" i="0" u="none" strike="noStrike" kern="1200" noProof="0" dirty="0">
                          <a:solidFill>
                            <a:schemeClr val="tx1"/>
                          </a:solidFill>
                          <a:latin typeface="+mn-lt"/>
                          <a:ea typeface="+mn-ea"/>
                          <a:cs typeface="+mn-cs"/>
                        </a:rPr>
                        <a:t>自分ごととしてどのような内容だと</a:t>
                      </a:r>
                      <a:r>
                        <a:rPr kumimoji="1" lang="en-US" altLang="ja-JP" sz="1400" b="1" i="0" u="none" strike="noStrike" kern="1200" noProof="0" dirty="0">
                          <a:solidFill>
                            <a:schemeClr val="tx1"/>
                          </a:solidFill>
                          <a:latin typeface="+mn-lt"/>
                          <a:ea typeface="+mn-ea"/>
                          <a:cs typeface="+mn-cs"/>
                        </a:rPr>
                        <a:t>SDGs</a:t>
                      </a:r>
                      <a:r>
                        <a:rPr kumimoji="1" lang="ja-JP" altLang="en-US" sz="1400" b="1" i="0" u="none" strike="noStrike" kern="1200" noProof="0" dirty="0">
                          <a:solidFill>
                            <a:schemeClr val="tx1"/>
                          </a:solidFill>
                          <a:latin typeface="+mn-lt"/>
                          <a:ea typeface="+mn-ea"/>
                          <a:cs typeface="+mn-cs"/>
                        </a:rPr>
                        <a:t>を意識して読んでくれるかを考え</a:t>
                      </a:r>
                      <a:r>
                        <a:rPr kumimoji="1" lang="ja-JP" altLang="en-US" sz="1400" b="0" i="0" u="none" strike="noStrike" kern="1200" noProof="0" dirty="0">
                          <a:solidFill>
                            <a:schemeClr val="tx1"/>
                          </a:solidFill>
                          <a:latin typeface="+mn-lt"/>
                          <a:ea typeface="+mn-ea"/>
                          <a:cs typeface="+mn-cs"/>
                        </a:rPr>
                        <a:t>、編成・編集</a:t>
                      </a:r>
                      <a:endParaRPr kumimoji="1" lang="en-US" altLang="ja-JP" sz="1400" b="0" i="0" u="none" strike="noStrike" kern="1200" noProof="0" dirty="0">
                        <a:solidFill>
                          <a:schemeClr val="tx1"/>
                        </a:solidFill>
                        <a:latin typeface="+mn-lt"/>
                        <a:ea typeface="+mn-ea"/>
                        <a:cs typeface="+mn-cs"/>
                      </a:endParaRPr>
                    </a:p>
                    <a:p>
                      <a:pPr marL="285750" marR="0" lvl="0" indent="-285750" algn="l">
                        <a:lnSpc>
                          <a:spcPct val="100000"/>
                        </a:lnSpc>
                        <a:spcBef>
                          <a:spcPts val="0"/>
                        </a:spcBef>
                        <a:spcAft>
                          <a:spcPts val="0"/>
                        </a:spcAft>
                        <a:buFont typeface="Arial" panose="020B0604020202020204" pitchFamily="34" charset="0"/>
                        <a:buChar char="•"/>
                      </a:pPr>
                      <a:r>
                        <a:rPr kumimoji="1" lang="en-US" altLang="ja-JP" sz="1400" b="0" kern="1200" dirty="0">
                          <a:solidFill>
                            <a:schemeClr val="tx1"/>
                          </a:solidFill>
                          <a:latin typeface="+mn-lt"/>
                          <a:ea typeface="+mn-ea"/>
                          <a:cs typeface="+mn-cs"/>
                        </a:rPr>
                        <a:t>SDGs</a:t>
                      </a:r>
                      <a:r>
                        <a:rPr kumimoji="1" lang="ja-JP" altLang="en-US" sz="1400" b="0" kern="1200" dirty="0">
                          <a:solidFill>
                            <a:schemeClr val="tx1"/>
                          </a:solidFill>
                          <a:latin typeface="+mn-lt"/>
                          <a:ea typeface="+mn-ea"/>
                          <a:cs typeface="+mn-cs"/>
                        </a:rPr>
                        <a:t>に関わる課題について</a:t>
                      </a:r>
                      <a:r>
                        <a:rPr kumimoji="1" lang="ja-JP" altLang="en-US" sz="1400" b="1" kern="1200" dirty="0">
                          <a:solidFill>
                            <a:schemeClr val="tx1"/>
                          </a:solidFill>
                          <a:latin typeface="+mn-lt"/>
                          <a:ea typeface="+mn-ea"/>
                          <a:cs typeface="+mn-cs"/>
                        </a:rPr>
                        <a:t>専門家に聞いた記事、課題解決に取り組んでいる人へのインタビュー記事がメイン</a:t>
                      </a:r>
                      <a:r>
                        <a:rPr kumimoji="1" lang="ja-JP" altLang="en-US" sz="1400" b="0" kern="1200" dirty="0">
                          <a:solidFill>
                            <a:schemeClr val="tx1"/>
                          </a:solidFill>
                          <a:latin typeface="+mn-lt"/>
                          <a:ea typeface="+mn-ea"/>
                          <a:cs typeface="+mn-cs"/>
                        </a:rPr>
                        <a:t>。難しく、大きな課題も、なるべく多くの人に共感、自分ごと化してもらえるよう、</a:t>
                      </a:r>
                      <a:r>
                        <a:rPr kumimoji="1" lang="ja-JP" altLang="en-US" sz="1400" b="1" kern="1200" dirty="0">
                          <a:solidFill>
                            <a:schemeClr val="tx1"/>
                          </a:solidFill>
                          <a:latin typeface="+mn-lt"/>
                          <a:ea typeface="+mn-ea"/>
                          <a:cs typeface="+mn-cs"/>
                        </a:rPr>
                        <a:t>わかりやすく、切り口を工夫して伝える</a:t>
                      </a:r>
                      <a:r>
                        <a:rPr kumimoji="1" lang="ja-JP" altLang="en-US" sz="1400" b="0" kern="1200" dirty="0">
                          <a:solidFill>
                            <a:schemeClr val="tx1"/>
                          </a:solidFill>
                          <a:latin typeface="+mn-lt"/>
                          <a:ea typeface="+mn-ea"/>
                          <a:cs typeface="+mn-cs"/>
                        </a:rPr>
                        <a:t>。</a:t>
                      </a:r>
                      <a:endParaRPr kumimoji="1" lang="en-US" altLang="ja-JP" sz="1400" b="0" kern="1200" dirty="0">
                        <a:solidFill>
                          <a:schemeClr val="tx1"/>
                        </a:solidFill>
                        <a:latin typeface="+mn-lt"/>
                        <a:ea typeface="+mn-ea"/>
                        <a:cs typeface="+mn-cs"/>
                      </a:endParaRPr>
                    </a:p>
                    <a:p>
                      <a:pPr marL="285750" marR="0" lvl="0" indent="-285750" algn="l">
                        <a:lnSpc>
                          <a:spcPct val="100000"/>
                        </a:lnSpc>
                        <a:spcBef>
                          <a:spcPts val="0"/>
                        </a:spcBef>
                        <a:spcAft>
                          <a:spcPts val="0"/>
                        </a:spcAft>
                        <a:buFont typeface="Arial" panose="020B0604020202020204" pitchFamily="34" charset="0"/>
                        <a:buChar char="•"/>
                      </a:pPr>
                      <a:r>
                        <a:rPr kumimoji="1" lang="ja-JP" altLang="en-US" sz="1400" b="1" kern="1200" dirty="0">
                          <a:solidFill>
                            <a:schemeClr val="tx1"/>
                          </a:solidFill>
                          <a:latin typeface="+mn-lt"/>
                          <a:ea typeface="+mn-ea"/>
                          <a:cs typeface="+mn-cs"/>
                        </a:rPr>
                        <a:t>多くのユーザーに届けることができるヤフーの発信力</a:t>
                      </a:r>
                      <a:r>
                        <a:rPr kumimoji="1" lang="ja-JP" altLang="en-US" sz="1400" b="0" kern="1200" dirty="0">
                          <a:solidFill>
                            <a:schemeClr val="tx1"/>
                          </a:solidFill>
                          <a:latin typeface="+mn-lt"/>
                          <a:ea typeface="+mn-ea"/>
                          <a:cs typeface="+mn-cs"/>
                        </a:rPr>
                        <a:t>と、寄付やエシカル消費などのアクションにもつなげられる総合力が強み</a:t>
                      </a:r>
                      <a:endParaRPr kumimoji="1" lang="en-US" altLang="ja-JP" sz="1400" b="0" i="0" u="none" strike="noStrike" kern="1200" noProof="0" dirty="0">
                        <a:solidFill>
                          <a:schemeClr val="tx1"/>
                        </a:solidFill>
                        <a:latin typeface="+mn-lt"/>
                        <a:ea typeface="+mn-ea"/>
                        <a:cs typeface="+mn-cs"/>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15913641"/>
                  </a:ext>
                </a:extLst>
              </a:tr>
              <a:tr h="849398">
                <a:tc>
                  <a:txBody>
                    <a:bodyPr/>
                    <a:lstStyle/>
                    <a:p>
                      <a:pPr algn="ctr"/>
                      <a:r>
                        <a:rPr kumimoji="1" lang="ja-JP" altLang="en-US" sz="1600" b="1">
                          <a:solidFill>
                            <a:schemeClr val="bg1"/>
                          </a:solidFill>
                          <a:latin typeface="+mj-lt"/>
                        </a:rPr>
                        <a:t>編集・製作者</a:t>
                      </a:r>
                      <a:endParaRPr kumimoji="1" lang="en-US" altLang="ja-JP" sz="1600" b="1" dirty="0">
                        <a:solidFill>
                          <a:schemeClr val="bg1"/>
                        </a:solidFill>
                        <a:latin typeface="+mj-lt"/>
                      </a:endParaRPr>
                    </a:p>
                    <a:p>
                      <a:pPr algn="ctr"/>
                      <a:r>
                        <a:rPr kumimoji="1" lang="en-US" altLang="ja-JP" sz="1100" b="1" dirty="0">
                          <a:solidFill>
                            <a:schemeClr val="bg1"/>
                          </a:solidFill>
                          <a:latin typeface="+mj-lt"/>
                        </a:rPr>
                        <a:t>(</a:t>
                      </a:r>
                      <a:r>
                        <a:rPr kumimoji="1" lang="ja-JP" altLang="en-US" sz="1100" b="1">
                          <a:solidFill>
                            <a:schemeClr val="bg1"/>
                          </a:solidFill>
                          <a:latin typeface="+mj-lt"/>
                        </a:rPr>
                        <a:t>コンテンツ提供元</a:t>
                      </a:r>
                      <a:r>
                        <a:rPr kumimoji="1" lang="en-US" altLang="ja-JP" sz="1100" b="1" dirty="0">
                          <a:solidFill>
                            <a:schemeClr val="bg1"/>
                          </a:solidFill>
                          <a:latin typeface="+mj-lt"/>
                        </a:rPr>
                        <a:t>)</a:t>
                      </a:r>
                      <a:endParaRPr kumimoji="1" lang="ja-JP" altLang="en-US" sz="1100" b="1" dirty="0">
                        <a:solidFill>
                          <a:schemeClr val="bg1"/>
                        </a:solidFill>
                        <a:latin typeface="+mj-lt"/>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alpha val="49020"/>
                      </a:schemeClr>
                    </a:solidFill>
                  </a:tcPr>
                </a:tc>
                <a:tc>
                  <a:txBody>
                    <a:bodyPr/>
                    <a:lstStyle/>
                    <a:p>
                      <a:pPr marL="285750" indent="-285750">
                        <a:buFont typeface="Arial" panose="020B0604020202020204" pitchFamily="34" charset="0"/>
                        <a:buChar char="•"/>
                      </a:pPr>
                      <a:r>
                        <a:rPr lang="en-US" altLang="ja-JP" sz="1600" dirty="0"/>
                        <a:t>Yahoo! JAPAN SDGs</a:t>
                      </a:r>
                      <a:r>
                        <a:rPr lang="ja-JP" altLang="en-US" sz="1600" dirty="0" err="1"/>
                        <a:t>、</a:t>
                      </a:r>
                      <a:r>
                        <a:rPr lang="en-US" altLang="ja-JP" sz="1600" dirty="0" err="1"/>
                        <a:t>Gyoppy</a:t>
                      </a:r>
                      <a:r>
                        <a:rPr lang="en-US" altLang="ja-JP" sz="1600" dirty="0"/>
                        <a:t>!</a:t>
                      </a:r>
                      <a:r>
                        <a:rPr lang="ja-JP" altLang="en-US" sz="1600" dirty="0" err="1"/>
                        <a:t>、</a:t>
                      </a:r>
                      <a:r>
                        <a:rPr lang="en-US" altLang="ja-JP" sz="1600" dirty="0"/>
                        <a:t>Yahoo!</a:t>
                      </a:r>
                      <a:r>
                        <a:rPr lang="ja-JP" altLang="en-US" sz="1600" dirty="0"/>
                        <a:t>ニュースオリジナル（特集、</a:t>
                      </a:r>
                      <a:r>
                        <a:rPr lang="en-US" altLang="ja-JP" sz="1600" dirty="0"/>
                        <a:t>THE PAGE</a:t>
                      </a:r>
                      <a:r>
                        <a:rPr lang="ja-JP" altLang="en-US" sz="1600" dirty="0"/>
                        <a:t>など）、</a:t>
                      </a:r>
                      <a:r>
                        <a:rPr lang="en-US" altLang="ja-JP" sz="1600" dirty="0"/>
                        <a:t>Yahoo!</a:t>
                      </a:r>
                      <a:r>
                        <a:rPr lang="ja-JP" altLang="en-US" sz="1600" dirty="0"/>
                        <a:t>ニュース個人、</a:t>
                      </a:r>
                      <a:r>
                        <a:rPr lang="en-US" altLang="ja-JP" sz="1600" dirty="0"/>
                        <a:t>Yahoo! JAPAN </a:t>
                      </a:r>
                      <a:r>
                        <a:rPr lang="ja-JP" altLang="en-US" sz="1600" dirty="0"/>
                        <a:t>クリエイターズプログラム など</a:t>
                      </a:r>
                      <a:endParaRPr lang="en-US" altLang="ja-JP" sz="1600" dirty="0"/>
                    </a:p>
                    <a:p>
                      <a:pPr marL="285750" indent="-285750">
                        <a:buFont typeface="Arial" panose="020B0604020202020204" pitchFamily="34" charset="0"/>
                        <a:buChar char="•"/>
                      </a:pPr>
                      <a:r>
                        <a:rPr kumimoji="1" lang="ja-JP" altLang="en-US" sz="1600" b="0" kern="1200" dirty="0">
                          <a:solidFill>
                            <a:schemeClr val="tx1"/>
                          </a:solidFill>
                          <a:latin typeface="+mn-lt"/>
                          <a:ea typeface="+mn-ea"/>
                          <a:cs typeface="+mn-cs"/>
                        </a:rPr>
                        <a:t>寄付やコマース（エシカル消費）など、コンテンツ以外でのサービス連携（予定）</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0425482"/>
                  </a:ext>
                </a:extLst>
              </a:tr>
              <a:tr h="522304">
                <a:tc>
                  <a:txBody>
                    <a:bodyPr/>
                    <a:lstStyle/>
                    <a:p>
                      <a:pPr algn="ctr"/>
                      <a:r>
                        <a:rPr kumimoji="1" lang="ja-JP" altLang="en-US" sz="1600" b="1">
                          <a:solidFill>
                            <a:schemeClr val="bg1"/>
                          </a:solidFill>
                          <a:latin typeface="+mj-lt"/>
                        </a:rPr>
                        <a:t>コンテンツ本数</a:t>
                      </a:r>
                      <a:endParaRPr kumimoji="1" lang="ja-JP" altLang="en-US" sz="1600" b="1" dirty="0">
                        <a:solidFill>
                          <a:schemeClr val="bg1"/>
                        </a:solidFill>
                        <a:latin typeface="+mj-lt"/>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alpha val="49020"/>
                      </a:schemeClr>
                    </a:solidFill>
                  </a:tcPr>
                </a:tc>
                <a:tc>
                  <a:txBody>
                    <a:bodyPr/>
                    <a:lstStyle/>
                    <a:p>
                      <a:pPr marL="285750" indent="-285750">
                        <a:buFont typeface="Arial" panose="020B0604020202020204" pitchFamily="34" charset="0"/>
                        <a:buChar char="•"/>
                      </a:pPr>
                      <a:r>
                        <a:rPr kumimoji="1" lang="ja-JP" altLang="en-US" sz="1600" b="0">
                          <a:solidFill>
                            <a:schemeClr val="tx1"/>
                          </a:solidFill>
                          <a:latin typeface="+mj-lt"/>
                        </a:rPr>
                        <a:t>約</a:t>
                      </a:r>
                      <a:r>
                        <a:rPr kumimoji="1" lang="en-US" altLang="ja-JP" sz="1600" b="0" dirty="0">
                          <a:solidFill>
                            <a:schemeClr val="tx1"/>
                          </a:solidFill>
                          <a:latin typeface="+mj-lt"/>
                        </a:rPr>
                        <a:t>400</a:t>
                      </a:r>
                      <a:r>
                        <a:rPr kumimoji="1" lang="ja-JP" altLang="en-US" sz="1600" b="0">
                          <a:solidFill>
                            <a:schemeClr val="tx1"/>
                          </a:solidFill>
                          <a:latin typeface="+mj-lt"/>
                        </a:rPr>
                        <a:t>本</a:t>
                      </a:r>
                      <a:r>
                        <a:rPr kumimoji="1" lang="en-US" altLang="ja-JP" sz="1600" b="0" dirty="0">
                          <a:solidFill>
                            <a:schemeClr val="tx1"/>
                          </a:solidFill>
                          <a:latin typeface="+mj-lt"/>
                        </a:rPr>
                        <a:t>(2022</a:t>
                      </a:r>
                      <a:r>
                        <a:rPr kumimoji="1" lang="ja-JP" altLang="en-US" sz="1600" b="0">
                          <a:solidFill>
                            <a:schemeClr val="tx1"/>
                          </a:solidFill>
                          <a:latin typeface="+mj-lt"/>
                        </a:rPr>
                        <a:t>年</a:t>
                      </a:r>
                      <a:r>
                        <a:rPr kumimoji="1" lang="en-US" altLang="ja-JP" sz="1600" b="0" dirty="0">
                          <a:solidFill>
                            <a:schemeClr val="tx1"/>
                          </a:solidFill>
                          <a:latin typeface="+mj-lt"/>
                        </a:rPr>
                        <a:t>7</a:t>
                      </a:r>
                      <a:r>
                        <a:rPr kumimoji="1" lang="ja-JP" altLang="en-US" sz="1600" b="0">
                          <a:solidFill>
                            <a:schemeClr val="tx1"/>
                          </a:solidFill>
                          <a:latin typeface="+mj-lt"/>
                        </a:rPr>
                        <a:t>月現在</a:t>
                      </a:r>
                      <a:r>
                        <a:rPr kumimoji="1" lang="en-US" altLang="ja-JP" sz="1600" b="0" dirty="0">
                          <a:solidFill>
                            <a:schemeClr val="tx1"/>
                          </a:solidFill>
                          <a:latin typeface="+mj-lt"/>
                        </a:rPr>
                        <a:t>)</a:t>
                      </a:r>
                      <a:endParaRPr kumimoji="1" lang="ja-JP" altLang="en-US" sz="1600" b="0" dirty="0">
                        <a:solidFill>
                          <a:schemeClr val="tx1"/>
                        </a:solidFill>
                        <a:latin typeface="+mj-lt"/>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21734490"/>
                  </a:ext>
                </a:extLst>
              </a:tr>
              <a:tr h="424499">
                <a:tc>
                  <a:txBody>
                    <a:bodyPr/>
                    <a:lstStyle/>
                    <a:p>
                      <a:pPr lvl="0" algn="ctr">
                        <a:buNone/>
                      </a:pPr>
                      <a:r>
                        <a:rPr kumimoji="1" lang="ja-JP" altLang="en-US" sz="1600" b="1">
                          <a:solidFill>
                            <a:schemeClr val="bg1"/>
                          </a:solidFill>
                          <a:latin typeface="+mj-lt"/>
                        </a:rPr>
                        <a:t>デバイス</a:t>
                      </a:r>
                      <a:endParaRPr kumimoji="1" lang="ja-JP" altLang="en-US" sz="1600" b="1" dirty="0">
                        <a:solidFill>
                          <a:schemeClr val="bg1"/>
                        </a:solidFill>
                        <a:latin typeface="+mj-lt"/>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alpha val="49020"/>
                      </a:schemeClr>
                    </a:solidFill>
                  </a:tcPr>
                </a:tc>
                <a:tc>
                  <a:txBody>
                    <a:bodyPr/>
                    <a:lstStyle/>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600" b="0" kern="1200" dirty="0">
                          <a:solidFill>
                            <a:schemeClr val="tx1"/>
                          </a:solidFill>
                          <a:latin typeface="+mn-lt"/>
                          <a:ea typeface="+mn-ea"/>
                          <a:cs typeface="+mn-cs"/>
                        </a:rPr>
                        <a:t>PC</a:t>
                      </a:r>
                      <a:r>
                        <a:rPr kumimoji="1" lang="en-US" altLang="ja-JP" sz="1600" b="0" kern="1200" dirty="0">
                          <a:solidFill>
                            <a:schemeClr val="tx1"/>
                          </a:solidFill>
                          <a:latin typeface="+mn-lt"/>
                          <a:ea typeface="+mn-ea"/>
                          <a:cs typeface="+mn-cs"/>
                        </a:rPr>
                        <a:t>/</a:t>
                      </a:r>
                      <a:r>
                        <a:rPr kumimoji="1" lang="ja-JP" altLang="en-US" sz="1600" b="0" kern="1200" dirty="0">
                          <a:solidFill>
                            <a:schemeClr val="tx1"/>
                          </a:solidFill>
                          <a:latin typeface="+mn-lt"/>
                          <a:ea typeface="+mn-ea"/>
                          <a:cs typeface="+mn-cs"/>
                        </a:rPr>
                        <a:t>SPWeb</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02604709"/>
                  </a:ext>
                </a:extLst>
              </a:tr>
            </a:tbl>
          </a:graphicData>
        </a:graphic>
      </p:graphicFrame>
      <p:sp>
        <p:nvSpPr>
          <p:cNvPr id="4" name="タイトル 1">
            <a:extLst>
              <a:ext uri="{FF2B5EF4-FFF2-40B4-BE49-F238E27FC236}">
                <a16:creationId xmlns:a16="http://schemas.microsoft.com/office/drawing/2014/main" id="{BB26055B-A7B8-2849-84F6-887152F096BC}"/>
              </a:ext>
            </a:extLst>
          </p:cNvPr>
          <p:cNvSpPr txBox="1">
            <a:spLocks/>
          </p:cNvSpPr>
          <p:nvPr/>
        </p:nvSpPr>
        <p:spPr>
          <a:xfrm>
            <a:off x="386373" y="291972"/>
            <a:ext cx="9837401" cy="432048"/>
          </a:xfrm>
          <a:prstGeom prst="rect">
            <a:avLst/>
          </a:prstGeom>
        </p:spPr>
        <p:txBody>
          <a:bodyPr vert="horz" lIns="91440" tIns="45720" rIns="91440" bIns="45720" rtlCol="0" anchor="ctr">
            <a:normAutofit/>
          </a:bodyPr>
          <a:lstStyle>
            <a:lvl1pPr algn="l" defTabSz="914423" rtl="0" eaLnBrk="1" latinLnBrk="0" hangingPunct="1">
              <a:spcBef>
                <a:spcPct val="0"/>
              </a:spcBef>
              <a:buNone/>
              <a:defRPr kumimoji="1" sz="2800" kern="1200">
                <a:solidFill>
                  <a:schemeClr val="tx1"/>
                </a:solidFill>
                <a:latin typeface="+mj-lt"/>
                <a:ea typeface="+mj-ea"/>
                <a:cs typeface="+mj-cs"/>
              </a:defRPr>
            </a:lvl1pPr>
          </a:lstStyle>
          <a:p>
            <a:r>
              <a:rPr lang="ja-JP" altLang="en-US" sz="2000" dirty="0"/>
              <a:t>編集方針・コンテンツ編成</a:t>
            </a:r>
          </a:p>
        </p:txBody>
      </p:sp>
      <p:sp>
        <p:nvSpPr>
          <p:cNvPr id="5" name="フッター プレースホルダー 2">
            <a:extLst>
              <a:ext uri="{FF2B5EF4-FFF2-40B4-BE49-F238E27FC236}">
                <a16:creationId xmlns:a16="http://schemas.microsoft.com/office/drawing/2014/main" id="{319184EE-2634-A048-B791-113B7D6E5E84}"/>
              </a:ext>
            </a:extLst>
          </p:cNvPr>
          <p:cNvSpPr>
            <a:spLocks noGrp="1"/>
          </p:cNvSpPr>
          <p:nvPr>
            <p:ph type="ftr" sz="quarter" idx="3"/>
          </p:nvPr>
        </p:nvSpPr>
        <p:spPr>
          <a:xfrm>
            <a:off x="3171367" y="6597352"/>
            <a:ext cx="5583390" cy="216024"/>
          </a:xfrm>
        </p:spPr>
        <p:txBody>
          <a:bodyPr/>
          <a:lstStyle/>
          <a:p>
            <a:r>
              <a:rPr lang="en-US" altLang="ja-JP" dirty="0">
                <a:solidFill>
                  <a:prstClr val="black"/>
                </a:solidFill>
              </a:rPr>
              <a:t>Copyright</a:t>
            </a:r>
            <a:r>
              <a:rPr lang="ja-JP" altLang="en-US">
                <a:solidFill>
                  <a:prstClr val="black"/>
                </a:solidFill>
              </a:rPr>
              <a:t>（</a:t>
            </a:r>
            <a:r>
              <a:rPr lang="en-US" altLang="ja-JP" dirty="0">
                <a:solidFill>
                  <a:prstClr val="black"/>
                </a:solidFill>
              </a:rPr>
              <a:t>C</a:t>
            </a:r>
            <a:r>
              <a:rPr lang="ja-JP" altLang="en-US">
                <a:solidFill>
                  <a:prstClr val="black"/>
                </a:solidFill>
              </a:rPr>
              <a:t>）</a:t>
            </a:r>
            <a:r>
              <a:rPr lang="en-US" altLang="ja-JP" dirty="0">
                <a:solidFill>
                  <a:prstClr val="black"/>
                </a:solidFill>
              </a:rPr>
              <a:t>2022 Yahoo Japan Corporation. All Rights Reserved. </a:t>
            </a:r>
            <a:r>
              <a:rPr lang="ja-JP" altLang="en-US">
                <a:solidFill>
                  <a:prstClr val="black"/>
                </a:solidFill>
              </a:rPr>
              <a:t>無断引用・転載禁止</a:t>
            </a:r>
            <a:endParaRPr lang="ja-JP" altLang="en-US" dirty="0">
              <a:solidFill>
                <a:prstClr val="black"/>
              </a:solidFill>
            </a:endParaRPr>
          </a:p>
        </p:txBody>
      </p:sp>
    </p:spTree>
    <p:extLst>
      <p:ext uri="{BB962C8B-B14F-4D97-AF65-F5344CB8AC3E}">
        <p14:creationId xmlns:p14="http://schemas.microsoft.com/office/powerpoint/2010/main" val="31962953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左右矢印 12">
            <a:extLst>
              <a:ext uri="{FF2B5EF4-FFF2-40B4-BE49-F238E27FC236}">
                <a16:creationId xmlns:a16="http://schemas.microsoft.com/office/drawing/2014/main" id="{6A809DE1-97DA-234D-B52D-06074F691DE9}"/>
              </a:ext>
            </a:extLst>
          </p:cNvPr>
          <p:cNvSpPr/>
          <p:nvPr/>
        </p:nvSpPr>
        <p:spPr>
          <a:xfrm rot="20707729">
            <a:off x="6813318" y="3941234"/>
            <a:ext cx="1664965" cy="455387"/>
          </a:xfrm>
          <a:prstGeom prst="leftRightArrow">
            <a:avLst/>
          </a:prstGeom>
          <a:gradFill flip="none" rotWithShape="1">
            <a:gsLst>
              <a:gs pos="0">
                <a:schemeClr val="accent5">
                  <a:lumMod val="60000"/>
                  <a:lumOff val="40000"/>
                  <a:shade val="30000"/>
                  <a:satMod val="115000"/>
                </a:schemeClr>
              </a:gs>
              <a:gs pos="50000">
                <a:schemeClr val="accent5">
                  <a:lumMod val="60000"/>
                  <a:lumOff val="40000"/>
                  <a:shade val="67500"/>
                  <a:satMod val="115000"/>
                </a:schemeClr>
              </a:gs>
              <a:gs pos="100000">
                <a:schemeClr val="accent5">
                  <a:lumMod val="60000"/>
                  <a:lumOff val="40000"/>
                  <a:shade val="100000"/>
                  <a:satMod val="115000"/>
                </a:scheme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ドーナツ 27">
            <a:extLst>
              <a:ext uri="{FF2B5EF4-FFF2-40B4-BE49-F238E27FC236}">
                <a16:creationId xmlns:a16="http://schemas.microsoft.com/office/drawing/2014/main" id="{0508D7D3-3103-3C46-B582-BD0B339695C5}"/>
              </a:ext>
            </a:extLst>
          </p:cNvPr>
          <p:cNvSpPr/>
          <p:nvPr/>
        </p:nvSpPr>
        <p:spPr bwMode="auto">
          <a:xfrm>
            <a:off x="525817" y="1757019"/>
            <a:ext cx="6506287" cy="3523115"/>
          </a:xfrm>
          <a:prstGeom prst="donut">
            <a:avLst>
              <a:gd name="adj" fmla="val 5126"/>
            </a:avLst>
          </a:prstGeom>
          <a:solidFill>
            <a:srgbClr val="00B0F0"/>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27" name="ドーナツ 26">
            <a:extLst>
              <a:ext uri="{FF2B5EF4-FFF2-40B4-BE49-F238E27FC236}">
                <a16:creationId xmlns:a16="http://schemas.microsoft.com/office/drawing/2014/main" id="{AFBB8E8D-7C00-3143-96AA-CBA932E05993}"/>
              </a:ext>
            </a:extLst>
          </p:cNvPr>
          <p:cNvSpPr/>
          <p:nvPr/>
        </p:nvSpPr>
        <p:spPr bwMode="auto">
          <a:xfrm>
            <a:off x="8361118" y="1821586"/>
            <a:ext cx="3785020" cy="3214827"/>
          </a:xfrm>
          <a:prstGeom prst="donut">
            <a:avLst>
              <a:gd name="adj" fmla="val 5126"/>
            </a:avLst>
          </a:prstGeom>
          <a:solidFill>
            <a:srgbClr val="1D3156"/>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pic>
        <p:nvPicPr>
          <p:cNvPr id="5" name="図 4">
            <a:extLst>
              <a:ext uri="{FF2B5EF4-FFF2-40B4-BE49-F238E27FC236}">
                <a16:creationId xmlns:a16="http://schemas.microsoft.com/office/drawing/2014/main" id="{EB0B0217-13CF-F44A-99DA-F41AF3E5A563}"/>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048328" y="1772816"/>
            <a:ext cx="1877189" cy="939362"/>
          </a:xfrm>
          <a:prstGeom prst="rect">
            <a:avLst/>
          </a:prstGeom>
        </p:spPr>
      </p:pic>
      <p:pic>
        <p:nvPicPr>
          <p:cNvPr id="9" name="図 8">
            <a:extLst>
              <a:ext uri="{FF2B5EF4-FFF2-40B4-BE49-F238E27FC236}">
                <a16:creationId xmlns:a16="http://schemas.microsoft.com/office/drawing/2014/main" id="{6B9BBB90-3971-694A-9EA9-C1F98A5B55B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074652" y="2708920"/>
            <a:ext cx="1772067" cy="1775596"/>
          </a:xfrm>
          <a:prstGeom prst="rect">
            <a:avLst/>
          </a:prstGeom>
        </p:spPr>
      </p:pic>
      <p:sp>
        <p:nvSpPr>
          <p:cNvPr id="22" name="正方形/長方形 21">
            <a:extLst>
              <a:ext uri="{FF2B5EF4-FFF2-40B4-BE49-F238E27FC236}">
                <a16:creationId xmlns:a16="http://schemas.microsoft.com/office/drawing/2014/main" id="{3CE31305-36D1-EC4D-8BD3-08CCDF71B932}"/>
              </a:ext>
            </a:extLst>
          </p:cNvPr>
          <p:cNvSpPr/>
          <p:nvPr/>
        </p:nvSpPr>
        <p:spPr>
          <a:xfrm>
            <a:off x="9056935" y="2927401"/>
            <a:ext cx="1772067" cy="577844"/>
          </a:xfrm>
          <a:prstGeom prst="rect">
            <a:avLst/>
          </a:prstGeom>
          <a:solidFill>
            <a:srgbClr val="CCCCCC">
              <a:alpha val="52157"/>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A5EFAAA5-40AB-034D-95B6-4252FC8CA295}"/>
              </a:ext>
            </a:extLst>
          </p:cNvPr>
          <p:cNvSpPr/>
          <p:nvPr/>
        </p:nvSpPr>
        <p:spPr>
          <a:xfrm>
            <a:off x="9099494" y="3819989"/>
            <a:ext cx="1701920" cy="577844"/>
          </a:xfrm>
          <a:prstGeom prst="rect">
            <a:avLst/>
          </a:prstGeom>
          <a:solidFill>
            <a:srgbClr val="CCCCCC">
              <a:alpha val="52157"/>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0" name="テキスト ボックス 29">
            <a:extLst>
              <a:ext uri="{FF2B5EF4-FFF2-40B4-BE49-F238E27FC236}">
                <a16:creationId xmlns:a16="http://schemas.microsoft.com/office/drawing/2014/main" id="{2C780410-DCF8-2747-9CD1-3A09431FC6E7}"/>
              </a:ext>
            </a:extLst>
          </p:cNvPr>
          <p:cNvSpPr txBox="1"/>
          <p:nvPr/>
        </p:nvSpPr>
        <p:spPr>
          <a:xfrm>
            <a:off x="643206" y="5052845"/>
            <a:ext cx="1860218" cy="261610"/>
          </a:xfrm>
          <a:prstGeom prst="rect">
            <a:avLst/>
          </a:prstGeom>
          <a:solidFill>
            <a:schemeClr val="bg1"/>
          </a:solidFill>
          <a:ln>
            <a:solidFill>
              <a:schemeClr val="tx1"/>
            </a:solidFill>
          </a:ln>
        </p:spPr>
        <p:txBody>
          <a:bodyPr wrap="square" rtlCol="0" anchor="t">
            <a:sp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メイリオ"/>
                <a:ea typeface="メイリオ"/>
                <a:cs typeface="+mn-cs"/>
              </a:rPr>
              <a:t>オリジナルコンテンツ</a:t>
            </a:r>
            <a:endParaRPr kumimoji="1" lang="en-US" altLang="ja-JP" sz="1100" b="1"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31" name="テキスト ボックス 30">
            <a:extLst>
              <a:ext uri="{FF2B5EF4-FFF2-40B4-BE49-F238E27FC236}">
                <a16:creationId xmlns:a16="http://schemas.microsoft.com/office/drawing/2014/main" id="{558A6B26-932D-7244-9AB3-7C46E0799790}"/>
              </a:ext>
            </a:extLst>
          </p:cNvPr>
          <p:cNvSpPr txBox="1"/>
          <p:nvPr/>
        </p:nvSpPr>
        <p:spPr>
          <a:xfrm>
            <a:off x="2980406" y="4922040"/>
            <a:ext cx="1681871" cy="261610"/>
          </a:xfrm>
          <a:prstGeom prst="rect">
            <a:avLst/>
          </a:prstGeom>
          <a:solidFill>
            <a:srgbClr val="00B0F0"/>
          </a:solidFill>
          <a:ln>
            <a:noFill/>
          </a:ln>
        </p:spPr>
        <p:txBody>
          <a:bodyPr wrap="none" rtlCol="0">
            <a:spAutoFit/>
          </a:bodyPr>
          <a:lstStyle/>
          <a:p>
            <a:r>
              <a:rPr lang="en-US" altLang="ja-JP" sz="1100" b="1" dirty="0">
                <a:solidFill>
                  <a:schemeClr val="bg1"/>
                </a:solidFill>
                <a:latin typeface="Meiryo" panose="020B0604030504040204" pitchFamily="34" charset="-128"/>
                <a:ea typeface="Meiryo" panose="020B0604030504040204" pitchFamily="34" charset="-128"/>
              </a:rPr>
              <a:t>Yahoo!</a:t>
            </a:r>
            <a:r>
              <a:rPr lang="ja-JP" altLang="en-US" sz="1100" b="1" dirty="0">
                <a:solidFill>
                  <a:schemeClr val="bg1"/>
                </a:solidFill>
                <a:latin typeface="Meiryo" panose="020B0604030504040204" pitchFamily="34" charset="-128"/>
                <a:ea typeface="Meiryo" panose="020B0604030504040204" pitchFamily="34" charset="-128"/>
              </a:rPr>
              <a:t> </a:t>
            </a:r>
            <a:r>
              <a:rPr lang="en-US" altLang="ja-JP" sz="1100" b="1" dirty="0">
                <a:solidFill>
                  <a:schemeClr val="bg1"/>
                </a:solidFill>
                <a:latin typeface="Meiryo" panose="020B0604030504040204" pitchFamily="34" charset="-128"/>
                <a:ea typeface="Meiryo" panose="020B0604030504040204" pitchFamily="34" charset="-128"/>
              </a:rPr>
              <a:t>JAPAN</a:t>
            </a:r>
            <a:r>
              <a:rPr lang="ja-JP" altLang="en-US" sz="1100" b="1" dirty="0">
                <a:solidFill>
                  <a:schemeClr val="bg1"/>
                </a:solidFill>
                <a:latin typeface="Meiryo" panose="020B0604030504040204" pitchFamily="34" charset="-128"/>
                <a:ea typeface="Meiryo" panose="020B0604030504040204" pitchFamily="34" charset="-128"/>
              </a:rPr>
              <a:t> </a:t>
            </a:r>
            <a:r>
              <a:rPr lang="en-US" altLang="ja-JP" sz="1100" b="1" dirty="0">
                <a:solidFill>
                  <a:schemeClr val="bg1"/>
                </a:solidFill>
                <a:latin typeface="Meiryo" panose="020B0604030504040204" pitchFamily="34" charset="-128"/>
                <a:ea typeface="Meiryo" panose="020B0604030504040204" pitchFamily="34" charset="-128"/>
              </a:rPr>
              <a:t>SDGs</a:t>
            </a:r>
            <a:endParaRPr kumimoji="1" lang="ja-JP" altLang="en-US" sz="1100" b="1" dirty="0">
              <a:solidFill>
                <a:schemeClr val="bg1"/>
              </a:solidFill>
              <a:latin typeface="Meiryo" panose="020B0604030504040204" pitchFamily="34" charset="-128"/>
              <a:ea typeface="Meiryo" panose="020B0604030504040204" pitchFamily="34" charset="-128"/>
            </a:endParaRPr>
          </a:p>
        </p:txBody>
      </p:sp>
      <p:sp>
        <p:nvSpPr>
          <p:cNvPr id="32" name="テキスト ボックス 31">
            <a:extLst>
              <a:ext uri="{FF2B5EF4-FFF2-40B4-BE49-F238E27FC236}">
                <a16:creationId xmlns:a16="http://schemas.microsoft.com/office/drawing/2014/main" id="{E29C089F-8B79-6B4F-AC60-D9524786DBB5}"/>
              </a:ext>
            </a:extLst>
          </p:cNvPr>
          <p:cNvSpPr txBox="1"/>
          <p:nvPr/>
        </p:nvSpPr>
        <p:spPr>
          <a:xfrm>
            <a:off x="8091698" y="4373991"/>
            <a:ext cx="2528256" cy="261610"/>
          </a:xfrm>
          <a:prstGeom prst="rect">
            <a:avLst/>
          </a:prstGeom>
          <a:solidFill>
            <a:srgbClr val="002060"/>
          </a:solidFill>
          <a:ln>
            <a:noFill/>
          </a:ln>
        </p:spPr>
        <p:txBody>
          <a:bodyPr wrap="none" rtlCol="0">
            <a:spAutoFit/>
          </a:bodyPr>
          <a:lstStyle/>
          <a:p>
            <a:r>
              <a:rPr lang="en-US" altLang="ja-JP" sz="1100" b="1" dirty="0">
                <a:solidFill>
                  <a:schemeClr val="bg1"/>
                </a:solidFill>
                <a:latin typeface="Meiryo" panose="020B0604030504040204" pitchFamily="34" charset="-128"/>
                <a:ea typeface="Meiryo" panose="020B0604030504040204" pitchFamily="34" charset="-128"/>
              </a:rPr>
              <a:t>Yahoo!</a:t>
            </a:r>
            <a:r>
              <a:rPr lang="ja-JP" altLang="en-US" sz="1100" b="1" dirty="0">
                <a:solidFill>
                  <a:schemeClr val="bg1"/>
                </a:solidFill>
                <a:latin typeface="Meiryo" panose="020B0604030504040204" pitchFamily="34" charset="-128"/>
                <a:ea typeface="Meiryo" panose="020B0604030504040204" pitchFamily="34" charset="-128"/>
              </a:rPr>
              <a:t> </a:t>
            </a:r>
            <a:r>
              <a:rPr lang="en-US" altLang="ja-JP" sz="1100" b="1" dirty="0">
                <a:solidFill>
                  <a:schemeClr val="bg1"/>
                </a:solidFill>
                <a:latin typeface="Meiryo" panose="020B0604030504040204" pitchFamily="34" charset="-128"/>
                <a:ea typeface="Meiryo" panose="020B0604030504040204" pitchFamily="34" charset="-128"/>
              </a:rPr>
              <a:t>JAPAN</a:t>
            </a:r>
            <a:r>
              <a:rPr lang="ja-JP" altLang="en-US" sz="1100" b="1" dirty="0">
                <a:solidFill>
                  <a:schemeClr val="bg1"/>
                </a:solidFill>
                <a:latin typeface="Meiryo" panose="020B0604030504040204" pitchFamily="34" charset="-128"/>
                <a:ea typeface="Meiryo" panose="020B0604030504040204" pitchFamily="34" charset="-128"/>
              </a:rPr>
              <a:t> </a:t>
            </a:r>
            <a:r>
              <a:rPr lang="en-US" altLang="ja-JP" sz="1100" b="1" dirty="0">
                <a:solidFill>
                  <a:schemeClr val="bg1"/>
                </a:solidFill>
                <a:latin typeface="Meiryo" panose="020B0604030504040204" pitchFamily="34" charset="-128"/>
                <a:ea typeface="Meiryo" panose="020B0604030504040204" pitchFamily="34" charset="-128"/>
              </a:rPr>
              <a:t>SDGs</a:t>
            </a:r>
            <a:r>
              <a:rPr lang="ja-JP" altLang="en-US" sz="1100" b="1" dirty="0">
                <a:solidFill>
                  <a:schemeClr val="bg1"/>
                </a:solidFill>
                <a:latin typeface="Meiryo" panose="020B0604030504040204" pitchFamily="34" charset="-128"/>
                <a:ea typeface="Meiryo" panose="020B0604030504040204" pitchFamily="34" charset="-128"/>
              </a:rPr>
              <a:t>外コンテンツ</a:t>
            </a:r>
            <a:endParaRPr kumimoji="1" lang="ja-JP" altLang="en-US" sz="1100" b="1" dirty="0">
              <a:solidFill>
                <a:schemeClr val="bg1"/>
              </a:solidFill>
              <a:latin typeface="Meiryo" panose="020B0604030504040204" pitchFamily="34" charset="-128"/>
              <a:ea typeface="Meiryo" panose="020B0604030504040204" pitchFamily="34" charset="-128"/>
            </a:endParaRPr>
          </a:p>
        </p:txBody>
      </p:sp>
      <p:sp>
        <p:nvSpPr>
          <p:cNvPr id="33" name="テキスト ボックス 32">
            <a:extLst>
              <a:ext uri="{FF2B5EF4-FFF2-40B4-BE49-F238E27FC236}">
                <a16:creationId xmlns:a16="http://schemas.microsoft.com/office/drawing/2014/main" id="{E2FB07BB-BBA3-E44D-8A66-52DCC7A1770B}"/>
              </a:ext>
            </a:extLst>
          </p:cNvPr>
          <p:cNvSpPr txBox="1"/>
          <p:nvPr/>
        </p:nvSpPr>
        <p:spPr>
          <a:xfrm>
            <a:off x="5535967" y="4337914"/>
            <a:ext cx="1242871" cy="430887"/>
          </a:xfrm>
          <a:prstGeom prst="rect">
            <a:avLst/>
          </a:prstGeom>
          <a:solidFill>
            <a:schemeClr val="bg1"/>
          </a:solidFill>
          <a:ln>
            <a:solidFill>
              <a:schemeClr val="tx1"/>
            </a:solidFill>
          </a:ln>
        </p:spPr>
        <p:txBody>
          <a:bodyPr wrap="square" lIns="91440" tIns="45720" rIns="91440" bIns="45720" rtlCol="0" anchor="t">
            <a:sp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lang="ja-JP" altLang="en-US" sz="1100" b="1">
                <a:latin typeface="メイリオ"/>
                <a:ea typeface="メイリオ"/>
              </a:rPr>
              <a:t>グラフィックで考える</a:t>
            </a:r>
            <a:r>
              <a:rPr lang="en-US" altLang="ja-JP" sz="1100" b="1" dirty="0">
                <a:latin typeface="メイリオ"/>
                <a:ea typeface="メイリオ"/>
              </a:rPr>
              <a:t>SDGs</a:t>
            </a:r>
          </a:p>
        </p:txBody>
      </p:sp>
      <p:sp>
        <p:nvSpPr>
          <p:cNvPr id="34" name="テキスト ボックス 33">
            <a:extLst>
              <a:ext uri="{FF2B5EF4-FFF2-40B4-BE49-F238E27FC236}">
                <a16:creationId xmlns:a16="http://schemas.microsoft.com/office/drawing/2014/main" id="{12ABE6C6-A91B-344B-9BC3-5578484ADDE8}"/>
              </a:ext>
            </a:extLst>
          </p:cNvPr>
          <p:cNvSpPr txBox="1"/>
          <p:nvPr/>
        </p:nvSpPr>
        <p:spPr>
          <a:xfrm>
            <a:off x="9092905" y="1268760"/>
            <a:ext cx="1580594" cy="261610"/>
          </a:xfrm>
          <a:prstGeom prst="rect">
            <a:avLst/>
          </a:prstGeom>
          <a:solidFill>
            <a:schemeClr val="bg1"/>
          </a:solidFill>
          <a:ln>
            <a:solidFill>
              <a:schemeClr val="tx1"/>
            </a:solidFill>
          </a:ln>
        </p:spPr>
        <p:txBody>
          <a:bodyPr wrap="square" rtlCol="0" anchor="t">
            <a:sp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lang="en-US" altLang="ja-JP" sz="1100" b="1" dirty="0">
                <a:solidFill>
                  <a:prstClr val="black"/>
                </a:solidFill>
                <a:latin typeface="メイリオ"/>
                <a:ea typeface="メイリオ"/>
              </a:rPr>
              <a:t>DOCS for SDGs</a:t>
            </a:r>
            <a:endParaRPr kumimoji="1" lang="en-US" altLang="ja-JP" sz="1100" b="1"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44" name="テキスト ボックス 43">
            <a:extLst>
              <a:ext uri="{FF2B5EF4-FFF2-40B4-BE49-F238E27FC236}">
                <a16:creationId xmlns:a16="http://schemas.microsoft.com/office/drawing/2014/main" id="{B75CCC0B-5F66-7F4F-A52C-529CA8E995A4}"/>
              </a:ext>
            </a:extLst>
          </p:cNvPr>
          <p:cNvSpPr txBox="1"/>
          <p:nvPr/>
        </p:nvSpPr>
        <p:spPr>
          <a:xfrm>
            <a:off x="616524" y="5338461"/>
            <a:ext cx="3736920" cy="338554"/>
          </a:xfrm>
          <a:prstGeom prst="rect">
            <a:avLst/>
          </a:prstGeom>
          <a:noFill/>
        </p:spPr>
        <p:txBody>
          <a:bodyPr wrap="none" rtlCol="0">
            <a:spAutoFit/>
          </a:bodyPr>
          <a:lstStyle/>
          <a:p>
            <a:pPr algn="l"/>
            <a:r>
              <a:rPr kumimoji="1" lang="ja-JP" altLang="en-US" sz="800" dirty="0"/>
              <a:t>さまざまな企業や人々の</a:t>
            </a:r>
            <a:r>
              <a:rPr kumimoji="1" lang="en-US" altLang="ja-JP" sz="800" dirty="0"/>
              <a:t>SDGs</a:t>
            </a:r>
            <a:r>
              <a:rPr kumimoji="1" lang="ja-JP" altLang="en-US" sz="800" dirty="0"/>
              <a:t>に関する取り組みについて</a:t>
            </a:r>
            <a:r>
              <a:rPr lang="ja-JP" altLang="en-US" sz="800" dirty="0"/>
              <a:t>ストーリー性の高い</a:t>
            </a:r>
            <a:endParaRPr lang="en-US" altLang="ja-JP" sz="800" dirty="0"/>
          </a:p>
          <a:p>
            <a:pPr algn="l"/>
            <a:r>
              <a:rPr lang="ja-JP" altLang="en-US" sz="800" dirty="0"/>
              <a:t>読み物として伝えるオリジナルコンテンツを</a:t>
            </a:r>
            <a:r>
              <a:rPr kumimoji="1" lang="ja-JP" altLang="en-US" sz="800" dirty="0"/>
              <a:t>月</a:t>
            </a:r>
            <a:r>
              <a:rPr kumimoji="1" lang="en-US" altLang="ja-JP" sz="800" dirty="0"/>
              <a:t>2</a:t>
            </a:r>
            <a:r>
              <a:rPr kumimoji="1" lang="ja-JP" altLang="en-US" sz="800" dirty="0"/>
              <a:t>本程度掲載。</a:t>
            </a:r>
          </a:p>
        </p:txBody>
      </p:sp>
      <p:sp>
        <p:nvSpPr>
          <p:cNvPr id="45" name="テキスト ボックス 44">
            <a:extLst>
              <a:ext uri="{FF2B5EF4-FFF2-40B4-BE49-F238E27FC236}">
                <a16:creationId xmlns:a16="http://schemas.microsoft.com/office/drawing/2014/main" id="{C0A16CE0-F35B-7E47-86F1-78108DCE3582}"/>
              </a:ext>
            </a:extLst>
          </p:cNvPr>
          <p:cNvSpPr txBox="1"/>
          <p:nvPr/>
        </p:nvSpPr>
        <p:spPr>
          <a:xfrm>
            <a:off x="643206" y="5714665"/>
            <a:ext cx="2276178" cy="261610"/>
          </a:xfrm>
          <a:prstGeom prst="rect">
            <a:avLst/>
          </a:prstGeom>
          <a:solidFill>
            <a:schemeClr val="bg1"/>
          </a:solidFill>
          <a:ln>
            <a:solidFill>
              <a:schemeClr val="tx1"/>
            </a:solidFill>
          </a:ln>
        </p:spPr>
        <p:txBody>
          <a:bodyPr wrap="square" rtlCol="0" anchor="t">
            <a:sp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メイリオ"/>
                <a:ea typeface="メイリオ"/>
                <a:cs typeface="+mn-cs"/>
              </a:rPr>
              <a:t>ヤフーの</a:t>
            </a:r>
            <a:r>
              <a:rPr kumimoji="1" lang="en-US" altLang="ja-JP" sz="1100" b="1" i="0" u="none" strike="noStrike" kern="1200" cap="none" spc="0" normalizeH="0" baseline="0" noProof="0" dirty="0">
                <a:ln>
                  <a:noFill/>
                </a:ln>
                <a:solidFill>
                  <a:prstClr val="black"/>
                </a:solidFill>
                <a:effectLst/>
                <a:uLnTx/>
                <a:uFillTx/>
                <a:latin typeface="メイリオ"/>
                <a:ea typeface="メイリオ"/>
                <a:cs typeface="+mn-cs"/>
              </a:rPr>
              <a:t> </a:t>
            </a:r>
            <a:r>
              <a:rPr lang="ja-JP" altLang="en-US" sz="1100" b="1">
                <a:solidFill>
                  <a:prstClr val="black"/>
                </a:solidFill>
                <a:latin typeface="メイリオ"/>
                <a:ea typeface="メイリオ"/>
              </a:rPr>
              <a:t>オリジナルコンテンツ</a:t>
            </a:r>
            <a:endParaRPr lang="en-US" altLang="ja-JP" sz="1100" b="1" dirty="0">
              <a:solidFill>
                <a:prstClr val="black"/>
              </a:solidFill>
              <a:latin typeface="メイリオ"/>
              <a:ea typeface="メイリオ"/>
            </a:endParaRPr>
          </a:p>
        </p:txBody>
      </p:sp>
      <p:sp>
        <p:nvSpPr>
          <p:cNvPr id="46" name="テキスト ボックス 45">
            <a:extLst>
              <a:ext uri="{FF2B5EF4-FFF2-40B4-BE49-F238E27FC236}">
                <a16:creationId xmlns:a16="http://schemas.microsoft.com/office/drawing/2014/main" id="{F344BB1F-BAD7-7A4E-B76A-20E20D968D68}"/>
              </a:ext>
            </a:extLst>
          </p:cNvPr>
          <p:cNvSpPr txBox="1"/>
          <p:nvPr/>
        </p:nvSpPr>
        <p:spPr>
          <a:xfrm>
            <a:off x="643206" y="6040649"/>
            <a:ext cx="4060727" cy="461665"/>
          </a:xfrm>
          <a:prstGeom prst="rect">
            <a:avLst/>
          </a:prstGeom>
          <a:noFill/>
        </p:spPr>
        <p:txBody>
          <a:bodyPr wrap="none" rtlCol="0">
            <a:spAutoFit/>
          </a:bodyPr>
          <a:lstStyle/>
          <a:p>
            <a:pPr algn="l"/>
            <a:r>
              <a:rPr kumimoji="1" lang="ja-JP" altLang="en-US" sz="800" dirty="0"/>
              <a:t>「</a:t>
            </a:r>
            <a:r>
              <a:rPr kumimoji="1" lang="en-US" altLang="ja-JP" sz="800" dirty="0"/>
              <a:t>Yahoo!</a:t>
            </a:r>
            <a:r>
              <a:rPr kumimoji="1" lang="ja-JP" altLang="en-US" sz="800" dirty="0"/>
              <a:t>ニュース」に掲載されている「</a:t>
            </a:r>
            <a:r>
              <a:rPr kumimoji="1" lang="en-US" altLang="ja-JP" sz="800" dirty="0"/>
              <a:t>Yahoo!</a:t>
            </a:r>
            <a:r>
              <a:rPr kumimoji="1" lang="ja-JP" altLang="en-US" sz="800" dirty="0"/>
              <a:t>ニュース　個人」のオーサー</a:t>
            </a:r>
            <a:r>
              <a:rPr lang="ja-JP" altLang="en-US" sz="800" dirty="0"/>
              <a:t>による</a:t>
            </a:r>
            <a:endParaRPr lang="en-US" altLang="ja-JP" sz="800" dirty="0"/>
          </a:p>
          <a:p>
            <a:pPr algn="l"/>
            <a:r>
              <a:rPr lang="ja-JP" altLang="en-US" sz="800" dirty="0"/>
              <a:t>執筆記事や、グラフィック、「</a:t>
            </a:r>
            <a:r>
              <a:rPr lang="en-US" altLang="ja-JP" sz="800" dirty="0"/>
              <a:t>Docs for SDGs</a:t>
            </a:r>
            <a:r>
              <a:rPr lang="ja-JP" altLang="en-US" sz="800" dirty="0"/>
              <a:t>」の動画などを</a:t>
            </a:r>
            <a:r>
              <a:rPr kumimoji="1" lang="ja-JP" altLang="en-US" sz="800" dirty="0"/>
              <a:t>厳選して、</a:t>
            </a:r>
            <a:endParaRPr kumimoji="1" lang="en-US" altLang="ja-JP" sz="800" dirty="0"/>
          </a:p>
          <a:p>
            <a:pPr algn="l"/>
            <a:r>
              <a:rPr kumimoji="1" lang="ja-JP" altLang="en-US" sz="800" dirty="0"/>
              <a:t>月</a:t>
            </a:r>
            <a:r>
              <a:rPr lang="en-US" altLang="ja-JP" sz="800" dirty="0"/>
              <a:t>4〜10</a:t>
            </a:r>
            <a:r>
              <a:rPr lang="ja-JP" altLang="en-US" sz="800" dirty="0"/>
              <a:t>本程度掲載。</a:t>
            </a:r>
            <a:endParaRPr kumimoji="1" lang="ja-JP" altLang="en-US" sz="800" dirty="0"/>
          </a:p>
        </p:txBody>
      </p:sp>
      <p:sp>
        <p:nvSpPr>
          <p:cNvPr id="47" name="テキスト ボックス 46">
            <a:extLst>
              <a:ext uri="{FF2B5EF4-FFF2-40B4-BE49-F238E27FC236}">
                <a16:creationId xmlns:a16="http://schemas.microsoft.com/office/drawing/2014/main" id="{596BA6BC-9FAA-DE41-9E33-300A6070A2EB}"/>
              </a:ext>
            </a:extLst>
          </p:cNvPr>
          <p:cNvSpPr txBox="1"/>
          <p:nvPr/>
        </p:nvSpPr>
        <p:spPr>
          <a:xfrm>
            <a:off x="5470605" y="4857826"/>
            <a:ext cx="2095445" cy="461665"/>
          </a:xfrm>
          <a:prstGeom prst="rect">
            <a:avLst/>
          </a:prstGeom>
          <a:noFill/>
        </p:spPr>
        <p:txBody>
          <a:bodyPr wrap="none" rtlCol="0">
            <a:spAutoFit/>
          </a:bodyPr>
          <a:lstStyle/>
          <a:p>
            <a:pPr algn="l"/>
            <a:r>
              <a:rPr lang="en-US" altLang="ja-JP" sz="800" dirty="0"/>
              <a:t>SDGs</a:t>
            </a:r>
            <a:r>
              <a:rPr lang="ja-JP" altLang="en-US" sz="800"/>
              <a:t>に関する課題やさまざまなデータを</a:t>
            </a:r>
            <a:endParaRPr lang="en-US" altLang="ja-JP" sz="800" dirty="0"/>
          </a:p>
          <a:p>
            <a:pPr algn="l"/>
            <a:r>
              <a:rPr lang="ja-JP" altLang="en-US" sz="800"/>
              <a:t>グラフィック化することでわかりやすく</a:t>
            </a:r>
            <a:endParaRPr lang="en-US" altLang="ja-JP" sz="800" dirty="0"/>
          </a:p>
          <a:p>
            <a:pPr algn="l"/>
            <a:r>
              <a:rPr lang="ja-JP" altLang="en-US" sz="800"/>
              <a:t>伝える「グラフィックで考える</a:t>
            </a:r>
            <a:r>
              <a:rPr lang="en-US" altLang="ja-JP" sz="800" dirty="0"/>
              <a:t>SDGs</a:t>
            </a:r>
            <a:r>
              <a:rPr lang="ja-JP" altLang="en-US" sz="800"/>
              <a:t>」</a:t>
            </a:r>
            <a:endParaRPr lang="en-US" altLang="ja-JP" sz="800" dirty="0"/>
          </a:p>
        </p:txBody>
      </p:sp>
      <p:sp>
        <p:nvSpPr>
          <p:cNvPr id="48" name="テキスト ボックス 47">
            <a:extLst>
              <a:ext uri="{FF2B5EF4-FFF2-40B4-BE49-F238E27FC236}">
                <a16:creationId xmlns:a16="http://schemas.microsoft.com/office/drawing/2014/main" id="{2E6F0058-9010-E149-9F5F-331B5D456E67}"/>
              </a:ext>
            </a:extLst>
          </p:cNvPr>
          <p:cNvSpPr txBox="1"/>
          <p:nvPr/>
        </p:nvSpPr>
        <p:spPr>
          <a:xfrm>
            <a:off x="9059721" y="1585201"/>
            <a:ext cx="1685077" cy="215444"/>
          </a:xfrm>
          <a:prstGeom prst="rect">
            <a:avLst/>
          </a:prstGeom>
          <a:noFill/>
        </p:spPr>
        <p:txBody>
          <a:bodyPr wrap="none" rtlCol="0">
            <a:spAutoFit/>
          </a:bodyPr>
          <a:lstStyle/>
          <a:p>
            <a:pPr algn="l"/>
            <a:r>
              <a:rPr kumimoji="1" lang="ja-JP" altLang="en-US" sz="800"/>
              <a:t>ドキュメンタリーで伝える</a:t>
            </a:r>
            <a:r>
              <a:rPr kumimoji="1" lang="en-US" altLang="ja-JP" sz="800" dirty="0"/>
              <a:t>SDGs</a:t>
            </a:r>
            <a:endParaRPr kumimoji="1" lang="ja-JP" altLang="en-US" sz="800"/>
          </a:p>
        </p:txBody>
      </p:sp>
      <p:pic>
        <p:nvPicPr>
          <p:cNvPr id="3" name="図 2">
            <a:extLst>
              <a:ext uri="{FF2B5EF4-FFF2-40B4-BE49-F238E27FC236}">
                <a16:creationId xmlns:a16="http://schemas.microsoft.com/office/drawing/2014/main" id="{40E372B3-2BB6-2749-83A4-1AB767570F16}"/>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38711" y="1523089"/>
            <a:ext cx="3667379" cy="3274100"/>
          </a:xfrm>
          <a:prstGeom prst="rect">
            <a:avLst/>
          </a:prstGeom>
        </p:spPr>
      </p:pic>
      <p:pic>
        <p:nvPicPr>
          <p:cNvPr id="7" name="図 6">
            <a:extLst>
              <a:ext uri="{FF2B5EF4-FFF2-40B4-BE49-F238E27FC236}">
                <a16:creationId xmlns:a16="http://schemas.microsoft.com/office/drawing/2014/main" id="{E842DEA0-4A20-8B4E-A465-F02B7A41D203}"/>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629276" y="2440720"/>
            <a:ext cx="1382929" cy="843362"/>
          </a:xfrm>
          <a:prstGeom prst="rect">
            <a:avLst/>
          </a:prstGeom>
        </p:spPr>
      </p:pic>
      <p:pic>
        <p:nvPicPr>
          <p:cNvPr id="10" name="図 9">
            <a:extLst>
              <a:ext uri="{FF2B5EF4-FFF2-40B4-BE49-F238E27FC236}">
                <a16:creationId xmlns:a16="http://schemas.microsoft.com/office/drawing/2014/main" id="{4AA70929-412F-F24C-83C7-0944E33F788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913694" y="1717662"/>
            <a:ext cx="1611958" cy="2561691"/>
          </a:xfrm>
          <a:prstGeom prst="rect">
            <a:avLst/>
          </a:prstGeom>
        </p:spPr>
      </p:pic>
      <p:pic>
        <p:nvPicPr>
          <p:cNvPr id="12" name="図 11">
            <a:extLst>
              <a:ext uri="{FF2B5EF4-FFF2-40B4-BE49-F238E27FC236}">
                <a16:creationId xmlns:a16="http://schemas.microsoft.com/office/drawing/2014/main" id="{80A9CC24-EC3B-C14F-AD70-E8AA7710902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6629276" y="3393478"/>
            <a:ext cx="1431443" cy="758289"/>
          </a:xfrm>
          <a:prstGeom prst="rect">
            <a:avLst/>
          </a:prstGeom>
        </p:spPr>
      </p:pic>
      <p:sp>
        <p:nvSpPr>
          <p:cNvPr id="35" name="テキスト ボックス 34">
            <a:extLst>
              <a:ext uri="{FF2B5EF4-FFF2-40B4-BE49-F238E27FC236}">
                <a16:creationId xmlns:a16="http://schemas.microsoft.com/office/drawing/2014/main" id="{2E8F2192-C5A5-EE4C-9E99-911DD3A736F8}"/>
              </a:ext>
            </a:extLst>
          </p:cNvPr>
          <p:cNvSpPr txBox="1"/>
          <p:nvPr/>
        </p:nvSpPr>
        <p:spPr>
          <a:xfrm>
            <a:off x="10025744" y="4854746"/>
            <a:ext cx="1860218" cy="261610"/>
          </a:xfrm>
          <a:prstGeom prst="rect">
            <a:avLst/>
          </a:prstGeom>
          <a:solidFill>
            <a:schemeClr val="bg1"/>
          </a:solidFill>
          <a:ln>
            <a:solidFill>
              <a:schemeClr val="tx1"/>
            </a:solidFill>
          </a:ln>
        </p:spPr>
        <p:txBody>
          <a:bodyPr wrap="square" rtlCol="0" anchor="t">
            <a:sp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1" lang="en-US" altLang="ja-JP" sz="1100" b="1" i="0" u="none" strike="noStrike" kern="1200" cap="none" spc="0" normalizeH="0" baseline="0" noProof="0" dirty="0">
                <a:ln>
                  <a:noFill/>
                </a:ln>
                <a:solidFill>
                  <a:prstClr val="black"/>
                </a:solidFill>
                <a:effectLst/>
                <a:uLnTx/>
                <a:uFillTx/>
                <a:latin typeface="メイリオ"/>
                <a:ea typeface="メイリオ"/>
                <a:cs typeface="+mn-cs"/>
              </a:rPr>
              <a:t>Yahoo! </a:t>
            </a:r>
            <a:r>
              <a:rPr kumimoji="1" lang="ja-JP" altLang="en-US" sz="1100" b="1" i="0" u="none" strike="noStrike" kern="1200" cap="none" spc="0" normalizeH="0" baseline="0" noProof="0">
                <a:ln>
                  <a:noFill/>
                </a:ln>
                <a:solidFill>
                  <a:prstClr val="black"/>
                </a:solidFill>
                <a:effectLst/>
                <a:uLnTx/>
                <a:uFillTx/>
                <a:latin typeface="メイリオ"/>
                <a:ea typeface="メイリオ"/>
                <a:cs typeface="+mn-cs"/>
              </a:rPr>
              <a:t>ニュース</a:t>
            </a:r>
            <a:endParaRPr kumimoji="1" lang="en-US" altLang="ja-JP" sz="1100" b="1"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37" name="テキスト ボックス 36">
            <a:extLst>
              <a:ext uri="{FF2B5EF4-FFF2-40B4-BE49-F238E27FC236}">
                <a16:creationId xmlns:a16="http://schemas.microsoft.com/office/drawing/2014/main" id="{4861937F-E8CD-714F-85F4-008435BDB040}"/>
              </a:ext>
            </a:extLst>
          </p:cNvPr>
          <p:cNvSpPr txBox="1"/>
          <p:nvPr/>
        </p:nvSpPr>
        <p:spPr>
          <a:xfrm>
            <a:off x="10068209" y="5184847"/>
            <a:ext cx="1890261" cy="338554"/>
          </a:xfrm>
          <a:prstGeom prst="rect">
            <a:avLst/>
          </a:prstGeom>
          <a:noFill/>
        </p:spPr>
        <p:txBody>
          <a:bodyPr wrap="none" rtlCol="0">
            <a:spAutoFit/>
          </a:bodyPr>
          <a:lstStyle/>
          <a:p>
            <a:pPr algn="l"/>
            <a:r>
              <a:rPr kumimoji="1" lang="en-US" altLang="ja-JP" sz="800" dirty="0"/>
              <a:t>Yahoo!</a:t>
            </a:r>
            <a:r>
              <a:rPr lang="ja-JP" altLang="en-US" sz="800"/>
              <a:t>ニュースに掲載されている</a:t>
            </a:r>
            <a:endParaRPr lang="en-US" altLang="ja-JP" sz="800" dirty="0"/>
          </a:p>
          <a:p>
            <a:pPr algn="l"/>
            <a:r>
              <a:rPr kumimoji="1" lang="en-US" altLang="ja-JP" sz="800" dirty="0"/>
              <a:t>SDGs</a:t>
            </a:r>
            <a:r>
              <a:rPr kumimoji="1" lang="ja-JP" altLang="en-US" sz="800"/>
              <a:t>関連記事から誘導。（不定期）</a:t>
            </a:r>
            <a:endParaRPr kumimoji="1" lang="en-US" altLang="ja-JP" sz="800" dirty="0"/>
          </a:p>
        </p:txBody>
      </p:sp>
      <p:sp>
        <p:nvSpPr>
          <p:cNvPr id="29" name="タイトル 1">
            <a:extLst>
              <a:ext uri="{FF2B5EF4-FFF2-40B4-BE49-F238E27FC236}">
                <a16:creationId xmlns:a16="http://schemas.microsoft.com/office/drawing/2014/main" id="{BB26055B-A7B8-2849-84F6-887152F096BC}"/>
              </a:ext>
            </a:extLst>
          </p:cNvPr>
          <p:cNvSpPr txBox="1">
            <a:spLocks/>
          </p:cNvSpPr>
          <p:nvPr/>
        </p:nvSpPr>
        <p:spPr>
          <a:xfrm>
            <a:off x="386373" y="291972"/>
            <a:ext cx="9837401" cy="432048"/>
          </a:xfrm>
          <a:prstGeom prst="rect">
            <a:avLst/>
          </a:prstGeom>
        </p:spPr>
        <p:txBody>
          <a:bodyPr vert="horz" lIns="91440" tIns="45720" rIns="91440" bIns="45720" rtlCol="0" anchor="ctr">
            <a:normAutofit/>
          </a:bodyPr>
          <a:lstStyle>
            <a:lvl1pPr algn="l" defTabSz="914423" rtl="0" eaLnBrk="1" latinLnBrk="0" hangingPunct="1">
              <a:spcBef>
                <a:spcPct val="0"/>
              </a:spcBef>
              <a:buNone/>
              <a:defRPr kumimoji="1" sz="2800" kern="1200">
                <a:solidFill>
                  <a:schemeClr val="tx1"/>
                </a:solidFill>
                <a:latin typeface="+mj-lt"/>
                <a:ea typeface="+mj-ea"/>
                <a:cs typeface="+mj-cs"/>
              </a:defRPr>
            </a:lvl1pPr>
          </a:lstStyle>
          <a:p>
            <a:r>
              <a:rPr lang="en-US" altLang="ja-JP" sz="2000" dirty="0"/>
              <a:t>Yahoo! JAPAN SDGs</a:t>
            </a:r>
            <a:r>
              <a:rPr lang="ja-JP" altLang="en-US" sz="2000" dirty="0"/>
              <a:t>　全体構造</a:t>
            </a:r>
          </a:p>
        </p:txBody>
      </p:sp>
      <p:pic>
        <p:nvPicPr>
          <p:cNvPr id="4" name="図 3">
            <a:extLst>
              <a:ext uri="{FF2B5EF4-FFF2-40B4-BE49-F238E27FC236}">
                <a16:creationId xmlns:a16="http://schemas.microsoft.com/office/drawing/2014/main" id="{51471125-63AF-8742-A6A6-E91CDB18528A}"/>
              </a:ext>
            </a:extLst>
          </p:cNvPr>
          <p:cNvPicPr>
            <a:picLocks noChangeAspect="1"/>
          </p:cNvPicPr>
          <p:nvPr/>
        </p:nvPicPr>
        <p:blipFill rotWithShape="1">
          <a:blip r:embed="rId8"/>
          <a:srcRect t="-1995" r="15249" b="-3920"/>
          <a:stretch/>
        </p:blipFill>
        <p:spPr>
          <a:xfrm>
            <a:off x="5080826" y="5523400"/>
            <a:ext cx="618001" cy="632875"/>
          </a:xfrm>
          <a:prstGeom prst="rect">
            <a:avLst/>
          </a:prstGeom>
          <a:ln>
            <a:solidFill>
              <a:schemeClr val="bg2"/>
            </a:solidFill>
          </a:ln>
        </p:spPr>
      </p:pic>
      <p:sp>
        <p:nvSpPr>
          <p:cNvPr id="6" name="テキスト ボックス 5">
            <a:extLst>
              <a:ext uri="{FF2B5EF4-FFF2-40B4-BE49-F238E27FC236}">
                <a16:creationId xmlns:a16="http://schemas.microsoft.com/office/drawing/2014/main" id="{F8E1F22C-4DB2-4549-A2DD-2E89BBF77269}"/>
              </a:ext>
            </a:extLst>
          </p:cNvPr>
          <p:cNvSpPr txBox="1"/>
          <p:nvPr/>
        </p:nvSpPr>
        <p:spPr>
          <a:xfrm>
            <a:off x="4960872" y="6195633"/>
            <a:ext cx="3308919" cy="461665"/>
          </a:xfrm>
          <a:prstGeom prst="rect">
            <a:avLst/>
          </a:prstGeom>
          <a:noFill/>
        </p:spPr>
        <p:txBody>
          <a:bodyPr wrap="none" rtlCol="0">
            <a:spAutoFit/>
          </a:bodyPr>
          <a:lstStyle/>
          <a:p>
            <a:pPr algn="l"/>
            <a:r>
              <a:rPr lang="en-US" altLang="ja-JP" sz="800" dirty="0"/>
              <a:t>Yahoo! JAPAN </a:t>
            </a:r>
            <a:r>
              <a:rPr lang="ja-JP" altLang="en-US" sz="800" dirty="0"/>
              <a:t>トップページのサービス一覧に掲載されています。</a:t>
            </a:r>
            <a:endParaRPr lang="en-US" altLang="ja-JP" sz="800" dirty="0"/>
          </a:p>
          <a:p>
            <a:pPr algn="l"/>
            <a:r>
              <a:rPr lang="ja-JP" altLang="en-US" sz="800" dirty="0"/>
              <a:t>スマートフォン版</a:t>
            </a:r>
            <a:r>
              <a:rPr lang="en-US" altLang="ja-JP" sz="800" dirty="0"/>
              <a:t>/</a:t>
            </a:r>
            <a:r>
              <a:rPr lang="ja-JP" altLang="en-US" sz="800" dirty="0"/>
              <a:t>アプリ版では、「ツールを追加」でのユーザー</a:t>
            </a:r>
            <a:endParaRPr lang="en-US" altLang="ja-JP" sz="800" dirty="0"/>
          </a:p>
          <a:p>
            <a:pPr algn="l"/>
            <a:r>
              <a:rPr lang="ja-JP" altLang="en-US" sz="800" dirty="0"/>
              <a:t>設定により、トップページ上部に</a:t>
            </a:r>
            <a:r>
              <a:rPr lang="ja-JP" altLang="en-US" sz="800"/>
              <a:t>標準表示することが可能です。</a:t>
            </a:r>
            <a:endParaRPr kumimoji="1" lang="en-US" altLang="ja-JP" sz="800" dirty="0"/>
          </a:p>
        </p:txBody>
      </p:sp>
      <p:sp>
        <p:nvSpPr>
          <p:cNvPr id="8" name="右矢印 7">
            <a:extLst>
              <a:ext uri="{FF2B5EF4-FFF2-40B4-BE49-F238E27FC236}">
                <a16:creationId xmlns:a16="http://schemas.microsoft.com/office/drawing/2014/main" id="{A6A19C10-44D8-2648-8A15-6A1C0F4255CF}"/>
              </a:ext>
            </a:extLst>
          </p:cNvPr>
          <p:cNvSpPr/>
          <p:nvPr/>
        </p:nvSpPr>
        <p:spPr>
          <a:xfrm rot="12688114">
            <a:off x="4486240" y="5339404"/>
            <a:ext cx="577747" cy="239879"/>
          </a:xfrm>
          <a:prstGeom prst="rightArrow">
            <a:avLst/>
          </a:prstGeom>
          <a:solidFill>
            <a:schemeClr val="accent5">
              <a:lumMod val="40000"/>
              <a:lumOff val="60000"/>
            </a:schemeClr>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フッター プレースホルダー 2">
            <a:extLst>
              <a:ext uri="{FF2B5EF4-FFF2-40B4-BE49-F238E27FC236}">
                <a16:creationId xmlns:a16="http://schemas.microsoft.com/office/drawing/2014/main" id="{80B09476-C388-714A-B0DC-72BF53E48942}"/>
              </a:ext>
            </a:extLst>
          </p:cNvPr>
          <p:cNvSpPr>
            <a:spLocks noGrp="1"/>
          </p:cNvSpPr>
          <p:nvPr>
            <p:ph type="ftr" sz="quarter" idx="3"/>
          </p:nvPr>
        </p:nvSpPr>
        <p:spPr>
          <a:xfrm>
            <a:off x="3171367" y="6641976"/>
            <a:ext cx="5583390" cy="216024"/>
          </a:xfrm>
        </p:spPr>
        <p:txBody>
          <a:bodyPr/>
          <a:lstStyle/>
          <a:p>
            <a:r>
              <a:rPr lang="en-US" altLang="ja-JP" dirty="0">
                <a:solidFill>
                  <a:prstClr val="black"/>
                </a:solidFill>
              </a:rPr>
              <a:t>Copyright</a:t>
            </a:r>
            <a:r>
              <a:rPr lang="ja-JP" altLang="en-US">
                <a:solidFill>
                  <a:prstClr val="black"/>
                </a:solidFill>
              </a:rPr>
              <a:t>（</a:t>
            </a:r>
            <a:r>
              <a:rPr lang="en-US" altLang="ja-JP" dirty="0">
                <a:solidFill>
                  <a:prstClr val="black"/>
                </a:solidFill>
              </a:rPr>
              <a:t>C</a:t>
            </a:r>
            <a:r>
              <a:rPr lang="ja-JP" altLang="en-US">
                <a:solidFill>
                  <a:prstClr val="black"/>
                </a:solidFill>
              </a:rPr>
              <a:t>）</a:t>
            </a:r>
            <a:r>
              <a:rPr lang="en-US" altLang="ja-JP" dirty="0">
                <a:solidFill>
                  <a:prstClr val="black"/>
                </a:solidFill>
              </a:rPr>
              <a:t>2022 Yahoo Japan Corporation. All Rights Reserved. </a:t>
            </a:r>
            <a:r>
              <a:rPr lang="ja-JP" altLang="en-US">
                <a:solidFill>
                  <a:prstClr val="black"/>
                </a:solidFill>
              </a:rPr>
              <a:t>無断引用・転載禁止</a:t>
            </a:r>
            <a:endParaRPr lang="ja-JP" altLang="en-US" dirty="0">
              <a:solidFill>
                <a:prstClr val="black"/>
              </a:solidFill>
            </a:endParaRPr>
          </a:p>
        </p:txBody>
      </p:sp>
    </p:spTree>
    <p:extLst>
      <p:ext uri="{BB962C8B-B14F-4D97-AF65-F5344CB8AC3E}">
        <p14:creationId xmlns:p14="http://schemas.microsoft.com/office/powerpoint/2010/main" val="20612815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02A35F4-135B-FD43-ABF3-F8D365B296B6}"/>
              </a:ext>
            </a:extLst>
          </p:cNvPr>
          <p:cNvSpPr>
            <a:spLocks noGrp="1"/>
          </p:cNvSpPr>
          <p:nvPr>
            <p:ph type="title"/>
          </p:nvPr>
        </p:nvSpPr>
        <p:spPr/>
        <p:txBody>
          <a:bodyPr>
            <a:normAutofit fontScale="90000"/>
          </a:bodyPr>
          <a:lstStyle/>
          <a:p>
            <a:r>
              <a:rPr lang="en-US" altLang="ja-JP" dirty="0"/>
              <a:t>2022</a:t>
            </a:r>
            <a:r>
              <a:rPr lang="ja-JP" altLang="en-US"/>
              <a:t>年度</a:t>
            </a:r>
            <a:r>
              <a:rPr lang="en-US" altLang="ja-JP" dirty="0"/>
              <a:t> SDGs</a:t>
            </a:r>
            <a:r>
              <a:rPr lang="ja-JP" altLang="en-US"/>
              <a:t>関連</a:t>
            </a:r>
            <a:r>
              <a:rPr lang="en-US" altLang="ja-JP" dirty="0"/>
              <a:t> </a:t>
            </a:r>
            <a:r>
              <a:rPr lang="ja-JP" altLang="en-US"/>
              <a:t>記念日</a:t>
            </a:r>
            <a:endParaRPr kumimoji="1" lang="ja-JP" altLang="en-US"/>
          </a:p>
        </p:txBody>
      </p:sp>
      <p:sp>
        <p:nvSpPr>
          <p:cNvPr id="3" name="フッター プレースホルダー 2">
            <a:extLst>
              <a:ext uri="{FF2B5EF4-FFF2-40B4-BE49-F238E27FC236}">
                <a16:creationId xmlns:a16="http://schemas.microsoft.com/office/drawing/2014/main" id="{E33A0C1F-33BF-484E-8916-D9F1F77C3C32}"/>
              </a:ext>
            </a:extLst>
          </p:cNvPr>
          <p:cNvSpPr>
            <a:spLocks noGrp="1"/>
          </p:cNvSpPr>
          <p:nvPr>
            <p:ph type="ftr" sz="quarter" idx="3"/>
          </p:nvPr>
        </p:nvSpPr>
        <p:spPr>
          <a:xfrm>
            <a:off x="3171367" y="6597352"/>
            <a:ext cx="5583390" cy="216024"/>
          </a:xfrm>
        </p:spPr>
        <p:txBody>
          <a:bodyPr/>
          <a:lstStyle/>
          <a:p>
            <a:r>
              <a:rPr lang="en-US" altLang="ja-JP">
                <a:solidFill>
                  <a:prstClr val="black"/>
                </a:solidFill>
              </a:rPr>
              <a:t>Copyright</a:t>
            </a:r>
            <a:r>
              <a:rPr lang="ja-JP" altLang="en-US">
                <a:solidFill>
                  <a:prstClr val="black"/>
                </a:solidFill>
              </a:rPr>
              <a:t>（</a:t>
            </a:r>
            <a:r>
              <a:rPr lang="en-US" altLang="ja-JP">
                <a:solidFill>
                  <a:prstClr val="black"/>
                </a:solidFill>
              </a:rPr>
              <a:t>C</a:t>
            </a:r>
            <a:r>
              <a:rPr lang="ja-JP" altLang="en-US">
                <a:solidFill>
                  <a:prstClr val="black"/>
                </a:solidFill>
              </a:rPr>
              <a:t>）</a:t>
            </a:r>
            <a:r>
              <a:rPr lang="en-US" altLang="ja-JP">
                <a:solidFill>
                  <a:prstClr val="black"/>
                </a:solidFill>
              </a:rPr>
              <a:t>2022 Yahoo Japan Corporation. All Rights Reserved. </a:t>
            </a:r>
            <a:r>
              <a:rPr lang="ja-JP" altLang="en-US">
                <a:solidFill>
                  <a:prstClr val="black"/>
                </a:solidFill>
              </a:rPr>
              <a:t>無断引用・転載禁止</a:t>
            </a:r>
            <a:endParaRPr lang="ja-JP" altLang="en-US" dirty="0">
              <a:solidFill>
                <a:prstClr val="black"/>
              </a:solidFill>
            </a:endParaRPr>
          </a:p>
        </p:txBody>
      </p:sp>
      <p:sp>
        <p:nvSpPr>
          <p:cNvPr id="4" name="ホームベース 3">
            <a:extLst>
              <a:ext uri="{FF2B5EF4-FFF2-40B4-BE49-F238E27FC236}">
                <a16:creationId xmlns:a16="http://schemas.microsoft.com/office/drawing/2014/main" id="{AC47C896-E350-DA44-9D1E-EB9F1644740E}"/>
              </a:ext>
            </a:extLst>
          </p:cNvPr>
          <p:cNvSpPr/>
          <p:nvPr/>
        </p:nvSpPr>
        <p:spPr>
          <a:xfrm>
            <a:off x="695400" y="1728954"/>
            <a:ext cx="11017224" cy="250886"/>
          </a:xfrm>
          <a:prstGeom prst="homePlate">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 name="テキスト ボックス 6">
            <a:extLst>
              <a:ext uri="{FF2B5EF4-FFF2-40B4-BE49-F238E27FC236}">
                <a16:creationId xmlns:a16="http://schemas.microsoft.com/office/drawing/2014/main" id="{ABFCDF06-CBA2-7C41-B70F-76D2A5221189}"/>
              </a:ext>
            </a:extLst>
          </p:cNvPr>
          <p:cNvSpPr txBox="1"/>
          <p:nvPr/>
        </p:nvSpPr>
        <p:spPr>
          <a:xfrm>
            <a:off x="3588533" y="1268760"/>
            <a:ext cx="656016" cy="307777"/>
          </a:xfrm>
          <a:prstGeom prst="rect">
            <a:avLst/>
          </a:prstGeom>
          <a:noFill/>
        </p:spPr>
        <p:txBody>
          <a:bodyPr wrap="square" rtlCol="0">
            <a:spAutoFit/>
          </a:bodyPr>
          <a:lstStyle/>
          <a:p>
            <a:pPr algn="ctr"/>
            <a:r>
              <a:rPr kumimoji="1" lang="en-US" altLang="ja-JP" sz="1400" dirty="0">
                <a:latin typeface="+mn-ea"/>
              </a:rPr>
              <a:t>11</a:t>
            </a:r>
            <a:r>
              <a:rPr kumimoji="1" lang="ja-JP" altLang="en-US" sz="1400" dirty="0">
                <a:latin typeface="+mn-ea"/>
              </a:rPr>
              <a:t>月</a:t>
            </a:r>
            <a:endParaRPr kumimoji="1" lang="ja-JP" altLang="en-US" sz="1400" b="1" dirty="0">
              <a:solidFill>
                <a:srgbClr val="C00000"/>
              </a:solidFill>
              <a:latin typeface="+mn-ea"/>
            </a:endParaRPr>
          </a:p>
        </p:txBody>
      </p:sp>
      <p:sp>
        <p:nvSpPr>
          <p:cNvPr id="8" name="楕円 49">
            <a:extLst>
              <a:ext uri="{FF2B5EF4-FFF2-40B4-BE49-F238E27FC236}">
                <a16:creationId xmlns:a16="http://schemas.microsoft.com/office/drawing/2014/main" id="{EF7EC7A5-2D52-374D-9628-236A8E5E8294}"/>
              </a:ext>
            </a:extLst>
          </p:cNvPr>
          <p:cNvSpPr/>
          <p:nvPr/>
        </p:nvSpPr>
        <p:spPr>
          <a:xfrm>
            <a:off x="3785730" y="1697403"/>
            <a:ext cx="288032" cy="288032"/>
          </a:xfrm>
          <a:prstGeom prst="ellipse">
            <a:avLst/>
          </a:prstGeom>
          <a:solidFill>
            <a:srgbClr val="C00000"/>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ボックス 8">
            <a:extLst>
              <a:ext uri="{FF2B5EF4-FFF2-40B4-BE49-F238E27FC236}">
                <a16:creationId xmlns:a16="http://schemas.microsoft.com/office/drawing/2014/main" id="{F79CDD3F-836F-904E-B0D8-BE51496AFE84}"/>
              </a:ext>
            </a:extLst>
          </p:cNvPr>
          <p:cNvSpPr txBox="1"/>
          <p:nvPr/>
        </p:nvSpPr>
        <p:spPr>
          <a:xfrm>
            <a:off x="7947452" y="1268760"/>
            <a:ext cx="656016" cy="307777"/>
          </a:xfrm>
          <a:prstGeom prst="rect">
            <a:avLst/>
          </a:prstGeom>
          <a:noFill/>
        </p:spPr>
        <p:txBody>
          <a:bodyPr wrap="square" rtlCol="0">
            <a:spAutoFit/>
          </a:bodyPr>
          <a:lstStyle/>
          <a:p>
            <a:pPr algn="ctr"/>
            <a:r>
              <a:rPr lang="en-US" altLang="ja-JP" sz="1400" dirty="0">
                <a:latin typeface="+mn-ea"/>
              </a:rPr>
              <a:t>2</a:t>
            </a:r>
            <a:r>
              <a:rPr kumimoji="1" lang="ja-JP" altLang="en-US" sz="1400" dirty="0">
                <a:latin typeface="+mn-ea"/>
              </a:rPr>
              <a:t>月</a:t>
            </a:r>
            <a:endParaRPr kumimoji="1" lang="ja-JP" altLang="en-US" sz="1400" b="1" dirty="0">
              <a:solidFill>
                <a:srgbClr val="C00000"/>
              </a:solidFill>
              <a:latin typeface="+mn-ea"/>
            </a:endParaRPr>
          </a:p>
        </p:txBody>
      </p:sp>
      <p:sp>
        <p:nvSpPr>
          <p:cNvPr id="10" name="楕円 61">
            <a:extLst>
              <a:ext uri="{FF2B5EF4-FFF2-40B4-BE49-F238E27FC236}">
                <a16:creationId xmlns:a16="http://schemas.microsoft.com/office/drawing/2014/main" id="{5A816037-76B0-474A-AA29-0D8A05BB7FB5}"/>
              </a:ext>
            </a:extLst>
          </p:cNvPr>
          <p:cNvSpPr/>
          <p:nvPr/>
        </p:nvSpPr>
        <p:spPr>
          <a:xfrm>
            <a:off x="8110719" y="1698997"/>
            <a:ext cx="288032" cy="288032"/>
          </a:xfrm>
          <a:prstGeom prst="ellipse">
            <a:avLst/>
          </a:prstGeom>
          <a:solidFill>
            <a:srgbClr val="C00000"/>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ボックス 10">
            <a:extLst>
              <a:ext uri="{FF2B5EF4-FFF2-40B4-BE49-F238E27FC236}">
                <a16:creationId xmlns:a16="http://schemas.microsoft.com/office/drawing/2014/main" id="{2A300F65-80AA-EA4F-A736-35D91919DFF1}"/>
              </a:ext>
            </a:extLst>
          </p:cNvPr>
          <p:cNvSpPr txBox="1"/>
          <p:nvPr/>
        </p:nvSpPr>
        <p:spPr>
          <a:xfrm>
            <a:off x="9400424" y="1268760"/>
            <a:ext cx="656016" cy="307777"/>
          </a:xfrm>
          <a:prstGeom prst="rect">
            <a:avLst/>
          </a:prstGeom>
          <a:noFill/>
        </p:spPr>
        <p:txBody>
          <a:bodyPr wrap="square" rtlCol="0">
            <a:spAutoFit/>
          </a:bodyPr>
          <a:lstStyle/>
          <a:p>
            <a:pPr algn="ctr"/>
            <a:r>
              <a:rPr lang="en-US" altLang="ja-JP" sz="1400" dirty="0">
                <a:latin typeface="+mn-ea"/>
              </a:rPr>
              <a:t>3</a:t>
            </a:r>
            <a:r>
              <a:rPr kumimoji="1" lang="ja-JP" altLang="en-US" sz="1400" dirty="0">
                <a:latin typeface="+mn-ea"/>
              </a:rPr>
              <a:t>月</a:t>
            </a:r>
            <a:endParaRPr kumimoji="1" lang="ja-JP" altLang="en-US" sz="1400" b="1" dirty="0">
              <a:solidFill>
                <a:srgbClr val="C00000"/>
              </a:solidFill>
              <a:latin typeface="+mn-ea"/>
            </a:endParaRPr>
          </a:p>
        </p:txBody>
      </p:sp>
      <p:sp>
        <p:nvSpPr>
          <p:cNvPr id="12" name="楕円 68">
            <a:extLst>
              <a:ext uri="{FF2B5EF4-FFF2-40B4-BE49-F238E27FC236}">
                <a16:creationId xmlns:a16="http://schemas.microsoft.com/office/drawing/2014/main" id="{5CEFEE63-3E89-F648-9A2C-7B90EE774F6E}"/>
              </a:ext>
            </a:extLst>
          </p:cNvPr>
          <p:cNvSpPr/>
          <p:nvPr/>
        </p:nvSpPr>
        <p:spPr>
          <a:xfrm>
            <a:off x="9552384" y="1698997"/>
            <a:ext cx="288032" cy="288032"/>
          </a:xfrm>
          <a:prstGeom prst="ellipse">
            <a:avLst/>
          </a:prstGeom>
          <a:solidFill>
            <a:srgbClr val="C00000"/>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楕円 49">
            <a:extLst>
              <a:ext uri="{FF2B5EF4-FFF2-40B4-BE49-F238E27FC236}">
                <a16:creationId xmlns:a16="http://schemas.microsoft.com/office/drawing/2014/main" id="{1C0B9CD2-9986-9A4B-9B73-1A9FE81A38D5}"/>
              </a:ext>
            </a:extLst>
          </p:cNvPr>
          <p:cNvSpPr/>
          <p:nvPr/>
        </p:nvSpPr>
        <p:spPr>
          <a:xfrm>
            <a:off x="5227393" y="1697403"/>
            <a:ext cx="288032" cy="288032"/>
          </a:xfrm>
          <a:prstGeom prst="ellipse">
            <a:avLst/>
          </a:prstGeom>
          <a:solidFill>
            <a:srgbClr val="C00000"/>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4" name="楕円 49">
            <a:extLst>
              <a:ext uri="{FF2B5EF4-FFF2-40B4-BE49-F238E27FC236}">
                <a16:creationId xmlns:a16="http://schemas.microsoft.com/office/drawing/2014/main" id="{029676E7-2E39-4D49-85D9-43B9FB58E866}"/>
              </a:ext>
            </a:extLst>
          </p:cNvPr>
          <p:cNvSpPr/>
          <p:nvPr/>
        </p:nvSpPr>
        <p:spPr>
          <a:xfrm>
            <a:off x="6669056" y="1700808"/>
            <a:ext cx="288032" cy="288032"/>
          </a:xfrm>
          <a:prstGeom prst="ellipse">
            <a:avLst/>
          </a:prstGeom>
          <a:solidFill>
            <a:srgbClr val="C00000"/>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楕円 45">
            <a:extLst>
              <a:ext uri="{FF2B5EF4-FFF2-40B4-BE49-F238E27FC236}">
                <a16:creationId xmlns:a16="http://schemas.microsoft.com/office/drawing/2014/main" id="{4DA32AB1-3C6C-8641-9557-8FC403FB6BC3}"/>
              </a:ext>
            </a:extLst>
          </p:cNvPr>
          <p:cNvSpPr/>
          <p:nvPr/>
        </p:nvSpPr>
        <p:spPr>
          <a:xfrm>
            <a:off x="2344067" y="1700808"/>
            <a:ext cx="288032" cy="288032"/>
          </a:xfrm>
          <a:prstGeom prst="ellipse">
            <a:avLst/>
          </a:prstGeom>
          <a:solidFill>
            <a:srgbClr val="C00000"/>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テキスト ボックス 21">
            <a:extLst>
              <a:ext uri="{FF2B5EF4-FFF2-40B4-BE49-F238E27FC236}">
                <a16:creationId xmlns:a16="http://schemas.microsoft.com/office/drawing/2014/main" id="{3F880596-F88C-3341-9098-8221094A28C6}"/>
              </a:ext>
            </a:extLst>
          </p:cNvPr>
          <p:cNvSpPr txBox="1"/>
          <p:nvPr/>
        </p:nvSpPr>
        <p:spPr>
          <a:xfrm>
            <a:off x="2135560" y="1268760"/>
            <a:ext cx="656016" cy="307777"/>
          </a:xfrm>
          <a:prstGeom prst="rect">
            <a:avLst/>
          </a:prstGeom>
          <a:noFill/>
        </p:spPr>
        <p:txBody>
          <a:bodyPr wrap="square" rtlCol="0">
            <a:spAutoFit/>
          </a:bodyPr>
          <a:lstStyle/>
          <a:p>
            <a:pPr algn="ctr"/>
            <a:r>
              <a:rPr kumimoji="1" lang="en-US" altLang="ja-JP" sz="1400" dirty="0">
                <a:latin typeface="+mn-ea"/>
              </a:rPr>
              <a:t>10</a:t>
            </a:r>
            <a:r>
              <a:rPr kumimoji="1" lang="ja-JP" altLang="en-US" sz="1400">
                <a:latin typeface="+mn-ea"/>
              </a:rPr>
              <a:t>月</a:t>
            </a:r>
            <a:endParaRPr kumimoji="1" lang="ja-JP" altLang="en-US" sz="1400" b="1" dirty="0">
              <a:solidFill>
                <a:srgbClr val="C00000"/>
              </a:solidFill>
              <a:latin typeface="+mn-ea"/>
            </a:endParaRPr>
          </a:p>
        </p:txBody>
      </p:sp>
      <p:sp>
        <p:nvSpPr>
          <p:cNvPr id="23" name="テキスト ボックス 22">
            <a:extLst>
              <a:ext uri="{FF2B5EF4-FFF2-40B4-BE49-F238E27FC236}">
                <a16:creationId xmlns:a16="http://schemas.microsoft.com/office/drawing/2014/main" id="{EDD2410B-44C0-C749-A3C2-13C685708C1C}"/>
              </a:ext>
            </a:extLst>
          </p:cNvPr>
          <p:cNvSpPr txBox="1"/>
          <p:nvPr/>
        </p:nvSpPr>
        <p:spPr>
          <a:xfrm>
            <a:off x="5041506" y="1268760"/>
            <a:ext cx="656016" cy="307777"/>
          </a:xfrm>
          <a:prstGeom prst="rect">
            <a:avLst/>
          </a:prstGeom>
          <a:noFill/>
        </p:spPr>
        <p:txBody>
          <a:bodyPr wrap="square" rtlCol="0">
            <a:spAutoFit/>
          </a:bodyPr>
          <a:lstStyle/>
          <a:p>
            <a:pPr algn="ctr"/>
            <a:r>
              <a:rPr kumimoji="1" lang="en-US" altLang="ja-JP" sz="1400" dirty="0">
                <a:latin typeface="+mn-ea"/>
              </a:rPr>
              <a:t>12</a:t>
            </a:r>
            <a:r>
              <a:rPr kumimoji="1" lang="ja-JP" altLang="en-US" sz="1400">
                <a:latin typeface="+mn-ea"/>
              </a:rPr>
              <a:t>月</a:t>
            </a:r>
            <a:endParaRPr kumimoji="1" lang="ja-JP" altLang="en-US" sz="1400" b="1" dirty="0">
              <a:solidFill>
                <a:srgbClr val="C00000"/>
              </a:solidFill>
              <a:latin typeface="+mn-ea"/>
            </a:endParaRPr>
          </a:p>
        </p:txBody>
      </p:sp>
      <p:sp>
        <p:nvSpPr>
          <p:cNvPr id="24" name="テキスト ボックス 23">
            <a:extLst>
              <a:ext uri="{FF2B5EF4-FFF2-40B4-BE49-F238E27FC236}">
                <a16:creationId xmlns:a16="http://schemas.microsoft.com/office/drawing/2014/main" id="{C3FF6ED7-1CD4-3249-8B2A-A36B2E0EEB47}"/>
              </a:ext>
            </a:extLst>
          </p:cNvPr>
          <p:cNvSpPr txBox="1"/>
          <p:nvPr/>
        </p:nvSpPr>
        <p:spPr>
          <a:xfrm>
            <a:off x="6494479" y="1268760"/>
            <a:ext cx="656016" cy="307777"/>
          </a:xfrm>
          <a:prstGeom prst="rect">
            <a:avLst/>
          </a:prstGeom>
          <a:noFill/>
        </p:spPr>
        <p:txBody>
          <a:bodyPr wrap="square" rtlCol="0">
            <a:spAutoFit/>
          </a:bodyPr>
          <a:lstStyle/>
          <a:p>
            <a:pPr algn="ctr"/>
            <a:r>
              <a:rPr kumimoji="1" lang="en-US" altLang="ja-JP" sz="1400" dirty="0">
                <a:latin typeface="+mn-ea"/>
              </a:rPr>
              <a:t>1</a:t>
            </a:r>
            <a:r>
              <a:rPr kumimoji="1" lang="ja-JP" altLang="en-US" sz="1400">
                <a:latin typeface="+mn-ea"/>
              </a:rPr>
              <a:t>月</a:t>
            </a:r>
            <a:endParaRPr kumimoji="1" lang="ja-JP" altLang="en-US" sz="1400" b="1" dirty="0">
              <a:solidFill>
                <a:srgbClr val="C00000"/>
              </a:solidFill>
              <a:latin typeface="+mn-ea"/>
            </a:endParaRPr>
          </a:p>
        </p:txBody>
      </p:sp>
      <p:sp>
        <p:nvSpPr>
          <p:cNvPr id="26" name="正方形/長方形 25">
            <a:extLst>
              <a:ext uri="{FF2B5EF4-FFF2-40B4-BE49-F238E27FC236}">
                <a16:creationId xmlns:a16="http://schemas.microsoft.com/office/drawing/2014/main" id="{9ED0D638-CAF2-F24F-AB15-05FED6368376}"/>
              </a:ext>
            </a:extLst>
          </p:cNvPr>
          <p:cNvSpPr/>
          <p:nvPr/>
        </p:nvSpPr>
        <p:spPr>
          <a:xfrm>
            <a:off x="2279576" y="2333397"/>
            <a:ext cx="801823" cy="492443"/>
          </a:xfrm>
          <a:prstGeom prst="rect">
            <a:avLst/>
          </a:prstGeom>
        </p:spPr>
        <p:txBody>
          <a:bodyPr wrap="none">
            <a:spAutoFit/>
          </a:bodyPr>
          <a:lstStyle/>
          <a:p>
            <a:r>
              <a:rPr lang="en-US" altLang="ja-JP" sz="1200" dirty="0">
                <a:latin typeface="+mn-ea"/>
              </a:rPr>
              <a:t>10</a:t>
            </a:r>
            <a:r>
              <a:rPr lang="ja-JP" altLang="en-US" sz="1200">
                <a:latin typeface="+mn-ea"/>
              </a:rPr>
              <a:t>月</a:t>
            </a:r>
            <a:endParaRPr lang="en-US" altLang="ja-JP" sz="1200" dirty="0">
              <a:latin typeface="+mn-ea"/>
            </a:endParaRPr>
          </a:p>
          <a:p>
            <a:r>
              <a:rPr lang="en-US" altLang="ja-JP" sz="1400" b="1" dirty="0">
                <a:latin typeface="+mn-ea"/>
              </a:rPr>
              <a:t>3R</a:t>
            </a:r>
            <a:r>
              <a:rPr lang="ja-JP" altLang="en-US" sz="1400" b="1">
                <a:latin typeface="+mn-ea"/>
              </a:rPr>
              <a:t>月間</a:t>
            </a:r>
            <a:endParaRPr lang="ja-JP" altLang="en-US" sz="1400" b="1" dirty="0">
              <a:solidFill>
                <a:srgbClr val="C00000"/>
              </a:solidFill>
              <a:latin typeface="+mn-ea"/>
            </a:endParaRPr>
          </a:p>
        </p:txBody>
      </p:sp>
      <p:sp>
        <p:nvSpPr>
          <p:cNvPr id="27" name="正方形/長方形 26">
            <a:extLst>
              <a:ext uri="{FF2B5EF4-FFF2-40B4-BE49-F238E27FC236}">
                <a16:creationId xmlns:a16="http://schemas.microsoft.com/office/drawing/2014/main" id="{FB9D37BE-33A5-2147-B369-917E8B0F2869}"/>
              </a:ext>
            </a:extLst>
          </p:cNvPr>
          <p:cNvSpPr/>
          <p:nvPr/>
        </p:nvSpPr>
        <p:spPr>
          <a:xfrm>
            <a:off x="2495600" y="3005017"/>
            <a:ext cx="1620957" cy="492443"/>
          </a:xfrm>
          <a:prstGeom prst="rect">
            <a:avLst/>
          </a:prstGeom>
        </p:spPr>
        <p:txBody>
          <a:bodyPr wrap="none">
            <a:spAutoFit/>
          </a:bodyPr>
          <a:lstStyle/>
          <a:p>
            <a:r>
              <a:rPr lang="en-US" altLang="ja-JP" sz="1200" dirty="0">
                <a:latin typeface="+mn-ea"/>
              </a:rPr>
              <a:t>10/11</a:t>
            </a:r>
          </a:p>
          <a:p>
            <a:r>
              <a:rPr lang="ja-JP" altLang="en-US" sz="1400" b="1">
                <a:latin typeface="+mn-ea"/>
              </a:rPr>
              <a:t>国際ガールズデー</a:t>
            </a:r>
            <a:endParaRPr lang="ja-JP" altLang="en-US" sz="1400" b="1" dirty="0">
              <a:solidFill>
                <a:srgbClr val="C00000"/>
              </a:solidFill>
              <a:latin typeface="+mn-ea"/>
            </a:endParaRPr>
          </a:p>
        </p:txBody>
      </p:sp>
      <p:sp>
        <p:nvSpPr>
          <p:cNvPr id="28" name="正方形/長方形 27">
            <a:extLst>
              <a:ext uri="{FF2B5EF4-FFF2-40B4-BE49-F238E27FC236}">
                <a16:creationId xmlns:a16="http://schemas.microsoft.com/office/drawing/2014/main" id="{99734AB4-D54B-D341-BAF0-87C50DCE77EF}"/>
              </a:ext>
            </a:extLst>
          </p:cNvPr>
          <p:cNvSpPr/>
          <p:nvPr/>
        </p:nvSpPr>
        <p:spPr>
          <a:xfrm>
            <a:off x="2450457" y="3631891"/>
            <a:ext cx="1441420" cy="492443"/>
          </a:xfrm>
          <a:prstGeom prst="rect">
            <a:avLst/>
          </a:prstGeom>
        </p:spPr>
        <p:txBody>
          <a:bodyPr wrap="none">
            <a:spAutoFit/>
          </a:bodyPr>
          <a:lstStyle/>
          <a:p>
            <a:r>
              <a:rPr lang="en-US" altLang="ja-JP" sz="1200" dirty="0">
                <a:latin typeface="+mn-ea"/>
              </a:rPr>
              <a:t>10/15</a:t>
            </a:r>
          </a:p>
          <a:p>
            <a:r>
              <a:rPr lang="ja-JP" altLang="en-US" sz="1400" b="1">
                <a:latin typeface="+mn-ea"/>
              </a:rPr>
              <a:t>世界手洗いデー</a:t>
            </a:r>
            <a:endParaRPr lang="ja-JP" altLang="en-US" sz="1400" b="1" dirty="0">
              <a:latin typeface="+mn-ea"/>
            </a:endParaRPr>
          </a:p>
        </p:txBody>
      </p:sp>
      <p:sp>
        <p:nvSpPr>
          <p:cNvPr id="29" name="正方形/長方形 28">
            <a:extLst>
              <a:ext uri="{FF2B5EF4-FFF2-40B4-BE49-F238E27FC236}">
                <a16:creationId xmlns:a16="http://schemas.microsoft.com/office/drawing/2014/main" id="{4DF59181-889B-9346-A74C-8B10B9810878}"/>
              </a:ext>
            </a:extLst>
          </p:cNvPr>
          <p:cNvSpPr/>
          <p:nvPr/>
        </p:nvSpPr>
        <p:spPr>
          <a:xfrm>
            <a:off x="2450457" y="4276415"/>
            <a:ext cx="1261884" cy="492443"/>
          </a:xfrm>
          <a:prstGeom prst="rect">
            <a:avLst/>
          </a:prstGeom>
        </p:spPr>
        <p:txBody>
          <a:bodyPr wrap="none">
            <a:spAutoFit/>
          </a:bodyPr>
          <a:lstStyle/>
          <a:p>
            <a:r>
              <a:rPr lang="en-US" altLang="ja-JP" sz="1200" dirty="0">
                <a:latin typeface="+mn-ea"/>
              </a:rPr>
              <a:t>10/16</a:t>
            </a:r>
          </a:p>
          <a:p>
            <a:r>
              <a:rPr lang="ja-JP" altLang="en-US" sz="1400" b="1">
                <a:latin typeface="+mn-ea"/>
              </a:rPr>
              <a:t>世界食料デー</a:t>
            </a:r>
            <a:endParaRPr lang="ja-JP" altLang="en-US" sz="1400" b="1" dirty="0">
              <a:latin typeface="+mn-ea"/>
            </a:endParaRPr>
          </a:p>
        </p:txBody>
      </p:sp>
      <p:sp>
        <p:nvSpPr>
          <p:cNvPr id="30" name="正方形/長方形 29">
            <a:extLst>
              <a:ext uri="{FF2B5EF4-FFF2-40B4-BE49-F238E27FC236}">
                <a16:creationId xmlns:a16="http://schemas.microsoft.com/office/drawing/2014/main" id="{62DA70CC-7168-AB4A-B03E-FAF469A7B317}"/>
              </a:ext>
            </a:extLst>
          </p:cNvPr>
          <p:cNvSpPr/>
          <p:nvPr/>
        </p:nvSpPr>
        <p:spPr>
          <a:xfrm>
            <a:off x="4140683" y="4497482"/>
            <a:ext cx="1500732" cy="492443"/>
          </a:xfrm>
          <a:prstGeom prst="rect">
            <a:avLst/>
          </a:prstGeom>
        </p:spPr>
        <p:txBody>
          <a:bodyPr wrap="none">
            <a:spAutoFit/>
          </a:bodyPr>
          <a:lstStyle/>
          <a:p>
            <a:r>
              <a:rPr lang="en-US" altLang="ja-JP" sz="1200" dirty="0">
                <a:latin typeface="+mn-ea"/>
              </a:rPr>
              <a:t>11/19</a:t>
            </a:r>
          </a:p>
          <a:p>
            <a:r>
              <a:rPr lang="ja-JP" altLang="en-US" sz="1400" b="1">
                <a:latin typeface="+mn-ea"/>
              </a:rPr>
              <a:t>世界トイレ</a:t>
            </a:r>
            <a:r>
              <a:rPr lang="en-US" altLang="ja-JP" sz="1400" b="1" dirty="0">
                <a:latin typeface="+mn-ea"/>
              </a:rPr>
              <a:t> </a:t>
            </a:r>
            <a:r>
              <a:rPr lang="ja-JP" altLang="en-US" sz="1400" b="1">
                <a:latin typeface="+mn-ea"/>
              </a:rPr>
              <a:t>デー</a:t>
            </a:r>
            <a:endParaRPr lang="ja-JP" altLang="en-US" sz="1400" b="1" dirty="0">
              <a:latin typeface="+mn-ea"/>
            </a:endParaRPr>
          </a:p>
        </p:txBody>
      </p:sp>
      <p:sp>
        <p:nvSpPr>
          <p:cNvPr id="31" name="正方形/長方形 30">
            <a:extLst>
              <a:ext uri="{FF2B5EF4-FFF2-40B4-BE49-F238E27FC236}">
                <a16:creationId xmlns:a16="http://schemas.microsoft.com/office/drawing/2014/main" id="{CC48D249-46B0-434C-BE31-FB513C4FE73A}"/>
              </a:ext>
            </a:extLst>
          </p:cNvPr>
          <p:cNvSpPr/>
          <p:nvPr/>
        </p:nvSpPr>
        <p:spPr>
          <a:xfrm>
            <a:off x="5410180" y="2930512"/>
            <a:ext cx="1261884" cy="492443"/>
          </a:xfrm>
          <a:prstGeom prst="rect">
            <a:avLst/>
          </a:prstGeom>
        </p:spPr>
        <p:txBody>
          <a:bodyPr wrap="none">
            <a:spAutoFit/>
          </a:bodyPr>
          <a:lstStyle/>
          <a:p>
            <a:r>
              <a:rPr lang="en-US" altLang="ja-JP" sz="1200" dirty="0">
                <a:latin typeface="+mn-ea"/>
              </a:rPr>
              <a:t>12/10</a:t>
            </a:r>
          </a:p>
          <a:p>
            <a:r>
              <a:rPr lang="ja-JP" altLang="en-US" sz="1400" b="1">
                <a:latin typeface="+mn-ea"/>
              </a:rPr>
              <a:t>世界人権デー</a:t>
            </a:r>
            <a:endParaRPr lang="ja-JP" altLang="en-US" sz="1400" b="1" dirty="0">
              <a:latin typeface="+mn-ea"/>
            </a:endParaRPr>
          </a:p>
        </p:txBody>
      </p:sp>
      <p:sp>
        <p:nvSpPr>
          <p:cNvPr id="32" name="正方形/長方形 31">
            <a:extLst>
              <a:ext uri="{FF2B5EF4-FFF2-40B4-BE49-F238E27FC236}">
                <a16:creationId xmlns:a16="http://schemas.microsoft.com/office/drawing/2014/main" id="{2816E7CC-665D-B34F-A7F4-297CF087DDB2}"/>
              </a:ext>
            </a:extLst>
          </p:cNvPr>
          <p:cNvSpPr/>
          <p:nvPr/>
        </p:nvSpPr>
        <p:spPr>
          <a:xfrm>
            <a:off x="5134312" y="2333397"/>
            <a:ext cx="1800493" cy="492443"/>
          </a:xfrm>
          <a:prstGeom prst="rect">
            <a:avLst/>
          </a:prstGeom>
        </p:spPr>
        <p:txBody>
          <a:bodyPr wrap="none">
            <a:spAutoFit/>
          </a:bodyPr>
          <a:lstStyle/>
          <a:p>
            <a:r>
              <a:rPr lang="en-US" altLang="ja-JP" sz="1200" dirty="0">
                <a:latin typeface="+mn-ea"/>
              </a:rPr>
              <a:t>12</a:t>
            </a:r>
            <a:r>
              <a:rPr lang="ja-JP" altLang="en-US" sz="1200">
                <a:latin typeface="+mn-ea"/>
              </a:rPr>
              <a:t>月</a:t>
            </a:r>
            <a:endParaRPr lang="en-US" altLang="ja-JP" sz="1200" dirty="0">
              <a:latin typeface="+mn-ea"/>
            </a:endParaRPr>
          </a:p>
          <a:p>
            <a:r>
              <a:rPr lang="ja-JP" altLang="en-US" sz="1400" b="1">
                <a:latin typeface="+mn-ea"/>
              </a:rPr>
              <a:t>地球温暖化防止月間</a:t>
            </a:r>
            <a:endParaRPr lang="ja-JP" altLang="en-US" sz="1400" b="1" dirty="0">
              <a:solidFill>
                <a:srgbClr val="C00000"/>
              </a:solidFill>
              <a:latin typeface="+mn-ea"/>
            </a:endParaRPr>
          </a:p>
        </p:txBody>
      </p:sp>
      <p:sp>
        <p:nvSpPr>
          <p:cNvPr id="33" name="正方形/長方形 32">
            <a:extLst>
              <a:ext uri="{FF2B5EF4-FFF2-40B4-BE49-F238E27FC236}">
                <a16:creationId xmlns:a16="http://schemas.microsoft.com/office/drawing/2014/main" id="{8544CC3A-8EF8-4C41-97DE-8EAC20468F44}"/>
              </a:ext>
            </a:extLst>
          </p:cNvPr>
          <p:cNvSpPr/>
          <p:nvPr/>
        </p:nvSpPr>
        <p:spPr>
          <a:xfrm>
            <a:off x="9685148" y="2827894"/>
            <a:ext cx="1261884" cy="492443"/>
          </a:xfrm>
          <a:prstGeom prst="rect">
            <a:avLst/>
          </a:prstGeom>
        </p:spPr>
        <p:txBody>
          <a:bodyPr wrap="none">
            <a:spAutoFit/>
          </a:bodyPr>
          <a:lstStyle/>
          <a:p>
            <a:r>
              <a:rPr lang="en-US" altLang="ja-JP" sz="1200" dirty="0">
                <a:latin typeface="+mn-ea"/>
              </a:rPr>
              <a:t>3/8</a:t>
            </a:r>
          </a:p>
          <a:p>
            <a:r>
              <a:rPr lang="ja-JP" altLang="en-US" sz="1400" b="1">
                <a:latin typeface="+mn-ea"/>
              </a:rPr>
              <a:t>国際女性デー</a:t>
            </a:r>
            <a:endParaRPr lang="ja-JP" altLang="en-US" sz="1400" b="1" dirty="0">
              <a:latin typeface="+mn-ea"/>
            </a:endParaRPr>
          </a:p>
        </p:txBody>
      </p:sp>
      <p:sp>
        <p:nvSpPr>
          <p:cNvPr id="34" name="正方形/長方形 33">
            <a:extLst>
              <a:ext uri="{FF2B5EF4-FFF2-40B4-BE49-F238E27FC236}">
                <a16:creationId xmlns:a16="http://schemas.microsoft.com/office/drawing/2014/main" id="{BEC5503B-6022-F841-9C35-ACF290084EAA}"/>
              </a:ext>
            </a:extLst>
          </p:cNvPr>
          <p:cNvSpPr/>
          <p:nvPr/>
        </p:nvSpPr>
        <p:spPr>
          <a:xfrm>
            <a:off x="9728432" y="4869160"/>
            <a:ext cx="1261884" cy="492443"/>
          </a:xfrm>
          <a:prstGeom prst="rect">
            <a:avLst/>
          </a:prstGeom>
        </p:spPr>
        <p:txBody>
          <a:bodyPr wrap="none">
            <a:spAutoFit/>
          </a:bodyPr>
          <a:lstStyle/>
          <a:p>
            <a:r>
              <a:rPr lang="en-US" altLang="ja-JP" sz="1200" dirty="0">
                <a:latin typeface="+mn-ea"/>
              </a:rPr>
              <a:t>3/21</a:t>
            </a:r>
          </a:p>
          <a:p>
            <a:r>
              <a:rPr lang="ja-JP" altLang="en-US" sz="1400" b="1">
                <a:latin typeface="+mn-ea"/>
              </a:rPr>
              <a:t>国際森林デー</a:t>
            </a:r>
            <a:endParaRPr lang="en-US" altLang="ja-JP" sz="1400" b="1" dirty="0">
              <a:latin typeface="+mn-ea"/>
            </a:endParaRPr>
          </a:p>
        </p:txBody>
      </p:sp>
      <p:sp>
        <p:nvSpPr>
          <p:cNvPr id="35" name="正方形/長方形 34">
            <a:extLst>
              <a:ext uri="{FF2B5EF4-FFF2-40B4-BE49-F238E27FC236}">
                <a16:creationId xmlns:a16="http://schemas.microsoft.com/office/drawing/2014/main" id="{55099D58-BCF4-E440-9C01-A1610051F103}"/>
              </a:ext>
            </a:extLst>
          </p:cNvPr>
          <p:cNvSpPr/>
          <p:nvPr/>
        </p:nvSpPr>
        <p:spPr>
          <a:xfrm>
            <a:off x="9728432" y="5343018"/>
            <a:ext cx="1082348" cy="492443"/>
          </a:xfrm>
          <a:prstGeom prst="rect">
            <a:avLst/>
          </a:prstGeom>
        </p:spPr>
        <p:txBody>
          <a:bodyPr wrap="none">
            <a:spAutoFit/>
          </a:bodyPr>
          <a:lstStyle/>
          <a:p>
            <a:r>
              <a:rPr lang="en-US" altLang="ja-JP" sz="1200" dirty="0">
                <a:latin typeface="+mn-ea"/>
              </a:rPr>
              <a:t>3/22</a:t>
            </a:r>
          </a:p>
          <a:p>
            <a:r>
              <a:rPr lang="ja-JP" altLang="en-US" sz="1400" b="1">
                <a:latin typeface="+mn-ea"/>
              </a:rPr>
              <a:t>世界水の日</a:t>
            </a:r>
            <a:endParaRPr lang="en-US" altLang="ja-JP" sz="1400" b="1" dirty="0">
              <a:latin typeface="+mn-ea"/>
            </a:endParaRPr>
          </a:p>
        </p:txBody>
      </p:sp>
      <p:sp>
        <p:nvSpPr>
          <p:cNvPr id="36" name="正方形/長方形 35">
            <a:extLst>
              <a:ext uri="{FF2B5EF4-FFF2-40B4-BE49-F238E27FC236}">
                <a16:creationId xmlns:a16="http://schemas.microsoft.com/office/drawing/2014/main" id="{DB06460B-9C08-4E40-898E-55366FDAD658}"/>
              </a:ext>
            </a:extLst>
          </p:cNvPr>
          <p:cNvSpPr/>
          <p:nvPr/>
        </p:nvSpPr>
        <p:spPr>
          <a:xfrm>
            <a:off x="8112224" y="2333397"/>
            <a:ext cx="1082348" cy="492443"/>
          </a:xfrm>
          <a:prstGeom prst="rect">
            <a:avLst/>
          </a:prstGeom>
        </p:spPr>
        <p:txBody>
          <a:bodyPr wrap="none">
            <a:spAutoFit/>
          </a:bodyPr>
          <a:lstStyle/>
          <a:p>
            <a:r>
              <a:rPr lang="en-US" altLang="ja-JP" sz="1200" dirty="0">
                <a:latin typeface="+mn-ea"/>
              </a:rPr>
              <a:t>2</a:t>
            </a:r>
            <a:r>
              <a:rPr lang="ja-JP" altLang="en-US" sz="1200">
                <a:latin typeface="+mn-ea"/>
              </a:rPr>
              <a:t>月</a:t>
            </a:r>
            <a:endParaRPr lang="en-US" altLang="ja-JP" sz="1200" dirty="0">
              <a:latin typeface="+mn-ea"/>
            </a:endParaRPr>
          </a:p>
          <a:p>
            <a:r>
              <a:rPr lang="ja-JP" altLang="en-US" sz="1400" b="1">
                <a:latin typeface="+mn-ea"/>
              </a:rPr>
              <a:t>省エネ月間</a:t>
            </a:r>
            <a:endParaRPr lang="ja-JP" altLang="en-US" sz="1400" b="1" dirty="0">
              <a:solidFill>
                <a:srgbClr val="C00000"/>
              </a:solidFill>
              <a:latin typeface="+mn-ea"/>
            </a:endParaRPr>
          </a:p>
        </p:txBody>
      </p:sp>
    </p:spTree>
    <p:extLst>
      <p:ext uri="{BB962C8B-B14F-4D97-AF65-F5344CB8AC3E}">
        <p14:creationId xmlns:p14="http://schemas.microsoft.com/office/powerpoint/2010/main" val="20880050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96294" y="1276411"/>
            <a:ext cx="10671484" cy="1504516"/>
          </a:xfrm>
        </p:spPr>
        <p:txBody>
          <a:bodyPr/>
          <a:lstStyle/>
          <a:p>
            <a:r>
              <a:rPr kumimoji="1" lang="en-US" altLang="ja-JP" dirty="0"/>
              <a:t>2.</a:t>
            </a:r>
            <a:r>
              <a:rPr kumimoji="1" lang="ja-JP" altLang="en-US" dirty="0"/>
              <a:t>ご協賛プラン</a:t>
            </a:r>
          </a:p>
        </p:txBody>
      </p:sp>
      <p:sp>
        <p:nvSpPr>
          <p:cNvPr id="3" name="フッター プレースホルダー 2"/>
          <p:cNvSpPr>
            <a:spLocks noGrp="1"/>
          </p:cNvSpPr>
          <p:nvPr>
            <p:ph type="ftr" sz="quarter" idx="10"/>
          </p:nvPr>
        </p:nvSpPr>
        <p:spPr/>
        <p:txBody>
          <a:bodyPr/>
          <a:lstStyle/>
          <a:p>
            <a:pPr>
              <a:defRPr/>
            </a:pPr>
            <a:r>
              <a:rPr lang="en" dirty="0"/>
              <a:t>© 2022 Yahoo Japan Corporation All rights reserved.</a:t>
            </a:r>
          </a:p>
        </p:txBody>
      </p:sp>
      <p:sp>
        <p:nvSpPr>
          <p:cNvPr id="4" name="正方形/長方形 3"/>
          <p:cNvSpPr/>
          <p:nvPr/>
        </p:nvSpPr>
        <p:spPr>
          <a:xfrm>
            <a:off x="811456" y="2365429"/>
            <a:ext cx="10441160" cy="830997"/>
          </a:xfrm>
          <a:prstGeom prst="rect">
            <a:avLst/>
          </a:prstGeom>
        </p:spPr>
        <p:txBody>
          <a:bodyPr wrap="square">
            <a:spAutoFit/>
          </a:bodyPr>
          <a:lstStyle/>
          <a:p>
            <a:r>
              <a:rPr lang="en-US" altLang="ja-JP" sz="2400" dirty="0">
                <a:latin typeface="+mn-ea"/>
              </a:rPr>
              <a:t>(1)Yahoo! JAPAN SDGs</a:t>
            </a:r>
            <a:r>
              <a:rPr lang="ja-JP" altLang="en-US" sz="2400" dirty="0">
                <a:latin typeface="+mn-ea"/>
              </a:rPr>
              <a:t>　スポンサードコンテンツ</a:t>
            </a:r>
            <a:endParaRPr lang="en-US" altLang="ja-JP" sz="2400" dirty="0">
              <a:latin typeface="+mn-ea"/>
            </a:endParaRPr>
          </a:p>
          <a:p>
            <a:r>
              <a:rPr lang="en-US" altLang="ja-JP" sz="2400" dirty="0">
                <a:latin typeface="+mn-ea"/>
              </a:rPr>
              <a:t>(2)Yahoo! JAPAN SDGs</a:t>
            </a:r>
            <a:r>
              <a:rPr lang="ja-JP" altLang="en-US" sz="2400" dirty="0">
                <a:latin typeface="+mn-ea"/>
              </a:rPr>
              <a:t>　スポンサードコンテンツ　ライト</a:t>
            </a:r>
            <a:endParaRPr lang="en-US" altLang="ja-JP" sz="2400" dirty="0">
              <a:latin typeface="+mn-ea"/>
            </a:endParaRPr>
          </a:p>
        </p:txBody>
      </p:sp>
    </p:spTree>
    <p:extLst>
      <p:ext uri="{BB962C8B-B14F-4D97-AF65-F5344CB8AC3E}">
        <p14:creationId xmlns:p14="http://schemas.microsoft.com/office/powerpoint/2010/main" val="39650119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 name="図 94">
            <a:extLst>
              <a:ext uri="{FF2B5EF4-FFF2-40B4-BE49-F238E27FC236}">
                <a16:creationId xmlns:a16="http://schemas.microsoft.com/office/drawing/2014/main" id="{36EE33B1-5D20-3A4E-BDF9-EBD550E8ABF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09949" y="2959934"/>
            <a:ext cx="2025659" cy="3264917"/>
          </a:xfrm>
          <a:prstGeom prst="rect">
            <a:avLst/>
          </a:prstGeom>
        </p:spPr>
      </p:pic>
      <p:sp>
        <p:nvSpPr>
          <p:cNvPr id="5" name="正方形/長方形 4"/>
          <p:cNvSpPr/>
          <p:nvPr/>
        </p:nvSpPr>
        <p:spPr>
          <a:xfrm>
            <a:off x="852557" y="2646195"/>
            <a:ext cx="2332690" cy="276999"/>
          </a:xfrm>
          <a:prstGeom prst="rect">
            <a:avLst/>
          </a:prstGeom>
        </p:spPr>
        <p:txBody>
          <a:bodyPr wrap="none">
            <a:spAutoFit/>
          </a:bodyPr>
          <a:lstStyle/>
          <a:p>
            <a:r>
              <a:rPr lang="ja-JP" altLang="en-US" sz="1200" dirty="0"/>
              <a:t>■</a:t>
            </a:r>
            <a:r>
              <a:rPr lang="en-US" altLang="ja-JP" sz="1200" dirty="0"/>
              <a:t>SDGs</a:t>
            </a:r>
            <a:r>
              <a:rPr lang="ja-JP" altLang="en-US" sz="1200" dirty="0"/>
              <a:t>メディア トップページ</a:t>
            </a:r>
          </a:p>
        </p:txBody>
      </p:sp>
      <p:sp>
        <p:nvSpPr>
          <p:cNvPr id="6" name="正方形/長方形 5"/>
          <p:cNvSpPr/>
          <p:nvPr/>
        </p:nvSpPr>
        <p:spPr bwMode="auto">
          <a:xfrm>
            <a:off x="6672064" y="1544199"/>
            <a:ext cx="3087472" cy="4884503"/>
          </a:xfrm>
          <a:prstGeom prst="rect">
            <a:avLst/>
          </a:prstGeom>
          <a:solidFill>
            <a:srgbClr val="FFE9EA"/>
          </a:solidFill>
          <a:ln w="12700"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7" name="正方形/長方形 6"/>
          <p:cNvSpPr/>
          <p:nvPr/>
        </p:nvSpPr>
        <p:spPr>
          <a:xfrm>
            <a:off x="6912868" y="1967141"/>
            <a:ext cx="2853666" cy="276999"/>
          </a:xfrm>
          <a:prstGeom prst="rect">
            <a:avLst/>
          </a:prstGeom>
        </p:spPr>
        <p:txBody>
          <a:bodyPr wrap="none">
            <a:spAutoFit/>
          </a:bodyPr>
          <a:lstStyle/>
          <a:p>
            <a:r>
              <a:rPr lang="ja-JP" altLang="en-US" sz="1200" dirty="0"/>
              <a:t>■</a:t>
            </a:r>
            <a:r>
              <a:rPr lang="ja-JP" altLang="en-US" sz="1200"/>
              <a:t>メディア内 スポンサードコンテンツ</a:t>
            </a:r>
            <a:endParaRPr lang="en-US" altLang="ja-JP" sz="1200" dirty="0"/>
          </a:p>
        </p:txBody>
      </p:sp>
      <p:sp>
        <p:nvSpPr>
          <p:cNvPr id="19" name="正方形/長方形 18"/>
          <p:cNvSpPr/>
          <p:nvPr/>
        </p:nvSpPr>
        <p:spPr>
          <a:xfrm>
            <a:off x="7539096" y="5600273"/>
            <a:ext cx="492443" cy="276999"/>
          </a:xfrm>
          <a:prstGeom prst="rect">
            <a:avLst/>
          </a:prstGeom>
        </p:spPr>
        <p:txBody>
          <a:bodyPr wrap="none">
            <a:spAutoFit/>
          </a:bodyPr>
          <a:lstStyle/>
          <a:p>
            <a:r>
              <a:rPr lang="ja-JP" altLang="en-US" sz="1200"/>
              <a:t>・・</a:t>
            </a:r>
            <a:endParaRPr lang="en-US" altLang="ja-JP" sz="1200" dirty="0"/>
          </a:p>
        </p:txBody>
      </p:sp>
      <p:sp>
        <p:nvSpPr>
          <p:cNvPr id="21" name="正方形/長方形 20"/>
          <p:cNvSpPr/>
          <p:nvPr/>
        </p:nvSpPr>
        <p:spPr bwMode="auto">
          <a:xfrm>
            <a:off x="7371897" y="976734"/>
            <a:ext cx="1676936" cy="359056"/>
          </a:xfrm>
          <a:prstGeom prst="rect">
            <a:avLst/>
          </a:prstGeom>
          <a:solidFill>
            <a:schemeClr val="tx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22" name="正方形/長方形 21"/>
          <p:cNvSpPr/>
          <p:nvPr/>
        </p:nvSpPr>
        <p:spPr>
          <a:xfrm>
            <a:off x="7369630" y="1057634"/>
            <a:ext cx="1736373" cy="261610"/>
          </a:xfrm>
          <a:prstGeom prst="rect">
            <a:avLst/>
          </a:prstGeom>
        </p:spPr>
        <p:txBody>
          <a:bodyPr wrap="none">
            <a:spAutoFit/>
          </a:bodyPr>
          <a:lstStyle/>
          <a:p>
            <a:r>
              <a:rPr lang="ja-JP" altLang="en-US" sz="1100" b="1">
                <a:solidFill>
                  <a:schemeClr val="bg1"/>
                </a:solidFill>
              </a:rPr>
              <a:t>スポンサードコンテンツ</a:t>
            </a:r>
            <a:endParaRPr lang="ja-JP" altLang="en-US" sz="1100" b="1" dirty="0">
              <a:solidFill>
                <a:schemeClr val="bg1"/>
              </a:solidFill>
            </a:endParaRPr>
          </a:p>
        </p:txBody>
      </p:sp>
      <p:sp>
        <p:nvSpPr>
          <p:cNvPr id="23" name="正方形/長方形 22"/>
          <p:cNvSpPr/>
          <p:nvPr/>
        </p:nvSpPr>
        <p:spPr bwMode="auto">
          <a:xfrm>
            <a:off x="7371897" y="1301923"/>
            <a:ext cx="1676936" cy="483736"/>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24" name="正方形/長方形 23"/>
          <p:cNvSpPr/>
          <p:nvPr/>
        </p:nvSpPr>
        <p:spPr>
          <a:xfrm>
            <a:off x="7369630" y="1335736"/>
            <a:ext cx="1664238" cy="461665"/>
          </a:xfrm>
          <a:prstGeom prst="rect">
            <a:avLst/>
          </a:prstGeom>
        </p:spPr>
        <p:txBody>
          <a:bodyPr wrap="none">
            <a:spAutoFit/>
          </a:bodyPr>
          <a:lstStyle/>
          <a:p>
            <a:r>
              <a:rPr lang="en-US" altLang="ja-JP" sz="1200" dirty="0"/>
              <a:t>SDGs</a:t>
            </a:r>
            <a:r>
              <a:rPr lang="ja-JP" altLang="en-US" sz="1200" dirty="0"/>
              <a:t>の取組みを記事</a:t>
            </a:r>
            <a:endParaRPr lang="en-US" altLang="ja-JP" sz="1200" dirty="0"/>
          </a:p>
          <a:p>
            <a:r>
              <a:rPr lang="ja-JP" altLang="en-US" sz="1200" dirty="0"/>
              <a:t>形式で独自制作</a:t>
            </a:r>
            <a:endParaRPr lang="en-US" altLang="ja-JP" sz="1200" dirty="0"/>
          </a:p>
        </p:txBody>
      </p:sp>
      <p:cxnSp>
        <p:nvCxnSpPr>
          <p:cNvPr id="25" name="直線矢印コネクタ 24"/>
          <p:cNvCxnSpPr/>
          <p:nvPr/>
        </p:nvCxnSpPr>
        <p:spPr>
          <a:xfrm>
            <a:off x="8979288" y="3998290"/>
            <a:ext cx="728520" cy="601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正方形/長方形 25"/>
          <p:cNvSpPr/>
          <p:nvPr/>
        </p:nvSpPr>
        <p:spPr bwMode="auto">
          <a:xfrm>
            <a:off x="3558200" y="1046954"/>
            <a:ext cx="2109550" cy="348001"/>
          </a:xfrm>
          <a:prstGeom prst="rect">
            <a:avLst/>
          </a:prstGeom>
          <a:solidFill>
            <a:schemeClr val="tx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400" i="0" u="none" strike="noStrike" kern="0" cap="none" spc="0" normalizeH="0" baseline="0" noProof="0" dirty="0">
              <a:ln>
                <a:noFill/>
              </a:ln>
              <a:solidFill>
                <a:schemeClr val="bg1"/>
              </a:solidFill>
              <a:effectLst/>
              <a:uLnTx/>
              <a:uFillTx/>
              <a:latin typeface="+mn-ea"/>
              <a:cs typeface="Verdana" pitchFamily="34" charset="0"/>
            </a:endParaRPr>
          </a:p>
        </p:txBody>
      </p:sp>
      <p:sp>
        <p:nvSpPr>
          <p:cNvPr id="27" name="正方形/長方形 26"/>
          <p:cNvSpPr/>
          <p:nvPr/>
        </p:nvSpPr>
        <p:spPr bwMode="auto">
          <a:xfrm>
            <a:off x="10379362" y="2494796"/>
            <a:ext cx="1427819" cy="2518380"/>
          </a:xfrm>
          <a:prstGeom prst="rect">
            <a:avLst/>
          </a:prstGeom>
          <a:solidFill>
            <a:schemeClr val="bg1">
              <a:lumMod val="85000"/>
            </a:schemeClr>
          </a:solidFill>
          <a:ln w="12700" algn="ctr">
            <a:solidFill>
              <a:schemeClr val="tx1"/>
            </a:solidFill>
            <a:prstDash val="solid"/>
            <a:miter lim="800000"/>
            <a:headEnd/>
            <a:tailEnd/>
          </a:ln>
          <a:effectLst>
            <a:outerShdw blurRad="50800" dist="38100" dir="2700000" algn="tl" rotWithShape="0">
              <a:prstClr val="black">
                <a:alpha val="40000"/>
              </a:prstClr>
            </a:outerShdw>
          </a:effectLst>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cxnSp>
        <p:nvCxnSpPr>
          <p:cNvPr id="28" name="直線矢印コネクタ 27"/>
          <p:cNvCxnSpPr/>
          <p:nvPr/>
        </p:nvCxnSpPr>
        <p:spPr>
          <a:xfrm flipV="1">
            <a:off x="2903723" y="2068718"/>
            <a:ext cx="3624325" cy="646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9" name="正方形/長方形 28"/>
          <p:cNvSpPr/>
          <p:nvPr/>
        </p:nvSpPr>
        <p:spPr>
          <a:xfrm>
            <a:off x="10449212" y="2958891"/>
            <a:ext cx="1356462" cy="461665"/>
          </a:xfrm>
          <a:prstGeom prst="rect">
            <a:avLst/>
          </a:prstGeom>
        </p:spPr>
        <p:txBody>
          <a:bodyPr wrap="none">
            <a:spAutoFit/>
          </a:bodyPr>
          <a:lstStyle/>
          <a:p>
            <a:r>
              <a:rPr lang="ja-JP" altLang="en-US" sz="1200" dirty="0"/>
              <a:t>協賛社様サイト</a:t>
            </a:r>
            <a:endParaRPr lang="en-US" altLang="ja-JP" sz="1200" dirty="0"/>
          </a:p>
          <a:p>
            <a:r>
              <a:rPr lang="en-US" altLang="ja-JP" sz="1200" dirty="0"/>
              <a:t>SDGs</a:t>
            </a:r>
            <a:r>
              <a:rPr lang="ja-JP" altLang="en-US" sz="1200" dirty="0"/>
              <a:t>取組ページ</a:t>
            </a:r>
          </a:p>
        </p:txBody>
      </p:sp>
      <p:pic>
        <p:nvPicPr>
          <p:cNvPr id="30" name="図 2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87485" y="1141729"/>
            <a:ext cx="1158092" cy="1050320"/>
          </a:xfrm>
          <a:prstGeom prst="rect">
            <a:avLst/>
          </a:prstGeom>
        </p:spPr>
      </p:pic>
      <p:pic>
        <p:nvPicPr>
          <p:cNvPr id="31" name="図 3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149897" y="1141729"/>
            <a:ext cx="699504" cy="1050320"/>
          </a:xfrm>
          <a:prstGeom prst="rect">
            <a:avLst/>
          </a:prstGeom>
        </p:spPr>
      </p:pic>
      <p:sp>
        <p:nvSpPr>
          <p:cNvPr id="32" name="正方形/長方形 31"/>
          <p:cNvSpPr/>
          <p:nvPr/>
        </p:nvSpPr>
        <p:spPr>
          <a:xfrm>
            <a:off x="764832" y="848335"/>
            <a:ext cx="2081788" cy="276999"/>
          </a:xfrm>
          <a:prstGeom prst="rect">
            <a:avLst/>
          </a:prstGeom>
        </p:spPr>
        <p:txBody>
          <a:bodyPr wrap="none">
            <a:spAutoFit/>
          </a:bodyPr>
          <a:lstStyle/>
          <a:p>
            <a:r>
              <a:rPr lang="ja-JP" altLang="en-US" sz="1200" dirty="0"/>
              <a:t>■</a:t>
            </a:r>
            <a:r>
              <a:rPr lang="en-US" altLang="ja-JP" sz="1200" dirty="0"/>
              <a:t>Yahoo!</a:t>
            </a:r>
            <a:r>
              <a:rPr lang="ja-JP" altLang="en-US" sz="1200" dirty="0"/>
              <a:t>ディスプレイ広告</a:t>
            </a:r>
          </a:p>
        </p:txBody>
      </p:sp>
      <p:pic>
        <p:nvPicPr>
          <p:cNvPr id="33" name="図 3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515561" y="1345160"/>
            <a:ext cx="546325" cy="319575"/>
          </a:xfrm>
          <a:prstGeom prst="rect">
            <a:avLst/>
          </a:prstGeom>
        </p:spPr>
      </p:pic>
      <p:pic>
        <p:nvPicPr>
          <p:cNvPr id="34" name="図 33"/>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153505" y="1310830"/>
            <a:ext cx="694684" cy="406358"/>
          </a:xfrm>
          <a:prstGeom prst="rect">
            <a:avLst/>
          </a:prstGeom>
        </p:spPr>
      </p:pic>
      <p:sp>
        <p:nvSpPr>
          <p:cNvPr id="35" name="正方形/長方形 34"/>
          <p:cNvSpPr/>
          <p:nvPr/>
        </p:nvSpPr>
        <p:spPr>
          <a:xfrm>
            <a:off x="3688863" y="1091998"/>
            <a:ext cx="800219" cy="276999"/>
          </a:xfrm>
          <a:prstGeom prst="rect">
            <a:avLst/>
          </a:prstGeom>
        </p:spPr>
        <p:txBody>
          <a:bodyPr wrap="none">
            <a:spAutoFit/>
          </a:bodyPr>
          <a:lstStyle/>
          <a:p>
            <a:r>
              <a:rPr lang="ja-JP" altLang="en-US" sz="1200" b="1">
                <a:solidFill>
                  <a:schemeClr val="bg1"/>
                </a:solidFill>
              </a:rPr>
              <a:t>広告誘導</a:t>
            </a:r>
            <a:endParaRPr lang="ja-JP" altLang="en-US" sz="1200" b="1" dirty="0">
              <a:solidFill>
                <a:schemeClr val="bg1"/>
              </a:solidFill>
            </a:endParaRPr>
          </a:p>
        </p:txBody>
      </p:sp>
      <p:sp>
        <p:nvSpPr>
          <p:cNvPr id="36" name="正方形/長方形 35"/>
          <p:cNvSpPr/>
          <p:nvPr/>
        </p:nvSpPr>
        <p:spPr bwMode="auto">
          <a:xfrm>
            <a:off x="3558199" y="1388944"/>
            <a:ext cx="2109551" cy="586451"/>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37" name="正方形/長方形 36"/>
          <p:cNvSpPr/>
          <p:nvPr/>
        </p:nvSpPr>
        <p:spPr>
          <a:xfrm>
            <a:off x="3559481" y="1378572"/>
            <a:ext cx="2081788" cy="600164"/>
          </a:xfrm>
          <a:prstGeom prst="rect">
            <a:avLst/>
          </a:prstGeom>
        </p:spPr>
        <p:txBody>
          <a:bodyPr wrap="none">
            <a:spAutoFit/>
          </a:bodyPr>
          <a:lstStyle/>
          <a:p>
            <a:r>
              <a:rPr lang="en-US" altLang="ja-JP" sz="1200" dirty="0">
                <a:cs typeface="Meiryo UI" pitchFamily="50" charset="-128"/>
              </a:rPr>
              <a:t>Yahoo!</a:t>
            </a:r>
            <a:r>
              <a:rPr lang="ja-JP" altLang="en-US" sz="1200" dirty="0">
                <a:cs typeface="Meiryo UI" pitchFamily="50" charset="-128"/>
              </a:rPr>
              <a:t>ディスプレイ広告</a:t>
            </a:r>
            <a:r>
              <a:rPr lang="ja-JP" altLang="en-US" sz="1200" dirty="0"/>
              <a:t>を</a:t>
            </a:r>
            <a:endParaRPr lang="en-US" altLang="ja-JP" sz="1200" dirty="0"/>
          </a:p>
          <a:p>
            <a:r>
              <a:rPr lang="en-US" altLang="ja-JP" sz="1200" dirty="0"/>
              <a:t>1500</a:t>
            </a:r>
            <a:r>
              <a:rPr lang="ja-JP" altLang="en-US" sz="1200"/>
              <a:t>万円</a:t>
            </a:r>
            <a:r>
              <a:rPr lang="en-US" altLang="ja-JP" sz="1200" dirty="0"/>
              <a:t>(</a:t>
            </a:r>
            <a:r>
              <a:rPr lang="ja-JP" altLang="en-US" sz="1200"/>
              <a:t>ネット</a:t>
            </a:r>
            <a:r>
              <a:rPr lang="en-US" altLang="ja-JP" sz="1200" dirty="0"/>
              <a:t>)〜</a:t>
            </a:r>
            <a:r>
              <a:rPr lang="ja-JP" altLang="en-US" sz="1200"/>
              <a:t>分掲載</a:t>
            </a:r>
            <a:endParaRPr lang="en-US" altLang="ja-JP" sz="1200" dirty="0"/>
          </a:p>
          <a:p>
            <a:r>
              <a:rPr lang="en-US" altLang="ja-JP" sz="900" dirty="0"/>
              <a:t>※</a:t>
            </a:r>
            <a:r>
              <a:rPr lang="ja-JP" altLang="en-US" sz="900"/>
              <a:t>予約型は</a:t>
            </a:r>
            <a:r>
              <a:rPr lang="en-US" altLang="ja-JP" sz="900" dirty="0"/>
              <a:t>1,875</a:t>
            </a:r>
            <a:r>
              <a:rPr lang="ja-JP" altLang="en-US" sz="900"/>
              <a:t>万円</a:t>
            </a:r>
            <a:r>
              <a:rPr lang="en-US" altLang="ja-JP" sz="900" dirty="0"/>
              <a:t>(</a:t>
            </a:r>
            <a:r>
              <a:rPr lang="ja-JP" altLang="en-US" sz="900"/>
              <a:t>グロス）</a:t>
            </a:r>
            <a:r>
              <a:rPr lang="en-US" altLang="ja-JP" sz="900" dirty="0"/>
              <a:t>〜</a:t>
            </a:r>
            <a:endParaRPr lang="ja-JP" altLang="en-US" sz="900" dirty="0"/>
          </a:p>
        </p:txBody>
      </p:sp>
      <p:sp>
        <p:nvSpPr>
          <p:cNvPr id="39" name="正方形/長方形 38"/>
          <p:cNvSpPr/>
          <p:nvPr/>
        </p:nvSpPr>
        <p:spPr>
          <a:xfrm>
            <a:off x="3978419" y="5694900"/>
            <a:ext cx="1261884" cy="276999"/>
          </a:xfrm>
          <a:prstGeom prst="rect">
            <a:avLst/>
          </a:prstGeom>
        </p:spPr>
        <p:txBody>
          <a:bodyPr wrap="none">
            <a:spAutoFit/>
          </a:bodyPr>
          <a:lstStyle/>
          <a:p>
            <a:r>
              <a:rPr lang="ja-JP" altLang="en-US" sz="1200" b="1" dirty="0">
                <a:solidFill>
                  <a:schemeClr val="bg1"/>
                </a:solidFill>
              </a:rPr>
              <a:t>協賛メニュー②</a:t>
            </a:r>
          </a:p>
        </p:txBody>
      </p:sp>
      <p:sp>
        <p:nvSpPr>
          <p:cNvPr id="42" name="正方形/長方形 41"/>
          <p:cNvSpPr/>
          <p:nvPr/>
        </p:nvSpPr>
        <p:spPr bwMode="auto">
          <a:xfrm>
            <a:off x="3553645" y="2639902"/>
            <a:ext cx="2148801" cy="270532"/>
          </a:xfrm>
          <a:prstGeom prst="rect">
            <a:avLst/>
          </a:prstGeom>
          <a:solidFill>
            <a:schemeClr val="tx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43" name="正方形/長方形 42"/>
          <p:cNvSpPr/>
          <p:nvPr/>
        </p:nvSpPr>
        <p:spPr>
          <a:xfrm>
            <a:off x="3675238" y="2665909"/>
            <a:ext cx="954107" cy="276999"/>
          </a:xfrm>
          <a:prstGeom prst="rect">
            <a:avLst/>
          </a:prstGeom>
        </p:spPr>
        <p:txBody>
          <a:bodyPr wrap="none">
            <a:spAutoFit/>
          </a:bodyPr>
          <a:lstStyle/>
          <a:p>
            <a:r>
              <a:rPr lang="ja-JP" altLang="en-US" sz="1200" b="1">
                <a:solidFill>
                  <a:schemeClr val="bg1"/>
                </a:solidFill>
              </a:rPr>
              <a:t>編集誘導①</a:t>
            </a:r>
            <a:endParaRPr lang="ja-JP" altLang="en-US" sz="1200" b="1" dirty="0">
              <a:solidFill>
                <a:schemeClr val="bg1"/>
              </a:solidFill>
            </a:endParaRPr>
          </a:p>
        </p:txBody>
      </p:sp>
      <p:sp>
        <p:nvSpPr>
          <p:cNvPr id="44" name="正方形/長方形 43"/>
          <p:cNvSpPr/>
          <p:nvPr/>
        </p:nvSpPr>
        <p:spPr bwMode="auto">
          <a:xfrm>
            <a:off x="3553646" y="2900723"/>
            <a:ext cx="2148800" cy="535692"/>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45" name="正方形/長方形 44"/>
          <p:cNvSpPr/>
          <p:nvPr/>
        </p:nvSpPr>
        <p:spPr>
          <a:xfrm>
            <a:off x="3514121" y="2962856"/>
            <a:ext cx="2060179" cy="415498"/>
          </a:xfrm>
          <a:prstGeom prst="rect">
            <a:avLst/>
          </a:prstGeom>
        </p:spPr>
        <p:txBody>
          <a:bodyPr wrap="none">
            <a:spAutoFit/>
          </a:bodyPr>
          <a:lstStyle/>
          <a:p>
            <a:r>
              <a:rPr lang="ja-JP" altLang="en-US" sz="1200" dirty="0"/>
              <a:t>トップ</a:t>
            </a:r>
            <a:endParaRPr lang="en-US" altLang="ja-JP" sz="1200" dirty="0"/>
          </a:p>
          <a:p>
            <a:r>
              <a:rPr lang="ja-JP" altLang="en-US" sz="900" dirty="0"/>
              <a:t>・大枠：</a:t>
            </a:r>
            <a:r>
              <a:rPr lang="en-US" altLang="ja-JP" sz="900" dirty="0"/>
              <a:t>3</a:t>
            </a:r>
            <a:r>
              <a:rPr lang="ja-JP" altLang="en-US" sz="900" dirty="0"/>
              <a:t>日間　・小枠：</a:t>
            </a:r>
            <a:r>
              <a:rPr lang="en-US" altLang="ja-JP" sz="900" dirty="0"/>
              <a:t>1</a:t>
            </a:r>
            <a:r>
              <a:rPr lang="ja-JP" altLang="en-US" sz="900" dirty="0"/>
              <a:t>ヶ月間　</a:t>
            </a:r>
            <a:endParaRPr lang="en-US" altLang="ja-JP" sz="900" dirty="0"/>
          </a:p>
        </p:txBody>
      </p:sp>
      <p:sp>
        <p:nvSpPr>
          <p:cNvPr id="47" name="正方形/長方形 46"/>
          <p:cNvSpPr/>
          <p:nvPr/>
        </p:nvSpPr>
        <p:spPr>
          <a:xfrm>
            <a:off x="10552396" y="3736456"/>
            <a:ext cx="1046788" cy="553998"/>
          </a:xfrm>
          <a:prstGeom prst="rect">
            <a:avLst/>
          </a:prstGeom>
        </p:spPr>
        <p:txBody>
          <a:bodyPr wrap="square">
            <a:spAutoFit/>
          </a:bodyPr>
          <a:lstStyle/>
          <a:p>
            <a:r>
              <a:rPr lang="en-US" altLang="ja-JP" sz="1000" dirty="0"/>
              <a:t>※</a:t>
            </a:r>
            <a:r>
              <a:rPr lang="ja-JP" altLang="en-US" sz="1000" dirty="0"/>
              <a:t>リンク先は</a:t>
            </a:r>
            <a:r>
              <a:rPr lang="en-US" altLang="ja-JP" sz="1000" dirty="0"/>
              <a:t>SDGs</a:t>
            </a:r>
            <a:r>
              <a:rPr lang="ja-JP" altLang="en-US" sz="1000" dirty="0"/>
              <a:t>関連ページに限定</a:t>
            </a:r>
          </a:p>
        </p:txBody>
      </p:sp>
      <p:sp>
        <p:nvSpPr>
          <p:cNvPr id="48" name="正方形/長方形 47"/>
          <p:cNvSpPr/>
          <p:nvPr/>
        </p:nvSpPr>
        <p:spPr>
          <a:xfrm>
            <a:off x="3872577" y="3824247"/>
            <a:ext cx="1261884" cy="276999"/>
          </a:xfrm>
          <a:prstGeom prst="rect">
            <a:avLst/>
          </a:prstGeom>
        </p:spPr>
        <p:txBody>
          <a:bodyPr wrap="none">
            <a:spAutoFit/>
          </a:bodyPr>
          <a:lstStyle/>
          <a:p>
            <a:r>
              <a:rPr lang="ja-JP" altLang="en-US" sz="1200" b="1" dirty="0">
                <a:solidFill>
                  <a:schemeClr val="bg1"/>
                </a:solidFill>
              </a:rPr>
              <a:t>協賛メニュー④</a:t>
            </a:r>
          </a:p>
        </p:txBody>
      </p:sp>
      <p:cxnSp>
        <p:nvCxnSpPr>
          <p:cNvPr id="49" name="直線矢印コネクタ 48"/>
          <p:cNvCxnSpPr/>
          <p:nvPr/>
        </p:nvCxnSpPr>
        <p:spPr>
          <a:xfrm>
            <a:off x="3219502" y="3648800"/>
            <a:ext cx="3308546"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2" name="正方形/長方形 51"/>
          <p:cNvSpPr/>
          <p:nvPr/>
        </p:nvSpPr>
        <p:spPr bwMode="auto">
          <a:xfrm>
            <a:off x="1403485" y="3217764"/>
            <a:ext cx="1067310" cy="788248"/>
          </a:xfrm>
          <a:prstGeom prst="rect">
            <a:avLst/>
          </a:prstGeom>
          <a:solidFill>
            <a:schemeClr val="bg1"/>
          </a:solidFill>
          <a:ln w="28575" algn="ctr">
            <a:solidFill>
              <a:srgbClr val="C00000"/>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00" b="1" i="0" u="none" strike="noStrike" kern="0" cap="none" spc="0" normalizeH="0" baseline="0" noProof="0" dirty="0">
                <a:ln>
                  <a:noFill/>
                </a:ln>
                <a:solidFill>
                  <a:schemeClr val="accent5"/>
                </a:solidFill>
                <a:effectLst/>
                <a:uLnTx/>
                <a:uFillTx/>
                <a:latin typeface="+mn-ea"/>
                <a:cs typeface="Verdana" pitchFamily="34" charset="0"/>
              </a:rPr>
              <a:t>編集</a:t>
            </a:r>
            <a:r>
              <a:rPr kumimoji="0" lang="ja-JP" altLang="en-US" sz="1000" b="1" kern="0" dirty="0">
                <a:solidFill>
                  <a:schemeClr val="accent5"/>
                </a:solidFill>
                <a:latin typeface="+mn-ea"/>
                <a:cs typeface="Verdana" pitchFamily="34" charset="0"/>
              </a:rPr>
              <a:t>誘導</a:t>
            </a:r>
            <a:endParaRPr kumimoji="0" lang="en-US" altLang="ja-JP" sz="1000" b="1" kern="0" dirty="0">
              <a:solidFill>
                <a:schemeClr val="accent5"/>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00" b="1" i="0" u="none" strike="noStrike" kern="0" cap="none" spc="0" normalizeH="0" baseline="0" noProof="0" dirty="0">
                <a:ln>
                  <a:noFill/>
                </a:ln>
                <a:solidFill>
                  <a:schemeClr val="accent5"/>
                </a:solidFill>
                <a:effectLst/>
                <a:uLnTx/>
                <a:uFillTx/>
                <a:latin typeface="+mn-ea"/>
                <a:cs typeface="Verdana" pitchFamily="34" charset="0"/>
              </a:rPr>
              <a:t>（大）</a:t>
            </a:r>
            <a:endParaRPr kumimoji="0" lang="en-US" altLang="ja-JP" sz="1000" b="1" i="0" u="none" strike="noStrike" kern="0" cap="none" spc="0" normalizeH="0" baseline="0" noProof="0" dirty="0">
              <a:ln>
                <a:noFill/>
              </a:ln>
              <a:solidFill>
                <a:schemeClr val="accent5"/>
              </a:solidFill>
              <a:effectLst/>
              <a:uLnTx/>
              <a:uFillTx/>
              <a:latin typeface="+mn-ea"/>
              <a:cs typeface="Verdana" pitchFamily="34" charset="0"/>
            </a:endParaRPr>
          </a:p>
        </p:txBody>
      </p:sp>
      <p:sp>
        <p:nvSpPr>
          <p:cNvPr id="104" name="正方形/長方形 103"/>
          <p:cNvSpPr/>
          <p:nvPr/>
        </p:nvSpPr>
        <p:spPr>
          <a:xfrm>
            <a:off x="695401" y="2437806"/>
            <a:ext cx="2475300" cy="7463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b="1" dirty="0">
                <a:solidFill>
                  <a:schemeClr val="tx1"/>
                </a:solidFill>
              </a:rPr>
              <a:t>Yahoo</a:t>
            </a:r>
            <a:r>
              <a:rPr lang="en-US" altLang="ja-JP" sz="1400" b="1" dirty="0">
                <a:solidFill>
                  <a:schemeClr val="tx1"/>
                </a:solidFill>
              </a:rPr>
              <a:t>! JAPAN</a:t>
            </a:r>
            <a:r>
              <a:rPr lang="ja-JP" altLang="en-US" sz="1400" b="1" dirty="0">
                <a:solidFill>
                  <a:schemeClr val="tx1"/>
                </a:solidFill>
              </a:rPr>
              <a:t> </a:t>
            </a:r>
            <a:r>
              <a:rPr kumimoji="1" lang="en-US" altLang="ja-JP" sz="1400" b="1" dirty="0">
                <a:solidFill>
                  <a:schemeClr val="tx1"/>
                </a:solidFill>
              </a:rPr>
              <a:t>SDGs</a:t>
            </a:r>
            <a:endParaRPr kumimoji="1" lang="ja-JP" altLang="en-US" sz="1000" b="1" dirty="0">
              <a:solidFill>
                <a:schemeClr val="tx1"/>
              </a:solidFill>
            </a:endParaRPr>
          </a:p>
        </p:txBody>
      </p:sp>
      <p:sp>
        <p:nvSpPr>
          <p:cNvPr id="105" name="正方形/長方形 104"/>
          <p:cNvSpPr/>
          <p:nvPr/>
        </p:nvSpPr>
        <p:spPr>
          <a:xfrm>
            <a:off x="813403" y="2514034"/>
            <a:ext cx="1057130" cy="261610"/>
          </a:xfrm>
          <a:prstGeom prst="rect">
            <a:avLst/>
          </a:prstGeom>
        </p:spPr>
        <p:txBody>
          <a:bodyPr wrap="square">
            <a:spAutoFit/>
          </a:bodyPr>
          <a:lstStyle/>
          <a:p>
            <a:pPr lvl="0"/>
            <a:r>
              <a:rPr kumimoji="0" lang="ja-JP" altLang="en-US" sz="1100" b="1" kern="0" dirty="0">
                <a:cs typeface="Verdana" pitchFamily="34" charset="0"/>
              </a:rPr>
              <a:t>■</a:t>
            </a:r>
            <a:r>
              <a:rPr kumimoji="0" lang="en-US" altLang="ja-JP" sz="1100" b="1" kern="0" dirty="0">
                <a:cs typeface="Verdana" pitchFamily="34" charset="0"/>
              </a:rPr>
              <a:t>PC</a:t>
            </a:r>
            <a:endParaRPr kumimoji="0" lang="ja-JP" altLang="en-US" sz="1100" b="1" kern="0" dirty="0">
              <a:cs typeface="Verdana" pitchFamily="34" charset="0"/>
            </a:endParaRPr>
          </a:p>
        </p:txBody>
      </p:sp>
      <p:sp>
        <p:nvSpPr>
          <p:cNvPr id="109" name="正方形/長方形 108"/>
          <p:cNvSpPr/>
          <p:nvPr/>
        </p:nvSpPr>
        <p:spPr>
          <a:xfrm>
            <a:off x="3445995" y="3696478"/>
            <a:ext cx="2882456" cy="545147"/>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b="1" dirty="0">
                <a:solidFill>
                  <a:schemeClr val="tx1"/>
                </a:solidFill>
              </a:rPr>
              <a:t>※</a:t>
            </a:r>
            <a:r>
              <a:rPr kumimoji="1" lang="ja-JP" altLang="en-US" sz="1100" b="1" dirty="0">
                <a:solidFill>
                  <a:schemeClr val="tx1"/>
                </a:solidFill>
              </a:rPr>
              <a:t>編集誘導</a:t>
            </a:r>
            <a:r>
              <a:rPr lang="en-US" altLang="ja-JP" sz="1100" b="1" dirty="0">
                <a:solidFill>
                  <a:schemeClr val="tx1"/>
                </a:solidFill>
              </a:rPr>
              <a:t>①②</a:t>
            </a:r>
            <a:r>
              <a:rPr lang="ja-JP" altLang="en-US" sz="1100" b="1" dirty="0">
                <a:solidFill>
                  <a:schemeClr val="tx1"/>
                </a:solidFill>
              </a:rPr>
              <a:t>は</a:t>
            </a:r>
            <a:r>
              <a:rPr kumimoji="1" lang="ja-JP" altLang="en-US" sz="1100" b="1" dirty="0">
                <a:solidFill>
                  <a:schemeClr val="tx1"/>
                </a:solidFill>
              </a:rPr>
              <a:t>スマートフォン（</a:t>
            </a:r>
            <a:r>
              <a:rPr kumimoji="1" lang="en-US" altLang="ja-JP" sz="1100" b="1" dirty="0">
                <a:solidFill>
                  <a:schemeClr val="tx1"/>
                </a:solidFill>
              </a:rPr>
              <a:t>SP</a:t>
            </a:r>
            <a:r>
              <a:rPr kumimoji="1" lang="ja-JP" altLang="en-US" sz="1100" b="1" dirty="0">
                <a:solidFill>
                  <a:schemeClr val="tx1"/>
                </a:solidFill>
              </a:rPr>
              <a:t>）版からも誘導がございます。</a:t>
            </a:r>
          </a:p>
        </p:txBody>
      </p:sp>
      <p:sp>
        <p:nvSpPr>
          <p:cNvPr id="122" name="正方形/長方形 121"/>
          <p:cNvSpPr/>
          <p:nvPr/>
        </p:nvSpPr>
        <p:spPr bwMode="auto">
          <a:xfrm>
            <a:off x="3557645" y="4269056"/>
            <a:ext cx="2148801" cy="293782"/>
          </a:xfrm>
          <a:prstGeom prst="rect">
            <a:avLst/>
          </a:prstGeom>
          <a:solidFill>
            <a:schemeClr val="tx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23" name="正方形/長方形 122"/>
          <p:cNvSpPr/>
          <p:nvPr/>
        </p:nvSpPr>
        <p:spPr>
          <a:xfrm>
            <a:off x="3688862" y="4262827"/>
            <a:ext cx="954107" cy="276999"/>
          </a:xfrm>
          <a:prstGeom prst="rect">
            <a:avLst/>
          </a:prstGeom>
        </p:spPr>
        <p:txBody>
          <a:bodyPr wrap="none">
            <a:spAutoFit/>
          </a:bodyPr>
          <a:lstStyle/>
          <a:p>
            <a:r>
              <a:rPr lang="ja-JP" altLang="en-US" sz="1200" b="1">
                <a:solidFill>
                  <a:schemeClr val="bg1"/>
                </a:solidFill>
              </a:rPr>
              <a:t>編集誘導②</a:t>
            </a:r>
            <a:endParaRPr lang="ja-JP" altLang="en-US" sz="1200" b="1" dirty="0">
              <a:solidFill>
                <a:schemeClr val="bg1"/>
              </a:solidFill>
            </a:endParaRPr>
          </a:p>
        </p:txBody>
      </p:sp>
      <p:sp>
        <p:nvSpPr>
          <p:cNvPr id="124" name="正方形/長方形 123"/>
          <p:cNvSpPr/>
          <p:nvPr/>
        </p:nvSpPr>
        <p:spPr bwMode="auto">
          <a:xfrm>
            <a:off x="3557646" y="4553126"/>
            <a:ext cx="2148800" cy="770338"/>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25" name="正方形/長方形 124"/>
          <p:cNvSpPr/>
          <p:nvPr/>
        </p:nvSpPr>
        <p:spPr>
          <a:xfrm>
            <a:off x="3560473" y="4605250"/>
            <a:ext cx="2161169" cy="692497"/>
          </a:xfrm>
          <a:prstGeom prst="rect">
            <a:avLst/>
          </a:prstGeom>
        </p:spPr>
        <p:txBody>
          <a:bodyPr wrap="none">
            <a:spAutoFit/>
          </a:bodyPr>
          <a:lstStyle/>
          <a:p>
            <a:r>
              <a:rPr lang="ja-JP" altLang="en-US" sz="1200" dirty="0"/>
              <a:t>中面（記事ページ）</a:t>
            </a:r>
            <a:endParaRPr lang="en-US" altLang="ja-JP" sz="1200" dirty="0"/>
          </a:p>
          <a:p>
            <a:r>
              <a:rPr lang="en-US" altLang="ja-JP" sz="900" dirty="0"/>
              <a:t>PC</a:t>
            </a:r>
            <a:r>
              <a:rPr lang="ja-JP" altLang="en-US" sz="900" dirty="0"/>
              <a:t>はページ上部、</a:t>
            </a:r>
            <a:r>
              <a:rPr lang="en-US" altLang="ja-JP" sz="900" dirty="0"/>
              <a:t>SP</a:t>
            </a:r>
            <a:r>
              <a:rPr lang="ja-JP" altLang="en-US" sz="900" dirty="0"/>
              <a:t>は記事下：</a:t>
            </a:r>
            <a:r>
              <a:rPr lang="en-US" altLang="ja-JP" sz="900" dirty="0"/>
              <a:t>1</a:t>
            </a:r>
            <a:r>
              <a:rPr lang="ja-JP" altLang="en-US" sz="900" dirty="0"/>
              <a:t>ヶ月</a:t>
            </a:r>
            <a:endParaRPr lang="en-US" altLang="ja-JP" sz="900" dirty="0"/>
          </a:p>
          <a:p>
            <a:r>
              <a:rPr lang="en-US" altLang="ja-JP" sz="900" dirty="0"/>
              <a:t>※</a:t>
            </a:r>
            <a:r>
              <a:rPr lang="ja-JP" altLang="en-US" sz="900" dirty="0"/>
              <a:t>同期間に複数社がご協賛の場合、</a:t>
            </a:r>
            <a:endParaRPr lang="en-US" altLang="ja-JP" sz="900" dirty="0"/>
          </a:p>
          <a:p>
            <a:r>
              <a:rPr lang="ja-JP" altLang="en-US" sz="900" dirty="0"/>
              <a:t>複数枠でローテーション掲載</a:t>
            </a:r>
            <a:endParaRPr lang="en-US" altLang="ja-JP" sz="900" dirty="0"/>
          </a:p>
        </p:txBody>
      </p:sp>
      <p:sp>
        <p:nvSpPr>
          <p:cNvPr id="126" name="正方形/長方形 125">
            <a:extLst>
              <a:ext uri="{FF2B5EF4-FFF2-40B4-BE49-F238E27FC236}">
                <a16:creationId xmlns:a16="http://schemas.microsoft.com/office/drawing/2014/main" id="{115BB2C2-C171-3444-AB79-3F1176B40EFA}"/>
              </a:ext>
            </a:extLst>
          </p:cNvPr>
          <p:cNvSpPr/>
          <p:nvPr/>
        </p:nvSpPr>
        <p:spPr bwMode="auto">
          <a:xfrm>
            <a:off x="3569534" y="5452028"/>
            <a:ext cx="2148801" cy="293782"/>
          </a:xfrm>
          <a:prstGeom prst="rect">
            <a:avLst/>
          </a:prstGeom>
          <a:solidFill>
            <a:schemeClr val="tx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27" name="正方形/長方形 126">
            <a:extLst>
              <a:ext uri="{FF2B5EF4-FFF2-40B4-BE49-F238E27FC236}">
                <a16:creationId xmlns:a16="http://schemas.microsoft.com/office/drawing/2014/main" id="{CE96063B-02B0-C842-A935-1EB8B1129925}"/>
              </a:ext>
            </a:extLst>
          </p:cNvPr>
          <p:cNvSpPr/>
          <p:nvPr/>
        </p:nvSpPr>
        <p:spPr>
          <a:xfrm>
            <a:off x="3700751" y="5445799"/>
            <a:ext cx="954107" cy="276999"/>
          </a:xfrm>
          <a:prstGeom prst="rect">
            <a:avLst/>
          </a:prstGeom>
        </p:spPr>
        <p:txBody>
          <a:bodyPr wrap="none">
            <a:spAutoFit/>
          </a:bodyPr>
          <a:lstStyle/>
          <a:p>
            <a:r>
              <a:rPr lang="ja-JP" altLang="en-US" sz="1200" b="1">
                <a:solidFill>
                  <a:schemeClr val="bg1"/>
                </a:solidFill>
              </a:rPr>
              <a:t>編集誘導</a:t>
            </a:r>
            <a:r>
              <a:rPr lang="en-US" altLang="ja-JP" sz="1200" b="1" dirty="0">
                <a:solidFill>
                  <a:schemeClr val="bg1"/>
                </a:solidFill>
              </a:rPr>
              <a:t>③</a:t>
            </a:r>
            <a:endParaRPr lang="ja-JP" altLang="en-US" sz="1200" b="1" dirty="0">
              <a:solidFill>
                <a:schemeClr val="bg1"/>
              </a:solidFill>
            </a:endParaRPr>
          </a:p>
        </p:txBody>
      </p:sp>
      <p:sp>
        <p:nvSpPr>
          <p:cNvPr id="128" name="正方形/長方形 127">
            <a:extLst>
              <a:ext uri="{FF2B5EF4-FFF2-40B4-BE49-F238E27FC236}">
                <a16:creationId xmlns:a16="http://schemas.microsoft.com/office/drawing/2014/main" id="{A6A2B75A-AAC2-A54A-A482-543B3305B09E}"/>
              </a:ext>
            </a:extLst>
          </p:cNvPr>
          <p:cNvSpPr/>
          <p:nvPr/>
        </p:nvSpPr>
        <p:spPr bwMode="auto">
          <a:xfrm>
            <a:off x="3569535" y="5736098"/>
            <a:ext cx="2148800" cy="340317"/>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29" name="正方形/長方形 128">
            <a:extLst>
              <a:ext uri="{FF2B5EF4-FFF2-40B4-BE49-F238E27FC236}">
                <a16:creationId xmlns:a16="http://schemas.microsoft.com/office/drawing/2014/main" id="{29E14B9E-AA94-EC49-B082-7962F0717420}"/>
              </a:ext>
            </a:extLst>
          </p:cNvPr>
          <p:cNvSpPr/>
          <p:nvPr/>
        </p:nvSpPr>
        <p:spPr>
          <a:xfrm>
            <a:off x="3572362" y="5788222"/>
            <a:ext cx="1261884" cy="276999"/>
          </a:xfrm>
          <a:prstGeom prst="rect">
            <a:avLst/>
          </a:prstGeom>
        </p:spPr>
        <p:txBody>
          <a:bodyPr wrap="none">
            <a:spAutoFit/>
          </a:bodyPr>
          <a:lstStyle/>
          <a:p>
            <a:r>
              <a:rPr lang="ja-JP" altLang="en-US" sz="1200" dirty="0"/>
              <a:t>メールマガジン</a:t>
            </a:r>
            <a:endParaRPr lang="en-US" altLang="ja-JP" sz="1200" dirty="0"/>
          </a:p>
        </p:txBody>
      </p:sp>
      <p:sp>
        <p:nvSpPr>
          <p:cNvPr id="96" name="タイトル 2"/>
          <p:cNvSpPr txBox="1">
            <a:spLocks/>
          </p:cNvSpPr>
          <p:nvPr/>
        </p:nvSpPr>
        <p:spPr>
          <a:xfrm>
            <a:off x="479376" y="260648"/>
            <a:ext cx="7992888" cy="432048"/>
          </a:xfrm>
          <a:prstGeom prst="rect">
            <a:avLst/>
          </a:prstGeom>
        </p:spPr>
        <p:txBody>
          <a:bodyPr vert="horz" lIns="91440" tIns="45720" rIns="91440" bIns="45720" rtlCol="0" anchor="ctr">
            <a:noAutofit/>
          </a:bodyPr>
          <a:lstStyle>
            <a:lvl1pPr algn="l" defTabSz="914423" rtl="0" eaLnBrk="1" latinLnBrk="0" hangingPunct="1">
              <a:spcBef>
                <a:spcPct val="0"/>
              </a:spcBef>
              <a:buNone/>
              <a:defRPr kumimoji="1" sz="2800" kern="1200">
                <a:solidFill>
                  <a:schemeClr val="tx1"/>
                </a:solidFill>
                <a:latin typeface="+mj-lt"/>
                <a:ea typeface="+mj-ea"/>
                <a:cs typeface="+mj-cs"/>
              </a:defRPr>
            </a:lvl1pPr>
          </a:lstStyle>
          <a:p>
            <a:r>
              <a:rPr lang="en-US" altLang="ja-JP" sz="2400" dirty="0"/>
              <a:t>(1)</a:t>
            </a:r>
            <a:r>
              <a:rPr lang="ja-JP" altLang="en-US" sz="2400" dirty="0"/>
              <a:t>スポンサードコンテンツ　全体構造</a:t>
            </a:r>
          </a:p>
        </p:txBody>
      </p:sp>
      <p:sp>
        <p:nvSpPr>
          <p:cNvPr id="41" name="正方形/長方形 40"/>
          <p:cNvSpPr/>
          <p:nvPr/>
        </p:nvSpPr>
        <p:spPr>
          <a:xfrm>
            <a:off x="34424" y="6186735"/>
            <a:ext cx="6729550" cy="461665"/>
          </a:xfrm>
          <a:prstGeom prst="rect">
            <a:avLst/>
          </a:prstGeom>
        </p:spPr>
        <p:txBody>
          <a:bodyPr wrap="square">
            <a:spAutoFit/>
          </a:bodyPr>
          <a:lstStyle/>
          <a:p>
            <a:r>
              <a:rPr lang="en-US" altLang="ja-JP" sz="800" dirty="0">
                <a:solidFill>
                  <a:prstClr val="black">
                    <a:lumMod val="75000"/>
                    <a:lumOff val="25000"/>
                  </a:prstClr>
                </a:solidFill>
                <a:latin typeface="Meiryo" panose="020B0604030504040204" pitchFamily="34" charset="-128"/>
                <a:ea typeface="Meiryo" panose="020B0604030504040204" pitchFamily="34" charset="-128"/>
              </a:rPr>
              <a:t>※</a:t>
            </a:r>
            <a:r>
              <a:rPr lang="ja-JP" altLang="en-US" sz="800" dirty="0">
                <a:solidFill>
                  <a:prstClr val="black">
                    <a:lumMod val="75000"/>
                    <a:lumOff val="25000"/>
                  </a:prstClr>
                </a:solidFill>
                <a:latin typeface="Meiryo" panose="020B0604030504040204" pitchFamily="34" charset="-128"/>
                <a:ea typeface="Meiryo" panose="020B0604030504040204" pitchFamily="34" charset="-128"/>
              </a:rPr>
              <a:t>編集</a:t>
            </a:r>
            <a:r>
              <a:rPr lang="ja-JP" altLang="en-US" sz="800" i="1" dirty="0">
                <a:solidFill>
                  <a:prstClr val="black">
                    <a:lumMod val="75000"/>
                    <a:lumOff val="25000"/>
                  </a:prstClr>
                </a:solidFill>
                <a:latin typeface="Meiryo" panose="020B0604030504040204" pitchFamily="34" charset="-128"/>
                <a:ea typeface="Meiryo" panose="020B0604030504040204" pitchFamily="34" charset="-128"/>
              </a:rPr>
              <a:t>誘導、スポンサードコンテンツとも</a:t>
            </a:r>
            <a:r>
              <a:rPr lang="ja-JP" altLang="en-US" sz="800" dirty="0">
                <a:solidFill>
                  <a:prstClr val="black">
                    <a:lumMod val="75000"/>
                    <a:lumOff val="25000"/>
                  </a:prstClr>
                </a:solidFill>
                <a:latin typeface="Meiryo" panose="020B0604030504040204" pitchFamily="34" charset="-128"/>
                <a:ea typeface="Meiryo" panose="020B0604030504040204" pitchFamily="34" charset="-128"/>
              </a:rPr>
              <a:t>「提供：協賛社名」等のクレジットが入ります。また、期間中の内容変更・更新は不可となります</a:t>
            </a:r>
            <a:endParaRPr lang="en-US" altLang="ja-JP" sz="800" dirty="0">
              <a:solidFill>
                <a:prstClr val="black">
                  <a:lumMod val="75000"/>
                  <a:lumOff val="25000"/>
                </a:prstClr>
              </a:solidFill>
              <a:latin typeface="Meiryo" panose="020B0604030504040204" pitchFamily="34" charset="-128"/>
              <a:ea typeface="Meiryo" panose="020B0604030504040204" pitchFamily="34" charset="-128"/>
            </a:endParaRPr>
          </a:p>
          <a:p>
            <a:r>
              <a:rPr lang="en-US" altLang="ja-JP" sz="800" i="1" dirty="0">
                <a:solidFill>
                  <a:prstClr val="black">
                    <a:lumMod val="75000"/>
                    <a:lumOff val="25000"/>
                  </a:prstClr>
                </a:solidFill>
                <a:latin typeface="Meiryo" panose="020B0604030504040204" pitchFamily="34" charset="-128"/>
                <a:ea typeface="Meiryo" panose="020B0604030504040204" pitchFamily="34" charset="-128"/>
              </a:rPr>
              <a:t>※</a:t>
            </a:r>
            <a:r>
              <a:rPr lang="ja-JP" altLang="en-US" sz="800" dirty="0">
                <a:solidFill>
                  <a:prstClr val="black">
                    <a:lumMod val="75000"/>
                    <a:lumOff val="25000"/>
                  </a:prstClr>
                </a:solidFill>
                <a:latin typeface="Meiryo" panose="020B0604030504040204" pitchFamily="34" charset="-128"/>
                <a:ea typeface="Meiryo" panose="020B0604030504040204" pitchFamily="34" charset="-128"/>
              </a:rPr>
              <a:t>編集誘導①、</a:t>
            </a:r>
            <a:r>
              <a:rPr lang="ja-JP" altLang="en-US" sz="800">
                <a:solidFill>
                  <a:prstClr val="black">
                    <a:lumMod val="75000"/>
                    <a:lumOff val="25000"/>
                  </a:prstClr>
                </a:solidFill>
                <a:latin typeface="Meiryo" panose="020B0604030504040204" pitchFamily="34" charset="-128"/>
                <a:ea typeface="Meiryo" panose="020B0604030504040204" pitchFamily="34" charset="-128"/>
              </a:rPr>
              <a:t>②は原則として掲載</a:t>
            </a:r>
            <a:r>
              <a:rPr lang="ja-JP" altLang="en-US" sz="800" dirty="0">
                <a:solidFill>
                  <a:prstClr val="black">
                    <a:lumMod val="75000"/>
                    <a:lumOff val="25000"/>
                  </a:prstClr>
                </a:solidFill>
                <a:latin typeface="Meiryo" panose="020B0604030504040204" pitchFamily="34" charset="-128"/>
                <a:ea typeface="Meiryo" panose="020B0604030504040204" pitchFamily="34" charset="-128"/>
              </a:rPr>
              <a:t>開始日の</a:t>
            </a:r>
            <a:r>
              <a:rPr lang="en-US" altLang="ja-JP" sz="800" dirty="0">
                <a:solidFill>
                  <a:prstClr val="black">
                    <a:lumMod val="75000"/>
                    <a:lumOff val="25000"/>
                  </a:prstClr>
                </a:solidFill>
                <a:latin typeface="Meiryo" panose="020B0604030504040204" pitchFamily="34" charset="-128"/>
                <a:ea typeface="Meiryo" panose="020B0604030504040204" pitchFamily="34" charset="-128"/>
              </a:rPr>
              <a:t>AM10</a:t>
            </a:r>
            <a:r>
              <a:rPr lang="ja-JP" altLang="en-US" sz="800" dirty="0">
                <a:solidFill>
                  <a:prstClr val="black">
                    <a:lumMod val="75000"/>
                    <a:lumOff val="25000"/>
                  </a:prstClr>
                </a:solidFill>
                <a:latin typeface="Meiryo" panose="020B0604030504040204" pitchFamily="34" charset="-128"/>
                <a:ea typeface="Meiryo" panose="020B0604030504040204" pitchFamily="34" charset="-128"/>
              </a:rPr>
              <a:t>時頃から、掲載終了日翌日の</a:t>
            </a:r>
            <a:r>
              <a:rPr lang="en-US" altLang="ja-JP" sz="800" dirty="0">
                <a:solidFill>
                  <a:prstClr val="black">
                    <a:lumMod val="75000"/>
                    <a:lumOff val="25000"/>
                  </a:prstClr>
                </a:solidFill>
                <a:latin typeface="Meiryo" panose="020B0604030504040204" pitchFamily="34" charset="-128"/>
                <a:ea typeface="Meiryo" panose="020B0604030504040204" pitchFamily="34" charset="-128"/>
              </a:rPr>
              <a:t>AM10</a:t>
            </a:r>
            <a:r>
              <a:rPr lang="ja-JP" altLang="en-US" sz="800" dirty="0">
                <a:solidFill>
                  <a:prstClr val="black">
                    <a:lumMod val="75000"/>
                    <a:lumOff val="25000"/>
                  </a:prstClr>
                </a:solidFill>
                <a:latin typeface="Meiryo" panose="020B0604030504040204" pitchFamily="34" charset="-128"/>
                <a:ea typeface="Meiryo" panose="020B0604030504040204" pitchFamily="34" charset="-128"/>
              </a:rPr>
              <a:t>時頃までの掲載となります</a:t>
            </a:r>
            <a:endParaRPr lang="en-US" altLang="ja-JP" sz="800" dirty="0">
              <a:solidFill>
                <a:prstClr val="black">
                  <a:lumMod val="75000"/>
                  <a:lumOff val="25000"/>
                </a:prstClr>
              </a:solidFill>
              <a:latin typeface="Meiryo" panose="020B0604030504040204" pitchFamily="34" charset="-128"/>
              <a:ea typeface="Meiryo" panose="020B0604030504040204" pitchFamily="34" charset="-128"/>
            </a:endParaRPr>
          </a:p>
          <a:p>
            <a:r>
              <a:rPr lang="en-US" altLang="ja-JP" sz="800" dirty="0">
                <a:solidFill>
                  <a:prstClr val="black">
                    <a:lumMod val="75000"/>
                    <a:lumOff val="25000"/>
                  </a:prstClr>
                </a:solidFill>
                <a:latin typeface="Meiryo" panose="020B0604030504040204" pitchFamily="34" charset="-128"/>
                <a:ea typeface="Meiryo" panose="020B0604030504040204" pitchFamily="34" charset="-128"/>
              </a:rPr>
              <a:t>※</a:t>
            </a:r>
            <a:r>
              <a:rPr lang="ja-JP" altLang="en-US" sz="800" dirty="0">
                <a:solidFill>
                  <a:prstClr val="black">
                    <a:lumMod val="75000"/>
                    <a:lumOff val="25000"/>
                  </a:prstClr>
                </a:solidFill>
                <a:latin typeface="Meiryo" panose="020B0604030504040204" pitchFamily="34" charset="-128"/>
                <a:ea typeface="Meiryo" panose="020B0604030504040204" pitchFamily="34" charset="-128"/>
              </a:rPr>
              <a:t>編集誘導の位置や仕様は予告なく変更させていただく場合があります</a:t>
            </a:r>
            <a:endParaRPr lang="ja-JP" altLang="en-US" sz="800" dirty="0"/>
          </a:p>
        </p:txBody>
      </p:sp>
      <p:sp>
        <p:nvSpPr>
          <p:cNvPr id="93" name="正方形/長方形 92">
            <a:extLst>
              <a:ext uri="{FF2B5EF4-FFF2-40B4-BE49-F238E27FC236}">
                <a16:creationId xmlns:a16="http://schemas.microsoft.com/office/drawing/2014/main" id="{D1508DEF-EA63-0841-AD8C-A4005DCD60B6}"/>
              </a:ext>
            </a:extLst>
          </p:cNvPr>
          <p:cNvSpPr/>
          <p:nvPr/>
        </p:nvSpPr>
        <p:spPr>
          <a:xfrm>
            <a:off x="1530131" y="1364150"/>
            <a:ext cx="533421" cy="305771"/>
          </a:xfrm>
          <a:prstGeom prst="rect">
            <a:avLst/>
          </a:prstGeom>
          <a:solidFill>
            <a:schemeClr val="accent6"/>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bg1"/>
                </a:solidFill>
              </a:rPr>
              <a:t>広告</a:t>
            </a:r>
            <a:endParaRPr kumimoji="1" lang="ja-JP" altLang="en-US" sz="1200" dirty="0">
              <a:solidFill>
                <a:schemeClr val="bg1"/>
              </a:solidFill>
            </a:endParaRPr>
          </a:p>
        </p:txBody>
      </p:sp>
      <p:sp>
        <p:nvSpPr>
          <p:cNvPr id="94" name="正方形/長方形 93">
            <a:extLst>
              <a:ext uri="{FF2B5EF4-FFF2-40B4-BE49-F238E27FC236}">
                <a16:creationId xmlns:a16="http://schemas.microsoft.com/office/drawing/2014/main" id="{4E7FC197-904C-7648-B8DF-FD77386C1FDD}"/>
              </a:ext>
            </a:extLst>
          </p:cNvPr>
          <p:cNvSpPr/>
          <p:nvPr/>
        </p:nvSpPr>
        <p:spPr>
          <a:xfrm>
            <a:off x="2168223" y="1309238"/>
            <a:ext cx="694684" cy="431471"/>
          </a:xfrm>
          <a:prstGeom prst="rect">
            <a:avLst/>
          </a:prstGeom>
          <a:solidFill>
            <a:schemeClr val="accent6"/>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bg1"/>
                </a:solidFill>
              </a:rPr>
              <a:t>広告</a:t>
            </a:r>
            <a:endParaRPr kumimoji="1" lang="ja-JP" altLang="en-US" sz="1200" dirty="0">
              <a:solidFill>
                <a:schemeClr val="bg1"/>
              </a:solidFill>
            </a:endParaRPr>
          </a:p>
        </p:txBody>
      </p:sp>
      <p:sp>
        <p:nvSpPr>
          <p:cNvPr id="97" name="正方形/長方形 96">
            <a:extLst>
              <a:ext uri="{FF2B5EF4-FFF2-40B4-BE49-F238E27FC236}">
                <a16:creationId xmlns:a16="http://schemas.microsoft.com/office/drawing/2014/main" id="{1E8D196D-253C-2846-B91A-8B3EDFADE97A}"/>
              </a:ext>
            </a:extLst>
          </p:cNvPr>
          <p:cNvSpPr/>
          <p:nvPr/>
        </p:nvSpPr>
        <p:spPr>
          <a:xfrm>
            <a:off x="2552924" y="3189493"/>
            <a:ext cx="359742" cy="72484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8" name="正方形/長方形 97">
            <a:extLst>
              <a:ext uri="{FF2B5EF4-FFF2-40B4-BE49-F238E27FC236}">
                <a16:creationId xmlns:a16="http://schemas.microsoft.com/office/drawing/2014/main" id="{E4CB1EF9-0E89-514F-AD63-A083A95439BB}"/>
              </a:ext>
            </a:extLst>
          </p:cNvPr>
          <p:cNvSpPr/>
          <p:nvPr/>
        </p:nvSpPr>
        <p:spPr>
          <a:xfrm>
            <a:off x="911424" y="3208216"/>
            <a:ext cx="359742" cy="72484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9" name="正方形/長方形 98">
            <a:extLst>
              <a:ext uri="{FF2B5EF4-FFF2-40B4-BE49-F238E27FC236}">
                <a16:creationId xmlns:a16="http://schemas.microsoft.com/office/drawing/2014/main" id="{08D531D6-1AB9-384F-A66F-DEFFBD3CFD8C}"/>
              </a:ext>
            </a:extLst>
          </p:cNvPr>
          <p:cNvSpPr/>
          <p:nvPr/>
        </p:nvSpPr>
        <p:spPr>
          <a:xfrm>
            <a:off x="1634197" y="4437112"/>
            <a:ext cx="1084655" cy="494259"/>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0" name="正方形/長方形 99">
            <a:extLst>
              <a:ext uri="{FF2B5EF4-FFF2-40B4-BE49-F238E27FC236}">
                <a16:creationId xmlns:a16="http://schemas.microsoft.com/office/drawing/2014/main" id="{23CC9435-29E6-F042-8026-4F6058988765}"/>
              </a:ext>
            </a:extLst>
          </p:cNvPr>
          <p:cNvSpPr/>
          <p:nvPr/>
        </p:nvSpPr>
        <p:spPr>
          <a:xfrm>
            <a:off x="1065240" y="5012338"/>
            <a:ext cx="1178827" cy="494259"/>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1" name="正方形/長方形 100">
            <a:extLst>
              <a:ext uri="{FF2B5EF4-FFF2-40B4-BE49-F238E27FC236}">
                <a16:creationId xmlns:a16="http://schemas.microsoft.com/office/drawing/2014/main" id="{FEFE0443-1B13-D243-9A8C-D3F47A888BA8}"/>
              </a:ext>
            </a:extLst>
          </p:cNvPr>
          <p:cNvSpPr/>
          <p:nvPr/>
        </p:nvSpPr>
        <p:spPr>
          <a:xfrm>
            <a:off x="1631842" y="5668684"/>
            <a:ext cx="1178827" cy="494259"/>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6" name="正方形/長方形 105"/>
          <p:cNvSpPr/>
          <p:nvPr/>
        </p:nvSpPr>
        <p:spPr bwMode="auto">
          <a:xfrm>
            <a:off x="1109258" y="4412332"/>
            <a:ext cx="523753" cy="520947"/>
          </a:xfrm>
          <a:prstGeom prst="rect">
            <a:avLst/>
          </a:prstGeom>
          <a:solidFill>
            <a:schemeClr val="bg1"/>
          </a:solidFill>
          <a:ln w="28575" algn="ctr">
            <a:solidFill>
              <a:srgbClr val="C00000"/>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800" b="1" kern="0" dirty="0">
                <a:solidFill>
                  <a:schemeClr val="accent5"/>
                </a:solidFill>
                <a:latin typeface="+mn-ea"/>
                <a:cs typeface="Verdana" pitchFamily="34" charset="0"/>
              </a:rPr>
              <a:t>編集</a:t>
            </a:r>
            <a:endParaRPr kumimoji="0" lang="en-US" altLang="ja-JP" sz="800" b="1" kern="0" dirty="0">
              <a:solidFill>
                <a:schemeClr val="accent5"/>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800" b="1" i="0" u="none" strike="noStrike" kern="0" cap="none" spc="0" normalizeH="0" baseline="0" noProof="0">
                <a:ln>
                  <a:noFill/>
                </a:ln>
                <a:solidFill>
                  <a:schemeClr val="accent5"/>
                </a:solidFill>
                <a:effectLst/>
                <a:uLnTx/>
                <a:uFillTx/>
                <a:latin typeface="+mn-ea"/>
                <a:cs typeface="Verdana" pitchFamily="34" charset="0"/>
              </a:rPr>
              <a:t>誘導</a:t>
            </a:r>
            <a:endParaRPr kumimoji="0" lang="en-US" altLang="ja-JP" sz="800" b="1" i="0" u="none" strike="noStrike" kern="0" cap="none" spc="0" normalizeH="0" baseline="0" noProof="0" dirty="0">
              <a:ln>
                <a:noFill/>
              </a:ln>
              <a:solidFill>
                <a:schemeClr val="accent5"/>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800" b="1" i="0" u="none" strike="noStrike" kern="0" cap="none" spc="0" normalizeH="0" baseline="0" noProof="0">
                <a:ln>
                  <a:noFill/>
                </a:ln>
                <a:solidFill>
                  <a:schemeClr val="accent5"/>
                </a:solidFill>
                <a:effectLst/>
                <a:uLnTx/>
                <a:uFillTx/>
                <a:latin typeface="+mn-ea"/>
                <a:cs typeface="Verdana" pitchFamily="34" charset="0"/>
              </a:rPr>
              <a:t>（</a:t>
            </a:r>
            <a:r>
              <a:rPr kumimoji="0" lang="ja-JP" altLang="en-US" sz="800" b="1" i="0" u="none" strike="noStrike" kern="0" cap="none" spc="0" normalizeH="0" baseline="0" noProof="0" dirty="0">
                <a:ln>
                  <a:noFill/>
                </a:ln>
                <a:solidFill>
                  <a:schemeClr val="accent5"/>
                </a:solidFill>
                <a:effectLst/>
                <a:uLnTx/>
                <a:uFillTx/>
                <a:latin typeface="+mn-ea"/>
                <a:cs typeface="Verdana" pitchFamily="34" charset="0"/>
              </a:rPr>
              <a:t>小）</a:t>
            </a:r>
            <a:endParaRPr kumimoji="0" lang="en-US" altLang="ja-JP" sz="800" b="1" i="0" u="none" strike="noStrike" kern="0" cap="none" spc="0" normalizeH="0" baseline="0" noProof="0" dirty="0">
              <a:ln>
                <a:noFill/>
              </a:ln>
              <a:solidFill>
                <a:schemeClr val="accent5"/>
              </a:solidFill>
              <a:effectLst/>
              <a:uLnTx/>
              <a:uFillTx/>
              <a:latin typeface="+mn-ea"/>
              <a:cs typeface="Verdana" pitchFamily="34" charset="0"/>
            </a:endParaRPr>
          </a:p>
        </p:txBody>
      </p:sp>
      <p:sp>
        <p:nvSpPr>
          <p:cNvPr id="102" name="正方形/長方形 101">
            <a:extLst>
              <a:ext uri="{FF2B5EF4-FFF2-40B4-BE49-F238E27FC236}">
                <a16:creationId xmlns:a16="http://schemas.microsoft.com/office/drawing/2014/main" id="{05F6323D-B3CA-8848-A37F-1CCB363DF441}"/>
              </a:ext>
            </a:extLst>
          </p:cNvPr>
          <p:cNvSpPr/>
          <p:nvPr/>
        </p:nvSpPr>
        <p:spPr bwMode="auto">
          <a:xfrm>
            <a:off x="2237384" y="5037273"/>
            <a:ext cx="523753" cy="520947"/>
          </a:xfrm>
          <a:prstGeom prst="rect">
            <a:avLst/>
          </a:prstGeom>
          <a:solidFill>
            <a:schemeClr val="bg1"/>
          </a:solidFill>
          <a:ln w="28575" algn="ctr">
            <a:solidFill>
              <a:srgbClr val="C00000"/>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800" b="1" kern="0" dirty="0">
                <a:solidFill>
                  <a:schemeClr val="accent5"/>
                </a:solidFill>
                <a:latin typeface="+mn-ea"/>
                <a:cs typeface="Verdana" pitchFamily="34" charset="0"/>
              </a:rPr>
              <a:t>編集</a:t>
            </a:r>
            <a:endParaRPr kumimoji="0" lang="en-US" altLang="ja-JP" sz="800" b="1" kern="0" dirty="0">
              <a:solidFill>
                <a:schemeClr val="accent5"/>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800" b="1" i="0" u="none" strike="noStrike" kern="0" cap="none" spc="0" normalizeH="0" baseline="0" noProof="0">
                <a:ln>
                  <a:noFill/>
                </a:ln>
                <a:solidFill>
                  <a:schemeClr val="accent5"/>
                </a:solidFill>
                <a:effectLst/>
                <a:uLnTx/>
                <a:uFillTx/>
                <a:latin typeface="+mn-ea"/>
                <a:cs typeface="Verdana" pitchFamily="34" charset="0"/>
              </a:rPr>
              <a:t>誘導</a:t>
            </a:r>
            <a:endParaRPr kumimoji="0" lang="en-US" altLang="ja-JP" sz="800" b="1" i="0" u="none" strike="noStrike" kern="0" cap="none" spc="0" normalizeH="0" baseline="0" noProof="0" dirty="0">
              <a:ln>
                <a:noFill/>
              </a:ln>
              <a:solidFill>
                <a:schemeClr val="accent5"/>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800" b="1" i="0" u="none" strike="noStrike" kern="0" cap="none" spc="0" normalizeH="0" baseline="0" noProof="0">
                <a:ln>
                  <a:noFill/>
                </a:ln>
                <a:solidFill>
                  <a:schemeClr val="accent5"/>
                </a:solidFill>
                <a:effectLst/>
                <a:uLnTx/>
                <a:uFillTx/>
                <a:latin typeface="+mn-ea"/>
                <a:cs typeface="Verdana" pitchFamily="34" charset="0"/>
              </a:rPr>
              <a:t>（</a:t>
            </a:r>
            <a:r>
              <a:rPr kumimoji="0" lang="ja-JP" altLang="en-US" sz="800" b="1" i="0" u="none" strike="noStrike" kern="0" cap="none" spc="0" normalizeH="0" baseline="0" noProof="0" dirty="0">
                <a:ln>
                  <a:noFill/>
                </a:ln>
                <a:solidFill>
                  <a:schemeClr val="accent5"/>
                </a:solidFill>
                <a:effectLst/>
                <a:uLnTx/>
                <a:uFillTx/>
                <a:latin typeface="+mn-ea"/>
                <a:cs typeface="Verdana" pitchFamily="34" charset="0"/>
              </a:rPr>
              <a:t>小）</a:t>
            </a:r>
            <a:endParaRPr kumimoji="0" lang="en-US" altLang="ja-JP" sz="800" b="1" i="0" u="none" strike="noStrike" kern="0" cap="none" spc="0" normalizeH="0" baseline="0" noProof="0" dirty="0">
              <a:ln>
                <a:noFill/>
              </a:ln>
              <a:solidFill>
                <a:schemeClr val="accent5"/>
              </a:solidFill>
              <a:effectLst/>
              <a:uLnTx/>
              <a:uFillTx/>
              <a:latin typeface="+mn-ea"/>
              <a:cs typeface="Verdana" pitchFamily="34" charset="0"/>
            </a:endParaRPr>
          </a:p>
        </p:txBody>
      </p:sp>
      <p:sp>
        <p:nvSpPr>
          <p:cNvPr id="103" name="正方形/長方形 102">
            <a:extLst>
              <a:ext uri="{FF2B5EF4-FFF2-40B4-BE49-F238E27FC236}">
                <a16:creationId xmlns:a16="http://schemas.microsoft.com/office/drawing/2014/main" id="{4DB9A607-7BAA-9C41-A97F-F2255CB97297}"/>
              </a:ext>
            </a:extLst>
          </p:cNvPr>
          <p:cNvSpPr/>
          <p:nvPr/>
        </p:nvSpPr>
        <p:spPr bwMode="auto">
          <a:xfrm>
            <a:off x="1108089" y="5663059"/>
            <a:ext cx="523753" cy="520947"/>
          </a:xfrm>
          <a:prstGeom prst="rect">
            <a:avLst/>
          </a:prstGeom>
          <a:solidFill>
            <a:schemeClr val="bg1"/>
          </a:solidFill>
          <a:ln w="28575" algn="ctr">
            <a:solidFill>
              <a:srgbClr val="C00000"/>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800" b="1" kern="0" dirty="0">
                <a:solidFill>
                  <a:schemeClr val="accent5"/>
                </a:solidFill>
                <a:latin typeface="+mn-ea"/>
                <a:cs typeface="Verdana" pitchFamily="34" charset="0"/>
              </a:rPr>
              <a:t>編集</a:t>
            </a:r>
            <a:endParaRPr kumimoji="0" lang="en-US" altLang="ja-JP" sz="800" b="1" kern="0" dirty="0">
              <a:solidFill>
                <a:schemeClr val="accent5"/>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800" b="1" i="0" u="none" strike="noStrike" kern="0" cap="none" spc="0" normalizeH="0" baseline="0" noProof="0">
                <a:ln>
                  <a:noFill/>
                </a:ln>
                <a:solidFill>
                  <a:schemeClr val="accent5"/>
                </a:solidFill>
                <a:effectLst/>
                <a:uLnTx/>
                <a:uFillTx/>
                <a:latin typeface="+mn-ea"/>
                <a:cs typeface="Verdana" pitchFamily="34" charset="0"/>
              </a:rPr>
              <a:t>誘導</a:t>
            </a:r>
            <a:endParaRPr kumimoji="0" lang="en-US" altLang="ja-JP" sz="800" b="1" i="0" u="none" strike="noStrike" kern="0" cap="none" spc="0" normalizeH="0" baseline="0" noProof="0" dirty="0">
              <a:ln>
                <a:noFill/>
              </a:ln>
              <a:solidFill>
                <a:schemeClr val="accent5"/>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800" b="1" i="0" u="none" strike="noStrike" kern="0" cap="none" spc="0" normalizeH="0" baseline="0" noProof="0">
                <a:ln>
                  <a:noFill/>
                </a:ln>
                <a:solidFill>
                  <a:schemeClr val="accent5"/>
                </a:solidFill>
                <a:effectLst/>
                <a:uLnTx/>
                <a:uFillTx/>
                <a:latin typeface="+mn-ea"/>
                <a:cs typeface="Verdana" pitchFamily="34" charset="0"/>
              </a:rPr>
              <a:t>（</a:t>
            </a:r>
            <a:r>
              <a:rPr kumimoji="0" lang="ja-JP" altLang="en-US" sz="800" b="1" i="0" u="none" strike="noStrike" kern="0" cap="none" spc="0" normalizeH="0" baseline="0" noProof="0" dirty="0">
                <a:ln>
                  <a:noFill/>
                </a:ln>
                <a:solidFill>
                  <a:schemeClr val="accent5"/>
                </a:solidFill>
                <a:effectLst/>
                <a:uLnTx/>
                <a:uFillTx/>
                <a:latin typeface="+mn-ea"/>
                <a:cs typeface="Verdana" pitchFamily="34" charset="0"/>
              </a:rPr>
              <a:t>小）</a:t>
            </a:r>
            <a:endParaRPr kumimoji="0" lang="en-US" altLang="ja-JP" sz="800" b="1" i="0" u="none" strike="noStrike" kern="0" cap="none" spc="0" normalizeH="0" baseline="0" noProof="0" dirty="0">
              <a:ln>
                <a:noFill/>
              </a:ln>
              <a:solidFill>
                <a:schemeClr val="accent5"/>
              </a:solidFill>
              <a:effectLst/>
              <a:uLnTx/>
              <a:uFillTx/>
              <a:latin typeface="+mn-ea"/>
              <a:cs typeface="Verdana" pitchFamily="34" charset="0"/>
            </a:endParaRPr>
          </a:p>
        </p:txBody>
      </p:sp>
      <p:sp>
        <p:nvSpPr>
          <p:cNvPr id="110" name="正方形/長方形 109">
            <a:extLst>
              <a:ext uri="{FF2B5EF4-FFF2-40B4-BE49-F238E27FC236}">
                <a16:creationId xmlns:a16="http://schemas.microsoft.com/office/drawing/2014/main" id="{C72FC6EE-AA43-FE4E-90F3-85F28DDD7429}"/>
              </a:ext>
            </a:extLst>
          </p:cNvPr>
          <p:cNvSpPr/>
          <p:nvPr/>
        </p:nvSpPr>
        <p:spPr>
          <a:xfrm>
            <a:off x="7412806" y="2585834"/>
            <a:ext cx="1859529" cy="3142120"/>
          </a:xfrm>
          <a:prstGeom prst="rect">
            <a:avLst/>
          </a:prstGeom>
          <a:solidFill>
            <a:srgbClr val="FFFFFF"/>
          </a:solidFill>
          <a:ln w="95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11" name="図 110">
            <a:extLst>
              <a:ext uri="{FF2B5EF4-FFF2-40B4-BE49-F238E27FC236}">
                <a16:creationId xmlns:a16="http://schemas.microsoft.com/office/drawing/2014/main" id="{0490C15F-0AF8-DF4B-AE7A-0F680F50B1C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392144" y="2492920"/>
            <a:ext cx="1854172" cy="144881"/>
          </a:xfrm>
          <a:prstGeom prst="rect">
            <a:avLst/>
          </a:prstGeom>
        </p:spPr>
      </p:pic>
      <p:pic>
        <p:nvPicPr>
          <p:cNvPr id="112" name="図 111">
            <a:extLst>
              <a:ext uri="{FF2B5EF4-FFF2-40B4-BE49-F238E27FC236}">
                <a16:creationId xmlns:a16="http://schemas.microsoft.com/office/drawing/2014/main" id="{C61AE135-3A39-5A4E-BA7D-BDB6A17BAF6C}"/>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507776" y="2700609"/>
            <a:ext cx="1081983" cy="2905049"/>
          </a:xfrm>
          <a:prstGeom prst="rect">
            <a:avLst/>
          </a:prstGeom>
        </p:spPr>
      </p:pic>
      <p:sp>
        <p:nvSpPr>
          <p:cNvPr id="113" name="正方形/長方形 112">
            <a:extLst>
              <a:ext uri="{FF2B5EF4-FFF2-40B4-BE49-F238E27FC236}">
                <a16:creationId xmlns:a16="http://schemas.microsoft.com/office/drawing/2014/main" id="{403C1520-2A1B-A044-B8DA-998F104A153E}"/>
              </a:ext>
            </a:extLst>
          </p:cNvPr>
          <p:cNvSpPr/>
          <p:nvPr/>
        </p:nvSpPr>
        <p:spPr>
          <a:xfrm>
            <a:off x="7523380" y="2689125"/>
            <a:ext cx="1086564" cy="2966361"/>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14" name="図 113">
            <a:extLst>
              <a:ext uri="{FF2B5EF4-FFF2-40B4-BE49-F238E27FC236}">
                <a16:creationId xmlns:a16="http://schemas.microsoft.com/office/drawing/2014/main" id="{8CBD205D-EFB5-BB48-9129-A1B7D844BE85}"/>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640694" y="2720907"/>
            <a:ext cx="622242" cy="2554745"/>
          </a:xfrm>
          <a:prstGeom prst="rect">
            <a:avLst/>
          </a:prstGeom>
        </p:spPr>
      </p:pic>
      <p:sp>
        <p:nvSpPr>
          <p:cNvPr id="115" name="正方形/長方形 114">
            <a:extLst>
              <a:ext uri="{FF2B5EF4-FFF2-40B4-BE49-F238E27FC236}">
                <a16:creationId xmlns:a16="http://schemas.microsoft.com/office/drawing/2014/main" id="{51A9F959-F701-A54B-B66D-838EA3001455}"/>
              </a:ext>
            </a:extLst>
          </p:cNvPr>
          <p:cNvSpPr/>
          <p:nvPr/>
        </p:nvSpPr>
        <p:spPr>
          <a:xfrm>
            <a:off x="8630606" y="2840229"/>
            <a:ext cx="563176" cy="478236"/>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6" name="正方形/長方形 115">
            <a:extLst>
              <a:ext uri="{FF2B5EF4-FFF2-40B4-BE49-F238E27FC236}">
                <a16:creationId xmlns:a16="http://schemas.microsoft.com/office/drawing/2014/main" id="{FF58E8A9-E0E0-054B-896C-62CF18C3EDCA}"/>
              </a:ext>
            </a:extLst>
          </p:cNvPr>
          <p:cNvSpPr/>
          <p:nvPr/>
        </p:nvSpPr>
        <p:spPr>
          <a:xfrm>
            <a:off x="8660875" y="3453538"/>
            <a:ext cx="563176" cy="1770138"/>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7" name="正方形/長方形 116">
            <a:extLst>
              <a:ext uri="{FF2B5EF4-FFF2-40B4-BE49-F238E27FC236}">
                <a16:creationId xmlns:a16="http://schemas.microsoft.com/office/drawing/2014/main" id="{9F4DE2DE-A387-DB4C-B2C5-38A5A0E24852}"/>
              </a:ext>
            </a:extLst>
          </p:cNvPr>
          <p:cNvSpPr/>
          <p:nvPr/>
        </p:nvSpPr>
        <p:spPr bwMode="auto">
          <a:xfrm>
            <a:off x="7541593" y="2693840"/>
            <a:ext cx="1048166" cy="2961646"/>
          </a:xfrm>
          <a:prstGeom prst="rect">
            <a:avLst/>
          </a:prstGeom>
          <a:noFill/>
          <a:ln w="28575" algn="ctr">
            <a:solidFill>
              <a:srgbClr val="C00000"/>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00" b="1" kern="0">
                <a:solidFill>
                  <a:schemeClr val="accent5"/>
                </a:solidFill>
                <a:latin typeface="+mn-ea"/>
                <a:cs typeface="Verdana" pitchFamily="34" charset="0"/>
              </a:rPr>
              <a:t>インタビュー</a:t>
            </a:r>
            <a:endParaRPr kumimoji="0" lang="en-US" altLang="ja-JP" sz="1000" b="1" kern="0" dirty="0">
              <a:solidFill>
                <a:schemeClr val="accent5"/>
              </a:solidFill>
              <a:latin typeface="+mn-ea"/>
              <a:cs typeface="Verdana" pitchFamily="34" charset="0"/>
            </a:endParaRPr>
          </a:p>
        </p:txBody>
      </p:sp>
      <p:sp>
        <p:nvSpPr>
          <p:cNvPr id="65" name="フッター プレースホルダー 2">
            <a:extLst>
              <a:ext uri="{FF2B5EF4-FFF2-40B4-BE49-F238E27FC236}">
                <a16:creationId xmlns:a16="http://schemas.microsoft.com/office/drawing/2014/main" id="{F55D68DA-36AB-7D4D-BD7C-93A95CE4E90F}"/>
              </a:ext>
            </a:extLst>
          </p:cNvPr>
          <p:cNvSpPr>
            <a:spLocks noGrp="1"/>
          </p:cNvSpPr>
          <p:nvPr>
            <p:ph type="ftr" sz="quarter" idx="3"/>
          </p:nvPr>
        </p:nvSpPr>
        <p:spPr>
          <a:xfrm>
            <a:off x="3171367" y="6641976"/>
            <a:ext cx="5583390" cy="216024"/>
          </a:xfrm>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a:solidFill>
                  <a:prstClr val="black"/>
                </a:solidFill>
              </a:rPr>
              <a:t>）</a:t>
            </a:r>
            <a:r>
              <a:rPr lang="en-US" altLang="ja-JP" dirty="0">
                <a:solidFill>
                  <a:prstClr val="black"/>
                </a:solidFill>
              </a:rPr>
              <a:t>2022 Yahoo Japan Corporation. All Rights Reserved. </a:t>
            </a:r>
            <a:r>
              <a:rPr lang="ja-JP" altLang="en-US" dirty="0">
                <a:solidFill>
                  <a:prstClr val="black"/>
                </a:solidFill>
              </a:rPr>
              <a:t>無断引用・転載禁止</a:t>
            </a:r>
          </a:p>
        </p:txBody>
      </p:sp>
    </p:spTree>
    <p:extLst>
      <p:ext uri="{BB962C8B-B14F-4D97-AF65-F5344CB8AC3E}">
        <p14:creationId xmlns:p14="http://schemas.microsoft.com/office/powerpoint/2010/main" val="20557103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1E004F2A-A9CD-8F4F-AA62-69C7B4BBADC4}"/>
              </a:ext>
            </a:extLst>
          </p:cNvPr>
          <p:cNvSpPr>
            <a:spLocks noGrp="1"/>
          </p:cNvSpPr>
          <p:nvPr>
            <p:ph type="sldNum" sz="quarter" idx="4"/>
          </p:nvPr>
        </p:nvSpPr>
        <p:spPr/>
        <p:txBody>
          <a:bodyPr/>
          <a:lstStyle/>
          <a:p>
            <a:fld id="{F9BD7636-22E7-4304-ABE2-16A3D163D5E1}" type="slidenum">
              <a:rPr lang="ja-JP" altLang="en-US" smtClean="0"/>
              <a:pPr/>
              <a:t>8</a:t>
            </a:fld>
            <a:endParaRPr lang="ja-JP" altLang="en-US"/>
          </a:p>
        </p:txBody>
      </p:sp>
      <p:graphicFrame>
        <p:nvGraphicFramePr>
          <p:cNvPr id="16" name="表 15"/>
          <p:cNvGraphicFramePr>
            <a:graphicFrameLocks noGrp="1"/>
          </p:cNvGraphicFramePr>
          <p:nvPr>
            <p:extLst>
              <p:ext uri="{D42A27DB-BD31-4B8C-83A1-F6EECF244321}">
                <p14:modId xmlns:p14="http://schemas.microsoft.com/office/powerpoint/2010/main" val="4261141597"/>
              </p:ext>
            </p:extLst>
          </p:nvPr>
        </p:nvGraphicFramePr>
        <p:xfrm>
          <a:off x="479376" y="908720"/>
          <a:ext cx="11305256" cy="5487590"/>
        </p:xfrm>
        <a:graphic>
          <a:graphicData uri="http://schemas.openxmlformats.org/drawingml/2006/table">
            <a:tbl>
              <a:tblPr firstRow="1" bandRow="1"/>
              <a:tblGrid>
                <a:gridCol w="1667988">
                  <a:extLst>
                    <a:ext uri="{9D8B030D-6E8A-4147-A177-3AD203B41FA5}">
                      <a16:colId xmlns:a16="http://schemas.microsoft.com/office/drawing/2014/main" val="20000"/>
                    </a:ext>
                  </a:extLst>
                </a:gridCol>
                <a:gridCol w="9637268">
                  <a:extLst>
                    <a:ext uri="{9D8B030D-6E8A-4147-A177-3AD203B41FA5}">
                      <a16:colId xmlns:a16="http://schemas.microsoft.com/office/drawing/2014/main" val="20001"/>
                    </a:ext>
                  </a:extLst>
                </a:gridCol>
              </a:tblGrid>
              <a:tr h="44776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タイアップへの</a:t>
                      </a:r>
                      <a:endParaRPr kumimoji="1" lang="en-US" altLang="ja-JP" sz="120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誘導枠</a:t>
                      </a:r>
                      <a:endParaRPr kumimoji="1" lang="en-US" altLang="ja-JP" sz="1200" b="0" i="0" dirty="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dirty="0">
                          <a:solidFill>
                            <a:schemeClr val="tx1"/>
                          </a:solidFill>
                          <a:latin typeface="+mn-ea"/>
                          <a:ea typeface="メイリオ"/>
                          <a:cs typeface="メイリオ" panose="020B0604030504040204" pitchFamily="50" charset="-128"/>
                        </a:rPr>
                        <a:t>・</a:t>
                      </a:r>
                      <a:r>
                        <a:rPr lang="en-US" altLang="ja-JP" sz="1200" b="0" i="0" u="none" strike="noStrike" dirty="0">
                          <a:solidFill>
                            <a:schemeClr val="tx1"/>
                          </a:solidFill>
                          <a:latin typeface="メイリオ"/>
                          <a:ea typeface="メイリオ"/>
                          <a:cs typeface="Meiryo UI" pitchFamily="50" charset="-128"/>
                        </a:rPr>
                        <a:t>Yahoo!</a:t>
                      </a:r>
                      <a:r>
                        <a:rPr lang="ja-JP" altLang="en-US" sz="1200" b="0" i="0" u="none" strike="noStrike" dirty="0">
                          <a:solidFill>
                            <a:schemeClr val="tx1"/>
                          </a:solidFill>
                          <a:latin typeface="メイリオ"/>
                          <a:ea typeface="メイリオ"/>
                          <a:cs typeface="Meiryo UI" pitchFamily="50" charset="-128"/>
                        </a:rPr>
                        <a:t>ディスプレイ広告（予約型／運用型）から自由選択</a:t>
                      </a:r>
                      <a:endParaRPr lang="en-US" altLang="ja-JP" sz="1200" b="0" i="0" u="none" strike="noStrike" dirty="0">
                        <a:solidFill>
                          <a:schemeClr val="tx1"/>
                        </a:solidFill>
                        <a:latin typeface="メイリオ"/>
                        <a:ea typeface="メイリオ"/>
                        <a:cs typeface="Meiryo UI" pitchFamily="50" charset="-128"/>
                      </a:endParaRPr>
                    </a:p>
                    <a:p>
                      <a:pPr marL="179388" indent="-179388" algn="l" fontAlgn="ctr">
                        <a:buClr>
                          <a:srgbClr val="687080"/>
                        </a:buClr>
                        <a:buFont typeface="Wingdings" pitchFamily="2" charset="2"/>
                        <a:buNone/>
                      </a:pPr>
                      <a:r>
                        <a:rPr kumimoji="1" lang="ja-JP" altLang="en-US" sz="1200" kern="1200" dirty="0">
                          <a:solidFill>
                            <a:schemeClr val="tx1"/>
                          </a:solidFill>
                          <a:latin typeface="+mn-ea"/>
                          <a:ea typeface="メイリオ"/>
                          <a:cs typeface="メイリオ" panose="020B0604030504040204" pitchFamily="50" charset="-128"/>
                        </a:rPr>
                        <a:t>・</a:t>
                      </a:r>
                      <a:r>
                        <a:rPr kumimoji="1" lang="en-US" altLang="ja-JP" sz="1200" kern="1200" dirty="0">
                          <a:solidFill>
                            <a:schemeClr val="tx1"/>
                          </a:solidFill>
                          <a:latin typeface="+mn-ea"/>
                          <a:ea typeface="メイリオ"/>
                          <a:cs typeface="メイリオ" panose="020B0604030504040204" pitchFamily="50" charset="-128"/>
                        </a:rPr>
                        <a:t>Yahoo! JAPAN SDGs</a:t>
                      </a:r>
                      <a:r>
                        <a:rPr kumimoji="1" lang="ja-JP" altLang="en-US" sz="1200" kern="1200" dirty="0">
                          <a:solidFill>
                            <a:schemeClr val="tx1"/>
                          </a:solidFill>
                          <a:latin typeface="+mn-ea"/>
                          <a:ea typeface="メイリオ"/>
                          <a:cs typeface="メイリオ" panose="020B0604030504040204" pitchFamily="50" charset="-128"/>
                        </a:rPr>
                        <a:t>のトップ及び中面（記事ページ）の編集誘導枠、メールマガジン</a:t>
                      </a:r>
                      <a:endParaRPr lang="en-US" altLang="ja-JP" sz="1200" b="0" i="0" u="none" strike="noStrike" dirty="0">
                        <a:solidFill>
                          <a:schemeClr val="tx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992396">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タイアップ</a:t>
                      </a:r>
                      <a:endParaRPr kumimoji="1" lang="en-US" altLang="ja-JP" sz="120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ページ</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200" dirty="0">
                          <a:solidFill>
                            <a:schemeClr val="tx1"/>
                          </a:solidFill>
                          <a:latin typeface="+mn-ea"/>
                          <a:ea typeface="+mn-ea"/>
                          <a:cs typeface="メイリオ" panose="020B0604030504040204" pitchFamily="50" charset="-128"/>
                        </a:rPr>
                        <a:t>・掲載場所：</a:t>
                      </a:r>
                      <a:r>
                        <a:rPr lang="en-US" altLang="ja-JP" sz="1200" dirty="0">
                          <a:solidFill>
                            <a:schemeClr val="tx1"/>
                          </a:solidFill>
                          <a:latin typeface="+mn-ea"/>
                          <a:ea typeface="+mn-ea"/>
                          <a:cs typeface="メイリオ" panose="020B0604030504040204" pitchFamily="50" charset="-128"/>
                        </a:rPr>
                        <a:t>Yahoo! JAPAN SDGs</a:t>
                      </a:r>
                    </a:p>
                    <a:p>
                      <a:pPr marL="0" indent="0">
                        <a:buNone/>
                      </a:pPr>
                      <a:r>
                        <a:rPr lang="ja-JP" altLang="en-US" sz="1200" dirty="0">
                          <a:solidFill>
                            <a:schemeClr val="tx1"/>
                          </a:solidFill>
                          <a:latin typeface="+mn-ea"/>
                          <a:ea typeface="+mn-ea"/>
                          <a:cs typeface="メイリオ" panose="020B0604030504040204" pitchFamily="50" charset="-128"/>
                        </a:rPr>
                        <a:t>・デバイス：</a:t>
                      </a:r>
                      <a:r>
                        <a:rPr lang="en-US" altLang="ja-JP" sz="1200" dirty="0">
                          <a:solidFill>
                            <a:schemeClr val="tx1"/>
                          </a:solidFill>
                          <a:latin typeface="+mn-ea"/>
                          <a:ea typeface="+mn-ea"/>
                          <a:cs typeface="メイリオ" panose="020B0604030504040204" pitchFamily="50" charset="-128"/>
                        </a:rPr>
                        <a:t>PC</a:t>
                      </a:r>
                      <a:r>
                        <a:rPr lang="ja-JP" altLang="en-US" sz="1200" dirty="0">
                          <a:solidFill>
                            <a:schemeClr val="tx1"/>
                          </a:solidFill>
                          <a:latin typeface="+mn-ea"/>
                          <a:ea typeface="+mn-ea"/>
                          <a:cs typeface="メイリオ" panose="020B0604030504040204" pitchFamily="50" charset="-128"/>
                        </a:rPr>
                        <a:t>・スマートフォン</a:t>
                      </a:r>
                    </a:p>
                    <a:p>
                      <a:pPr marL="0" indent="0">
                        <a:buNone/>
                      </a:pPr>
                      <a:r>
                        <a:rPr lang="ja-JP" altLang="en-US" sz="1200" dirty="0">
                          <a:solidFill>
                            <a:schemeClr val="tx1"/>
                          </a:solidFill>
                          <a:latin typeface="+mn-ea"/>
                          <a:ea typeface="+mn-ea"/>
                          <a:cs typeface="メイリオ" panose="020B0604030504040204" pitchFamily="50" charset="-128"/>
                        </a:rPr>
                        <a:t>・ページ数：専用テンプレートで</a:t>
                      </a:r>
                      <a:r>
                        <a:rPr lang="en-US" altLang="ja-JP" sz="1200" dirty="0">
                          <a:solidFill>
                            <a:schemeClr val="tx1"/>
                          </a:solidFill>
                          <a:latin typeface="+mn-ea"/>
                          <a:ea typeface="+mn-ea"/>
                          <a:cs typeface="メイリオ" panose="020B0604030504040204" pitchFamily="50" charset="-128"/>
                        </a:rPr>
                        <a:t>1</a:t>
                      </a:r>
                      <a:r>
                        <a:rPr lang="ja-JP" altLang="en-US" sz="1200" dirty="0">
                          <a:solidFill>
                            <a:schemeClr val="tx1"/>
                          </a:solidFill>
                          <a:latin typeface="+mn-ea"/>
                          <a:ea typeface="+mn-ea"/>
                          <a:cs typeface="メイリオ" panose="020B0604030504040204" pitchFamily="50" charset="-128"/>
                        </a:rPr>
                        <a:t>ページ</a:t>
                      </a:r>
                      <a:r>
                        <a:rPr lang="en-US" altLang="ja-JP" sz="1200" dirty="0">
                          <a:solidFill>
                            <a:schemeClr val="tx1"/>
                          </a:solidFill>
                          <a:latin typeface="+mn-ea"/>
                          <a:ea typeface="+mn-ea"/>
                          <a:cs typeface="メイリオ" panose="020B0604030504040204" pitchFamily="50" charset="-128"/>
                        </a:rPr>
                        <a:t> (</a:t>
                      </a:r>
                      <a:r>
                        <a:rPr lang="ja-JP" altLang="en-US" sz="1200" dirty="0">
                          <a:solidFill>
                            <a:schemeClr val="tx1"/>
                          </a:solidFill>
                          <a:latin typeface="+mn-ea"/>
                          <a:ea typeface="+mn-ea"/>
                          <a:cs typeface="メイリオ" panose="020B0604030504040204" pitchFamily="50" charset="-128"/>
                        </a:rPr>
                        <a:t>インタビュー形式、</a:t>
                      </a:r>
                      <a:r>
                        <a:rPr lang="en-US" altLang="ja-JP" sz="1200" dirty="0">
                          <a:solidFill>
                            <a:schemeClr val="tx1"/>
                          </a:solidFill>
                          <a:latin typeface="+mn-ea"/>
                          <a:ea typeface="+mn-ea"/>
                          <a:cs typeface="メイリオ" panose="020B0604030504040204" pitchFamily="50" charset="-128"/>
                        </a:rPr>
                        <a:t>4000</a:t>
                      </a:r>
                      <a:r>
                        <a:rPr lang="ja-JP" altLang="en-US" sz="1200" dirty="0">
                          <a:solidFill>
                            <a:schemeClr val="tx1"/>
                          </a:solidFill>
                          <a:latin typeface="+mn-ea"/>
                          <a:ea typeface="+mn-ea"/>
                          <a:cs typeface="メイリオ" panose="020B0604030504040204" pitchFamily="50" charset="-128"/>
                        </a:rPr>
                        <a:t>文字程度、写真</a:t>
                      </a:r>
                      <a:r>
                        <a:rPr lang="en-US" altLang="ja-JP" sz="1200" dirty="0">
                          <a:solidFill>
                            <a:schemeClr val="tx1"/>
                          </a:solidFill>
                          <a:latin typeface="+mn-ea"/>
                          <a:ea typeface="+mn-ea"/>
                          <a:cs typeface="メイリオ" panose="020B0604030504040204" pitchFamily="50" charset="-128"/>
                        </a:rPr>
                        <a:t>8</a:t>
                      </a:r>
                      <a:r>
                        <a:rPr lang="ja-JP" altLang="en-US" sz="1200" dirty="0">
                          <a:solidFill>
                            <a:schemeClr val="tx1"/>
                          </a:solidFill>
                          <a:latin typeface="+mn-ea"/>
                          <a:ea typeface="+mn-ea"/>
                          <a:cs typeface="メイリオ" panose="020B0604030504040204" pitchFamily="50" charset="-128"/>
                        </a:rPr>
                        <a:t>点程度）</a:t>
                      </a:r>
                      <a:endParaRPr lang="en-US" altLang="ja-JP" sz="1200" dirty="0">
                        <a:solidFill>
                          <a:schemeClr val="tx1"/>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n-ea"/>
                          <a:ea typeface="+mn-ea"/>
                          <a:cs typeface="メイリオ" panose="020B0604030504040204" pitchFamily="50" charset="-128"/>
                        </a:rPr>
                        <a:t>・更新：不可</a:t>
                      </a:r>
                      <a:endParaRPr lang="en-US" altLang="ja-JP" sz="1200" dirty="0">
                        <a:solidFill>
                          <a:schemeClr val="tx1"/>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mn-lt"/>
                          <a:ea typeface="メイリオ"/>
                          <a:cs typeface="メイリオ" panose="020B0604030504040204" pitchFamily="50" charset="-128"/>
                        </a:rPr>
                        <a:t>・二次利用：可　</a:t>
                      </a:r>
                      <a:r>
                        <a:rPr kumimoji="1" lang="en-US" altLang="ja-JP" sz="1000" b="0" i="0" u="none" strike="noStrike" kern="1200" cap="none" spc="0" normalizeH="0" baseline="0" noProof="0" dirty="0">
                          <a:ln>
                            <a:noFill/>
                          </a:ln>
                          <a:solidFill>
                            <a:srgbClr val="000000"/>
                          </a:solidFill>
                          <a:effectLst/>
                          <a:uLnTx/>
                          <a:uFillTx/>
                          <a:latin typeface="+mn-lt"/>
                          <a:ea typeface="メイリオ"/>
                          <a:cs typeface="メイリオ" panose="020B0604030504040204" pitchFamily="50" charset="-128"/>
                        </a:rPr>
                        <a:t>※</a:t>
                      </a:r>
                      <a:r>
                        <a:rPr kumimoji="1" lang="ja-JP" altLang="en-US" sz="1000" b="0" i="0" u="none" strike="noStrike" kern="1200" cap="none" spc="0" normalizeH="0" baseline="0" noProof="0" dirty="0">
                          <a:ln>
                            <a:noFill/>
                          </a:ln>
                          <a:solidFill>
                            <a:srgbClr val="000000"/>
                          </a:solidFill>
                          <a:effectLst/>
                          <a:uLnTx/>
                          <a:uFillTx/>
                          <a:latin typeface="+mn-lt"/>
                          <a:ea typeface="メイリオ"/>
                          <a:cs typeface="メイリオ" panose="020B0604030504040204" pitchFamily="50" charset="-128"/>
                        </a:rPr>
                        <a:t>内容によっては不可とさせていただく場合が</a:t>
                      </a:r>
                      <a:r>
                        <a:rPr kumimoji="1" lang="ja-JP" altLang="en-US" sz="1000" b="0" i="0" u="none" strike="noStrike" kern="1200" cap="none" spc="0" normalizeH="0" baseline="0" noProof="0" dirty="0" smtClean="0">
                          <a:ln>
                            <a:noFill/>
                          </a:ln>
                          <a:solidFill>
                            <a:srgbClr val="000000"/>
                          </a:solidFill>
                          <a:effectLst/>
                          <a:uLnTx/>
                          <a:uFillTx/>
                          <a:latin typeface="+mn-lt"/>
                          <a:ea typeface="メイリオ"/>
                          <a:cs typeface="メイリオ" panose="020B0604030504040204" pitchFamily="50" charset="-128"/>
                        </a:rPr>
                        <a:t>あります  </a:t>
                      </a:r>
                      <a:r>
                        <a:rPr kumimoji="1" lang="en-US" altLang="ja-JP" sz="1000" b="0" i="0" u="none" strike="noStrike" kern="1200" cap="none" spc="0" normalizeH="0" baseline="0" noProof="0" dirty="0">
                          <a:ln>
                            <a:noFill/>
                          </a:ln>
                          <a:solidFill>
                            <a:srgbClr val="000000"/>
                          </a:solidFill>
                          <a:effectLst/>
                          <a:uLnTx/>
                          <a:uFillTx/>
                          <a:latin typeface="+mn-lt"/>
                          <a:ea typeface="メイリオ"/>
                          <a:cs typeface="メイリオ" panose="020B0604030504040204" pitchFamily="50" charset="-128"/>
                        </a:rPr>
                        <a:t>※</a:t>
                      </a:r>
                      <a:r>
                        <a:rPr kumimoji="1" lang="ja-JP" altLang="en-US" sz="1000" b="0" i="0" u="none" strike="noStrike" kern="1200" cap="none" spc="0" normalizeH="0" baseline="0" noProof="0" dirty="0">
                          <a:ln>
                            <a:noFill/>
                          </a:ln>
                          <a:solidFill>
                            <a:srgbClr val="000000"/>
                          </a:solidFill>
                          <a:effectLst/>
                          <a:uLnTx/>
                          <a:uFillTx/>
                          <a:latin typeface="+mn-lt"/>
                          <a:ea typeface="メイリオ"/>
                          <a:cs typeface="メイリオ" panose="020B0604030504040204" pitchFamily="50" charset="-128"/>
                        </a:rPr>
                        <a:t>利用費や条件を定めた契約を締結させていただきます</a:t>
                      </a:r>
                      <a:endParaRPr kumimoji="1" lang="en-US" altLang="ja-JP" sz="1000" b="0" i="0" u="none" strike="noStrike" kern="1200" cap="none" spc="0" normalizeH="0" baseline="0" noProof="0" dirty="0">
                        <a:ln>
                          <a:noFill/>
                        </a:ln>
                        <a:solidFill>
                          <a:srgbClr val="000000"/>
                        </a:solidFill>
                        <a:effectLst/>
                        <a:uLnTx/>
                        <a:uFillTx/>
                        <a:latin typeface="+mn-lt"/>
                        <a:ea typeface="メイリオ"/>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3"/>
                  </a:ext>
                </a:extLst>
              </a:tr>
              <a:tr h="57367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契約分類</a:t>
                      </a:r>
                      <a:endParaRPr kumimoji="1" lang="en-US" altLang="ja-JP" sz="120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00" b="0" i="0" dirty="0">
                          <a:solidFill>
                            <a:schemeClr val="bg1"/>
                          </a:solidFill>
                          <a:latin typeface="+mn-ea"/>
                          <a:ea typeface="+mn-ea"/>
                          <a:cs typeface="Meiryo UI" pitchFamily="50" charset="-128"/>
                        </a:rPr>
                        <a:t>※</a:t>
                      </a:r>
                      <a:r>
                        <a:rPr kumimoji="1" lang="ja-JP" altLang="en-US" sz="1000" b="0" i="0" dirty="0">
                          <a:solidFill>
                            <a:schemeClr val="bg1"/>
                          </a:solidFill>
                          <a:latin typeface="+mn-ea"/>
                          <a:ea typeface="+mn-ea"/>
                          <a:cs typeface="Meiryo UI" pitchFamily="50" charset="-128"/>
                        </a:rPr>
                        <a:t>スポンサードコンテンツの制作・掲載のお申し込み時に選択</a:t>
                      </a:r>
                      <a:endParaRPr kumimoji="1" lang="en-US" altLang="ja-JP" sz="1000" b="0" i="0" dirty="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n-ea"/>
                          <a:ea typeface="+mn-ea"/>
                          <a:cs typeface="メイリオ" panose="020B0604030504040204" pitchFamily="50" charset="-128"/>
                        </a:rPr>
                        <a:t>①契約分類：制作＋掲載</a:t>
                      </a:r>
                      <a:endParaRPr lang="en-US" altLang="ja-JP" sz="1200" dirty="0">
                        <a:solidFill>
                          <a:schemeClr val="tx1"/>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chemeClr val="tx1"/>
                          </a:solidFill>
                          <a:effectLst/>
                          <a:latin typeface="+mn-lt"/>
                          <a:ea typeface="+mn-ea"/>
                          <a:cs typeface="+mn-cs"/>
                        </a:rPr>
                        <a:t>②契約サービス：</a:t>
                      </a:r>
                      <a:r>
                        <a:rPr kumimoji="1" lang="en-US" altLang="ja-JP" sz="1200" b="0" i="0" kern="1200" dirty="0">
                          <a:solidFill>
                            <a:schemeClr val="tx1"/>
                          </a:solidFill>
                          <a:effectLst/>
                          <a:latin typeface="+mn-lt"/>
                          <a:ea typeface="+mn-ea"/>
                          <a:cs typeface="+mn-cs"/>
                        </a:rPr>
                        <a:t>【</a:t>
                      </a:r>
                      <a:r>
                        <a:rPr kumimoji="1" lang="ja-JP" altLang="en-US" sz="1200" b="0" i="0" kern="1200" dirty="0">
                          <a:solidFill>
                            <a:schemeClr val="tx1"/>
                          </a:solidFill>
                          <a:effectLst/>
                          <a:latin typeface="+mn-lt"/>
                          <a:ea typeface="+mn-ea"/>
                          <a:cs typeface="+mn-cs"/>
                        </a:rPr>
                        <a:t>制作</a:t>
                      </a:r>
                      <a:r>
                        <a:rPr kumimoji="1" lang="en-US" altLang="ja-JP" sz="1200" b="0" i="0" kern="1200" dirty="0">
                          <a:solidFill>
                            <a:schemeClr val="tx1"/>
                          </a:solidFill>
                          <a:effectLst/>
                          <a:latin typeface="+mn-lt"/>
                          <a:ea typeface="+mn-ea"/>
                          <a:cs typeface="+mn-cs"/>
                        </a:rPr>
                        <a:t>+</a:t>
                      </a:r>
                      <a:r>
                        <a:rPr kumimoji="1" lang="ja-JP" altLang="en-US" sz="1200" b="0" i="0" kern="1200" dirty="0">
                          <a:solidFill>
                            <a:schemeClr val="tx1"/>
                          </a:solidFill>
                          <a:effectLst/>
                          <a:latin typeface="+mn-lt"/>
                          <a:ea typeface="+mn-ea"/>
                          <a:cs typeface="+mn-cs"/>
                        </a:rPr>
                        <a:t>掲載</a:t>
                      </a:r>
                      <a:r>
                        <a:rPr kumimoji="1" lang="en-US" altLang="ja-JP" sz="1200" b="0" i="0" kern="1200" dirty="0">
                          <a:solidFill>
                            <a:schemeClr val="tx1"/>
                          </a:solidFill>
                          <a:effectLst/>
                          <a:latin typeface="+mn-lt"/>
                          <a:ea typeface="+mn-ea"/>
                          <a:cs typeface="+mn-cs"/>
                        </a:rPr>
                        <a:t>】</a:t>
                      </a:r>
                      <a:r>
                        <a:rPr kumimoji="1" lang="en" altLang="ja-JP" sz="1200" b="0" i="0" kern="1200" dirty="0">
                          <a:solidFill>
                            <a:schemeClr val="tx1"/>
                          </a:solidFill>
                          <a:effectLst/>
                          <a:latin typeface="+mn-lt"/>
                          <a:ea typeface="+mn-ea"/>
                          <a:cs typeface="+mn-cs"/>
                        </a:rPr>
                        <a:t>Yahoo! JAPAN SDGs</a:t>
                      </a:r>
                      <a:r>
                        <a:rPr kumimoji="1" lang="ja-JP" altLang="en" sz="1200" b="0" i="0" kern="1200" dirty="0">
                          <a:solidFill>
                            <a:schemeClr val="tx1"/>
                          </a:solidFill>
                          <a:effectLst/>
                          <a:latin typeface="+mn-lt"/>
                          <a:ea typeface="+mn-ea"/>
                          <a:cs typeface="+mn-cs"/>
                        </a:rPr>
                        <a:t>　</a:t>
                      </a:r>
                      <a:r>
                        <a:rPr kumimoji="1" lang="ja-JP" altLang="en-US" sz="1200" b="0" i="0" kern="1200" dirty="0">
                          <a:solidFill>
                            <a:schemeClr val="tx1"/>
                          </a:solidFill>
                          <a:effectLst/>
                          <a:latin typeface="+mn-lt"/>
                          <a:ea typeface="+mn-ea"/>
                          <a:cs typeface="+mn-cs"/>
                        </a:rPr>
                        <a:t>スポンサードコンテンツ</a:t>
                      </a:r>
                      <a:r>
                        <a:rPr lang="ja-JP" altLang="en-US" sz="1200" dirty="0"/>
                        <a:t/>
                      </a:r>
                      <a:br>
                        <a:rPr lang="ja-JP" altLang="en-US" sz="1200" dirty="0"/>
                      </a:br>
                      <a:r>
                        <a:rPr kumimoji="1" lang="ja-JP" altLang="en-US" sz="1200" b="0" i="0" kern="1200" dirty="0">
                          <a:solidFill>
                            <a:schemeClr val="tx1"/>
                          </a:solidFill>
                          <a:effectLst/>
                          <a:latin typeface="+mn-lt"/>
                          <a:ea typeface="+mn-ea"/>
                          <a:cs typeface="+mn-cs"/>
                        </a:rPr>
                        <a:t>③契約サービス詳細：</a:t>
                      </a:r>
                      <a:r>
                        <a:rPr kumimoji="1" lang="en" altLang="ja-JP" sz="1200" b="0" i="0" kern="1200" dirty="0">
                          <a:solidFill>
                            <a:schemeClr val="tx1"/>
                          </a:solidFill>
                          <a:effectLst/>
                          <a:latin typeface="+mn-lt"/>
                          <a:ea typeface="+mn-ea"/>
                          <a:cs typeface="+mn-cs"/>
                        </a:rPr>
                        <a:t>Yahoo! JAPAN SDGs</a:t>
                      </a:r>
                      <a:r>
                        <a:rPr kumimoji="1" lang="ja-JP" altLang="en" sz="1200" b="0" i="0" kern="1200" dirty="0">
                          <a:solidFill>
                            <a:schemeClr val="tx1"/>
                          </a:solidFill>
                          <a:effectLst/>
                          <a:latin typeface="+mn-lt"/>
                          <a:ea typeface="+mn-ea"/>
                          <a:cs typeface="+mn-cs"/>
                        </a:rPr>
                        <a:t>　</a:t>
                      </a:r>
                      <a:r>
                        <a:rPr kumimoji="1" lang="ja-JP" altLang="en-US" sz="1200" b="0" i="0" kern="1200" dirty="0">
                          <a:solidFill>
                            <a:schemeClr val="tx1"/>
                          </a:solidFill>
                          <a:effectLst/>
                          <a:latin typeface="+mn-lt"/>
                          <a:ea typeface="+mn-ea"/>
                          <a:cs typeface="+mn-cs"/>
                        </a:rPr>
                        <a:t>スポンサードコンテンツ　制作・掲載費</a:t>
                      </a:r>
                      <a:endParaRPr lang="en-US" altLang="ja-JP" sz="1200" dirty="0">
                        <a:solidFill>
                          <a:schemeClr val="tx1"/>
                        </a:solidFill>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64926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dirty="0">
                          <a:solidFill>
                            <a:schemeClr val="bg1"/>
                          </a:solidFill>
                          <a:latin typeface="+mn-ea"/>
                          <a:ea typeface="+mn-ea"/>
                        </a:rPr>
                        <a:t>掲載期間</a:t>
                      </a:r>
                      <a:endParaRPr kumimoji="1" lang="ja-JP" altLang="en-US" sz="1200" b="0" i="0" dirty="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en-US" altLang="ja-JP" sz="1200" dirty="0">
                          <a:solidFill>
                            <a:schemeClr val="tx1"/>
                          </a:solidFill>
                          <a:latin typeface="+mn-ea"/>
                          <a:ea typeface="+mn-ea"/>
                          <a:cs typeface="Meiryo UI" panose="020B0604030504040204" pitchFamily="50" charset="-128"/>
                        </a:rPr>
                        <a:t>1</a:t>
                      </a:r>
                      <a:r>
                        <a:rPr lang="ja-JP" altLang="en-US" sz="1200" dirty="0">
                          <a:solidFill>
                            <a:schemeClr val="tx1"/>
                          </a:solidFill>
                          <a:latin typeface="+mn-ea"/>
                          <a:ea typeface="+mn-ea"/>
                          <a:cs typeface="Meiryo UI" panose="020B0604030504040204" pitchFamily="50" charset="-128"/>
                        </a:rPr>
                        <a:t>ヶ月間（平日掲載開始）</a:t>
                      </a:r>
                      <a:endParaRPr lang="en-US" altLang="ja-JP" sz="1200" dirty="0">
                        <a:solidFill>
                          <a:schemeClr val="tx1"/>
                        </a:solidFill>
                        <a:latin typeface="+mn-ea"/>
                        <a:ea typeface="+mn-ea"/>
                        <a:cs typeface="Meiryo UI" panose="020B0604030504040204" pitchFamily="50" charset="-128"/>
                      </a:endParaRPr>
                    </a:p>
                    <a:p>
                      <a:r>
                        <a:rPr lang="en-US" altLang="ja-JP" sz="1000" dirty="0">
                          <a:latin typeface="メイリオ"/>
                          <a:ea typeface="メイリオ"/>
                          <a:cs typeface="Meiryo UI" panose="020B0604030504040204" pitchFamily="50" charset="-128"/>
                        </a:rPr>
                        <a:t>※</a:t>
                      </a:r>
                      <a:r>
                        <a:rPr lang="ja-JP" altLang="en-US" sz="1000" dirty="0">
                          <a:latin typeface="メイリオ"/>
                          <a:ea typeface="メイリオ"/>
                          <a:cs typeface="Meiryo UI" panose="020B0604030504040204" pitchFamily="50" charset="-128"/>
                        </a:rPr>
                        <a:t>タイアップページは、掲載開始日の前営業日までにアップし、</a:t>
                      </a:r>
                      <a:r>
                        <a:rPr lang="en-US" altLang="ja-JP" sz="1000" dirty="0">
                          <a:latin typeface="メイリオ"/>
                          <a:ea typeface="メイリオ"/>
                          <a:cs typeface="Meiryo UI" panose="020B0604030504040204" pitchFamily="50" charset="-128"/>
                        </a:rPr>
                        <a:t>Yahoo!</a:t>
                      </a:r>
                      <a:r>
                        <a:rPr lang="ja-JP" altLang="en-US" sz="1000" dirty="0">
                          <a:latin typeface="メイリオ"/>
                          <a:ea typeface="メイリオ"/>
                          <a:cs typeface="Meiryo UI" panose="020B0604030504040204" pitchFamily="50" charset="-128"/>
                        </a:rPr>
                        <a:t> </a:t>
                      </a:r>
                      <a:r>
                        <a:rPr lang="en-US" altLang="ja-JP" sz="1000" dirty="0">
                          <a:latin typeface="メイリオ"/>
                          <a:ea typeface="メイリオ"/>
                          <a:cs typeface="Meiryo UI" panose="020B0604030504040204" pitchFamily="50" charset="-128"/>
                        </a:rPr>
                        <a:t>JAPAN</a:t>
                      </a:r>
                      <a:r>
                        <a:rPr lang="ja-JP" altLang="en-US" sz="1000" dirty="0">
                          <a:latin typeface="メイリオ"/>
                          <a:ea typeface="メイリオ"/>
                          <a:cs typeface="Meiryo UI" panose="020B0604030504040204" pitchFamily="50" charset="-128"/>
                        </a:rPr>
                        <a:t> </a:t>
                      </a:r>
                      <a:r>
                        <a:rPr lang="en-US" altLang="ja-JP" sz="1000" dirty="0">
                          <a:latin typeface="メイリオ"/>
                          <a:ea typeface="メイリオ"/>
                          <a:cs typeface="Meiryo UI" panose="020B0604030504040204" pitchFamily="50" charset="-128"/>
                        </a:rPr>
                        <a:t>SDGs</a:t>
                      </a:r>
                      <a:r>
                        <a:rPr lang="ja-JP" altLang="en-US" sz="1000" dirty="0">
                          <a:latin typeface="メイリオ"/>
                          <a:ea typeface="メイリオ"/>
                          <a:cs typeface="Meiryo UI" panose="020B0604030504040204" pitchFamily="50" charset="-128"/>
                        </a:rPr>
                        <a:t>の記事一覧ページに見出しリンクが掲載されます</a:t>
                      </a:r>
                      <a:endParaRPr lang="en-US" altLang="ja-JP" sz="1000" dirty="0">
                        <a:latin typeface="メイリオ"/>
                        <a:ea typeface="メイリオ"/>
                        <a:cs typeface="Meiryo UI" panose="020B0604030504040204" pitchFamily="50" charset="-128"/>
                      </a:endParaRPr>
                    </a:p>
                    <a:p>
                      <a:r>
                        <a:rPr lang="en-US" altLang="ja-JP" sz="1000" dirty="0">
                          <a:solidFill>
                            <a:schemeClr val="tx1"/>
                          </a:solidFill>
                          <a:latin typeface="+mn-ea"/>
                          <a:ea typeface="+mn-ea"/>
                          <a:cs typeface="Meiryo UI" panose="020B0604030504040204" pitchFamily="50" charset="-128"/>
                        </a:rPr>
                        <a:t>※</a:t>
                      </a:r>
                      <a:r>
                        <a:rPr lang="ja-JP" altLang="en-US" sz="1000" dirty="0">
                          <a:solidFill>
                            <a:schemeClr val="tx1"/>
                          </a:solidFill>
                          <a:latin typeface="+mn-ea"/>
                          <a:ea typeface="+mn-ea"/>
                          <a:cs typeface="Meiryo UI" panose="020B0604030504040204" pitchFamily="50" charset="-128"/>
                        </a:rPr>
                        <a:t>最長で掲載開始</a:t>
                      </a:r>
                      <a:r>
                        <a:rPr lang="ja-JP" altLang="en-US" sz="1000">
                          <a:solidFill>
                            <a:schemeClr val="tx1"/>
                          </a:solidFill>
                          <a:latin typeface="+mn-ea"/>
                          <a:ea typeface="+mn-ea"/>
                          <a:cs typeface="Meiryo UI" panose="020B0604030504040204" pitchFamily="50" charset="-128"/>
                        </a:rPr>
                        <a:t>日より</a:t>
                      </a:r>
                      <a:r>
                        <a:rPr lang="en-US" altLang="ja-JP" sz="1000" dirty="0">
                          <a:solidFill>
                            <a:schemeClr val="tx1"/>
                          </a:solidFill>
                          <a:latin typeface="+mn-ea"/>
                          <a:ea typeface="+mn-ea"/>
                          <a:cs typeface="Meiryo UI" panose="020B0604030504040204" pitchFamily="50" charset="-128"/>
                        </a:rPr>
                        <a:t>1</a:t>
                      </a:r>
                      <a:r>
                        <a:rPr lang="ja-JP" altLang="en-US" sz="1000">
                          <a:solidFill>
                            <a:schemeClr val="tx1"/>
                          </a:solidFill>
                          <a:latin typeface="+mn-ea"/>
                          <a:ea typeface="+mn-ea"/>
                          <a:cs typeface="Meiryo UI" panose="020B0604030504040204" pitchFamily="50" charset="-128"/>
                        </a:rPr>
                        <a:t>年間</a:t>
                      </a:r>
                      <a:r>
                        <a:rPr lang="ja-JP" altLang="en-US" sz="1000" dirty="0">
                          <a:solidFill>
                            <a:schemeClr val="tx1"/>
                          </a:solidFill>
                          <a:latin typeface="+mn-ea"/>
                          <a:ea typeface="+mn-ea"/>
                          <a:cs typeface="Meiryo UI" panose="020B0604030504040204" pitchFamily="50" charset="-128"/>
                        </a:rPr>
                        <a:t>の掲載が可能です。ただし、</a:t>
                      </a:r>
                      <a:r>
                        <a:rPr lang="en-US" altLang="ja-JP" sz="1000" dirty="0">
                          <a:solidFill>
                            <a:schemeClr val="tx1"/>
                          </a:solidFill>
                          <a:latin typeface="+mn-ea"/>
                          <a:ea typeface="+mn-ea"/>
                          <a:cs typeface="Meiryo UI" panose="020B0604030504040204" pitchFamily="50" charset="-128"/>
                        </a:rPr>
                        <a:t>Yahoo!</a:t>
                      </a:r>
                      <a:r>
                        <a:rPr lang="ja-JP" altLang="en-US" sz="1000" dirty="0">
                          <a:solidFill>
                            <a:schemeClr val="tx1"/>
                          </a:solidFill>
                          <a:latin typeface="+mn-ea"/>
                          <a:ea typeface="+mn-ea"/>
                          <a:cs typeface="Meiryo UI" panose="020B0604030504040204" pitchFamily="50" charset="-128"/>
                        </a:rPr>
                        <a:t> </a:t>
                      </a:r>
                      <a:r>
                        <a:rPr lang="en-US" altLang="ja-JP" sz="1000" dirty="0">
                          <a:solidFill>
                            <a:schemeClr val="tx1"/>
                          </a:solidFill>
                          <a:latin typeface="+mn-ea"/>
                          <a:ea typeface="+mn-ea"/>
                          <a:cs typeface="Meiryo UI" panose="020B0604030504040204" pitchFamily="50" charset="-128"/>
                        </a:rPr>
                        <a:t>JAPAN</a:t>
                      </a:r>
                      <a:r>
                        <a:rPr lang="ja-JP" altLang="en-US" sz="1000" dirty="0">
                          <a:solidFill>
                            <a:schemeClr val="tx1"/>
                          </a:solidFill>
                          <a:latin typeface="+mn-ea"/>
                          <a:ea typeface="+mn-ea"/>
                          <a:cs typeface="Meiryo UI" panose="020B0604030504040204" pitchFamily="50" charset="-128"/>
                        </a:rPr>
                        <a:t> </a:t>
                      </a:r>
                      <a:r>
                        <a:rPr lang="en-US" altLang="ja-JP" sz="1000" dirty="0">
                          <a:solidFill>
                            <a:schemeClr val="tx1"/>
                          </a:solidFill>
                          <a:latin typeface="+mn-ea"/>
                          <a:ea typeface="+mn-ea"/>
                          <a:cs typeface="Meiryo UI" panose="020B0604030504040204" pitchFamily="50" charset="-128"/>
                        </a:rPr>
                        <a:t>SDGs</a:t>
                      </a:r>
                      <a:r>
                        <a:rPr lang="ja-JP" altLang="en-US" sz="1000" dirty="0">
                          <a:solidFill>
                            <a:schemeClr val="tx1"/>
                          </a:solidFill>
                          <a:latin typeface="+mn-ea"/>
                          <a:ea typeface="+mn-ea"/>
                          <a:cs typeface="Meiryo UI" panose="020B0604030504040204" pitchFamily="50" charset="-128"/>
                        </a:rPr>
                        <a:t>内の編集誘導（</a:t>
                      </a:r>
                      <a:r>
                        <a:rPr lang="en-US" altLang="ja-JP" sz="1000" dirty="0">
                          <a:solidFill>
                            <a:schemeClr val="tx1"/>
                          </a:solidFill>
                          <a:latin typeface="+mn-ea"/>
                          <a:ea typeface="+mn-ea"/>
                          <a:cs typeface="Meiryo UI" panose="020B0604030504040204" pitchFamily="50" charset="-128"/>
                        </a:rPr>
                        <a:t>P7</a:t>
                      </a:r>
                      <a:r>
                        <a:rPr lang="ja-JP" altLang="en-US" sz="1000" dirty="0">
                          <a:solidFill>
                            <a:schemeClr val="tx1"/>
                          </a:solidFill>
                          <a:latin typeface="+mn-ea"/>
                          <a:ea typeface="+mn-ea"/>
                          <a:cs typeface="Meiryo UI" panose="020B0604030504040204" pitchFamily="50" charset="-128"/>
                        </a:rPr>
                        <a:t>参照）は、最初の</a:t>
                      </a:r>
                      <a:r>
                        <a:rPr kumimoji="1" lang="en-US" altLang="ja-JP" sz="1000" kern="1200" dirty="0">
                          <a:solidFill>
                            <a:schemeClr val="tx1"/>
                          </a:solidFill>
                          <a:latin typeface="+mn-ea"/>
                          <a:ea typeface="メイリオ"/>
                          <a:cs typeface="Meiryo UI" panose="020B0604030504040204" pitchFamily="50" charset="-128"/>
                        </a:rPr>
                        <a:t>1</a:t>
                      </a:r>
                      <a:r>
                        <a:rPr kumimoji="1" lang="ja-JP" altLang="en-US" sz="1000" kern="1200" dirty="0">
                          <a:solidFill>
                            <a:schemeClr val="tx1"/>
                          </a:solidFill>
                          <a:latin typeface="+mn-ea"/>
                          <a:ea typeface="メイリオ"/>
                          <a:cs typeface="Meiryo UI" panose="020B0604030504040204" pitchFamily="50" charset="-128"/>
                        </a:rPr>
                        <a:t>ヶ月間</a:t>
                      </a:r>
                      <a:r>
                        <a:rPr lang="ja-JP" altLang="en-US" sz="1000" dirty="0">
                          <a:solidFill>
                            <a:schemeClr val="tx1"/>
                          </a:solidFill>
                          <a:latin typeface="+mn-ea"/>
                          <a:ea typeface="+mn-ea"/>
                          <a:cs typeface="Meiryo UI" panose="020B0604030504040204" pitchFamily="50" charset="-128"/>
                        </a:rPr>
                        <a:t>のみの掲載となります。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5"/>
                  </a:ext>
                </a:extLst>
              </a:tr>
              <a:tr h="76847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料金</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solidFill>
                          <a:effectLst/>
                          <a:uLnTx/>
                          <a:uFillTx/>
                          <a:latin typeface="+mn-lt"/>
                          <a:ea typeface="+mn-ea"/>
                        </a:rPr>
                        <a:t>■誘導広告</a:t>
                      </a:r>
                      <a:endParaRPr kumimoji="1" lang="en-US" altLang="ja-JP" sz="1200" b="0" u="none" strike="noStrike" kern="1200" cap="none" spc="0" normalizeH="0" baseline="0" noProof="0" dirty="0">
                        <a:ln>
                          <a:noFill/>
                        </a:ln>
                        <a:solidFill>
                          <a:schemeClr val="tx1"/>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b="0" u="none" strike="noStrike" kern="1200" cap="none" spc="0" normalizeH="0" baseline="0" noProof="0" dirty="0">
                          <a:ln>
                            <a:noFill/>
                          </a:ln>
                          <a:solidFill>
                            <a:schemeClr val="tx1"/>
                          </a:solidFill>
                          <a:effectLst/>
                          <a:uLnTx/>
                          <a:uFillTx/>
                          <a:latin typeface="+mn-lt"/>
                          <a:ea typeface="+mn-ea"/>
                          <a:cs typeface="+mn-cs"/>
                        </a:rPr>
                        <a:t>1,500</a:t>
                      </a:r>
                      <a:r>
                        <a:rPr kumimoji="1" lang="ja-JP" altLang="en-US" sz="1200" b="0" u="none" strike="noStrike" kern="1200" cap="none" spc="0" normalizeH="0" baseline="0" noProof="0" dirty="0">
                          <a:ln>
                            <a:noFill/>
                          </a:ln>
                          <a:solidFill>
                            <a:schemeClr val="tx1"/>
                          </a:solidFill>
                          <a:effectLst/>
                          <a:uLnTx/>
                          <a:uFillTx/>
                          <a:latin typeface="+mn-lt"/>
                          <a:ea typeface="+mn-ea"/>
                          <a:cs typeface="+mn-cs"/>
                        </a:rPr>
                        <a:t>万円～（ネット）</a:t>
                      </a:r>
                      <a:r>
                        <a:rPr kumimoji="1" lang="ja-JP" altLang="en-US" sz="1200" b="0" u="none" strike="noStrike" kern="1200" cap="none" spc="0" normalizeH="0" baseline="0" noProof="0" dirty="0">
                          <a:ln>
                            <a:noFill/>
                          </a:ln>
                          <a:solidFill>
                            <a:schemeClr val="tx1"/>
                          </a:solidFill>
                          <a:effectLst/>
                          <a:uLnTx/>
                          <a:uFillTx/>
                          <a:latin typeface="+mn-lt"/>
                          <a:ea typeface="+mn-ea"/>
                        </a:rPr>
                        <a:t>／</a:t>
                      </a:r>
                      <a:r>
                        <a:rPr kumimoji="1" lang="en-US" altLang="ja-JP" sz="1200" b="0" u="none" strike="noStrike" kern="1200" cap="none" spc="0" normalizeH="0" baseline="0" noProof="0" dirty="0">
                          <a:ln>
                            <a:noFill/>
                          </a:ln>
                          <a:solidFill>
                            <a:schemeClr val="tx1"/>
                          </a:solidFill>
                          <a:effectLst/>
                          <a:uLnTx/>
                          <a:uFillTx/>
                          <a:latin typeface="+mn-lt"/>
                          <a:ea typeface="+mn-ea"/>
                        </a:rPr>
                        <a:t>Yahoo!</a:t>
                      </a:r>
                      <a:r>
                        <a:rPr kumimoji="1" lang="ja-JP" altLang="en-US" sz="1200" b="0" u="none" strike="noStrike" kern="1200" cap="none" spc="0" normalizeH="0" baseline="0" noProof="0" dirty="0">
                          <a:ln>
                            <a:noFill/>
                          </a:ln>
                          <a:solidFill>
                            <a:schemeClr val="tx1"/>
                          </a:solidFill>
                          <a:effectLst/>
                          <a:uLnTx/>
                          <a:uFillTx/>
                          <a:latin typeface="+mn-lt"/>
                          <a:ea typeface="+mn-ea"/>
                        </a:rPr>
                        <a:t>ディプレイ広告の広告管理ツールからお申し込み</a:t>
                      </a:r>
                      <a:endParaRPr kumimoji="1" lang="en-US" altLang="ja-JP" sz="1200" b="0" u="none" strike="noStrike" kern="1200" cap="none" spc="0" normalizeH="0" baseline="0" noProof="0" dirty="0">
                        <a:ln>
                          <a:noFill/>
                        </a:ln>
                        <a:solidFill>
                          <a:schemeClr val="tx1"/>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effectLst/>
                          <a:uLnTx/>
                          <a:uFillTx/>
                          <a:latin typeface="+mn-lt"/>
                          <a:ea typeface="+mn-ea"/>
                          <a:cs typeface="メイリオ" panose="020B0604030504040204" pitchFamily="50" charset="-128"/>
                        </a:rPr>
                        <a:t>※</a:t>
                      </a:r>
                      <a:r>
                        <a:rPr kumimoji="1" lang="ja-JP" altLang="en-US" sz="1000" b="0" i="0" u="none" strike="noStrike" kern="1200" cap="none" spc="0" normalizeH="0" baseline="0" noProof="0" dirty="0">
                          <a:ln>
                            <a:noFill/>
                          </a:ln>
                          <a:effectLst/>
                          <a:uLnTx/>
                          <a:uFillTx/>
                          <a:latin typeface="+mn-lt"/>
                          <a:ea typeface="+mn-ea"/>
                          <a:cs typeface="メイリオ" panose="020B0604030504040204" pitchFamily="50" charset="-128"/>
                        </a:rPr>
                        <a:t>予約型の場合、</a:t>
                      </a:r>
                      <a:r>
                        <a:rPr kumimoji="1" lang="en-US" altLang="ja-JP" sz="1000" b="0" i="0" u="none" strike="noStrike" kern="1200" cap="none" spc="0" normalizeH="0" baseline="0" noProof="0" dirty="0">
                          <a:ln>
                            <a:noFill/>
                          </a:ln>
                          <a:effectLst/>
                          <a:uLnTx/>
                          <a:uFillTx/>
                          <a:latin typeface="+mn-lt"/>
                          <a:ea typeface="+mn-ea"/>
                          <a:cs typeface="メイリオ" panose="020B0604030504040204" pitchFamily="50" charset="-128"/>
                        </a:rPr>
                        <a:t>1,875</a:t>
                      </a:r>
                      <a:r>
                        <a:rPr kumimoji="1" lang="ja-JP" altLang="en-US" sz="1000" b="0" i="0" u="none" strike="noStrike" kern="1200" cap="none" spc="0" normalizeH="0" baseline="0" noProof="0" dirty="0">
                          <a:ln>
                            <a:noFill/>
                          </a:ln>
                          <a:effectLst/>
                          <a:uLnTx/>
                          <a:uFillTx/>
                          <a:latin typeface="+mn-lt"/>
                          <a:ea typeface="+mn-ea"/>
                          <a:cs typeface="メイリオ" panose="020B0604030504040204" pitchFamily="50" charset="-128"/>
                        </a:rPr>
                        <a:t>万円～（グロス）となります</a:t>
                      </a:r>
                      <a:r>
                        <a:rPr kumimoji="1" lang="en-US" altLang="ja-JP" sz="1000" b="0" i="0" u="none" strike="noStrike" kern="1200" cap="none" spc="0" normalizeH="0" baseline="0" noProof="0" dirty="0">
                          <a:ln>
                            <a:noFill/>
                          </a:ln>
                          <a:effectLst/>
                          <a:uLnTx/>
                          <a:uFillTx/>
                          <a:latin typeface="+mn-lt"/>
                          <a:ea typeface="+mn-ea"/>
                          <a:cs typeface="メイリオ" panose="020B0604030504040204" pitchFamily="50" charset="-128"/>
                        </a:rPr>
                        <a:t> </a:t>
                      </a:r>
                      <a:r>
                        <a:rPr kumimoji="1" lang="en-US" altLang="ja-JP" sz="1000" b="0" i="0" u="none" strike="noStrike" kern="1200" dirty="0">
                          <a:solidFill>
                            <a:schemeClr val="tx1"/>
                          </a:solidFill>
                          <a:effectLst/>
                          <a:latin typeface="+mn-lt"/>
                          <a:ea typeface="+mn-ea"/>
                          <a:cs typeface="+mn-cs"/>
                        </a:rPr>
                        <a:t>※</a:t>
                      </a:r>
                      <a:r>
                        <a:rPr kumimoji="1" lang="ja-JP" altLang="en-US" sz="1000" b="0" i="0" u="none" strike="noStrike" kern="1200" dirty="0">
                          <a:solidFill>
                            <a:schemeClr val="tx1"/>
                          </a:solidFill>
                          <a:effectLst/>
                          <a:latin typeface="+mn-lt"/>
                          <a:ea typeface="+mn-ea"/>
                          <a:cs typeface="+mn-cs"/>
                        </a:rPr>
                        <a:t>クリエイティブは原則として申込者・協賛社様に制作いただきます​</a:t>
                      </a:r>
                      <a:endParaRPr kumimoji="1" lang="en-US" altLang="ja-JP" sz="1000" b="0" u="none" strike="noStrike" kern="1200" cap="none" spc="0" normalizeH="0" baseline="0" noProof="0" dirty="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solidFill>
                          <a:effectLst/>
                          <a:uLnTx/>
                          <a:uFillTx/>
                          <a:latin typeface="+mn-lt"/>
                          <a:ea typeface="+mn-ea"/>
                        </a:rPr>
                        <a:t>■スポンサードコンテンツの制作・掲載</a:t>
                      </a:r>
                      <a:endParaRPr kumimoji="1" lang="en-US" altLang="ja-JP" sz="1200" b="0" u="none" strike="noStrike" kern="1200" cap="none" spc="0" normalizeH="0" baseline="0" noProof="0" dirty="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b="0" u="none" strike="noStrike" kern="1200" cap="none" spc="0" normalizeH="0" baseline="0" noProof="0" dirty="0">
                          <a:ln>
                            <a:noFill/>
                          </a:ln>
                          <a:solidFill>
                            <a:schemeClr val="tx1"/>
                          </a:solidFill>
                          <a:effectLst/>
                          <a:uLnTx/>
                          <a:uFillTx/>
                          <a:latin typeface="+mn-lt"/>
                          <a:ea typeface="+mn-ea"/>
                        </a:rPr>
                        <a:t>150</a:t>
                      </a:r>
                      <a:r>
                        <a:rPr kumimoji="1" lang="ja-JP" altLang="en-US" sz="1200" b="0" u="none" strike="noStrike" kern="1200" cap="none" spc="0" normalizeH="0" baseline="0" noProof="0" dirty="0">
                          <a:ln>
                            <a:noFill/>
                          </a:ln>
                          <a:solidFill>
                            <a:schemeClr val="tx1"/>
                          </a:solidFill>
                          <a:effectLst/>
                          <a:uLnTx/>
                          <a:uFillTx/>
                          <a:latin typeface="+mn-lt"/>
                          <a:ea typeface="+mn-ea"/>
                        </a:rPr>
                        <a:t>万円～（ネット）／事前見積もり：必要／専用フォームからお申し込み</a:t>
                      </a:r>
                      <a:endParaRPr kumimoji="1" lang="en-US" altLang="ja-JP" sz="1000" b="0" u="none" strike="noStrike" kern="1200" cap="none" spc="0" normalizeH="0" baseline="0" noProof="0" dirty="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solidFill>
                          <a:effectLst/>
                          <a:uLnTx/>
                          <a:uFillTx/>
                          <a:latin typeface="+mn-lt"/>
                          <a:ea typeface="+mn-ea"/>
                        </a:rPr>
                        <a:t>※</a:t>
                      </a:r>
                      <a:r>
                        <a:rPr kumimoji="1" lang="ja-JP" altLang="en-US" sz="1000" b="0" u="none" strike="noStrike" kern="1200" cap="none" spc="0" normalizeH="0" baseline="0" noProof="0" dirty="0">
                          <a:ln>
                            <a:noFill/>
                          </a:ln>
                          <a:solidFill>
                            <a:schemeClr val="tx1"/>
                          </a:solidFill>
                          <a:effectLst/>
                          <a:uLnTx/>
                          <a:uFillTx/>
                          <a:latin typeface="+mn-lt"/>
                          <a:ea typeface="+mn-ea"/>
                        </a:rPr>
                        <a:t>企画内容によって、別途費用が発生する場合があります</a:t>
                      </a:r>
                      <a:endParaRPr kumimoji="1" lang="en-US" altLang="ja-JP" sz="1000" b="0" u="none" strike="noStrike" kern="1200" cap="none" spc="0" normalizeH="0" baseline="0" noProof="0" dirty="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solidFill>
                          <a:effectLst/>
                          <a:uLnTx/>
                          <a:uFillTx/>
                          <a:latin typeface="+mn-ea"/>
                          <a:ea typeface="+mn-ea"/>
                        </a:rPr>
                        <a:t>※</a:t>
                      </a:r>
                      <a:r>
                        <a:rPr kumimoji="1" lang="ja-JP" altLang="en-US" sz="1000" b="0" u="none" strike="noStrike" kern="1200" cap="none" spc="0" normalizeH="0" baseline="0" noProof="0" dirty="0">
                          <a:ln>
                            <a:noFill/>
                          </a:ln>
                          <a:solidFill>
                            <a:schemeClr val="tx1"/>
                          </a:solidFill>
                          <a:effectLst/>
                          <a:uLnTx/>
                          <a:uFillTx/>
                          <a:latin typeface="+mn-ea"/>
                          <a:ea typeface="+mn-ea"/>
                        </a:rPr>
                        <a:t>料金には、スポンサードコンテンツ及び編集誘導枠の制作・掲載、メールマガジンの制作・配信が</a:t>
                      </a:r>
                      <a:r>
                        <a:rPr kumimoji="1" lang="ja-JP" altLang="en-US" sz="1000" b="0" u="none" strike="noStrike" kern="1200" cap="none" spc="0" normalizeH="0" baseline="0" noProof="0" dirty="0" smtClean="0">
                          <a:ln>
                            <a:noFill/>
                          </a:ln>
                          <a:solidFill>
                            <a:schemeClr val="tx1"/>
                          </a:solidFill>
                          <a:effectLst/>
                          <a:uLnTx/>
                          <a:uFillTx/>
                          <a:latin typeface="+mn-ea"/>
                          <a:ea typeface="+mn-ea"/>
                        </a:rPr>
                        <a:t>含まれます</a:t>
                      </a:r>
                      <a:endParaRPr kumimoji="1" lang="en-US" altLang="ja-JP" sz="1000" b="0" u="none" strike="noStrike" kern="1200" cap="none" spc="0" normalizeH="0" baseline="0" noProof="0" dirty="0" smtClean="0">
                        <a:ln>
                          <a:noFill/>
                        </a:ln>
                        <a:solidFill>
                          <a:schemeClr val="tx1"/>
                        </a:solidFill>
                        <a:effectLst/>
                        <a:uLnTx/>
                        <a:uFillTx/>
                        <a:latin typeface="+mn-ea"/>
                        <a:ea typeface="+mn-ea"/>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41725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a:solidFill>
                            <a:schemeClr val="bg1"/>
                          </a:solidFill>
                          <a:latin typeface="+mn-ea"/>
                          <a:ea typeface="+mn-ea"/>
                          <a:cs typeface="Meiryo UI" pitchFamily="50" charset="-128"/>
                        </a:rPr>
                        <a:t>お申し込み</a:t>
                      </a:r>
                      <a:endParaRPr kumimoji="1" lang="en-US" altLang="ja-JP" sz="120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期限</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solidFill>
                          <a:effectLst/>
                          <a:uLnTx/>
                          <a:uFillTx/>
                          <a:latin typeface="+mn-ea"/>
                          <a:ea typeface="+mn-ea"/>
                        </a:rPr>
                        <a:t>原則として、掲載開始の</a:t>
                      </a:r>
                      <a:r>
                        <a:rPr kumimoji="1" lang="en-US" altLang="ja-JP" sz="1200" b="0" u="none" strike="noStrike" kern="1200" cap="none" spc="0" normalizeH="0" baseline="0" noProof="0" dirty="0">
                          <a:ln>
                            <a:noFill/>
                          </a:ln>
                          <a:solidFill>
                            <a:schemeClr val="tx1"/>
                          </a:solidFill>
                          <a:effectLst/>
                          <a:uLnTx/>
                          <a:uFillTx/>
                          <a:latin typeface="+mn-lt"/>
                          <a:ea typeface="+mn-ea"/>
                        </a:rPr>
                        <a:t>2</a:t>
                      </a:r>
                      <a:r>
                        <a:rPr kumimoji="1" lang="ja-JP" altLang="en-US" sz="1200" b="0" u="none" strike="noStrike" kern="1200" cap="none" spc="0" normalizeH="0" baseline="0" noProof="0" dirty="0">
                          <a:ln>
                            <a:noFill/>
                          </a:ln>
                          <a:solidFill>
                            <a:schemeClr val="tx1"/>
                          </a:solidFill>
                          <a:effectLst/>
                          <a:uLnTx/>
                          <a:uFillTx/>
                          <a:latin typeface="+mn-lt"/>
                          <a:ea typeface="+mn-ea"/>
                        </a:rPr>
                        <a:t>ヶ月半</a:t>
                      </a:r>
                      <a:r>
                        <a:rPr kumimoji="1" lang="ja-JP" altLang="en-US" sz="1200" b="0" u="none" strike="noStrike" kern="1200" cap="none" spc="0" normalizeH="0" baseline="0" noProof="0" dirty="0">
                          <a:ln>
                            <a:noFill/>
                          </a:ln>
                          <a:solidFill>
                            <a:schemeClr val="tx1"/>
                          </a:solidFill>
                          <a:effectLst/>
                          <a:uLnTx/>
                          <a:uFillTx/>
                          <a:latin typeface="+mn-ea"/>
                          <a:ea typeface="+mn-ea"/>
                        </a:rPr>
                        <a:t>前までにお申し込みください</a:t>
                      </a:r>
                      <a:endParaRPr kumimoji="1" lang="en-US" altLang="ja-JP" sz="120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1" u="none" strike="noStrike" kern="1200" cap="none" spc="0" normalizeH="0" baseline="0" noProof="0" dirty="0">
                          <a:ln>
                            <a:noFill/>
                          </a:ln>
                          <a:solidFill>
                            <a:schemeClr val="tx1"/>
                          </a:solidFill>
                          <a:effectLst/>
                          <a:uLnTx/>
                          <a:uFillTx/>
                          <a:latin typeface="+mn-ea"/>
                          <a:ea typeface="+mn-ea"/>
                        </a:rPr>
                        <a:t>※</a:t>
                      </a:r>
                      <a:r>
                        <a:rPr kumimoji="1" lang="ja-JP" altLang="en-US" sz="1000" b="1" u="none" strike="noStrike" kern="1200" cap="none" spc="0" normalizeH="0" baseline="0" noProof="0" dirty="0">
                          <a:ln>
                            <a:noFill/>
                          </a:ln>
                          <a:solidFill>
                            <a:schemeClr val="tx1"/>
                          </a:solidFill>
                          <a:effectLst/>
                          <a:uLnTx/>
                          <a:uFillTx/>
                          <a:latin typeface="+mn-ea"/>
                          <a:ea typeface="+mn-ea"/>
                        </a:rPr>
                        <a:t>原則として</a:t>
                      </a:r>
                      <a:r>
                        <a:rPr kumimoji="1" lang="en-US" altLang="ja-JP" sz="1000" b="1" u="none" strike="noStrike" kern="1200" cap="none" spc="0" normalizeH="0" baseline="0" noProof="0" dirty="0">
                          <a:ln>
                            <a:noFill/>
                          </a:ln>
                          <a:solidFill>
                            <a:schemeClr val="tx1"/>
                          </a:solidFill>
                          <a:effectLst/>
                          <a:uLnTx/>
                          <a:uFillTx/>
                          <a:latin typeface="+mn-ea"/>
                          <a:ea typeface="+mn-ea"/>
                        </a:rPr>
                        <a:t>1</a:t>
                      </a:r>
                      <a:r>
                        <a:rPr kumimoji="1" lang="ja-JP" altLang="en-US" sz="1000" b="1" u="none" strike="noStrike" kern="1200" cap="none" spc="0" normalizeH="0" baseline="0" noProof="0" dirty="0">
                          <a:ln>
                            <a:noFill/>
                          </a:ln>
                          <a:solidFill>
                            <a:schemeClr val="tx1"/>
                          </a:solidFill>
                          <a:effectLst/>
                          <a:uLnTx/>
                          <a:uFillTx/>
                          <a:latin typeface="+mn-ea"/>
                          <a:ea typeface="+mn-ea"/>
                        </a:rPr>
                        <a:t>社</a:t>
                      </a:r>
                      <a:r>
                        <a:rPr kumimoji="1" lang="en-US" altLang="ja-JP" sz="1000" b="1" u="none" strike="noStrike" kern="1200" cap="none" spc="0" normalizeH="0" baseline="0" noProof="0" dirty="0">
                          <a:ln>
                            <a:noFill/>
                          </a:ln>
                          <a:solidFill>
                            <a:schemeClr val="tx1"/>
                          </a:solidFill>
                          <a:effectLst/>
                          <a:uLnTx/>
                          <a:uFillTx/>
                          <a:latin typeface="+mn-ea"/>
                          <a:ea typeface="+mn-ea"/>
                        </a:rPr>
                        <a:t>/</a:t>
                      </a:r>
                      <a:r>
                        <a:rPr kumimoji="1" lang="ja-JP" altLang="en-US" sz="1000" b="1" u="none" strike="noStrike" kern="1200" cap="none" spc="0" normalizeH="0" baseline="0" noProof="0" dirty="0">
                          <a:ln>
                            <a:noFill/>
                          </a:ln>
                          <a:solidFill>
                            <a:schemeClr val="tx1"/>
                          </a:solidFill>
                          <a:effectLst/>
                          <a:uLnTx/>
                          <a:uFillTx/>
                          <a:latin typeface="+mn-ea"/>
                          <a:ea typeface="+mn-ea"/>
                        </a:rPr>
                        <a:t>月にご協賛社数を限定させていただきます。</a:t>
                      </a:r>
                      <a:r>
                        <a:rPr kumimoji="1" lang="ja-JP" altLang="en-US" sz="1000" b="0" u="none" strike="noStrike" kern="1200" cap="none" spc="0" normalizeH="0" baseline="0" noProof="0" dirty="0">
                          <a:ln>
                            <a:noFill/>
                          </a:ln>
                          <a:solidFill>
                            <a:schemeClr val="tx1"/>
                          </a:solidFill>
                          <a:effectLst/>
                          <a:uLnTx/>
                          <a:uFillTx/>
                          <a:latin typeface="+mn-ea"/>
                          <a:ea typeface="+mn-ea"/>
                        </a:rPr>
                        <a:t>空き枠の状況は弊社にお問い合わせください。</a:t>
                      </a:r>
                      <a:endParaRPr kumimoji="1" lang="en-US" altLang="ja-JP" sz="100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solidFill>
                          <a:effectLst/>
                          <a:uLnTx/>
                          <a:uFillTx/>
                          <a:latin typeface="+mn-ea"/>
                          <a:ea typeface="+mn-ea"/>
                        </a:rPr>
                        <a:t>※</a:t>
                      </a:r>
                      <a:r>
                        <a:rPr kumimoji="1" lang="ja-JP" altLang="en-US" sz="1000" b="0" u="none" strike="noStrike" kern="1200" cap="none" spc="0" normalizeH="0" baseline="0" noProof="0" dirty="0">
                          <a:ln>
                            <a:noFill/>
                          </a:ln>
                          <a:solidFill>
                            <a:schemeClr val="tx1"/>
                          </a:solidFill>
                          <a:effectLst/>
                          <a:uLnTx/>
                          <a:uFillTx/>
                          <a:latin typeface="+mn-ea"/>
                          <a:ea typeface="+mn-ea"/>
                        </a:rPr>
                        <a:t>所定の方法によるお申し込み契約の成立後はキャンセルは不可となります</a:t>
                      </a:r>
                      <a:endParaRPr kumimoji="1" lang="en-US" altLang="ja-JP" sz="100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solidFill>
                          <a:effectLst/>
                          <a:uLnTx/>
                          <a:uFillTx/>
                          <a:latin typeface="+mn-ea"/>
                          <a:ea typeface="+mn-ea"/>
                        </a:rPr>
                        <a:t>※</a:t>
                      </a:r>
                      <a:r>
                        <a:rPr kumimoji="1" lang="ja-JP" altLang="en-US" sz="1000" b="0" u="none" strike="noStrike" kern="1200" cap="none" spc="0" normalizeH="0" baseline="0" noProof="0" dirty="0">
                          <a:ln>
                            <a:noFill/>
                          </a:ln>
                          <a:solidFill>
                            <a:schemeClr val="tx1"/>
                          </a:solidFill>
                          <a:effectLst/>
                          <a:uLnTx/>
                          <a:uFillTx/>
                          <a:latin typeface="+mn-ea"/>
                          <a:ea typeface="+mn-ea"/>
                        </a:rPr>
                        <a:t>お申し込み時に掲載期間が未決定の場合は、別途、掲載開始日の</a:t>
                      </a:r>
                      <a:r>
                        <a:rPr kumimoji="1" lang="en-US" altLang="ja-JP" sz="1000" b="0" u="none" strike="noStrike" kern="1200" cap="none" spc="0" normalizeH="0" baseline="0" noProof="0" dirty="0">
                          <a:ln>
                            <a:noFill/>
                          </a:ln>
                          <a:solidFill>
                            <a:schemeClr val="tx1"/>
                          </a:solidFill>
                          <a:effectLst/>
                          <a:uLnTx/>
                          <a:uFillTx/>
                          <a:latin typeface="+mn-ea"/>
                          <a:ea typeface="+mn-ea"/>
                        </a:rPr>
                        <a:t>5</a:t>
                      </a:r>
                      <a:r>
                        <a:rPr kumimoji="1" lang="ja-JP" altLang="en-US" sz="1000" b="0" u="none" strike="noStrike" kern="1200" cap="none" spc="0" normalizeH="0" baseline="0" noProof="0" dirty="0">
                          <a:ln>
                            <a:noFill/>
                          </a:ln>
                          <a:solidFill>
                            <a:schemeClr val="tx1"/>
                          </a:solidFill>
                          <a:effectLst/>
                          <a:uLnTx/>
                          <a:uFillTx/>
                          <a:latin typeface="+mn-ea"/>
                          <a:ea typeface="+mn-ea"/>
                        </a:rPr>
                        <a:t>営業日前までに掲載期間のご連絡をメールでいただきます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7"/>
                  </a:ext>
                </a:extLst>
              </a:tr>
              <a:tr h="30600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dirty="0">
                          <a:solidFill>
                            <a:schemeClr val="bg1"/>
                          </a:solidFill>
                          <a:latin typeface="+mn-ea"/>
                          <a:ea typeface="+mn-ea"/>
                        </a:rPr>
                        <a:t>有効期限</a:t>
                      </a:r>
                      <a:endParaRPr kumimoji="1" lang="ja-JP" altLang="en-US" sz="1200" b="0" i="0" dirty="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schemeClr val="tx1"/>
                          </a:solidFill>
                          <a:latin typeface="+mn-ea"/>
                          <a:ea typeface="+mn-ea"/>
                          <a:cs typeface="Meiryo UI" panose="020B0604030504040204" pitchFamily="50" charset="-128"/>
                        </a:rPr>
                        <a:t>2023</a:t>
                      </a:r>
                      <a:r>
                        <a:rPr lang="ja-JP" altLang="en-US" sz="1200">
                          <a:solidFill>
                            <a:schemeClr val="tx1"/>
                          </a:solidFill>
                          <a:latin typeface="+mn-ea"/>
                          <a:ea typeface="+mn-ea"/>
                          <a:cs typeface="Meiryo UI" panose="020B0604030504040204" pitchFamily="50" charset="-128"/>
                        </a:rPr>
                        <a:t>年</a:t>
                      </a:r>
                      <a:r>
                        <a:rPr lang="en-US" altLang="ja-JP" sz="1200" dirty="0">
                          <a:solidFill>
                            <a:schemeClr val="tx1"/>
                          </a:solidFill>
                          <a:latin typeface="+mn-ea"/>
                          <a:ea typeface="+mn-ea"/>
                          <a:cs typeface="Meiryo UI" panose="020B0604030504040204" pitchFamily="50" charset="-128"/>
                        </a:rPr>
                        <a:t>3</a:t>
                      </a:r>
                      <a:r>
                        <a:rPr lang="ja-JP" altLang="en-US" sz="1200">
                          <a:solidFill>
                            <a:schemeClr val="tx1"/>
                          </a:solidFill>
                          <a:latin typeface="+mn-ea"/>
                          <a:ea typeface="+mn-ea"/>
                          <a:cs typeface="Meiryo UI" panose="020B0604030504040204" pitchFamily="50" charset="-128"/>
                        </a:rPr>
                        <a:t>月</a:t>
                      </a:r>
                      <a:r>
                        <a:rPr lang="en-US" altLang="ja-JP" sz="1200" dirty="0">
                          <a:solidFill>
                            <a:schemeClr val="tx1"/>
                          </a:solidFill>
                          <a:latin typeface="+mn-ea"/>
                          <a:ea typeface="+mn-ea"/>
                          <a:cs typeface="Meiryo UI" panose="020B0604030504040204" pitchFamily="50" charset="-128"/>
                        </a:rPr>
                        <a:t>31</a:t>
                      </a:r>
                      <a:r>
                        <a:rPr lang="ja-JP" altLang="en-US" sz="1200">
                          <a:solidFill>
                            <a:schemeClr val="tx1"/>
                          </a:solidFill>
                          <a:latin typeface="+mn-ea"/>
                          <a:ea typeface="+mn-ea"/>
                          <a:cs typeface="Meiryo UI" panose="020B0604030504040204" pitchFamily="50" charset="-128"/>
                        </a:rPr>
                        <a:t>日掲載終了分</a:t>
                      </a:r>
                      <a:endParaRPr lang="ja-JP" altLang="en-US" sz="1200">
                        <a:solidFill>
                          <a:schemeClr val="tx1"/>
                        </a:solidFill>
                        <a:latin typeface="+mn-ea"/>
                        <a:ea typeface="+mn-ea"/>
                        <a:cs typeface="Verdana"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39175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レポート項目</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1200" dirty="0"/>
                        <a:t>PV</a:t>
                      </a:r>
                      <a:r>
                        <a:rPr lang="ja-JP" altLang="en" sz="1200" dirty="0" err="1"/>
                        <a:t>、</a:t>
                      </a:r>
                      <a:r>
                        <a:rPr lang="en" altLang="ja-JP" sz="1200" dirty="0"/>
                        <a:t>UB</a:t>
                      </a:r>
                      <a:r>
                        <a:rPr lang="ja-JP" altLang="en" sz="1200" dirty="0" err="1"/>
                        <a:t>、</a:t>
                      </a:r>
                      <a:r>
                        <a:rPr lang="ja-JP" altLang="en-US" sz="1200" dirty="0"/>
                        <a:t>ページ内リンクのクリック数、訪問者の性別・性別</a:t>
                      </a:r>
                      <a:r>
                        <a:rPr lang="en-US" altLang="ja-JP" sz="1200" dirty="0"/>
                        <a:t>×</a:t>
                      </a:r>
                      <a:r>
                        <a:rPr lang="ja-JP" altLang="en-US" sz="1200" dirty="0"/>
                        <a:t>年齢層比率、アンケート結果</a:t>
                      </a:r>
                      <a:endParaRPr lang="en-US" altLang="ja-JP" sz="1200" dirty="0">
                        <a:solidFill>
                          <a:schemeClr val="tx1"/>
                        </a:solidFill>
                        <a:latin typeface="+mn-lt"/>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mn-ea"/>
                          <a:ea typeface="+mn-ea"/>
                          <a:cs typeface="Verdana" pitchFamily="34" charset="0"/>
                        </a:rPr>
                        <a:t>※</a:t>
                      </a:r>
                      <a:r>
                        <a:rPr lang="ja-JP" altLang="en-US" sz="1000" dirty="0">
                          <a:solidFill>
                            <a:schemeClr val="tx1"/>
                          </a:solidFill>
                          <a:latin typeface="+mn-ea"/>
                          <a:ea typeface="+mn-ea"/>
                          <a:cs typeface="Verdana" pitchFamily="34" charset="0"/>
                        </a:rPr>
                        <a:t>掲載終了から</a:t>
                      </a:r>
                      <a:r>
                        <a:rPr lang="en-US" altLang="ja-JP" sz="1000" dirty="0">
                          <a:solidFill>
                            <a:schemeClr val="tx1"/>
                          </a:solidFill>
                          <a:latin typeface="+mn-ea"/>
                          <a:ea typeface="+mn-ea"/>
                          <a:cs typeface="Verdana" pitchFamily="34" charset="0"/>
                        </a:rPr>
                        <a:t>2</a:t>
                      </a:r>
                      <a:r>
                        <a:rPr lang="ja-JP" altLang="en-US" sz="1000" dirty="0">
                          <a:solidFill>
                            <a:schemeClr val="tx1"/>
                          </a:solidFill>
                          <a:latin typeface="+mn-ea"/>
                          <a:ea typeface="+mn-ea"/>
                          <a:cs typeface="Verdana" pitchFamily="34" charset="0"/>
                        </a:rPr>
                        <a:t>週間程度でご提出いたします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120150108"/>
                  </a:ext>
                </a:extLst>
              </a:tr>
            </a:tbl>
          </a:graphicData>
        </a:graphic>
      </p:graphicFrame>
      <p:sp>
        <p:nvSpPr>
          <p:cNvPr id="6" name="タイトル 1"/>
          <p:cNvSpPr txBox="1">
            <a:spLocks/>
          </p:cNvSpPr>
          <p:nvPr/>
        </p:nvSpPr>
        <p:spPr>
          <a:xfrm>
            <a:off x="3503712" y="1412776"/>
            <a:ext cx="9837401" cy="432048"/>
          </a:xfrm>
          <a:prstGeom prst="rect">
            <a:avLst/>
          </a:prstGeom>
        </p:spPr>
        <p:txBody>
          <a:bodyPr>
            <a:normAutofit fontScale="67500" lnSpcReduction="20000"/>
          </a:bodyPr>
          <a:lstStyle>
            <a:lvl1pPr algn="l" defTabSz="914423" rtl="0" eaLnBrk="1" latinLnBrk="0" hangingPunct="1">
              <a:spcBef>
                <a:spcPct val="0"/>
              </a:spcBef>
              <a:buNone/>
              <a:defRPr kumimoji="1" sz="4000" kern="1200">
                <a:solidFill>
                  <a:schemeClr val="tx1"/>
                </a:solidFill>
                <a:latin typeface="+mj-lt"/>
                <a:ea typeface="+mj-ea"/>
                <a:cs typeface="+mj-cs"/>
              </a:defRPr>
            </a:lvl1pPr>
          </a:lstStyle>
          <a:p>
            <a:endParaRPr lang="ja-JP" altLang="en-US" dirty="0"/>
          </a:p>
        </p:txBody>
      </p:sp>
      <p:sp>
        <p:nvSpPr>
          <p:cNvPr id="10" name="タイトル 2"/>
          <p:cNvSpPr txBox="1">
            <a:spLocks/>
          </p:cNvSpPr>
          <p:nvPr/>
        </p:nvSpPr>
        <p:spPr>
          <a:xfrm>
            <a:off x="479376" y="260648"/>
            <a:ext cx="7992888" cy="432048"/>
          </a:xfrm>
          <a:prstGeom prst="rect">
            <a:avLst/>
          </a:prstGeom>
        </p:spPr>
        <p:txBody>
          <a:bodyPr vert="horz" lIns="91440" tIns="45720" rIns="91440" bIns="45720" rtlCol="0" anchor="ctr">
            <a:noAutofit/>
          </a:bodyPr>
          <a:lstStyle>
            <a:lvl1pPr algn="l" defTabSz="914423" rtl="0" eaLnBrk="1" latinLnBrk="0" hangingPunct="1">
              <a:spcBef>
                <a:spcPct val="0"/>
              </a:spcBef>
              <a:buNone/>
              <a:defRPr kumimoji="1" sz="2800" kern="1200">
                <a:solidFill>
                  <a:schemeClr val="tx1"/>
                </a:solidFill>
                <a:latin typeface="+mj-lt"/>
                <a:ea typeface="+mj-ea"/>
                <a:cs typeface="+mj-cs"/>
              </a:defRPr>
            </a:lvl1pPr>
          </a:lstStyle>
          <a:p>
            <a:r>
              <a:rPr lang="en-US" altLang="ja-JP" sz="2400" dirty="0"/>
              <a:t>(1)</a:t>
            </a:r>
            <a:r>
              <a:rPr lang="ja-JP" altLang="en-US" sz="2400" dirty="0"/>
              <a:t>スポンサードコンテンツ　スペック詳細</a:t>
            </a:r>
          </a:p>
        </p:txBody>
      </p:sp>
      <p:sp>
        <p:nvSpPr>
          <p:cNvPr id="7" name="フッター プレースホルダー 2">
            <a:extLst>
              <a:ext uri="{FF2B5EF4-FFF2-40B4-BE49-F238E27FC236}">
                <a16:creationId xmlns:a16="http://schemas.microsoft.com/office/drawing/2014/main" id="{3636085C-F0A2-2A4C-A62E-613B0AF3E662}"/>
              </a:ext>
            </a:extLst>
          </p:cNvPr>
          <p:cNvSpPr txBox="1">
            <a:spLocks/>
          </p:cNvSpPr>
          <p:nvPr/>
        </p:nvSpPr>
        <p:spPr>
          <a:xfrm>
            <a:off x="3171367" y="6641976"/>
            <a:ext cx="5583390" cy="216024"/>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r>
              <a:rPr lang="en-US" altLang="ja-JP" sz="800" dirty="0">
                <a:solidFill>
                  <a:prstClr val="black"/>
                </a:solidFill>
              </a:rPr>
              <a:t>Copyright</a:t>
            </a:r>
            <a:r>
              <a:rPr lang="ja-JP" altLang="en-US" sz="800">
                <a:solidFill>
                  <a:prstClr val="black"/>
                </a:solidFill>
              </a:rPr>
              <a:t>（</a:t>
            </a:r>
            <a:r>
              <a:rPr lang="en-US" altLang="ja-JP" sz="800" dirty="0">
                <a:solidFill>
                  <a:prstClr val="black"/>
                </a:solidFill>
              </a:rPr>
              <a:t>C</a:t>
            </a:r>
            <a:r>
              <a:rPr lang="ja-JP" altLang="en-US" sz="800">
                <a:solidFill>
                  <a:prstClr val="black"/>
                </a:solidFill>
              </a:rPr>
              <a:t>）</a:t>
            </a:r>
            <a:r>
              <a:rPr lang="en-US" altLang="ja-JP" sz="800" dirty="0">
                <a:solidFill>
                  <a:prstClr val="black"/>
                </a:solidFill>
              </a:rPr>
              <a:t>2022 Yahoo Japan Corporation. All Rights Reserved. </a:t>
            </a:r>
            <a:r>
              <a:rPr lang="ja-JP" altLang="en-US" sz="800">
                <a:solidFill>
                  <a:prstClr val="black"/>
                </a:solidFill>
              </a:rPr>
              <a:t>無断引用・転載禁止</a:t>
            </a:r>
            <a:endParaRPr lang="ja-JP" altLang="en-US" sz="800" dirty="0">
              <a:solidFill>
                <a:prstClr val="black"/>
              </a:solidFill>
            </a:endParaRPr>
          </a:p>
        </p:txBody>
      </p:sp>
    </p:spTree>
    <p:extLst>
      <p:ext uri="{BB962C8B-B14F-4D97-AF65-F5344CB8AC3E}">
        <p14:creationId xmlns:p14="http://schemas.microsoft.com/office/powerpoint/2010/main" val="27866487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676157" y="1484784"/>
            <a:ext cx="10920056" cy="4001095"/>
          </a:xfrm>
          <a:prstGeom prst="rect">
            <a:avLst/>
          </a:prstGeom>
          <a:noFill/>
        </p:spPr>
        <p:txBody>
          <a:bodyPr wrap="square" anchor="t">
            <a:spAutoFit/>
          </a:bodyPr>
          <a:lstStyle/>
          <a:p>
            <a:pPr>
              <a:defRPr/>
            </a:pPr>
            <a:r>
              <a:rPr kumimoji="0" lang="ja-JP" altLang="en-US" b="1" kern="0" dirty="0">
                <a:latin typeface="メイリオ" panose="020B0604030504040204" pitchFamily="50" charset="-128"/>
                <a:ea typeface="メイリオ" panose="020B0604030504040204" pitchFamily="50" charset="-128"/>
              </a:rPr>
              <a:t>■オリエンテーション実施</a:t>
            </a:r>
            <a:endPar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endParaRPr>
          </a:p>
          <a:p>
            <a:pPr>
              <a:defRPr/>
            </a:pPr>
            <a:r>
              <a:rPr kumimoji="0" lang="ja-JP" altLang="en-US" sz="1400" b="0"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事前にヒアリングシートに記入いただいた上で</a:t>
            </a:r>
            <a:r>
              <a:rPr lang="ja-JP" altLang="en-US" sz="1400" dirty="0">
                <a:latin typeface="メイリオ" panose="020B0604030504040204" pitchFamily="50" charset="-128"/>
                <a:ea typeface="メイリオ" panose="020B0604030504040204" pitchFamily="50" charset="-128"/>
              </a:rPr>
              <a:t>オリエンテーションを実施いただき、</a:t>
            </a:r>
            <a:endParaRPr lang="en-US" altLang="ja-JP" sz="1400" dirty="0">
              <a:latin typeface="メイリオ" panose="020B0604030504040204" pitchFamily="50" charset="-128"/>
              <a:ea typeface="メイリオ" panose="020B0604030504040204" pitchFamily="50" charset="-128"/>
            </a:endParaRPr>
          </a:p>
          <a:p>
            <a:pPr>
              <a:defRPr/>
            </a:pPr>
            <a:r>
              <a:rPr lang="ja-JP" altLang="en-US" sz="1400" b="1" dirty="0">
                <a:latin typeface="メイリオ" panose="020B0604030504040204" pitchFamily="50" charset="-128"/>
                <a:ea typeface="メイリオ" panose="020B0604030504040204" pitchFamily="50" charset="-128"/>
              </a:rPr>
              <a:t>お取り組みを通じて伝えたいメッセージを明確に</a:t>
            </a:r>
            <a:r>
              <a:rPr lang="ja-JP" altLang="en-US" sz="1400" dirty="0">
                <a:latin typeface="メイリオ" panose="020B0604030504040204" pitchFamily="50" charset="-128"/>
                <a:ea typeface="メイリオ" panose="020B0604030504040204" pitchFamily="50" charset="-128"/>
              </a:rPr>
              <a:t>します。</a:t>
            </a:r>
            <a:endParaRPr lang="en-US" altLang="ja-JP" sz="1400" dirty="0">
              <a:latin typeface="メイリオ" panose="020B0604030504040204" pitchFamily="50" charset="-128"/>
              <a:ea typeface="メイリオ" panose="020B0604030504040204" pitchFamily="50" charset="-128"/>
            </a:endParaRPr>
          </a:p>
          <a:p>
            <a:pPr lvl="0">
              <a:defRPr/>
            </a:pPr>
            <a:endParaRPr kumimoji="0" lang="ja-JP" altLang="en-US" sz="1000" kern="0" dirty="0">
              <a:latin typeface="メイリオ" panose="020B0604030504040204" pitchFamily="50" charset="-128"/>
              <a:ea typeface="メイリオ" panose="020B0604030504040204" pitchFamily="50" charset="-128"/>
            </a:endParaRPr>
          </a:p>
          <a:p>
            <a:pPr lvl="0">
              <a:defRPr/>
            </a:pPr>
            <a:r>
              <a:rPr kumimoji="0" lang="ja-JP" altLang="en-US" b="1" kern="0" dirty="0">
                <a:latin typeface="メイリオ" panose="020B0604030504040204" pitchFamily="50" charset="-128"/>
                <a:ea typeface="メイリオ" panose="020B0604030504040204" pitchFamily="50" charset="-128"/>
              </a:rPr>
              <a:t>■記事構成案のご提出</a:t>
            </a:r>
            <a:r>
              <a:rPr kumimoji="0" lang="en-US" altLang="ja-JP" b="1" kern="0" dirty="0">
                <a:latin typeface="メイリオ" panose="020B0604030504040204" pitchFamily="50" charset="-128"/>
                <a:ea typeface="メイリオ" panose="020B0604030504040204" pitchFamily="50" charset="-128"/>
              </a:rPr>
              <a:t>/</a:t>
            </a:r>
            <a:r>
              <a:rPr kumimoji="0" lang="ja-JP" altLang="en-US" b="1" kern="0" dirty="0">
                <a:latin typeface="メイリオ" panose="020B0604030504040204" pitchFamily="50" charset="-128"/>
                <a:ea typeface="メイリオ" panose="020B0604030504040204" pitchFamily="50" charset="-128"/>
              </a:rPr>
              <a:t>ご確認</a:t>
            </a:r>
            <a:endParaRPr kumimoji="0" lang="en-US" altLang="ja-JP" b="1" kern="0" dirty="0">
              <a:latin typeface="メイリオ" panose="020B0604030504040204" pitchFamily="50" charset="-128"/>
              <a:ea typeface="メイリオ" panose="020B0604030504040204" pitchFamily="50" charset="-128"/>
            </a:endParaRPr>
          </a:p>
          <a:p>
            <a:pPr lvl="0">
              <a:defRPr/>
            </a:pPr>
            <a:r>
              <a:rPr kumimoji="0" lang="ja-JP" altLang="en-US" sz="1400" kern="0" dirty="0">
                <a:latin typeface="メイリオ" panose="020B0604030504040204" pitchFamily="50" charset="-128"/>
                <a:ea typeface="メイリオ" panose="020B0604030504040204" pitchFamily="50" charset="-128"/>
              </a:rPr>
              <a:t>上記をもとに記事構成案をご提出し、広告主様に確認いただき記事骨子を確定させます。</a:t>
            </a:r>
            <a:endParaRPr kumimoji="0" lang="en-US" altLang="ja-JP" sz="1400" kern="0" dirty="0">
              <a:latin typeface="メイリオ" panose="020B0604030504040204" pitchFamily="50" charset="-128"/>
              <a:ea typeface="メイリオ" panose="020B0604030504040204" pitchFamily="50" charset="-128"/>
            </a:endParaRPr>
          </a:p>
          <a:p>
            <a:pPr lvl="0">
              <a:defRPr/>
            </a:pPr>
            <a:endParaRPr kumimoji="0" lang="ja-JP" altLang="en-US" sz="1000" kern="0" dirty="0">
              <a:latin typeface="メイリオ" panose="020B0604030504040204" pitchFamily="50" charset="-128"/>
              <a:ea typeface="メイリオ" panose="020B0604030504040204" pitchFamily="50" charset="-128"/>
            </a:endParaRPr>
          </a:p>
          <a:p>
            <a:pPr lvl="0">
              <a:defRPr/>
            </a:pPr>
            <a:r>
              <a:rPr kumimoji="0" lang="ja-JP" altLang="en-US" b="1" kern="0" dirty="0">
                <a:latin typeface="メイリオ" panose="020B0604030504040204" pitchFamily="50" charset="-128"/>
                <a:ea typeface="メイリオ" panose="020B0604030504040204" pitchFamily="50" charset="-128"/>
              </a:rPr>
              <a:t>■原稿のご提出</a:t>
            </a:r>
            <a:r>
              <a:rPr kumimoji="0" lang="en-US" altLang="ja-JP" b="1" kern="0" dirty="0">
                <a:latin typeface="メイリオ" panose="020B0604030504040204" pitchFamily="50" charset="-128"/>
                <a:ea typeface="メイリオ" panose="020B0604030504040204" pitchFamily="50" charset="-128"/>
              </a:rPr>
              <a:t>/</a:t>
            </a:r>
            <a:r>
              <a:rPr kumimoji="0" lang="ja-JP" altLang="en-US" b="1" kern="0" dirty="0">
                <a:latin typeface="メイリオ" panose="020B0604030504040204" pitchFamily="50" charset="-128"/>
                <a:ea typeface="メイリオ" panose="020B0604030504040204" pitchFamily="50" charset="-128"/>
              </a:rPr>
              <a:t>ご確認</a:t>
            </a:r>
            <a:endParaRPr kumimoji="0" lang="en-US" altLang="ja-JP" b="1" kern="0" dirty="0">
              <a:latin typeface="メイリオ" panose="020B0604030504040204" pitchFamily="50" charset="-128"/>
              <a:ea typeface="メイリオ" panose="020B0604030504040204" pitchFamily="50" charset="-128"/>
            </a:endParaRPr>
          </a:p>
          <a:p>
            <a:pPr lvl="0">
              <a:defRPr/>
            </a:pPr>
            <a:r>
              <a:rPr kumimoji="0" lang="ja-JP" altLang="en-US" sz="1400" kern="0" dirty="0">
                <a:latin typeface="メイリオ" panose="020B0604030504040204" pitchFamily="50" charset="-128"/>
                <a:ea typeface="メイリオ" panose="020B0604030504040204" pitchFamily="50" charset="-128"/>
              </a:rPr>
              <a:t>上記をもとに文字および写真原稿を作成し、広告主様に確認いただき、必要に応じて修正し確定させます。</a:t>
            </a:r>
            <a:endParaRPr kumimoji="0" lang="en-US" altLang="ja-JP" sz="1400" kern="0" dirty="0">
              <a:latin typeface="メイリオ" panose="020B0604030504040204" pitchFamily="50" charset="-128"/>
              <a:ea typeface="メイリオ" panose="020B0604030504040204" pitchFamily="50" charset="-128"/>
            </a:endParaRPr>
          </a:p>
          <a:p>
            <a:pPr lvl="0">
              <a:defRPr/>
            </a:pPr>
            <a:r>
              <a:rPr kumimoji="0" lang="en-US" altLang="ja-JP" sz="1400" kern="0" dirty="0">
                <a:latin typeface="メイリオ" panose="020B0604030504040204" pitchFamily="50" charset="-128"/>
                <a:ea typeface="メイリオ" panose="020B0604030504040204" pitchFamily="50" charset="-128"/>
              </a:rPr>
              <a:t>※</a:t>
            </a:r>
            <a:r>
              <a:rPr kumimoji="0" lang="ja-JP" altLang="en-US" sz="1400" kern="0" dirty="0">
                <a:latin typeface="メイリオ" panose="020B0604030504040204" pitchFamily="50" charset="-128"/>
                <a:ea typeface="メイリオ" panose="020B0604030504040204" pitchFamily="50" charset="-128"/>
              </a:rPr>
              <a:t>協賛企業様に取材をさせていただく場合があります。</a:t>
            </a:r>
            <a:endParaRPr kumimoji="0" lang="en-US" altLang="ja-JP" sz="1400" kern="0" dirty="0">
              <a:latin typeface="メイリオ" panose="020B0604030504040204" pitchFamily="50" charset="-128"/>
              <a:ea typeface="メイリオ" panose="020B0604030504040204" pitchFamily="50" charset="-128"/>
            </a:endParaRPr>
          </a:p>
          <a:p>
            <a:pPr lvl="0">
              <a:defRPr/>
            </a:pPr>
            <a:r>
              <a:rPr kumimoji="0" lang="en-US" altLang="ja-JP" sz="1400" kern="0" dirty="0">
                <a:latin typeface="メイリオ" panose="020B0604030504040204" pitchFamily="50" charset="-128"/>
                <a:ea typeface="メイリオ" panose="020B0604030504040204" pitchFamily="50" charset="-128"/>
              </a:rPr>
              <a:t>※</a:t>
            </a:r>
            <a:r>
              <a:rPr kumimoji="0" lang="ja-JP" altLang="en-US" sz="1400" kern="0" dirty="0">
                <a:latin typeface="メイリオ" panose="020B0604030504040204" pitchFamily="50" charset="-128"/>
                <a:ea typeface="メイリオ" panose="020B0604030504040204" pitchFamily="50" charset="-128"/>
              </a:rPr>
              <a:t>初稿段階で内容をご確認いただき、再稿のタイミングでは初稿での指摘事項の修正確認のみとなります。</a:t>
            </a:r>
            <a:endParaRPr kumimoji="0" lang="en-US" altLang="ja-JP" sz="1400" kern="0" dirty="0">
              <a:latin typeface="メイリオ" panose="020B0604030504040204" pitchFamily="50" charset="-128"/>
              <a:ea typeface="メイリオ" panose="020B0604030504040204" pitchFamily="50" charset="-128"/>
            </a:endParaRPr>
          </a:p>
          <a:p>
            <a:pPr lvl="0">
              <a:defRPr/>
            </a:pPr>
            <a:endParaRPr kumimoji="0" lang="ja-JP" altLang="en-US" sz="1000" kern="0" dirty="0">
              <a:latin typeface="メイリオ" panose="020B0604030504040204" pitchFamily="50" charset="-128"/>
              <a:ea typeface="メイリオ" panose="020B0604030504040204" pitchFamily="50" charset="-128"/>
            </a:endParaRPr>
          </a:p>
          <a:p>
            <a:pPr lvl="0">
              <a:defRPr/>
            </a:pPr>
            <a:r>
              <a:rPr kumimoji="0" lang="ja-JP" altLang="en-US" b="1" kern="0">
                <a:latin typeface="メイリオ" panose="020B0604030504040204" pitchFamily="50" charset="-128"/>
                <a:ea typeface="メイリオ" panose="020B0604030504040204" pitchFamily="50" charset="-128"/>
              </a:rPr>
              <a:t>■テストアップでの確認</a:t>
            </a:r>
            <a:r>
              <a:rPr kumimoji="0" lang="en-US" altLang="ja-JP" b="1" kern="0" dirty="0">
                <a:latin typeface="メイリオ" panose="020B0604030504040204" pitchFamily="50" charset="-128"/>
                <a:ea typeface="メイリオ" panose="020B0604030504040204" pitchFamily="50" charset="-128"/>
              </a:rPr>
              <a:t>/</a:t>
            </a:r>
            <a:r>
              <a:rPr kumimoji="0" lang="ja-JP" altLang="en-US" b="1" kern="0" dirty="0">
                <a:latin typeface="メイリオ" panose="020B0604030504040204" pitchFamily="50" charset="-128"/>
                <a:ea typeface="メイリオ" panose="020B0604030504040204" pitchFamily="50" charset="-128"/>
              </a:rPr>
              <a:t>校了</a:t>
            </a:r>
            <a:endParaRPr lang="en-US" altLang="ja-JP" b="1" kern="0" dirty="0">
              <a:latin typeface="メイリオ" panose="020B0604030504040204" pitchFamily="50" charset="-128"/>
              <a:ea typeface="メイリオ" panose="020B0604030504040204" pitchFamily="50" charset="-128"/>
            </a:endParaRPr>
          </a:p>
          <a:p>
            <a:pPr lvl="0">
              <a:defRPr/>
            </a:pPr>
            <a:r>
              <a:rPr kumimoji="0" lang="ja-JP" altLang="en-US" sz="1400" kern="0" dirty="0">
                <a:latin typeface="メイリオ" panose="020B0604030504040204" pitchFamily="50" charset="-128"/>
                <a:ea typeface="メイリオ" panose="020B0604030504040204" pitchFamily="50" charset="-128"/>
              </a:rPr>
              <a:t>掲載ページの画面キャプチャでレイアウトを含めて確認を行っていただき、最終的に校了となります。</a:t>
            </a:r>
            <a:endParaRPr kumimoji="0" lang="en-US" altLang="ja-JP" sz="1400" kern="0" dirty="0">
              <a:latin typeface="メイリオ" panose="020B0604030504040204" pitchFamily="50" charset="-128"/>
              <a:ea typeface="メイリオ" panose="020B0604030504040204" pitchFamily="50" charset="-128"/>
            </a:endParaRPr>
          </a:p>
          <a:p>
            <a:pPr lvl="0">
              <a:defRPr/>
            </a:pPr>
            <a:r>
              <a:rPr kumimoji="0" lang="ja-JP" altLang="en-US" sz="1400" kern="0" dirty="0">
                <a:latin typeface="メイリオ" panose="020B0604030504040204" pitchFamily="50" charset="-128"/>
                <a:ea typeface="メイリオ" panose="020B0604030504040204" pitchFamily="50" charset="-128"/>
              </a:rPr>
              <a:t> </a:t>
            </a:r>
            <a:r>
              <a:rPr kumimoji="0" lang="en-US" altLang="ja-JP" sz="1400" kern="0" dirty="0">
                <a:latin typeface="メイリオ" panose="020B0604030504040204" pitchFamily="50" charset="-128"/>
                <a:ea typeface="メイリオ" panose="020B0604030504040204" pitchFamily="50" charset="-128"/>
              </a:rPr>
              <a:t>※</a:t>
            </a:r>
            <a:r>
              <a:rPr kumimoji="0" lang="ja-JP" altLang="en-US" sz="1400" kern="0" dirty="0">
                <a:latin typeface="メイリオ" panose="020B0604030504040204" pitchFamily="50" charset="-128"/>
                <a:ea typeface="メイリオ" panose="020B0604030504040204" pitchFamily="50" charset="-128"/>
              </a:rPr>
              <a:t>原則として、この段階での修正はお受けできません。</a:t>
            </a:r>
          </a:p>
          <a:p>
            <a:pPr lvl="0">
              <a:defRPr/>
            </a:pPr>
            <a:endParaRPr kumimoji="0" lang="ja-JP" altLang="en-US" sz="1000" kern="0" dirty="0">
              <a:latin typeface="メイリオ" panose="020B0604030504040204" pitchFamily="50" charset="-128"/>
              <a:ea typeface="メイリオ" panose="020B0604030504040204" pitchFamily="50" charset="-128"/>
            </a:endParaRPr>
          </a:p>
          <a:p>
            <a:pPr lvl="0">
              <a:defRPr/>
            </a:pPr>
            <a:r>
              <a:rPr kumimoji="0" lang="ja-JP" altLang="en-US" b="1" kern="0" dirty="0">
                <a:latin typeface="メイリオ" panose="020B0604030504040204" pitchFamily="50" charset="-128"/>
                <a:ea typeface="メイリオ" panose="020B0604030504040204" pitchFamily="50" charset="-128"/>
              </a:rPr>
              <a:t>■弊社内チェック</a:t>
            </a:r>
            <a:r>
              <a:rPr kumimoji="0" lang="en-US" altLang="ja-JP" b="1" kern="0" dirty="0">
                <a:latin typeface="メイリオ" panose="020B0604030504040204" pitchFamily="50" charset="-128"/>
                <a:ea typeface="メイリオ" panose="020B0604030504040204" pitchFamily="50" charset="-128"/>
              </a:rPr>
              <a:t>/</a:t>
            </a:r>
            <a:r>
              <a:rPr kumimoji="0" lang="ja-JP" altLang="en-US" b="1" kern="0" dirty="0">
                <a:latin typeface="メイリオ" panose="020B0604030504040204" pitchFamily="50" charset="-128"/>
                <a:ea typeface="メイリオ" panose="020B0604030504040204" pitchFamily="50" charset="-128"/>
              </a:rPr>
              <a:t>本番環境へのファイルアップ</a:t>
            </a:r>
            <a:endParaRPr kumimoji="0" lang="en-US" altLang="ja-JP" b="1" kern="0" dirty="0">
              <a:latin typeface="メイリオ" panose="020B0604030504040204" pitchFamily="50" charset="-128"/>
              <a:ea typeface="メイリオ" panose="020B0604030504040204" pitchFamily="50" charset="-128"/>
            </a:endParaRPr>
          </a:p>
          <a:p>
            <a:pPr lvl="0">
              <a:defRPr/>
            </a:pPr>
            <a:r>
              <a:rPr kumimoji="0" lang="ja-JP" altLang="en-US" sz="1400" kern="0" dirty="0">
                <a:latin typeface="メイリオ" panose="020B0604030504040204" pitchFamily="50" charset="-128"/>
                <a:ea typeface="メイリオ" panose="020B0604030504040204" pitchFamily="50" charset="-128"/>
              </a:rPr>
              <a:t>最終確認を行った上で、本番公開を行います。</a:t>
            </a:r>
            <a:endParaRPr kumimoji="0" lang="en-US" altLang="ja-JP" sz="1400" kern="0" dirty="0">
              <a:latin typeface="メイリオ" panose="020B0604030504040204" pitchFamily="50" charset="-128"/>
              <a:ea typeface="メイリオ" panose="020B0604030504040204" pitchFamily="50" charset="-128"/>
            </a:endParaRPr>
          </a:p>
        </p:txBody>
      </p:sp>
      <p:sp>
        <p:nvSpPr>
          <p:cNvPr id="7" name="テキスト ボックス 6"/>
          <p:cNvSpPr txBox="1"/>
          <p:nvPr/>
        </p:nvSpPr>
        <p:spPr>
          <a:xfrm>
            <a:off x="676157" y="5805264"/>
            <a:ext cx="10441160" cy="707886"/>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rPr>
              <a:t>※</a:t>
            </a:r>
            <a:r>
              <a:rPr kumimoji="0" lang="ja-JP" altLang="en-US" sz="1000" b="0" i="0" u="none" strike="noStrike" kern="0" cap="none" spc="0" normalizeH="0" baseline="0" noProof="0" dirty="0">
                <a:ln>
                  <a:noFill/>
                </a:ln>
                <a:solidFill>
                  <a:prstClr val="black"/>
                </a:solidFill>
                <a:effectLst/>
                <a:uLnTx/>
                <a:uFillTx/>
              </a:rPr>
              <a:t>各工程で弊社内確認を行います。社内指摘事項は、広告主様側で特別な理由がない限り修正いたします。</a:t>
            </a:r>
            <a:endParaRPr kumimoji="0" lang="en-US" altLang="ja-JP" sz="10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rPr>
              <a:t>※</a:t>
            </a:r>
            <a:r>
              <a:rPr kumimoji="0" lang="ja-JP" altLang="en-US" sz="1000" b="0" i="0" u="none" strike="noStrike" kern="0" cap="none" spc="0" normalizeH="0" baseline="0" noProof="0" dirty="0">
                <a:ln>
                  <a:noFill/>
                </a:ln>
                <a:solidFill>
                  <a:prstClr val="black"/>
                </a:solidFill>
                <a:effectLst/>
                <a:uLnTx/>
                <a:uFillTx/>
              </a:rPr>
              <a:t>企画や取材等の内容によって、制作期間が変動します。実施が確定した段階で正式なスケジュールを広告主様に提出し、こちらの確認回数や期間にしたがって進行いただきます。ただし、制作の進捗状況により進行途中でスケジュールを変更させていただく場合があります。</a:t>
            </a:r>
            <a:endParaRPr kumimoji="0" lang="en-US" altLang="ja-JP" sz="10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rPr>
              <a:t>　</a:t>
            </a:r>
            <a:endParaRPr kumimoji="0" lang="en-US" altLang="ja-JP" sz="1000" b="0" i="0" u="none" strike="noStrike" kern="0" cap="none" spc="0" normalizeH="0" baseline="0" noProof="0" dirty="0">
              <a:ln>
                <a:noFill/>
              </a:ln>
              <a:solidFill>
                <a:prstClr val="black"/>
              </a:solidFill>
              <a:effectLst/>
              <a:uLnTx/>
              <a:uFillTx/>
            </a:endParaRPr>
          </a:p>
        </p:txBody>
      </p:sp>
      <p:sp>
        <p:nvSpPr>
          <p:cNvPr id="8" name="タイトル 2"/>
          <p:cNvSpPr txBox="1">
            <a:spLocks/>
          </p:cNvSpPr>
          <p:nvPr/>
        </p:nvSpPr>
        <p:spPr>
          <a:xfrm>
            <a:off x="479376" y="260648"/>
            <a:ext cx="7992888" cy="432048"/>
          </a:xfrm>
          <a:prstGeom prst="rect">
            <a:avLst/>
          </a:prstGeom>
        </p:spPr>
        <p:txBody>
          <a:bodyPr vert="horz" lIns="91440" tIns="45720" rIns="91440" bIns="45720" rtlCol="0" anchor="ctr">
            <a:noAutofit/>
          </a:bodyPr>
          <a:lstStyle>
            <a:lvl1pPr algn="l" defTabSz="914423" rtl="0" eaLnBrk="1" latinLnBrk="0" hangingPunct="1">
              <a:spcBef>
                <a:spcPct val="0"/>
              </a:spcBef>
              <a:buNone/>
              <a:defRPr kumimoji="1" sz="2800" kern="1200">
                <a:solidFill>
                  <a:schemeClr val="tx1"/>
                </a:solidFill>
                <a:latin typeface="+mj-lt"/>
                <a:ea typeface="+mj-ea"/>
                <a:cs typeface="+mj-cs"/>
              </a:defRPr>
            </a:lvl1pPr>
          </a:lstStyle>
          <a:p>
            <a:r>
              <a:rPr lang="en-US" altLang="ja-JP" sz="2400" dirty="0"/>
              <a:t>(1)</a:t>
            </a:r>
            <a:r>
              <a:rPr lang="ja-JP" altLang="en-US" sz="2400" dirty="0"/>
              <a:t>スポンサードコンテンツ　制作フロー</a:t>
            </a:r>
            <a:endParaRPr lang="ja-JP" altLang="en-US" sz="2500" dirty="0"/>
          </a:p>
        </p:txBody>
      </p:sp>
      <p:sp>
        <p:nvSpPr>
          <p:cNvPr id="6" name="フッター プレースホルダー 2">
            <a:extLst>
              <a:ext uri="{FF2B5EF4-FFF2-40B4-BE49-F238E27FC236}">
                <a16:creationId xmlns:a16="http://schemas.microsoft.com/office/drawing/2014/main" id="{BBBE7FF6-F177-584A-BD7B-213F386DC16D}"/>
              </a:ext>
            </a:extLst>
          </p:cNvPr>
          <p:cNvSpPr>
            <a:spLocks noGrp="1"/>
          </p:cNvSpPr>
          <p:nvPr>
            <p:ph type="ftr" sz="quarter" idx="3"/>
          </p:nvPr>
        </p:nvSpPr>
        <p:spPr>
          <a:xfrm>
            <a:off x="3171367" y="6597352"/>
            <a:ext cx="5583390" cy="216024"/>
          </a:xfrm>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a:solidFill>
                  <a:prstClr val="black"/>
                </a:solidFill>
              </a:rPr>
              <a:t>）</a:t>
            </a:r>
            <a:r>
              <a:rPr lang="en-US" altLang="ja-JP" dirty="0">
                <a:solidFill>
                  <a:prstClr val="black"/>
                </a:solidFill>
              </a:rPr>
              <a:t>2022 Yahoo Japan Corporation. All Rights Reserved. </a:t>
            </a:r>
            <a:r>
              <a:rPr lang="ja-JP" altLang="en-US" dirty="0">
                <a:solidFill>
                  <a:prstClr val="black"/>
                </a:solidFill>
              </a:rPr>
              <a:t>無断引用・転載禁止</a:t>
            </a:r>
          </a:p>
        </p:txBody>
      </p:sp>
    </p:spTree>
    <p:extLst>
      <p:ext uri="{BB962C8B-B14F-4D97-AF65-F5344CB8AC3E}">
        <p14:creationId xmlns:p14="http://schemas.microsoft.com/office/powerpoint/2010/main" val="914722944"/>
      </p:ext>
    </p:extLst>
  </p:cSld>
  <p:clrMapOvr>
    <a:masterClrMapping/>
  </p:clrMapOvr>
</p:sld>
</file>

<file path=ppt/theme/theme1.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広告主・代理店限定】Yahoo! JAPAN SDGs スポンサードコンテンツ 4" id="{4A837A15-5A9C-E344-99CF-209671E91A8C}" vid="{157A9D2B-9B81-0942-AA27-FFD94BE247A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12884</TotalTime>
  <Words>6916</Words>
  <Application>Microsoft Office PowerPoint</Application>
  <PresentationFormat>ワイド画面</PresentationFormat>
  <Paragraphs>780</Paragraphs>
  <Slides>29</Slides>
  <Notes>12</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29</vt:i4>
      </vt:variant>
    </vt:vector>
  </HeadingPairs>
  <TitlesOfParts>
    <vt:vector size="40" baseType="lpstr">
      <vt:lpstr>Meiryo UI</vt:lpstr>
      <vt:lpstr>ＭＳ Ｐゴシック</vt:lpstr>
      <vt:lpstr>メイリオ</vt:lpstr>
      <vt:lpstr>メイリオ</vt:lpstr>
      <vt:lpstr>游ゴシック</vt:lpstr>
      <vt:lpstr>游ゴシック</vt:lpstr>
      <vt:lpstr>Arial</vt:lpstr>
      <vt:lpstr>Calibri</vt:lpstr>
      <vt:lpstr>Verdana</vt:lpstr>
      <vt:lpstr>Wingdings</vt:lpstr>
      <vt:lpstr>中表紙と裏表紙</vt:lpstr>
      <vt:lpstr>Yahoo!広告 ディスプレイ広告（予約型）セールスシート</vt:lpstr>
      <vt:lpstr>PowerPoint プレゼンテーション</vt:lpstr>
      <vt:lpstr>PowerPoint プレゼンテーション</vt:lpstr>
      <vt:lpstr>PowerPoint プレゼンテーション</vt:lpstr>
      <vt:lpstr>2022年度 SDGs関連 記念日</vt:lpstr>
      <vt:lpstr>2.ご協賛プラン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3．お申し込み方法等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Zホールディングスグループの環境への取組み</vt:lpstr>
      <vt:lpstr>Zホールディングスグループの重点課題とSDGsへの取組み</vt:lpstr>
      <vt:lpstr>Zホールディングスグループの重点課題とSDGsへの取組み</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ヤフー</cp:lastModifiedBy>
  <cp:revision>1035</cp:revision>
  <dcterms:created xsi:type="dcterms:W3CDTF">2020-02-26T07:28:11Z</dcterms:created>
  <dcterms:modified xsi:type="dcterms:W3CDTF">2022-11-28T02:01:55Z</dcterms:modified>
</cp:coreProperties>
</file>