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704" r:id="rId3"/>
  </p:sldMasterIdLst>
  <p:notesMasterIdLst>
    <p:notesMasterId r:id="rId15"/>
  </p:notesMasterIdLst>
  <p:sldIdLst>
    <p:sldId id="313" r:id="rId4"/>
    <p:sldId id="343" r:id="rId5"/>
    <p:sldId id="327" r:id="rId6"/>
    <p:sldId id="339" r:id="rId7"/>
    <p:sldId id="341" r:id="rId8"/>
    <p:sldId id="328" r:id="rId9"/>
    <p:sldId id="326" r:id="rId10"/>
    <p:sldId id="344" r:id="rId11"/>
    <p:sldId id="340" r:id="rId12"/>
    <p:sldId id="346" r:id="rId13"/>
    <p:sldId id="312"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D5E"/>
    <a:srgbClr val="FFFFFF"/>
    <a:srgbClr val="454958"/>
    <a:srgbClr val="AEB1BF"/>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78" autoAdjust="0"/>
    <p:restoredTop sz="96327" autoAdjust="0"/>
  </p:normalViewPr>
  <p:slideViewPr>
    <p:cSldViewPr>
      <p:cViewPr varScale="1">
        <p:scale>
          <a:sx n="96" d="100"/>
          <a:sy n="96" d="100"/>
        </p:scale>
        <p:origin x="360"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2022/10/18</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8" name="角丸四角形 7">
            <a:extLst>
              <a:ext uri="{FF2B5EF4-FFF2-40B4-BE49-F238E27FC236}">
                <a16:creationId xmlns:a16="http://schemas.microsoft.com/office/drawing/2014/main" id="{531AAF10-94E3-4C4D-A82C-8E0449C8B194}"/>
              </a:ext>
            </a:extLst>
          </p:cNvPr>
          <p:cNvSpPr/>
          <p:nvPr userDrawn="1"/>
        </p:nvSpPr>
        <p:spPr>
          <a:xfrm>
            <a:off x="946332" y="4869160"/>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9" name="テキスト プレースホルダー 4">
            <a:extLst>
              <a:ext uri="{FF2B5EF4-FFF2-40B4-BE49-F238E27FC236}">
                <a16:creationId xmlns:a16="http://schemas.microsoft.com/office/drawing/2014/main" id="{94591310-A897-D94D-8FB7-436A42052B7B}"/>
              </a:ext>
            </a:extLst>
          </p:cNvPr>
          <p:cNvSpPr>
            <a:spLocks noGrp="1"/>
          </p:cNvSpPr>
          <p:nvPr>
            <p:ph type="body" sz="quarter" idx="13" hasCustomPrompt="1"/>
          </p:nvPr>
        </p:nvSpPr>
        <p:spPr>
          <a:xfrm>
            <a:off x="1127448" y="4941168"/>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6311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dirty="0"/>
              <a:t>© 2022 Yahoo Japan Corporation All rights reserved.</a:t>
            </a:r>
          </a:p>
        </p:txBody>
      </p:sp>
    </p:spTree>
    <p:extLst>
      <p:ext uri="{BB962C8B-B14F-4D97-AF65-F5344CB8AC3E}">
        <p14:creationId xmlns:p14="http://schemas.microsoft.com/office/powerpoint/2010/main" val="659840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表紙_汎用">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
        <p:nvSpPr>
          <p:cNvPr id="5" name="フッター プレースホルダー 4">
            <a:extLst>
              <a:ext uri="{FF2B5EF4-FFF2-40B4-BE49-F238E27FC236}">
                <a16:creationId xmlns:a16="http://schemas.microsoft.com/office/drawing/2014/main" id="{DBAD78F7-E805-1F44-B787-F2F911307417}"/>
              </a:ext>
            </a:extLst>
          </p:cNvPr>
          <p:cNvSpPr>
            <a:spLocks noGrp="1"/>
          </p:cNvSpPr>
          <p:nvPr>
            <p:ph type="ftr" sz="quarter" idx="14"/>
          </p:nvPr>
        </p:nvSpPr>
        <p:spPr/>
        <p:txBody>
          <a:bodyPr/>
          <a:lstStyle/>
          <a:p>
            <a:pPr>
              <a:defRPr/>
            </a:pPr>
            <a:r>
              <a:rPr lang="en" dirty="0"/>
              <a:t>© 2022 Yahoo Japan Corporation All rights reserved.</a:t>
            </a:r>
          </a:p>
        </p:txBody>
      </p:sp>
    </p:spTree>
    <p:extLst>
      <p:ext uri="{BB962C8B-B14F-4D97-AF65-F5344CB8AC3E}">
        <p14:creationId xmlns:p14="http://schemas.microsoft.com/office/powerpoint/2010/main" val="989140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47228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endParaRPr kumimoji="1" lang="en-US" altLang="ja-JP" sz="1000" dirty="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96688" y="-1095"/>
            <a:ext cx="12288688"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8"/>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9103517" y="6538793"/>
            <a:ext cx="2885791"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endParaRPr kumimoji="1" lang="en-US" altLang="ja-JP" sz="1000" dirty="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2" name="テキスト プレースホルダー 1">
            <a:extLst>
              <a:ext uri="{FF2B5EF4-FFF2-40B4-BE49-F238E27FC236}">
                <a16:creationId xmlns:a16="http://schemas.microsoft.com/office/drawing/2014/main" id="{69C30EB7-67D9-7547-9893-EBF0BF0607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7" name="フッター プレースホルダ 9">
            <a:extLst>
              <a:ext uri="{FF2B5EF4-FFF2-40B4-BE49-F238E27FC236}">
                <a16:creationId xmlns:a16="http://schemas.microsoft.com/office/drawing/2014/main" id="{692416AB-33E6-7642-9E44-F8B7E065D37D}"/>
              </a:ext>
            </a:extLst>
          </p:cNvPr>
          <p:cNvSpPr>
            <a:spLocks noGrp="1"/>
          </p:cNvSpPr>
          <p:nvPr>
            <p:ph type="ftr" sz="quarter" idx="3"/>
          </p:nvPr>
        </p:nvSpPr>
        <p:spPr>
          <a:xfrm>
            <a:off x="8976320" y="6453336"/>
            <a:ext cx="3023328" cy="349423"/>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lang="en-US" altLang="ja-JP" sz="800" b="0" i="0" baseline="0" smtClean="0">
                <a:solidFill>
                  <a:schemeClr val="accent2"/>
                </a:solidFill>
                <a:effectLst/>
              </a:defRPr>
            </a:lvl1pPr>
          </a:lstStyle>
          <a:p>
            <a:pPr>
              <a:defRPr/>
            </a:pPr>
            <a:r>
              <a:rPr lang="en" dirty="0"/>
              <a:t>© 2022 Yahoo Japan Corporation All rights reserved.</a:t>
            </a:r>
          </a:p>
        </p:txBody>
      </p:sp>
      <p:sp>
        <p:nvSpPr>
          <p:cNvPr id="9" name="正方形/長方形 8">
            <a:extLst>
              <a:ext uri="{FF2B5EF4-FFF2-40B4-BE49-F238E27FC236}">
                <a16:creationId xmlns:a16="http://schemas.microsoft.com/office/drawing/2014/main" id="{3C0C4A7B-DFAD-E24E-9637-6477EB71D44F}"/>
              </a:ext>
            </a:extLst>
          </p:cNvPr>
          <p:cNvSpPr/>
          <p:nvPr userDrawn="1"/>
        </p:nvSpPr>
        <p:spPr>
          <a:xfrm>
            <a:off x="-96688" y="-1095"/>
            <a:ext cx="12288688"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2827675005"/>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1" r:id="rId3"/>
  </p:sldLayoutIdLst>
  <p:hf hdr="0" dt="0"/>
  <p:txStyles>
    <p:titleStyle>
      <a:lvl1pPr algn="l" defTabSz="914423" rtl="0" eaLnBrk="1" latinLnBrk="0" hangingPunct="1">
        <a:spcBef>
          <a:spcPct val="0"/>
        </a:spcBef>
        <a:buNone/>
        <a:defRPr kumimoji="1" sz="40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accent2"/>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endParaRPr kumimoji="1" lang="en-US" altLang="ja-JP" sz="1000" dirty="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l"/>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s.yimg.jp/dl/displayads-guarantee/displayads-guarantee_salessheet_Specialfeature_2022H2.zip"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943D171D-B8FA-8240-85CF-F102E8602C9A}"/>
              </a:ext>
            </a:extLst>
          </p:cNvPr>
          <p:cNvSpPr>
            <a:spLocks noGrp="1"/>
          </p:cNvSpPr>
          <p:nvPr>
            <p:ph type="body" sz="quarter" idx="12"/>
          </p:nvPr>
        </p:nvSpPr>
        <p:spPr/>
        <p:txBody>
          <a:bodyPr/>
          <a:lstStyle/>
          <a:p>
            <a:r>
              <a:rPr kumimoji="1" lang="en-US" altLang="ja-JP" dirty="0"/>
              <a:t>2022</a:t>
            </a:r>
            <a:r>
              <a:rPr kumimoji="1" lang="ja-JP" altLang="en-US" dirty="0"/>
              <a:t>年</a:t>
            </a:r>
            <a:r>
              <a:rPr kumimoji="1" lang="en-US" altLang="ja-JP" dirty="0"/>
              <a:t>7</a:t>
            </a:r>
            <a:r>
              <a:rPr kumimoji="1" lang="ja-JP" altLang="en-US" dirty="0"/>
              <a:t>月</a:t>
            </a:r>
            <a:r>
              <a:rPr kumimoji="1" lang="en-US" altLang="ja-JP" dirty="0"/>
              <a:t>27</a:t>
            </a:r>
            <a:r>
              <a:rPr kumimoji="1" lang="ja-JP" altLang="en-US" dirty="0"/>
              <a:t>日</a:t>
            </a:r>
          </a:p>
        </p:txBody>
      </p:sp>
      <p:sp>
        <p:nvSpPr>
          <p:cNvPr id="5" name="テキスト プレースホルダー 4">
            <a:extLst>
              <a:ext uri="{FF2B5EF4-FFF2-40B4-BE49-F238E27FC236}">
                <a16:creationId xmlns:a16="http://schemas.microsoft.com/office/drawing/2014/main" id="{C4244CEF-553B-0C43-A090-F4259801956C}"/>
              </a:ext>
            </a:extLst>
          </p:cNvPr>
          <p:cNvSpPr>
            <a:spLocks noGrp="1"/>
          </p:cNvSpPr>
          <p:nvPr>
            <p:ph type="body" sz="quarter" idx="14"/>
          </p:nvPr>
        </p:nvSpPr>
        <p:spPr>
          <a:xfrm>
            <a:off x="911424" y="4434710"/>
            <a:ext cx="2880320" cy="360040"/>
          </a:xfrm>
        </p:spPr>
        <p:txBody>
          <a:bodyPr>
            <a:noAutofit/>
          </a:bodyPr>
          <a:lstStyle/>
          <a:p>
            <a:r>
              <a:rPr kumimoji="1" lang="en-US" altLang="ja-JP" sz="1000" b="1" dirty="0"/>
              <a:t>Yahoo!</a:t>
            </a:r>
            <a:r>
              <a:rPr kumimoji="1" lang="ja-JP" altLang="en-US" sz="1000" b="1" dirty="0"/>
              <a:t>映画 トップページカスタマイズ </a:t>
            </a:r>
            <a:r>
              <a:rPr kumimoji="1" lang="en-US" altLang="ja-JP" sz="1000" b="1" dirty="0"/>
              <a:t>SP</a:t>
            </a:r>
          </a:p>
          <a:p>
            <a:r>
              <a:rPr lang="ja-JP" altLang="en-US" sz="1000" b="1" dirty="0"/>
              <a:t>（</a:t>
            </a:r>
            <a:r>
              <a:rPr lang="en-US" altLang="ja-JP" sz="1000" b="1" dirty="0"/>
              <a:t>2022</a:t>
            </a:r>
            <a:r>
              <a:rPr lang="ja-JP" altLang="en-US" sz="1000" b="1" dirty="0"/>
              <a:t>年</a:t>
            </a:r>
            <a:r>
              <a:rPr lang="en-US" altLang="ja-JP" sz="1000" b="1" dirty="0"/>
              <a:t>10</a:t>
            </a:r>
            <a:r>
              <a:rPr lang="ja-JP" altLang="en-US" sz="1000" b="1" dirty="0"/>
              <a:t>月～</a:t>
            </a:r>
            <a:r>
              <a:rPr lang="en-US" altLang="ja-JP" sz="1000" b="1" dirty="0"/>
              <a:t>2023</a:t>
            </a:r>
            <a:r>
              <a:rPr lang="ja-JP" altLang="en-US" sz="1000" b="1" dirty="0"/>
              <a:t>年</a:t>
            </a:r>
            <a:r>
              <a:rPr lang="en-US" altLang="ja-JP" sz="1000" b="1" dirty="0"/>
              <a:t>3</a:t>
            </a:r>
            <a:r>
              <a:rPr lang="ja-JP" altLang="en-US" sz="1000" b="1" dirty="0"/>
              <a:t>月）</a:t>
            </a:r>
            <a:endParaRPr kumimoji="1" lang="ja-JP" altLang="en-US" sz="1000" b="1" dirty="0"/>
          </a:p>
        </p:txBody>
      </p:sp>
      <p:sp>
        <p:nvSpPr>
          <p:cNvPr id="7" name="タイトル 2">
            <a:extLst>
              <a:ext uri="{FF2B5EF4-FFF2-40B4-BE49-F238E27FC236}">
                <a16:creationId xmlns:a16="http://schemas.microsoft.com/office/drawing/2014/main" id="{BDF9010D-9A42-1A40-9FE4-E8571BE355D4}"/>
              </a:ext>
            </a:extLst>
          </p:cNvPr>
          <p:cNvSpPr>
            <a:spLocks noGrp="1"/>
          </p:cNvSpPr>
          <p:nvPr>
            <p:ph type="ctrTitle"/>
          </p:nvPr>
        </p:nvSpPr>
        <p:spPr>
          <a:xfrm>
            <a:off x="825116" y="2755314"/>
            <a:ext cx="10671484" cy="817702"/>
          </a:xfrm>
        </p:spPr>
        <p:txBody>
          <a:bodyPr/>
          <a:lstStyle/>
          <a:p>
            <a: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600" dirty="0">
                <a:latin typeface="メイリオ" panose="020B0604030504040204" pitchFamily="50" charset="-128"/>
                <a:ea typeface="メイリオ" panose="020B0604030504040204" pitchFamily="50" charset="-128"/>
                <a:cs typeface="メイリオ" panose="020B0604030504040204" pitchFamily="50" charset="-128"/>
              </a:rPr>
              <a:t>広告</a:t>
            </a:r>
            <a:b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ディスプレイ広告（予約型）クリエイティブ企画</a:t>
            </a:r>
          </a:p>
        </p:txBody>
      </p:sp>
    </p:spTree>
    <p:extLst>
      <p:ext uri="{BB962C8B-B14F-4D97-AF65-F5344CB8AC3E}">
        <p14:creationId xmlns:p14="http://schemas.microsoft.com/office/powerpoint/2010/main" val="2529611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6" name="Rectangle 46"/>
          <p:cNvSpPr>
            <a:spLocks noChangeArrowheads="1"/>
          </p:cNvSpPr>
          <p:nvPr/>
        </p:nvSpPr>
        <p:spPr bwMode="auto">
          <a:xfrm>
            <a:off x="242598" y="1268760"/>
            <a:ext cx="11783468"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・申込者・広告主様の故意または過失によって、ヤフーと申込者間の広告掲載契約に定める掲載開始日までに企画ページの掲載を開始できなかった場合、ヤフーは</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広告掲載契約に基づく企画ページの掲載を履行する義務を免れるものとします。また、その場合、当該企画ページの掲載を行うことができなかった期間の広告料金</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（広告掲載費、制作費その他広告掲載契約に基づき申込者およびヤフー間で事前に合意した金額をいいます）は何ら減免されません。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・ヤフーが定めるサポート環境（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ブラウザー）以外では、企画ページの非表示や表示崩れを起こす場合があり、ヤフーは当該非表示または表示崩れに関して一切</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の責任を負いません。</a:t>
            </a:r>
          </a:p>
          <a:p>
            <a:pPr marL="266700" indent="-266700" eaLnBrk="1" hangingPunct="1">
              <a:spcBef>
                <a:spcPct val="0"/>
              </a:spcBef>
              <a:buFontTx/>
              <a:buNone/>
              <a:tabLst>
                <a:tab pos="266700" algn="l"/>
              </a:tabLst>
            </a:pP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・停電・通信回線の事故・天災等の不可抗力、通信事業者の不履行、インターネットインフラその他サーバー等のシステム上の不具合、緊急メンテナンスの発生など</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ヤフーの責に帰すべき事由以外の原因により、企画ページの全部または一部を掲載できなかった場合、ヤフーはその責を問われないものとし、当該履行については、</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当該原因の影響とみなされる範囲まで義務を免除されるものとします。ただし、ヤフーの故意または重過失による場合はこの限りではありません。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・企画ページ掲載中に、当該サイトからのリンクがデッドリンクとなった場合や、リンク先のサイトに不具合が発生した場合、ヤフーは当該企画ページの掲載を停止</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することができるものとし、この場合、ヤフーは企画ページの不掲載の責を負わないものとします。</a:t>
            </a:r>
            <a:endParaRPr lang="en-US" altLang="ja-JP" sz="1200" dirty="0">
              <a:solidFill>
                <a:schemeClr val="tx1">
                  <a:lumMod val="65000"/>
                  <a:lumOff val="35000"/>
                </a:schemeClr>
              </a:solidFill>
              <a:latin typeface="+mn-ea"/>
              <a:ea typeface="+mn-ea"/>
            </a:endParaRPr>
          </a:p>
          <a:p>
            <a:pPr eaLnBrk="1" hangingPunct="1">
              <a:spcBef>
                <a:spcPct val="0"/>
              </a:spcBef>
              <a:buFontTx/>
              <a:buNone/>
            </a:pPr>
            <a:endParaRPr lang="en-US" altLang="ja-JP" sz="1600" dirty="0">
              <a:solidFill>
                <a:schemeClr val="tx1">
                  <a:lumMod val="65000"/>
                  <a:lumOff val="35000"/>
                </a:schemeClr>
              </a:solidFill>
              <a:latin typeface="+mn-ea"/>
              <a:ea typeface="+mn-ea"/>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・以下①～③を企画ページの掲載調整時間とし、ヤフーは当該掲載調整時間内の不具合、不完全掲載または未掲載について免責されるものとします。</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①企画ページ掲載の初日の午前</a:t>
            </a:r>
            <a:r>
              <a:rPr lang="en-US" altLang="ja-JP" sz="1200" dirty="0">
                <a:solidFill>
                  <a:schemeClr val="tx1">
                    <a:lumMod val="65000"/>
                    <a:lumOff val="35000"/>
                  </a:schemeClr>
                </a:solidFill>
                <a:latin typeface="メイリオ"/>
                <a:ea typeface="メイリオ"/>
              </a:rPr>
              <a:t>0</a:t>
            </a:r>
            <a:r>
              <a:rPr lang="ja-JP" altLang="en-US" sz="1200" dirty="0">
                <a:solidFill>
                  <a:schemeClr val="tx1">
                    <a:lumMod val="65000"/>
                    <a:lumOff val="35000"/>
                  </a:schemeClr>
                </a:solidFill>
                <a:latin typeface="メイリオ"/>
                <a:ea typeface="メイリオ"/>
              </a:rPr>
              <a:t>時から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時間、および企画ページの内容が変更もしくは追加された場合における、当該企画ページの掲載予定時刻から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②企画ページの掲載開始日が営業日以外の場合における、当該掲載開始時間から翌営業日正午まで</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③企画ページの総掲載予定時間が</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時間未満の場合における、総掲載予定時間の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にあたる時間まで</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・本企画は、掲載期間を保証する広告商品であり常時掲載を保証するものではありません。広告掲載ができなかった時間が広告購入時に指定された総掲載予定時間の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％未満の場合については、ヤフーは免責されます。</a:t>
            </a:r>
          </a:p>
        </p:txBody>
      </p:sp>
    </p:spTree>
    <p:extLst>
      <p:ext uri="{BB962C8B-B14F-4D97-AF65-F5344CB8AC3E}">
        <p14:creationId xmlns:p14="http://schemas.microsoft.com/office/powerpoint/2010/main" val="2442649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stretch>
            <a:fillRect/>
          </a:stretch>
        </p:blipFill>
        <p:spPr>
          <a:xfrm>
            <a:off x="2135560" y="1268760"/>
            <a:ext cx="7920880" cy="5377585"/>
          </a:xfrm>
          <a:prstGeom prst="rect">
            <a:avLst/>
          </a:prstGeom>
        </p:spPr>
      </p:pic>
      <p:sp>
        <p:nvSpPr>
          <p:cNvPr id="3" name="テキスト プレースホルダー 2"/>
          <p:cNvSpPr>
            <a:spLocks noGrp="1"/>
          </p:cNvSpPr>
          <p:nvPr>
            <p:ph type="body" sz="quarter" idx="11"/>
          </p:nvPr>
        </p:nvSpPr>
        <p:spPr/>
        <p:txBody>
          <a:bodyPr/>
          <a:lstStyle/>
          <a:p>
            <a:r>
              <a:rPr kumimoji="1" lang="en-US" altLang="ja-JP" dirty="0"/>
              <a:t>Yahoo!</a:t>
            </a:r>
            <a:r>
              <a:rPr kumimoji="1" lang="ja-JP" altLang="en-US" dirty="0"/>
              <a:t>映画トップページカスタマイズ </a:t>
            </a:r>
            <a:r>
              <a:rPr kumimoji="1" lang="en-US" altLang="ja-JP" dirty="0"/>
              <a:t>SP</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a:t>
            </a:fld>
            <a:endParaRPr lang="ja-JP" altLang="en-US"/>
          </a:p>
        </p:txBody>
      </p:sp>
      <p:sp>
        <p:nvSpPr>
          <p:cNvPr id="51" name="テキスト ボックス 50"/>
          <p:cNvSpPr txBox="1"/>
          <p:nvPr/>
        </p:nvSpPr>
        <p:spPr>
          <a:xfrm>
            <a:off x="821414" y="859727"/>
            <a:ext cx="10549172" cy="369332"/>
          </a:xfrm>
          <a:prstGeom prst="rect">
            <a:avLst/>
          </a:prstGeom>
          <a:noFill/>
        </p:spPr>
        <p:txBody>
          <a:bodyPr wrap="square" rtlCol="0">
            <a:spAutoFit/>
          </a:bodyPr>
          <a:lstStyle/>
          <a:p>
            <a:pPr algn="ctr"/>
            <a:r>
              <a:rPr lang="ja-JP" altLang="en-US" dirty="0">
                <a:solidFill>
                  <a:schemeClr val="tx1">
                    <a:lumMod val="65000"/>
                    <a:lumOff val="35000"/>
                  </a:schemeClr>
                </a:solidFill>
              </a:rPr>
              <a:t>スマートフォン版</a:t>
            </a:r>
            <a:r>
              <a:rPr kumimoji="1" lang="en-US" altLang="ja-JP" dirty="0">
                <a:solidFill>
                  <a:schemeClr val="tx1">
                    <a:lumMod val="65000"/>
                    <a:lumOff val="35000"/>
                  </a:schemeClr>
                </a:solidFill>
              </a:rPr>
              <a:t>Yahoo!</a:t>
            </a:r>
            <a:r>
              <a:rPr kumimoji="1" lang="ja-JP" altLang="en-US" dirty="0">
                <a:solidFill>
                  <a:schemeClr val="tx1">
                    <a:lumMod val="65000"/>
                    <a:lumOff val="35000"/>
                  </a:schemeClr>
                </a:solidFill>
              </a:rPr>
              <a:t>映画トップページを広告主様用に独自デザインし、掲載いたします。</a:t>
            </a:r>
          </a:p>
        </p:txBody>
      </p:sp>
      <p:sp>
        <p:nvSpPr>
          <p:cNvPr id="2" name="テキスト ボックス 1"/>
          <p:cNvSpPr txBox="1"/>
          <p:nvPr/>
        </p:nvSpPr>
        <p:spPr>
          <a:xfrm>
            <a:off x="2746188" y="6226679"/>
            <a:ext cx="1872208" cy="169277"/>
          </a:xfrm>
          <a:prstGeom prst="rect">
            <a:avLst/>
          </a:prstGeom>
          <a:noFill/>
        </p:spPr>
        <p:txBody>
          <a:bodyPr wrap="square" rtlCol="0">
            <a:spAutoFit/>
          </a:bodyPr>
          <a:lstStyle/>
          <a:p>
            <a:pPr algn="l"/>
            <a:r>
              <a:rPr lang="ja-JP" altLang="en-US" sz="500" dirty="0">
                <a:solidFill>
                  <a:schemeClr val="bg1"/>
                </a:solidFill>
              </a:rPr>
              <a:t>ヘッダーカスタマイズ表示終了後、掲載されます。</a:t>
            </a:r>
            <a:endParaRPr lang="en-US" altLang="ja-JP" sz="500" dirty="0">
              <a:solidFill>
                <a:schemeClr val="bg1"/>
              </a:solidFill>
            </a:endParaRPr>
          </a:p>
        </p:txBody>
      </p:sp>
    </p:spTree>
    <p:extLst>
      <p:ext uri="{BB962C8B-B14F-4D97-AF65-F5344CB8AC3E}">
        <p14:creationId xmlns:p14="http://schemas.microsoft.com/office/powerpoint/2010/main" val="906001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p:txBody>
          <a:bodyPr/>
          <a:lstStyle/>
          <a:p>
            <a:r>
              <a:rPr kumimoji="1" lang="ja-JP" altLang="en-US" dirty="0"/>
              <a:t>スペック詳細</a:t>
            </a:r>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3</a:t>
            </a:fld>
            <a:endParaRPr lang="ja-JP" altLang="en-US"/>
          </a:p>
        </p:txBody>
      </p:sp>
      <p:graphicFrame>
        <p:nvGraphicFramePr>
          <p:cNvPr id="6" name="表 5"/>
          <p:cNvGraphicFramePr>
            <a:graphicFrameLocks noGrp="1"/>
          </p:cNvGraphicFramePr>
          <p:nvPr>
            <p:extLst>
              <p:ext uri="{D42A27DB-BD31-4B8C-83A1-F6EECF244321}">
                <p14:modId xmlns:p14="http://schemas.microsoft.com/office/powerpoint/2010/main" val="2871336047"/>
              </p:ext>
            </p:extLst>
          </p:nvPr>
        </p:nvGraphicFramePr>
        <p:xfrm>
          <a:off x="551384" y="836712"/>
          <a:ext cx="11089232" cy="5733195"/>
        </p:xfrm>
        <a:graphic>
          <a:graphicData uri="http://schemas.openxmlformats.org/drawingml/2006/table">
            <a:tbl>
              <a:tblPr firstRow="1" bandRow="1"/>
              <a:tblGrid>
                <a:gridCol w="1672186">
                  <a:extLst>
                    <a:ext uri="{9D8B030D-6E8A-4147-A177-3AD203B41FA5}">
                      <a16:colId xmlns:a16="http://schemas.microsoft.com/office/drawing/2014/main" val="20000"/>
                    </a:ext>
                  </a:extLst>
                </a:gridCol>
                <a:gridCol w="9417046">
                  <a:extLst>
                    <a:ext uri="{9D8B030D-6E8A-4147-A177-3AD203B41FA5}">
                      <a16:colId xmlns:a16="http://schemas.microsoft.com/office/drawing/2014/main" val="20001"/>
                    </a:ext>
                  </a:extLst>
                </a:gridCol>
              </a:tblGrid>
              <a:tr h="107741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・掲載場所：スマートフォン版</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・デバイス：スマートフォン</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・想定</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a:t>
                      </a:r>
                      <a:r>
                        <a:rPr lang="en-US" altLang="ja-JP" sz="1200" dirty="0">
                          <a:solidFill>
                            <a:schemeClr val="tx1">
                              <a:lumMod val="65000"/>
                              <a:lumOff val="35000"/>
                            </a:schemeClr>
                          </a:solidFill>
                          <a:latin typeface="メイリオ"/>
                          <a:ea typeface="メイリオ"/>
                          <a:cs typeface="メイリオ" panose="020B0604030504040204" pitchFamily="50" charset="-128"/>
                        </a:rPr>
                        <a:t>15</a:t>
                      </a:r>
                      <a:r>
                        <a:rPr lang="ja-JP" altLang="en-US" sz="1200" dirty="0">
                          <a:solidFill>
                            <a:schemeClr val="tx1">
                              <a:lumMod val="65000"/>
                              <a:lumOff val="35000"/>
                            </a:schemeClr>
                          </a:solidFill>
                          <a:latin typeface="メイリオ"/>
                          <a:ea typeface="メイリオ"/>
                          <a:cs typeface="メイリオ" panose="020B0604030504040204" pitchFamily="50" charset="-128"/>
                        </a:rPr>
                        <a:t>万</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保証するものではございません。</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・更新、二次利用　：不可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カスタマイズ</a:t>
                      </a:r>
                      <a:endParaRPr kumimoji="1" lang="en-US" altLang="ja-JP" sz="105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可能箇所</a:t>
                      </a:r>
                      <a:endParaRPr kumimoji="1" lang="en-US" altLang="ja-JP" sz="105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・ヘッダー、フッター、追従バナー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・動画エンベッド、動画プレイヤー上中段カスタマイズ枠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メイリオ" panose="020B0604030504040204" pitchFamily="50" charset="-128"/>
                        </a:rPr>
                        <a:t>・最上部ナビゲーション、検索エリア背景色カスタマイズ</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tx1">
                              <a:lumMod val="65000"/>
                              <a:lumOff val="35000"/>
                            </a:schemeClr>
                          </a:solidFill>
                          <a:latin typeface="メイリオ"/>
                          <a:ea typeface="メイリオ"/>
                          <a:cs typeface="メイリオ" panose="020B0604030504040204" pitchFamily="50" charset="-128"/>
                        </a:rPr>
                        <a:t>※</a:t>
                      </a:r>
                      <a:r>
                        <a:rPr lang="ja-JP" altLang="en-US" sz="1100" dirty="0">
                          <a:solidFill>
                            <a:schemeClr val="tx1">
                              <a:lumMod val="65000"/>
                              <a:lumOff val="35000"/>
                            </a:schemeClr>
                          </a:solidFill>
                          <a:latin typeface="メイリオ"/>
                          <a:ea typeface="メイリオ"/>
                          <a:cs typeface="メイリオ" panose="020B0604030504040204" pitchFamily="50" charset="-128"/>
                        </a:rPr>
                        <a:t>他、提供表記が上部に、コピーライト表記が最下部に入ります。</a:t>
                      </a:r>
                      <a:endParaRPr lang="ja-JP" altLang="en-US" sz="1100" dirty="0">
                        <a:solidFill>
                          <a:schemeClr val="tx1">
                            <a:lumMod val="65000"/>
                            <a:lumOff val="35000"/>
                          </a:schemeClr>
                        </a:solidFill>
                        <a:latin typeface="+mn-lt"/>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15454301"/>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トップページカスタマイズ</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トップページカスタマイズ　制作・掲載費</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56733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200" dirty="0">
                          <a:solidFill>
                            <a:schemeClr val="tx1">
                              <a:lumMod val="65000"/>
                              <a:lumOff val="35000"/>
                            </a:schemeClr>
                          </a:solidFill>
                          <a:latin typeface="メイリオ"/>
                          <a:ea typeface="メイリオ"/>
                          <a:cs typeface="Meiryo UI" panose="020B0604030504040204" pitchFamily="50" charset="-128"/>
                        </a:rPr>
                        <a:t>1</a:t>
                      </a:r>
                      <a:r>
                        <a:rPr lang="ja-JP" altLang="en-US" sz="1200" dirty="0">
                          <a:solidFill>
                            <a:schemeClr val="tx1">
                              <a:lumMod val="65000"/>
                              <a:lumOff val="35000"/>
                            </a:schemeClr>
                          </a:solidFill>
                          <a:latin typeface="メイリオ"/>
                          <a:ea typeface="メイリオ"/>
                          <a:cs typeface="Meiryo UI" panose="020B0604030504040204" pitchFamily="50" charset="-128"/>
                        </a:rPr>
                        <a:t>週間（月曜日掲載開始、日曜日掲載終了）</a:t>
                      </a:r>
                      <a:endParaRPr lang="en-US" altLang="ja-JP" sz="1200" dirty="0">
                        <a:solidFill>
                          <a:schemeClr val="tx1">
                            <a:lumMod val="65000"/>
                            <a:lumOff val="35000"/>
                          </a:schemeClr>
                        </a:solidFill>
                        <a:latin typeface="メイリオ"/>
                        <a:ea typeface="メイリオ"/>
                        <a:cs typeface="Meiryo UI" panose="020B0604030504040204" pitchFamily="50" charset="-128"/>
                      </a:endParaRPr>
                    </a:p>
                    <a:p>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上記期間以外の掲載は原則不可　</a:t>
                      </a:r>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週</a:t>
                      </a:r>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枠商品です。</a:t>
                      </a:r>
                      <a:endParaRPr lang="en-US" altLang="ja-JP" sz="1000" dirty="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2262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tx1">
                              <a:lumMod val="65000"/>
                              <a:lumOff val="35000"/>
                            </a:schemeClr>
                          </a:solidFill>
                          <a:effectLst/>
                          <a:uLnTx/>
                          <a:uFillTx/>
                          <a:latin typeface="+mn-lt"/>
                          <a:ea typeface="+mn-ea"/>
                        </a:rPr>
                        <a:t>200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mn-lt"/>
                          <a:ea typeface="+mn-ea"/>
                        </a:rPr>
                        <a:t>万円（グロス）／ 事前見積もり：不要</a:t>
                      </a:r>
                      <a:r>
                        <a:rPr kumimoji="1" lang="en-US" altLang="ja-JP" sz="1200" b="0" u="none" strike="noStrike" kern="1200" cap="none" spc="0" normalizeH="0" baseline="0" noProof="0" dirty="0">
                          <a:ln>
                            <a:noFill/>
                          </a:ln>
                          <a:solidFill>
                            <a:schemeClr val="tx1">
                              <a:lumMod val="65000"/>
                              <a:lumOff val="35000"/>
                            </a:schemeClr>
                          </a:solidFill>
                          <a:effectLst/>
                          <a:uLnTx/>
                          <a:uFillTx/>
                          <a:latin typeface="+mn-lt"/>
                          <a:ea typeface="+mn-ea"/>
                        </a:rPr>
                        <a:t>   </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72008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30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営業日前までにお申し込みください</a:t>
                      </a:r>
                      <a:endPar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320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lumMod val="65000"/>
                              <a:lumOff val="35000"/>
                            </a:schemeClr>
                          </a:solidFill>
                          <a:latin typeface="メイリオ"/>
                          <a:ea typeface="メイリオ"/>
                          <a:cs typeface="Meiryo UI" panose="020B0604030504040204" pitchFamily="50" charset="-128"/>
                        </a:rPr>
                        <a:t>2022</a:t>
                      </a:r>
                      <a:r>
                        <a:rPr lang="ja-JP" altLang="en-US" sz="1200" dirty="0">
                          <a:solidFill>
                            <a:schemeClr val="tx1">
                              <a:lumMod val="65000"/>
                              <a:lumOff val="35000"/>
                            </a:schemeClr>
                          </a:solidFill>
                          <a:latin typeface="メイリオ"/>
                          <a:ea typeface="メイリオ"/>
                          <a:cs typeface="Meiryo UI" panose="020B0604030504040204" pitchFamily="50" charset="-128"/>
                        </a:rPr>
                        <a:t>年</a:t>
                      </a:r>
                      <a:r>
                        <a:rPr lang="en-US" altLang="ja-JP" sz="1200" dirty="0">
                          <a:solidFill>
                            <a:schemeClr val="tx1">
                              <a:lumMod val="65000"/>
                              <a:lumOff val="35000"/>
                            </a:schemeClr>
                          </a:solidFill>
                          <a:latin typeface="メイリオ"/>
                          <a:ea typeface="メイリオ"/>
                          <a:cs typeface="Meiryo UI" panose="020B0604030504040204" pitchFamily="50" charset="-128"/>
                        </a:rPr>
                        <a:t>10</a:t>
                      </a:r>
                      <a:r>
                        <a:rPr lang="ja-JP" altLang="en-US" sz="1200" dirty="0">
                          <a:solidFill>
                            <a:schemeClr val="tx1">
                              <a:lumMod val="65000"/>
                              <a:lumOff val="35000"/>
                            </a:schemeClr>
                          </a:solidFill>
                          <a:latin typeface="メイリオ"/>
                          <a:ea typeface="メイリオ"/>
                          <a:cs typeface="Meiryo UI" panose="020B0604030504040204" pitchFamily="50" charset="-128"/>
                        </a:rPr>
                        <a:t>月</a:t>
                      </a:r>
                      <a:r>
                        <a:rPr lang="en-US" altLang="ja-JP" sz="1200" dirty="0">
                          <a:solidFill>
                            <a:schemeClr val="tx1">
                              <a:lumMod val="65000"/>
                              <a:lumOff val="35000"/>
                            </a:schemeClr>
                          </a:solidFill>
                          <a:latin typeface="メイリオ"/>
                          <a:ea typeface="メイリオ"/>
                          <a:cs typeface="Meiryo UI" panose="020B0604030504040204" pitchFamily="50" charset="-128"/>
                        </a:rPr>
                        <a:t>3</a:t>
                      </a:r>
                      <a:r>
                        <a:rPr lang="ja-JP" altLang="en-US" sz="1200" dirty="0">
                          <a:solidFill>
                            <a:schemeClr val="tx1">
                              <a:lumMod val="65000"/>
                              <a:lumOff val="35000"/>
                            </a:schemeClr>
                          </a:solidFill>
                          <a:latin typeface="メイリオ"/>
                          <a:ea typeface="メイリオ"/>
                          <a:cs typeface="Meiryo UI" panose="020B0604030504040204" pitchFamily="50" charset="-128"/>
                        </a:rPr>
                        <a:t>日（月）掲載開始～</a:t>
                      </a:r>
                      <a:r>
                        <a:rPr lang="en-US" altLang="ja-JP" sz="1200" dirty="0">
                          <a:solidFill>
                            <a:schemeClr val="tx1">
                              <a:lumMod val="65000"/>
                              <a:lumOff val="35000"/>
                            </a:schemeClr>
                          </a:solidFill>
                          <a:latin typeface="メイリオ"/>
                          <a:ea typeface="メイリオ"/>
                          <a:cs typeface="Meiryo UI" panose="020B0604030504040204" pitchFamily="50" charset="-128"/>
                        </a:rPr>
                        <a:t>2023</a:t>
                      </a:r>
                      <a:r>
                        <a:rPr lang="ja-JP" altLang="en-US" sz="1200" dirty="0">
                          <a:solidFill>
                            <a:schemeClr val="tx1">
                              <a:lumMod val="65000"/>
                              <a:lumOff val="35000"/>
                            </a:schemeClr>
                          </a:solidFill>
                          <a:latin typeface="メイリオ"/>
                          <a:ea typeface="メイリオ"/>
                          <a:cs typeface="Meiryo UI" panose="020B0604030504040204" pitchFamily="50" charset="-128"/>
                        </a:rPr>
                        <a:t>年</a:t>
                      </a:r>
                      <a:r>
                        <a:rPr lang="en-US" altLang="ja-JP" sz="1200" dirty="0">
                          <a:solidFill>
                            <a:schemeClr val="tx1">
                              <a:lumMod val="65000"/>
                              <a:lumOff val="35000"/>
                            </a:schemeClr>
                          </a:solidFill>
                          <a:latin typeface="メイリオ"/>
                          <a:ea typeface="メイリオ"/>
                          <a:cs typeface="Meiryo UI" panose="020B0604030504040204" pitchFamily="50" charset="-128"/>
                        </a:rPr>
                        <a:t>4</a:t>
                      </a:r>
                      <a:r>
                        <a:rPr lang="ja-JP" altLang="en-US" sz="1200" dirty="0">
                          <a:solidFill>
                            <a:schemeClr val="tx1">
                              <a:lumMod val="65000"/>
                              <a:lumOff val="35000"/>
                            </a:schemeClr>
                          </a:solidFill>
                          <a:latin typeface="メイリオ"/>
                          <a:ea typeface="メイリオ"/>
                          <a:cs typeface="Meiryo UI" panose="020B0604030504040204" pitchFamily="50" charset="-128"/>
                        </a:rPr>
                        <a:t>月</a:t>
                      </a:r>
                      <a:r>
                        <a:rPr lang="en-US" altLang="ja-JP" sz="1200" dirty="0">
                          <a:solidFill>
                            <a:schemeClr val="tx1">
                              <a:lumMod val="65000"/>
                              <a:lumOff val="35000"/>
                            </a:schemeClr>
                          </a:solidFill>
                          <a:latin typeface="メイリオ"/>
                          <a:ea typeface="メイリオ"/>
                          <a:cs typeface="Meiryo UI" panose="020B0604030504040204" pitchFamily="50" charset="-128"/>
                        </a:rPr>
                        <a:t>2</a:t>
                      </a:r>
                      <a:r>
                        <a:rPr lang="ja-JP" altLang="en-US" sz="1200" dirty="0">
                          <a:solidFill>
                            <a:schemeClr val="tx1">
                              <a:lumMod val="65000"/>
                              <a:lumOff val="35000"/>
                            </a:schemeClr>
                          </a:solidFill>
                          <a:latin typeface="メイリオ"/>
                          <a:ea typeface="メイリオ"/>
                          <a:cs typeface="Meiryo UI" panose="020B0604030504040204" pitchFamily="50" charset="-128"/>
                        </a:rPr>
                        <a:t>日（日）掲載終了分まで</a:t>
                      </a:r>
                      <a:endParaRPr lang="en-US" altLang="ja-JP" sz="1200" dirty="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917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lumMod val="65000"/>
                              <a:lumOff val="35000"/>
                            </a:schemeClr>
                          </a:solidFill>
                          <a:latin typeface="メイリオ"/>
                          <a:ea typeface="メイリオ"/>
                          <a:cs typeface="Verdana" pitchFamily="34" charset="0"/>
                        </a:rPr>
                        <a:t>PV</a:t>
                      </a:r>
                      <a:r>
                        <a:rPr lang="ja-JP" altLang="en-US" sz="1200" dirty="0" err="1">
                          <a:solidFill>
                            <a:schemeClr val="tx1">
                              <a:lumMod val="65000"/>
                              <a:lumOff val="35000"/>
                            </a:schemeClr>
                          </a:solidFill>
                          <a:latin typeface="メイリオ"/>
                          <a:ea typeface="メイリオ"/>
                          <a:cs typeface="Verdana" pitchFamily="34" charset="0"/>
                        </a:rPr>
                        <a:t>、</a:t>
                      </a:r>
                      <a:r>
                        <a:rPr lang="en-US" altLang="ja-JP" sz="1200" dirty="0">
                          <a:solidFill>
                            <a:schemeClr val="tx1">
                              <a:lumMod val="65000"/>
                              <a:lumOff val="35000"/>
                            </a:schemeClr>
                          </a:solidFill>
                          <a:latin typeface="メイリオ"/>
                          <a:ea typeface="メイリオ"/>
                          <a:cs typeface="Verdana" pitchFamily="34" charset="0"/>
                        </a:rPr>
                        <a:t>UB</a:t>
                      </a:r>
                      <a:r>
                        <a:rPr lang="ja-JP" altLang="en-US" sz="1200" dirty="0" err="1">
                          <a:solidFill>
                            <a:schemeClr val="tx1">
                              <a:lumMod val="65000"/>
                              <a:lumOff val="35000"/>
                            </a:schemeClr>
                          </a:solidFill>
                          <a:latin typeface="メイリオ"/>
                          <a:ea typeface="メイリオ"/>
                          <a:cs typeface="Verdana" pitchFamily="34" charset="0"/>
                        </a:rPr>
                        <a:t>、</a:t>
                      </a:r>
                      <a:r>
                        <a:rPr lang="ja-JP" altLang="en-US" sz="1200" dirty="0">
                          <a:solidFill>
                            <a:schemeClr val="tx1">
                              <a:lumMod val="65000"/>
                              <a:lumOff val="35000"/>
                            </a:schemeClr>
                          </a:solidFill>
                          <a:latin typeface="メイリオ"/>
                          <a:ea typeface="メイリオ"/>
                          <a:cs typeface="Verdana" pitchFamily="34" charset="0"/>
                        </a:rPr>
                        <a:t>ヘッダー・フッター・追従バナークリック数、動画再生回数　</a:t>
                      </a:r>
                      <a:r>
                        <a:rPr lang="en-US" altLang="ja-JP" sz="1000" dirty="0">
                          <a:solidFill>
                            <a:schemeClr val="tx1">
                              <a:lumMod val="65000"/>
                              <a:lumOff val="35000"/>
                            </a:schemeClr>
                          </a:solidFill>
                          <a:latin typeface="メイリオ"/>
                          <a:ea typeface="メイリオ"/>
                          <a:cs typeface="Verdana" pitchFamily="34" charset="0"/>
                        </a:rPr>
                        <a:t>※</a:t>
                      </a:r>
                      <a:r>
                        <a:rPr lang="ja-JP" altLang="en-US" sz="1000" dirty="0">
                          <a:solidFill>
                            <a:schemeClr val="tx1">
                              <a:lumMod val="65000"/>
                              <a:lumOff val="35000"/>
                            </a:schemeClr>
                          </a:solidFill>
                          <a:latin typeface="メイリオ"/>
                          <a:ea typeface="メイリオ"/>
                          <a:cs typeface="Verdana" pitchFamily="34" charset="0"/>
                        </a:rPr>
                        <a:t>掲載終了から</a:t>
                      </a:r>
                      <a:r>
                        <a:rPr lang="en-US" altLang="ja-JP" sz="1000" dirty="0">
                          <a:solidFill>
                            <a:schemeClr val="tx1">
                              <a:lumMod val="65000"/>
                              <a:lumOff val="35000"/>
                            </a:schemeClr>
                          </a:solidFill>
                          <a:latin typeface="メイリオ"/>
                          <a:ea typeface="メイリオ"/>
                          <a:cs typeface="Verdana" pitchFamily="34" charset="0"/>
                        </a:rPr>
                        <a:t>2</a:t>
                      </a:r>
                      <a:r>
                        <a:rPr lang="ja-JP" altLang="en-US" sz="1000" dirty="0">
                          <a:solidFill>
                            <a:schemeClr val="tx1">
                              <a:lumMod val="65000"/>
                              <a:lumOff val="35000"/>
                            </a:schemeClr>
                          </a:solidFill>
                          <a:latin typeface="メイリオ"/>
                          <a:ea typeface="メイリオ"/>
                          <a:cs typeface="Verdana" pitchFamily="34" charset="0"/>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事前提案可否必須商品となります。また販売制限も設定されております。詳細は</a:t>
                      </a:r>
                      <a:r>
                        <a:rPr lang="en-US" altLang="ja-JP" sz="1200" dirty="0">
                          <a:solidFill>
                            <a:schemeClr val="tx1">
                              <a:lumMod val="65000"/>
                              <a:lumOff val="35000"/>
                            </a:schemeClr>
                          </a:solidFill>
                          <a:latin typeface="+mn-lt"/>
                          <a:ea typeface="+mn-ea"/>
                          <a:cs typeface="Meiryo UI" panose="020B0604030504040204" pitchFamily="50" charset="-128"/>
                        </a:rPr>
                        <a:t>P5</a:t>
                      </a:r>
                      <a:r>
                        <a:rPr lang="ja-JP" altLang="en-US" sz="1200" dirty="0" err="1">
                          <a:solidFill>
                            <a:schemeClr val="tx1">
                              <a:lumMod val="65000"/>
                              <a:lumOff val="35000"/>
                            </a:schemeClr>
                          </a:solidFill>
                          <a:latin typeface="+mn-lt"/>
                          <a:ea typeface="+mn-ea"/>
                          <a:cs typeface="Meiryo UI" panose="020B0604030504040204" pitchFamily="50" charset="-128"/>
                        </a:rPr>
                        <a:t>、</a:t>
                      </a:r>
                      <a:r>
                        <a:rPr lang="en-US" altLang="ja-JP" sz="1200" dirty="0">
                          <a:solidFill>
                            <a:schemeClr val="tx1">
                              <a:lumMod val="65000"/>
                              <a:lumOff val="35000"/>
                            </a:schemeClr>
                          </a:solidFill>
                          <a:latin typeface="+mn-lt"/>
                          <a:ea typeface="+mn-ea"/>
                          <a:cs typeface="Meiryo UI" panose="020B0604030504040204" pitchFamily="50" charset="-128"/>
                        </a:rPr>
                        <a:t>P8</a:t>
                      </a:r>
                      <a:r>
                        <a:rPr lang="ja-JP" altLang="en-US" sz="1200" dirty="0">
                          <a:solidFill>
                            <a:schemeClr val="tx1">
                              <a:lumMod val="65000"/>
                              <a:lumOff val="35000"/>
                            </a:schemeClr>
                          </a:solidFill>
                          <a:latin typeface="+mn-lt"/>
                          <a:ea typeface="+mn-ea"/>
                          <a:cs typeface="Meiryo UI" panose="020B0604030504040204" pitchFamily="50" charset="-128"/>
                        </a:rPr>
                        <a:t>をご確認ください。</a:t>
                      </a:r>
                      <a:endParaRPr lang="en-US" altLang="ja-JP" sz="1200" dirty="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ページ上部にサービスのおすすめコンテンツ誘導枠が掲載される場合があります。</a:t>
                      </a:r>
                      <a:endParaRPr lang="en-US" altLang="ja-JP" sz="1200" dirty="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786648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必要素材について</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sp>
        <p:nvSpPr>
          <p:cNvPr id="8" name="テキスト ボックス 7"/>
          <p:cNvSpPr txBox="1"/>
          <p:nvPr/>
        </p:nvSpPr>
        <p:spPr>
          <a:xfrm>
            <a:off x="449398" y="947636"/>
            <a:ext cx="9001000" cy="523220"/>
          </a:xfrm>
          <a:prstGeom prst="rect">
            <a:avLst/>
          </a:prstGeom>
          <a:noFill/>
        </p:spPr>
        <p:txBody>
          <a:bodyPr wrap="square" rtlCol="0">
            <a:spAutoFit/>
          </a:bodyPr>
          <a:lstStyle/>
          <a:p>
            <a:r>
              <a:rPr lang="ja-JP" altLang="en-US" sz="1400" dirty="0">
                <a:solidFill>
                  <a:schemeClr val="tx1">
                    <a:lumMod val="65000"/>
                    <a:lumOff val="35000"/>
                  </a:schemeClr>
                </a:solidFill>
              </a:rPr>
              <a:t>実施には素材のご納品が必要です。いずれも権利処理されたもののご納品をお願いいたします。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p:txBody>
      </p:sp>
      <p:sp>
        <p:nvSpPr>
          <p:cNvPr id="9" name="正方形/長方形 8"/>
          <p:cNvSpPr/>
          <p:nvPr/>
        </p:nvSpPr>
        <p:spPr>
          <a:xfrm>
            <a:off x="416496" y="1618078"/>
            <a:ext cx="5751512" cy="1508105"/>
          </a:xfrm>
          <a:prstGeom prst="rect">
            <a:avLst/>
          </a:prstGeom>
        </p:spPr>
        <p:txBody>
          <a:bodyPr wrap="square">
            <a:spAutoFit/>
          </a:bodyPr>
          <a:lstStyle/>
          <a:p>
            <a:r>
              <a:rPr lang="ja-JP" altLang="en-US" sz="1400" dirty="0">
                <a:solidFill>
                  <a:schemeClr val="tx1">
                    <a:lumMod val="65000"/>
                    <a:lumOff val="35000"/>
                  </a:schemeClr>
                </a:solidFill>
              </a:rPr>
              <a:t>・ヘッダー、フッター、追従バナー作成用画像素材</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・ヘッダー、フッター、追従バナー設定用遷移先</a:t>
            </a:r>
            <a:r>
              <a:rPr lang="en-US" altLang="ja-JP" sz="1400" dirty="0">
                <a:solidFill>
                  <a:schemeClr val="tx1">
                    <a:lumMod val="65000"/>
                    <a:lumOff val="35000"/>
                  </a:schemeClr>
                </a:solidFill>
              </a:rPr>
              <a:t>URL</a:t>
            </a:r>
          </a:p>
          <a:p>
            <a:r>
              <a:rPr lang="ja-JP" altLang="en-US" sz="1400" dirty="0">
                <a:solidFill>
                  <a:schemeClr val="tx1">
                    <a:lumMod val="65000"/>
                    <a:lumOff val="35000"/>
                  </a:schemeClr>
                </a:solidFill>
              </a:rPr>
              <a:t>・作品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商品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ブランド名ロゴ</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・エンベッド用動画素材</a:t>
            </a:r>
            <a:r>
              <a:rPr lang="ja-JP" altLang="en-US" sz="1100" dirty="0">
                <a:solidFill>
                  <a:schemeClr val="tx1">
                    <a:lumMod val="65000"/>
                    <a:lumOff val="35000"/>
                  </a:schemeClr>
                </a:solidFill>
              </a:rPr>
              <a:t>（詳細仕様は右記ご参照ください）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en-US" altLang="ja-JP" sz="1100" dirty="0">
                <a:solidFill>
                  <a:schemeClr val="tx1">
                    <a:lumMod val="65000"/>
                    <a:lumOff val="35000"/>
                  </a:schemeClr>
                </a:solidFill>
              </a:rPr>
              <a:t>※</a:t>
            </a:r>
            <a:r>
              <a:rPr lang="ja-JP" altLang="en-US" sz="1100" dirty="0">
                <a:solidFill>
                  <a:schemeClr val="tx1">
                    <a:lumMod val="65000"/>
                    <a:lumOff val="35000"/>
                  </a:schemeClr>
                </a:solidFill>
              </a:rPr>
              <a:t>ご要望カスタマイズ内容によって上記以外の素材が必要となる場合もあります。</a:t>
            </a:r>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　詳細は弊社担当までご確認ください。</a:t>
            </a:r>
            <a:endParaRPr lang="en-US" altLang="ja-JP" sz="1100" dirty="0">
              <a:solidFill>
                <a:schemeClr val="tx1">
                  <a:lumMod val="65000"/>
                  <a:lumOff val="35000"/>
                </a:schemeClr>
              </a:solidFill>
            </a:endParaRPr>
          </a:p>
        </p:txBody>
      </p:sp>
      <p:sp>
        <p:nvSpPr>
          <p:cNvPr id="10" name="テキスト ボックス 9"/>
          <p:cNvSpPr txBox="1"/>
          <p:nvPr/>
        </p:nvSpPr>
        <p:spPr>
          <a:xfrm>
            <a:off x="6036441" y="1282857"/>
            <a:ext cx="3528392" cy="261610"/>
          </a:xfrm>
          <a:prstGeom prst="rect">
            <a:avLst/>
          </a:prstGeom>
          <a:noFill/>
        </p:spPr>
        <p:txBody>
          <a:bodyPr wrap="square" rtlCol="0">
            <a:spAutoFit/>
          </a:bodyPr>
          <a:lstStyle/>
          <a:p>
            <a:r>
              <a:rPr lang="ja-JP" altLang="en-US" sz="1050" dirty="0"/>
              <a:t>・エンベッド用動画素材仕様</a:t>
            </a:r>
            <a:endParaRPr kumimoji="1" lang="ja-JP" altLang="en-US" sz="1050" dirty="0"/>
          </a:p>
        </p:txBody>
      </p:sp>
      <p:pic>
        <p:nvPicPr>
          <p:cNvPr id="13" name="図 12"/>
          <p:cNvPicPr>
            <a:picLocks noChangeAspect="1"/>
          </p:cNvPicPr>
          <p:nvPr/>
        </p:nvPicPr>
        <p:blipFill>
          <a:blip r:embed="rId2"/>
          <a:stretch>
            <a:fillRect/>
          </a:stretch>
        </p:blipFill>
        <p:spPr>
          <a:xfrm>
            <a:off x="6672064" y="1470856"/>
            <a:ext cx="4785775" cy="5145470"/>
          </a:xfrm>
          <a:prstGeom prst="rect">
            <a:avLst/>
          </a:prstGeom>
        </p:spPr>
      </p:pic>
    </p:spTree>
    <p:extLst>
      <p:ext uri="{BB962C8B-B14F-4D97-AF65-F5344CB8AC3E}">
        <p14:creationId xmlns:p14="http://schemas.microsoft.com/office/powerpoint/2010/main" val="711632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a:t>販売制限</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sp>
        <p:nvSpPr>
          <p:cNvPr id="6" name="Text Box 1031"/>
          <p:cNvSpPr txBox="1">
            <a:spLocks noChangeArrowheads="1"/>
          </p:cNvSpPr>
          <p:nvPr/>
        </p:nvSpPr>
        <p:spPr bwMode="auto">
          <a:xfrm>
            <a:off x="479376" y="1052736"/>
            <a:ext cx="11161240"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映画トップページカスタマイズ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トップページカスタマイズ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を実施いただけない場合がありますので、必ず事前に掲載可否を弊社にお問い合わせください。</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映画トップページカスタマイス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・パチンコ・パチスロの営業および機種、カジノ（企業広告含む）、ギャンブル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31562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kumimoji="1" lang="ja-JP" altLang="en-US" dirty="0"/>
              <a:t>実施フロー</a:t>
            </a:r>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6" name="テキスト ボックス 5"/>
          <p:cNvSpPr txBox="1"/>
          <p:nvPr/>
        </p:nvSpPr>
        <p:spPr>
          <a:xfrm>
            <a:off x="1286538" y="5766936"/>
            <a:ext cx="8775257" cy="861774"/>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実施が確定した段階で正式なスケジュールを広告主様に提出し、こちらの確認回数や期間に</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したがって進行いただきます。ただし、</a:t>
            </a:r>
            <a:r>
              <a:rPr kumimoji="0" lang="ja-JP" altLang="en-US" sz="1000" kern="0" noProof="0" dirty="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746969" y="764704"/>
            <a:ext cx="8132769" cy="896190"/>
          </a:xfrm>
          <a:prstGeom prst="rect">
            <a:avLst/>
          </a:prstGeom>
        </p:spPr>
      </p:pic>
      <p:sp>
        <p:nvSpPr>
          <p:cNvPr id="37" name="テキスト ボックス 36"/>
          <p:cNvSpPr txBox="1"/>
          <p:nvPr/>
        </p:nvSpPr>
        <p:spPr>
          <a:xfrm>
            <a:off x="1559496" y="2314742"/>
            <a:ext cx="8733560" cy="2893100"/>
          </a:xfrm>
          <a:prstGeom prst="rect">
            <a:avLst/>
          </a:prstGeom>
          <a:noFill/>
        </p:spPr>
        <p:txBody>
          <a:bodyPr wrap="square" anchor="t">
            <a:spAutoFit/>
          </a:bodyPr>
          <a:lstStyle/>
          <a:p>
            <a:pPr>
              <a:defRPr/>
            </a:pPr>
            <a:r>
              <a:rPr kumimoji="0" lang="ja-JP" altLang="en-US"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訴求ポイント、トンマナなど目的を明確に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デザイン用素材のご納品</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①で合意した内容を元に、必要な素材のご納品をお願いいたします。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cs typeface="Meiryo UI" panose="020B0604030504040204" pitchFamily="50" charset="-128"/>
              </a:rPr>
              <a:t>ページ制作に必要な素材は個々のケースによって異なる場合もあります。</a:t>
            </a:r>
            <a:endParaRPr lang="en-US" altLang="ja-JP" sz="1100" dirty="0">
              <a:solidFill>
                <a:schemeClr val="tx1">
                  <a:lumMod val="65000"/>
                  <a:lumOff val="35000"/>
                </a:schemeClr>
              </a:solidFill>
              <a:cs typeface="Meiryo UI" panose="020B0604030504040204" pitchFamily="50" charset="-128"/>
            </a:endParaRPr>
          </a:p>
          <a:p>
            <a:pPr lvl="0">
              <a:defRPr/>
            </a:pPr>
            <a:r>
              <a:rPr lang="ja-JP" altLang="en-US" sz="1100" dirty="0">
                <a:solidFill>
                  <a:schemeClr val="tx1">
                    <a:lumMod val="65000"/>
                    <a:lumOff val="35000"/>
                  </a:schemeClr>
                </a:solidFill>
                <a:cs typeface="Meiryo UI" panose="020B0604030504040204" pitchFamily="50" charset="-128"/>
              </a:rPr>
              <a:t>　　</a:t>
            </a:r>
            <a:r>
              <a:rPr lang="en-US" altLang="ja-JP" sz="1100" dirty="0">
                <a:solidFill>
                  <a:schemeClr val="tx1">
                    <a:lumMod val="65000"/>
                    <a:lumOff val="35000"/>
                  </a:schemeClr>
                </a:solidFill>
                <a:cs typeface="Meiryo UI" panose="020B0604030504040204" pitchFamily="50" charset="-128"/>
              </a:rPr>
              <a:t>※</a:t>
            </a:r>
            <a:r>
              <a:rPr lang="ja-JP" altLang="en-US" sz="1100" dirty="0">
                <a:solidFill>
                  <a:schemeClr val="tx1">
                    <a:lumMod val="65000"/>
                    <a:lumOff val="35000"/>
                  </a:schemeClr>
                </a:solidFill>
                <a:cs typeface="Meiryo UI" panose="020B0604030504040204" pitchFamily="50" charset="-128"/>
              </a:rPr>
              <a:t>使用素材は権利処理されたものをご納品ください。</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en-US" altLang="ja-JP" sz="900" b="1" kern="0" dirty="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latin typeface="メイリオ"/>
                <a:ea typeface="メイリオ"/>
              </a:rPr>
              <a:t>❸</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ご確認</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デザインの作成を行います。広告主様に確認いただき、適宜修正を加えながら確定させます。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2887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お申し込み方法</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dirty="0"/>
          </a:p>
        </p:txBody>
      </p:sp>
      <p:sp>
        <p:nvSpPr>
          <p:cNvPr id="36" name="タイトル 2"/>
          <p:cNvSpPr txBox="1">
            <a:spLocks/>
          </p:cNvSpPr>
          <p:nvPr/>
        </p:nvSpPr>
        <p:spPr>
          <a:xfrm>
            <a:off x="1048446" y="3347321"/>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ヤフー</a:t>
            </a:r>
          </a:p>
        </p:txBody>
      </p:sp>
      <p:cxnSp>
        <p:nvCxnSpPr>
          <p:cNvPr id="37" name="直線コネクタ 36"/>
          <p:cNvCxnSpPr/>
          <p:nvPr/>
        </p:nvCxnSpPr>
        <p:spPr>
          <a:xfrm flipH="1">
            <a:off x="6871390" y="3052256"/>
            <a:ext cx="1" cy="2871194"/>
          </a:xfrm>
          <a:prstGeom prst="line">
            <a:avLst/>
          </a:prstGeom>
          <a:noFill/>
          <a:ln w="34925" cap="flat" cmpd="sng" algn="ctr">
            <a:solidFill>
              <a:srgbClr val="D00216">
                <a:lumMod val="60000"/>
                <a:lumOff val="40000"/>
              </a:srgbClr>
            </a:solidFill>
            <a:prstDash val="sysDash"/>
          </a:ln>
          <a:effectLst/>
        </p:spPr>
      </p:cxnSp>
      <p:sp>
        <p:nvSpPr>
          <p:cNvPr id="38" name="タイトル 2"/>
          <p:cNvSpPr txBox="1">
            <a:spLocks/>
          </p:cNvSpPr>
          <p:nvPr/>
        </p:nvSpPr>
        <p:spPr>
          <a:xfrm>
            <a:off x="976438" y="4585012"/>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代理店様</a:t>
            </a:r>
          </a:p>
        </p:txBody>
      </p:sp>
      <p:sp>
        <p:nvSpPr>
          <p:cNvPr id="39" name="ホームベース 38"/>
          <p:cNvSpPr/>
          <p:nvPr/>
        </p:nvSpPr>
        <p:spPr bwMode="auto">
          <a:xfrm>
            <a:off x="2199916" y="3198205"/>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申し込みフォーム</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ご連絡</a:t>
            </a:r>
          </a:p>
        </p:txBody>
      </p:sp>
      <p:sp>
        <p:nvSpPr>
          <p:cNvPr id="40" name="ホームベース 39"/>
          <p:cNvSpPr/>
          <p:nvPr/>
        </p:nvSpPr>
        <p:spPr bwMode="auto">
          <a:xfrm>
            <a:off x="3280035" y="4470728"/>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申し込みフォーム</a:t>
            </a:r>
            <a:endParaRPr kumimoji="0" lang="en-US" altLang="ja-JP" sz="1200" b="0" i="0" u="none" strike="noStrike" kern="0" cap="none" spc="0" normalizeH="0" baseline="0" noProof="0" dirty="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確認・申し込み</a:t>
            </a:r>
          </a:p>
        </p:txBody>
      </p:sp>
      <p:sp>
        <p:nvSpPr>
          <p:cNvPr id="41" name="ホームベース 40"/>
          <p:cNvSpPr/>
          <p:nvPr/>
        </p:nvSpPr>
        <p:spPr bwMode="auto">
          <a:xfrm>
            <a:off x="4466390" y="3198205"/>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申し込み内容</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確認・承認</a:t>
            </a:r>
          </a:p>
        </p:txBody>
      </p:sp>
      <p:sp>
        <p:nvSpPr>
          <p:cNvPr id="42" name="山形 41"/>
          <p:cNvSpPr/>
          <p:nvPr/>
        </p:nvSpPr>
        <p:spPr bwMode="auto">
          <a:xfrm>
            <a:off x="5917294" y="3184515"/>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承認メール</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送信</a:t>
            </a:r>
          </a:p>
        </p:txBody>
      </p:sp>
      <p:sp>
        <p:nvSpPr>
          <p:cNvPr id="43" name="山形 42"/>
          <p:cNvSpPr/>
          <p:nvPr/>
        </p:nvSpPr>
        <p:spPr bwMode="auto">
          <a:xfrm>
            <a:off x="5917294" y="4463699"/>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承認メール</a:t>
            </a:r>
            <a:endParaRPr kumimoji="0" lang="en-US" altLang="ja-JP" sz="1200" b="0" i="0" u="none" strike="noStrike" kern="0" cap="none" spc="0" normalizeH="0" baseline="0" noProof="0" dirty="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受信</a:t>
            </a:r>
          </a:p>
        </p:txBody>
      </p:sp>
      <p:sp>
        <p:nvSpPr>
          <p:cNvPr id="44" name="タイトル 2"/>
          <p:cNvSpPr txBox="1">
            <a:spLocks/>
          </p:cNvSpPr>
          <p:nvPr/>
        </p:nvSpPr>
        <p:spPr>
          <a:xfrm>
            <a:off x="5727728" y="5936170"/>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メイリオ"/>
                <a:ea typeface="メイリオ"/>
                <a:cs typeface="+mj-cs"/>
              </a:rPr>
              <a:t>※</a:t>
            </a:r>
            <a:r>
              <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rPr>
              <a:t>これ以降のキャンセルは</a:t>
            </a:r>
            <a:endParaRPr kumimoji="1" lang="en-US" altLang="ja-JP" sz="1100" b="0" i="0" u="none" strike="noStrike" kern="1200" cap="none" spc="0" normalizeH="0" baseline="0" noProof="0" dirty="0">
              <a:ln>
                <a:noFill/>
              </a:ln>
              <a:solidFill>
                <a:prstClr val="black"/>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rPr>
              <a:t>不可となります</a:t>
            </a:r>
          </a:p>
        </p:txBody>
      </p:sp>
      <p:sp>
        <p:nvSpPr>
          <p:cNvPr id="45" name="テキスト ボックス 44"/>
          <p:cNvSpPr txBox="1"/>
          <p:nvPr/>
        </p:nvSpPr>
        <p:spPr>
          <a:xfrm>
            <a:off x="5759487" y="5554118"/>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FFFFFF"/>
                </a:solidFill>
                <a:effectLst/>
                <a:uLnTx/>
                <a:uFillTx/>
              </a:rPr>
              <a:t>契約成立</a:t>
            </a:r>
          </a:p>
        </p:txBody>
      </p:sp>
      <p:sp>
        <p:nvSpPr>
          <p:cNvPr id="46" name="ホームベース 45"/>
          <p:cNvSpPr/>
          <p:nvPr/>
        </p:nvSpPr>
        <p:spPr bwMode="auto">
          <a:xfrm>
            <a:off x="6892311" y="3198205"/>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制作・掲載準備</a:t>
            </a:r>
          </a:p>
        </p:txBody>
      </p:sp>
      <p:sp>
        <p:nvSpPr>
          <p:cNvPr id="47" name="ホームベース 46"/>
          <p:cNvSpPr/>
          <p:nvPr/>
        </p:nvSpPr>
        <p:spPr bwMode="auto">
          <a:xfrm>
            <a:off x="8400256" y="3198205"/>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納品・掲載</a:t>
            </a:r>
          </a:p>
        </p:txBody>
      </p:sp>
      <p:sp>
        <p:nvSpPr>
          <p:cNvPr id="48" name="ホームベース 47"/>
          <p:cNvSpPr/>
          <p:nvPr/>
        </p:nvSpPr>
        <p:spPr bwMode="auto">
          <a:xfrm>
            <a:off x="9355319" y="3198205"/>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請求書</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発行</a:t>
            </a:r>
          </a:p>
        </p:txBody>
      </p:sp>
      <p:sp>
        <p:nvSpPr>
          <p:cNvPr id="49" name="ホームベース 48"/>
          <p:cNvSpPr/>
          <p:nvPr/>
        </p:nvSpPr>
        <p:spPr bwMode="auto">
          <a:xfrm>
            <a:off x="6892310" y="4470728"/>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確認・検収</a:t>
            </a:r>
          </a:p>
        </p:txBody>
      </p:sp>
      <p:sp>
        <p:nvSpPr>
          <p:cNvPr id="50" name="ホームベース 49"/>
          <p:cNvSpPr/>
          <p:nvPr/>
        </p:nvSpPr>
        <p:spPr bwMode="auto">
          <a:xfrm>
            <a:off x="9690441" y="4470728"/>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cs typeface="Verdana" pitchFamily="34" charset="0"/>
              </a:rPr>
              <a:t>お支払い</a:t>
            </a:r>
          </a:p>
        </p:txBody>
      </p:sp>
      <p:sp>
        <p:nvSpPr>
          <p:cNvPr id="51" name="タイトル 2"/>
          <p:cNvSpPr txBox="1">
            <a:spLocks/>
          </p:cNvSpPr>
          <p:nvPr/>
        </p:nvSpPr>
        <p:spPr>
          <a:xfrm>
            <a:off x="3261378" y="5169657"/>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以下をセットで確認</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・フォームに記載の</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　申し込み内容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・商品資料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・該当する約款</a:t>
            </a:r>
          </a:p>
        </p:txBody>
      </p:sp>
      <p:cxnSp>
        <p:nvCxnSpPr>
          <p:cNvPr id="52" name="直線コネクタ 51"/>
          <p:cNvCxnSpPr/>
          <p:nvPr/>
        </p:nvCxnSpPr>
        <p:spPr>
          <a:xfrm>
            <a:off x="1943063" y="3198205"/>
            <a:ext cx="0" cy="660616"/>
          </a:xfrm>
          <a:prstGeom prst="line">
            <a:avLst/>
          </a:prstGeom>
          <a:noFill/>
          <a:ln w="76200" cap="flat" cmpd="sng" algn="ctr">
            <a:solidFill>
              <a:srgbClr val="D00216">
                <a:lumMod val="20000"/>
                <a:lumOff val="80000"/>
              </a:srgbClr>
            </a:solidFill>
            <a:prstDash val="solid"/>
          </a:ln>
          <a:effectLst/>
        </p:spPr>
      </p:cxnSp>
      <p:cxnSp>
        <p:nvCxnSpPr>
          <p:cNvPr id="53" name="直線コネクタ 52"/>
          <p:cNvCxnSpPr/>
          <p:nvPr/>
        </p:nvCxnSpPr>
        <p:spPr>
          <a:xfrm>
            <a:off x="1943063" y="4477389"/>
            <a:ext cx="0" cy="660616"/>
          </a:xfrm>
          <a:prstGeom prst="line">
            <a:avLst/>
          </a:prstGeom>
          <a:noFill/>
          <a:ln w="76200" cap="flat" cmpd="sng" algn="ctr">
            <a:solidFill>
              <a:sysClr val="windowText" lastClr="000000">
                <a:lumMod val="50000"/>
                <a:lumOff val="50000"/>
              </a:sysClr>
            </a:solidFill>
            <a:prstDash val="solid"/>
          </a:ln>
          <a:effectLst/>
        </p:spPr>
      </p:cxnSp>
      <p:sp>
        <p:nvSpPr>
          <p:cNvPr id="2" name="タイトル 2">
            <a:extLst>
              <a:ext uri="{FF2B5EF4-FFF2-40B4-BE49-F238E27FC236}">
                <a16:creationId xmlns:a16="http://schemas.microsoft.com/office/drawing/2014/main" id="{6E63FC53-1E9D-6FC0-D9A2-BC8BBD003F84}"/>
              </a:ext>
            </a:extLst>
          </p:cNvPr>
          <p:cNvSpPr txBox="1">
            <a:spLocks/>
          </p:cNvSpPr>
          <p:nvPr/>
        </p:nvSpPr>
        <p:spPr>
          <a:xfrm>
            <a:off x="407624" y="1364022"/>
            <a:ext cx="11449016"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lang="ja-JP" altLang="en-US" sz="1400" dirty="0">
                <a:solidFill>
                  <a:prstClr val="black">
                    <a:lumMod val="65000"/>
                    <a:lumOff val="35000"/>
                  </a:prstClr>
                </a:solidFill>
                <a:latin typeface="+mn-ea"/>
              </a:rPr>
              <a:t>以下のフローに沿ってお申し込み</a:t>
            </a:r>
            <a:r>
              <a:rPr lang="en-US" altLang="ja-JP" sz="1400" dirty="0">
                <a:solidFill>
                  <a:prstClr val="black">
                    <a:lumMod val="65000"/>
                    <a:lumOff val="35000"/>
                  </a:prstClr>
                </a:solidFill>
                <a:latin typeface="+mn-ea"/>
              </a:rPr>
              <a:t>(※)</a:t>
            </a:r>
            <a:r>
              <a:rPr lang="ja-JP" altLang="en-US" sz="1400" dirty="0">
                <a:solidFill>
                  <a:prstClr val="black">
                    <a:lumMod val="65000"/>
                    <a:lumOff val="35000"/>
                  </a:prstClr>
                </a:solidFill>
                <a:latin typeface="+mn-ea"/>
              </a:rPr>
              <a:t>の上、</a:t>
            </a:r>
            <a:r>
              <a:rPr lang="ja-JP" altLang="en-US" sz="1400" dirty="0">
                <a:solidFill>
                  <a:schemeClr val="tx1">
                    <a:lumMod val="65000"/>
                    <a:lumOff val="35000"/>
                  </a:schemeClr>
                </a:solidFill>
                <a:latin typeface="+mn-ea"/>
              </a:rPr>
              <a:t>クリエイティブ制作委託約款の第</a:t>
            </a:r>
            <a:r>
              <a:rPr lang="en-US" altLang="ja-JP" sz="1400" dirty="0">
                <a:solidFill>
                  <a:schemeClr val="tx1">
                    <a:lumMod val="65000"/>
                    <a:lumOff val="35000"/>
                  </a:schemeClr>
                </a:solidFill>
                <a:latin typeface="+mn-ea"/>
              </a:rPr>
              <a:t>9</a:t>
            </a:r>
            <a:r>
              <a:rPr lang="ja-JP" altLang="en-US" sz="1400" dirty="0">
                <a:solidFill>
                  <a:schemeClr val="tx1">
                    <a:lumMod val="65000"/>
                    <a:lumOff val="35000"/>
                  </a:schemeClr>
                </a:solidFill>
                <a:latin typeface="+mn-ea"/>
              </a:rPr>
              <a:t>条</a:t>
            </a:r>
            <a:r>
              <a:rPr lang="en-US" altLang="ja-JP" sz="1400" dirty="0">
                <a:solidFill>
                  <a:schemeClr val="tx1">
                    <a:lumMod val="65000"/>
                    <a:lumOff val="35000"/>
                  </a:schemeClr>
                </a:solidFill>
                <a:latin typeface="+mn-ea"/>
              </a:rPr>
              <a:t>(2)</a:t>
            </a:r>
            <a:r>
              <a:rPr lang="ja-JP" altLang="en-US" sz="1400" dirty="0">
                <a:solidFill>
                  <a:schemeClr val="tx1">
                    <a:lumMod val="65000"/>
                    <a:lumOff val="35000"/>
                  </a:schemeClr>
                </a:solidFill>
                <a:latin typeface="+mn-ea"/>
              </a:rPr>
              <a:t>支払条件</a:t>
            </a:r>
            <a:r>
              <a:rPr lang="en-US" altLang="ja-JP" sz="1400" dirty="0">
                <a:solidFill>
                  <a:schemeClr val="tx1">
                    <a:lumMod val="65000"/>
                    <a:lumOff val="35000"/>
                  </a:schemeClr>
                </a:solidFill>
                <a:latin typeface="+mn-ea"/>
              </a:rPr>
              <a:t>2</a:t>
            </a:r>
            <a:r>
              <a:rPr lang="ja-JP" altLang="en-US" sz="1400" dirty="0">
                <a:solidFill>
                  <a:schemeClr val="tx1">
                    <a:lumMod val="65000"/>
                    <a:lumOff val="35000"/>
                  </a:schemeClr>
                </a:solidFill>
                <a:latin typeface="+mn-ea"/>
              </a:rPr>
              <a:t>に</a:t>
            </a:r>
            <a:r>
              <a:rPr lang="ja-JP" altLang="en-US" sz="1400" dirty="0">
                <a:solidFill>
                  <a:prstClr val="black">
                    <a:lumMod val="65000"/>
                    <a:lumOff val="35000"/>
                  </a:prstClr>
                </a:solidFill>
                <a:latin typeface="+mn-ea"/>
              </a:rPr>
              <a:t>したがってお支払いいただきます。ただし、協賛内容のうち広告配信を伴うものは当該広告商品のお申し込み方法に準じます。</a:t>
            </a:r>
            <a:endParaRPr lang="en-US" altLang="ja-JP" sz="1400" dirty="0">
              <a:solidFill>
                <a:prstClr val="black">
                  <a:lumMod val="65000"/>
                  <a:lumOff val="35000"/>
                </a:prstClr>
              </a:solidFill>
              <a:latin typeface="+mn-ea"/>
            </a:endParaRPr>
          </a:p>
          <a:p>
            <a:pPr lvl="0">
              <a:defRPr/>
            </a:pPr>
            <a:r>
              <a:rPr lang="ja-JP" altLang="en-US" sz="1400" dirty="0">
                <a:solidFill>
                  <a:prstClr val="black">
                    <a:lumMod val="65000"/>
                    <a:lumOff val="35000"/>
                  </a:prstClr>
                </a:solidFill>
              </a:rPr>
              <a:t>詳細は、お申し込みのマニュアル資料「</a:t>
            </a:r>
            <a:r>
              <a:rPr lang="en-US" altLang="ja-JP" sz="1400" dirty="0">
                <a:solidFill>
                  <a:prstClr val="black">
                    <a:lumMod val="65000"/>
                    <a:lumOff val="35000"/>
                  </a:prstClr>
                </a:solidFill>
                <a:hlinkClick r:id="rId2"/>
              </a:rPr>
              <a:t>Yahoo!</a:t>
            </a:r>
            <a:r>
              <a:rPr lang="ja-JP" altLang="en-US" sz="1400" dirty="0">
                <a:solidFill>
                  <a:prstClr val="black">
                    <a:lumMod val="65000"/>
                    <a:lumOff val="35000"/>
                  </a:prstClr>
                </a:solidFill>
                <a:hlinkClick r:id="rId2"/>
              </a:rPr>
              <a:t>広告ディスプレイ広告（予約型）広告関連サービスのお申込について</a:t>
            </a:r>
            <a:r>
              <a:rPr lang="ja-JP" altLang="en-US" sz="1400" dirty="0">
                <a:solidFill>
                  <a:prstClr val="black">
                    <a:lumMod val="65000"/>
                    <a:lumOff val="35000"/>
                  </a:prstClr>
                </a:solidFill>
              </a:rPr>
              <a:t>」をご参照ください。</a:t>
            </a:r>
            <a:endParaRPr lang="en-US" altLang="ja-JP" sz="1400" dirty="0">
              <a:solidFill>
                <a:prstClr val="black">
                  <a:lumMod val="65000"/>
                  <a:lumOff val="35000"/>
                </a:prstClr>
              </a:solidFill>
            </a:endParaRPr>
          </a:p>
          <a:p>
            <a:pPr lvl="0">
              <a:defRPr/>
            </a:pPr>
            <a:r>
              <a:rPr lang="ja-JP" altLang="en-US" sz="1400" dirty="0">
                <a:solidFill>
                  <a:prstClr val="black">
                    <a:lumMod val="65000"/>
                    <a:lumOff val="35000"/>
                  </a:prstClr>
                </a:solidFill>
              </a:rPr>
              <a:t>なお、お申し込み可能な代理店様に一部制限がございますので、事前に弊社担当営業までお問い合わせください。</a:t>
            </a:r>
            <a:endParaRPr lang="en-US" altLang="ja-JP" sz="1200" dirty="0">
              <a:solidFill>
                <a:prstClr val="black">
                  <a:lumMod val="65000"/>
                  <a:lumOff val="35000"/>
                </a:prstClr>
              </a:solidFill>
              <a:latin typeface="+mn-ea"/>
            </a:endParaRPr>
          </a:p>
        </p:txBody>
      </p:sp>
    </p:spTree>
    <p:extLst>
      <p:ext uri="{BB962C8B-B14F-4D97-AF65-F5344CB8AC3E}">
        <p14:creationId xmlns:p14="http://schemas.microsoft.com/office/powerpoint/2010/main" val="3454270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実施可否の問い合わせフロー</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6" name="正方形/長方形 5"/>
          <p:cNvSpPr/>
          <p:nvPr/>
        </p:nvSpPr>
        <p:spPr>
          <a:xfrm>
            <a:off x="457990" y="1268760"/>
            <a:ext cx="11182625" cy="101566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u="sng" dirty="0">
                <a:solidFill>
                  <a:schemeClr val="tx1">
                    <a:lumMod val="65000"/>
                    <a:lumOff val="35000"/>
                  </a:schemeClr>
                </a:solidFill>
              </a:rPr>
              <a:t>Yahoo!</a:t>
            </a:r>
            <a:r>
              <a:rPr lang="ja-JP" altLang="en-US" sz="2000" u="sng" dirty="0">
                <a:solidFill>
                  <a:schemeClr val="tx1">
                    <a:lumMod val="65000"/>
                    <a:lumOff val="35000"/>
                  </a:schemeClr>
                </a:solidFill>
              </a:rPr>
              <a:t>映画トップページカスタマイズ</a:t>
            </a:r>
            <a:r>
              <a:rPr lang="ja-JP" altLang="en-US" sz="2000" dirty="0">
                <a:solidFill>
                  <a:schemeClr val="tx1">
                    <a:lumMod val="65000"/>
                    <a:lumOff val="35000"/>
                  </a:schemeClr>
                </a:solidFill>
              </a:rPr>
              <a:t>の実施をご希望の場合は、弊社担当営業または</a:t>
            </a:r>
            <a:endParaRPr lang="en-US" altLang="ja-JP" sz="2000" dirty="0">
              <a:solidFill>
                <a:schemeClr val="tx1">
                  <a:lumMod val="65000"/>
                  <a:lumOff val="35000"/>
                </a:schemeClr>
              </a:solidFill>
            </a:endParaRPr>
          </a:p>
          <a:p>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広告パートナーサポート宛に以下の項目をご連絡ください。</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回答まで最大</a:t>
            </a:r>
            <a:r>
              <a:rPr lang="en-US" altLang="ja-JP" sz="2000" dirty="0">
                <a:solidFill>
                  <a:schemeClr val="tx1">
                    <a:lumMod val="65000"/>
                    <a:lumOff val="35000"/>
                  </a:schemeClr>
                </a:solidFill>
              </a:rPr>
              <a:t>5</a:t>
            </a:r>
            <a:r>
              <a:rPr lang="ja-JP" altLang="en-US" sz="2000" dirty="0">
                <a:solidFill>
                  <a:schemeClr val="tx1">
                    <a:lumMod val="65000"/>
                    <a:lumOff val="35000"/>
                  </a:schemeClr>
                </a:solidFill>
              </a:rPr>
              <a:t>営業日いただきます。</a:t>
            </a:r>
            <a:endParaRPr lang="en-US" altLang="ja-JP" sz="2000" dirty="0">
              <a:solidFill>
                <a:schemeClr val="tx1">
                  <a:lumMod val="65000"/>
                  <a:lumOff val="35000"/>
                </a:schemeClr>
              </a:solidFill>
            </a:endParaRPr>
          </a:p>
        </p:txBody>
      </p:sp>
      <p:sp>
        <p:nvSpPr>
          <p:cNvPr id="7" name="正方形/長方形 6"/>
          <p:cNvSpPr/>
          <p:nvPr/>
        </p:nvSpPr>
        <p:spPr>
          <a:xfrm>
            <a:off x="551384" y="2492896"/>
            <a:ext cx="7423714" cy="3262432"/>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u="sng" dirty="0">
                <a:solidFill>
                  <a:schemeClr val="tx1">
                    <a:lumMod val="65000"/>
                    <a:lumOff val="35000"/>
                  </a:schemeClr>
                </a:solidFill>
              </a:rPr>
              <a:t>▼ご連絡いただきたい項目</a:t>
            </a:r>
            <a:endParaRPr lang="en-US" altLang="ja-JP" u="sng" dirty="0">
              <a:solidFill>
                <a:schemeClr val="tx1">
                  <a:lumMod val="65000"/>
                  <a:lumOff val="35000"/>
                </a:schemeClr>
              </a:solidFill>
            </a:endParaRPr>
          </a:p>
          <a:p>
            <a:endParaRPr lang="en-US" altLang="ja-JP" sz="1200" u="sng"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広告商品：</a:t>
            </a:r>
            <a:r>
              <a:rPr lang="en-US" altLang="ja-JP" sz="1600" dirty="0">
                <a:solidFill>
                  <a:schemeClr val="tx1">
                    <a:lumMod val="65000"/>
                    <a:lumOff val="35000"/>
                  </a:schemeClr>
                </a:solidFill>
              </a:rPr>
              <a:t>Yahoo!</a:t>
            </a:r>
            <a:r>
              <a:rPr lang="ja-JP" altLang="en-US" sz="1600" dirty="0">
                <a:solidFill>
                  <a:schemeClr val="tx1">
                    <a:lumMod val="65000"/>
                    <a:lumOff val="35000"/>
                  </a:schemeClr>
                </a:solidFill>
              </a:rPr>
              <a:t>映画トップページカスタマイズ</a:t>
            </a:r>
          </a:p>
          <a:p>
            <a:pPr marL="171450" indent="-171450">
              <a:buFont typeface="Arial" panose="020B0604020202020204" pitchFamily="34" charset="0"/>
              <a:buChar char="•"/>
            </a:pPr>
            <a:r>
              <a:rPr lang="ja-JP" altLang="en-US" sz="1600" dirty="0">
                <a:solidFill>
                  <a:schemeClr val="tx1">
                    <a:lumMod val="65000"/>
                    <a:lumOff val="35000"/>
                  </a:schemeClr>
                </a:solidFill>
              </a:rPr>
              <a:t>広告主：</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プロモーション商品・内容：</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リンク先</a:t>
            </a:r>
            <a:r>
              <a:rPr lang="en-US" altLang="ja-JP" sz="1600" dirty="0">
                <a:solidFill>
                  <a:schemeClr val="tx1">
                    <a:lumMod val="65000"/>
                    <a:lumOff val="35000"/>
                  </a:schemeClr>
                </a:solidFill>
              </a:rPr>
              <a:t>URL:</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600" dirty="0">
                <a:solidFill>
                  <a:schemeClr val="tx1">
                    <a:lumMod val="65000"/>
                    <a:lumOff val="35000"/>
                  </a:schemeClr>
                </a:solidFill>
              </a:rPr>
              <a:t>代理店：</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予約型対応アカウント</a:t>
            </a:r>
            <a:r>
              <a:rPr lang="en-US" altLang="ja-JP" sz="1600" dirty="0">
                <a:solidFill>
                  <a:schemeClr val="tx1">
                    <a:lumMod val="65000"/>
                    <a:lumOff val="35000"/>
                  </a:schemeClr>
                </a:solidFill>
              </a:rPr>
              <a:t>ID</a:t>
            </a:r>
            <a:r>
              <a:rPr lang="ja-JP" altLang="en-US" sz="1600" dirty="0">
                <a:solidFill>
                  <a:schemeClr val="tx1">
                    <a:lumMod val="65000"/>
                    <a:lumOff val="35000"/>
                  </a:schemeClr>
                </a:solidFill>
              </a:rPr>
              <a:t>：</a:t>
            </a:r>
          </a:p>
          <a:p>
            <a:pPr marL="171450" indent="-171450">
              <a:buFont typeface="Arial" panose="020B0604020202020204" pitchFamily="34" charset="0"/>
              <a:buChar char="•"/>
            </a:pPr>
            <a:r>
              <a:rPr lang="ja-JP" altLang="en-US" sz="1600" dirty="0">
                <a:solidFill>
                  <a:schemeClr val="tx1">
                    <a:lumMod val="65000"/>
                    <a:lumOff val="35000"/>
                  </a:schemeClr>
                </a:solidFill>
              </a:rPr>
              <a:t>希望掲載期間：</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予算：</a:t>
            </a:r>
          </a:p>
          <a:p>
            <a:pPr marL="171450" indent="-171450">
              <a:buFont typeface="Arial" panose="020B0604020202020204" pitchFamily="34" charset="0"/>
              <a:buChar char="•"/>
            </a:pPr>
            <a:r>
              <a:rPr lang="ja-JP" altLang="en-US" sz="1600" dirty="0">
                <a:solidFill>
                  <a:schemeClr val="tx1">
                    <a:lumMod val="65000"/>
                    <a:lumOff val="35000"/>
                  </a:schemeClr>
                </a:solidFill>
              </a:rPr>
              <a:t>懸念点：</a:t>
            </a:r>
          </a:p>
          <a:p>
            <a:pPr marL="171450" indent="-171450">
              <a:buFont typeface="Arial" panose="020B0604020202020204" pitchFamily="34" charset="0"/>
              <a:buChar char="•"/>
            </a:pPr>
            <a:r>
              <a:rPr lang="ja-JP" altLang="en-US" sz="1600" dirty="0">
                <a:solidFill>
                  <a:schemeClr val="tx1">
                    <a:lumMod val="65000"/>
                    <a:lumOff val="35000"/>
                  </a:schemeClr>
                </a:solidFill>
              </a:rPr>
              <a:t>備考：</a:t>
            </a:r>
            <a:endParaRPr lang="en-US" altLang="ja-JP" sz="1600" dirty="0">
              <a:solidFill>
                <a:schemeClr val="tx1">
                  <a:lumMod val="65000"/>
                  <a:lumOff val="35000"/>
                </a:schemeClr>
              </a:solidFill>
            </a:endParaRPr>
          </a:p>
        </p:txBody>
      </p:sp>
    </p:spTree>
    <p:extLst>
      <p:ext uri="{BB962C8B-B14F-4D97-AF65-F5344CB8AC3E}">
        <p14:creationId xmlns:p14="http://schemas.microsoft.com/office/powerpoint/2010/main" val="1453170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注意事項　　　</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Rectangle 46"/>
          <p:cNvSpPr>
            <a:spLocks noChangeArrowheads="1"/>
          </p:cNvSpPr>
          <p:nvPr/>
        </p:nvSpPr>
        <p:spPr bwMode="auto">
          <a:xfrm>
            <a:off x="241048" y="1022617"/>
            <a:ext cx="11950952"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・企画内容は申込者・広告主様とヤフーとの間で協議の上決定し、最終的な編集権はヤフーに帰属します。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していること、情報の正確性についてヤフーに対して保証いただくものとします。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・地震、津波、その他有事が発生した際、ヤフーを利用するお客様に対して速やかに災害情報をお伝えするために、企画ページについても、ページ上部に災害情報</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・誘導広告は申込者・広告主様に制作いただきます。その際、別紙「</a:t>
            </a:r>
            <a:r>
              <a:rPr lang="ja-JP" altLang="en-US" sz="1200" u="sng" dirty="0">
                <a:solidFill>
                  <a:srgbClr val="0070C0"/>
                </a:solidFill>
                <a:latin typeface="メイリオ" panose="020B0604030504040204" pitchFamily="50" charset="-128"/>
                <a:ea typeface="メイリオ" panose="020B0604030504040204" pitchFamily="50" charset="-128"/>
                <a:hlinkClick r:id="rId2"/>
              </a:rPr>
              <a:t>タイアップ広告セールスシート</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P9</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18</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のガイドラインを遵守してください。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また原則として、タイアップを実施するヤフーサービスのロゴやテキストの掲載が必須となります。そのため、通常の審査とは別にサービス部門でのブランド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rgbClr val="000000">
                    <a:lumMod val="65000"/>
                    <a:lumOff val="35000"/>
                  </a:srgbClr>
                </a:solidFill>
                <a:latin typeface="メイリオ"/>
                <a:ea typeface="メイリオ"/>
              </a:rPr>
              <a:t>■</a:t>
            </a:r>
            <a:r>
              <a:rPr lang="ja-JP" altLang="en-US" sz="600" dirty="0">
                <a:solidFill>
                  <a:srgbClr val="000000">
                    <a:lumMod val="65000"/>
                    <a:lumOff val="35000"/>
                  </a:srgbClr>
                </a:solidFill>
                <a:latin typeface="メイリオ"/>
                <a:ea typeface="メイリオ"/>
              </a:rPr>
              <a:t>　</a:t>
            </a:r>
            <a:r>
              <a:rPr lang="ja-JP" altLang="en-US" sz="1600" dirty="0">
                <a:solidFill>
                  <a:srgbClr val="000000">
                    <a:lumMod val="65000"/>
                    <a:lumOff val="35000"/>
                  </a:srgbClr>
                </a:solidFill>
                <a:latin typeface="メイリオ"/>
                <a:ea typeface="メイリオ"/>
              </a:rPr>
              <a:t>効果計測用</a:t>
            </a:r>
            <a:r>
              <a:rPr lang="en-US" altLang="ja-JP" sz="1600" dirty="0">
                <a:solidFill>
                  <a:srgbClr val="000000">
                    <a:lumMod val="65000"/>
                    <a:lumOff val="35000"/>
                  </a:srgbClr>
                </a:solidFill>
                <a:latin typeface="メイリオ"/>
                <a:ea typeface="メイリオ"/>
              </a:rPr>
              <a:t>URL</a:t>
            </a: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rPr>
              <a:t>URL</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00" dirty="0">
              <a:solidFill>
                <a:srgbClr val="000000">
                  <a:lumMod val="65000"/>
                  <a:lumOff val="35000"/>
                </a:srgb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（個人情報の保護に関する法律に定める個人情報。以下同じ。）が含まれる場合があります。個人情報の保護</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に関する法律その他の関係法令・ガイドラインを遵守するとともに、善良な管理者の注意をもって適切に取り扱い、不正アクセスおよび不正利用の防止に努めてい　　</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653167597"/>
      </p:ext>
    </p:extLst>
  </p:cSld>
  <p:clrMapOvr>
    <a:masterClrMapping/>
  </p:clrMapOvr>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中表紙と裏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2476</TotalTime>
  <Words>2501</Words>
  <Application>Microsoft Office PowerPoint</Application>
  <PresentationFormat>ワイド画面</PresentationFormat>
  <Paragraphs>207</Paragraphs>
  <Slides>11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3</vt:i4>
      </vt:variant>
      <vt:variant>
        <vt:lpstr>スライド タイトル</vt:lpstr>
      </vt:variant>
      <vt:variant>
        <vt:i4>11</vt:i4>
      </vt:variant>
    </vt:vector>
  </HeadingPairs>
  <TitlesOfParts>
    <vt:vector size="18" baseType="lpstr">
      <vt:lpstr>メイリオ</vt:lpstr>
      <vt:lpstr>Arial</vt:lpstr>
      <vt:lpstr>Calibri</vt:lpstr>
      <vt:lpstr>Wingdings</vt:lpstr>
      <vt:lpstr>表紙</vt:lpstr>
      <vt:lpstr>中表紙と裏表紙</vt:lpstr>
      <vt:lpstr>コンテンツページ</vt:lpstr>
      <vt:lpstr>Yahoo!広告 ディスプレイ広告（予約型）クリエイティブ企画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松本 恵実</cp:lastModifiedBy>
  <cp:revision>244</cp:revision>
  <dcterms:created xsi:type="dcterms:W3CDTF">2020-02-26T07:28:11Z</dcterms:created>
  <dcterms:modified xsi:type="dcterms:W3CDTF">2022-10-18T09:35:57Z</dcterms:modified>
</cp:coreProperties>
</file>