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 id="2147483729" r:id="rId4"/>
  </p:sldMasterIdLst>
  <p:notesMasterIdLst>
    <p:notesMasterId r:id="rId37"/>
  </p:notesMasterIdLst>
  <p:sldIdLst>
    <p:sldId id="531" r:id="rId5"/>
    <p:sldId id="535" r:id="rId6"/>
    <p:sldId id="534" r:id="rId7"/>
    <p:sldId id="374" r:id="rId8"/>
    <p:sldId id="537" r:id="rId9"/>
    <p:sldId id="445" r:id="rId10"/>
    <p:sldId id="436" r:id="rId11"/>
    <p:sldId id="437" r:id="rId12"/>
    <p:sldId id="446" r:id="rId13"/>
    <p:sldId id="451" r:id="rId14"/>
    <p:sldId id="454" r:id="rId15"/>
    <p:sldId id="455" r:id="rId16"/>
    <p:sldId id="456" r:id="rId17"/>
    <p:sldId id="457" r:id="rId18"/>
    <p:sldId id="453" r:id="rId19"/>
    <p:sldId id="370" r:id="rId20"/>
    <p:sldId id="371" r:id="rId21"/>
    <p:sldId id="346" r:id="rId22"/>
    <p:sldId id="347" r:id="rId23"/>
    <p:sldId id="363" r:id="rId24"/>
    <p:sldId id="364" r:id="rId25"/>
    <p:sldId id="362" r:id="rId26"/>
    <p:sldId id="373" r:id="rId27"/>
    <p:sldId id="349" r:id="rId28"/>
    <p:sldId id="351" r:id="rId29"/>
    <p:sldId id="538" r:id="rId30"/>
    <p:sldId id="366" r:id="rId31"/>
    <p:sldId id="353" r:id="rId32"/>
    <p:sldId id="369" r:id="rId33"/>
    <p:sldId id="352" r:id="rId34"/>
    <p:sldId id="361" r:id="rId35"/>
    <p:sldId id="536" r:id="rId3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A16F0A-5903-42EA-85FA-5EA70143CAB8}" v="2" dt="2022-07-13T01:13:04.605"/>
    <p1510:client id="{56858D4C-5D70-45FA-AF10-696B81A8907F}" v="142" dt="2022-10-17T04:08:32.710"/>
  </p1510:revLst>
</p1510:revInfo>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89" autoAdjust="0"/>
    <p:restoredTop sz="95437" autoAdjust="0"/>
  </p:normalViewPr>
  <p:slideViewPr>
    <p:cSldViewPr>
      <p:cViewPr varScale="1">
        <p:scale>
          <a:sx n="65" d="100"/>
          <a:sy n="65" d="100"/>
        </p:scale>
        <p:origin x="72" y="328"/>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2023/1/11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2548399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1762958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910073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1379615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798141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2198019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916274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3103381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627905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Yahoo Japan</a:t>
            </a:r>
          </a:p>
        </p:txBody>
      </p:sp>
    </p:spTree>
    <p:extLst>
      <p:ext uri="{BB962C8B-B14F-4D97-AF65-F5344CB8AC3E}">
        <p14:creationId xmlns:p14="http://schemas.microsoft.com/office/powerpoint/2010/main" val="989140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1031930" y="6538793"/>
            <a:ext cx="957378"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0310805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8110701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5796406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関係者限定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526241" y="5710013"/>
            <a:ext cx="782265"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トピックス下</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PR</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広告</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トピックス下バナー広告（仮称）</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a:t>
            </a:r>
          </a:p>
          <a:p>
            <a:pPr algn="ct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2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資料タイトルタイトル</a:t>
            </a:r>
            <a:br>
              <a:rPr kumimoji="1" lang="en-US" altLang="ja-JP" dirty="0"/>
            </a:br>
            <a:r>
              <a:rPr kumimoji="1" lang="en-US" altLang="ja-JP" dirty="0"/>
              <a:t>2</a:t>
            </a:r>
            <a:r>
              <a:rPr kumimoji="1" lang="ja-JP" altLang="en-US" dirty="0"/>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1401619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8740629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875902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7528432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関係者限定</a:t>
            </a:r>
          </a:p>
        </p:txBody>
      </p:sp>
    </p:spTree>
    <p:extLst>
      <p:ext uri="{BB962C8B-B14F-4D97-AF65-F5344CB8AC3E}">
        <p14:creationId xmlns:p14="http://schemas.microsoft.com/office/powerpoint/2010/main" val="41059135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3630729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関係者限定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00637266"/>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475702116"/>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587323772"/>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4244663738"/>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8346153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6737964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23734018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5100212" cy="866797"/>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トップページインタラクション企画</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algn="ct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PC</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版・スマホ版・マルチデバイス版）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6</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44276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sz="3200" dirty="0"/>
              <a:t>ディスプレイ広告（予約型）</a:t>
            </a:r>
            <a:br>
              <a:rPr kumimoji="1" lang="en-US" altLang="ja-JP" sz="3200" dirty="0"/>
            </a:br>
            <a:r>
              <a:rPr lang="ja-JP" altLang="en-US" sz="3200" dirty="0"/>
              <a:t>商品資料</a:t>
            </a:r>
            <a:endParaRPr kumimoji="1" lang="ja-JP" altLang="en-US" dirty="0"/>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1025710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207691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2021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5" Type="http://schemas.openxmlformats.org/officeDocument/2006/relationships/theme" Target="../theme/theme3.xml"/><Relationship Id="rId4"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4.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10"/>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45" r:id="rId7"/>
    <p:sldLayoutId id="2147483746" r:id="rId8"/>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 id="2147483744" r:id="rId13"/>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599710" y="6567182"/>
            <a:ext cx="99257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47" r:id="rId4"/>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504480552"/>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32.svg"/><Relationship Id="rId7" Type="http://schemas.openxmlformats.org/officeDocument/2006/relationships/image" Target="../media/image27.png"/><Relationship Id="rId2" Type="http://schemas.openxmlformats.org/officeDocument/2006/relationships/image" Target="../media/image31.png"/><Relationship Id="rId1" Type="http://schemas.openxmlformats.org/officeDocument/2006/relationships/slideLayout" Target="../slideLayouts/slideLayout24.xml"/><Relationship Id="rId6" Type="http://schemas.openxmlformats.org/officeDocument/2006/relationships/image" Target="../media/image35.emf"/><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28.svg"/><Relationship Id="rId2" Type="http://schemas.openxmlformats.org/officeDocument/2006/relationships/image" Target="../media/image36.png"/><Relationship Id="rId1" Type="http://schemas.openxmlformats.org/officeDocument/2006/relationships/slideLayout" Target="../slideLayouts/slideLayout24.xml"/><Relationship Id="rId6" Type="http://schemas.openxmlformats.org/officeDocument/2006/relationships/image" Target="../media/image27.png"/><Relationship Id="rId5" Type="http://schemas.openxmlformats.org/officeDocument/2006/relationships/image" Target="../media/image35.emf"/><Relationship Id="rId4" Type="http://schemas.openxmlformats.org/officeDocument/2006/relationships/image" Target="../media/image32.svg"/></Relationships>
</file>

<file path=ppt/slides/_rels/slide12.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38.png"/><Relationship Id="rId7" Type="http://schemas.openxmlformats.org/officeDocument/2006/relationships/image" Target="../media/image29.png"/><Relationship Id="rId2" Type="http://schemas.openxmlformats.org/officeDocument/2006/relationships/image" Target="../media/image37.png"/><Relationship Id="rId1" Type="http://schemas.openxmlformats.org/officeDocument/2006/relationships/slideLayout" Target="../slideLayouts/slideLayout24.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5.emf"/></Relationships>
</file>

<file path=ppt/slides/_rels/slide13.xml.rels><?xml version="1.0" encoding="UTF-8" standalone="yes"?>
<Relationships xmlns="http://schemas.openxmlformats.org/package/2006/relationships"><Relationship Id="rId3" Type="http://schemas.openxmlformats.org/officeDocument/2006/relationships/image" Target="../media/image35.emf"/><Relationship Id="rId7" Type="http://schemas.openxmlformats.org/officeDocument/2006/relationships/image" Target="../media/image30.svg"/><Relationship Id="rId2" Type="http://schemas.openxmlformats.org/officeDocument/2006/relationships/image" Target="../media/image39.png"/><Relationship Id="rId1" Type="http://schemas.openxmlformats.org/officeDocument/2006/relationships/slideLayout" Target="../slideLayouts/slideLayout24.xml"/><Relationship Id="rId6" Type="http://schemas.openxmlformats.org/officeDocument/2006/relationships/image" Target="../media/image29.png"/><Relationship Id="rId5" Type="http://schemas.openxmlformats.org/officeDocument/2006/relationships/image" Target="../media/image32.sv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0.png"/><Relationship Id="rId1" Type="http://schemas.openxmlformats.org/officeDocument/2006/relationships/slideLayout" Target="../slideLayouts/slideLayout24.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32.sv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30.svg"/><Relationship Id="rId2" Type="http://schemas.openxmlformats.org/officeDocument/2006/relationships/image" Target="../media/image37.png"/><Relationship Id="rId1" Type="http://schemas.openxmlformats.org/officeDocument/2006/relationships/slideLayout" Target="../slideLayouts/slideLayout24.xml"/><Relationship Id="rId6" Type="http://schemas.openxmlformats.org/officeDocument/2006/relationships/image" Target="../media/image29.png"/><Relationship Id="rId5" Type="http://schemas.openxmlformats.org/officeDocument/2006/relationships/image" Target="../media/image32.sv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4.xml"/><Relationship Id="rId5" Type="http://schemas.openxmlformats.org/officeDocument/2006/relationships/image" Target="../media/image45.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21.emf"/><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25.png"/><Relationship Id="rId5" Type="http://schemas.openxmlformats.org/officeDocument/2006/relationships/image" Target="../media/image24.emf"/><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4.xml"/><Relationship Id="rId5" Type="http://schemas.openxmlformats.org/officeDocument/2006/relationships/image" Target="../media/image30.sv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endParaRPr kumimoji="1" lang="ja-JP" altLang="en-US" sz="2800" dirty="0"/>
          </a:p>
        </p:txBody>
      </p:sp>
    </p:spTree>
    <p:extLst>
      <p:ext uri="{BB962C8B-B14F-4D97-AF65-F5344CB8AC3E}">
        <p14:creationId xmlns:p14="http://schemas.microsoft.com/office/powerpoint/2010/main" val="635715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6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11284" y="1376824"/>
            <a:ext cx="468000" cy="468000"/>
          </a:xfrm>
          <a:prstGeom prst="rect">
            <a:avLst/>
          </a:prstGeom>
        </p:spPr>
      </p:pic>
      <p:grpSp>
        <p:nvGrpSpPr>
          <p:cNvPr id="12" name="グループ化 11">
            <a:extLst>
              <a:ext uri="{FF2B5EF4-FFF2-40B4-BE49-F238E27FC236}">
                <a16:creationId xmlns:a16="http://schemas.microsoft.com/office/drawing/2014/main" id="{371B8E48-D825-2EE7-AE6F-CC268651A4D3}"/>
              </a:ext>
            </a:extLst>
          </p:cNvPr>
          <p:cNvGrpSpPr/>
          <p:nvPr/>
        </p:nvGrpSpPr>
        <p:grpSpPr>
          <a:xfrm>
            <a:off x="670919" y="2374854"/>
            <a:ext cx="10850161" cy="3598823"/>
            <a:chOff x="367357" y="2348005"/>
            <a:chExt cx="11500703" cy="3814597"/>
          </a:xfrm>
        </p:grpSpPr>
        <p:grpSp>
          <p:nvGrpSpPr>
            <p:cNvPr id="7" name="グループ化 6">
              <a:extLst>
                <a:ext uri="{FF2B5EF4-FFF2-40B4-BE49-F238E27FC236}">
                  <a16:creationId xmlns:a16="http://schemas.microsoft.com/office/drawing/2014/main" id="{CF01C10E-B23E-F20D-D29B-DD4385B8C516}"/>
                </a:ext>
              </a:extLst>
            </p:cNvPr>
            <p:cNvGrpSpPr/>
            <p:nvPr/>
          </p:nvGrpSpPr>
          <p:grpSpPr>
            <a:xfrm>
              <a:off x="3128759" y="2348005"/>
              <a:ext cx="5285435" cy="3762888"/>
              <a:chOff x="3091365" y="1573043"/>
              <a:chExt cx="5285435" cy="3762888"/>
            </a:xfrm>
          </p:grpSpPr>
          <p:pic>
            <p:nvPicPr>
              <p:cNvPr id="8" name="図 7" descr="グラフィカル ユーザー インターフェイス, Web サイト&#10;&#10;自動的に生成された説明">
                <a:extLst>
                  <a:ext uri="{FF2B5EF4-FFF2-40B4-BE49-F238E27FC236}">
                    <a16:creationId xmlns:a16="http://schemas.microsoft.com/office/drawing/2014/main" id="{F953FAE1-3EB4-22CF-16CD-FCBBBC7CB1BA}"/>
                  </a:ext>
                </a:extLst>
              </p:cNvPr>
              <p:cNvPicPr>
                <a:picLocks noChangeAspect="1"/>
              </p:cNvPicPr>
              <p:nvPr/>
            </p:nvPicPr>
            <p:blipFill rotWithShape="1">
              <a:blip r:embed="rId4" cstate="print">
                <a:alphaModFix/>
                <a:extLst>
                  <a:ext uri="{28A0092B-C50C-407E-A947-70E740481C1C}">
                    <a14:useLocalDpi xmlns:a14="http://schemas.microsoft.com/office/drawing/2010/main" val="0"/>
                  </a:ext>
                </a:extLst>
              </a:blip>
              <a:srcRect b="5213"/>
              <a:stretch/>
            </p:blipFill>
            <p:spPr>
              <a:xfrm>
                <a:off x="3091365" y="1573043"/>
                <a:ext cx="5285435" cy="3762888"/>
              </a:xfrm>
              <a:prstGeom prst="rect">
                <a:avLst/>
              </a:prstGeom>
            </p:spPr>
          </p:pic>
          <p:pic>
            <p:nvPicPr>
              <p:cNvPr id="9" name="図 8" descr="モニター画面に映る車&#10;&#10;低い精度で自動的に生成された説明">
                <a:extLst>
                  <a:ext uri="{FF2B5EF4-FFF2-40B4-BE49-F238E27FC236}">
                    <a16:creationId xmlns:a16="http://schemas.microsoft.com/office/drawing/2014/main" id="{49E56FCD-B63A-7504-96D9-C97410BB4C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23" t="5387" r="17014" b="19816"/>
              <a:stretch/>
            </p:blipFill>
            <p:spPr>
              <a:xfrm>
                <a:off x="3821404" y="1955248"/>
                <a:ext cx="3858772" cy="2475998"/>
              </a:xfrm>
              <a:prstGeom prst="rect">
                <a:avLst/>
              </a:prstGeom>
            </p:spPr>
          </p:pic>
        </p:grpSp>
        <p:sp>
          <p:nvSpPr>
            <p:cNvPr id="39" name="フリーフォーム 38">
              <a:extLst>
                <a:ext uri="{FF2B5EF4-FFF2-40B4-BE49-F238E27FC236}">
                  <a16:creationId xmlns:a16="http://schemas.microsoft.com/office/drawing/2014/main" id="{732320F2-37F4-D37E-A4D0-01F76463474C}"/>
                </a:ext>
              </a:extLst>
            </p:cNvPr>
            <p:cNvSpPr/>
            <p:nvPr/>
          </p:nvSpPr>
          <p:spPr>
            <a:xfrm>
              <a:off x="7753260" y="280464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607394" y="284200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519504" y="331674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607394" y="389071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6836458" y="4258469"/>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6"/>
            <a:stretch>
              <a:fillRect/>
            </a:stretch>
          </p:blipFill>
          <p:spPr>
            <a:xfrm>
              <a:off x="6746868" y="4298665"/>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607394" y="5481176"/>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マウスドラッグで写真や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367357" y="2823997"/>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469730" y="2861353"/>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469730" y="515936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6732978" y="416847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721750" y="276999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703748" y="278934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450287" y="325894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098061" y="50537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367357" y="5160797"/>
              <a:ext cx="3706870" cy="6985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1035" y="317932"/>
              <a:ext cx="396000" cy="396000"/>
            </a:xfrm>
            <a:prstGeom prst="rect">
              <a:avLst/>
            </a:prstGeom>
          </p:spPr>
        </p:pic>
      </p:gr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1"/>
          </p:nvPr>
        </p:nvSpPr>
        <p:spPr>
          <a:xfrm>
            <a:off x="334962" y="130175"/>
            <a:ext cx="10081517" cy="814388"/>
          </a:xfrm>
        </p:spPr>
        <p:txBody>
          <a:bodyPr>
            <a:normAutofit/>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961166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コンピューターのスクリーンショット&#10;&#10;自動的に生成された説明">
            <a:extLst>
              <a:ext uri="{FF2B5EF4-FFF2-40B4-BE49-F238E27FC236}">
                <a16:creationId xmlns:a16="http://schemas.microsoft.com/office/drawing/2014/main" id="{B1518F37-3F4C-938A-3CA3-DEC445EEBE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862" r="6000" b="9394"/>
          <a:stretch/>
        </p:blipFill>
        <p:spPr>
          <a:xfrm>
            <a:off x="3447378" y="2391308"/>
            <a:ext cx="4576515" cy="3533586"/>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481303"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7639035" y="2805667"/>
            <a:ext cx="3882045"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418502" y="3288794"/>
            <a:ext cx="4102578" cy="15677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444855" y="3830301"/>
            <a:ext cx="3076225" cy="8972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471101" y="4586035"/>
            <a:ext cx="6049980" cy="138764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5"/>
          <a:stretch>
            <a:fillRect/>
          </a:stretch>
        </p:blipFill>
        <p:spPr>
          <a:xfrm>
            <a:off x="4983893" y="4177252"/>
            <a:ext cx="487207" cy="594678"/>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70919" y="2823921"/>
            <a:ext cx="3185667"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609308" y="277297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818586" y="2791229"/>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353200" y="310526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190594" y="492751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670919" y="5028539"/>
            <a:ext cx="3497189" cy="65898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1035" y="317932"/>
              <a:ext cx="396000" cy="396000"/>
            </a:xfrm>
            <a:prstGeom prst="rect">
              <a:avLst/>
            </a:prstGeom>
          </p:spPr>
        </p:pic>
      </p:gr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1"/>
          </p:nvPr>
        </p:nvSpPr>
        <p:spPr>
          <a:xfrm>
            <a:off x="334962" y="130175"/>
            <a:ext cx="10081517" cy="814388"/>
          </a:xfrm>
        </p:spPr>
        <p:txBody>
          <a:bodyPr>
            <a:normAutofit/>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192955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12</a:t>
            </a:fld>
            <a:endParaRPr lang="ja-JP" altLang="en-US"/>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204864"/>
            <a:ext cx="2536931" cy="4269524"/>
          </a:xfrm>
          <a:prstGeom prst="rect">
            <a:avLst/>
          </a:prstGeom>
        </p:spPr>
      </p:pic>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400">
              <a:latin typeface="Meiryo" panose="020B0604030504040204" pitchFamily="34" charset="-128"/>
              <a:ea typeface="Meiryo" panose="020B0604030504040204" pitchFamily="34" charset="-128"/>
              <a:cs typeface="+mn-lt"/>
            </a:endParaRPr>
          </a:p>
        </p:txBody>
      </p:sp>
      <p:pic>
        <p:nvPicPr>
          <p:cNvPr id="23" name="図 22" descr="男, 写真, ウォーキング, スキー が含まれている画像&#10;&#10;自動的に生成された説明">
            <a:extLst>
              <a:ext uri="{FF2B5EF4-FFF2-40B4-BE49-F238E27FC236}">
                <a16:creationId xmlns:a16="http://schemas.microsoft.com/office/drawing/2014/main" id="{9E9BABCC-A56A-77FE-DBDA-5F234A18634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678" t="79623" r="10422" b="14856"/>
          <a:stretch/>
        </p:blipFill>
        <p:spPr>
          <a:xfrm>
            <a:off x="4247367" y="6075537"/>
            <a:ext cx="1796411" cy="251863"/>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4"/>
          <a:stretch>
            <a:fillRect/>
          </a:stretch>
        </p:blipFill>
        <p:spPr>
          <a:xfrm>
            <a:off x="5273835" y="4157847"/>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スワイプで写真や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2" y="5108209"/>
            <a:ext cx="3754041" cy="109401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5259945" y="402766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345545" y="616364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678121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F37B7D9B-AA65-81C5-1418-A0DC7AC207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3320" y="2067125"/>
            <a:ext cx="2651392" cy="4204517"/>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2" y="1200884"/>
            <a:ext cx="4216846"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3"/>
          <a:stretch>
            <a:fillRect/>
          </a:stretch>
        </p:blipFill>
        <p:spPr>
          <a:xfrm>
            <a:off x="5005483" y="4193314"/>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1" y="5108209"/>
            <a:ext cx="4021035" cy="67221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4991593" y="4063127"/>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44427" y="57363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70757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2" name="図 11" descr="文字と絵が書かれた紙&#10;&#10;中程度の精度で自動的に生成された説明">
            <a:extLst>
              <a:ext uri="{FF2B5EF4-FFF2-40B4-BE49-F238E27FC236}">
                <a16:creationId xmlns:a16="http://schemas.microsoft.com/office/drawing/2014/main" id="{3D745CAD-2BD6-46C7-3DB6-7AB9AFF33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1754" y="2191199"/>
            <a:ext cx="2546169" cy="4334145"/>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5893337"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シェイクインタラクションの場合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加速度センサー</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5999745" y="2871015"/>
            <a:ext cx="4363773" cy="186179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576922"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スマホを振ることで</a:t>
            </a:r>
            <a:endParaRPr lang="en-US" altLang="ja-JP" sz="1400" dirty="0">
              <a:solidFill>
                <a:srgbClr val="C9002C"/>
              </a:solidFill>
            </a:endParaRPr>
          </a:p>
          <a:p>
            <a:pPr>
              <a:lnSpc>
                <a:spcPct val="120000"/>
              </a:lnSpc>
            </a:pPr>
            <a:r>
              <a:rPr lang="ja-JP" altLang="en-US" sz="1400">
                <a:solidFill>
                  <a:srgbClr val="C9002C"/>
                </a:solidFill>
              </a:rPr>
              <a:t>おみくじを引くなどのアクションができる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0" y="4249672"/>
            <a:ext cx="4054630" cy="177211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54671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23859" y="28170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78021" y="597007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33CBFA57-FEEB-3174-1D3E-0354FC5D2CE2}"/>
              </a:ext>
            </a:extLst>
          </p:cNvPr>
          <p:cNvSpPr/>
          <p:nvPr/>
        </p:nvSpPr>
        <p:spPr>
          <a:xfrm>
            <a:off x="4638713" y="2668341"/>
            <a:ext cx="1008112" cy="14401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1">
            <a:extLst>
              <a:ext uri="{FF2B5EF4-FFF2-40B4-BE49-F238E27FC236}">
                <a16:creationId xmlns:a16="http://schemas.microsoft.com/office/drawing/2014/main" id="{B45A2409-B4CC-F0C7-8836-51DB0033924B}"/>
              </a:ext>
            </a:extLst>
          </p:cNvPr>
          <p:cNvSpPr/>
          <p:nvPr/>
        </p:nvSpPr>
        <p:spPr>
          <a:xfrm>
            <a:off x="560115" y="4741097"/>
            <a:ext cx="3039909"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・シェイクしてジュースをつくる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r>
              <a:rPr lang="ja-JP" altLang="en-US" sz="1200">
                <a:solidFill>
                  <a:schemeClr val="tx1"/>
                </a:solidFill>
              </a:rPr>
              <a:t>・振った回数でストーリーの変わる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Tree>
    <p:extLst>
      <p:ext uri="{BB962C8B-B14F-4D97-AF65-F5344CB8AC3E}">
        <p14:creationId xmlns:p14="http://schemas.microsoft.com/office/powerpoint/2010/main" val="3428787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056129"/>
            <a:ext cx="2536931" cy="4328249"/>
          </a:xfrm>
          <a:prstGeom prst="rect">
            <a:avLst/>
          </a:prstGeom>
        </p:spPr>
      </p:pic>
      <p:pic>
        <p:nvPicPr>
          <p:cNvPr id="3" name="図 2" descr="スクリーンショット, 人, モニター, フロント が含まれている画像&#10;&#10;自動的に生成された説明">
            <a:extLst>
              <a:ext uri="{FF2B5EF4-FFF2-40B4-BE49-F238E27FC236}">
                <a16:creationId xmlns:a16="http://schemas.microsoft.com/office/drawing/2014/main" id="{C3EEF7FB-E364-3D71-B9F4-45D40BF5723B}"/>
              </a:ext>
            </a:extLst>
          </p:cNvPr>
          <p:cNvPicPr>
            <a:picLocks noChangeAspect="1"/>
          </p:cNvPicPr>
          <p:nvPr/>
        </p:nvPicPr>
        <p:blipFill rotWithShape="1">
          <a:blip r:embed="rId3">
            <a:extLst>
              <a:ext uri="{28A0092B-C50C-407E-A947-70E740481C1C}">
                <a14:useLocalDpi xmlns:a14="http://schemas.microsoft.com/office/drawing/2010/main" val="0"/>
              </a:ext>
            </a:extLst>
          </a:blip>
          <a:srcRect l="10689" t="9765" r="8597" b="10247"/>
          <a:stretch/>
        </p:blipFill>
        <p:spPr>
          <a:xfrm>
            <a:off x="3985878" y="2488177"/>
            <a:ext cx="2326146" cy="3800395"/>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0" y="1200884"/>
            <a:ext cx="6929575"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カメラインタラクションの場合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インカメラ、アウトカメラ</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591944" y="4509120"/>
            <a:ext cx="4771574" cy="15126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インカメラを起動させ、自分の顔にフィルターなどをかけることができる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37352" y="4373838"/>
            <a:ext cx="3946479" cy="164794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64502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515342" y="595030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lang="en-US" altLang="ja-JP" sz="2000" dirty="0">
                <a:solidFill>
                  <a:srgbClr val="C9002C"/>
                </a:solidFill>
                <a:latin typeface="Meiryo"/>
                <a:ea typeface="Meiryo"/>
              </a:rPr>
              <a:t> –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B8BE332C-3657-76C9-8427-0FA0AF8C11ED}"/>
              </a:ext>
            </a:extLst>
          </p:cNvPr>
          <p:cNvSpPr/>
          <p:nvPr/>
        </p:nvSpPr>
        <p:spPr>
          <a:xfrm>
            <a:off x="560115" y="4741097"/>
            <a:ext cx="2864703"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・部屋に好きなオブジェを</a:t>
            </a:r>
            <a:endParaRPr lang="en-US" altLang="ja-JP" sz="1200" dirty="0">
              <a:solidFill>
                <a:schemeClr val="tx1"/>
              </a:solidFill>
            </a:endParaRPr>
          </a:p>
          <a:p>
            <a:r>
              <a:rPr lang="ja-JP" altLang="en-US" sz="1200">
                <a:solidFill>
                  <a:schemeClr val="tx1"/>
                </a:solidFill>
              </a:rPr>
              <a:t>　配置する</a:t>
            </a:r>
            <a:r>
              <a:rPr lang="en-US" altLang="ja-JP" sz="1200" dirty="0">
                <a:solidFill>
                  <a:schemeClr val="tx1"/>
                </a:solidFill>
              </a:rPr>
              <a:t>AR</a:t>
            </a:r>
            <a:r>
              <a:rPr lang="ja-JP" altLang="en-US" sz="1200">
                <a:solidFill>
                  <a:schemeClr val="tx1"/>
                </a:solidFill>
              </a:rPr>
              <a:t>インタラクション</a:t>
            </a:r>
            <a:endParaRPr lang="en-US" altLang="ja-JP" sz="1200" dirty="0">
              <a:solidFill>
                <a:schemeClr val="tx1"/>
              </a:solidFill>
            </a:endParaRPr>
          </a:p>
          <a:p>
            <a:r>
              <a:rPr lang="ja-JP" altLang="en-US" sz="1200">
                <a:solidFill>
                  <a:schemeClr val="tx1"/>
                </a:solidFill>
              </a:rPr>
              <a:t>　</a:t>
            </a:r>
            <a:r>
              <a:rPr lang="en-US" altLang="ja-JP" sz="1200" dirty="0">
                <a:solidFill>
                  <a:schemeClr val="tx1"/>
                </a:solidFill>
              </a:rPr>
              <a:t>(</a:t>
            </a:r>
            <a:r>
              <a:rPr lang="ja-JP" altLang="en-US" sz="1200">
                <a:solidFill>
                  <a:schemeClr val="tx1"/>
                </a:solidFill>
              </a:rPr>
              <a:t>アウトカメラ</a:t>
            </a:r>
            <a:r>
              <a:rPr lang="en-US" altLang="ja-JP" sz="1200" dirty="0">
                <a:solidFill>
                  <a:schemeClr val="tx1"/>
                </a:solidFill>
              </a:rPr>
              <a:t>)</a:t>
            </a:r>
          </a:p>
          <a:p>
            <a:r>
              <a:rPr lang="ja-JP" altLang="en-US" sz="1200">
                <a:solidFill>
                  <a:schemeClr val="tx1"/>
                </a:solidFill>
              </a:rPr>
              <a:t>・笑顔を採点するインタラクション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
        <p:nvSpPr>
          <p:cNvPr id="7" name="テキスト ボックス 6">
            <a:extLst>
              <a:ext uri="{FF2B5EF4-FFF2-40B4-BE49-F238E27FC236}">
                <a16:creationId xmlns:a16="http://schemas.microsoft.com/office/drawing/2014/main" id="{58D21A84-5264-7A21-46CC-00C56D9222B1}"/>
              </a:ext>
            </a:extLst>
          </p:cNvPr>
          <p:cNvSpPr txBox="1"/>
          <p:nvPr/>
        </p:nvSpPr>
        <p:spPr>
          <a:xfrm>
            <a:off x="7014069" y="1290621"/>
            <a:ext cx="3697213" cy="307777"/>
          </a:xfrm>
          <a:prstGeom prst="rect">
            <a:avLst/>
          </a:prstGeom>
          <a:noFill/>
        </p:spPr>
        <p:txBody>
          <a:bodyPr wrap="square" rtlCol="0">
            <a:spAutoFit/>
          </a:bodyPr>
          <a:lstStyle/>
          <a:p>
            <a:pPr algn="l"/>
            <a:r>
              <a:rPr kumimoji="1" lang="en-US" altLang="ja-JP" sz="1400" b="1" dirty="0">
                <a:solidFill>
                  <a:srgbClr val="C00000"/>
                </a:solidFill>
              </a:rPr>
              <a:t>※</a:t>
            </a:r>
            <a:r>
              <a:rPr kumimoji="1" lang="ja-JP" altLang="en-US" sz="1400" b="1" dirty="0">
                <a:solidFill>
                  <a:srgbClr val="C00000"/>
                </a:solidFill>
              </a:rPr>
              <a:t>スマホ</a:t>
            </a:r>
            <a:r>
              <a:rPr kumimoji="1" lang="en-US" altLang="ja-JP" sz="1400" b="1" dirty="0">
                <a:solidFill>
                  <a:srgbClr val="C00000"/>
                </a:solidFill>
              </a:rPr>
              <a:t>WEB</a:t>
            </a:r>
            <a:r>
              <a:rPr kumimoji="1" lang="ja-JP" altLang="en-US" sz="1400" b="1" dirty="0">
                <a:solidFill>
                  <a:srgbClr val="C00000"/>
                </a:solidFill>
              </a:rPr>
              <a:t>のみ</a:t>
            </a:r>
            <a:r>
              <a:rPr kumimoji="1" lang="en-US" altLang="ja-JP" sz="1400" b="1" dirty="0">
                <a:solidFill>
                  <a:srgbClr val="C00000"/>
                </a:solidFill>
              </a:rPr>
              <a:t>(</a:t>
            </a:r>
            <a:r>
              <a:rPr kumimoji="1" lang="ja-JP" altLang="en-US" sz="1050" b="1" dirty="0">
                <a:solidFill>
                  <a:srgbClr val="C00000"/>
                </a:solidFill>
              </a:rPr>
              <a:t>誘導広告での制御必須</a:t>
            </a:r>
            <a:r>
              <a:rPr kumimoji="1" lang="en-US" altLang="ja-JP" sz="1400" b="1" dirty="0">
                <a:solidFill>
                  <a:srgbClr val="C00000"/>
                </a:solidFill>
              </a:rPr>
              <a:t>)</a:t>
            </a:r>
            <a:endParaRPr kumimoji="1" lang="ja-JP" altLang="en-US" sz="1400" b="1" dirty="0">
              <a:solidFill>
                <a:srgbClr val="C00000"/>
              </a:solidFill>
            </a:endParaRPr>
          </a:p>
        </p:txBody>
      </p:sp>
    </p:spTree>
    <p:extLst>
      <p:ext uri="{BB962C8B-B14F-4D97-AF65-F5344CB8AC3E}">
        <p14:creationId xmlns:p14="http://schemas.microsoft.com/office/powerpoint/2010/main" val="4966116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a:xfrm>
            <a:off x="10992544" y="5983442"/>
            <a:ext cx="1033522" cy="365125"/>
          </a:xfrm>
        </p:spPr>
        <p:txBody>
          <a:bodyPr/>
          <a:lstStyle/>
          <a:p>
            <a:fld id="{F9BD7636-22E7-4304-ABE2-16A3D163D5E1}" type="slidenum">
              <a:rPr lang="ja-JP" altLang="en-US" smtClean="0"/>
              <a:pPr/>
              <a:t>16</a:t>
            </a:fld>
            <a:endParaRPr lang="ja-JP" altLang="en-US"/>
          </a:p>
        </p:txBody>
      </p:sp>
      <p:sp>
        <p:nvSpPr>
          <p:cNvPr id="6" name="正方形/長方形 5"/>
          <p:cNvSpPr/>
          <p:nvPr/>
        </p:nvSpPr>
        <p:spPr>
          <a:xfrm>
            <a:off x="479376" y="2057122"/>
            <a:ext cx="1440160" cy="2091957"/>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4397933"/>
            <a:ext cx="1431367" cy="615243"/>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63439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61808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63439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05470"/>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商品価格は、</a:t>
            </a:r>
            <a:r>
              <a:rPr kumimoji="0" lang="ja-JP" altLang="en-US" sz="1800" b="0" i="0" u="none" strike="noStrike" kern="0" cap="none" spc="0" normalizeH="0" baseline="0" noProof="0">
                <a:ln>
                  <a:noFill/>
                </a:ln>
                <a:solidFill>
                  <a:prstClr val="black"/>
                </a:solidFill>
                <a:effectLst/>
                <a:uLnTx/>
                <a:uFillTx/>
              </a:rPr>
              <a:t>誘導枠とインタラクションに</a:t>
            </a:r>
            <a:r>
              <a:rPr kumimoji="0" lang="ja-JP" altLang="en-US" sz="1800" b="0" i="0" u="none" strike="noStrike" kern="0" cap="none" spc="0" normalizeH="0" baseline="0" noProof="0" dirty="0">
                <a:ln>
                  <a:noFill/>
                </a:ln>
                <a:solidFill>
                  <a:prstClr val="black"/>
                </a:solidFill>
                <a:effectLst/>
                <a:uLnTx/>
                <a:uFillTx/>
              </a:rPr>
              <a:t>よって異なります。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a:ln>
                  <a:noFill/>
                </a:ln>
                <a:solidFill>
                  <a:prstClr val="black"/>
                </a:solidFill>
                <a:effectLst/>
                <a:uLnTx/>
                <a:uFillTx/>
              </a:rPr>
              <a:t>URL</a:t>
            </a:r>
            <a:r>
              <a:rPr kumimoji="0" lang="ja-JP" altLang="en-US" sz="1200" b="0" i="0" u="none" strike="noStrike" kern="0" cap="none" spc="0" normalizeH="0" baseline="0" noProof="0" dirty="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8284371" y="3622572"/>
            <a:ext cx="3428253"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solidFill>
                <a:effectLst/>
                <a:uLnTx/>
                <a:uFillTx/>
              </a:rPr>
              <a:t>上記以外に、</a:t>
            </a:r>
            <a:r>
              <a:rPr kumimoji="0" lang="en-US" altLang="ja-JP" sz="800" b="0" i="0" u="none" strike="noStrike" kern="0" cap="none" spc="0" normalizeH="0" baseline="0" noProof="0" dirty="0">
                <a:ln>
                  <a:noFill/>
                </a:ln>
                <a:solidFill>
                  <a:prstClr val="black"/>
                </a:solidFill>
                <a:effectLst/>
                <a:uLnTx/>
                <a:uFillTx/>
              </a:rPr>
              <a:t>PC</a:t>
            </a:r>
            <a:r>
              <a:rPr kumimoji="0" lang="ja-JP" altLang="en-US" sz="800" b="0" i="0" u="none" strike="noStrike" kern="0" cap="none" spc="0" normalizeH="0" baseline="0" noProof="0" dirty="0">
                <a:ln>
                  <a:noFill/>
                </a:ln>
                <a:solidFill>
                  <a:prstClr val="black"/>
                </a:solidFill>
                <a:effectLst/>
                <a:uLnTx/>
                <a:uFillTx/>
              </a:rPr>
              <a:t>とスマートフォンのブランドパネルを購入いただいても実施可能です。</a:t>
            </a:r>
            <a:endParaRPr kumimoji="0" lang="en-US" altLang="ja-JP" sz="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その場合の最低出稿金額は、左記に準じます</a:t>
            </a:r>
            <a:endParaRPr kumimoji="0" lang="en-US" altLang="ja-JP" sz="800" b="0" i="0" u="none" strike="noStrike" kern="0" cap="none" spc="0" normalizeH="0" baseline="0" noProof="0" dirty="0">
              <a:ln>
                <a:noFill/>
              </a:ln>
              <a:solidFill>
                <a:prstClr val="black"/>
              </a:solidFill>
              <a:effectLst/>
              <a:uLnTx/>
              <a:uFillTx/>
            </a:endParaRPr>
          </a:p>
          <a:p>
            <a:pPr>
              <a:defRPr/>
            </a:pPr>
            <a:r>
              <a:rPr kumimoji="0" lang="en-US" altLang="ja-JP" sz="800" kern="0" dirty="0">
                <a:solidFill>
                  <a:prstClr val="black"/>
                </a:solidFill>
              </a:rPr>
              <a:t>※MD</a:t>
            </a:r>
            <a:r>
              <a:rPr kumimoji="0" lang="ja-JP" altLang="en-US" sz="800" kern="0" dirty="0">
                <a:solidFill>
                  <a:prstClr val="black"/>
                </a:solidFill>
              </a:rPr>
              <a:t>は、</a:t>
            </a:r>
            <a:r>
              <a:rPr kumimoji="0" lang="en-US" altLang="ja-JP" sz="800" kern="0" dirty="0">
                <a:solidFill>
                  <a:prstClr val="black"/>
                </a:solidFill>
              </a:rPr>
              <a:t>PC</a:t>
            </a:r>
            <a:r>
              <a:rPr kumimoji="0" lang="ja-JP" altLang="en-US" sz="800" kern="0" dirty="0">
                <a:solidFill>
                  <a:prstClr val="black"/>
                </a:solidFill>
              </a:rPr>
              <a:t>・</a:t>
            </a:r>
            <a:r>
              <a:rPr kumimoji="0" lang="en-US" altLang="ja-JP" sz="800" kern="0" dirty="0">
                <a:solidFill>
                  <a:prstClr val="black"/>
                </a:solidFill>
              </a:rPr>
              <a:t>SP</a:t>
            </a:r>
            <a:r>
              <a:rPr kumimoji="0" lang="ja-JP" altLang="en-US" sz="800" kern="0" dirty="0">
                <a:solidFill>
                  <a:prstClr val="black"/>
                </a:solidFill>
              </a:rPr>
              <a:t>両デバイスへ配信されます。ある程度のボリュームを確保されることをお勧めいたします。</a:t>
            </a:r>
            <a:endParaRPr kumimoji="0" lang="en-US" altLang="ja-JP" sz="800" kern="0" dirty="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solidFill>
              <a:effectLst/>
              <a:uLnTx/>
              <a:uFillTx/>
            </a:endParaRPr>
          </a:p>
        </p:txBody>
      </p:sp>
      <p:sp>
        <p:nvSpPr>
          <p:cNvPr id="14" name="正方形/長方形 13"/>
          <p:cNvSpPr/>
          <p:nvPr/>
        </p:nvSpPr>
        <p:spPr>
          <a:xfrm>
            <a:off x="2063552" y="4402107"/>
            <a:ext cx="3023912" cy="608812"/>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latin typeface="メイリオ"/>
                <a:ea typeface="メイリオ"/>
              </a:rPr>
              <a:t>3</a:t>
            </a: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4397933"/>
            <a:ext cx="3011218" cy="615243"/>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latin typeface="メイリオ"/>
                <a:ea typeface="メイリオ"/>
              </a:rPr>
              <a:t>3</a:t>
            </a: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4397933"/>
            <a:ext cx="3527999" cy="615243"/>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latin typeface="メイリオ"/>
                <a:ea typeface="メイリオ"/>
              </a:rPr>
              <a:t>7</a:t>
            </a: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正方形/長方形 19"/>
          <p:cNvSpPr/>
          <p:nvPr/>
        </p:nvSpPr>
        <p:spPr>
          <a:xfrm>
            <a:off x="475594" y="5191354"/>
            <a:ext cx="7672293" cy="50783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b="0" i="0" u="none" strike="noStrike" kern="0" cap="none" spc="0" normalizeH="0" baseline="0" noProof="0" dirty="0">
                <a:ln>
                  <a:noFill/>
                </a:ln>
                <a:solidFill>
                  <a:prstClr val="black"/>
                </a:solidFill>
                <a:effectLst/>
                <a:uLnTx/>
                <a:uFillTx/>
              </a:rPr>
              <a:t>制作費について：インタラクションプランによっては上記金額にプラスして費用が発生する場合がございます。</a:t>
            </a:r>
            <a:endParaRPr kumimoji="0" lang="en-US" altLang="ja-JP" sz="900" b="0" i="0" u="none" strike="noStrike" kern="0" cap="none" spc="0" normalizeH="0" baseline="0" noProof="0" dirty="0">
              <a:ln>
                <a:noFill/>
              </a:ln>
              <a:solidFill>
                <a:prstClr val="black"/>
              </a:solidFill>
              <a:effectLst/>
              <a:uLnTx/>
              <a:uFillTx/>
            </a:endParaRPr>
          </a:p>
          <a:p>
            <a:pPr>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b="0" i="0" u="none" strike="noStrike" kern="0" cap="none" spc="0" normalizeH="0" baseline="0" noProof="0" dirty="0">
                <a:ln>
                  <a:noFill/>
                </a:ln>
                <a:solidFill>
                  <a:prstClr val="black"/>
                </a:solidFill>
                <a:effectLst/>
                <a:uLnTx/>
                <a:uFillTx/>
              </a:rPr>
              <a:t>ランディングページのミラーサイト版実施時にはミラーサイト制作費（</a:t>
            </a:r>
            <a:r>
              <a:rPr kumimoji="0" lang="en-US" altLang="ja-JP" sz="900" b="0" i="0" u="none" strike="noStrike" kern="0" cap="none" spc="0" normalizeH="0" baseline="0" noProof="0" dirty="0">
                <a:ln>
                  <a:noFill/>
                </a:ln>
                <a:solidFill>
                  <a:prstClr val="black"/>
                </a:solidFill>
                <a:effectLst/>
                <a:uLnTx/>
                <a:uFillTx/>
              </a:rPr>
              <a:t>100</a:t>
            </a:r>
            <a:r>
              <a:rPr kumimoji="0" lang="ja-JP" altLang="en-US" sz="900" b="0" i="0" u="none" strike="noStrike" kern="0" cap="none" spc="0" normalizeH="0" baseline="0" noProof="0" dirty="0">
                <a:ln>
                  <a:noFill/>
                </a:ln>
                <a:solidFill>
                  <a:prstClr val="black"/>
                </a:solidFill>
                <a:effectLst/>
                <a:uLnTx/>
                <a:uFillTx/>
              </a:rPr>
              <a:t>万円～都度見積もり）が上記制作費にプラスして発生いたします。</a:t>
            </a:r>
            <a:endParaRPr kumimoji="0" lang="en-US" altLang="ja-JP"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prstClr val="black"/>
                </a:solidFill>
              </a:rPr>
              <a:t>※SP</a:t>
            </a:r>
            <a:r>
              <a:rPr kumimoji="0" lang="ja-JP" altLang="en-US" sz="900" kern="0" dirty="0">
                <a:solidFill>
                  <a:prstClr val="black"/>
                </a:solidFill>
              </a:rPr>
              <a:t>はスマートフォン、</a:t>
            </a:r>
            <a:r>
              <a:rPr kumimoji="0" lang="en-US" altLang="ja-JP" sz="900" kern="0" dirty="0">
                <a:solidFill>
                  <a:prstClr val="black"/>
                </a:solidFill>
              </a:rPr>
              <a:t>PC</a:t>
            </a:r>
            <a:r>
              <a:rPr kumimoji="0" lang="ja-JP" altLang="en-US" sz="900" kern="0" dirty="0">
                <a:solidFill>
                  <a:prstClr val="black"/>
                </a:solidFill>
              </a:rPr>
              <a:t>はパソコン、</a:t>
            </a:r>
            <a:r>
              <a:rPr kumimoji="0" lang="en-US" altLang="ja-JP" sz="900" kern="0" dirty="0">
                <a:solidFill>
                  <a:prstClr val="black"/>
                </a:solidFill>
              </a:rPr>
              <a:t>MD</a:t>
            </a:r>
            <a:r>
              <a:rPr kumimoji="0" lang="ja-JP" altLang="en-US" sz="900" kern="0" dirty="0">
                <a:solidFill>
                  <a:prstClr val="black"/>
                </a:solidFill>
              </a:rPr>
              <a:t>はマルチデバイスの略称です。　</a:t>
            </a:r>
            <a:endParaRPr kumimoji="0" lang="en-US" altLang="ja-JP" sz="900" kern="0" dirty="0">
              <a:solidFill>
                <a:prstClr val="black"/>
              </a:solidFill>
            </a:endParaRPr>
          </a:p>
        </p:txBody>
      </p:sp>
      <p:graphicFrame>
        <p:nvGraphicFramePr>
          <p:cNvPr id="21" name="表 20"/>
          <p:cNvGraphicFramePr>
            <a:graphicFrameLocks noGrp="1"/>
          </p:cNvGraphicFramePr>
          <p:nvPr>
            <p:extLst>
              <p:ext uri="{D42A27DB-BD31-4B8C-83A1-F6EECF244321}">
                <p14:modId xmlns:p14="http://schemas.microsoft.com/office/powerpoint/2010/main" val="1174969008"/>
              </p:ext>
            </p:extLst>
          </p:nvPr>
        </p:nvGraphicFramePr>
        <p:xfrm>
          <a:off x="2063552" y="2053673"/>
          <a:ext cx="3023912" cy="2091956"/>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52048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1571475">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1150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p>
                    <a:p>
                      <a:pPr algn="l" rtl="0" fontAlgn="ctr"/>
                      <a:r>
                        <a:rPr lang="ja-JP" altLang="en-US" sz="900" u="none" strike="noStrike" dirty="0">
                          <a:effectLst/>
                        </a:rPr>
                        <a:t>・</a:t>
                      </a:r>
                      <a:r>
                        <a:rPr kumimoji="1" lang="ja-JP" altLang="en-US" sz="900" u="none" strike="noStrike" kern="1200" dirty="0">
                          <a:solidFill>
                            <a:schemeClr val="dk1"/>
                          </a:solidFill>
                          <a:effectLst/>
                          <a:latin typeface="メイリオ"/>
                          <a:ea typeface="メイリオ"/>
                          <a:cs typeface="+mn-cs"/>
                        </a:rPr>
                        <a:t>ブランドパネル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　（</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kumimoji="1" lang="en-US" altLang="ja-JP" sz="900" u="none" strike="noStrike" kern="1200" dirty="0">
                        <a:solidFill>
                          <a:schemeClr val="dk1"/>
                        </a:solidFill>
                        <a:effectLst/>
                        <a:latin typeface="メイリオ"/>
                        <a:ea typeface="メイリオ"/>
                        <a:cs typeface="+mn-cs"/>
                      </a:endParaRPr>
                    </a:p>
                    <a:p>
                      <a:pPr algn="l" rtl="0" fontAlgn="ctr"/>
                      <a:r>
                        <a:rPr kumimoji="1" lang="ja-JP" altLang="en-US" sz="900" u="none" strike="noStrike" kern="1200" dirty="0">
                          <a:solidFill>
                            <a:schemeClr val="dk1"/>
                          </a:solidFill>
                          <a:effectLst/>
                          <a:latin typeface="メイリオ"/>
                          <a:ea typeface="メイリオ"/>
                          <a:cs typeface="+mn-cs"/>
                        </a:rPr>
                        <a:t>・ブランドパネル　トップインパクト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lang="en-US" altLang="ja-JP"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157696226"/>
              </p:ext>
            </p:extLst>
          </p:nvPr>
        </p:nvGraphicFramePr>
        <p:xfrm>
          <a:off x="5173022" y="2053673"/>
          <a:ext cx="3011218" cy="2091956"/>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57284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151911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1150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endParaRPr lang="en-US" altLang="ja-JP" sz="900" u="none" strike="noStrike" dirty="0">
                        <a:effectLst/>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a:t>
                      </a:r>
                    </a:p>
                    <a:p>
                      <a:pPr algn="l" rtl="0" fontAlgn="ct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1126722059"/>
              </p:ext>
            </p:extLst>
          </p:nvPr>
        </p:nvGraphicFramePr>
        <p:xfrm>
          <a:off x="8256240" y="2053670"/>
          <a:ext cx="3528000" cy="1520501"/>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58324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93725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1150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bl>
          </a:graphicData>
        </a:graphic>
      </p:graphicFrame>
      <p:sp>
        <p:nvSpPr>
          <p:cNvPr id="2" name="テキスト ボックス 1"/>
          <p:cNvSpPr txBox="1"/>
          <p:nvPr/>
        </p:nvSpPr>
        <p:spPr>
          <a:xfrm>
            <a:off x="475594" y="5791616"/>
            <a:ext cx="7225055" cy="661720"/>
          </a:xfrm>
          <a:prstGeom prst="rect">
            <a:avLst/>
          </a:prstGeom>
          <a:noFill/>
        </p:spPr>
        <p:txBody>
          <a:bodyPr wrap="non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b="1" kern="0" dirty="0">
                <a:solidFill>
                  <a:prstClr val="black"/>
                </a:solidFill>
              </a:rPr>
            </a:br>
            <a:r>
              <a:rPr kumimoji="0" lang="ja-JP" altLang="ja-JP" sz="900" kern="0" dirty="0">
                <a:solidFill>
                  <a:prstClr val="black"/>
                </a:solidFill>
              </a:rPr>
              <a:t>ヤフーが特別に定める場合をのぞきヤフーが指定する制作費実費をお支払いいただきます。</a:t>
            </a:r>
            <a:br>
              <a:rPr kumimoji="0" lang="en-US" altLang="ja-JP" sz="900" kern="0" dirty="0">
                <a:solidFill>
                  <a:prstClr val="black"/>
                </a:solidFill>
              </a:rPr>
            </a:br>
            <a:r>
              <a:rPr kumimoji="0" lang="ja-JP" altLang="ja-JP" sz="9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900" kern="0" dirty="0">
                <a:solidFill>
                  <a:prstClr val="black"/>
                </a:solidFill>
              </a:rPr>
            </a:br>
            <a:r>
              <a:rPr kumimoji="0" lang="ja-JP" altLang="ja-JP" sz="900" kern="0" dirty="0">
                <a:solidFill>
                  <a:prstClr val="black"/>
                </a:solidFill>
              </a:rPr>
              <a:t>また、誘導用広告のキャンセル料については、</a:t>
            </a:r>
            <a:r>
              <a:rPr kumimoji="0" lang="ja-JP" altLang="ja-JP" sz="900" kern="0" dirty="0">
                <a:solidFill>
                  <a:prstClr val="black"/>
                </a:solidFill>
                <a:hlinkClick r:id="rId3"/>
              </a:rPr>
              <a:t>広告取扱基本規定【別紙１】</a:t>
            </a:r>
            <a:r>
              <a:rPr kumimoji="0" lang="ja-JP" altLang="ja-JP" sz="900" kern="0" dirty="0">
                <a:solidFill>
                  <a:prstClr val="black"/>
                </a:solidFill>
              </a:rPr>
              <a:t>に従います。</a:t>
            </a:r>
            <a:endParaRPr kumimoji="0" lang="ja-JP" altLang="en-US" sz="900" kern="0" dirty="0">
              <a:solidFill>
                <a:prstClr val="black"/>
              </a:solidFill>
            </a:endParaRPr>
          </a:p>
        </p:txBody>
      </p:sp>
    </p:spTree>
    <p:extLst>
      <p:ext uri="{BB962C8B-B14F-4D97-AF65-F5344CB8AC3E}">
        <p14:creationId xmlns:p14="http://schemas.microsoft.com/office/powerpoint/2010/main" val="671116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24" name="正方形/長方形 23"/>
          <p:cNvSpPr/>
          <p:nvPr/>
        </p:nvSpPr>
        <p:spPr>
          <a:xfrm>
            <a:off x="479376" y="2100714"/>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472321"/>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635398"/>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635398"/>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・制作費はエージェンシーポータル上の共通フォームからお申込ください。</a:t>
            </a:r>
            <a:r>
              <a:rPr kumimoji="0" lang="ja-JP" altLang="en-US" sz="12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200" b="0" i="0" u="none" strike="noStrike" kern="0" cap="none" spc="0" normalizeH="0" baseline="0" noProof="0" dirty="0">
              <a:ln>
                <a:noFill/>
              </a:ln>
              <a:solidFill>
                <a:srgbClr val="FF0000"/>
              </a:solidFill>
              <a:effectLst/>
              <a:uLnTx/>
              <a:uFillTx/>
            </a:endParaRPr>
          </a:p>
        </p:txBody>
      </p:sp>
      <p:sp>
        <p:nvSpPr>
          <p:cNvPr id="29" name="テキスト ボックス 28"/>
          <p:cNvSpPr txBox="1"/>
          <p:nvPr/>
        </p:nvSpPr>
        <p:spPr>
          <a:xfrm>
            <a:off x="407368" y="5369719"/>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インタラクションプランによっては追加で制作費用が発生する場合がございます。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ランディングページのミラーサイト版実施時にはミラーサイト制作費（</a:t>
            </a:r>
            <a:r>
              <a:rPr kumimoji="0" lang="en-US" altLang="ja-JP" sz="1000" b="0" i="0" u="none" strike="noStrike" kern="0" cap="none" spc="0" normalizeH="0" baseline="0" noProof="0" dirty="0">
                <a:ln>
                  <a:noFill/>
                </a:ln>
                <a:solidFill>
                  <a:prstClr val="black"/>
                </a:solidFill>
                <a:effectLst/>
                <a:uLnTx/>
                <a:uFillTx/>
              </a:rPr>
              <a:t>100</a:t>
            </a:r>
            <a:r>
              <a:rPr kumimoji="0" lang="ja-JP" altLang="en-US" sz="1000" b="0" i="0" u="none" strike="noStrike" kern="0" cap="none" spc="0" normalizeH="0" baseline="0" noProof="0" dirty="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rPr>
              <a:t>※SP</a:t>
            </a:r>
            <a:r>
              <a:rPr kumimoji="0" lang="ja-JP" altLang="en-US" sz="1000" kern="0" dirty="0">
                <a:solidFill>
                  <a:prstClr val="black"/>
                </a:solidFill>
              </a:rPr>
              <a:t>はスマートフォン、</a:t>
            </a:r>
            <a:r>
              <a:rPr kumimoji="0" lang="en-US" altLang="ja-JP" sz="1000" kern="0" dirty="0">
                <a:solidFill>
                  <a:prstClr val="black"/>
                </a:solidFill>
              </a:rPr>
              <a:t>PC</a:t>
            </a:r>
            <a:r>
              <a:rPr kumimoji="0" lang="ja-JP" altLang="en-US" sz="1000" kern="0" dirty="0">
                <a:solidFill>
                  <a:prstClr val="black"/>
                </a:solidFill>
              </a:rPr>
              <a:t>はパソコン、</a:t>
            </a:r>
            <a:r>
              <a:rPr kumimoji="0" lang="en-US" altLang="ja-JP" sz="1000" kern="0" dirty="0">
                <a:solidFill>
                  <a:prstClr val="black"/>
                </a:solidFill>
              </a:rPr>
              <a:t>MD</a:t>
            </a:r>
            <a:r>
              <a:rPr kumimoji="0" lang="ja-JP" altLang="en-US" sz="1000" kern="0" dirty="0">
                <a:solidFill>
                  <a:prstClr val="black"/>
                </a:solidFill>
              </a:rPr>
              <a:t>はマルチデバイスの略称です。　</a:t>
            </a:r>
          </a:p>
        </p:txBody>
      </p:sp>
      <p:sp>
        <p:nvSpPr>
          <p:cNvPr id="30" name="正方形/長方形 29"/>
          <p:cNvSpPr/>
          <p:nvPr/>
        </p:nvSpPr>
        <p:spPr>
          <a:xfrm>
            <a:off x="8472264" y="1628800"/>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467051"/>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467050"/>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3" name="正方形/長方形 32"/>
          <p:cNvSpPr/>
          <p:nvPr/>
        </p:nvSpPr>
        <p:spPr>
          <a:xfrm>
            <a:off x="8472264" y="4467051"/>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3180359981"/>
              </p:ext>
            </p:extLst>
          </p:nvPr>
        </p:nvGraphicFramePr>
        <p:xfrm>
          <a:off x="1881923" y="2100714"/>
          <a:ext cx="2989941" cy="2218428"/>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41159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80683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endParaRPr lang="en-US" altLang="ja-JP" sz="900" u="none" strike="noStrike" dirty="0">
                        <a:effectLst/>
                        <a:latin typeface="+mn-ea"/>
                        <a:ea typeface="+mn-ea"/>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900" u="none" strike="noStrike" kern="1200" dirty="0">
                          <a:solidFill>
                            <a:schemeClr val="dk1"/>
                          </a:solidFill>
                          <a:effectLst/>
                          <a:latin typeface="+mn-ea"/>
                          <a:ea typeface="メイリオ"/>
                          <a:cs typeface="+mn-cs"/>
                        </a:rPr>
                        <a:t>・ブランドパネル　パノラマ　</a:t>
                      </a:r>
                      <a:r>
                        <a:rPr kumimoji="1" lang="en-US" altLang="ja-JP" sz="900" u="none" strike="noStrike" kern="1200" dirty="0">
                          <a:solidFill>
                            <a:schemeClr val="dk1"/>
                          </a:solidFill>
                          <a:effectLst/>
                          <a:latin typeface="+mn-ea"/>
                          <a:ea typeface="メイリオ"/>
                          <a:cs typeface="+mn-cs"/>
                        </a:rPr>
                        <a:t>PC</a:t>
                      </a:r>
                      <a:r>
                        <a:rPr kumimoji="1" lang="ja-JP" altLang="en-US" sz="900" u="none" strike="noStrike" kern="1200" dirty="0">
                          <a:solidFill>
                            <a:schemeClr val="dk1"/>
                          </a:solidFill>
                          <a:effectLst/>
                          <a:latin typeface="+mn-ea"/>
                          <a:ea typeface="メイリオ"/>
                          <a:cs typeface="+mn-cs"/>
                        </a:rPr>
                        <a:t>　（</a:t>
                      </a:r>
                      <a:r>
                        <a:rPr kumimoji="1" lang="en-US" altLang="ja-JP" sz="900" u="none" strike="noStrike" kern="1200" dirty="0">
                          <a:solidFill>
                            <a:schemeClr val="dk1"/>
                          </a:solidFill>
                          <a:effectLst/>
                          <a:latin typeface="+mn-ea"/>
                          <a:ea typeface="メイリオ"/>
                          <a:cs typeface="+mn-cs"/>
                        </a:rPr>
                        <a:t>2000</a:t>
                      </a:r>
                      <a:r>
                        <a:rPr kumimoji="1" lang="ja-JP" altLang="en-US" sz="900" u="none" strike="noStrike" kern="1200" dirty="0">
                          <a:solidFill>
                            <a:schemeClr val="dk1"/>
                          </a:solidFill>
                          <a:effectLst/>
                          <a:latin typeface="+mn-ea"/>
                          <a:ea typeface="メイリオ"/>
                          <a:cs typeface="+mn-cs"/>
                        </a:rPr>
                        <a:t>万円～）</a:t>
                      </a:r>
                      <a:br>
                        <a:rPr kumimoji="1" lang="en-US" altLang="ja-JP" sz="900" u="none" strike="noStrike" kern="1200" dirty="0">
                          <a:solidFill>
                            <a:schemeClr val="dk1"/>
                          </a:solidFill>
                          <a:effectLst/>
                          <a:latin typeface="+mn-ea"/>
                          <a:ea typeface="メイリオ"/>
                          <a:cs typeface="+mn-cs"/>
                        </a:rPr>
                      </a:br>
                      <a:r>
                        <a:rPr kumimoji="1" lang="ja-JP" altLang="en-US" sz="900" u="none" strike="noStrike" kern="1200" dirty="0">
                          <a:solidFill>
                            <a:schemeClr val="dk1"/>
                          </a:solidFill>
                          <a:effectLst/>
                          <a:latin typeface="+mn-ea"/>
                          <a:ea typeface="メイリオ"/>
                          <a:cs typeface="+mn-cs"/>
                        </a:rPr>
                        <a:t>・ブランドパネル　トップインパクト　パノラマ　</a:t>
                      </a:r>
                      <a:r>
                        <a:rPr kumimoji="1" lang="en-US" altLang="ja-JP" sz="900" u="none" strike="noStrike" kern="1200" dirty="0">
                          <a:solidFill>
                            <a:schemeClr val="dk1"/>
                          </a:solidFill>
                          <a:effectLst/>
                          <a:latin typeface="+mn-ea"/>
                          <a:ea typeface="メイリオ"/>
                          <a:cs typeface="+mn-cs"/>
                        </a:rPr>
                        <a:t>PC</a:t>
                      </a:r>
                      <a:r>
                        <a:rPr kumimoji="1" lang="ja-JP" altLang="en-US" sz="900" u="none" strike="noStrike" kern="1200" dirty="0">
                          <a:solidFill>
                            <a:schemeClr val="dk1"/>
                          </a:solidFill>
                          <a:effectLst/>
                          <a:latin typeface="+mn-ea"/>
                          <a:ea typeface="メイリオ"/>
                          <a:cs typeface="+mn-cs"/>
                        </a:rPr>
                        <a:t>（</a:t>
                      </a:r>
                      <a:r>
                        <a:rPr kumimoji="1" lang="en-US" altLang="ja-JP" sz="900" u="none" strike="noStrike" kern="1200" dirty="0">
                          <a:solidFill>
                            <a:schemeClr val="dk1"/>
                          </a:solidFill>
                          <a:effectLst/>
                          <a:latin typeface="+mn-ea"/>
                          <a:ea typeface="メイリオ"/>
                          <a:cs typeface="+mn-cs"/>
                        </a:rPr>
                        <a:t>2000</a:t>
                      </a:r>
                      <a:r>
                        <a:rPr kumimoji="1" lang="ja-JP" altLang="en-US" sz="900" u="none" strike="noStrike" kern="1200" dirty="0">
                          <a:solidFill>
                            <a:schemeClr val="dk1"/>
                          </a:solidFill>
                          <a:effectLst/>
                          <a:latin typeface="+mn-ea"/>
                          <a:ea typeface="メイリオ"/>
                          <a:cs typeface="+mn-cs"/>
                        </a:rPr>
                        <a:t>万円～）</a:t>
                      </a:r>
                    </a:p>
                    <a:p>
                      <a:pPr algn="l" rtl="0" fontAlgn="ct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661634655"/>
              </p:ext>
            </p:extLst>
          </p:nvPr>
        </p:nvGraphicFramePr>
        <p:xfrm>
          <a:off x="4978268" y="2100712"/>
          <a:ext cx="3421988" cy="2218427"/>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41571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80271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endParaRPr lang="en-US" altLang="ja-JP" sz="900" u="none" strike="noStrike" dirty="0">
                        <a:effectLst/>
                        <a:latin typeface="+mn-ea"/>
                        <a:ea typeface="+mn-ea"/>
                      </a:endParaRPr>
                    </a:p>
                    <a:p>
                      <a:pPr algn="l" rtl="0" fontAlgn="ct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2889516579"/>
              </p:ext>
            </p:extLst>
          </p:nvPr>
        </p:nvGraphicFramePr>
        <p:xfrm>
          <a:off x="8472264" y="2100713"/>
          <a:ext cx="3456384" cy="2218426"/>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8516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3325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
        <p:nvSpPr>
          <p:cNvPr id="2" name="テキスト ボックス 1"/>
          <p:cNvSpPr txBox="1"/>
          <p:nvPr/>
        </p:nvSpPr>
        <p:spPr>
          <a:xfrm>
            <a:off x="454652" y="5922534"/>
            <a:ext cx="11200524" cy="846386"/>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a:solidFill>
                  <a:prstClr val="black"/>
                </a:solidFill>
              </a:rPr>
              <a:t>■誘導用広告をキャンセルされる場合について</a:t>
            </a:r>
            <a:br>
              <a:rPr kumimoji="0" lang="en-US" altLang="ja-JP" sz="1000" kern="0" dirty="0">
                <a:solidFill>
                  <a:prstClr val="black"/>
                </a:solidFill>
              </a:rPr>
            </a:br>
            <a:r>
              <a:rPr kumimoji="0" lang="ja-JP" altLang="ja-JP" sz="1000" kern="0">
                <a:solidFill>
                  <a:prstClr val="black"/>
                </a:solidFill>
              </a:rPr>
              <a:t>制作費無償プランの場合であっても、ヤフーが特別に定める場合をのぞきヤフーが指定する制作費実費をお支払いいただきます。</a:t>
            </a:r>
            <a:br>
              <a:rPr kumimoji="0" lang="en-US" altLang="ja-JP" sz="1000" kern="0" dirty="0">
                <a:solidFill>
                  <a:prstClr val="black"/>
                </a:solidFill>
              </a:rPr>
            </a:br>
            <a:r>
              <a:rPr kumimoji="0" lang="ja-JP" altLang="ja-JP" sz="1000" kern="0">
                <a:solidFill>
                  <a:prstClr val="black"/>
                </a:solidFill>
              </a:rPr>
              <a:t>なお、キャンセル連絡を受け付けた時点までに対応した制作物を納品いたします。具体的な金額は、ヤフー営業担当にご確認ください。</a:t>
            </a:r>
            <a:br>
              <a:rPr kumimoji="0" lang="en-US" altLang="ja-JP" sz="1000" kern="0" dirty="0">
                <a:solidFill>
                  <a:prstClr val="black"/>
                </a:solidFill>
              </a:rPr>
            </a:br>
            <a:r>
              <a:rPr kumimoji="0" lang="ja-JP" altLang="ja-JP" sz="1000" kern="0">
                <a:solidFill>
                  <a:prstClr val="black"/>
                </a:solidFill>
              </a:rPr>
              <a:t>また、誘導用広告のキャンセル料については、</a:t>
            </a:r>
            <a:r>
              <a:rPr kumimoji="0" lang="ja-JP" altLang="ja-JP" sz="1000" kern="0">
                <a:solidFill>
                  <a:prstClr val="black"/>
                </a:solidFill>
                <a:hlinkClick r:id="rId3"/>
              </a:rPr>
              <a:t>広告取扱基本規定【別紙１】</a:t>
            </a:r>
            <a:r>
              <a:rPr kumimoji="0" lang="ja-JP" altLang="ja-JP" sz="1000" kern="0">
                <a:solidFill>
                  <a:prstClr val="black"/>
                </a:solidFill>
              </a:rPr>
              <a:t>に従います。</a:t>
            </a:r>
            <a:endParaRPr kumimoji="0" lang="ja-JP" altLang="en-US" sz="1000" kern="0">
              <a:solidFill>
                <a:prstClr val="black"/>
              </a:solidFill>
            </a:endParaRPr>
          </a:p>
          <a:p>
            <a:pPr algn="l"/>
            <a:endParaRPr kumimoji="1" lang="ja-JP" altLang="en-US" sz="900" dirty="0"/>
          </a:p>
        </p:txBody>
      </p:sp>
    </p:spTree>
    <p:extLst>
      <p:ext uri="{BB962C8B-B14F-4D97-AF65-F5344CB8AC3E}">
        <p14:creationId xmlns:p14="http://schemas.microsoft.com/office/powerpoint/2010/main" val="41130474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0000"/>
                </a:solidFill>
                <a:effectLst/>
                <a:uLnTx/>
                <a:uFillTx/>
              </a:rPr>
              <a:t>★</a:t>
            </a:r>
            <a:endParaRPr kumimoji="0" lang="ja-JP" altLang="en-US" sz="1800" b="0" i="0" u="none" strike="noStrike" kern="0" cap="none" spc="0" normalizeH="0" baseline="0" noProof="0" dirty="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402012657"/>
              </p:ext>
            </p:extLst>
          </p:nvPr>
        </p:nvGraphicFramePr>
        <p:xfrm>
          <a:off x="334963" y="934178"/>
          <a:ext cx="11449669" cy="5586982"/>
        </p:xfrm>
        <a:graphic>
          <a:graphicData uri="http://schemas.openxmlformats.org/drawingml/2006/table">
            <a:tbl>
              <a:tblPr firstRow="1" bandRow="1"/>
              <a:tblGrid>
                <a:gridCol w="1689296">
                  <a:extLst>
                    <a:ext uri="{9D8B030D-6E8A-4147-A177-3AD203B41FA5}">
                      <a16:colId xmlns:a16="http://schemas.microsoft.com/office/drawing/2014/main" val="20000"/>
                    </a:ext>
                  </a:extLst>
                </a:gridCol>
                <a:gridCol w="9760373">
                  <a:extLst>
                    <a:ext uri="{9D8B030D-6E8A-4147-A177-3AD203B41FA5}">
                      <a16:colId xmlns:a16="http://schemas.microsoft.com/office/drawing/2014/main" val="20001"/>
                    </a:ext>
                  </a:extLst>
                </a:gridCol>
              </a:tblGrid>
              <a:tr h="26855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P16</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17</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参照）</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0602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050" kern="1200" dirty="0">
                          <a:solidFill>
                            <a:schemeClr val="tx1">
                              <a:lumMod val="65000"/>
                              <a:lumOff val="35000"/>
                            </a:schemeClr>
                          </a:solidFill>
                          <a:latin typeface="+mn-ea"/>
                          <a:ea typeface="メイリオ"/>
                          <a:cs typeface="+mn-cs"/>
                        </a:rPr>
                        <a:t>Yahoo! JAPAN PR</a:t>
                      </a:r>
                      <a:r>
                        <a:rPr kumimoji="1" lang="ja-JP" altLang="en-US" sz="1050" kern="1200" dirty="0">
                          <a:solidFill>
                            <a:schemeClr val="tx1">
                              <a:lumMod val="65000"/>
                              <a:lumOff val="35000"/>
                            </a:schemeClr>
                          </a:solidFill>
                          <a:latin typeface="+mn-ea"/>
                          <a:ea typeface="メイリオ"/>
                          <a:cs typeface="+mn-cs"/>
                        </a:rPr>
                        <a:t>企画 広告主様専用ページ</a:t>
                      </a:r>
                      <a:endParaRPr kumimoji="1" lang="en-US" altLang="ja-JP" sz="1050" kern="1200" dirty="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・デバイス：</a:t>
                      </a:r>
                      <a:r>
                        <a:rPr lang="en-US" altLang="ja-JP" sz="1050" dirty="0">
                          <a:solidFill>
                            <a:schemeClr val="tx1">
                              <a:lumMod val="65000"/>
                              <a:lumOff val="35000"/>
                            </a:schemeClr>
                          </a:solidFill>
                          <a:latin typeface="+mn-ea"/>
                        </a:rPr>
                        <a:t>PC</a:t>
                      </a:r>
                      <a:r>
                        <a:rPr lang="ja-JP" altLang="en-US" sz="1050" dirty="0">
                          <a:solidFill>
                            <a:schemeClr val="tx1">
                              <a:lumMod val="65000"/>
                              <a:lumOff val="35000"/>
                            </a:schemeClr>
                          </a:solidFill>
                          <a:latin typeface="+mn-ea"/>
                        </a:rPr>
                        <a:t>・スマホ・マルチデバイス</a:t>
                      </a:r>
                      <a:endParaRPr lang="en-US" altLang="ja-JP" sz="1050" dirty="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・更新：</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0602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050" dirty="0">
                          <a:solidFill>
                            <a:schemeClr val="tx1">
                              <a:lumMod val="65000"/>
                              <a:lumOff val="35000"/>
                            </a:schemeClr>
                          </a:solidFill>
                          <a:latin typeface="メイリオ"/>
                          <a:ea typeface="メイリオ"/>
                          <a:cs typeface="メイリオ" panose="020B0604030504040204" pitchFamily="50" charset="-128"/>
                        </a:rPr>
                        <a:t>+</a:t>
                      </a:r>
                      <a:r>
                        <a:rPr lang="ja-JP" altLang="en-US" sz="1050" dirty="0">
                          <a:solidFill>
                            <a:schemeClr val="tx1">
                              <a:lumMod val="65000"/>
                              <a:lumOff val="35000"/>
                            </a:schemeClr>
                          </a:solidFill>
                          <a:latin typeface="メイリオ"/>
                          <a:ea typeface="メイリオ"/>
                          <a:cs typeface="メイリオ" panose="020B0604030504040204" pitchFamily="50" charset="-128"/>
                        </a:rPr>
                        <a:t>掲載</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050" kern="1200" dirty="0">
                          <a:solidFill>
                            <a:schemeClr val="tx1">
                              <a:lumMod val="65000"/>
                              <a:lumOff val="35000"/>
                            </a:schemeClr>
                          </a:solidFill>
                          <a:latin typeface="+mn-lt"/>
                          <a:ea typeface="+mn-ea"/>
                          <a:cs typeface="+mn-cs"/>
                        </a:rPr>
                        <a:t>【制作</a:t>
                      </a:r>
                      <a:r>
                        <a:rPr kumimoji="1" lang="en-US" altLang="ja-JP" sz="1050" kern="1200" dirty="0">
                          <a:solidFill>
                            <a:schemeClr val="tx1">
                              <a:lumMod val="65000"/>
                              <a:lumOff val="35000"/>
                            </a:schemeClr>
                          </a:solidFill>
                          <a:latin typeface="+mn-lt"/>
                          <a:ea typeface="+mn-ea"/>
                          <a:cs typeface="+mn-cs"/>
                        </a:rPr>
                        <a:t>+</a:t>
                      </a:r>
                      <a:r>
                        <a:rPr kumimoji="1" lang="ja-JP" altLang="ja-JP" sz="1050" kern="1200" dirty="0">
                          <a:solidFill>
                            <a:schemeClr val="tx1">
                              <a:lumMod val="65000"/>
                              <a:lumOff val="35000"/>
                            </a:schemeClr>
                          </a:solidFill>
                          <a:latin typeface="+mn-lt"/>
                          <a:ea typeface="+mn-ea"/>
                          <a:cs typeface="+mn-cs"/>
                        </a:rPr>
                        <a:t>掲載】</a:t>
                      </a:r>
                      <a:r>
                        <a:rPr kumimoji="1" lang="en-US" altLang="ja-JP" sz="1050" kern="1200" dirty="0">
                          <a:solidFill>
                            <a:schemeClr val="tx1">
                              <a:lumMod val="65000"/>
                              <a:lumOff val="35000"/>
                            </a:schemeClr>
                          </a:solidFill>
                          <a:latin typeface="+mn-lt"/>
                          <a:ea typeface="+mn-ea"/>
                          <a:cs typeface="+mn-cs"/>
                        </a:rPr>
                        <a:t>Yahoo! JAPAN</a:t>
                      </a:r>
                      <a:r>
                        <a:rPr kumimoji="1" lang="ja-JP" altLang="ja-JP" sz="1050" kern="1200" dirty="0">
                          <a:solidFill>
                            <a:schemeClr val="tx1">
                              <a:lumMod val="65000"/>
                              <a:lumOff val="35000"/>
                            </a:schemeClr>
                          </a:solidFill>
                          <a:latin typeface="+mn-lt"/>
                          <a:ea typeface="+mn-ea"/>
                          <a:cs typeface="+mn-cs"/>
                        </a:rPr>
                        <a:t>　トップページクリエイティブ企画</a:t>
                      </a:r>
                      <a:endParaRPr lang="en-US" altLang="ja-JP" sz="1050" dirty="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050" dirty="0">
                          <a:solidFill>
                            <a:schemeClr val="tx1">
                              <a:lumMod val="65000"/>
                              <a:lumOff val="35000"/>
                            </a:schemeClr>
                          </a:solidFill>
                          <a:latin typeface="+mn-lt"/>
                          <a:ea typeface="+mn-ea"/>
                          <a:cs typeface="メイリオ" panose="020B0604030504040204" pitchFamily="50" charset="-128"/>
                        </a:rPr>
                        <a:t>Yahoo! JAPAN</a:t>
                      </a:r>
                      <a:r>
                        <a:rPr lang="ja-JP" altLang="en-US" sz="1050" dirty="0">
                          <a:solidFill>
                            <a:schemeClr val="tx1">
                              <a:lumMod val="65000"/>
                              <a:lumOff val="35000"/>
                            </a:schemeClr>
                          </a:solidFill>
                          <a:latin typeface="+mn-lt"/>
                          <a:ea typeface="+mn-ea"/>
                          <a:cs typeface="メイリオ" panose="020B0604030504040204" pitchFamily="50" charset="-128"/>
                        </a:rPr>
                        <a:t>　トップページインタラクション企画　制作・掲載費</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3004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、最大</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2</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週間までを推奨</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平日開始</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a:t>
                      </a:r>
                      <a:r>
                        <a:rPr lang="ja-JP" altLang="en-US" sz="1050" b="0" i="0" dirty="0">
                          <a:solidFill>
                            <a:schemeClr val="tx1">
                              <a:lumMod val="65000"/>
                              <a:lumOff val="35000"/>
                            </a:schemeClr>
                          </a:solidFill>
                          <a:effectLst/>
                          <a:latin typeface="Arial" panose="020B0604020202020204" pitchFamily="34" charset="0"/>
                        </a:rPr>
                        <a:t> </a:t>
                      </a:r>
                      <a:endParaRPr lang="en-US" altLang="ja-JP" sz="1050" b="0" i="0" dirty="0">
                        <a:solidFill>
                          <a:schemeClr val="tx1">
                            <a:lumMod val="65000"/>
                            <a:lumOff val="35000"/>
                          </a:schemeClr>
                        </a:solidFill>
                        <a:effectLst/>
                        <a:latin typeface="Arial" panose="020B0604020202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18200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■誘導広告</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P16</a:t>
                      </a:r>
                      <a:r>
                        <a:rPr kumimoji="1" lang="ja-JP" altLang="en-US" sz="1050" b="0" i="0" kern="1200" dirty="0">
                          <a:solidFill>
                            <a:schemeClr val="tx1">
                              <a:lumMod val="65000"/>
                              <a:lumOff val="35000"/>
                            </a:schemeClr>
                          </a:solidFill>
                          <a:effectLst/>
                          <a:latin typeface="+mn-lt"/>
                          <a:ea typeface="+mn-ea"/>
                          <a:cs typeface="+mn-cs"/>
                        </a:rPr>
                        <a:t>、</a:t>
                      </a:r>
                      <a:r>
                        <a:rPr kumimoji="1" lang="en-US" altLang="ja-JP" sz="1050" b="0" i="0" kern="1200" dirty="0">
                          <a:solidFill>
                            <a:schemeClr val="tx1">
                              <a:lumMod val="65000"/>
                              <a:lumOff val="35000"/>
                            </a:schemeClr>
                          </a:solidFill>
                          <a:effectLst/>
                          <a:latin typeface="+mn-lt"/>
                          <a:ea typeface="+mn-ea"/>
                          <a:cs typeface="+mn-cs"/>
                        </a:rPr>
                        <a:t>17</a:t>
                      </a:r>
                      <a:r>
                        <a:rPr kumimoji="1" lang="ja-JP" altLang="en-US" sz="1050" b="0" i="0" kern="1200" dirty="0">
                          <a:solidFill>
                            <a:schemeClr val="tx1">
                              <a:lumMod val="65000"/>
                              <a:lumOff val="35000"/>
                            </a:schemeClr>
                          </a:solidFill>
                          <a:effectLst/>
                          <a:latin typeface="+mn-lt"/>
                          <a:ea typeface="+mn-ea"/>
                          <a:cs typeface="+mn-cs"/>
                        </a:rPr>
                        <a:t>参照／</a:t>
                      </a:r>
                      <a:r>
                        <a:rPr kumimoji="1" lang="en-US" altLang="ja-JP" sz="1050" b="0" i="0" kern="1200" dirty="0">
                          <a:solidFill>
                            <a:schemeClr val="tx1">
                              <a:lumMod val="65000"/>
                              <a:lumOff val="35000"/>
                            </a:schemeClr>
                          </a:solidFill>
                          <a:effectLst/>
                          <a:latin typeface="+mn-lt"/>
                          <a:ea typeface="+mn-ea"/>
                          <a:cs typeface="+mn-cs"/>
                        </a:rPr>
                        <a:t>Yahoo!</a:t>
                      </a:r>
                      <a:r>
                        <a:rPr kumimoji="1" lang="ja-JP" altLang="en-US" sz="1050" b="0" i="0" kern="1200" dirty="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■制作・掲載費</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P16</a:t>
                      </a:r>
                      <a:r>
                        <a:rPr kumimoji="1" lang="ja-JP" altLang="en-US" sz="1050" b="0" i="0" kern="1200" dirty="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P17</a:t>
                      </a:r>
                      <a:r>
                        <a:rPr kumimoji="1" lang="ja-JP" altLang="en-US" sz="1050" b="0" i="0" kern="1200" dirty="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n-lt"/>
                          <a:ea typeface="+mn-ea"/>
                          <a:cs typeface="+mn-cs"/>
                        </a:rPr>
                        <a:t>※</a:t>
                      </a:r>
                      <a:r>
                        <a:rPr kumimoji="1" lang="ja-JP" altLang="en-US" sz="1050" b="0" i="0" kern="1200" dirty="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rgbClr val="FF0000"/>
                          </a:solidFill>
                          <a:effectLst/>
                          <a:latin typeface="+mn-lt"/>
                          <a:ea typeface="+mn-ea"/>
                          <a:cs typeface="+mn-cs"/>
                        </a:rPr>
                        <a:t>※</a:t>
                      </a:r>
                      <a:r>
                        <a:rPr kumimoji="1" lang="ja-JP" altLang="en-US" sz="1050" b="0" i="0" kern="1200" dirty="0">
                          <a:solidFill>
                            <a:srgbClr val="FF0000"/>
                          </a:solidFill>
                          <a:effectLst/>
                          <a:latin typeface="+mn-lt"/>
                          <a:ea typeface="+mn-ea"/>
                          <a:cs typeface="+mn-cs"/>
                        </a:rPr>
                        <a:t>制作費無償プランの場合も、関連約款に同意いただく必要があるため</a:t>
                      </a:r>
                      <a:r>
                        <a:rPr kumimoji="1" lang="en-US" altLang="ja-JP" sz="1050" b="0" i="0" kern="1200" dirty="0">
                          <a:solidFill>
                            <a:srgbClr val="FF0000"/>
                          </a:solidFill>
                          <a:effectLst/>
                          <a:latin typeface="+mn-lt"/>
                          <a:ea typeface="+mn-ea"/>
                          <a:cs typeface="+mn-cs"/>
                        </a:rPr>
                        <a:t>0</a:t>
                      </a:r>
                      <a:r>
                        <a:rPr kumimoji="1" lang="ja-JP" altLang="en-US" sz="1050" b="0" i="0" kern="1200" dirty="0">
                          <a:solidFill>
                            <a:srgbClr val="FF0000"/>
                          </a:solidFill>
                          <a:effectLst/>
                          <a:latin typeface="+mn-lt"/>
                          <a:ea typeface="+mn-ea"/>
                          <a:cs typeface="+mn-cs"/>
                        </a:rPr>
                        <a:t>円でお申し込みいただきます</a:t>
                      </a:r>
                      <a:endParaRPr kumimoji="1" lang="en-US" altLang="ja-JP" sz="500" b="0" u="none" strike="noStrike" kern="1200" cap="none" spc="0" normalizeH="0" baseline="0" noProof="0" dirty="0">
                        <a:ln>
                          <a:noFill/>
                        </a:ln>
                        <a:solidFill>
                          <a:srgbClr val="FF0000"/>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59269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2</a:t>
                      </a: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kern="1200" noProof="0" dirty="0">
                          <a:solidFill>
                            <a:schemeClr val="tx1">
                              <a:lumMod val="65000"/>
                              <a:lumOff val="35000"/>
                            </a:schemeClr>
                          </a:solidFill>
                          <a:effectLst/>
                          <a:latin typeface="+mn-lt"/>
                          <a:ea typeface="+mn-ea"/>
                          <a:cs typeface="+mn-cs"/>
                        </a:rPr>
                        <a:t>※</a:t>
                      </a:r>
                      <a:r>
                        <a:rPr kumimoji="1" lang="ja-JP" altLang="en-US" sz="800" b="0" i="0" kern="1200" dirty="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800" b="0" i="0" kern="1200" noProof="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5</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52371">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メイリオ"/>
                          <a:ea typeface="メイリオ"/>
                          <a:cs typeface="+mn-cs"/>
                        </a:rPr>
                        <a:t>誘導用広告をキャンセルされる場合について</a:t>
                      </a:r>
                      <a:endParaRPr kumimoji="1" lang="ja-JP" altLang="en-US" sz="1000" b="0" i="0" kern="1200" noProof="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000" kern="1200" dirty="0">
                          <a:solidFill>
                            <a:schemeClr val="tx1">
                              <a:lumMod val="65000"/>
                              <a:lumOff val="35000"/>
                            </a:schemeClr>
                          </a:solidFill>
                          <a:latin typeface="+mn-lt"/>
                          <a:ea typeface="+mn-ea"/>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00" kern="1200" dirty="0">
                          <a:solidFill>
                            <a:schemeClr val="tx1">
                              <a:lumMod val="65000"/>
                              <a:lumOff val="35000"/>
                            </a:schemeClr>
                          </a:solidFill>
                          <a:latin typeface="+mn-lt"/>
                          <a:ea typeface="+mn-ea"/>
                          <a:cs typeface="Meiryo UI" panose="020B0604030504040204" pitchFamily="50" charset="-128"/>
                        </a:rPr>
                      </a:br>
                      <a:r>
                        <a:rPr kumimoji="1" lang="ja-JP" altLang="ja-JP" sz="1000" kern="1200" dirty="0">
                          <a:solidFill>
                            <a:schemeClr val="tx1">
                              <a:lumMod val="65000"/>
                              <a:lumOff val="35000"/>
                            </a:schemeClr>
                          </a:solidFill>
                          <a:latin typeface="+mn-lt"/>
                          <a:ea typeface="+mn-ea"/>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00" kern="1200" dirty="0">
                          <a:solidFill>
                            <a:schemeClr val="tx1">
                              <a:lumMod val="65000"/>
                              <a:lumOff val="35000"/>
                            </a:schemeClr>
                          </a:solidFill>
                          <a:latin typeface="+mn-lt"/>
                          <a:ea typeface="+mn-ea"/>
                          <a:cs typeface="Meiryo UI" panose="020B0604030504040204" pitchFamily="50" charset="-128"/>
                        </a:rPr>
                      </a:br>
                      <a:r>
                        <a:rPr kumimoji="1" lang="ja-JP" altLang="ja-JP" sz="1000" kern="1200" dirty="0">
                          <a:solidFill>
                            <a:schemeClr val="tx1">
                              <a:lumMod val="65000"/>
                              <a:lumOff val="35000"/>
                            </a:schemeClr>
                          </a:solidFill>
                          <a:latin typeface="+mn-lt"/>
                          <a:ea typeface="+mn-ea"/>
                          <a:cs typeface="Meiryo UI" panose="020B0604030504040204" pitchFamily="50" charset="-128"/>
                        </a:rPr>
                        <a:t>また、誘導用広告のキャンセル料については、広告取扱基本規定【別紙１】に従います。</a:t>
                      </a:r>
                      <a:endParaRPr kumimoji="1" lang="en-US" altLang="ja-JP" sz="1000" kern="1200" dirty="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kern="1200" noProof="0" dirty="0">
                          <a:solidFill>
                            <a:schemeClr val="tx1">
                              <a:lumMod val="65000"/>
                              <a:lumOff val="35000"/>
                            </a:schemeClr>
                          </a:solidFill>
                          <a:latin typeface="+mn-lt"/>
                          <a:ea typeface="+mn-ea"/>
                          <a:cs typeface="Meiryo UI" panose="020B0604030504040204" pitchFamily="50" charset="-128"/>
                        </a:rPr>
                        <a:t>広告取扱基本規定：</a:t>
                      </a:r>
                      <a:r>
                        <a:rPr kumimoji="1" lang="en-US" altLang="ja-JP" sz="1000" kern="1200" noProof="0" dirty="0">
                          <a:solidFill>
                            <a:schemeClr val="tx1">
                              <a:lumMod val="65000"/>
                              <a:lumOff val="35000"/>
                            </a:schemeClr>
                          </a:solidFill>
                          <a:latin typeface="+mn-lt"/>
                          <a:ea typeface="+mn-ea"/>
                          <a:cs typeface="Meiryo UI" panose="020B0604030504040204" pitchFamily="50" charset="-128"/>
                        </a:rPr>
                        <a:t>https://</a:t>
                      </a:r>
                      <a:r>
                        <a:rPr kumimoji="1" lang="en-US" altLang="ja-JP" sz="1000" kern="1200" noProof="0" dirty="0" err="1">
                          <a:solidFill>
                            <a:schemeClr val="tx1">
                              <a:lumMod val="65000"/>
                              <a:lumOff val="35000"/>
                            </a:schemeClr>
                          </a:solidFill>
                          <a:latin typeface="+mn-lt"/>
                          <a:ea typeface="+mn-ea"/>
                          <a:cs typeface="Meiryo UI" panose="020B0604030504040204" pitchFamily="50" charset="-128"/>
                        </a:rPr>
                        <a:t>marketing.yahoo.co.jp</a:t>
                      </a:r>
                      <a:r>
                        <a:rPr kumimoji="1" lang="en-US" altLang="ja-JP" sz="1000" kern="1200" noProof="0" dirty="0">
                          <a:solidFill>
                            <a:schemeClr val="tx1">
                              <a:lumMod val="65000"/>
                              <a:lumOff val="35000"/>
                            </a:schemeClr>
                          </a:solidFill>
                          <a:latin typeface="+mn-lt"/>
                          <a:ea typeface="+mn-ea"/>
                          <a:cs typeface="Meiryo UI" panose="020B0604030504040204" pitchFamily="50" charset="-128"/>
                        </a:rPr>
                        <a:t>/guidelines/</a:t>
                      </a:r>
                      <a:r>
                        <a:rPr kumimoji="1" lang="en-US" altLang="ja-JP" sz="1000" kern="1200" noProof="0" dirty="0" err="1">
                          <a:solidFill>
                            <a:schemeClr val="tx1">
                              <a:lumMod val="65000"/>
                              <a:lumOff val="35000"/>
                            </a:schemeClr>
                          </a:solidFill>
                          <a:latin typeface="+mn-lt"/>
                          <a:ea typeface="+mn-ea"/>
                          <a:cs typeface="Meiryo UI" panose="020B0604030504040204" pitchFamily="50" charset="-128"/>
                        </a:rPr>
                        <a:t>terms.html</a:t>
                      </a:r>
                      <a:endParaRPr kumimoji="1" lang="en-US" altLang="ja-JP" sz="1000" kern="1200" noProof="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2169349961"/>
                  </a:ext>
                </a:extLst>
              </a:tr>
              <a:tr h="25359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lumMod val="65000"/>
                              <a:lumOff val="35000"/>
                            </a:schemeClr>
                          </a:solidFill>
                          <a:latin typeface="メイリオ"/>
                          <a:ea typeface="メイリオ"/>
                          <a:cs typeface="Meiryo UI" panose="020B0604030504040204" pitchFamily="50" charset="-128"/>
                        </a:rPr>
                        <a:t>2023</a:t>
                      </a:r>
                      <a:r>
                        <a:rPr lang="ja-JP" altLang="en-US" sz="1050" dirty="0">
                          <a:solidFill>
                            <a:schemeClr val="tx1">
                              <a:lumMod val="65000"/>
                              <a:lumOff val="35000"/>
                            </a:schemeClr>
                          </a:solidFill>
                          <a:latin typeface="メイリオ"/>
                          <a:ea typeface="メイリオ"/>
                          <a:cs typeface="Meiryo UI" panose="020B0604030504040204" pitchFamily="50" charset="-128"/>
                        </a:rPr>
                        <a:t>年</a:t>
                      </a:r>
                      <a:r>
                        <a:rPr lang="en-US" altLang="ja-JP" sz="1050" dirty="0">
                          <a:solidFill>
                            <a:schemeClr val="tx1">
                              <a:lumMod val="65000"/>
                              <a:lumOff val="35000"/>
                            </a:schemeClr>
                          </a:solidFill>
                          <a:latin typeface="メイリオ"/>
                          <a:ea typeface="メイリオ"/>
                          <a:cs typeface="Meiryo UI" panose="020B0604030504040204" pitchFamily="50" charset="-128"/>
                        </a:rPr>
                        <a:t>6</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月</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30</a:t>
                      </a:r>
                      <a:r>
                        <a:rPr lang="ja-JP" altLang="en-US" sz="1050" dirty="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050" dirty="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4573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■誘導広告：</a:t>
                      </a:r>
                      <a:r>
                        <a:rPr kumimoji="1" lang="en-US" altLang="ja-JP" sz="1050" b="0" i="0" kern="1200" dirty="0">
                          <a:solidFill>
                            <a:schemeClr val="tx1">
                              <a:lumMod val="65000"/>
                              <a:lumOff val="35000"/>
                            </a:schemeClr>
                          </a:solidFill>
                          <a:effectLst/>
                          <a:latin typeface="+mn-lt"/>
                          <a:ea typeface="+mn-ea"/>
                          <a:cs typeface="+mn-cs"/>
                        </a:rPr>
                        <a:t>imps</a:t>
                      </a:r>
                      <a:r>
                        <a:rPr kumimoji="1" lang="ja-JP" altLang="en-US" sz="1050" b="0" i="0" kern="1200" dirty="0">
                          <a:solidFill>
                            <a:schemeClr val="tx1">
                              <a:lumMod val="65000"/>
                              <a:lumOff val="35000"/>
                            </a:schemeClr>
                          </a:solidFill>
                          <a:effectLst/>
                          <a:latin typeface="+mn-lt"/>
                          <a:ea typeface="+mn-ea"/>
                          <a:cs typeface="+mn-cs"/>
                        </a:rPr>
                        <a:t>数、クリック数、クリック率</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■企画ページ：</a:t>
                      </a:r>
                      <a:r>
                        <a:rPr kumimoji="1" lang="en-US" altLang="ja-JP" sz="1050" b="0" i="0" kern="1200" dirty="0">
                          <a:solidFill>
                            <a:schemeClr val="tx1">
                              <a:lumMod val="65000"/>
                              <a:lumOff val="35000"/>
                            </a:schemeClr>
                          </a:solidFill>
                          <a:effectLst/>
                          <a:latin typeface="+mn-lt"/>
                          <a:ea typeface="+mn-ea"/>
                          <a:cs typeface="+mn-cs"/>
                        </a:rPr>
                        <a:t>PV</a:t>
                      </a:r>
                      <a:r>
                        <a:rPr kumimoji="1" lang="ja-JP" altLang="en-US" sz="1050" b="0" i="0" kern="1200" dirty="0">
                          <a:solidFill>
                            <a:schemeClr val="tx1">
                              <a:lumMod val="65000"/>
                              <a:lumOff val="35000"/>
                            </a:schemeClr>
                          </a:solidFill>
                          <a:effectLst/>
                          <a:latin typeface="+mn-lt"/>
                          <a:ea typeface="+mn-ea"/>
                          <a:cs typeface="+mn-cs"/>
                        </a:rPr>
                        <a:t>、インタラクションのアクション数・率、着地ページへの遷移数、アンケート</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tx1">
                              <a:lumMod val="65000"/>
                              <a:lumOff val="35000"/>
                            </a:schemeClr>
                          </a:solidFill>
                          <a:latin typeface="メイリオ"/>
                          <a:ea typeface="メイリオ"/>
                          <a:cs typeface="Verdana" pitchFamily="34" charset="0"/>
                        </a:rPr>
                        <a:t>※</a:t>
                      </a:r>
                      <a:r>
                        <a:rPr lang="ja-JP" altLang="en-US" sz="800" dirty="0">
                          <a:solidFill>
                            <a:schemeClr val="tx1">
                              <a:lumMod val="65000"/>
                              <a:lumOff val="35000"/>
                            </a:schemeClr>
                          </a:solidFill>
                          <a:latin typeface="メイリオ"/>
                          <a:ea typeface="メイリオ"/>
                          <a:cs typeface="Verdana" pitchFamily="34" charset="0"/>
                        </a:rPr>
                        <a:t>掲載終了から</a:t>
                      </a:r>
                      <a:r>
                        <a:rPr lang="en-US" altLang="ja-JP" sz="800" dirty="0">
                          <a:solidFill>
                            <a:schemeClr val="tx1">
                              <a:lumMod val="65000"/>
                              <a:lumOff val="35000"/>
                            </a:schemeClr>
                          </a:solidFill>
                          <a:latin typeface="メイリオ"/>
                          <a:ea typeface="メイリオ"/>
                          <a:cs typeface="Verdana" pitchFamily="34" charset="0"/>
                        </a:rPr>
                        <a:t>2</a:t>
                      </a:r>
                      <a:r>
                        <a:rPr lang="ja-JP" altLang="en-US" sz="800" dirty="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3914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制作・掲載費の申し込みの際に、備考欄に</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rgbClr val="FF0000"/>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金額</a:t>
                      </a:r>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を記載してください</a:t>
                      </a:r>
                    </a:p>
                    <a:p>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5</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キャンペーン</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84304" y="974408"/>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50754" y="1062532"/>
            <a:ext cx="1311644" cy="73866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a:t>
            </a:r>
            <a:r>
              <a:rPr kumimoji="0" lang="ja-JP" altLang="en-US" sz="1400" b="1" kern="0" dirty="0">
                <a:solidFill>
                  <a:srgbClr val="FFFFFF"/>
                </a:solidFill>
              </a:rPr>
              <a:t>インタラクション</a:t>
            </a:r>
            <a:r>
              <a:rPr kumimoji="0" lang="ja-JP" altLang="en-US" sz="1400" b="1" i="0" u="none" strike="noStrike" kern="0" cap="none" spc="0" normalizeH="0" baseline="0" noProof="0" dirty="0">
                <a:ln>
                  <a:noFill/>
                </a:ln>
                <a:solidFill>
                  <a:srgbClr val="FFFFFF"/>
                </a:solidFill>
                <a:effectLst/>
                <a:uLnTx/>
                <a:uFillTx/>
              </a:rPr>
              <a:t>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33831" y="1062532"/>
            <a:ext cx="1094071" cy="73866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a:t>
            </a:r>
            <a:r>
              <a:rPr kumimoji="0" lang="ja-JP" altLang="en-US" sz="1400" b="1" kern="0" dirty="0">
                <a:solidFill>
                  <a:srgbClr val="FFFFFF"/>
                </a:solidFill>
              </a:rPr>
              <a:t>インタラクション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580470" y="112016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23193" y="1220511"/>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lumMod val="65000"/>
                    <a:lumOff val="35000"/>
                  </a:prstClr>
                </a:solidFill>
                <a:effectLst/>
                <a:uLnTx/>
                <a:uFillTx/>
              </a:rPr>
              <a:t>❷</a:t>
            </a:r>
            <a:r>
              <a:rPr kumimoji="0" lang="ja-JP" altLang="en-US" sz="600" b="1" i="0" u="none" strike="noStrike" kern="0" cap="none" spc="0" normalizeH="0" baseline="0" noProof="0">
                <a:ln>
                  <a:noFill/>
                </a:ln>
                <a:solidFill>
                  <a:prstClr val="black">
                    <a:lumMod val="65000"/>
                    <a:lumOff val="35000"/>
                  </a:prstClr>
                </a:solidFill>
                <a:effectLst/>
                <a:uLnTx/>
                <a:uFillTx/>
              </a:rPr>
              <a:t>　</a:t>
            </a:r>
            <a:r>
              <a:rPr kumimoji="0" lang="ja-JP" altLang="en-US" sz="1400" b="1" i="0" u="none" strike="noStrike" kern="0" cap="none" spc="0" normalizeH="0" baseline="0" noProof="0">
                <a:ln>
                  <a:noFill/>
                </a:ln>
                <a:solidFill>
                  <a:prstClr val="black">
                    <a:lumMod val="65000"/>
                    <a:lumOff val="35000"/>
                  </a:prstClr>
                </a:solidFill>
                <a:effectLst/>
                <a:uLnTx/>
                <a:uFillTx/>
              </a:rPr>
              <a:t> </a:t>
            </a:r>
            <a:r>
              <a:rPr kumimoji="0" lang="ja-JP" altLang="en-US" sz="1400" b="1" kern="0">
                <a:solidFill>
                  <a:prstClr val="black">
                    <a:lumMod val="65000"/>
                    <a:lumOff val="35000"/>
                  </a:prstClr>
                </a:solidFill>
              </a:rPr>
              <a:t>インタラクション</a:t>
            </a:r>
            <a:r>
              <a:rPr kumimoji="0" lang="ja-JP" altLang="en-US" sz="1400" b="1" i="0" u="none" strike="noStrike" kern="0" cap="none" spc="0" normalizeH="0" baseline="0" noProof="0">
                <a:ln>
                  <a:noFill/>
                </a:ln>
                <a:solidFill>
                  <a:prstClr val="black">
                    <a:lumMod val="65000"/>
                    <a:lumOff val="35000"/>
                  </a:prstClr>
                </a:solidFill>
                <a:effectLst/>
                <a:uLnTx/>
                <a:uFillTx/>
              </a:rPr>
              <a:t>案</a:t>
            </a:r>
            <a:r>
              <a:rPr kumimoji="0" lang="ja-JP" altLang="en-US" sz="1400" b="1" i="0" u="none" strike="noStrike" kern="0" cap="none" spc="0" normalizeH="0" baseline="0" noProof="0" dirty="0">
                <a:ln>
                  <a:noFill/>
                </a:ln>
                <a:solidFill>
                  <a:prstClr val="black">
                    <a:lumMod val="65000"/>
                    <a:lumOff val="35000"/>
                  </a:prstClr>
                </a:solidFill>
                <a:effectLst/>
                <a:uLnTx/>
                <a:uFillTx/>
              </a:rPr>
              <a:t>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a:ln>
                  <a:noFill/>
                </a:ln>
                <a:solidFill>
                  <a:prstClr val="black"/>
                </a:solidFill>
                <a:effectLst/>
                <a:uLnTx/>
                <a:uFillTx/>
              </a:rPr>
              <a:t>弊社より</a:t>
            </a:r>
            <a:r>
              <a:rPr kumimoji="0" lang="ja-JP" altLang="en-US" sz="1100" kern="0">
                <a:solidFill>
                  <a:prstClr val="black"/>
                </a:solidFill>
              </a:rPr>
              <a:t>インタラクション</a:t>
            </a:r>
            <a:r>
              <a:rPr kumimoji="0" lang="ja-JP" altLang="en-US" sz="1100" b="0" i="0" u="none" strike="noStrike" kern="0" cap="none" spc="0" normalizeH="0" baseline="0" noProof="0">
                <a:ln>
                  <a:noFill/>
                </a:ln>
                <a:solidFill>
                  <a:prstClr val="black"/>
                </a:solidFill>
                <a:effectLst/>
                <a:uLnTx/>
                <a:uFillTx/>
              </a:rPr>
              <a:t>案</a:t>
            </a:r>
            <a:r>
              <a:rPr kumimoji="0" lang="ja-JP" altLang="en-US" sz="1100" b="0" i="0" u="none" strike="noStrike" kern="0" cap="none" spc="0" normalizeH="0" baseline="0" noProof="0" dirty="0">
                <a:ln>
                  <a:noFill/>
                </a:ln>
                <a:solidFill>
                  <a:prstClr val="black"/>
                </a:solidFill>
                <a:effectLst/>
                <a:uLnTx/>
                <a:uFillTx/>
              </a:rPr>
              <a:t>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lumMod val="65000"/>
                    <a:lumOff val="35000"/>
                  </a:prstClr>
                </a:solidFill>
                <a:effectLst/>
                <a:uLnTx/>
                <a:uFillTx/>
              </a:rPr>
              <a:t>❸ </a:t>
            </a:r>
            <a:r>
              <a:rPr kumimoji="0" lang="ja-JP" altLang="en-US" sz="600" b="1" i="0" u="none" strike="noStrike" kern="0" cap="none" spc="0" normalizeH="0" baseline="0" noProof="0">
                <a:ln>
                  <a:noFill/>
                </a:ln>
                <a:solidFill>
                  <a:prstClr val="black">
                    <a:lumMod val="65000"/>
                    <a:lumOff val="35000"/>
                  </a:prstClr>
                </a:solidFill>
                <a:effectLst/>
                <a:uLnTx/>
                <a:uFillTx/>
              </a:rPr>
              <a:t>　</a:t>
            </a:r>
            <a:r>
              <a:rPr kumimoji="0" lang="ja-JP" altLang="en-US" sz="1400" b="1" kern="0">
                <a:solidFill>
                  <a:prstClr val="black">
                    <a:lumMod val="65000"/>
                    <a:lumOff val="35000"/>
                  </a:prstClr>
                </a:solidFill>
              </a:rPr>
              <a:t>インタラクション </a:t>
            </a:r>
            <a:r>
              <a:rPr kumimoji="0" lang="ja-JP" altLang="en-US" sz="1400" b="1" i="0" u="none" strike="noStrike" kern="0" cap="none" spc="0" normalizeH="0" baseline="0" noProof="0">
                <a:ln>
                  <a:noFill/>
                </a:ln>
                <a:solidFill>
                  <a:prstClr val="black">
                    <a:lumMod val="65000"/>
                    <a:lumOff val="35000"/>
                  </a:prstClr>
                </a:solidFill>
                <a:effectLst/>
                <a:uLnTx/>
                <a:uFillTx/>
              </a:rPr>
              <a:t>のご</a:t>
            </a:r>
            <a:r>
              <a:rPr kumimoji="0" lang="ja-JP" altLang="en-US" sz="1400" b="1" i="0" u="none" strike="noStrike" kern="0" cap="none" spc="0" normalizeH="0" baseline="0" noProof="0" dirty="0">
                <a:ln>
                  <a:noFill/>
                </a:ln>
                <a:solidFill>
                  <a:prstClr val="black">
                    <a:lumMod val="65000"/>
                    <a:lumOff val="35000"/>
                  </a:prstClr>
                </a:solidFill>
                <a:effectLst/>
                <a:uLnTx/>
                <a:uFillTx/>
              </a:rPr>
              <a:t>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a:t>
            </a:r>
            <a:r>
              <a:rPr kumimoji="0" lang="ja-JP" altLang="en-US" sz="1100" b="0" i="0" u="none" strike="noStrike" kern="0" cap="none" spc="0" normalizeH="0" baseline="0" noProof="0">
                <a:ln>
                  <a:noFill/>
                </a:ln>
                <a:solidFill>
                  <a:prstClr val="black"/>
                </a:solidFill>
                <a:effectLst/>
                <a:uLnTx/>
                <a:uFillTx/>
              </a:rPr>
              <a:t>に基づいて</a:t>
            </a:r>
            <a:r>
              <a:rPr kumimoji="0" lang="ja-JP" altLang="en-US" sz="1100" kern="0">
                <a:solidFill>
                  <a:prstClr val="black"/>
                </a:solidFill>
              </a:rPr>
              <a:t>インタラクション</a:t>
            </a:r>
            <a:r>
              <a:rPr kumimoji="0" lang="ja-JP" altLang="en-US" sz="1100" b="0" i="0" u="none" strike="noStrike" kern="0" cap="none" spc="0" normalizeH="0" baseline="0" noProof="0">
                <a:ln>
                  <a:noFill/>
                </a:ln>
                <a:solidFill>
                  <a:prstClr val="black"/>
                </a:solidFill>
                <a:effectLst/>
                <a:uLnTx/>
                <a:uFillTx/>
              </a:rPr>
              <a:t>を</a:t>
            </a:r>
            <a:r>
              <a:rPr kumimoji="0" lang="ja-JP" altLang="en-US" sz="1100" b="0" i="0" u="none" strike="noStrike" kern="0" cap="none" spc="0" normalizeH="0" baseline="0" noProof="0" dirty="0">
                <a:ln>
                  <a:noFill/>
                </a:ln>
                <a:solidFill>
                  <a:prstClr val="black"/>
                </a:solidFill>
                <a:effectLst/>
                <a:uLnTx/>
                <a:uFillTx/>
              </a:rPr>
              <a:t>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13218" y="1112790"/>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4"/>
          </p:nvPr>
        </p:nvSpPr>
        <p:spPr/>
        <p:txBody>
          <a:bodyPr>
            <a:normAutofit/>
          </a:bodyPr>
          <a:lstStyle/>
          <a:p>
            <a:pPr>
              <a:lnSpc>
                <a:spcPct val="90000"/>
              </a:lnSpc>
            </a:pPr>
            <a:r>
              <a:rPr kumimoji="1" lang="ja-JP" altLang="en-US" dirty="0"/>
              <a:t>概要</a:t>
            </a:r>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5"/>
          </p:nvPr>
        </p:nvSpPr>
        <p:spPr/>
        <p:txBody>
          <a:bodyPr>
            <a:normAutofit/>
          </a:bodyPr>
          <a:lstStyle/>
          <a:p>
            <a:pPr>
              <a:lnSpc>
                <a:spcPct val="90000"/>
              </a:lnSpc>
            </a:pPr>
            <a:r>
              <a:rPr lang="ja-JP" altLang="en-US" dirty="0"/>
              <a:t>商品スペック</a:t>
            </a:r>
            <a:endParaRPr lang="en-US" altLang="ja-JP" dirty="0"/>
          </a:p>
        </p:txBody>
      </p:sp>
      <p:sp>
        <p:nvSpPr>
          <p:cNvPr id="16" name="Text Placeholder 3">
            <a:extLst>
              <a:ext uri="{FF2B5EF4-FFF2-40B4-BE49-F238E27FC236}">
                <a16:creationId xmlns:a16="http://schemas.microsoft.com/office/drawing/2014/main" id="{C9152244-591F-E04A-84C6-39D696DD2E06}"/>
              </a:ext>
            </a:extLst>
          </p:cNvPr>
          <p:cNvSpPr>
            <a:spLocks noGrp="1"/>
          </p:cNvSpPr>
          <p:nvPr>
            <p:ph type="body" sz="quarter" idx="16"/>
          </p:nvPr>
        </p:nvSpPr>
        <p:spPr/>
        <p:txBody>
          <a:bodyPr>
            <a:normAutofit lnSpcReduction="10000"/>
          </a:bodyPr>
          <a:lstStyle/>
          <a:p>
            <a:r>
              <a:rPr lang="ja-JP" altLang="en-US" dirty="0"/>
              <a:t>その他・注意事項</a:t>
            </a:r>
          </a:p>
          <a:p>
            <a:endParaRPr lang="en-US" dirty="0"/>
          </a:p>
        </p:txBody>
      </p:sp>
    </p:spTree>
    <p:extLst>
      <p:ext uri="{BB962C8B-B14F-4D97-AF65-F5344CB8AC3E}">
        <p14:creationId xmlns:p14="http://schemas.microsoft.com/office/powerpoint/2010/main" val="23769209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759950" cy="28089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62358" y="116632"/>
            <a:ext cx="9759950" cy="701949"/>
          </a:xfrm>
        </p:spPr>
        <p:txBody>
          <a:bodyPr>
            <a:normAutofit/>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199456" y="1122119"/>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46949" y="1121133"/>
            <a:ext cx="155031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396465" y="1105818"/>
            <a:ext cx="139207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881893" y="1106616"/>
            <a:ext cx="128504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8259818" y="1105818"/>
            <a:ext cx="1265367"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614631" y="1096840"/>
            <a:ext cx="12653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1166700" y="109684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223914" y="4506070"/>
            <a:ext cx="1200499" cy="2246769"/>
          </a:xfrm>
          <a:prstGeom prst="rect">
            <a:avLst/>
          </a:prstGeom>
          <a:noFill/>
        </p:spPr>
        <p:txBody>
          <a:bodyPr wrap="square" rtlCol="0">
            <a:spAutoFit/>
          </a:bodyPr>
          <a:lstStyle/>
          <a:p>
            <a:pPr algn="l"/>
            <a:r>
              <a:rPr lang="ja-JP" altLang="en-US" sz="1000" dirty="0"/>
              <a:t>▶︎</a:t>
            </a:r>
            <a:r>
              <a:rPr kumimoji="1" lang="ja-JP" altLang="en-US" sz="1000" b="1" dirty="0"/>
              <a:t>代理店様</a:t>
            </a:r>
            <a:r>
              <a:rPr kumimoji="1" lang="ja-JP" altLang="en-US" sz="1000" dirty="0"/>
              <a:t>からメールにてヤフー営業に連絡。</a:t>
            </a:r>
            <a:endParaRPr kumimoji="1" lang="en-US" altLang="ja-JP" sz="1000" dirty="0"/>
          </a:p>
          <a:p>
            <a:pPr algn="l"/>
            <a:endParaRPr lang="en-US" altLang="ja-JP" sz="1000" dirty="0"/>
          </a:p>
          <a:p>
            <a:r>
              <a:rPr lang="ja-JP" altLang="en-US" sz="1000" dirty="0"/>
              <a:t>▶︎ヤフー</a:t>
            </a:r>
            <a:r>
              <a:rPr kumimoji="1" lang="ja-JP" altLang="en-US" sz="1000" b="1" dirty="0"/>
              <a:t>営業</a:t>
            </a:r>
            <a:r>
              <a:rPr kumimoji="1" lang="ja-JP" altLang="en-US" sz="1000" dirty="0"/>
              <a:t>は社内にて申請。</a:t>
            </a:r>
            <a:endParaRPr kumimoji="1" lang="en-US" altLang="ja-JP" sz="1000" dirty="0"/>
          </a:p>
          <a:p>
            <a:endParaRPr lang="en-US" altLang="ja-JP" sz="1000" dirty="0"/>
          </a:p>
          <a:p>
            <a:r>
              <a:rPr lang="ja-JP" altLang="en-US" sz="1000" dirty="0"/>
              <a:t>▶︎ヤフー</a:t>
            </a:r>
            <a:r>
              <a:rPr lang="ja-JP" altLang="en-US" sz="1000" b="1" dirty="0"/>
              <a:t>制作</a:t>
            </a:r>
            <a:r>
              <a:rPr lang="ja-JP" altLang="en-US" sz="1000" dirty="0"/>
              <a:t>から</a:t>
            </a:r>
            <a:r>
              <a:rPr lang="ja-JP" altLang="en-US" sz="1000" b="1" dirty="0"/>
              <a:t>営業</a:t>
            </a:r>
            <a:r>
              <a:rPr lang="ja-JP" altLang="en-US" sz="1000" dirty="0"/>
              <a:t>宛に可否結果の回答が来る。</a:t>
            </a:r>
            <a:endParaRPr lang="en-US" altLang="ja-JP" sz="1000" dirty="0"/>
          </a:p>
          <a:p>
            <a:r>
              <a:rPr lang="ja-JP" altLang="en-US" sz="1000" dirty="0"/>
              <a:t>ヤフー</a:t>
            </a:r>
            <a:r>
              <a:rPr lang="ja-JP" altLang="en-US" sz="1000" b="1" dirty="0"/>
              <a:t>営業</a:t>
            </a:r>
            <a:r>
              <a:rPr lang="ja-JP" altLang="en-US" sz="1000" dirty="0"/>
              <a:t>は</a:t>
            </a:r>
            <a:r>
              <a:rPr lang="ja-JP" altLang="en-US" sz="1000" b="1" dirty="0"/>
              <a:t>代理店様</a:t>
            </a:r>
            <a:r>
              <a:rPr lang="ja-JP" altLang="en-US" sz="1000" dirty="0"/>
              <a:t>に回答の結果をご連絡する。</a:t>
            </a:r>
          </a:p>
          <a:p>
            <a:endParaRPr kumimoji="1" lang="ja-JP" altLang="en-US" sz="1000" dirty="0"/>
          </a:p>
        </p:txBody>
      </p:sp>
      <p:sp>
        <p:nvSpPr>
          <p:cNvPr id="20" name="テキスト ボックス 19"/>
          <p:cNvSpPr txBox="1"/>
          <p:nvPr/>
        </p:nvSpPr>
        <p:spPr>
          <a:xfrm>
            <a:off x="3733145" y="4506070"/>
            <a:ext cx="1509188" cy="2392963"/>
          </a:xfrm>
          <a:prstGeom prst="rect">
            <a:avLst/>
          </a:prstGeom>
          <a:noFill/>
        </p:spPr>
        <p:txBody>
          <a:bodyPr wrap="square" rtlCol="0">
            <a:spAutoFit/>
          </a:bodyPr>
          <a:lstStyle/>
          <a:p>
            <a:pPr algn="l"/>
            <a:r>
              <a:rPr lang="ja-JP" altLang="en-US" sz="1050" dirty="0"/>
              <a:t>▶︎</a:t>
            </a:r>
            <a:r>
              <a:rPr kumimoji="1" lang="ja-JP" altLang="en-US" sz="1050" b="1" dirty="0"/>
              <a:t>代理店様</a:t>
            </a:r>
            <a:r>
              <a:rPr kumimoji="1" lang="ja-JP" altLang="en-US" sz="1050" dirty="0"/>
              <a:t>が広告管理ツールにて誘導広告（ブランドパネル）</a:t>
            </a:r>
            <a:endParaRPr kumimoji="1" lang="en-US" altLang="ja-JP" sz="1050" dirty="0"/>
          </a:p>
          <a:p>
            <a:pPr algn="l"/>
            <a:r>
              <a:rPr kumimoji="1" lang="ja-JP" altLang="en-US" sz="1050" dirty="0"/>
              <a:t>を予約。</a:t>
            </a:r>
            <a:endParaRPr kumimoji="1" lang="en-US" altLang="ja-JP" sz="1050" dirty="0"/>
          </a:p>
          <a:p>
            <a:pPr algn="l"/>
            <a:endParaRPr lang="en-US" altLang="ja-JP" sz="1050" dirty="0"/>
          </a:p>
          <a:p>
            <a:r>
              <a:rPr lang="ja-JP" altLang="en-US" sz="1050" dirty="0"/>
              <a:t>▶︎</a:t>
            </a:r>
            <a:r>
              <a:rPr lang="ja-JP" altLang="en-US" sz="1050" b="1" dirty="0"/>
              <a:t>代理店様</a:t>
            </a:r>
            <a:r>
              <a:rPr lang="ja-JP" altLang="en-US" sz="1050"/>
              <a:t>がトップページインタラクションの</a:t>
            </a:r>
            <a:r>
              <a:rPr lang="ja-JP" altLang="en-US" sz="1050" dirty="0"/>
              <a:t>申し込みを行う。</a:t>
            </a:r>
            <a:endParaRPr lang="en-US" altLang="ja-JP" sz="1050" dirty="0"/>
          </a:p>
          <a:p>
            <a:r>
              <a:rPr lang="ja-JP" altLang="en-US" sz="1050" dirty="0">
                <a:hlinkClick r:id="rId3"/>
              </a:rPr>
              <a:t>リンク</a:t>
            </a:r>
            <a:br>
              <a:rPr lang="en-US" altLang="ja-JP" sz="1050" dirty="0"/>
            </a:br>
            <a:r>
              <a:rPr lang="ja-JP" altLang="en-US" sz="800" dirty="0"/>
              <a:t>エージェンシーポータルの「予約型：広告配信費以外のお申込み」から申込。</a:t>
            </a:r>
            <a:endParaRPr lang="en-US" altLang="ja-JP" sz="800" dirty="0"/>
          </a:p>
          <a:p>
            <a:endParaRPr lang="en-US" altLang="ja-JP" sz="1000" dirty="0"/>
          </a:p>
        </p:txBody>
      </p:sp>
      <p:sp>
        <p:nvSpPr>
          <p:cNvPr id="2" name="正方形/長方形 1"/>
          <p:cNvSpPr/>
          <p:nvPr/>
        </p:nvSpPr>
        <p:spPr>
          <a:xfrm>
            <a:off x="5306777" y="4509120"/>
            <a:ext cx="1568463" cy="1361911"/>
          </a:xfrm>
          <a:prstGeom prst="rect">
            <a:avLst/>
          </a:prstGeom>
        </p:spPr>
        <p:txBody>
          <a:bodyPr wrap="square">
            <a:spAutoFit/>
          </a:bodyPr>
          <a:lstStyle/>
          <a:p>
            <a:r>
              <a:rPr lang="ja-JP" altLang="en-US" sz="1050" dirty="0"/>
              <a:t>▶︎ヤフー</a:t>
            </a:r>
            <a:r>
              <a:rPr lang="ja-JP" altLang="en-US" sz="1050" b="1"/>
              <a:t>営業</a:t>
            </a:r>
            <a:r>
              <a:rPr lang="ja-JP" altLang="en-US" sz="1050"/>
              <a:t>がインタラクションの</a:t>
            </a:r>
            <a:r>
              <a:rPr lang="ja-JP" altLang="en-US" sz="1050" dirty="0"/>
              <a:t>入稿前審査と</a:t>
            </a:r>
            <a:endParaRPr lang="en-US" altLang="ja-JP" sz="1050" dirty="0"/>
          </a:p>
          <a:p>
            <a:r>
              <a:rPr lang="ja-JP" altLang="en-US" sz="1050" dirty="0"/>
              <a:t>アカウント情報を社内にて申請する。</a:t>
            </a:r>
            <a:endParaRPr lang="en-US" altLang="ja-JP" sz="1050" dirty="0"/>
          </a:p>
          <a:p>
            <a:endParaRPr lang="en-US" altLang="ja-JP" sz="1000" dirty="0"/>
          </a:p>
          <a:p>
            <a:endParaRPr lang="en-US" altLang="ja-JP" sz="1000" dirty="0"/>
          </a:p>
          <a:p>
            <a:endParaRPr lang="en-US" altLang="ja-JP" sz="1000" dirty="0"/>
          </a:p>
        </p:txBody>
      </p:sp>
      <p:graphicFrame>
        <p:nvGraphicFramePr>
          <p:cNvPr id="7" name="表 6"/>
          <p:cNvGraphicFramePr>
            <a:graphicFrameLocks noGrp="1"/>
          </p:cNvGraphicFramePr>
          <p:nvPr/>
        </p:nvGraphicFramePr>
        <p:xfrm>
          <a:off x="308772" y="2924943"/>
          <a:ext cx="10647961" cy="1436509"/>
        </p:xfrm>
        <a:graphic>
          <a:graphicData uri="http://schemas.openxmlformats.org/drawingml/2006/table">
            <a:tbl>
              <a:tblPr firstRow="1" bandRow="1">
                <a:tableStyleId>{8A107856-5554-42FB-B03E-39F5DBC370BA}</a:tableStyleId>
              </a:tblPr>
              <a:tblGrid>
                <a:gridCol w="962692">
                  <a:extLst>
                    <a:ext uri="{9D8B030D-6E8A-4147-A177-3AD203B41FA5}">
                      <a16:colId xmlns:a16="http://schemas.microsoft.com/office/drawing/2014/main" val="3125572780"/>
                    </a:ext>
                  </a:extLst>
                </a:gridCol>
                <a:gridCol w="1152128">
                  <a:extLst>
                    <a:ext uri="{9D8B030D-6E8A-4147-A177-3AD203B41FA5}">
                      <a16:colId xmlns:a16="http://schemas.microsoft.com/office/drawing/2014/main" val="2761031546"/>
                    </a:ext>
                  </a:extLst>
                </a:gridCol>
                <a:gridCol w="1296144">
                  <a:extLst>
                    <a:ext uri="{9D8B030D-6E8A-4147-A177-3AD203B41FA5}">
                      <a16:colId xmlns:a16="http://schemas.microsoft.com/office/drawing/2014/main" val="1558425992"/>
                    </a:ext>
                  </a:extLst>
                </a:gridCol>
                <a:gridCol w="1584176">
                  <a:extLst>
                    <a:ext uri="{9D8B030D-6E8A-4147-A177-3AD203B41FA5}">
                      <a16:colId xmlns:a16="http://schemas.microsoft.com/office/drawing/2014/main" val="2565947098"/>
                    </a:ext>
                  </a:extLst>
                </a:gridCol>
                <a:gridCol w="1512168">
                  <a:extLst>
                    <a:ext uri="{9D8B030D-6E8A-4147-A177-3AD203B41FA5}">
                      <a16:colId xmlns:a16="http://schemas.microsoft.com/office/drawing/2014/main" val="3801570467"/>
                    </a:ext>
                  </a:extLst>
                </a:gridCol>
                <a:gridCol w="1440160">
                  <a:extLst>
                    <a:ext uri="{9D8B030D-6E8A-4147-A177-3AD203B41FA5}">
                      <a16:colId xmlns:a16="http://schemas.microsoft.com/office/drawing/2014/main" val="2586618139"/>
                    </a:ext>
                  </a:extLst>
                </a:gridCol>
                <a:gridCol w="1296144">
                  <a:extLst>
                    <a:ext uri="{9D8B030D-6E8A-4147-A177-3AD203B41FA5}">
                      <a16:colId xmlns:a16="http://schemas.microsoft.com/office/drawing/2014/main" val="2417398869"/>
                    </a:ext>
                  </a:extLst>
                </a:gridCol>
                <a:gridCol w="1404349">
                  <a:extLst>
                    <a:ext uri="{9D8B030D-6E8A-4147-A177-3AD203B41FA5}">
                      <a16:colId xmlns:a16="http://schemas.microsoft.com/office/drawing/2014/main" val="2620030033"/>
                    </a:ext>
                  </a:extLst>
                </a:gridCol>
              </a:tblGrid>
              <a:tr h="4721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011334026"/>
                  </a:ext>
                </a:extLst>
              </a:tr>
              <a:tr h="461554">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50277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1483360466"/>
                  </a:ext>
                </a:extLst>
              </a:tr>
            </a:tbl>
          </a:graphicData>
        </a:graphic>
      </p:graphicFrame>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70351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70351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703512" y="401861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30069" y="3036678"/>
            <a:ext cx="697627" cy="246221"/>
          </a:xfrm>
          <a:prstGeom prst="rect">
            <a:avLst/>
          </a:prstGeom>
          <a:noFill/>
        </p:spPr>
        <p:txBody>
          <a:bodyPr wrap="none" rtlCol="0">
            <a:spAutoFit/>
          </a:bodyPr>
          <a:lstStyle/>
          <a:p>
            <a:pPr algn="l"/>
            <a:r>
              <a:rPr kumimoji="1" lang="ja-JP" altLang="en-US" sz="1000" dirty="0"/>
              <a:t>代理店様</a:t>
            </a:r>
            <a:endParaRPr kumimoji="1" lang="ja-JP" altLang="en-US" sz="105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623013" y="3461456"/>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lang="ja-JP" altLang="en-US" sz="1050" dirty="0"/>
              <a:t>営業</a:t>
            </a:r>
            <a:endParaRPr kumimoji="1" lang="ja-JP" altLang="en-US" sz="105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630743" y="3948650"/>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kumimoji="1" lang="ja-JP" altLang="en-US" sz="1050" dirty="0"/>
              <a:t>制作</a:t>
            </a:r>
          </a:p>
        </p:txBody>
      </p:sp>
      <p:sp>
        <p:nvSpPr>
          <p:cNvPr id="49" name="Freeform 10">
            <a:extLst>
              <a:ext uri="{FF2B5EF4-FFF2-40B4-BE49-F238E27FC236}">
                <a16:creationId xmlns:a16="http://schemas.microsoft.com/office/drawing/2014/main" id="{E9A40ACF-CCA3-9948-BAC2-9C1398A0277C}"/>
              </a:ext>
            </a:extLst>
          </p:cNvPr>
          <p:cNvSpPr>
            <a:spLocks noChangeArrowheads="1"/>
          </p:cNvSpPr>
          <p:nvPr/>
        </p:nvSpPr>
        <p:spPr bwMode="auto">
          <a:xfrm>
            <a:off x="294693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436780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5917878" y="350433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10159975" y="300022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3642508" y="1391454"/>
            <a:ext cx="1680870" cy="845231"/>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300" b="1">
                <a:solidFill>
                  <a:schemeClr val="bg1"/>
                </a:solidFill>
              </a:rPr>
              <a:t>・誘導広告の予約</a:t>
            </a:r>
            <a:endParaRPr lang="en-US" altLang="ja-JP" sz="1300" b="1" dirty="0">
              <a:solidFill>
                <a:schemeClr val="bg1"/>
              </a:solidFill>
            </a:endParaRPr>
          </a:p>
          <a:p>
            <a:pPr lvl="0" algn="ctr" defTabSz="444500">
              <a:lnSpc>
                <a:spcPct val="90000"/>
              </a:lnSpc>
              <a:spcBef>
                <a:spcPct val="0"/>
              </a:spcBef>
              <a:spcAft>
                <a:spcPct val="35000"/>
              </a:spcAft>
            </a:pPr>
            <a:r>
              <a:rPr lang="ja-JP" altLang="en-US" sz="1300" b="1">
                <a:solidFill>
                  <a:schemeClr val="bg1"/>
                </a:solidFill>
              </a:rPr>
              <a:t>・制作費の申し込み</a:t>
            </a:r>
            <a:endParaRPr lang="en-US" altLang="ja-JP" sz="1300" b="1" dirty="0">
              <a:solidFill>
                <a:schemeClr val="bg1"/>
              </a:solidFill>
            </a:endParaRPr>
          </a:p>
          <a:p>
            <a:pPr lvl="0" algn="ctr" defTabSz="444500">
              <a:lnSpc>
                <a:spcPct val="90000"/>
              </a:lnSpc>
              <a:spcBef>
                <a:spcPct val="0"/>
              </a:spcBef>
              <a:spcAft>
                <a:spcPct val="35000"/>
              </a:spcAft>
            </a:pPr>
            <a:r>
              <a:rPr lang="ja-JP" altLang="en-US" sz="900" b="1">
                <a:solidFill>
                  <a:schemeClr val="bg1"/>
                </a:solidFill>
              </a:rPr>
              <a:t>（制作費無料の場合も</a:t>
            </a:r>
            <a:br>
              <a:rPr lang="en-US" altLang="ja-JP" sz="900" b="1" dirty="0">
                <a:solidFill>
                  <a:schemeClr val="bg1"/>
                </a:solidFill>
              </a:rPr>
            </a:br>
            <a:r>
              <a:rPr lang="ja-JP" altLang="en-US" sz="900" b="1">
                <a:solidFill>
                  <a:schemeClr val="bg1"/>
                </a:solidFill>
              </a:rPr>
              <a:t>　申し込みが必要）</a:t>
            </a:r>
          </a:p>
        </p:txBody>
      </p:sp>
      <p:sp>
        <p:nvSpPr>
          <p:cNvPr id="65" name="テキスト ボックス 64">
            <a:extLst>
              <a:ext uri="{FF2B5EF4-FFF2-40B4-BE49-F238E27FC236}">
                <a16:creationId xmlns:a16="http://schemas.microsoft.com/office/drawing/2014/main" id="{4A2019B3-3A2B-434F-9144-126607C2B102}"/>
              </a:ext>
            </a:extLst>
          </p:cNvPr>
          <p:cNvSpPr txBox="1"/>
          <p:nvPr/>
        </p:nvSpPr>
        <p:spPr>
          <a:xfrm>
            <a:off x="5437512" y="1476423"/>
            <a:ext cx="1384652" cy="830997"/>
          </a:xfrm>
          <a:prstGeom prst="rect">
            <a:avLst/>
          </a:prstGeom>
          <a:noFill/>
        </p:spPr>
        <p:txBody>
          <a:bodyPr wrap="square" rtlCol="0">
            <a:spAutoFit/>
          </a:bodyPr>
          <a:lstStyle/>
          <a:p>
            <a:pPr lvl="0"/>
            <a:r>
              <a:rPr lang="ja-JP" altLang="en-US" sz="1200" b="1">
                <a:solidFill>
                  <a:schemeClr val="bg1"/>
                </a:solidFill>
              </a:rPr>
              <a:t>インタラクションのラフ案の入稿前審査</a:t>
            </a:r>
            <a:r>
              <a:rPr lang="en-US" altLang="ja-JP" sz="1200" b="1" dirty="0">
                <a:solidFill>
                  <a:schemeClr val="bg1"/>
                </a:solidFill>
              </a:rPr>
              <a:t>/</a:t>
            </a:r>
            <a:r>
              <a:rPr lang="ja-JP" altLang="en-US" sz="1200" b="1">
                <a:solidFill>
                  <a:schemeClr val="bg1"/>
                </a:solidFill>
              </a:rPr>
              <a:t>アカウント連携</a:t>
            </a:r>
            <a:endParaRPr lang="en-US" altLang="ja-JP" sz="1200" b="1" dirty="0">
              <a:solidFill>
                <a:schemeClr val="bg1"/>
              </a:solidFill>
            </a:endParaRP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816080" y="1452942"/>
            <a:ext cx="1351652" cy="892552"/>
          </a:xfrm>
          <a:prstGeom prst="rect">
            <a:avLst/>
          </a:prstGeom>
          <a:noFill/>
        </p:spPr>
        <p:txBody>
          <a:bodyPr wrap="none" rtlCol="0">
            <a:spAutoFit/>
          </a:bodyPr>
          <a:lstStyle/>
          <a:p>
            <a:pPr lvl="0"/>
            <a:r>
              <a:rPr kumimoji="0" lang="ja-JP" altLang="en-US" sz="1300" b="1">
                <a:solidFill>
                  <a:srgbClr val="FFFFFF"/>
                </a:solidFill>
              </a:rPr>
              <a:t>・インタラク</a:t>
            </a:r>
            <a:endParaRPr kumimoji="0" lang="en-US" altLang="ja-JP" sz="1300" b="1" dirty="0">
              <a:solidFill>
                <a:srgbClr val="FFFFFF"/>
              </a:solidFill>
            </a:endParaRPr>
          </a:p>
          <a:p>
            <a:pPr lvl="0"/>
            <a:r>
              <a:rPr kumimoji="0" lang="ja-JP" altLang="en-US" sz="1300" b="1">
                <a:solidFill>
                  <a:srgbClr val="FFFFFF"/>
                </a:solidFill>
              </a:rPr>
              <a:t>　ション案確定</a:t>
            </a:r>
            <a:endParaRPr kumimoji="0" lang="en-US" altLang="ja-JP" sz="1300" b="1" dirty="0">
              <a:solidFill>
                <a:srgbClr val="FFFFFF"/>
              </a:solidFill>
            </a:endParaRPr>
          </a:p>
          <a:p>
            <a:pPr lvl="0"/>
            <a:r>
              <a:rPr kumimoji="0" lang="ja-JP" altLang="en-US" sz="1300" b="1">
                <a:solidFill>
                  <a:srgbClr val="FFFFFF"/>
                </a:solidFill>
              </a:rPr>
              <a:t>・インタラク</a:t>
            </a:r>
            <a:endParaRPr kumimoji="0" lang="en-US" altLang="ja-JP" sz="1300" b="1" dirty="0">
              <a:solidFill>
                <a:srgbClr val="FFFFFF"/>
              </a:solidFill>
            </a:endParaRPr>
          </a:p>
          <a:p>
            <a:pPr lvl="0"/>
            <a:r>
              <a:rPr kumimoji="0" lang="ja-JP" altLang="en-US" sz="1300" b="1">
                <a:solidFill>
                  <a:srgbClr val="FFFFFF"/>
                </a:solidFill>
              </a:rPr>
              <a:t>　ション確定</a:t>
            </a:r>
            <a:endParaRPr lang="ja-JP" altLang="en-US" sz="1300" dirty="0"/>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184232" y="1640413"/>
            <a:ext cx="1351652" cy="492443"/>
          </a:xfrm>
          <a:prstGeom prst="rect">
            <a:avLst/>
          </a:prstGeom>
          <a:noFill/>
        </p:spPr>
        <p:txBody>
          <a:bodyPr wrap="none" rtlCol="0">
            <a:spAutoFit/>
          </a:bodyPr>
          <a:lstStyle/>
          <a:p>
            <a:pPr lvl="0"/>
            <a:r>
              <a:rPr kumimoji="0" lang="ja-JP" altLang="en-US" sz="1300" b="1">
                <a:solidFill>
                  <a:srgbClr val="FFFFFF"/>
                </a:solidFill>
              </a:rPr>
              <a:t>・テストアップ</a:t>
            </a:r>
            <a:endParaRPr kumimoji="0" lang="en-US" altLang="ja-JP" sz="1300" b="1" dirty="0">
              <a:solidFill>
                <a:srgbClr val="FFFFFF"/>
              </a:solidFill>
            </a:endParaRPr>
          </a:p>
          <a:p>
            <a:pPr lvl="0"/>
            <a:r>
              <a:rPr kumimoji="0" lang="ja-JP" altLang="en-US" sz="1300" b="1">
                <a:solidFill>
                  <a:srgbClr val="FFFFFF"/>
                </a:solidFill>
              </a:rPr>
              <a:t>・公開準備</a:t>
            </a:r>
            <a:endParaRPr lang="ja-JP" altLang="en-US" sz="1300" dirty="0"/>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605079" y="1482596"/>
            <a:ext cx="1351652" cy="692497"/>
          </a:xfrm>
          <a:prstGeom prst="rect">
            <a:avLst/>
          </a:prstGeom>
          <a:noFill/>
        </p:spPr>
        <p:txBody>
          <a:bodyPr wrap="none" rtlCol="0">
            <a:spAutoFit/>
          </a:bodyPr>
          <a:lstStyle/>
          <a:p>
            <a:pPr lvl="0" algn="ctr"/>
            <a:r>
              <a:rPr lang="ja-JP" altLang="en-US" sz="1300" b="1">
                <a:solidFill>
                  <a:schemeClr val="bg1"/>
                </a:solidFill>
              </a:rPr>
              <a:t>広告管理ツール</a:t>
            </a:r>
            <a:endParaRPr lang="en-US" altLang="ja-JP" sz="1300" b="1" dirty="0">
              <a:solidFill>
                <a:schemeClr val="bg1"/>
              </a:solidFill>
            </a:endParaRPr>
          </a:p>
          <a:p>
            <a:pPr lvl="0" algn="ctr"/>
            <a:r>
              <a:rPr lang="ja-JP" altLang="en-US" sz="1300" b="1">
                <a:solidFill>
                  <a:schemeClr val="bg1"/>
                </a:solidFill>
              </a:rPr>
              <a:t>から</a:t>
            </a:r>
            <a:endParaRPr lang="en-US" altLang="ja-JP" sz="1300" b="1" dirty="0">
              <a:solidFill>
                <a:schemeClr val="bg1"/>
              </a:solidFill>
            </a:endParaRPr>
          </a:p>
          <a:p>
            <a:pPr lvl="0" algn="ctr"/>
            <a:r>
              <a:rPr lang="ja-JP" altLang="en-US" sz="1300" b="1">
                <a:solidFill>
                  <a:schemeClr val="bg1"/>
                </a:solidFill>
              </a:rPr>
              <a:t>誘導広告の入稿</a:t>
            </a:r>
            <a:endParaRPr lang="ja-JP" altLang="en-US" sz="1300" b="1" dirty="0">
              <a:solidFill>
                <a:schemeClr val="bg1"/>
              </a:solidFill>
            </a:endParaRPr>
          </a:p>
        </p:txBody>
      </p:sp>
      <p:grpSp>
        <p:nvGrpSpPr>
          <p:cNvPr id="78" name="Group 43">
            <a:extLst>
              <a:ext uri="{FF2B5EF4-FFF2-40B4-BE49-F238E27FC236}">
                <a16:creationId xmlns:a16="http://schemas.microsoft.com/office/drawing/2014/main" id="{B58BCF65-BC88-E748-8BE5-1E6E09ABE061}"/>
              </a:ext>
            </a:extLst>
          </p:cNvPr>
          <p:cNvGrpSpPr>
            <a:grpSpLocks/>
          </p:cNvGrpSpPr>
          <p:nvPr/>
        </p:nvGrpSpPr>
        <p:grpSpPr bwMode="auto">
          <a:xfrm>
            <a:off x="7834975" y="2324079"/>
            <a:ext cx="292193" cy="265630"/>
            <a:chOff x="2277" y="3229"/>
            <a:chExt cx="434" cy="434"/>
          </a:xfrm>
          <a:solidFill>
            <a:schemeClr val="bg1">
              <a:lumMod val="95000"/>
            </a:schemeClr>
          </a:solidFill>
        </p:grpSpPr>
        <p:sp>
          <p:nvSpPr>
            <p:cNvPr id="79" name="Freeform 44">
              <a:extLst>
                <a:ext uri="{FF2B5EF4-FFF2-40B4-BE49-F238E27FC236}">
                  <a16:creationId xmlns:a16="http://schemas.microsoft.com/office/drawing/2014/main" id="{9504CBB4-D798-4B47-967C-50028DA79D04}"/>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80" name="Freeform 45">
              <a:extLst>
                <a:ext uri="{FF2B5EF4-FFF2-40B4-BE49-F238E27FC236}">
                  <a16:creationId xmlns:a16="http://schemas.microsoft.com/office/drawing/2014/main" id="{5C3D02C8-355C-9645-AFB7-7C9EF9686FCF}"/>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362971" y="1554043"/>
            <a:ext cx="891449" cy="492443"/>
          </a:xfrm>
          <a:prstGeom prst="rect">
            <a:avLst/>
          </a:prstGeom>
          <a:noFill/>
        </p:spPr>
        <p:txBody>
          <a:bodyPr wrap="square" rtlCol="0">
            <a:spAutoFit/>
          </a:bodyPr>
          <a:lstStyle/>
          <a:p>
            <a:pPr algn="ctr"/>
            <a:r>
              <a:rPr lang="ja-JP" altLang="en-US" sz="1300" b="1">
                <a:solidFill>
                  <a:schemeClr val="bg1"/>
                </a:solidFill>
              </a:rPr>
              <a:t>事前提案</a:t>
            </a:r>
            <a:br>
              <a:rPr lang="en-US" altLang="ja-JP" sz="1300" b="1" dirty="0">
                <a:solidFill>
                  <a:schemeClr val="bg1"/>
                </a:solidFill>
              </a:rPr>
            </a:br>
            <a:r>
              <a:rPr lang="ja-JP" altLang="en-US" sz="1300" b="1">
                <a:solidFill>
                  <a:schemeClr val="bg1"/>
                </a:solidFill>
              </a:rPr>
              <a:t>可否</a:t>
            </a:r>
            <a:endParaRPr lang="en-US" altLang="ja-JP" sz="13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6349485" y="2363059"/>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4927317" y="2294604"/>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91544" y="228340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9081166"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538820" y="2294318"/>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199456"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356173" y="81966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684416" y="813694"/>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315597" y="808871"/>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803906" y="80718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8184232"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69" name="テキスト ボックス 68">
            <a:extLst>
              <a:ext uri="{FF2B5EF4-FFF2-40B4-BE49-F238E27FC236}">
                <a16:creationId xmlns:a16="http://schemas.microsoft.com/office/drawing/2014/main" id="{0B0D94BD-9DEF-CC43-A2AC-5BCD54FD9BBE}"/>
              </a:ext>
            </a:extLst>
          </p:cNvPr>
          <p:cNvSpPr txBox="1"/>
          <p:nvPr/>
        </p:nvSpPr>
        <p:spPr>
          <a:xfrm>
            <a:off x="9588579" y="800097"/>
            <a:ext cx="360040" cy="369332"/>
          </a:xfrm>
          <a:prstGeom prst="rect">
            <a:avLst/>
          </a:prstGeom>
          <a:noFill/>
        </p:spPr>
        <p:txBody>
          <a:bodyPr wrap="square" rtlCol="0">
            <a:spAutoFit/>
          </a:bodyPr>
          <a:lstStyle/>
          <a:p>
            <a:pPr algn="l"/>
            <a:r>
              <a:rPr kumimoji="1" lang="ja-JP" altLang="en-US">
                <a:solidFill>
                  <a:schemeClr val="tx1">
                    <a:lumMod val="50000"/>
                    <a:lumOff val="50000"/>
                  </a:schemeClr>
                </a:solidFill>
              </a:rPr>
              <a:t>⑦</a:t>
            </a:r>
            <a:endParaRPr kumimoji="1" lang="ja-JP" altLang="en-US" dirty="0">
              <a:solidFill>
                <a:schemeClr val="tx1">
                  <a:lumMod val="50000"/>
                  <a:lumOff val="50000"/>
                </a:schemeClr>
              </a:solidFill>
            </a:endParaRPr>
          </a:p>
        </p:txBody>
      </p:sp>
      <p:sp>
        <p:nvSpPr>
          <p:cNvPr id="70" name="フリーフォーム 69">
            <a:extLst>
              <a:ext uri="{FF2B5EF4-FFF2-40B4-BE49-F238E27FC236}">
                <a16:creationId xmlns:a16="http://schemas.microsoft.com/office/drawing/2014/main" id="{B3731362-DCCC-C34E-BADC-62106281E8F9}"/>
              </a:ext>
            </a:extLst>
          </p:cNvPr>
          <p:cNvSpPr/>
          <p:nvPr/>
        </p:nvSpPr>
        <p:spPr>
          <a:xfrm>
            <a:off x="2485666" y="1124927"/>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71" name="テキスト ボックス 70">
            <a:extLst>
              <a:ext uri="{FF2B5EF4-FFF2-40B4-BE49-F238E27FC236}">
                <a16:creationId xmlns:a16="http://schemas.microsoft.com/office/drawing/2014/main" id="{EE797EA8-F9E9-F543-9DB4-775C13257201}"/>
              </a:ext>
            </a:extLst>
          </p:cNvPr>
          <p:cNvSpPr txBox="1"/>
          <p:nvPr/>
        </p:nvSpPr>
        <p:spPr>
          <a:xfrm>
            <a:off x="2589149" y="1556851"/>
            <a:ext cx="1029891" cy="492443"/>
          </a:xfrm>
          <a:prstGeom prst="rect">
            <a:avLst/>
          </a:prstGeom>
          <a:noFill/>
        </p:spPr>
        <p:txBody>
          <a:bodyPr wrap="square" rtlCol="0">
            <a:spAutoFit/>
          </a:bodyPr>
          <a:lstStyle/>
          <a:p>
            <a:pPr algn="ctr"/>
            <a:r>
              <a:rPr lang="ja-JP" altLang="en-US" sz="1300" b="1">
                <a:solidFill>
                  <a:schemeClr val="bg1"/>
                </a:solidFill>
              </a:rPr>
              <a:t>オリエンテーション</a:t>
            </a:r>
            <a:endParaRPr lang="en-US" altLang="ja-JP" sz="1300" b="1" dirty="0">
              <a:solidFill>
                <a:schemeClr val="bg1"/>
              </a:solidFill>
            </a:endParaRPr>
          </a:p>
        </p:txBody>
      </p:sp>
      <p:sp>
        <p:nvSpPr>
          <p:cNvPr id="72" name="Freeform 95">
            <a:extLst>
              <a:ext uri="{FF2B5EF4-FFF2-40B4-BE49-F238E27FC236}">
                <a16:creationId xmlns:a16="http://schemas.microsoft.com/office/drawing/2014/main" id="{8F5E77A8-391D-0849-AB80-333E697C9B07}"/>
              </a:ext>
            </a:extLst>
          </p:cNvPr>
          <p:cNvSpPr>
            <a:spLocks noChangeArrowheads="1"/>
          </p:cNvSpPr>
          <p:nvPr/>
        </p:nvSpPr>
        <p:spPr bwMode="auto">
          <a:xfrm>
            <a:off x="3277754" y="2286216"/>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73" name="Freeform 10">
            <a:extLst>
              <a:ext uri="{FF2B5EF4-FFF2-40B4-BE49-F238E27FC236}">
                <a16:creationId xmlns:a16="http://schemas.microsoft.com/office/drawing/2014/main" id="{A5DA3A86-AA3B-734C-BBB0-32539C0D5AB3}"/>
              </a:ext>
            </a:extLst>
          </p:cNvPr>
          <p:cNvSpPr>
            <a:spLocks noChangeArrowheads="1"/>
          </p:cNvSpPr>
          <p:nvPr/>
        </p:nvSpPr>
        <p:spPr bwMode="auto">
          <a:xfrm>
            <a:off x="2937984" y="350230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4" name="Freeform 10">
            <a:extLst>
              <a:ext uri="{FF2B5EF4-FFF2-40B4-BE49-F238E27FC236}">
                <a16:creationId xmlns:a16="http://schemas.microsoft.com/office/drawing/2014/main" id="{82E1C580-5A9B-4D4C-8CCE-068EB31433A6}"/>
              </a:ext>
            </a:extLst>
          </p:cNvPr>
          <p:cNvSpPr>
            <a:spLocks noChangeArrowheads="1"/>
          </p:cNvSpPr>
          <p:nvPr/>
        </p:nvSpPr>
        <p:spPr bwMode="auto">
          <a:xfrm>
            <a:off x="2927648" y="400506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1" name="Freeform 10">
            <a:extLst>
              <a:ext uri="{FF2B5EF4-FFF2-40B4-BE49-F238E27FC236}">
                <a16:creationId xmlns:a16="http://schemas.microsoft.com/office/drawing/2014/main" id="{6493801D-C6EB-DF4C-A728-AD4592C17904}"/>
              </a:ext>
            </a:extLst>
          </p:cNvPr>
          <p:cNvSpPr>
            <a:spLocks noChangeArrowheads="1"/>
          </p:cNvSpPr>
          <p:nvPr/>
        </p:nvSpPr>
        <p:spPr bwMode="auto">
          <a:xfrm>
            <a:off x="7364752" y="302677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2" name="Freeform 10">
            <a:extLst>
              <a:ext uri="{FF2B5EF4-FFF2-40B4-BE49-F238E27FC236}">
                <a16:creationId xmlns:a16="http://schemas.microsoft.com/office/drawing/2014/main" id="{8922FC4C-ED22-C54B-9535-4D3A4230ABC3}"/>
              </a:ext>
            </a:extLst>
          </p:cNvPr>
          <p:cNvSpPr>
            <a:spLocks noChangeArrowheads="1"/>
          </p:cNvSpPr>
          <p:nvPr/>
        </p:nvSpPr>
        <p:spPr bwMode="auto">
          <a:xfrm>
            <a:off x="7364751" y="351361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3" name="Freeform 10">
            <a:extLst>
              <a:ext uri="{FF2B5EF4-FFF2-40B4-BE49-F238E27FC236}">
                <a16:creationId xmlns:a16="http://schemas.microsoft.com/office/drawing/2014/main" id="{911F738E-52FE-344B-8180-1EF75FADCBCE}"/>
              </a:ext>
            </a:extLst>
          </p:cNvPr>
          <p:cNvSpPr>
            <a:spLocks noChangeArrowheads="1"/>
          </p:cNvSpPr>
          <p:nvPr/>
        </p:nvSpPr>
        <p:spPr bwMode="auto">
          <a:xfrm>
            <a:off x="7364751" y="402091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6" name="Freeform 10">
            <a:extLst>
              <a:ext uri="{FF2B5EF4-FFF2-40B4-BE49-F238E27FC236}">
                <a16:creationId xmlns:a16="http://schemas.microsoft.com/office/drawing/2014/main" id="{62C3FE8C-CA93-DB4A-97E7-606783FE173C}"/>
              </a:ext>
            </a:extLst>
          </p:cNvPr>
          <p:cNvSpPr>
            <a:spLocks noChangeArrowheads="1"/>
          </p:cNvSpPr>
          <p:nvPr/>
        </p:nvSpPr>
        <p:spPr bwMode="auto">
          <a:xfrm>
            <a:off x="8740515" y="304864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7" name="Freeform 10">
            <a:extLst>
              <a:ext uri="{FF2B5EF4-FFF2-40B4-BE49-F238E27FC236}">
                <a16:creationId xmlns:a16="http://schemas.microsoft.com/office/drawing/2014/main" id="{3D70295A-DB56-8146-BFB4-9D47E0F60D73}"/>
              </a:ext>
            </a:extLst>
          </p:cNvPr>
          <p:cNvSpPr>
            <a:spLocks noChangeArrowheads="1"/>
          </p:cNvSpPr>
          <p:nvPr/>
        </p:nvSpPr>
        <p:spPr bwMode="auto">
          <a:xfrm>
            <a:off x="8740514" y="353547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8" name="Freeform 10">
            <a:extLst>
              <a:ext uri="{FF2B5EF4-FFF2-40B4-BE49-F238E27FC236}">
                <a16:creationId xmlns:a16="http://schemas.microsoft.com/office/drawing/2014/main" id="{688E2BA9-670C-5C4B-9F7B-A65D2F1321D3}"/>
              </a:ext>
            </a:extLst>
          </p:cNvPr>
          <p:cNvSpPr>
            <a:spLocks noChangeArrowheads="1"/>
          </p:cNvSpPr>
          <p:nvPr/>
        </p:nvSpPr>
        <p:spPr bwMode="auto">
          <a:xfrm>
            <a:off x="8740514" y="404278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9" name="テキスト ボックス 98">
            <a:extLst>
              <a:ext uri="{FF2B5EF4-FFF2-40B4-BE49-F238E27FC236}">
                <a16:creationId xmlns:a16="http://schemas.microsoft.com/office/drawing/2014/main" id="{A8C0E532-92B0-694D-AF3B-D770696A24DF}"/>
              </a:ext>
            </a:extLst>
          </p:cNvPr>
          <p:cNvSpPr txBox="1"/>
          <p:nvPr/>
        </p:nvSpPr>
        <p:spPr>
          <a:xfrm>
            <a:off x="9713857" y="4451260"/>
            <a:ext cx="1333397" cy="1169551"/>
          </a:xfrm>
          <a:prstGeom prst="rect">
            <a:avLst/>
          </a:prstGeom>
          <a:noFill/>
        </p:spPr>
        <p:txBody>
          <a:bodyPr wrap="square" rtlCol="0">
            <a:spAutoFit/>
          </a:bodyPr>
          <a:lstStyle/>
          <a:p>
            <a:pPr>
              <a:defRPr/>
            </a:pPr>
            <a:r>
              <a:rPr kumimoji="0" lang="ja-JP" altLang="en-US" sz="1000" b="1" kern="0" dirty="0">
                <a:solidFill>
                  <a:prstClr val="black"/>
                </a:solidFill>
              </a:rPr>
              <a:t>▶︎代理店様に</a:t>
            </a:r>
            <a:r>
              <a:rPr kumimoji="0" lang="ja-JP" altLang="en-US" sz="1000" kern="0" dirty="0">
                <a:solidFill>
                  <a:prstClr val="black"/>
                </a:solidFill>
              </a:rPr>
              <a:t>誘導広告のバナークリエイティブと広告リンク先として企画ページの本番</a:t>
            </a:r>
            <a:r>
              <a:rPr kumimoji="0" lang="en-US" altLang="ja-JP" sz="1000" kern="0" dirty="0">
                <a:solidFill>
                  <a:prstClr val="black"/>
                </a:solidFill>
              </a:rPr>
              <a:t>URL</a:t>
            </a:r>
            <a:r>
              <a:rPr kumimoji="0" lang="ja-JP" altLang="en-US" sz="1000" kern="0" dirty="0">
                <a:solidFill>
                  <a:prstClr val="black"/>
                </a:solidFill>
              </a:rPr>
              <a:t>を広告管理ツールにて入稿していただく。</a:t>
            </a:r>
            <a:endParaRPr kumimoji="0" lang="en-US" altLang="ja-JP" sz="1000" kern="0" dirty="0">
              <a:solidFill>
                <a:prstClr val="black"/>
              </a:solidFill>
            </a:endParaRPr>
          </a:p>
        </p:txBody>
      </p:sp>
      <p:sp>
        <p:nvSpPr>
          <p:cNvPr id="100" name="正方形/長方形 99">
            <a:extLst>
              <a:ext uri="{FF2B5EF4-FFF2-40B4-BE49-F238E27FC236}">
                <a16:creationId xmlns:a16="http://schemas.microsoft.com/office/drawing/2014/main" id="{ABB06CD2-1B4D-5F40-BF74-058F7C93FA4C}"/>
              </a:ext>
            </a:extLst>
          </p:cNvPr>
          <p:cNvSpPr/>
          <p:nvPr/>
        </p:nvSpPr>
        <p:spPr>
          <a:xfrm>
            <a:off x="8256240" y="4469130"/>
            <a:ext cx="1509188" cy="2169825"/>
          </a:xfrm>
          <a:prstGeom prst="rect">
            <a:avLst/>
          </a:prstGeom>
        </p:spPr>
        <p:txBody>
          <a:bodyPr wrap="square">
            <a:spAutoFit/>
          </a:bodyPr>
          <a:lstStyle/>
          <a:p>
            <a:pPr lvl="0">
              <a:defRPr/>
            </a:pPr>
            <a:r>
              <a:rPr kumimoji="0" lang="ja-JP" altLang="en-US" sz="900" kern="0" dirty="0">
                <a:solidFill>
                  <a:prstClr val="black"/>
                </a:solidFill>
              </a:rPr>
              <a:t>▶︎</a:t>
            </a:r>
            <a:r>
              <a:rPr kumimoji="0" lang="ja-JP" altLang="en-US" sz="900" b="1" kern="0" dirty="0">
                <a:solidFill>
                  <a:prstClr val="black"/>
                </a:solidFill>
              </a:rPr>
              <a:t>代理店（広告主様）</a:t>
            </a:r>
            <a:r>
              <a:rPr kumimoji="0" lang="ja-JP" altLang="en-US" sz="900" kern="0" dirty="0">
                <a:solidFill>
                  <a:prstClr val="black"/>
                </a:solidFill>
              </a:rPr>
              <a:t>にテストサーバー上、企画ページの動作確認を行っていただき校了。</a:t>
            </a:r>
            <a:endParaRPr kumimoji="0" lang="en-US" altLang="ja-JP" sz="900" kern="0" dirty="0">
              <a:solidFill>
                <a:prstClr val="black"/>
              </a:solidFill>
            </a:endParaRPr>
          </a:p>
          <a:p>
            <a:pPr lvl="0">
              <a:defRPr/>
            </a:pPr>
            <a:r>
              <a:rPr kumimoji="0" lang="en-US" altLang="ja-JP" sz="900" kern="0" dirty="0">
                <a:solidFill>
                  <a:prstClr val="black"/>
                </a:solidFill>
              </a:rPr>
              <a:t>※</a:t>
            </a:r>
            <a:r>
              <a:rPr kumimoji="0" lang="ja-JP" altLang="en-US" sz="900" kern="0" dirty="0">
                <a:solidFill>
                  <a:prstClr val="black"/>
                </a:solidFill>
              </a:rPr>
              <a:t>原則として、この段階での修正はお受けできません。</a:t>
            </a:r>
            <a:endParaRPr kumimoji="0" lang="en-US" altLang="ja-JP" sz="900" kern="0" dirty="0">
              <a:solidFill>
                <a:prstClr val="black"/>
              </a:solidFill>
            </a:endParaRPr>
          </a:p>
          <a:p>
            <a:pPr lvl="0">
              <a:defRPr/>
            </a:pPr>
            <a:endParaRPr kumimoji="0" lang="en-US" altLang="ja-JP" sz="900" kern="0" dirty="0">
              <a:solidFill>
                <a:prstClr val="black"/>
              </a:solidFill>
            </a:endParaRPr>
          </a:p>
          <a:p>
            <a:pPr lvl="0">
              <a:defRPr/>
            </a:pPr>
            <a:r>
              <a:rPr kumimoji="0" lang="ja-JP" altLang="en-US" sz="900" b="1" kern="0" dirty="0">
                <a:solidFill>
                  <a:prstClr val="black"/>
                </a:solidFill>
              </a:rPr>
              <a:t>▶︎ヤフー制作</a:t>
            </a:r>
            <a:r>
              <a:rPr kumimoji="0" lang="ja-JP" altLang="en-US" sz="900" kern="0" dirty="0">
                <a:solidFill>
                  <a:prstClr val="black"/>
                </a:solidFill>
              </a:rPr>
              <a:t>側で最終確認を行った上で、本番公開を行う。</a:t>
            </a:r>
            <a:endParaRPr kumimoji="0" lang="en-US" altLang="ja-JP" sz="900" kern="0" dirty="0">
              <a:solidFill>
                <a:prstClr val="black"/>
              </a:solidFill>
            </a:endParaRPr>
          </a:p>
          <a:p>
            <a:pPr lvl="0">
              <a:defRPr/>
            </a:pPr>
            <a:endParaRPr kumimoji="0" lang="en-US" altLang="ja-JP" sz="900" kern="0" dirty="0">
              <a:solidFill>
                <a:prstClr val="black"/>
              </a:solidFill>
            </a:endParaRPr>
          </a:p>
          <a:p>
            <a:pPr>
              <a:defRPr/>
            </a:pPr>
            <a:r>
              <a:rPr kumimoji="0" lang="ja-JP" altLang="en-US" sz="900" kern="0" dirty="0">
                <a:solidFill>
                  <a:prstClr val="black"/>
                </a:solidFill>
              </a:rPr>
              <a:t>やり取りはヤフー</a:t>
            </a:r>
            <a:r>
              <a:rPr lang="ja-JP" altLang="en-US" sz="900" dirty="0"/>
              <a:t>営業から代理店様にメールにてご連絡をします。</a:t>
            </a:r>
            <a:endParaRPr kumimoji="0" lang="ja-JP" altLang="en-US" sz="900" kern="0" dirty="0">
              <a:solidFill>
                <a:prstClr val="black">
                  <a:lumMod val="65000"/>
                  <a:lumOff val="35000"/>
                </a:prstClr>
              </a:solidFill>
            </a:endParaRPr>
          </a:p>
        </p:txBody>
      </p:sp>
      <p:sp>
        <p:nvSpPr>
          <p:cNvPr id="101" name="正方形/長方形 100">
            <a:extLst>
              <a:ext uri="{FF2B5EF4-FFF2-40B4-BE49-F238E27FC236}">
                <a16:creationId xmlns:a16="http://schemas.microsoft.com/office/drawing/2014/main" id="{03E561D5-6A60-9E4A-82CF-C55DA5A59C05}"/>
              </a:ext>
            </a:extLst>
          </p:cNvPr>
          <p:cNvSpPr/>
          <p:nvPr/>
        </p:nvSpPr>
        <p:spPr>
          <a:xfrm>
            <a:off x="6881893" y="4482986"/>
            <a:ext cx="1377925" cy="2246769"/>
          </a:xfrm>
          <a:prstGeom prst="rect">
            <a:avLst/>
          </a:prstGeom>
        </p:spPr>
        <p:txBody>
          <a:bodyPr wrap="square">
            <a:spAutoFit/>
          </a:bodyPr>
          <a:lstStyle/>
          <a:p>
            <a:pPr>
              <a:defRPr/>
            </a:pPr>
            <a:r>
              <a:rPr kumimoji="0" lang="ja-JP" altLang="en-US" sz="1000" kern="0" dirty="0">
                <a:solidFill>
                  <a:prstClr val="black"/>
                </a:solidFill>
              </a:rPr>
              <a:t>▶︎ヤフー</a:t>
            </a:r>
            <a:r>
              <a:rPr kumimoji="0" lang="ja-JP" altLang="en-US" sz="1000" b="1" kern="0" dirty="0">
                <a:solidFill>
                  <a:prstClr val="black"/>
                </a:solidFill>
              </a:rPr>
              <a:t>制作</a:t>
            </a:r>
            <a:r>
              <a:rPr kumimoji="0" lang="ja-JP" altLang="en-US" sz="1000" kern="0" dirty="0">
                <a:solidFill>
                  <a:prstClr val="black"/>
                </a:solidFill>
              </a:rPr>
              <a:t>より</a:t>
            </a:r>
            <a:r>
              <a:rPr kumimoji="0" lang="ja-JP" altLang="en-US" sz="1000" kern="0">
                <a:solidFill>
                  <a:prstClr val="black"/>
                </a:solidFill>
              </a:rPr>
              <a:t>ご提案したインタラクション案</a:t>
            </a:r>
            <a:r>
              <a:rPr kumimoji="0" lang="ja-JP" altLang="en-US" sz="1000" kern="0" dirty="0">
                <a:solidFill>
                  <a:prstClr val="black"/>
                </a:solidFill>
              </a:rPr>
              <a:t>を、広告主様と擦り合わせの上、内容を確定させる</a:t>
            </a:r>
            <a:r>
              <a:rPr kumimoji="0" lang="ja-JP" altLang="en-US" sz="1000" kern="0" dirty="0">
                <a:solidFill>
                  <a:prstClr val="black">
                    <a:lumMod val="65000"/>
                    <a:lumOff val="35000"/>
                  </a:prstClr>
                </a:solidFill>
              </a:rPr>
              <a:t>。</a:t>
            </a:r>
            <a:endParaRPr kumimoji="0" lang="en-US" altLang="ja-JP" sz="1000" kern="0" dirty="0">
              <a:solidFill>
                <a:prstClr val="black">
                  <a:lumMod val="65000"/>
                  <a:lumOff val="35000"/>
                </a:prstClr>
              </a:solidFill>
            </a:endParaRPr>
          </a:p>
          <a:p>
            <a:pPr lvl="0">
              <a:defRPr/>
            </a:pPr>
            <a:endParaRPr kumimoji="0" lang="en-US" altLang="ja-JP" sz="1000" kern="0" dirty="0">
              <a:solidFill>
                <a:prstClr val="black">
                  <a:lumMod val="65000"/>
                  <a:lumOff val="35000"/>
                </a:prstClr>
              </a:solidFill>
            </a:endParaRPr>
          </a:p>
          <a:p>
            <a:pPr>
              <a:defRPr/>
            </a:pPr>
            <a:r>
              <a:rPr kumimoji="0" lang="ja-JP" altLang="en-US" sz="1000" kern="0" dirty="0">
                <a:solidFill>
                  <a:prstClr val="black"/>
                </a:solidFill>
              </a:rPr>
              <a:t>確定させた内容に基づいてヤフー</a:t>
            </a:r>
            <a:r>
              <a:rPr kumimoji="0" lang="ja-JP" altLang="en-US" sz="1000" b="1" kern="0">
                <a:solidFill>
                  <a:prstClr val="black"/>
                </a:solidFill>
              </a:rPr>
              <a:t>制作</a:t>
            </a:r>
            <a:r>
              <a:rPr kumimoji="0" lang="ja-JP" altLang="en-US" sz="1000" kern="0">
                <a:solidFill>
                  <a:prstClr val="black"/>
                </a:solidFill>
              </a:rPr>
              <a:t>にてインタラクション を</a:t>
            </a:r>
            <a:r>
              <a:rPr kumimoji="0" lang="ja-JP" altLang="en-US" sz="1000" kern="0" dirty="0">
                <a:solidFill>
                  <a:prstClr val="black"/>
                </a:solidFill>
              </a:rPr>
              <a:t>ご提出し、</a:t>
            </a:r>
            <a:r>
              <a:rPr kumimoji="0" lang="ja-JP" altLang="en-US" sz="1000" b="1" kern="0" dirty="0">
                <a:solidFill>
                  <a:prstClr val="black"/>
                </a:solidFill>
              </a:rPr>
              <a:t>広告主様</a:t>
            </a:r>
            <a:r>
              <a:rPr kumimoji="0" lang="ja-JP" altLang="en-US" sz="1000" kern="0" dirty="0">
                <a:solidFill>
                  <a:prstClr val="black"/>
                </a:solidFill>
              </a:rPr>
              <a:t>ご確認の上、確定させる。</a:t>
            </a:r>
            <a:endParaRPr kumimoji="0" lang="en-US" altLang="ja-JP" sz="1000" kern="0" dirty="0">
              <a:solidFill>
                <a:prstClr val="black"/>
              </a:solidFill>
            </a:endParaRPr>
          </a:p>
          <a:p>
            <a:pPr>
              <a:defRPr/>
            </a:pPr>
            <a:endParaRPr kumimoji="0" lang="en-US" altLang="ja-JP" sz="1000" kern="0" dirty="0">
              <a:solidFill>
                <a:prstClr val="black"/>
              </a:solidFill>
            </a:endParaRPr>
          </a:p>
        </p:txBody>
      </p:sp>
      <p:sp>
        <p:nvSpPr>
          <p:cNvPr id="103" name="正方形/長方形 102">
            <a:extLst>
              <a:ext uri="{FF2B5EF4-FFF2-40B4-BE49-F238E27FC236}">
                <a16:creationId xmlns:a16="http://schemas.microsoft.com/office/drawing/2014/main" id="{B34C1E3B-3F50-A44B-AB1B-FE03D0444940}"/>
              </a:ext>
            </a:extLst>
          </p:cNvPr>
          <p:cNvSpPr/>
          <p:nvPr/>
        </p:nvSpPr>
        <p:spPr>
          <a:xfrm>
            <a:off x="2466090" y="4506070"/>
            <a:ext cx="1253646" cy="1023357"/>
          </a:xfrm>
          <a:prstGeom prst="rect">
            <a:avLst/>
          </a:prstGeom>
        </p:spPr>
        <p:txBody>
          <a:bodyPr wrap="square">
            <a:spAutoFit/>
          </a:bodyPr>
          <a:lstStyle/>
          <a:p>
            <a:pPr lvl="0">
              <a:defRPr/>
            </a:pPr>
            <a:r>
              <a:rPr lang="ja-JP" altLang="en-US" sz="1000" dirty="0"/>
              <a:t>▶︎</a:t>
            </a:r>
            <a:r>
              <a:rPr lang="ja-JP" altLang="en-US" sz="1000" b="1" dirty="0"/>
              <a:t>代理店様</a:t>
            </a:r>
            <a:r>
              <a:rPr lang="ja-JP" altLang="en-US" sz="1000" dirty="0"/>
              <a:t>・</a:t>
            </a:r>
            <a:r>
              <a:rPr lang="ja-JP" altLang="en-US" sz="1000" b="1" dirty="0"/>
              <a:t>ヤフー</a:t>
            </a:r>
            <a:r>
              <a:rPr lang="ja-JP" altLang="en-US" sz="1000" dirty="0"/>
              <a:t>で打ち合わせを行い、誰に向けて何のために実施するのか、目的を明確にする。</a:t>
            </a:r>
            <a:endParaRPr lang="en-US" altLang="ja-JP" sz="1000" dirty="0"/>
          </a:p>
        </p:txBody>
      </p:sp>
    </p:spTree>
    <p:extLst>
      <p:ext uri="{BB962C8B-B14F-4D97-AF65-F5344CB8AC3E}">
        <p14:creationId xmlns:p14="http://schemas.microsoft.com/office/powerpoint/2010/main" val="2934515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21</a:t>
            </a:fld>
            <a:endParaRPr lang="ja-JP" altLang="en-US" dirty="0"/>
          </a:p>
        </p:txBody>
      </p:sp>
      <p:sp>
        <p:nvSpPr>
          <p:cNvPr id="10" name="正方形/長方形 9"/>
          <p:cNvSpPr/>
          <p:nvPr/>
        </p:nvSpPr>
        <p:spPr>
          <a:xfrm>
            <a:off x="767408" y="1844824"/>
            <a:ext cx="4824536" cy="442065"/>
          </a:xfrm>
          <a:prstGeom prst="rect">
            <a:avLst/>
          </a:prstGeom>
          <a:solidFill>
            <a:schemeClr val="accent6"/>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a:t>
            </a:r>
            <a:r>
              <a:rPr lang="ja-JP" altLang="en-US" b="1">
                <a:latin typeface="+mn-ea"/>
              </a:rPr>
              <a:t>、トップページインタラクション実施</a:t>
            </a:r>
            <a:r>
              <a:rPr lang="ja-JP" altLang="en-US" b="1" dirty="0">
                <a:latin typeface="+mn-ea"/>
              </a:rPr>
              <a:t>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5444603"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 </a:t>
            </a:r>
            <a:r>
              <a:rPr lang="en-US" altLang="ja-JP" sz="1600" dirty="0">
                <a:latin typeface="+mn-ea"/>
              </a:rPr>
              <a:t>PR</a:t>
            </a:r>
            <a:r>
              <a:rPr lang="ja-JP" altLang="en-US" sz="1600">
                <a:latin typeface="+mn-ea"/>
              </a:rPr>
              <a:t>企画ページインタラクションのアクション数・率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chemeClr val="accent6"/>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態度変容効果（アンケート）</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chemeClr val="accent6"/>
                </a:solidFill>
                <a:cs typeface="Meiryo UI" panose="020B0604030504040204" pitchFamily="50" charset="-128"/>
              </a:rPr>
              <a:t>PR</a:t>
            </a:r>
            <a:r>
              <a:rPr lang="ja-JP" altLang="en-US" sz="1600" b="1" dirty="0">
                <a:solidFill>
                  <a:schemeClr val="accent6"/>
                </a:solidFill>
                <a:cs typeface="Meiryo UI" panose="020B0604030504040204" pitchFamily="50" charset="-128"/>
              </a:rPr>
              <a:t>企画ページ閲覧者に対するアンケートを無償でご提供します。</a:t>
            </a:r>
            <a:endParaRPr lang="en-US" altLang="ja-JP" sz="1600" b="1" dirty="0">
              <a:solidFill>
                <a:schemeClr val="accent6"/>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Tree>
    <p:extLst>
      <p:ext uri="{BB962C8B-B14F-4D97-AF65-F5344CB8AC3E}">
        <p14:creationId xmlns:p14="http://schemas.microsoft.com/office/powerpoint/2010/main" val="18595523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a:solidFill>
                  <a:prstClr val="black"/>
                </a:solidFill>
                <a:cs typeface="ＭＳ Ｐゴシック" panose="020B0600070205080204" pitchFamily="50" charset="-128"/>
              </a:rPr>
              <a:t>「提供：○○」などの表記</a:t>
            </a:r>
            <a:endParaRPr lang="en-US" altLang="ja-JP" sz="1000" dirty="0">
              <a:solidFill>
                <a:prstClr val="black"/>
              </a:solidFill>
              <a:cs typeface="ＭＳ Ｐゴシック" panose="020B0600070205080204" pitchFamily="50" charset="-128"/>
            </a:endParaRP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34385419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55CD749-5EBB-7CFF-1E7D-375F4E6B0569}"/>
              </a:ext>
            </a:extLst>
          </p:cNvPr>
          <p:cNvPicPr>
            <a:picLocks noChangeAspect="1"/>
          </p:cNvPicPr>
          <p:nvPr/>
        </p:nvPicPr>
        <p:blipFill>
          <a:blip r:embed="rId2"/>
          <a:stretch>
            <a:fillRect/>
          </a:stretch>
        </p:blipFill>
        <p:spPr>
          <a:xfrm>
            <a:off x="412458" y="826262"/>
            <a:ext cx="4315390" cy="6031738"/>
          </a:xfrm>
          <a:prstGeom prst="rect">
            <a:avLst/>
          </a:prstGeom>
        </p:spPr>
      </p:pic>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テキスト プレースホルダー 2"/>
          <p:cNvSpPr>
            <a:spLocks noGrp="1"/>
          </p:cNvSpPr>
          <p:nvPr>
            <p:ph type="body" sz="quarter" idx="11"/>
          </p:nvPr>
        </p:nvSpPr>
        <p:spPr/>
        <p:txBody>
          <a:bodyPr>
            <a:normAutofit/>
          </a:bodyPr>
          <a:lstStyle/>
          <a:p>
            <a:r>
              <a:rPr lang="en-US" altLang="ja-JP" b="0" i="0" dirty="0">
                <a:solidFill>
                  <a:srgbClr val="333333"/>
                </a:solidFill>
                <a:effectLst/>
                <a:latin typeface="メイリオ" panose="020B0604030504040204" pitchFamily="50" charset="-128"/>
                <a:ea typeface="メイリオ" panose="020B0604030504040204" pitchFamily="50" charset="-128"/>
              </a:rPr>
              <a:t>Yahoo!</a:t>
            </a:r>
            <a:r>
              <a:rPr lang="ja-JP" altLang="en-US" b="0" i="0" dirty="0">
                <a:solidFill>
                  <a:srgbClr val="333333"/>
                </a:solidFill>
                <a:effectLst/>
                <a:latin typeface="メイリオ" panose="020B0604030504040204" pitchFamily="50" charset="-128"/>
                <a:ea typeface="メイリオ" panose="020B0604030504040204" pitchFamily="50" charset="-128"/>
              </a:rPr>
              <a:t>広告　広告関連サービス　申込フォーム　記入例</a:t>
            </a:r>
          </a:p>
        </p:txBody>
      </p: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9"/>
            <a:ext cx="4608512" cy="365124"/>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lang="en-US" altLang="ja-JP" sz="800" dirty="0">
                <a:solidFill>
                  <a:schemeClr val="tx1">
                    <a:lumMod val="65000"/>
                    <a:lumOff val="35000"/>
                  </a:schemeClr>
                </a:solidFill>
                <a:latin typeface="+mn-lt"/>
                <a:ea typeface="+mn-ea"/>
                <a:cs typeface="メイリオ" panose="020B0604030504040204" pitchFamily="50" charset="-128"/>
              </a:rPr>
              <a:t>Yahoo! JAPAN</a:t>
            </a:r>
            <a:r>
              <a:rPr lang="ja-JP" altLang="en-US" sz="800" dirty="0">
                <a:solidFill>
                  <a:schemeClr val="tx1">
                    <a:lumMod val="65000"/>
                    <a:lumOff val="35000"/>
                  </a:schemeClr>
                </a:solidFill>
                <a:latin typeface="+mn-lt"/>
                <a:ea typeface="+mn-ea"/>
                <a:cs typeface="メイリオ" panose="020B0604030504040204" pitchFamily="50" charset="-128"/>
              </a:rPr>
              <a:t>　トップページインタラクション企画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フッター プレースホルダー 3">
            <a:extLst>
              <a:ext uri="{FF2B5EF4-FFF2-40B4-BE49-F238E27FC236}">
                <a16:creationId xmlns:a16="http://schemas.microsoft.com/office/drawing/2014/main" id="{F692E4A1-5A9F-BD2F-D18B-7BCCAA2EEE69}"/>
              </a:ext>
            </a:extLst>
          </p:cNvPr>
          <p:cNvSpPr txBox="1">
            <a:spLocks/>
          </p:cNvSpPr>
          <p:nvPr/>
        </p:nvSpPr>
        <p:spPr>
          <a:xfrm>
            <a:off x="6816080" y="2968667"/>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
        <p:nvSpPr>
          <p:cNvPr id="32" name="フッター プレースホルダー 3">
            <a:extLst>
              <a:ext uri="{FF2B5EF4-FFF2-40B4-BE49-F238E27FC236}">
                <a16:creationId xmlns:a16="http://schemas.microsoft.com/office/drawing/2014/main" id="{9D080537-3C33-C96E-FE34-113F967C26AF}"/>
              </a:ext>
            </a:extLst>
          </p:cNvPr>
          <p:cNvSpPr txBox="1">
            <a:spLocks/>
          </p:cNvSpPr>
          <p:nvPr/>
        </p:nvSpPr>
        <p:spPr>
          <a:xfrm>
            <a:off x="6816080" y="3304429"/>
            <a:ext cx="9654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287688" y="4149080"/>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59696" y="4941168"/>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77912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FF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FF0000"/>
                </a:solidFill>
              </a:rPr>
              <a:t>予約した誘導用広告の</a:t>
            </a:r>
            <a:r>
              <a:rPr lang="ja-JP" altLang="en-US" sz="800" dirty="0">
                <a:solidFill>
                  <a:srgbClr val="FF0000"/>
                </a:solidFill>
              </a:rPr>
              <a:t>アカウント</a:t>
            </a:r>
            <a:r>
              <a:rPr lang="en-US" altLang="ja-JP" sz="800" dirty="0">
                <a:solidFill>
                  <a:srgbClr val="FF0000"/>
                </a:solidFill>
              </a:rPr>
              <a:t>ID/</a:t>
            </a:r>
            <a:r>
              <a:rPr lang="ja-JP" altLang="ja-JP" sz="800" dirty="0">
                <a:solidFill>
                  <a:srgbClr val="FF0000"/>
                </a:solidFill>
              </a:rPr>
              <a:t>キャンペーン</a:t>
            </a:r>
            <a:r>
              <a:rPr lang="en-US" altLang="ja-JP" sz="800" dirty="0">
                <a:solidFill>
                  <a:srgbClr val="FF0000"/>
                </a:solidFill>
              </a:rPr>
              <a:t>ID/</a:t>
            </a:r>
            <a:r>
              <a:rPr lang="ja-JP" altLang="ja-JP" sz="800" dirty="0">
                <a:solidFill>
                  <a:srgbClr val="FF0000"/>
                </a:solidFill>
              </a:rPr>
              <a:t>金額</a:t>
            </a:r>
            <a:r>
              <a:rPr lang="ja-JP" altLang="en-US" sz="800" dirty="0">
                <a:solidFill>
                  <a:schemeClr val="tx1">
                    <a:lumMod val="65000"/>
                    <a:lumOff val="35000"/>
                  </a:schemeClr>
                </a:solidFill>
              </a:rPr>
              <a:t>の記載をお願いします。</a:t>
            </a:r>
          </a:p>
        </p:txBody>
      </p:sp>
    </p:spTree>
    <p:extLst>
      <p:ext uri="{BB962C8B-B14F-4D97-AF65-F5344CB8AC3E}">
        <p14:creationId xmlns:p14="http://schemas.microsoft.com/office/powerpoint/2010/main" val="4491958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24" name="Text Box 1031"/>
          <p:cNvSpPr txBox="1">
            <a:spLocks noChangeArrowheads="1"/>
          </p:cNvSpPr>
          <p:nvPr/>
        </p:nvSpPr>
        <p:spPr bwMode="auto">
          <a:xfrm>
            <a:off x="1415480" y="944563"/>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a:ln>
                  <a:noFill/>
                </a:ln>
                <a:solidFill>
                  <a:prstClr val="black">
                    <a:lumMod val="65000"/>
                    <a:lumOff val="35000"/>
                  </a:prstClr>
                </a:solidFill>
                <a:effectLst/>
                <a:uLnTx/>
                <a:uFillTx/>
                <a:latin typeface="メイリオ"/>
                <a:ea typeface="メイリオ"/>
                <a:cs typeface="Meiryo" charset="-128"/>
              </a:rPr>
              <a:t> トップページインタラクション企画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a:ln>
                  <a:noFill/>
                </a:ln>
                <a:solidFill>
                  <a:prstClr val="black">
                    <a:lumMod val="65000"/>
                    <a:lumOff val="35000"/>
                  </a:prstClr>
                </a:solidFill>
                <a:effectLst/>
                <a:uLnTx/>
                <a:uFillTx/>
                <a:latin typeface="メイリオ"/>
                <a:ea typeface="メイリオ"/>
                <a:cs typeface="Meiryo" charset="-128"/>
              </a:rPr>
              <a:t> トップページインタラクション企画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a:ln>
                  <a:noFill/>
                </a:ln>
                <a:solidFill>
                  <a:prstClr val="black">
                    <a:lumMod val="65000"/>
                    <a:lumOff val="35000"/>
                  </a:prstClr>
                </a:solidFill>
                <a:effectLst/>
                <a:uLnTx/>
                <a:uFillTx/>
                <a:latin typeface="メイリオ"/>
                <a:ea typeface="メイリオ"/>
                <a:cs typeface="Meiryo" charset="-128"/>
              </a:rPr>
              <a:t> トップページインタラクション企画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4933730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8"/>
          </p:nvPr>
        </p:nvSpPr>
        <p:spPr>
          <a:prstGeom prst="rect">
            <a:avLst/>
          </a:prstGeom>
        </p:spPr>
        <p:txBody>
          <a:bodyPr anchor="ctr">
            <a:normAutofit lnSpcReduction="10000"/>
          </a:bodyPr>
          <a:lstStyle/>
          <a:p>
            <a:r>
              <a:rPr lang="en-US" altLang="ja-JP" dirty="0"/>
              <a:t>03</a:t>
            </a:r>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9"/>
          </p:nvPr>
        </p:nvSpPr>
        <p:spPr>
          <a:prstGeom prst="rect">
            <a:avLst/>
          </a:prstGeom>
        </p:spPr>
        <p:txBody>
          <a:bodyPr anchor="ctr">
            <a:normAutofit/>
          </a:bodyPr>
          <a:lstStyle/>
          <a:p>
            <a:r>
              <a:rPr lang="ja-JP" altLang="en-US" dirty="0"/>
              <a:t>その他・注意事項</a:t>
            </a:r>
          </a:p>
        </p:txBody>
      </p:sp>
      <p:pic>
        <p:nvPicPr>
          <p:cNvPr id="8" name="図プレースホルダー 7" descr="アイコン&#10;&#10;自動的に生成された説明">
            <a:extLst>
              <a:ext uri="{FF2B5EF4-FFF2-40B4-BE49-F238E27FC236}">
                <a16:creationId xmlns:a16="http://schemas.microsoft.com/office/drawing/2014/main" id="{C0EE0938-1573-C5F6-0B01-2741B35AB47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872131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27</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5740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a:t>
            </a: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・入稿規定：もくじ　　</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https://ads-help.yahoo.co.jp/yahooads/guideline/articledetail?lan=ja&amp;aid=1493&amp;o=default</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誘導広告の該当の広告仕様をご確認ください。なお、スマートフォンについては静止画のみ対応可となります</a:t>
            </a:r>
            <a:r>
              <a:rPr lang="ja-JP" altLang="en-US" sz="1200" dirty="0">
                <a:solidFill>
                  <a:srgbClr val="00B050"/>
                </a:solidFill>
                <a:latin typeface="メイリオ" panose="020B0604030504040204" pitchFamily="50" charset="-128"/>
                <a:ea typeface="メイリオ" panose="020B0604030504040204" pitchFamily="50" charset="-128"/>
              </a:rPr>
              <a:t>。</a:t>
            </a:r>
            <a:br>
              <a:rPr lang="en-US" altLang="ja-JP" sz="1200" dirty="0">
                <a:solidFill>
                  <a:srgbClr val="00B050"/>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P22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29076982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28</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29</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a:solidFill>
                  <a:srgbClr val="FF0000"/>
                </a:solidFill>
                <a:latin typeface="メイリオ"/>
                <a:ea typeface="メイリオ"/>
              </a:rPr>
              <a:t>②インタラクションを</a:t>
            </a:r>
            <a:r>
              <a:rPr lang="ja-JP" altLang="en-US" sz="1400" b="1" dirty="0">
                <a:solidFill>
                  <a:srgbClr val="FF0000"/>
                </a:solidFill>
                <a:latin typeface="メイリオ"/>
                <a:ea typeface="メイリオ"/>
              </a:rPr>
              <a:t>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3100146232"/>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インタラクションを</a:t>
                      </a:r>
                      <a:r>
                        <a:rPr kumimoji="1" lang="ja-JP" altLang="en-US" sz="1050" kern="1200" dirty="0">
                          <a:solidFill>
                            <a:schemeClr val="tx1"/>
                          </a:solidFill>
                          <a:latin typeface="+mn-lt"/>
                          <a:ea typeface="+mn-ea"/>
                          <a:cs typeface="+mn-cs"/>
                        </a:rPr>
                        <a:t>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algn="l" fontAlgn="ctr"/>
                      <a:r>
                        <a:rPr kumimoji="1" lang="ja-JP" altLang="en-US" sz="1050" kern="1200" dirty="0">
                          <a:solidFill>
                            <a:schemeClr val="tx1"/>
                          </a:solidFill>
                          <a:latin typeface="+mn-lt"/>
                          <a:ea typeface="+mn-ea"/>
                          <a:cs typeface="+mn-cs"/>
                        </a:rPr>
                        <a:t>ヤフー営業が社内にて入稿前審査を実施し承認がおりたラフ案</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a:solidFill>
                            <a:schemeClr val="tx1"/>
                          </a:solidFill>
                          <a:latin typeface="+mj-lt"/>
                          <a:ea typeface="+mn-ea"/>
                          <a:cs typeface="+mn-cs"/>
                        </a:rPr>
                        <a:t>トップページインタラクションで</a:t>
                      </a:r>
                      <a:r>
                        <a:rPr kumimoji="1" lang="ja-JP" altLang="en-US" sz="1050" kern="1200" dirty="0">
                          <a:solidFill>
                            <a:schemeClr val="tx1"/>
                          </a:solidFill>
                          <a:latin typeface="+mj-lt"/>
                          <a:ea typeface="+mn-ea"/>
                          <a:cs typeface="+mn-cs"/>
                        </a:rPr>
                        <a:t>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34183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8"/>
          </p:nvPr>
        </p:nvSpPr>
        <p:spPr>
          <a:prstGeom prst="rect">
            <a:avLst/>
          </a:prstGeom>
        </p:spPr>
        <p:txBody>
          <a:bodyPr anchor="ctr">
            <a:normAutofit lnSpcReduction="10000"/>
          </a:bodyPr>
          <a:lstStyle/>
          <a:p>
            <a:r>
              <a:rPr lang="en-US" altLang="ja-JP" dirty="0"/>
              <a:t>01</a:t>
            </a:r>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9"/>
          </p:nvPr>
        </p:nvSpPr>
        <p:spPr>
          <a:prstGeom prst="rect">
            <a:avLst/>
          </a:prstGeom>
        </p:spPr>
        <p:txBody>
          <a:bodyPr anchor="ctr">
            <a:normAutofit/>
          </a:bodyPr>
          <a:lstStyle/>
          <a:p>
            <a:r>
              <a:rPr lang="ja-JP" altLang="en-US" dirty="0"/>
              <a:t>概要</a:t>
            </a:r>
          </a:p>
        </p:txBody>
      </p:sp>
      <p:pic>
        <p:nvPicPr>
          <p:cNvPr id="11" name="図プレースホルダー 10" descr="アイコン&#10;&#10;自動的に生成された説明">
            <a:extLst>
              <a:ext uri="{FF2B5EF4-FFF2-40B4-BE49-F238E27FC236}">
                <a16:creationId xmlns:a16="http://schemas.microsoft.com/office/drawing/2014/main" id="{015FACF8-8360-ED9C-5909-E91107D7295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8399628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30</a:t>
            </a:fld>
            <a:endParaRPr lang="ja-JP" altLang="en-US"/>
          </a:p>
        </p:txBody>
      </p:sp>
      <p:sp>
        <p:nvSpPr>
          <p:cNvPr id="4" name="Rectangle 46"/>
          <p:cNvSpPr>
            <a:spLocks noChangeArrowheads="1"/>
          </p:cNvSpPr>
          <p:nvPr/>
        </p:nvSpPr>
        <p:spPr bwMode="auto">
          <a:xfrm>
            <a:off x="1381050" y="1237445"/>
            <a:ext cx="939547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lvl="0" eaLnBrk="1" hangingPunct="1">
              <a:spcBef>
                <a:spcPct val="0"/>
              </a:spcBef>
              <a:buNone/>
              <a:defRPr/>
            </a:pPr>
            <a:r>
              <a:rPr lang="ja-JP" altLang="en-US" sz="1200" kern="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31</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862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459FFFF-A80D-AD49-4C07-24D361C06176}"/>
              </a:ext>
            </a:extLst>
          </p:cNvPr>
          <p:cNvSpPr>
            <a:spLocks noGrp="1"/>
          </p:cNvSpPr>
          <p:nvPr>
            <p:ph type="body" sz="quarter" idx="12"/>
          </p:nvPr>
        </p:nvSpPr>
        <p:spPr>
          <a:xfrm>
            <a:off x="983432" y="1196752"/>
            <a:ext cx="10945216" cy="5256584"/>
          </a:xfrm>
        </p:spPr>
        <p:txBody>
          <a:bodyPr vert="horz" lIns="91440" tIns="45720" rIns="91440" bIns="45720" rtlCol="0" anchor="t">
            <a:normAutofit/>
          </a:bodyPr>
          <a:lstStyle/>
          <a:p>
            <a:r>
              <a:rPr kumimoji="1" lang="ja-JP" altLang="en-US" dirty="0"/>
              <a:t>・</a:t>
            </a:r>
            <a:r>
              <a:rPr lang="ja-JP" altLang="en-US" u="sng" dirty="0">
                <a:solidFill>
                  <a:schemeClr val="tx1">
                    <a:lumMod val="65000"/>
                    <a:lumOff val="35000"/>
                  </a:schemeClr>
                </a:solidFill>
                <a:latin typeface="メイリオ"/>
                <a:ea typeface="メイリオ"/>
              </a:rPr>
              <a:t>レポート項目「アンケート」</a:t>
            </a:r>
            <a:endParaRPr lang="en-US" altLang="ja-JP" u="sng"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変更前）任意にて実施</a:t>
            </a:r>
            <a:endParaRPr lang="en-US" altLang="ja-JP" sz="1800"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変更後）実施</a:t>
            </a:r>
            <a:endParaRPr lang="en-US" altLang="ja-JP" sz="1800"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a:t>
            </a:r>
            <a:r>
              <a:rPr kumimoji="1" lang="ja-JP" altLang="ja-JP" sz="1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a:t>
            </a:r>
            <a:r>
              <a:rPr kumimoji="1" lang="ja-JP" altLang="en-US" sz="1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a:t>
            </a:r>
            <a:r>
              <a:rPr lang="ja-JP" altLang="en-US" sz="1800" dirty="0">
                <a:solidFill>
                  <a:schemeClr val="tx1">
                    <a:lumMod val="65000"/>
                    <a:lumOff val="35000"/>
                  </a:schemeClr>
                </a:solidFill>
                <a:latin typeface="メイリオ"/>
                <a:ea typeface="メイリオ"/>
              </a:rPr>
              <a:t>備考欄にアンケート有無の記載が必須でしたが、不要となります。</a:t>
            </a:r>
            <a:endParaRPr lang="en-US" altLang="ja-JP" sz="1800" dirty="0">
              <a:solidFill>
                <a:schemeClr val="tx1">
                  <a:lumMod val="65000"/>
                  <a:lumOff val="35000"/>
                </a:schemeClr>
              </a:solidFill>
              <a:latin typeface="メイリオ"/>
              <a:ea typeface="メイリオ"/>
            </a:endParaRPr>
          </a:p>
          <a:p>
            <a:endParaRPr lang="en-US" altLang="ja-JP" dirty="0">
              <a:solidFill>
                <a:schemeClr val="tx1">
                  <a:lumMod val="65000"/>
                  <a:lumOff val="35000"/>
                </a:schemeClr>
              </a:solidFill>
              <a:latin typeface="メイリオ"/>
              <a:ea typeface="メイリオ"/>
            </a:endParaRPr>
          </a:p>
          <a:p>
            <a:r>
              <a:rPr lang="ja-JP" altLang="en-US" dirty="0">
                <a:solidFill>
                  <a:schemeClr val="tx1">
                    <a:lumMod val="65000"/>
                    <a:lumOff val="35000"/>
                  </a:schemeClr>
                </a:solidFill>
                <a:latin typeface="メイリオ"/>
                <a:ea typeface="メイリオ"/>
              </a:rPr>
              <a:t>・</a:t>
            </a:r>
            <a:r>
              <a:rPr lang="ja-JP" altLang="en-US" u="sng" dirty="0">
                <a:solidFill>
                  <a:schemeClr val="tx1">
                    <a:lumMod val="65000"/>
                    <a:lumOff val="35000"/>
                  </a:schemeClr>
                </a:solidFill>
                <a:latin typeface="メイリオ"/>
                <a:ea typeface="メイリオ"/>
              </a:rPr>
              <a:t>掲載期間</a:t>
            </a:r>
            <a:endParaRPr lang="en-US" altLang="ja-JP" u="sng"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変更前）誘導用広告の掲載期間に準ずる、かつ最大</a:t>
            </a:r>
            <a:r>
              <a:rPr lang="en-US" altLang="ja-JP" sz="1800" dirty="0">
                <a:solidFill>
                  <a:schemeClr val="tx1">
                    <a:lumMod val="65000"/>
                    <a:lumOff val="35000"/>
                  </a:schemeClr>
                </a:solidFill>
                <a:latin typeface="メイリオ"/>
                <a:ea typeface="メイリオ"/>
              </a:rPr>
              <a:t>2</a:t>
            </a:r>
            <a:r>
              <a:rPr lang="ja-JP" altLang="en-US" sz="1800" dirty="0">
                <a:solidFill>
                  <a:schemeClr val="tx1">
                    <a:lumMod val="65000"/>
                    <a:lumOff val="35000"/>
                  </a:schemeClr>
                </a:solidFill>
                <a:latin typeface="メイリオ"/>
                <a:ea typeface="メイリオ"/>
              </a:rPr>
              <a:t>週間</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平日開始</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 </a:t>
            </a:r>
            <a:endParaRPr lang="en-US" altLang="ja-JP" sz="1800"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変更後）誘導用広告の掲載期間に準ずる、最大</a:t>
            </a:r>
            <a:r>
              <a:rPr lang="en-US" altLang="ja-JP" sz="1800" dirty="0">
                <a:solidFill>
                  <a:schemeClr val="tx1">
                    <a:lumMod val="65000"/>
                    <a:lumOff val="35000"/>
                  </a:schemeClr>
                </a:solidFill>
                <a:latin typeface="メイリオ"/>
                <a:ea typeface="メイリオ"/>
              </a:rPr>
              <a:t>2</a:t>
            </a:r>
            <a:r>
              <a:rPr lang="ja-JP" altLang="en-US" sz="1800" dirty="0">
                <a:solidFill>
                  <a:schemeClr val="tx1">
                    <a:lumMod val="65000"/>
                    <a:lumOff val="35000"/>
                  </a:schemeClr>
                </a:solidFill>
                <a:latin typeface="メイリオ"/>
                <a:ea typeface="メイリオ"/>
              </a:rPr>
              <a:t>週間までを推奨</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平日開始</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 </a:t>
            </a:r>
            <a:endParaRPr lang="en-US" altLang="ja-JP" sz="1800" dirty="0">
              <a:solidFill>
                <a:schemeClr val="tx1">
                  <a:lumMod val="65000"/>
                  <a:lumOff val="35000"/>
                </a:schemeClr>
              </a:solidFill>
              <a:latin typeface="メイリオ"/>
              <a:ea typeface="メイリオ"/>
            </a:endParaRPr>
          </a:p>
          <a:p>
            <a:endParaRPr lang="en-US" altLang="ja-JP" dirty="0"/>
          </a:p>
        </p:txBody>
      </p:sp>
      <p:sp>
        <p:nvSpPr>
          <p:cNvPr id="3" name="テキスト プレースホルダー 2">
            <a:extLst>
              <a:ext uri="{FF2B5EF4-FFF2-40B4-BE49-F238E27FC236}">
                <a16:creationId xmlns:a16="http://schemas.microsoft.com/office/drawing/2014/main" id="{14F760CC-C524-C1D9-1582-734B283DB5F0}"/>
              </a:ext>
            </a:extLst>
          </p:cNvPr>
          <p:cNvSpPr>
            <a:spLocks noGrp="1"/>
          </p:cNvSpPr>
          <p:nvPr>
            <p:ph type="body" sz="quarter" idx="11"/>
          </p:nvPr>
        </p:nvSpPr>
        <p:spPr>
          <a:xfrm>
            <a:off x="334962" y="130175"/>
            <a:ext cx="10585175" cy="814388"/>
          </a:xfrm>
        </p:spPr>
        <p:txBody>
          <a:bodyPr>
            <a:normAutofit/>
          </a:bodyPr>
          <a:lstStyle/>
          <a:p>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トップページ</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インタラクション</a:t>
            </a: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dirty="0"/>
          </a:p>
        </p:txBody>
      </p:sp>
      <p:sp>
        <p:nvSpPr>
          <p:cNvPr id="5" name="スライド番号プレースホルダー 4">
            <a:extLst>
              <a:ext uri="{FF2B5EF4-FFF2-40B4-BE49-F238E27FC236}">
                <a16:creationId xmlns:a16="http://schemas.microsoft.com/office/drawing/2014/main" id="{16E2BAFE-D3DF-8B2F-73E9-A4E2C11AC933}"/>
              </a:ext>
            </a:extLst>
          </p:cNvPr>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7" name="テキスト ボックス 6">
            <a:extLst>
              <a:ext uri="{FF2B5EF4-FFF2-40B4-BE49-F238E27FC236}">
                <a16:creationId xmlns:a16="http://schemas.microsoft.com/office/drawing/2014/main" id="{DE4D348D-9035-F0E6-65E3-86A4B7B6F5CE}"/>
              </a:ext>
            </a:extLst>
          </p:cNvPr>
          <p:cNvSpPr txBox="1"/>
          <p:nvPr/>
        </p:nvSpPr>
        <p:spPr>
          <a:xfrm>
            <a:off x="7032104" y="697884"/>
            <a:ext cx="4007828" cy="230832"/>
          </a:xfrm>
          <a:prstGeom prst="rect">
            <a:avLst/>
          </a:prstGeom>
          <a:noFill/>
        </p:spPr>
        <p:txBody>
          <a:bodyPr wrap="none" lIns="91440" tIns="45720" rIns="91440" bIns="45720" rtlCol="0" anchor="t">
            <a:spAutoFit/>
          </a:bodyPr>
          <a:lstStyle/>
          <a:p>
            <a:r>
              <a:rPr lang="en-US" altLang="ja-JP" sz="900" dirty="0"/>
              <a:t>※</a:t>
            </a:r>
            <a:r>
              <a:rPr lang="ja-JP" altLang="en-US" sz="900" dirty="0"/>
              <a:t>トップページインタラクション企画（</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sz="900" dirty="0"/>
              <a:t>）からの変更点</a:t>
            </a:r>
            <a:endParaRPr kumimoji="1" lang="ja-JP" altLang="en-US" sz="900" dirty="0"/>
          </a:p>
        </p:txBody>
      </p:sp>
    </p:spTree>
    <p:extLst>
      <p:ext uri="{BB962C8B-B14F-4D97-AF65-F5344CB8AC3E}">
        <p14:creationId xmlns:p14="http://schemas.microsoft.com/office/powerpoint/2010/main" val="7032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プレースホルダー 3" descr="アイコン&#10;&#10;自動的に生成された説明">
            <a:extLst>
              <a:ext uri="{FF2B5EF4-FFF2-40B4-BE49-F238E27FC236}">
                <a16:creationId xmlns:a16="http://schemas.microsoft.com/office/drawing/2014/main" id="{844C74B9-12EB-3EC6-3C7C-6739A5067B04}"/>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8"/>
          </p:nvPr>
        </p:nvSpPr>
        <p:spPr>
          <a:prstGeom prst="rect">
            <a:avLst/>
          </a:prstGeom>
        </p:spPr>
        <p:txBody>
          <a:bodyPr anchor="ctr">
            <a:normAutofit lnSpcReduction="10000"/>
          </a:bodyPr>
          <a:lstStyle/>
          <a:p>
            <a:r>
              <a:rPr lang="en-US" altLang="ja-JP" dirty="0"/>
              <a:t>02</a:t>
            </a:r>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9"/>
          </p:nvPr>
        </p:nvSpPr>
        <p:spPr>
          <a:prstGeom prst="rect">
            <a:avLst/>
          </a:prstGeom>
        </p:spPr>
        <p:txBody>
          <a:bodyPr anchor="ctr">
            <a:normAutofit/>
          </a:bodyPr>
          <a:lstStyle/>
          <a:p>
            <a:r>
              <a:rPr lang="ja-JP" altLang="en-US" dirty="0"/>
              <a:t>商品スペック</a:t>
            </a:r>
          </a:p>
        </p:txBody>
      </p:sp>
    </p:spTree>
    <p:extLst>
      <p:ext uri="{BB962C8B-B14F-4D97-AF65-F5344CB8AC3E}">
        <p14:creationId xmlns:p14="http://schemas.microsoft.com/office/powerpoint/2010/main" val="1579639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角丸四角形 15">
            <a:extLst>
              <a:ext uri="{FF2B5EF4-FFF2-40B4-BE49-F238E27FC236}">
                <a16:creationId xmlns:a16="http://schemas.microsoft.com/office/drawing/2014/main" id="{35E92A08-EC50-8956-0824-CC77DD5C90C1}"/>
              </a:ext>
            </a:extLst>
          </p:cNvPr>
          <p:cNvSpPr/>
          <p:nvPr/>
        </p:nvSpPr>
        <p:spPr>
          <a:xfrm>
            <a:off x="1847191" y="2780928"/>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en" altLang="ja-JP" sz="1500" dirty="0">
                <a:solidFill>
                  <a:schemeClr val="tx1">
                    <a:lumMod val="75000"/>
                    <a:lumOff val="25000"/>
                  </a:schemeClr>
                </a:solidFill>
                <a:latin typeface="Meiryo" panose="020B0604030504040204" pitchFamily="34" charset="-128"/>
                <a:ea typeface="Meiryo" panose="020B0604030504040204" pitchFamily="34" charset="-128"/>
              </a:rPr>
              <a:t>Yahoo! JAPAN </a:t>
            </a: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トップページのデザインからモーダルが出現するようなインタラクションがあり、そのモーダル風デザイン上で様々なインタラクション施策をたのしむことができます。</a:t>
            </a:r>
            <a:endParaRPr kumimoji="1" lang="ja-JP" altLang="en-US" sz="15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26" name="正方形/長方形 25">
            <a:extLst>
              <a:ext uri="{FF2B5EF4-FFF2-40B4-BE49-F238E27FC236}">
                <a16:creationId xmlns:a16="http://schemas.microsoft.com/office/drawing/2014/main" id="{42880F2E-893B-5B21-C480-F53DA4956DCC}"/>
              </a:ext>
            </a:extLst>
          </p:cNvPr>
          <p:cNvSpPr/>
          <p:nvPr/>
        </p:nvSpPr>
        <p:spPr>
          <a:xfrm>
            <a:off x="2135560" y="2106133"/>
            <a:ext cx="3852000" cy="216000"/>
          </a:xfrm>
          <a:prstGeom prst="rect">
            <a:avLst/>
          </a:prstGeom>
          <a:solidFill>
            <a:srgbClr val="FFFF00">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p:cNvSpPr txBox="1"/>
          <p:nvPr/>
        </p:nvSpPr>
        <p:spPr>
          <a:xfrm>
            <a:off x="1847191" y="944563"/>
            <a:ext cx="8891615" cy="1431161"/>
          </a:xfrm>
          <a:prstGeom prst="rect">
            <a:avLst/>
          </a:prstGeom>
          <a:noFill/>
        </p:spPr>
        <p:txBody>
          <a:bodyPr wrap="square" lIns="0" rIns="0"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Yahoo! JAPAN</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トップページのインターフェイスをベース</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に、</a:t>
            </a:r>
            <a:endPar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クライアント</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様用に</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独自の</a:t>
            </a:r>
            <a:r>
              <a:rPr kumimoji="0" lang="ja-JP" altLang="en-US" kern="0">
                <a:solidFill>
                  <a:schemeClr val="tx1">
                    <a:lumMod val="75000"/>
                    <a:lumOff val="25000"/>
                  </a:schemeClr>
                </a:solidFill>
                <a:latin typeface="Meiryo" panose="020B0604030504040204" pitchFamily="34" charset="-128"/>
                <a:ea typeface="Meiryo" panose="020B0604030504040204" pitchFamily="34" charset="-128"/>
              </a:rPr>
              <a:t>インタラクション</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、制作・ホスティングいたします。</a:t>
            </a:r>
            <a:endPar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2400" b="1"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インパクト重視</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a:t>
            </a:r>
            <a:r>
              <a:rPr kumimoji="0" lang="ja-JP" altLang="en-US" sz="2400" b="1"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話題性喚起</a:t>
            </a:r>
            <a:r>
              <a:rPr kumimoji="0" lang="en-US" altLang="ja-JP" sz="2400" b="1"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 </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目的としたプロモーションに最適です。</a:t>
            </a:r>
            <a:endPar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endParaRPr>
          </a:p>
        </p:txBody>
      </p:sp>
      <p:sp>
        <p:nvSpPr>
          <p:cNvPr id="7" name="テキスト プレースホルダー 2">
            <a:extLst>
              <a:ext uri="{FF2B5EF4-FFF2-40B4-BE49-F238E27FC236}">
                <a16:creationId xmlns:a16="http://schemas.microsoft.com/office/drawing/2014/main" id="{06177319-6CED-AE8C-55D8-5F6823CA40B5}"/>
              </a:ext>
            </a:extLst>
          </p:cNvPr>
          <p:cNvSpPr>
            <a:spLocks noGrp="1"/>
          </p:cNvSpPr>
          <p:nvPr>
            <p:ph type="body" sz="quarter" idx="11"/>
          </p:nvPr>
        </p:nvSpPr>
        <p:spPr>
          <a:xfrm>
            <a:off x="484177" y="130175"/>
            <a:ext cx="9759950" cy="814388"/>
          </a:xfrm>
        </p:spPr>
        <p:txBody>
          <a:bodyPr lIns="0"/>
          <a:lstStyle/>
          <a:p>
            <a:r>
              <a:rPr lang="ja-JP" altLang="en-US"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商品概要</a:t>
            </a:r>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b="1" dirty="0">
                <a:solidFill>
                  <a:srgbClr val="C9002C"/>
                </a:solidFill>
                <a:latin typeface="Meiryo"/>
                <a:ea typeface="Meiryo"/>
              </a:rPr>
              <a:t>– </a:t>
            </a:r>
            <a:r>
              <a:rPr lang="ja-JP" altLang="en-US" sz="2000" b="1">
                <a:solidFill>
                  <a:srgbClr val="C9002C"/>
                </a:solidFill>
                <a:latin typeface="Meiryo"/>
                <a:ea typeface="Meiryo"/>
              </a:rPr>
              <a:t>共通</a:t>
            </a:r>
            <a:r>
              <a:rPr lang="en-US" altLang="ja-JP" sz="2000" b="1" dirty="0">
                <a:solidFill>
                  <a:srgbClr val="C9002C"/>
                </a:solidFill>
                <a:latin typeface="Meiryo"/>
                <a:ea typeface="Meiryo"/>
              </a:rPr>
              <a:t> –</a:t>
            </a:r>
            <a:endParaRPr lang="ja-JP" altLang="en-US" sz="2000" b="1">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D44776F7-FDF2-D566-B71B-F5872D10BEDB}"/>
              </a:ext>
            </a:extLst>
          </p:cNvPr>
          <p:cNvGrpSpPr>
            <a:grpSpLocks noChangeAspect="1"/>
          </p:cNvGrpSpPr>
          <p:nvPr/>
        </p:nvGrpSpPr>
        <p:grpSpPr>
          <a:xfrm>
            <a:off x="6060032" y="4600224"/>
            <a:ext cx="324000" cy="178785"/>
            <a:chOff x="5270129" y="3256673"/>
            <a:chExt cx="396700" cy="218901"/>
          </a:xfrm>
        </p:grpSpPr>
        <p:sp>
          <p:nvSpPr>
            <p:cNvPr id="18" name="直角三角形 17">
              <a:extLst>
                <a:ext uri="{FF2B5EF4-FFF2-40B4-BE49-F238E27FC236}">
                  <a16:creationId xmlns:a16="http://schemas.microsoft.com/office/drawing/2014/main" id="{CA6E419C-E150-0920-9BA4-73DB312D1F76}"/>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直角三角形 18">
              <a:extLst>
                <a:ext uri="{FF2B5EF4-FFF2-40B4-BE49-F238E27FC236}">
                  <a16:creationId xmlns:a16="http://schemas.microsoft.com/office/drawing/2014/main" id="{8038FE3E-C99D-4244-96FA-7C0D0C3073E0}"/>
                </a:ext>
              </a:extLst>
            </p:cNvPr>
            <p:cNvSpPr/>
            <p:nvPr/>
          </p:nvSpPr>
          <p:spPr>
            <a:xfrm rot="13500000">
              <a:off x="5270129" y="3256673"/>
              <a:ext cx="218901" cy="218901"/>
            </a:xfrm>
            <a:prstGeom prst="rtTriangle">
              <a:avLst/>
            </a:prstGeom>
            <a:solidFill>
              <a:srgbClr val="D8607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2" name="片側の 2 つの角を丸めた四角形 21">
            <a:extLst>
              <a:ext uri="{FF2B5EF4-FFF2-40B4-BE49-F238E27FC236}">
                <a16:creationId xmlns:a16="http://schemas.microsoft.com/office/drawing/2014/main" id="{4B263709-2BFD-60B9-C3D3-25B02728085B}"/>
              </a:ext>
            </a:extLst>
          </p:cNvPr>
          <p:cNvSpPr/>
          <p:nvPr/>
        </p:nvSpPr>
        <p:spPr>
          <a:xfrm>
            <a:off x="1666163" y="2979706"/>
            <a:ext cx="3927032" cy="814387"/>
          </a:xfrm>
          <a:prstGeom prst="round2SameRect">
            <a:avLst>
              <a:gd name="adj1" fmla="val 0"/>
              <a:gd name="adj2" fmla="val 0"/>
            </a:avLst>
          </a:prstGeom>
          <a:solidFill>
            <a:schemeClr val="bg1"/>
          </a:solidFill>
          <a:ln w="12700" cap="flat" cmpd="sng" algn="ctr">
            <a:solidFill>
              <a:srgbClr val="C9002C"/>
            </a:solidFill>
            <a:prstDash val="solid"/>
          </a:ln>
          <a:effectLst>
            <a:outerShdw dist="38100" dir="1800000" algn="tl" rotWithShape="0">
              <a:srgbClr val="C9002C"/>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C00000"/>
                </a:solidFill>
                <a:latin typeface="メイリオ"/>
                <a:ea typeface="メイリオ"/>
              </a:rPr>
              <a:t>インタラクション</a:t>
            </a:r>
            <a:endParaRPr kumimoji="0" lang="en-US" altLang="ja-JP" b="1" i="0" u="none" strike="noStrike" kern="0" cap="none" spc="300" normalizeH="0" baseline="0" noProof="0" dirty="0">
              <a:ln>
                <a:noFill/>
              </a:ln>
              <a:solidFill>
                <a:srgbClr val="C00000"/>
              </a:solidFill>
              <a:effectLst/>
              <a:uLnTx/>
              <a:uFillTx/>
              <a:latin typeface="メイリオ"/>
              <a:ea typeface="メイリオ"/>
              <a:cs typeface="+mn-cs"/>
            </a:endParaRPr>
          </a:p>
        </p:txBody>
      </p:sp>
      <p:sp>
        <p:nvSpPr>
          <p:cNvPr id="35" name="直角三角形 34">
            <a:extLst>
              <a:ext uri="{FF2B5EF4-FFF2-40B4-BE49-F238E27FC236}">
                <a16:creationId xmlns:a16="http://schemas.microsoft.com/office/drawing/2014/main" id="{B6456020-83F8-3966-5506-C0D288C82153}"/>
              </a:ext>
            </a:extLst>
          </p:cNvPr>
          <p:cNvSpPr/>
          <p:nvPr/>
        </p:nvSpPr>
        <p:spPr>
          <a:xfrm rot="10800000">
            <a:off x="1668185" y="3794093"/>
            <a:ext cx="182234" cy="165120"/>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角丸四角形 35">
            <a:extLst>
              <a:ext uri="{FF2B5EF4-FFF2-40B4-BE49-F238E27FC236}">
                <a16:creationId xmlns:a16="http://schemas.microsoft.com/office/drawing/2014/main" id="{354A6965-6427-ED3E-52CA-27A036070848}"/>
              </a:ext>
            </a:extLst>
          </p:cNvPr>
          <p:cNvSpPr/>
          <p:nvPr/>
        </p:nvSpPr>
        <p:spPr>
          <a:xfrm>
            <a:off x="6566148" y="2780928"/>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次のいずれかに遷移します。</a:t>
            </a:r>
          </a:p>
          <a:p>
            <a:pPr marL="216000" indent="-457200" algn="just">
              <a:lnSpc>
                <a:spcPct val="130000"/>
              </a:lnSpc>
            </a:pP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・クライアントサイトへ自動遷移</a:t>
            </a:r>
          </a:p>
          <a:p>
            <a:pPr marL="216000" indent="-457200" algn="just">
              <a:lnSpc>
                <a:spcPct val="130000"/>
              </a:lnSpc>
            </a:pP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a:t>
            </a:r>
            <a:r>
              <a:rPr kumimoji="1" lang="en" altLang="ja-JP" sz="1500" dirty="0">
                <a:solidFill>
                  <a:schemeClr val="tx1">
                    <a:lumMod val="75000"/>
                    <a:lumOff val="25000"/>
                  </a:schemeClr>
                </a:solidFill>
                <a:latin typeface="Meiryo" panose="020B0604030504040204" pitchFamily="34" charset="-128"/>
                <a:ea typeface="Meiryo" panose="020B0604030504040204" pitchFamily="34" charset="-128"/>
              </a:rPr>
              <a:t>Yahoo! JAPAN</a:t>
            </a: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が作成したランディングページへ自動遷移</a:t>
            </a:r>
            <a:endParaRPr kumimoji="1" lang="ja-JP" altLang="en-US" sz="15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38" name="片側の 2 つの角を丸めた四角形 37">
            <a:extLst>
              <a:ext uri="{FF2B5EF4-FFF2-40B4-BE49-F238E27FC236}">
                <a16:creationId xmlns:a16="http://schemas.microsoft.com/office/drawing/2014/main" id="{D358CAC2-3D1F-4232-DEB5-AC6BF2DC2D48}"/>
              </a:ext>
            </a:extLst>
          </p:cNvPr>
          <p:cNvSpPr/>
          <p:nvPr/>
        </p:nvSpPr>
        <p:spPr>
          <a:xfrm>
            <a:off x="6385120" y="2979706"/>
            <a:ext cx="3927032" cy="814387"/>
          </a:xfrm>
          <a:prstGeom prst="round2SameRect">
            <a:avLst>
              <a:gd name="adj1" fmla="val 0"/>
              <a:gd name="adj2" fmla="val 0"/>
            </a:avLst>
          </a:prstGeom>
          <a:solidFill>
            <a:srgbClr val="C9002C"/>
          </a:solidFill>
          <a:ln w="12700" cap="flat" cmpd="sng" algn="ctr">
            <a:solidFill>
              <a:srgbClr val="C9002C"/>
            </a:solidFill>
            <a:prstDash val="solid"/>
          </a:ln>
          <a:effectLst>
            <a:outerShdw dist="38100" dir="1800000" algn="tl" rotWithShape="0">
              <a:schemeClr val="accent6">
                <a:lumMod val="75000"/>
              </a:schemeClr>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メイリオ"/>
                <a:ea typeface="メイリオ"/>
              </a:rPr>
              <a:t>インタラクション後</a:t>
            </a:r>
            <a:endParaRPr kumimoji="0" lang="en-US" altLang="ja-JP" b="1" i="0" u="none" strike="noStrike" kern="0" cap="none" spc="300" normalizeH="0" baseline="0" noProof="0" dirty="0">
              <a:ln>
                <a:noFill/>
              </a:ln>
              <a:solidFill>
                <a:srgbClr val="FFFFFF"/>
              </a:solidFill>
              <a:effectLst/>
              <a:uLnTx/>
              <a:uFillTx/>
              <a:latin typeface="メイリオ"/>
              <a:ea typeface="メイリオ"/>
              <a:cs typeface="+mn-cs"/>
            </a:endParaRPr>
          </a:p>
        </p:txBody>
      </p:sp>
      <p:sp>
        <p:nvSpPr>
          <p:cNvPr id="40" name="直角三角形 39">
            <a:extLst>
              <a:ext uri="{FF2B5EF4-FFF2-40B4-BE49-F238E27FC236}">
                <a16:creationId xmlns:a16="http://schemas.microsoft.com/office/drawing/2014/main" id="{5F87EE70-63D4-6A5F-E066-9AE026A3D5F9}"/>
              </a:ext>
            </a:extLst>
          </p:cNvPr>
          <p:cNvSpPr/>
          <p:nvPr/>
        </p:nvSpPr>
        <p:spPr>
          <a:xfrm rot="10800000">
            <a:off x="6383914" y="3794093"/>
            <a:ext cx="182234" cy="165120"/>
          </a:xfrm>
          <a:prstGeom prst="rtTriangle">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9" name="図 28">
            <a:extLst>
              <a:ext uri="{FF2B5EF4-FFF2-40B4-BE49-F238E27FC236}">
                <a16:creationId xmlns:a16="http://schemas.microsoft.com/office/drawing/2014/main" id="{613A92B9-87DD-E9C3-A326-EE2E6506AAF7}"/>
              </a:ext>
            </a:extLst>
          </p:cNvPr>
          <p:cNvPicPr>
            <a:picLocks noChangeAspect="1"/>
          </p:cNvPicPr>
          <p:nvPr/>
        </p:nvPicPr>
        <p:blipFill>
          <a:blip r:embed="rId2"/>
          <a:stretch>
            <a:fillRect/>
          </a:stretch>
        </p:blipFill>
        <p:spPr>
          <a:xfrm>
            <a:off x="9462233" y="3141023"/>
            <a:ext cx="666215" cy="544776"/>
          </a:xfrm>
          <a:prstGeom prst="rect">
            <a:avLst/>
          </a:prstGeom>
        </p:spPr>
      </p:pic>
      <p:pic>
        <p:nvPicPr>
          <p:cNvPr id="2" name="図 1">
            <a:extLst>
              <a:ext uri="{FF2B5EF4-FFF2-40B4-BE49-F238E27FC236}">
                <a16:creationId xmlns:a16="http://schemas.microsoft.com/office/drawing/2014/main" id="{23CF4FF6-444D-096C-89C8-5EEF541C63BA}"/>
              </a:ext>
            </a:extLst>
          </p:cNvPr>
          <p:cNvPicPr>
            <a:picLocks noChangeAspect="1"/>
          </p:cNvPicPr>
          <p:nvPr/>
        </p:nvPicPr>
        <p:blipFill>
          <a:blip r:embed="rId3"/>
          <a:stretch>
            <a:fillRect/>
          </a:stretch>
        </p:blipFill>
        <p:spPr>
          <a:xfrm>
            <a:off x="4878889" y="3132231"/>
            <a:ext cx="536547" cy="536547"/>
          </a:xfrm>
          <a:prstGeom prst="rect">
            <a:avLst/>
          </a:prstGeom>
        </p:spPr>
      </p:pic>
    </p:spTree>
    <p:extLst>
      <p:ext uri="{BB962C8B-B14F-4D97-AF65-F5344CB8AC3E}">
        <p14:creationId xmlns:p14="http://schemas.microsoft.com/office/powerpoint/2010/main" val="2653279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片側の 2 つの角を丸めた四角形 18">
            <a:extLst>
              <a:ext uri="{FF2B5EF4-FFF2-40B4-BE49-F238E27FC236}">
                <a16:creationId xmlns:a16="http://schemas.microsoft.com/office/drawing/2014/main" id="{7730F879-5020-140C-D2B9-124A62E3868B}"/>
              </a:ext>
            </a:extLst>
          </p:cNvPr>
          <p:cNvSpPr/>
          <p:nvPr/>
        </p:nvSpPr>
        <p:spPr>
          <a:xfrm>
            <a:off x="8376522" y="1680628"/>
            <a:ext cx="3384000" cy="4700700"/>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片側の 2 つの角を丸めた四角形 20">
            <a:extLst>
              <a:ext uri="{FF2B5EF4-FFF2-40B4-BE49-F238E27FC236}">
                <a16:creationId xmlns:a16="http://schemas.microsoft.com/office/drawing/2014/main" id="{777D4185-6658-EDCA-0BF7-35F345A28B2F}"/>
              </a:ext>
            </a:extLst>
          </p:cNvPr>
          <p:cNvSpPr/>
          <p:nvPr/>
        </p:nvSpPr>
        <p:spPr>
          <a:xfrm>
            <a:off x="8379456" y="1680628"/>
            <a:ext cx="3384000" cy="576000"/>
          </a:xfrm>
          <a:prstGeom prst="round2SameRect">
            <a:avLst>
              <a:gd name="adj1" fmla="val 20664"/>
              <a:gd name="adj2" fmla="val 0"/>
            </a:avLst>
          </a:prstGeom>
          <a:solidFill>
            <a:srgbClr val="C9002C"/>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ランディングページ</a:t>
            </a:r>
          </a:p>
        </p:txBody>
      </p:sp>
      <p:sp>
        <p:nvSpPr>
          <p:cNvPr id="6" name="片側の 2 つの角を丸めた四角形 5">
            <a:extLst>
              <a:ext uri="{FF2B5EF4-FFF2-40B4-BE49-F238E27FC236}">
                <a16:creationId xmlns:a16="http://schemas.microsoft.com/office/drawing/2014/main" id="{C227114B-8FCE-129A-9C83-F9FF16DE7052}"/>
              </a:ext>
            </a:extLst>
          </p:cNvPr>
          <p:cNvSpPr/>
          <p:nvPr/>
        </p:nvSpPr>
        <p:spPr>
          <a:xfrm>
            <a:off x="4427949" y="1680628"/>
            <a:ext cx="3384000" cy="4700700"/>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片側の 2 つの角を丸めた四角形 8">
            <a:extLst>
              <a:ext uri="{FF2B5EF4-FFF2-40B4-BE49-F238E27FC236}">
                <a16:creationId xmlns:a16="http://schemas.microsoft.com/office/drawing/2014/main" id="{0EF2020F-851C-0E5B-5B25-78A9126C572A}"/>
              </a:ext>
            </a:extLst>
          </p:cNvPr>
          <p:cNvSpPr/>
          <p:nvPr/>
        </p:nvSpPr>
        <p:spPr>
          <a:xfrm>
            <a:off x="4430883" y="1680628"/>
            <a:ext cx="3384000" cy="576000"/>
          </a:xfrm>
          <a:prstGeom prst="round2SameRect">
            <a:avLst>
              <a:gd name="adj1" fmla="val 20664"/>
              <a:gd name="adj2" fmla="val 0"/>
            </a:avLst>
          </a:prstGeom>
          <a:solidFill>
            <a:srgbClr val="DC5976"/>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インタラクションページ</a:t>
            </a:r>
          </a:p>
        </p:txBody>
      </p:sp>
      <p:sp>
        <p:nvSpPr>
          <p:cNvPr id="52" name="片側の 2 つの角を丸めた四角形 51">
            <a:extLst>
              <a:ext uri="{FF2B5EF4-FFF2-40B4-BE49-F238E27FC236}">
                <a16:creationId xmlns:a16="http://schemas.microsoft.com/office/drawing/2014/main" id="{3C4F5447-5C7A-44D8-1208-EEB1F51687DA}"/>
              </a:ext>
            </a:extLst>
          </p:cNvPr>
          <p:cNvSpPr/>
          <p:nvPr/>
        </p:nvSpPr>
        <p:spPr>
          <a:xfrm>
            <a:off x="479376" y="1698598"/>
            <a:ext cx="3384000" cy="4700700"/>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7" name="正方形/長方形 6">
            <a:extLst>
              <a:ext uri="{FF2B5EF4-FFF2-40B4-BE49-F238E27FC236}">
                <a16:creationId xmlns:a16="http://schemas.microsoft.com/office/drawing/2014/main" id="{2E03F291-5BA5-E745-17F5-01B805A487DA}"/>
              </a:ext>
            </a:extLst>
          </p:cNvPr>
          <p:cNvSpPr/>
          <p:nvPr/>
        </p:nvSpPr>
        <p:spPr>
          <a:xfrm>
            <a:off x="509728" y="906164"/>
            <a:ext cx="11250794" cy="5786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lnSpc>
                <a:spcPct val="120000"/>
              </a:lnSpc>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誘導バナーから遷移後、インタラクションページにつながります。</a:t>
            </a:r>
          </a:p>
          <a:p>
            <a:pPr algn="ctr">
              <a:lnSpc>
                <a:spcPct val="120000"/>
              </a:lnSpc>
            </a:pPr>
            <a:r>
              <a:rPr lang="en" altLang="ja-JP" sz="1600" dirty="0">
                <a:solidFill>
                  <a:schemeClr val="tx1">
                    <a:lumMod val="75000"/>
                    <a:lumOff val="25000"/>
                  </a:schemeClr>
                </a:solidFill>
                <a:latin typeface="Meiryo" panose="020B0604030504040204" pitchFamily="34" charset="-128"/>
                <a:ea typeface="Meiryo" panose="020B0604030504040204" pitchFamily="34" charset="-128"/>
                <a:cs typeface="+mn-lt"/>
              </a:rPr>
              <a:t>Yahoo! JAPAN</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広報用のダミーページをベースに、インタラクションを制作いたします。</a:t>
            </a:r>
          </a:p>
        </p:txBody>
      </p:sp>
      <p:grpSp>
        <p:nvGrpSpPr>
          <p:cNvPr id="67" name="グループ化 66">
            <a:extLst>
              <a:ext uri="{FF2B5EF4-FFF2-40B4-BE49-F238E27FC236}">
                <a16:creationId xmlns:a16="http://schemas.microsoft.com/office/drawing/2014/main" id="{52BA940A-4E6E-FB58-692F-34A641396EE7}"/>
              </a:ext>
            </a:extLst>
          </p:cNvPr>
          <p:cNvGrpSpPr>
            <a:grpSpLocks noChangeAspect="1"/>
          </p:cNvGrpSpPr>
          <p:nvPr/>
        </p:nvGrpSpPr>
        <p:grpSpPr>
          <a:xfrm>
            <a:off x="3938398" y="1898779"/>
            <a:ext cx="324000" cy="178785"/>
            <a:chOff x="5270129" y="3256673"/>
            <a:chExt cx="396700" cy="218901"/>
          </a:xfrm>
        </p:grpSpPr>
        <p:sp>
          <p:nvSpPr>
            <p:cNvPr id="68" name="直角三角形 67">
              <a:extLst>
                <a:ext uri="{FF2B5EF4-FFF2-40B4-BE49-F238E27FC236}">
                  <a16:creationId xmlns:a16="http://schemas.microsoft.com/office/drawing/2014/main" id="{5F48A4B5-B8C0-C74B-F499-ED9333CBD98D}"/>
                </a:ext>
              </a:extLst>
            </p:cNvPr>
            <p:cNvSpPr/>
            <p:nvPr/>
          </p:nvSpPr>
          <p:spPr>
            <a:xfrm rot="13500000">
              <a:off x="5447928"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直角三角形 68">
              <a:extLst>
                <a:ext uri="{FF2B5EF4-FFF2-40B4-BE49-F238E27FC236}">
                  <a16:creationId xmlns:a16="http://schemas.microsoft.com/office/drawing/2014/main" id="{5B1D9257-6E3B-2506-54B3-26F808A646F1}"/>
                </a:ext>
              </a:extLst>
            </p:cNvPr>
            <p:cNvSpPr/>
            <p:nvPr/>
          </p:nvSpPr>
          <p:spPr>
            <a:xfrm rot="13500000">
              <a:off x="5270129" y="3256673"/>
              <a:ext cx="218901" cy="218901"/>
            </a:xfrm>
            <a:prstGeom prst="rtTriangle">
              <a:avLst/>
            </a:prstGeom>
            <a:solidFill>
              <a:srgbClr val="C9002C">
                <a:alpha val="4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70" name="グループ化 69">
            <a:extLst>
              <a:ext uri="{FF2B5EF4-FFF2-40B4-BE49-F238E27FC236}">
                <a16:creationId xmlns:a16="http://schemas.microsoft.com/office/drawing/2014/main" id="{F030EA3F-9694-99D9-DE4E-5FB3E0BC3EB9}"/>
              </a:ext>
            </a:extLst>
          </p:cNvPr>
          <p:cNvGrpSpPr>
            <a:grpSpLocks noChangeAspect="1"/>
          </p:cNvGrpSpPr>
          <p:nvPr/>
        </p:nvGrpSpPr>
        <p:grpSpPr>
          <a:xfrm>
            <a:off x="7896874" y="1898779"/>
            <a:ext cx="324000" cy="178785"/>
            <a:chOff x="5270129" y="3256673"/>
            <a:chExt cx="396700" cy="218901"/>
          </a:xfrm>
        </p:grpSpPr>
        <p:sp>
          <p:nvSpPr>
            <p:cNvPr id="71" name="直角三角形 70">
              <a:extLst>
                <a:ext uri="{FF2B5EF4-FFF2-40B4-BE49-F238E27FC236}">
                  <a16:creationId xmlns:a16="http://schemas.microsoft.com/office/drawing/2014/main" id="{EA370812-977E-6373-BFB7-B3F4C738EE65}"/>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直角三角形 71">
              <a:extLst>
                <a:ext uri="{FF2B5EF4-FFF2-40B4-BE49-F238E27FC236}">
                  <a16:creationId xmlns:a16="http://schemas.microsoft.com/office/drawing/2014/main" id="{01F4F1C5-5118-1B60-2018-79ED48F6B5EB}"/>
                </a:ext>
              </a:extLst>
            </p:cNvPr>
            <p:cNvSpPr/>
            <p:nvPr/>
          </p:nvSpPr>
          <p:spPr>
            <a:xfrm rot="13500000">
              <a:off x="5270129"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2" name="角丸四角形 81">
            <a:extLst>
              <a:ext uri="{FF2B5EF4-FFF2-40B4-BE49-F238E27FC236}">
                <a16:creationId xmlns:a16="http://schemas.microsoft.com/office/drawing/2014/main" id="{490FD70E-F6BB-B79F-44FE-78935C14CD4D}"/>
              </a:ext>
            </a:extLst>
          </p:cNvPr>
          <p:cNvSpPr/>
          <p:nvPr/>
        </p:nvSpPr>
        <p:spPr>
          <a:xfrm>
            <a:off x="3976510" y="2358800"/>
            <a:ext cx="391298" cy="2776003"/>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r>
              <a:rPr kumimoji="1" lang="ja-JP" altLang="en-US" sz="1600" spc="300">
                <a:solidFill>
                  <a:srgbClr val="C9002C"/>
                </a:solidFill>
              </a:rPr>
              <a:t>ページが開く</a:t>
            </a:r>
            <a:endParaRPr kumimoji="1" lang="en-US" altLang="ja-JP" sz="1600" spc="300" dirty="0">
              <a:solidFill>
                <a:srgbClr val="C9002C"/>
              </a:solidFill>
            </a:endParaRPr>
          </a:p>
        </p:txBody>
      </p:sp>
      <p:grpSp>
        <p:nvGrpSpPr>
          <p:cNvPr id="86" name="グループ化 85">
            <a:extLst>
              <a:ext uri="{FF2B5EF4-FFF2-40B4-BE49-F238E27FC236}">
                <a16:creationId xmlns:a16="http://schemas.microsoft.com/office/drawing/2014/main" id="{144D9EDD-3A31-265C-6B50-6621E0CAB386}"/>
              </a:ext>
            </a:extLst>
          </p:cNvPr>
          <p:cNvGrpSpPr/>
          <p:nvPr/>
        </p:nvGrpSpPr>
        <p:grpSpPr>
          <a:xfrm>
            <a:off x="7851522" y="2358800"/>
            <a:ext cx="476726" cy="3783419"/>
            <a:chOff x="7779567" y="2779817"/>
            <a:chExt cx="476726" cy="3783419"/>
          </a:xfrm>
        </p:grpSpPr>
        <p:sp>
          <p:nvSpPr>
            <p:cNvPr id="83" name="角丸四角形 82">
              <a:extLst>
                <a:ext uri="{FF2B5EF4-FFF2-40B4-BE49-F238E27FC236}">
                  <a16:creationId xmlns:a16="http://schemas.microsoft.com/office/drawing/2014/main" id="{5E727466-E2AF-EFCC-4B54-9150068107FE}"/>
                </a:ext>
              </a:extLst>
            </p:cNvPr>
            <p:cNvSpPr/>
            <p:nvPr/>
          </p:nvSpPr>
          <p:spPr>
            <a:xfrm>
              <a:off x="7779567" y="2779817"/>
              <a:ext cx="476726" cy="3783419"/>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r>
                <a:rPr lang="ja-JP" altLang="en-US" sz="1600" spc="300">
                  <a:solidFill>
                    <a:srgbClr val="C9002C"/>
                  </a:solidFill>
                </a:rPr>
                <a:t>クリック　時間経過で　　へ遷移</a:t>
              </a:r>
            </a:p>
          </p:txBody>
        </p:sp>
        <p:sp>
          <p:nvSpPr>
            <p:cNvPr id="84" name="正方形/長方形 83">
              <a:extLst>
                <a:ext uri="{FF2B5EF4-FFF2-40B4-BE49-F238E27FC236}">
                  <a16:creationId xmlns:a16="http://schemas.microsoft.com/office/drawing/2014/main" id="{65D52505-F133-53D0-CDB2-2FD6C7F85418}"/>
                </a:ext>
              </a:extLst>
            </p:cNvPr>
            <p:cNvSpPr/>
            <p:nvPr/>
          </p:nvSpPr>
          <p:spPr>
            <a:xfrm>
              <a:off x="7939007" y="3820398"/>
              <a:ext cx="155492"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200" dirty="0">
                  <a:solidFill>
                    <a:srgbClr val="C9002C"/>
                  </a:solidFill>
                </a:rPr>
                <a:t>or</a:t>
              </a:r>
              <a:endParaRPr kumimoji="1" lang="ja-JP" altLang="en-US" sz="1200" dirty="0">
                <a:solidFill>
                  <a:srgbClr val="C9002C"/>
                </a:solidFill>
              </a:endParaRPr>
            </a:p>
          </p:txBody>
        </p:sp>
        <p:sp>
          <p:nvSpPr>
            <p:cNvPr id="85" name="正方形/長方形 84">
              <a:extLst>
                <a:ext uri="{FF2B5EF4-FFF2-40B4-BE49-F238E27FC236}">
                  <a16:creationId xmlns:a16="http://schemas.microsoft.com/office/drawing/2014/main" id="{4060BDA7-3A13-6C8B-DC4B-EC7538F10B9D}"/>
                </a:ext>
              </a:extLst>
            </p:cNvPr>
            <p:cNvSpPr/>
            <p:nvPr/>
          </p:nvSpPr>
          <p:spPr>
            <a:xfrm>
              <a:off x="7954869" y="5240813"/>
              <a:ext cx="160300" cy="4924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600" spc="300" dirty="0">
                  <a:solidFill>
                    <a:srgbClr val="C9002C"/>
                  </a:solidFill>
                </a:rPr>
                <a:t>L</a:t>
              </a:r>
            </a:p>
            <a:p>
              <a:pPr algn="ctr"/>
              <a:r>
                <a:rPr kumimoji="1" lang="en-US" altLang="ja-JP" sz="1600" spc="300" dirty="0">
                  <a:solidFill>
                    <a:srgbClr val="C9002C"/>
                  </a:solidFill>
                </a:rPr>
                <a:t>P</a:t>
              </a:r>
              <a:endParaRPr kumimoji="1" lang="ja-JP" altLang="en-US" sz="1600" spc="300" dirty="0">
                <a:solidFill>
                  <a:srgbClr val="C9002C"/>
                </a:solidFill>
              </a:endParaRPr>
            </a:p>
          </p:txBody>
        </p:sp>
      </p:grpSp>
      <p:sp>
        <p:nvSpPr>
          <p:cNvPr id="131" name="片側の 2 つの角を丸めた四角形 130">
            <a:extLst>
              <a:ext uri="{FF2B5EF4-FFF2-40B4-BE49-F238E27FC236}">
                <a16:creationId xmlns:a16="http://schemas.microsoft.com/office/drawing/2014/main" id="{94D575F0-B4CA-C799-890D-3AC2BF41535F}"/>
              </a:ext>
            </a:extLst>
          </p:cNvPr>
          <p:cNvSpPr/>
          <p:nvPr/>
        </p:nvSpPr>
        <p:spPr>
          <a:xfrm>
            <a:off x="482310" y="1698598"/>
            <a:ext cx="3384000" cy="576000"/>
          </a:xfrm>
          <a:prstGeom prst="round2SameRect">
            <a:avLst>
              <a:gd name="adj1" fmla="val 20664"/>
              <a:gd name="adj2" fmla="val 0"/>
            </a:avLst>
          </a:prstGeom>
          <a:solidFill>
            <a:srgbClr val="E791A4"/>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 altLang="ja-JP" sz="1400" b="1" dirty="0">
                <a:solidFill>
                  <a:srgbClr val="FFFFFF"/>
                </a:solidFill>
                <a:latin typeface="Meiryo" panose="020B0604030504040204" pitchFamily="34" charset="-128"/>
                <a:ea typeface="Meiryo" panose="020B0604030504040204" pitchFamily="34" charset="-128"/>
              </a:rPr>
              <a:t>Yahoo! JAPAN</a:t>
            </a:r>
          </a:p>
          <a:p>
            <a:pPr lvl="0" algn="ctr"/>
            <a:r>
              <a:rPr lang="ja-JP" altLang="en-US" sz="1400" b="1" spc="300">
                <a:solidFill>
                  <a:srgbClr val="FFFFFF"/>
                </a:solidFill>
                <a:latin typeface="Meiryo" panose="020B0604030504040204" pitchFamily="34" charset="-128"/>
                <a:ea typeface="Meiryo" panose="020B0604030504040204" pitchFamily="34" charset="-128"/>
              </a:rPr>
              <a:t>トップページ</a:t>
            </a:r>
          </a:p>
        </p:txBody>
      </p:sp>
      <p:grpSp>
        <p:nvGrpSpPr>
          <p:cNvPr id="25" name="グループ化 24">
            <a:extLst>
              <a:ext uri="{FF2B5EF4-FFF2-40B4-BE49-F238E27FC236}">
                <a16:creationId xmlns:a16="http://schemas.microsoft.com/office/drawing/2014/main" id="{F102D999-C197-A84C-E066-C6146D9F7E93}"/>
              </a:ext>
            </a:extLst>
          </p:cNvPr>
          <p:cNvGrpSpPr/>
          <p:nvPr/>
        </p:nvGrpSpPr>
        <p:grpSpPr>
          <a:xfrm>
            <a:off x="488459" y="2900375"/>
            <a:ext cx="3416569" cy="2623147"/>
            <a:chOff x="115564" y="2908620"/>
            <a:chExt cx="3866439" cy="2968545"/>
          </a:xfrm>
        </p:grpSpPr>
        <p:pic>
          <p:nvPicPr>
            <p:cNvPr id="26" name="図 25" descr="グラフィカル ユーザー インターフェイス, Web サイト&#10;&#10;自動的に生成された説明">
              <a:extLst>
                <a:ext uri="{FF2B5EF4-FFF2-40B4-BE49-F238E27FC236}">
                  <a16:creationId xmlns:a16="http://schemas.microsoft.com/office/drawing/2014/main" id="{C6AE4B80-D2DF-EA38-592E-6A83A45766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64" y="2909702"/>
              <a:ext cx="3866439" cy="2967463"/>
            </a:xfrm>
            <a:prstGeom prst="rect">
              <a:avLst/>
            </a:prstGeom>
          </p:spPr>
        </p:pic>
        <p:sp>
          <p:nvSpPr>
            <p:cNvPr id="27" name="正方形/長方形 26">
              <a:extLst>
                <a:ext uri="{FF2B5EF4-FFF2-40B4-BE49-F238E27FC236}">
                  <a16:creationId xmlns:a16="http://schemas.microsoft.com/office/drawing/2014/main" id="{6A5ABAC4-235A-A8B7-1091-587083E6291C}"/>
                </a:ext>
              </a:extLst>
            </p:cNvPr>
            <p:cNvSpPr/>
            <p:nvPr/>
          </p:nvSpPr>
          <p:spPr>
            <a:xfrm>
              <a:off x="139634" y="2908620"/>
              <a:ext cx="507826" cy="2896644"/>
            </a:xfrm>
            <a:prstGeom prst="rect">
              <a:avLst/>
            </a:prstGeom>
            <a:solidFill>
              <a:schemeClr val="accent6">
                <a:alpha val="20000"/>
              </a:scheme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078878E9-330B-A571-A8A0-94C463B20E95}"/>
                </a:ext>
              </a:extLst>
            </p:cNvPr>
            <p:cNvSpPr/>
            <p:nvPr/>
          </p:nvSpPr>
          <p:spPr>
            <a:xfrm>
              <a:off x="647462" y="3528873"/>
              <a:ext cx="2783463" cy="663163"/>
            </a:xfrm>
            <a:prstGeom prst="rect">
              <a:avLst/>
            </a:prstGeom>
            <a:solidFill>
              <a:srgbClr val="C9002C">
                <a:alpha val="20000"/>
              </a:srgb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正方形/長方形 28">
              <a:extLst>
                <a:ext uri="{FF2B5EF4-FFF2-40B4-BE49-F238E27FC236}">
                  <a16:creationId xmlns:a16="http://schemas.microsoft.com/office/drawing/2014/main" id="{7DC7A6A0-2A8F-89B5-A663-59879B920FB9}"/>
                </a:ext>
              </a:extLst>
            </p:cNvPr>
            <p:cNvSpPr/>
            <p:nvPr/>
          </p:nvSpPr>
          <p:spPr>
            <a:xfrm>
              <a:off x="3456834" y="2908620"/>
              <a:ext cx="486277" cy="2896644"/>
            </a:xfrm>
            <a:prstGeom prst="rect">
              <a:avLst/>
            </a:prstGeom>
            <a:solidFill>
              <a:srgbClr val="C9002C">
                <a:alpha val="20000"/>
              </a:srgb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1" name="グループ化 30">
            <a:extLst>
              <a:ext uri="{FF2B5EF4-FFF2-40B4-BE49-F238E27FC236}">
                <a16:creationId xmlns:a16="http://schemas.microsoft.com/office/drawing/2014/main" id="{95DD6794-0810-1BBC-08B0-8D383646AF07}"/>
              </a:ext>
            </a:extLst>
          </p:cNvPr>
          <p:cNvGrpSpPr>
            <a:grpSpLocks noChangeAspect="1"/>
          </p:cNvGrpSpPr>
          <p:nvPr/>
        </p:nvGrpSpPr>
        <p:grpSpPr>
          <a:xfrm>
            <a:off x="4420548" y="2881473"/>
            <a:ext cx="3436929" cy="2583480"/>
            <a:chOff x="4519955" y="2908620"/>
            <a:chExt cx="3952309" cy="2968545"/>
          </a:xfrm>
        </p:grpSpPr>
        <p:pic>
          <p:nvPicPr>
            <p:cNvPr id="32" name="図 31" descr="グラフィカル ユーザー インターフェイス, Web サイト&#10;&#10;自動的に生成された説明">
              <a:extLst>
                <a:ext uri="{FF2B5EF4-FFF2-40B4-BE49-F238E27FC236}">
                  <a16:creationId xmlns:a16="http://schemas.microsoft.com/office/drawing/2014/main" id="{9DB7C825-7955-A85D-4A92-D76AF3056F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9955" y="2908620"/>
              <a:ext cx="3952309" cy="2968545"/>
            </a:xfrm>
            <a:prstGeom prst="rect">
              <a:avLst/>
            </a:prstGeom>
          </p:spPr>
        </p:pic>
        <p:sp>
          <p:nvSpPr>
            <p:cNvPr id="33" name="正方形/長方形 32">
              <a:extLst>
                <a:ext uri="{FF2B5EF4-FFF2-40B4-BE49-F238E27FC236}">
                  <a16:creationId xmlns:a16="http://schemas.microsoft.com/office/drawing/2014/main" id="{E55CF47F-7693-1D4B-6802-978465ED99AF}"/>
                </a:ext>
              </a:extLst>
            </p:cNvPr>
            <p:cNvSpPr/>
            <p:nvPr/>
          </p:nvSpPr>
          <p:spPr>
            <a:xfrm>
              <a:off x="5087888" y="3154194"/>
              <a:ext cx="2808312" cy="185897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22" name="角丸四角形 121">
            <a:extLst>
              <a:ext uri="{FF2B5EF4-FFF2-40B4-BE49-F238E27FC236}">
                <a16:creationId xmlns:a16="http://schemas.microsoft.com/office/drawing/2014/main" id="{C2A1870F-7723-7DB6-29DF-199C5C6EB53E}"/>
              </a:ext>
            </a:extLst>
          </p:cNvPr>
          <p:cNvSpPr/>
          <p:nvPr/>
        </p:nvSpPr>
        <p:spPr>
          <a:xfrm>
            <a:off x="8615720" y="3007102"/>
            <a:ext cx="397534" cy="2432956"/>
          </a:xfrm>
          <a:prstGeom prst="roundRect">
            <a:avLst>
              <a:gd name="adj" fmla="val 50000"/>
            </a:avLst>
          </a:prstGeom>
          <a:solidFill>
            <a:schemeClr val="bg1"/>
          </a:solidFill>
          <a:ln w="22225">
            <a:solidFill>
              <a:srgbClr val="C9002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72000" rIns="91440" bIns="36000" numCol="1" spcCol="0" rtlCol="0" fromWordArt="0" anchor="ctr" anchorCtr="0" forceAA="0" compatLnSpc="1">
            <a:prstTxWarp prst="textNoShape">
              <a:avLst/>
            </a:prstTxWarp>
            <a:noAutofit/>
          </a:bodyPr>
          <a:lstStyle/>
          <a:p>
            <a:pPr lvl="0" algn="ctr"/>
            <a:r>
              <a:rPr lang="ja-JP" altLang="en-US" sz="1200" b="1" spc="300">
                <a:solidFill>
                  <a:srgbClr val="C9002C"/>
                </a:solidFill>
                <a:latin typeface="Meiryo" panose="020B0604030504040204" pitchFamily="34" charset="-128"/>
                <a:ea typeface="Meiryo" panose="020B0604030504040204" pitchFamily="34" charset="-128"/>
              </a:rPr>
              <a:t>遷移先は選択可能</a:t>
            </a:r>
          </a:p>
        </p:txBody>
      </p:sp>
      <p:sp>
        <p:nvSpPr>
          <p:cNvPr id="35" name="object 51">
            <a:extLst>
              <a:ext uri="{FF2B5EF4-FFF2-40B4-BE49-F238E27FC236}">
                <a16:creationId xmlns:a16="http://schemas.microsoft.com/office/drawing/2014/main" id="{C26E0099-BCB6-2FDE-3A44-57737C968A59}"/>
              </a:ext>
            </a:extLst>
          </p:cNvPr>
          <p:cNvSpPr>
            <a:spLocks/>
          </p:cNvSpPr>
          <p:nvPr/>
        </p:nvSpPr>
        <p:spPr>
          <a:xfrm rot="4534660">
            <a:off x="5661025" y="2777895"/>
            <a:ext cx="875689" cy="1840541"/>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5400">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cs typeface="Meiryo" charset="-128"/>
            </a:endParaRPr>
          </a:p>
        </p:txBody>
      </p:sp>
      <p:sp>
        <p:nvSpPr>
          <p:cNvPr id="42" name="フリーフォーム 41">
            <a:extLst>
              <a:ext uri="{FF2B5EF4-FFF2-40B4-BE49-F238E27FC236}">
                <a16:creationId xmlns:a16="http://schemas.microsoft.com/office/drawing/2014/main" id="{1DB40141-247D-38E4-03C0-2570E56751C6}"/>
              </a:ext>
            </a:extLst>
          </p:cNvPr>
          <p:cNvSpPr/>
          <p:nvPr/>
        </p:nvSpPr>
        <p:spPr>
          <a:xfrm>
            <a:off x="1852866" y="4034462"/>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rgbClr val="C9002C">
              <a:alpha val="72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0" numCol="1" spcCol="0" rtlCol="0" fromWordArt="0" anchor="ctr" anchorCtr="0" forceAA="0" compatLnSpc="1">
            <a:prstTxWarp prst="textNoShape">
              <a:avLst/>
            </a:prstTxWarp>
            <a:noAutofit/>
          </a:bodyPr>
          <a:lstStyle/>
          <a:p>
            <a:pPr lvl="0" algn="ctr"/>
            <a:r>
              <a:rPr lang="ja-JP" altLang="en-US" sz="1200" b="1">
                <a:solidFill>
                  <a:srgbClr val="FFFFFF"/>
                </a:solidFill>
              </a:rPr>
              <a:t>バナーを</a:t>
            </a:r>
            <a:endParaRPr lang="en-US" altLang="ja-JP" sz="1200" b="1" dirty="0">
              <a:solidFill>
                <a:srgbClr val="FFFFFF"/>
              </a:solidFill>
            </a:endParaRPr>
          </a:p>
          <a:p>
            <a:pPr lvl="0" algn="ctr"/>
            <a:r>
              <a:rPr lang="ja-JP" altLang="en-US" sz="1200" b="1">
                <a:solidFill>
                  <a:srgbClr val="FFFFFF"/>
                </a:solidFill>
              </a:rPr>
              <a:t>クリック</a:t>
            </a:r>
          </a:p>
        </p:txBody>
      </p:sp>
      <p:sp>
        <p:nvSpPr>
          <p:cNvPr id="41" name="フリーフォーム 40">
            <a:extLst>
              <a:ext uri="{FF2B5EF4-FFF2-40B4-BE49-F238E27FC236}">
                <a16:creationId xmlns:a16="http://schemas.microsoft.com/office/drawing/2014/main" id="{47A139B1-F981-29B8-BEC7-3DB88F68A44A}"/>
              </a:ext>
            </a:extLst>
          </p:cNvPr>
          <p:cNvSpPr/>
          <p:nvPr/>
        </p:nvSpPr>
        <p:spPr>
          <a:xfrm>
            <a:off x="6455485" y="2479509"/>
            <a:ext cx="1183334" cy="721388"/>
          </a:xfrm>
          <a:custGeom>
            <a:avLst/>
            <a:gdLst>
              <a:gd name="connsiteX0" fmla="*/ 74967 w 1183334"/>
              <a:gd name="connsiteY0" fmla="*/ 0 h 721388"/>
              <a:gd name="connsiteX1" fmla="*/ 1108367 w 1183334"/>
              <a:gd name="connsiteY1" fmla="*/ 0 h 721388"/>
              <a:gd name="connsiteX2" fmla="*/ 1183334 w 1183334"/>
              <a:gd name="connsiteY2" fmla="*/ 74967 h 721388"/>
              <a:gd name="connsiteX3" fmla="*/ 1183334 w 1183334"/>
              <a:gd name="connsiteY3" fmla="*/ 550855 h 721388"/>
              <a:gd name="connsiteX4" fmla="*/ 1108367 w 1183334"/>
              <a:gd name="connsiteY4" fmla="*/ 625822 h 721388"/>
              <a:gd name="connsiteX5" fmla="*/ 285057 w 1183334"/>
              <a:gd name="connsiteY5" fmla="*/ 625822 h 721388"/>
              <a:gd name="connsiteX6" fmla="*/ 242773 w 1183334"/>
              <a:gd name="connsiteY6" fmla="*/ 721388 h 721388"/>
              <a:gd name="connsiteX7" fmla="*/ 200491 w 1183334"/>
              <a:gd name="connsiteY7" fmla="*/ 625822 h 721388"/>
              <a:gd name="connsiteX8" fmla="*/ 74967 w 1183334"/>
              <a:gd name="connsiteY8" fmla="*/ 625822 h 721388"/>
              <a:gd name="connsiteX9" fmla="*/ 0 w 1183334"/>
              <a:gd name="connsiteY9" fmla="*/ 550855 h 721388"/>
              <a:gd name="connsiteX10" fmla="*/ 0 w 1183334"/>
              <a:gd name="connsiteY10" fmla="*/ 74967 h 721388"/>
              <a:gd name="connsiteX11" fmla="*/ 74967 w 1183334"/>
              <a:gd name="connsiteY11" fmla="*/ 0 h 72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334" h="721388">
                <a:moveTo>
                  <a:pt x="74967" y="0"/>
                </a:moveTo>
                <a:lnTo>
                  <a:pt x="1108367" y="0"/>
                </a:lnTo>
                <a:cubicBezTo>
                  <a:pt x="1149770" y="0"/>
                  <a:pt x="1183334" y="33564"/>
                  <a:pt x="1183334" y="74967"/>
                </a:cubicBezTo>
                <a:lnTo>
                  <a:pt x="1183334" y="550855"/>
                </a:lnTo>
                <a:cubicBezTo>
                  <a:pt x="1183334" y="592258"/>
                  <a:pt x="1149770" y="625822"/>
                  <a:pt x="1108367" y="625822"/>
                </a:cubicBezTo>
                <a:lnTo>
                  <a:pt x="285057" y="625822"/>
                </a:lnTo>
                <a:lnTo>
                  <a:pt x="242773" y="721388"/>
                </a:lnTo>
                <a:lnTo>
                  <a:pt x="200491" y="625822"/>
                </a:lnTo>
                <a:lnTo>
                  <a:pt x="74967" y="625822"/>
                </a:lnTo>
                <a:cubicBezTo>
                  <a:pt x="33564" y="625822"/>
                  <a:pt x="0" y="592258"/>
                  <a:pt x="0" y="550855"/>
                </a:cubicBezTo>
                <a:lnTo>
                  <a:pt x="0" y="74967"/>
                </a:lnTo>
                <a:cubicBezTo>
                  <a:pt x="0" y="33564"/>
                  <a:pt x="33564" y="0"/>
                  <a:pt x="74967" y="0"/>
                </a:cubicBezTo>
                <a:close/>
              </a:path>
            </a:pathLst>
          </a:custGeom>
          <a:solidFill>
            <a:srgbClr val="C9002C">
              <a:alpha val="72000"/>
            </a:srgb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lvl="0" algn="ctr"/>
            <a:r>
              <a:rPr lang="ja-JP" altLang="en-US" sz="1200" b="1">
                <a:solidFill>
                  <a:srgbClr val="FFFFFF"/>
                </a:solidFill>
              </a:rPr>
              <a:t>ユーザーが</a:t>
            </a:r>
            <a:endParaRPr lang="en-US" altLang="ja-JP" sz="1200" b="1" dirty="0">
              <a:solidFill>
                <a:srgbClr val="FFFFFF"/>
              </a:solidFill>
            </a:endParaRPr>
          </a:p>
          <a:p>
            <a:pPr lvl="0" algn="ctr"/>
            <a:r>
              <a:rPr lang="ja-JP" altLang="en-US" sz="1200" b="1">
                <a:solidFill>
                  <a:srgbClr val="FFFFFF"/>
                </a:solidFill>
              </a:rPr>
              <a:t>自由に操作</a:t>
            </a:r>
          </a:p>
        </p:txBody>
      </p:sp>
      <p:pic>
        <p:nvPicPr>
          <p:cNvPr id="44" name="図 43" descr="パソコンの画面&#10;&#10;自動的に生成された説明">
            <a:extLst>
              <a:ext uri="{FF2B5EF4-FFF2-40B4-BE49-F238E27FC236}">
                <a16:creationId xmlns:a16="http://schemas.microsoft.com/office/drawing/2014/main" id="{1AF52565-5D60-8365-BE1E-602CBDC6C2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95540" y="2801243"/>
            <a:ext cx="2262632" cy="1306670"/>
          </a:xfrm>
          <a:prstGeom prst="rect">
            <a:avLst/>
          </a:prstGeom>
        </p:spPr>
      </p:pic>
      <p:sp>
        <p:nvSpPr>
          <p:cNvPr id="93" name="正方形/長方形 92">
            <a:extLst>
              <a:ext uri="{FF2B5EF4-FFF2-40B4-BE49-F238E27FC236}">
                <a16:creationId xmlns:a16="http://schemas.microsoft.com/office/drawing/2014/main" id="{C102C345-86C7-83AB-2714-AB8DCBD482EA}"/>
              </a:ext>
            </a:extLst>
          </p:cNvPr>
          <p:cNvSpPr/>
          <p:nvPr/>
        </p:nvSpPr>
        <p:spPr>
          <a:xfrm>
            <a:off x="9544856" y="2870822"/>
            <a:ext cx="1764000" cy="1116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rPr>
              <a:t>クライアント</a:t>
            </a:r>
            <a:endParaRPr lang="en-US" altLang="ja-JP" sz="1400" dirty="0">
              <a:solidFill>
                <a:schemeClr val="tx1"/>
              </a:solidFill>
            </a:endParaRPr>
          </a:p>
          <a:p>
            <a:pPr algn="ctr"/>
            <a:r>
              <a:rPr lang="ja-JP" altLang="en-US" sz="1400">
                <a:solidFill>
                  <a:schemeClr val="tx1"/>
                </a:solidFill>
              </a:rPr>
              <a:t>様</a:t>
            </a:r>
            <a:r>
              <a:rPr lang="en" altLang="ja-JP" sz="1400" dirty="0">
                <a:solidFill>
                  <a:schemeClr val="tx1"/>
                </a:solidFill>
              </a:rPr>
              <a:t>LP</a:t>
            </a:r>
          </a:p>
        </p:txBody>
      </p:sp>
      <p:pic>
        <p:nvPicPr>
          <p:cNvPr id="49" name="図 48" descr="パソコンの画面&#10;&#10;自動的に生成された説明">
            <a:extLst>
              <a:ext uri="{FF2B5EF4-FFF2-40B4-BE49-F238E27FC236}">
                <a16:creationId xmlns:a16="http://schemas.microsoft.com/office/drawing/2014/main" id="{DD74FFFC-5679-92B3-ACDC-F7EC0B99617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95540" y="4337943"/>
            <a:ext cx="2262632" cy="1306670"/>
          </a:xfrm>
          <a:prstGeom prst="rect">
            <a:avLst/>
          </a:prstGeom>
        </p:spPr>
      </p:pic>
      <p:sp>
        <p:nvSpPr>
          <p:cNvPr id="50" name="正方形/長方形 49">
            <a:extLst>
              <a:ext uri="{FF2B5EF4-FFF2-40B4-BE49-F238E27FC236}">
                <a16:creationId xmlns:a16="http://schemas.microsoft.com/office/drawing/2014/main" id="{3AFBD3C6-A8B0-21E3-3B8A-B4B227D2106E}"/>
              </a:ext>
            </a:extLst>
          </p:cNvPr>
          <p:cNvSpPr/>
          <p:nvPr/>
        </p:nvSpPr>
        <p:spPr>
          <a:xfrm>
            <a:off x="9544856" y="4407522"/>
            <a:ext cx="1764000" cy="1116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lvl="0" algn="ctr"/>
            <a:r>
              <a:rPr lang="en" altLang="ja-JP" sz="1400" dirty="0">
                <a:solidFill>
                  <a:srgbClr val="000000"/>
                </a:solidFill>
              </a:rPr>
              <a:t>Yahoo! JAPAN</a:t>
            </a:r>
          </a:p>
          <a:p>
            <a:pPr lvl="0" algn="ctr"/>
            <a:r>
              <a:rPr lang="en" altLang="ja-JP" sz="1400" dirty="0">
                <a:solidFill>
                  <a:srgbClr val="000000"/>
                </a:solidFill>
              </a:rPr>
              <a:t>PR</a:t>
            </a:r>
            <a:r>
              <a:rPr lang="ja-JP" altLang="en-US" sz="1400">
                <a:solidFill>
                  <a:srgbClr val="000000"/>
                </a:solidFill>
              </a:rPr>
              <a:t>企画 </a:t>
            </a:r>
            <a:r>
              <a:rPr lang="en" altLang="ja-JP" sz="1400" dirty="0">
                <a:solidFill>
                  <a:srgbClr val="000000"/>
                </a:solidFill>
              </a:rPr>
              <a:t>LP</a:t>
            </a:r>
          </a:p>
          <a:p>
            <a:pPr lvl="0" algn="ctr"/>
            <a:r>
              <a:rPr lang="ja-JP" altLang="en" sz="1050">
                <a:solidFill>
                  <a:srgbClr val="000000"/>
                </a:solidFill>
              </a:rPr>
              <a:t>（</a:t>
            </a:r>
            <a:r>
              <a:rPr lang="ja-JP" altLang="en-US" sz="1050">
                <a:solidFill>
                  <a:srgbClr val="000000"/>
                </a:solidFill>
              </a:rPr>
              <a:t>ヤフー作成ページ）</a:t>
            </a:r>
            <a:endParaRPr lang="en" altLang="ja-JP" sz="1050" dirty="0">
              <a:solidFill>
                <a:srgbClr val="000000"/>
              </a:solidFill>
            </a:endParaRPr>
          </a:p>
        </p:txBody>
      </p:sp>
      <p:cxnSp>
        <p:nvCxnSpPr>
          <p:cNvPr id="55" name="カギ線コネクタ 54">
            <a:extLst>
              <a:ext uri="{FF2B5EF4-FFF2-40B4-BE49-F238E27FC236}">
                <a16:creationId xmlns:a16="http://schemas.microsoft.com/office/drawing/2014/main" id="{751B5D32-7E6D-7591-8CF8-6A23E6AD6586}"/>
              </a:ext>
            </a:extLst>
          </p:cNvPr>
          <p:cNvCxnSpPr>
            <a:stCxn id="122" idx="3"/>
            <a:endCxn id="93" idx="1"/>
          </p:cNvCxnSpPr>
          <p:nvPr/>
        </p:nvCxnSpPr>
        <p:spPr>
          <a:xfrm flipV="1">
            <a:off x="9013254" y="3428822"/>
            <a:ext cx="531602" cy="794758"/>
          </a:xfrm>
          <a:prstGeom prst="bentConnector3">
            <a:avLst/>
          </a:prstGeom>
          <a:ln w="31750">
            <a:solidFill>
              <a:srgbClr val="C9002C"/>
            </a:solidFill>
            <a:tailEnd type="triangle"/>
          </a:ln>
        </p:spPr>
        <p:style>
          <a:lnRef idx="1">
            <a:schemeClr val="accent1"/>
          </a:lnRef>
          <a:fillRef idx="0">
            <a:schemeClr val="accent1"/>
          </a:fillRef>
          <a:effectRef idx="0">
            <a:schemeClr val="accent1"/>
          </a:effectRef>
          <a:fontRef idx="minor">
            <a:schemeClr val="tx1"/>
          </a:fontRef>
        </p:style>
      </p:cxnSp>
      <p:cxnSp>
        <p:nvCxnSpPr>
          <p:cNvPr id="63" name="カギ線コネクタ 62">
            <a:extLst>
              <a:ext uri="{FF2B5EF4-FFF2-40B4-BE49-F238E27FC236}">
                <a16:creationId xmlns:a16="http://schemas.microsoft.com/office/drawing/2014/main" id="{ADD49414-673C-1C6B-3936-DF625ACF55A0}"/>
              </a:ext>
            </a:extLst>
          </p:cNvPr>
          <p:cNvCxnSpPr>
            <a:stCxn id="122" idx="3"/>
            <a:endCxn id="50" idx="1"/>
          </p:cNvCxnSpPr>
          <p:nvPr/>
        </p:nvCxnSpPr>
        <p:spPr>
          <a:xfrm>
            <a:off x="9013254" y="4223580"/>
            <a:ext cx="531602" cy="741942"/>
          </a:xfrm>
          <a:prstGeom prst="bentConnector3">
            <a:avLst/>
          </a:prstGeom>
          <a:ln w="31750">
            <a:solidFill>
              <a:srgbClr val="C9002C"/>
            </a:solidFill>
            <a:tailEnd type="triangle"/>
          </a:ln>
        </p:spPr>
        <p:style>
          <a:lnRef idx="1">
            <a:schemeClr val="accent1"/>
          </a:lnRef>
          <a:fillRef idx="0">
            <a:schemeClr val="accent1"/>
          </a:fillRef>
          <a:effectRef idx="0">
            <a:schemeClr val="accent1"/>
          </a:effectRef>
          <a:fontRef idx="minor">
            <a:schemeClr val="tx1"/>
          </a:fontRef>
        </p:style>
      </p:cxnSp>
      <p:sp>
        <p:nvSpPr>
          <p:cNvPr id="8" name="テキスト プレースホルダー 9">
            <a:extLst>
              <a:ext uri="{FF2B5EF4-FFF2-40B4-BE49-F238E27FC236}">
                <a16:creationId xmlns:a16="http://schemas.microsoft.com/office/drawing/2014/main" id="{EACDAF7A-AB4B-D7D0-667F-73D2148757AD}"/>
              </a:ext>
            </a:extLst>
          </p:cNvPr>
          <p:cNvSpPr txBox="1">
            <a:spLocks/>
          </p:cNvSpPr>
          <p:nvPr/>
        </p:nvSpPr>
        <p:spPr>
          <a:xfrm>
            <a:off x="334962" y="130175"/>
            <a:ext cx="10081517"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lang="en" altLang="ja-JP"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トップページインタラクション企画</a:t>
            </a:r>
            <a:r>
              <a:rPr lang="en-US" altLang="ja-JP"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PC</a:t>
            </a:r>
            <a:r>
              <a:rPr lang="ja-JP" altLang="en-US" sz="2000">
                <a:solidFill>
                  <a:srgbClr val="C9002C"/>
                </a:solidFill>
                <a:latin typeface="Meiryo"/>
                <a:ea typeface="Meiryo"/>
              </a:rPr>
              <a:t>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object 53">
            <a:extLst>
              <a:ext uri="{FF2B5EF4-FFF2-40B4-BE49-F238E27FC236}">
                <a16:creationId xmlns:a16="http://schemas.microsoft.com/office/drawing/2014/main" id="{FC4EB8E2-DB00-35F8-EF63-35A32B7D453A}"/>
              </a:ext>
            </a:extLst>
          </p:cNvPr>
          <p:cNvSpPr txBox="1"/>
          <p:nvPr/>
        </p:nvSpPr>
        <p:spPr>
          <a:xfrm>
            <a:off x="4727721" y="5641068"/>
            <a:ext cx="1858059" cy="291606"/>
          </a:xfrm>
          <a:prstGeom prst="roundRect">
            <a:avLst>
              <a:gd name="adj" fmla="val 50000"/>
            </a:avLst>
          </a:prstGeom>
          <a:solidFill>
            <a:schemeClr val="bg1"/>
          </a:solidFill>
          <a:ln w="15875">
            <a:solidFill>
              <a:schemeClr val="bg2">
                <a:lumMod val="90000"/>
              </a:schemeClr>
            </a:solidFill>
          </a:ln>
        </p:spPr>
        <p:txBody>
          <a:bodyPr vert="horz" wrap="none" lIns="144000" tIns="0" rIns="144000" bIns="288000" rtlCol="0">
            <a:noAutofit/>
          </a:bodyPr>
          <a:lstStyle/>
          <a:p>
            <a:pPr marL="250310" marR="6277" indent="-235401" algn="ctr">
              <a:lnSpc>
                <a:spcPct val="145800"/>
              </a:lnSpc>
              <a:spcBef>
                <a:spcPts val="124"/>
              </a:spcBef>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Meiryo" charset="-128"/>
              </a:rPr>
              <a:t>インタラクション例</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Meiryo" charset="-128"/>
            </a:endParaRPr>
          </a:p>
        </p:txBody>
      </p:sp>
      <p:sp>
        <p:nvSpPr>
          <p:cNvPr id="11" name="object 53">
            <a:extLst>
              <a:ext uri="{FF2B5EF4-FFF2-40B4-BE49-F238E27FC236}">
                <a16:creationId xmlns:a16="http://schemas.microsoft.com/office/drawing/2014/main" id="{E7D90D05-F219-BDD4-6EF9-DFA69D122C35}"/>
              </a:ext>
            </a:extLst>
          </p:cNvPr>
          <p:cNvSpPr txBox="1"/>
          <p:nvPr/>
        </p:nvSpPr>
        <p:spPr>
          <a:xfrm>
            <a:off x="4733139" y="6022463"/>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solidFill>
                  <a:schemeClr val="tx1">
                    <a:lumMod val="75000"/>
                    <a:lumOff val="25000"/>
                  </a:schemeClr>
                </a:solidFill>
                <a:cs typeface="Meiryo" charset="-128"/>
              </a:rPr>
              <a:t>クルマを</a:t>
            </a:r>
            <a:r>
              <a:rPr lang="en-US" altLang="ja-JP" sz="1100" dirty="0">
                <a:solidFill>
                  <a:schemeClr val="tx1">
                    <a:lumMod val="75000"/>
                    <a:lumOff val="25000"/>
                  </a:schemeClr>
                </a:solidFill>
                <a:cs typeface="Meiryo" charset="-128"/>
              </a:rPr>
              <a:t>360°</a:t>
            </a:r>
            <a:r>
              <a:rPr lang="ja-JP" altLang="en-US" sz="1100">
                <a:solidFill>
                  <a:schemeClr val="tx1">
                    <a:lumMod val="75000"/>
                    <a:lumOff val="25000"/>
                  </a:schemeClr>
                </a:solidFill>
                <a:cs typeface="Meiryo" charset="-128"/>
              </a:rPr>
              <a:t>から回して見ることができる</a:t>
            </a:r>
            <a:endParaRPr lang="en-US" altLang="ja-JP" sz="1100" dirty="0">
              <a:solidFill>
                <a:schemeClr val="tx1">
                  <a:lumMod val="75000"/>
                  <a:lumOff val="25000"/>
                </a:schemeClr>
              </a:solidFill>
              <a:cs typeface="Meiryo" charset="-128"/>
            </a:endParaRPr>
          </a:p>
        </p:txBody>
      </p:sp>
      <p:pic>
        <p:nvPicPr>
          <p:cNvPr id="12" name="図 11">
            <a:extLst>
              <a:ext uri="{FF2B5EF4-FFF2-40B4-BE49-F238E27FC236}">
                <a16:creationId xmlns:a16="http://schemas.microsoft.com/office/drawing/2014/main" id="{15F9889A-16EC-A3DE-6118-F64B0A3F6D4D}"/>
              </a:ext>
            </a:extLst>
          </p:cNvPr>
          <p:cNvPicPr>
            <a:picLocks noChangeAspect="1"/>
          </p:cNvPicPr>
          <p:nvPr/>
        </p:nvPicPr>
        <p:blipFill>
          <a:blip r:embed="rId6">
            <a:alphaModFix amt="75000"/>
          </a:blip>
          <a:stretch>
            <a:fillRect/>
          </a:stretch>
        </p:blipFill>
        <p:spPr>
          <a:xfrm>
            <a:off x="6671566" y="5629362"/>
            <a:ext cx="562397" cy="315283"/>
          </a:xfrm>
          <a:prstGeom prst="rect">
            <a:avLst/>
          </a:prstGeom>
        </p:spPr>
      </p:pic>
    </p:spTree>
    <p:extLst>
      <p:ext uri="{BB962C8B-B14F-4D97-AF65-F5344CB8AC3E}">
        <p14:creationId xmlns:p14="http://schemas.microsoft.com/office/powerpoint/2010/main" val="3805845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片側の 2 つの角を丸めた四角形 18">
            <a:extLst>
              <a:ext uri="{FF2B5EF4-FFF2-40B4-BE49-F238E27FC236}">
                <a16:creationId xmlns:a16="http://schemas.microsoft.com/office/drawing/2014/main" id="{7730F879-5020-140C-D2B9-124A62E3868B}"/>
              </a:ext>
            </a:extLst>
          </p:cNvPr>
          <p:cNvSpPr/>
          <p:nvPr/>
        </p:nvSpPr>
        <p:spPr>
          <a:xfrm>
            <a:off x="8376522"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片側の 2 つの角を丸めた四角形 20">
            <a:extLst>
              <a:ext uri="{FF2B5EF4-FFF2-40B4-BE49-F238E27FC236}">
                <a16:creationId xmlns:a16="http://schemas.microsoft.com/office/drawing/2014/main" id="{777D4185-6658-EDCA-0BF7-35F345A28B2F}"/>
              </a:ext>
            </a:extLst>
          </p:cNvPr>
          <p:cNvSpPr/>
          <p:nvPr/>
        </p:nvSpPr>
        <p:spPr>
          <a:xfrm>
            <a:off x="8379456" y="1680734"/>
            <a:ext cx="3384000" cy="576000"/>
          </a:xfrm>
          <a:prstGeom prst="round2SameRect">
            <a:avLst>
              <a:gd name="adj1" fmla="val 20664"/>
              <a:gd name="adj2" fmla="val 0"/>
            </a:avLst>
          </a:prstGeom>
          <a:solidFill>
            <a:srgbClr val="C9002C"/>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ランディングページ</a:t>
            </a:r>
          </a:p>
        </p:txBody>
      </p:sp>
      <p:sp>
        <p:nvSpPr>
          <p:cNvPr id="6" name="片側の 2 つの角を丸めた四角形 5">
            <a:extLst>
              <a:ext uri="{FF2B5EF4-FFF2-40B4-BE49-F238E27FC236}">
                <a16:creationId xmlns:a16="http://schemas.microsoft.com/office/drawing/2014/main" id="{C227114B-8FCE-129A-9C83-F9FF16DE7052}"/>
              </a:ext>
            </a:extLst>
          </p:cNvPr>
          <p:cNvSpPr/>
          <p:nvPr/>
        </p:nvSpPr>
        <p:spPr>
          <a:xfrm>
            <a:off x="4427949"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片側の 2 つの角を丸めた四角形 8">
            <a:extLst>
              <a:ext uri="{FF2B5EF4-FFF2-40B4-BE49-F238E27FC236}">
                <a16:creationId xmlns:a16="http://schemas.microsoft.com/office/drawing/2014/main" id="{0EF2020F-851C-0E5B-5B25-78A9126C572A}"/>
              </a:ext>
            </a:extLst>
          </p:cNvPr>
          <p:cNvSpPr/>
          <p:nvPr/>
        </p:nvSpPr>
        <p:spPr>
          <a:xfrm>
            <a:off x="4430883" y="1680734"/>
            <a:ext cx="3384000" cy="576000"/>
          </a:xfrm>
          <a:prstGeom prst="round2SameRect">
            <a:avLst>
              <a:gd name="adj1" fmla="val 20664"/>
              <a:gd name="adj2" fmla="val 0"/>
            </a:avLst>
          </a:prstGeom>
          <a:solidFill>
            <a:srgbClr val="DC5976"/>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インタラクションページ</a:t>
            </a:r>
          </a:p>
        </p:txBody>
      </p:sp>
      <p:sp>
        <p:nvSpPr>
          <p:cNvPr id="52" name="片側の 2 つの角を丸めた四角形 51">
            <a:extLst>
              <a:ext uri="{FF2B5EF4-FFF2-40B4-BE49-F238E27FC236}">
                <a16:creationId xmlns:a16="http://schemas.microsoft.com/office/drawing/2014/main" id="{3C4F5447-5C7A-44D8-1208-EEB1F51687DA}"/>
              </a:ext>
            </a:extLst>
          </p:cNvPr>
          <p:cNvSpPr/>
          <p:nvPr/>
        </p:nvSpPr>
        <p:spPr>
          <a:xfrm>
            <a:off x="479376" y="169870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8</a:t>
            </a:fld>
            <a:endParaRPr lang="ja-JP" altLang="en-US"/>
          </a:p>
        </p:txBody>
      </p:sp>
      <p:grpSp>
        <p:nvGrpSpPr>
          <p:cNvPr id="15" name="グループ化 14">
            <a:extLst>
              <a:ext uri="{FF2B5EF4-FFF2-40B4-BE49-F238E27FC236}">
                <a16:creationId xmlns:a16="http://schemas.microsoft.com/office/drawing/2014/main" id="{E83C8EAC-B636-F31D-372A-A2532264C573}"/>
              </a:ext>
            </a:extLst>
          </p:cNvPr>
          <p:cNvGrpSpPr/>
          <p:nvPr/>
        </p:nvGrpSpPr>
        <p:grpSpPr>
          <a:xfrm>
            <a:off x="1007249" y="2488624"/>
            <a:ext cx="2353996" cy="3922554"/>
            <a:chOff x="518489" y="932306"/>
            <a:chExt cx="2493657" cy="4155277"/>
          </a:xfrm>
        </p:grpSpPr>
        <p:pic>
          <p:nvPicPr>
            <p:cNvPr id="16" name="図 15">
              <a:extLst>
                <a:ext uri="{FF2B5EF4-FFF2-40B4-BE49-F238E27FC236}">
                  <a16:creationId xmlns:a16="http://schemas.microsoft.com/office/drawing/2014/main" id="{D05329FB-8B57-BDAF-31B3-E62EC73C290F}"/>
                </a:ext>
              </a:extLst>
            </p:cNvPr>
            <p:cNvPicPr>
              <a:picLocks noChangeAspect="1"/>
            </p:cNvPicPr>
            <p:nvPr/>
          </p:nvPicPr>
          <p:blipFill rotWithShape="1">
            <a:blip r:embed="rId3">
              <a:extLst>
                <a:ext uri="{28A0092B-C50C-407E-A947-70E740481C1C}">
                  <a14:useLocalDpi xmlns:a14="http://schemas.microsoft.com/office/drawing/2010/main" val="0"/>
                </a:ext>
              </a:extLst>
            </a:blip>
            <a:srcRect t="-1341" b="19090"/>
            <a:stretch/>
          </p:blipFill>
          <p:spPr>
            <a:xfrm>
              <a:off x="518489" y="932306"/>
              <a:ext cx="2493657" cy="4155277"/>
            </a:xfrm>
            <a:prstGeom prst="rect">
              <a:avLst/>
            </a:prstGeom>
          </p:spPr>
        </p:pic>
        <p:pic>
          <p:nvPicPr>
            <p:cNvPr id="17" name="図 16" descr="グラフィカル ユーザー インターフェイス, テキスト, アプリケーション&#10;&#10;自動的に生成された説明">
              <a:extLst>
                <a:ext uri="{FF2B5EF4-FFF2-40B4-BE49-F238E27FC236}">
                  <a16:creationId xmlns:a16="http://schemas.microsoft.com/office/drawing/2014/main" id="{F7A10AE4-946F-487E-2E59-12152B8845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17847"/>
            <a:stretch/>
          </p:blipFill>
          <p:spPr>
            <a:xfrm>
              <a:off x="696331" y="1681663"/>
              <a:ext cx="2119301" cy="3386883"/>
            </a:xfrm>
            <a:prstGeom prst="rect">
              <a:avLst/>
            </a:prstGeom>
            <a:ln>
              <a:noFill/>
            </a:ln>
          </p:spPr>
        </p:pic>
        <p:sp>
          <p:nvSpPr>
            <p:cNvPr id="18" name="正方形/長方形 17">
              <a:extLst>
                <a:ext uri="{FF2B5EF4-FFF2-40B4-BE49-F238E27FC236}">
                  <a16:creationId xmlns:a16="http://schemas.microsoft.com/office/drawing/2014/main" id="{4EF6E7B2-6125-5252-4D60-CF9BCD1E7DC6}"/>
                </a:ext>
              </a:extLst>
            </p:cNvPr>
            <p:cNvSpPr/>
            <p:nvPr/>
          </p:nvSpPr>
          <p:spPr>
            <a:xfrm>
              <a:off x="636390" y="2194934"/>
              <a:ext cx="2258069" cy="1249715"/>
            </a:xfrm>
            <a:prstGeom prst="rect">
              <a:avLst/>
            </a:prstGeom>
            <a:solidFill>
              <a:srgbClr val="C9002C">
                <a:alpha val="10000"/>
              </a:srgbClr>
            </a:solid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0" name="図 19">
              <a:extLst>
                <a:ext uri="{FF2B5EF4-FFF2-40B4-BE49-F238E27FC236}">
                  <a16:creationId xmlns:a16="http://schemas.microsoft.com/office/drawing/2014/main" id="{C7D56B61-E3C6-5069-3162-ED9E1EF724EA}"/>
                </a:ext>
              </a:extLst>
            </p:cNvPr>
            <p:cNvPicPr>
              <a:picLocks noChangeAspect="1"/>
            </p:cNvPicPr>
            <p:nvPr/>
          </p:nvPicPr>
          <p:blipFill>
            <a:blip r:embed="rId5"/>
            <a:stretch>
              <a:fillRect/>
            </a:stretch>
          </p:blipFill>
          <p:spPr>
            <a:xfrm>
              <a:off x="2143433" y="3121949"/>
              <a:ext cx="584565" cy="734361"/>
            </a:xfrm>
            <a:prstGeom prst="rect">
              <a:avLst/>
            </a:prstGeom>
          </p:spPr>
        </p:pic>
      </p:grpSp>
      <p:grpSp>
        <p:nvGrpSpPr>
          <p:cNvPr id="86" name="グループ化 85">
            <a:extLst>
              <a:ext uri="{FF2B5EF4-FFF2-40B4-BE49-F238E27FC236}">
                <a16:creationId xmlns:a16="http://schemas.microsoft.com/office/drawing/2014/main" id="{144D9EDD-3A31-265C-6B50-6621E0CAB386}"/>
              </a:ext>
            </a:extLst>
          </p:cNvPr>
          <p:cNvGrpSpPr/>
          <p:nvPr/>
        </p:nvGrpSpPr>
        <p:grpSpPr>
          <a:xfrm>
            <a:off x="7851522" y="2342070"/>
            <a:ext cx="476726" cy="3537406"/>
            <a:chOff x="7779567" y="2779817"/>
            <a:chExt cx="476726" cy="3537406"/>
          </a:xfrm>
        </p:grpSpPr>
        <p:sp>
          <p:nvSpPr>
            <p:cNvPr id="83" name="角丸四角形 82">
              <a:extLst>
                <a:ext uri="{FF2B5EF4-FFF2-40B4-BE49-F238E27FC236}">
                  <a16:creationId xmlns:a16="http://schemas.microsoft.com/office/drawing/2014/main" id="{5E727466-E2AF-EFCC-4B54-9150068107FE}"/>
                </a:ext>
              </a:extLst>
            </p:cNvPr>
            <p:cNvSpPr/>
            <p:nvPr/>
          </p:nvSpPr>
          <p:spPr>
            <a:xfrm>
              <a:off x="7779567" y="2779817"/>
              <a:ext cx="476726" cy="3537406"/>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r>
                <a:rPr lang="ja-JP" altLang="en-US" sz="1600" spc="300">
                  <a:solidFill>
                    <a:srgbClr val="C9002C"/>
                  </a:solidFill>
                </a:rPr>
                <a:t>タップ　時間経過で　　へ遷移</a:t>
              </a:r>
            </a:p>
          </p:txBody>
        </p:sp>
        <p:sp>
          <p:nvSpPr>
            <p:cNvPr id="84" name="正方形/長方形 83">
              <a:extLst>
                <a:ext uri="{FF2B5EF4-FFF2-40B4-BE49-F238E27FC236}">
                  <a16:creationId xmlns:a16="http://schemas.microsoft.com/office/drawing/2014/main" id="{65D52505-F133-53D0-CDB2-2FD6C7F85418}"/>
                </a:ext>
              </a:extLst>
            </p:cNvPr>
            <p:cNvSpPr/>
            <p:nvPr/>
          </p:nvSpPr>
          <p:spPr>
            <a:xfrm>
              <a:off x="7939007" y="3593324"/>
              <a:ext cx="155492"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200" dirty="0">
                  <a:solidFill>
                    <a:srgbClr val="C9002C"/>
                  </a:solidFill>
                </a:rPr>
                <a:t>or</a:t>
              </a:r>
              <a:endParaRPr kumimoji="1" lang="ja-JP" altLang="en-US" sz="1200" dirty="0">
                <a:solidFill>
                  <a:srgbClr val="C9002C"/>
                </a:solidFill>
              </a:endParaRPr>
            </a:p>
          </p:txBody>
        </p:sp>
        <p:sp>
          <p:nvSpPr>
            <p:cNvPr id="85" name="正方形/長方形 84">
              <a:extLst>
                <a:ext uri="{FF2B5EF4-FFF2-40B4-BE49-F238E27FC236}">
                  <a16:creationId xmlns:a16="http://schemas.microsoft.com/office/drawing/2014/main" id="{4060BDA7-3A13-6C8B-DC4B-EC7538F10B9D}"/>
                </a:ext>
              </a:extLst>
            </p:cNvPr>
            <p:cNvSpPr/>
            <p:nvPr/>
          </p:nvSpPr>
          <p:spPr>
            <a:xfrm>
              <a:off x="7954869" y="5026766"/>
              <a:ext cx="160300" cy="4924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600" spc="300" dirty="0">
                  <a:solidFill>
                    <a:srgbClr val="C9002C"/>
                  </a:solidFill>
                </a:rPr>
                <a:t>L</a:t>
              </a:r>
            </a:p>
            <a:p>
              <a:pPr algn="ctr"/>
              <a:r>
                <a:rPr kumimoji="1" lang="en-US" altLang="ja-JP" sz="1600" spc="300" dirty="0">
                  <a:solidFill>
                    <a:srgbClr val="C9002C"/>
                  </a:solidFill>
                </a:rPr>
                <a:t>P</a:t>
              </a:r>
              <a:endParaRPr kumimoji="1" lang="ja-JP" altLang="en-US" sz="1600" spc="300" dirty="0">
                <a:solidFill>
                  <a:srgbClr val="C9002C"/>
                </a:solidFill>
              </a:endParaRPr>
            </a:p>
          </p:txBody>
        </p:sp>
      </p:grpSp>
      <p:grpSp>
        <p:nvGrpSpPr>
          <p:cNvPr id="4" name="グループ化 3">
            <a:extLst>
              <a:ext uri="{FF2B5EF4-FFF2-40B4-BE49-F238E27FC236}">
                <a16:creationId xmlns:a16="http://schemas.microsoft.com/office/drawing/2014/main" id="{22E0893F-7CA5-94C9-DDAE-074A154DFA22}"/>
              </a:ext>
            </a:extLst>
          </p:cNvPr>
          <p:cNvGrpSpPr/>
          <p:nvPr/>
        </p:nvGrpSpPr>
        <p:grpSpPr>
          <a:xfrm>
            <a:off x="4931174" y="2506758"/>
            <a:ext cx="2353996" cy="3904420"/>
            <a:chOff x="2893059" y="1793118"/>
            <a:chExt cx="1977770" cy="3280397"/>
          </a:xfrm>
        </p:grpSpPr>
        <p:pic>
          <p:nvPicPr>
            <p:cNvPr id="8" name="図 7">
              <a:extLst>
                <a:ext uri="{FF2B5EF4-FFF2-40B4-BE49-F238E27FC236}">
                  <a16:creationId xmlns:a16="http://schemas.microsoft.com/office/drawing/2014/main" id="{636B0DF9-5CD8-09A1-BEF8-94A42BFD4405}"/>
                </a:ext>
              </a:extLst>
            </p:cNvPr>
            <p:cNvPicPr>
              <a:picLocks/>
            </p:cNvPicPr>
            <p:nvPr/>
          </p:nvPicPr>
          <p:blipFill rotWithShape="1">
            <a:blip r:embed="rId3">
              <a:extLst>
                <a:ext uri="{28A0092B-C50C-407E-A947-70E740481C1C}">
                  <a14:useLocalDpi xmlns:a14="http://schemas.microsoft.com/office/drawing/2010/main" val="0"/>
                </a:ext>
              </a:extLst>
            </a:blip>
            <a:srcRect t="-1194" b="19701"/>
            <a:stretch/>
          </p:blipFill>
          <p:spPr>
            <a:xfrm>
              <a:off x="2893059" y="1793118"/>
              <a:ext cx="1977770" cy="3265299"/>
            </a:xfrm>
            <a:prstGeom prst="rect">
              <a:avLst/>
            </a:prstGeom>
          </p:spPr>
        </p:pic>
        <p:pic>
          <p:nvPicPr>
            <p:cNvPr id="12" name="図 11">
              <a:extLst>
                <a:ext uri="{FF2B5EF4-FFF2-40B4-BE49-F238E27FC236}">
                  <a16:creationId xmlns:a16="http://schemas.microsoft.com/office/drawing/2014/main" id="{4E572E89-2895-0912-F337-E7655150EE7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72" b="4729"/>
            <a:stretch/>
          </p:blipFill>
          <p:spPr>
            <a:xfrm>
              <a:off x="3006000" y="2315949"/>
              <a:ext cx="1730551" cy="2757566"/>
            </a:xfrm>
            <a:prstGeom prst="rect">
              <a:avLst/>
            </a:prstGeom>
          </p:spPr>
        </p:pic>
      </p:grpSp>
      <p:sp>
        <p:nvSpPr>
          <p:cNvPr id="74" name="正方形/長方形 73">
            <a:extLst>
              <a:ext uri="{FF2B5EF4-FFF2-40B4-BE49-F238E27FC236}">
                <a16:creationId xmlns:a16="http://schemas.microsoft.com/office/drawing/2014/main" id="{48FB7CF7-8FCC-2BE2-0136-7421DE6F048F}"/>
              </a:ext>
            </a:extLst>
          </p:cNvPr>
          <p:cNvSpPr/>
          <p:nvPr/>
        </p:nvSpPr>
        <p:spPr>
          <a:xfrm>
            <a:off x="4938620" y="3042937"/>
            <a:ext cx="2304000" cy="3350271"/>
          </a:xfrm>
          <a:prstGeom prst="rect">
            <a:avLst/>
          </a:prstGeom>
          <a:no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7" name="グループ化 66">
            <a:extLst>
              <a:ext uri="{FF2B5EF4-FFF2-40B4-BE49-F238E27FC236}">
                <a16:creationId xmlns:a16="http://schemas.microsoft.com/office/drawing/2014/main" id="{52BA940A-4E6E-FB58-692F-34A641396EE7}"/>
              </a:ext>
            </a:extLst>
          </p:cNvPr>
          <p:cNvGrpSpPr>
            <a:grpSpLocks noChangeAspect="1"/>
          </p:cNvGrpSpPr>
          <p:nvPr/>
        </p:nvGrpSpPr>
        <p:grpSpPr>
          <a:xfrm>
            <a:off x="3938398" y="1882049"/>
            <a:ext cx="324000" cy="178785"/>
            <a:chOff x="5270129" y="3256673"/>
            <a:chExt cx="396700" cy="218901"/>
          </a:xfrm>
        </p:grpSpPr>
        <p:sp>
          <p:nvSpPr>
            <p:cNvPr id="68" name="直角三角形 67">
              <a:extLst>
                <a:ext uri="{FF2B5EF4-FFF2-40B4-BE49-F238E27FC236}">
                  <a16:creationId xmlns:a16="http://schemas.microsoft.com/office/drawing/2014/main" id="{5F48A4B5-B8C0-C74B-F499-ED9333CBD98D}"/>
                </a:ext>
              </a:extLst>
            </p:cNvPr>
            <p:cNvSpPr/>
            <p:nvPr/>
          </p:nvSpPr>
          <p:spPr>
            <a:xfrm rot="13500000">
              <a:off x="5447928"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直角三角形 68">
              <a:extLst>
                <a:ext uri="{FF2B5EF4-FFF2-40B4-BE49-F238E27FC236}">
                  <a16:creationId xmlns:a16="http://schemas.microsoft.com/office/drawing/2014/main" id="{5B1D9257-6E3B-2506-54B3-26F808A646F1}"/>
                </a:ext>
              </a:extLst>
            </p:cNvPr>
            <p:cNvSpPr/>
            <p:nvPr/>
          </p:nvSpPr>
          <p:spPr>
            <a:xfrm rot="13500000">
              <a:off x="5270129" y="3256673"/>
              <a:ext cx="218901" cy="218901"/>
            </a:xfrm>
            <a:prstGeom prst="rtTriangle">
              <a:avLst/>
            </a:prstGeom>
            <a:solidFill>
              <a:srgbClr val="C9002C">
                <a:alpha val="4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6" name="正方形/長方形 25">
            <a:extLst>
              <a:ext uri="{FF2B5EF4-FFF2-40B4-BE49-F238E27FC236}">
                <a16:creationId xmlns:a16="http://schemas.microsoft.com/office/drawing/2014/main" id="{C38F85EE-B23E-A624-2598-46F06E1338C3}"/>
              </a:ext>
            </a:extLst>
          </p:cNvPr>
          <p:cNvSpPr/>
          <p:nvPr/>
        </p:nvSpPr>
        <p:spPr>
          <a:xfrm>
            <a:off x="4425015" y="2256734"/>
            <a:ext cx="3378233" cy="786203"/>
          </a:xfrm>
          <a:prstGeom prst="rect">
            <a:avLst/>
          </a:prstGeom>
          <a:solidFill>
            <a:schemeClr val="bg1">
              <a:alpha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70" name="グループ化 69">
            <a:extLst>
              <a:ext uri="{FF2B5EF4-FFF2-40B4-BE49-F238E27FC236}">
                <a16:creationId xmlns:a16="http://schemas.microsoft.com/office/drawing/2014/main" id="{F030EA3F-9694-99D9-DE4E-5FB3E0BC3EB9}"/>
              </a:ext>
            </a:extLst>
          </p:cNvPr>
          <p:cNvGrpSpPr>
            <a:grpSpLocks noChangeAspect="1"/>
          </p:cNvGrpSpPr>
          <p:nvPr/>
        </p:nvGrpSpPr>
        <p:grpSpPr>
          <a:xfrm>
            <a:off x="7896874" y="1882049"/>
            <a:ext cx="324000" cy="178785"/>
            <a:chOff x="5270129" y="3256673"/>
            <a:chExt cx="396700" cy="218901"/>
          </a:xfrm>
        </p:grpSpPr>
        <p:sp>
          <p:nvSpPr>
            <p:cNvPr id="71" name="直角三角形 70">
              <a:extLst>
                <a:ext uri="{FF2B5EF4-FFF2-40B4-BE49-F238E27FC236}">
                  <a16:creationId xmlns:a16="http://schemas.microsoft.com/office/drawing/2014/main" id="{EA370812-977E-6373-BFB7-B3F4C738EE65}"/>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直角三角形 71">
              <a:extLst>
                <a:ext uri="{FF2B5EF4-FFF2-40B4-BE49-F238E27FC236}">
                  <a16:creationId xmlns:a16="http://schemas.microsoft.com/office/drawing/2014/main" id="{01F4F1C5-5118-1B60-2018-79ED48F6B5EB}"/>
                </a:ext>
              </a:extLst>
            </p:cNvPr>
            <p:cNvSpPr/>
            <p:nvPr/>
          </p:nvSpPr>
          <p:spPr>
            <a:xfrm rot="13500000">
              <a:off x="5270129"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9" name="object 51">
            <a:extLst>
              <a:ext uri="{FF2B5EF4-FFF2-40B4-BE49-F238E27FC236}">
                <a16:creationId xmlns:a16="http://schemas.microsoft.com/office/drawing/2014/main" id="{98C27CB1-8802-F609-4C0C-561A6955AEE7}"/>
              </a:ext>
            </a:extLst>
          </p:cNvPr>
          <p:cNvSpPr>
            <a:spLocks/>
          </p:cNvSpPr>
          <p:nvPr/>
        </p:nvSpPr>
        <p:spPr>
          <a:xfrm>
            <a:off x="5451048" y="3589457"/>
            <a:ext cx="1290875" cy="2242044"/>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8575">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cs typeface="Meiryo" charset="-128"/>
            </a:endParaRPr>
          </a:p>
        </p:txBody>
      </p:sp>
      <p:sp>
        <p:nvSpPr>
          <p:cNvPr id="82" name="角丸四角形 81">
            <a:extLst>
              <a:ext uri="{FF2B5EF4-FFF2-40B4-BE49-F238E27FC236}">
                <a16:creationId xmlns:a16="http://schemas.microsoft.com/office/drawing/2014/main" id="{490FD70E-F6BB-B79F-44FE-78935C14CD4D}"/>
              </a:ext>
            </a:extLst>
          </p:cNvPr>
          <p:cNvSpPr/>
          <p:nvPr/>
        </p:nvSpPr>
        <p:spPr>
          <a:xfrm>
            <a:off x="3976510" y="2342070"/>
            <a:ext cx="391298" cy="2776003"/>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r>
              <a:rPr kumimoji="1" lang="ja-JP" altLang="en-US" sz="1600" spc="300">
                <a:solidFill>
                  <a:srgbClr val="C9002C"/>
                </a:solidFill>
              </a:rPr>
              <a:t>ページが開く</a:t>
            </a:r>
            <a:endParaRPr kumimoji="1" lang="en-US" altLang="ja-JP" sz="1600" spc="300" dirty="0">
              <a:solidFill>
                <a:srgbClr val="C9002C"/>
              </a:solidFill>
            </a:endParaRPr>
          </a:p>
        </p:txBody>
      </p:sp>
      <p:sp>
        <p:nvSpPr>
          <p:cNvPr id="91" name="フリーフォーム 90">
            <a:extLst>
              <a:ext uri="{FF2B5EF4-FFF2-40B4-BE49-F238E27FC236}">
                <a16:creationId xmlns:a16="http://schemas.microsoft.com/office/drawing/2014/main" id="{8B1DC691-FD6B-E642-8248-FA7916E661D7}"/>
              </a:ext>
            </a:extLst>
          </p:cNvPr>
          <p:cNvSpPr/>
          <p:nvPr/>
        </p:nvSpPr>
        <p:spPr>
          <a:xfrm>
            <a:off x="4365753" y="5434918"/>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485"/>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ユーザーが</a:t>
            </a:r>
            <a:endParaRPr kumimoji="1" lang="en-US" altLang="ja-JP" sz="1200" b="1" dirty="0">
              <a:solidFill>
                <a:schemeClr val="bg1"/>
              </a:solidFill>
            </a:endParaRPr>
          </a:p>
          <a:p>
            <a:pPr algn="ctr"/>
            <a:r>
              <a:rPr lang="ja-JP" altLang="en-US" sz="1200" b="1">
                <a:solidFill>
                  <a:schemeClr val="bg1"/>
                </a:solidFill>
              </a:rPr>
              <a:t>自由に操作</a:t>
            </a:r>
            <a:endParaRPr kumimoji="1" lang="ja-JP" altLang="en-US" sz="1200" b="1" dirty="0">
              <a:solidFill>
                <a:schemeClr val="bg1"/>
              </a:solidFill>
            </a:endParaRPr>
          </a:p>
        </p:txBody>
      </p:sp>
      <p:sp>
        <p:nvSpPr>
          <p:cNvPr id="92" name="フリーフォーム 91">
            <a:extLst>
              <a:ext uri="{FF2B5EF4-FFF2-40B4-BE49-F238E27FC236}">
                <a16:creationId xmlns:a16="http://schemas.microsoft.com/office/drawing/2014/main" id="{91CAC4FE-8974-EE44-456E-BCFCEE446E6F}"/>
              </a:ext>
            </a:extLst>
          </p:cNvPr>
          <p:cNvSpPr/>
          <p:nvPr/>
        </p:nvSpPr>
        <p:spPr>
          <a:xfrm>
            <a:off x="1293223" y="4960946"/>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バナーを</a:t>
            </a:r>
            <a:endParaRPr kumimoji="1" lang="en-US" altLang="ja-JP" sz="1200" b="1" dirty="0">
              <a:solidFill>
                <a:schemeClr val="bg1"/>
              </a:solidFill>
            </a:endParaRPr>
          </a:p>
          <a:p>
            <a:pPr algn="ctr"/>
            <a:r>
              <a:rPr kumimoji="1" lang="ja-JP" altLang="en-US" sz="1200" b="1">
                <a:solidFill>
                  <a:schemeClr val="bg1"/>
                </a:solidFill>
              </a:rPr>
              <a:t>タップ</a:t>
            </a:r>
            <a:endParaRPr kumimoji="1" lang="ja-JP" altLang="en-US" sz="1200" b="1" dirty="0">
              <a:solidFill>
                <a:schemeClr val="bg1"/>
              </a:solidFill>
            </a:endParaRPr>
          </a:p>
        </p:txBody>
      </p:sp>
      <p:grpSp>
        <p:nvGrpSpPr>
          <p:cNvPr id="115" name="グループ化 114">
            <a:extLst>
              <a:ext uri="{FF2B5EF4-FFF2-40B4-BE49-F238E27FC236}">
                <a16:creationId xmlns:a16="http://schemas.microsoft.com/office/drawing/2014/main" id="{8ED8C878-0A4C-0A92-71E0-846467D27B5B}"/>
              </a:ext>
            </a:extLst>
          </p:cNvPr>
          <p:cNvGrpSpPr/>
          <p:nvPr/>
        </p:nvGrpSpPr>
        <p:grpSpPr>
          <a:xfrm>
            <a:off x="8667262" y="3218267"/>
            <a:ext cx="2805455" cy="2857433"/>
            <a:chOff x="8594948" y="3267563"/>
            <a:chExt cx="2805455" cy="2857433"/>
          </a:xfrm>
        </p:grpSpPr>
        <p:grpSp>
          <p:nvGrpSpPr>
            <p:cNvPr id="114" name="グループ化 113">
              <a:extLst>
                <a:ext uri="{FF2B5EF4-FFF2-40B4-BE49-F238E27FC236}">
                  <a16:creationId xmlns:a16="http://schemas.microsoft.com/office/drawing/2014/main" id="{F1C636F3-28CC-E422-A67F-CA738BA7F961}"/>
                </a:ext>
              </a:extLst>
            </p:cNvPr>
            <p:cNvGrpSpPr/>
            <p:nvPr/>
          </p:nvGrpSpPr>
          <p:grpSpPr>
            <a:xfrm>
              <a:off x="8594948" y="3267563"/>
              <a:ext cx="1356412" cy="2857433"/>
              <a:chOff x="8594948" y="3267563"/>
              <a:chExt cx="1356412" cy="2857433"/>
            </a:xfrm>
          </p:grpSpPr>
          <p:pic>
            <p:nvPicPr>
              <p:cNvPr id="22" name="図 21">
                <a:extLst>
                  <a:ext uri="{FF2B5EF4-FFF2-40B4-BE49-F238E27FC236}">
                    <a16:creationId xmlns:a16="http://schemas.microsoft.com/office/drawing/2014/main" id="{F2C6E447-9E8E-7C18-3F8D-834811FCEC1C}"/>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8594948" y="3267563"/>
                <a:ext cx="1356412" cy="2857433"/>
              </a:xfrm>
              <a:prstGeom prst="rect">
                <a:avLst/>
              </a:prstGeom>
            </p:spPr>
          </p:pic>
          <p:sp>
            <p:nvSpPr>
              <p:cNvPr id="93" name="正方形/長方形 92">
                <a:extLst>
                  <a:ext uri="{FF2B5EF4-FFF2-40B4-BE49-F238E27FC236}">
                    <a16:creationId xmlns:a16="http://schemas.microsoft.com/office/drawing/2014/main" id="{C102C345-86C7-83AB-2714-AB8DCBD482EA}"/>
                  </a:ext>
                </a:extLst>
              </p:cNvPr>
              <p:cNvSpPr/>
              <p:nvPr/>
            </p:nvSpPr>
            <p:spPr>
              <a:xfrm>
                <a:off x="8666049"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rPr>
                  <a:t>クライアント</a:t>
                </a:r>
                <a:endParaRPr lang="en-US" altLang="ja-JP" sz="1200" dirty="0">
                  <a:solidFill>
                    <a:schemeClr val="tx1"/>
                  </a:solidFill>
                </a:endParaRPr>
              </a:p>
              <a:p>
                <a:pPr algn="ctr"/>
                <a:r>
                  <a:rPr lang="ja-JP" altLang="en-US" sz="1200">
                    <a:solidFill>
                      <a:schemeClr val="tx1"/>
                    </a:solidFill>
                  </a:rPr>
                  <a:t>様</a:t>
                </a:r>
                <a:r>
                  <a:rPr lang="en" altLang="ja-JP" sz="1200" dirty="0">
                    <a:solidFill>
                      <a:schemeClr val="tx1"/>
                    </a:solidFill>
                  </a:rPr>
                  <a:t>LP</a:t>
                </a:r>
              </a:p>
            </p:txBody>
          </p:sp>
        </p:grpSp>
        <p:grpSp>
          <p:nvGrpSpPr>
            <p:cNvPr id="113" name="グループ化 112">
              <a:extLst>
                <a:ext uri="{FF2B5EF4-FFF2-40B4-BE49-F238E27FC236}">
                  <a16:creationId xmlns:a16="http://schemas.microsoft.com/office/drawing/2014/main" id="{E275CEA5-C3E4-2D29-15BB-760627CB1106}"/>
                </a:ext>
              </a:extLst>
            </p:cNvPr>
            <p:cNvGrpSpPr/>
            <p:nvPr/>
          </p:nvGrpSpPr>
          <p:grpSpPr>
            <a:xfrm>
              <a:off x="10043991" y="3267563"/>
              <a:ext cx="1356412" cy="2857433"/>
              <a:chOff x="10043991" y="3267563"/>
              <a:chExt cx="1356412" cy="2857433"/>
            </a:xfrm>
          </p:grpSpPr>
          <p:pic>
            <p:nvPicPr>
              <p:cNvPr id="96" name="図 95">
                <a:extLst>
                  <a:ext uri="{FF2B5EF4-FFF2-40B4-BE49-F238E27FC236}">
                    <a16:creationId xmlns:a16="http://schemas.microsoft.com/office/drawing/2014/main" id="{1A1597B0-67BA-B96D-B3DD-B115267F2697}"/>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10043991" y="3267563"/>
                <a:ext cx="1356412" cy="2857433"/>
              </a:xfrm>
              <a:prstGeom prst="rect">
                <a:avLst/>
              </a:prstGeom>
            </p:spPr>
          </p:pic>
          <p:sp>
            <p:nvSpPr>
              <p:cNvPr id="97" name="正方形/長方形 96">
                <a:extLst>
                  <a:ext uri="{FF2B5EF4-FFF2-40B4-BE49-F238E27FC236}">
                    <a16:creationId xmlns:a16="http://schemas.microsoft.com/office/drawing/2014/main" id="{89296FF4-ED9F-354B-CB2D-CD04A0DBE0C3}"/>
                  </a:ext>
                </a:extLst>
              </p:cNvPr>
              <p:cNvSpPr/>
              <p:nvPr/>
            </p:nvSpPr>
            <p:spPr>
              <a:xfrm>
                <a:off x="10115092"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 altLang="ja-JP" sz="1200" dirty="0">
                    <a:solidFill>
                      <a:schemeClr val="tx1"/>
                    </a:solidFill>
                  </a:rPr>
                  <a:t>Yahoo! JAPAN</a:t>
                </a:r>
              </a:p>
              <a:p>
                <a:pPr algn="ctr"/>
                <a:r>
                  <a:rPr lang="en" altLang="ja-JP" sz="1200" dirty="0">
                    <a:solidFill>
                      <a:schemeClr val="tx1"/>
                    </a:solidFill>
                  </a:rPr>
                  <a:t>PR</a:t>
                </a:r>
                <a:r>
                  <a:rPr lang="ja-JP" altLang="en-US" sz="1200">
                    <a:solidFill>
                      <a:schemeClr val="tx1"/>
                    </a:solidFill>
                  </a:rPr>
                  <a:t>企画 </a:t>
                </a:r>
                <a:r>
                  <a:rPr lang="en" altLang="ja-JP" sz="1200" dirty="0">
                    <a:solidFill>
                      <a:schemeClr val="tx1"/>
                    </a:solidFill>
                  </a:rPr>
                  <a:t>LP</a:t>
                </a:r>
                <a:endParaRPr lang="en" altLang="ja-JP" sz="900" dirty="0">
                  <a:solidFill>
                    <a:schemeClr val="tx1"/>
                  </a:solidFill>
                </a:endParaRPr>
              </a:p>
              <a:p>
                <a:pPr algn="ctr"/>
                <a:r>
                  <a:rPr lang="ja-JP" altLang="en" sz="900">
                    <a:solidFill>
                      <a:schemeClr val="tx1"/>
                    </a:solidFill>
                  </a:rPr>
                  <a:t>（</a:t>
                </a:r>
                <a:r>
                  <a:rPr lang="ja-JP" altLang="en-US" sz="900">
                    <a:solidFill>
                      <a:schemeClr val="tx1"/>
                    </a:solidFill>
                  </a:rPr>
                  <a:t>ヤフー作成ページ）</a:t>
                </a:r>
                <a:endParaRPr lang="en" altLang="ja-JP" sz="900" dirty="0">
                  <a:solidFill>
                    <a:schemeClr val="tx1"/>
                  </a:solidFill>
                </a:endParaRPr>
              </a:p>
            </p:txBody>
          </p:sp>
        </p:grpSp>
      </p:grpSp>
      <p:cxnSp>
        <p:nvCxnSpPr>
          <p:cNvPr id="117" name="カギ線コネクタ 116">
            <a:extLst>
              <a:ext uri="{FF2B5EF4-FFF2-40B4-BE49-F238E27FC236}">
                <a16:creationId xmlns:a16="http://schemas.microsoft.com/office/drawing/2014/main" id="{363E2534-C230-CB44-A221-1E71FB57D8E0}"/>
              </a:ext>
            </a:extLst>
          </p:cNvPr>
          <p:cNvCxnSpPr>
            <a:cxnSpLocks/>
            <a:stCxn id="122" idx="2"/>
            <a:endCxn id="22" idx="0"/>
          </p:cNvCxnSpPr>
          <p:nvPr/>
        </p:nvCxnSpPr>
        <p:spPr>
          <a:xfrm rot="5400000">
            <a:off x="9511131" y="2659409"/>
            <a:ext cx="393196" cy="724521"/>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カギ線コネクタ 120">
            <a:extLst>
              <a:ext uri="{FF2B5EF4-FFF2-40B4-BE49-F238E27FC236}">
                <a16:creationId xmlns:a16="http://schemas.microsoft.com/office/drawing/2014/main" id="{D6208D71-5608-1E91-3F4F-C4B4865E9628}"/>
              </a:ext>
            </a:extLst>
          </p:cNvPr>
          <p:cNvCxnSpPr>
            <a:cxnSpLocks/>
            <a:stCxn id="122" idx="2"/>
            <a:endCxn id="96" idx="0"/>
          </p:cNvCxnSpPr>
          <p:nvPr/>
        </p:nvCxnSpPr>
        <p:spPr>
          <a:xfrm rot="16200000" flipH="1">
            <a:off x="10235652" y="2659408"/>
            <a:ext cx="393196" cy="724522"/>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sp>
        <p:nvSpPr>
          <p:cNvPr id="122" name="角丸四角形 121">
            <a:extLst>
              <a:ext uri="{FF2B5EF4-FFF2-40B4-BE49-F238E27FC236}">
                <a16:creationId xmlns:a16="http://schemas.microsoft.com/office/drawing/2014/main" id="{C2A1870F-7723-7DB6-29DF-199C5C6EB53E}"/>
              </a:ext>
            </a:extLst>
          </p:cNvPr>
          <p:cNvSpPr/>
          <p:nvPr/>
        </p:nvSpPr>
        <p:spPr>
          <a:xfrm>
            <a:off x="9259667" y="2472935"/>
            <a:ext cx="1620644" cy="352136"/>
          </a:xfrm>
          <a:prstGeom prst="roundRect">
            <a:avLst>
              <a:gd name="adj" fmla="val 50000"/>
            </a:avLst>
          </a:prstGeom>
          <a:solidFill>
            <a:schemeClr val="bg1"/>
          </a:solidFill>
          <a:ln w="22225">
            <a:solidFill>
              <a:srgbClr val="C9002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36000" numCol="1" spcCol="0" rtlCol="0" fromWordArt="0" anchor="ctr" anchorCtr="0" forceAA="0" compatLnSpc="1">
            <a:prstTxWarp prst="textNoShape">
              <a:avLst/>
            </a:prstTxWarp>
            <a:noAutofit/>
          </a:bodyPr>
          <a:lstStyle/>
          <a:p>
            <a:pPr lvl="0" algn="ctr"/>
            <a:r>
              <a:rPr lang="ja-JP" altLang="en-US" sz="1200" b="1">
                <a:solidFill>
                  <a:srgbClr val="C9002C"/>
                </a:solidFill>
                <a:latin typeface="Meiryo" panose="020B0604030504040204" pitchFamily="34" charset="-128"/>
                <a:ea typeface="Meiryo" panose="020B0604030504040204" pitchFamily="34" charset="-128"/>
              </a:rPr>
              <a:t>遷移先は選択可能</a:t>
            </a:r>
          </a:p>
        </p:txBody>
      </p:sp>
      <p:sp>
        <p:nvSpPr>
          <p:cNvPr id="131" name="片側の 2 つの角を丸めた四角形 130">
            <a:extLst>
              <a:ext uri="{FF2B5EF4-FFF2-40B4-BE49-F238E27FC236}">
                <a16:creationId xmlns:a16="http://schemas.microsoft.com/office/drawing/2014/main" id="{94D575F0-B4CA-C799-890D-3AC2BF41535F}"/>
              </a:ext>
            </a:extLst>
          </p:cNvPr>
          <p:cNvSpPr/>
          <p:nvPr/>
        </p:nvSpPr>
        <p:spPr>
          <a:xfrm>
            <a:off x="482310" y="1698704"/>
            <a:ext cx="3384000" cy="576000"/>
          </a:xfrm>
          <a:prstGeom prst="round2SameRect">
            <a:avLst>
              <a:gd name="adj1" fmla="val 20664"/>
              <a:gd name="adj2" fmla="val 0"/>
            </a:avLst>
          </a:prstGeom>
          <a:solidFill>
            <a:srgbClr val="E791A4"/>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 altLang="ja-JP" sz="1400" b="1" dirty="0">
                <a:solidFill>
                  <a:srgbClr val="FFFFFF"/>
                </a:solidFill>
                <a:latin typeface="Meiryo" panose="020B0604030504040204" pitchFamily="34" charset="-128"/>
                <a:ea typeface="Meiryo" panose="020B0604030504040204" pitchFamily="34" charset="-128"/>
              </a:rPr>
              <a:t>Yahoo! JAPAN</a:t>
            </a:r>
          </a:p>
          <a:p>
            <a:pPr lvl="0" algn="ctr"/>
            <a:r>
              <a:rPr lang="ja-JP" altLang="en-US" sz="1400" b="1" spc="300">
                <a:solidFill>
                  <a:srgbClr val="FFFFFF"/>
                </a:solidFill>
                <a:latin typeface="Meiryo" panose="020B0604030504040204" pitchFamily="34" charset="-128"/>
                <a:ea typeface="Meiryo" panose="020B0604030504040204" pitchFamily="34" charset="-128"/>
              </a:rPr>
              <a:t>トップページ</a:t>
            </a:r>
          </a:p>
        </p:txBody>
      </p:sp>
      <p:sp>
        <p:nvSpPr>
          <p:cNvPr id="13" name="テキスト プレースホルダー 9">
            <a:extLst>
              <a:ext uri="{FF2B5EF4-FFF2-40B4-BE49-F238E27FC236}">
                <a16:creationId xmlns:a16="http://schemas.microsoft.com/office/drawing/2014/main" id="{ECA6B3D7-CBF8-E3D6-0DE0-3B1BCB8A8232}"/>
              </a:ext>
            </a:extLst>
          </p:cNvPr>
          <p:cNvSpPr txBox="1">
            <a:spLocks noGrp="1"/>
          </p:cNvSpPr>
          <p:nvPr>
            <p:ph type="body" sz="quarter" idx="11"/>
          </p:nvPr>
        </p:nvSpPr>
        <p:spPr>
          <a:xfrm>
            <a:off x="334962" y="130175"/>
            <a:ext cx="10153525"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lang="en"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240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トップページインタラクション企画</a:t>
            </a:r>
            <a:r>
              <a:rPr lang="en-US"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578FD4F2-7A3A-B06C-E914-5CDF29E52292}"/>
              </a:ext>
            </a:extLst>
          </p:cNvPr>
          <p:cNvSpPr/>
          <p:nvPr/>
        </p:nvSpPr>
        <p:spPr>
          <a:xfrm>
            <a:off x="509728" y="906164"/>
            <a:ext cx="11250794" cy="5786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lnSpc>
                <a:spcPct val="120000"/>
              </a:lnSpc>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誘導バナーから遷移後、インタラクションページにつながります。</a:t>
            </a:r>
          </a:p>
          <a:p>
            <a:pPr algn="ctr">
              <a:lnSpc>
                <a:spcPct val="120000"/>
              </a:lnSpc>
            </a:pPr>
            <a:r>
              <a:rPr lang="en" altLang="ja-JP" sz="1600" dirty="0">
                <a:solidFill>
                  <a:schemeClr val="tx1">
                    <a:lumMod val="75000"/>
                    <a:lumOff val="25000"/>
                  </a:schemeClr>
                </a:solidFill>
                <a:latin typeface="Meiryo" panose="020B0604030504040204" pitchFamily="34" charset="-128"/>
                <a:ea typeface="Meiryo" panose="020B0604030504040204" pitchFamily="34" charset="-128"/>
                <a:cs typeface="+mn-lt"/>
              </a:rPr>
              <a:t>Yahoo! JAPAN</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広報用のダミーページをベースに、インタラクションを制作いたします。</a:t>
            </a:r>
          </a:p>
        </p:txBody>
      </p:sp>
      <p:sp>
        <p:nvSpPr>
          <p:cNvPr id="23" name="object 53">
            <a:extLst>
              <a:ext uri="{FF2B5EF4-FFF2-40B4-BE49-F238E27FC236}">
                <a16:creationId xmlns:a16="http://schemas.microsoft.com/office/drawing/2014/main" id="{699E1BDD-30D6-A92E-FA2B-0B40E0721F83}"/>
              </a:ext>
            </a:extLst>
          </p:cNvPr>
          <p:cNvSpPr txBox="1"/>
          <p:nvPr/>
        </p:nvSpPr>
        <p:spPr>
          <a:xfrm>
            <a:off x="4798078" y="2411209"/>
            <a:ext cx="1858059" cy="291606"/>
          </a:xfrm>
          <a:prstGeom prst="roundRect">
            <a:avLst>
              <a:gd name="adj" fmla="val 50000"/>
            </a:avLst>
          </a:prstGeom>
          <a:solidFill>
            <a:schemeClr val="bg1"/>
          </a:solidFill>
          <a:ln w="15875">
            <a:solidFill>
              <a:schemeClr val="bg2">
                <a:lumMod val="90000"/>
              </a:schemeClr>
            </a:solidFill>
          </a:ln>
        </p:spPr>
        <p:txBody>
          <a:bodyPr vert="horz" wrap="none" lIns="144000" tIns="0" rIns="144000" bIns="288000" rtlCol="0">
            <a:noAutofit/>
          </a:bodyPr>
          <a:lstStyle/>
          <a:p>
            <a:pPr marL="250310" marR="6277" indent="-235401" algn="ctr">
              <a:lnSpc>
                <a:spcPct val="145800"/>
              </a:lnSpc>
              <a:spcBef>
                <a:spcPts val="124"/>
              </a:spcBef>
            </a:pPr>
            <a:r>
              <a:rPr lang="ja-JP" altLang="en-US" sz="1200">
                <a:latin typeface="Meiryo" panose="020B0604030504040204" pitchFamily="34" charset="-128"/>
                <a:ea typeface="Meiryo" panose="020B0604030504040204" pitchFamily="34" charset="-128"/>
                <a:cs typeface="Meiryo" charset="-128"/>
              </a:rPr>
              <a:t>インタラクション例</a:t>
            </a:r>
            <a:endParaRPr lang="en-US" altLang="ja-JP" sz="1200" dirty="0">
              <a:latin typeface="Meiryo" panose="020B0604030504040204" pitchFamily="34" charset="-128"/>
              <a:ea typeface="Meiryo" panose="020B0604030504040204" pitchFamily="34" charset="-128"/>
              <a:cs typeface="Meiryo" charset="-128"/>
            </a:endParaRPr>
          </a:p>
        </p:txBody>
      </p:sp>
      <p:sp>
        <p:nvSpPr>
          <p:cNvPr id="24" name="object 53">
            <a:extLst>
              <a:ext uri="{FF2B5EF4-FFF2-40B4-BE49-F238E27FC236}">
                <a16:creationId xmlns:a16="http://schemas.microsoft.com/office/drawing/2014/main" id="{E1D423E9-2DB7-51ED-EF48-23749308652C}"/>
              </a:ext>
            </a:extLst>
          </p:cNvPr>
          <p:cNvSpPr txBox="1"/>
          <p:nvPr/>
        </p:nvSpPr>
        <p:spPr>
          <a:xfrm>
            <a:off x="4803496" y="2754735"/>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cs typeface="Meiryo" charset="-128"/>
              </a:rPr>
              <a:t>人物を</a:t>
            </a:r>
            <a:r>
              <a:rPr lang="en-US" altLang="ja-JP" sz="1100" dirty="0">
                <a:cs typeface="Meiryo" charset="-128"/>
              </a:rPr>
              <a:t>360°</a:t>
            </a:r>
            <a:r>
              <a:rPr lang="ja-JP" altLang="en-US" sz="1100">
                <a:cs typeface="Meiryo" charset="-128"/>
              </a:rPr>
              <a:t>から回して見ることができる</a:t>
            </a:r>
            <a:endParaRPr lang="en-US" altLang="ja-JP" sz="1100" dirty="0">
              <a:cs typeface="Meiryo" charset="-128"/>
            </a:endParaRPr>
          </a:p>
        </p:txBody>
      </p:sp>
      <p:pic>
        <p:nvPicPr>
          <p:cNvPr id="25" name="図 24">
            <a:extLst>
              <a:ext uri="{FF2B5EF4-FFF2-40B4-BE49-F238E27FC236}">
                <a16:creationId xmlns:a16="http://schemas.microsoft.com/office/drawing/2014/main" id="{AC49FDE4-B4E0-2A25-C0AC-EAEFAFC8BFD9}"/>
              </a:ext>
            </a:extLst>
          </p:cNvPr>
          <p:cNvPicPr>
            <a:picLocks noChangeAspect="1"/>
          </p:cNvPicPr>
          <p:nvPr/>
        </p:nvPicPr>
        <p:blipFill>
          <a:blip r:embed="rId8">
            <a:alphaModFix amt="75000"/>
          </a:blip>
          <a:stretch>
            <a:fillRect/>
          </a:stretch>
        </p:blipFill>
        <p:spPr>
          <a:xfrm>
            <a:off x="6741923" y="2399503"/>
            <a:ext cx="562397" cy="315283"/>
          </a:xfrm>
          <a:prstGeom prst="rect">
            <a:avLst/>
          </a:prstGeom>
        </p:spPr>
      </p:pic>
    </p:spTree>
    <p:extLst>
      <p:ext uri="{BB962C8B-B14F-4D97-AF65-F5344CB8AC3E}">
        <p14:creationId xmlns:p14="http://schemas.microsoft.com/office/powerpoint/2010/main" val="3495125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角丸四角形 14">
            <a:extLst>
              <a:ext uri="{FF2B5EF4-FFF2-40B4-BE49-F238E27FC236}">
                <a16:creationId xmlns:a16="http://schemas.microsoft.com/office/drawing/2014/main" id="{1CB79201-79F7-9DC3-7F7E-7C692535EFD1}"/>
              </a:ext>
            </a:extLst>
          </p:cNvPr>
          <p:cNvSpPr/>
          <p:nvPr/>
        </p:nvSpPr>
        <p:spPr>
          <a:xfrm>
            <a:off x="983432"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b="1">
                <a:solidFill>
                  <a:schemeClr val="tx1">
                    <a:lumMod val="75000"/>
                    <a:lumOff val="25000"/>
                  </a:schemeClr>
                </a:solidFill>
                <a:latin typeface="メイリオ"/>
                <a:ea typeface="メイリオ"/>
              </a:rPr>
              <a:t>タップインタラクション</a:t>
            </a:r>
            <a:endParaRPr lang="en-US" altLang="ja-JP" b="1" dirty="0">
              <a:solidFill>
                <a:schemeClr val="tx1">
                  <a:lumMod val="75000"/>
                  <a:lumOff val="25000"/>
                </a:schemeClr>
              </a:solidFill>
              <a:latin typeface="メイリオ"/>
              <a:ea typeface="メイリオ"/>
            </a:endParaRPr>
          </a:p>
        </p:txBody>
      </p:sp>
      <p:sp>
        <p:nvSpPr>
          <p:cNvPr id="23" name="角丸四角形 22">
            <a:extLst>
              <a:ext uri="{FF2B5EF4-FFF2-40B4-BE49-F238E27FC236}">
                <a16:creationId xmlns:a16="http://schemas.microsoft.com/office/drawing/2014/main" id="{3CBFE327-88C7-0B91-4A3B-AF755DCCAFE3}"/>
              </a:ext>
            </a:extLst>
          </p:cNvPr>
          <p:cNvSpPr/>
          <p:nvPr/>
        </p:nvSpPr>
        <p:spPr>
          <a:xfrm>
            <a:off x="6270540"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タップインタラクション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シェイクインタラクション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フェイス</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AR</a:t>
            </a:r>
            <a:r>
              <a:rPr lang="ja-JP" altLang="en-US" sz="1600" b="1">
                <a:solidFill>
                  <a:schemeClr val="tx1">
                    <a:lumMod val="75000"/>
                    <a:lumOff val="25000"/>
                  </a:schemeClr>
                </a:solidFill>
                <a:latin typeface="メイリオ"/>
                <a:ea typeface="メイリオ"/>
              </a:rPr>
              <a:t>インタラクション</a:t>
            </a:r>
            <a:endParaRPr kumimoji="1" lang="ja-JP" altLang="en-US" sz="14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1"/>
          </p:nvPr>
        </p:nvSpPr>
        <p:spPr>
          <a:xfrm>
            <a:off x="334962" y="130175"/>
            <a:ext cx="10081517" cy="814388"/>
          </a:xfrm>
        </p:spPr>
        <p:txBody>
          <a:bodyPr>
            <a:normAutofit/>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角丸四角形 16">
            <a:extLst>
              <a:ext uri="{FF2B5EF4-FFF2-40B4-BE49-F238E27FC236}">
                <a16:creationId xmlns:a16="http://schemas.microsoft.com/office/drawing/2014/main" id="{E84A7D68-6D6E-CD5C-71EA-261D9D011B94}"/>
              </a:ext>
            </a:extLst>
          </p:cNvPr>
          <p:cNvSpPr/>
          <p:nvPr/>
        </p:nvSpPr>
        <p:spPr>
          <a:xfrm>
            <a:off x="3332848" y="3033602"/>
            <a:ext cx="609141"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pPr>
            <a:r>
              <a:rPr lang="en-US" altLang="ja-JP" sz="2000" b="1" dirty="0">
                <a:solidFill>
                  <a:srgbClr val="C9002C"/>
                </a:solidFill>
              </a:rPr>
              <a:t>PC</a:t>
            </a:r>
            <a:r>
              <a:rPr lang="ja-JP" altLang="en-US" sz="2000" b="1">
                <a:solidFill>
                  <a:srgbClr val="C9002C"/>
                </a:solidFill>
              </a:rPr>
              <a:t>版</a:t>
            </a:r>
            <a:endParaRPr lang="en-US" altLang="ja-JP" sz="2000" b="1" dirty="0">
              <a:solidFill>
                <a:srgbClr val="C9002C"/>
              </a:solidFill>
            </a:endParaRPr>
          </a:p>
        </p:txBody>
      </p:sp>
      <p:cxnSp>
        <p:nvCxnSpPr>
          <p:cNvPr id="21" name="直線コネクタ 20">
            <a:extLst>
              <a:ext uri="{FF2B5EF4-FFF2-40B4-BE49-F238E27FC236}">
                <a16:creationId xmlns:a16="http://schemas.microsoft.com/office/drawing/2014/main" id="{DEC6666C-BA99-096F-DC90-A75AEB9897EE}"/>
              </a:ext>
            </a:extLst>
          </p:cNvPr>
          <p:cNvCxnSpPr>
            <a:cxnSpLocks/>
          </p:cNvCxnSpPr>
          <p:nvPr/>
        </p:nvCxnSpPr>
        <p:spPr>
          <a:xfrm>
            <a:off x="1258040"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24" name="角丸四角形 23">
            <a:extLst>
              <a:ext uri="{FF2B5EF4-FFF2-40B4-BE49-F238E27FC236}">
                <a16:creationId xmlns:a16="http://schemas.microsoft.com/office/drawing/2014/main" id="{C57FF97A-24B4-F5CC-C136-06AE9FED4264}"/>
              </a:ext>
            </a:extLst>
          </p:cNvPr>
          <p:cNvSpPr/>
          <p:nvPr/>
        </p:nvSpPr>
        <p:spPr>
          <a:xfrm>
            <a:off x="8078362" y="3022523"/>
            <a:ext cx="2051844"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lvl="0">
              <a:lnSpc>
                <a:spcPct val="120000"/>
              </a:lnSpc>
            </a:pPr>
            <a:r>
              <a:rPr lang="ja-JP" altLang="en-US" sz="2000" b="1">
                <a:solidFill>
                  <a:srgbClr val="C9002C"/>
                </a:solidFill>
              </a:rPr>
              <a:t>スマートフォン版</a:t>
            </a:r>
            <a:endParaRPr lang="en-US" altLang="ja-JP" sz="1600" dirty="0">
              <a:solidFill>
                <a:srgbClr val="C9002C"/>
              </a:solidFill>
            </a:endParaRPr>
          </a:p>
        </p:txBody>
      </p:sp>
      <p:cxnSp>
        <p:nvCxnSpPr>
          <p:cNvPr id="26" name="直線コネクタ 25">
            <a:extLst>
              <a:ext uri="{FF2B5EF4-FFF2-40B4-BE49-F238E27FC236}">
                <a16:creationId xmlns:a16="http://schemas.microsoft.com/office/drawing/2014/main" id="{F5D2E492-F129-F399-75FC-E806633F4DC8}"/>
              </a:ext>
            </a:extLst>
          </p:cNvPr>
          <p:cNvCxnSpPr>
            <a:cxnSpLocks/>
          </p:cNvCxnSpPr>
          <p:nvPr/>
        </p:nvCxnSpPr>
        <p:spPr>
          <a:xfrm>
            <a:off x="6545148"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CA6218C2-0831-A692-471B-3D2C9BAA34AC}"/>
              </a:ext>
            </a:extLst>
          </p:cNvPr>
          <p:cNvSpPr/>
          <p:nvPr/>
        </p:nvSpPr>
        <p:spPr>
          <a:xfrm>
            <a:off x="1671242" y="1297872"/>
            <a:ext cx="8778060" cy="743280"/>
          </a:xfrm>
          <a:prstGeom prst="rect">
            <a:avLst/>
          </a:prstGeom>
        </p:spPr>
        <p:txBody>
          <a:bodyPr wrap="square">
            <a:spAutoFit/>
          </a:bodyPr>
          <a:lstStyle/>
          <a:p>
            <a:pPr algn="ctr">
              <a:lnSpc>
                <a:spcPct val="120000"/>
              </a:lnSpc>
            </a:pPr>
            <a:r>
              <a:rPr lang="ja-JP" altLang="en-US">
                <a:latin typeface="+mn-ea"/>
              </a:rPr>
              <a:t>インタラクションは現状４種類あり、</a:t>
            </a:r>
            <a:endParaRPr lang="en-US" altLang="ja-JP" dirty="0">
              <a:latin typeface="+mn-ea"/>
            </a:endParaRPr>
          </a:p>
          <a:p>
            <a:pPr algn="ctr">
              <a:lnSpc>
                <a:spcPct val="120000"/>
              </a:lnSpc>
            </a:pPr>
            <a:r>
              <a:rPr lang="en-US" altLang="ja-JP" dirty="0">
                <a:latin typeface="+mn-ea"/>
              </a:rPr>
              <a:t>PC</a:t>
            </a:r>
            <a:r>
              <a:rPr lang="ja-JP" altLang="en-US">
                <a:latin typeface="+mn-ea"/>
              </a:rPr>
              <a:t>版、スマートフォン版で実施できるインタラクションは異なります。</a:t>
            </a:r>
            <a:endParaRPr lang="en-US" altLang="ja-JP" sz="1600" dirty="0">
              <a:latin typeface="+mn-ea"/>
            </a:endParaRPr>
          </a:p>
        </p:txBody>
      </p:sp>
      <p:grpSp>
        <p:nvGrpSpPr>
          <p:cNvPr id="32" name="グループ化 31">
            <a:extLst>
              <a:ext uri="{FF2B5EF4-FFF2-40B4-BE49-F238E27FC236}">
                <a16:creationId xmlns:a16="http://schemas.microsoft.com/office/drawing/2014/main" id="{03DA04FB-1357-12DF-BC08-84BF7E771E57}"/>
              </a:ext>
            </a:extLst>
          </p:cNvPr>
          <p:cNvGrpSpPr/>
          <p:nvPr/>
        </p:nvGrpSpPr>
        <p:grpSpPr>
          <a:xfrm>
            <a:off x="2440146" y="2839494"/>
            <a:ext cx="720000" cy="720000"/>
            <a:chOff x="7279035" y="155932"/>
            <a:chExt cx="720000" cy="720000"/>
          </a:xfrm>
        </p:grpSpPr>
        <p:sp>
          <p:nvSpPr>
            <p:cNvPr id="33" name="円/楕円 32">
              <a:extLst>
                <a:ext uri="{FF2B5EF4-FFF2-40B4-BE49-F238E27FC236}">
                  <a16:creationId xmlns:a16="http://schemas.microsoft.com/office/drawing/2014/main" id="{18DC6A96-3ED6-26AF-E0CF-706C9A38B08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7" name="グラフィックス 36" descr="ノート PC 単色塗りつぶし">
              <a:extLst>
                <a:ext uri="{FF2B5EF4-FFF2-40B4-BE49-F238E27FC236}">
                  <a16:creationId xmlns:a16="http://schemas.microsoft.com/office/drawing/2014/main" id="{6BFE9607-5288-5B2F-89EE-2043DE1ED13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035" y="317932"/>
              <a:ext cx="396000" cy="396000"/>
            </a:xfrm>
            <a:prstGeom prst="rect">
              <a:avLst/>
            </a:prstGeom>
          </p:spPr>
        </p:pic>
      </p:grpSp>
      <p:grpSp>
        <p:nvGrpSpPr>
          <p:cNvPr id="38" name="グループ化 37">
            <a:extLst>
              <a:ext uri="{FF2B5EF4-FFF2-40B4-BE49-F238E27FC236}">
                <a16:creationId xmlns:a16="http://schemas.microsoft.com/office/drawing/2014/main" id="{BF1C000E-BB25-E636-5ACF-7F6169D95273}"/>
              </a:ext>
            </a:extLst>
          </p:cNvPr>
          <p:cNvGrpSpPr/>
          <p:nvPr/>
        </p:nvGrpSpPr>
        <p:grpSpPr>
          <a:xfrm>
            <a:off x="7185660" y="2850573"/>
            <a:ext cx="720000" cy="720000"/>
            <a:chOff x="6177344" y="2869729"/>
            <a:chExt cx="720000" cy="720000"/>
          </a:xfrm>
        </p:grpSpPr>
        <p:sp>
          <p:nvSpPr>
            <p:cNvPr id="47" name="円/楕円 46">
              <a:extLst>
                <a:ext uri="{FF2B5EF4-FFF2-40B4-BE49-F238E27FC236}">
                  <a16:creationId xmlns:a16="http://schemas.microsoft.com/office/drawing/2014/main" id="{8934BFBC-1BB8-237E-AFF9-F6DB1A800835}"/>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8" name="グラフィックス 47" descr="スマート フォン 単色塗りつぶし">
              <a:extLst>
                <a:ext uri="{FF2B5EF4-FFF2-40B4-BE49-F238E27FC236}">
                  <a16:creationId xmlns:a16="http://schemas.microsoft.com/office/drawing/2014/main" id="{14C7FB5F-164B-8B72-AC0A-E90E5BBDBF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2016469989"/>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2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10127</TotalTime>
  <Words>5924</Words>
  <Application>Microsoft Office PowerPoint</Application>
  <PresentationFormat>ワイド画面</PresentationFormat>
  <Paragraphs>653</Paragraphs>
  <Slides>32</Slides>
  <Notes>10</Notes>
  <HiddenSlides>0</HiddenSlides>
  <MMClips>0</MMClips>
  <ScaleCrop>false</ScaleCrop>
  <HeadingPairs>
    <vt:vector size="6" baseType="variant">
      <vt:variant>
        <vt:lpstr>使用されているフォント</vt:lpstr>
      </vt:variant>
      <vt:variant>
        <vt:i4>8</vt:i4>
      </vt:variant>
      <vt:variant>
        <vt:lpstr>テーマ</vt:lpstr>
      </vt:variant>
      <vt:variant>
        <vt:i4>4</vt:i4>
      </vt:variant>
      <vt:variant>
        <vt:lpstr>スライド タイトル</vt:lpstr>
      </vt:variant>
      <vt:variant>
        <vt:i4>32</vt:i4>
      </vt:variant>
    </vt:vector>
  </HeadingPairs>
  <TitlesOfParts>
    <vt:vector size="44" baseType="lpstr">
      <vt:lpstr>Meiryo</vt:lpstr>
      <vt:lpstr>Meiryo</vt:lpstr>
      <vt:lpstr>Yu Gothic</vt:lpstr>
      <vt:lpstr>Yu Gothic Medium</vt:lpstr>
      <vt:lpstr>Arial</vt:lpstr>
      <vt:lpstr>Calibri</vt:lpstr>
      <vt:lpstr>Segoe UI</vt:lpstr>
      <vt:lpstr>Wingdings</vt:lpstr>
      <vt:lpstr>表紙</vt:lpstr>
      <vt:lpstr>中表紙と裏表紙</vt:lpstr>
      <vt:lpstr>コンテンツページ</vt:lpstr>
      <vt:lpstr>2_表紙</vt:lpstr>
      <vt:lpstr>ディスプレイ広告（予約型） クリエイティブ企画</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332</cp:revision>
  <dcterms:created xsi:type="dcterms:W3CDTF">2020-02-26T07:28:11Z</dcterms:created>
  <dcterms:modified xsi:type="dcterms:W3CDTF">2023-01-11T01:56:41Z</dcterms:modified>
</cp:coreProperties>
</file>