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33"/>
  </p:notesMasterIdLst>
  <p:sldIdLst>
    <p:sldId id="316" r:id="rId4"/>
    <p:sldId id="374" r:id="rId5"/>
    <p:sldId id="449" r:id="rId6"/>
    <p:sldId id="445" r:id="rId7"/>
    <p:sldId id="436" r:id="rId8"/>
    <p:sldId id="437" r:id="rId9"/>
    <p:sldId id="446" r:id="rId10"/>
    <p:sldId id="451" r:id="rId11"/>
    <p:sldId id="454" r:id="rId12"/>
    <p:sldId id="455" r:id="rId13"/>
    <p:sldId id="456" r:id="rId14"/>
    <p:sldId id="457" r:id="rId15"/>
    <p:sldId id="453" r:id="rId16"/>
    <p:sldId id="450" r:id="rId17"/>
    <p:sldId id="371" r:id="rId18"/>
    <p:sldId id="346" r:id="rId19"/>
    <p:sldId id="347" r:id="rId20"/>
    <p:sldId id="363" r:id="rId21"/>
    <p:sldId id="364" r:id="rId22"/>
    <p:sldId id="362" r:id="rId23"/>
    <p:sldId id="349" r:id="rId24"/>
    <p:sldId id="351" r:id="rId25"/>
    <p:sldId id="366" r:id="rId26"/>
    <p:sldId id="353" r:id="rId27"/>
    <p:sldId id="369" r:id="rId28"/>
    <p:sldId id="352" r:id="rId29"/>
    <p:sldId id="361" r:id="rId30"/>
    <p:sldId id="447" r:id="rId31"/>
    <p:sldId id="312" r:id="rId3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FDFDFD"/>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C083E6E3-FA7D-4D7B-A595-EF9225AFEA82}" styleName="淡色スタイル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02" autoAdjust="0"/>
    <p:restoredTop sz="84981" autoAdjust="0"/>
  </p:normalViewPr>
  <p:slideViewPr>
    <p:cSldViewPr>
      <p:cViewPr varScale="1">
        <p:scale>
          <a:sx n="94" d="100"/>
          <a:sy n="94" d="100"/>
        </p:scale>
        <p:origin x="72" y="104"/>
      </p:cViewPr>
      <p:guideLst>
        <p:guide orient="horz" pos="2160"/>
        <p:guide pos="116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2022/10/26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a:t>
            </a:fld>
            <a:endParaRPr kumimoji="1" lang="ja-JP" altLang="en-US"/>
          </a:p>
        </p:txBody>
      </p:sp>
    </p:spTree>
    <p:extLst>
      <p:ext uri="{BB962C8B-B14F-4D97-AF65-F5344CB8AC3E}">
        <p14:creationId xmlns:p14="http://schemas.microsoft.com/office/powerpoint/2010/main" val="1762958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3910073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13796153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2798141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21980190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916274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normAutofit/>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3103381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25</a:t>
            </a:fld>
            <a:endParaRPr kumimoji="1" lang="ja-JP" altLang="en-US"/>
          </a:p>
        </p:txBody>
      </p:sp>
    </p:spTree>
    <p:extLst>
      <p:ext uri="{BB962C8B-B14F-4D97-AF65-F5344CB8AC3E}">
        <p14:creationId xmlns:p14="http://schemas.microsoft.com/office/powerpoint/2010/main" val="6279057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26</a:t>
            </a:fld>
            <a:endParaRPr kumimoji="1" lang="ja-JP" altLang="en-US"/>
          </a:p>
        </p:txBody>
      </p:sp>
    </p:spTree>
    <p:extLst>
      <p:ext uri="{BB962C8B-B14F-4D97-AF65-F5344CB8AC3E}">
        <p14:creationId xmlns:p14="http://schemas.microsoft.com/office/powerpoint/2010/main" val="25483990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dirty="0"/>
              <a:t>© 2022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33.png"/><Relationship Id="rId7" Type="http://schemas.openxmlformats.org/officeDocument/2006/relationships/image" Target="../media/image24.png"/><Relationship Id="rId2" Type="http://schemas.openxmlformats.org/officeDocument/2006/relationships/image" Target="../media/image32.png"/><Relationship Id="rId1" Type="http://schemas.openxmlformats.org/officeDocument/2006/relationships/slideLayout" Target="../slideLayouts/slideLayout2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30.emf"/></Relationships>
</file>

<file path=ppt/slides/_rels/slide11.xml.rels><?xml version="1.0" encoding="UTF-8" standalone="yes"?>
<Relationships xmlns="http://schemas.openxmlformats.org/package/2006/relationships"><Relationship Id="rId3" Type="http://schemas.openxmlformats.org/officeDocument/2006/relationships/image" Target="../media/image30.emf"/><Relationship Id="rId7" Type="http://schemas.openxmlformats.org/officeDocument/2006/relationships/image" Target="../media/image25.svg"/><Relationship Id="rId2" Type="http://schemas.openxmlformats.org/officeDocument/2006/relationships/image" Target="../media/image34.png"/><Relationship Id="rId1" Type="http://schemas.openxmlformats.org/officeDocument/2006/relationships/slideLayout" Target="../slideLayouts/slideLayout21.xml"/><Relationship Id="rId6" Type="http://schemas.openxmlformats.org/officeDocument/2006/relationships/image" Target="../media/image24.png"/><Relationship Id="rId5" Type="http://schemas.openxmlformats.org/officeDocument/2006/relationships/image" Target="../media/image27.sv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5.png"/><Relationship Id="rId1" Type="http://schemas.openxmlformats.org/officeDocument/2006/relationships/slideLayout" Target="../slideLayouts/slideLayout2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7.sv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25.svg"/><Relationship Id="rId2" Type="http://schemas.openxmlformats.org/officeDocument/2006/relationships/image" Target="../media/image32.png"/><Relationship Id="rId1" Type="http://schemas.openxmlformats.org/officeDocument/2006/relationships/slideLayout" Target="../slideLayouts/slideLayout21.xml"/><Relationship Id="rId6" Type="http://schemas.openxmlformats.org/officeDocument/2006/relationships/image" Target="../media/image24.png"/><Relationship Id="rId5" Type="http://schemas.openxmlformats.org/officeDocument/2006/relationships/image" Target="../media/image27.sv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1.xml"/><Relationship Id="rId5" Type="http://schemas.openxmlformats.org/officeDocument/2006/relationships/image" Target="../media/image40.png"/><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21.xml"/><Relationship Id="rId6" Type="http://schemas.openxmlformats.org/officeDocument/2006/relationships/image" Target="../media/image16.emf"/><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21.xml"/><Relationship Id="rId6" Type="http://schemas.openxmlformats.org/officeDocument/2006/relationships/image" Target="../media/image20.png"/><Relationship Id="rId5" Type="http://schemas.openxmlformats.org/officeDocument/2006/relationships/image" Target="../media/image19.emf"/><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1.xml"/><Relationship Id="rId5" Type="http://schemas.openxmlformats.org/officeDocument/2006/relationships/image" Target="../media/image25.sv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27.svg"/><Relationship Id="rId7" Type="http://schemas.openxmlformats.org/officeDocument/2006/relationships/image" Target="../media/image22.png"/><Relationship Id="rId2" Type="http://schemas.openxmlformats.org/officeDocument/2006/relationships/image" Target="../media/image26.png"/><Relationship Id="rId1" Type="http://schemas.openxmlformats.org/officeDocument/2006/relationships/slideLayout" Target="../slideLayouts/slideLayout21.xml"/><Relationship Id="rId6" Type="http://schemas.openxmlformats.org/officeDocument/2006/relationships/image" Target="../media/image30.emf"/><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3.svg"/><Relationship Id="rId2" Type="http://schemas.openxmlformats.org/officeDocument/2006/relationships/image" Target="../media/image31.png"/><Relationship Id="rId1" Type="http://schemas.openxmlformats.org/officeDocument/2006/relationships/slideLayout" Target="../slideLayouts/slideLayout21.xml"/><Relationship Id="rId6" Type="http://schemas.openxmlformats.org/officeDocument/2006/relationships/image" Target="../media/image22.png"/><Relationship Id="rId5" Type="http://schemas.openxmlformats.org/officeDocument/2006/relationships/image" Target="../media/image30.emf"/><Relationship Id="rId4" Type="http://schemas.openxmlformats.org/officeDocument/2006/relationships/image" Target="../media/image2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825116" y="2060848"/>
            <a:ext cx="11366884" cy="1504516"/>
          </a:xfrm>
        </p:spPr>
        <p:txBody>
          <a:bodyPr/>
          <a:lstStyle/>
          <a:p>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6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ディスプレイ広告（予約型）クリエイティブ企画</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endParaRPr lang="ja-JP" altLang="en-US" sz="4000" dirty="0"/>
          </a:p>
        </p:txBody>
      </p:sp>
      <p:pic>
        <p:nvPicPr>
          <p:cNvPr id="8" name="図 7"/>
          <p:cNvPicPr>
            <a:picLocks noChangeAspect="1"/>
          </p:cNvPicPr>
          <p:nvPr/>
        </p:nvPicPr>
        <p:blipFill>
          <a:blip r:embed="rId2"/>
          <a:stretch>
            <a:fillRect/>
          </a:stretch>
        </p:blipFill>
        <p:spPr>
          <a:xfrm>
            <a:off x="631343" y="3789040"/>
            <a:ext cx="8551873" cy="576064"/>
          </a:xfrm>
          <a:prstGeom prst="rect">
            <a:avLst/>
          </a:prstGeom>
        </p:spPr>
      </p:pic>
      <p:sp>
        <p:nvSpPr>
          <p:cNvPr id="11" name="テキスト プレースホルダー 4">
            <a:extLst>
              <a:ext uri="{FF2B5EF4-FFF2-40B4-BE49-F238E27FC236}">
                <a16:creationId xmlns:a16="http://schemas.microsoft.com/office/drawing/2014/main" id="{8D6EB350-A61F-774C-9F9D-145FC8530B33}"/>
              </a:ext>
            </a:extLst>
          </p:cNvPr>
          <p:cNvSpPr txBox="1">
            <a:spLocks/>
          </p:cNvSpPr>
          <p:nvPr/>
        </p:nvSpPr>
        <p:spPr>
          <a:xfrm>
            <a:off x="911424" y="3950113"/>
            <a:ext cx="8271792" cy="414991"/>
          </a:xfrm>
          <a:prstGeom prst="rect">
            <a:avLst/>
          </a:prstGeom>
        </p:spPr>
        <p:txBody>
          <a:bodyPr vert="horz" lIns="0" tIns="45720" rIns="0" bIns="45720" rtlCol="0">
            <a:no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　トップページインタラクション企画（</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版・スマホ版・マルチデバイス版）</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1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BB9CC9C-09B1-BB47-BD44-20EA92154E94}"/>
              </a:ext>
            </a:extLst>
          </p:cNvPr>
          <p:cNvSpPr txBox="1"/>
          <p:nvPr/>
        </p:nvSpPr>
        <p:spPr>
          <a:xfrm>
            <a:off x="9912424" y="5741623"/>
            <a:ext cx="2049172" cy="584775"/>
          </a:xfrm>
          <a:prstGeom prst="rect">
            <a:avLst/>
          </a:prstGeom>
          <a:noFill/>
        </p:spPr>
        <p:txBody>
          <a:bodyPr wrap="square" rtlCol="0">
            <a:spAutoFit/>
          </a:bodyPr>
          <a:lstStyle/>
          <a:p>
            <a:pPr algn="r"/>
            <a:r>
              <a:rPr kumimoji="1" lang="ja-JP" altLang="en-US" sz="1600" dirty="0"/>
              <a:t>ヤフー株式会社</a:t>
            </a:r>
            <a:endParaRPr kumimoji="1" lang="en-US" altLang="ja-JP" sz="1600" dirty="0"/>
          </a:p>
          <a:p>
            <a:pPr algn="r"/>
            <a:r>
              <a:rPr lang="en-US" altLang="ja-JP" sz="1600" dirty="0">
                <a:cs typeface="メイリオ" pitchFamily="50" charset="-128"/>
              </a:rPr>
              <a:t>2022</a:t>
            </a:r>
            <a:r>
              <a:rPr lang="ja-JP" altLang="en-US" sz="1600" dirty="0">
                <a:cs typeface="メイリオ" pitchFamily="50" charset="-128"/>
              </a:rPr>
              <a:t>年</a:t>
            </a:r>
            <a:r>
              <a:rPr lang="en-US" altLang="ja-JP" sz="1600" dirty="0">
                <a:cs typeface="メイリオ" pitchFamily="50" charset="-128"/>
              </a:rPr>
              <a:t>7</a:t>
            </a:r>
            <a:r>
              <a:rPr lang="ja-JP" altLang="en-US" sz="1600" dirty="0">
                <a:cs typeface="メイリオ" pitchFamily="50" charset="-128"/>
              </a:rPr>
              <a:t>月</a:t>
            </a:r>
            <a:r>
              <a:rPr lang="en-US" altLang="ja-JP" sz="1600" dirty="0">
                <a:cs typeface="メイリオ" pitchFamily="50" charset="-128"/>
              </a:rPr>
              <a:t>19</a:t>
            </a:r>
            <a:r>
              <a:rPr lang="ja-JP" altLang="en-US" sz="1600" dirty="0">
                <a:cs typeface="メイリオ" pitchFamily="50" charset="-128"/>
              </a:rPr>
              <a:t>日</a:t>
            </a:r>
          </a:p>
        </p:txBody>
      </p:sp>
      <p:sp>
        <p:nvSpPr>
          <p:cNvPr id="2" name="テキスト ボックス 1">
            <a:extLst>
              <a:ext uri="{FF2B5EF4-FFF2-40B4-BE49-F238E27FC236}">
                <a16:creationId xmlns:a16="http://schemas.microsoft.com/office/drawing/2014/main" id="{89282B29-BB63-F3B4-30FE-86AE8B6BADA8}"/>
              </a:ext>
            </a:extLst>
          </p:cNvPr>
          <p:cNvSpPr txBox="1"/>
          <p:nvPr/>
        </p:nvSpPr>
        <p:spPr>
          <a:xfrm>
            <a:off x="7032104" y="4387677"/>
            <a:ext cx="2520280" cy="276999"/>
          </a:xfrm>
          <a:prstGeom prst="rect">
            <a:avLst/>
          </a:prstGeom>
          <a:noFill/>
        </p:spPr>
        <p:txBody>
          <a:bodyPr wrap="square">
            <a:spAutoFit/>
          </a:bodyPr>
          <a:lstStyle/>
          <a:p>
            <a:r>
              <a:rPr lang="ja-JP" altLang="en-US" sz="1200" b="0" i="0" dirty="0">
                <a:solidFill>
                  <a:srgbClr val="1D1C1D"/>
                </a:solidFill>
                <a:effectLst/>
                <a:latin typeface="NotoSansJP"/>
              </a:rPr>
              <a:t>更新日：</a:t>
            </a:r>
            <a:r>
              <a:rPr lang="en-US" altLang="ja-JP" sz="1200" b="0" i="0" dirty="0">
                <a:solidFill>
                  <a:srgbClr val="1D1C1D"/>
                </a:solidFill>
                <a:effectLst/>
                <a:latin typeface="NotoSansJP"/>
              </a:rPr>
              <a:t>2022</a:t>
            </a:r>
            <a:r>
              <a:rPr lang="ja-JP" altLang="en-US" sz="1200" b="0" i="0" dirty="0">
                <a:solidFill>
                  <a:srgbClr val="1D1C1D"/>
                </a:solidFill>
                <a:effectLst/>
                <a:latin typeface="NotoSansJP"/>
              </a:rPr>
              <a:t>年</a:t>
            </a:r>
            <a:r>
              <a:rPr lang="en-US" altLang="ja-JP" sz="1200" b="0" i="0" dirty="0">
                <a:solidFill>
                  <a:srgbClr val="1D1C1D"/>
                </a:solidFill>
                <a:effectLst/>
                <a:latin typeface="NotoSansJP"/>
              </a:rPr>
              <a:t>10</a:t>
            </a:r>
            <a:r>
              <a:rPr lang="ja-JP" altLang="en-US" sz="1200" b="0" i="0" dirty="0">
                <a:solidFill>
                  <a:srgbClr val="1D1C1D"/>
                </a:solidFill>
                <a:effectLst/>
                <a:latin typeface="NotoSansJP"/>
              </a:rPr>
              <a:t>月</a:t>
            </a:r>
            <a:r>
              <a:rPr lang="en-US" altLang="ja-JP" sz="1200" b="0" i="0" dirty="0">
                <a:solidFill>
                  <a:srgbClr val="1D1C1D"/>
                </a:solidFill>
                <a:effectLst/>
                <a:latin typeface="NotoSansJP"/>
              </a:rPr>
              <a:t>26</a:t>
            </a:r>
            <a:r>
              <a:rPr lang="ja-JP" altLang="en-US" sz="1200" b="0" i="0" dirty="0">
                <a:solidFill>
                  <a:srgbClr val="1D1C1D"/>
                </a:solidFill>
                <a:effectLst/>
                <a:latin typeface="NotoSansJP"/>
              </a:rPr>
              <a:t>日</a:t>
            </a:r>
            <a:endParaRPr lang="ja-JP" altLang="en-US" sz="1200" dirty="0"/>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10</a:t>
            </a:fld>
            <a:endParaRPr lang="ja-JP" altLang="en-US"/>
          </a:p>
        </p:txBody>
      </p:sp>
      <p:pic>
        <p:nvPicPr>
          <p:cNvPr id="2" name="図 1">
            <a:extLst>
              <a:ext uri="{FF2B5EF4-FFF2-40B4-BE49-F238E27FC236}">
                <a16:creationId xmlns:a16="http://schemas.microsoft.com/office/drawing/2014/main" id="{47B04308-4047-9D9E-40CD-927BD7211AE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414"/>
          <a:stretch/>
        </p:blipFill>
        <p:spPr>
          <a:xfrm>
            <a:off x="3856303" y="2204864"/>
            <a:ext cx="2536931" cy="4269524"/>
          </a:xfrm>
          <a:prstGeom prst="rect">
            <a:avLst/>
          </a:prstGeom>
        </p:spPr>
      </p:pic>
      <p:sp>
        <p:nvSpPr>
          <p:cNvPr id="4" name="object 39">
            <a:extLst>
              <a:ext uri="{FF2B5EF4-FFF2-40B4-BE49-F238E27FC236}">
                <a16:creationId xmlns:a16="http://schemas.microsoft.com/office/drawing/2014/main" id="{62FC07D5-EE73-45C7-87DC-17DEE5E1CFE7}"/>
              </a:ext>
            </a:extLst>
          </p:cNvPr>
          <p:cNvSpPr/>
          <p:nvPr/>
        </p:nvSpPr>
        <p:spPr>
          <a:xfrm>
            <a:off x="30521" y="1200884"/>
            <a:ext cx="4625319"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マルチビューインタラクションの場合</a:t>
            </a:r>
            <a:endParaRPr lang="ja-JP" altLang="en-US" sz="1400">
              <a:latin typeface="Meiryo" panose="020B0604030504040204" pitchFamily="34" charset="-128"/>
              <a:ea typeface="Meiryo" panose="020B0604030504040204" pitchFamily="34" charset="-128"/>
              <a:cs typeface="+mn-lt"/>
            </a:endParaRPr>
          </a:p>
        </p:txBody>
      </p:sp>
      <p:pic>
        <p:nvPicPr>
          <p:cNvPr id="23" name="図 22" descr="男, 写真, ウォーキング, スキー が含まれている画像&#10;&#10;自動的に生成された説明">
            <a:extLst>
              <a:ext uri="{FF2B5EF4-FFF2-40B4-BE49-F238E27FC236}">
                <a16:creationId xmlns:a16="http://schemas.microsoft.com/office/drawing/2014/main" id="{9E9BABCC-A56A-77FE-DBDA-5F234A18634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678" t="79623" r="10422" b="14856"/>
          <a:stretch/>
        </p:blipFill>
        <p:spPr>
          <a:xfrm>
            <a:off x="4247367" y="6075537"/>
            <a:ext cx="1796411" cy="251863"/>
          </a:xfrm>
          <a:prstGeom prst="rect">
            <a:avLst/>
          </a:prstGeom>
        </p:spPr>
      </p:pic>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6014962" y="3071050"/>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331916" y="4117651"/>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4"/>
          <a:stretch>
            <a:fillRect/>
          </a:stretch>
        </p:blipFill>
        <p:spPr>
          <a:xfrm>
            <a:off x="5273835" y="4157847"/>
            <a:ext cx="516418" cy="630333"/>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7134361" y="534035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スワイプで写真や</a:t>
            </a:r>
            <a:r>
              <a:rPr lang="en-US" altLang="ja-JP" sz="1400" dirty="0">
                <a:solidFill>
                  <a:srgbClr val="C9002C"/>
                </a:solidFill>
              </a:rPr>
              <a:t>3</a:t>
            </a:r>
            <a:r>
              <a:rPr lang="en" altLang="ja-JP" sz="1400" dirty="0">
                <a:solidFill>
                  <a:srgbClr val="C9002C"/>
                </a:solidFill>
              </a:rPr>
              <a:t>D</a:t>
            </a:r>
            <a:r>
              <a:rPr lang="ja-JP" altLang="en-US" sz="1400">
                <a:solidFill>
                  <a:srgbClr val="C9002C"/>
                </a:solidFill>
              </a:rPr>
              <a:t>モデルを</a:t>
            </a:r>
            <a:r>
              <a:rPr lang="en-US" altLang="ja-JP" sz="1400" dirty="0">
                <a:solidFill>
                  <a:srgbClr val="C9002C"/>
                </a:solidFill>
              </a:rPr>
              <a:t>360°</a:t>
            </a:r>
            <a:r>
              <a:rPr lang="ja-JP" altLang="en-US" sz="1400">
                <a:solidFill>
                  <a:srgbClr val="C9002C"/>
                </a:solidFill>
              </a:rPr>
              <a:t>回すことができる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23392" y="5108209"/>
            <a:ext cx="3754041" cy="109401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4428032"/>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35" name="円/楕円 34">
            <a:extLst>
              <a:ext uri="{FF2B5EF4-FFF2-40B4-BE49-F238E27FC236}">
                <a16:creationId xmlns:a16="http://schemas.microsoft.com/office/drawing/2014/main" id="{10DDB5A2-AA92-8D35-5E88-D53D7147F7FA}"/>
              </a:ext>
            </a:extLst>
          </p:cNvPr>
          <p:cNvSpPr>
            <a:spLocks noChangeAspect="1"/>
          </p:cNvSpPr>
          <p:nvPr/>
        </p:nvSpPr>
        <p:spPr>
          <a:xfrm>
            <a:off x="5259945" y="4027660"/>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5945745" y="301324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345545" y="6163642"/>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11284" y="1376824"/>
            <a:ext cx="468000" cy="468000"/>
          </a:xfrm>
          <a:prstGeom prst="rect">
            <a:avLst/>
          </a:prstGeom>
        </p:spPr>
      </p:pic>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57344" y="3049729"/>
              <a:ext cx="360000" cy="360000"/>
            </a:xfrm>
            <a:prstGeom prst="rect">
              <a:avLst/>
            </a:prstGeom>
          </p:spPr>
        </p:pic>
      </p:grpSp>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1"/>
          </p:nvPr>
        </p:nvSpPr>
        <p:spPr>
          <a:xfrm>
            <a:off x="334962" y="130175"/>
            <a:ext cx="10376321"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0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0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6781211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 6" descr="グラフィカル ユーザー インターフェイス, アプリケーション&#10;&#10;自動的に生成された説明">
            <a:extLst>
              <a:ext uri="{FF2B5EF4-FFF2-40B4-BE49-F238E27FC236}">
                <a16:creationId xmlns:a16="http://schemas.microsoft.com/office/drawing/2014/main" id="{F37B7D9B-AA65-81C5-1418-A0DC7AC2079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23320" y="2067125"/>
            <a:ext cx="2651392" cy="4204517"/>
          </a:xfrm>
          <a:prstGeom prst="rect">
            <a:avLst/>
          </a:prstGeom>
        </p:spPr>
      </p:pic>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4" name="object 39">
            <a:extLst>
              <a:ext uri="{FF2B5EF4-FFF2-40B4-BE49-F238E27FC236}">
                <a16:creationId xmlns:a16="http://schemas.microsoft.com/office/drawing/2014/main" id="{62FC07D5-EE73-45C7-87DC-17DEE5E1CFE7}"/>
              </a:ext>
            </a:extLst>
          </p:cNvPr>
          <p:cNvSpPr/>
          <p:nvPr/>
        </p:nvSpPr>
        <p:spPr>
          <a:xfrm>
            <a:off x="30522" y="1200884"/>
            <a:ext cx="4216846"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タップインタラクションの場合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6014962" y="3071050"/>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331916" y="4117651"/>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3"/>
          <a:stretch>
            <a:fillRect/>
          </a:stretch>
        </p:blipFill>
        <p:spPr>
          <a:xfrm>
            <a:off x="5005483" y="4193314"/>
            <a:ext cx="516418" cy="630333"/>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7134361" y="534035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C9002C"/>
                </a:solidFill>
              </a:rPr>
              <a:t>タップすることでストーリーをすすめたり、ゲームをするこができる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23391" y="5108209"/>
            <a:ext cx="4021035" cy="67221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4428032"/>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35" name="円/楕円 34">
            <a:extLst>
              <a:ext uri="{FF2B5EF4-FFF2-40B4-BE49-F238E27FC236}">
                <a16:creationId xmlns:a16="http://schemas.microsoft.com/office/drawing/2014/main" id="{10DDB5A2-AA92-8D35-5E88-D53D7147F7FA}"/>
              </a:ext>
            </a:extLst>
          </p:cNvPr>
          <p:cNvSpPr>
            <a:spLocks noChangeAspect="1"/>
          </p:cNvSpPr>
          <p:nvPr/>
        </p:nvSpPr>
        <p:spPr>
          <a:xfrm>
            <a:off x="4991593" y="4063127"/>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5945745" y="301324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644427" y="57363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11284" y="1376824"/>
            <a:ext cx="468000" cy="468000"/>
          </a:xfrm>
          <a:prstGeom prst="rect">
            <a:avLst/>
          </a:prstGeom>
        </p:spPr>
      </p:pic>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57344" y="3049729"/>
              <a:ext cx="360000" cy="360000"/>
            </a:xfrm>
            <a:prstGeom prst="rect">
              <a:avLst/>
            </a:prstGeom>
          </p:spPr>
        </p:pic>
      </p:grpSp>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1"/>
          </p:nvPr>
        </p:nvSpPr>
        <p:spPr>
          <a:xfrm>
            <a:off x="334962" y="130175"/>
            <a:ext cx="10376321"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4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4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707578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2" name="図 11" descr="文字と絵が書かれた紙&#10;&#10;中程度の精度で自動的に生成された説明">
            <a:extLst>
              <a:ext uri="{FF2B5EF4-FFF2-40B4-BE49-F238E27FC236}">
                <a16:creationId xmlns:a16="http://schemas.microsoft.com/office/drawing/2014/main" id="{3D745CAD-2BD6-46C7-3DB6-7AB9AFF33F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61754" y="2191199"/>
            <a:ext cx="2546169" cy="4334145"/>
          </a:xfrm>
          <a:prstGeom prst="rect">
            <a:avLst/>
          </a:prstGeom>
        </p:spPr>
      </p:pic>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4" name="object 39">
            <a:extLst>
              <a:ext uri="{FF2B5EF4-FFF2-40B4-BE49-F238E27FC236}">
                <a16:creationId xmlns:a16="http://schemas.microsoft.com/office/drawing/2014/main" id="{62FC07D5-EE73-45C7-87DC-17DEE5E1CFE7}"/>
              </a:ext>
            </a:extLst>
          </p:cNvPr>
          <p:cNvSpPr/>
          <p:nvPr/>
        </p:nvSpPr>
        <p:spPr>
          <a:xfrm>
            <a:off x="30521" y="1200884"/>
            <a:ext cx="5893337"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シェイクインタラクションの場合</a:t>
            </a:r>
            <a:r>
              <a:rPr lang="en-US" altLang="ja-JP" sz="1600" b="1" dirty="0">
                <a:solidFill>
                  <a:schemeClr val="bg1"/>
                </a:solidFill>
                <a:latin typeface="Meiryo" panose="020B0604030504040204" pitchFamily="34" charset="-128"/>
                <a:ea typeface="Meiryo" panose="020B0604030504040204" pitchFamily="34" charset="-128"/>
                <a:cs typeface="+mn-lt"/>
              </a:rPr>
              <a:t> (</a:t>
            </a:r>
            <a:r>
              <a:rPr lang="ja-JP" altLang="en-US" sz="1600" b="1">
                <a:solidFill>
                  <a:schemeClr val="bg1"/>
                </a:solidFill>
                <a:latin typeface="Meiryo" panose="020B0604030504040204" pitchFamily="34" charset="-128"/>
                <a:ea typeface="Meiryo" panose="020B0604030504040204" pitchFamily="34" charset="-128"/>
                <a:cs typeface="+mn-lt"/>
              </a:rPr>
              <a:t>加速度センサー</a:t>
            </a:r>
            <a:r>
              <a:rPr lang="en-US" altLang="ja-JP" sz="1600" b="1" dirty="0">
                <a:solidFill>
                  <a:schemeClr val="bg1"/>
                </a:solidFill>
                <a:latin typeface="Meiryo" panose="020B0604030504040204" pitchFamily="34" charset="-128"/>
                <a:ea typeface="Meiryo" panose="020B0604030504040204" pitchFamily="34" charset="-128"/>
                <a:cs typeface="+mn-lt"/>
              </a:rPr>
              <a:t>)</a:t>
            </a:r>
            <a:endParaRPr lang="ja-JP" altLang="en-US" sz="1400">
              <a:latin typeface="Meiryo" panose="020B0604030504040204" pitchFamily="34" charset="-128"/>
              <a:ea typeface="Meiryo" panose="020B0604030504040204" pitchFamily="34" charset="-128"/>
              <a:cs typeface="+mn-lt"/>
            </a:endParaRPr>
          </a:p>
        </p:txBody>
      </p:sp>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5999745" y="2871015"/>
            <a:ext cx="4363773" cy="186179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331916" y="4117651"/>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85235C94-3C98-F727-C7D9-646322D0220A}"/>
              </a:ext>
            </a:extLst>
          </p:cNvPr>
          <p:cNvSpPr/>
          <p:nvPr/>
        </p:nvSpPr>
        <p:spPr>
          <a:xfrm>
            <a:off x="7134361" y="5340358"/>
            <a:ext cx="3576922"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スマホを振ることで</a:t>
            </a:r>
            <a:endParaRPr lang="en-US" altLang="ja-JP" sz="1400" dirty="0">
              <a:solidFill>
                <a:srgbClr val="C9002C"/>
              </a:solidFill>
            </a:endParaRPr>
          </a:p>
          <a:p>
            <a:pPr>
              <a:lnSpc>
                <a:spcPct val="120000"/>
              </a:lnSpc>
            </a:pPr>
            <a:r>
              <a:rPr lang="ja-JP" altLang="en-US" sz="1400">
                <a:solidFill>
                  <a:srgbClr val="C9002C"/>
                </a:solidFill>
              </a:rPr>
              <a:t>おみくじを引くなどのアクションができる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23390" y="4249672"/>
            <a:ext cx="4054630" cy="1772111"/>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354671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5923859" y="281701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678021" y="597007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11284" y="1376824"/>
            <a:ext cx="468000" cy="468000"/>
          </a:xfrm>
          <a:prstGeom prst="rect">
            <a:avLst/>
          </a:prstGeom>
        </p:spPr>
      </p:pic>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57344" y="3049729"/>
              <a:ext cx="360000" cy="360000"/>
            </a:xfrm>
            <a:prstGeom prst="rect">
              <a:avLst/>
            </a:prstGeom>
          </p:spPr>
        </p:pic>
      </p:grpSp>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1"/>
          </p:nvPr>
        </p:nvSpPr>
        <p:spPr>
          <a:xfrm>
            <a:off x="334962" y="130175"/>
            <a:ext cx="10376321"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4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4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正方形/長方形 7">
            <a:extLst>
              <a:ext uri="{FF2B5EF4-FFF2-40B4-BE49-F238E27FC236}">
                <a16:creationId xmlns:a16="http://schemas.microsoft.com/office/drawing/2014/main" id="{33CBFA57-FEEB-3174-1D3E-0354FC5D2CE2}"/>
              </a:ext>
            </a:extLst>
          </p:cNvPr>
          <p:cNvSpPr/>
          <p:nvPr/>
        </p:nvSpPr>
        <p:spPr>
          <a:xfrm>
            <a:off x="4638713" y="2668341"/>
            <a:ext cx="1008112" cy="14401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正方形/長方形 1">
            <a:extLst>
              <a:ext uri="{FF2B5EF4-FFF2-40B4-BE49-F238E27FC236}">
                <a16:creationId xmlns:a16="http://schemas.microsoft.com/office/drawing/2014/main" id="{B45A2409-B4CC-F0C7-8836-51DB0033924B}"/>
              </a:ext>
            </a:extLst>
          </p:cNvPr>
          <p:cNvSpPr/>
          <p:nvPr/>
        </p:nvSpPr>
        <p:spPr>
          <a:xfrm>
            <a:off x="560115" y="4741097"/>
            <a:ext cx="3039909" cy="1647946"/>
          </a:xfrm>
          <a:prstGeom prst="rect">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a:solidFill>
                  <a:srgbClr val="C00000"/>
                </a:solidFill>
              </a:rPr>
              <a:t>■他にも</a:t>
            </a:r>
            <a:endParaRPr kumimoji="1" lang="en-US" altLang="ja-JP" sz="1200" b="1" dirty="0">
              <a:solidFill>
                <a:srgbClr val="C00000"/>
              </a:solidFill>
            </a:endParaRPr>
          </a:p>
          <a:p>
            <a:endParaRPr kumimoji="1" lang="en-US" altLang="ja-JP" sz="500" b="1" dirty="0">
              <a:solidFill>
                <a:srgbClr val="C00000"/>
              </a:solidFill>
            </a:endParaRPr>
          </a:p>
          <a:p>
            <a:r>
              <a:rPr lang="ja-JP" altLang="en-US" sz="1200">
                <a:solidFill>
                  <a:schemeClr val="tx1"/>
                </a:solidFill>
              </a:rPr>
              <a:t>・シェイクしてジュースをつくる</a:t>
            </a:r>
            <a:endParaRPr lang="en-US" altLang="ja-JP" sz="1200" dirty="0">
              <a:solidFill>
                <a:schemeClr val="tx1"/>
              </a:solidFill>
            </a:endParaRPr>
          </a:p>
          <a:p>
            <a:r>
              <a:rPr lang="ja-JP" altLang="en-US" sz="1200">
                <a:solidFill>
                  <a:schemeClr val="tx1"/>
                </a:solidFill>
              </a:rPr>
              <a:t>　インタラクション</a:t>
            </a:r>
            <a:endParaRPr lang="en-US" altLang="ja-JP" sz="1200" dirty="0">
              <a:solidFill>
                <a:schemeClr val="tx1"/>
              </a:solidFill>
            </a:endParaRPr>
          </a:p>
          <a:p>
            <a:r>
              <a:rPr lang="ja-JP" altLang="en-US" sz="1200">
                <a:solidFill>
                  <a:schemeClr val="tx1"/>
                </a:solidFill>
              </a:rPr>
              <a:t>・振った回数でストーリーの変わる</a:t>
            </a:r>
            <a:endParaRPr lang="en-US" altLang="ja-JP" sz="1200" dirty="0">
              <a:solidFill>
                <a:schemeClr val="tx1"/>
              </a:solidFill>
            </a:endParaRPr>
          </a:p>
          <a:p>
            <a:r>
              <a:rPr lang="ja-JP" altLang="en-US" sz="1200">
                <a:solidFill>
                  <a:schemeClr val="tx1"/>
                </a:solidFill>
              </a:rPr>
              <a:t>　インタラクション</a:t>
            </a:r>
            <a:endParaRPr lang="en-US" altLang="ja-JP" sz="1200" dirty="0">
              <a:solidFill>
                <a:schemeClr val="tx1"/>
              </a:solidFill>
            </a:endParaRPr>
          </a:p>
          <a:p>
            <a:endParaRPr lang="en-US" altLang="ja-JP" sz="500" dirty="0">
              <a:solidFill>
                <a:schemeClr val="tx1"/>
              </a:solidFill>
            </a:endParaRPr>
          </a:p>
          <a:p>
            <a:r>
              <a:rPr kumimoji="1" lang="ja-JP" altLang="en-US" sz="1200">
                <a:solidFill>
                  <a:schemeClr val="tx1"/>
                </a:solidFill>
              </a:rPr>
              <a:t>など、さまざまなインタラクションに</a:t>
            </a:r>
            <a:endParaRPr kumimoji="1" lang="en-US" altLang="ja-JP" sz="1200" dirty="0">
              <a:solidFill>
                <a:schemeClr val="tx1"/>
              </a:solidFill>
            </a:endParaRPr>
          </a:p>
          <a:p>
            <a:r>
              <a:rPr lang="ja-JP" altLang="en-US" sz="1200">
                <a:solidFill>
                  <a:schemeClr val="tx1"/>
                </a:solidFill>
              </a:rPr>
              <a:t>応用することができます</a:t>
            </a:r>
            <a:endParaRPr kumimoji="1" lang="en-US" altLang="ja-JP" sz="1200" dirty="0">
              <a:solidFill>
                <a:schemeClr val="tx1"/>
              </a:solidFill>
            </a:endParaRPr>
          </a:p>
        </p:txBody>
      </p:sp>
    </p:spTree>
    <p:extLst>
      <p:ext uri="{BB962C8B-B14F-4D97-AF65-F5344CB8AC3E}">
        <p14:creationId xmlns:p14="http://schemas.microsoft.com/office/powerpoint/2010/main" val="3428787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 name="図 1">
            <a:extLst>
              <a:ext uri="{FF2B5EF4-FFF2-40B4-BE49-F238E27FC236}">
                <a16:creationId xmlns:a16="http://schemas.microsoft.com/office/drawing/2014/main" id="{47B04308-4047-9D9E-40CD-927BD7211AE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414"/>
          <a:stretch/>
        </p:blipFill>
        <p:spPr>
          <a:xfrm>
            <a:off x="3856303" y="2056129"/>
            <a:ext cx="2536931" cy="4328249"/>
          </a:xfrm>
          <a:prstGeom prst="rect">
            <a:avLst/>
          </a:prstGeom>
        </p:spPr>
      </p:pic>
      <p:pic>
        <p:nvPicPr>
          <p:cNvPr id="3" name="図 2" descr="スクリーンショット, 人, モニター, フロント が含まれている画像&#10;&#10;自動的に生成された説明">
            <a:extLst>
              <a:ext uri="{FF2B5EF4-FFF2-40B4-BE49-F238E27FC236}">
                <a16:creationId xmlns:a16="http://schemas.microsoft.com/office/drawing/2014/main" id="{C3EEF7FB-E364-3D71-B9F4-45D40BF5723B}"/>
              </a:ext>
            </a:extLst>
          </p:cNvPr>
          <p:cNvPicPr>
            <a:picLocks noChangeAspect="1"/>
          </p:cNvPicPr>
          <p:nvPr/>
        </p:nvPicPr>
        <p:blipFill rotWithShape="1">
          <a:blip r:embed="rId3">
            <a:extLst>
              <a:ext uri="{28A0092B-C50C-407E-A947-70E740481C1C}">
                <a14:useLocalDpi xmlns:a14="http://schemas.microsoft.com/office/drawing/2010/main" val="0"/>
              </a:ext>
            </a:extLst>
          </a:blip>
          <a:srcRect l="10689" t="9765" r="8597" b="10247"/>
          <a:stretch/>
        </p:blipFill>
        <p:spPr>
          <a:xfrm>
            <a:off x="3985878" y="2488177"/>
            <a:ext cx="2326146" cy="3800395"/>
          </a:xfrm>
          <a:prstGeom prst="rect">
            <a:avLst/>
          </a:prstGeom>
        </p:spPr>
      </p:pic>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4" name="object 39">
            <a:extLst>
              <a:ext uri="{FF2B5EF4-FFF2-40B4-BE49-F238E27FC236}">
                <a16:creationId xmlns:a16="http://schemas.microsoft.com/office/drawing/2014/main" id="{62FC07D5-EE73-45C7-87DC-17DEE5E1CFE7}"/>
              </a:ext>
            </a:extLst>
          </p:cNvPr>
          <p:cNvSpPr/>
          <p:nvPr/>
        </p:nvSpPr>
        <p:spPr>
          <a:xfrm>
            <a:off x="30520" y="1200884"/>
            <a:ext cx="6929575"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カメラインタラクションの場合</a:t>
            </a:r>
            <a:r>
              <a:rPr lang="en-US" altLang="ja-JP" sz="1600" b="1" dirty="0">
                <a:solidFill>
                  <a:schemeClr val="bg1"/>
                </a:solidFill>
                <a:latin typeface="Meiryo" panose="020B0604030504040204" pitchFamily="34" charset="-128"/>
                <a:ea typeface="Meiryo" panose="020B0604030504040204" pitchFamily="34" charset="-128"/>
                <a:cs typeface="+mn-lt"/>
              </a:rPr>
              <a:t>  (</a:t>
            </a:r>
            <a:r>
              <a:rPr lang="ja-JP" altLang="en-US" sz="1600" b="1">
                <a:solidFill>
                  <a:schemeClr val="bg1"/>
                </a:solidFill>
                <a:latin typeface="Meiryo" panose="020B0604030504040204" pitchFamily="34" charset="-128"/>
                <a:ea typeface="Meiryo" panose="020B0604030504040204" pitchFamily="34" charset="-128"/>
                <a:cs typeface="+mn-lt"/>
              </a:rPr>
              <a:t>インカメラ、アウトカメラ</a:t>
            </a:r>
            <a:r>
              <a:rPr lang="en-US" altLang="ja-JP" sz="1600" b="1" dirty="0">
                <a:solidFill>
                  <a:schemeClr val="bg1"/>
                </a:solidFill>
                <a:latin typeface="Meiryo" panose="020B0604030504040204" pitchFamily="34" charset="-128"/>
                <a:ea typeface="Meiryo" panose="020B0604030504040204" pitchFamily="34" charset="-128"/>
                <a:cs typeface="+mn-lt"/>
              </a:rPr>
              <a:t>)</a:t>
            </a:r>
            <a:endParaRPr lang="ja-JP" altLang="en-US" sz="1400">
              <a:latin typeface="Meiryo" panose="020B0604030504040204" pitchFamily="34" charset="-128"/>
              <a:ea typeface="Meiryo" panose="020B0604030504040204" pitchFamily="34" charset="-128"/>
              <a:cs typeface="+mn-lt"/>
            </a:endParaRPr>
          </a:p>
        </p:txBody>
      </p:sp>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6014962" y="3071050"/>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591944" y="4509120"/>
            <a:ext cx="4771574" cy="151266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85235C94-3C98-F727-C7D9-646322D0220A}"/>
              </a:ext>
            </a:extLst>
          </p:cNvPr>
          <p:cNvSpPr/>
          <p:nvPr/>
        </p:nvSpPr>
        <p:spPr>
          <a:xfrm>
            <a:off x="7134361" y="534035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インカメラを起動させ、自分の顔にフィルターなどをかけることができる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37352" y="4373838"/>
            <a:ext cx="3946479" cy="1647946"/>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364502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5945745" y="301324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515342" y="595030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11284" y="1376824"/>
            <a:ext cx="468000" cy="468000"/>
          </a:xfrm>
          <a:prstGeom prst="rect">
            <a:avLst/>
          </a:prstGeom>
        </p:spPr>
      </p:pic>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57344" y="3049729"/>
              <a:ext cx="360000" cy="360000"/>
            </a:xfrm>
            <a:prstGeom prst="rect">
              <a:avLst/>
            </a:prstGeom>
          </p:spPr>
        </p:pic>
      </p:grpSp>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1"/>
          </p:nvPr>
        </p:nvSpPr>
        <p:spPr>
          <a:xfrm>
            <a:off x="334962" y="130175"/>
            <a:ext cx="10376321"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0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lang="en-US" altLang="ja-JP" sz="2000" dirty="0">
                <a:solidFill>
                  <a:srgbClr val="C9002C"/>
                </a:solidFill>
                <a:latin typeface="Meiryo"/>
                <a:ea typeface="Meiryo"/>
              </a:rPr>
              <a:t> –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正方形/長方形 7">
            <a:extLst>
              <a:ext uri="{FF2B5EF4-FFF2-40B4-BE49-F238E27FC236}">
                <a16:creationId xmlns:a16="http://schemas.microsoft.com/office/drawing/2014/main" id="{B8BE332C-3657-76C9-8427-0FA0AF8C11ED}"/>
              </a:ext>
            </a:extLst>
          </p:cNvPr>
          <p:cNvSpPr/>
          <p:nvPr/>
        </p:nvSpPr>
        <p:spPr>
          <a:xfrm>
            <a:off x="560115" y="4741097"/>
            <a:ext cx="2864703" cy="1647946"/>
          </a:xfrm>
          <a:prstGeom prst="rect">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a:solidFill>
                  <a:srgbClr val="C00000"/>
                </a:solidFill>
              </a:rPr>
              <a:t>■他にも</a:t>
            </a:r>
            <a:endParaRPr kumimoji="1" lang="en-US" altLang="ja-JP" sz="1200" b="1" dirty="0">
              <a:solidFill>
                <a:srgbClr val="C00000"/>
              </a:solidFill>
            </a:endParaRPr>
          </a:p>
          <a:p>
            <a:endParaRPr kumimoji="1" lang="en-US" altLang="ja-JP" sz="500" b="1" dirty="0">
              <a:solidFill>
                <a:srgbClr val="C00000"/>
              </a:solidFill>
            </a:endParaRPr>
          </a:p>
          <a:p>
            <a:r>
              <a:rPr lang="ja-JP" altLang="en-US" sz="1200">
                <a:solidFill>
                  <a:schemeClr val="tx1"/>
                </a:solidFill>
              </a:rPr>
              <a:t>・部屋に好きなオブジェを</a:t>
            </a:r>
            <a:endParaRPr lang="en-US" altLang="ja-JP" sz="1200" dirty="0">
              <a:solidFill>
                <a:schemeClr val="tx1"/>
              </a:solidFill>
            </a:endParaRPr>
          </a:p>
          <a:p>
            <a:r>
              <a:rPr lang="ja-JP" altLang="en-US" sz="1200">
                <a:solidFill>
                  <a:schemeClr val="tx1"/>
                </a:solidFill>
              </a:rPr>
              <a:t>　配置する</a:t>
            </a:r>
            <a:r>
              <a:rPr lang="en-US" altLang="ja-JP" sz="1200" dirty="0">
                <a:solidFill>
                  <a:schemeClr val="tx1"/>
                </a:solidFill>
              </a:rPr>
              <a:t>AR</a:t>
            </a:r>
            <a:r>
              <a:rPr lang="ja-JP" altLang="en-US" sz="1200">
                <a:solidFill>
                  <a:schemeClr val="tx1"/>
                </a:solidFill>
              </a:rPr>
              <a:t>インタラクション</a:t>
            </a:r>
            <a:endParaRPr lang="en-US" altLang="ja-JP" sz="1200" dirty="0">
              <a:solidFill>
                <a:schemeClr val="tx1"/>
              </a:solidFill>
            </a:endParaRPr>
          </a:p>
          <a:p>
            <a:r>
              <a:rPr lang="ja-JP" altLang="en-US" sz="1200">
                <a:solidFill>
                  <a:schemeClr val="tx1"/>
                </a:solidFill>
              </a:rPr>
              <a:t>　</a:t>
            </a:r>
            <a:r>
              <a:rPr lang="en-US" altLang="ja-JP" sz="1200" dirty="0">
                <a:solidFill>
                  <a:schemeClr val="tx1"/>
                </a:solidFill>
              </a:rPr>
              <a:t>(</a:t>
            </a:r>
            <a:r>
              <a:rPr lang="ja-JP" altLang="en-US" sz="1200">
                <a:solidFill>
                  <a:schemeClr val="tx1"/>
                </a:solidFill>
              </a:rPr>
              <a:t>アウトカメラ</a:t>
            </a:r>
            <a:r>
              <a:rPr lang="en-US" altLang="ja-JP" sz="1200" dirty="0">
                <a:solidFill>
                  <a:schemeClr val="tx1"/>
                </a:solidFill>
              </a:rPr>
              <a:t>)</a:t>
            </a:r>
          </a:p>
          <a:p>
            <a:r>
              <a:rPr lang="ja-JP" altLang="en-US" sz="1200">
                <a:solidFill>
                  <a:schemeClr val="tx1"/>
                </a:solidFill>
              </a:rPr>
              <a:t>・笑顔を採点するインタラクション</a:t>
            </a:r>
            <a:endParaRPr lang="en-US" altLang="ja-JP" sz="1200" dirty="0">
              <a:solidFill>
                <a:schemeClr val="tx1"/>
              </a:solidFill>
            </a:endParaRPr>
          </a:p>
          <a:p>
            <a:endParaRPr lang="en-US" altLang="ja-JP" sz="500" dirty="0">
              <a:solidFill>
                <a:schemeClr val="tx1"/>
              </a:solidFill>
            </a:endParaRPr>
          </a:p>
          <a:p>
            <a:r>
              <a:rPr kumimoji="1" lang="ja-JP" altLang="en-US" sz="1200">
                <a:solidFill>
                  <a:schemeClr val="tx1"/>
                </a:solidFill>
              </a:rPr>
              <a:t>など、さまざまなインタラクションに</a:t>
            </a:r>
            <a:endParaRPr kumimoji="1" lang="en-US" altLang="ja-JP" sz="1200" dirty="0">
              <a:solidFill>
                <a:schemeClr val="tx1"/>
              </a:solidFill>
            </a:endParaRPr>
          </a:p>
          <a:p>
            <a:r>
              <a:rPr lang="ja-JP" altLang="en-US" sz="1200">
                <a:solidFill>
                  <a:schemeClr val="tx1"/>
                </a:solidFill>
              </a:rPr>
              <a:t>応用することができます</a:t>
            </a:r>
            <a:endParaRPr kumimoji="1" lang="en-US" altLang="ja-JP" sz="1200" dirty="0">
              <a:solidFill>
                <a:schemeClr val="tx1"/>
              </a:solidFill>
            </a:endParaRPr>
          </a:p>
        </p:txBody>
      </p:sp>
      <p:sp>
        <p:nvSpPr>
          <p:cNvPr id="7" name="テキスト ボックス 6">
            <a:extLst>
              <a:ext uri="{FF2B5EF4-FFF2-40B4-BE49-F238E27FC236}">
                <a16:creationId xmlns:a16="http://schemas.microsoft.com/office/drawing/2014/main" id="{58D21A84-5264-7A21-46CC-00C56D9222B1}"/>
              </a:ext>
            </a:extLst>
          </p:cNvPr>
          <p:cNvSpPr txBox="1"/>
          <p:nvPr/>
        </p:nvSpPr>
        <p:spPr>
          <a:xfrm>
            <a:off x="7014069" y="1290621"/>
            <a:ext cx="3697213" cy="307777"/>
          </a:xfrm>
          <a:prstGeom prst="rect">
            <a:avLst/>
          </a:prstGeom>
          <a:noFill/>
        </p:spPr>
        <p:txBody>
          <a:bodyPr wrap="square" rtlCol="0">
            <a:spAutoFit/>
          </a:bodyPr>
          <a:lstStyle/>
          <a:p>
            <a:pPr algn="l"/>
            <a:r>
              <a:rPr kumimoji="1" lang="en-US" altLang="ja-JP" sz="1400" b="1" dirty="0">
                <a:solidFill>
                  <a:srgbClr val="C00000"/>
                </a:solidFill>
              </a:rPr>
              <a:t>※</a:t>
            </a:r>
            <a:r>
              <a:rPr kumimoji="1" lang="ja-JP" altLang="en-US" sz="1400" b="1" dirty="0">
                <a:solidFill>
                  <a:srgbClr val="C00000"/>
                </a:solidFill>
              </a:rPr>
              <a:t>スマホ</a:t>
            </a:r>
            <a:r>
              <a:rPr kumimoji="1" lang="en-US" altLang="ja-JP" sz="1400" b="1" dirty="0">
                <a:solidFill>
                  <a:srgbClr val="C00000"/>
                </a:solidFill>
              </a:rPr>
              <a:t>WEB</a:t>
            </a:r>
            <a:r>
              <a:rPr kumimoji="1" lang="ja-JP" altLang="en-US" sz="1400" b="1" dirty="0">
                <a:solidFill>
                  <a:srgbClr val="C00000"/>
                </a:solidFill>
              </a:rPr>
              <a:t>のみ</a:t>
            </a:r>
            <a:r>
              <a:rPr kumimoji="1" lang="en-US" altLang="ja-JP" sz="1400" b="1" dirty="0">
                <a:solidFill>
                  <a:srgbClr val="C00000"/>
                </a:solidFill>
              </a:rPr>
              <a:t>(</a:t>
            </a:r>
            <a:r>
              <a:rPr kumimoji="1" lang="ja-JP" altLang="en-US" sz="1050" b="1" dirty="0">
                <a:solidFill>
                  <a:srgbClr val="C00000"/>
                </a:solidFill>
              </a:rPr>
              <a:t>誘導広告での制御必須</a:t>
            </a:r>
            <a:r>
              <a:rPr kumimoji="1" lang="en-US" altLang="ja-JP" sz="1400" b="1" dirty="0">
                <a:solidFill>
                  <a:srgbClr val="C00000"/>
                </a:solidFill>
              </a:rPr>
              <a:t>)</a:t>
            </a:r>
            <a:endParaRPr kumimoji="1" lang="ja-JP" altLang="en-US" sz="1400" b="1" dirty="0">
              <a:solidFill>
                <a:srgbClr val="C00000"/>
              </a:solidFill>
            </a:endParaRPr>
          </a:p>
        </p:txBody>
      </p:sp>
    </p:spTree>
    <p:extLst>
      <p:ext uri="{BB962C8B-B14F-4D97-AF65-F5344CB8AC3E}">
        <p14:creationId xmlns:p14="http://schemas.microsoft.com/office/powerpoint/2010/main" val="4966116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商品価格</a:t>
            </a:r>
            <a:endParaRPr kumimoji="1" lang="ja-JP" altLang="en-US" dirty="0"/>
          </a:p>
        </p:txBody>
      </p:sp>
      <p:sp>
        <p:nvSpPr>
          <p:cNvPr id="5" name="スライド番号プレースホルダー 4"/>
          <p:cNvSpPr>
            <a:spLocks noGrp="1"/>
          </p:cNvSpPr>
          <p:nvPr>
            <p:ph type="sldNum" sz="quarter" idx="4"/>
          </p:nvPr>
        </p:nvSpPr>
        <p:spPr>
          <a:xfrm>
            <a:off x="10992544" y="5983442"/>
            <a:ext cx="1033522" cy="365125"/>
          </a:xfrm>
        </p:spPr>
        <p:txBody>
          <a:bodyPr/>
          <a:lstStyle/>
          <a:p>
            <a:fld id="{F9BD7636-22E7-4304-ABE2-16A3D163D5E1}" type="slidenum">
              <a:rPr lang="ja-JP" altLang="en-US" smtClean="0"/>
              <a:pPr/>
              <a:t>14</a:t>
            </a:fld>
            <a:endParaRPr lang="ja-JP" altLang="en-US"/>
          </a:p>
        </p:txBody>
      </p:sp>
      <p:sp>
        <p:nvSpPr>
          <p:cNvPr id="6" name="正方形/長方形 5"/>
          <p:cNvSpPr/>
          <p:nvPr/>
        </p:nvSpPr>
        <p:spPr>
          <a:xfrm>
            <a:off x="479376" y="2057122"/>
            <a:ext cx="1440160" cy="2091957"/>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誘導用</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広告</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7" name="正方形/長方形 6"/>
          <p:cNvSpPr/>
          <p:nvPr/>
        </p:nvSpPr>
        <p:spPr>
          <a:xfrm>
            <a:off x="489613" y="4397933"/>
            <a:ext cx="1431367" cy="615243"/>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制作費</a:t>
            </a:r>
            <a:r>
              <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rPr>
              <a:t>※</a:t>
            </a:r>
          </a:p>
        </p:txBody>
      </p:sp>
      <p:sp>
        <p:nvSpPr>
          <p:cNvPr id="8" name="正方形/長方形 7"/>
          <p:cNvSpPr/>
          <p:nvPr/>
        </p:nvSpPr>
        <p:spPr>
          <a:xfrm>
            <a:off x="5166243" y="1634393"/>
            <a:ext cx="3011218" cy="34223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スマートフォン</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9" name="正方形/長方形 8"/>
          <p:cNvSpPr/>
          <p:nvPr/>
        </p:nvSpPr>
        <p:spPr>
          <a:xfrm>
            <a:off x="2063553" y="1618086"/>
            <a:ext cx="3023910" cy="34223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PC</a:t>
            </a:r>
          </a:p>
        </p:txBody>
      </p:sp>
      <p:sp>
        <p:nvSpPr>
          <p:cNvPr id="10" name="正方形/長方形 9"/>
          <p:cNvSpPr/>
          <p:nvPr/>
        </p:nvSpPr>
        <p:spPr>
          <a:xfrm>
            <a:off x="8256241" y="1634394"/>
            <a:ext cx="3527998" cy="342235"/>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マルチデバイス</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11" name="テキスト ボックス 10"/>
          <p:cNvSpPr txBox="1"/>
          <p:nvPr/>
        </p:nvSpPr>
        <p:spPr>
          <a:xfrm>
            <a:off x="1271464" y="705470"/>
            <a:ext cx="9497498"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prstClr val="black"/>
                </a:solidFill>
                <a:effectLst/>
                <a:uLnTx/>
                <a:uFillTx/>
              </a:rPr>
              <a:t>商品価格は、</a:t>
            </a:r>
            <a:r>
              <a:rPr kumimoji="0" lang="ja-JP" altLang="en-US" sz="1800" b="0" i="0" u="none" strike="noStrike" kern="0" cap="none" spc="0" normalizeH="0" baseline="0" noProof="0">
                <a:ln>
                  <a:noFill/>
                </a:ln>
                <a:solidFill>
                  <a:prstClr val="black"/>
                </a:solidFill>
                <a:effectLst/>
                <a:uLnTx/>
                <a:uFillTx/>
              </a:rPr>
              <a:t>誘導枠とインタラクションに</a:t>
            </a:r>
            <a:r>
              <a:rPr kumimoji="0" lang="ja-JP" altLang="en-US" sz="1800" b="0" i="0" u="none" strike="noStrike" kern="0" cap="none" spc="0" normalizeH="0" baseline="0" noProof="0" dirty="0">
                <a:ln>
                  <a:noFill/>
                </a:ln>
                <a:solidFill>
                  <a:prstClr val="black"/>
                </a:solidFill>
                <a:effectLst/>
                <a:uLnTx/>
                <a:uFillTx/>
              </a:rPr>
              <a:t>よって異なります。</a:t>
            </a:r>
            <a:endParaRPr kumimoji="0" lang="en-US" altLang="ja-JP" sz="18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・誘導用広告は広告管理ツールより予約してください。</a:t>
            </a:r>
            <a:endParaRPr kumimoji="0" lang="en-US" altLang="ja-JP" sz="12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・制作費は都度見積もりが必要となります。見積もり承認後ヤフー営業担当から代理店様に専用の申込フォーム</a:t>
            </a:r>
            <a:r>
              <a:rPr kumimoji="0" lang="en-US" altLang="ja-JP" sz="1200" b="0" i="0" u="none" strike="noStrike" kern="0" cap="none" spc="0" normalizeH="0" baseline="0" noProof="0" dirty="0">
                <a:ln>
                  <a:noFill/>
                </a:ln>
                <a:solidFill>
                  <a:prstClr val="black"/>
                </a:solidFill>
                <a:effectLst/>
                <a:uLnTx/>
                <a:uFillTx/>
              </a:rPr>
              <a:t>URL</a:t>
            </a:r>
            <a:r>
              <a:rPr kumimoji="0" lang="ja-JP" altLang="en-US" sz="1200" b="0" i="0" u="none" strike="noStrike" kern="0" cap="none" spc="0" normalizeH="0" baseline="0" noProof="0" dirty="0">
                <a:ln>
                  <a:noFill/>
                </a:ln>
                <a:solidFill>
                  <a:prstClr val="black"/>
                </a:solidFill>
                <a:effectLst/>
                <a:uLnTx/>
                <a:uFillTx/>
              </a:rPr>
              <a:t>をご連絡いたします。当該フォームよりお申込みください。</a:t>
            </a:r>
            <a:endParaRPr kumimoji="0" lang="en-US" altLang="ja-JP" sz="1200" b="0" i="0" u="none" strike="noStrike" kern="0" cap="none" spc="0" normalizeH="0" baseline="0" noProof="0" dirty="0">
              <a:ln>
                <a:noFill/>
              </a:ln>
              <a:solidFill>
                <a:prstClr val="black"/>
              </a:solidFill>
              <a:effectLst/>
              <a:uLnTx/>
              <a:uFillTx/>
            </a:endParaRPr>
          </a:p>
        </p:txBody>
      </p:sp>
      <p:sp>
        <p:nvSpPr>
          <p:cNvPr id="12" name="テキスト ボックス 11"/>
          <p:cNvSpPr txBox="1"/>
          <p:nvPr/>
        </p:nvSpPr>
        <p:spPr>
          <a:xfrm>
            <a:off x="8284371" y="3622572"/>
            <a:ext cx="3428253"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solidFill>
                <a:effectLst/>
                <a:uLnTx/>
                <a:uFillTx/>
              </a:rPr>
              <a:t>※</a:t>
            </a:r>
            <a:r>
              <a:rPr kumimoji="0" lang="ja-JP" altLang="en-US" sz="800" b="0" i="0" u="none" strike="noStrike" kern="0" cap="none" spc="0" normalizeH="0" baseline="0" noProof="0" dirty="0">
                <a:ln>
                  <a:noFill/>
                </a:ln>
                <a:solidFill>
                  <a:prstClr val="black"/>
                </a:solidFill>
                <a:effectLst/>
                <a:uLnTx/>
                <a:uFillTx/>
              </a:rPr>
              <a:t>上記以外に、</a:t>
            </a:r>
            <a:r>
              <a:rPr kumimoji="0" lang="en-US" altLang="ja-JP" sz="800" b="0" i="0" u="none" strike="noStrike" kern="0" cap="none" spc="0" normalizeH="0" baseline="0" noProof="0" dirty="0">
                <a:ln>
                  <a:noFill/>
                </a:ln>
                <a:solidFill>
                  <a:prstClr val="black"/>
                </a:solidFill>
                <a:effectLst/>
                <a:uLnTx/>
                <a:uFillTx/>
              </a:rPr>
              <a:t>PC</a:t>
            </a:r>
            <a:r>
              <a:rPr kumimoji="0" lang="ja-JP" altLang="en-US" sz="800" b="0" i="0" u="none" strike="noStrike" kern="0" cap="none" spc="0" normalizeH="0" baseline="0" noProof="0" dirty="0">
                <a:ln>
                  <a:noFill/>
                </a:ln>
                <a:solidFill>
                  <a:prstClr val="black"/>
                </a:solidFill>
                <a:effectLst/>
                <a:uLnTx/>
                <a:uFillTx/>
              </a:rPr>
              <a:t>とスマートフォンのブランドパネルを購入いただいても実施可能です。</a:t>
            </a:r>
            <a:endParaRPr kumimoji="0" lang="en-US" altLang="ja-JP" sz="8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rPr>
              <a:t>その場合の最低出稿金額は、左記に準じます</a:t>
            </a:r>
            <a:endParaRPr kumimoji="0" lang="en-US" altLang="ja-JP" sz="800" b="0" i="0" u="none" strike="noStrike" kern="0" cap="none" spc="0" normalizeH="0" baseline="0" noProof="0" dirty="0">
              <a:ln>
                <a:noFill/>
              </a:ln>
              <a:solidFill>
                <a:prstClr val="black"/>
              </a:solidFill>
              <a:effectLst/>
              <a:uLnTx/>
              <a:uFillTx/>
            </a:endParaRPr>
          </a:p>
          <a:p>
            <a:pPr>
              <a:defRPr/>
            </a:pPr>
            <a:r>
              <a:rPr kumimoji="0" lang="en-US" altLang="ja-JP" sz="800" kern="0" dirty="0">
                <a:solidFill>
                  <a:prstClr val="black"/>
                </a:solidFill>
              </a:rPr>
              <a:t>※MD</a:t>
            </a:r>
            <a:r>
              <a:rPr kumimoji="0" lang="ja-JP" altLang="en-US" sz="800" kern="0" dirty="0">
                <a:solidFill>
                  <a:prstClr val="black"/>
                </a:solidFill>
              </a:rPr>
              <a:t>は、</a:t>
            </a:r>
            <a:r>
              <a:rPr kumimoji="0" lang="en-US" altLang="ja-JP" sz="800" kern="0" dirty="0">
                <a:solidFill>
                  <a:prstClr val="black"/>
                </a:solidFill>
              </a:rPr>
              <a:t>PC</a:t>
            </a:r>
            <a:r>
              <a:rPr kumimoji="0" lang="ja-JP" altLang="en-US" sz="800" kern="0" dirty="0">
                <a:solidFill>
                  <a:prstClr val="black"/>
                </a:solidFill>
              </a:rPr>
              <a:t>・</a:t>
            </a:r>
            <a:r>
              <a:rPr kumimoji="0" lang="en-US" altLang="ja-JP" sz="800" kern="0" dirty="0">
                <a:solidFill>
                  <a:prstClr val="black"/>
                </a:solidFill>
              </a:rPr>
              <a:t>SP</a:t>
            </a:r>
            <a:r>
              <a:rPr kumimoji="0" lang="ja-JP" altLang="en-US" sz="800" kern="0" dirty="0">
                <a:solidFill>
                  <a:prstClr val="black"/>
                </a:solidFill>
              </a:rPr>
              <a:t>両デバイスへ配信されます。ある程度のボリュームを確保されることをお勧めいたします。</a:t>
            </a:r>
            <a:endParaRPr kumimoji="0" lang="en-US" altLang="ja-JP" sz="800" kern="0" dirty="0">
              <a:solidFill>
                <a:prstClr val="black"/>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800" b="0" i="0" u="none" strike="noStrike" kern="0" cap="none" spc="0" normalizeH="0" baseline="0" noProof="0" dirty="0">
              <a:ln>
                <a:noFill/>
              </a:ln>
              <a:solidFill>
                <a:prstClr val="black"/>
              </a:solidFill>
              <a:effectLst/>
              <a:uLnTx/>
              <a:uFillTx/>
            </a:endParaRPr>
          </a:p>
        </p:txBody>
      </p:sp>
      <p:sp>
        <p:nvSpPr>
          <p:cNvPr id="14" name="正方形/長方形 13"/>
          <p:cNvSpPr/>
          <p:nvPr/>
        </p:nvSpPr>
        <p:spPr>
          <a:xfrm>
            <a:off x="2063552" y="4402107"/>
            <a:ext cx="3023912" cy="608812"/>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prstClr val="black"/>
                </a:solidFill>
                <a:latin typeface="メイリオ"/>
                <a:ea typeface="メイリオ"/>
              </a:rPr>
              <a:t>3</a:t>
            </a: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50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6" name="正方形/長方形 15"/>
          <p:cNvSpPr/>
          <p:nvPr/>
        </p:nvSpPr>
        <p:spPr>
          <a:xfrm>
            <a:off x="5173023" y="4397933"/>
            <a:ext cx="3011218" cy="615243"/>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prstClr val="black"/>
                </a:solidFill>
                <a:latin typeface="メイリオ"/>
                <a:ea typeface="メイリオ"/>
              </a:rPr>
              <a:t>3</a:t>
            </a: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50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8" name="正方形/長方形 17"/>
          <p:cNvSpPr/>
          <p:nvPr/>
        </p:nvSpPr>
        <p:spPr>
          <a:xfrm>
            <a:off x="8256240" y="4397933"/>
            <a:ext cx="3527999" cy="615243"/>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prstClr val="black"/>
                </a:solidFill>
                <a:latin typeface="メイリオ"/>
                <a:ea typeface="メイリオ"/>
              </a:rPr>
              <a:t>7</a:t>
            </a: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00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0" name="正方形/長方形 19"/>
          <p:cNvSpPr/>
          <p:nvPr/>
        </p:nvSpPr>
        <p:spPr>
          <a:xfrm>
            <a:off x="475594" y="5191354"/>
            <a:ext cx="7672293" cy="50783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prstClr val="black"/>
                </a:solidFill>
                <a:effectLst/>
                <a:uLnTx/>
                <a:uFillTx/>
              </a:rPr>
              <a:t>※</a:t>
            </a:r>
            <a:r>
              <a:rPr kumimoji="0" lang="ja-JP" altLang="en-US" sz="900" b="0" i="0" u="none" strike="noStrike" kern="0" cap="none" spc="0" normalizeH="0" baseline="0" noProof="0" dirty="0">
                <a:ln>
                  <a:noFill/>
                </a:ln>
                <a:solidFill>
                  <a:prstClr val="black"/>
                </a:solidFill>
                <a:effectLst/>
                <a:uLnTx/>
                <a:uFillTx/>
              </a:rPr>
              <a:t>制作費について：インタラクションプランによっては上記金額にプラスして費用が発生する場合がございます。</a:t>
            </a:r>
            <a:endParaRPr kumimoji="0" lang="en-US" altLang="ja-JP" sz="900" b="0" i="0" u="none" strike="noStrike" kern="0" cap="none" spc="0" normalizeH="0" baseline="0" noProof="0" dirty="0">
              <a:ln>
                <a:noFill/>
              </a:ln>
              <a:solidFill>
                <a:prstClr val="black"/>
              </a:solidFill>
              <a:effectLst/>
              <a:uLnTx/>
              <a:uFillTx/>
            </a:endParaRPr>
          </a:p>
          <a:p>
            <a:pPr>
              <a:defRPr/>
            </a:pPr>
            <a:r>
              <a:rPr kumimoji="0" lang="en-US" altLang="ja-JP" sz="900" b="0" i="0" u="none" strike="noStrike" kern="0" cap="none" spc="0" normalizeH="0" baseline="0" noProof="0" dirty="0">
                <a:ln>
                  <a:noFill/>
                </a:ln>
                <a:solidFill>
                  <a:prstClr val="black"/>
                </a:solidFill>
                <a:effectLst/>
                <a:uLnTx/>
                <a:uFillTx/>
              </a:rPr>
              <a:t>※</a:t>
            </a:r>
            <a:r>
              <a:rPr kumimoji="0" lang="ja-JP" altLang="en-US" sz="900" b="0" i="0" u="none" strike="noStrike" kern="0" cap="none" spc="0" normalizeH="0" baseline="0" noProof="0" dirty="0">
                <a:ln>
                  <a:noFill/>
                </a:ln>
                <a:solidFill>
                  <a:prstClr val="black"/>
                </a:solidFill>
                <a:effectLst/>
                <a:uLnTx/>
                <a:uFillTx/>
              </a:rPr>
              <a:t>ランディングページのミラーサイト版実施時にはミラーサイト制作費（</a:t>
            </a:r>
            <a:r>
              <a:rPr kumimoji="0" lang="en-US" altLang="ja-JP" sz="900" b="0" i="0" u="none" strike="noStrike" kern="0" cap="none" spc="0" normalizeH="0" baseline="0" noProof="0" dirty="0">
                <a:ln>
                  <a:noFill/>
                </a:ln>
                <a:solidFill>
                  <a:prstClr val="black"/>
                </a:solidFill>
                <a:effectLst/>
                <a:uLnTx/>
                <a:uFillTx/>
              </a:rPr>
              <a:t>100</a:t>
            </a:r>
            <a:r>
              <a:rPr kumimoji="0" lang="ja-JP" altLang="en-US" sz="900" b="0" i="0" u="none" strike="noStrike" kern="0" cap="none" spc="0" normalizeH="0" baseline="0" noProof="0" dirty="0">
                <a:ln>
                  <a:noFill/>
                </a:ln>
                <a:solidFill>
                  <a:prstClr val="black"/>
                </a:solidFill>
                <a:effectLst/>
                <a:uLnTx/>
                <a:uFillTx/>
              </a:rPr>
              <a:t>万円～都度見積もり）が上記制作費にプラスして発生いたします。</a:t>
            </a:r>
            <a:endParaRPr kumimoji="0" lang="en-US" altLang="ja-JP"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kern="0" dirty="0">
                <a:solidFill>
                  <a:prstClr val="black"/>
                </a:solidFill>
              </a:rPr>
              <a:t>※SP</a:t>
            </a:r>
            <a:r>
              <a:rPr kumimoji="0" lang="ja-JP" altLang="en-US" sz="900" kern="0" dirty="0">
                <a:solidFill>
                  <a:prstClr val="black"/>
                </a:solidFill>
              </a:rPr>
              <a:t>はスマートフォン、</a:t>
            </a:r>
            <a:r>
              <a:rPr kumimoji="0" lang="en-US" altLang="ja-JP" sz="900" kern="0" dirty="0">
                <a:solidFill>
                  <a:prstClr val="black"/>
                </a:solidFill>
              </a:rPr>
              <a:t>PC</a:t>
            </a:r>
            <a:r>
              <a:rPr kumimoji="0" lang="ja-JP" altLang="en-US" sz="900" kern="0" dirty="0">
                <a:solidFill>
                  <a:prstClr val="black"/>
                </a:solidFill>
              </a:rPr>
              <a:t>はパソコン、</a:t>
            </a:r>
            <a:r>
              <a:rPr kumimoji="0" lang="en-US" altLang="ja-JP" sz="900" kern="0" dirty="0">
                <a:solidFill>
                  <a:prstClr val="black"/>
                </a:solidFill>
              </a:rPr>
              <a:t>MD</a:t>
            </a:r>
            <a:r>
              <a:rPr kumimoji="0" lang="ja-JP" altLang="en-US" sz="900" kern="0" dirty="0">
                <a:solidFill>
                  <a:prstClr val="black"/>
                </a:solidFill>
              </a:rPr>
              <a:t>はマルチデバイスの略称です。　</a:t>
            </a:r>
            <a:endParaRPr kumimoji="0" lang="en-US" altLang="ja-JP" sz="900" kern="0" dirty="0">
              <a:solidFill>
                <a:prstClr val="black"/>
              </a:solidFill>
            </a:endParaRPr>
          </a:p>
        </p:txBody>
      </p:sp>
      <p:graphicFrame>
        <p:nvGraphicFramePr>
          <p:cNvPr id="21" name="表 20"/>
          <p:cNvGraphicFramePr>
            <a:graphicFrameLocks noGrp="1"/>
          </p:cNvGraphicFramePr>
          <p:nvPr/>
        </p:nvGraphicFramePr>
        <p:xfrm>
          <a:off x="2063552" y="2053673"/>
          <a:ext cx="3023912" cy="2091956"/>
        </p:xfrm>
        <a:graphic>
          <a:graphicData uri="http://schemas.openxmlformats.org/drawingml/2006/table">
            <a:tbl>
              <a:tblPr/>
              <a:tblGrid>
                <a:gridCol w="936000">
                  <a:extLst>
                    <a:ext uri="{9D8B030D-6E8A-4147-A177-3AD203B41FA5}">
                      <a16:colId xmlns:a16="http://schemas.microsoft.com/office/drawing/2014/main" val="613025909"/>
                    </a:ext>
                  </a:extLst>
                </a:gridCol>
                <a:gridCol w="2087912">
                  <a:extLst>
                    <a:ext uri="{9D8B030D-6E8A-4147-A177-3AD203B41FA5}">
                      <a16:colId xmlns:a16="http://schemas.microsoft.com/office/drawing/2014/main" val="2953605484"/>
                    </a:ext>
                  </a:extLst>
                </a:gridCol>
              </a:tblGrid>
              <a:tr h="52048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mj-lt"/>
                        <a:ea typeface="游ゴシック" panose="020B0400000000000000"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mj-lt"/>
                        <a:ea typeface="游ゴシック" panose="020B0400000000000000"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4245321825"/>
                  </a:ext>
                </a:extLst>
              </a:tr>
              <a:tr h="1571475">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1150</a:t>
                      </a:r>
                      <a:r>
                        <a:rPr lang="ja-JP" altLang="en-US" sz="900" u="none" strike="noStrike" dirty="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a:t>
                      </a:r>
                      <a:r>
                        <a:rPr lang="en-US" altLang="ja-JP" sz="900" u="none" strike="noStrike" dirty="0">
                          <a:effectLst/>
                        </a:rPr>
                        <a:t>1000</a:t>
                      </a:r>
                      <a:r>
                        <a:rPr lang="ja-JP" altLang="en-US" sz="900" u="none" strike="noStrike" dirty="0">
                          <a:effectLst/>
                        </a:rPr>
                        <a:t>万円～）　</a:t>
                      </a:r>
                      <a:br>
                        <a:rPr lang="ja-JP" altLang="en-US" sz="900" u="none" strike="noStrike" dirty="0">
                          <a:effectLst/>
                        </a:rPr>
                      </a:br>
                      <a:r>
                        <a:rPr lang="ja-JP" altLang="en-US" sz="900" u="none" strike="noStrike" dirty="0">
                          <a:effectLst/>
                        </a:rPr>
                        <a:t>・ブランドパネルトップインパクト</a:t>
                      </a:r>
                      <a:r>
                        <a:rPr lang="en-US" altLang="ja-JP" sz="900" u="none" strike="noStrike" dirty="0">
                          <a:effectLst/>
                        </a:rPr>
                        <a:t>PC</a:t>
                      </a:r>
                    </a:p>
                    <a:p>
                      <a:pPr algn="l" rtl="0" fontAlgn="ctr"/>
                      <a:r>
                        <a:rPr lang="ja-JP" altLang="en-US" sz="900" u="none" strike="noStrike" dirty="0">
                          <a:effectLst/>
                        </a:rPr>
                        <a:t>・</a:t>
                      </a:r>
                      <a:r>
                        <a:rPr kumimoji="1" lang="ja-JP" altLang="en-US" sz="900" u="none" strike="noStrike" kern="1200" dirty="0">
                          <a:solidFill>
                            <a:schemeClr val="dk1"/>
                          </a:solidFill>
                          <a:effectLst/>
                          <a:latin typeface="メイリオ"/>
                          <a:ea typeface="メイリオ"/>
                          <a:cs typeface="+mn-cs"/>
                        </a:rPr>
                        <a:t>ブランドパネル　パノラマ　</a:t>
                      </a:r>
                      <a:r>
                        <a:rPr kumimoji="1" lang="en-US" altLang="ja-JP" sz="900" u="none" strike="noStrike" kern="1200" dirty="0">
                          <a:solidFill>
                            <a:schemeClr val="dk1"/>
                          </a:solidFill>
                          <a:effectLst/>
                          <a:latin typeface="メイリオ"/>
                          <a:ea typeface="メイリオ"/>
                          <a:cs typeface="+mn-cs"/>
                        </a:rPr>
                        <a:t>PC</a:t>
                      </a:r>
                      <a:r>
                        <a:rPr kumimoji="1" lang="ja-JP" altLang="en-US" sz="900" u="none" strike="noStrike" kern="1200" dirty="0">
                          <a:solidFill>
                            <a:schemeClr val="dk1"/>
                          </a:solidFill>
                          <a:effectLst/>
                          <a:latin typeface="メイリオ"/>
                          <a:ea typeface="メイリオ"/>
                          <a:cs typeface="+mn-cs"/>
                        </a:rPr>
                        <a:t>　（</a:t>
                      </a:r>
                      <a:r>
                        <a:rPr kumimoji="1" lang="en-US" altLang="ja-JP" sz="900" u="none" strike="noStrike" kern="1200" dirty="0">
                          <a:solidFill>
                            <a:schemeClr val="dk1"/>
                          </a:solidFill>
                          <a:effectLst/>
                          <a:latin typeface="メイリオ"/>
                          <a:ea typeface="メイリオ"/>
                          <a:cs typeface="+mn-cs"/>
                        </a:rPr>
                        <a:t>1000</a:t>
                      </a:r>
                      <a:r>
                        <a:rPr kumimoji="1" lang="ja-JP" altLang="en-US" sz="900" u="none" strike="noStrike" kern="1200" dirty="0">
                          <a:solidFill>
                            <a:schemeClr val="dk1"/>
                          </a:solidFill>
                          <a:effectLst/>
                          <a:latin typeface="メイリオ"/>
                          <a:ea typeface="メイリオ"/>
                          <a:cs typeface="+mn-cs"/>
                        </a:rPr>
                        <a:t>万円～）</a:t>
                      </a:r>
                      <a:endParaRPr kumimoji="1" lang="en-US" altLang="ja-JP" sz="900" u="none" strike="noStrike" kern="1200" dirty="0">
                        <a:solidFill>
                          <a:schemeClr val="dk1"/>
                        </a:solidFill>
                        <a:effectLst/>
                        <a:latin typeface="メイリオ"/>
                        <a:ea typeface="メイリオ"/>
                        <a:cs typeface="+mn-cs"/>
                      </a:endParaRPr>
                    </a:p>
                    <a:p>
                      <a:pPr algn="l" rtl="0" fontAlgn="ctr"/>
                      <a:r>
                        <a:rPr kumimoji="1" lang="ja-JP" altLang="en-US" sz="900" u="none" strike="noStrike" kern="1200" dirty="0">
                          <a:solidFill>
                            <a:schemeClr val="dk1"/>
                          </a:solidFill>
                          <a:effectLst/>
                          <a:latin typeface="メイリオ"/>
                          <a:ea typeface="メイリオ"/>
                          <a:cs typeface="+mn-cs"/>
                        </a:rPr>
                        <a:t>・ブランドパネル　トップインパクト　パノラマ　</a:t>
                      </a:r>
                      <a:r>
                        <a:rPr kumimoji="1" lang="en-US" altLang="ja-JP" sz="900" u="none" strike="noStrike" kern="1200" dirty="0">
                          <a:solidFill>
                            <a:schemeClr val="dk1"/>
                          </a:solidFill>
                          <a:effectLst/>
                          <a:latin typeface="メイリオ"/>
                          <a:ea typeface="メイリオ"/>
                          <a:cs typeface="+mn-cs"/>
                        </a:rPr>
                        <a:t>PC</a:t>
                      </a:r>
                      <a:r>
                        <a:rPr kumimoji="1" lang="ja-JP" altLang="en-US" sz="900" u="none" strike="noStrike" kern="1200" dirty="0">
                          <a:solidFill>
                            <a:schemeClr val="dk1"/>
                          </a:solidFill>
                          <a:effectLst/>
                          <a:latin typeface="メイリオ"/>
                          <a:ea typeface="メイリオ"/>
                          <a:cs typeface="+mn-cs"/>
                        </a:rPr>
                        <a:t>（</a:t>
                      </a:r>
                      <a:r>
                        <a:rPr kumimoji="1" lang="en-US" altLang="ja-JP" sz="900" u="none" strike="noStrike" kern="1200" dirty="0">
                          <a:solidFill>
                            <a:schemeClr val="dk1"/>
                          </a:solidFill>
                          <a:effectLst/>
                          <a:latin typeface="メイリオ"/>
                          <a:ea typeface="メイリオ"/>
                          <a:cs typeface="+mn-cs"/>
                        </a:rPr>
                        <a:t>1000</a:t>
                      </a:r>
                      <a:r>
                        <a:rPr kumimoji="1" lang="ja-JP" altLang="en-US" sz="900" u="none" strike="noStrike" kern="1200" dirty="0">
                          <a:solidFill>
                            <a:schemeClr val="dk1"/>
                          </a:solidFill>
                          <a:effectLst/>
                          <a:latin typeface="メイリオ"/>
                          <a:ea typeface="メイリオ"/>
                          <a:cs typeface="+mn-cs"/>
                        </a:rPr>
                        <a:t>万円～）</a:t>
                      </a:r>
                      <a:endParaRPr lang="en-US" altLang="ja-JP" sz="900" b="0"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370546377"/>
                  </a:ext>
                </a:extLst>
              </a:tr>
            </a:tbl>
          </a:graphicData>
        </a:graphic>
      </p:graphicFrame>
      <p:graphicFrame>
        <p:nvGraphicFramePr>
          <p:cNvPr id="22" name="表 21"/>
          <p:cNvGraphicFramePr>
            <a:graphicFrameLocks noGrp="1"/>
          </p:cNvGraphicFramePr>
          <p:nvPr/>
        </p:nvGraphicFramePr>
        <p:xfrm>
          <a:off x="5173022" y="2053673"/>
          <a:ext cx="3011218" cy="2091956"/>
        </p:xfrm>
        <a:graphic>
          <a:graphicData uri="http://schemas.openxmlformats.org/drawingml/2006/table">
            <a:tbl>
              <a:tblPr/>
              <a:tblGrid>
                <a:gridCol w="994986">
                  <a:extLst>
                    <a:ext uri="{9D8B030D-6E8A-4147-A177-3AD203B41FA5}">
                      <a16:colId xmlns:a16="http://schemas.microsoft.com/office/drawing/2014/main" val="3457985965"/>
                    </a:ext>
                  </a:extLst>
                </a:gridCol>
                <a:gridCol w="2016232">
                  <a:extLst>
                    <a:ext uri="{9D8B030D-6E8A-4147-A177-3AD203B41FA5}">
                      <a16:colId xmlns:a16="http://schemas.microsoft.com/office/drawing/2014/main" val="1318985483"/>
                    </a:ext>
                  </a:extLst>
                </a:gridCol>
              </a:tblGrid>
              <a:tr h="572842">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最低出稿</a:t>
                      </a:r>
                      <a:endParaRPr kumimoji="1" lang="en-US" altLang="zh-TW" sz="800" u="none" strike="noStrike" kern="1200" dirty="0">
                        <a:solidFill>
                          <a:schemeClr val="dk1"/>
                        </a:solidFill>
                        <a:effectLst/>
                        <a:latin typeface="+mn-lt"/>
                        <a:ea typeface="+mn-ea"/>
                        <a:cs typeface="+mn-cs"/>
                      </a:endParaRPr>
                    </a:p>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金額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800" u="none" strike="noStrike" kern="1200" dirty="0">
                          <a:solidFill>
                            <a:schemeClr val="dk1"/>
                          </a:solidFill>
                          <a:effectLst/>
                          <a:latin typeface="+mn-lt"/>
                          <a:ea typeface="+mn-ea"/>
                          <a:cs typeface="+mn-cs"/>
                        </a:rPr>
                        <a:t>商品名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3249928401"/>
                  </a:ext>
                </a:extLst>
              </a:tr>
              <a:tr h="1519114">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1150</a:t>
                      </a:r>
                      <a:r>
                        <a:rPr lang="ja-JP" altLang="en-US" sz="900" u="none" strike="noStrike" dirty="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a:t>
                      </a:r>
                      <a:r>
                        <a:rPr lang="en-US" altLang="ja-JP" sz="900" u="none" strike="noStrike" dirty="0">
                          <a:effectLst/>
                        </a:rPr>
                        <a:t>1000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a:t>
                      </a:r>
                      <a:r>
                        <a:rPr lang="en-US" altLang="ja-JP" sz="900" u="none" strike="noStrike" dirty="0">
                          <a:effectLst/>
                        </a:rPr>
                        <a:t>FQ1</a:t>
                      </a:r>
                      <a:r>
                        <a:rPr lang="ja-JP" altLang="en-US" sz="900" u="none" strike="noStrike" dirty="0">
                          <a:effectLst/>
                        </a:rPr>
                        <a:t>）</a:t>
                      </a:r>
                      <a:endParaRPr lang="en-US" altLang="ja-JP" sz="900" u="none" strike="noStrike" dirty="0">
                        <a:effectLst/>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900" u="none" strike="noStrike" kern="1200" dirty="0">
                          <a:solidFill>
                            <a:schemeClr val="dk1"/>
                          </a:solidFill>
                          <a:effectLst/>
                          <a:latin typeface="+mn-ea"/>
                          <a:ea typeface="メイリオ"/>
                          <a:cs typeface="+mn-cs"/>
                        </a:rPr>
                        <a:t>・ブランドパネル　</a:t>
                      </a:r>
                      <a:r>
                        <a:rPr kumimoji="1" lang="en-US" altLang="ja-JP" sz="900" u="none" strike="noStrike" kern="1200" dirty="0">
                          <a:solidFill>
                            <a:schemeClr val="dk1"/>
                          </a:solidFill>
                          <a:effectLst/>
                          <a:latin typeface="+mn-ea"/>
                          <a:ea typeface="メイリオ"/>
                          <a:cs typeface="+mn-cs"/>
                        </a:rPr>
                        <a:t>SP</a:t>
                      </a:r>
                      <a:r>
                        <a:rPr kumimoji="1" lang="ja-JP" altLang="en-US" sz="900" u="none" strike="noStrike" kern="1200" dirty="0">
                          <a:solidFill>
                            <a:schemeClr val="dk1"/>
                          </a:solidFill>
                          <a:effectLst/>
                          <a:latin typeface="+mn-ea"/>
                          <a:ea typeface="メイリオ"/>
                          <a:cs typeface="+mn-cs"/>
                        </a:rPr>
                        <a:t>（時間帯ジャック）</a:t>
                      </a:r>
                    </a:p>
                    <a:p>
                      <a:pPr algn="l" rtl="0" fontAlgn="ct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134175483"/>
                  </a:ext>
                </a:extLst>
              </a:tr>
            </a:tbl>
          </a:graphicData>
        </a:graphic>
      </p:graphicFrame>
      <p:graphicFrame>
        <p:nvGraphicFramePr>
          <p:cNvPr id="23" name="表 22"/>
          <p:cNvGraphicFramePr>
            <a:graphicFrameLocks noGrp="1"/>
          </p:cNvGraphicFramePr>
          <p:nvPr/>
        </p:nvGraphicFramePr>
        <p:xfrm>
          <a:off x="8256240" y="2053670"/>
          <a:ext cx="3528000" cy="1520501"/>
        </p:xfrm>
        <a:graphic>
          <a:graphicData uri="http://schemas.openxmlformats.org/drawingml/2006/table">
            <a:tbl>
              <a:tblPr/>
              <a:tblGrid>
                <a:gridCol w="936000">
                  <a:extLst>
                    <a:ext uri="{9D8B030D-6E8A-4147-A177-3AD203B41FA5}">
                      <a16:colId xmlns:a16="http://schemas.microsoft.com/office/drawing/2014/main" val="1105101417"/>
                    </a:ext>
                  </a:extLst>
                </a:gridCol>
                <a:gridCol w="2592000">
                  <a:extLst>
                    <a:ext uri="{9D8B030D-6E8A-4147-A177-3AD203B41FA5}">
                      <a16:colId xmlns:a16="http://schemas.microsoft.com/office/drawing/2014/main" val="2763407411"/>
                    </a:ext>
                  </a:extLst>
                </a:gridCol>
              </a:tblGrid>
              <a:tr h="583242">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最低出稿</a:t>
                      </a:r>
                      <a:endParaRPr kumimoji="1" lang="en-US" altLang="zh-TW" sz="800" u="none" strike="noStrike" kern="1200" dirty="0">
                        <a:solidFill>
                          <a:schemeClr val="dk1"/>
                        </a:solidFill>
                        <a:effectLst/>
                        <a:latin typeface="+mn-lt"/>
                        <a:ea typeface="+mn-ea"/>
                        <a:cs typeface="+mn-cs"/>
                      </a:endParaRPr>
                    </a:p>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金額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800" u="none" strike="noStrike" kern="1200" dirty="0">
                          <a:solidFill>
                            <a:schemeClr val="dk1"/>
                          </a:solidFill>
                          <a:effectLst/>
                          <a:latin typeface="+mn-lt"/>
                          <a:ea typeface="+mn-ea"/>
                          <a:cs typeface="+mn-cs"/>
                        </a:rPr>
                        <a:t>商品名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2536799931"/>
                  </a:ext>
                </a:extLst>
              </a:tr>
              <a:tr h="93725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1150</a:t>
                      </a:r>
                      <a:r>
                        <a:rPr lang="ja-JP" altLang="en-US" sz="900" u="none" strike="noStrike" dirty="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a:t>
                      </a:r>
                      <a:r>
                        <a:rPr lang="en-US" altLang="ja-JP" sz="900" u="none" strike="noStrike" dirty="0">
                          <a:effectLst/>
                        </a:rPr>
                        <a:t>1000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br>
                        <a:rPr lang="en-US" altLang="ja-JP"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532630293"/>
                  </a:ext>
                </a:extLst>
              </a:tr>
            </a:tbl>
          </a:graphicData>
        </a:graphic>
      </p:graphicFrame>
      <p:sp>
        <p:nvSpPr>
          <p:cNvPr id="2" name="テキスト ボックス 1"/>
          <p:cNvSpPr txBox="1"/>
          <p:nvPr/>
        </p:nvSpPr>
        <p:spPr>
          <a:xfrm>
            <a:off x="475594" y="5791616"/>
            <a:ext cx="7225055" cy="661720"/>
          </a:xfrm>
          <a:prstGeom prst="rect">
            <a:avLst/>
          </a:prstGeom>
          <a:noFill/>
        </p:spPr>
        <p:txBody>
          <a:bodyPr wrap="none" rtlCol="0">
            <a:spAutoFit/>
          </a:bodyPr>
          <a:lstStyle/>
          <a:p>
            <a:r>
              <a:rPr kumimoji="0" lang="en-US" altLang="ja-JP" sz="1000" b="1" kern="0" dirty="0">
                <a:solidFill>
                  <a:prstClr val="black"/>
                </a:solidFill>
              </a:rPr>
              <a:t> </a:t>
            </a:r>
            <a:r>
              <a:rPr kumimoji="0" lang="ja-JP" altLang="ja-JP" sz="1000" b="1" kern="0" dirty="0">
                <a:solidFill>
                  <a:prstClr val="black"/>
                </a:solidFill>
              </a:rPr>
              <a:t>■誘導用広告をキャンセルされる場合について</a:t>
            </a:r>
            <a:br>
              <a:rPr kumimoji="0" lang="en-US" altLang="ja-JP" sz="1000" b="1" kern="0" dirty="0">
                <a:solidFill>
                  <a:prstClr val="black"/>
                </a:solidFill>
              </a:rPr>
            </a:br>
            <a:r>
              <a:rPr kumimoji="0" lang="ja-JP" altLang="ja-JP" sz="900" kern="0" dirty="0">
                <a:solidFill>
                  <a:prstClr val="black"/>
                </a:solidFill>
              </a:rPr>
              <a:t>ヤフーが特別に定める場合をのぞきヤフーが指定する制作費実費をお支払いいただきます。</a:t>
            </a:r>
            <a:br>
              <a:rPr kumimoji="0" lang="en-US" altLang="ja-JP" sz="900" kern="0" dirty="0">
                <a:solidFill>
                  <a:prstClr val="black"/>
                </a:solidFill>
              </a:rPr>
            </a:br>
            <a:r>
              <a:rPr kumimoji="0" lang="ja-JP" altLang="ja-JP" sz="900" kern="0" dirty="0">
                <a:solidFill>
                  <a:prstClr val="black"/>
                </a:solidFill>
              </a:rPr>
              <a:t>なお、キャンセル連絡を受け付けた時点までに対応した制作物を納品いたします。具体的な金額は、ヤフー営業担当にご確認ください。</a:t>
            </a:r>
            <a:br>
              <a:rPr kumimoji="0" lang="en-US" altLang="ja-JP" sz="900" kern="0" dirty="0">
                <a:solidFill>
                  <a:prstClr val="black"/>
                </a:solidFill>
              </a:rPr>
            </a:br>
            <a:r>
              <a:rPr kumimoji="0" lang="ja-JP" altLang="ja-JP" sz="900" kern="0" dirty="0">
                <a:solidFill>
                  <a:prstClr val="black"/>
                </a:solidFill>
              </a:rPr>
              <a:t>また、誘導用広告のキャンセル料については、</a:t>
            </a:r>
            <a:r>
              <a:rPr kumimoji="0" lang="ja-JP" altLang="ja-JP" sz="900" kern="0" dirty="0">
                <a:solidFill>
                  <a:prstClr val="black"/>
                </a:solidFill>
                <a:hlinkClick r:id="rId3"/>
              </a:rPr>
              <a:t>広告取扱基本規定【別紙１】</a:t>
            </a:r>
            <a:r>
              <a:rPr kumimoji="0" lang="ja-JP" altLang="ja-JP" sz="900" kern="0" dirty="0">
                <a:solidFill>
                  <a:prstClr val="black"/>
                </a:solidFill>
              </a:rPr>
              <a:t>に従います。</a:t>
            </a:r>
            <a:endParaRPr kumimoji="0" lang="ja-JP" altLang="en-US" sz="900" kern="0" dirty="0">
              <a:solidFill>
                <a:prstClr val="black"/>
              </a:solidFill>
            </a:endParaRPr>
          </a:p>
        </p:txBody>
      </p:sp>
    </p:spTree>
    <p:extLst>
      <p:ext uri="{BB962C8B-B14F-4D97-AF65-F5344CB8AC3E}">
        <p14:creationId xmlns:p14="http://schemas.microsoft.com/office/powerpoint/2010/main" val="12888150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商品価格（制作費無償プラン）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24" name="正方形/長方形 23"/>
          <p:cNvSpPr/>
          <p:nvPr/>
        </p:nvSpPr>
        <p:spPr>
          <a:xfrm>
            <a:off x="479376" y="2100714"/>
            <a:ext cx="1296144" cy="2280121"/>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誘導用広告</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5" name="正方形/長方形 24"/>
          <p:cNvSpPr/>
          <p:nvPr/>
        </p:nvSpPr>
        <p:spPr>
          <a:xfrm>
            <a:off x="479377" y="4472321"/>
            <a:ext cx="1289083" cy="820110"/>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制作費</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6" name="正方形/長方形 25"/>
          <p:cNvSpPr/>
          <p:nvPr/>
        </p:nvSpPr>
        <p:spPr>
          <a:xfrm>
            <a:off x="4978268" y="1635398"/>
            <a:ext cx="3421988" cy="30331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スマートフォン</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27" name="正方形/長方形 26"/>
          <p:cNvSpPr/>
          <p:nvPr/>
        </p:nvSpPr>
        <p:spPr>
          <a:xfrm>
            <a:off x="1899892" y="1635398"/>
            <a:ext cx="2971972" cy="33016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PC</a:t>
            </a:r>
          </a:p>
        </p:txBody>
      </p:sp>
      <p:sp>
        <p:nvSpPr>
          <p:cNvPr id="28" name="テキスト ボックス 27"/>
          <p:cNvSpPr txBox="1"/>
          <p:nvPr/>
        </p:nvSpPr>
        <p:spPr>
          <a:xfrm>
            <a:off x="1351032" y="884705"/>
            <a:ext cx="906544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prstClr val="black"/>
                </a:solidFill>
                <a:effectLst/>
                <a:uLnTx/>
                <a:uFillTx/>
              </a:rPr>
              <a:t>誘導枠を一定額以上ご購入いただいた場合、制作費を無償とさせていただきます。</a:t>
            </a:r>
            <a:endParaRPr kumimoji="0" lang="en-US" altLang="ja-JP" sz="18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・誘導用広告は広告管理ツールより予約してください。</a:t>
            </a:r>
            <a:endParaRPr kumimoji="0" lang="en-US" altLang="ja-JP" sz="12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・制作費はエージェンシーポータル上の共通フォームからお申込ください。</a:t>
            </a:r>
            <a:r>
              <a:rPr kumimoji="0" lang="ja-JP" altLang="en-US" sz="1200" b="0" i="0" u="none" strike="noStrike" kern="0" cap="none" spc="0" normalizeH="0" baseline="0" noProof="0" dirty="0">
                <a:ln>
                  <a:noFill/>
                </a:ln>
                <a:solidFill>
                  <a:srgbClr val="FF0000"/>
                </a:solidFill>
                <a:effectLst/>
                <a:uLnTx/>
                <a:uFillTx/>
              </a:rPr>
              <a:t>制作費無償の場合もお申し込みが必要となります。</a:t>
            </a:r>
            <a:endParaRPr kumimoji="0" lang="en-US" altLang="ja-JP" sz="1200" b="0" i="0" u="none" strike="noStrike" kern="0" cap="none" spc="0" normalizeH="0" baseline="0" noProof="0" dirty="0">
              <a:ln>
                <a:noFill/>
              </a:ln>
              <a:solidFill>
                <a:srgbClr val="FF0000"/>
              </a:solidFill>
              <a:effectLst/>
              <a:uLnTx/>
              <a:uFillTx/>
            </a:endParaRPr>
          </a:p>
        </p:txBody>
      </p:sp>
      <p:sp>
        <p:nvSpPr>
          <p:cNvPr id="29" name="テキスト ボックス 28"/>
          <p:cNvSpPr txBox="1"/>
          <p:nvPr/>
        </p:nvSpPr>
        <p:spPr>
          <a:xfrm>
            <a:off x="407368" y="5369719"/>
            <a:ext cx="8290206" cy="5539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インタラクションプランによっては追加で制作費用が発生する場合がございます。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ミラーサイト版実施時にはミラーサイト制作費（</a:t>
            </a:r>
            <a:r>
              <a:rPr kumimoji="0" lang="en-US" altLang="ja-JP" sz="1000" b="0" i="0" u="none" strike="noStrike" kern="0" cap="none" spc="0" normalizeH="0" baseline="0" noProof="0" dirty="0">
                <a:ln>
                  <a:noFill/>
                </a:ln>
                <a:solidFill>
                  <a:prstClr val="black"/>
                </a:solidFill>
                <a:effectLst/>
                <a:uLnTx/>
                <a:uFillTx/>
              </a:rPr>
              <a:t>100</a:t>
            </a:r>
            <a:r>
              <a:rPr kumimoji="0" lang="ja-JP" altLang="en-US" sz="1000" b="0" i="0" u="none" strike="noStrike" kern="0" cap="none" spc="0" normalizeH="0" baseline="0" noProof="0" dirty="0">
                <a:ln>
                  <a:noFill/>
                </a:ln>
                <a:solidFill>
                  <a:prstClr val="black"/>
                </a:solidFill>
                <a:effectLst/>
                <a:uLnTx/>
                <a:uFillTx/>
              </a:rPr>
              <a:t>万円～都度見積もり）が発生いたします。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prstClr val="black"/>
                </a:solidFill>
              </a:rPr>
              <a:t>※SP</a:t>
            </a:r>
            <a:r>
              <a:rPr kumimoji="0" lang="ja-JP" altLang="en-US" sz="1000" kern="0" dirty="0">
                <a:solidFill>
                  <a:prstClr val="black"/>
                </a:solidFill>
              </a:rPr>
              <a:t>はスマートフォン、</a:t>
            </a:r>
            <a:r>
              <a:rPr kumimoji="0" lang="en-US" altLang="ja-JP" sz="1000" kern="0" dirty="0">
                <a:solidFill>
                  <a:prstClr val="black"/>
                </a:solidFill>
              </a:rPr>
              <a:t>PC</a:t>
            </a:r>
            <a:r>
              <a:rPr kumimoji="0" lang="ja-JP" altLang="en-US" sz="1000" kern="0" dirty="0">
                <a:solidFill>
                  <a:prstClr val="black"/>
                </a:solidFill>
              </a:rPr>
              <a:t>はパソコン、</a:t>
            </a:r>
            <a:r>
              <a:rPr kumimoji="0" lang="en-US" altLang="ja-JP" sz="1000" kern="0" dirty="0">
                <a:solidFill>
                  <a:prstClr val="black"/>
                </a:solidFill>
              </a:rPr>
              <a:t>MD</a:t>
            </a:r>
            <a:r>
              <a:rPr kumimoji="0" lang="ja-JP" altLang="en-US" sz="1000" kern="0" dirty="0">
                <a:solidFill>
                  <a:prstClr val="black"/>
                </a:solidFill>
              </a:rPr>
              <a:t>はマルチデバイスの略称です。　</a:t>
            </a:r>
          </a:p>
        </p:txBody>
      </p:sp>
      <p:sp>
        <p:nvSpPr>
          <p:cNvPr id="30" name="正方形/長方形 29"/>
          <p:cNvSpPr/>
          <p:nvPr/>
        </p:nvSpPr>
        <p:spPr>
          <a:xfrm>
            <a:off x="8472264" y="1628800"/>
            <a:ext cx="3456384" cy="311731"/>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マルチデバイス</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31" name="正方形/長方形 30"/>
          <p:cNvSpPr/>
          <p:nvPr/>
        </p:nvSpPr>
        <p:spPr>
          <a:xfrm>
            <a:off x="1881923" y="4467051"/>
            <a:ext cx="2989941" cy="75475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a:ln>
                  <a:noFill/>
                </a:ln>
                <a:solidFill>
                  <a:prstClr val="black"/>
                </a:solidFill>
                <a:effectLst/>
                <a:uLnTx/>
                <a:uFillTx/>
                <a:latin typeface="メイリオ"/>
                <a:ea typeface="メイリオ"/>
                <a:cs typeface="+mn-cs"/>
              </a:rPr>
              <a:t>※</a:t>
            </a:r>
            <a:endPar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2" name="正方形/長方形 31"/>
          <p:cNvSpPr/>
          <p:nvPr/>
        </p:nvSpPr>
        <p:spPr>
          <a:xfrm>
            <a:off x="4943872" y="4467050"/>
            <a:ext cx="3456384" cy="75475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a:ln>
                  <a:noFill/>
                </a:ln>
                <a:solidFill>
                  <a:prstClr val="black"/>
                </a:solidFill>
                <a:effectLst/>
                <a:uLnTx/>
                <a:uFillTx/>
                <a:latin typeface="メイリオ"/>
                <a:ea typeface="メイリオ"/>
                <a:cs typeface="+mn-cs"/>
              </a:rPr>
              <a:t>※</a:t>
            </a:r>
            <a:endPar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3" name="正方形/長方形 32"/>
          <p:cNvSpPr/>
          <p:nvPr/>
        </p:nvSpPr>
        <p:spPr>
          <a:xfrm>
            <a:off x="8472264" y="4467051"/>
            <a:ext cx="3456384" cy="75475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rPr>
              <a:t>※</a:t>
            </a:r>
          </a:p>
        </p:txBody>
      </p:sp>
      <p:graphicFrame>
        <p:nvGraphicFramePr>
          <p:cNvPr id="34" name="表 33"/>
          <p:cNvGraphicFramePr>
            <a:graphicFrameLocks noGrp="1"/>
          </p:cNvGraphicFramePr>
          <p:nvPr>
            <p:extLst>
              <p:ext uri="{D42A27DB-BD31-4B8C-83A1-F6EECF244321}">
                <p14:modId xmlns:p14="http://schemas.microsoft.com/office/powerpoint/2010/main" val="3180359981"/>
              </p:ext>
            </p:extLst>
          </p:nvPr>
        </p:nvGraphicFramePr>
        <p:xfrm>
          <a:off x="1881923" y="2100714"/>
          <a:ext cx="2989941" cy="2218428"/>
        </p:xfrm>
        <a:graphic>
          <a:graphicData uri="http://schemas.openxmlformats.org/drawingml/2006/table">
            <a:tbl>
              <a:tblPr/>
              <a:tblGrid>
                <a:gridCol w="674611">
                  <a:extLst>
                    <a:ext uri="{9D8B030D-6E8A-4147-A177-3AD203B41FA5}">
                      <a16:colId xmlns:a16="http://schemas.microsoft.com/office/drawing/2014/main" val="1935790819"/>
                    </a:ext>
                  </a:extLst>
                </a:gridCol>
                <a:gridCol w="2315330">
                  <a:extLst>
                    <a:ext uri="{9D8B030D-6E8A-4147-A177-3AD203B41FA5}">
                      <a16:colId xmlns:a16="http://schemas.microsoft.com/office/drawing/2014/main" val="1253614714"/>
                    </a:ext>
                  </a:extLst>
                </a:gridCol>
              </a:tblGrid>
              <a:tr h="41159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1835143599"/>
                  </a:ext>
                </a:extLst>
              </a:tr>
              <a:tr h="180683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　</a:t>
                      </a:r>
                      <a:br>
                        <a:rPr lang="ja-JP" altLang="en-US" sz="900" u="none" strike="noStrike" dirty="0">
                          <a:effectLst/>
                          <a:latin typeface="+mn-ea"/>
                          <a:ea typeface="+mn-ea"/>
                        </a:rPr>
                      </a:br>
                      <a:r>
                        <a:rPr lang="ja-JP" altLang="en-US" sz="900" u="none" strike="noStrike" dirty="0">
                          <a:effectLst/>
                          <a:latin typeface="+mn-ea"/>
                          <a:ea typeface="+mn-ea"/>
                        </a:rPr>
                        <a:t>・ブランドパネルトップインパクト</a:t>
                      </a:r>
                      <a:r>
                        <a:rPr lang="en-US" altLang="ja-JP" sz="900" u="none" strike="noStrike" dirty="0">
                          <a:effectLst/>
                          <a:latin typeface="+mn-ea"/>
                          <a:ea typeface="+mn-ea"/>
                        </a:rPr>
                        <a:t>PC</a:t>
                      </a:r>
                      <a:br>
                        <a:rPr lang="en-US" altLang="ja-JP"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（都道府県）</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（市区郡）</a:t>
                      </a:r>
                      <a:br>
                        <a:rPr lang="ja-JP" altLang="en-US" sz="900" u="none" strike="noStrike" dirty="0">
                          <a:effectLst/>
                          <a:latin typeface="+mn-ea"/>
                          <a:ea typeface="+mn-ea"/>
                        </a:rPr>
                      </a:br>
                      <a:r>
                        <a:rPr lang="ja-JP" altLang="en-US" sz="900" u="none" strike="noStrike" dirty="0">
                          <a:effectLst/>
                          <a:latin typeface="+mn-ea"/>
                          <a:ea typeface="+mn-ea"/>
                        </a:rPr>
                        <a:t>・ブランドパネルトップインパクト</a:t>
                      </a:r>
                      <a:r>
                        <a:rPr lang="en-US" altLang="ja-JP" sz="900" u="none" strike="noStrike" dirty="0">
                          <a:effectLst/>
                          <a:latin typeface="+mn-ea"/>
                          <a:ea typeface="+mn-ea"/>
                        </a:rPr>
                        <a:t>PC</a:t>
                      </a:r>
                      <a:r>
                        <a:rPr lang="ja-JP" altLang="en-US" sz="900" u="none" strike="noStrike" dirty="0">
                          <a:effectLst/>
                          <a:latin typeface="+mn-ea"/>
                          <a:ea typeface="+mn-ea"/>
                        </a:rPr>
                        <a:t>（都道府県）</a:t>
                      </a:r>
                      <a:endParaRPr lang="en-US" altLang="ja-JP" sz="900" u="none" strike="noStrike" dirty="0">
                        <a:effectLst/>
                        <a:latin typeface="+mn-ea"/>
                        <a:ea typeface="+mn-ea"/>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900" u="none" strike="noStrike" kern="1200" dirty="0">
                          <a:solidFill>
                            <a:schemeClr val="dk1"/>
                          </a:solidFill>
                          <a:effectLst/>
                          <a:latin typeface="+mn-ea"/>
                          <a:ea typeface="メイリオ"/>
                          <a:cs typeface="+mn-cs"/>
                        </a:rPr>
                        <a:t>・ブランドパネル　パノラマ　</a:t>
                      </a:r>
                      <a:r>
                        <a:rPr kumimoji="1" lang="en-US" altLang="ja-JP" sz="900" u="none" strike="noStrike" kern="1200" dirty="0">
                          <a:solidFill>
                            <a:schemeClr val="dk1"/>
                          </a:solidFill>
                          <a:effectLst/>
                          <a:latin typeface="+mn-ea"/>
                          <a:ea typeface="メイリオ"/>
                          <a:cs typeface="+mn-cs"/>
                        </a:rPr>
                        <a:t>PC</a:t>
                      </a:r>
                      <a:r>
                        <a:rPr kumimoji="1" lang="ja-JP" altLang="en-US" sz="900" u="none" strike="noStrike" kern="1200" dirty="0">
                          <a:solidFill>
                            <a:schemeClr val="dk1"/>
                          </a:solidFill>
                          <a:effectLst/>
                          <a:latin typeface="+mn-ea"/>
                          <a:ea typeface="メイリオ"/>
                          <a:cs typeface="+mn-cs"/>
                        </a:rPr>
                        <a:t>　（</a:t>
                      </a:r>
                      <a:r>
                        <a:rPr kumimoji="1" lang="en-US" altLang="ja-JP" sz="900" u="none" strike="noStrike" kern="1200" dirty="0">
                          <a:solidFill>
                            <a:schemeClr val="dk1"/>
                          </a:solidFill>
                          <a:effectLst/>
                          <a:latin typeface="+mn-ea"/>
                          <a:ea typeface="メイリオ"/>
                          <a:cs typeface="+mn-cs"/>
                        </a:rPr>
                        <a:t>2000</a:t>
                      </a:r>
                      <a:r>
                        <a:rPr kumimoji="1" lang="ja-JP" altLang="en-US" sz="900" u="none" strike="noStrike" kern="1200" dirty="0">
                          <a:solidFill>
                            <a:schemeClr val="dk1"/>
                          </a:solidFill>
                          <a:effectLst/>
                          <a:latin typeface="+mn-ea"/>
                          <a:ea typeface="メイリオ"/>
                          <a:cs typeface="+mn-cs"/>
                        </a:rPr>
                        <a:t>万円～）</a:t>
                      </a:r>
                      <a:br>
                        <a:rPr kumimoji="1" lang="en-US" altLang="ja-JP" sz="900" u="none" strike="noStrike" kern="1200" dirty="0">
                          <a:solidFill>
                            <a:schemeClr val="dk1"/>
                          </a:solidFill>
                          <a:effectLst/>
                          <a:latin typeface="+mn-ea"/>
                          <a:ea typeface="メイリオ"/>
                          <a:cs typeface="+mn-cs"/>
                        </a:rPr>
                      </a:br>
                      <a:r>
                        <a:rPr kumimoji="1" lang="ja-JP" altLang="en-US" sz="900" u="none" strike="noStrike" kern="1200" dirty="0">
                          <a:solidFill>
                            <a:schemeClr val="dk1"/>
                          </a:solidFill>
                          <a:effectLst/>
                          <a:latin typeface="+mn-ea"/>
                          <a:ea typeface="メイリオ"/>
                          <a:cs typeface="+mn-cs"/>
                        </a:rPr>
                        <a:t>・ブランドパネル　トップインパクト　パノラマ　</a:t>
                      </a:r>
                      <a:r>
                        <a:rPr kumimoji="1" lang="en-US" altLang="ja-JP" sz="900" u="none" strike="noStrike" kern="1200" dirty="0">
                          <a:solidFill>
                            <a:schemeClr val="dk1"/>
                          </a:solidFill>
                          <a:effectLst/>
                          <a:latin typeface="+mn-ea"/>
                          <a:ea typeface="メイリオ"/>
                          <a:cs typeface="+mn-cs"/>
                        </a:rPr>
                        <a:t>PC</a:t>
                      </a:r>
                      <a:r>
                        <a:rPr kumimoji="1" lang="ja-JP" altLang="en-US" sz="900" u="none" strike="noStrike" kern="1200" dirty="0">
                          <a:solidFill>
                            <a:schemeClr val="dk1"/>
                          </a:solidFill>
                          <a:effectLst/>
                          <a:latin typeface="+mn-ea"/>
                          <a:ea typeface="メイリオ"/>
                          <a:cs typeface="+mn-cs"/>
                        </a:rPr>
                        <a:t>（</a:t>
                      </a:r>
                      <a:r>
                        <a:rPr kumimoji="1" lang="en-US" altLang="ja-JP" sz="900" u="none" strike="noStrike" kern="1200" dirty="0">
                          <a:solidFill>
                            <a:schemeClr val="dk1"/>
                          </a:solidFill>
                          <a:effectLst/>
                          <a:latin typeface="+mn-ea"/>
                          <a:ea typeface="メイリオ"/>
                          <a:cs typeface="+mn-cs"/>
                        </a:rPr>
                        <a:t>2000</a:t>
                      </a:r>
                      <a:r>
                        <a:rPr kumimoji="1" lang="ja-JP" altLang="en-US" sz="900" u="none" strike="noStrike" kern="1200" dirty="0">
                          <a:solidFill>
                            <a:schemeClr val="dk1"/>
                          </a:solidFill>
                          <a:effectLst/>
                          <a:latin typeface="+mn-ea"/>
                          <a:ea typeface="メイリオ"/>
                          <a:cs typeface="+mn-cs"/>
                        </a:rPr>
                        <a:t>万円～）</a:t>
                      </a:r>
                    </a:p>
                    <a:p>
                      <a:pPr algn="l" rtl="0" fontAlgn="ctr"/>
                      <a:br>
                        <a:rPr lang="ja-JP" altLang="en-US" sz="900" u="none" strike="noStrike" dirty="0">
                          <a:effectLst/>
                          <a:latin typeface="+mn-ea"/>
                          <a:ea typeface="+mn-ea"/>
                        </a:rPr>
                      </a:b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807085546"/>
                  </a:ext>
                </a:extLst>
              </a:tr>
            </a:tbl>
          </a:graphicData>
        </a:graphic>
      </p:graphicFrame>
      <p:graphicFrame>
        <p:nvGraphicFramePr>
          <p:cNvPr id="35" name="表 34"/>
          <p:cNvGraphicFramePr>
            <a:graphicFrameLocks noGrp="1"/>
          </p:cNvGraphicFramePr>
          <p:nvPr>
            <p:extLst>
              <p:ext uri="{D42A27DB-BD31-4B8C-83A1-F6EECF244321}">
                <p14:modId xmlns:p14="http://schemas.microsoft.com/office/powerpoint/2010/main" val="1661634655"/>
              </p:ext>
            </p:extLst>
          </p:nvPr>
        </p:nvGraphicFramePr>
        <p:xfrm>
          <a:off x="4978268" y="2100712"/>
          <a:ext cx="3421988" cy="2218427"/>
        </p:xfrm>
        <a:graphic>
          <a:graphicData uri="http://schemas.openxmlformats.org/drawingml/2006/table">
            <a:tbl>
              <a:tblPr/>
              <a:tblGrid>
                <a:gridCol w="772091">
                  <a:extLst>
                    <a:ext uri="{9D8B030D-6E8A-4147-A177-3AD203B41FA5}">
                      <a16:colId xmlns:a16="http://schemas.microsoft.com/office/drawing/2014/main" val="2492514097"/>
                    </a:ext>
                  </a:extLst>
                </a:gridCol>
                <a:gridCol w="2649897">
                  <a:extLst>
                    <a:ext uri="{9D8B030D-6E8A-4147-A177-3AD203B41FA5}">
                      <a16:colId xmlns:a16="http://schemas.microsoft.com/office/drawing/2014/main" val="373034963"/>
                    </a:ext>
                  </a:extLst>
                </a:gridCol>
              </a:tblGrid>
              <a:tr h="41571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3405780075"/>
                  </a:ext>
                </a:extLst>
              </a:tr>
              <a:tr h="1802714">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（都道府県）（</a:t>
                      </a:r>
                      <a:r>
                        <a:rPr lang="en-US" altLang="ja-JP" sz="900" u="none" strike="noStrike" dirty="0">
                          <a:effectLst/>
                          <a:latin typeface="+mn-ea"/>
                          <a:ea typeface="+mn-ea"/>
                        </a:rPr>
                        <a:t>300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（市区郡）</a:t>
                      </a:r>
                      <a:endParaRPr lang="en-US" altLang="ja-JP" sz="900" u="none" strike="noStrike" dirty="0">
                        <a:effectLst/>
                        <a:latin typeface="+mn-ea"/>
                        <a:ea typeface="+mn-ea"/>
                      </a:endParaRPr>
                    </a:p>
                    <a:p>
                      <a:pPr algn="l" rtl="0" fontAlgn="ctr"/>
                      <a:r>
                        <a:rPr kumimoji="1" lang="ja-JP" altLang="en-US" sz="900" u="none" strike="noStrike" kern="1200" dirty="0">
                          <a:solidFill>
                            <a:schemeClr val="dk1"/>
                          </a:solidFill>
                          <a:effectLst/>
                          <a:latin typeface="+mn-ea"/>
                          <a:ea typeface="メイリオ"/>
                          <a:cs typeface="+mn-cs"/>
                        </a:rPr>
                        <a:t>・ブランドパネル　</a:t>
                      </a:r>
                      <a:r>
                        <a:rPr kumimoji="1" lang="en-US" altLang="ja-JP" sz="900" u="none" strike="noStrike" kern="1200" dirty="0">
                          <a:solidFill>
                            <a:schemeClr val="dk1"/>
                          </a:solidFill>
                          <a:effectLst/>
                          <a:latin typeface="+mn-ea"/>
                          <a:ea typeface="メイリオ"/>
                          <a:cs typeface="+mn-cs"/>
                        </a:rPr>
                        <a:t>SP</a:t>
                      </a:r>
                      <a:r>
                        <a:rPr kumimoji="1" lang="ja-JP" altLang="en-US" sz="900" u="none" strike="noStrike" kern="1200" dirty="0">
                          <a:solidFill>
                            <a:schemeClr val="dk1"/>
                          </a:solidFill>
                          <a:effectLst/>
                          <a:latin typeface="+mn-ea"/>
                          <a:ea typeface="メイリオ"/>
                          <a:cs typeface="+mn-cs"/>
                        </a:rPr>
                        <a:t>（時間帯ジャック）</a:t>
                      </a:r>
                      <a:br>
                        <a:rPr lang="ja-JP" altLang="en-US" sz="900" u="none" strike="noStrike" dirty="0">
                          <a:effectLst/>
                          <a:latin typeface="+mn-ea"/>
                          <a:ea typeface="+mn-ea"/>
                        </a:rPr>
                      </a:br>
                      <a:r>
                        <a:rPr lang="en-US" altLang="ja-JP" sz="900" u="none" strike="noStrike" dirty="0">
                          <a:effectLst/>
                          <a:latin typeface="+mn-ea"/>
                          <a:ea typeface="+mn-ea"/>
                        </a:rPr>
                        <a:t>※</a:t>
                      </a:r>
                      <a:r>
                        <a:rPr lang="ja-JP" altLang="en-US" sz="900" u="none" strike="noStrike" dirty="0">
                          <a:effectLst/>
                          <a:latin typeface="+mn-ea"/>
                          <a:ea typeface="+mn-ea"/>
                        </a:rPr>
                        <a:t>静止画のみ対応可 　</a:t>
                      </a: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159871062"/>
                  </a:ext>
                </a:extLst>
              </a:tr>
            </a:tbl>
          </a:graphicData>
        </a:graphic>
      </p:graphicFrame>
      <p:graphicFrame>
        <p:nvGraphicFramePr>
          <p:cNvPr id="36" name="表 35"/>
          <p:cNvGraphicFramePr>
            <a:graphicFrameLocks noGrp="1"/>
          </p:cNvGraphicFramePr>
          <p:nvPr>
            <p:extLst>
              <p:ext uri="{D42A27DB-BD31-4B8C-83A1-F6EECF244321}">
                <p14:modId xmlns:p14="http://schemas.microsoft.com/office/powerpoint/2010/main" val="2889516579"/>
              </p:ext>
            </p:extLst>
          </p:nvPr>
        </p:nvGraphicFramePr>
        <p:xfrm>
          <a:off x="8472264" y="2100713"/>
          <a:ext cx="3456384" cy="2218426"/>
        </p:xfrm>
        <a:graphic>
          <a:graphicData uri="http://schemas.openxmlformats.org/drawingml/2006/table">
            <a:tbl>
              <a:tblPr/>
              <a:tblGrid>
                <a:gridCol w="779852">
                  <a:extLst>
                    <a:ext uri="{9D8B030D-6E8A-4147-A177-3AD203B41FA5}">
                      <a16:colId xmlns:a16="http://schemas.microsoft.com/office/drawing/2014/main" val="3294315854"/>
                    </a:ext>
                  </a:extLst>
                </a:gridCol>
                <a:gridCol w="2676532">
                  <a:extLst>
                    <a:ext uri="{9D8B030D-6E8A-4147-A177-3AD203B41FA5}">
                      <a16:colId xmlns:a16="http://schemas.microsoft.com/office/drawing/2014/main" val="1731775858"/>
                    </a:ext>
                  </a:extLst>
                </a:gridCol>
              </a:tblGrid>
              <a:tr h="285167">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2566023969"/>
                  </a:ext>
                </a:extLst>
              </a:tr>
              <a:tr h="193325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3000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br>
                        <a:rPr lang="en-US" altLang="ja-JP"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（都道府県）（</a:t>
                      </a:r>
                      <a:r>
                        <a:rPr lang="en-US" altLang="ja-JP" sz="900" u="none" strike="noStrike" dirty="0">
                          <a:effectLst/>
                          <a:latin typeface="+mn-ea"/>
                          <a:ea typeface="+mn-ea"/>
                        </a:rPr>
                        <a:t>300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（市区郡）</a:t>
                      </a:r>
                      <a:br>
                        <a:rPr lang="ja-JP" altLang="en-US"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r>
                        <a:rPr lang="ja-JP" altLang="en-US" sz="900" u="none" strike="noStrike" dirty="0">
                          <a:effectLst/>
                          <a:latin typeface="+mn-ea"/>
                          <a:ea typeface="+mn-ea"/>
                        </a:rPr>
                        <a:t>（都道府県）</a:t>
                      </a:r>
                      <a:br>
                        <a:rPr lang="ja-JP" altLang="en-US" sz="900" u="none" strike="noStrike" dirty="0">
                          <a:effectLst/>
                          <a:latin typeface="+mn-ea"/>
                          <a:ea typeface="+mn-ea"/>
                        </a:rPr>
                      </a:br>
                      <a:r>
                        <a:rPr lang="en-US" altLang="ja-JP" sz="900" u="none" strike="noStrike" dirty="0">
                          <a:effectLst/>
                          <a:latin typeface="+mn-ea"/>
                          <a:ea typeface="+mn-ea"/>
                        </a:rPr>
                        <a:t>※</a:t>
                      </a:r>
                      <a:r>
                        <a:rPr lang="ja-JP" altLang="en-US" sz="900" u="none" strike="noStrike" dirty="0">
                          <a:effectLst/>
                          <a:latin typeface="+mn-ea"/>
                          <a:ea typeface="+mn-ea"/>
                        </a:rPr>
                        <a:t>静止画のみ対応可</a:t>
                      </a:r>
                      <a:br>
                        <a:rPr lang="ja-JP" altLang="en-US" sz="900" u="none" strike="noStrike" dirty="0">
                          <a:effectLst/>
                          <a:latin typeface="+mn-ea"/>
                          <a:ea typeface="+mn-ea"/>
                        </a:rPr>
                      </a:b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2063181961"/>
                  </a:ext>
                </a:extLst>
              </a:tr>
            </a:tbl>
          </a:graphicData>
        </a:graphic>
      </p:graphicFrame>
      <p:sp>
        <p:nvSpPr>
          <p:cNvPr id="2" name="テキスト ボックス 1"/>
          <p:cNvSpPr txBox="1"/>
          <p:nvPr/>
        </p:nvSpPr>
        <p:spPr>
          <a:xfrm>
            <a:off x="454652" y="5922534"/>
            <a:ext cx="11200524" cy="846386"/>
          </a:xfrm>
          <a:prstGeom prst="rect">
            <a:avLst/>
          </a:prstGeom>
          <a:noFill/>
        </p:spPr>
        <p:txBody>
          <a:bodyPr wrap="square" rtlCol="0">
            <a:spAutoFit/>
          </a:bodyPr>
          <a:lstStyle/>
          <a:p>
            <a:r>
              <a:rPr kumimoji="0" lang="en-US" altLang="ja-JP" sz="1000" b="1" kern="0" dirty="0">
                <a:solidFill>
                  <a:prstClr val="black"/>
                </a:solidFill>
              </a:rPr>
              <a:t> </a:t>
            </a:r>
            <a:r>
              <a:rPr kumimoji="0" lang="ja-JP" altLang="ja-JP" sz="1000" b="1" kern="0">
                <a:solidFill>
                  <a:prstClr val="black"/>
                </a:solidFill>
              </a:rPr>
              <a:t>■誘導用広告をキャンセルされる場合について</a:t>
            </a:r>
            <a:br>
              <a:rPr kumimoji="0" lang="en-US" altLang="ja-JP" sz="1000" kern="0" dirty="0">
                <a:solidFill>
                  <a:prstClr val="black"/>
                </a:solidFill>
              </a:rPr>
            </a:br>
            <a:r>
              <a:rPr kumimoji="0" lang="ja-JP" altLang="ja-JP" sz="1000" kern="0">
                <a:solidFill>
                  <a:prstClr val="black"/>
                </a:solidFill>
              </a:rPr>
              <a:t>制作費無償プランの場合であっても、ヤフーが特別に定める場合をのぞきヤフーが指定する制作費実費をお支払いいただきます。</a:t>
            </a:r>
            <a:br>
              <a:rPr kumimoji="0" lang="en-US" altLang="ja-JP" sz="1000" kern="0" dirty="0">
                <a:solidFill>
                  <a:prstClr val="black"/>
                </a:solidFill>
              </a:rPr>
            </a:br>
            <a:r>
              <a:rPr kumimoji="0" lang="ja-JP" altLang="ja-JP" sz="1000" kern="0">
                <a:solidFill>
                  <a:prstClr val="black"/>
                </a:solidFill>
              </a:rPr>
              <a:t>なお、キャンセル連絡を受け付けた時点までに対応した制作物を納品いたします。具体的な金額は、ヤフー営業担当にご確認ください。</a:t>
            </a:r>
            <a:br>
              <a:rPr kumimoji="0" lang="en-US" altLang="ja-JP" sz="1000" kern="0" dirty="0">
                <a:solidFill>
                  <a:prstClr val="black"/>
                </a:solidFill>
              </a:rPr>
            </a:br>
            <a:r>
              <a:rPr kumimoji="0" lang="ja-JP" altLang="ja-JP" sz="1000" kern="0">
                <a:solidFill>
                  <a:prstClr val="black"/>
                </a:solidFill>
              </a:rPr>
              <a:t>また、誘導用広告のキャンセル料については、</a:t>
            </a:r>
            <a:r>
              <a:rPr kumimoji="0" lang="ja-JP" altLang="ja-JP" sz="1000" kern="0">
                <a:solidFill>
                  <a:prstClr val="black"/>
                </a:solidFill>
                <a:hlinkClick r:id="rId3"/>
              </a:rPr>
              <a:t>広告取扱基本規定【別紙１】</a:t>
            </a:r>
            <a:r>
              <a:rPr kumimoji="0" lang="ja-JP" altLang="ja-JP" sz="1000" kern="0">
                <a:solidFill>
                  <a:prstClr val="black"/>
                </a:solidFill>
              </a:rPr>
              <a:t>に従います。</a:t>
            </a:r>
            <a:endParaRPr kumimoji="0" lang="ja-JP" altLang="en-US" sz="1000" kern="0">
              <a:solidFill>
                <a:prstClr val="black"/>
              </a:solidFill>
            </a:endParaRPr>
          </a:p>
          <a:p>
            <a:pPr algn="l"/>
            <a:endParaRPr kumimoji="1" lang="ja-JP" altLang="en-US" sz="900" dirty="0"/>
          </a:p>
        </p:txBody>
      </p:sp>
    </p:spTree>
    <p:extLst>
      <p:ext uri="{BB962C8B-B14F-4D97-AF65-F5344CB8AC3E}">
        <p14:creationId xmlns:p14="http://schemas.microsoft.com/office/powerpoint/2010/main" val="41130474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7" name="正方形/長方形 6"/>
          <p:cNvSpPr/>
          <p:nvPr/>
        </p:nvSpPr>
        <p:spPr>
          <a:xfrm>
            <a:off x="8616280" y="4658181"/>
            <a:ext cx="415498"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0000"/>
                </a:solidFill>
                <a:effectLst/>
                <a:uLnTx/>
                <a:uFillTx/>
              </a:rPr>
              <a:t>★</a:t>
            </a:r>
            <a:endParaRPr kumimoji="0" lang="ja-JP" altLang="en-US" sz="1800" b="0" i="0" u="none" strike="noStrike" kern="0" cap="none" spc="0" normalizeH="0" baseline="0" noProof="0" dirty="0">
              <a:ln>
                <a:noFill/>
              </a:ln>
              <a:solidFill>
                <a:prstClr val="black"/>
              </a:solidFill>
              <a:effectLst/>
              <a:uLnTx/>
              <a:uFillTx/>
            </a:endParaRPr>
          </a:p>
        </p:txBody>
      </p:sp>
      <p:graphicFrame>
        <p:nvGraphicFramePr>
          <p:cNvPr id="8" name="表 7"/>
          <p:cNvGraphicFramePr>
            <a:graphicFrameLocks noGrp="1"/>
          </p:cNvGraphicFramePr>
          <p:nvPr>
            <p:extLst>
              <p:ext uri="{D42A27DB-BD31-4B8C-83A1-F6EECF244321}">
                <p14:modId xmlns:p14="http://schemas.microsoft.com/office/powerpoint/2010/main" val="4137456405"/>
              </p:ext>
            </p:extLst>
          </p:nvPr>
        </p:nvGraphicFramePr>
        <p:xfrm>
          <a:off x="334963" y="934178"/>
          <a:ext cx="11449669" cy="5586982"/>
        </p:xfrm>
        <a:graphic>
          <a:graphicData uri="http://schemas.openxmlformats.org/drawingml/2006/table">
            <a:tbl>
              <a:tblPr firstRow="1" bandRow="1"/>
              <a:tblGrid>
                <a:gridCol w="1689296">
                  <a:extLst>
                    <a:ext uri="{9D8B030D-6E8A-4147-A177-3AD203B41FA5}">
                      <a16:colId xmlns:a16="http://schemas.microsoft.com/office/drawing/2014/main" val="20000"/>
                    </a:ext>
                  </a:extLst>
                </a:gridCol>
                <a:gridCol w="9760373">
                  <a:extLst>
                    <a:ext uri="{9D8B030D-6E8A-4147-A177-3AD203B41FA5}">
                      <a16:colId xmlns:a16="http://schemas.microsoft.com/office/drawing/2014/main" val="20001"/>
                    </a:ext>
                  </a:extLst>
                </a:gridCol>
              </a:tblGrid>
              <a:tr h="26855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企画ページへの誘導枠</a:t>
                      </a:r>
                      <a:endParaRPr kumimoji="1" lang="en-US" altLang="ja-JP"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ブランドパネル関連商品（詳細は</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P14</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15</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参照）</a:t>
                      </a:r>
                      <a:endParaRPr kumimoji="1" lang="en-US" altLang="ja-JP" sz="105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70602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企画ページ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・掲載場所：</a:t>
                      </a:r>
                      <a:r>
                        <a:rPr kumimoji="1" lang="en-US" altLang="ja-JP" sz="1050" kern="1200" dirty="0">
                          <a:solidFill>
                            <a:schemeClr val="tx1">
                              <a:lumMod val="65000"/>
                              <a:lumOff val="35000"/>
                            </a:schemeClr>
                          </a:solidFill>
                          <a:latin typeface="+mn-ea"/>
                          <a:ea typeface="メイリオ"/>
                          <a:cs typeface="+mn-cs"/>
                        </a:rPr>
                        <a:t>Yahoo! JAPAN PR</a:t>
                      </a:r>
                      <a:r>
                        <a:rPr kumimoji="1" lang="ja-JP" altLang="en-US" sz="1050" kern="1200" dirty="0">
                          <a:solidFill>
                            <a:schemeClr val="tx1">
                              <a:lumMod val="65000"/>
                              <a:lumOff val="35000"/>
                            </a:schemeClr>
                          </a:solidFill>
                          <a:latin typeface="+mn-ea"/>
                          <a:ea typeface="メイリオ"/>
                          <a:cs typeface="+mn-cs"/>
                        </a:rPr>
                        <a:t>企画 広告主様専用ページ</a:t>
                      </a:r>
                      <a:endParaRPr kumimoji="1" lang="en-US" altLang="ja-JP" sz="1050" kern="1200" dirty="0">
                        <a:solidFill>
                          <a:schemeClr val="tx1">
                            <a:lumMod val="65000"/>
                            <a:lumOff val="35000"/>
                          </a:schemeClr>
                        </a:solidFill>
                        <a:latin typeface="+mn-ea"/>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・デバイス：</a:t>
                      </a:r>
                      <a:r>
                        <a:rPr lang="en-US" altLang="ja-JP" sz="1050" dirty="0">
                          <a:solidFill>
                            <a:schemeClr val="tx1">
                              <a:lumMod val="65000"/>
                              <a:lumOff val="35000"/>
                            </a:schemeClr>
                          </a:solidFill>
                          <a:latin typeface="+mn-ea"/>
                        </a:rPr>
                        <a:t>PC</a:t>
                      </a:r>
                      <a:r>
                        <a:rPr lang="ja-JP" altLang="en-US" sz="1050" dirty="0">
                          <a:solidFill>
                            <a:schemeClr val="tx1">
                              <a:lumMod val="65000"/>
                              <a:lumOff val="35000"/>
                            </a:schemeClr>
                          </a:solidFill>
                          <a:latin typeface="+mn-ea"/>
                        </a:rPr>
                        <a:t>・スマホ・マルチデバイス</a:t>
                      </a:r>
                      <a:endParaRPr lang="en-US" altLang="ja-JP" sz="1050" dirty="0">
                        <a:solidFill>
                          <a:schemeClr val="tx1">
                            <a:lumMod val="65000"/>
                            <a:lumOff val="35000"/>
                          </a:schemeClr>
                        </a:solidFill>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・更新：</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・二次利用：不可</a:t>
                      </a:r>
                      <a:endParaRPr kumimoji="1" lang="en-US" altLang="ja-JP" sz="105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70602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契約分類</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a:solidFill>
                            <a:schemeClr val="bg1"/>
                          </a:solidFill>
                          <a:latin typeface="メイリオ"/>
                          <a:ea typeface="メイリオ"/>
                          <a:cs typeface="Meiryo UI" pitchFamily="50" charset="-128"/>
                        </a:rPr>
                        <a:t>※</a:t>
                      </a:r>
                      <a:r>
                        <a:rPr kumimoji="1" lang="ja-JP" altLang="en-US" sz="800" b="0" i="0" dirty="0">
                          <a:solidFill>
                            <a:schemeClr val="bg1"/>
                          </a:solidFill>
                          <a:latin typeface="メイリオ"/>
                          <a:ea typeface="メイリオ"/>
                          <a:cs typeface="Meiryo UI" pitchFamily="50" charset="-128"/>
                        </a:rPr>
                        <a:t>お申し込み時に選択</a:t>
                      </a:r>
                      <a:endParaRPr kumimoji="1" lang="en-US" altLang="ja-JP" sz="8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■企画ページの制作・掲載</a:t>
                      </a:r>
                      <a:endParaRPr kumimoji="1" lang="en-US" altLang="ja-JP" sz="105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①契約分類：制作</a:t>
                      </a:r>
                      <a:r>
                        <a:rPr lang="en-US" altLang="ja-JP" sz="1050" dirty="0">
                          <a:solidFill>
                            <a:schemeClr val="tx1">
                              <a:lumMod val="65000"/>
                              <a:lumOff val="35000"/>
                            </a:schemeClr>
                          </a:solidFill>
                          <a:latin typeface="メイリオ"/>
                          <a:ea typeface="メイリオ"/>
                          <a:cs typeface="メイリオ" panose="020B0604030504040204" pitchFamily="50" charset="-128"/>
                        </a:rPr>
                        <a:t>+</a:t>
                      </a:r>
                      <a:r>
                        <a:rPr lang="ja-JP" altLang="en-US" sz="1050" dirty="0">
                          <a:solidFill>
                            <a:schemeClr val="tx1">
                              <a:lumMod val="65000"/>
                              <a:lumOff val="35000"/>
                            </a:schemeClr>
                          </a:solidFill>
                          <a:latin typeface="メイリオ"/>
                          <a:ea typeface="メイリオ"/>
                          <a:cs typeface="メイリオ" panose="020B0604030504040204" pitchFamily="50" charset="-128"/>
                        </a:rPr>
                        <a:t>掲載</a:t>
                      </a:r>
                      <a:endParaRPr lang="en-US" altLang="ja-JP" sz="105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②契約サービス：</a:t>
                      </a:r>
                      <a:r>
                        <a:rPr kumimoji="1" lang="ja-JP" altLang="ja-JP" sz="1050" kern="1200" dirty="0">
                          <a:solidFill>
                            <a:schemeClr val="tx1">
                              <a:lumMod val="65000"/>
                              <a:lumOff val="35000"/>
                            </a:schemeClr>
                          </a:solidFill>
                          <a:latin typeface="+mn-lt"/>
                          <a:ea typeface="+mn-ea"/>
                          <a:cs typeface="+mn-cs"/>
                        </a:rPr>
                        <a:t>【制作</a:t>
                      </a:r>
                      <a:r>
                        <a:rPr kumimoji="1" lang="en-US" altLang="ja-JP" sz="1050" kern="1200" dirty="0">
                          <a:solidFill>
                            <a:schemeClr val="tx1">
                              <a:lumMod val="65000"/>
                              <a:lumOff val="35000"/>
                            </a:schemeClr>
                          </a:solidFill>
                          <a:latin typeface="+mn-lt"/>
                          <a:ea typeface="+mn-ea"/>
                          <a:cs typeface="+mn-cs"/>
                        </a:rPr>
                        <a:t>+</a:t>
                      </a:r>
                      <a:r>
                        <a:rPr kumimoji="1" lang="ja-JP" altLang="ja-JP" sz="1050" kern="1200" dirty="0">
                          <a:solidFill>
                            <a:schemeClr val="tx1">
                              <a:lumMod val="65000"/>
                              <a:lumOff val="35000"/>
                            </a:schemeClr>
                          </a:solidFill>
                          <a:latin typeface="+mn-lt"/>
                          <a:ea typeface="+mn-ea"/>
                          <a:cs typeface="+mn-cs"/>
                        </a:rPr>
                        <a:t>掲載】</a:t>
                      </a:r>
                      <a:r>
                        <a:rPr kumimoji="1" lang="en-US" altLang="ja-JP" sz="1050" kern="1200" dirty="0">
                          <a:solidFill>
                            <a:schemeClr val="tx1">
                              <a:lumMod val="65000"/>
                              <a:lumOff val="35000"/>
                            </a:schemeClr>
                          </a:solidFill>
                          <a:latin typeface="+mn-lt"/>
                          <a:ea typeface="+mn-ea"/>
                          <a:cs typeface="+mn-cs"/>
                        </a:rPr>
                        <a:t>Yahoo! JAPAN</a:t>
                      </a:r>
                      <a:r>
                        <a:rPr kumimoji="1" lang="ja-JP" altLang="ja-JP" sz="1050" kern="1200" dirty="0">
                          <a:solidFill>
                            <a:schemeClr val="tx1">
                              <a:lumMod val="65000"/>
                              <a:lumOff val="35000"/>
                            </a:schemeClr>
                          </a:solidFill>
                          <a:latin typeface="+mn-lt"/>
                          <a:ea typeface="+mn-ea"/>
                          <a:cs typeface="+mn-cs"/>
                        </a:rPr>
                        <a:t>　トップページクリエイティブ企画</a:t>
                      </a:r>
                      <a:endParaRPr lang="en-US" altLang="ja-JP" sz="1050" dirty="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③契約サービス詳細：</a:t>
                      </a:r>
                      <a:r>
                        <a:rPr lang="en-US" altLang="ja-JP" sz="1050" dirty="0">
                          <a:solidFill>
                            <a:schemeClr val="tx1">
                              <a:lumMod val="65000"/>
                              <a:lumOff val="35000"/>
                            </a:schemeClr>
                          </a:solidFill>
                          <a:latin typeface="+mn-lt"/>
                          <a:ea typeface="+mn-ea"/>
                          <a:cs typeface="メイリオ" panose="020B0604030504040204" pitchFamily="50" charset="-128"/>
                        </a:rPr>
                        <a:t>Yahoo! JAPAN</a:t>
                      </a:r>
                      <a:r>
                        <a:rPr lang="ja-JP" altLang="en-US" sz="1050" dirty="0">
                          <a:solidFill>
                            <a:schemeClr val="tx1">
                              <a:lumMod val="65000"/>
                              <a:lumOff val="35000"/>
                            </a:schemeClr>
                          </a:solidFill>
                          <a:latin typeface="+mn-lt"/>
                          <a:ea typeface="+mn-ea"/>
                          <a:cs typeface="メイリオ" panose="020B0604030504040204" pitchFamily="50" charset="-128"/>
                        </a:rPr>
                        <a:t>　トップページインタラクション企画　制作・掲載費</a:t>
                      </a:r>
                      <a:endParaRPr lang="en-US" altLang="ja-JP" sz="105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23004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メイリオ"/>
                          <a:ea typeface="メイリオ"/>
                        </a:rPr>
                        <a:t>掲載期間</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050" dirty="0">
                          <a:solidFill>
                            <a:schemeClr val="tx1">
                              <a:lumMod val="65000"/>
                              <a:lumOff val="35000"/>
                            </a:schemeClr>
                          </a:solidFill>
                          <a:latin typeface="メイリオ"/>
                          <a:ea typeface="メイリオ"/>
                          <a:cs typeface="Meiryo UI" panose="020B0604030504040204" pitchFamily="50" charset="-128"/>
                        </a:rPr>
                        <a:t>誘導用広告の掲載期間に準ずる</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、かつ最大</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2</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週間</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平日開始</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a:t>
                      </a:r>
                      <a:r>
                        <a:rPr lang="ja-JP" altLang="en-US" sz="1050" b="0" i="0" dirty="0">
                          <a:solidFill>
                            <a:schemeClr val="tx1">
                              <a:lumMod val="65000"/>
                              <a:lumOff val="35000"/>
                            </a:schemeClr>
                          </a:solidFill>
                          <a:effectLst/>
                          <a:latin typeface="Arial" panose="020B0604020202020204" pitchFamily="34" charset="0"/>
                        </a:rPr>
                        <a:t> </a:t>
                      </a:r>
                      <a:endParaRPr lang="en-US" altLang="ja-JP" sz="1050" b="0" i="0" dirty="0">
                        <a:solidFill>
                          <a:schemeClr val="tx1">
                            <a:lumMod val="65000"/>
                            <a:lumOff val="35000"/>
                          </a:schemeClr>
                        </a:solidFill>
                        <a:effectLst/>
                        <a:latin typeface="Arial" panose="020B0604020202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118200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■誘導広告</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料金は</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P14</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15</a:t>
                      </a:r>
                      <a:r>
                        <a:rPr kumimoji="1" lang="ja-JP" altLang="en-US" sz="1050" b="0" i="0" kern="1200" dirty="0">
                          <a:solidFill>
                            <a:schemeClr val="tx1">
                              <a:lumMod val="65000"/>
                              <a:lumOff val="35000"/>
                            </a:schemeClr>
                          </a:solidFill>
                          <a:effectLst/>
                          <a:latin typeface="+mn-lt"/>
                          <a:ea typeface="+mn-ea"/>
                          <a:cs typeface="+mn-cs"/>
                        </a:rPr>
                        <a:t>参照／</a:t>
                      </a:r>
                      <a:r>
                        <a:rPr kumimoji="1" lang="en-US" altLang="ja-JP" sz="1050" b="0" i="0" kern="1200" dirty="0">
                          <a:solidFill>
                            <a:schemeClr val="tx1">
                              <a:lumMod val="65000"/>
                              <a:lumOff val="35000"/>
                            </a:schemeClr>
                          </a:solidFill>
                          <a:effectLst/>
                          <a:latin typeface="+mn-lt"/>
                          <a:ea typeface="+mn-ea"/>
                          <a:cs typeface="+mn-cs"/>
                        </a:rPr>
                        <a:t>Yahoo!</a:t>
                      </a:r>
                      <a:r>
                        <a:rPr kumimoji="1" lang="ja-JP" altLang="en-US" sz="1050" b="0" i="0" kern="1200" dirty="0">
                          <a:solidFill>
                            <a:schemeClr val="tx1">
                              <a:lumMod val="65000"/>
                              <a:lumOff val="35000"/>
                            </a:schemeClr>
                          </a:solidFill>
                          <a:effectLst/>
                          <a:latin typeface="+mn-lt"/>
                          <a:ea typeface="+mn-ea"/>
                          <a:cs typeface="+mn-cs"/>
                        </a:rPr>
                        <a:t>ディスプレイ広告の広告管理ツールからお申し込み</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■制作・掲載費</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料金は</a:t>
                      </a:r>
                      <a:r>
                        <a:rPr kumimoji="1" lang="en-US" altLang="ja-JP" sz="1050" b="0" i="0" kern="1200" dirty="0">
                          <a:solidFill>
                            <a:schemeClr val="tx1">
                              <a:lumMod val="65000"/>
                              <a:lumOff val="35000"/>
                            </a:schemeClr>
                          </a:solidFill>
                          <a:effectLst/>
                          <a:latin typeface="+mn-lt"/>
                          <a:ea typeface="+mn-ea"/>
                          <a:cs typeface="+mn-cs"/>
                        </a:rPr>
                        <a:t>P14</a:t>
                      </a:r>
                      <a:r>
                        <a:rPr kumimoji="1" lang="ja-JP" altLang="en-US" sz="1050" b="0" i="0" kern="1200" dirty="0">
                          <a:solidFill>
                            <a:schemeClr val="tx1">
                              <a:lumMod val="65000"/>
                              <a:lumOff val="35000"/>
                            </a:schemeClr>
                          </a:solidFill>
                          <a:effectLst/>
                          <a:latin typeface="+mn-lt"/>
                          <a:ea typeface="+mn-ea"/>
                          <a:cs typeface="+mn-cs"/>
                        </a:rPr>
                        <a:t>参照／事前見積もり：必要／専用のフォームからお申し込み</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料金は</a:t>
                      </a:r>
                      <a:r>
                        <a:rPr kumimoji="1" lang="en-US" altLang="ja-JP" sz="1050" b="0" i="0" kern="1200" dirty="0">
                          <a:solidFill>
                            <a:schemeClr val="tx1">
                              <a:lumMod val="65000"/>
                              <a:lumOff val="35000"/>
                            </a:schemeClr>
                          </a:solidFill>
                          <a:effectLst/>
                          <a:latin typeface="+mn-lt"/>
                          <a:ea typeface="+mn-ea"/>
                          <a:cs typeface="+mn-cs"/>
                        </a:rPr>
                        <a:t>P15</a:t>
                      </a:r>
                      <a:r>
                        <a:rPr kumimoji="1" lang="ja-JP" altLang="en-US" sz="1050" b="0" i="0" kern="1200" dirty="0">
                          <a:solidFill>
                            <a:schemeClr val="tx1">
                              <a:lumMod val="65000"/>
                              <a:lumOff val="35000"/>
                            </a:schemeClr>
                          </a:solidFill>
                          <a:effectLst/>
                          <a:latin typeface="+mn-lt"/>
                          <a:ea typeface="+mn-ea"/>
                          <a:cs typeface="+mn-cs"/>
                        </a:rPr>
                        <a:t>参照／事前見積もり：不要／共通のフォームからお申し込み</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tx1">
                              <a:lumMod val="65000"/>
                              <a:lumOff val="35000"/>
                            </a:schemeClr>
                          </a:solidFill>
                          <a:effectLst/>
                          <a:latin typeface="+mn-lt"/>
                          <a:ea typeface="+mn-ea"/>
                          <a:cs typeface="+mn-cs"/>
                        </a:rPr>
                        <a:t>※</a:t>
                      </a:r>
                      <a:r>
                        <a:rPr kumimoji="1" lang="ja-JP" altLang="en-US" sz="1050" b="0" i="0" kern="1200" dirty="0">
                          <a:solidFill>
                            <a:schemeClr val="tx1">
                              <a:lumMod val="65000"/>
                              <a:lumOff val="35000"/>
                            </a:schemeClr>
                          </a:solidFill>
                          <a:effectLst/>
                          <a:latin typeface="+mn-lt"/>
                          <a:ea typeface="+mn-ea"/>
                          <a:cs typeface="+mn-cs"/>
                        </a:rPr>
                        <a:t>企画内容によって、別途費用が発生する場合があります</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kern="1200" dirty="0">
                          <a:solidFill>
                            <a:srgbClr val="FF0000"/>
                          </a:solidFill>
                          <a:effectLst/>
                          <a:latin typeface="+mn-lt"/>
                          <a:ea typeface="+mn-ea"/>
                          <a:cs typeface="+mn-cs"/>
                        </a:rPr>
                        <a:t>※</a:t>
                      </a:r>
                      <a:r>
                        <a:rPr kumimoji="1" lang="ja-JP" altLang="en-US" sz="1050" b="0" i="0" kern="1200" dirty="0">
                          <a:solidFill>
                            <a:srgbClr val="FF0000"/>
                          </a:solidFill>
                          <a:effectLst/>
                          <a:latin typeface="+mn-lt"/>
                          <a:ea typeface="+mn-ea"/>
                          <a:cs typeface="+mn-cs"/>
                        </a:rPr>
                        <a:t>制作費無償プランの場合も、関連約款に同意いただく必要があるため</a:t>
                      </a:r>
                      <a:r>
                        <a:rPr kumimoji="1" lang="en-US" altLang="ja-JP" sz="1050" b="0" i="0" kern="1200" dirty="0">
                          <a:solidFill>
                            <a:srgbClr val="FF0000"/>
                          </a:solidFill>
                          <a:effectLst/>
                          <a:latin typeface="+mn-lt"/>
                          <a:ea typeface="+mn-ea"/>
                          <a:cs typeface="+mn-cs"/>
                        </a:rPr>
                        <a:t>0</a:t>
                      </a:r>
                      <a:r>
                        <a:rPr kumimoji="1" lang="ja-JP" altLang="en-US" sz="1050" b="0" i="0" kern="1200" dirty="0">
                          <a:solidFill>
                            <a:srgbClr val="FF0000"/>
                          </a:solidFill>
                          <a:effectLst/>
                          <a:latin typeface="+mn-lt"/>
                          <a:ea typeface="+mn-ea"/>
                          <a:cs typeface="+mn-cs"/>
                        </a:rPr>
                        <a:t>円でお申し込みいただきます</a:t>
                      </a:r>
                      <a:endParaRPr kumimoji="1" lang="en-US" altLang="ja-JP" sz="500" b="0" u="none" strike="noStrike" kern="1200" cap="none" spc="0" normalizeH="0" baseline="0" noProof="0" dirty="0">
                        <a:ln>
                          <a:noFill/>
                        </a:ln>
                        <a:solidFill>
                          <a:srgbClr val="FF0000"/>
                        </a:solidFill>
                        <a:effectLst/>
                        <a:uLnTx/>
                        <a:uFillTx/>
                        <a:latin typeface="メイリオ"/>
                        <a:ea typeface="メイリオ"/>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59269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お申し込み</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原則として、掲載開始の</a:t>
                      </a:r>
                      <a:r>
                        <a:rPr kumimoji="1" lang="en-US" altLang="ja-JP"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2</a:t>
                      </a:r>
                      <a:r>
                        <a:rPr kumimoji="1" lang="ja-JP" altLang="en-US"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か月前までにお申し込みください</a:t>
                      </a:r>
                      <a:endParaRPr kumimoji="1" lang="en-US" altLang="ja-JP" sz="1050" b="0" u="none" strike="noStrike" kern="1200" cap="none" spc="0" normalizeH="0" baseline="0" noProof="0" dirty="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i="0" kern="1200" noProof="0" dirty="0">
                          <a:solidFill>
                            <a:schemeClr val="tx1">
                              <a:lumMod val="65000"/>
                              <a:lumOff val="35000"/>
                            </a:schemeClr>
                          </a:solidFill>
                          <a:effectLst/>
                          <a:latin typeface="+mn-lt"/>
                          <a:ea typeface="+mn-ea"/>
                          <a:cs typeface="+mn-cs"/>
                        </a:rPr>
                        <a:t>※</a:t>
                      </a:r>
                      <a:r>
                        <a:rPr kumimoji="1" lang="ja-JP" altLang="en-US" sz="800" b="0" i="0" kern="1200" dirty="0">
                          <a:solidFill>
                            <a:schemeClr val="tx1">
                              <a:lumMod val="65000"/>
                              <a:lumOff val="35000"/>
                            </a:schemeClr>
                          </a:solidFill>
                          <a:effectLst/>
                          <a:latin typeface="+mn-lt"/>
                          <a:ea typeface="+mn-ea"/>
                          <a:cs typeface="+mn-cs"/>
                        </a:rPr>
                        <a:t>制作および、弊社のトップページ、ブランド管理の担当部署による表現確認、動作検証等含む</a:t>
                      </a:r>
                      <a:endParaRPr kumimoji="1" lang="en-US" altLang="ja-JP" sz="800" b="0" i="0" kern="1200" noProof="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rPr>
                        <a:t>※</a:t>
                      </a:r>
                      <a:r>
                        <a:rPr kumimoji="1" lang="ja-JP" altLang="en-US" sz="800" b="0" u="none" strike="noStrike" kern="1200" cap="none" spc="0" normalizeH="0" baseline="0" noProof="0" dirty="0">
                          <a:ln>
                            <a:noFill/>
                          </a:ln>
                          <a:solidFill>
                            <a:schemeClr val="tx1">
                              <a:lumMod val="65000"/>
                              <a:lumOff val="35000"/>
                            </a:schemeClr>
                          </a:solidFill>
                          <a:effectLst/>
                          <a:uLnTx/>
                          <a:uFillTx/>
                          <a:latin typeface="メイリオ"/>
                          <a:ea typeface="メイリオ"/>
                        </a:rPr>
                        <a:t>所定の方法によるお申し込み契約の成立後はキャンセルは不可となります</a:t>
                      </a:r>
                      <a:endPar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rPr>
                        <a:t>※</a:t>
                      </a:r>
                      <a:r>
                        <a:rPr kumimoji="1" lang="ja-JP" altLang="en-US" sz="800" b="0" u="none" strike="noStrike" kern="1200" cap="none" spc="0" normalizeH="0" baseline="0" noProof="0" dirty="0">
                          <a:ln>
                            <a:noFill/>
                          </a:ln>
                          <a:solidFill>
                            <a:schemeClr val="tx1">
                              <a:lumMod val="65000"/>
                              <a:lumOff val="35000"/>
                            </a:schemeClr>
                          </a:solidFill>
                          <a:effectLst/>
                          <a:uLnTx/>
                          <a:uFillTx/>
                          <a:latin typeface="メイリオ"/>
                          <a:ea typeface="メイリオ"/>
                        </a:rPr>
                        <a:t>お申し込み時に掲載期間が未決定の場合は、別途、掲載開始日の</a:t>
                      </a:r>
                      <a:r>
                        <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rPr>
                        <a:t>5</a:t>
                      </a:r>
                      <a:r>
                        <a:rPr kumimoji="1" lang="ja-JP" altLang="en-US" sz="800" b="0" u="none" strike="noStrike" kern="1200" cap="none" spc="0" normalizeH="0" baseline="0" noProof="0" dirty="0">
                          <a:ln>
                            <a:noFill/>
                          </a:ln>
                          <a:solidFill>
                            <a:schemeClr val="tx1">
                              <a:lumMod val="65000"/>
                              <a:lumOff val="35000"/>
                            </a:schemeClr>
                          </a:solidFill>
                          <a:effectLst/>
                          <a:uLnTx/>
                          <a:uFillTx/>
                          <a:latin typeface="メイリオ"/>
                          <a:ea typeface="メイリオ"/>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652371">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kern="1200" dirty="0">
                          <a:solidFill>
                            <a:schemeClr val="bg1"/>
                          </a:solidFill>
                          <a:latin typeface="メイリオ"/>
                          <a:ea typeface="メイリオ"/>
                          <a:cs typeface="+mn-cs"/>
                        </a:rPr>
                        <a:t>誘導用広告をキャンセルされる場合について</a:t>
                      </a:r>
                      <a:endParaRPr kumimoji="1" lang="ja-JP" altLang="en-US" sz="1000" b="0" i="0" kern="1200" noProof="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ja-JP" sz="1000" kern="1200" dirty="0">
                          <a:solidFill>
                            <a:schemeClr val="tx1">
                              <a:lumMod val="65000"/>
                              <a:lumOff val="35000"/>
                            </a:schemeClr>
                          </a:solidFill>
                          <a:latin typeface="+mn-lt"/>
                          <a:ea typeface="+mn-ea"/>
                          <a:cs typeface="Meiryo UI" panose="020B0604030504040204" pitchFamily="50" charset="-128"/>
                        </a:rPr>
                        <a:t>制作費無償プランの場合であっても、ヤフーが特別に定める場合をのぞきヤフーが指定する制作費実費をお支払いいただきます。</a:t>
                      </a:r>
                      <a:br>
                        <a:rPr kumimoji="1" lang="en-US" altLang="ja-JP" sz="1000" kern="1200" dirty="0">
                          <a:solidFill>
                            <a:schemeClr val="tx1">
                              <a:lumMod val="65000"/>
                              <a:lumOff val="35000"/>
                            </a:schemeClr>
                          </a:solidFill>
                          <a:latin typeface="+mn-lt"/>
                          <a:ea typeface="+mn-ea"/>
                          <a:cs typeface="Meiryo UI" panose="020B0604030504040204" pitchFamily="50" charset="-128"/>
                        </a:rPr>
                      </a:br>
                      <a:r>
                        <a:rPr kumimoji="1" lang="ja-JP" altLang="ja-JP" sz="1000" kern="1200" dirty="0">
                          <a:solidFill>
                            <a:schemeClr val="tx1">
                              <a:lumMod val="65000"/>
                              <a:lumOff val="35000"/>
                            </a:schemeClr>
                          </a:solidFill>
                          <a:latin typeface="+mn-lt"/>
                          <a:ea typeface="+mn-ea"/>
                          <a:cs typeface="Meiryo UI" panose="020B0604030504040204" pitchFamily="50" charset="-128"/>
                        </a:rPr>
                        <a:t>なお、キャンセル連絡を受け付けた時点までに対応した制作物を納品いたします。具体的な金額は、ヤフー営業担当にご確認ください。</a:t>
                      </a:r>
                      <a:br>
                        <a:rPr kumimoji="1" lang="en-US" altLang="ja-JP" sz="1000" kern="1200" dirty="0">
                          <a:solidFill>
                            <a:schemeClr val="tx1">
                              <a:lumMod val="65000"/>
                              <a:lumOff val="35000"/>
                            </a:schemeClr>
                          </a:solidFill>
                          <a:latin typeface="+mn-lt"/>
                          <a:ea typeface="+mn-ea"/>
                          <a:cs typeface="Meiryo UI" panose="020B0604030504040204" pitchFamily="50" charset="-128"/>
                        </a:rPr>
                      </a:br>
                      <a:r>
                        <a:rPr kumimoji="1" lang="ja-JP" altLang="ja-JP" sz="1000" kern="1200" dirty="0">
                          <a:solidFill>
                            <a:schemeClr val="tx1">
                              <a:lumMod val="65000"/>
                              <a:lumOff val="35000"/>
                            </a:schemeClr>
                          </a:solidFill>
                          <a:latin typeface="+mn-lt"/>
                          <a:ea typeface="+mn-ea"/>
                          <a:cs typeface="Meiryo UI" panose="020B0604030504040204" pitchFamily="50" charset="-128"/>
                        </a:rPr>
                        <a:t>また、誘導用広告のキャンセル料については、広告取扱基本規定【別紙１】に従います。</a:t>
                      </a:r>
                      <a:endParaRPr kumimoji="1" lang="en-US" altLang="ja-JP" sz="1000" kern="1200" dirty="0">
                        <a:solidFill>
                          <a:schemeClr val="tx1">
                            <a:lumMod val="65000"/>
                            <a:lumOff val="35000"/>
                          </a:schemeClr>
                        </a:solidFill>
                        <a:latin typeface="+mn-lt"/>
                        <a:ea typeface="+mn-ea"/>
                        <a:cs typeface="Meiryo UI" panose="020B0604030504040204" pitchFamily="50" charset="-128"/>
                      </a:endParaRPr>
                    </a:p>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00" kern="1200" noProof="0" dirty="0">
                          <a:solidFill>
                            <a:schemeClr val="tx1">
                              <a:lumMod val="65000"/>
                              <a:lumOff val="35000"/>
                            </a:schemeClr>
                          </a:solidFill>
                          <a:latin typeface="+mn-lt"/>
                          <a:ea typeface="+mn-ea"/>
                          <a:cs typeface="Meiryo UI" panose="020B0604030504040204" pitchFamily="50" charset="-128"/>
                        </a:rPr>
                        <a:t>広告取扱基本規定：</a:t>
                      </a:r>
                      <a:r>
                        <a:rPr kumimoji="1" lang="en-US" altLang="ja-JP" sz="1000" kern="1200" noProof="0" dirty="0">
                          <a:solidFill>
                            <a:schemeClr val="tx1">
                              <a:lumMod val="65000"/>
                              <a:lumOff val="35000"/>
                            </a:schemeClr>
                          </a:solidFill>
                          <a:latin typeface="+mn-lt"/>
                          <a:ea typeface="+mn-ea"/>
                          <a:cs typeface="Meiryo UI" panose="020B0604030504040204" pitchFamily="50" charset="-128"/>
                        </a:rPr>
                        <a:t>https://</a:t>
                      </a:r>
                      <a:r>
                        <a:rPr kumimoji="1" lang="en-US" altLang="ja-JP" sz="1000" kern="1200" noProof="0" dirty="0" err="1">
                          <a:solidFill>
                            <a:schemeClr val="tx1">
                              <a:lumMod val="65000"/>
                              <a:lumOff val="35000"/>
                            </a:schemeClr>
                          </a:solidFill>
                          <a:latin typeface="+mn-lt"/>
                          <a:ea typeface="+mn-ea"/>
                          <a:cs typeface="Meiryo UI" panose="020B0604030504040204" pitchFamily="50" charset="-128"/>
                        </a:rPr>
                        <a:t>marketing.yahoo.co.jp</a:t>
                      </a:r>
                      <a:r>
                        <a:rPr kumimoji="1" lang="en-US" altLang="ja-JP" sz="1000" kern="1200" noProof="0" dirty="0">
                          <a:solidFill>
                            <a:schemeClr val="tx1">
                              <a:lumMod val="65000"/>
                              <a:lumOff val="35000"/>
                            </a:schemeClr>
                          </a:solidFill>
                          <a:latin typeface="+mn-lt"/>
                          <a:ea typeface="+mn-ea"/>
                          <a:cs typeface="Meiryo UI" panose="020B0604030504040204" pitchFamily="50" charset="-128"/>
                        </a:rPr>
                        <a:t>/guidelines/</a:t>
                      </a:r>
                      <a:r>
                        <a:rPr kumimoji="1" lang="en-US" altLang="ja-JP" sz="1000" kern="1200" noProof="0" dirty="0" err="1">
                          <a:solidFill>
                            <a:schemeClr val="tx1">
                              <a:lumMod val="65000"/>
                              <a:lumOff val="35000"/>
                            </a:schemeClr>
                          </a:solidFill>
                          <a:latin typeface="+mn-lt"/>
                          <a:ea typeface="+mn-ea"/>
                          <a:cs typeface="Meiryo UI" panose="020B0604030504040204" pitchFamily="50" charset="-128"/>
                        </a:rPr>
                        <a:t>terms.html</a:t>
                      </a:r>
                      <a:endParaRPr kumimoji="1" lang="en-US" altLang="ja-JP" sz="1000" kern="1200" noProof="0" dirty="0">
                        <a:solidFill>
                          <a:schemeClr val="tx1">
                            <a:lumMod val="65000"/>
                            <a:lumOff val="35000"/>
                          </a:schemeClr>
                        </a:solidFill>
                        <a:latin typeface="+mn-lt"/>
                        <a:ea typeface="+mn-ea"/>
                        <a:cs typeface="Meiryo UI"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2169349961"/>
                  </a:ext>
                </a:extLst>
              </a:tr>
              <a:tr h="25359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tx1">
                              <a:lumMod val="65000"/>
                              <a:lumOff val="35000"/>
                            </a:schemeClr>
                          </a:solidFill>
                          <a:latin typeface="メイリオ"/>
                          <a:ea typeface="メイリオ"/>
                          <a:cs typeface="Meiryo UI" panose="020B0604030504040204" pitchFamily="50" charset="-128"/>
                        </a:rPr>
                        <a:t>2022</a:t>
                      </a:r>
                      <a:r>
                        <a:rPr lang="ja-JP" altLang="en-US" sz="1050" dirty="0">
                          <a:solidFill>
                            <a:schemeClr val="tx1">
                              <a:lumMod val="65000"/>
                              <a:lumOff val="35000"/>
                            </a:schemeClr>
                          </a:solidFill>
                          <a:latin typeface="メイリオ"/>
                          <a:ea typeface="メイリオ"/>
                          <a:cs typeface="Meiryo UI" panose="020B0604030504040204" pitchFamily="50" charset="-128"/>
                        </a:rPr>
                        <a:t>年</a:t>
                      </a:r>
                      <a:r>
                        <a:rPr lang="en-US" altLang="ja-JP" sz="1050" dirty="0">
                          <a:solidFill>
                            <a:schemeClr val="tx1">
                              <a:lumMod val="65000"/>
                              <a:lumOff val="35000"/>
                            </a:schemeClr>
                          </a:solidFill>
                          <a:latin typeface="メイリオ"/>
                          <a:ea typeface="メイリオ"/>
                          <a:cs typeface="Meiryo UI" panose="020B0604030504040204" pitchFamily="50" charset="-128"/>
                        </a:rPr>
                        <a:t>12</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月</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29</a:t>
                      </a:r>
                      <a:r>
                        <a:rPr lang="ja-JP" altLang="en-US" sz="1050" dirty="0">
                          <a:solidFill>
                            <a:schemeClr val="tx1">
                              <a:lumMod val="65000"/>
                              <a:lumOff val="35000"/>
                            </a:schemeClr>
                          </a:solidFill>
                          <a:latin typeface="メイリオ"/>
                          <a:ea typeface="メイリオ"/>
                          <a:cs typeface="Meiryo UI" panose="020B0604030504040204" pitchFamily="50" charset="-128"/>
                        </a:rPr>
                        <a:t>日掲載終了分</a:t>
                      </a:r>
                      <a:endParaRPr lang="ja-JP" altLang="en-US" sz="1050" dirty="0">
                        <a:solidFill>
                          <a:schemeClr val="tx1">
                            <a:lumMod val="65000"/>
                            <a:lumOff val="35000"/>
                          </a:schemeClr>
                        </a:solidFill>
                        <a:latin typeface="メイリオ"/>
                        <a:ea typeface="メイリオ"/>
                        <a:cs typeface="Verdana"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54573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effectLst/>
                          <a:latin typeface="+mn-lt"/>
                          <a:ea typeface="+mn-ea"/>
                          <a:cs typeface="+mn-cs"/>
                        </a:rPr>
                        <a:t>■誘導広告：</a:t>
                      </a:r>
                      <a:r>
                        <a:rPr kumimoji="1" lang="en-US" altLang="ja-JP" sz="1050" b="0" i="0" kern="1200" dirty="0">
                          <a:solidFill>
                            <a:schemeClr val="tx1">
                              <a:lumMod val="65000"/>
                              <a:lumOff val="35000"/>
                            </a:schemeClr>
                          </a:solidFill>
                          <a:effectLst/>
                          <a:latin typeface="+mn-lt"/>
                          <a:ea typeface="+mn-ea"/>
                          <a:cs typeface="+mn-cs"/>
                        </a:rPr>
                        <a:t>imps</a:t>
                      </a:r>
                      <a:r>
                        <a:rPr kumimoji="1" lang="ja-JP" altLang="en-US" sz="1050" b="0" i="0" kern="1200" dirty="0">
                          <a:solidFill>
                            <a:schemeClr val="tx1">
                              <a:lumMod val="65000"/>
                              <a:lumOff val="35000"/>
                            </a:schemeClr>
                          </a:solidFill>
                          <a:effectLst/>
                          <a:latin typeface="+mn-lt"/>
                          <a:ea typeface="+mn-ea"/>
                          <a:cs typeface="+mn-cs"/>
                        </a:rPr>
                        <a:t>数、クリック数、クリック率</a:t>
                      </a:r>
                      <a:endParaRPr kumimoji="1" lang="en-US" altLang="ja-JP" sz="1050" b="0" i="0" kern="1200" dirty="0">
                        <a:solidFill>
                          <a:schemeClr val="tx1">
                            <a:lumMod val="65000"/>
                            <a:lumOff val="3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effectLst/>
                          <a:latin typeface="+mn-lt"/>
                          <a:ea typeface="+mn-ea"/>
                          <a:cs typeface="+mn-cs"/>
                        </a:rPr>
                        <a:t>■企画ページ：</a:t>
                      </a:r>
                      <a:r>
                        <a:rPr kumimoji="1" lang="en-US" altLang="ja-JP" sz="1050" b="0" i="0" kern="1200" dirty="0">
                          <a:solidFill>
                            <a:schemeClr val="tx1">
                              <a:lumMod val="65000"/>
                              <a:lumOff val="35000"/>
                            </a:schemeClr>
                          </a:solidFill>
                          <a:effectLst/>
                          <a:latin typeface="+mn-lt"/>
                          <a:ea typeface="+mn-ea"/>
                          <a:cs typeface="+mn-cs"/>
                        </a:rPr>
                        <a:t>PV</a:t>
                      </a:r>
                      <a:r>
                        <a:rPr kumimoji="1" lang="ja-JP" altLang="en-US" sz="1050" b="0" i="0" kern="1200" dirty="0">
                          <a:solidFill>
                            <a:schemeClr val="tx1">
                              <a:lumMod val="65000"/>
                              <a:lumOff val="35000"/>
                            </a:schemeClr>
                          </a:solidFill>
                          <a:effectLst/>
                          <a:latin typeface="+mn-lt"/>
                          <a:ea typeface="+mn-ea"/>
                          <a:cs typeface="+mn-cs"/>
                        </a:rPr>
                        <a:t>、インタラクションのアクション数・率、着地ページへの遷移数、アンケート（任意で実施可能）</a:t>
                      </a:r>
                      <a:endParaRPr kumimoji="1" lang="en-US" altLang="ja-JP" sz="1050" b="0" i="0" kern="1200" dirty="0">
                        <a:solidFill>
                          <a:schemeClr val="tx1">
                            <a:lumMod val="65000"/>
                            <a:lumOff val="3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tx1">
                              <a:lumMod val="65000"/>
                              <a:lumOff val="35000"/>
                            </a:schemeClr>
                          </a:solidFill>
                          <a:latin typeface="メイリオ"/>
                          <a:ea typeface="メイリオ"/>
                          <a:cs typeface="Verdana" pitchFamily="34" charset="0"/>
                        </a:rPr>
                        <a:t>※</a:t>
                      </a:r>
                      <a:r>
                        <a:rPr lang="ja-JP" altLang="en-US" sz="800" dirty="0">
                          <a:solidFill>
                            <a:schemeClr val="tx1">
                              <a:lumMod val="65000"/>
                              <a:lumOff val="35000"/>
                            </a:schemeClr>
                          </a:solidFill>
                          <a:latin typeface="メイリオ"/>
                          <a:ea typeface="メイリオ"/>
                          <a:cs typeface="Verdana" pitchFamily="34" charset="0"/>
                        </a:rPr>
                        <a:t>掲載終了から</a:t>
                      </a:r>
                      <a:r>
                        <a:rPr lang="en-US" altLang="ja-JP" sz="800" dirty="0">
                          <a:solidFill>
                            <a:schemeClr val="tx1">
                              <a:lumMod val="65000"/>
                              <a:lumOff val="35000"/>
                            </a:schemeClr>
                          </a:solidFill>
                          <a:latin typeface="メイリオ"/>
                          <a:ea typeface="メイリオ"/>
                          <a:cs typeface="Verdana" pitchFamily="34" charset="0"/>
                        </a:rPr>
                        <a:t>2</a:t>
                      </a:r>
                      <a:r>
                        <a:rPr lang="ja-JP" altLang="en-US" sz="800" dirty="0">
                          <a:solidFill>
                            <a:schemeClr val="tx1">
                              <a:lumMod val="65000"/>
                              <a:lumOff val="35000"/>
                            </a:schemeClr>
                          </a:solidFill>
                          <a:latin typeface="メイリオ"/>
                          <a:ea typeface="メイリオ"/>
                          <a:cs typeface="Verdana" pitchFamily="34" charset="0"/>
                        </a:rPr>
                        <a:t>週間程度でご提出いたします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120150108"/>
                  </a:ext>
                </a:extLst>
              </a:tr>
              <a:tr h="39140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kern="1200" dirty="0">
                          <a:solidFill>
                            <a:schemeClr val="bg1"/>
                          </a:solidFill>
                          <a:latin typeface="メイリオ"/>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r>
                        <a:rPr kumimoji="1" lang="ja-JP" altLang="ja-JP" sz="105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制作・掲載費の申し込みの際に、備考欄に</a:t>
                      </a:r>
                      <a:r>
                        <a:rPr kumimoji="1" lang="ja-JP" altLang="en-US" sz="1050" b="1" i="0" kern="1200" dirty="0">
                          <a:solidFill>
                            <a:srgbClr val="FF0000"/>
                          </a:solidFill>
                          <a:effectLst/>
                          <a:latin typeface="+mn-lt"/>
                          <a:ea typeface="+mn-ea"/>
                          <a:cs typeface="+mn-cs"/>
                        </a:rPr>
                        <a:t>アンケート実施の有無と</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予約した誘導用広告の</a:t>
                      </a:r>
                      <a:r>
                        <a:rPr kumimoji="1" lang="ja-JP" altLang="en-US" sz="1050" b="1" u="none" strike="noStrike" kern="1200" cap="none" spc="0" normalizeH="0" baseline="0" dirty="0">
                          <a:ln>
                            <a:noFill/>
                          </a:ln>
                          <a:solidFill>
                            <a:srgbClr val="FF0000"/>
                          </a:solidFill>
                          <a:effectLst/>
                          <a:uLnTx/>
                          <a:uFillTx/>
                          <a:latin typeface="メイリオ"/>
                          <a:ea typeface="メイリオ"/>
                          <a:cs typeface="+mn-cs"/>
                        </a:rPr>
                        <a:t>アカウント</a:t>
                      </a:r>
                      <a:r>
                        <a:rPr kumimoji="1" lang="en-US" altLang="ja-JP" sz="1050" b="1" u="none" strike="noStrike" kern="1200" cap="none" spc="0" normalizeH="0" baseline="0" dirty="0">
                          <a:ln>
                            <a:noFill/>
                          </a:ln>
                          <a:solidFill>
                            <a:srgbClr val="FF0000"/>
                          </a:solidFill>
                          <a:effectLst/>
                          <a:uLnTx/>
                          <a:uFillTx/>
                          <a:latin typeface="メイリオ"/>
                          <a:ea typeface="メイリオ"/>
                          <a:cs typeface="+mn-cs"/>
                        </a:rPr>
                        <a:t>ID/</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キャンペーン</a:t>
                      </a:r>
                      <a:r>
                        <a:rPr kumimoji="1" lang="en-US" altLang="ja-JP" sz="1050" b="1" u="none" strike="noStrike" kern="1200" cap="none" spc="0" normalizeH="0" baseline="0" dirty="0">
                          <a:ln>
                            <a:noFill/>
                          </a:ln>
                          <a:solidFill>
                            <a:srgbClr val="FF0000"/>
                          </a:solidFill>
                          <a:effectLst/>
                          <a:uLnTx/>
                          <a:uFillTx/>
                          <a:latin typeface="メイリオ"/>
                          <a:ea typeface="メイリオ"/>
                          <a:cs typeface="+mn-cs"/>
                        </a:rPr>
                        <a:t>ID/</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金額</a:t>
                      </a:r>
                      <a:r>
                        <a:rPr kumimoji="1" lang="ja-JP" altLang="ja-JP" sz="105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を記載してください</a:t>
                      </a:r>
                    </a:p>
                    <a:p>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※お申し込み時に掲載期間が未決定の場合は、別途、掲載開始日の</a:t>
                      </a:r>
                      <a:r>
                        <a:rPr kumimoji="1" lang="en-US"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5</a:t>
                      </a:r>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営業日前までに予約した誘導用広告の</a:t>
                      </a:r>
                      <a:r>
                        <a:rPr kumimoji="1" lang="ja-JP" altLang="en-US"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アカウント</a:t>
                      </a:r>
                      <a:r>
                        <a:rPr kumimoji="1" lang="en-US"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ID/</a:t>
                      </a:r>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キャンペーン</a:t>
                      </a:r>
                      <a:r>
                        <a:rPr kumimoji="1" lang="en-US"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ID/</a:t>
                      </a:r>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金額をメールでご連絡ください</a:t>
                      </a:r>
                      <a:endParaRPr kumimoji="1" lang="ja-JP" altLang="en-US"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23295374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4" name="テキスト ボックス 3"/>
          <p:cNvSpPr txBox="1"/>
          <p:nvPr/>
        </p:nvSpPr>
        <p:spPr>
          <a:xfrm>
            <a:off x="1775521" y="5896642"/>
            <a:ext cx="8775257" cy="861774"/>
          </a:xfrm>
          <a:prstGeom prst="rect">
            <a:avLst/>
          </a:prstGeom>
          <a:noFill/>
        </p:spPr>
        <p:txBody>
          <a:bodyPr wrap="square">
            <a:spAutoFit/>
          </a:bodyPr>
          <a:lstStyle/>
          <a:p>
            <a:pPr lvl="0">
              <a:defRPr/>
            </a:pP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kern="0" dirty="0">
                <a:solidFill>
                  <a:prstClr val="black">
                    <a:lumMod val="65000"/>
                    <a:lumOff val="35000"/>
                  </a:prstClr>
                </a:solidFill>
              </a:rPr>
              <a:t>③の工程において、原則</a:t>
            </a:r>
            <a:r>
              <a:rPr kumimoji="0" lang="en-US" altLang="ja-JP" sz="1000" kern="0" dirty="0">
                <a:solidFill>
                  <a:prstClr val="black">
                    <a:lumMod val="65000"/>
                    <a:lumOff val="35000"/>
                  </a:prstClr>
                </a:solidFill>
              </a:rPr>
              <a:t>2</a:t>
            </a:r>
            <a:r>
              <a:rPr kumimoji="0" lang="ja-JP" altLang="en-US" sz="1000" kern="0" dirty="0">
                <a:solidFill>
                  <a:prstClr val="black">
                    <a:lumMod val="65000"/>
                    <a:lumOff val="35000"/>
                  </a:prstClr>
                </a:solidFill>
              </a:rPr>
              <a:t>回までの修正となります。</a:t>
            </a:r>
            <a:endParaRPr kumimoji="0" lang="en-US" altLang="ja-JP" sz="1000" kern="0" dirty="0">
              <a:solidFill>
                <a:prstClr val="black">
                  <a:lumMod val="65000"/>
                  <a:lumOff val="35000"/>
                </a:prstClr>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b="0" i="0" u="none" strike="noStrike" kern="0" cap="none" spc="0" normalizeH="0" baseline="0" noProof="0" dirty="0">
                <a:ln>
                  <a:noFill/>
                </a:ln>
                <a:solidFill>
                  <a:prstClr val="black">
                    <a:lumMod val="65000"/>
                    <a:lumOff val="35000"/>
                  </a:prstClr>
                </a:solidFill>
                <a:effectLst/>
                <a:uLnTx/>
                <a:uFillTx/>
              </a:rPr>
              <a:t>薬機法など、法的な規制がかかる商品、プロモーションでは、制作期間が増加する場合があります。</a:t>
            </a:r>
            <a:br>
              <a:rPr kumimoji="0" lang="en-US" altLang="ja-JP" sz="1000" b="0" i="0" u="none" strike="noStrike" kern="0" cap="none" spc="0" normalizeH="0" baseline="0" noProof="0" dirty="0">
                <a:ln>
                  <a:noFill/>
                </a:ln>
                <a:solidFill>
                  <a:prstClr val="black">
                    <a:lumMod val="65000"/>
                    <a:lumOff val="35000"/>
                  </a:prstClr>
                </a:solidFill>
                <a:effectLst/>
                <a:uLnTx/>
                <a:uFillTx/>
              </a:rPr>
            </a:b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b="0" i="0" u="none" strike="noStrike" kern="0" cap="none" spc="0" normalizeH="0" baseline="0" noProof="0" dirty="0">
                <a:ln>
                  <a:noFill/>
                </a:ln>
                <a:solidFill>
                  <a:prstClr val="black">
                    <a:lumMod val="65000"/>
                    <a:lumOff val="35000"/>
                  </a:prstClr>
                </a:solidFill>
                <a:effectLst/>
                <a:uLnTx/>
                <a:uFillTx/>
              </a:rPr>
              <a:t>企画や取材等の内容によって、制作期間が変動します。実施が確定した段階で正式なスケジュールを広告主様に提出し、こちらの確認回数や期間に</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65000"/>
                    <a:lumOff val="35000"/>
                  </a:prstClr>
                </a:solidFill>
                <a:effectLst/>
                <a:uLnTx/>
                <a:uFillTx/>
              </a:rPr>
              <a:t>　したがって進行いただきます。ただし、制作の進捗状況により進行途中でスケジュールを変更させていただく場合があります。</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65000"/>
                    <a:lumOff val="35000"/>
                  </a:prstClr>
                </a:solidFill>
                <a:effectLst/>
                <a:uLnTx/>
                <a:uFillTx/>
              </a:rPr>
              <a:t>　</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p:txBody>
      </p:sp>
      <p:sp>
        <p:nvSpPr>
          <p:cNvPr id="6" name="ホームベース 5"/>
          <p:cNvSpPr/>
          <p:nvPr/>
        </p:nvSpPr>
        <p:spPr>
          <a:xfrm>
            <a:off x="8464720"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7" name="ホームベース 6"/>
          <p:cNvSpPr/>
          <p:nvPr/>
        </p:nvSpPr>
        <p:spPr>
          <a:xfrm>
            <a:off x="6659019" y="980729"/>
            <a:ext cx="2237326"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8" name="ホームベース 7"/>
          <p:cNvSpPr/>
          <p:nvPr/>
        </p:nvSpPr>
        <p:spPr>
          <a:xfrm>
            <a:off x="6032160"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9" name="ホームベース 8"/>
          <p:cNvSpPr/>
          <p:nvPr/>
        </p:nvSpPr>
        <p:spPr>
          <a:xfrm>
            <a:off x="4763064"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0" name="ホームベース 9"/>
          <p:cNvSpPr/>
          <p:nvPr/>
        </p:nvSpPr>
        <p:spPr>
          <a:xfrm>
            <a:off x="3550206"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1" name="ホームベース 10"/>
          <p:cNvSpPr/>
          <p:nvPr/>
        </p:nvSpPr>
        <p:spPr>
          <a:xfrm>
            <a:off x="2291296"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2" name="テキスト ボックス 11"/>
          <p:cNvSpPr txBox="1"/>
          <p:nvPr/>
        </p:nvSpPr>
        <p:spPr>
          <a:xfrm>
            <a:off x="1990848" y="1044718"/>
            <a:ext cx="1877561"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➊お申し込み</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オリエン</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テーション</a:t>
            </a:r>
          </a:p>
        </p:txBody>
      </p:sp>
      <p:sp>
        <p:nvSpPr>
          <p:cNvPr id="13" name="正方形/長方形 12"/>
          <p:cNvSpPr/>
          <p:nvPr/>
        </p:nvSpPr>
        <p:spPr>
          <a:xfrm>
            <a:off x="3748573" y="1142482"/>
            <a:ext cx="1311644" cy="73866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FFFFFF"/>
                </a:solidFill>
                <a:effectLst/>
                <a:uLnTx/>
                <a:uFillTx/>
              </a:rPr>
              <a:t>❷</a:t>
            </a:r>
            <a:r>
              <a:rPr kumimoji="0" lang="ja-JP" altLang="en-US" sz="1400" b="1" kern="0">
                <a:solidFill>
                  <a:srgbClr val="FFFFFF"/>
                </a:solidFill>
              </a:rPr>
              <a:t>インタラクション</a:t>
            </a:r>
            <a:r>
              <a:rPr kumimoji="0" lang="ja-JP" altLang="en-US" sz="1400" b="1" i="0" u="none" strike="noStrike" kern="0" cap="none" spc="0" normalizeH="0" baseline="0" noProof="0">
                <a:ln>
                  <a:noFill/>
                </a:ln>
                <a:solidFill>
                  <a:srgbClr val="FFFFFF"/>
                </a:solidFill>
                <a:effectLst/>
                <a:uLnTx/>
                <a:uFillTx/>
              </a:rPr>
              <a:t>案</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確定</a:t>
            </a:r>
          </a:p>
        </p:txBody>
      </p:sp>
      <p:sp>
        <p:nvSpPr>
          <p:cNvPr id="14" name="正方形/長方形 13"/>
          <p:cNvSpPr/>
          <p:nvPr/>
        </p:nvSpPr>
        <p:spPr>
          <a:xfrm>
            <a:off x="5149013" y="1145461"/>
            <a:ext cx="1094071" cy="73866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FFFFFF"/>
                </a:solidFill>
                <a:effectLst/>
                <a:uLnTx/>
                <a:uFillTx/>
              </a:rPr>
              <a:t>❸</a:t>
            </a:r>
            <a:r>
              <a:rPr kumimoji="0" lang="ja-JP" altLang="en-US" sz="1400" b="1" kern="0">
                <a:solidFill>
                  <a:srgbClr val="FFFFFF"/>
                </a:solidFill>
              </a:rPr>
              <a:t>インタラクション</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確定</a:t>
            </a:r>
            <a:endParaRPr kumimoji="0" lang="en-US" altLang="ja-JP" sz="1400" b="1" i="0" u="none" strike="noStrike" kern="0" cap="none" spc="0" normalizeH="0" baseline="0" noProof="0" dirty="0">
              <a:ln>
                <a:noFill/>
              </a:ln>
              <a:solidFill>
                <a:srgbClr val="FFFFFF"/>
              </a:solidFill>
              <a:effectLst/>
              <a:uLnTx/>
              <a:uFillTx/>
            </a:endParaRPr>
          </a:p>
        </p:txBody>
      </p:sp>
      <p:sp>
        <p:nvSpPr>
          <p:cNvPr id="15" name="正方形/長方形 14"/>
          <p:cNvSpPr/>
          <p:nvPr/>
        </p:nvSpPr>
        <p:spPr>
          <a:xfrm>
            <a:off x="7604781" y="1168552"/>
            <a:ext cx="1094072"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❺公開</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準備</a:t>
            </a:r>
          </a:p>
        </p:txBody>
      </p:sp>
      <p:sp>
        <p:nvSpPr>
          <p:cNvPr id="16" name="正方形/長方形 15"/>
          <p:cNvSpPr/>
          <p:nvPr/>
        </p:nvSpPr>
        <p:spPr>
          <a:xfrm>
            <a:off x="8715635" y="1243886"/>
            <a:ext cx="1371720"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7" name="テキスト ボックス 16"/>
          <p:cNvSpPr txBox="1"/>
          <p:nvPr/>
        </p:nvSpPr>
        <p:spPr>
          <a:xfrm>
            <a:off x="1829908" y="2513595"/>
            <a:ext cx="8733560" cy="2939266"/>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❶</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オリエンテーション実施</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1" i="0" u="none" strike="noStrike" kern="0" cap="none" spc="0" normalizeH="0" baseline="0" noProof="0" dirty="0">
                <a:ln>
                  <a:noFill/>
                </a:ln>
                <a:solidFill>
                  <a:prstClr val="black">
                    <a:lumMod val="65000"/>
                    <a:lumOff val="35000"/>
                  </a:prstClr>
                </a:solidFill>
                <a:effectLst/>
                <a:uLnTx/>
                <a:uFillTx/>
              </a:rPr>
              <a:t>誰に向けて何のために実施するのか、目的を明確</a:t>
            </a:r>
            <a:r>
              <a:rPr kumimoji="0" lang="ja-JP" altLang="en-US" sz="1100" b="0" i="0" u="none" strike="noStrike" kern="0" cap="none" spc="0" normalizeH="0" baseline="0" noProof="0" dirty="0">
                <a:ln>
                  <a:noFill/>
                </a:ln>
                <a:solidFill>
                  <a:prstClr val="black">
                    <a:lumMod val="65000"/>
                    <a:lumOff val="35000"/>
                  </a:prstClr>
                </a:solidFill>
                <a:effectLst/>
                <a:uLnTx/>
                <a:uFillTx/>
              </a:rPr>
              <a:t>にします。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100" b="0" i="0" u="none" strike="noStrike" kern="0" cap="none" spc="0" normalizeH="0" baseline="0" noProof="0" dirty="0">
                <a:ln>
                  <a:noFill/>
                </a:ln>
                <a:solidFill>
                  <a:prstClr val="black">
                    <a:lumMod val="65000"/>
                    <a:lumOff val="35000"/>
                  </a:prstClr>
                </a:solidFill>
                <a:effectLst/>
                <a:uLnTx/>
                <a:uFillTx/>
              </a:rPr>
              <a:t>※</a:t>
            </a:r>
            <a:r>
              <a:rPr kumimoji="0" lang="ja-JP" altLang="en-US" sz="1100" b="0" i="0" u="none" strike="noStrike" kern="0" cap="none" spc="0" normalizeH="0" baseline="0" noProof="0" dirty="0">
                <a:ln>
                  <a:noFill/>
                </a:ln>
                <a:solidFill>
                  <a:prstClr val="black">
                    <a:lumMod val="65000"/>
                    <a:lumOff val="35000"/>
                  </a:prstClr>
                </a:solidFill>
                <a:effectLst/>
                <a:uLnTx/>
                <a:uFillTx/>
              </a:rPr>
              <a:t>制作・掲載内容が固まり次第、代理店様より、所定の手続きにて正式にお申し込みいただきます。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prstClr val="black">
                    <a:lumMod val="65000"/>
                    <a:lumOff val="35000"/>
                  </a:prstClr>
                </a:solidFill>
                <a:effectLst/>
                <a:uLnTx/>
                <a:uFillTx/>
              </a:rPr>
              <a:t>❷</a:t>
            </a:r>
            <a:r>
              <a:rPr kumimoji="0" lang="ja-JP" altLang="en-US" sz="600" b="1" i="0" u="none" strike="noStrike" kern="0" cap="none" spc="0" normalizeH="0" baseline="0" noProof="0">
                <a:ln>
                  <a:noFill/>
                </a:ln>
                <a:solidFill>
                  <a:prstClr val="black">
                    <a:lumMod val="65000"/>
                    <a:lumOff val="35000"/>
                  </a:prstClr>
                </a:solidFill>
                <a:effectLst/>
                <a:uLnTx/>
                <a:uFillTx/>
              </a:rPr>
              <a:t>　</a:t>
            </a:r>
            <a:r>
              <a:rPr kumimoji="0" lang="ja-JP" altLang="en-US" sz="1400" b="1" i="0" u="none" strike="noStrike" kern="0" cap="none" spc="0" normalizeH="0" baseline="0" noProof="0">
                <a:ln>
                  <a:noFill/>
                </a:ln>
                <a:solidFill>
                  <a:prstClr val="black">
                    <a:lumMod val="65000"/>
                    <a:lumOff val="35000"/>
                  </a:prstClr>
                </a:solidFill>
                <a:effectLst/>
                <a:uLnTx/>
                <a:uFillTx/>
              </a:rPr>
              <a:t> </a:t>
            </a:r>
            <a:r>
              <a:rPr kumimoji="0" lang="ja-JP" altLang="en-US" sz="1400" b="1" kern="0">
                <a:solidFill>
                  <a:prstClr val="black">
                    <a:lumMod val="65000"/>
                    <a:lumOff val="35000"/>
                  </a:prstClr>
                </a:solidFill>
              </a:rPr>
              <a:t>インタラクション</a:t>
            </a:r>
            <a:r>
              <a:rPr kumimoji="0" lang="ja-JP" altLang="en-US" sz="1400" b="1" i="0" u="none" strike="noStrike" kern="0" cap="none" spc="0" normalizeH="0" baseline="0" noProof="0">
                <a:ln>
                  <a:noFill/>
                </a:ln>
                <a:solidFill>
                  <a:prstClr val="black">
                    <a:lumMod val="65000"/>
                    <a:lumOff val="35000"/>
                  </a:prstClr>
                </a:solidFill>
                <a:effectLst/>
                <a:uLnTx/>
                <a:uFillTx/>
              </a:rPr>
              <a:t>案</a:t>
            </a:r>
            <a:r>
              <a:rPr kumimoji="0" lang="ja-JP" altLang="en-US" sz="1400" b="1" i="0" u="none" strike="noStrike" kern="0" cap="none" spc="0" normalizeH="0" baseline="0" noProof="0" dirty="0">
                <a:ln>
                  <a:noFill/>
                </a:ln>
                <a:solidFill>
                  <a:prstClr val="black">
                    <a:lumMod val="65000"/>
                    <a:lumOff val="35000"/>
                  </a:prstClr>
                </a:solidFill>
                <a:effectLst/>
                <a:uLnTx/>
                <a:uFillTx/>
              </a:rPr>
              <a:t>のご提出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0" i="0" u="none" strike="noStrike" kern="0" cap="none" spc="0" normalizeH="0" baseline="0" noProof="0">
                <a:ln>
                  <a:noFill/>
                </a:ln>
                <a:solidFill>
                  <a:prstClr val="black"/>
                </a:solidFill>
                <a:effectLst/>
                <a:uLnTx/>
                <a:uFillTx/>
              </a:rPr>
              <a:t>弊社より</a:t>
            </a:r>
            <a:r>
              <a:rPr kumimoji="0" lang="ja-JP" altLang="en-US" sz="1100" kern="0">
                <a:solidFill>
                  <a:prstClr val="black"/>
                </a:solidFill>
              </a:rPr>
              <a:t>インタラクション</a:t>
            </a:r>
            <a:r>
              <a:rPr kumimoji="0" lang="ja-JP" altLang="en-US" sz="1100" b="0" i="0" u="none" strike="noStrike" kern="0" cap="none" spc="0" normalizeH="0" baseline="0" noProof="0">
                <a:ln>
                  <a:noFill/>
                </a:ln>
                <a:solidFill>
                  <a:prstClr val="black"/>
                </a:solidFill>
                <a:effectLst/>
                <a:uLnTx/>
                <a:uFillTx/>
              </a:rPr>
              <a:t>案</a:t>
            </a:r>
            <a:r>
              <a:rPr kumimoji="0" lang="ja-JP" altLang="en-US" sz="1100" b="0" i="0" u="none" strike="noStrike" kern="0" cap="none" spc="0" normalizeH="0" baseline="0" noProof="0" dirty="0">
                <a:ln>
                  <a:noFill/>
                </a:ln>
                <a:solidFill>
                  <a:prstClr val="black"/>
                </a:solidFill>
                <a:effectLst/>
                <a:uLnTx/>
                <a:uFillTx/>
              </a:rPr>
              <a:t>をご提案し、広告主様と擦り合わせの上、内容を確定させます</a:t>
            </a:r>
            <a:r>
              <a:rPr kumimoji="0" lang="ja-JP" altLang="en-US" sz="1100" b="0"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prstClr val="black">
                    <a:lumMod val="65000"/>
                    <a:lumOff val="35000"/>
                  </a:prstClr>
                </a:solidFill>
                <a:effectLst/>
                <a:uLnTx/>
                <a:uFillTx/>
              </a:rPr>
              <a:t>❸ </a:t>
            </a:r>
            <a:r>
              <a:rPr kumimoji="0" lang="ja-JP" altLang="en-US" sz="600" b="1" i="0" u="none" strike="noStrike" kern="0" cap="none" spc="0" normalizeH="0" baseline="0" noProof="0">
                <a:ln>
                  <a:noFill/>
                </a:ln>
                <a:solidFill>
                  <a:prstClr val="black">
                    <a:lumMod val="65000"/>
                    <a:lumOff val="35000"/>
                  </a:prstClr>
                </a:solidFill>
                <a:effectLst/>
                <a:uLnTx/>
                <a:uFillTx/>
              </a:rPr>
              <a:t>　</a:t>
            </a:r>
            <a:r>
              <a:rPr kumimoji="0" lang="ja-JP" altLang="en-US" sz="1400" b="1" kern="0">
                <a:solidFill>
                  <a:prstClr val="black">
                    <a:lumMod val="65000"/>
                    <a:lumOff val="35000"/>
                  </a:prstClr>
                </a:solidFill>
              </a:rPr>
              <a:t>インタラクション </a:t>
            </a:r>
            <a:r>
              <a:rPr kumimoji="0" lang="ja-JP" altLang="en-US" sz="1400" b="1" i="0" u="none" strike="noStrike" kern="0" cap="none" spc="0" normalizeH="0" baseline="0" noProof="0">
                <a:ln>
                  <a:noFill/>
                </a:ln>
                <a:solidFill>
                  <a:prstClr val="black">
                    <a:lumMod val="65000"/>
                    <a:lumOff val="35000"/>
                  </a:prstClr>
                </a:solidFill>
                <a:effectLst/>
                <a:uLnTx/>
                <a:uFillTx/>
              </a:rPr>
              <a:t>のご</a:t>
            </a:r>
            <a:r>
              <a:rPr kumimoji="0" lang="ja-JP" altLang="en-US" sz="1400" b="1" i="0" u="none" strike="noStrike" kern="0" cap="none" spc="0" normalizeH="0" baseline="0" noProof="0" dirty="0">
                <a:ln>
                  <a:noFill/>
                </a:ln>
                <a:solidFill>
                  <a:prstClr val="black">
                    <a:lumMod val="65000"/>
                    <a:lumOff val="35000"/>
                  </a:prstClr>
                </a:solidFill>
                <a:effectLst/>
                <a:uLnTx/>
                <a:uFillTx/>
              </a:rPr>
              <a:t>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0" i="0" u="none" strike="noStrike" kern="0" cap="none" spc="0" normalizeH="0" baseline="0" noProof="0" dirty="0">
                <a:ln>
                  <a:noFill/>
                </a:ln>
                <a:solidFill>
                  <a:prstClr val="black"/>
                </a:solidFill>
                <a:effectLst/>
                <a:uLnTx/>
                <a:uFillTx/>
              </a:rPr>
              <a:t>②で確定させた内容</a:t>
            </a:r>
            <a:r>
              <a:rPr kumimoji="0" lang="ja-JP" altLang="en-US" sz="1100" b="0" i="0" u="none" strike="noStrike" kern="0" cap="none" spc="0" normalizeH="0" baseline="0" noProof="0">
                <a:ln>
                  <a:noFill/>
                </a:ln>
                <a:solidFill>
                  <a:prstClr val="black"/>
                </a:solidFill>
                <a:effectLst/>
                <a:uLnTx/>
                <a:uFillTx/>
              </a:rPr>
              <a:t>に基づいて</a:t>
            </a:r>
            <a:r>
              <a:rPr kumimoji="0" lang="ja-JP" altLang="en-US" sz="1100" kern="0">
                <a:solidFill>
                  <a:prstClr val="black"/>
                </a:solidFill>
              </a:rPr>
              <a:t>インタラクション</a:t>
            </a:r>
            <a:r>
              <a:rPr kumimoji="0" lang="ja-JP" altLang="en-US" sz="1100" b="0" i="0" u="none" strike="noStrike" kern="0" cap="none" spc="0" normalizeH="0" baseline="0" noProof="0">
                <a:ln>
                  <a:noFill/>
                </a:ln>
                <a:solidFill>
                  <a:prstClr val="black"/>
                </a:solidFill>
                <a:effectLst/>
                <a:uLnTx/>
                <a:uFillTx/>
              </a:rPr>
              <a:t>を</a:t>
            </a:r>
            <a:r>
              <a:rPr kumimoji="0" lang="ja-JP" altLang="en-US" sz="1100" b="0" i="0" u="none" strike="noStrike" kern="0" cap="none" spc="0" normalizeH="0" baseline="0" noProof="0" dirty="0">
                <a:ln>
                  <a:noFill/>
                </a:ln>
                <a:solidFill>
                  <a:prstClr val="black"/>
                </a:solidFill>
                <a:effectLst/>
                <a:uLnTx/>
                <a:uFillTx/>
              </a:rPr>
              <a:t>ご提案し、広告主様ご確認の上要素を確定します。</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❹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en-US" altLang="ja-JP" sz="1400" b="1" i="0" u="none" strike="noStrike" kern="0" cap="none" spc="0" normalizeH="0" baseline="0" noProof="0" dirty="0">
                <a:ln>
                  <a:noFill/>
                </a:ln>
                <a:solidFill>
                  <a:prstClr val="black">
                    <a:lumMod val="65000"/>
                    <a:lumOff val="35000"/>
                  </a:prstClr>
                </a:solidFill>
                <a:effectLst/>
                <a:uLnTx/>
                <a:uFillTx/>
              </a:rPr>
              <a:t>HTML</a:t>
            </a:r>
            <a:r>
              <a:rPr kumimoji="0" lang="ja-JP" altLang="en-US" sz="1400" b="1" i="0" u="none" strike="noStrike" kern="0" cap="none" spc="0" normalizeH="0" baseline="0" noProof="0" dirty="0" err="1">
                <a:ln>
                  <a:noFill/>
                </a:ln>
                <a:solidFill>
                  <a:prstClr val="black">
                    <a:lumMod val="65000"/>
                    <a:lumOff val="35000"/>
                  </a:prstClr>
                </a:solidFill>
                <a:effectLst/>
                <a:uLnTx/>
                <a:uFillTx/>
              </a:rPr>
              <a:t>での</a:t>
            </a:r>
            <a:r>
              <a:rPr kumimoji="0" lang="ja-JP" altLang="en-US" sz="1400" b="1" i="0" u="none" strike="noStrike" kern="0" cap="none" spc="0" normalizeH="0" baseline="0" noProof="0" dirty="0">
                <a:ln>
                  <a:noFill/>
                </a:ln>
                <a:solidFill>
                  <a:prstClr val="black">
                    <a:lumMod val="65000"/>
                    <a:lumOff val="35000"/>
                  </a:prstClr>
                </a:solidFill>
                <a:effectLst/>
                <a:uLnTx/>
                <a:uFillTx/>
              </a:rPr>
              <a:t>動作確認</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校了</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テストサーバー上もしくは</a:t>
            </a:r>
            <a:r>
              <a:rPr kumimoji="0" lang="en-US" altLang="ja-JP" sz="1100" b="0" i="0" u="none" strike="noStrike" kern="0" cap="none" spc="0" normalizeH="0" baseline="0" noProof="0" dirty="0">
                <a:ln>
                  <a:noFill/>
                </a:ln>
                <a:solidFill>
                  <a:prstClr val="black">
                    <a:lumMod val="65000"/>
                    <a:lumOff val="35000"/>
                  </a:prstClr>
                </a:solidFill>
                <a:effectLst/>
                <a:uLnTx/>
                <a:uFillTx/>
              </a:rPr>
              <a:t>HTML</a:t>
            </a:r>
            <a:r>
              <a:rPr kumimoji="0" lang="ja-JP" altLang="en-US" sz="1100" b="0" i="0" u="none" strike="noStrike" kern="0" cap="none" spc="0" normalizeH="0" baseline="0" noProof="0" dirty="0">
                <a:ln>
                  <a:noFill/>
                </a:ln>
                <a:solidFill>
                  <a:prstClr val="black">
                    <a:lumMod val="65000"/>
                    <a:lumOff val="35000"/>
                  </a:prstClr>
                </a:solidFill>
                <a:effectLst/>
                <a:uLnTx/>
                <a:uFillTx/>
              </a:rPr>
              <a:t>ファイルにて、企画ページの動作確認を行っていただき校了となります。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100" b="0" i="0" u="none" strike="noStrike" kern="0" cap="none" spc="0" normalizeH="0" baseline="0" noProof="0" dirty="0">
                <a:ln>
                  <a:noFill/>
                </a:ln>
                <a:solidFill>
                  <a:prstClr val="black">
                    <a:lumMod val="65000"/>
                    <a:lumOff val="35000"/>
                  </a:prstClr>
                </a:solidFill>
                <a:effectLst/>
                <a:uLnTx/>
                <a:uFillTx/>
              </a:rPr>
              <a:t>※</a:t>
            </a:r>
            <a:r>
              <a:rPr kumimoji="0" lang="ja-JP" altLang="en-US" sz="1100" b="0" i="0" u="none" strike="noStrike" kern="0" cap="none" spc="0" normalizeH="0" baseline="0" noProof="0" dirty="0">
                <a:ln>
                  <a:noFill/>
                </a:ln>
                <a:solidFill>
                  <a:prstClr val="black">
                    <a:lumMod val="65000"/>
                    <a:lumOff val="35000"/>
                  </a:prstClr>
                </a:solidFill>
                <a:effectLst/>
                <a:uLnTx/>
                <a:uFillTx/>
              </a:rPr>
              <a:t>原則として、この段階での修正はお受けできません。</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❻</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弊社内チェック</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本番環境へのファイルアップ</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弊社において最終確認を行った上で、本番公開を行います。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p:txBody>
      </p:sp>
      <p:sp>
        <p:nvSpPr>
          <p:cNvPr id="18" name="正方形/長方形 17"/>
          <p:cNvSpPr/>
          <p:nvPr/>
        </p:nvSpPr>
        <p:spPr>
          <a:xfrm>
            <a:off x="6344016" y="1164142"/>
            <a:ext cx="1094071"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❹テスト</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アップ　</a:t>
            </a:r>
            <a:endParaRPr kumimoji="0" lang="en-US" altLang="ja-JP" sz="1400" b="1" i="0" u="none" strike="noStrike" kern="0" cap="none" spc="0" normalizeH="0" baseline="0" noProof="0" dirty="0">
              <a:ln>
                <a:noFill/>
              </a:ln>
              <a:solidFill>
                <a:srgbClr val="FFFFFF"/>
              </a:solidFill>
              <a:effectLst/>
              <a:uLnTx/>
              <a:uFillTx/>
            </a:endParaRPr>
          </a:p>
        </p:txBody>
      </p:sp>
      <p:sp>
        <p:nvSpPr>
          <p:cNvPr id="19" name="正方形/長方形 18"/>
          <p:cNvSpPr/>
          <p:nvPr/>
        </p:nvSpPr>
        <p:spPr>
          <a:xfrm>
            <a:off x="2301271" y="2138850"/>
            <a:ext cx="6482331" cy="47269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36" b="1" i="0" u="none" strike="noStrike" kern="0" cap="none" spc="0" normalizeH="0" baseline="0" noProof="0" dirty="0">
                <a:ln>
                  <a:noFill/>
                </a:ln>
                <a:solidFill>
                  <a:prstClr val="black"/>
                </a:solidFill>
                <a:effectLst/>
                <a:uLnTx/>
                <a:uFillTx/>
              </a:rPr>
              <a:t>オリエン～掲載開始</a:t>
            </a:r>
            <a:endParaRPr kumimoji="0" lang="en-US" altLang="ja-JP" sz="1236"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36" b="1" i="0" u="none" strike="noStrike" kern="0" cap="none" spc="0" normalizeH="0" baseline="0" noProof="0" dirty="0">
                <a:ln>
                  <a:noFill/>
                </a:ln>
                <a:solidFill>
                  <a:prstClr val="black"/>
                </a:solidFill>
                <a:effectLst/>
                <a:uLnTx/>
                <a:uFillTx/>
              </a:rPr>
              <a:t>2</a:t>
            </a:r>
            <a:r>
              <a:rPr kumimoji="0" lang="ja-JP" altLang="en-US" sz="1236" b="1" i="0" u="none" strike="noStrike" kern="0" cap="none" spc="0" normalizeH="0" baseline="0" noProof="0" dirty="0">
                <a:ln>
                  <a:noFill/>
                </a:ln>
                <a:solidFill>
                  <a:prstClr val="black"/>
                </a:solidFill>
                <a:effectLst/>
                <a:uLnTx/>
                <a:uFillTx/>
              </a:rPr>
              <a:t>ヶ月</a:t>
            </a:r>
            <a:endParaRPr kumimoji="0" lang="en-US" altLang="ja-JP" sz="1236" b="1" i="0" u="none" strike="noStrike" kern="0" cap="none" spc="0" normalizeH="0" baseline="0" noProof="0" dirty="0">
              <a:ln>
                <a:noFill/>
              </a:ln>
              <a:solidFill>
                <a:prstClr val="black"/>
              </a:solidFill>
              <a:effectLst/>
              <a:uLnTx/>
              <a:uFillTx/>
            </a:endParaRPr>
          </a:p>
        </p:txBody>
      </p:sp>
      <p:sp>
        <p:nvSpPr>
          <p:cNvPr id="20" name="右大かっこ 19"/>
          <p:cNvSpPr/>
          <p:nvPr/>
        </p:nvSpPr>
        <p:spPr>
          <a:xfrm rot="5400000">
            <a:off x="5457901" y="-1211675"/>
            <a:ext cx="159098" cy="6492307"/>
          </a:xfrm>
          <a:prstGeom prst="rightBracket">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24" b="0" i="0" u="none" strike="noStrike" kern="0" cap="none" spc="0" normalizeH="0" baseline="0" noProof="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10155403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フリーフォーム 9">
            <a:extLst>
              <a:ext uri="{FF2B5EF4-FFF2-40B4-BE49-F238E27FC236}">
                <a16:creationId xmlns:a16="http://schemas.microsoft.com/office/drawing/2014/main" id="{165190D5-3F8E-8547-951C-9FEF7630D6F3}"/>
              </a:ext>
            </a:extLst>
          </p:cNvPr>
          <p:cNvSpPr/>
          <p:nvPr/>
        </p:nvSpPr>
        <p:spPr>
          <a:xfrm>
            <a:off x="1425298" y="1918328"/>
            <a:ext cx="9759950" cy="280892"/>
          </a:xfrm>
          <a:custGeom>
            <a:avLst/>
            <a:gdLst>
              <a:gd name="connsiteX0" fmla="*/ 0 w 233005"/>
              <a:gd name="connsiteY0" fmla="*/ 54514 h 272572"/>
              <a:gd name="connsiteX1" fmla="*/ 116503 w 233005"/>
              <a:gd name="connsiteY1" fmla="*/ 54514 h 272572"/>
              <a:gd name="connsiteX2" fmla="*/ 116503 w 233005"/>
              <a:gd name="connsiteY2" fmla="*/ 0 h 272572"/>
              <a:gd name="connsiteX3" fmla="*/ 233005 w 233005"/>
              <a:gd name="connsiteY3" fmla="*/ 136286 h 272572"/>
              <a:gd name="connsiteX4" fmla="*/ 116503 w 233005"/>
              <a:gd name="connsiteY4" fmla="*/ 272572 h 272572"/>
              <a:gd name="connsiteX5" fmla="*/ 116503 w 233005"/>
              <a:gd name="connsiteY5" fmla="*/ 218058 h 272572"/>
              <a:gd name="connsiteX6" fmla="*/ 0 w 233005"/>
              <a:gd name="connsiteY6" fmla="*/ 218058 h 272572"/>
              <a:gd name="connsiteX7" fmla="*/ 0 w 23300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5970070 w 6203075"/>
              <a:gd name="connsiteY6" fmla="*/ 218058 h 272572"/>
              <a:gd name="connsiteX7" fmla="*/ 0 w 620307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0 w 6203075"/>
              <a:gd name="connsiteY6" fmla="*/ 171165 h 272572"/>
              <a:gd name="connsiteX7" fmla="*/ 0 w 6203075"/>
              <a:gd name="connsiteY7" fmla="*/ 54514 h 27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03075" h="272572">
                <a:moveTo>
                  <a:pt x="0" y="54514"/>
                </a:moveTo>
                <a:lnTo>
                  <a:pt x="6086573" y="54514"/>
                </a:lnTo>
                <a:lnTo>
                  <a:pt x="6086573" y="0"/>
                </a:lnTo>
                <a:lnTo>
                  <a:pt x="6203075" y="136286"/>
                </a:lnTo>
                <a:lnTo>
                  <a:pt x="6086573" y="272572"/>
                </a:lnTo>
                <a:lnTo>
                  <a:pt x="6086573" y="218058"/>
                </a:lnTo>
                <a:lnTo>
                  <a:pt x="0" y="171165"/>
                </a:lnTo>
                <a:lnTo>
                  <a:pt x="0" y="54514"/>
                </a:lnTo>
                <a:close/>
              </a:path>
            </a:pathLst>
          </a:custGeom>
          <a:solidFill>
            <a:schemeClr val="bg1">
              <a:lumMod val="75000"/>
            </a:schemeClr>
          </a:solidFill>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0" tIns="54514" rIns="69901" bIns="54514" numCol="1" spcCol="1270" anchor="ctr" anchorCtr="0">
            <a:noAutofit/>
          </a:bodyPr>
          <a:lstStyle/>
          <a:p>
            <a:pPr marL="0" lvl="0" indent="0" algn="ctr" defTabSz="311150">
              <a:lnSpc>
                <a:spcPct val="90000"/>
              </a:lnSpc>
              <a:spcBef>
                <a:spcPct val="0"/>
              </a:spcBef>
              <a:spcAft>
                <a:spcPct val="35000"/>
              </a:spcAft>
              <a:buNone/>
            </a:pPr>
            <a:endParaRPr kumimoji="1" lang="ja-JP" altLang="en-US" sz="700" kern="1200"/>
          </a:p>
        </p:txBody>
      </p:sp>
      <p:sp>
        <p:nvSpPr>
          <p:cNvPr id="3" name="テキスト プレースホルダー 2"/>
          <p:cNvSpPr>
            <a:spLocks noGrp="1"/>
          </p:cNvSpPr>
          <p:nvPr>
            <p:ph type="body" sz="quarter" idx="11"/>
          </p:nvPr>
        </p:nvSpPr>
        <p:spPr>
          <a:xfrm>
            <a:off x="362358" y="116632"/>
            <a:ext cx="9759950" cy="701949"/>
          </a:xfrm>
        </p:spPr>
        <p:txBody>
          <a:bodyPr>
            <a:normAutofit/>
          </a:bodyPr>
          <a:lstStyle/>
          <a:p>
            <a:r>
              <a:rPr lang="ja-JP" altLang="en-US" dirty="0"/>
              <a:t>詳細実施フロー</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8" name="フリーフォーム 7">
            <a:extLst>
              <a:ext uri="{FF2B5EF4-FFF2-40B4-BE49-F238E27FC236}">
                <a16:creationId xmlns:a16="http://schemas.microsoft.com/office/drawing/2014/main" id="{F86B9A88-C2A9-6A45-9F21-5223D816C4DC}"/>
              </a:ext>
            </a:extLst>
          </p:cNvPr>
          <p:cNvSpPr/>
          <p:nvPr/>
        </p:nvSpPr>
        <p:spPr>
          <a:xfrm>
            <a:off x="1199456" y="1122119"/>
            <a:ext cx="1185301"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600" b="1" kern="1200"/>
              <a:t>　</a:t>
            </a:r>
            <a:endParaRPr kumimoji="1" lang="en-US" altLang="ja-JP" sz="1600" b="1" kern="1200" dirty="0"/>
          </a:p>
          <a:p>
            <a:pPr marL="0" lvl="0" indent="0" algn="ctr" defTabSz="444500">
              <a:lnSpc>
                <a:spcPct val="90000"/>
              </a:lnSpc>
              <a:spcBef>
                <a:spcPct val="0"/>
              </a:spcBef>
              <a:spcAft>
                <a:spcPct val="35000"/>
              </a:spcAft>
              <a:buNone/>
            </a:pPr>
            <a:endParaRPr kumimoji="1" lang="ja-JP" altLang="en-US" sz="1600" b="1" kern="1200" dirty="0"/>
          </a:p>
        </p:txBody>
      </p:sp>
      <p:sp>
        <p:nvSpPr>
          <p:cNvPr id="11" name="フリーフォーム 10">
            <a:extLst>
              <a:ext uri="{FF2B5EF4-FFF2-40B4-BE49-F238E27FC236}">
                <a16:creationId xmlns:a16="http://schemas.microsoft.com/office/drawing/2014/main" id="{33A4093C-40D1-8641-A063-3DD12CB92BC7}"/>
              </a:ext>
            </a:extLst>
          </p:cNvPr>
          <p:cNvSpPr/>
          <p:nvPr/>
        </p:nvSpPr>
        <p:spPr>
          <a:xfrm>
            <a:off x="3746949" y="1121133"/>
            <a:ext cx="1550319"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800" b="1" kern="1200" dirty="0"/>
          </a:p>
        </p:txBody>
      </p:sp>
      <p:sp>
        <p:nvSpPr>
          <p:cNvPr id="25" name="フリーフォーム 24">
            <a:extLst>
              <a:ext uri="{FF2B5EF4-FFF2-40B4-BE49-F238E27FC236}">
                <a16:creationId xmlns:a16="http://schemas.microsoft.com/office/drawing/2014/main" id="{4002C5A9-46B7-5947-9935-18DD36F80870}"/>
              </a:ext>
            </a:extLst>
          </p:cNvPr>
          <p:cNvSpPr/>
          <p:nvPr/>
        </p:nvSpPr>
        <p:spPr>
          <a:xfrm>
            <a:off x="5396465" y="1105818"/>
            <a:ext cx="1392079"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7" name="フリーフォーム 26">
            <a:extLst>
              <a:ext uri="{FF2B5EF4-FFF2-40B4-BE49-F238E27FC236}">
                <a16:creationId xmlns:a16="http://schemas.microsoft.com/office/drawing/2014/main" id="{E36C5ACD-DE01-FE4E-8004-40A85C9AC934}"/>
              </a:ext>
            </a:extLst>
          </p:cNvPr>
          <p:cNvSpPr/>
          <p:nvPr/>
        </p:nvSpPr>
        <p:spPr>
          <a:xfrm>
            <a:off x="6881893" y="1106616"/>
            <a:ext cx="128504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9" name="フリーフォーム 28">
            <a:extLst>
              <a:ext uri="{FF2B5EF4-FFF2-40B4-BE49-F238E27FC236}">
                <a16:creationId xmlns:a16="http://schemas.microsoft.com/office/drawing/2014/main" id="{1ABAB849-22EC-8449-89FC-23943795F3F4}"/>
              </a:ext>
            </a:extLst>
          </p:cNvPr>
          <p:cNvSpPr/>
          <p:nvPr/>
        </p:nvSpPr>
        <p:spPr>
          <a:xfrm>
            <a:off x="8259818" y="1105818"/>
            <a:ext cx="1265367"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100" b="1" kern="1200" dirty="0"/>
          </a:p>
        </p:txBody>
      </p:sp>
      <p:sp>
        <p:nvSpPr>
          <p:cNvPr id="31" name="フリーフォーム 30">
            <a:extLst>
              <a:ext uri="{FF2B5EF4-FFF2-40B4-BE49-F238E27FC236}">
                <a16:creationId xmlns:a16="http://schemas.microsoft.com/office/drawing/2014/main" id="{3639820F-E33F-4D4A-AD80-3DE1EE9B44C6}"/>
              </a:ext>
            </a:extLst>
          </p:cNvPr>
          <p:cNvSpPr/>
          <p:nvPr/>
        </p:nvSpPr>
        <p:spPr>
          <a:xfrm>
            <a:off x="9614631" y="1096840"/>
            <a:ext cx="126536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050" b="1" kern="1200" dirty="0"/>
          </a:p>
        </p:txBody>
      </p:sp>
      <p:sp>
        <p:nvSpPr>
          <p:cNvPr id="33" name="フリーフォーム 32">
            <a:extLst>
              <a:ext uri="{FF2B5EF4-FFF2-40B4-BE49-F238E27FC236}">
                <a16:creationId xmlns:a16="http://schemas.microsoft.com/office/drawing/2014/main" id="{B299F209-CEE2-D948-A989-538799112B5F}"/>
              </a:ext>
            </a:extLst>
          </p:cNvPr>
          <p:cNvSpPr/>
          <p:nvPr/>
        </p:nvSpPr>
        <p:spPr>
          <a:xfrm>
            <a:off x="11166700" y="1096840"/>
            <a:ext cx="908332"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bg1">
              <a:lumMod val="8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400" b="1" kern="1200" dirty="0">
                <a:solidFill>
                  <a:schemeClr val="tx1"/>
                </a:solidFill>
              </a:rPr>
              <a:t>掲載開始</a:t>
            </a:r>
          </a:p>
        </p:txBody>
      </p:sp>
      <p:sp>
        <p:nvSpPr>
          <p:cNvPr id="19" name="テキスト ボックス 18"/>
          <p:cNvSpPr txBox="1"/>
          <p:nvPr/>
        </p:nvSpPr>
        <p:spPr>
          <a:xfrm>
            <a:off x="1223914" y="4506070"/>
            <a:ext cx="1200499" cy="2246769"/>
          </a:xfrm>
          <a:prstGeom prst="rect">
            <a:avLst/>
          </a:prstGeom>
          <a:noFill/>
        </p:spPr>
        <p:txBody>
          <a:bodyPr wrap="square" rtlCol="0">
            <a:spAutoFit/>
          </a:bodyPr>
          <a:lstStyle/>
          <a:p>
            <a:pPr algn="l"/>
            <a:r>
              <a:rPr lang="ja-JP" altLang="en-US" sz="1000" dirty="0"/>
              <a:t>▶︎</a:t>
            </a:r>
            <a:r>
              <a:rPr kumimoji="1" lang="ja-JP" altLang="en-US" sz="1000" b="1" dirty="0"/>
              <a:t>代理店様</a:t>
            </a:r>
            <a:r>
              <a:rPr kumimoji="1" lang="ja-JP" altLang="en-US" sz="1000" dirty="0"/>
              <a:t>からメールにてヤフー営業に連絡。</a:t>
            </a:r>
            <a:endParaRPr kumimoji="1" lang="en-US" altLang="ja-JP" sz="1000" dirty="0"/>
          </a:p>
          <a:p>
            <a:pPr algn="l"/>
            <a:endParaRPr lang="en-US" altLang="ja-JP" sz="1000" dirty="0"/>
          </a:p>
          <a:p>
            <a:r>
              <a:rPr lang="ja-JP" altLang="en-US" sz="1000" dirty="0"/>
              <a:t>▶︎ヤフー</a:t>
            </a:r>
            <a:r>
              <a:rPr kumimoji="1" lang="ja-JP" altLang="en-US" sz="1000" b="1" dirty="0"/>
              <a:t>営業</a:t>
            </a:r>
            <a:r>
              <a:rPr kumimoji="1" lang="ja-JP" altLang="en-US" sz="1000" dirty="0"/>
              <a:t>は社内にて申請。</a:t>
            </a:r>
            <a:endParaRPr kumimoji="1" lang="en-US" altLang="ja-JP" sz="1000" dirty="0"/>
          </a:p>
          <a:p>
            <a:endParaRPr lang="en-US" altLang="ja-JP" sz="1000" dirty="0"/>
          </a:p>
          <a:p>
            <a:r>
              <a:rPr lang="ja-JP" altLang="en-US" sz="1000" dirty="0"/>
              <a:t>▶︎ヤフー</a:t>
            </a:r>
            <a:r>
              <a:rPr lang="ja-JP" altLang="en-US" sz="1000" b="1" dirty="0"/>
              <a:t>制作</a:t>
            </a:r>
            <a:r>
              <a:rPr lang="ja-JP" altLang="en-US" sz="1000" dirty="0"/>
              <a:t>から</a:t>
            </a:r>
            <a:r>
              <a:rPr lang="ja-JP" altLang="en-US" sz="1000" b="1" dirty="0"/>
              <a:t>営業</a:t>
            </a:r>
            <a:r>
              <a:rPr lang="ja-JP" altLang="en-US" sz="1000" dirty="0"/>
              <a:t>宛に可否結果の回答が来る。</a:t>
            </a:r>
            <a:endParaRPr lang="en-US" altLang="ja-JP" sz="1000" dirty="0"/>
          </a:p>
          <a:p>
            <a:r>
              <a:rPr lang="ja-JP" altLang="en-US" sz="1000" dirty="0"/>
              <a:t>ヤフー</a:t>
            </a:r>
            <a:r>
              <a:rPr lang="ja-JP" altLang="en-US" sz="1000" b="1" dirty="0"/>
              <a:t>営業</a:t>
            </a:r>
            <a:r>
              <a:rPr lang="ja-JP" altLang="en-US" sz="1000" dirty="0"/>
              <a:t>は</a:t>
            </a:r>
            <a:r>
              <a:rPr lang="ja-JP" altLang="en-US" sz="1000" b="1" dirty="0"/>
              <a:t>代理店様</a:t>
            </a:r>
            <a:r>
              <a:rPr lang="ja-JP" altLang="en-US" sz="1000" dirty="0"/>
              <a:t>に回答の結果をご連絡する。</a:t>
            </a:r>
          </a:p>
          <a:p>
            <a:endParaRPr kumimoji="1" lang="ja-JP" altLang="en-US" sz="1000" dirty="0"/>
          </a:p>
        </p:txBody>
      </p:sp>
      <p:sp>
        <p:nvSpPr>
          <p:cNvPr id="20" name="テキスト ボックス 19"/>
          <p:cNvSpPr txBox="1"/>
          <p:nvPr/>
        </p:nvSpPr>
        <p:spPr>
          <a:xfrm>
            <a:off x="3733145" y="4506070"/>
            <a:ext cx="1509188" cy="2392963"/>
          </a:xfrm>
          <a:prstGeom prst="rect">
            <a:avLst/>
          </a:prstGeom>
          <a:noFill/>
        </p:spPr>
        <p:txBody>
          <a:bodyPr wrap="square" rtlCol="0">
            <a:spAutoFit/>
          </a:bodyPr>
          <a:lstStyle/>
          <a:p>
            <a:pPr algn="l"/>
            <a:r>
              <a:rPr lang="ja-JP" altLang="en-US" sz="1050" dirty="0"/>
              <a:t>▶︎</a:t>
            </a:r>
            <a:r>
              <a:rPr kumimoji="1" lang="ja-JP" altLang="en-US" sz="1050" b="1" dirty="0"/>
              <a:t>代理店様</a:t>
            </a:r>
            <a:r>
              <a:rPr kumimoji="1" lang="ja-JP" altLang="en-US" sz="1050" dirty="0"/>
              <a:t>が広告管理ツールにて誘導広告（ブランドパネル）</a:t>
            </a:r>
            <a:endParaRPr kumimoji="1" lang="en-US" altLang="ja-JP" sz="1050" dirty="0"/>
          </a:p>
          <a:p>
            <a:pPr algn="l"/>
            <a:r>
              <a:rPr kumimoji="1" lang="ja-JP" altLang="en-US" sz="1050" dirty="0"/>
              <a:t>を予約。</a:t>
            </a:r>
            <a:endParaRPr kumimoji="1" lang="en-US" altLang="ja-JP" sz="1050" dirty="0"/>
          </a:p>
          <a:p>
            <a:pPr algn="l"/>
            <a:endParaRPr lang="en-US" altLang="ja-JP" sz="1050" dirty="0"/>
          </a:p>
          <a:p>
            <a:r>
              <a:rPr lang="ja-JP" altLang="en-US" sz="1050" dirty="0"/>
              <a:t>▶︎</a:t>
            </a:r>
            <a:r>
              <a:rPr lang="ja-JP" altLang="en-US" sz="1050" b="1" dirty="0"/>
              <a:t>代理店様</a:t>
            </a:r>
            <a:r>
              <a:rPr lang="ja-JP" altLang="en-US" sz="1050"/>
              <a:t>がトップページインタラクションの</a:t>
            </a:r>
            <a:r>
              <a:rPr lang="ja-JP" altLang="en-US" sz="1050" dirty="0"/>
              <a:t>申し込みを行う。</a:t>
            </a:r>
            <a:endParaRPr lang="en-US" altLang="ja-JP" sz="1050" dirty="0"/>
          </a:p>
          <a:p>
            <a:r>
              <a:rPr lang="ja-JP" altLang="en-US" sz="1050" dirty="0">
                <a:hlinkClick r:id="rId3"/>
              </a:rPr>
              <a:t>リンク</a:t>
            </a:r>
            <a:br>
              <a:rPr lang="en-US" altLang="ja-JP" sz="1050" dirty="0"/>
            </a:br>
            <a:r>
              <a:rPr lang="ja-JP" altLang="en-US" sz="800" dirty="0"/>
              <a:t>エージェンシーポータルの「予約型：広告配信費以外のお申込み」から申込。</a:t>
            </a:r>
            <a:endParaRPr lang="en-US" altLang="ja-JP" sz="800" dirty="0"/>
          </a:p>
          <a:p>
            <a:endParaRPr lang="en-US" altLang="ja-JP" sz="1000" dirty="0"/>
          </a:p>
        </p:txBody>
      </p:sp>
      <p:sp>
        <p:nvSpPr>
          <p:cNvPr id="2" name="正方形/長方形 1"/>
          <p:cNvSpPr/>
          <p:nvPr/>
        </p:nvSpPr>
        <p:spPr>
          <a:xfrm>
            <a:off x="5306777" y="4509120"/>
            <a:ext cx="1568463" cy="1361911"/>
          </a:xfrm>
          <a:prstGeom prst="rect">
            <a:avLst/>
          </a:prstGeom>
        </p:spPr>
        <p:txBody>
          <a:bodyPr wrap="square">
            <a:spAutoFit/>
          </a:bodyPr>
          <a:lstStyle/>
          <a:p>
            <a:r>
              <a:rPr lang="ja-JP" altLang="en-US" sz="1050" dirty="0"/>
              <a:t>▶︎ヤフー</a:t>
            </a:r>
            <a:r>
              <a:rPr lang="ja-JP" altLang="en-US" sz="1050" b="1"/>
              <a:t>営業</a:t>
            </a:r>
            <a:r>
              <a:rPr lang="ja-JP" altLang="en-US" sz="1050"/>
              <a:t>がインタラクションの</a:t>
            </a:r>
            <a:r>
              <a:rPr lang="ja-JP" altLang="en-US" sz="1050" dirty="0"/>
              <a:t>入稿前審査と</a:t>
            </a:r>
            <a:endParaRPr lang="en-US" altLang="ja-JP" sz="1050" dirty="0"/>
          </a:p>
          <a:p>
            <a:r>
              <a:rPr lang="ja-JP" altLang="en-US" sz="1050" dirty="0"/>
              <a:t>アカウント情報を社内にて申請する。</a:t>
            </a:r>
            <a:endParaRPr lang="en-US" altLang="ja-JP" sz="1050" dirty="0"/>
          </a:p>
          <a:p>
            <a:endParaRPr lang="en-US" altLang="ja-JP" sz="1000" dirty="0"/>
          </a:p>
          <a:p>
            <a:endParaRPr lang="en-US" altLang="ja-JP" sz="1000" dirty="0"/>
          </a:p>
          <a:p>
            <a:endParaRPr lang="en-US" altLang="ja-JP" sz="1000" dirty="0"/>
          </a:p>
        </p:txBody>
      </p:sp>
      <p:graphicFrame>
        <p:nvGraphicFramePr>
          <p:cNvPr id="7" name="表 6"/>
          <p:cNvGraphicFramePr>
            <a:graphicFrameLocks noGrp="1"/>
          </p:cNvGraphicFramePr>
          <p:nvPr/>
        </p:nvGraphicFramePr>
        <p:xfrm>
          <a:off x="308772" y="2924943"/>
          <a:ext cx="10647961" cy="1436509"/>
        </p:xfrm>
        <a:graphic>
          <a:graphicData uri="http://schemas.openxmlformats.org/drawingml/2006/table">
            <a:tbl>
              <a:tblPr firstRow="1" bandRow="1">
                <a:tableStyleId>{8A107856-5554-42FB-B03E-39F5DBC370BA}</a:tableStyleId>
              </a:tblPr>
              <a:tblGrid>
                <a:gridCol w="962692">
                  <a:extLst>
                    <a:ext uri="{9D8B030D-6E8A-4147-A177-3AD203B41FA5}">
                      <a16:colId xmlns:a16="http://schemas.microsoft.com/office/drawing/2014/main" val="3125572780"/>
                    </a:ext>
                  </a:extLst>
                </a:gridCol>
                <a:gridCol w="1152128">
                  <a:extLst>
                    <a:ext uri="{9D8B030D-6E8A-4147-A177-3AD203B41FA5}">
                      <a16:colId xmlns:a16="http://schemas.microsoft.com/office/drawing/2014/main" val="2761031546"/>
                    </a:ext>
                  </a:extLst>
                </a:gridCol>
                <a:gridCol w="1296144">
                  <a:extLst>
                    <a:ext uri="{9D8B030D-6E8A-4147-A177-3AD203B41FA5}">
                      <a16:colId xmlns:a16="http://schemas.microsoft.com/office/drawing/2014/main" val="1558425992"/>
                    </a:ext>
                  </a:extLst>
                </a:gridCol>
                <a:gridCol w="1584176">
                  <a:extLst>
                    <a:ext uri="{9D8B030D-6E8A-4147-A177-3AD203B41FA5}">
                      <a16:colId xmlns:a16="http://schemas.microsoft.com/office/drawing/2014/main" val="2565947098"/>
                    </a:ext>
                  </a:extLst>
                </a:gridCol>
                <a:gridCol w="1512168">
                  <a:extLst>
                    <a:ext uri="{9D8B030D-6E8A-4147-A177-3AD203B41FA5}">
                      <a16:colId xmlns:a16="http://schemas.microsoft.com/office/drawing/2014/main" val="3801570467"/>
                    </a:ext>
                  </a:extLst>
                </a:gridCol>
                <a:gridCol w="1440160">
                  <a:extLst>
                    <a:ext uri="{9D8B030D-6E8A-4147-A177-3AD203B41FA5}">
                      <a16:colId xmlns:a16="http://schemas.microsoft.com/office/drawing/2014/main" val="2586618139"/>
                    </a:ext>
                  </a:extLst>
                </a:gridCol>
                <a:gridCol w="1296144">
                  <a:extLst>
                    <a:ext uri="{9D8B030D-6E8A-4147-A177-3AD203B41FA5}">
                      <a16:colId xmlns:a16="http://schemas.microsoft.com/office/drawing/2014/main" val="2417398869"/>
                    </a:ext>
                  </a:extLst>
                </a:gridCol>
                <a:gridCol w="1404349">
                  <a:extLst>
                    <a:ext uri="{9D8B030D-6E8A-4147-A177-3AD203B41FA5}">
                      <a16:colId xmlns:a16="http://schemas.microsoft.com/office/drawing/2014/main" val="2620030033"/>
                    </a:ext>
                  </a:extLst>
                </a:gridCol>
              </a:tblGrid>
              <a:tr h="472177">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011334026"/>
                  </a:ext>
                </a:extLst>
              </a:tr>
              <a:tr h="461554">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244020300"/>
                  </a:ext>
                </a:extLst>
              </a:tr>
              <a:tr h="502778">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extLst>
                  <a:ext uri="{0D108BD9-81ED-4DB2-BD59-A6C34878D82A}">
                    <a16:rowId xmlns:a16="http://schemas.microsoft.com/office/drawing/2014/main" val="1483360466"/>
                  </a:ext>
                </a:extLst>
              </a:tr>
            </a:tbl>
          </a:graphicData>
        </a:graphic>
      </p:graphicFrame>
      <p:sp>
        <p:nvSpPr>
          <p:cNvPr id="14" name="テキスト ボックス 13"/>
          <p:cNvSpPr txBox="1"/>
          <p:nvPr/>
        </p:nvSpPr>
        <p:spPr>
          <a:xfrm>
            <a:off x="508596" y="4439243"/>
            <a:ext cx="498726" cy="1865444"/>
          </a:xfrm>
          <a:prstGeom prst="rect">
            <a:avLst/>
          </a:prstGeom>
          <a:noFill/>
        </p:spPr>
        <p:txBody>
          <a:bodyPr vert="wordArtVertRtl" wrap="square" rtlCol="0" anchor="ctr">
            <a:spAutoFit/>
          </a:bodyPr>
          <a:lstStyle/>
          <a:p>
            <a:pPr algn="ctr"/>
            <a:r>
              <a:rPr kumimoji="1" lang="ja-JP" altLang="en-US" sz="1400" b="1"/>
              <a:t>対応内容</a:t>
            </a:r>
            <a:endParaRPr kumimoji="1" lang="ja-JP" altLang="en-US" sz="1400" b="1" dirty="0"/>
          </a:p>
        </p:txBody>
      </p:sp>
      <p:sp>
        <p:nvSpPr>
          <p:cNvPr id="34" name="Freeform 13">
            <a:extLst>
              <a:ext uri="{FF2B5EF4-FFF2-40B4-BE49-F238E27FC236}">
                <a16:creationId xmlns:a16="http://schemas.microsoft.com/office/drawing/2014/main" id="{4F40C9C0-EE4B-CE49-83F9-614ECAE2E06A}"/>
              </a:ext>
            </a:extLst>
          </p:cNvPr>
          <p:cNvSpPr>
            <a:spLocks noChangeArrowheads="1"/>
          </p:cNvSpPr>
          <p:nvPr/>
        </p:nvSpPr>
        <p:spPr bwMode="auto">
          <a:xfrm>
            <a:off x="426772" y="3019907"/>
            <a:ext cx="242039" cy="242038"/>
          </a:xfrm>
          <a:custGeom>
            <a:avLst/>
            <a:gdLst>
              <a:gd name="T0" fmla="*/ 113 w 1918"/>
              <a:gd name="T1" fmla="*/ 0 h 1918"/>
              <a:gd name="T2" fmla="*/ 0 w 1918"/>
              <a:gd name="T3" fmla="*/ 1804 h 1918"/>
              <a:gd name="T4" fmla="*/ 479 w 1918"/>
              <a:gd name="T5" fmla="*/ 1917 h 1918"/>
              <a:gd name="T6" fmla="*/ 1071 w 1918"/>
              <a:gd name="T7" fmla="*/ 1917 h 1918"/>
              <a:gd name="T8" fmla="*/ 1184 w 1918"/>
              <a:gd name="T9" fmla="*/ 113 h 1918"/>
              <a:gd name="T10" fmla="*/ 1071 w 1918"/>
              <a:gd name="T11" fmla="*/ 1804 h 1918"/>
              <a:gd name="T12" fmla="*/ 762 w 1918"/>
              <a:gd name="T13" fmla="*/ 1550 h 1918"/>
              <a:gd name="T14" fmla="*/ 479 w 1918"/>
              <a:gd name="T15" fmla="*/ 1494 h 1918"/>
              <a:gd name="T16" fmla="*/ 423 w 1918"/>
              <a:gd name="T17" fmla="*/ 1804 h 1918"/>
              <a:gd name="T18" fmla="*/ 113 w 1918"/>
              <a:gd name="T19" fmla="*/ 113 h 1918"/>
              <a:gd name="T20" fmla="*/ 1071 w 1918"/>
              <a:gd name="T21" fmla="*/ 1804 h 1918"/>
              <a:gd name="T22" fmla="*/ 225 w 1918"/>
              <a:gd name="T23" fmla="*/ 423 h 1918"/>
              <a:gd name="T24" fmla="*/ 395 w 1918"/>
              <a:gd name="T25" fmla="*/ 254 h 1918"/>
              <a:gd name="T26" fmla="*/ 677 w 1918"/>
              <a:gd name="T27" fmla="*/ 423 h 1918"/>
              <a:gd name="T28" fmla="*/ 508 w 1918"/>
              <a:gd name="T29" fmla="*/ 254 h 1918"/>
              <a:gd name="T30" fmla="*/ 677 w 1918"/>
              <a:gd name="T31" fmla="*/ 423 h 1918"/>
              <a:gd name="T32" fmla="*/ 790 w 1918"/>
              <a:gd name="T33" fmla="*/ 423 h 1918"/>
              <a:gd name="T34" fmla="*/ 959 w 1918"/>
              <a:gd name="T35" fmla="*/ 254 h 1918"/>
              <a:gd name="T36" fmla="*/ 395 w 1918"/>
              <a:gd name="T37" fmla="*/ 705 h 1918"/>
              <a:gd name="T38" fmla="*/ 225 w 1918"/>
              <a:gd name="T39" fmla="*/ 536 h 1918"/>
              <a:gd name="T40" fmla="*/ 395 w 1918"/>
              <a:gd name="T41" fmla="*/ 705 h 1918"/>
              <a:gd name="T42" fmla="*/ 508 w 1918"/>
              <a:gd name="T43" fmla="*/ 705 h 1918"/>
              <a:gd name="T44" fmla="*/ 677 w 1918"/>
              <a:gd name="T45" fmla="*/ 536 h 1918"/>
              <a:gd name="T46" fmla="*/ 959 w 1918"/>
              <a:gd name="T47" fmla="*/ 705 h 1918"/>
              <a:gd name="T48" fmla="*/ 790 w 1918"/>
              <a:gd name="T49" fmla="*/ 536 h 1918"/>
              <a:gd name="T50" fmla="*/ 959 w 1918"/>
              <a:gd name="T51" fmla="*/ 705 h 1918"/>
              <a:gd name="T52" fmla="*/ 225 w 1918"/>
              <a:gd name="T53" fmla="*/ 986 h 1918"/>
              <a:gd name="T54" fmla="*/ 395 w 1918"/>
              <a:gd name="T55" fmla="*/ 818 h 1918"/>
              <a:gd name="T56" fmla="*/ 677 w 1918"/>
              <a:gd name="T57" fmla="*/ 986 h 1918"/>
              <a:gd name="T58" fmla="*/ 508 w 1918"/>
              <a:gd name="T59" fmla="*/ 818 h 1918"/>
              <a:gd name="T60" fmla="*/ 677 w 1918"/>
              <a:gd name="T61" fmla="*/ 986 h 1918"/>
              <a:gd name="T62" fmla="*/ 790 w 1918"/>
              <a:gd name="T63" fmla="*/ 986 h 1918"/>
              <a:gd name="T64" fmla="*/ 959 w 1918"/>
              <a:gd name="T65" fmla="*/ 818 h 1918"/>
              <a:gd name="T66" fmla="*/ 1804 w 1918"/>
              <a:gd name="T67" fmla="*/ 818 h 1918"/>
              <a:gd name="T68" fmla="*/ 1297 w 1918"/>
              <a:gd name="T69" fmla="*/ 931 h 1918"/>
              <a:gd name="T70" fmla="*/ 1409 w 1918"/>
              <a:gd name="T71" fmla="*/ 1917 h 1918"/>
              <a:gd name="T72" fmla="*/ 1917 w 1918"/>
              <a:gd name="T73" fmla="*/ 1804 h 1918"/>
              <a:gd name="T74" fmla="*/ 1804 w 1918"/>
              <a:gd name="T75" fmla="*/ 818 h 1918"/>
              <a:gd name="T76" fmla="*/ 1409 w 1918"/>
              <a:gd name="T77" fmla="*/ 1353 h 1918"/>
              <a:gd name="T78" fmla="*/ 1550 w 1918"/>
              <a:gd name="T79" fmla="*/ 1212 h 1918"/>
              <a:gd name="T80" fmla="*/ 1550 w 1918"/>
              <a:gd name="T81" fmla="*/ 1099 h 1918"/>
              <a:gd name="T82" fmla="*/ 1409 w 1918"/>
              <a:gd name="T83" fmla="*/ 959 h 1918"/>
              <a:gd name="T84" fmla="*/ 1550 w 1918"/>
              <a:gd name="T85" fmla="*/ 1099 h 1918"/>
              <a:gd name="T86" fmla="*/ 1663 w 1918"/>
              <a:gd name="T87" fmla="*/ 1353 h 1918"/>
              <a:gd name="T88" fmla="*/ 1804 w 1918"/>
              <a:gd name="T89" fmla="*/ 1212 h 1918"/>
              <a:gd name="T90" fmla="*/ 1804 w 1918"/>
              <a:gd name="T91" fmla="*/ 1099 h 1918"/>
              <a:gd name="T92" fmla="*/ 1663 w 1918"/>
              <a:gd name="T93" fmla="*/ 959 h 1918"/>
              <a:gd name="T94" fmla="*/ 1804 w 1918"/>
              <a:gd name="T95" fmla="*/ 1099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18" h="1918">
                <a:moveTo>
                  <a:pt x="1071" y="0"/>
                </a:moveTo>
                <a:lnTo>
                  <a:pt x="113" y="0"/>
                </a:lnTo>
                <a:cubicBezTo>
                  <a:pt x="51" y="0"/>
                  <a:pt x="0" y="51"/>
                  <a:pt x="0" y="113"/>
                </a:cubicBezTo>
                <a:lnTo>
                  <a:pt x="0" y="1804"/>
                </a:lnTo>
                <a:cubicBezTo>
                  <a:pt x="0" y="1866"/>
                  <a:pt x="51" y="1917"/>
                  <a:pt x="113" y="1917"/>
                </a:cubicBezTo>
                <a:lnTo>
                  <a:pt x="479" y="1917"/>
                </a:lnTo>
                <a:lnTo>
                  <a:pt x="705" y="1917"/>
                </a:lnTo>
                <a:lnTo>
                  <a:pt x="1071" y="1917"/>
                </a:lnTo>
                <a:cubicBezTo>
                  <a:pt x="1133" y="1917"/>
                  <a:pt x="1184" y="1866"/>
                  <a:pt x="1184" y="1804"/>
                </a:cubicBezTo>
                <a:lnTo>
                  <a:pt x="1184" y="113"/>
                </a:lnTo>
                <a:cubicBezTo>
                  <a:pt x="1184" y="51"/>
                  <a:pt x="1133" y="0"/>
                  <a:pt x="1071" y="0"/>
                </a:cubicBezTo>
                <a:close/>
                <a:moveTo>
                  <a:pt x="1071" y="1804"/>
                </a:moveTo>
                <a:lnTo>
                  <a:pt x="762" y="1804"/>
                </a:lnTo>
                <a:lnTo>
                  <a:pt x="762" y="1550"/>
                </a:lnTo>
                <a:cubicBezTo>
                  <a:pt x="762" y="1519"/>
                  <a:pt x="736" y="1494"/>
                  <a:pt x="705" y="1494"/>
                </a:cubicBezTo>
                <a:lnTo>
                  <a:pt x="479" y="1494"/>
                </a:lnTo>
                <a:cubicBezTo>
                  <a:pt x="448" y="1494"/>
                  <a:pt x="423" y="1519"/>
                  <a:pt x="423" y="1550"/>
                </a:cubicBezTo>
                <a:lnTo>
                  <a:pt x="423" y="1804"/>
                </a:lnTo>
                <a:lnTo>
                  <a:pt x="113" y="1804"/>
                </a:lnTo>
                <a:lnTo>
                  <a:pt x="113" y="113"/>
                </a:lnTo>
                <a:lnTo>
                  <a:pt x="1071" y="113"/>
                </a:lnTo>
                <a:lnTo>
                  <a:pt x="1071" y="1804"/>
                </a:lnTo>
                <a:close/>
                <a:moveTo>
                  <a:pt x="395" y="423"/>
                </a:moveTo>
                <a:lnTo>
                  <a:pt x="225" y="423"/>
                </a:lnTo>
                <a:lnTo>
                  <a:pt x="225" y="254"/>
                </a:lnTo>
                <a:lnTo>
                  <a:pt x="395" y="254"/>
                </a:lnTo>
                <a:lnTo>
                  <a:pt x="395" y="423"/>
                </a:lnTo>
                <a:close/>
                <a:moveTo>
                  <a:pt x="677" y="423"/>
                </a:moveTo>
                <a:lnTo>
                  <a:pt x="508" y="423"/>
                </a:lnTo>
                <a:lnTo>
                  <a:pt x="508" y="254"/>
                </a:lnTo>
                <a:lnTo>
                  <a:pt x="677" y="254"/>
                </a:lnTo>
                <a:lnTo>
                  <a:pt x="677" y="423"/>
                </a:lnTo>
                <a:close/>
                <a:moveTo>
                  <a:pt x="959" y="423"/>
                </a:moveTo>
                <a:lnTo>
                  <a:pt x="790" y="423"/>
                </a:lnTo>
                <a:lnTo>
                  <a:pt x="790" y="254"/>
                </a:lnTo>
                <a:lnTo>
                  <a:pt x="959" y="254"/>
                </a:lnTo>
                <a:lnTo>
                  <a:pt x="959" y="423"/>
                </a:lnTo>
                <a:close/>
                <a:moveTo>
                  <a:pt x="395" y="705"/>
                </a:moveTo>
                <a:lnTo>
                  <a:pt x="225" y="705"/>
                </a:lnTo>
                <a:lnTo>
                  <a:pt x="225" y="536"/>
                </a:lnTo>
                <a:lnTo>
                  <a:pt x="395" y="536"/>
                </a:lnTo>
                <a:lnTo>
                  <a:pt x="395" y="705"/>
                </a:lnTo>
                <a:close/>
                <a:moveTo>
                  <a:pt x="677" y="705"/>
                </a:moveTo>
                <a:lnTo>
                  <a:pt x="508" y="705"/>
                </a:lnTo>
                <a:lnTo>
                  <a:pt x="508" y="536"/>
                </a:lnTo>
                <a:lnTo>
                  <a:pt x="677" y="536"/>
                </a:lnTo>
                <a:lnTo>
                  <a:pt x="677" y="705"/>
                </a:lnTo>
                <a:close/>
                <a:moveTo>
                  <a:pt x="959" y="705"/>
                </a:moveTo>
                <a:lnTo>
                  <a:pt x="790" y="705"/>
                </a:lnTo>
                <a:lnTo>
                  <a:pt x="790" y="536"/>
                </a:lnTo>
                <a:lnTo>
                  <a:pt x="959" y="536"/>
                </a:lnTo>
                <a:lnTo>
                  <a:pt x="959" y="705"/>
                </a:lnTo>
                <a:close/>
                <a:moveTo>
                  <a:pt x="395" y="986"/>
                </a:moveTo>
                <a:lnTo>
                  <a:pt x="225" y="986"/>
                </a:lnTo>
                <a:lnTo>
                  <a:pt x="225" y="818"/>
                </a:lnTo>
                <a:lnTo>
                  <a:pt x="395" y="818"/>
                </a:lnTo>
                <a:lnTo>
                  <a:pt x="395" y="986"/>
                </a:lnTo>
                <a:close/>
                <a:moveTo>
                  <a:pt x="677" y="986"/>
                </a:moveTo>
                <a:lnTo>
                  <a:pt x="508" y="986"/>
                </a:lnTo>
                <a:lnTo>
                  <a:pt x="508" y="818"/>
                </a:lnTo>
                <a:lnTo>
                  <a:pt x="677" y="818"/>
                </a:lnTo>
                <a:lnTo>
                  <a:pt x="677" y="986"/>
                </a:lnTo>
                <a:close/>
                <a:moveTo>
                  <a:pt x="959" y="986"/>
                </a:moveTo>
                <a:lnTo>
                  <a:pt x="790" y="986"/>
                </a:lnTo>
                <a:lnTo>
                  <a:pt x="790" y="818"/>
                </a:lnTo>
                <a:lnTo>
                  <a:pt x="959" y="818"/>
                </a:lnTo>
                <a:lnTo>
                  <a:pt x="959" y="986"/>
                </a:lnTo>
                <a:close/>
                <a:moveTo>
                  <a:pt x="1804" y="818"/>
                </a:moveTo>
                <a:lnTo>
                  <a:pt x="1409" y="818"/>
                </a:lnTo>
                <a:cubicBezTo>
                  <a:pt x="1347" y="818"/>
                  <a:pt x="1297" y="869"/>
                  <a:pt x="1297" y="931"/>
                </a:cubicBezTo>
                <a:lnTo>
                  <a:pt x="1297" y="1804"/>
                </a:lnTo>
                <a:cubicBezTo>
                  <a:pt x="1297" y="1866"/>
                  <a:pt x="1347" y="1917"/>
                  <a:pt x="1409" y="1917"/>
                </a:cubicBezTo>
                <a:lnTo>
                  <a:pt x="1804" y="1917"/>
                </a:lnTo>
                <a:cubicBezTo>
                  <a:pt x="1866" y="1917"/>
                  <a:pt x="1917" y="1866"/>
                  <a:pt x="1917" y="1804"/>
                </a:cubicBezTo>
                <a:lnTo>
                  <a:pt x="1917" y="931"/>
                </a:lnTo>
                <a:cubicBezTo>
                  <a:pt x="1917" y="869"/>
                  <a:pt x="1866" y="818"/>
                  <a:pt x="1804" y="818"/>
                </a:cubicBezTo>
                <a:close/>
                <a:moveTo>
                  <a:pt x="1550" y="1353"/>
                </a:moveTo>
                <a:lnTo>
                  <a:pt x="1409" y="1353"/>
                </a:lnTo>
                <a:lnTo>
                  <a:pt x="1409" y="1212"/>
                </a:lnTo>
                <a:lnTo>
                  <a:pt x="1550" y="1212"/>
                </a:lnTo>
                <a:lnTo>
                  <a:pt x="1550" y="1353"/>
                </a:lnTo>
                <a:close/>
                <a:moveTo>
                  <a:pt x="1550" y="1099"/>
                </a:moveTo>
                <a:lnTo>
                  <a:pt x="1409" y="1099"/>
                </a:lnTo>
                <a:lnTo>
                  <a:pt x="1409" y="959"/>
                </a:lnTo>
                <a:lnTo>
                  <a:pt x="1550" y="959"/>
                </a:lnTo>
                <a:lnTo>
                  <a:pt x="1550" y="1099"/>
                </a:lnTo>
                <a:close/>
                <a:moveTo>
                  <a:pt x="1804" y="1353"/>
                </a:moveTo>
                <a:lnTo>
                  <a:pt x="1663" y="1353"/>
                </a:lnTo>
                <a:lnTo>
                  <a:pt x="1663" y="1212"/>
                </a:lnTo>
                <a:lnTo>
                  <a:pt x="1804" y="1212"/>
                </a:lnTo>
                <a:lnTo>
                  <a:pt x="1804" y="1353"/>
                </a:lnTo>
                <a:close/>
                <a:moveTo>
                  <a:pt x="1804" y="1099"/>
                </a:moveTo>
                <a:lnTo>
                  <a:pt x="1663" y="1099"/>
                </a:lnTo>
                <a:lnTo>
                  <a:pt x="1663" y="959"/>
                </a:lnTo>
                <a:lnTo>
                  <a:pt x="1804" y="959"/>
                </a:lnTo>
                <a:lnTo>
                  <a:pt x="1804" y="109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5" name="Freeform 10">
            <a:extLst>
              <a:ext uri="{FF2B5EF4-FFF2-40B4-BE49-F238E27FC236}">
                <a16:creationId xmlns:a16="http://schemas.microsoft.com/office/drawing/2014/main" id="{2C1D8041-E39F-F945-9B85-99A6F55E804C}"/>
              </a:ext>
            </a:extLst>
          </p:cNvPr>
          <p:cNvSpPr>
            <a:spLocks noChangeArrowheads="1"/>
          </p:cNvSpPr>
          <p:nvPr/>
        </p:nvSpPr>
        <p:spPr bwMode="auto">
          <a:xfrm>
            <a:off x="1703513" y="302447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6" name="Freeform 10">
            <a:extLst>
              <a:ext uri="{FF2B5EF4-FFF2-40B4-BE49-F238E27FC236}">
                <a16:creationId xmlns:a16="http://schemas.microsoft.com/office/drawing/2014/main" id="{2DE26DB2-A214-6945-A220-F72F752BB915}"/>
              </a:ext>
            </a:extLst>
          </p:cNvPr>
          <p:cNvSpPr>
            <a:spLocks noChangeArrowheads="1"/>
          </p:cNvSpPr>
          <p:nvPr/>
        </p:nvSpPr>
        <p:spPr bwMode="auto">
          <a:xfrm>
            <a:off x="1703512" y="351131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7" name="Freeform 10">
            <a:extLst>
              <a:ext uri="{FF2B5EF4-FFF2-40B4-BE49-F238E27FC236}">
                <a16:creationId xmlns:a16="http://schemas.microsoft.com/office/drawing/2014/main" id="{3BDC8455-6395-A046-A081-7D03787A6A60}"/>
              </a:ext>
            </a:extLst>
          </p:cNvPr>
          <p:cNvSpPr>
            <a:spLocks noChangeArrowheads="1"/>
          </p:cNvSpPr>
          <p:nvPr/>
        </p:nvSpPr>
        <p:spPr bwMode="auto">
          <a:xfrm>
            <a:off x="1703512" y="401861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nvGrpSpPr>
          <p:cNvPr id="38" name="Group 17">
            <a:extLst>
              <a:ext uri="{FF2B5EF4-FFF2-40B4-BE49-F238E27FC236}">
                <a16:creationId xmlns:a16="http://schemas.microsoft.com/office/drawing/2014/main" id="{51E6613F-3EC9-2E4D-BA6E-D90FF7B677E6}"/>
              </a:ext>
            </a:extLst>
          </p:cNvPr>
          <p:cNvGrpSpPr>
            <a:grpSpLocks/>
          </p:cNvGrpSpPr>
          <p:nvPr/>
        </p:nvGrpSpPr>
        <p:grpSpPr bwMode="auto">
          <a:xfrm>
            <a:off x="424583" y="4044850"/>
            <a:ext cx="144789" cy="189793"/>
            <a:chOff x="4175" y="483"/>
            <a:chExt cx="370" cy="485"/>
          </a:xfrm>
        </p:grpSpPr>
        <p:sp>
          <p:nvSpPr>
            <p:cNvPr id="39" name="Freeform 18">
              <a:extLst>
                <a:ext uri="{FF2B5EF4-FFF2-40B4-BE49-F238E27FC236}">
                  <a16:creationId xmlns:a16="http://schemas.microsoft.com/office/drawing/2014/main" id="{71D13A58-02E1-8046-9744-CD63AF197FF4}"/>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0" name="Freeform 19">
              <a:extLst>
                <a:ext uri="{FF2B5EF4-FFF2-40B4-BE49-F238E27FC236}">
                  <a16:creationId xmlns:a16="http://schemas.microsoft.com/office/drawing/2014/main" id="{6C34A38A-57C1-024A-B1FB-95E48F13529C}"/>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1" name="Freeform 20">
              <a:extLst>
                <a:ext uri="{FF2B5EF4-FFF2-40B4-BE49-F238E27FC236}">
                  <a16:creationId xmlns:a16="http://schemas.microsoft.com/office/drawing/2014/main" id="{38F0BB16-4DDC-6A44-AD0C-CB6A3EE98584}"/>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2" name="テキスト ボックス 41">
            <a:extLst>
              <a:ext uri="{FF2B5EF4-FFF2-40B4-BE49-F238E27FC236}">
                <a16:creationId xmlns:a16="http://schemas.microsoft.com/office/drawing/2014/main" id="{50961956-E2ED-4D45-B2D0-4DEC527EE75B}"/>
              </a:ext>
            </a:extLst>
          </p:cNvPr>
          <p:cNvSpPr txBox="1"/>
          <p:nvPr/>
        </p:nvSpPr>
        <p:spPr>
          <a:xfrm>
            <a:off x="630069" y="3036678"/>
            <a:ext cx="697627" cy="246221"/>
          </a:xfrm>
          <a:prstGeom prst="rect">
            <a:avLst/>
          </a:prstGeom>
          <a:noFill/>
        </p:spPr>
        <p:txBody>
          <a:bodyPr wrap="none" rtlCol="0">
            <a:spAutoFit/>
          </a:bodyPr>
          <a:lstStyle/>
          <a:p>
            <a:pPr algn="l"/>
            <a:r>
              <a:rPr kumimoji="1" lang="ja-JP" altLang="en-US" sz="1000" dirty="0"/>
              <a:t>代理店様</a:t>
            </a:r>
            <a:endParaRPr kumimoji="1" lang="ja-JP" altLang="en-US" sz="1050" dirty="0"/>
          </a:p>
        </p:txBody>
      </p:sp>
      <p:grpSp>
        <p:nvGrpSpPr>
          <p:cNvPr id="43" name="Group 99">
            <a:extLst>
              <a:ext uri="{FF2B5EF4-FFF2-40B4-BE49-F238E27FC236}">
                <a16:creationId xmlns:a16="http://schemas.microsoft.com/office/drawing/2014/main" id="{267CC2FB-0F6D-024A-B12C-5CD30F4402F9}"/>
              </a:ext>
            </a:extLst>
          </p:cNvPr>
          <p:cNvGrpSpPr>
            <a:grpSpLocks/>
          </p:cNvGrpSpPr>
          <p:nvPr/>
        </p:nvGrpSpPr>
        <p:grpSpPr bwMode="auto">
          <a:xfrm>
            <a:off x="445279" y="3516590"/>
            <a:ext cx="109614" cy="269859"/>
            <a:chOff x="3118" y="2154"/>
            <a:chExt cx="197" cy="485"/>
          </a:xfrm>
        </p:grpSpPr>
        <p:sp>
          <p:nvSpPr>
            <p:cNvPr id="44" name="Freeform 100">
              <a:extLst>
                <a:ext uri="{FF2B5EF4-FFF2-40B4-BE49-F238E27FC236}">
                  <a16:creationId xmlns:a16="http://schemas.microsoft.com/office/drawing/2014/main" id="{26C5DF6F-A5FF-F44D-AF3E-513928DDB57C}"/>
                </a:ext>
              </a:extLst>
            </p:cNvPr>
            <p:cNvSpPr>
              <a:spLocks noChangeArrowheads="1"/>
            </p:cNvSpPr>
            <p:nvPr/>
          </p:nvSpPr>
          <p:spPr bwMode="auto">
            <a:xfrm>
              <a:off x="3163" y="2154"/>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0 w 452"/>
                <a:gd name="T11" fmla="*/ 338 h 452"/>
                <a:gd name="T12" fmla="*/ 0 w 452"/>
                <a:gd name="T13" fmla="*/ 226 h 452"/>
                <a:gd name="T14" fmla="*/ 30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0" y="374"/>
                    <a:pt x="30" y="338"/>
                  </a:cubicBezTo>
                  <a:cubicBezTo>
                    <a:pt x="9" y="302"/>
                    <a:pt x="0" y="267"/>
                    <a:pt x="0" y="226"/>
                  </a:cubicBezTo>
                  <a:cubicBezTo>
                    <a:pt x="0" y="184"/>
                    <a:pt x="9" y="149"/>
                    <a:pt x="30" y="113"/>
                  </a:cubicBezTo>
                  <a:cubicBezTo>
                    <a:pt x="50" y="77"/>
                    <a:pt x="77" y="51"/>
                    <a:pt x="113" y="30"/>
                  </a:cubicBezTo>
                  <a:cubicBezTo>
                    <a:pt x="149" y="9"/>
                    <a:pt x="184" y="0"/>
                    <a:pt x="226" y="0"/>
                  </a:cubicBezTo>
                  <a:cubicBezTo>
                    <a:pt x="266" y="0"/>
                    <a:pt x="302" y="9"/>
                    <a:pt x="338" y="30"/>
                  </a:cubicBezTo>
                  <a:cubicBezTo>
                    <a:pt x="374" y="51"/>
                    <a:pt x="400" y="77"/>
                    <a:pt x="420" y="113"/>
                  </a:cubicBezTo>
                  <a:cubicBezTo>
                    <a:pt x="441" y="149"/>
                    <a:pt x="451" y="184"/>
                    <a:pt x="451" y="226"/>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5" name="Freeform 101">
              <a:extLst>
                <a:ext uri="{FF2B5EF4-FFF2-40B4-BE49-F238E27FC236}">
                  <a16:creationId xmlns:a16="http://schemas.microsoft.com/office/drawing/2014/main" id="{6C41A8E0-8CC3-DD42-81DD-D61225449AFE}"/>
                </a:ext>
              </a:extLst>
            </p:cNvPr>
            <p:cNvSpPr>
              <a:spLocks noChangeArrowheads="1"/>
            </p:cNvSpPr>
            <p:nvPr/>
          </p:nvSpPr>
          <p:spPr bwMode="auto">
            <a:xfrm>
              <a:off x="3290" y="2493"/>
              <a:ext cx="25" cy="102"/>
            </a:xfrm>
            <a:custGeom>
              <a:avLst/>
              <a:gdLst>
                <a:gd name="T0" fmla="*/ 57 w 114"/>
                <a:gd name="T1" fmla="*/ 0 h 453"/>
                <a:gd name="T2" fmla="*/ 113 w 114"/>
                <a:gd name="T3" fmla="*/ 57 h 453"/>
                <a:gd name="T4" fmla="*/ 113 w 114"/>
                <a:gd name="T5" fmla="*/ 395 h 453"/>
                <a:gd name="T6" fmla="*/ 57 w 114"/>
                <a:gd name="T7" fmla="*/ 452 h 453"/>
                <a:gd name="T8" fmla="*/ 0 w 114"/>
                <a:gd name="T9" fmla="*/ 395 h 453"/>
                <a:gd name="T10" fmla="*/ 0 w 114"/>
                <a:gd name="T11" fmla="*/ 57 h 453"/>
                <a:gd name="T12" fmla="*/ 57 w 114"/>
                <a:gd name="T13" fmla="*/ 0 h 453"/>
              </a:gdLst>
              <a:ahLst/>
              <a:cxnLst>
                <a:cxn ang="0">
                  <a:pos x="T0" y="T1"/>
                </a:cxn>
                <a:cxn ang="0">
                  <a:pos x="T2" y="T3"/>
                </a:cxn>
                <a:cxn ang="0">
                  <a:pos x="T4" y="T5"/>
                </a:cxn>
                <a:cxn ang="0">
                  <a:pos x="T6" y="T7"/>
                </a:cxn>
                <a:cxn ang="0">
                  <a:pos x="T8" y="T9"/>
                </a:cxn>
                <a:cxn ang="0">
                  <a:pos x="T10" y="T11"/>
                </a:cxn>
                <a:cxn ang="0">
                  <a:pos x="T12" y="T13"/>
                </a:cxn>
              </a:cxnLst>
              <a:rect l="0" t="0" r="r" b="b"/>
              <a:pathLst>
                <a:path w="114" h="453">
                  <a:moveTo>
                    <a:pt x="57" y="0"/>
                  </a:moveTo>
                  <a:cubicBezTo>
                    <a:pt x="88" y="0"/>
                    <a:pt x="113" y="26"/>
                    <a:pt x="113" y="57"/>
                  </a:cubicBezTo>
                  <a:lnTo>
                    <a:pt x="113" y="395"/>
                  </a:lnTo>
                  <a:cubicBezTo>
                    <a:pt x="113" y="426"/>
                    <a:pt x="88" y="452"/>
                    <a:pt x="57" y="452"/>
                  </a:cubicBezTo>
                  <a:cubicBezTo>
                    <a:pt x="26" y="452"/>
                    <a:pt x="0" y="426"/>
                    <a:pt x="0" y="395"/>
                  </a:cubicBezTo>
                  <a:lnTo>
                    <a:pt x="0" y="57"/>
                  </a:lnTo>
                  <a:cubicBezTo>
                    <a:pt x="0" y="26"/>
                    <a:pt x="26" y="0"/>
                    <a:pt x="5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6" name="Freeform 102">
              <a:extLst>
                <a:ext uri="{FF2B5EF4-FFF2-40B4-BE49-F238E27FC236}">
                  <a16:creationId xmlns:a16="http://schemas.microsoft.com/office/drawing/2014/main" id="{7EA8F6F2-EDBF-CD4F-80EC-9283EB527E32}"/>
                </a:ext>
              </a:extLst>
            </p:cNvPr>
            <p:cNvSpPr>
              <a:spLocks noChangeArrowheads="1"/>
            </p:cNvSpPr>
            <p:nvPr/>
          </p:nvSpPr>
          <p:spPr bwMode="auto">
            <a:xfrm>
              <a:off x="3118" y="2282"/>
              <a:ext cx="191" cy="357"/>
            </a:xfrm>
            <a:custGeom>
              <a:avLst/>
              <a:gdLst>
                <a:gd name="T0" fmla="*/ 845 w 846"/>
                <a:gd name="T1" fmla="*/ 764 h 1580"/>
                <a:gd name="T2" fmla="*/ 732 w 846"/>
                <a:gd name="T3" fmla="*/ 874 h 1580"/>
                <a:gd name="T4" fmla="*/ 704 w 846"/>
                <a:gd name="T5" fmla="*/ 874 h 1580"/>
                <a:gd name="T6" fmla="*/ 704 w 846"/>
                <a:gd name="T7" fmla="*/ 1466 h 1580"/>
                <a:gd name="T8" fmla="*/ 591 w 846"/>
                <a:gd name="T9" fmla="*/ 1579 h 1580"/>
                <a:gd name="T10" fmla="*/ 254 w 846"/>
                <a:gd name="T11" fmla="*/ 1579 h 1580"/>
                <a:gd name="T12" fmla="*/ 141 w 846"/>
                <a:gd name="T13" fmla="*/ 1466 h 1580"/>
                <a:gd name="T14" fmla="*/ 141 w 846"/>
                <a:gd name="T15" fmla="*/ 874 h 1580"/>
                <a:gd name="T16" fmla="*/ 113 w 846"/>
                <a:gd name="T17" fmla="*/ 874 h 1580"/>
                <a:gd name="T18" fmla="*/ 0 w 846"/>
                <a:gd name="T19" fmla="*/ 764 h 1580"/>
                <a:gd name="T20" fmla="*/ 0 w 846"/>
                <a:gd name="T21" fmla="*/ 110 h 1580"/>
                <a:gd name="T22" fmla="*/ 113 w 846"/>
                <a:gd name="T23" fmla="*/ 0 h 1580"/>
                <a:gd name="T24" fmla="*/ 254 w 846"/>
                <a:gd name="T25" fmla="*/ 0 h 1580"/>
                <a:gd name="T26" fmla="*/ 366 w 846"/>
                <a:gd name="T27" fmla="*/ 282 h 1580"/>
                <a:gd name="T28" fmla="*/ 366 w 846"/>
                <a:gd name="T29" fmla="*/ 57 h 1580"/>
                <a:gd name="T30" fmla="*/ 423 w 846"/>
                <a:gd name="T31" fmla="*/ 0 h 1580"/>
                <a:gd name="T32" fmla="*/ 478 w 846"/>
                <a:gd name="T33" fmla="*/ 57 h 1580"/>
                <a:gd name="T34" fmla="*/ 478 w 846"/>
                <a:gd name="T35" fmla="*/ 282 h 1580"/>
                <a:gd name="T36" fmla="*/ 591 w 846"/>
                <a:gd name="T37" fmla="*/ 0 h 1580"/>
                <a:gd name="T38" fmla="*/ 732 w 846"/>
                <a:gd name="T39" fmla="*/ 0 h 1580"/>
                <a:gd name="T40" fmla="*/ 845 w 846"/>
                <a:gd name="T41" fmla="*/ 110 h 1580"/>
                <a:gd name="T42" fmla="*/ 845 w 846"/>
                <a:gd name="T43" fmla="*/ 764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845" y="764"/>
                  </a:moveTo>
                  <a:cubicBezTo>
                    <a:pt x="845" y="826"/>
                    <a:pt x="794" y="874"/>
                    <a:pt x="732" y="874"/>
                  </a:cubicBezTo>
                  <a:lnTo>
                    <a:pt x="704" y="874"/>
                  </a:lnTo>
                  <a:lnTo>
                    <a:pt x="704" y="1466"/>
                  </a:lnTo>
                  <a:cubicBezTo>
                    <a:pt x="704" y="1528"/>
                    <a:pt x="653" y="1579"/>
                    <a:pt x="591" y="1579"/>
                  </a:cubicBezTo>
                  <a:lnTo>
                    <a:pt x="254" y="1579"/>
                  </a:lnTo>
                  <a:cubicBezTo>
                    <a:pt x="192" y="1579"/>
                    <a:pt x="141" y="1528"/>
                    <a:pt x="141" y="1466"/>
                  </a:cubicBezTo>
                  <a:lnTo>
                    <a:pt x="141" y="874"/>
                  </a:lnTo>
                  <a:lnTo>
                    <a:pt x="113" y="874"/>
                  </a:lnTo>
                  <a:cubicBezTo>
                    <a:pt x="50" y="874"/>
                    <a:pt x="0" y="823"/>
                    <a:pt x="0" y="764"/>
                  </a:cubicBezTo>
                  <a:lnTo>
                    <a:pt x="0" y="110"/>
                  </a:lnTo>
                  <a:cubicBezTo>
                    <a:pt x="0" y="48"/>
                    <a:pt x="50" y="0"/>
                    <a:pt x="113" y="0"/>
                  </a:cubicBezTo>
                  <a:lnTo>
                    <a:pt x="254" y="0"/>
                  </a:lnTo>
                  <a:lnTo>
                    <a:pt x="366" y="282"/>
                  </a:lnTo>
                  <a:lnTo>
                    <a:pt x="366" y="57"/>
                  </a:lnTo>
                  <a:cubicBezTo>
                    <a:pt x="366" y="26"/>
                    <a:pt x="392" y="0"/>
                    <a:pt x="423" y="0"/>
                  </a:cubicBezTo>
                  <a:cubicBezTo>
                    <a:pt x="453" y="0"/>
                    <a:pt x="478" y="26"/>
                    <a:pt x="478" y="57"/>
                  </a:cubicBezTo>
                  <a:lnTo>
                    <a:pt x="478" y="282"/>
                  </a:lnTo>
                  <a:lnTo>
                    <a:pt x="591" y="0"/>
                  </a:lnTo>
                  <a:lnTo>
                    <a:pt x="732" y="0"/>
                  </a:lnTo>
                  <a:cubicBezTo>
                    <a:pt x="794" y="0"/>
                    <a:pt x="845" y="51"/>
                    <a:pt x="845" y="110"/>
                  </a:cubicBezTo>
                  <a:lnTo>
                    <a:pt x="845" y="764"/>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7" name="テキスト ボックス 46">
            <a:extLst>
              <a:ext uri="{FF2B5EF4-FFF2-40B4-BE49-F238E27FC236}">
                <a16:creationId xmlns:a16="http://schemas.microsoft.com/office/drawing/2014/main" id="{14CCCED6-0E5C-194F-902C-778C904177ED}"/>
              </a:ext>
            </a:extLst>
          </p:cNvPr>
          <p:cNvSpPr txBox="1"/>
          <p:nvPr/>
        </p:nvSpPr>
        <p:spPr>
          <a:xfrm>
            <a:off x="623013" y="3461456"/>
            <a:ext cx="588623" cy="415498"/>
          </a:xfrm>
          <a:prstGeom prst="rect">
            <a:avLst/>
          </a:prstGeom>
          <a:noFill/>
        </p:spPr>
        <p:txBody>
          <a:bodyPr wrap="none" rtlCol="0">
            <a:spAutoFit/>
          </a:bodyPr>
          <a:lstStyle/>
          <a:p>
            <a:pPr algn="ctr"/>
            <a:r>
              <a:rPr kumimoji="1" lang="ja-JP" altLang="en-US" sz="1050" dirty="0"/>
              <a:t>ヤフー</a:t>
            </a:r>
            <a:endParaRPr kumimoji="1" lang="en-US" altLang="ja-JP" sz="1050" dirty="0"/>
          </a:p>
          <a:p>
            <a:pPr algn="ctr"/>
            <a:r>
              <a:rPr lang="ja-JP" altLang="en-US" sz="1050" dirty="0"/>
              <a:t>営業</a:t>
            </a:r>
            <a:endParaRPr kumimoji="1" lang="ja-JP" altLang="en-US" sz="1050" dirty="0"/>
          </a:p>
        </p:txBody>
      </p:sp>
      <p:sp>
        <p:nvSpPr>
          <p:cNvPr id="48" name="テキスト ボックス 47">
            <a:extLst>
              <a:ext uri="{FF2B5EF4-FFF2-40B4-BE49-F238E27FC236}">
                <a16:creationId xmlns:a16="http://schemas.microsoft.com/office/drawing/2014/main" id="{33608CFF-0465-FF44-A689-1514630F59F2}"/>
              </a:ext>
            </a:extLst>
          </p:cNvPr>
          <p:cNvSpPr txBox="1"/>
          <p:nvPr/>
        </p:nvSpPr>
        <p:spPr>
          <a:xfrm>
            <a:off x="630743" y="3948650"/>
            <a:ext cx="588623" cy="415498"/>
          </a:xfrm>
          <a:prstGeom prst="rect">
            <a:avLst/>
          </a:prstGeom>
          <a:noFill/>
        </p:spPr>
        <p:txBody>
          <a:bodyPr wrap="none" rtlCol="0">
            <a:spAutoFit/>
          </a:bodyPr>
          <a:lstStyle/>
          <a:p>
            <a:pPr algn="ctr"/>
            <a:r>
              <a:rPr kumimoji="1" lang="ja-JP" altLang="en-US" sz="1050" dirty="0"/>
              <a:t>ヤフー</a:t>
            </a:r>
            <a:endParaRPr kumimoji="1" lang="en-US" altLang="ja-JP" sz="1050" dirty="0"/>
          </a:p>
          <a:p>
            <a:pPr algn="ctr"/>
            <a:r>
              <a:rPr kumimoji="1" lang="ja-JP" altLang="en-US" sz="1050" dirty="0"/>
              <a:t>制作</a:t>
            </a:r>
          </a:p>
        </p:txBody>
      </p:sp>
      <p:sp>
        <p:nvSpPr>
          <p:cNvPr id="49" name="Freeform 10">
            <a:extLst>
              <a:ext uri="{FF2B5EF4-FFF2-40B4-BE49-F238E27FC236}">
                <a16:creationId xmlns:a16="http://schemas.microsoft.com/office/drawing/2014/main" id="{E9A40ACF-CCA3-9948-BAC2-9C1398A0277C}"/>
              </a:ext>
            </a:extLst>
          </p:cNvPr>
          <p:cNvSpPr>
            <a:spLocks noChangeArrowheads="1"/>
          </p:cNvSpPr>
          <p:nvPr/>
        </p:nvSpPr>
        <p:spPr bwMode="auto">
          <a:xfrm>
            <a:off x="2946938" y="302847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0" name="Freeform 10">
            <a:extLst>
              <a:ext uri="{FF2B5EF4-FFF2-40B4-BE49-F238E27FC236}">
                <a16:creationId xmlns:a16="http://schemas.microsoft.com/office/drawing/2014/main" id="{6616D574-CA67-BB40-98EA-A72D670DDD3E}"/>
              </a:ext>
            </a:extLst>
          </p:cNvPr>
          <p:cNvSpPr>
            <a:spLocks noChangeArrowheads="1"/>
          </p:cNvSpPr>
          <p:nvPr/>
        </p:nvSpPr>
        <p:spPr bwMode="auto">
          <a:xfrm>
            <a:off x="4367808" y="302847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3" name="Freeform 10">
            <a:extLst>
              <a:ext uri="{FF2B5EF4-FFF2-40B4-BE49-F238E27FC236}">
                <a16:creationId xmlns:a16="http://schemas.microsoft.com/office/drawing/2014/main" id="{762B7B1C-DE9B-3344-883D-CD240C81F027}"/>
              </a:ext>
            </a:extLst>
          </p:cNvPr>
          <p:cNvSpPr>
            <a:spLocks noChangeArrowheads="1"/>
          </p:cNvSpPr>
          <p:nvPr/>
        </p:nvSpPr>
        <p:spPr bwMode="auto">
          <a:xfrm>
            <a:off x="5917878" y="350433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5" name="Freeform 10">
            <a:extLst>
              <a:ext uri="{FF2B5EF4-FFF2-40B4-BE49-F238E27FC236}">
                <a16:creationId xmlns:a16="http://schemas.microsoft.com/office/drawing/2014/main" id="{749B3E43-EC5E-1646-BA06-8C55C674F367}"/>
              </a:ext>
            </a:extLst>
          </p:cNvPr>
          <p:cNvSpPr>
            <a:spLocks noChangeArrowheads="1"/>
          </p:cNvSpPr>
          <p:nvPr/>
        </p:nvSpPr>
        <p:spPr bwMode="auto">
          <a:xfrm>
            <a:off x="10159975" y="300022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64" name="テキスト ボックス 63">
            <a:extLst>
              <a:ext uri="{FF2B5EF4-FFF2-40B4-BE49-F238E27FC236}">
                <a16:creationId xmlns:a16="http://schemas.microsoft.com/office/drawing/2014/main" id="{D1EC0575-0CB0-D749-BA9D-0755273CB38F}"/>
              </a:ext>
            </a:extLst>
          </p:cNvPr>
          <p:cNvSpPr txBox="1"/>
          <p:nvPr/>
        </p:nvSpPr>
        <p:spPr>
          <a:xfrm>
            <a:off x="3642508" y="1391454"/>
            <a:ext cx="1680870" cy="845231"/>
          </a:xfrm>
          <a:prstGeom prst="rect">
            <a:avLst/>
          </a:prstGeom>
          <a:noFill/>
        </p:spPr>
        <p:txBody>
          <a:bodyPr wrap="square" rtlCol="0">
            <a:spAutoFit/>
          </a:bodyPr>
          <a:lstStyle/>
          <a:p>
            <a:pPr lvl="0" algn="ctr" defTabSz="444500">
              <a:lnSpc>
                <a:spcPct val="90000"/>
              </a:lnSpc>
              <a:spcBef>
                <a:spcPct val="0"/>
              </a:spcBef>
              <a:spcAft>
                <a:spcPct val="35000"/>
              </a:spcAft>
            </a:pPr>
            <a:r>
              <a:rPr lang="ja-JP" altLang="en-US" sz="1300" b="1">
                <a:solidFill>
                  <a:schemeClr val="bg1"/>
                </a:solidFill>
              </a:rPr>
              <a:t>・誘導広告の予約</a:t>
            </a:r>
            <a:endParaRPr lang="en-US" altLang="ja-JP" sz="1300" b="1" dirty="0">
              <a:solidFill>
                <a:schemeClr val="bg1"/>
              </a:solidFill>
            </a:endParaRPr>
          </a:p>
          <a:p>
            <a:pPr lvl="0" algn="ctr" defTabSz="444500">
              <a:lnSpc>
                <a:spcPct val="90000"/>
              </a:lnSpc>
              <a:spcBef>
                <a:spcPct val="0"/>
              </a:spcBef>
              <a:spcAft>
                <a:spcPct val="35000"/>
              </a:spcAft>
            </a:pPr>
            <a:r>
              <a:rPr lang="ja-JP" altLang="en-US" sz="1300" b="1">
                <a:solidFill>
                  <a:schemeClr val="bg1"/>
                </a:solidFill>
              </a:rPr>
              <a:t>・制作費の申し込み</a:t>
            </a:r>
            <a:endParaRPr lang="en-US" altLang="ja-JP" sz="1300" b="1" dirty="0">
              <a:solidFill>
                <a:schemeClr val="bg1"/>
              </a:solidFill>
            </a:endParaRPr>
          </a:p>
          <a:p>
            <a:pPr lvl="0" algn="ctr" defTabSz="444500">
              <a:lnSpc>
                <a:spcPct val="90000"/>
              </a:lnSpc>
              <a:spcBef>
                <a:spcPct val="0"/>
              </a:spcBef>
              <a:spcAft>
                <a:spcPct val="35000"/>
              </a:spcAft>
            </a:pPr>
            <a:r>
              <a:rPr lang="ja-JP" altLang="en-US" sz="900" b="1">
                <a:solidFill>
                  <a:schemeClr val="bg1"/>
                </a:solidFill>
              </a:rPr>
              <a:t>（制作費無料の場合も</a:t>
            </a:r>
            <a:br>
              <a:rPr lang="en-US" altLang="ja-JP" sz="900" b="1" dirty="0">
                <a:solidFill>
                  <a:schemeClr val="bg1"/>
                </a:solidFill>
              </a:rPr>
            </a:br>
            <a:r>
              <a:rPr lang="ja-JP" altLang="en-US" sz="900" b="1">
                <a:solidFill>
                  <a:schemeClr val="bg1"/>
                </a:solidFill>
              </a:rPr>
              <a:t>　申し込みが必要）</a:t>
            </a:r>
          </a:p>
        </p:txBody>
      </p:sp>
      <p:sp>
        <p:nvSpPr>
          <p:cNvPr id="65" name="テキスト ボックス 64">
            <a:extLst>
              <a:ext uri="{FF2B5EF4-FFF2-40B4-BE49-F238E27FC236}">
                <a16:creationId xmlns:a16="http://schemas.microsoft.com/office/drawing/2014/main" id="{4A2019B3-3A2B-434F-9144-126607C2B102}"/>
              </a:ext>
            </a:extLst>
          </p:cNvPr>
          <p:cNvSpPr txBox="1"/>
          <p:nvPr/>
        </p:nvSpPr>
        <p:spPr>
          <a:xfrm>
            <a:off x="5437512" y="1476423"/>
            <a:ext cx="1384652" cy="830997"/>
          </a:xfrm>
          <a:prstGeom prst="rect">
            <a:avLst/>
          </a:prstGeom>
          <a:noFill/>
        </p:spPr>
        <p:txBody>
          <a:bodyPr wrap="square" rtlCol="0">
            <a:spAutoFit/>
          </a:bodyPr>
          <a:lstStyle/>
          <a:p>
            <a:pPr lvl="0"/>
            <a:r>
              <a:rPr lang="ja-JP" altLang="en-US" sz="1200" b="1">
                <a:solidFill>
                  <a:schemeClr val="bg1"/>
                </a:solidFill>
              </a:rPr>
              <a:t>インタラクションのラフ案の入稿前審査</a:t>
            </a:r>
            <a:r>
              <a:rPr lang="en-US" altLang="ja-JP" sz="1200" b="1" dirty="0">
                <a:solidFill>
                  <a:schemeClr val="bg1"/>
                </a:solidFill>
              </a:rPr>
              <a:t>/</a:t>
            </a:r>
            <a:r>
              <a:rPr lang="ja-JP" altLang="en-US" sz="1200" b="1">
                <a:solidFill>
                  <a:schemeClr val="bg1"/>
                </a:solidFill>
              </a:rPr>
              <a:t>アカウント連携</a:t>
            </a:r>
            <a:endParaRPr lang="en-US" altLang="ja-JP" sz="1200" b="1" dirty="0">
              <a:solidFill>
                <a:schemeClr val="bg1"/>
              </a:solidFill>
            </a:endParaRPr>
          </a:p>
        </p:txBody>
      </p:sp>
      <p:sp>
        <p:nvSpPr>
          <p:cNvPr id="66" name="テキスト ボックス 65">
            <a:extLst>
              <a:ext uri="{FF2B5EF4-FFF2-40B4-BE49-F238E27FC236}">
                <a16:creationId xmlns:a16="http://schemas.microsoft.com/office/drawing/2014/main" id="{5BA31DB6-6CFD-A14F-A5AF-A338B4B822B8}"/>
              </a:ext>
            </a:extLst>
          </p:cNvPr>
          <p:cNvSpPr txBox="1"/>
          <p:nvPr/>
        </p:nvSpPr>
        <p:spPr>
          <a:xfrm>
            <a:off x="6816080" y="1452942"/>
            <a:ext cx="1351652" cy="892552"/>
          </a:xfrm>
          <a:prstGeom prst="rect">
            <a:avLst/>
          </a:prstGeom>
          <a:noFill/>
        </p:spPr>
        <p:txBody>
          <a:bodyPr wrap="none" rtlCol="0">
            <a:spAutoFit/>
          </a:bodyPr>
          <a:lstStyle/>
          <a:p>
            <a:pPr lvl="0"/>
            <a:r>
              <a:rPr kumimoji="0" lang="ja-JP" altLang="en-US" sz="1300" b="1">
                <a:solidFill>
                  <a:srgbClr val="FFFFFF"/>
                </a:solidFill>
              </a:rPr>
              <a:t>・インタラク</a:t>
            </a:r>
            <a:endParaRPr kumimoji="0" lang="en-US" altLang="ja-JP" sz="1300" b="1" dirty="0">
              <a:solidFill>
                <a:srgbClr val="FFFFFF"/>
              </a:solidFill>
            </a:endParaRPr>
          </a:p>
          <a:p>
            <a:pPr lvl="0"/>
            <a:r>
              <a:rPr kumimoji="0" lang="ja-JP" altLang="en-US" sz="1300" b="1">
                <a:solidFill>
                  <a:srgbClr val="FFFFFF"/>
                </a:solidFill>
              </a:rPr>
              <a:t>　ション案確定</a:t>
            </a:r>
            <a:endParaRPr kumimoji="0" lang="en-US" altLang="ja-JP" sz="1300" b="1" dirty="0">
              <a:solidFill>
                <a:srgbClr val="FFFFFF"/>
              </a:solidFill>
            </a:endParaRPr>
          </a:p>
          <a:p>
            <a:pPr lvl="0"/>
            <a:r>
              <a:rPr kumimoji="0" lang="ja-JP" altLang="en-US" sz="1300" b="1">
                <a:solidFill>
                  <a:srgbClr val="FFFFFF"/>
                </a:solidFill>
              </a:rPr>
              <a:t>・インタラク</a:t>
            </a:r>
            <a:endParaRPr kumimoji="0" lang="en-US" altLang="ja-JP" sz="1300" b="1" dirty="0">
              <a:solidFill>
                <a:srgbClr val="FFFFFF"/>
              </a:solidFill>
            </a:endParaRPr>
          </a:p>
          <a:p>
            <a:pPr lvl="0"/>
            <a:r>
              <a:rPr kumimoji="0" lang="ja-JP" altLang="en-US" sz="1300" b="1">
                <a:solidFill>
                  <a:srgbClr val="FFFFFF"/>
                </a:solidFill>
              </a:rPr>
              <a:t>　ション確定</a:t>
            </a:r>
            <a:endParaRPr lang="ja-JP" altLang="en-US" sz="1300" dirty="0"/>
          </a:p>
        </p:txBody>
      </p:sp>
      <p:sp>
        <p:nvSpPr>
          <p:cNvPr id="67" name="テキスト ボックス 66">
            <a:extLst>
              <a:ext uri="{FF2B5EF4-FFF2-40B4-BE49-F238E27FC236}">
                <a16:creationId xmlns:a16="http://schemas.microsoft.com/office/drawing/2014/main" id="{F412B787-2B08-7D49-AABB-7A403C87174E}"/>
              </a:ext>
            </a:extLst>
          </p:cNvPr>
          <p:cNvSpPr txBox="1"/>
          <p:nvPr/>
        </p:nvSpPr>
        <p:spPr>
          <a:xfrm>
            <a:off x="8184232" y="1640413"/>
            <a:ext cx="1351652" cy="492443"/>
          </a:xfrm>
          <a:prstGeom prst="rect">
            <a:avLst/>
          </a:prstGeom>
          <a:noFill/>
        </p:spPr>
        <p:txBody>
          <a:bodyPr wrap="none" rtlCol="0">
            <a:spAutoFit/>
          </a:bodyPr>
          <a:lstStyle/>
          <a:p>
            <a:pPr lvl="0"/>
            <a:r>
              <a:rPr kumimoji="0" lang="ja-JP" altLang="en-US" sz="1300" b="1">
                <a:solidFill>
                  <a:srgbClr val="FFFFFF"/>
                </a:solidFill>
              </a:rPr>
              <a:t>・テストアップ</a:t>
            </a:r>
            <a:endParaRPr kumimoji="0" lang="en-US" altLang="ja-JP" sz="1300" b="1" dirty="0">
              <a:solidFill>
                <a:srgbClr val="FFFFFF"/>
              </a:solidFill>
            </a:endParaRPr>
          </a:p>
          <a:p>
            <a:pPr lvl="0"/>
            <a:r>
              <a:rPr kumimoji="0" lang="ja-JP" altLang="en-US" sz="1300" b="1">
                <a:solidFill>
                  <a:srgbClr val="FFFFFF"/>
                </a:solidFill>
              </a:rPr>
              <a:t>・公開準備</a:t>
            </a:r>
            <a:endParaRPr lang="ja-JP" altLang="en-US" sz="1300" dirty="0"/>
          </a:p>
        </p:txBody>
      </p:sp>
      <p:sp>
        <p:nvSpPr>
          <p:cNvPr id="68" name="テキスト ボックス 67">
            <a:extLst>
              <a:ext uri="{FF2B5EF4-FFF2-40B4-BE49-F238E27FC236}">
                <a16:creationId xmlns:a16="http://schemas.microsoft.com/office/drawing/2014/main" id="{4A255B0D-7C3E-194A-8AA5-5DAD23441BB3}"/>
              </a:ext>
            </a:extLst>
          </p:cNvPr>
          <p:cNvSpPr txBox="1"/>
          <p:nvPr/>
        </p:nvSpPr>
        <p:spPr>
          <a:xfrm>
            <a:off x="9605079" y="1482596"/>
            <a:ext cx="1351652" cy="692497"/>
          </a:xfrm>
          <a:prstGeom prst="rect">
            <a:avLst/>
          </a:prstGeom>
          <a:noFill/>
        </p:spPr>
        <p:txBody>
          <a:bodyPr wrap="none" rtlCol="0">
            <a:spAutoFit/>
          </a:bodyPr>
          <a:lstStyle/>
          <a:p>
            <a:pPr lvl="0" algn="ctr"/>
            <a:r>
              <a:rPr lang="ja-JP" altLang="en-US" sz="1300" b="1">
                <a:solidFill>
                  <a:schemeClr val="bg1"/>
                </a:solidFill>
              </a:rPr>
              <a:t>広告管理ツール</a:t>
            </a:r>
            <a:endParaRPr lang="en-US" altLang="ja-JP" sz="1300" b="1" dirty="0">
              <a:solidFill>
                <a:schemeClr val="bg1"/>
              </a:solidFill>
            </a:endParaRPr>
          </a:p>
          <a:p>
            <a:pPr lvl="0" algn="ctr"/>
            <a:r>
              <a:rPr lang="ja-JP" altLang="en-US" sz="1300" b="1">
                <a:solidFill>
                  <a:schemeClr val="bg1"/>
                </a:solidFill>
              </a:rPr>
              <a:t>から</a:t>
            </a:r>
            <a:endParaRPr lang="en-US" altLang="ja-JP" sz="1300" b="1" dirty="0">
              <a:solidFill>
                <a:schemeClr val="bg1"/>
              </a:solidFill>
            </a:endParaRPr>
          </a:p>
          <a:p>
            <a:pPr lvl="0" algn="ctr"/>
            <a:r>
              <a:rPr lang="ja-JP" altLang="en-US" sz="1300" b="1">
                <a:solidFill>
                  <a:schemeClr val="bg1"/>
                </a:solidFill>
              </a:rPr>
              <a:t>誘導広告の入稿</a:t>
            </a:r>
            <a:endParaRPr lang="ja-JP" altLang="en-US" sz="1300" b="1" dirty="0">
              <a:solidFill>
                <a:schemeClr val="bg1"/>
              </a:solidFill>
            </a:endParaRPr>
          </a:p>
        </p:txBody>
      </p:sp>
      <p:grpSp>
        <p:nvGrpSpPr>
          <p:cNvPr id="78" name="Group 43">
            <a:extLst>
              <a:ext uri="{FF2B5EF4-FFF2-40B4-BE49-F238E27FC236}">
                <a16:creationId xmlns:a16="http://schemas.microsoft.com/office/drawing/2014/main" id="{B58BCF65-BC88-E748-8BE5-1E6E09ABE061}"/>
              </a:ext>
            </a:extLst>
          </p:cNvPr>
          <p:cNvGrpSpPr>
            <a:grpSpLocks/>
          </p:cNvGrpSpPr>
          <p:nvPr/>
        </p:nvGrpSpPr>
        <p:grpSpPr bwMode="auto">
          <a:xfrm>
            <a:off x="7834975" y="2324079"/>
            <a:ext cx="292193" cy="265630"/>
            <a:chOff x="2277" y="3229"/>
            <a:chExt cx="434" cy="434"/>
          </a:xfrm>
          <a:solidFill>
            <a:schemeClr val="bg1">
              <a:lumMod val="95000"/>
            </a:schemeClr>
          </a:solidFill>
        </p:grpSpPr>
        <p:sp>
          <p:nvSpPr>
            <p:cNvPr id="79" name="Freeform 44">
              <a:extLst>
                <a:ext uri="{FF2B5EF4-FFF2-40B4-BE49-F238E27FC236}">
                  <a16:creationId xmlns:a16="http://schemas.microsoft.com/office/drawing/2014/main" id="{9504CBB4-D798-4B47-967C-50028DA79D04}"/>
                </a:ext>
              </a:extLst>
            </p:cNvPr>
            <p:cNvSpPr>
              <a:spLocks noChangeArrowheads="1"/>
            </p:cNvSpPr>
            <p:nvPr/>
          </p:nvSpPr>
          <p:spPr bwMode="auto">
            <a:xfrm>
              <a:off x="2487" y="3229"/>
              <a:ext cx="168" cy="293"/>
            </a:xfrm>
            <a:custGeom>
              <a:avLst/>
              <a:gdLst>
                <a:gd name="T0" fmla="*/ 61 w 745"/>
                <a:gd name="T1" fmla="*/ 471 h 1298"/>
                <a:gd name="T2" fmla="*/ 140 w 745"/>
                <a:gd name="T3" fmla="*/ 471 h 1298"/>
                <a:gd name="T4" fmla="*/ 287 w 745"/>
                <a:gd name="T5" fmla="*/ 324 h 1298"/>
                <a:gd name="T6" fmla="*/ 287 w 745"/>
                <a:gd name="T7" fmla="*/ 1240 h 1298"/>
                <a:gd name="T8" fmla="*/ 343 w 745"/>
                <a:gd name="T9" fmla="*/ 1297 h 1298"/>
                <a:gd name="T10" fmla="*/ 400 w 745"/>
                <a:gd name="T11" fmla="*/ 1297 h 1298"/>
                <a:gd name="T12" fmla="*/ 456 w 745"/>
                <a:gd name="T13" fmla="*/ 1240 h 1298"/>
                <a:gd name="T14" fmla="*/ 456 w 745"/>
                <a:gd name="T15" fmla="*/ 324 h 1298"/>
                <a:gd name="T16" fmla="*/ 603 w 745"/>
                <a:gd name="T17" fmla="*/ 471 h 1298"/>
                <a:gd name="T18" fmla="*/ 682 w 745"/>
                <a:gd name="T19" fmla="*/ 471 h 1298"/>
                <a:gd name="T20" fmla="*/ 721 w 745"/>
                <a:gd name="T21" fmla="*/ 431 h 1298"/>
                <a:gd name="T22" fmla="*/ 721 w 745"/>
                <a:gd name="T23" fmla="*/ 352 h 1298"/>
                <a:gd name="T24" fmla="*/ 372 w 745"/>
                <a:gd name="T25" fmla="*/ 0 h 1298"/>
                <a:gd name="T26" fmla="*/ 23 w 745"/>
                <a:gd name="T27" fmla="*/ 352 h 1298"/>
                <a:gd name="T28" fmla="*/ 23 w 745"/>
                <a:gd name="T29" fmla="*/ 431 h 1298"/>
                <a:gd name="T30" fmla="*/ 61 w 745"/>
                <a:gd name="T31" fmla="*/ 471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5" h="1298">
                  <a:moveTo>
                    <a:pt x="61" y="471"/>
                  </a:moveTo>
                  <a:cubicBezTo>
                    <a:pt x="84" y="494"/>
                    <a:pt x="118" y="494"/>
                    <a:pt x="140" y="471"/>
                  </a:cubicBezTo>
                  <a:lnTo>
                    <a:pt x="287" y="324"/>
                  </a:lnTo>
                  <a:lnTo>
                    <a:pt x="287" y="1240"/>
                  </a:lnTo>
                  <a:cubicBezTo>
                    <a:pt x="287" y="1271"/>
                    <a:pt x="312" y="1297"/>
                    <a:pt x="343" y="1297"/>
                  </a:cubicBezTo>
                  <a:lnTo>
                    <a:pt x="400" y="1297"/>
                  </a:lnTo>
                  <a:cubicBezTo>
                    <a:pt x="431" y="1297"/>
                    <a:pt x="456" y="1271"/>
                    <a:pt x="456" y="1240"/>
                  </a:cubicBezTo>
                  <a:lnTo>
                    <a:pt x="456" y="324"/>
                  </a:lnTo>
                  <a:lnTo>
                    <a:pt x="603" y="471"/>
                  </a:lnTo>
                  <a:cubicBezTo>
                    <a:pt x="625" y="494"/>
                    <a:pt x="659" y="494"/>
                    <a:pt x="682" y="471"/>
                  </a:cubicBezTo>
                  <a:lnTo>
                    <a:pt x="721" y="431"/>
                  </a:lnTo>
                  <a:cubicBezTo>
                    <a:pt x="744" y="409"/>
                    <a:pt x="744" y="375"/>
                    <a:pt x="721" y="352"/>
                  </a:cubicBezTo>
                  <a:lnTo>
                    <a:pt x="372" y="0"/>
                  </a:lnTo>
                  <a:lnTo>
                    <a:pt x="23" y="352"/>
                  </a:lnTo>
                  <a:cubicBezTo>
                    <a:pt x="0" y="375"/>
                    <a:pt x="0" y="409"/>
                    <a:pt x="23" y="431"/>
                  </a:cubicBezTo>
                  <a:lnTo>
                    <a:pt x="61" y="47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80" name="Freeform 45">
              <a:extLst>
                <a:ext uri="{FF2B5EF4-FFF2-40B4-BE49-F238E27FC236}">
                  <a16:creationId xmlns:a16="http://schemas.microsoft.com/office/drawing/2014/main" id="{5C3D02C8-355C-9645-AFB7-7C9EF9686FCF}"/>
                </a:ext>
              </a:extLst>
            </p:cNvPr>
            <p:cNvSpPr>
              <a:spLocks noChangeArrowheads="1"/>
            </p:cNvSpPr>
            <p:nvPr/>
          </p:nvSpPr>
          <p:spPr bwMode="auto">
            <a:xfrm>
              <a:off x="2277" y="3319"/>
              <a:ext cx="434" cy="344"/>
            </a:xfrm>
            <a:custGeom>
              <a:avLst/>
              <a:gdLst>
                <a:gd name="T0" fmla="*/ 1804 w 1918"/>
                <a:gd name="T1" fmla="*/ 197 h 1523"/>
                <a:gd name="T2" fmla="*/ 1607 w 1918"/>
                <a:gd name="T3" fmla="*/ 197 h 1523"/>
                <a:gd name="T4" fmla="*/ 1550 w 1918"/>
                <a:gd name="T5" fmla="*/ 254 h 1523"/>
                <a:gd name="T6" fmla="*/ 1607 w 1918"/>
                <a:gd name="T7" fmla="*/ 310 h 1523"/>
                <a:gd name="T8" fmla="*/ 1804 w 1918"/>
                <a:gd name="T9" fmla="*/ 310 h 1523"/>
                <a:gd name="T10" fmla="*/ 1804 w 1918"/>
                <a:gd name="T11" fmla="*/ 1409 h 1523"/>
                <a:gd name="T12" fmla="*/ 113 w 1918"/>
                <a:gd name="T13" fmla="*/ 1409 h 1523"/>
                <a:gd name="T14" fmla="*/ 113 w 1918"/>
                <a:gd name="T15" fmla="*/ 113 h 1523"/>
                <a:gd name="T16" fmla="*/ 553 w 1918"/>
                <a:gd name="T17" fmla="*/ 113 h 1523"/>
                <a:gd name="T18" fmla="*/ 759 w 1918"/>
                <a:gd name="T19" fmla="*/ 310 h 1523"/>
                <a:gd name="T20" fmla="*/ 986 w 1918"/>
                <a:gd name="T21" fmla="*/ 310 h 1523"/>
                <a:gd name="T22" fmla="*/ 1043 w 1918"/>
                <a:gd name="T23" fmla="*/ 254 h 1523"/>
                <a:gd name="T24" fmla="*/ 986 w 1918"/>
                <a:gd name="T25" fmla="*/ 197 h 1523"/>
                <a:gd name="T26" fmla="*/ 804 w 1918"/>
                <a:gd name="T27" fmla="*/ 197 h 1523"/>
                <a:gd name="T28" fmla="*/ 632 w 1918"/>
                <a:gd name="T29" fmla="*/ 31 h 1523"/>
                <a:gd name="T30" fmla="*/ 553 w 1918"/>
                <a:gd name="T31" fmla="*/ 0 h 1523"/>
                <a:gd name="T32" fmla="*/ 113 w 1918"/>
                <a:gd name="T33" fmla="*/ 0 h 1523"/>
                <a:gd name="T34" fmla="*/ 0 w 1918"/>
                <a:gd name="T35" fmla="*/ 113 h 1523"/>
                <a:gd name="T36" fmla="*/ 0 w 1918"/>
                <a:gd name="T37" fmla="*/ 1409 h 1523"/>
                <a:gd name="T38" fmla="*/ 113 w 1918"/>
                <a:gd name="T39" fmla="*/ 1522 h 1523"/>
                <a:gd name="T40" fmla="*/ 1804 w 1918"/>
                <a:gd name="T41" fmla="*/ 1522 h 1523"/>
                <a:gd name="T42" fmla="*/ 1917 w 1918"/>
                <a:gd name="T43" fmla="*/ 1409 h 1523"/>
                <a:gd name="T44" fmla="*/ 1917 w 1918"/>
                <a:gd name="T45" fmla="*/ 310 h 1523"/>
                <a:gd name="T46" fmla="*/ 1804 w 1918"/>
                <a:gd name="T47" fmla="*/ 197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8" h="1523">
                  <a:moveTo>
                    <a:pt x="1804" y="197"/>
                  </a:moveTo>
                  <a:lnTo>
                    <a:pt x="1607" y="197"/>
                  </a:lnTo>
                  <a:cubicBezTo>
                    <a:pt x="1576" y="197"/>
                    <a:pt x="1550" y="223"/>
                    <a:pt x="1550" y="254"/>
                  </a:cubicBezTo>
                  <a:cubicBezTo>
                    <a:pt x="1550" y="285"/>
                    <a:pt x="1576" y="310"/>
                    <a:pt x="1607" y="310"/>
                  </a:cubicBezTo>
                  <a:lnTo>
                    <a:pt x="1804" y="310"/>
                  </a:lnTo>
                  <a:lnTo>
                    <a:pt x="1804" y="1409"/>
                  </a:lnTo>
                  <a:lnTo>
                    <a:pt x="113" y="1409"/>
                  </a:lnTo>
                  <a:lnTo>
                    <a:pt x="113" y="113"/>
                  </a:lnTo>
                  <a:lnTo>
                    <a:pt x="553" y="113"/>
                  </a:lnTo>
                  <a:lnTo>
                    <a:pt x="759" y="310"/>
                  </a:lnTo>
                  <a:lnTo>
                    <a:pt x="986" y="310"/>
                  </a:lnTo>
                  <a:cubicBezTo>
                    <a:pt x="1017" y="310"/>
                    <a:pt x="1043" y="285"/>
                    <a:pt x="1043" y="254"/>
                  </a:cubicBezTo>
                  <a:cubicBezTo>
                    <a:pt x="1043" y="223"/>
                    <a:pt x="1017" y="197"/>
                    <a:pt x="986" y="197"/>
                  </a:cubicBezTo>
                  <a:lnTo>
                    <a:pt x="804" y="197"/>
                  </a:lnTo>
                  <a:lnTo>
                    <a:pt x="632" y="31"/>
                  </a:lnTo>
                  <a:cubicBezTo>
                    <a:pt x="612" y="11"/>
                    <a:pt x="584" y="0"/>
                    <a:pt x="553" y="0"/>
                  </a:cubicBezTo>
                  <a:lnTo>
                    <a:pt x="113" y="0"/>
                  </a:lnTo>
                  <a:cubicBezTo>
                    <a:pt x="51" y="0"/>
                    <a:pt x="0" y="51"/>
                    <a:pt x="0" y="113"/>
                  </a:cubicBezTo>
                  <a:lnTo>
                    <a:pt x="0" y="1409"/>
                  </a:lnTo>
                  <a:cubicBezTo>
                    <a:pt x="0" y="1471"/>
                    <a:pt x="51" y="1522"/>
                    <a:pt x="113" y="1522"/>
                  </a:cubicBezTo>
                  <a:lnTo>
                    <a:pt x="1804" y="1522"/>
                  </a:lnTo>
                  <a:cubicBezTo>
                    <a:pt x="1866" y="1522"/>
                    <a:pt x="1917" y="1471"/>
                    <a:pt x="1917" y="1409"/>
                  </a:cubicBezTo>
                  <a:lnTo>
                    <a:pt x="1917" y="310"/>
                  </a:lnTo>
                  <a:cubicBezTo>
                    <a:pt x="1917" y="248"/>
                    <a:pt x="1866" y="197"/>
                    <a:pt x="1804" y="19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grpSp>
      <p:sp>
        <p:nvSpPr>
          <p:cNvPr id="81" name="テキスト ボックス 80">
            <a:extLst>
              <a:ext uri="{FF2B5EF4-FFF2-40B4-BE49-F238E27FC236}">
                <a16:creationId xmlns:a16="http://schemas.microsoft.com/office/drawing/2014/main" id="{B9E4046C-1E66-A246-9307-E01FCF8F12B8}"/>
              </a:ext>
            </a:extLst>
          </p:cNvPr>
          <p:cNvSpPr txBox="1"/>
          <p:nvPr/>
        </p:nvSpPr>
        <p:spPr>
          <a:xfrm>
            <a:off x="1362971" y="1554043"/>
            <a:ext cx="891449" cy="492443"/>
          </a:xfrm>
          <a:prstGeom prst="rect">
            <a:avLst/>
          </a:prstGeom>
          <a:noFill/>
        </p:spPr>
        <p:txBody>
          <a:bodyPr wrap="square" rtlCol="0">
            <a:spAutoFit/>
          </a:bodyPr>
          <a:lstStyle/>
          <a:p>
            <a:pPr algn="ctr"/>
            <a:r>
              <a:rPr lang="ja-JP" altLang="en-US" sz="1300" b="1">
                <a:solidFill>
                  <a:schemeClr val="bg1"/>
                </a:solidFill>
              </a:rPr>
              <a:t>事前提案</a:t>
            </a:r>
            <a:br>
              <a:rPr lang="en-US" altLang="ja-JP" sz="1300" b="1" dirty="0">
                <a:solidFill>
                  <a:schemeClr val="bg1"/>
                </a:solidFill>
              </a:rPr>
            </a:br>
            <a:r>
              <a:rPr lang="ja-JP" altLang="en-US" sz="1300" b="1">
                <a:solidFill>
                  <a:schemeClr val="bg1"/>
                </a:solidFill>
              </a:rPr>
              <a:t>可否</a:t>
            </a:r>
            <a:endParaRPr lang="en-US" altLang="ja-JP" sz="1300" b="1" dirty="0">
              <a:solidFill>
                <a:schemeClr val="bg1"/>
              </a:solidFill>
            </a:endParaRPr>
          </a:p>
        </p:txBody>
      </p:sp>
      <p:grpSp>
        <p:nvGrpSpPr>
          <p:cNvPr id="82" name="Group 1">
            <a:extLst>
              <a:ext uri="{FF2B5EF4-FFF2-40B4-BE49-F238E27FC236}">
                <a16:creationId xmlns:a16="http://schemas.microsoft.com/office/drawing/2014/main" id="{07D2140C-8EAB-0F43-ABE0-82FE7A7CB49A}"/>
              </a:ext>
            </a:extLst>
          </p:cNvPr>
          <p:cNvGrpSpPr>
            <a:grpSpLocks/>
          </p:cNvGrpSpPr>
          <p:nvPr/>
        </p:nvGrpSpPr>
        <p:grpSpPr bwMode="auto">
          <a:xfrm>
            <a:off x="6349485" y="2363059"/>
            <a:ext cx="359182" cy="219481"/>
            <a:chOff x="664" y="504"/>
            <a:chExt cx="485" cy="326"/>
          </a:xfrm>
          <a:solidFill>
            <a:schemeClr val="bg1">
              <a:lumMod val="95000"/>
            </a:schemeClr>
          </a:solidFill>
        </p:grpSpPr>
        <p:sp>
          <p:nvSpPr>
            <p:cNvPr id="83" name="Freeform 2">
              <a:extLst>
                <a:ext uri="{FF2B5EF4-FFF2-40B4-BE49-F238E27FC236}">
                  <a16:creationId xmlns:a16="http://schemas.microsoft.com/office/drawing/2014/main" id="{D0EFF5D9-5C1E-0947-B2C2-825443E0FFC8}"/>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4" name="Freeform 3">
              <a:extLst>
                <a:ext uri="{FF2B5EF4-FFF2-40B4-BE49-F238E27FC236}">
                  <a16:creationId xmlns:a16="http://schemas.microsoft.com/office/drawing/2014/main" id="{68274F9A-92C5-1440-BEBC-642BFA40189A}"/>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5" name="Freeform 4">
              <a:extLst>
                <a:ext uri="{FF2B5EF4-FFF2-40B4-BE49-F238E27FC236}">
                  <a16:creationId xmlns:a16="http://schemas.microsoft.com/office/drawing/2014/main" id="{55D44D05-46EB-6F41-A767-F00D70B7720F}"/>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6" name="Freeform 5">
              <a:extLst>
                <a:ext uri="{FF2B5EF4-FFF2-40B4-BE49-F238E27FC236}">
                  <a16:creationId xmlns:a16="http://schemas.microsoft.com/office/drawing/2014/main" id="{67FE3151-2B9D-DA47-833B-46076C343025}"/>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87" name="Freeform 41">
            <a:extLst>
              <a:ext uri="{FF2B5EF4-FFF2-40B4-BE49-F238E27FC236}">
                <a16:creationId xmlns:a16="http://schemas.microsoft.com/office/drawing/2014/main" id="{16CF1108-338A-EB4E-994D-B1E0FF3924AD}"/>
              </a:ext>
            </a:extLst>
          </p:cNvPr>
          <p:cNvSpPr>
            <a:spLocks noChangeArrowheads="1"/>
          </p:cNvSpPr>
          <p:nvPr/>
        </p:nvSpPr>
        <p:spPr bwMode="auto">
          <a:xfrm>
            <a:off x="4927317" y="2294604"/>
            <a:ext cx="227359" cy="292866"/>
          </a:xfrm>
          <a:custGeom>
            <a:avLst/>
            <a:gdLst>
              <a:gd name="T0" fmla="*/ 789 w 1354"/>
              <a:gd name="T1" fmla="*/ 0 h 1918"/>
              <a:gd name="T2" fmla="*/ 564 w 1354"/>
              <a:gd name="T3" fmla="*/ 0 h 1918"/>
              <a:gd name="T4" fmla="*/ 0 w 1354"/>
              <a:gd name="T5" fmla="*/ 564 h 1918"/>
              <a:gd name="T6" fmla="*/ 0 w 1354"/>
              <a:gd name="T7" fmla="*/ 1353 h 1918"/>
              <a:gd name="T8" fmla="*/ 564 w 1354"/>
              <a:gd name="T9" fmla="*/ 1917 h 1918"/>
              <a:gd name="T10" fmla="*/ 789 w 1354"/>
              <a:gd name="T11" fmla="*/ 1917 h 1918"/>
              <a:gd name="T12" fmla="*/ 1353 w 1354"/>
              <a:gd name="T13" fmla="*/ 1353 h 1918"/>
              <a:gd name="T14" fmla="*/ 1353 w 1354"/>
              <a:gd name="T15" fmla="*/ 564 h 1918"/>
              <a:gd name="T16" fmla="*/ 789 w 1354"/>
              <a:gd name="T17" fmla="*/ 0 h 1918"/>
              <a:gd name="T18" fmla="*/ 1237 w 1354"/>
              <a:gd name="T19" fmla="*/ 564 h 1918"/>
              <a:gd name="T20" fmla="*/ 1237 w 1354"/>
              <a:gd name="T21" fmla="*/ 699 h 1918"/>
              <a:gd name="T22" fmla="*/ 732 w 1354"/>
              <a:gd name="T23" fmla="*/ 699 h 1918"/>
              <a:gd name="T24" fmla="*/ 732 w 1354"/>
              <a:gd name="T25" fmla="*/ 115 h 1918"/>
              <a:gd name="T26" fmla="*/ 789 w 1354"/>
              <a:gd name="T27" fmla="*/ 115 h 1918"/>
              <a:gd name="T28" fmla="*/ 1237 w 1354"/>
              <a:gd name="T29" fmla="*/ 564 h 1918"/>
              <a:gd name="T30" fmla="*/ 564 w 1354"/>
              <a:gd name="T31" fmla="*/ 115 h 1918"/>
              <a:gd name="T32" fmla="*/ 621 w 1354"/>
              <a:gd name="T33" fmla="*/ 115 h 1918"/>
              <a:gd name="T34" fmla="*/ 621 w 1354"/>
              <a:gd name="T35" fmla="*/ 699 h 1918"/>
              <a:gd name="T36" fmla="*/ 116 w 1354"/>
              <a:gd name="T37" fmla="*/ 699 h 1918"/>
              <a:gd name="T38" fmla="*/ 116 w 1354"/>
              <a:gd name="T39" fmla="*/ 564 h 1918"/>
              <a:gd name="T40" fmla="*/ 564 w 1354"/>
              <a:gd name="T41" fmla="*/ 115 h 1918"/>
              <a:gd name="T42" fmla="*/ 789 w 1354"/>
              <a:gd name="T43" fmla="*/ 1802 h 1918"/>
              <a:gd name="T44" fmla="*/ 564 w 1354"/>
              <a:gd name="T45" fmla="*/ 1802 h 1918"/>
              <a:gd name="T46" fmla="*/ 116 w 1354"/>
              <a:gd name="T47" fmla="*/ 1353 h 1918"/>
              <a:gd name="T48" fmla="*/ 116 w 1354"/>
              <a:gd name="T49" fmla="*/ 812 h 1918"/>
              <a:gd name="T50" fmla="*/ 1237 w 1354"/>
              <a:gd name="T51" fmla="*/ 812 h 1918"/>
              <a:gd name="T52" fmla="*/ 1237 w 1354"/>
              <a:gd name="T53" fmla="*/ 1353 h 1918"/>
              <a:gd name="T54" fmla="*/ 789 w 1354"/>
              <a:gd name="T55" fmla="*/ 1802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54" h="1918">
                <a:moveTo>
                  <a:pt x="789" y="0"/>
                </a:moveTo>
                <a:lnTo>
                  <a:pt x="564" y="0"/>
                </a:lnTo>
                <a:cubicBezTo>
                  <a:pt x="254" y="0"/>
                  <a:pt x="0" y="254"/>
                  <a:pt x="0" y="564"/>
                </a:cubicBezTo>
                <a:lnTo>
                  <a:pt x="0" y="1353"/>
                </a:lnTo>
                <a:cubicBezTo>
                  <a:pt x="0" y="1663"/>
                  <a:pt x="254" y="1917"/>
                  <a:pt x="564" y="1917"/>
                </a:cubicBezTo>
                <a:lnTo>
                  <a:pt x="789" y="1917"/>
                </a:lnTo>
                <a:cubicBezTo>
                  <a:pt x="1099" y="1917"/>
                  <a:pt x="1353" y="1663"/>
                  <a:pt x="1353" y="1353"/>
                </a:cubicBezTo>
                <a:lnTo>
                  <a:pt x="1353" y="564"/>
                </a:lnTo>
                <a:cubicBezTo>
                  <a:pt x="1353" y="254"/>
                  <a:pt x="1099" y="0"/>
                  <a:pt x="789" y="0"/>
                </a:cubicBezTo>
                <a:close/>
                <a:moveTo>
                  <a:pt x="1237" y="564"/>
                </a:moveTo>
                <a:lnTo>
                  <a:pt x="1237" y="699"/>
                </a:lnTo>
                <a:lnTo>
                  <a:pt x="732" y="699"/>
                </a:lnTo>
                <a:lnTo>
                  <a:pt x="732" y="115"/>
                </a:lnTo>
                <a:lnTo>
                  <a:pt x="789" y="115"/>
                </a:lnTo>
                <a:cubicBezTo>
                  <a:pt x="1037" y="115"/>
                  <a:pt x="1237" y="316"/>
                  <a:pt x="1237" y="564"/>
                </a:cubicBezTo>
                <a:close/>
                <a:moveTo>
                  <a:pt x="564" y="115"/>
                </a:moveTo>
                <a:lnTo>
                  <a:pt x="621" y="115"/>
                </a:lnTo>
                <a:lnTo>
                  <a:pt x="621" y="699"/>
                </a:lnTo>
                <a:lnTo>
                  <a:pt x="116" y="699"/>
                </a:lnTo>
                <a:lnTo>
                  <a:pt x="116" y="564"/>
                </a:lnTo>
                <a:cubicBezTo>
                  <a:pt x="116" y="316"/>
                  <a:pt x="316" y="115"/>
                  <a:pt x="564" y="115"/>
                </a:cubicBezTo>
                <a:close/>
                <a:moveTo>
                  <a:pt x="789" y="1802"/>
                </a:moveTo>
                <a:lnTo>
                  <a:pt x="564" y="1802"/>
                </a:lnTo>
                <a:cubicBezTo>
                  <a:pt x="316" y="1802"/>
                  <a:pt x="116" y="1601"/>
                  <a:pt x="116" y="1353"/>
                </a:cubicBezTo>
                <a:lnTo>
                  <a:pt x="116" y="812"/>
                </a:lnTo>
                <a:lnTo>
                  <a:pt x="1237" y="812"/>
                </a:lnTo>
                <a:lnTo>
                  <a:pt x="1237" y="1353"/>
                </a:lnTo>
                <a:cubicBezTo>
                  <a:pt x="1237" y="1601"/>
                  <a:pt x="1037" y="1802"/>
                  <a:pt x="789" y="1802"/>
                </a:cubicBezTo>
                <a:close/>
              </a:path>
            </a:pathLst>
          </a:custGeom>
          <a:solidFill>
            <a:schemeClr val="bg1">
              <a:lumMod val="95000"/>
            </a:schemeClr>
          </a:solidFill>
          <a:ln w="9525" cap="flat">
            <a:noFill/>
            <a:bevel/>
            <a:headEnd/>
            <a:tailEnd/>
          </a:ln>
          <a:effectLst/>
        </p:spPr>
        <p:txBody>
          <a:bodyPr wrap="none" anchor="ctr"/>
          <a:lstStyle/>
          <a:p>
            <a:endParaRPr lang="ja-JP" altLang="en-US"/>
          </a:p>
        </p:txBody>
      </p:sp>
      <p:sp>
        <p:nvSpPr>
          <p:cNvPr id="88" name="Freeform 95">
            <a:extLst>
              <a:ext uri="{FF2B5EF4-FFF2-40B4-BE49-F238E27FC236}">
                <a16:creationId xmlns:a16="http://schemas.microsoft.com/office/drawing/2014/main" id="{4012F4D4-432A-AD4D-9D65-3D70A1E57543}"/>
              </a:ext>
            </a:extLst>
          </p:cNvPr>
          <p:cNvSpPr>
            <a:spLocks noChangeArrowheads="1"/>
          </p:cNvSpPr>
          <p:nvPr/>
        </p:nvSpPr>
        <p:spPr bwMode="auto">
          <a:xfrm>
            <a:off x="1991544" y="2283408"/>
            <a:ext cx="291335" cy="261223"/>
          </a:xfrm>
          <a:custGeom>
            <a:avLst/>
            <a:gdLst>
              <a:gd name="T0" fmla="*/ 2038 w 2101"/>
              <a:gd name="T1" fmla="*/ 1489 h 1710"/>
              <a:gd name="T2" fmla="*/ 1172 w 2101"/>
              <a:gd name="T3" fmla="*/ 90 h 1710"/>
              <a:gd name="T4" fmla="*/ 928 w 2101"/>
              <a:gd name="T5" fmla="*/ 90 h 1710"/>
              <a:gd name="T6" fmla="*/ 59 w 2101"/>
              <a:gd name="T7" fmla="*/ 1489 h 1710"/>
              <a:gd name="T8" fmla="*/ 180 w 2101"/>
              <a:gd name="T9" fmla="*/ 1709 h 1710"/>
              <a:gd name="T10" fmla="*/ 1914 w 2101"/>
              <a:gd name="T11" fmla="*/ 1709 h 1710"/>
              <a:gd name="T12" fmla="*/ 2038 w 2101"/>
              <a:gd name="T13" fmla="*/ 1489 h 1710"/>
              <a:gd name="T14" fmla="*/ 973 w 2101"/>
              <a:gd name="T15" fmla="*/ 584 h 1710"/>
              <a:gd name="T16" fmla="*/ 1049 w 2101"/>
              <a:gd name="T17" fmla="*/ 502 h 1710"/>
              <a:gd name="T18" fmla="*/ 1124 w 2101"/>
              <a:gd name="T19" fmla="*/ 584 h 1710"/>
              <a:gd name="T20" fmla="*/ 1124 w 2101"/>
              <a:gd name="T21" fmla="*/ 1096 h 1710"/>
              <a:gd name="T22" fmla="*/ 1049 w 2101"/>
              <a:gd name="T23" fmla="*/ 1178 h 1710"/>
              <a:gd name="T24" fmla="*/ 973 w 2101"/>
              <a:gd name="T25" fmla="*/ 1096 h 1710"/>
              <a:gd name="T26" fmla="*/ 973 w 2101"/>
              <a:gd name="T27" fmla="*/ 584 h 1710"/>
              <a:gd name="T28" fmla="*/ 1049 w 2101"/>
              <a:gd name="T29" fmla="*/ 1449 h 1710"/>
              <a:gd name="T30" fmla="*/ 956 w 2101"/>
              <a:gd name="T31" fmla="*/ 1356 h 1710"/>
              <a:gd name="T32" fmla="*/ 1049 w 2101"/>
              <a:gd name="T33" fmla="*/ 1263 h 1710"/>
              <a:gd name="T34" fmla="*/ 1141 w 2101"/>
              <a:gd name="T35" fmla="*/ 1356 h 1710"/>
              <a:gd name="T36" fmla="*/ 1049 w 2101"/>
              <a:gd name="T37" fmla="*/ 1449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1" h="1710">
                <a:moveTo>
                  <a:pt x="2038" y="1489"/>
                </a:moveTo>
                <a:lnTo>
                  <a:pt x="1172" y="90"/>
                </a:lnTo>
                <a:cubicBezTo>
                  <a:pt x="1116" y="0"/>
                  <a:pt x="984" y="0"/>
                  <a:pt x="928" y="90"/>
                </a:cubicBezTo>
                <a:lnTo>
                  <a:pt x="59" y="1489"/>
                </a:lnTo>
                <a:cubicBezTo>
                  <a:pt x="0" y="1584"/>
                  <a:pt x="67" y="1709"/>
                  <a:pt x="180" y="1709"/>
                </a:cubicBezTo>
                <a:lnTo>
                  <a:pt x="1914" y="1709"/>
                </a:lnTo>
                <a:cubicBezTo>
                  <a:pt x="2030" y="1709"/>
                  <a:pt x="2100" y="1584"/>
                  <a:pt x="2038" y="1489"/>
                </a:cubicBezTo>
                <a:close/>
                <a:moveTo>
                  <a:pt x="973" y="584"/>
                </a:moveTo>
                <a:cubicBezTo>
                  <a:pt x="973" y="533"/>
                  <a:pt x="1007" y="502"/>
                  <a:pt x="1049" y="502"/>
                </a:cubicBezTo>
                <a:cubicBezTo>
                  <a:pt x="1090" y="502"/>
                  <a:pt x="1124" y="533"/>
                  <a:pt x="1124" y="584"/>
                </a:cubicBezTo>
                <a:lnTo>
                  <a:pt x="1124" y="1096"/>
                </a:lnTo>
                <a:cubicBezTo>
                  <a:pt x="1124" y="1147"/>
                  <a:pt x="1090" y="1178"/>
                  <a:pt x="1049" y="1178"/>
                </a:cubicBezTo>
                <a:cubicBezTo>
                  <a:pt x="1007" y="1178"/>
                  <a:pt x="973" y="1147"/>
                  <a:pt x="973" y="1096"/>
                </a:cubicBezTo>
                <a:lnTo>
                  <a:pt x="973" y="584"/>
                </a:lnTo>
                <a:close/>
                <a:moveTo>
                  <a:pt x="1049" y="1449"/>
                </a:moveTo>
                <a:cubicBezTo>
                  <a:pt x="998" y="1449"/>
                  <a:pt x="956" y="1407"/>
                  <a:pt x="956" y="1356"/>
                </a:cubicBezTo>
                <a:cubicBezTo>
                  <a:pt x="956" y="1305"/>
                  <a:pt x="998" y="1263"/>
                  <a:pt x="1049" y="1263"/>
                </a:cubicBezTo>
                <a:cubicBezTo>
                  <a:pt x="1099" y="1263"/>
                  <a:pt x="1141" y="1305"/>
                  <a:pt x="1141" y="1356"/>
                </a:cubicBezTo>
                <a:cubicBezTo>
                  <a:pt x="1144" y="1407"/>
                  <a:pt x="1102" y="1449"/>
                  <a:pt x="1049" y="1449"/>
                </a:cubicBezTo>
                <a:close/>
              </a:path>
            </a:pathLst>
          </a:custGeom>
          <a:solidFill>
            <a:schemeClr val="bg1">
              <a:lumMod val="95000"/>
            </a:schemeClr>
          </a:solidFill>
          <a:ln>
            <a:noFill/>
          </a:ln>
          <a:effectLst/>
        </p:spPr>
        <p:txBody>
          <a:bodyPr wrap="none" anchor="ctr"/>
          <a:lstStyle/>
          <a:p>
            <a:endParaRPr lang="ja-JP" altLang="en-US"/>
          </a:p>
        </p:txBody>
      </p:sp>
      <p:sp>
        <p:nvSpPr>
          <p:cNvPr id="90" name="Freeform 42">
            <a:extLst>
              <a:ext uri="{FF2B5EF4-FFF2-40B4-BE49-F238E27FC236}">
                <a16:creationId xmlns:a16="http://schemas.microsoft.com/office/drawing/2014/main" id="{B3F6C465-DACE-E04C-BA7C-A0005BA22A93}"/>
              </a:ext>
            </a:extLst>
          </p:cNvPr>
          <p:cNvSpPr>
            <a:spLocks noChangeArrowheads="1"/>
          </p:cNvSpPr>
          <p:nvPr/>
        </p:nvSpPr>
        <p:spPr bwMode="auto">
          <a:xfrm>
            <a:off x="9081166" y="2309923"/>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chemeClr val="bg1">
              <a:lumMod val="95000"/>
            </a:schemeClr>
          </a:solidFill>
          <a:ln>
            <a:noFill/>
          </a:ln>
          <a:effectLst/>
        </p:spPr>
        <p:txBody>
          <a:bodyPr wrap="none" anchor="ctr"/>
          <a:lstStyle/>
          <a:p>
            <a:endParaRPr lang="ja-JP" altLang="en-US"/>
          </a:p>
        </p:txBody>
      </p:sp>
      <p:sp>
        <p:nvSpPr>
          <p:cNvPr id="63" name="Freeform 74">
            <a:extLst>
              <a:ext uri="{FF2B5EF4-FFF2-40B4-BE49-F238E27FC236}">
                <a16:creationId xmlns:a16="http://schemas.microsoft.com/office/drawing/2014/main" id="{C5E003F4-0ADA-694B-8DF9-EF70159F021F}"/>
              </a:ext>
            </a:extLst>
          </p:cNvPr>
          <p:cNvSpPr>
            <a:spLocks noChangeArrowheads="1"/>
          </p:cNvSpPr>
          <p:nvPr/>
        </p:nvSpPr>
        <p:spPr bwMode="auto">
          <a:xfrm>
            <a:off x="10538820" y="2294318"/>
            <a:ext cx="290395" cy="279449"/>
          </a:xfrm>
          <a:custGeom>
            <a:avLst/>
            <a:gdLst>
              <a:gd name="T0" fmla="*/ 1957 w 1989"/>
              <a:gd name="T1" fmla="*/ 1762 h 1915"/>
              <a:gd name="T2" fmla="*/ 1379 w 1989"/>
              <a:gd name="T3" fmla="*/ 1187 h 1915"/>
              <a:gd name="T4" fmla="*/ 1379 w 1989"/>
              <a:gd name="T5" fmla="*/ 1187 h 1915"/>
              <a:gd name="T6" fmla="*/ 1320 w 1989"/>
              <a:gd name="T7" fmla="*/ 217 h 1915"/>
              <a:gd name="T8" fmla="*/ 804 w 1989"/>
              <a:gd name="T9" fmla="*/ 0 h 1915"/>
              <a:gd name="T10" fmla="*/ 285 w 1989"/>
              <a:gd name="T11" fmla="*/ 214 h 1915"/>
              <a:gd name="T12" fmla="*/ 285 w 1989"/>
              <a:gd name="T13" fmla="*/ 1251 h 1915"/>
              <a:gd name="T14" fmla="*/ 804 w 1989"/>
              <a:gd name="T15" fmla="*/ 1466 h 1915"/>
              <a:gd name="T16" fmla="*/ 1260 w 1989"/>
              <a:gd name="T17" fmla="*/ 1305 h 1915"/>
              <a:gd name="T18" fmla="*/ 1836 w 1989"/>
              <a:gd name="T19" fmla="*/ 1881 h 1915"/>
              <a:gd name="T20" fmla="*/ 1954 w 1989"/>
              <a:gd name="T21" fmla="*/ 1881 h 1915"/>
              <a:gd name="T22" fmla="*/ 1957 w 1989"/>
              <a:gd name="T23" fmla="*/ 1762 h 1915"/>
              <a:gd name="T24" fmla="*/ 804 w 1989"/>
              <a:gd name="T25" fmla="*/ 1297 h 1915"/>
              <a:gd name="T26" fmla="*/ 407 w 1989"/>
              <a:gd name="T27" fmla="*/ 1130 h 1915"/>
              <a:gd name="T28" fmla="*/ 407 w 1989"/>
              <a:gd name="T29" fmla="*/ 333 h 1915"/>
              <a:gd name="T30" fmla="*/ 804 w 1989"/>
              <a:gd name="T31" fmla="*/ 169 h 1915"/>
              <a:gd name="T32" fmla="*/ 1201 w 1989"/>
              <a:gd name="T33" fmla="*/ 336 h 1915"/>
              <a:gd name="T34" fmla="*/ 1201 w 1989"/>
              <a:gd name="T35" fmla="*/ 1133 h 1915"/>
              <a:gd name="T36" fmla="*/ 804 w 1989"/>
              <a:gd name="T37" fmla="*/ 1297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89" h="1915">
                <a:moveTo>
                  <a:pt x="1957" y="1762"/>
                </a:moveTo>
                <a:lnTo>
                  <a:pt x="1379" y="1187"/>
                </a:lnTo>
                <a:lnTo>
                  <a:pt x="1379" y="1187"/>
                </a:lnTo>
                <a:cubicBezTo>
                  <a:pt x="1605" y="900"/>
                  <a:pt x="1585" y="482"/>
                  <a:pt x="1320" y="217"/>
                </a:cubicBezTo>
                <a:cubicBezTo>
                  <a:pt x="1184" y="76"/>
                  <a:pt x="998" y="0"/>
                  <a:pt x="804" y="0"/>
                </a:cubicBezTo>
                <a:cubicBezTo>
                  <a:pt x="609" y="0"/>
                  <a:pt x="423" y="76"/>
                  <a:pt x="285" y="214"/>
                </a:cubicBezTo>
                <a:cubicBezTo>
                  <a:pt x="0" y="499"/>
                  <a:pt x="0" y="964"/>
                  <a:pt x="285" y="1251"/>
                </a:cubicBezTo>
                <a:cubicBezTo>
                  <a:pt x="423" y="1390"/>
                  <a:pt x="610" y="1466"/>
                  <a:pt x="804" y="1466"/>
                </a:cubicBezTo>
                <a:cubicBezTo>
                  <a:pt x="974" y="1466"/>
                  <a:pt x="1131" y="1409"/>
                  <a:pt x="1260" y="1305"/>
                </a:cubicBezTo>
                <a:lnTo>
                  <a:pt x="1836" y="1881"/>
                </a:lnTo>
                <a:cubicBezTo>
                  <a:pt x="1870" y="1914"/>
                  <a:pt x="1923" y="1914"/>
                  <a:pt x="1954" y="1881"/>
                </a:cubicBezTo>
                <a:cubicBezTo>
                  <a:pt x="1988" y="1847"/>
                  <a:pt x="1988" y="1793"/>
                  <a:pt x="1957" y="1762"/>
                </a:cubicBezTo>
                <a:close/>
                <a:moveTo>
                  <a:pt x="804" y="1297"/>
                </a:moveTo>
                <a:cubicBezTo>
                  <a:pt x="660" y="1297"/>
                  <a:pt x="517" y="1240"/>
                  <a:pt x="407" y="1130"/>
                </a:cubicBezTo>
                <a:cubicBezTo>
                  <a:pt x="186" y="910"/>
                  <a:pt x="186" y="553"/>
                  <a:pt x="407" y="333"/>
                </a:cubicBezTo>
                <a:cubicBezTo>
                  <a:pt x="517" y="225"/>
                  <a:pt x="660" y="169"/>
                  <a:pt x="804" y="169"/>
                </a:cubicBezTo>
                <a:cubicBezTo>
                  <a:pt x="948" y="169"/>
                  <a:pt x="1091" y="225"/>
                  <a:pt x="1201" y="336"/>
                </a:cubicBezTo>
                <a:cubicBezTo>
                  <a:pt x="1421" y="556"/>
                  <a:pt x="1421" y="914"/>
                  <a:pt x="1201" y="1133"/>
                </a:cubicBezTo>
                <a:cubicBezTo>
                  <a:pt x="1091" y="1240"/>
                  <a:pt x="948" y="1297"/>
                  <a:pt x="804" y="1297"/>
                </a:cubicBezTo>
                <a:close/>
              </a:path>
            </a:pathLst>
          </a:custGeom>
          <a:solidFill>
            <a:schemeClr val="bg1">
              <a:lumMod val="95000"/>
            </a:schemeClr>
          </a:solidFill>
          <a:ln>
            <a:noFill/>
          </a:ln>
          <a:effectLst/>
        </p:spPr>
        <p:txBody>
          <a:bodyPr wrap="none" anchor="ctr"/>
          <a:lstStyle/>
          <a:p>
            <a:endParaRPr lang="ja-JP" altLang="en-US">
              <a:solidFill>
                <a:schemeClr val="bg1"/>
              </a:solidFill>
            </a:endParaRPr>
          </a:p>
        </p:txBody>
      </p:sp>
      <p:sp>
        <p:nvSpPr>
          <p:cNvPr id="75" name="テキスト ボックス 74">
            <a:extLst>
              <a:ext uri="{FF2B5EF4-FFF2-40B4-BE49-F238E27FC236}">
                <a16:creationId xmlns:a16="http://schemas.microsoft.com/office/drawing/2014/main" id="{127B5311-5B17-5E4F-B2A5-86694EF759B5}"/>
              </a:ext>
            </a:extLst>
          </p:cNvPr>
          <p:cNvSpPr txBox="1"/>
          <p:nvPr/>
        </p:nvSpPr>
        <p:spPr>
          <a:xfrm>
            <a:off x="1199456" y="797518"/>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①</a:t>
            </a:r>
          </a:p>
        </p:txBody>
      </p:sp>
      <p:sp>
        <p:nvSpPr>
          <p:cNvPr id="76" name="テキスト ボックス 75">
            <a:extLst>
              <a:ext uri="{FF2B5EF4-FFF2-40B4-BE49-F238E27FC236}">
                <a16:creationId xmlns:a16="http://schemas.microsoft.com/office/drawing/2014/main" id="{AFA0ED65-6B9E-0A40-B24D-4FFB22B00349}"/>
              </a:ext>
            </a:extLst>
          </p:cNvPr>
          <p:cNvSpPr txBox="1"/>
          <p:nvPr/>
        </p:nvSpPr>
        <p:spPr>
          <a:xfrm>
            <a:off x="2356173" y="819660"/>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②</a:t>
            </a:r>
          </a:p>
        </p:txBody>
      </p:sp>
      <p:sp>
        <p:nvSpPr>
          <p:cNvPr id="77" name="テキスト ボックス 76">
            <a:extLst>
              <a:ext uri="{FF2B5EF4-FFF2-40B4-BE49-F238E27FC236}">
                <a16:creationId xmlns:a16="http://schemas.microsoft.com/office/drawing/2014/main" id="{270B6CD4-E335-3E4D-91D0-A68924959B39}"/>
              </a:ext>
            </a:extLst>
          </p:cNvPr>
          <p:cNvSpPr txBox="1"/>
          <p:nvPr/>
        </p:nvSpPr>
        <p:spPr>
          <a:xfrm>
            <a:off x="3684416" y="813694"/>
            <a:ext cx="419481"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③</a:t>
            </a:r>
          </a:p>
        </p:txBody>
      </p:sp>
      <p:sp>
        <p:nvSpPr>
          <p:cNvPr id="89" name="テキスト ボックス 88">
            <a:extLst>
              <a:ext uri="{FF2B5EF4-FFF2-40B4-BE49-F238E27FC236}">
                <a16:creationId xmlns:a16="http://schemas.microsoft.com/office/drawing/2014/main" id="{C816C91C-F63D-8247-BE0A-21C196C1DA02}"/>
              </a:ext>
            </a:extLst>
          </p:cNvPr>
          <p:cNvSpPr txBox="1"/>
          <p:nvPr/>
        </p:nvSpPr>
        <p:spPr>
          <a:xfrm>
            <a:off x="5315597" y="808871"/>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④</a:t>
            </a:r>
          </a:p>
        </p:txBody>
      </p:sp>
      <p:sp>
        <p:nvSpPr>
          <p:cNvPr id="94" name="テキスト ボックス 93">
            <a:extLst>
              <a:ext uri="{FF2B5EF4-FFF2-40B4-BE49-F238E27FC236}">
                <a16:creationId xmlns:a16="http://schemas.microsoft.com/office/drawing/2014/main" id="{35A64EA9-5141-2F47-AEC9-4ACF14B8C777}"/>
              </a:ext>
            </a:extLst>
          </p:cNvPr>
          <p:cNvSpPr txBox="1"/>
          <p:nvPr/>
        </p:nvSpPr>
        <p:spPr>
          <a:xfrm>
            <a:off x="6803906" y="807180"/>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⑤</a:t>
            </a:r>
          </a:p>
        </p:txBody>
      </p:sp>
      <p:sp>
        <p:nvSpPr>
          <p:cNvPr id="95" name="テキスト ボックス 94">
            <a:extLst>
              <a:ext uri="{FF2B5EF4-FFF2-40B4-BE49-F238E27FC236}">
                <a16:creationId xmlns:a16="http://schemas.microsoft.com/office/drawing/2014/main" id="{BC52161E-B15A-B74F-8AF1-BEA7FA4FC892}"/>
              </a:ext>
            </a:extLst>
          </p:cNvPr>
          <p:cNvSpPr txBox="1"/>
          <p:nvPr/>
        </p:nvSpPr>
        <p:spPr>
          <a:xfrm>
            <a:off x="8184232" y="808532"/>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⑥</a:t>
            </a:r>
          </a:p>
        </p:txBody>
      </p:sp>
      <p:sp>
        <p:nvSpPr>
          <p:cNvPr id="69" name="テキスト ボックス 68">
            <a:extLst>
              <a:ext uri="{FF2B5EF4-FFF2-40B4-BE49-F238E27FC236}">
                <a16:creationId xmlns:a16="http://schemas.microsoft.com/office/drawing/2014/main" id="{0B0D94BD-9DEF-CC43-A2AC-5BCD54FD9BBE}"/>
              </a:ext>
            </a:extLst>
          </p:cNvPr>
          <p:cNvSpPr txBox="1"/>
          <p:nvPr/>
        </p:nvSpPr>
        <p:spPr>
          <a:xfrm>
            <a:off x="9588579" y="800097"/>
            <a:ext cx="360040" cy="369332"/>
          </a:xfrm>
          <a:prstGeom prst="rect">
            <a:avLst/>
          </a:prstGeom>
          <a:noFill/>
        </p:spPr>
        <p:txBody>
          <a:bodyPr wrap="square" rtlCol="0">
            <a:spAutoFit/>
          </a:bodyPr>
          <a:lstStyle/>
          <a:p>
            <a:pPr algn="l"/>
            <a:r>
              <a:rPr kumimoji="1" lang="ja-JP" altLang="en-US">
                <a:solidFill>
                  <a:schemeClr val="tx1">
                    <a:lumMod val="50000"/>
                    <a:lumOff val="50000"/>
                  </a:schemeClr>
                </a:solidFill>
              </a:rPr>
              <a:t>⑦</a:t>
            </a:r>
            <a:endParaRPr kumimoji="1" lang="ja-JP" altLang="en-US" dirty="0">
              <a:solidFill>
                <a:schemeClr val="tx1">
                  <a:lumMod val="50000"/>
                  <a:lumOff val="50000"/>
                </a:schemeClr>
              </a:solidFill>
            </a:endParaRPr>
          </a:p>
        </p:txBody>
      </p:sp>
      <p:sp>
        <p:nvSpPr>
          <p:cNvPr id="70" name="フリーフォーム 69">
            <a:extLst>
              <a:ext uri="{FF2B5EF4-FFF2-40B4-BE49-F238E27FC236}">
                <a16:creationId xmlns:a16="http://schemas.microsoft.com/office/drawing/2014/main" id="{B3731362-DCCC-C34E-BADC-62106281E8F9}"/>
              </a:ext>
            </a:extLst>
          </p:cNvPr>
          <p:cNvSpPr/>
          <p:nvPr/>
        </p:nvSpPr>
        <p:spPr>
          <a:xfrm>
            <a:off x="2485666" y="1124927"/>
            <a:ext cx="1185301"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600" b="1" kern="1200"/>
              <a:t>　</a:t>
            </a:r>
            <a:endParaRPr kumimoji="1" lang="en-US" altLang="ja-JP" sz="1600" b="1" kern="1200" dirty="0"/>
          </a:p>
          <a:p>
            <a:pPr marL="0" lvl="0" indent="0" algn="ctr" defTabSz="444500">
              <a:lnSpc>
                <a:spcPct val="90000"/>
              </a:lnSpc>
              <a:spcBef>
                <a:spcPct val="0"/>
              </a:spcBef>
              <a:spcAft>
                <a:spcPct val="35000"/>
              </a:spcAft>
              <a:buNone/>
            </a:pPr>
            <a:endParaRPr kumimoji="1" lang="ja-JP" altLang="en-US" sz="1600" b="1" kern="1200" dirty="0"/>
          </a:p>
        </p:txBody>
      </p:sp>
      <p:sp>
        <p:nvSpPr>
          <p:cNvPr id="71" name="テキスト ボックス 70">
            <a:extLst>
              <a:ext uri="{FF2B5EF4-FFF2-40B4-BE49-F238E27FC236}">
                <a16:creationId xmlns:a16="http://schemas.microsoft.com/office/drawing/2014/main" id="{EE797EA8-F9E9-F543-9DB4-775C13257201}"/>
              </a:ext>
            </a:extLst>
          </p:cNvPr>
          <p:cNvSpPr txBox="1"/>
          <p:nvPr/>
        </p:nvSpPr>
        <p:spPr>
          <a:xfrm>
            <a:off x="2589149" y="1556851"/>
            <a:ext cx="1029891" cy="492443"/>
          </a:xfrm>
          <a:prstGeom prst="rect">
            <a:avLst/>
          </a:prstGeom>
          <a:noFill/>
        </p:spPr>
        <p:txBody>
          <a:bodyPr wrap="square" rtlCol="0">
            <a:spAutoFit/>
          </a:bodyPr>
          <a:lstStyle/>
          <a:p>
            <a:pPr algn="ctr"/>
            <a:r>
              <a:rPr lang="ja-JP" altLang="en-US" sz="1300" b="1">
                <a:solidFill>
                  <a:schemeClr val="bg1"/>
                </a:solidFill>
              </a:rPr>
              <a:t>オリエンテーション</a:t>
            </a:r>
            <a:endParaRPr lang="en-US" altLang="ja-JP" sz="1300" b="1" dirty="0">
              <a:solidFill>
                <a:schemeClr val="bg1"/>
              </a:solidFill>
            </a:endParaRPr>
          </a:p>
        </p:txBody>
      </p:sp>
      <p:sp>
        <p:nvSpPr>
          <p:cNvPr id="72" name="Freeform 95">
            <a:extLst>
              <a:ext uri="{FF2B5EF4-FFF2-40B4-BE49-F238E27FC236}">
                <a16:creationId xmlns:a16="http://schemas.microsoft.com/office/drawing/2014/main" id="{8F5E77A8-391D-0849-AB80-333E697C9B07}"/>
              </a:ext>
            </a:extLst>
          </p:cNvPr>
          <p:cNvSpPr>
            <a:spLocks noChangeArrowheads="1"/>
          </p:cNvSpPr>
          <p:nvPr/>
        </p:nvSpPr>
        <p:spPr bwMode="auto">
          <a:xfrm>
            <a:off x="3277754" y="2286216"/>
            <a:ext cx="291335" cy="261223"/>
          </a:xfrm>
          <a:custGeom>
            <a:avLst/>
            <a:gdLst>
              <a:gd name="T0" fmla="*/ 2038 w 2101"/>
              <a:gd name="T1" fmla="*/ 1489 h 1710"/>
              <a:gd name="T2" fmla="*/ 1172 w 2101"/>
              <a:gd name="T3" fmla="*/ 90 h 1710"/>
              <a:gd name="T4" fmla="*/ 928 w 2101"/>
              <a:gd name="T5" fmla="*/ 90 h 1710"/>
              <a:gd name="T6" fmla="*/ 59 w 2101"/>
              <a:gd name="T7" fmla="*/ 1489 h 1710"/>
              <a:gd name="T8" fmla="*/ 180 w 2101"/>
              <a:gd name="T9" fmla="*/ 1709 h 1710"/>
              <a:gd name="T10" fmla="*/ 1914 w 2101"/>
              <a:gd name="T11" fmla="*/ 1709 h 1710"/>
              <a:gd name="T12" fmla="*/ 2038 w 2101"/>
              <a:gd name="T13" fmla="*/ 1489 h 1710"/>
              <a:gd name="T14" fmla="*/ 973 w 2101"/>
              <a:gd name="T15" fmla="*/ 584 h 1710"/>
              <a:gd name="T16" fmla="*/ 1049 w 2101"/>
              <a:gd name="T17" fmla="*/ 502 h 1710"/>
              <a:gd name="T18" fmla="*/ 1124 w 2101"/>
              <a:gd name="T19" fmla="*/ 584 h 1710"/>
              <a:gd name="T20" fmla="*/ 1124 w 2101"/>
              <a:gd name="T21" fmla="*/ 1096 h 1710"/>
              <a:gd name="T22" fmla="*/ 1049 w 2101"/>
              <a:gd name="T23" fmla="*/ 1178 h 1710"/>
              <a:gd name="T24" fmla="*/ 973 w 2101"/>
              <a:gd name="T25" fmla="*/ 1096 h 1710"/>
              <a:gd name="T26" fmla="*/ 973 w 2101"/>
              <a:gd name="T27" fmla="*/ 584 h 1710"/>
              <a:gd name="T28" fmla="*/ 1049 w 2101"/>
              <a:gd name="T29" fmla="*/ 1449 h 1710"/>
              <a:gd name="T30" fmla="*/ 956 w 2101"/>
              <a:gd name="T31" fmla="*/ 1356 h 1710"/>
              <a:gd name="T32" fmla="*/ 1049 w 2101"/>
              <a:gd name="T33" fmla="*/ 1263 h 1710"/>
              <a:gd name="T34" fmla="*/ 1141 w 2101"/>
              <a:gd name="T35" fmla="*/ 1356 h 1710"/>
              <a:gd name="T36" fmla="*/ 1049 w 2101"/>
              <a:gd name="T37" fmla="*/ 1449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1" h="1710">
                <a:moveTo>
                  <a:pt x="2038" y="1489"/>
                </a:moveTo>
                <a:lnTo>
                  <a:pt x="1172" y="90"/>
                </a:lnTo>
                <a:cubicBezTo>
                  <a:pt x="1116" y="0"/>
                  <a:pt x="984" y="0"/>
                  <a:pt x="928" y="90"/>
                </a:cubicBezTo>
                <a:lnTo>
                  <a:pt x="59" y="1489"/>
                </a:lnTo>
                <a:cubicBezTo>
                  <a:pt x="0" y="1584"/>
                  <a:pt x="67" y="1709"/>
                  <a:pt x="180" y="1709"/>
                </a:cubicBezTo>
                <a:lnTo>
                  <a:pt x="1914" y="1709"/>
                </a:lnTo>
                <a:cubicBezTo>
                  <a:pt x="2030" y="1709"/>
                  <a:pt x="2100" y="1584"/>
                  <a:pt x="2038" y="1489"/>
                </a:cubicBezTo>
                <a:close/>
                <a:moveTo>
                  <a:pt x="973" y="584"/>
                </a:moveTo>
                <a:cubicBezTo>
                  <a:pt x="973" y="533"/>
                  <a:pt x="1007" y="502"/>
                  <a:pt x="1049" y="502"/>
                </a:cubicBezTo>
                <a:cubicBezTo>
                  <a:pt x="1090" y="502"/>
                  <a:pt x="1124" y="533"/>
                  <a:pt x="1124" y="584"/>
                </a:cubicBezTo>
                <a:lnTo>
                  <a:pt x="1124" y="1096"/>
                </a:lnTo>
                <a:cubicBezTo>
                  <a:pt x="1124" y="1147"/>
                  <a:pt x="1090" y="1178"/>
                  <a:pt x="1049" y="1178"/>
                </a:cubicBezTo>
                <a:cubicBezTo>
                  <a:pt x="1007" y="1178"/>
                  <a:pt x="973" y="1147"/>
                  <a:pt x="973" y="1096"/>
                </a:cubicBezTo>
                <a:lnTo>
                  <a:pt x="973" y="584"/>
                </a:lnTo>
                <a:close/>
                <a:moveTo>
                  <a:pt x="1049" y="1449"/>
                </a:moveTo>
                <a:cubicBezTo>
                  <a:pt x="998" y="1449"/>
                  <a:pt x="956" y="1407"/>
                  <a:pt x="956" y="1356"/>
                </a:cubicBezTo>
                <a:cubicBezTo>
                  <a:pt x="956" y="1305"/>
                  <a:pt x="998" y="1263"/>
                  <a:pt x="1049" y="1263"/>
                </a:cubicBezTo>
                <a:cubicBezTo>
                  <a:pt x="1099" y="1263"/>
                  <a:pt x="1141" y="1305"/>
                  <a:pt x="1141" y="1356"/>
                </a:cubicBezTo>
                <a:cubicBezTo>
                  <a:pt x="1144" y="1407"/>
                  <a:pt x="1102" y="1449"/>
                  <a:pt x="1049" y="1449"/>
                </a:cubicBezTo>
                <a:close/>
              </a:path>
            </a:pathLst>
          </a:custGeom>
          <a:solidFill>
            <a:schemeClr val="bg1">
              <a:lumMod val="95000"/>
            </a:schemeClr>
          </a:solidFill>
          <a:ln>
            <a:noFill/>
          </a:ln>
          <a:effectLst/>
        </p:spPr>
        <p:txBody>
          <a:bodyPr wrap="none" anchor="ctr"/>
          <a:lstStyle/>
          <a:p>
            <a:endParaRPr lang="ja-JP" altLang="en-US"/>
          </a:p>
        </p:txBody>
      </p:sp>
      <p:sp>
        <p:nvSpPr>
          <p:cNvPr id="73" name="Freeform 10">
            <a:extLst>
              <a:ext uri="{FF2B5EF4-FFF2-40B4-BE49-F238E27FC236}">
                <a16:creationId xmlns:a16="http://schemas.microsoft.com/office/drawing/2014/main" id="{A5DA3A86-AA3B-734C-BBB0-32539C0D5AB3}"/>
              </a:ext>
            </a:extLst>
          </p:cNvPr>
          <p:cNvSpPr>
            <a:spLocks noChangeArrowheads="1"/>
          </p:cNvSpPr>
          <p:nvPr/>
        </p:nvSpPr>
        <p:spPr bwMode="auto">
          <a:xfrm>
            <a:off x="2937984" y="350230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74" name="Freeform 10">
            <a:extLst>
              <a:ext uri="{FF2B5EF4-FFF2-40B4-BE49-F238E27FC236}">
                <a16:creationId xmlns:a16="http://schemas.microsoft.com/office/drawing/2014/main" id="{82E1C580-5A9B-4D4C-8CCE-068EB31433A6}"/>
              </a:ext>
            </a:extLst>
          </p:cNvPr>
          <p:cNvSpPr>
            <a:spLocks noChangeArrowheads="1"/>
          </p:cNvSpPr>
          <p:nvPr/>
        </p:nvSpPr>
        <p:spPr bwMode="auto">
          <a:xfrm>
            <a:off x="2927648" y="400506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1" name="Freeform 10">
            <a:extLst>
              <a:ext uri="{FF2B5EF4-FFF2-40B4-BE49-F238E27FC236}">
                <a16:creationId xmlns:a16="http://schemas.microsoft.com/office/drawing/2014/main" id="{6493801D-C6EB-DF4C-A728-AD4592C17904}"/>
              </a:ext>
            </a:extLst>
          </p:cNvPr>
          <p:cNvSpPr>
            <a:spLocks noChangeArrowheads="1"/>
          </p:cNvSpPr>
          <p:nvPr/>
        </p:nvSpPr>
        <p:spPr bwMode="auto">
          <a:xfrm>
            <a:off x="7364752" y="302677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2" name="Freeform 10">
            <a:extLst>
              <a:ext uri="{FF2B5EF4-FFF2-40B4-BE49-F238E27FC236}">
                <a16:creationId xmlns:a16="http://schemas.microsoft.com/office/drawing/2014/main" id="{8922FC4C-ED22-C54B-9535-4D3A4230ABC3}"/>
              </a:ext>
            </a:extLst>
          </p:cNvPr>
          <p:cNvSpPr>
            <a:spLocks noChangeArrowheads="1"/>
          </p:cNvSpPr>
          <p:nvPr/>
        </p:nvSpPr>
        <p:spPr bwMode="auto">
          <a:xfrm>
            <a:off x="7364751" y="351361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3" name="Freeform 10">
            <a:extLst>
              <a:ext uri="{FF2B5EF4-FFF2-40B4-BE49-F238E27FC236}">
                <a16:creationId xmlns:a16="http://schemas.microsoft.com/office/drawing/2014/main" id="{911F738E-52FE-344B-8180-1EF75FADCBCE}"/>
              </a:ext>
            </a:extLst>
          </p:cNvPr>
          <p:cNvSpPr>
            <a:spLocks noChangeArrowheads="1"/>
          </p:cNvSpPr>
          <p:nvPr/>
        </p:nvSpPr>
        <p:spPr bwMode="auto">
          <a:xfrm>
            <a:off x="7364751" y="402091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6" name="Freeform 10">
            <a:extLst>
              <a:ext uri="{FF2B5EF4-FFF2-40B4-BE49-F238E27FC236}">
                <a16:creationId xmlns:a16="http://schemas.microsoft.com/office/drawing/2014/main" id="{62C3FE8C-CA93-DB4A-97E7-606783FE173C}"/>
              </a:ext>
            </a:extLst>
          </p:cNvPr>
          <p:cNvSpPr>
            <a:spLocks noChangeArrowheads="1"/>
          </p:cNvSpPr>
          <p:nvPr/>
        </p:nvSpPr>
        <p:spPr bwMode="auto">
          <a:xfrm>
            <a:off x="8740515" y="304864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7" name="Freeform 10">
            <a:extLst>
              <a:ext uri="{FF2B5EF4-FFF2-40B4-BE49-F238E27FC236}">
                <a16:creationId xmlns:a16="http://schemas.microsoft.com/office/drawing/2014/main" id="{3D70295A-DB56-8146-BFB4-9D47E0F60D73}"/>
              </a:ext>
            </a:extLst>
          </p:cNvPr>
          <p:cNvSpPr>
            <a:spLocks noChangeArrowheads="1"/>
          </p:cNvSpPr>
          <p:nvPr/>
        </p:nvSpPr>
        <p:spPr bwMode="auto">
          <a:xfrm>
            <a:off x="8740514" y="353547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8" name="Freeform 10">
            <a:extLst>
              <a:ext uri="{FF2B5EF4-FFF2-40B4-BE49-F238E27FC236}">
                <a16:creationId xmlns:a16="http://schemas.microsoft.com/office/drawing/2014/main" id="{688E2BA9-670C-5C4B-9F7B-A65D2F1321D3}"/>
              </a:ext>
            </a:extLst>
          </p:cNvPr>
          <p:cNvSpPr>
            <a:spLocks noChangeArrowheads="1"/>
          </p:cNvSpPr>
          <p:nvPr/>
        </p:nvSpPr>
        <p:spPr bwMode="auto">
          <a:xfrm>
            <a:off x="8740514" y="404278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9" name="テキスト ボックス 98">
            <a:extLst>
              <a:ext uri="{FF2B5EF4-FFF2-40B4-BE49-F238E27FC236}">
                <a16:creationId xmlns:a16="http://schemas.microsoft.com/office/drawing/2014/main" id="{A8C0E532-92B0-694D-AF3B-D770696A24DF}"/>
              </a:ext>
            </a:extLst>
          </p:cNvPr>
          <p:cNvSpPr txBox="1"/>
          <p:nvPr/>
        </p:nvSpPr>
        <p:spPr>
          <a:xfrm>
            <a:off x="9713857" y="4451260"/>
            <a:ext cx="1333397" cy="1169551"/>
          </a:xfrm>
          <a:prstGeom prst="rect">
            <a:avLst/>
          </a:prstGeom>
          <a:noFill/>
        </p:spPr>
        <p:txBody>
          <a:bodyPr wrap="square" rtlCol="0">
            <a:spAutoFit/>
          </a:bodyPr>
          <a:lstStyle/>
          <a:p>
            <a:pPr>
              <a:defRPr/>
            </a:pPr>
            <a:r>
              <a:rPr kumimoji="0" lang="ja-JP" altLang="en-US" sz="1000" b="1" kern="0" dirty="0">
                <a:solidFill>
                  <a:prstClr val="black"/>
                </a:solidFill>
              </a:rPr>
              <a:t>▶︎代理店様に</a:t>
            </a:r>
            <a:r>
              <a:rPr kumimoji="0" lang="ja-JP" altLang="en-US" sz="1000" kern="0" dirty="0">
                <a:solidFill>
                  <a:prstClr val="black"/>
                </a:solidFill>
              </a:rPr>
              <a:t>誘導広告のバナークリエイティブと広告リンク先として企画ページの本番</a:t>
            </a:r>
            <a:r>
              <a:rPr kumimoji="0" lang="en-US" altLang="ja-JP" sz="1000" kern="0" dirty="0">
                <a:solidFill>
                  <a:prstClr val="black"/>
                </a:solidFill>
              </a:rPr>
              <a:t>URL</a:t>
            </a:r>
            <a:r>
              <a:rPr kumimoji="0" lang="ja-JP" altLang="en-US" sz="1000" kern="0" dirty="0">
                <a:solidFill>
                  <a:prstClr val="black"/>
                </a:solidFill>
              </a:rPr>
              <a:t>を広告管理ツールにて入稿していただく。</a:t>
            </a:r>
            <a:endParaRPr kumimoji="0" lang="en-US" altLang="ja-JP" sz="1000" kern="0" dirty="0">
              <a:solidFill>
                <a:prstClr val="black"/>
              </a:solidFill>
            </a:endParaRPr>
          </a:p>
        </p:txBody>
      </p:sp>
      <p:sp>
        <p:nvSpPr>
          <p:cNvPr id="100" name="正方形/長方形 99">
            <a:extLst>
              <a:ext uri="{FF2B5EF4-FFF2-40B4-BE49-F238E27FC236}">
                <a16:creationId xmlns:a16="http://schemas.microsoft.com/office/drawing/2014/main" id="{ABB06CD2-1B4D-5F40-BF74-058F7C93FA4C}"/>
              </a:ext>
            </a:extLst>
          </p:cNvPr>
          <p:cNvSpPr/>
          <p:nvPr/>
        </p:nvSpPr>
        <p:spPr>
          <a:xfrm>
            <a:off x="8256240" y="4469130"/>
            <a:ext cx="1509188" cy="2169825"/>
          </a:xfrm>
          <a:prstGeom prst="rect">
            <a:avLst/>
          </a:prstGeom>
        </p:spPr>
        <p:txBody>
          <a:bodyPr wrap="square">
            <a:spAutoFit/>
          </a:bodyPr>
          <a:lstStyle/>
          <a:p>
            <a:pPr lvl="0">
              <a:defRPr/>
            </a:pPr>
            <a:r>
              <a:rPr kumimoji="0" lang="ja-JP" altLang="en-US" sz="900" kern="0" dirty="0">
                <a:solidFill>
                  <a:prstClr val="black"/>
                </a:solidFill>
              </a:rPr>
              <a:t>▶︎</a:t>
            </a:r>
            <a:r>
              <a:rPr kumimoji="0" lang="ja-JP" altLang="en-US" sz="900" b="1" kern="0" dirty="0">
                <a:solidFill>
                  <a:prstClr val="black"/>
                </a:solidFill>
              </a:rPr>
              <a:t>代理店（広告主様）</a:t>
            </a:r>
            <a:r>
              <a:rPr kumimoji="0" lang="ja-JP" altLang="en-US" sz="900" kern="0" dirty="0">
                <a:solidFill>
                  <a:prstClr val="black"/>
                </a:solidFill>
              </a:rPr>
              <a:t>にテストサーバー上、企画ページの動作確認を行っていただき校了。</a:t>
            </a:r>
            <a:endParaRPr kumimoji="0" lang="en-US" altLang="ja-JP" sz="900" kern="0" dirty="0">
              <a:solidFill>
                <a:prstClr val="black"/>
              </a:solidFill>
            </a:endParaRPr>
          </a:p>
          <a:p>
            <a:pPr lvl="0">
              <a:defRPr/>
            </a:pPr>
            <a:r>
              <a:rPr kumimoji="0" lang="en-US" altLang="ja-JP" sz="900" kern="0" dirty="0">
                <a:solidFill>
                  <a:prstClr val="black"/>
                </a:solidFill>
              </a:rPr>
              <a:t>※</a:t>
            </a:r>
            <a:r>
              <a:rPr kumimoji="0" lang="ja-JP" altLang="en-US" sz="900" kern="0" dirty="0">
                <a:solidFill>
                  <a:prstClr val="black"/>
                </a:solidFill>
              </a:rPr>
              <a:t>原則として、この段階での修正はお受けできません。</a:t>
            </a:r>
            <a:endParaRPr kumimoji="0" lang="en-US" altLang="ja-JP" sz="900" kern="0" dirty="0">
              <a:solidFill>
                <a:prstClr val="black"/>
              </a:solidFill>
            </a:endParaRPr>
          </a:p>
          <a:p>
            <a:pPr lvl="0">
              <a:defRPr/>
            </a:pPr>
            <a:endParaRPr kumimoji="0" lang="en-US" altLang="ja-JP" sz="900" kern="0" dirty="0">
              <a:solidFill>
                <a:prstClr val="black"/>
              </a:solidFill>
            </a:endParaRPr>
          </a:p>
          <a:p>
            <a:pPr lvl="0">
              <a:defRPr/>
            </a:pPr>
            <a:r>
              <a:rPr kumimoji="0" lang="ja-JP" altLang="en-US" sz="900" b="1" kern="0" dirty="0">
                <a:solidFill>
                  <a:prstClr val="black"/>
                </a:solidFill>
              </a:rPr>
              <a:t>▶︎ヤフー制作</a:t>
            </a:r>
            <a:r>
              <a:rPr kumimoji="0" lang="ja-JP" altLang="en-US" sz="900" kern="0" dirty="0">
                <a:solidFill>
                  <a:prstClr val="black"/>
                </a:solidFill>
              </a:rPr>
              <a:t>側で最終確認を行った上で、本番公開を行う。</a:t>
            </a:r>
            <a:endParaRPr kumimoji="0" lang="en-US" altLang="ja-JP" sz="900" kern="0" dirty="0">
              <a:solidFill>
                <a:prstClr val="black"/>
              </a:solidFill>
            </a:endParaRPr>
          </a:p>
          <a:p>
            <a:pPr lvl="0">
              <a:defRPr/>
            </a:pPr>
            <a:endParaRPr kumimoji="0" lang="en-US" altLang="ja-JP" sz="900" kern="0" dirty="0">
              <a:solidFill>
                <a:prstClr val="black"/>
              </a:solidFill>
            </a:endParaRPr>
          </a:p>
          <a:p>
            <a:pPr>
              <a:defRPr/>
            </a:pPr>
            <a:r>
              <a:rPr kumimoji="0" lang="ja-JP" altLang="en-US" sz="900" kern="0" dirty="0">
                <a:solidFill>
                  <a:prstClr val="black"/>
                </a:solidFill>
              </a:rPr>
              <a:t>やり取りはヤフー</a:t>
            </a:r>
            <a:r>
              <a:rPr lang="ja-JP" altLang="en-US" sz="900" dirty="0"/>
              <a:t>営業から代理店様にメールにてご連絡をします。</a:t>
            </a:r>
            <a:endParaRPr kumimoji="0" lang="ja-JP" altLang="en-US" sz="900" kern="0" dirty="0">
              <a:solidFill>
                <a:prstClr val="black">
                  <a:lumMod val="65000"/>
                  <a:lumOff val="35000"/>
                </a:prstClr>
              </a:solidFill>
            </a:endParaRPr>
          </a:p>
        </p:txBody>
      </p:sp>
      <p:sp>
        <p:nvSpPr>
          <p:cNvPr id="101" name="正方形/長方形 100">
            <a:extLst>
              <a:ext uri="{FF2B5EF4-FFF2-40B4-BE49-F238E27FC236}">
                <a16:creationId xmlns:a16="http://schemas.microsoft.com/office/drawing/2014/main" id="{03E561D5-6A60-9E4A-82CF-C55DA5A59C05}"/>
              </a:ext>
            </a:extLst>
          </p:cNvPr>
          <p:cNvSpPr/>
          <p:nvPr/>
        </p:nvSpPr>
        <p:spPr>
          <a:xfrm>
            <a:off x="6881893" y="4482986"/>
            <a:ext cx="1377925" cy="2246769"/>
          </a:xfrm>
          <a:prstGeom prst="rect">
            <a:avLst/>
          </a:prstGeom>
        </p:spPr>
        <p:txBody>
          <a:bodyPr wrap="square">
            <a:spAutoFit/>
          </a:bodyPr>
          <a:lstStyle/>
          <a:p>
            <a:pPr>
              <a:defRPr/>
            </a:pPr>
            <a:r>
              <a:rPr kumimoji="0" lang="ja-JP" altLang="en-US" sz="1000" kern="0" dirty="0">
                <a:solidFill>
                  <a:prstClr val="black"/>
                </a:solidFill>
              </a:rPr>
              <a:t>▶︎ヤフー</a:t>
            </a:r>
            <a:r>
              <a:rPr kumimoji="0" lang="ja-JP" altLang="en-US" sz="1000" b="1" kern="0" dirty="0">
                <a:solidFill>
                  <a:prstClr val="black"/>
                </a:solidFill>
              </a:rPr>
              <a:t>制作</a:t>
            </a:r>
            <a:r>
              <a:rPr kumimoji="0" lang="ja-JP" altLang="en-US" sz="1000" kern="0" dirty="0">
                <a:solidFill>
                  <a:prstClr val="black"/>
                </a:solidFill>
              </a:rPr>
              <a:t>より</a:t>
            </a:r>
            <a:r>
              <a:rPr kumimoji="0" lang="ja-JP" altLang="en-US" sz="1000" kern="0">
                <a:solidFill>
                  <a:prstClr val="black"/>
                </a:solidFill>
              </a:rPr>
              <a:t>ご提案したインタラクション案</a:t>
            </a:r>
            <a:r>
              <a:rPr kumimoji="0" lang="ja-JP" altLang="en-US" sz="1000" kern="0" dirty="0">
                <a:solidFill>
                  <a:prstClr val="black"/>
                </a:solidFill>
              </a:rPr>
              <a:t>を、広告主様と擦り合わせの上、内容を確定させる</a:t>
            </a:r>
            <a:r>
              <a:rPr kumimoji="0" lang="ja-JP" altLang="en-US" sz="1000" kern="0" dirty="0">
                <a:solidFill>
                  <a:prstClr val="black">
                    <a:lumMod val="65000"/>
                    <a:lumOff val="35000"/>
                  </a:prstClr>
                </a:solidFill>
              </a:rPr>
              <a:t>。</a:t>
            </a:r>
            <a:endParaRPr kumimoji="0" lang="en-US" altLang="ja-JP" sz="1000" kern="0" dirty="0">
              <a:solidFill>
                <a:prstClr val="black">
                  <a:lumMod val="65000"/>
                  <a:lumOff val="35000"/>
                </a:prstClr>
              </a:solidFill>
            </a:endParaRPr>
          </a:p>
          <a:p>
            <a:pPr lvl="0">
              <a:defRPr/>
            </a:pPr>
            <a:endParaRPr kumimoji="0" lang="en-US" altLang="ja-JP" sz="1000" kern="0" dirty="0">
              <a:solidFill>
                <a:prstClr val="black">
                  <a:lumMod val="65000"/>
                  <a:lumOff val="35000"/>
                </a:prstClr>
              </a:solidFill>
            </a:endParaRPr>
          </a:p>
          <a:p>
            <a:pPr>
              <a:defRPr/>
            </a:pPr>
            <a:r>
              <a:rPr kumimoji="0" lang="ja-JP" altLang="en-US" sz="1000" kern="0" dirty="0">
                <a:solidFill>
                  <a:prstClr val="black"/>
                </a:solidFill>
              </a:rPr>
              <a:t>確定させた内容に基づいてヤフー</a:t>
            </a:r>
            <a:r>
              <a:rPr kumimoji="0" lang="ja-JP" altLang="en-US" sz="1000" b="1" kern="0">
                <a:solidFill>
                  <a:prstClr val="black"/>
                </a:solidFill>
              </a:rPr>
              <a:t>制作</a:t>
            </a:r>
            <a:r>
              <a:rPr kumimoji="0" lang="ja-JP" altLang="en-US" sz="1000" kern="0">
                <a:solidFill>
                  <a:prstClr val="black"/>
                </a:solidFill>
              </a:rPr>
              <a:t>にてインタラクション を</a:t>
            </a:r>
            <a:r>
              <a:rPr kumimoji="0" lang="ja-JP" altLang="en-US" sz="1000" kern="0" dirty="0">
                <a:solidFill>
                  <a:prstClr val="black"/>
                </a:solidFill>
              </a:rPr>
              <a:t>ご提出し、</a:t>
            </a:r>
            <a:r>
              <a:rPr kumimoji="0" lang="ja-JP" altLang="en-US" sz="1000" b="1" kern="0" dirty="0">
                <a:solidFill>
                  <a:prstClr val="black"/>
                </a:solidFill>
              </a:rPr>
              <a:t>広告主様</a:t>
            </a:r>
            <a:r>
              <a:rPr kumimoji="0" lang="ja-JP" altLang="en-US" sz="1000" kern="0" dirty="0">
                <a:solidFill>
                  <a:prstClr val="black"/>
                </a:solidFill>
              </a:rPr>
              <a:t>ご確認の上、確定させる。</a:t>
            </a:r>
            <a:endParaRPr kumimoji="0" lang="en-US" altLang="ja-JP" sz="1000" kern="0" dirty="0">
              <a:solidFill>
                <a:prstClr val="black"/>
              </a:solidFill>
            </a:endParaRPr>
          </a:p>
          <a:p>
            <a:pPr>
              <a:defRPr/>
            </a:pPr>
            <a:endParaRPr kumimoji="0" lang="en-US" altLang="ja-JP" sz="1000" kern="0" dirty="0">
              <a:solidFill>
                <a:prstClr val="black"/>
              </a:solidFill>
            </a:endParaRPr>
          </a:p>
        </p:txBody>
      </p:sp>
      <p:sp>
        <p:nvSpPr>
          <p:cNvPr id="103" name="正方形/長方形 102">
            <a:extLst>
              <a:ext uri="{FF2B5EF4-FFF2-40B4-BE49-F238E27FC236}">
                <a16:creationId xmlns:a16="http://schemas.microsoft.com/office/drawing/2014/main" id="{B34C1E3B-3F50-A44B-AB1B-FE03D0444940}"/>
              </a:ext>
            </a:extLst>
          </p:cNvPr>
          <p:cNvSpPr/>
          <p:nvPr/>
        </p:nvSpPr>
        <p:spPr>
          <a:xfrm>
            <a:off x="2466090" y="4506070"/>
            <a:ext cx="1253646" cy="1023357"/>
          </a:xfrm>
          <a:prstGeom prst="rect">
            <a:avLst/>
          </a:prstGeom>
        </p:spPr>
        <p:txBody>
          <a:bodyPr wrap="square">
            <a:spAutoFit/>
          </a:bodyPr>
          <a:lstStyle/>
          <a:p>
            <a:pPr lvl="0">
              <a:defRPr/>
            </a:pPr>
            <a:r>
              <a:rPr lang="ja-JP" altLang="en-US" sz="1000" dirty="0"/>
              <a:t>▶︎</a:t>
            </a:r>
            <a:r>
              <a:rPr lang="ja-JP" altLang="en-US" sz="1000" b="1" dirty="0"/>
              <a:t>代理店様</a:t>
            </a:r>
            <a:r>
              <a:rPr lang="ja-JP" altLang="en-US" sz="1000" dirty="0"/>
              <a:t>・</a:t>
            </a:r>
            <a:r>
              <a:rPr lang="ja-JP" altLang="en-US" sz="1000" b="1" dirty="0"/>
              <a:t>ヤフー</a:t>
            </a:r>
            <a:r>
              <a:rPr lang="ja-JP" altLang="en-US" sz="1000" dirty="0"/>
              <a:t>で打ち合わせを行い、誰に向けて何のために実施するのか、目的を明確にする。</a:t>
            </a:r>
            <a:endParaRPr lang="en-US" altLang="ja-JP" sz="1000" dirty="0"/>
          </a:p>
        </p:txBody>
      </p:sp>
    </p:spTree>
    <p:extLst>
      <p:ext uri="{BB962C8B-B14F-4D97-AF65-F5344CB8AC3E}">
        <p14:creationId xmlns:p14="http://schemas.microsoft.com/office/powerpoint/2010/main" val="29345158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20407" y="2081892"/>
            <a:ext cx="2622004" cy="1463862"/>
          </a:xfrm>
          <a:prstGeom prst="rect">
            <a:avLst/>
          </a:prstGeom>
          <a:ln>
            <a:solidFill>
              <a:schemeClr val="tx1"/>
            </a:solidFill>
          </a:ln>
        </p:spPr>
      </p:pic>
      <p:sp>
        <p:nvSpPr>
          <p:cNvPr id="3" name="テキスト プレースホルダー 2"/>
          <p:cNvSpPr>
            <a:spLocks noGrp="1"/>
          </p:cNvSpPr>
          <p:nvPr>
            <p:ph type="body" sz="quarter" idx="11"/>
          </p:nvPr>
        </p:nvSpPr>
        <p:spPr>
          <a:xfrm>
            <a:off x="309579" y="112016"/>
            <a:ext cx="9759950" cy="814388"/>
          </a:xfrm>
        </p:spPr>
        <p:txBody>
          <a:bodyPr/>
          <a:lstStyle/>
          <a:p>
            <a:r>
              <a:rPr kumimoji="1" lang="ja-JP" altLang="en-US" dirty="0"/>
              <a:t>効果検証レポート</a:t>
            </a:r>
          </a:p>
        </p:txBody>
      </p:sp>
      <p:sp>
        <p:nvSpPr>
          <p:cNvPr id="5"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19</a:t>
            </a:fld>
            <a:endParaRPr lang="ja-JP" altLang="en-US" dirty="0"/>
          </a:p>
        </p:txBody>
      </p:sp>
      <p:sp>
        <p:nvSpPr>
          <p:cNvPr id="10" name="正方形/長方形 9"/>
          <p:cNvSpPr/>
          <p:nvPr/>
        </p:nvSpPr>
        <p:spPr>
          <a:xfrm>
            <a:off x="767408" y="1844824"/>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0" name="グループ化 19"/>
          <p:cNvGrpSpPr/>
          <p:nvPr/>
        </p:nvGrpSpPr>
        <p:grpSpPr>
          <a:xfrm>
            <a:off x="8184232" y="4251197"/>
            <a:ext cx="2880320" cy="2341070"/>
            <a:chOff x="1712913" y="26891"/>
            <a:chExt cx="7560567" cy="6145086"/>
          </a:xfrm>
        </p:grpSpPr>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2913" y="26891"/>
              <a:ext cx="7560567" cy="6145086"/>
            </a:xfrm>
            <a:prstGeom prst="rect">
              <a:avLst/>
            </a:prstGeom>
            <a:ln w="3175">
              <a:solidFill>
                <a:schemeClr val="bg1">
                  <a:lumMod val="50000"/>
                </a:schemeClr>
              </a:solidFill>
            </a:ln>
          </p:spPr>
        </p:pic>
        <p:sp>
          <p:nvSpPr>
            <p:cNvPr id="22" name="正方形/長方形 21"/>
            <p:cNvSpPr/>
            <p:nvPr/>
          </p:nvSpPr>
          <p:spPr>
            <a:xfrm>
              <a:off x="4448944" y="110193"/>
              <a:ext cx="648072" cy="7200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23" name="Picture 2" descr="B1D2497D-1EBE-4057-8CE8-D155B6774F92-L0-001"/>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420"/>
          <a:stretch/>
        </p:blipFill>
        <p:spPr bwMode="auto">
          <a:xfrm>
            <a:off x="10044900" y="4439823"/>
            <a:ext cx="1379692" cy="22964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4" name="正方形/長方形 23"/>
          <p:cNvSpPr/>
          <p:nvPr/>
        </p:nvSpPr>
        <p:spPr>
          <a:xfrm>
            <a:off x="695400" y="1115452"/>
            <a:ext cx="11017224" cy="646331"/>
          </a:xfrm>
          <a:prstGeom prst="rect">
            <a:avLst/>
          </a:prstGeom>
        </p:spPr>
        <p:txBody>
          <a:bodyPr wrap="square">
            <a:spAutoFit/>
          </a:bodyPr>
          <a:lstStyle/>
          <a:p>
            <a:r>
              <a:rPr lang="ja-JP" altLang="en-US" b="1" dirty="0">
                <a:latin typeface="+mn-ea"/>
              </a:rPr>
              <a:t>定量・定性両面から、施策の実績を集計、分析し</a:t>
            </a:r>
            <a:r>
              <a:rPr lang="ja-JP" altLang="en-US" b="1">
                <a:latin typeface="+mn-ea"/>
              </a:rPr>
              <a:t>、トップページインタラクション実施</a:t>
            </a:r>
            <a:r>
              <a:rPr lang="ja-JP" altLang="en-US" b="1" dirty="0">
                <a:latin typeface="+mn-ea"/>
              </a:rPr>
              <a:t>効果のレポーティングを行います。</a:t>
            </a:r>
            <a:endParaRPr lang="en-US" altLang="ja-JP" b="1" dirty="0">
              <a:latin typeface="+mn-ea"/>
            </a:endParaRPr>
          </a:p>
        </p:txBody>
      </p:sp>
      <p:sp>
        <p:nvSpPr>
          <p:cNvPr id="27" name="正方形/長方形 26"/>
          <p:cNvSpPr/>
          <p:nvPr/>
        </p:nvSpPr>
        <p:spPr>
          <a:xfrm>
            <a:off x="883419" y="1906867"/>
            <a:ext cx="5328592" cy="338554"/>
          </a:xfrm>
          <a:prstGeom prst="rect">
            <a:avLst/>
          </a:prstGeom>
        </p:spPr>
        <p:txBody>
          <a:bodyPr wrap="square">
            <a:spAutoFit/>
          </a:bodyPr>
          <a:lstStyle/>
          <a:p>
            <a:pPr lvl="0"/>
            <a:r>
              <a:rPr lang="ja-JP" altLang="en-US" sz="1600" b="1" dirty="0">
                <a:solidFill>
                  <a:schemeClr val="bg1"/>
                </a:solidFill>
              </a:rPr>
              <a:t>集客数・属性、広告主様ページへの送客数</a:t>
            </a:r>
            <a:endParaRPr lang="en-US" altLang="ja-JP" sz="1600" b="1" dirty="0">
              <a:solidFill>
                <a:schemeClr val="bg1"/>
              </a:solidFill>
            </a:endParaRPr>
          </a:p>
        </p:txBody>
      </p:sp>
      <p:sp>
        <p:nvSpPr>
          <p:cNvPr id="28" name="正方形/長方形 27"/>
          <p:cNvSpPr/>
          <p:nvPr/>
        </p:nvSpPr>
        <p:spPr>
          <a:xfrm>
            <a:off x="767408" y="2358897"/>
            <a:ext cx="5444603" cy="1077218"/>
          </a:xfrm>
          <a:prstGeom prst="rect">
            <a:avLst/>
          </a:prstGeom>
        </p:spPr>
        <p:txBody>
          <a:bodyPr wrap="square">
            <a:spAutoFit/>
          </a:bodyPr>
          <a:lstStyle/>
          <a:p>
            <a:r>
              <a:rPr lang="ja-JP" altLang="en-US" sz="1600" dirty="0">
                <a:latin typeface="+mn-ea"/>
              </a:rPr>
              <a:t>・デイリーの</a:t>
            </a:r>
            <a:r>
              <a:rPr lang="en-US" altLang="ja-JP" sz="1600" dirty="0">
                <a:latin typeface="+mn-ea"/>
              </a:rPr>
              <a:t>PV</a:t>
            </a:r>
            <a:r>
              <a:rPr lang="ja-JP" altLang="en-US" sz="1600" dirty="0">
                <a:latin typeface="+mn-ea"/>
              </a:rPr>
              <a:t>・</a:t>
            </a:r>
            <a:r>
              <a:rPr lang="en-US" altLang="ja-JP" sz="1600" dirty="0">
                <a:latin typeface="+mn-ea"/>
              </a:rPr>
              <a:t>UB</a:t>
            </a:r>
          </a:p>
          <a:p>
            <a:r>
              <a:rPr lang="ja-JP" altLang="en-US" sz="1600" dirty="0">
                <a:latin typeface="+mn-ea"/>
              </a:rPr>
              <a:t>・ </a:t>
            </a:r>
            <a:r>
              <a:rPr lang="en-US" altLang="ja-JP" sz="1600" dirty="0">
                <a:latin typeface="+mn-ea"/>
              </a:rPr>
              <a:t>PR</a:t>
            </a:r>
            <a:r>
              <a:rPr lang="ja-JP" altLang="en-US" sz="1600">
                <a:latin typeface="+mn-ea"/>
              </a:rPr>
              <a:t>企画ページインタラクションのアクション数・率</a:t>
            </a:r>
            <a:endParaRPr lang="en-US" altLang="ja-JP" sz="1600" dirty="0">
              <a:latin typeface="+mn-ea"/>
            </a:endParaRPr>
          </a:p>
          <a:p>
            <a:r>
              <a:rPr lang="ja-JP" altLang="en-US" sz="1600" dirty="0">
                <a:latin typeface="+mn-ea"/>
              </a:rPr>
              <a:t>・ </a:t>
            </a:r>
            <a:r>
              <a:rPr lang="en-US" altLang="ja-JP" sz="1600" dirty="0">
                <a:latin typeface="+mn-ea"/>
              </a:rPr>
              <a:t>PR</a:t>
            </a:r>
            <a:r>
              <a:rPr lang="ja-JP" altLang="en-US" sz="1600" dirty="0">
                <a:latin typeface="+mn-ea"/>
              </a:rPr>
              <a:t>企画ページから広告主様ページへの誘導数・率</a:t>
            </a:r>
            <a:endParaRPr lang="en-US" altLang="ja-JP" sz="1600" dirty="0">
              <a:latin typeface="+mn-ea"/>
            </a:endParaRPr>
          </a:p>
          <a:p>
            <a:r>
              <a:rPr lang="ja-JP" altLang="en-US" sz="1600" dirty="0">
                <a:latin typeface="+mn-ea"/>
              </a:rPr>
              <a:t>・ </a:t>
            </a:r>
            <a:r>
              <a:rPr lang="en-US" altLang="ja-JP" sz="1600" dirty="0">
                <a:latin typeface="+mn-ea"/>
              </a:rPr>
              <a:t>PR</a:t>
            </a:r>
            <a:r>
              <a:rPr lang="ja-JP" altLang="en-US" sz="1600" dirty="0">
                <a:latin typeface="+mn-ea"/>
              </a:rPr>
              <a:t>企画ページ訪問者の性別・性別</a:t>
            </a:r>
            <a:r>
              <a:rPr lang="en-US" altLang="ja-JP" sz="1600" dirty="0">
                <a:latin typeface="+mn-ea"/>
              </a:rPr>
              <a:t>×</a:t>
            </a:r>
            <a:r>
              <a:rPr lang="ja-JP" altLang="en-US" sz="1600" dirty="0">
                <a:latin typeface="+mn-ea"/>
              </a:rPr>
              <a:t>年齢層比率</a:t>
            </a:r>
            <a:endParaRPr lang="en-US" altLang="ja-JP" sz="1600" dirty="0">
              <a:latin typeface="+mn-ea"/>
            </a:endParaRPr>
          </a:p>
        </p:txBody>
      </p:sp>
      <p:sp>
        <p:nvSpPr>
          <p:cNvPr id="29" name="正方形/長方形 28"/>
          <p:cNvSpPr/>
          <p:nvPr/>
        </p:nvSpPr>
        <p:spPr>
          <a:xfrm>
            <a:off x="767408" y="4221088"/>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30" name="正方形/長方形 29"/>
          <p:cNvSpPr/>
          <p:nvPr/>
        </p:nvSpPr>
        <p:spPr>
          <a:xfrm>
            <a:off x="886669" y="4275986"/>
            <a:ext cx="5328592" cy="338554"/>
          </a:xfrm>
          <a:prstGeom prst="rect">
            <a:avLst/>
          </a:prstGeom>
        </p:spPr>
        <p:txBody>
          <a:bodyPr wrap="square">
            <a:spAutoFit/>
          </a:bodyPr>
          <a:lstStyle/>
          <a:p>
            <a:pPr lvl="0"/>
            <a:r>
              <a:rPr lang="ja-JP" altLang="en-US" sz="1600" b="1" dirty="0">
                <a:solidFill>
                  <a:schemeClr val="bg1"/>
                </a:solidFill>
              </a:rPr>
              <a:t>態度変容効果（任意で実施可能）</a:t>
            </a:r>
            <a:endParaRPr lang="en-US" altLang="ja-JP" sz="1600" b="1" dirty="0">
              <a:solidFill>
                <a:schemeClr val="bg1"/>
              </a:solidFill>
            </a:endParaRPr>
          </a:p>
        </p:txBody>
      </p:sp>
      <p:sp>
        <p:nvSpPr>
          <p:cNvPr id="32" name="正方形/長方形 31"/>
          <p:cNvSpPr/>
          <p:nvPr/>
        </p:nvSpPr>
        <p:spPr>
          <a:xfrm>
            <a:off x="881930" y="4775030"/>
            <a:ext cx="7806357" cy="338554"/>
          </a:xfrm>
          <a:prstGeom prst="rect">
            <a:avLst/>
          </a:prstGeom>
        </p:spPr>
        <p:txBody>
          <a:bodyPr wrap="square">
            <a:spAutoFit/>
          </a:bodyPr>
          <a:lstStyle/>
          <a:p>
            <a:pPr lvl="0">
              <a:defRPr/>
            </a:pPr>
            <a:r>
              <a:rPr lang="en-US" altLang="ja-JP" sz="1600" b="1" dirty="0">
                <a:solidFill>
                  <a:srgbClr val="00569B"/>
                </a:solidFill>
                <a:cs typeface="Meiryo UI" panose="020B0604030504040204" pitchFamily="50" charset="-128"/>
              </a:rPr>
              <a:t>PR</a:t>
            </a:r>
            <a:r>
              <a:rPr lang="ja-JP" altLang="en-US" sz="1600" b="1" dirty="0">
                <a:solidFill>
                  <a:srgbClr val="00569B"/>
                </a:solidFill>
                <a:cs typeface="Meiryo UI" panose="020B0604030504040204" pitchFamily="50" charset="-128"/>
              </a:rPr>
              <a:t>企画ページ閲覧者に対するアンケートを無償でご提供します。</a:t>
            </a:r>
            <a:endParaRPr lang="en-US" altLang="ja-JP" sz="1600" b="1" dirty="0">
              <a:solidFill>
                <a:srgbClr val="00569B"/>
              </a:solidFill>
              <a:cs typeface="Meiryo UI" panose="020B0604030504040204" pitchFamily="50" charset="-128"/>
            </a:endParaRPr>
          </a:p>
        </p:txBody>
      </p:sp>
      <p:sp>
        <p:nvSpPr>
          <p:cNvPr id="33" name="正方形/長方形 32"/>
          <p:cNvSpPr/>
          <p:nvPr/>
        </p:nvSpPr>
        <p:spPr>
          <a:xfrm>
            <a:off x="623392" y="5489356"/>
            <a:ext cx="8281094" cy="1107996"/>
          </a:xfrm>
          <a:prstGeom prst="rect">
            <a:avLst/>
          </a:prstGeom>
        </p:spPr>
        <p:txBody>
          <a:bodyPr wrap="square">
            <a:spAutoFit/>
          </a:bodyPr>
          <a:lstStyle/>
          <a:p>
            <a:pPr lvl="0"/>
            <a:r>
              <a:rPr lang="ja-JP" altLang="en-US" sz="1100" dirty="0">
                <a:solidFill>
                  <a:srgbClr val="000000"/>
                </a:solidFill>
              </a:rPr>
              <a:t>　</a:t>
            </a:r>
            <a:r>
              <a:rPr lang="en-US" altLang="ja-JP" sz="1100" dirty="0">
                <a:solidFill>
                  <a:srgbClr val="000000"/>
                </a:solidFill>
              </a:rPr>
              <a:t>※</a:t>
            </a:r>
            <a:r>
              <a:rPr lang="ja-JP" altLang="en-US" sz="1100" dirty="0">
                <a:solidFill>
                  <a:srgbClr val="000000"/>
                </a:solidFill>
              </a:rPr>
              <a:t>定型項目での実施となります。</a:t>
            </a:r>
            <a:endParaRPr lang="en-US" altLang="ja-JP" sz="1100" dirty="0">
              <a:solidFill>
                <a:srgbClr val="000000"/>
              </a:solidFill>
            </a:endParaRPr>
          </a:p>
          <a:p>
            <a:pPr lvl="0"/>
            <a:r>
              <a:rPr lang="ja-JP" altLang="en-US" sz="1100" dirty="0">
                <a:solidFill>
                  <a:srgbClr val="000000"/>
                </a:solidFill>
                <a:latin typeface="+mn-ea"/>
              </a:rPr>
              <a:t>　</a:t>
            </a:r>
            <a:r>
              <a:rPr lang="en-US" altLang="ja-JP" sz="1100" dirty="0">
                <a:latin typeface="+mn-ea"/>
              </a:rPr>
              <a:t>※</a:t>
            </a:r>
            <a:r>
              <a:rPr lang="ja-JP" altLang="en-US" sz="1100" dirty="0">
                <a:latin typeface="+mn-ea"/>
              </a:rPr>
              <a:t>アンケート回答数の保証はいたしかねます。</a:t>
            </a:r>
            <a:endParaRPr lang="en-US" altLang="ja-JP" sz="1100" dirty="0">
              <a:latin typeface="+mn-ea"/>
            </a:endParaRPr>
          </a:p>
          <a:p>
            <a:pPr lvl="0"/>
            <a:r>
              <a:rPr lang="ja-JP" altLang="en-US" sz="1100" dirty="0">
                <a:latin typeface="+mn-ea"/>
              </a:rPr>
              <a:t>　　また、回答数は</a:t>
            </a:r>
            <a:r>
              <a:rPr lang="en-US" altLang="ja-JP" sz="1100" dirty="0">
                <a:latin typeface="+mn-ea"/>
              </a:rPr>
              <a:t>500</a:t>
            </a:r>
            <a:r>
              <a:rPr lang="ja-JP" altLang="en-US" sz="1100" dirty="0">
                <a:latin typeface="+mn-ea"/>
              </a:rPr>
              <a:t>件を上限とし、これを超えた場合、掲載途中でもアンケートを終了させていただきます。</a:t>
            </a:r>
            <a:endParaRPr lang="en-US" altLang="ja-JP" sz="1100" dirty="0">
              <a:latin typeface="+mn-ea"/>
            </a:endParaRPr>
          </a:p>
          <a:p>
            <a:pPr lvl="0"/>
            <a:r>
              <a:rPr lang="ja-JP" altLang="en-US" sz="1100" dirty="0">
                <a:latin typeface="+mn-ea"/>
              </a:rPr>
              <a:t>　</a:t>
            </a:r>
            <a:r>
              <a:rPr lang="en-US" altLang="ja-JP" sz="1100" dirty="0">
                <a:latin typeface="+mn-ea"/>
              </a:rPr>
              <a:t>※</a:t>
            </a:r>
            <a:r>
              <a:rPr lang="ja-JP" altLang="en-US" sz="1100" dirty="0">
                <a:latin typeface="+mn-ea"/>
              </a:rPr>
              <a:t>予告なくアンケートサーバーのサイトメンテナンスを行い、一時的にアンケートの受付ができなくなる</a:t>
            </a:r>
            <a:endParaRPr lang="en-US" altLang="ja-JP" sz="1100" dirty="0">
              <a:latin typeface="+mn-ea"/>
            </a:endParaRPr>
          </a:p>
          <a:p>
            <a:pPr lvl="0"/>
            <a:r>
              <a:rPr lang="ja-JP" altLang="en-US" sz="1100" dirty="0">
                <a:latin typeface="+mn-ea"/>
              </a:rPr>
              <a:t>　　場合があります。</a:t>
            </a:r>
          </a:p>
          <a:p>
            <a:pPr>
              <a:spcBef>
                <a:spcPct val="0"/>
              </a:spcBef>
            </a:pPr>
            <a:r>
              <a:rPr lang="ja-JP" altLang="en-US" sz="1100" dirty="0">
                <a:latin typeface="+mn-ea"/>
              </a:rPr>
              <a:t>　</a:t>
            </a:r>
            <a:r>
              <a:rPr lang="en-US" altLang="ja-JP" sz="1100" dirty="0">
                <a:latin typeface="+mn-ea"/>
              </a:rPr>
              <a:t>※</a:t>
            </a:r>
            <a:r>
              <a:rPr lang="ja-JP" altLang="en-US" sz="1100" dirty="0">
                <a:latin typeface="+mn-ea"/>
              </a:rPr>
              <a:t>一部データは、非正規の参考値としてのご提出となります。</a:t>
            </a:r>
            <a:endParaRPr lang="en-US" altLang="ja-JP" sz="1100" dirty="0">
              <a:latin typeface="+mn-ea"/>
            </a:endParaRPr>
          </a:p>
        </p:txBody>
      </p:sp>
      <p:sp>
        <p:nvSpPr>
          <p:cNvPr id="34" name="正方形/長方形 33"/>
          <p:cNvSpPr/>
          <p:nvPr/>
        </p:nvSpPr>
        <p:spPr>
          <a:xfrm>
            <a:off x="898574" y="5034662"/>
            <a:ext cx="8005912" cy="338554"/>
          </a:xfrm>
          <a:prstGeom prst="rect">
            <a:avLst/>
          </a:prstGeom>
        </p:spPr>
        <p:txBody>
          <a:bodyPr wrap="square">
            <a:spAutoFit/>
          </a:bodyPr>
          <a:lstStyle/>
          <a:p>
            <a:pPr lvl="0"/>
            <a:r>
              <a:rPr lang="en-US" altLang="ja-JP" sz="1600" dirty="0">
                <a:latin typeface="+mn-ea"/>
              </a:rPr>
              <a:t>PR</a:t>
            </a:r>
            <a:r>
              <a:rPr lang="ja-JP" altLang="en-US" sz="1600" dirty="0">
                <a:latin typeface="+mn-ea"/>
              </a:rPr>
              <a:t>企画ページへの評価、閲覧後の態度変容を問うアンケートです。</a:t>
            </a:r>
            <a:endParaRPr lang="en-US" altLang="ja-JP" sz="1600" dirty="0">
              <a:latin typeface="+mn-ea"/>
            </a:endParaRPr>
          </a:p>
        </p:txBody>
      </p:sp>
      <p:sp>
        <p:nvSpPr>
          <p:cNvPr id="35" name="正方形/長方形 34"/>
          <p:cNvSpPr/>
          <p:nvPr/>
        </p:nvSpPr>
        <p:spPr>
          <a:xfrm>
            <a:off x="8583196" y="3908226"/>
            <a:ext cx="2697380" cy="307777"/>
          </a:xfrm>
          <a:prstGeom prst="rect">
            <a:avLst/>
          </a:prstGeom>
        </p:spPr>
        <p:txBody>
          <a:bodyPr wrap="square">
            <a:spAutoFit/>
          </a:bodyPr>
          <a:lstStyle/>
          <a:p>
            <a:r>
              <a:rPr lang="ja-JP" altLang="en-US" sz="1400" dirty="0">
                <a:latin typeface="+mn-ea"/>
              </a:rPr>
              <a:t>＜アンケート画面サンプル＞</a:t>
            </a:r>
            <a:endParaRPr lang="en-US" altLang="ja-JP" sz="1400" dirty="0">
              <a:latin typeface="+mn-ea"/>
            </a:endParaRPr>
          </a:p>
        </p:txBody>
      </p:sp>
      <p:sp>
        <p:nvSpPr>
          <p:cNvPr id="25" name="正方形/長方形 24"/>
          <p:cNvSpPr/>
          <p:nvPr/>
        </p:nvSpPr>
        <p:spPr>
          <a:xfrm>
            <a:off x="8943236" y="1713030"/>
            <a:ext cx="2697380" cy="307777"/>
          </a:xfrm>
          <a:prstGeom prst="rect">
            <a:avLst/>
          </a:prstGeom>
        </p:spPr>
        <p:txBody>
          <a:bodyPr wrap="square">
            <a:spAutoFit/>
          </a:bodyPr>
          <a:lstStyle/>
          <a:p>
            <a:r>
              <a:rPr lang="ja-JP" altLang="en-US" sz="1400" dirty="0">
                <a:latin typeface="+mn-ea"/>
              </a:rPr>
              <a:t>＜レポートサンプル＞</a:t>
            </a:r>
            <a:endParaRPr lang="en-US" altLang="ja-JP" sz="1400" dirty="0">
              <a:latin typeface="+mn-ea"/>
            </a:endParaRPr>
          </a:p>
        </p:txBody>
      </p:sp>
      <p:pic>
        <p:nvPicPr>
          <p:cNvPr id="6" name="図 5"/>
          <p:cNvPicPr>
            <a:picLocks noChangeAspect="1"/>
          </p:cNvPicPr>
          <p:nvPr/>
        </p:nvPicPr>
        <p:blipFill>
          <a:blip r:embed="rId5"/>
          <a:stretch>
            <a:fillRect/>
          </a:stretch>
        </p:blipFill>
        <p:spPr>
          <a:xfrm>
            <a:off x="9362055" y="2474759"/>
            <a:ext cx="2481022" cy="1401641"/>
          </a:xfrm>
          <a:prstGeom prst="rect">
            <a:avLst/>
          </a:prstGeom>
          <a:ln>
            <a:solidFill>
              <a:schemeClr val="tx1"/>
            </a:solidFill>
          </a:ln>
        </p:spPr>
      </p:pic>
    </p:spTree>
    <p:extLst>
      <p:ext uri="{BB962C8B-B14F-4D97-AF65-F5344CB8AC3E}">
        <p14:creationId xmlns:p14="http://schemas.microsoft.com/office/powerpoint/2010/main" val="18595523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459FFFF-A80D-AD49-4C07-24D361C06176}"/>
              </a:ext>
            </a:extLst>
          </p:cNvPr>
          <p:cNvSpPr>
            <a:spLocks noGrp="1"/>
          </p:cNvSpPr>
          <p:nvPr>
            <p:ph type="body" sz="quarter" idx="12"/>
          </p:nvPr>
        </p:nvSpPr>
        <p:spPr>
          <a:xfrm>
            <a:off x="983432" y="1196752"/>
            <a:ext cx="10585176" cy="5256584"/>
          </a:xfrm>
        </p:spPr>
        <p:txBody>
          <a:bodyPr>
            <a:normAutofit/>
          </a:bodyPr>
          <a:lstStyle/>
          <a:p>
            <a:r>
              <a:rPr kumimoji="1" lang="ja-JP" altLang="en-US" dirty="0"/>
              <a:t>・誘導用広告（ブランドパネル関連商品）の変更の影響により、以下の各商品設計のうち、</a:t>
            </a:r>
            <a:r>
              <a:rPr kumimoji="1" lang="en-US" altLang="ja-JP" dirty="0"/>
              <a:t>PC</a:t>
            </a:r>
            <a:r>
              <a:rPr kumimoji="1" lang="ja-JP" altLang="en-US" dirty="0"/>
              <a:t>・スマートフォンの一部を変更いたします。</a:t>
            </a:r>
            <a:endParaRPr kumimoji="1" lang="en-US" altLang="ja-JP" dirty="0"/>
          </a:p>
          <a:p>
            <a:endParaRPr lang="en-US" altLang="ja-JP" dirty="0"/>
          </a:p>
          <a:p>
            <a:endParaRPr lang="ja-JP" altLang="en-US" sz="2000" b="0" i="0" u="none" strike="noStrike" dirty="0">
              <a:solidFill>
                <a:schemeClr val="tx1"/>
              </a:solidFill>
              <a:effectLst/>
              <a:latin typeface="+mn-ea"/>
              <a:ea typeface="+mn-ea"/>
            </a:endParaRPr>
          </a:p>
          <a:p>
            <a:endParaRPr kumimoji="1" lang="en-US" altLang="ja-JP" dirty="0"/>
          </a:p>
          <a:p>
            <a:endParaRPr lang="en-US" altLang="ja-JP" dirty="0"/>
          </a:p>
        </p:txBody>
      </p:sp>
      <p:sp>
        <p:nvSpPr>
          <p:cNvPr id="3" name="テキスト プレースホルダー 2">
            <a:extLst>
              <a:ext uri="{FF2B5EF4-FFF2-40B4-BE49-F238E27FC236}">
                <a16:creationId xmlns:a16="http://schemas.microsoft.com/office/drawing/2014/main" id="{14F760CC-C524-C1D9-1582-734B283DB5F0}"/>
              </a:ext>
            </a:extLst>
          </p:cNvPr>
          <p:cNvSpPr>
            <a:spLocks noGrp="1"/>
          </p:cNvSpPr>
          <p:nvPr>
            <p:ph type="body" sz="quarter" idx="11"/>
          </p:nvPr>
        </p:nvSpPr>
        <p:spPr>
          <a:xfrm>
            <a:off x="334962" y="130175"/>
            <a:ext cx="10585175" cy="814388"/>
          </a:xfrm>
        </p:spPr>
        <p:txBody>
          <a:bodyPr>
            <a:normAutofit/>
          </a:bodyPr>
          <a:lstStyle/>
          <a:p>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トップページ</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インタラクション</a:t>
            </a: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企画</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400"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2400"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2400" b="1" dirty="0">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月）変更点</a:t>
            </a:r>
            <a:endParaRPr kumimoji="1" lang="ja-JP" altLang="en-US" dirty="0"/>
          </a:p>
        </p:txBody>
      </p:sp>
      <p:sp>
        <p:nvSpPr>
          <p:cNvPr id="5" name="スライド番号プレースホルダー 4">
            <a:extLst>
              <a:ext uri="{FF2B5EF4-FFF2-40B4-BE49-F238E27FC236}">
                <a16:creationId xmlns:a16="http://schemas.microsoft.com/office/drawing/2014/main" id="{16E2BAFE-D3DF-8B2F-73E9-A4E2C11AC933}"/>
              </a:ext>
            </a:extLst>
          </p:cNvPr>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7" name="テキスト ボックス 6">
            <a:extLst>
              <a:ext uri="{FF2B5EF4-FFF2-40B4-BE49-F238E27FC236}">
                <a16:creationId xmlns:a16="http://schemas.microsoft.com/office/drawing/2014/main" id="{DE4D348D-9035-F0E6-65E3-86A4B7B6F5CE}"/>
              </a:ext>
            </a:extLst>
          </p:cNvPr>
          <p:cNvSpPr txBox="1"/>
          <p:nvPr/>
        </p:nvSpPr>
        <p:spPr>
          <a:xfrm>
            <a:off x="7032104" y="697884"/>
            <a:ext cx="3700052" cy="230832"/>
          </a:xfrm>
          <a:prstGeom prst="rect">
            <a:avLst/>
          </a:prstGeom>
          <a:noFill/>
        </p:spPr>
        <p:txBody>
          <a:bodyPr wrap="none" lIns="91440" tIns="45720" rIns="91440" bIns="45720" rtlCol="0" anchor="t">
            <a:spAutoFit/>
          </a:bodyPr>
          <a:lstStyle/>
          <a:p>
            <a:r>
              <a:rPr lang="en-US" altLang="ja-JP" sz="900" dirty="0"/>
              <a:t>※</a:t>
            </a:r>
            <a:r>
              <a:rPr lang="ja-JP" altLang="en-US" sz="900" dirty="0"/>
              <a:t>トップページインタラクション企画（</a:t>
            </a:r>
            <a:r>
              <a:rPr lang="en-US" altLang="ja-JP" sz="900" dirty="0"/>
              <a:t>2022</a:t>
            </a:r>
            <a:r>
              <a:rPr lang="ja-JP" altLang="en-US" sz="900" dirty="0"/>
              <a:t>年</a:t>
            </a:r>
            <a:r>
              <a:rPr lang="en-US" altLang="ja-JP" sz="900" dirty="0"/>
              <a:t>8</a:t>
            </a:r>
            <a:r>
              <a:rPr lang="ja-JP" altLang="en-US" sz="900" dirty="0"/>
              <a:t>月）からの変更点</a:t>
            </a:r>
            <a:endParaRPr kumimoji="1" lang="ja-JP" altLang="en-US" sz="900" dirty="0"/>
          </a:p>
        </p:txBody>
      </p:sp>
      <p:graphicFrame>
        <p:nvGraphicFramePr>
          <p:cNvPr id="8" name="表 8">
            <a:extLst>
              <a:ext uri="{FF2B5EF4-FFF2-40B4-BE49-F238E27FC236}">
                <a16:creationId xmlns:a16="http://schemas.microsoft.com/office/drawing/2014/main" id="{E303EE28-FD3F-CDC4-9ADC-EC9462F125D2}"/>
              </a:ext>
            </a:extLst>
          </p:cNvPr>
          <p:cNvGraphicFramePr>
            <a:graphicFrameLocks noGrp="1"/>
          </p:cNvGraphicFramePr>
          <p:nvPr>
            <p:extLst>
              <p:ext uri="{D42A27DB-BD31-4B8C-83A1-F6EECF244321}">
                <p14:modId xmlns:p14="http://schemas.microsoft.com/office/powerpoint/2010/main" val="3526158476"/>
              </p:ext>
            </p:extLst>
          </p:nvPr>
        </p:nvGraphicFramePr>
        <p:xfrm>
          <a:off x="695430" y="2002304"/>
          <a:ext cx="10945186" cy="3551652"/>
        </p:xfrm>
        <a:graphic>
          <a:graphicData uri="http://schemas.openxmlformats.org/drawingml/2006/table">
            <a:tbl>
              <a:tblPr firstRow="1" bandRow="1">
                <a:tableStyleId>{21E4AEA4-8DFA-4A89-87EB-49C32662AFE0}</a:tableStyleId>
              </a:tblPr>
              <a:tblGrid>
                <a:gridCol w="1824198">
                  <a:extLst>
                    <a:ext uri="{9D8B030D-6E8A-4147-A177-3AD203B41FA5}">
                      <a16:colId xmlns:a16="http://schemas.microsoft.com/office/drawing/2014/main" val="1928714645"/>
                    </a:ext>
                  </a:extLst>
                </a:gridCol>
                <a:gridCol w="3504364">
                  <a:extLst>
                    <a:ext uri="{9D8B030D-6E8A-4147-A177-3AD203B41FA5}">
                      <a16:colId xmlns:a16="http://schemas.microsoft.com/office/drawing/2014/main" val="1604607694"/>
                    </a:ext>
                  </a:extLst>
                </a:gridCol>
                <a:gridCol w="5616624">
                  <a:extLst>
                    <a:ext uri="{9D8B030D-6E8A-4147-A177-3AD203B41FA5}">
                      <a16:colId xmlns:a16="http://schemas.microsoft.com/office/drawing/2014/main" val="1451298851"/>
                    </a:ext>
                  </a:extLst>
                </a:gridCol>
              </a:tblGrid>
              <a:tr h="0">
                <a:tc>
                  <a:txBody>
                    <a:bodyPr/>
                    <a:lstStyle/>
                    <a:p>
                      <a:pPr algn="ctr"/>
                      <a:r>
                        <a:rPr kumimoji="1" lang="ja-JP" altLang="en-US" sz="1200" dirty="0"/>
                        <a:t>プラン</a:t>
                      </a:r>
                    </a:p>
                  </a:txBody>
                  <a:tcPr anchor="ctr"/>
                </a:tc>
                <a:tc>
                  <a:txBody>
                    <a:bodyPr/>
                    <a:lstStyle/>
                    <a:p>
                      <a:pPr algn="ctr"/>
                      <a:r>
                        <a:rPr kumimoji="1" lang="ja-JP" altLang="en-US" sz="1200" dirty="0"/>
                        <a:t>削除</a:t>
                      </a:r>
                    </a:p>
                  </a:txBody>
                  <a:tcPr anchor="ctr"/>
                </a:tc>
                <a:tc>
                  <a:txBody>
                    <a:bodyPr/>
                    <a:lstStyle/>
                    <a:p>
                      <a:pPr algn="ctr"/>
                      <a:r>
                        <a:rPr kumimoji="1" lang="ja-JP" altLang="en-US" sz="1200" dirty="0"/>
                        <a:t>追加</a:t>
                      </a:r>
                    </a:p>
                  </a:txBody>
                  <a:tcPr anchor="ctr"/>
                </a:tc>
                <a:extLst>
                  <a:ext uri="{0D108BD9-81ED-4DB2-BD59-A6C34878D82A}">
                    <a16:rowId xmlns:a16="http://schemas.microsoft.com/office/drawing/2014/main" val="2174012228"/>
                  </a:ext>
                </a:extLst>
              </a:tr>
              <a:tr h="151241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200" b="1" dirty="0"/>
                        <a:t>【</a:t>
                      </a:r>
                      <a:r>
                        <a:rPr kumimoji="1" lang="ja-JP" altLang="en-US" sz="1200" b="1" dirty="0"/>
                        <a:t>制作費あり</a:t>
                      </a:r>
                      <a:r>
                        <a:rPr kumimoji="1" lang="en-US" altLang="ja-JP" sz="1200" b="1" dirty="0"/>
                        <a:t>】</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200" b="1" dirty="0"/>
                        <a:t>P.14</a:t>
                      </a:r>
                    </a:p>
                    <a:p>
                      <a:pPr algn="ctr"/>
                      <a:endParaRPr kumimoji="1" lang="ja-JP" altLang="en-US" sz="1200" dirty="0"/>
                    </a:p>
                  </a:txBody>
                  <a:tcPr anchor="ct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200" dirty="0"/>
                        <a:t>　</a:t>
                      </a:r>
                      <a:r>
                        <a:rPr lang="en-US" altLang="ja-JP" sz="1200" dirty="0"/>
                        <a:t>【PC】</a:t>
                      </a:r>
                    </a:p>
                    <a:p>
                      <a:r>
                        <a:rPr lang="ja-JP" altLang="en-US" sz="1200" dirty="0"/>
                        <a:t>最低出稿金額：</a:t>
                      </a:r>
                      <a:r>
                        <a:rPr lang="en-US" altLang="ja-JP" sz="1200" dirty="0"/>
                        <a:t>2000</a:t>
                      </a:r>
                      <a:r>
                        <a:rPr lang="ja-JP" altLang="en-US" sz="1200" dirty="0"/>
                        <a:t>万円～</a:t>
                      </a:r>
                      <a:r>
                        <a:rPr lang="ja-JP" altLang="en-US" sz="1200" u="none" strike="noStrike" dirty="0">
                          <a:solidFill>
                            <a:srgbClr val="00B050"/>
                          </a:solidFill>
                          <a:effectLst/>
                        </a:rPr>
                        <a:t> </a:t>
                      </a:r>
                      <a:endParaRPr lang="en-US" altLang="ja-JP" sz="1200" u="none" strike="noStrike" dirty="0">
                        <a:solidFill>
                          <a:srgbClr val="00B050"/>
                        </a:solidFill>
                        <a:effectLst/>
                      </a:endParaRPr>
                    </a:p>
                    <a:p>
                      <a:pPr algn="l" rtl="0" fontAlgn="ctr"/>
                      <a:r>
                        <a:rPr lang="ja-JP" altLang="en-US" sz="900" u="none" strike="noStrike" dirty="0">
                          <a:effectLst/>
                        </a:rPr>
                        <a:t>・ブランドパネルパノラマ</a:t>
                      </a:r>
                      <a:r>
                        <a:rPr lang="en-US" altLang="ja-JP" sz="900" u="none" strike="noStrike" dirty="0">
                          <a:effectLst/>
                        </a:rPr>
                        <a:t>PC</a:t>
                      </a:r>
                      <a:br>
                        <a:rPr lang="en-US" altLang="ja-JP" sz="900" u="none" strike="noStrike" dirty="0">
                          <a:effectLst/>
                        </a:rPr>
                      </a:br>
                      <a:r>
                        <a:rPr lang="ja-JP" altLang="en-US" sz="900" u="none" strike="noStrike" dirty="0">
                          <a:effectLst/>
                        </a:rPr>
                        <a:t>・ブランドパネルトップインパクトパノラマ</a:t>
                      </a:r>
                      <a:r>
                        <a:rPr lang="en-US" altLang="ja-JP" sz="900" u="none" strike="noStrike" dirty="0">
                          <a:effectLst/>
                        </a:rPr>
                        <a:t>PC</a:t>
                      </a:r>
                      <a:r>
                        <a:rPr lang="ja-JP" altLang="en-US" sz="900" u="none" strike="noStrike" dirty="0">
                          <a:effectLst/>
                        </a:rPr>
                        <a:t>（</a:t>
                      </a:r>
                      <a:r>
                        <a:rPr lang="en-US" altLang="ja-JP" sz="900" u="none" strike="noStrike" dirty="0">
                          <a:effectLst/>
                        </a:rPr>
                        <a:t>2000</a:t>
                      </a:r>
                      <a:r>
                        <a:rPr lang="ja-JP" altLang="en-US" sz="900" u="none" strike="noStrike" dirty="0">
                          <a:effectLst/>
                        </a:rPr>
                        <a:t>万円～）</a:t>
                      </a:r>
                      <a:endParaRPr lang="ja-JP" altLang="en-US" sz="900" b="0" i="0" u="none" strike="noStrike" dirty="0">
                        <a:solidFill>
                          <a:srgbClr val="595959"/>
                        </a:solidFill>
                        <a:effectLst/>
                        <a:latin typeface="+mn-lt"/>
                        <a:ea typeface="メイリオ" panose="020B0604030504040204" pitchFamily="50" charset="-128"/>
                      </a:endParaRPr>
                    </a:p>
                    <a:p>
                      <a:endParaRPr kumimoji="1" lang="ja-JP" altLang="en-US" sz="1200" dirty="0"/>
                    </a:p>
                  </a:txBody>
                  <a:tcPr/>
                </a:tc>
                <a:tc>
                  <a:txBody>
                    <a:bodyPr/>
                    <a:lstStyle/>
                    <a:p>
                      <a:r>
                        <a:rPr lang="en-US" altLang="ja-JP" sz="1200" dirty="0"/>
                        <a:t>【PC】</a:t>
                      </a:r>
                    </a:p>
                    <a:p>
                      <a:r>
                        <a:rPr lang="ja-JP" altLang="en-US" sz="1200" dirty="0"/>
                        <a:t>最低出稿金額：</a:t>
                      </a:r>
                      <a:r>
                        <a:rPr lang="en-US" altLang="ja-JP" sz="1200" dirty="0"/>
                        <a:t>1150</a:t>
                      </a:r>
                      <a:r>
                        <a:rPr lang="ja-JP" altLang="en-US" sz="1200" dirty="0"/>
                        <a:t>万円～</a:t>
                      </a:r>
                      <a:r>
                        <a:rPr lang="ja-JP" altLang="en-US" sz="1200" u="none" strike="noStrike" dirty="0">
                          <a:solidFill>
                            <a:srgbClr val="00B050"/>
                          </a:solidFill>
                          <a:effectLst/>
                        </a:rPr>
                        <a:t> </a:t>
                      </a:r>
                      <a:endParaRPr lang="en-US" altLang="ja-JP" sz="1200" u="none" strike="noStrike" dirty="0">
                        <a:solidFill>
                          <a:srgbClr val="00B050"/>
                        </a:solidFill>
                        <a:effectLst/>
                      </a:endParaRPr>
                    </a:p>
                    <a:p>
                      <a:pPr algn="l" rtl="0" fontAlgn="ctr"/>
                      <a:r>
                        <a:rPr kumimoji="1" lang="ja-JP" altLang="en-US" sz="900" kern="1200" dirty="0">
                          <a:solidFill>
                            <a:schemeClr val="dk1"/>
                          </a:solidFill>
                          <a:latin typeface="+mn-lt"/>
                          <a:ea typeface="+mn-ea"/>
                          <a:cs typeface="+mn-cs"/>
                        </a:rPr>
                        <a:t>・ブランドパネル　パノラマ　</a:t>
                      </a:r>
                      <a:r>
                        <a:rPr kumimoji="1" lang="en-US" altLang="ja-JP" sz="900" kern="1200" dirty="0">
                          <a:solidFill>
                            <a:schemeClr val="dk1"/>
                          </a:solidFill>
                          <a:latin typeface="+mn-lt"/>
                          <a:ea typeface="+mn-ea"/>
                          <a:cs typeface="+mn-cs"/>
                        </a:rPr>
                        <a:t>PC</a:t>
                      </a:r>
                      <a:r>
                        <a:rPr kumimoji="1" lang="ja-JP" altLang="en-US" sz="900" kern="1200" dirty="0">
                          <a:solidFill>
                            <a:schemeClr val="dk1"/>
                          </a:solidFill>
                          <a:latin typeface="+mn-lt"/>
                          <a:ea typeface="+mn-ea"/>
                          <a:cs typeface="+mn-cs"/>
                        </a:rPr>
                        <a:t>　（</a:t>
                      </a:r>
                      <a:r>
                        <a:rPr kumimoji="1" lang="en-US" altLang="ja-JP" sz="900" kern="1200" dirty="0">
                          <a:solidFill>
                            <a:schemeClr val="dk1"/>
                          </a:solidFill>
                          <a:latin typeface="+mn-lt"/>
                          <a:ea typeface="+mn-ea"/>
                          <a:cs typeface="+mn-cs"/>
                        </a:rPr>
                        <a:t>1000</a:t>
                      </a:r>
                      <a:r>
                        <a:rPr kumimoji="1" lang="ja-JP" altLang="en-US" sz="900" kern="1200" dirty="0">
                          <a:solidFill>
                            <a:schemeClr val="dk1"/>
                          </a:solidFill>
                          <a:latin typeface="+mn-lt"/>
                          <a:ea typeface="+mn-ea"/>
                          <a:cs typeface="+mn-cs"/>
                        </a:rPr>
                        <a:t>万円～）</a:t>
                      </a:r>
                      <a:endParaRPr kumimoji="1" lang="en-US" altLang="ja-JP" sz="900" kern="1200" dirty="0">
                        <a:solidFill>
                          <a:schemeClr val="dk1"/>
                        </a:solidFill>
                        <a:latin typeface="+mn-lt"/>
                        <a:ea typeface="+mn-ea"/>
                        <a:cs typeface="+mn-cs"/>
                      </a:endParaRPr>
                    </a:p>
                    <a:p>
                      <a:pPr algn="l" rtl="0" fontAlgn="ctr"/>
                      <a:r>
                        <a:rPr kumimoji="1" lang="ja-JP" altLang="en-US" sz="900" kern="1200" dirty="0">
                          <a:solidFill>
                            <a:schemeClr val="dk1"/>
                          </a:solidFill>
                          <a:latin typeface="+mn-lt"/>
                          <a:ea typeface="+mn-ea"/>
                          <a:cs typeface="+mn-cs"/>
                        </a:rPr>
                        <a:t>・ブランドパネル　トップインパクト　パノラマ　</a:t>
                      </a:r>
                      <a:r>
                        <a:rPr kumimoji="1" lang="en-US" altLang="ja-JP" sz="900" kern="1200" dirty="0">
                          <a:solidFill>
                            <a:schemeClr val="dk1"/>
                          </a:solidFill>
                          <a:latin typeface="+mn-lt"/>
                          <a:ea typeface="+mn-ea"/>
                          <a:cs typeface="+mn-cs"/>
                        </a:rPr>
                        <a:t>PC</a:t>
                      </a:r>
                      <a:r>
                        <a:rPr kumimoji="1" lang="ja-JP" altLang="en-US" sz="900" kern="1200" dirty="0">
                          <a:solidFill>
                            <a:schemeClr val="dk1"/>
                          </a:solidFill>
                          <a:latin typeface="+mn-lt"/>
                          <a:ea typeface="+mn-ea"/>
                          <a:cs typeface="+mn-cs"/>
                        </a:rPr>
                        <a:t>（</a:t>
                      </a:r>
                      <a:r>
                        <a:rPr kumimoji="1" lang="en-US" altLang="ja-JP" sz="900" kern="1200" dirty="0">
                          <a:solidFill>
                            <a:schemeClr val="dk1"/>
                          </a:solidFill>
                          <a:latin typeface="+mn-lt"/>
                          <a:ea typeface="+mn-ea"/>
                          <a:cs typeface="+mn-cs"/>
                        </a:rPr>
                        <a:t>1000</a:t>
                      </a:r>
                      <a:r>
                        <a:rPr kumimoji="1" lang="ja-JP" altLang="en-US" sz="900" kern="1200" dirty="0">
                          <a:solidFill>
                            <a:schemeClr val="dk1"/>
                          </a:solidFill>
                          <a:latin typeface="+mn-lt"/>
                          <a:ea typeface="+mn-ea"/>
                          <a:cs typeface="+mn-cs"/>
                        </a:rPr>
                        <a:t>万円～）</a:t>
                      </a:r>
                      <a:endParaRPr kumimoji="1" lang="en-US" altLang="ja-JP" sz="900" kern="1200" dirty="0">
                        <a:solidFill>
                          <a:schemeClr val="dk1"/>
                        </a:solidFill>
                        <a:latin typeface="+mn-lt"/>
                        <a:ea typeface="+mn-ea"/>
                        <a:cs typeface="+mn-cs"/>
                      </a:endParaRPr>
                    </a:p>
                    <a:p>
                      <a:pPr algn="l" rtl="0" fontAlgn="ctr"/>
                      <a:endParaRPr kumimoji="1" lang="en-US" altLang="ja-JP" sz="1200" kern="1200" dirty="0">
                        <a:solidFill>
                          <a:schemeClr val="dk1"/>
                        </a:solidFill>
                        <a:latin typeface="+mn-lt"/>
                        <a:ea typeface="+mn-ea"/>
                        <a:cs typeface="+mn-cs"/>
                      </a:endParaRPr>
                    </a:p>
                    <a:p>
                      <a:endParaRPr kumimoji="1" lang="en-US" altLang="ja-JP" sz="1200" dirty="0"/>
                    </a:p>
                    <a:p>
                      <a:pPr marL="0" algn="l" defTabSz="914423" rtl="0" eaLnBrk="1" fontAlgn="ctr" latinLnBrk="0" hangingPunct="1"/>
                      <a:r>
                        <a:rPr kumimoji="1" lang="en-US" altLang="ja-JP" sz="1200" kern="1200" dirty="0">
                          <a:solidFill>
                            <a:schemeClr val="dk1"/>
                          </a:solidFill>
                          <a:latin typeface="+mn-lt"/>
                          <a:ea typeface="+mn-ea"/>
                          <a:cs typeface="+mn-cs"/>
                        </a:rPr>
                        <a:t>【</a:t>
                      </a:r>
                      <a:r>
                        <a:rPr kumimoji="1" lang="ja-JP" altLang="en-US" sz="1200" kern="1200" dirty="0">
                          <a:solidFill>
                            <a:schemeClr val="dk1"/>
                          </a:solidFill>
                          <a:latin typeface="+mn-lt"/>
                          <a:ea typeface="+mn-ea"/>
                          <a:cs typeface="+mn-cs"/>
                        </a:rPr>
                        <a:t>スマートフォン</a:t>
                      </a:r>
                      <a:r>
                        <a:rPr kumimoji="1" lang="en-US" altLang="ja-JP" sz="1200" kern="1200" dirty="0">
                          <a:solidFill>
                            <a:schemeClr val="dk1"/>
                          </a:solidFill>
                          <a:latin typeface="+mn-lt"/>
                          <a:ea typeface="+mn-ea"/>
                          <a:cs typeface="+mn-cs"/>
                        </a:rPr>
                        <a:t>】</a:t>
                      </a:r>
                    </a:p>
                    <a:p>
                      <a:pPr marL="0" algn="l" defTabSz="914423" rtl="0" eaLnBrk="1" latinLnBrk="0" hangingPunct="1"/>
                      <a:r>
                        <a:rPr kumimoji="1" lang="ja-JP" altLang="en-US" sz="1200" kern="1200" dirty="0">
                          <a:solidFill>
                            <a:schemeClr val="dk1"/>
                          </a:solidFill>
                          <a:latin typeface="+mn-lt"/>
                          <a:ea typeface="+mn-ea"/>
                          <a:cs typeface="+mn-cs"/>
                        </a:rPr>
                        <a:t>最低出稿金額：</a:t>
                      </a:r>
                      <a:r>
                        <a:rPr kumimoji="1" lang="en-US" altLang="ja-JP" sz="1200" kern="1200" dirty="0">
                          <a:solidFill>
                            <a:schemeClr val="dk1"/>
                          </a:solidFill>
                          <a:latin typeface="+mn-lt"/>
                          <a:ea typeface="+mn-ea"/>
                          <a:cs typeface="+mn-cs"/>
                        </a:rPr>
                        <a:t>1150</a:t>
                      </a:r>
                      <a:r>
                        <a:rPr kumimoji="1" lang="ja-JP" altLang="en-US" sz="1200" kern="1200" dirty="0">
                          <a:solidFill>
                            <a:schemeClr val="dk1"/>
                          </a:solidFill>
                          <a:latin typeface="+mn-lt"/>
                          <a:ea typeface="+mn-ea"/>
                          <a:cs typeface="+mn-cs"/>
                        </a:rPr>
                        <a:t>万円～ </a:t>
                      </a:r>
                      <a:endParaRPr kumimoji="1" lang="en-US" altLang="ja-JP" sz="1200" kern="1200" dirty="0">
                        <a:solidFill>
                          <a:schemeClr val="dk1"/>
                        </a:solidFill>
                        <a:latin typeface="+mn-lt"/>
                        <a:ea typeface="+mn-ea"/>
                        <a:cs typeface="+mn-cs"/>
                      </a:endParaRPr>
                    </a:p>
                    <a:p>
                      <a:pPr algn="l" rtl="0" fontAlgn="ctr"/>
                      <a:r>
                        <a:rPr kumimoji="1" lang="ja-JP" altLang="en-US" sz="900" kern="1200" dirty="0">
                          <a:solidFill>
                            <a:schemeClr val="dk1"/>
                          </a:solidFill>
                          <a:latin typeface="+mn-lt"/>
                          <a:ea typeface="+mn-ea"/>
                          <a:cs typeface="+mn-cs"/>
                        </a:rPr>
                        <a:t>・ブランドパネル　</a:t>
                      </a:r>
                      <a:r>
                        <a:rPr kumimoji="1" lang="en-US" altLang="ja-JP" sz="900" kern="1200" dirty="0">
                          <a:solidFill>
                            <a:schemeClr val="dk1"/>
                          </a:solidFill>
                          <a:latin typeface="+mn-lt"/>
                          <a:ea typeface="+mn-ea"/>
                          <a:cs typeface="+mn-cs"/>
                        </a:rPr>
                        <a:t>SP</a:t>
                      </a:r>
                      <a:r>
                        <a:rPr kumimoji="1" lang="ja-JP" altLang="en-US" sz="900" kern="1200" dirty="0">
                          <a:solidFill>
                            <a:schemeClr val="dk1"/>
                          </a:solidFill>
                          <a:latin typeface="+mn-lt"/>
                          <a:ea typeface="+mn-ea"/>
                          <a:cs typeface="+mn-cs"/>
                        </a:rPr>
                        <a:t>（時間帯ジャック）</a:t>
                      </a:r>
                    </a:p>
                  </a:txBody>
                  <a:tcPr/>
                </a:tc>
                <a:extLst>
                  <a:ext uri="{0D108BD9-81ED-4DB2-BD59-A6C34878D82A}">
                    <a16:rowId xmlns:a16="http://schemas.microsoft.com/office/drawing/2014/main" val="1197167883"/>
                  </a:ext>
                </a:extLst>
              </a:tr>
              <a:tr h="16771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200" b="1" dirty="0"/>
                        <a:t>【</a:t>
                      </a:r>
                      <a:r>
                        <a:rPr lang="ja-JP" altLang="en-US" sz="1200" b="1" dirty="0"/>
                        <a:t>制作費無償プラン</a:t>
                      </a:r>
                      <a:r>
                        <a:rPr lang="en-US" altLang="ja-JP" sz="1200" b="1" dirty="0"/>
                        <a:t>】</a:t>
                      </a:r>
                    </a:p>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200" b="1" dirty="0"/>
                        <a:t>P.15</a:t>
                      </a:r>
                    </a:p>
                    <a:p>
                      <a:pPr algn="ctr"/>
                      <a:endParaRPr kumimoji="1" lang="ja-JP" altLang="en-US" sz="1200" dirty="0"/>
                    </a:p>
                  </a:txBody>
                  <a:tcPr anchor="ct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200" dirty="0"/>
                        <a:t>　</a:t>
                      </a:r>
                      <a:r>
                        <a:rPr lang="en-US" altLang="ja-JP" sz="1200" dirty="0"/>
                        <a:t>【PC】</a:t>
                      </a:r>
                    </a:p>
                    <a:p>
                      <a:r>
                        <a:rPr lang="ja-JP" altLang="en-US" sz="1200" dirty="0"/>
                        <a:t>最低出稿金額：</a:t>
                      </a:r>
                      <a:r>
                        <a:rPr lang="en-US" altLang="ja-JP" sz="1200" dirty="0"/>
                        <a:t>3000</a:t>
                      </a:r>
                      <a:r>
                        <a:rPr lang="ja-JP" altLang="en-US" sz="1200" dirty="0"/>
                        <a:t>万円～</a:t>
                      </a:r>
                      <a:r>
                        <a:rPr lang="ja-JP" altLang="en-US" sz="1200" u="none" strike="noStrike" dirty="0">
                          <a:solidFill>
                            <a:srgbClr val="00B050"/>
                          </a:solidFill>
                          <a:effectLst/>
                        </a:rPr>
                        <a:t> </a:t>
                      </a:r>
                      <a:endParaRPr lang="en-US" altLang="ja-JP" sz="1200" u="none" strike="noStrike" dirty="0">
                        <a:solidFill>
                          <a:srgbClr val="00B050"/>
                        </a:solidFill>
                        <a:effectLst/>
                      </a:endParaRPr>
                    </a:p>
                    <a:p>
                      <a:pPr algn="l" rtl="0" fontAlgn="ctr"/>
                      <a:r>
                        <a:rPr lang="ja-JP" altLang="en-US" sz="900" u="none" strike="noStrike" dirty="0">
                          <a:solidFill>
                            <a:schemeClr val="tx1"/>
                          </a:solidFill>
                          <a:effectLst/>
                          <a:latin typeface="+mn-ea"/>
                          <a:ea typeface="+mn-ea"/>
                        </a:rPr>
                        <a:t>・ブランドパネル　パノラマ　</a:t>
                      </a:r>
                      <a:r>
                        <a:rPr lang="en-US" altLang="ja-JP" sz="900" u="none" strike="noStrike" dirty="0">
                          <a:solidFill>
                            <a:schemeClr val="tx1"/>
                          </a:solidFill>
                          <a:effectLst/>
                          <a:latin typeface="+mn-ea"/>
                          <a:ea typeface="+mn-ea"/>
                        </a:rPr>
                        <a:t>PC</a:t>
                      </a:r>
                      <a:br>
                        <a:rPr lang="en-US" altLang="ja-JP" sz="900" u="none" strike="noStrike" dirty="0">
                          <a:solidFill>
                            <a:schemeClr val="tx1"/>
                          </a:solidFill>
                          <a:effectLst/>
                          <a:latin typeface="+mn-ea"/>
                          <a:ea typeface="+mn-ea"/>
                        </a:rPr>
                      </a:br>
                      <a:r>
                        <a:rPr lang="ja-JP" altLang="en-US" sz="900" u="none" strike="noStrike" dirty="0">
                          <a:solidFill>
                            <a:schemeClr val="tx1"/>
                          </a:solidFill>
                          <a:effectLst/>
                          <a:latin typeface="+mn-ea"/>
                          <a:ea typeface="+mn-ea"/>
                        </a:rPr>
                        <a:t>・ブランドパネルトップインパクトパノラマ　</a:t>
                      </a:r>
                      <a:r>
                        <a:rPr lang="en-US" altLang="ja-JP" sz="900" u="none" strike="noStrike" dirty="0">
                          <a:solidFill>
                            <a:schemeClr val="tx1"/>
                          </a:solidFill>
                          <a:effectLst/>
                          <a:latin typeface="+mn-ea"/>
                          <a:ea typeface="+mn-ea"/>
                        </a:rPr>
                        <a:t>PC</a:t>
                      </a:r>
                      <a:r>
                        <a:rPr lang="ja-JP" altLang="en-US" sz="900" u="none" strike="noStrike" dirty="0">
                          <a:solidFill>
                            <a:schemeClr val="tx1"/>
                          </a:solidFill>
                          <a:effectLst/>
                          <a:latin typeface="+mn-ea"/>
                          <a:ea typeface="+mn-ea"/>
                        </a:rPr>
                        <a:t>（</a:t>
                      </a:r>
                      <a:r>
                        <a:rPr lang="en-US" altLang="ja-JP" sz="900" u="none" strike="noStrike" dirty="0">
                          <a:solidFill>
                            <a:schemeClr val="tx1"/>
                          </a:solidFill>
                          <a:effectLst/>
                          <a:latin typeface="+mn-ea"/>
                          <a:ea typeface="+mn-ea"/>
                        </a:rPr>
                        <a:t>2000</a:t>
                      </a:r>
                      <a:r>
                        <a:rPr lang="ja-JP" altLang="en-US" sz="900" u="none" strike="noStrike" dirty="0">
                          <a:solidFill>
                            <a:schemeClr val="tx1"/>
                          </a:solidFill>
                          <a:effectLst/>
                          <a:latin typeface="+mn-ea"/>
                          <a:ea typeface="+mn-ea"/>
                        </a:rPr>
                        <a:t>万円～）</a:t>
                      </a:r>
                      <a:endParaRPr lang="en-US" altLang="ja-JP" sz="900" u="none" strike="noStrike" dirty="0">
                        <a:solidFill>
                          <a:schemeClr val="tx1"/>
                        </a:solidFill>
                        <a:effectLst/>
                        <a:latin typeface="+mn-ea"/>
                        <a:ea typeface="+mn-ea"/>
                      </a:endParaRPr>
                    </a:p>
                    <a:p>
                      <a:pPr algn="l" rtl="0" fontAlgn="ctr"/>
                      <a:endParaRPr lang="en-US" altLang="ja-JP" sz="1200" b="0" i="0" dirty="0">
                        <a:latin typeface="+mn-ea"/>
                      </a:endParaRPr>
                    </a:p>
                    <a:p>
                      <a:endParaRPr kumimoji="1" lang="ja-JP" altLang="en-US" sz="1200" dirty="0"/>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en-US" altLang="ja-JP" sz="1200" dirty="0"/>
                        <a:t>【PC】</a:t>
                      </a:r>
                    </a:p>
                    <a:p>
                      <a:r>
                        <a:rPr lang="ja-JP" altLang="en-US" sz="1200" dirty="0"/>
                        <a:t>最低出稿金額：</a:t>
                      </a:r>
                      <a:r>
                        <a:rPr lang="en-US" altLang="ja-JP" sz="1200" dirty="0"/>
                        <a:t>2000</a:t>
                      </a:r>
                      <a:r>
                        <a:rPr lang="ja-JP" altLang="en-US" sz="1200" dirty="0"/>
                        <a:t>万円～</a:t>
                      </a:r>
                      <a:r>
                        <a:rPr lang="ja-JP" altLang="en-US" sz="1200" u="none" strike="noStrike" dirty="0">
                          <a:solidFill>
                            <a:srgbClr val="00B050"/>
                          </a:solidFill>
                          <a:effectLst/>
                        </a:rPr>
                        <a:t> </a:t>
                      </a:r>
                      <a:endParaRPr lang="en-US" altLang="ja-JP" sz="1200" u="none" strike="noStrike" dirty="0">
                        <a:solidFill>
                          <a:srgbClr val="00B050"/>
                        </a:solidFill>
                        <a:effectLst/>
                      </a:endParaRPr>
                    </a:p>
                    <a:p>
                      <a:pPr fontAlgn="ctr"/>
                      <a:r>
                        <a:rPr kumimoji="1" lang="ja-JP" altLang="en-US" sz="900" kern="1200" dirty="0">
                          <a:solidFill>
                            <a:schemeClr val="dk1"/>
                          </a:solidFill>
                          <a:latin typeface="+mn-lt"/>
                          <a:ea typeface="+mn-ea"/>
                          <a:cs typeface="+mn-cs"/>
                        </a:rPr>
                        <a:t>・ブランドパネル　パノラマ　</a:t>
                      </a:r>
                      <a:r>
                        <a:rPr kumimoji="1" lang="en-US" altLang="ja-JP" sz="900" kern="1200" dirty="0">
                          <a:solidFill>
                            <a:schemeClr val="dk1"/>
                          </a:solidFill>
                          <a:latin typeface="+mn-lt"/>
                          <a:ea typeface="+mn-ea"/>
                          <a:cs typeface="+mn-cs"/>
                        </a:rPr>
                        <a:t>PC</a:t>
                      </a:r>
                      <a:r>
                        <a:rPr kumimoji="1" lang="ja-JP" altLang="en-US" sz="900" kern="1200" dirty="0">
                          <a:solidFill>
                            <a:schemeClr val="dk1"/>
                          </a:solidFill>
                          <a:latin typeface="+mn-lt"/>
                          <a:ea typeface="+mn-ea"/>
                          <a:cs typeface="+mn-cs"/>
                        </a:rPr>
                        <a:t>　（</a:t>
                      </a:r>
                      <a:r>
                        <a:rPr kumimoji="1" lang="en-US" altLang="ja-JP" sz="900" kern="1200" dirty="0">
                          <a:solidFill>
                            <a:schemeClr val="dk1"/>
                          </a:solidFill>
                          <a:latin typeface="+mn-lt"/>
                          <a:ea typeface="+mn-ea"/>
                          <a:cs typeface="+mn-cs"/>
                        </a:rPr>
                        <a:t>2000</a:t>
                      </a:r>
                      <a:r>
                        <a:rPr kumimoji="1" lang="ja-JP" altLang="en-US" sz="900" kern="1200" dirty="0">
                          <a:solidFill>
                            <a:schemeClr val="dk1"/>
                          </a:solidFill>
                          <a:latin typeface="+mn-lt"/>
                          <a:ea typeface="+mn-ea"/>
                          <a:cs typeface="+mn-cs"/>
                        </a:rPr>
                        <a:t>万円～）</a:t>
                      </a:r>
                      <a:br>
                        <a:rPr kumimoji="1" lang="en-US" altLang="ja-JP" sz="900" kern="1200" dirty="0">
                          <a:solidFill>
                            <a:schemeClr val="dk1"/>
                          </a:solidFill>
                          <a:latin typeface="+mn-lt"/>
                          <a:ea typeface="+mn-ea"/>
                          <a:cs typeface="+mn-cs"/>
                        </a:rPr>
                      </a:br>
                      <a:r>
                        <a:rPr kumimoji="1" lang="ja-JP" altLang="en-US" sz="900" kern="1200" dirty="0">
                          <a:solidFill>
                            <a:schemeClr val="dk1"/>
                          </a:solidFill>
                          <a:latin typeface="+mn-lt"/>
                          <a:ea typeface="+mn-ea"/>
                          <a:cs typeface="+mn-cs"/>
                        </a:rPr>
                        <a:t>・ブランドパネル　トップインパクト　パノラマ　</a:t>
                      </a:r>
                      <a:r>
                        <a:rPr kumimoji="1" lang="en-US" altLang="ja-JP" sz="900" kern="1200" dirty="0">
                          <a:solidFill>
                            <a:schemeClr val="dk1"/>
                          </a:solidFill>
                          <a:latin typeface="+mn-lt"/>
                          <a:ea typeface="+mn-ea"/>
                          <a:cs typeface="+mn-cs"/>
                        </a:rPr>
                        <a:t>PC</a:t>
                      </a:r>
                      <a:r>
                        <a:rPr kumimoji="1" lang="ja-JP" altLang="en-US" sz="900" kern="1200" dirty="0">
                          <a:solidFill>
                            <a:schemeClr val="dk1"/>
                          </a:solidFill>
                          <a:latin typeface="+mn-lt"/>
                          <a:ea typeface="+mn-ea"/>
                          <a:cs typeface="+mn-cs"/>
                        </a:rPr>
                        <a:t>（</a:t>
                      </a:r>
                      <a:r>
                        <a:rPr kumimoji="1" lang="en-US" altLang="ja-JP" sz="900" kern="1200" dirty="0">
                          <a:solidFill>
                            <a:schemeClr val="dk1"/>
                          </a:solidFill>
                          <a:latin typeface="+mn-lt"/>
                          <a:ea typeface="+mn-ea"/>
                          <a:cs typeface="+mn-cs"/>
                        </a:rPr>
                        <a:t>2000</a:t>
                      </a:r>
                      <a:r>
                        <a:rPr kumimoji="1" lang="ja-JP" altLang="en-US" sz="900" kern="1200" dirty="0">
                          <a:solidFill>
                            <a:schemeClr val="dk1"/>
                          </a:solidFill>
                          <a:latin typeface="+mn-lt"/>
                          <a:ea typeface="+mn-ea"/>
                          <a:cs typeface="+mn-cs"/>
                        </a:rPr>
                        <a:t>万円～）</a:t>
                      </a:r>
                    </a:p>
                    <a:p>
                      <a:pPr algn="l" rtl="0" fontAlgn="ctr"/>
                      <a:endParaRPr kumimoji="1" lang="en-US" altLang="ja-JP" sz="1200" kern="1200" dirty="0">
                        <a:solidFill>
                          <a:schemeClr val="dk1"/>
                        </a:solidFill>
                        <a:latin typeface="+mn-lt"/>
                        <a:ea typeface="+mn-ea"/>
                        <a:cs typeface="+mn-cs"/>
                      </a:endParaRPr>
                    </a:p>
                    <a:p>
                      <a:pPr algn="l" rtl="0" fontAlgn="ctr"/>
                      <a:r>
                        <a:rPr kumimoji="1" lang="en-US" altLang="ja-JP" sz="1200" kern="1200" dirty="0">
                          <a:solidFill>
                            <a:schemeClr val="dk1"/>
                          </a:solidFill>
                          <a:latin typeface="+mn-lt"/>
                          <a:ea typeface="+mn-ea"/>
                          <a:cs typeface="+mn-cs"/>
                        </a:rPr>
                        <a:t>【</a:t>
                      </a:r>
                      <a:r>
                        <a:rPr kumimoji="1" lang="ja-JP" altLang="en-US" sz="1200" kern="1200" dirty="0">
                          <a:solidFill>
                            <a:schemeClr val="dk1"/>
                          </a:solidFill>
                          <a:latin typeface="+mn-lt"/>
                          <a:ea typeface="+mn-ea"/>
                          <a:cs typeface="+mn-cs"/>
                        </a:rPr>
                        <a:t>スマートフォン</a:t>
                      </a:r>
                      <a:r>
                        <a:rPr kumimoji="1" lang="en-US" altLang="ja-JP" sz="1200" kern="1200" dirty="0">
                          <a:solidFill>
                            <a:schemeClr val="dk1"/>
                          </a:solidFill>
                          <a:latin typeface="+mn-lt"/>
                          <a:ea typeface="+mn-ea"/>
                          <a:cs typeface="+mn-cs"/>
                        </a:rPr>
                        <a:t>】</a:t>
                      </a:r>
                    </a:p>
                    <a:p>
                      <a:r>
                        <a:rPr kumimoji="1" lang="ja-JP" altLang="en-US" sz="1200" kern="1200" dirty="0">
                          <a:solidFill>
                            <a:schemeClr val="dk1"/>
                          </a:solidFill>
                          <a:latin typeface="+mn-lt"/>
                          <a:ea typeface="+mn-ea"/>
                          <a:cs typeface="+mn-cs"/>
                        </a:rPr>
                        <a:t>最低出稿金額：</a:t>
                      </a:r>
                      <a:r>
                        <a:rPr kumimoji="1" lang="en-US" altLang="ja-JP" sz="1200" kern="1200" dirty="0">
                          <a:solidFill>
                            <a:schemeClr val="dk1"/>
                          </a:solidFill>
                          <a:latin typeface="+mn-lt"/>
                          <a:ea typeface="+mn-ea"/>
                          <a:cs typeface="+mn-cs"/>
                        </a:rPr>
                        <a:t>2000</a:t>
                      </a:r>
                      <a:r>
                        <a:rPr kumimoji="1" lang="ja-JP" altLang="en-US" sz="1200" kern="1200" dirty="0">
                          <a:solidFill>
                            <a:schemeClr val="dk1"/>
                          </a:solidFill>
                          <a:latin typeface="+mn-lt"/>
                          <a:ea typeface="+mn-ea"/>
                          <a:cs typeface="+mn-cs"/>
                        </a:rPr>
                        <a:t>万円～ </a:t>
                      </a:r>
                      <a:endParaRPr kumimoji="1" lang="en-US" altLang="ja-JP" sz="1200" kern="1200" dirty="0">
                        <a:solidFill>
                          <a:schemeClr val="dk1"/>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900" u="none" strike="noStrike" kern="1200" dirty="0">
                          <a:solidFill>
                            <a:schemeClr val="dk1"/>
                          </a:solidFill>
                          <a:effectLst/>
                          <a:latin typeface="+mn-ea"/>
                          <a:ea typeface="+mn-ea"/>
                          <a:cs typeface="+mn-cs"/>
                        </a:rPr>
                        <a:t>・ブランドパネル　</a:t>
                      </a:r>
                      <a:r>
                        <a:rPr kumimoji="1" lang="en-US" altLang="ja-JP" sz="900" u="none" strike="noStrike" kern="1200" dirty="0">
                          <a:solidFill>
                            <a:schemeClr val="dk1"/>
                          </a:solidFill>
                          <a:effectLst/>
                          <a:latin typeface="+mn-ea"/>
                          <a:ea typeface="+mn-ea"/>
                          <a:cs typeface="+mn-cs"/>
                        </a:rPr>
                        <a:t>SP</a:t>
                      </a:r>
                      <a:r>
                        <a:rPr kumimoji="1" lang="ja-JP" altLang="en-US" sz="900" u="none" strike="noStrike" kern="1200" dirty="0">
                          <a:solidFill>
                            <a:schemeClr val="dk1"/>
                          </a:solidFill>
                          <a:effectLst/>
                          <a:latin typeface="+mn-ea"/>
                          <a:ea typeface="+mn-ea"/>
                          <a:cs typeface="+mn-cs"/>
                        </a:rPr>
                        <a:t>（時間帯ジャック）</a:t>
                      </a:r>
                      <a:endParaRPr kumimoji="1" lang="ja-JP" altLang="en-US" sz="900" dirty="0"/>
                    </a:p>
                  </a:txBody>
                  <a:tcPr/>
                </a:tc>
                <a:extLst>
                  <a:ext uri="{0D108BD9-81ED-4DB2-BD59-A6C34878D82A}">
                    <a16:rowId xmlns:a16="http://schemas.microsoft.com/office/drawing/2014/main" val="503520956"/>
                  </a:ext>
                </a:extLst>
              </a:tr>
            </a:tbl>
          </a:graphicData>
        </a:graphic>
      </p:graphicFrame>
    </p:spTree>
    <p:extLst>
      <p:ext uri="{BB962C8B-B14F-4D97-AF65-F5344CB8AC3E}">
        <p14:creationId xmlns:p14="http://schemas.microsoft.com/office/powerpoint/2010/main" val="70323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誘導広告上の表記ガイドライン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4" name="正方形/長方形 3"/>
          <p:cNvSpPr/>
          <p:nvPr/>
        </p:nvSpPr>
        <p:spPr>
          <a:xfrm>
            <a:off x="695400" y="1032693"/>
            <a:ext cx="8424936" cy="2893100"/>
          </a:xfrm>
          <a:prstGeom prst="rect">
            <a:avLst/>
          </a:prstGeom>
        </p:spPr>
        <p:txBody>
          <a:bodyPr wrap="square">
            <a:spAutoFit/>
          </a:bodyPr>
          <a:lstStyle/>
          <a:p>
            <a:r>
              <a:rPr lang="ja-JP" altLang="en-US" sz="1200" kern="0" dirty="0">
                <a:solidFill>
                  <a:prstClr val="black"/>
                </a:solidFill>
                <a:cs typeface="メイリオ" panose="020B0604030504040204" pitchFamily="50" charset="-128"/>
              </a:rPr>
              <a:t>標準（推奨）表記</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企画テキスト」＋「広告・広告主体者表記」を必ずセットで掲載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ja-JP" altLang="en-US" sz="1200" kern="0" dirty="0">
                <a:solidFill>
                  <a:srgbClr val="FF0000"/>
                </a:solidFill>
                <a:cs typeface="メイリオ" panose="020B0604030504040204" pitchFamily="50" charset="-128"/>
              </a:rPr>
              <a:t>上記</a:t>
            </a:r>
            <a:r>
              <a:rPr lang="en-US" altLang="ja-JP" sz="1200" kern="0" dirty="0">
                <a:solidFill>
                  <a:srgbClr val="FF0000"/>
                </a:solidFill>
                <a:cs typeface="メイリオ" panose="020B0604030504040204" pitchFamily="50" charset="-128"/>
              </a:rPr>
              <a:t>2</a:t>
            </a:r>
            <a:r>
              <a:rPr lang="ja-JP" altLang="en-US" sz="1200" kern="0" dirty="0">
                <a:solidFill>
                  <a:srgbClr val="FF0000"/>
                </a:solidFill>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企画：左上、広告・広告主体者表記：右下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企画：右上、広告・広告主体者表記：左下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企画テキストは、視認性を確保でき、かつ大き過ぎない適正なサイズで掲載。</a:t>
            </a:r>
            <a:endParaRPr lang="en-US" altLang="ja-JP" sz="1200" kern="0" dirty="0">
              <a:solidFill>
                <a:prstClr val="black"/>
              </a:solidFill>
              <a:cs typeface="メイリオ" panose="020B0604030504040204" pitchFamily="50" charset="-128"/>
            </a:endParaRPr>
          </a:p>
          <a:p>
            <a:r>
              <a:rPr lang="ja-JP" altLang="en-US" sz="1200" dirty="0">
                <a:solidFill>
                  <a:prstClr val="black"/>
                </a:solidFill>
                <a:cs typeface="メイリオ" panose="020B0604030504040204" pitchFamily="50" charset="-128"/>
              </a:rPr>
              <a:t>・</a:t>
            </a:r>
            <a:r>
              <a:rPr lang="ja-JP" altLang="en-US" sz="1200" kern="0" dirty="0">
                <a:solidFill>
                  <a:prstClr val="black"/>
                </a:solidFill>
                <a:cs typeface="メイリオ" panose="020B0604030504040204" pitchFamily="50" charset="-128"/>
              </a:rPr>
              <a:t>広告・広告主体者表記は、以下いずれかの表記、形式で掲載。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①提供：クライアント名（テキスト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Sponsored by </a:t>
            </a:r>
            <a:r>
              <a:rPr lang="ja-JP" altLang="en-US" sz="1200" kern="0" dirty="0">
                <a:solidFill>
                  <a:prstClr val="black"/>
                </a:solidFill>
                <a:cs typeface="メイリオ" panose="020B0604030504040204" pitchFamily="50" charset="-128"/>
              </a:rPr>
              <a:t>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en-US" sz="1000" kern="0" dirty="0">
                <a:solidFill>
                  <a:prstClr val="black"/>
                </a:solidFill>
                <a:cs typeface="メイリオ" panose="020B0604030504040204" pitchFamily="50" charset="-128"/>
              </a:rPr>
              <a:t>ロゴの場合、「提供」「</a:t>
            </a:r>
            <a:r>
              <a:rPr lang="en-US" altLang="ja-JP" sz="1000" kern="0" dirty="0">
                <a:solidFill>
                  <a:prstClr val="black"/>
                </a:solidFill>
                <a:cs typeface="メイリオ" panose="020B0604030504040204" pitchFamily="50" charset="-128"/>
              </a:rPr>
              <a:t>Sponsored by</a:t>
            </a:r>
            <a:r>
              <a:rPr lang="ja-JP" altLang="en-US" sz="1000" kern="0" dirty="0">
                <a:solidFill>
                  <a:prstClr val="black"/>
                </a:solidFill>
                <a:cs typeface="メイリオ" panose="020B0604030504040204" pitchFamily="50" charset="-128"/>
              </a:rPr>
              <a:t>」の広告表記は非表示でも可。</a:t>
            </a:r>
            <a:endParaRPr lang="en-US" altLang="ja-JP" sz="1000" kern="0" dirty="0">
              <a:solidFill>
                <a:prstClr val="black"/>
              </a:solidFill>
              <a:cs typeface="メイリオ" panose="020B0604030504040204" pitchFamily="50" charset="-128"/>
            </a:endParaRPr>
          </a:p>
          <a:p>
            <a:pPr algn="just"/>
            <a:r>
              <a:rPr lang="ja-JP" altLang="en-US" sz="1200" kern="0" dirty="0">
                <a:solidFill>
                  <a:srgbClr val="000000"/>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ja-JP" sz="1000" dirty="0">
                <a:solidFill>
                  <a:prstClr val="black"/>
                </a:solidFill>
                <a:cs typeface="ＭＳ Ｐゴシック" panose="020B0600070205080204" pitchFamily="50" charset="-128"/>
              </a:rPr>
              <a:t>広告に適用される「広告掲載基準」に</a:t>
            </a:r>
            <a:r>
              <a:rPr lang="ja-JP" altLang="en-US" sz="1000" dirty="0">
                <a:solidFill>
                  <a:prstClr val="black"/>
                </a:solidFill>
                <a:cs typeface="ＭＳ Ｐゴシック" panose="020B0600070205080204" pitchFamily="50" charset="-128"/>
              </a:rPr>
              <a:t>おい</a:t>
            </a:r>
            <a:r>
              <a:rPr lang="ja-JP" altLang="ja-JP" sz="1000" dirty="0">
                <a:solidFill>
                  <a:prstClr val="black"/>
                </a:solidFill>
                <a:cs typeface="ＭＳ Ｐゴシック" panose="020B0600070205080204" pitchFamily="50" charset="-128"/>
              </a:rPr>
              <a:t>て「主体者の明示」が規定されています。</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参照）</a:t>
            </a:r>
            <a:r>
              <a:rPr lang="en-US" altLang="ja-JP" sz="1000" dirty="0">
                <a:solidFill>
                  <a:prstClr val="black"/>
                </a:solidFill>
                <a:cs typeface="ＭＳ Ｐゴシック" panose="020B0600070205080204" pitchFamily="50" charset="-128"/>
              </a:rPr>
              <a:t>Yahoo!</a:t>
            </a:r>
            <a:r>
              <a:rPr lang="ja-JP" altLang="ja-JP" sz="1000" dirty="0">
                <a:solidFill>
                  <a:prstClr val="black"/>
                </a:solidFill>
                <a:cs typeface="ＭＳ Ｐゴシック" panose="020B0600070205080204" pitchFamily="50" charset="-128"/>
              </a:rPr>
              <a:t>広告ヘルプページ</a:t>
            </a:r>
            <a:r>
              <a:rPr lang="ja-JP" altLang="en-US" sz="1000" dirty="0">
                <a:solidFill>
                  <a:prstClr val="black"/>
                </a:solidFill>
                <a:cs typeface="ＭＳ Ｐゴシック" panose="020B0600070205080204" pitchFamily="50" charset="-128"/>
              </a:rPr>
              <a:t>：</a:t>
            </a:r>
            <a:endParaRPr lang="en-US" altLang="ja-JP" sz="1000" dirty="0">
              <a:solidFill>
                <a:prstClr val="black"/>
              </a:solidFill>
              <a:cs typeface="ＭＳ Ｐゴシック" panose="020B0600070205080204" pitchFamily="50" charset="-128"/>
            </a:endParaRPr>
          </a:p>
          <a:p>
            <a:pPr indent="446088" algn="just"/>
            <a:r>
              <a:rPr lang="en-US" altLang="ja-JP" sz="1000" u="sng" dirty="0">
                <a:solidFill>
                  <a:prstClr val="black"/>
                </a:solidFill>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cs typeface="ＭＳ Ｐゴシック" panose="020B0600070205080204" pitchFamily="50" charset="-128"/>
            </a:endParaRP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1.</a:t>
            </a:r>
            <a:r>
              <a:rPr lang="ja-JP" altLang="ja-JP" sz="1000" dirty="0">
                <a:solidFill>
                  <a:prstClr val="black"/>
                </a:solidFill>
                <a:cs typeface="ＭＳ Ｐゴシック" panose="020B0600070205080204" pitchFamily="50" charset="-128"/>
              </a:rPr>
              <a:t>会社名、ブランド名、商品名、サービス名のいずれかのロゴマークの表記商品写真などでの代替はできません。</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また、商標登録されていないものを使用する場合は、必ず会社名も明記してください。</a:t>
            </a:r>
          </a:p>
          <a:p>
            <a:pPr algn="just"/>
            <a:r>
              <a:rPr lang="en-US" altLang="ja-JP" sz="1000" dirty="0">
                <a:solidFill>
                  <a:prstClr val="black"/>
                </a:solidFill>
                <a:cs typeface="ＭＳ Ｐゴシック" panose="020B0600070205080204" pitchFamily="50" charset="-128"/>
              </a:rPr>
              <a:t> </a:t>
            </a:r>
            <a:r>
              <a:rPr lang="ja-JP" altLang="en-US" sz="100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2.</a:t>
            </a:r>
            <a:r>
              <a:rPr lang="ja-JP" altLang="ja-JP" sz="1000">
                <a:solidFill>
                  <a:prstClr val="black"/>
                </a:solidFill>
                <a:cs typeface="ＭＳ Ｐゴシック" panose="020B0600070205080204" pitchFamily="50" charset="-128"/>
              </a:rPr>
              <a:t>「提供：○○」などの表記</a:t>
            </a:r>
            <a:endParaRPr lang="en-US" altLang="ja-JP" sz="1000" dirty="0">
              <a:solidFill>
                <a:prstClr val="black"/>
              </a:solidFill>
              <a:cs typeface="ＭＳ Ｐゴシック" panose="020B0600070205080204" pitchFamily="50" charset="-128"/>
            </a:endParaRPr>
          </a:p>
        </p:txBody>
      </p:sp>
      <p:sp>
        <p:nvSpPr>
          <p:cNvPr id="6" name="正方形/長方形 5"/>
          <p:cNvSpPr/>
          <p:nvPr/>
        </p:nvSpPr>
        <p:spPr>
          <a:xfrm>
            <a:off x="7782293" y="1052737"/>
            <a:ext cx="2227565" cy="2227565"/>
          </a:xfrm>
          <a:prstGeom prst="rect">
            <a:avLst/>
          </a:prstGeom>
          <a:solidFill>
            <a:schemeClr val="accent6">
              <a:lumMod val="20000"/>
              <a:lumOff val="80000"/>
            </a:schemeClr>
          </a:solidFill>
          <a:ln w="9525" cap="flat" cmpd="sng" algn="ctr">
            <a:solidFill>
              <a:sysClr val="windowText" lastClr="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7" name="フッター プレースホルダー 3"/>
          <p:cNvSpPr txBox="1">
            <a:spLocks/>
          </p:cNvSpPr>
          <p:nvPr/>
        </p:nvSpPr>
        <p:spPr>
          <a:xfrm>
            <a:off x="7777609" y="1052737"/>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メイリオ"/>
                <a:ea typeface="メイリオ"/>
                <a:cs typeface="+mn-cs"/>
              </a:rPr>
              <a:t>Yahoo! JAPAN PR</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企画</a:t>
            </a:r>
          </a:p>
        </p:txBody>
      </p:sp>
      <p:sp>
        <p:nvSpPr>
          <p:cNvPr id="8" name="角丸四角形 7"/>
          <p:cNvSpPr/>
          <p:nvPr/>
        </p:nvSpPr>
        <p:spPr>
          <a:xfrm>
            <a:off x="9198719" y="2928671"/>
            <a:ext cx="720080" cy="29311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9" name="フッター プレースホルダー 3"/>
          <p:cNvSpPr txBox="1">
            <a:spLocks/>
          </p:cNvSpPr>
          <p:nvPr/>
        </p:nvSpPr>
        <p:spPr>
          <a:xfrm>
            <a:off x="9144620" y="2913813"/>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sp>
        <p:nvSpPr>
          <p:cNvPr id="2" name="テキスト ボックス 1"/>
          <p:cNvSpPr txBox="1"/>
          <p:nvPr/>
        </p:nvSpPr>
        <p:spPr>
          <a:xfrm>
            <a:off x="7680176" y="793678"/>
            <a:ext cx="2431797" cy="276999"/>
          </a:xfrm>
          <a:prstGeom prst="rect">
            <a:avLst/>
          </a:prstGeom>
          <a:noFill/>
        </p:spPr>
        <p:txBody>
          <a:bodyPr wrap="square" rtlCol="0">
            <a:spAutoFit/>
          </a:bodyPr>
          <a:lstStyle/>
          <a:p>
            <a:pPr algn="l"/>
            <a:r>
              <a:rPr kumimoji="1" lang="ja-JP" altLang="en-US" sz="1200" dirty="0"/>
              <a:t>▼</a:t>
            </a:r>
            <a:r>
              <a:rPr kumimoji="1" lang="ja-JP" altLang="en-US" sz="900" dirty="0"/>
              <a:t>誘導広告　クリエイティブイメージ</a:t>
            </a:r>
          </a:p>
        </p:txBody>
      </p:sp>
      <p:sp>
        <p:nvSpPr>
          <p:cNvPr id="10" name="正方形/長方形 9"/>
          <p:cNvSpPr/>
          <p:nvPr/>
        </p:nvSpPr>
        <p:spPr>
          <a:xfrm>
            <a:off x="9120336" y="2887038"/>
            <a:ext cx="844536" cy="359596"/>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p:cNvSpPr/>
          <p:nvPr/>
        </p:nvSpPr>
        <p:spPr>
          <a:xfrm>
            <a:off x="7813658" y="1113180"/>
            <a:ext cx="1205086" cy="201167"/>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3" name="直線矢印コネクタ 12"/>
          <p:cNvCxnSpPr/>
          <p:nvPr/>
        </p:nvCxnSpPr>
        <p:spPr>
          <a:xfrm>
            <a:off x="9054703" y="1196752"/>
            <a:ext cx="1145753" cy="0"/>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flipV="1">
            <a:off x="9696400" y="1314348"/>
            <a:ext cx="477748" cy="153858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a:off x="10200456" y="1022349"/>
            <a:ext cx="1872208" cy="584775"/>
          </a:xfrm>
          <a:prstGeom prst="rect">
            <a:avLst/>
          </a:prstGeom>
          <a:ln>
            <a:solidFill>
              <a:srgbClr val="AEB1BF"/>
            </a:solidFill>
          </a:ln>
        </p:spPr>
        <p:txBody>
          <a:bodyPr wrap="square">
            <a:spAutoFit/>
          </a:bodyPr>
          <a:lstStyle/>
          <a:p>
            <a:pPr algn="ctr"/>
            <a:r>
              <a:rPr lang="ja-JP" altLang="en-US" sz="800" kern="0" dirty="0">
                <a:solidFill>
                  <a:srgbClr val="FF0000"/>
                </a:solidFill>
                <a:cs typeface="メイリオ" panose="020B0604030504040204" pitchFamily="50" charset="-128"/>
              </a:rPr>
              <a:t>「</a:t>
            </a:r>
            <a:r>
              <a:rPr lang="en-US" altLang="ja-JP" sz="800" kern="0" dirty="0">
                <a:solidFill>
                  <a:srgbClr val="FF0000"/>
                </a:solidFill>
                <a:cs typeface="メイリオ" panose="020B0604030504040204" pitchFamily="50" charset="-128"/>
              </a:rPr>
              <a:t>Yahoo!</a:t>
            </a:r>
            <a:r>
              <a:rPr lang="ja-JP" altLang="en-US" sz="800" kern="0" dirty="0">
                <a:solidFill>
                  <a:srgbClr val="FF0000"/>
                </a:solidFill>
                <a:cs typeface="メイリオ" panose="020B0604030504040204" pitchFamily="50" charset="-128"/>
              </a:rPr>
              <a:t> </a:t>
            </a:r>
            <a:r>
              <a:rPr lang="en-US" altLang="ja-JP" sz="800" kern="0" dirty="0">
                <a:solidFill>
                  <a:srgbClr val="FF0000"/>
                </a:solidFill>
                <a:cs typeface="メイリオ" panose="020B0604030504040204" pitchFamily="50" charset="-128"/>
              </a:rPr>
              <a:t>JAPAN PR</a:t>
            </a:r>
            <a:r>
              <a:rPr lang="ja-JP" altLang="en-US" sz="800" kern="0" dirty="0">
                <a:solidFill>
                  <a:srgbClr val="FF0000"/>
                </a:solidFill>
                <a:cs typeface="メイリオ" panose="020B0604030504040204" pitchFamily="50" charset="-128"/>
              </a:rPr>
              <a:t>企画テキスト」　＋</a:t>
            </a:r>
            <a:endParaRPr lang="en-US" altLang="ja-JP" sz="800" kern="0" dirty="0">
              <a:solidFill>
                <a:srgbClr val="FF0000"/>
              </a:solidFill>
              <a:cs typeface="メイリオ" panose="020B0604030504040204" pitchFamily="50" charset="-128"/>
            </a:endParaRPr>
          </a:p>
          <a:p>
            <a:pPr algn="ctr"/>
            <a:r>
              <a:rPr lang="ja-JP" altLang="en-US" sz="800" kern="0" dirty="0">
                <a:solidFill>
                  <a:srgbClr val="FF0000"/>
                </a:solidFill>
                <a:cs typeface="メイリオ" panose="020B0604030504040204" pitchFamily="50" charset="-128"/>
              </a:rPr>
              <a:t>「広告・広告主体者表記」</a:t>
            </a:r>
            <a:endParaRPr lang="en-US" altLang="ja-JP" sz="800" kern="0" dirty="0">
              <a:solidFill>
                <a:srgbClr val="FF0000"/>
              </a:solidFill>
              <a:cs typeface="メイリオ" panose="020B0604030504040204" pitchFamily="50" charset="-128"/>
            </a:endParaRPr>
          </a:p>
          <a:p>
            <a:pPr algn="ctr"/>
            <a:r>
              <a:rPr lang="ja-JP" altLang="en-US" sz="800" kern="0" dirty="0">
                <a:solidFill>
                  <a:srgbClr val="FF0000"/>
                </a:solidFill>
                <a:cs typeface="メイリオ" panose="020B0604030504040204" pitchFamily="50" charset="-128"/>
              </a:rPr>
              <a:t>を必ずセットで掲載</a:t>
            </a:r>
            <a:endParaRPr lang="en-US" altLang="ja-JP" sz="800" kern="0" dirty="0">
              <a:solidFill>
                <a:srgbClr val="FF0000"/>
              </a:solidFill>
              <a:cs typeface="メイリオ" panose="020B0604030504040204" pitchFamily="50" charset="-128"/>
            </a:endParaRPr>
          </a:p>
        </p:txBody>
      </p:sp>
      <p:sp>
        <p:nvSpPr>
          <p:cNvPr id="12" name="テキスト ボックス 11"/>
          <p:cNvSpPr txBox="1"/>
          <p:nvPr/>
        </p:nvSpPr>
        <p:spPr>
          <a:xfrm>
            <a:off x="7947257" y="1946943"/>
            <a:ext cx="1897634" cy="338554"/>
          </a:xfrm>
          <a:prstGeom prst="rect">
            <a:avLst/>
          </a:prstGeom>
          <a:noFill/>
        </p:spPr>
        <p:txBody>
          <a:bodyPr wrap="square" rtlCol="0">
            <a:spAutoFit/>
          </a:bodyPr>
          <a:lstStyle/>
          <a:p>
            <a:pPr algn="ctr"/>
            <a:r>
              <a:rPr kumimoji="1" lang="ja-JP" altLang="en-US" sz="1600" dirty="0">
                <a:solidFill>
                  <a:schemeClr val="bg1">
                    <a:lumMod val="50000"/>
                  </a:schemeClr>
                </a:solidFill>
              </a:rPr>
              <a:t>誘導広告バナー</a:t>
            </a:r>
          </a:p>
        </p:txBody>
      </p:sp>
    </p:spTree>
    <p:extLst>
      <p:ext uri="{BB962C8B-B14F-4D97-AF65-F5344CB8AC3E}">
        <p14:creationId xmlns:p14="http://schemas.microsoft.com/office/powerpoint/2010/main" val="34385419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販売制限</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21</a:t>
            </a:fld>
            <a:endParaRPr lang="ja-JP" altLang="en-US"/>
          </a:p>
        </p:txBody>
      </p:sp>
      <p:sp>
        <p:nvSpPr>
          <p:cNvPr id="24" name="Text Box 1031"/>
          <p:cNvSpPr txBox="1">
            <a:spLocks noChangeArrowheads="1"/>
          </p:cNvSpPr>
          <p:nvPr/>
        </p:nvSpPr>
        <p:spPr bwMode="auto">
          <a:xfrm>
            <a:off x="1415480" y="944563"/>
            <a:ext cx="921702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a:ln>
                  <a:noFill/>
                </a:ln>
                <a:solidFill>
                  <a:prstClr val="black">
                    <a:lumMod val="65000"/>
                    <a:lumOff val="35000"/>
                  </a:prstClr>
                </a:solidFill>
                <a:effectLst/>
                <a:uLnTx/>
                <a:uFillTx/>
                <a:latin typeface="メイリオ"/>
                <a:ea typeface="メイリオ"/>
                <a:cs typeface="Meiryo" charset="-128"/>
              </a:rPr>
              <a:t> トップページインタラクション企画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の実施は原則不可となります。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a:ln>
                  <a:noFill/>
                </a:ln>
                <a:solidFill>
                  <a:prstClr val="black">
                    <a:lumMod val="65000"/>
                    <a:lumOff val="35000"/>
                  </a:prstClr>
                </a:solidFill>
                <a:effectLst/>
                <a:uLnTx/>
                <a:uFillTx/>
                <a:latin typeface="メイリオ"/>
                <a:ea typeface="メイリオ"/>
                <a:cs typeface="Meiryo" charset="-128"/>
              </a:rPr>
              <a:t> トップページインタラクション企画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を実施いただけない場合がありますので、必ず事前に掲載可否を弊社にお問い合わせください。</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また、広告主様のサイトが弊社の広告掲載基準を満たすことが、</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a:ln>
                  <a:noFill/>
                </a:ln>
                <a:solidFill>
                  <a:prstClr val="black">
                    <a:lumMod val="65000"/>
                    <a:lumOff val="35000"/>
                  </a:prstClr>
                </a:solidFill>
                <a:effectLst/>
                <a:uLnTx/>
                <a:uFillTx/>
                <a:latin typeface="メイリオ"/>
                <a:ea typeface="メイリオ"/>
                <a:cs typeface="Meiryo" charset="-128"/>
              </a:rPr>
              <a:t> トップページインタラクション企画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実施の条件となります。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lumMod val="65000"/>
                    <a:lumOff val="35000"/>
                  </a:prstClr>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・パチンコ・パチスロの営業および機種、カジノ（企業広告含む）</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・レーシック、美容整形・美容外科・美容皮膚科、その他医療機関全般</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・ダイエット効果を訴求する健康食品、器具、その他商品やサービス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（ただし、医薬品の場合、その効果・効能の範囲内で疾患の啓発・対策という観点から掲載可とする場合あり）</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・薬機法上、商品の効果・効能の標榜が禁じられている健康食品、化粧品などで、含有成分の効果・効能を訴求するプロモーション</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・国家資格を有する業種（弁護士、司法書士、行政書士、弁理士、公認会計士、税理士）</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p:txBody>
      </p:sp>
    </p:spTree>
    <p:extLst>
      <p:ext uri="{BB962C8B-B14F-4D97-AF65-F5344CB8AC3E}">
        <p14:creationId xmlns:p14="http://schemas.microsoft.com/office/powerpoint/2010/main" val="34503601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企画ページの制作・掲載のお申し込み方法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22</a:t>
            </a:fld>
            <a:endParaRPr lang="ja-JP" altLang="en-US"/>
          </a:p>
        </p:txBody>
      </p:sp>
      <p:sp>
        <p:nvSpPr>
          <p:cNvPr id="4" name="タイトル 2"/>
          <p:cNvSpPr txBox="1">
            <a:spLocks/>
          </p:cNvSpPr>
          <p:nvPr/>
        </p:nvSpPr>
        <p:spPr>
          <a:xfrm>
            <a:off x="6140472" y="5919479"/>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不可となります</a:t>
            </a:r>
          </a:p>
        </p:txBody>
      </p:sp>
      <p:sp>
        <p:nvSpPr>
          <p:cNvPr id="6" name="タイトル 2"/>
          <p:cNvSpPr txBox="1">
            <a:spLocks/>
          </p:cNvSpPr>
          <p:nvPr/>
        </p:nvSpPr>
        <p:spPr>
          <a:xfrm>
            <a:off x="1456967" y="3343350"/>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ヤフー</a:t>
            </a:r>
          </a:p>
        </p:txBody>
      </p:sp>
      <p:cxnSp>
        <p:nvCxnSpPr>
          <p:cNvPr id="7" name="直線コネクタ 6"/>
          <p:cNvCxnSpPr/>
          <p:nvPr/>
        </p:nvCxnSpPr>
        <p:spPr>
          <a:xfrm flipH="1">
            <a:off x="7279912" y="3048285"/>
            <a:ext cx="1" cy="2871194"/>
          </a:xfrm>
          <a:prstGeom prst="line">
            <a:avLst/>
          </a:prstGeom>
          <a:noFill/>
          <a:ln w="34925" cap="flat" cmpd="sng" algn="ctr">
            <a:solidFill>
              <a:srgbClr val="D00216">
                <a:lumMod val="60000"/>
                <a:lumOff val="40000"/>
              </a:srgbClr>
            </a:solidFill>
            <a:prstDash val="sysDash"/>
          </a:ln>
          <a:effectLst/>
        </p:spPr>
      </p:cxnSp>
      <p:sp>
        <p:nvSpPr>
          <p:cNvPr id="8" name="タイトル 2"/>
          <p:cNvSpPr txBox="1">
            <a:spLocks/>
          </p:cNvSpPr>
          <p:nvPr/>
        </p:nvSpPr>
        <p:spPr>
          <a:xfrm>
            <a:off x="1384959" y="4581041"/>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代理店様</a:t>
            </a:r>
          </a:p>
        </p:txBody>
      </p:sp>
      <p:sp>
        <p:nvSpPr>
          <p:cNvPr id="9" name="ホームベース 8"/>
          <p:cNvSpPr/>
          <p:nvPr/>
        </p:nvSpPr>
        <p:spPr bwMode="auto">
          <a:xfrm>
            <a:off x="2608437"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申し込みフォーム</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ご連絡</a:t>
            </a:r>
          </a:p>
        </p:txBody>
      </p:sp>
      <p:sp>
        <p:nvSpPr>
          <p:cNvPr id="10" name="ホームベース 9"/>
          <p:cNvSpPr/>
          <p:nvPr/>
        </p:nvSpPr>
        <p:spPr bwMode="auto">
          <a:xfrm>
            <a:off x="3688556" y="4466757"/>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確認・申し込み</a:t>
            </a:r>
          </a:p>
        </p:txBody>
      </p:sp>
      <p:sp>
        <p:nvSpPr>
          <p:cNvPr id="11" name="ホームベース 10"/>
          <p:cNvSpPr/>
          <p:nvPr/>
        </p:nvSpPr>
        <p:spPr bwMode="auto">
          <a:xfrm>
            <a:off x="4874911"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確認・承認</a:t>
            </a:r>
          </a:p>
        </p:txBody>
      </p:sp>
      <p:sp>
        <p:nvSpPr>
          <p:cNvPr id="12" name="山形 11"/>
          <p:cNvSpPr/>
          <p:nvPr/>
        </p:nvSpPr>
        <p:spPr bwMode="auto">
          <a:xfrm>
            <a:off x="6325816" y="3180544"/>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承認メール</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p>
        </p:txBody>
      </p:sp>
      <p:sp>
        <p:nvSpPr>
          <p:cNvPr id="13" name="山形 12"/>
          <p:cNvSpPr/>
          <p:nvPr/>
        </p:nvSpPr>
        <p:spPr bwMode="auto">
          <a:xfrm>
            <a:off x="6325816" y="4459728"/>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受信</a:t>
            </a:r>
          </a:p>
        </p:txBody>
      </p:sp>
      <p:sp>
        <p:nvSpPr>
          <p:cNvPr id="14" name="テキスト ボックス 13"/>
          <p:cNvSpPr txBox="1"/>
          <p:nvPr/>
        </p:nvSpPr>
        <p:spPr>
          <a:xfrm>
            <a:off x="6168008" y="5550147"/>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rPr>
              <a:t>契約成立</a:t>
            </a:r>
          </a:p>
        </p:txBody>
      </p:sp>
      <p:sp>
        <p:nvSpPr>
          <p:cNvPr id="15" name="ホームベース 14"/>
          <p:cNvSpPr/>
          <p:nvPr/>
        </p:nvSpPr>
        <p:spPr bwMode="auto">
          <a:xfrm>
            <a:off x="7300832"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制作・掲載準備</a:t>
            </a:r>
          </a:p>
        </p:txBody>
      </p:sp>
      <p:sp>
        <p:nvSpPr>
          <p:cNvPr id="16" name="ホームベース 15"/>
          <p:cNvSpPr/>
          <p:nvPr/>
        </p:nvSpPr>
        <p:spPr bwMode="auto">
          <a:xfrm>
            <a:off x="8808777" y="3194234"/>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納品・掲載</a:t>
            </a:r>
          </a:p>
        </p:txBody>
      </p:sp>
      <p:sp>
        <p:nvSpPr>
          <p:cNvPr id="17" name="ホームベース 16"/>
          <p:cNvSpPr/>
          <p:nvPr/>
        </p:nvSpPr>
        <p:spPr bwMode="auto">
          <a:xfrm>
            <a:off x="9763840" y="3194234"/>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請求書</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18" name="ホームベース 17"/>
          <p:cNvSpPr/>
          <p:nvPr/>
        </p:nvSpPr>
        <p:spPr bwMode="auto">
          <a:xfrm>
            <a:off x="7300832" y="4466757"/>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確認・検収</a:t>
            </a:r>
          </a:p>
        </p:txBody>
      </p:sp>
      <p:sp>
        <p:nvSpPr>
          <p:cNvPr id="19" name="ホームベース 18"/>
          <p:cNvSpPr/>
          <p:nvPr/>
        </p:nvSpPr>
        <p:spPr bwMode="auto">
          <a:xfrm>
            <a:off x="10098962" y="4466757"/>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お支払い</a:t>
            </a:r>
          </a:p>
        </p:txBody>
      </p:sp>
      <p:sp>
        <p:nvSpPr>
          <p:cNvPr id="20" name="タイトル 2"/>
          <p:cNvSpPr txBox="1">
            <a:spLocks/>
          </p:cNvSpPr>
          <p:nvPr/>
        </p:nvSpPr>
        <p:spPr>
          <a:xfrm>
            <a:off x="3669900" y="5165686"/>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・該当する約款</a:t>
            </a:r>
          </a:p>
        </p:txBody>
      </p:sp>
      <p:cxnSp>
        <p:nvCxnSpPr>
          <p:cNvPr id="21" name="直線コネクタ 20"/>
          <p:cNvCxnSpPr/>
          <p:nvPr/>
        </p:nvCxnSpPr>
        <p:spPr>
          <a:xfrm>
            <a:off x="2351584" y="3194234"/>
            <a:ext cx="0" cy="660616"/>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2351584" y="4473418"/>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494352" y="1422425"/>
            <a:ext cx="11662928" cy="549845"/>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lang="ja-JP" altLang="en-US" sz="1400" dirty="0">
                <a:solidFill>
                  <a:prstClr val="black">
                    <a:lumMod val="65000"/>
                    <a:lumOff val="35000"/>
                  </a:prstClr>
                </a:solidFill>
                <a:latin typeface="+mn-ea"/>
              </a:rPr>
              <a:t>以下のフローに沿ってお申し込み</a:t>
            </a:r>
            <a:r>
              <a:rPr lang="en-US" altLang="ja-JP" sz="1400" dirty="0">
                <a:solidFill>
                  <a:prstClr val="black">
                    <a:lumMod val="65000"/>
                    <a:lumOff val="35000"/>
                  </a:prstClr>
                </a:solidFill>
                <a:latin typeface="+mn-ea"/>
              </a:rPr>
              <a:t>(※)</a:t>
            </a:r>
            <a:r>
              <a:rPr lang="ja-JP" altLang="en-US" sz="1400" dirty="0">
                <a:solidFill>
                  <a:prstClr val="black">
                    <a:lumMod val="65000"/>
                    <a:lumOff val="35000"/>
                  </a:prstClr>
                </a:solidFill>
                <a:latin typeface="+mn-ea"/>
              </a:rPr>
              <a:t>の上、</a:t>
            </a:r>
            <a:r>
              <a:rPr lang="ja-JP" altLang="en-US" sz="1400" dirty="0">
                <a:solidFill>
                  <a:srgbClr val="FF0000"/>
                </a:solidFill>
                <a:latin typeface="+mn-ea"/>
              </a:rPr>
              <a:t>クリエイティブ制作委託約款の第</a:t>
            </a:r>
            <a:r>
              <a:rPr lang="en-US" altLang="ja-JP" sz="1400" dirty="0">
                <a:solidFill>
                  <a:srgbClr val="FF0000"/>
                </a:solidFill>
                <a:latin typeface="+mn-ea"/>
              </a:rPr>
              <a:t>9</a:t>
            </a:r>
            <a:r>
              <a:rPr lang="ja-JP" altLang="en-US" sz="1400" dirty="0">
                <a:solidFill>
                  <a:srgbClr val="FF0000"/>
                </a:solidFill>
                <a:latin typeface="+mn-ea"/>
              </a:rPr>
              <a:t>条</a:t>
            </a:r>
            <a:r>
              <a:rPr lang="en-US" altLang="ja-JP" sz="1400" dirty="0">
                <a:solidFill>
                  <a:srgbClr val="FF0000"/>
                </a:solidFill>
                <a:latin typeface="+mn-ea"/>
              </a:rPr>
              <a:t>(2)</a:t>
            </a:r>
            <a:r>
              <a:rPr lang="ja-JP" altLang="en-US" sz="1400" dirty="0">
                <a:solidFill>
                  <a:srgbClr val="FF0000"/>
                </a:solidFill>
                <a:latin typeface="+mn-ea"/>
              </a:rPr>
              <a:t>支払条件</a:t>
            </a:r>
            <a:r>
              <a:rPr lang="en-US" altLang="ja-JP" sz="1400" dirty="0">
                <a:solidFill>
                  <a:srgbClr val="FF0000"/>
                </a:solidFill>
                <a:latin typeface="+mn-ea"/>
              </a:rPr>
              <a:t>2</a:t>
            </a:r>
            <a:r>
              <a:rPr lang="ja-JP" altLang="en-US" sz="1400" dirty="0">
                <a:solidFill>
                  <a:prstClr val="black">
                    <a:lumMod val="65000"/>
                    <a:lumOff val="35000"/>
                  </a:prstClr>
                </a:solidFill>
                <a:latin typeface="+mn-ea"/>
              </a:rPr>
              <a:t>にしたがってお支払いいただきます。ただし、協賛内容のうち広告配信を伴うものは当該広告商品のお申し込み方法に準じます。</a:t>
            </a:r>
            <a:endParaRPr lang="en-US" altLang="ja-JP" sz="1400" dirty="0">
              <a:solidFill>
                <a:prstClr val="black">
                  <a:lumMod val="65000"/>
                  <a:lumOff val="35000"/>
                </a:prstClr>
              </a:solidFill>
              <a:latin typeface="+mn-ea"/>
            </a:endParaRPr>
          </a:p>
          <a:p>
            <a:pPr lvl="0">
              <a:defRPr/>
            </a:pPr>
            <a:r>
              <a:rPr lang="ja-JP" altLang="en-US" sz="1400" dirty="0">
                <a:solidFill>
                  <a:prstClr val="black">
                    <a:lumMod val="65000"/>
                    <a:lumOff val="35000"/>
                  </a:prstClr>
                </a:solidFill>
              </a:rPr>
              <a:t>詳細は、お申し込みのマニュアル資料「</a:t>
            </a:r>
            <a:r>
              <a:rPr lang="en-US" altLang="ja-JP" sz="1400" dirty="0">
                <a:solidFill>
                  <a:prstClr val="black">
                    <a:lumMod val="65000"/>
                    <a:lumOff val="35000"/>
                  </a:prstClr>
                </a:solidFill>
                <a:hlinkClick r:id="rId2"/>
              </a:rPr>
              <a:t>Yahoo!</a:t>
            </a:r>
            <a:r>
              <a:rPr lang="ja-JP" altLang="en-US" sz="1400" dirty="0">
                <a:solidFill>
                  <a:prstClr val="black">
                    <a:lumMod val="65000"/>
                    <a:lumOff val="35000"/>
                  </a:prstClr>
                </a:solidFill>
                <a:hlinkClick r:id="rId2"/>
              </a:rPr>
              <a:t>広告ディスプレイ広告（予約型）広告関連サービスのお申込について</a:t>
            </a:r>
            <a:r>
              <a:rPr lang="ja-JP" altLang="en-US" sz="1400" dirty="0">
                <a:solidFill>
                  <a:prstClr val="black">
                    <a:lumMod val="65000"/>
                    <a:lumOff val="35000"/>
                  </a:prstClr>
                </a:solidFill>
              </a:rPr>
              <a:t>」をご参照ください。</a:t>
            </a:r>
            <a:endParaRPr lang="en-US" altLang="ja-JP" sz="1400" dirty="0">
              <a:solidFill>
                <a:prstClr val="black">
                  <a:lumMod val="65000"/>
                  <a:lumOff val="35000"/>
                </a:prstClr>
              </a:solidFill>
            </a:endParaRPr>
          </a:p>
          <a:p>
            <a:pPr lvl="0">
              <a:defRPr/>
            </a:pPr>
            <a:r>
              <a:rPr lang="ja-JP" altLang="en-US" sz="1400" dirty="0">
                <a:solidFill>
                  <a:prstClr val="black">
                    <a:lumMod val="65000"/>
                    <a:lumOff val="35000"/>
                  </a:prstClr>
                </a:solidFill>
              </a:rPr>
              <a:t>なお、お申し込み可能な代理店様に一部制限がございますので、事前に弊社担当営業までお問い合わせください。</a:t>
            </a:r>
            <a:endParaRPr lang="en-US" altLang="ja-JP" sz="1200" dirty="0">
              <a:solidFill>
                <a:prstClr val="black">
                  <a:lumMod val="65000"/>
                  <a:lumOff val="35000"/>
                </a:prstClr>
              </a:solidFill>
              <a:latin typeface="+mn-ea"/>
            </a:endParaRPr>
          </a:p>
        </p:txBody>
      </p:sp>
    </p:spTree>
    <p:extLst>
      <p:ext uri="{BB962C8B-B14F-4D97-AF65-F5344CB8AC3E}">
        <p14:creationId xmlns:p14="http://schemas.microsoft.com/office/powerpoint/2010/main" val="34933730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a:xfrm>
            <a:off x="334963" y="110856"/>
            <a:ext cx="9759950" cy="814388"/>
          </a:xfrm>
        </p:spPr>
        <p:txBody>
          <a:bodyPr/>
          <a:lstStyle/>
          <a:p>
            <a:r>
              <a:rPr lang="ja-JP" altLang="en-US" dirty="0"/>
              <a:t>注意事項</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23</a:t>
            </a:fld>
            <a:endParaRPr lang="ja-JP" altLang="en-US"/>
          </a:p>
        </p:txBody>
      </p:sp>
      <p:sp>
        <p:nvSpPr>
          <p:cNvPr id="51" name="正方形/長方形 50"/>
          <p:cNvSpPr/>
          <p:nvPr/>
        </p:nvSpPr>
        <p:spPr>
          <a:xfrm>
            <a:off x="9480248" y="1116678"/>
            <a:ext cx="1094071"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8" name="Rectangle 46"/>
          <p:cNvSpPr>
            <a:spLocks noChangeArrowheads="1"/>
          </p:cNvSpPr>
          <p:nvPr/>
        </p:nvSpPr>
        <p:spPr bwMode="auto">
          <a:xfrm>
            <a:off x="767408" y="723756"/>
            <a:ext cx="11258658" cy="5740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編集・制作</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・企画内容は申込者・広告主様とヤフーとの間で協議の上決定し、最終的な編集権はヤフーに帰属します。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268288" indent="-268288"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・企画ページ上には「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PR</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・通信環境が低速の場合、ダイアログ表示により動画のスキップが選択可能になることをご了承ください。</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a:t>
            </a: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災害情報告知モジュールの掲載</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・地震、津波、その他有事が発生した際、ヤフーを利用するお客様に対して速やかに災害情報をお伝えするために、企画ページについても、ページ上部に災害情報告知モジュールの掲載を行います。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掲載方法（場所、内容、タイミングと期間など）は、ヤフーの統一運用ルールにしたがいます。</a:t>
            </a:r>
            <a:endParaRPr lang="en-US" altLang="ja-JP" sz="10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誘導広告</a:t>
            </a: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・誘導広告の広告クリエイティブは代理店様・広告主様でいただきます。制作の際、以下を遵守願います。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・入稿規定：もくじ　　</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hlinkClick r:id="rId3"/>
              </a:rPr>
              <a:t>https://ads-help.yahoo.co.jp/yahooads/guideline/articledetail?lan=ja&amp;aid=1493&amp;o=default</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誘導広告の該当の広告仕様をご確認ください。なお、スマートフォンについては静止画のみ対応可となります</a:t>
            </a:r>
            <a:r>
              <a:rPr lang="ja-JP" altLang="en-US" sz="1200" dirty="0">
                <a:solidFill>
                  <a:srgbClr val="00B050"/>
                </a:solidFill>
                <a:latin typeface="メイリオ" panose="020B0604030504040204" pitchFamily="50" charset="-128"/>
                <a:ea typeface="メイリオ" panose="020B0604030504040204" pitchFamily="50" charset="-128"/>
              </a:rPr>
              <a:t>。</a:t>
            </a:r>
            <a:br>
              <a:rPr lang="en-US" altLang="ja-JP" sz="1200" dirty="0">
                <a:solidFill>
                  <a:srgbClr val="00B050"/>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また、</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P20</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「誘導広告上の表記ガイドライン」の内容を遵守願います。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rgbClr val="000000">
                    <a:lumMod val="65000"/>
                    <a:lumOff val="35000"/>
                  </a:srgbClr>
                </a:solidFill>
                <a:latin typeface="メイリオ"/>
                <a:ea typeface="メイリオ"/>
              </a:rPr>
              <a:t>■</a:t>
            </a:r>
            <a:r>
              <a:rPr lang="ja-JP" altLang="en-US" sz="600" dirty="0">
                <a:solidFill>
                  <a:srgbClr val="000000">
                    <a:lumMod val="65000"/>
                    <a:lumOff val="35000"/>
                  </a:srgbClr>
                </a:solidFill>
                <a:latin typeface="メイリオ"/>
                <a:ea typeface="メイリオ"/>
              </a:rPr>
              <a:t>　</a:t>
            </a:r>
            <a:r>
              <a:rPr lang="ja-JP" altLang="en-US" sz="1600" dirty="0">
                <a:solidFill>
                  <a:srgbClr val="000000">
                    <a:lumMod val="65000"/>
                    <a:lumOff val="35000"/>
                  </a:srgbClr>
                </a:solidFill>
                <a:latin typeface="メイリオ"/>
                <a:ea typeface="メイリオ"/>
              </a:rPr>
              <a:t>効果計測用</a:t>
            </a:r>
            <a:r>
              <a:rPr lang="en-US" altLang="ja-JP" sz="1600" dirty="0">
                <a:solidFill>
                  <a:srgbClr val="000000">
                    <a:lumMod val="65000"/>
                    <a:lumOff val="35000"/>
                  </a:srgbClr>
                </a:solidFill>
                <a:latin typeface="メイリオ"/>
                <a:ea typeface="メイリオ"/>
              </a:rPr>
              <a:t>URL</a:t>
            </a:r>
          </a:p>
          <a:p>
            <a:pPr marL="355600" lvl="0" indent="-35560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・セキュリティ等の観点から、下記いずれの場合もリンク先への効果計測用のパラメータ付き</a:t>
            </a:r>
            <a:r>
              <a:rPr lang="en-US" altLang="ja-JP" sz="1200" dirty="0">
                <a:solidFill>
                  <a:srgbClr val="000000">
                    <a:lumMod val="65000"/>
                    <a:lumOff val="35000"/>
                  </a:srgbClr>
                </a:solidFill>
                <a:latin typeface="メイリオ" panose="020B0604030504040204" pitchFamily="50" charset="-128"/>
                <a:ea typeface="メイリオ" panose="020B0604030504040204" pitchFamily="50" charset="-128"/>
              </a:rPr>
              <a:t>URL</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の設定は不可となります。ただし、一部効果計測ベンダーにおいては効果測定データ取扱約款の確認・同意をいただいた上で設定することが可能です。弊社担当営業までご相談ください。</a:t>
            </a:r>
            <a:endParaRPr lang="en-US" altLang="ja-JP" sz="1200" dirty="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誘導広告→企画ページ ｜ 企画ページ→広告主様サイト</a:t>
            </a:r>
            <a:endParaRPr lang="en-US" altLang="ja-JP" sz="1000" dirty="0">
              <a:solidFill>
                <a:srgbClr val="000000">
                  <a:lumMod val="65000"/>
                  <a:lumOff val="35000"/>
                </a:srgbClr>
              </a:solidFill>
              <a:latin typeface="メイリオ"/>
              <a:ea typeface="メイリオ"/>
            </a:endParaRPr>
          </a:p>
          <a:p>
            <a:pPr marL="0" lvl="0" indent="0" eaLnBrk="1" hangingPunct="1">
              <a:spcBef>
                <a:spcPct val="0"/>
              </a:spcBef>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chemeClr val="tx1">
                    <a:lumMod val="65000"/>
                    <a:lumOff val="35000"/>
                  </a:schemeClr>
                </a:solidFill>
                <a:latin typeface="メイリオ"/>
                <a:ea typeface="メイリオ"/>
              </a:rPr>
              <a:t>■ 効果検証レポート</a:t>
            </a:r>
            <a:endParaRPr lang="en-US" altLang="ja-JP" sz="1600" dirty="0">
              <a:solidFill>
                <a:schemeClr val="tx1">
                  <a:lumMod val="65000"/>
                  <a:lumOff val="35000"/>
                </a:schemeClr>
              </a:solidFill>
              <a:latin typeface="メイリオ"/>
              <a:ea typeface="メイリオ"/>
            </a:endParaRPr>
          </a:p>
          <a:p>
            <a:pPr marL="263525" lvl="0" indent="-263525" eaLnBrk="1" hangingPunct="1">
              <a:spcBef>
                <a:spcPct val="0"/>
              </a:spcBef>
              <a:buNone/>
            </a:pPr>
            <a:r>
              <a:rPr lang="ja-JP" altLang="en-US" sz="1200" dirty="0">
                <a:solidFill>
                  <a:schemeClr val="tx1">
                    <a:lumMod val="65000"/>
                    <a:lumOff val="35000"/>
                  </a:schemeClr>
                </a:solidFill>
                <a:latin typeface="メイリオ"/>
                <a:ea typeface="メイリオ"/>
              </a:rPr>
              <a:t>　・レポートには、ヤフーの管理するお客様の個人情報</a:t>
            </a:r>
            <a:r>
              <a:rPr lang="en-US" altLang="ja-JP" sz="1200" dirty="0">
                <a:solidFill>
                  <a:schemeClr val="tx1">
                    <a:lumMod val="65000"/>
                    <a:lumOff val="35000"/>
                  </a:schemeClr>
                </a:solidFill>
                <a:latin typeface="メイリオ"/>
                <a:ea typeface="メイリオ"/>
              </a:rPr>
              <a:t>*1</a:t>
            </a:r>
            <a:r>
              <a:rPr lang="ja-JP" altLang="en-US" sz="1200" dirty="0">
                <a:solidFill>
                  <a:schemeClr val="tx1">
                    <a:lumMod val="65000"/>
                    <a:lumOff val="35000"/>
                  </a:schemeClr>
                </a:solidFill>
                <a:latin typeface="メイリオ"/>
                <a:ea typeface="メイリオ"/>
              </a:rPr>
              <a:t>（個人情報の保護に関する法律に定める個人情報。以下同じ。）が含まれる場合があります。個人情報の保護に関する法律その他の関係法令・ガイドラインを遵守するとともに、善良な管理者の注意をもって適切に取り扱い、不正アクセスおよび不正利用の防止に努めていただくようにお願いいたします。</a:t>
            </a:r>
            <a:br>
              <a:rPr lang="ja-JP" altLang="en-US" sz="1200" dirty="0">
                <a:solidFill>
                  <a:schemeClr val="tx1">
                    <a:lumMod val="65000"/>
                    <a:lumOff val="35000"/>
                  </a:schemeClr>
                </a:solidFill>
                <a:latin typeface="メイリオ"/>
                <a:ea typeface="メイリオ"/>
              </a:rPr>
            </a:br>
            <a:r>
              <a:rPr lang="ja-JP" altLang="en-US" sz="12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*1.</a:t>
            </a:r>
            <a:r>
              <a:rPr lang="ja-JP" altLang="en-US" sz="1000" dirty="0">
                <a:solidFill>
                  <a:schemeClr val="tx1">
                    <a:lumMod val="65000"/>
                    <a:lumOff val="35000"/>
                  </a:schemeClr>
                </a:solidFill>
                <a:latin typeface="メイリオ"/>
                <a:ea typeface="メイリオ"/>
              </a:rPr>
              <a:t>例：ユーザーアンケートを実施し自由回答を含む場合、ヤフーにおいて特定の個人を識別することができる情報に該当</a:t>
            </a:r>
            <a:endParaRPr lang="en-US" altLang="ja-JP" sz="10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29076982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24</a:t>
            </a:fld>
            <a:endParaRPr lang="ja-JP" altLang="en-US"/>
          </a:p>
        </p:txBody>
      </p:sp>
      <p:sp>
        <p:nvSpPr>
          <p:cNvPr id="4" name="Rectangle 46"/>
          <p:cNvSpPr>
            <a:spLocks noChangeArrowheads="1"/>
          </p:cNvSpPr>
          <p:nvPr/>
        </p:nvSpPr>
        <p:spPr bwMode="auto">
          <a:xfrm>
            <a:off x="1384048" y="1253020"/>
            <a:ext cx="9423904" cy="26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■その他</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・当社制作ガイドラインに準じて制作を行います（広告主様および広告会社様からの完パケ納品不可）。</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・実制作および、弊社のトップページ、ブランド管理の担当部署による表現確認、動作検証等に時間がかかりますため、</a:t>
            </a:r>
            <a:b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お申し込み期限は掲載開始の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2</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か月前を目安としてください。また、制作途中にて弊社の仕様に応じて表現、レイアウト変更を</a:t>
            </a:r>
            <a:b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行う場合があります。</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・正規の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・同期間に掲載可能な案件数を制限させていただいております。空き枠の状況は、弊社営業へお問合わせ下さい。</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企画のご発注は、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5147851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25</a:t>
            </a:fld>
            <a:endParaRPr lang="ja-JP" altLang="en-US"/>
          </a:p>
        </p:txBody>
      </p:sp>
      <p:sp>
        <p:nvSpPr>
          <p:cNvPr id="4" name="Rectangle 46"/>
          <p:cNvSpPr>
            <a:spLocks noChangeArrowheads="1"/>
          </p:cNvSpPr>
          <p:nvPr/>
        </p:nvSpPr>
        <p:spPr bwMode="auto">
          <a:xfrm>
            <a:off x="1343472" y="944563"/>
            <a:ext cx="10256568" cy="413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1400" dirty="0">
                <a:solidFill>
                  <a:prstClr val="black">
                    <a:lumMod val="65000"/>
                    <a:lumOff val="35000"/>
                  </a:prstClr>
                </a:solidFill>
                <a:latin typeface="メイリオ"/>
                <a:ea typeface="メイリオ"/>
              </a:rPr>
              <a:t>公開前サイト審査について</a:t>
            </a:r>
            <a:endParaRPr lang="en-US" altLang="ja-JP" sz="1400" dirty="0">
              <a:solidFill>
                <a:prstClr val="black">
                  <a:lumMod val="65000"/>
                  <a:lumOff val="35000"/>
                </a:prstClr>
              </a:solidFill>
              <a:latin typeface="メイリオ"/>
              <a:ea typeface="メイリオ"/>
            </a:endParaRPr>
          </a:p>
          <a:p>
            <a:pPr eaLnBrk="1" hangingPunct="1">
              <a:spcBef>
                <a:spcPct val="0"/>
              </a:spcBef>
              <a:buFontTx/>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広告管理ツールに入稿する際に</a:t>
            </a:r>
          </a:p>
          <a:p>
            <a:pPr marL="269875" indent="0">
              <a:buNone/>
            </a:pPr>
            <a:r>
              <a:rPr lang="ja-JP" altLang="en-US" sz="1400" b="1" dirty="0">
                <a:solidFill>
                  <a:srgbClr val="FF0000"/>
                </a:solidFill>
                <a:latin typeface="メイリオ"/>
                <a:ea typeface="メイリオ"/>
              </a:rPr>
              <a:t>①広告主様のリンク先サイトがアップされていない場合</a:t>
            </a:r>
          </a:p>
          <a:p>
            <a:pPr marL="269875" indent="0">
              <a:buNone/>
            </a:pPr>
            <a:r>
              <a:rPr lang="ja-JP" altLang="en-US" sz="1400" b="1">
                <a:solidFill>
                  <a:srgbClr val="FF0000"/>
                </a:solidFill>
                <a:latin typeface="メイリオ"/>
                <a:ea typeface="メイリオ"/>
              </a:rPr>
              <a:t>②インタラクションを</a:t>
            </a:r>
            <a:r>
              <a:rPr lang="ja-JP" altLang="en-US" sz="1400" b="1" dirty="0">
                <a:solidFill>
                  <a:srgbClr val="FF0000"/>
                </a:solidFill>
                <a:latin typeface="メイリオ"/>
                <a:ea typeface="メイリオ"/>
              </a:rPr>
              <a:t>組み込んだ企画ページがアップされていない場合</a:t>
            </a:r>
          </a:p>
          <a:p>
            <a:pPr marL="269875" indent="0">
              <a:buNone/>
            </a:pPr>
            <a:r>
              <a:rPr lang="ja-JP" altLang="en-US" sz="1400" dirty="0">
                <a:solidFill>
                  <a:prstClr val="black">
                    <a:lumMod val="65000"/>
                    <a:lumOff val="35000"/>
                  </a:prstClr>
                </a:solidFill>
                <a:latin typeface="メイリオ"/>
                <a:ea typeface="メイリオ"/>
              </a:rPr>
              <a:t>上記①②どちらも未公開の場合、①②どちらかが未公開の場合も以下申請が</a:t>
            </a:r>
            <a:r>
              <a:rPr lang="ja-JP" altLang="en-US" sz="1400" b="1" dirty="0">
                <a:solidFill>
                  <a:srgbClr val="FF0000"/>
                </a:solidFill>
                <a:latin typeface="メイリオ"/>
                <a:ea typeface="メイリオ"/>
              </a:rPr>
              <a:t>必須</a:t>
            </a:r>
            <a:r>
              <a:rPr lang="ja-JP" altLang="en-US" sz="1400" dirty="0">
                <a:solidFill>
                  <a:prstClr val="black">
                    <a:lumMod val="65000"/>
                    <a:lumOff val="35000"/>
                  </a:prstClr>
                </a:solidFill>
                <a:latin typeface="メイリオ"/>
                <a:ea typeface="メイリオ"/>
              </a:rPr>
              <a:t>となります。</a:t>
            </a:r>
            <a:endParaRPr lang="en-US" altLang="ja-JP" sz="1400" dirty="0">
              <a:solidFill>
                <a:prstClr val="black">
                  <a:lumMod val="65000"/>
                  <a:lumOff val="35000"/>
                </a:prstClr>
              </a:solidFill>
              <a:latin typeface="メイリオ"/>
              <a:ea typeface="メイリオ"/>
            </a:endParaRPr>
          </a:p>
          <a:p>
            <a:pPr marL="269875" indent="0">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申請後に発行される</a:t>
            </a:r>
            <a:r>
              <a:rPr lang="en-US" altLang="ja-JP" sz="1400" dirty="0">
                <a:solidFill>
                  <a:prstClr val="black">
                    <a:lumMod val="65000"/>
                    <a:lumOff val="35000"/>
                  </a:prstClr>
                </a:solidFill>
                <a:latin typeface="メイリオ"/>
                <a:ea typeface="メイリオ"/>
              </a:rPr>
              <a:t> </a:t>
            </a:r>
            <a:r>
              <a:rPr lang="ja-JP" altLang="en-US" sz="1400" dirty="0">
                <a:solidFill>
                  <a:prstClr val="black">
                    <a:lumMod val="65000"/>
                    <a:lumOff val="35000"/>
                  </a:prstClr>
                </a:solidFill>
                <a:latin typeface="メイリオ"/>
                <a:ea typeface="メイリオ"/>
              </a:rPr>
              <a:t>事前承認</a:t>
            </a:r>
            <a:r>
              <a:rPr lang="en-US" altLang="ja-JP" sz="1400" dirty="0">
                <a:solidFill>
                  <a:prstClr val="black">
                    <a:lumMod val="65000"/>
                    <a:lumOff val="35000"/>
                  </a:prstClr>
                </a:solidFill>
                <a:latin typeface="メイリオ"/>
                <a:ea typeface="メイリオ"/>
              </a:rPr>
              <a:t>ID</a:t>
            </a:r>
            <a:r>
              <a:rPr lang="ja-JP" altLang="en-US" sz="1400" dirty="0">
                <a:solidFill>
                  <a:prstClr val="black">
                    <a:lumMod val="65000"/>
                    <a:lumOff val="35000"/>
                  </a:prstClr>
                </a:solidFill>
                <a:latin typeface="メイリオ"/>
                <a:ea typeface="メイリオ"/>
              </a:rPr>
              <a:t>（</a:t>
            </a:r>
            <a:r>
              <a:rPr lang="en-US" altLang="ja-JP" sz="1400" dirty="0">
                <a:solidFill>
                  <a:prstClr val="black">
                    <a:lumMod val="65000"/>
                    <a:lumOff val="35000"/>
                  </a:prstClr>
                </a:solidFill>
                <a:latin typeface="メイリオ"/>
                <a:ea typeface="メイリオ"/>
              </a:rPr>
              <a:t>8</a:t>
            </a:r>
            <a:r>
              <a:rPr lang="ja-JP" altLang="en-US" sz="1400" dirty="0">
                <a:solidFill>
                  <a:prstClr val="black">
                    <a:lumMod val="65000"/>
                    <a:lumOff val="35000"/>
                  </a:prstClr>
                </a:solidFill>
                <a:latin typeface="メイリオ"/>
                <a:ea typeface="メイリオ"/>
              </a:rPr>
              <a:t>ケタの数字）を、広告管理ツールへの入稿時に入力をお願いします。</a:t>
            </a:r>
            <a:endParaRPr lang="en-US" altLang="ja-JP" sz="14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ja-JP" altLang="en-US" sz="1600" dirty="0">
              <a:solidFill>
                <a:prstClr val="black">
                  <a:lumMod val="65000"/>
                  <a:lumOff val="35000"/>
                </a:prstClr>
              </a:solidFill>
              <a:latin typeface="メイリオ"/>
              <a:ea typeface="メイリオ"/>
            </a:endParaRPr>
          </a:p>
          <a:p>
            <a:pPr marL="0" indent="265113" eaLnBrk="1" hangingPunct="1">
              <a:lnSpc>
                <a:spcPts val="2000"/>
              </a:lnSpc>
              <a:spcBef>
                <a:spcPct val="0"/>
              </a:spcBef>
              <a:buFontTx/>
              <a:buNone/>
            </a:pPr>
            <a:endPar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endParaRPr>
          </a:p>
        </p:txBody>
      </p:sp>
      <p:graphicFrame>
        <p:nvGraphicFramePr>
          <p:cNvPr id="2" name="表 1"/>
          <p:cNvGraphicFramePr>
            <a:graphicFrameLocks noGrp="1"/>
          </p:cNvGraphicFramePr>
          <p:nvPr>
            <p:extLst>
              <p:ext uri="{D42A27DB-BD31-4B8C-83A1-F6EECF244321}">
                <p14:modId xmlns:p14="http://schemas.microsoft.com/office/powerpoint/2010/main" val="3100146232"/>
              </p:ext>
            </p:extLst>
          </p:nvPr>
        </p:nvGraphicFramePr>
        <p:xfrm>
          <a:off x="1271462" y="3284985"/>
          <a:ext cx="10081123" cy="3129853"/>
        </p:xfrm>
        <a:graphic>
          <a:graphicData uri="http://schemas.openxmlformats.org/drawingml/2006/table">
            <a:tbl>
              <a:tblPr firstRow="1" bandRow="1">
                <a:tableStyleId>{C083E6E3-FA7D-4D7B-A595-EF9225AFEA82}</a:tableStyleId>
              </a:tblPr>
              <a:tblGrid>
                <a:gridCol w="757981">
                  <a:extLst>
                    <a:ext uri="{9D8B030D-6E8A-4147-A177-3AD203B41FA5}">
                      <a16:colId xmlns:a16="http://schemas.microsoft.com/office/drawing/2014/main" val="3923907519"/>
                    </a:ext>
                  </a:extLst>
                </a:gridCol>
                <a:gridCol w="959070">
                  <a:extLst>
                    <a:ext uri="{9D8B030D-6E8A-4147-A177-3AD203B41FA5}">
                      <a16:colId xmlns:a16="http://schemas.microsoft.com/office/drawing/2014/main" val="2511399564"/>
                    </a:ext>
                  </a:extLst>
                </a:gridCol>
                <a:gridCol w="1011676">
                  <a:extLst>
                    <a:ext uri="{9D8B030D-6E8A-4147-A177-3AD203B41FA5}">
                      <a16:colId xmlns:a16="http://schemas.microsoft.com/office/drawing/2014/main" val="1290269770"/>
                    </a:ext>
                  </a:extLst>
                </a:gridCol>
                <a:gridCol w="1004355">
                  <a:extLst>
                    <a:ext uri="{9D8B030D-6E8A-4147-A177-3AD203B41FA5}">
                      <a16:colId xmlns:a16="http://schemas.microsoft.com/office/drawing/2014/main" val="42248015"/>
                    </a:ext>
                  </a:extLst>
                </a:gridCol>
                <a:gridCol w="1088815">
                  <a:extLst>
                    <a:ext uri="{9D8B030D-6E8A-4147-A177-3AD203B41FA5}">
                      <a16:colId xmlns:a16="http://schemas.microsoft.com/office/drawing/2014/main" val="3495486200"/>
                    </a:ext>
                  </a:extLst>
                </a:gridCol>
                <a:gridCol w="1260466">
                  <a:extLst>
                    <a:ext uri="{9D8B030D-6E8A-4147-A177-3AD203B41FA5}">
                      <a16:colId xmlns:a16="http://schemas.microsoft.com/office/drawing/2014/main" val="3263865214"/>
                    </a:ext>
                  </a:extLst>
                </a:gridCol>
                <a:gridCol w="1918686">
                  <a:extLst>
                    <a:ext uri="{9D8B030D-6E8A-4147-A177-3AD203B41FA5}">
                      <a16:colId xmlns:a16="http://schemas.microsoft.com/office/drawing/2014/main" val="1439314750"/>
                    </a:ext>
                  </a:extLst>
                </a:gridCol>
                <a:gridCol w="1099512">
                  <a:extLst>
                    <a:ext uri="{9D8B030D-6E8A-4147-A177-3AD203B41FA5}">
                      <a16:colId xmlns:a16="http://schemas.microsoft.com/office/drawing/2014/main" val="4225324802"/>
                    </a:ext>
                  </a:extLst>
                </a:gridCol>
                <a:gridCol w="980562">
                  <a:extLst>
                    <a:ext uri="{9D8B030D-6E8A-4147-A177-3AD203B41FA5}">
                      <a16:colId xmlns:a16="http://schemas.microsoft.com/office/drawing/2014/main" val="1668186724"/>
                    </a:ext>
                  </a:extLst>
                </a:gridCol>
              </a:tblGrid>
              <a:tr h="415716">
                <a:tc rowSpan="2">
                  <a:txBody>
                    <a:bodyPr/>
                    <a:lstStyle/>
                    <a:p>
                      <a:pPr algn="ctr"/>
                      <a:r>
                        <a:rPr kumimoji="1" lang="ja-JP" altLang="en-US" sz="1050" dirty="0">
                          <a:solidFill>
                            <a:schemeClr val="bg1"/>
                          </a:solidFill>
                          <a:latin typeface="+mj-lt"/>
                        </a:rPr>
                        <a:t>申請者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p>
                      <a:pPr algn="ctr"/>
                      <a:r>
                        <a:rPr kumimoji="1" lang="ja-JP" altLang="en-US" sz="1050" dirty="0">
                          <a:solidFill>
                            <a:schemeClr val="bg1"/>
                          </a:solidFill>
                          <a:latin typeface="+mj-lt"/>
                        </a:rPr>
                        <a:t>フォーム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gridSpan="6">
                  <a:txBody>
                    <a:bodyPr/>
                    <a:lstStyle/>
                    <a:p>
                      <a:pPr algn="l"/>
                      <a:r>
                        <a:rPr kumimoji="1" lang="ja-JP" altLang="en-US" sz="1050" dirty="0">
                          <a:solidFill>
                            <a:schemeClr val="bg1"/>
                          </a:solidFill>
                          <a:latin typeface="+mj-lt"/>
                        </a:rPr>
                        <a:t>フォーム項目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2680409606"/>
                  </a:ext>
                </a:extLst>
              </a:tr>
              <a:tr h="629114">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審査区分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algn="ctr" defTabSz="914423" rtl="0" eaLnBrk="1" latinLnBrk="0" hangingPunct="1"/>
                      <a:r>
                        <a:rPr kumimoji="1" lang="ja-JP" altLang="en-US" sz="1050" kern="1200" dirty="0">
                          <a:solidFill>
                            <a:schemeClr val="bg1"/>
                          </a:solidFill>
                          <a:latin typeface="+mj-lt"/>
                          <a:ea typeface="+mn-ea"/>
                          <a:cs typeface="+mn-cs"/>
                        </a:rPr>
                        <a:t>最終リンク先</a:t>
                      </a:r>
                      <a:endParaRPr kumimoji="1" lang="en-US" altLang="ja-JP" sz="1050" kern="1200" dirty="0">
                        <a:solidFill>
                          <a:schemeClr val="bg1"/>
                        </a:solidFill>
                        <a:latin typeface="+mj-lt"/>
                        <a:ea typeface="+mn-ea"/>
                        <a:cs typeface="+mn-cs"/>
                      </a:endParaRPr>
                    </a:p>
                    <a:p>
                      <a:pPr marL="0" algn="ctr" defTabSz="914423" rtl="0" eaLnBrk="1" latinLnBrk="0" hangingPunct="1"/>
                      <a:r>
                        <a:rPr kumimoji="1" lang="en-US" altLang="ja-JP" sz="1050" kern="1200" dirty="0">
                          <a:solidFill>
                            <a:schemeClr val="bg1"/>
                          </a:solidFill>
                          <a:latin typeface="+mj-lt"/>
                          <a:ea typeface="+mn-ea"/>
                          <a:cs typeface="+mn-cs"/>
                        </a:rPr>
                        <a:t>URL</a:t>
                      </a:r>
                      <a:endParaRPr kumimoji="1" lang="ja-JP" altLang="en-US" sz="1050" kern="1200" dirty="0">
                        <a:solidFill>
                          <a:schemeClr val="bg1"/>
                        </a:solidFill>
                        <a:latin typeface="+mj-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入稿時の</a:t>
                      </a:r>
                      <a:endParaRPr kumimoji="1" lang="en-US" altLang="ja-JP" sz="1050" dirty="0">
                        <a:solidFill>
                          <a:schemeClr val="bg1"/>
                        </a:solidFill>
                        <a:latin typeface="+mj-lt"/>
                      </a:endParaRPr>
                    </a:p>
                    <a:p>
                      <a:pPr algn="ctr"/>
                      <a:r>
                        <a:rPr kumimoji="1" lang="ja-JP" altLang="en-US" sz="1050" dirty="0">
                          <a:solidFill>
                            <a:schemeClr val="bg1"/>
                          </a:solidFill>
                          <a:latin typeface="+mj-lt"/>
                        </a:rPr>
                        <a:t>リンク先</a:t>
                      </a:r>
                      <a:endParaRPr kumimoji="1" lang="en-US" altLang="ja-JP" sz="1050" dirty="0">
                        <a:solidFill>
                          <a:schemeClr val="bg1"/>
                        </a:solidFill>
                        <a:latin typeface="+mj-lt"/>
                      </a:endParaRPr>
                    </a:p>
                    <a:p>
                      <a:pPr algn="ctr"/>
                      <a:r>
                        <a:rPr kumimoji="1" lang="ja-JP" altLang="en-US" sz="1050" dirty="0">
                          <a:solidFill>
                            <a:schemeClr val="bg1"/>
                          </a:solidFill>
                          <a:latin typeface="+mj-lt"/>
                        </a:rPr>
                        <a:t>の状態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リンク先</a:t>
                      </a:r>
                      <a:endParaRPr kumimoji="1" lang="en-US" altLang="ja-JP" sz="1050" dirty="0">
                        <a:solidFill>
                          <a:schemeClr val="bg1"/>
                        </a:solidFill>
                        <a:latin typeface="+mj-lt"/>
                      </a:endParaRPr>
                    </a:p>
                    <a:p>
                      <a:pPr algn="ctr"/>
                      <a:r>
                        <a:rPr kumimoji="1" lang="ja-JP" altLang="en-US" sz="1050" dirty="0">
                          <a:solidFill>
                            <a:schemeClr val="bg1"/>
                          </a:solidFill>
                          <a:latin typeface="+mj-lt"/>
                        </a:rPr>
                        <a:t>更新日時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最終リンク先</a:t>
                      </a:r>
                      <a:r>
                        <a:rPr kumimoji="1" lang="en-US" altLang="ja-JP" sz="1050" dirty="0">
                          <a:solidFill>
                            <a:schemeClr val="bg1"/>
                          </a:solidFill>
                          <a:latin typeface="+mj-lt"/>
                        </a:rPr>
                        <a:t>URL</a:t>
                      </a:r>
                      <a:r>
                        <a:rPr kumimoji="1" lang="ja-JP" altLang="en-US" sz="1050" dirty="0">
                          <a:solidFill>
                            <a:schemeClr val="bg1"/>
                          </a:solidFill>
                          <a:latin typeface="+mj-lt"/>
                        </a:rPr>
                        <a:t>の</a:t>
                      </a:r>
                      <a:endParaRPr kumimoji="1" lang="en-US" altLang="ja-JP" sz="1050" dirty="0">
                        <a:solidFill>
                          <a:schemeClr val="bg1"/>
                        </a:solidFill>
                        <a:latin typeface="+mj-lt"/>
                      </a:endParaRPr>
                    </a:p>
                    <a:p>
                      <a:pPr algn="ctr"/>
                      <a:r>
                        <a:rPr kumimoji="1" lang="ja-JP" altLang="en-US" sz="1050" dirty="0">
                          <a:solidFill>
                            <a:schemeClr val="bg1"/>
                          </a:solidFill>
                          <a:latin typeface="+mj-lt"/>
                        </a:rPr>
                        <a:t>テストサイト・キャプチャ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備考欄</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備考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565903553"/>
                  </a:ext>
                </a:extLst>
              </a:tr>
              <a:tr h="2051513">
                <a:tc>
                  <a:txBody>
                    <a:bodyPr/>
                    <a:lstStyle/>
                    <a:p>
                      <a:pPr algn="l"/>
                      <a:r>
                        <a:rPr kumimoji="1" lang="ja-JP" altLang="en-US" sz="1050" dirty="0">
                          <a:latin typeface="+mj-lt"/>
                        </a:rPr>
                        <a:t>代理店</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ディスプレイ広告（予約型）　入稿前審査依頼フォーム</a:t>
                      </a:r>
                      <a:endParaRPr kumimoji="1" lang="en-US" altLang="ja-JP" sz="1050" kern="1200" dirty="0">
                        <a:solidFill>
                          <a:schemeClr val="tx1"/>
                        </a:solidFill>
                        <a:latin typeface="+mj-lt"/>
                        <a:ea typeface="+mn-ea"/>
                        <a:cs typeface="+mn-cs"/>
                      </a:endParaRPr>
                    </a:p>
                    <a:p>
                      <a:pPr algn="l" fontAlgn="ctr"/>
                      <a:br>
                        <a:rPr kumimoji="1" lang="ja-JP" altLang="en-US" sz="1050" kern="1200" dirty="0">
                          <a:solidFill>
                            <a:schemeClr val="tx1"/>
                          </a:solidFill>
                          <a:latin typeface="+mj-lt"/>
                          <a:ea typeface="+mn-ea"/>
                          <a:cs typeface="+mn-cs"/>
                        </a:rPr>
                      </a:br>
                      <a:r>
                        <a:rPr kumimoji="1" lang="en-US" sz="1050" kern="1200" dirty="0">
                          <a:solidFill>
                            <a:schemeClr val="tx1"/>
                          </a:solidFill>
                          <a:latin typeface="+mj-lt"/>
                          <a:ea typeface="+mn-ea"/>
                          <a:cs typeface="+mn-cs"/>
                          <a:hlinkClick r:id="rId3"/>
                        </a:rPr>
                        <a:t>https://form-business.yahoo.co.jp/claris/enqueteForm?inquiry_type=guaranteed_review</a:t>
                      </a:r>
                      <a:endParaRPr kumimoji="1" lang="en-US" sz="1050" kern="1200" dirty="0">
                        <a:solidFill>
                          <a:schemeClr val="tx1"/>
                        </a:solidFill>
                        <a:latin typeface="+mj-lt"/>
                        <a:ea typeface="+mn-ea"/>
                        <a:cs typeface="+mn-cs"/>
                      </a:endParaRPr>
                    </a:p>
                    <a:p>
                      <a:pPr algn="l" fontAlgn="ctr"/>
                      <a:endParaRPr kumimoji="1" lang="en-US" sz="1050" kern="1200" dirty="0">
                        <a:solidFill>
                          <a:schemeClr val="tx1"/>
                        </a:solidFill>
                        <a:latin typeface="+mj-lt"/>
                        <a:ea typeface="+mn-ea"/>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「誘導用広告」にあわせた審査区分を選択</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n-lt"/>
                          <a:ea typeface="+mn-ea"/>
                          <a:cs typeface="+mn-cs"/>
                        </a:rPr>
                        <a:t>■企画ページ</a:t>
                      </a:r>
                      <a:endParaRPr kumimoji="1" lang="en-US" altLang="ja-JP" sz="1050" kern="1200" dirty="0">
                        <a:solidFill>
                          <a:schemeClr val="tx1"/>
                        </a:solidFill>
                        <a:latin typeface="+mn-lt"/>
                        <a:ea typeface="+mn-ea"/>
                        <a:cs typeface="+mn-cs"/>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1050" kern="1200">
                          <a:solidFill>
                            <a:schemeClr val="tx1"/>
                          </a:solidFill>
                          <a:latin typeface="+mn-lt"/>
                          <a:ea typeface="+mn-ea"/>
                          <a:cs typeface="+mn-cs"/>
                        </a:rPr>
                        <a:t>インタラクションを</a:t>
                      </a:r>
                      <a:r>
                        <a:rPr kumimoji="1" lang="ja-JP" altLang="en-US" sz="1050" kern="1200" dirty="0">
                          <a:solidFill>
                            <a:schemeClr val="tx1"/>
                          </a:solidFill>
                          <a:latin typeface="+mn-lt"/>
                          <a:ea typeface="+mn-ea"/>
                          <a:cs typeface="+mn-cs"/>
                        </a:rPr>
                        <a:t>組み込む企画ページのリンク先</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zh-TW" altLang="en-US" sz="1050" kern="1200" dirty="0">
                          <a:solidFill>
                            <a:schemeClr val="tx1"/>
                          </a:solidFill>
                          <a:latin typeface="+mj-lt"/>
                          <a:ea typeface="+mn-ea"/>
                          <a:cs typeface="+mn-cs"/>
                        </a:rPr>
                        <a:t>後日更新</a:t>
                      </a:r>
                      <a:r>
                        <a:rPr kumimoji="1" lang="en-US" altLang="zh-TW" sz="1050" kern="1200" dirty="0">
                          <a:solidFill>
                            <a:schemeClr val="tx1"/>
                          </a:solidFill>
                          <a:latin typeface="+mj-lt"/>
                          <a:ea typeface="+mn-ea"/>
                          <a:cs typeface="+mn-cs"/>
                        </a:rPr>
                        <a:t>/</a:t>
                      </a:r>
                      <a:r>
                        <a:rPr kumimoji="1" lang="zh-TW" altLang="en-US" sz="1050" kern="1200" dirty="0">
                          <a:solidFill>
                            <a:schemeClr val="tx1"/>
                          </a:solidFill>
                          <a:latin typeface="+mj-lt"/>
                          <a:ea typeface="+mn-ea"/>
                          <a:cs typeface="+mn-cs"/>
                        </a:rPr>
                        <a:t>公開予定</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どちらも未公開の場合は、公開が遅い方の日時を記載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■企画ページ</a:t>
                      </a:r>
                      <a:endParaRPr kumimoji="1" lang="en-US" altLang="ja-JP" sz="1050" kern="1200" dirty="0">
                        <a:solidFill>
                          <a:schemeClr val="tx1"/>
                        </a:solidFill>
                        <a:latin typeface="+mj-lt"/>
                        <a:ea typeface="+mn-ea"/>
                        <a:cs typeface="+mn-cs"/>
                      </a:endParaRPr>
                    </a:p>
                    <a:p>
                      <a:pPr algn="l" fontAlgn="ctr"/>
                      <a:r>
                        <a:rPr kumimoji="1" lang="ja-JP" altLang="en-US" sz="1050" kern="1200" dirty="0">
                          <a:solidFill>
                            <a:schemeClr val="tx1"/>
                          </a:solidFill>
                          <a:latin typeface="+mn-lt"/>
                          <a:ea typeface="+mn-ea"/>
                          <a:cs typeface="+mn-cs"/>
                        </a:rPr>
                        <a:t>ヤフー営業が社内にて入稿前審査を実施し承認がおりたラフ案</a:t>
                      </a:r>
                      <a:br>
                        <a:rPr kumimoji="1" lang="ja-JP" altLang="en-US" sz="1050" kern="1200" dirty="0">
                          <a:solidFill>
                            <a:schemeClr val="tx1"/>
                          </a:solidFill>
                          <a:latin typeface="+mj-lt"/>
                          <a:ea typeface="+mn-ea"/>
                          <a:cs typeface="+mn-cs"/>
                        </a:rPr>
                      </a:b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■広告主様サイト</a:t>
                      </a: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広告主様サイトのテストサイト・キャプチャ</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a:solidFill>
                            <a:schemeClr val="tx1"/>
                          </a:solidFill>
                          <a:latin typeface="+mj-lt"/>
                          <a:ea typeface="+mn-ea"/>
                          <a:cs typeface="+mn-cs"/>
                        </a:rPr>
                        <a:t>トップページインタラクションで</a:t>
                      </a:r>
                      <a:r>
                        <a:rPr kumimoji="1" lang="ja-JP" altLang="en-US" sz="1050" kern="1200" dirty="0">
                          <a:solidFill>
                            <a:schemeClr val="tx1"/>
                          </a:solidFill>
                          <a:latin typeface="+mj-lt"/>
                          <a:ea typeface="+mn-ea"/>
                          <a:cs typeface="+mn-cs"/>
                        </a:rPr>
                        <a:t>ある旨を記載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・誘導用広告の審査も同時に行えます（任意）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20341836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26</a:t>
            </a:fld>
            <a:endParaRPr lang="ja-JP" altLang="en-US"/>
          </a:p>
        </p:txBody>
      </p:sp>
      <p:sp>
        <p:nvSpPr>
          <p:cNvPr id="4" name="Rectangle 46"/>
          <p:cNvSpPr>
            <a:spLocks noChangeArrowheads="1"/>
          </p:cNvSpPr>
          <p:nvPr/>
        </p:nvSpPr>
        <p:spPr bwMode="auto">
          <a:xfrm>
            <a:off x="1381050" y="1237445"/>
            <a:ext cx="9395470"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spcBef>
                <a:spcPct val="0"/>
              </a:spcBef>
              <a:buNone/>
              <a:defRPr/>
            </a:pPr>
            <a:r>
              <a:rPr lang="ja-JP" altLang="en-US" sz="1600" kern="0" dirty="0">
                <a:solidFill>
                  <a:prstClr val="black">
                    <a:lumMod val="65000"/>
                    <a:lumOff val="35000"/>
                  </a:prstClr>
                </a:solidFill>
                <a:latin typeface="メイリオ"/>
                <a:ea typeface="メイリオ"/>
              </a:rPr>
              <a:t>■ 免責事項</a:t>
            </a:r>
            <a:endParaRPr lang="en-US" altLang="ja-JP" sz="1600" kern="0" dirty="0">
              <a:solidFill>
                <a:prstClr val="black">
                  <a:lumMod val="65000"/>
                  <a:lumOff val="35000"/>
                </a:prstClr>
              </a:solidFill>
              <a:latin typeface="メイリオ"/>
              <a:ea typeface="メイリオ"/>
            </a:endParaRPr>
          </a:p>
          <a:p>
            <a:pPr marL="361950" indent="-271463" eaLnBrk="1" hangingPunct="1">
              <a:spcBef>
                <a:spcPct val="0"/>
              </a:spcBef>
              <a:buNone/>
              <a:defRPr/>
            </a:pPr>
            <a:r>
              <a:rPr lang="ja-JP" altLang="en-US" sz="1200" kern="0" dirty="0">
                <a:solidFill>
                  <a:srgbClr val="00B050"/>
                </a:solidFill>
                <a:latin typeface="メイリオ"/>
                <a:ea typeface="メイリオ"/>
              </a:rPr>
              <a:t>　</a:t>
            </a:r>
            <a:r>
              <a:rPr lang="ja-JP" altLang="en-US" sz="1200" kern="0" dirty="0">
                <a:solidFill>
                  <a:prstClr val="black">
                    <a:lumMod val="65000"/>
                    <a:lumOff val="35000"/>
                  </a:prstClr>
                </a:solidFill>
                <a:latin typeface="メイリオ"/>
                <a:ea typeface="メイリオ"/>
              </a:rPr>
              <a:t>・ 申込者・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a:solidFill>
                  <a:prstClr val="black">
                    <a:lumMod val="65000"/>
                    <a:lumOff val="35000"/>
                  </a:prstClr>
                </a:solidFill>
                <a:latin typeface="メイリオ"/>
                <a:ea typeface="メイリオ"/>
              </a:rPr>
              <a:t>　</a:t>
            </a:r>
            <a:endParaRPr lang="en-US" altLang="ja-JP" sz="1200" kern="0" dirty="0">
              <a:solidFill>
                <a:prstClr val="black">
                  <a:lumMod val="65000"/>
                  <a:lumOff val="35000"/>
                </a:prstClr>
              </a:solidFill>
              <a:latin typeface="メイリオ"/>
              <a:ea typeface="メイリオ"/>
            </a:endParaRPr>
          </a:p>
          <a:p>
            <a:pPr lvl="0" eaLnBrk="1" hangingPunct="1">
              <a:spcBef>
                <a:spcPct val="0"/>
              </a:spcBef>
              <a:buNone/>
              <a:defRPr/>
            </a:pPr>
            <a:r>
              <a:rPr lang="ja-JP" altLang="en-US" sz="1200" kern="0">
                <a:solidFill>
                  <a:prstClr val="black">
                    <a:lumMod val="65000"/>
                    <a:lumOff val="35000"/>
                  </a:prstClr>
                </a:solidFill>
                <a:latin typeface="メイリオ"/>
                <a:ea typeface="メイリオ"/>
              </a:rPr>
              <a:t>　・ヤフーが定めるサポート環境（</a:t>
            </a:r>
            <a:r>
              <a:rPr lang="en-US" altLang="ja-JP" sz="1200" kern="0" dirty="0">
                <a:solidFill>
                  <a:prstClr val="black">
                    <a:lumMod val="65000"/>
                    <a:lumOff val="35000"/>
                  </a:prstClr>
                </a:solidFill>
                <a:latin typeface="メイリオ"/>
                <a:ea typeface="メイリオ"/>
              </a:rPr>
              <a:t>OS/</a:t>
            </a:r>
            <a:r>
              <a:rPr lang="ja-JP" altLang="en-US" sz="1200" kern="0">
                <a:solidFill>
                  <a:prstClr val="black">
                    <a:lumMod val="65000"/>
                    <a:lumOff val="35000"/>
                  </a:prstClr>
                </a:solidFill>
                <a:latin typeface="メイリオ"/>
                <a:ea typeface="メイリオ"/>
              </a:rPr>
              <a:t>ブラウザー）以外では、企画ページの非表示や表示崩れを起こす場合があり、ヤフーは当該非表示または表示崩れに関して一切の責任を負いません。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・停電・通信回線の事故・天災等の不可抗力、通信事業者の不履行、インターネットインフラその他サーバー等のシステム上の不具</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合、緊急メンテナンスの発生などヤフーの責に帰すべき事由以外の原因により、企画ページの全部または一部を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掲載できなかった場合、ヤフーはその責を問われないものとし、当該履行については、当該原因の影響とみなされる範囲まで義務</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を免除されるものとします。ただし、ヤフーの故意または重過失による場合はこの限りではありません。</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なお、この場合、ヤフーが掲載を行わなかった部分については、協賛料金への申込者の支払債務は生じないものとします。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・企画ページ掲載中に、当該サイトからのリンクがデッドリンクとなった場合や、リンク先のサイトに不具合が</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発生した場合、ヤフーは当該企画ページの掲載を停止することができるものとし、この場合、ヤフーは企画ページ不掲載の責を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192088"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負わないものとします。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rPr>
              <a:t>■ 免責期間</a:t>
            </a: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・本商品につきましては、以下①～③を企画ページの掲載調整時間とし、ヤフーは当該掲載調整時間内の不具合、</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不完全掲載または未掲載について免責されるものとします。</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①企画ページ掲載の初日の午前</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時間、および企画ページの内容が変更もしくは追加</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された場合における、当該</a:t>
            </a:r>
            <a:r>
              <a:rPr lang="ja-JP" altLang="en-US" sz="1200" kern="0" dirty="0">
                <a:solidFill>
                  <a:prstClr val="black">
                    <a:lumMod val="65000"/>
                    <a:lumOff val="35000"/>
                  </a:prstClr>
                </a:solidFill>
                <a:latin typeface="メイリオ"/>
                <a:ea typeface="メイリオ"/>
              </a:rPr>
              <a:t>企画ページ</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の掲載予定時刻から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②企画ページの掲載開始日が営業日以外の場合における、当該掲載開始時間から翌営業日正午まで</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③企画ページの総掲載予定時間が</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時間未満の場合における、総掲載予定時間の</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にあたる時間まで</a:t>
            </a:r>
          </a:p>
        </p:txBody>
      </p:sp>
    </p:spTree>
    <p:extLst>
      <p:ext uri="{BB962C8B-B14F-4D97-AF65-F5344CB8AC3E}">
        <p14:creationId xmlns:p14="http://schemas.microsoft.com/office/powerpoint/2010/main" val="5486028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クリエイティブ企画の事前提案可否について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27</a:t>
            </a:fld>
            <a:endParaRPr lang="ja-JP" altLang="en-US"/>
          </a:p>
        </p:txBody>
      </p:sp>
      <p:sp>
        <p:nvSpPr>
          <p:cNvPr id="4" name="正方形/長方形 3"/>
          <p:cNvSpPr/>
          <p:nvPr/>
        </p:nvSpPr>
        <p:spPr>
          <a:xfrm>
            <a:off x="1629795" y="1070136"/>
            <a:ext cx="9219376" cy="1631216"/>
          </a:xfrm>
          <a:prstGeom prst="rect">
            <a:avLst/>
          </a:prstGeom>
        </p:spPr>
        <p:txBody>
          <a:bodyPr wrap="square" lIns="91440" tIns="45720" rIns="91440" bIns="4572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sng" strike="noStrike" kern="0" cap="none" spc="0" normalizeH="0" baseline="0" noProof="0" dirty="0">
                <a:ln>
                  <a:noFill/>
                </a:ln>
                <a:solidFill>
                  <a:prstClr val="black">
                    <a:lumMod val="65000"/>
                    <a:lumOff val="35000"/>
                  </a:prstClr>
                </a:solidFill>
                <a:effectLst/>
                <a:uLnTx/>
                <a:uFillTx/>
              </a:rPr>
              <a:t>クリエイティブ企画</a:t>
            </a:r>
            <a:r>
              <a:rPr kumimoji="0" lang="ja-JP" altLang="en-US" sz="2000" b="0" i="0" u="none" strike="noStrike" kern="0" cap="none" spc="0" normalizeH="0" baseline="0" noProof="0" dirty="0">
                <a:ln>
                  <a:noFill/>
                </a:ln>
                <a:solidFill>
                  <a:prstClr val="black">
                    <a:lumMod val="65000"/>
                    <a:lumOff val="35000"/>
                  </a:prstClr>
                </a:solidFill>
                <a:effectLst/>
                <a:uLnTx/>
                <a:uFillTx/>
              </a:rPr>
              <a:t>への掲載をご希望の場合は、</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弊社担当営業または</a:t>
            </a:r>
            <a:r>
              <a:rPr kumimoji="0" lang="en-US" altLang="ja-JP" sz="2000" b="0" i="0" u="none" strike="noStrike" kern="0" cap="none" spc="0" normalizeH="0" baseline="0" noProof="0" dirty="0">
                <a:ln>
                  <a:noFill/>
                </a:ln>
                <a:solidFill>
                  <a:prstClr val="black">
                    <a:lumMod val="65000"/>
                    <a:lumOff val="35000"/>
                  </a:prstClr>
                </a:solidFill>
                <a:effectLst/>
                <a:uLnTx/>
                <a:uFillTx/>
              </a:rPr>
              <a:t>Yahoo!</a:t>
            </a:r>
            <a:r>
              <a:rPr kumimoji="0" lang="ja-JP" altLang="en-US" sz="2000" b="0" i="0" u="none" strike="noStrike" kern="0" cap="none" spc="0" normalizeH="0" baseline="0" noProof="0" dirty="0">
                <a:ln>
                  <a:noFill/>
                </a:ln>
                <a:solidFill>
                  <a:prstClr val="black">
                    <a:lumMod val="65000"/>
                    <a:lumOff val="35000"/>
                  </a:prstClr>
                </a:solidFill>
                <a:effectLst/>
                <a:uLnTx/>
                <a:uFillTx/>
              </a:rPr>
              <a:t>広告パートナーサポート宛に</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以下の項目をご連絡ください。回答まで最大5営業日いただきます。</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a:ln>
                <a:noFill/>
              </a:ln>
              <a:solidFill>
                <a:prstClr val="black">
                  <a:lumMod val="65000"/>
                  <a:lumOff val="35000"/>
                </a:prstClr>
              </a:solidFill>
              <a:effectLst/>
              <a:uLnTx/>
              <a:uFillTx/>
            </a:endParaRPr>
          </a:p>
        </p:txBody>
      </p:sp>
      <p:sp>
        <p:nvSpPr>
          <p:cNvPr id="6" name="正方形/長方形 5"/>
          <p:cNvSpPr/>
          <p:nvPr/>
        </p:nvSpPr>
        <p:spPr>
          <a:xfrm>
            <a:off x="1775520" y="2348881"/>
            <a:ext cx="8712968" cy="332398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sng" strike="noStrike" kern="0" cap="none" spc="0" normalizeH="0" baseline="0" noProof="0" dirty="0">
                <a:ln>
                  <a:noFill/>
                </a:ln>
                <a:solidFill>
                  <a:prstClr val="black">
                    <a:lumMod val="65000"/>
                    <a:lumOff val="35000"/>
                  </a:prstClr>
                </a:solidFill>
                <a:effectLst/>
                <a:uLnTx/>
                <a:uFillTx/>
              </a:rPr>
              <a:t>▼ご連絡いただきたい項目</a:t>
            </a:r>
            <a:endParaRPr kumimoji="0" lang="en-US" altLang="ja-JP" sz="1600" b="0" i="0" u="sng"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商品名：</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広告主：</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リンク先</a:t>
            </a:r>
            <a:r>
              <a:rPr kumimoji="0" lang="en-US" altLang="ja-JP" sz="1400" b="0" i="0" u="none" strike="noStrike" kern="0" cap="none" spc="0" normalizeH="0" baseline="0" noProof="0" dirty="0">
                <a:ln>
                  <a:noFill/>
                </a:ln>
                <a:solidFill>
                  <a:prstClr val="black">
                    <a:lumMod val="65000"/>
                    <a:lumOff val="35000"/>
                  </a:prstClr>
                </a:solidFill>
                <a:effectLst/>
                <a:uLnTx/>
                <a:uFillTx/>
              </a:rPr>
              <a:t>URL:</a:t>
            </a:r>
            <a:endParaRPr kumimoji="0" lang="ja-JP" altLang="en-US"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ヤフー営業担当者：</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代理店：</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予約型対応アカウント</a:t>
            </a:r>
            <a:r>
              <a:rPr kumimoji="0" lang="en-US" altLang="ja-JP" sz="1400" b="0" i="0" u="none" strike="noStrike" kern="0" cap="none" spc="0" normalizeH="0" baseline="0" noProof="0" dirty="0">
                <a:ln>
                  <a:noFill/>
                </a:ln>
                <a:solidFill>
                  <a:prstClr val="black">
                    <a:lumMod val="65000"/>
                    <a:lumOff val="35000"/>
                  </a:prstClr>
                </a:solidFill>
                <a:effectLst/>
                <a:uLnTx/>
                <a:uFillTx/>
              </a:rPr>
              <a:t>ID</a:t>
            </a:r>
            <a:r>
              <a:rPr kumimoji="0" lang="ja-JP" altLang="en-US" sz="1400" b="0" i="0" u="none" strike="noStrike" kern="0" cap="none" spc="0" normalizeH="0" baseline="0" noProof="0" dirty="0">
                <a:ln>
                  <a:noFill/>
                </a:ln>
                <a:solidFill>
                  <a:prstClr val="black">
                    <a:lumMod val="65000"/>
                    <a:lumOff val="35000"/>
                  </a:prstClr>
                </a:solidFill>
                <a:effectLst/>
                <a:uLnTx/>
                <a:uFillTx/>
              </a:rPr>
              <a:t>（用意があれば）：</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掲載期間：</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プロモーション商品・内容：</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特集・タイアップ広告で実現したいこと（コンテンツイメージなど）</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懸念点：</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備考：</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22230180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28</a:t>
            </a:fld>
            <a:endParaRPr lang="ja-JP" altLang="en-US"/>
          </a:p>
        </p:txBody>
      </p:sp>
      <p:sp>
        <p:nvSpPr>
          <p:cNvPr id="6" name="テキスト ボックス 5"/>
          <p:cNvSpPr txBox="1"/>
          <p:nvPr/>
        </p:nvSpPr>
        <p:spPr>
          <a:xfrm>
            <a:off x="313880" y="1001886"/>
            <a:ext cx="11402265" cy="600164"/>
          </a:xfrm>
          <a:prstGeom prst="rect">
            <a:avLst/>
          </a:prstGeom>
          <a:noFill/>
        </p:spPr>
        <p:txBody>
          <a:bodyPr wrap="square" lIns="91440" tIns="45720" rIns="91440" bIns="45720" rtlCol="0" anchor="t">
            <a:spAutoFit/>
          </a:bodyPr>
          <a:lstStyle/>
          <a:p>
            <a:r>
              <a:rPr lang="ja-JP" altLang="en-US" sz="1100" dirty="0">
                <a:solidFill>
                  <a:schemeClr val="tx1">
                    <a:lumMod val="65000"/>
                    <a:lumOff val="35000"/>
                  </a:schemeClr>
                </a:solidFill>
              </a:rPr>
              <a:t>■</a:t>
            </a:r>
            <a:r>
              <a:rPr lang="en-US" altLang="ja-JP" sz="1100" dirty="0">
                <a:solidFill>
                  <a:schemeClr val="tx1">
                    <a:lumMod val="65000"/>
                    <a:lumOff val="35000"/>
                  </a:schemeClr>
                </a:solidFill>
              </a:rPr>
              <a:t>2022/10/26 </a:t>
            </a:r>
          </a:p>
          <a:p>
            <a:r>
              <a:rPr lang="ja-JP" altLang="en-US" sz="1100" dirty="0">
                <a:solidFill>
                  <a:schemeClr val="tx1">
                    <a:lumMod val="65000"/>
                    <a:lumOff val="35000"/>
                  </a:schemeClr>
                </a:solidFill>
              </a:rPr>
              <a:t>・</a:t>
            </a:r>
            <a:r>
              <a:rPr lang="en-US" altLang="ja-JP" sz="1100" dirty="0">
                <a:solidFill>
                  <a:schemeClr val="tx1">
                    <a:lumMod val="65000"/>
                    <a:lumOff val="35000"/>
                  </a:schemeClr>
                </a:solidFill>
              </a:rPr>
              <a:t>P3</a:t>
            </a:r>
            <a:r>
              <a:rPr lang="ja-JP" altLang="en-US" sz="1100" dirty="0">
                <a:solidFill>
                  <a:schemeClr val="tx1">
                    <a:lumMod val="65000"/>
                    <a:lumOff val="35000"/>
                  </a:schemeClr>
                </a:solidFill>
              </a:rPr>
              <a:t>に記載している</a:t>
            </a:r>
            <a:r>
              <a:rPr lang="en-US" altLang="ja-JP" sz="1100" dirty="0">
                <a:solidFill>
                  <a:schemeClr val="tx1">
                    <a:lumMod val="65000"/>
                    <a:lumOff val="35000"/>
                  </a:schemeClr>
                </a:solidFill>
              </a:rPr>
              <a:t>2</a:t>
            </a:r>
            <a:r>
              <a:rPr lang="ja-JP" altLang="en-US" sz="1100" dirty="0">
                <a:solidFill>
                  <a:schemeClr val="tx1">
                    <a:lumMod val="65000"/>
                    <a:lumOff val="35000"/>
                  </a:schemeClr>
                </a:solidFill>
              </a:rPr>
              <a:t>点について更新いたしました。</a:t>
            </a:r>
            <a:endParaRPr lang="en-US" altLang="ja-JP" sz="1100" dirty="0">
              <a:solidFill>
                <a:schemeClr val="tx1">
                  <a:lumMod val="65000"/>
                  <a:lumOff val="35000"/>
                </a:schemeClr>
              </a:solidFill>
            </a:endParaRPr>
          </a:p>
          <a:p>
            <a:r>
              <a:rPr lang="ja-JP" altLang="en-US" sz="1100" dirty="0"/>
              <a:t>・上記変更に伴い資料全体の調整を行い、</a:t>
            </a:r>
            <a:r>
              <a:rPr lang="ja-JP" altLang="en-US" sz="1100" dirty="0">
                <a:solidFill>
                  <a:schemeClr val="tx1">
                    <a:lumMod val="65000"/>
                    <a:lumOff val="35000"/>
                  </a:schemeClr>
                </a:solidFill>
              </a:rPr>
              <a:t>「インタラクションの種類」のページ追加</a:t>
            </a:r>
            <a:r>
              <a:rPr lang="ja-JP" altLang="en-US" sz="1100">
                <a:solidFill>
                  <a:schemeClr val="tx1">
                    <a:lumMod val="65000"/>
                    <a:lumOff val="35000"/>
                  </a:schemeClr>
                </a:solidFill>
              </a:rPr>
              <a:t>などを行いました。</a:t>
            </a:r>
            <a:endParaRPr lang="en-US" altLang="ja-JP" sz="1100" dirty="0">
              <a:solidFill>
                <a:schemeClr val="tx1">
                  <a:lumMod val="65000"/>
                  <a:lumOff val="35000"/>
                </a:schemeClr>
              </a:solidFill>
            </a:endParaRPr>
          </a:p>
        </p:txBody>
      </p:sp>
    </p:spTree>
    <p:extLst>
      <p:ext uri="{BB962C8B-B14F-4D97-AF65-F5344CB8AC3E}">
        <p14:creationId xmlns:p14="http://schemas.microsoft.com/office/powerpoint/2010/main" val="18633099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459FFFF-A80D-AD49-4C07-24D361C06176}"/>
              </a:ext>
            </a:extLst>
          </p:cNvPr>
          <p:cNvSpPr>
            <a:spLocks noGrp="1"/>
          </p:cNvSpPr>
          <p:nvPr>
            <p:ph type="body" sz="quarter" idx="12"/>
          </p:nvPr>
        </p:nvSpPr>
        <p:spPr>
          <a:xfrm>
            <a:off x="983432" y="1196752"/>
            <a:ext cx="10585176" cy="5256584"/>
          </a:xfrm>
        </p:spPr>
        <p:txBody>
          <a:bodyPr vert="horz" lIns="91440" tIns="45720" rIns="91440" bIns="45720" rtlCol="0" anchor="t">
            <a:normAutofit/>
          </a:bodyPr>
          <a:lstStyle/>
          <a:p>
            <a:r>
              <a:rPr kumimoji="1" lang="ja-JP" altLang="en-US" dirty="0"/>
              <a:t>・</a:t>
            </a:r>
            <a:r>
              <a:rPr lang="ja-JP" altLang="en-US" sz="2000" b="0" i="0" u="none" strike="noStrike" dirty="0">
                <a:solidFill>
                  <a:schemeClr val="tx1"/>
                </a:solidFill>
                <a:effectLst/>
                <a:latin typeface="+mn-ea"/>
                <a:ea typeface="+mn-ea"/>
              </a:rPr>
              <a:t>ミラーサイトの記載を変更</a:t>
            </a:r>
            <a:endParaRPr lang="en-US" altLang="ja-JP" sz="2000" b="0" i="0" u="none" strike="noStrike" dirty="0">
              <a:solidFill>
                <a:schemeClr val="tx1"/>
              </a:solidFill>
              <a:effectLst/>
              <a:latin typeface="+mn-ea"/>
              <a:ea typeface="+mn-ea"/>
            </a:endParaRPr>
          </a:p>
          <a:p>
            <a:r>
              <a:rPr lang="ja-JP" altLang="en-US" dirty="0">
                <a:latin typeface="+mn-ea"/>
              </a:rPr>
              <a:t>・インタラクションの種類の追加</a:t>
            </a:r>
            <a:endParaRPr lang="ja-JP" altLang="en-US" sz="2000" b="0" i="0" u="none" strike="noStrike" dirty="0">
              <a:solidFill>
                <a:schemeClr val="tx1"/>
              </a:solidFill>
              <a:effectLst/>
              <a:latin typeface="+mn-ea"/>
              <a:ea typeface="+mn-ea"/>
            </a:endParaRPr>
          </a:p>
          <a:p>
            <a:endParaRPr lang="ja-JP" altLang="en-US" dirty="0"/>
          </a:p>
          <a:p>
            <a:endParaRPr lang="ja-JP" altLang="en-US" dirty="0"/>
          </a:p>
          <a:p>
            <a:endParaRPr lang="en-US" altLang="ja-JP" dirty="0"/>
          </a:p>
          <a:p>
            <a:endParaRPr lang="en-US" altLang="ja-JP" dirty="0"/>
          </a:p>
        </p:txBody>
      </p:sp>
      <p:sp>
        <p:nvSpPr>
          <p:cNvPr id="3" name="テキスト プレースホルダー 2">
            <a:extLst>
              <a:ext uri="{FF2B5EF4-FFF2-40B4-BE49-F238E27FC236}">
                <a16:creationId xmlns:a16="http://schemas.microsoft.com/office/drawing/2014/main" id="{14F760CC-C524-C1D9-1582-734B283DB5F0}"/>
              </a:ext>
            </a:extLst>
          </p:cNvPr>
          <p:cNvSpPr>
            <a:spLocks noGrp="1"/>
          </p:cNvSpPr>
          <p:nvPr>
            <p:ph type="body" sz="quarter" idx="11"/>
          </p:nvPr>
        </p:nvSpPr>
        <p:spPr>
          <a:xfrm>
            <a:off x="334962" y="130175"/>
            <a:ext cx="10585175" cy="814388"/>
          </a:xfrm>
        </p:spPr>
        <p:txBody>
          <a:bodyPr>
            <a:normAutofit/>
          </a:bodyPr>
          <a:lstStyle/>
          <a:p>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トップページ</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インタラクション</a:t>
            </a: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企画</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400"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2400"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2400" b="1" dirty="0">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月）変更点</a:t>
            </a:r>
            <a:endParaRPr kumimoji="1" lang="ja-JP" altLang="en-US" dirty="0"/>
          </a:p>
        </p:txBody>
      </p:sp>
      <p:sp>
        <p:nvSpPr>
          <p:cNvPr id="5" name="スライド番号プレースホルダー 4">
            <a:extLst>
              <a:ext uri="{FF2B5EF4-FFF2-40B4-BE49-F238E27FC236}">
                <a16:creationId xmlns:a16="http://schemas.microsoft.com/office/drawing/2014/main" id="{16E2BAFE-D3DF-8B2F-73E9-A4E2C11AC933}"/>
              </a:ext>
            </a:extLst>
          </p:cNvPr>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7" name="テキスト ボックス 6">
            <a:extLst>
              <a:ext uri="{FF2B5EF4-FFF2-40B4-BE49-F238E27FC236}">
                <a16:creationId xmlns:a16="http://schemas.microsoft.com/office/drawing/2014/main" id="{DE4D348D-9035-F0E6-65E3-86A4B7B6F5CE}"/>
              </a:ext>
            </a:extLst>
          </p:cNvPr>
          <p:cNvSpPr txBox="1"/>
          <p:nvPr/>
        </p:nvSpPr>
        <p:spPr>
          <a:xfrm>
            <a:off x="7032104" y="697884"/>
            <a:ext cx="3661580" cy="230832"/>
          </a:xfrm>
          <a:prstGeom prst="rect">
            <a:avLst/>
          </a:prstGeom>
          <a:noFill/>
        </p:spPr>
        <p:txBody>
          <a:bodyPr wrap="none" lIns="91440" tIns="45720" rIns="91440" bIns="45720" rtlCol="0" anchor="t">
            <a:spAutoFit/>
          </a:bodyPr>
          <a:lstStyle/>
          <a:p>
            <a:r>
              <a:rPr lang="en-US" altLang="ja-JP" sz="900" dirty="0"/>
              <a:t>※</a:t>
            </a:r>
            <a:r>
              <a:rPr lang="ja-JP" altLang="en-US" sz="900" dirty="0"/>
              <a:t>トップページインタラクション企画（</a:t>
            </a:r>
            <a:r>
              <a:rPr lang="en-US" altLang="ja-JP" sz="900" dirty="0"/>
              <a:t>2022</a:t>
            </a:r>
            <a:r>
              <a:rPr lang="ja-JP" altLang="en-US" sz="900" dirty="0"/>
              <a:t>年</a:t>
            </a:r>
            <a:r>
              <a:rPr lang="en-US" altLang="ja-JP" sz="900" dirty="0"/>
              <a:t>8</a:t>
            </a:r>
            <a:r>
              <a:rPr lang="ja-JP" altLang="en-US" sz="900" dirty="0"/>
              <a:t>月）からの変更点</a:t>
            </a:r>
            <a:endParaRPr kumimoji="1" lang="ja-JP" altLang="en-US" sz="900" dirty="0"/>
          </a:p>
        </p:txBody>
      </p:sp>
      <p:graphicFrame>
        <p:nvGraphicFramePr>
          <p:cNvPr id="4" name="表 5">
            <a:extLst>
              <a:ext uri="{FF2B5EF4-FFF2-40B4-BE49-F238E27FC236}">
                <a16:creationId xmlns:a16="http://schemas.microsoft.com/office/drawing/2014/main" id="{E56C6C1D-145D-CB82-16A2-253F111B053C}"/>
              </a:ext>
            </a:extLst>
          </p:cNvPr>
          <p:cNvGraphicFramePr>
            <a:graphicFrameLocks noGrp="1"/>
          </p:cNvGraphicFramePr>
          <p:nvPr/>
        </p:nvGraphicFramePr>
        <p:xfrm>
          <a:off x="1638300" y="2400300"/>
          <a:ext cx="8740179" cy="1842401"/>
        </p:xfrm>
        <a:graphic>
          <a:graphicData uri="http://schemas.openxmlformats.org/drawingml/2006/table">
            <a:tbl>
              <a:tblPr firstRow="1" bandRow="1">
                <a:tableStyleId>{9DCAF9ED-07DC-4A11-8D7F-57B35C25682E}</a:tableStyleId>
              </a:tblPr>
              <a:tblGrid>
                <a:gridCol w="1958339">
                  <a:extLst>
                    <a:ext uri="{9D8B030D-6E8A-4147-A177-3AD203B41FA5}">
                      <a16:colId xmlns:a16="http://schemas.microsoft.com/office/drawing/2014/main" val="4272439035"/>
                    </a:ext>
                  </a:extLst>
                </a:gridCol>
                <a:gridCol w="2808947">
                  <a:extLst>
                    <a:ext uri="{9D8B030D-6E8A-4147-A177-3AD203B41FA5}">
                      <a16:colId xmlns:a16="http://schemas.microsoft.com/office/drawing/2014/main" val="1250987546"/>
                    </a:ext>
                  </a:extLst>
                </a:gridCol>
                <a:gridCol w="3972893">
                  <a:extLst>
                    <a:ext uri="{9D8B030D-6E8A-4147-A177-3AD203B41FA5}">
                      <a16:colId xmlns:a16="http://schemas.microsoft.com/office/drawing/2014/main" val="1714880324"/>
                    </a:ext>
                  </a:extLst>
                </a:gridCol>
              </a:tblGrid>
              <a:tr h="259080">
                <a:tc>
                  <a:txBody>
                    <a:bodyPr/>
                    <a:lstStyle/>
                    <a:p>
                      <a:pPr algn="ctr"/>
                      <a:r>
                        <a:rPr lang="ja-JP" altLang="en-US" sz="1000"/>
                        <a:t>デバイス</a:t>
                      </a:r>
                      <a:endParaRPr kumimoji="1" lang="ja-JP" altLang="en-US" sz="1000"/>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algn="ctr"/>
                      <a:r>
                        <a:rPr lang="ja-JP" altLang="en-US" sz="1000"/>
                        <a:t>変更前</a:t>
                      </a:r>
                      <a:endParaRPr kumimoji="1" lang="ja-JP" altLang="en-US" sz="1000"/>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algn="ctr"/>
                      <a:r>
                        <a:rPr lang="ja-JP" altLang="en-US" sz="1000"/>
                        <a:t>変更後</a:t>
                      </a:r>
                      <a:endParaRPr kumimoji="1" lang="ja-JP" altLang="en-US" sz="1000"/>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3585715760"/>
                  </a:ext>
                </a:extLst>
              </a:tr>
              <a:tr h="685800">
                <a:tc>
                  <a:txBody>
                    <a:bodyPr/>
                    <a:lstStyle/>
                    <a:p>
                      <a:r>
                        <a:rPr lang="ja-JP" altLang="en-US" sz="1000"/>
                        <a:t>PC</a:t>
                      </a:r>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marL="285750" marR="0" lvl="0" indent="-285750" algn="l">
                        <a:lnSpc>
                          <a:spcPct val="120000"/>
                        </a:lnSpc>
                        <a:spcBef>
                          <a:spcPts val="0"/>
                        </a:spcBef>
                        <a:spcAft>
                          <a:spcPts val="0"/>
                        </a:spcAft>
                        <a:buClr>
                          <a:srgbClr val="000000"/>
                        </a:buClr>
                        <a:buFont typeface="Wingdings,Sans-Serif"/>
                        <a:buChar char="n"/>
                      </a:pPr>
                      <a:r>
                        <a:rPr lang="ja-JP" sz="1000" b="0" i="0" u="none" strike="noStrike" noProof="0">
                          <a:solidFill>
                            <a:schemeClr val="tx1">
                              <a:lumMod val="75000"/>
                              <a:lumOff val="25000"/>
                            </a:schemeClr>
                          </a:solidFill>
                          <a:latin typeface="Meiryo"/>
                          <a:ea typeface="Meiryo"/>
                        </a:rPr>
                        <a:t>マルチビューインタラクション</a:t>
                      </a:r>
                      <a:endParaRPr lang="en-US" altLang="ja-JP" sz="1000" b="0" i="0" u="none" strike="noStrike" noProof="0">
                        <a:latin typeface="メイリオ"/>
                        <a:ea typeface="メイリオ"/>
                      </a:endParaRPr>
                    </a:p>
                    <a:p>
                      <a:pPr marL="285750" marR="0" lvl="0" indent="-285750" algn="l">
                        <a:lnSpc>
                          <a:spcPct val="120000"/>
                        </a:lnSpc>
                        <a:spcBef>
                          <a:spcPts val="0"/>
                        </a:spcBef>
                        <a:spcAft>
                          <a:spcPts val="0"/>
                        </a:spcAft>
                        <a:buClr>
                          <a:srgbClr val="000000"/>
                        </a:buClr>
                        <a:buFont typeface="Wingdings,Sans-Serif"/>
                        <a:buChar char="n"/>
                      </a:pPr>
                      <a:endParaRPr kumimoji="1" lang="ja-JP" sz="1000" b="0" i="0" u="none" strike="noStrike" noProof="0" dirty="0">
                        <a:solidFill>
                          <a:schemeClr val="tx1">
                            <a:lumMod val="75000"/>
                            <a:lumOff val="25000"/>
                          </a:schemeClr>
                        </a:solidFill>
                        <a:latin typeface="Meiryo"/>
                        <a:ea typeface="Meiryo"/>
                      </a:endParaRPr>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marL="285750" marR="0" lvl="0" indent="-285750" algn="l">
                        <a:lnSpc>
                          <a:spcPct val="120000"/>
                        </a:lnSpc>
                        <a:spcBef>
                          <a:spcPts val="0"/>
                        </a:spcBef>
                        <a:spcAft>
                          <a:spcPts val="0"/>
                        </a:spcAft>
                        <a:buClr>
                          <a:srgbClr val="000000"/>
                        </a:buClr>
                        <a:buFont typeface="Wingdings,Sans-Serif"/>
                        <a:buChar char="n"/>
                      </a:pPr>
                      <a:r>
                        <a:rPr lang="ja-JP" sz="1000" b="0" i="0" u="none" strike="noStrike" noProof="0">
                          <a:solidFill>
                            <a:schemeClr val="tx1">
                              <a:lumMod val="75000"/>
                              <a:lumOff val="25000"/>
                            </a:schemeClr>
                          </a:solidFill>
                          <a:latin typeface="Meiryo"/>
                          <a:ea typeface="Meiryo"/>
                        </a:rPr>
                        <a:t>マルチビューインタラクション</a:t>
                      </a:r>
                      <a:endParaRPr lang="en-US" altLang="ja-JP" sz="1000" b="0" i="0" u="none" strike="noStrike" noProof="0">
                        <a:latin typeface="メイリオ"/>
                        <a:ea typeface="メイリオ"/>
                      </a:endParaRPr>
                    </a:p>
                    <a:p>
                      <a:pPr marL="285750" marR="0" lvl="0" indent="-285750" algn="l">
                        <a:lnSpc>
                          <a:spcPct val="120000"/>
                        </a:lnSpc>
                        <a:spcBef>
                          <a:spcPts val="0"/>
                        </a:spcBef>
                        <a:spcAft>
                          <a:spcPts val="0"/>
                        </a:spcAft>
                        <a:buClr>
                          <a:srgbClr val="000000"/>
                        </a:buClr>
                        <a:buFont typeface="Wingdings,Sans-Serif"/>
                        <a:buChar char="n"/>
                      </a:pPr>
                      <a:r>
                        <a:rPr lang="ja-JP" sz="1000" b="0" i="0" u="none" strike="noStrike" noProof="0">
                          <a:solidFill>
                            <a:schemeClr val="tx1">
                              <a:lumMod val="75000"/>
                              <a:lumOff val="25000"/>
                            </a:schemeClr>
                          </a:solidFill>
                          <a:latin typeface="Meiryo"/>
                          <a:ea typeface="Meiryo"/>
                        </a:rPr>
                        <a:t>タップインタラクション</a:t>
                      </a:r>
                      <a:endParaRPr kumimoji="1" lang="ja-JP" sz="1000" b="0"/>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4161914132"/>
                  </a:ext>
                </a:extLst>
              </a:tr>
              <a:tr h="897521">
                <a:tc>
                  <a:txBody>
                    <a:bodyPr/>
                    <a:lstStyle/>
                    <a:p>
                      <a:r>
                        <a:rPr lang="ja-JP" altLang="en-US" sz="1000"/>
                        <a:t>スマホ版</a:t>
                      </a:r>
                      <a:endParaRPr kumimoji="1" lang="ja-JP" altLang="en-US" sz="1000"/>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marL="285750" marR="0" lvl="0" indent="-285750" algn="l">
                        <a:lnSpc>
                          <a:spcPct val="120000"/>
                        </a:lnSpc>
                        <a:spcBef>
                          <a:spcPts val="0"/>
                        </a:spcBef>
                        <a:spcAft>
                          <a:spcPts val="0"/>
                        </a:spcAft>
                        <a:buClr>
                          <a:srgbClr val="000000"/>
                        </a:buClr>
                        <a:buFont typeface="Wingdings,Sans-Serif"/>
                        <a:buChar char="n"/>
                      </a:pPr>
                      <a:r>
                        <a:rPr lang="ja-JP" sz="1000" b="0" i="0" u="none" strike="noStrike" noProof="0" dirty="0">
                          <a:solidFill>
                            <a:schemeClr val="tx1">
                              <a:lumMod val="75000"/>
                              <a:lumOff val="25000"/>
                            </a:schemeClr>
                          </a:solidFill>
                          <a:latin typeface="Meiryo"/>
                          <a:ea typeface="Meiryo"/>
                        </a:rPr>
                        <a:t>マルチビューインタラクション</a:t>
                      </a:r>
                      <a:endParaRPr lang="ja-JP" sz="1000" b="0" i="0" u="none" strike="noStrike" noProof="0" dirty="0">
                        <a:latin typeface="メイリオ"/>
                        <a:ea typeface="メイリオ"/>
                      </a:endParaRPr>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marL="285750" marR="0" lvl="0" indent="-285750" algn="l">
                        <a:lnSpc>
                          <a:spcPct val="120000"/>
                        </a:lnSpc>
                        <a:spcBef>
                          <a:spcPts val="0"/>
                        </a:spcBef>
                        <a:spcAft>
                          <a:spcPts val="0"/>
                        </a:spcAft>
                        <a:buClr>
                          <a:srgbClr val="000000"/>
                        </a:buClr>
                        <a:buFont typeface="Wingdings,Sans-Serif"/>
                        <a:buChar char="n"/>
                      </a:pPr>
                      <a:r>
                        <a:rPr lang="ja-JP" sz="1000" b="0" i="0" u="none" strike="noStrike" noProof="0" dirty="0">
                          <a:solidFill>
                            <a:schemeClr val="tx1">
                              <a:lumMod val="75000"/>
                              <a:lumOff val="25000"/>
                            </a:schemeClr>
                          </a:solidFill>
                          <a:latin typeface="Meiryo"/>
                          <a:ea typeface="Meiryo"/>
                        </a:rPr>
                        <a:t>マルチビューインタラクション</a:t>
                      </a:r>
                      <a:endParaRPr lang="en-US" altLang="ja-JP" sz="1000" b="0" i="0" u="none" strike="noStrike" noProof="0" dirty="0">
                        <a:latin typeface="メイリオ"/>
                        <a:ea typeface="メイリオ"/>
                      </a:endParaRPr>
                    </a:p>
                    <a:p>
                      <a:pPr marL="285750" marR="0" lvl="0" indent="-285750" algn="l">
                        <a:lnSpc>
                          <a:spcPct val="120000"/>
                        </a:lnSpc>
                        <a:spcBef>
                          <a:spcPts val="0"/>
                        </a:spcBef>
                        <a:spcAft>
                          <a:spcPts val="0"/>
                        </a:spcAft>
                        <a:buClr>
                          <a:srgbClr val="000000"/>
                        </a:buClr>
                        <a:buFont typeface="Wingdings,Sans-Serif"/>
                        <a:buChar char="n"/>
                      </a:pPr>
                      <a:r>
                        <a:rPr lang="ja-JP" sz="1000" b="0" i="0" u="none" strike="noStrike" noProof="0" dirty="0">
                          <a:solidFill>
                            <a:schemeClr val="tx1">
                              <a:lumMod val="75000"/>
                              <a:lumOff val="25000"/>
                            </a:schemeClr>
                          </a:solidFill>
                          <a:latin typeface="Meiryo"/>
                          <a:ea typeface="Meiryo"/>
                        </a:rPr>
                        <a:t>タップインタラクション</a:t>
                      </a:r>
                      <a:endParaRPr lang="en-US" altLang="ja-JP" sz="1000" b="0" i="0" u="none" strike="noStrike" noProof="0" dirty="0">
                        <a:latin typeface="メイリオ"/>
                        <a:ea typeface="メイリオ"/>
                      </a:endParaRPr>
                    </a:p>
                    <a:p>
                      <a:pPr marL="285750" marR="0" lvl="0" indent="-285750" algn="l">
                        <a:lnSpc>
                          <a:spcPct val="120000"/>
                        </a:lnSpc>
                        <a:spcBef>
                          <a:spcPts val="0"/>
                        </a:spcBef>
                        <a:spcAft>
                          <a:spcPts val="0"/>
                        </a:spcAft>
                        <a:buClr>
                          <a:srgbClr val="000000"/>
                        </a:buClr>
                        <a:buFont typeface="Wingdings,Sans-Serif"/>
                        <a:buChar char="n"/>
                      </a:pPr>
                      <a:r>
                        <a:rPr lang="ja-JP" sz="1000" b="0" i="0" u="none" strike="noStrike" noProof="0" dirty="0">
                          <a:solidFill>
                            <a:schemeClr val="tx1">
                              <a:lumMod val="75000"/>
                              <a:lumOff val="25000"/>
                            </a:schemeClr>
                          </a:solidFill>
                          <a:latin typeface="Meiryo"/>
                          <a:ea typeface="Meiryo"/>
                        </a:rPr>
                        <a:t>シェイクインタラクション</a:t>
                      </a:r>
                      <a:endParaRPr lang="en-US" altLang="ja-JP" sz="1000" b="0" i="0" u="none" strike="noStrike" noProof="0" dirty="0">
                        <a:latin typeface="メイリオ"/>
                        <a:ea typeface="メイリオ"/>
                      </a:endParaRPr>
                    </a:p>
                    <a:p>
                      <a:pPr marL="285750" marR="0" lvl="0" indent="-285750" algn="l">
                        <a:lnSpc>
                          <a:spcPct val="120000"/>
                        </a:lnSpc>
                        <a:spcBef>
                          <a:spcPts val="0"/>
                        </a:spcBef>
                        <a:spcAft>
                          <a:spcPts val="0"/>
                        </a:spcAft>
                        <a:buClr>
                          <a:srgbClr val="000000"/>
                        </a:buClr>
                        <a:buFont typeface="Wingdings,Sans-Serif"/>
                        <a:buChar char="n"/>
                      </a:pPr>
                      <a:r>
                        <a:rPr lang="ja-JP" sz="1000" b="0" i="0" u="none" strike="noStrike" noProof="0" dirty="0">
                          <a:solidFill>
                            <a:schemeClr val="tx1">
                              <a:lumMod val="75000"/>
                              <a:lumOff val="25000"/>
                            </a:schemeClr>
                          </a:solidFill>
                          <a:latin typeface="Meiryo"/>
                          <a:ea typeface="Meiryo"/>
                        </a:rPr>
                        <a:t>フェイス</a:t>
                      </a:r>
                      <a:r>
                        <a:rPr lang="en-US" altLang="ja-JP" sz="1000" b="0" i="0" u="none" strike="noStrike" noProof="0" dirty="0">
                          <a:solidFill>
                            <a:schemeClr val="tx1">
                              <a:lumMod val="75000"/>
                              <a:lumOff val="25000"/>
                            </a:schemeClr>
                          </a:solidFill>
                          <a:latin typeface="Meiryo"/>
                          <a:ea typeface="メイリオ"/>
                        </a:rPr>
                        <a:t>AR</a:t>
                      </a:r>
                      <a:r>
                        <a:rPr lang="ja-JP" sz="1000" b="0" i="0" u="none" strike="noStrike" noProof="0" dirty="0">
                          <a:solidFill>
                            <a:schemeClr val="tx1">
                              <a:lumMod val="75000"/>
                              <a:lumOff val="25000"/>
                            </a:schemeClr>
                          </a:solidFill>
                          <a:latin typeface="Meiryo"/>
                          <a:ea typeface="Meiryo"/>
                        </a:rPr>
                        <a:t>インタラクション</a:t>
                      </a:r>
                      <a:endParaRPr kumimoji="1" lang="ja-JP" sz="1000" b="0" i="0" u="none" strike="noStrike" noProof="0" dirty="0">
                        <a:latin typeface="メイリオ"/>
                        <a:ea typeface="メイリオ"/>
                      </a:endParaRPr>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1500887735"/>
                  </a:ext>
                </a:extLst>
              </a:tr>
            </a:tbl>
          </a:graphicData>
        </a:graphic>
      </p:graphicFrame>
      <p:sp>
        <p:nvSpPr>
          <p:cNvPr id="8" name="テキスト ボックス 7">
            <a:extLst>
              <a:ext uri="{FF2B5EF4-FFF2-40B4-BE49-F238E27FC236}">
                <a16:creationId xmlns:a16="http://schemas.microsoft.com/office/drawing/2014/main" id="{C6975891-8F01-56B1-6BAA-91D94C558A5B}"/>
              </a:ext>
            </a:extLst>
          </p:cNvPr>
          <p:cNvSpPr txBox="1"/>
          <p:nvPr/>
        </p:nvSpPr>
        <p:spPr>
          <a:xfrm>
            <a:off x="10501193" y="6337920"/>
            <a:ext cx="1690807" cy="230832"/>
          </a:xfrm>
          <a:prstGeom prst="rect">
            <a:avLst/>
          </a:prstGeom>
          <a:noFill/>
        </p:spPr>
        <p:txBody>
          <a:bodyPr wrap="square">
            <a:spAutoFit/>
          </a:bodyPr>
          <a:lstStyle/>
          <a:p>
            <a:r>
              <a:rPr lang="en-US" altLang="ja-JP" sz="900" dirty="0"/>
              <a:t>※2022/10/26</a:t>
            </a:r>
            <a:r>
              <a:rPr lang="ja-JP" altLang="en-US" sz="900" dirty="0"/>
              <a:t>更新</a:t>
            </a:r>
          </a:p>
        </p:txBody>
      </p:sp>
    </p:spTree>
    <p:extLst>
      <p:ext uri="{BB962C8B-B14F-4D97-AF65-F5344CB8AC3E}">
        <p14:creationId xmlns:p14="http://schemas.microsoft.com/office/powerpoint/2010/main" val="2866740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角丸四角形 15">
            <a:extLst>
              <a:ext uri="{FF2B5EF4-FFF2-40B4-BE49-F238E27FC236}">
                <a16:creationId xmlns:a16="http://schemas.microsoft.com/office/drawing/2014/main" id="{35E92A08-EC50-8956-0824-CC77DD5C90C1}"/>
              </a:ext>
            </a:extLst>
          </p:cNvPr>
          <p:cNvSpPr/>
          <p:nvPr/>
        </p:nvSpPr>
        <p:spPr>
          <a:xfrm>
            <a:off x="1847191" y="2780928"/>
            <a:ext cx="4140000" cy="3348089"/>
          </a:xfrm>
          <a:prstGeom prst="roundRect">
            <a:avLst>
              <a:gd name="adj" fmla="val 1532"/>
            </a:avLst>
          </a:prstGeom>
          <a:solidFill>
            <a:srgbClr val="F5F5F5"/>
          </a:solidFill>
          <a:ln w="76200">
            <a:noFill/>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936000" rIns="360000" bIns="0" numCol="1" spcCol="0" rtlCol="0" fromWordArt="0" anchor="ctr" anchorCtr="0" forceAA="0" compatLnSpc="1">
            <a:prstTxWarp prst="textNoShape">
              <a:avLst/>
            </a:prstTxWarp>
            <a:noAutofit/>
          </a:bodyPr>
          <a:lstStyle/>
          <a:p>
            <a:pPr algn="just">
              <a:lnSpc>
                <a:spcPct val="130000"/>
              </a:lnSpc>
            </a:pPr>
            <a:r>
              <a:rPr kumimoji="1" lang="en" altLang="ja-JP" sz="1500" dirty="0">
                <a:solidFill>
                  <a:schemeClr val="tx1">
                    <a:lumMod val="75000"/>
                    <a:lumOff val="25000"/>
                  </a:schemeClr>
                </a:solidFill>
                <a:latin typeface="Meiryo" panose="020B0604030504040204" pitchFamily="34" charset="-128"/>
                <a:ea typeface="Meiryo" panose="020B0604030504040204" pitchFamily="34" charset="-128"/>
              </a:rPr>
              <a:t>Yahoo! JAPAN </a:t>
            </a:r>
            <a:r>
              <a:rPr kumimoji="1" lang="ja-JP" altLang="en-US" sz="1500">
                <a:solidFill>
                  <a:schemeClr val="tx1">
                    <a:lumMod val="75000"/>
                    <a:lumOff val="25000"/>
                  </a:schemeClr>
                </a:solidFill>
                <a:latin typeface="Meiryo" panose="020B0604030504040204" pitchFamily="34" charset="-128"/>
                <a:ea typeface="Meiryo" panose="020B0604030504040204" pitchFamily="34" charset="-128"/>
              </a:rPr>
              <a:t>トップページのデザインからモーダルが出現するようなインタラクションがあり、そのモーダル風デザイン上で様々なインタラクション施策をたのしむことができます。</a:t>
            </a:r>
            <a:endParaRPr kumimoji="1" lang="ja-JP" altLang="en-US" sz="1500" dirty="0">
              <a:solidFill>
                <a:schemeClr val="tx1">
                  <a:lumMod val="75000"/>
                  <a:lumOff val="25000"/>
                </a:schemeClr>
              </a:solidFill>
              <a:latin typeface="Meiryo" panose="020B0604030504040204" pitchFamily="34" charset="-128"/>
              <a:ea typeface="Meiryo" panose="020B0604030504040204" pitchFamily="34" charset="-128"/>
            </a:endParaRP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sp>
        <p:nvSpPr>
          <p:cNvPr id="26" name="正方形/長方形 25">
            <a:extLst>
              <a:ext uri="{FF2B5EF4-FFF2-40B4-BE49-F238E27FC236}">
                <a16:creationId xmlns:a16="http://schemas.microsoft.com/office/drawing/2014/main" id="{42880F2E-893B-5B21-C480-F53DA4956DCC}"/>
              </a:ext>
            </a:extLst>
          </p:cNvPr>
          <p:cNvSpPr/>
          <p:nvPr/>
        </p:nvSpPr>
        <p:spPr>
          <a:xfrm>
            <a:off x="2135560" y="2106133"/>
            <a:ext cx="3852000" cy="216000"/>
          </a:xfrm>
          <a:prstGeom prst="rect">
            <a:avLst/>
          </a:prstGeom>
          <a:solidFill>
            <a:srgbClr val="FFFF00">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ボックス 8"/>
          <p:cNvSpPr txBox="1"/>
          <p:nvPr/>
        </p:nvSpPr>
        <p:spPr>
          <a:xfrm>
            <a:off x="1847191" y="944563"/>
            <a:ext cx="8891615" cy="1431161"/>
          </a:xfrm>
          <a:prstGeom prst="rect">
            <a:avLst/>
          </a:prstGeom>
          <a:noFill/>
        </p:spPr>
        <p:txBody>
          <a:bodyPr wrap="square" lIns="0" rIns="0"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ja-JP"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Yahoo! JAPAN</a:t>
            </a:r>
            <a:r>
              <a:rPr kumimoji="0" lang="ja-JP" altLang="en-US"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トップページのインターフェイスをベース</a:t>
            </a:r>
            <a:r>
              <a:rPr kumimoji="0" lang="ja-JP" altLang="en-US" b="0" i="0" u="none" strike="noStrike" kern="0" cap="none" normalizeH="0" baseline="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に、</a:t>
            </a:r>
            <a:endParaRPr kumimoji="0" lang="en-US" altLang="ja-JP"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b="0" i="0" u="none" strike="noStrike" kern="0" cap="none" normalizeH="0" baseline="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クライアント</a:t>
            </a:r>
            <a:r>
              <a:rPr kumimoji="0" lang="ja-JP" altLang="en-US"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様用に</a:t>
            </a:r>
            <a:r>
              <a:rPr kumimoji="0" lang="ja-JP" altLang="en-US" b="0" i="0" u="none" strike="noStrike" kern="0" cap="none" normalizeH="0" baseline="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独自の</a:t>
            </a:r>
            <a:r>
              <a:rPr kumimoji="0" lang="ja-JP" altLang="en-US" kern="0">
                <a:solidFill>
                  <a:schemeClr val="tx1">
                    <a:lumMod val="75000"/>
                    <a:lumOff val="25000"/>
                  </a:schemeClr>
                </a:solidFill>
                <a:latin typeface="Meiryo" panose="020B0604030504040204" pitchFamily="34" charset="-128"/>
                <a:ea typeface="Meiryo" panose="020B0604030504040204" pitchFamily="34" charset="-128"/>
              </a:rPr>
              <a:t>インタラクション</a:t>
            </a:r>
            <a:r>
              <a:rPr kumimoji="0" lang="ja-JP" altLang="en-US" b="0" i="0" u="none" strike="noStrike" kern="0" cap="none" normalizeH="0" baseline="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を</a:t>
            </a:r>
            <a:r>
              <a:rPr kumimoji="0" lang="ja-JP" altLang="en-US"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、制作・ホスティングいたします。</a:t>
            </a:r>
            <a:endParaRPr kumimoji="0" lang="en-US" altLang="ja-JP"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2400" b="1"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インパクト重視</a:t>
            </a:r>
            <a:r>
              <a:rPr kumimoji="0" lang="ja-JP" altLang="en-US"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a:t>
            </a:r>
            <a:r>
              <a:rPr kumimoji="0" lang="ja-JP" altLang="en-US" sz="2400" b="1" i="0" u="none" strike="noStrike" kern="0" cap="none" normalizeH="0" baseline="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話題性喚起</a:t>
            </a:r>
            <a:r>
              <a:rPr kumimoji="0" lang="en-US" altLang="ja-JP" sz="2400" b="1"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 </a:t>
            </a:r>
            <a:r>
              <a:rPr kumimoji="0" lang="ja-JP" altLang="en-US" b="0" i="0" u="none" strike="noStrike" kern="0" cap="none" normalizeH="0" baseline="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を</a:t>
            </a:r>
            <a:r>
              <a:rPr kumimoji="0" lang="ja-JP" altLang="en-US"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目的としたプロモーションに最適です。</a:t>
            </a:r>
            <a:endParaRPr kumimoji="0" lang="en-US" altLang="ja-JP"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endParaRPr>
          </a:p>
        </p:txBody>
      </p:sp>
      <p:sp>
        <p:nvSpPr>
          <p:cNvPr id="7" name="テキスト プレースホルダー 2">
            <a:extLst>
              <a:ext uri="{FF2B5EF4-FFF2-40B4-BE49-F238E27FC236}">
                <a16:creationId xmlns:a16="http://schemas.microsoft.com/office/drawing/2014/main" id="{06177319-6CED-AE8C-55D8-5F6823CA40B5}"/>
              </a:ext>
            </a:extLst>
          </p:cNvPr>
          <p:cNvSpPr>
            <a:spLocks noGrp="1"/>
          </p:cNvSpPr>
          <p:nvPr>
            <p:ph type="body" sz="quarter" idx="11"/>
          </p:nvPr>
        </p:nvSpPr>
        <p:spPr>
          <a:xfrm>
            <a:off x="484177" y="130175"/>
            <a:ext cx="9759950" cy="814388"/>
          </a:xfrm>
        </p:spPr>
        <p:txBody>
          <a:bodyPr lIns="0"/>
          <a:lstStyle/>
          <a:p>
            <a:r>
              <a:rPr lang="ja-JP" altLang="en-US" b="1">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商品概要</a:t>
            </a:r>
            <a:r>
              <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b="1" dirty="0">
                <a:solidFill>
                  <a:srgbClr val="C9002C"/>
                </a:solidFill>
                <a:latin typeface="Meiryo"/>
                <a:ea typeface="Meiryo"/>
              </a:rPr>
              <a:t>– </a:t>
            </a:r>
            <a:r>
              <a:rPr lang="ja-JP" altLang="en-US" sz="2000" b="1">
                <a:solidFill>
                  <a:srgbClr val="C9002C"/>
                </a:solidFill>
                <a:latin typeface="Meiryo"/>
                <a:ea typeface="Meiryo"/>
              </a:rPr>
              <a:t>共通</a:t>
            </a:r>
            <a:r>
              <a:rPr lang="en-US" altLang="ja-JP" sz="2000" b="1" dirty="0">
                <a:solidFill>
                  <a:srgbClr val="C9002C"/>
                </a:solidFill>
                <a:latin typeface="Meiryo"/>
                <a:ea typeface="Meiryo"/>
              </a:rPr>
              <a:t> –</a:t>
            </a:r>
            <a:endParaRPr lang="ja-JP" altLang="en-US" sz="2000" b="1">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D44776F7-FDF2-D566-B71B-F5872D10BEDB}"/>
              </a:ext>
            </a:extLst>
          </p:cNvPr>
          <p:cNvGrpSpPr>
            <a:grpSpLocks noChangeAspect="1"/>
          </p:cNvGrpSpPr>
          <p:nvPr/>
        </p:nvGrpSpPr>
        <p:grpSpPr>
          <a:xfrm>
            <a:off x="6060032" y="4600224"/>
            <a:ext cx="324000" cy="178785"/>
            <a:chOff x="5270129" y="3256673"/>
            <a:chExt cx="396700" cy="218901"/>
          </a:xfrm>
        </p:grpSpPr>
        <p:sp>
          <p:nvSpPr>
            <p:cNvPr id="18" name="直角三角形 17">
              <a:extLst>
                <a:ext uri="{FF2B5EF4-FFF2-40B4-BE49-F238E27FC236}">
                  <a16:creationId xmlns:a16="http://schemas.microsoft.com/office/drawing/2014/main" id="{CA6E419C-E150-0920-9BA4-73DB312D1F76}"/>
                </a:ext>
              </a:extLst>
            </p:cNvPr>
            <p:cNvSpPr/>
            <p:nvPr/>
          </p:nvSpPr>
          <p:spPr>
            <a:xfrm rot="13500000">
              <a:off x="5447928" y="3256673"/>
              <a:ext cx="218901" cy="218901"/>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直角三角形 18">
              <a:extLst>
                <a:ext uri="{FF2B5EF4-FFF2-40B4-BE49-F238E27FC236}">
                  <a16:creationId xmlns:a16="http://schemas.microsoft.com/office/drawing/2014/main" id="{8038FE3E-C99D-4244-96FA-7C0D0C3073E0}"/>
                </a:ext>
              </a:extLst>
            </p:cNvPr>
            <p:cNvSpPr/>
            <p:nvPr/>
          </p:nvSpPr>
          <p:spPr>
            <a:xfrm rot="13500000">
              <a:off x="5270129" y="3256673"/>
              <a:ext cx="218901" cy="218901"/>
            </a:xfrm>
            <a:prstGeom prst="rtTriangle">
              <a:avLst/>
            </a:prstGeom>
            <a:solidFill>
              <a:srgbClr val="D8607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22" name="片側の 2 つの角を丸めた四角形 21">
            <a:extLst>
              <a:ext uri="{FF2B5EF4-FFF2-40B4-BE49-F238E27FC236}">
                <a16:creationId xmlns:a16="http://schemas.microsoft.com/office/drawing/2014/main" id="{4B263709-2BFD-60B9-C3D3-25B02728085B}"/>
              </a:ext>
            </a:extLst>
          </p:cNvPr>
          <p:cNvSpPr/>
          <p:nvPr/>
        </p:nvSpPr>
        <p:spPr>
          <a:xfrm>
            <a:off x="1666163" y="2979706"/>
            <a:ext cx="3927032" cy="814387"/>
          </a:xfrm>
          <a:prstGeom prst="round2SameRect">
            <a:avLst>
              <a:gd name="adj1" fmla="val 0"/>
              <a:gd name="adj2" fmla="val 0"/>
            </a:avLst>
          </a:prstGeom>
          <a:solidFill>
            <a:schemeClr val="bg1"/>
          </a:solidFill>
          <a:ln w="12700" cap="flat" cmpd="sng" algn="ctr">
            <a:solidFill>
              <a:srgbClr val="C9002C"/>
            </a:solidFill>
            <a:prstDash val="solid"/>
          </a:ln>
          <a:effectLst>
            <a:outerShdw dist="38100" dir="1800000" algn="tl" rotWithShape="0">
              <a:srgbClr val="C9002C"/>
            </a:outerShdw>
          </a:effectLst>
        </p:spPr>
        <p:txBody>
          <a:bodyPr rot="0" spcFirstLastPara="0" vertOverflow="overflow" horzOverflow="overflow" vert="horz" wrap="square" lIns="360000" tIns="10800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kern="0" spc="300">
                <a:solidFill>
                  <a:srgbClr val="C00000"/>
                </a:solidFill>
                <a:latin typeface="メイリオ"/>
                <a:ea typeface="メイリオ"/>
              </a:rPr>
              <a:t>インタラクション</a:t>
            </a:r>
            <a:endParaRPr kumimoji="0" lang="en-US" altLang="ja-JP" b="1" i="0" u="none" strike="noStrike" kern="0" cap="none" spc="300" normalizeH="0" baseline="0" noProof="0" dirty="0">
              <a:ln>
                <a:noFill/>
              </a:ln>
              <a:solidFill>
                <a:srgbClr val="C00000"/>
              </a:solidFill>
              <a:effectLst/>
              <a:uLnTx/>
              <a:uFillTx/>
              <a:latin typeface="メイリオ"/>
              <a:ea typeface="メイリオ"/>
              <a:cs typeface="+mn-cs"/>
            </a:endParaRPr>
          </a:p>
        </p:txBody>
      </p:sp>
      <p:sp>
        <p:nvSpPr>
          <p:cNvPr id="35" name="直角三角形 34">
            <a:extLst>
              <a:ext uri="{FF2B5EF4-FFF2-40B4-BE49-F238E27FC236}">
                <a16:creationId xmlns:a16="http://schemas.microsoft.com/office/drawing/2014/main" id="{B6456020-83F8-3966-5506-C0D288C82153}"/>
              </a:ext>
            </a:extLst>
          </p:cNvPr>
          <p:cNvSpPr/>
          <p:nvPr/>
        </p:nvSpPr>
        <p:spPr>
          <a:xfrm rot="10800000">
            <a:off x="1668185" y="3794093"/>
            <a:ext cx="182234" cy="165120"/>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角丸四角形 35">
            <a:extLst>
              <a:ext uri="{FF2B5EF4-FFF2-40B4-BE49-F238E27FC236}">
                <a16:creationId xmlns:a16="http://schemas.microsoft.com/office/drawing/2014/main" id="{354A6965-6427-ED3E-52CA-27A036070848}"/>
              </a:ext>
            </a:extLst>
          </p:cNvPr>
          <p:cNvSpPr/>
          <p:nvPr/>
        </p:nvSpPr>
        <p:spPr>
          <a:xfrm>
            <a:off x="6566148" y="2780928"/>
            <a:ext cx="4140000" cy="3348089"/>
          </a:xfrm>
          <a:prstGeom prst="roundRect">
            <a:avLst>
              <a:gd name="adj" fmla="val 1532"/>
            </a:avLst>
          </a:prstGeom>
          <a:solidFill>
            <a:srgbClr val="F5F5F5"/>
          </a:solidFill>
          <a:ln w="76200">
            <a:noFill/>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936000" rIns="360000" bIns="0" numCol="1" spcCol="0" rtlCol="0" fromWordArt="0" anchor="ctr" anchorCtr="0" forceAA="0" compatLnSpc="1">
            <a:prstTxWarp prst="textNoShape">
              <a:avLst/>
            </a:prstTxWarp>
            <a:noAutofit/>
          </a:bodyPr>
          <a:lstStyle/>
          <a:p>
            <a:pPr algn="just">
              <a:lnSpc>
                <a:spcPct val="130000"/>
              </a:lnSpc>
            </a:pPr>
            <a:r>
              <a:rPr kumimoji="1" lang="ja-JP" altLang="en-US" sz="1500">
                <a:solidFill>
                  <a:schemeClr val="tx1">
                    <a:lumMod val="75000"/>
                    <a:lumOff val="25000"/>
                  </a:schemeClr>
                </a:solidFill>
                <a:latin typeface="Meiryo" panose="020B0604030504040204" pitchFamily="34" charset="-128"/>
                <a:ea typeface="Meiryo" panose="020B0604030504040204" pitchFamily="34" charset="-128"/>
              </a:rPr>
              <a:t>次のいずれかに遷移します。</a:t>
            </a:r>
          </a:p>
          <a:p>
            <a:pPr marL="216000" indent="-457200" algn="just">
              <a:lnSpc>
                <a:spcPct val="130000"/>
              </a:lnSpc>
            </a:pPr>
            <a:r>
              <a:rPr kumimoji="1" lang="ja-JP" altLang="en-US" sz="1500">
                <a:solidFill>
                  <a:schemeClr val="tx1">
                    <a:lumMod val="75000"/>
                    <a:lumOff val="25000"/>
                  </a:schemeClr>
                </a:solidFill>
                <a:latin typeface="Meiryo" panose="020B0604030504040204" pitchFamily="34" charset="-128"/>
                <a:ea typeface="Meiryo" panose="020B0604030504040204" pitchFamily="34" charset="-128"/>
              </a:rPr>
              <a:t>・クライアントサイトへ自動遷移</a:t>
            </a:r>
          </a:p>
          <a:p>
            <a:pPr marL="216000" indent="-457200" algn="just">
              <a:lnSpc>
                <a:spcPct val="130000"/>
              </a:lnSpc>
            </a:pPr>
            <a:r>
              <a:rPr kumimoji="1" lang="ja-JP" altLang="en-US" sz="1500">
                <a:solidFill>
                  <a:schemeClr val="tx1">
                    <a:lumMod val="75000"/>
                    <a:lumOff val="25000"/>
                  </a:schemeClr>
                </a:solidFill>
                <a:latin typeface="Meiryo" panose="020B0604030504040204" pitchFamily="34" charset="-128"/>
                <a:ea typeface="Meiryo" panose="020B0604030504040204" pitchFamily="34" charset="-128"/>
              </a:rPr>
              <a:t>・</a:t>
            </a:r>
            <a:r>
              <a:rPr kumimoji="1" lang="en" altLang="ja-JP" sz="1500" dirty="0">
                <a:solidFill>
                  <a:schemeClr val="tx1">
                    <a:lumMod val="75000"/>
                    <a:lumOff val="25000"/>
                  </a:schemeClr>
                </a:solidFill>
                <a:latin typeface="Meiryo" panose="020B0604030504040204" pitchFamily="34" charset="-128"/>
                <a:ea typeface="Meiryo" panose="020B0604030504040204" pitchFamily="34" charset="-128"/>
              </a:rPr>
              <a:t>Yahoo! JAPAN</a:t>
            </a:r>
            <a:r>
              <a:rPr kumimoji="1" lang="ja-JP" altLang="en-US" sz="1500">
                <a:solidFill>
                  <a:schemeClr val="tx1">
                    <a:lumMod val="75000"/>
                    <a:lumOff val="25000"/>
                  </a:schemeClr>
                </a:solidFill>
                <a:latin typeface="Meiryo" panose="020B0604030504040204" pitchFamily="34" charset="-128"/>
                <a:ea typeface="Meiryo" panose="020B0604030504040204" pitchFamily="34" charset="-128"/>
              </a:rPr>
              <a:t>が作成したランディングページへ自動遷移</a:t>
            </a:r>
            <a:endParaRPr kumimoji="1" lang="ja-JP" altLang="en-US" sz="1500" dirty="0">
              <a:solidFill>
                <a:schemeClr val="tx1">
                  <a:lumMod val="75000"/>
                  <a:lumOff val="25000"/>
                </a:schemeClr>
              </a:solidFill>
              <a:latin typeface="Meiryo" panose="020B0604030504040204" pitchFamily="34" charset="-128"/>
              <a:ea typeface="Meiryo" panose="020B0604030504040204" pitchFamily="34" charset="-128"/>
            </a:endParaRPr>
          </a:p>
        </p:txBody>
      </p:sp>
      <p:sp>
        <p:nvSpPr>
          <p:cNvPr id="38" name="片側の 2 つの角を丸めた四角形 37">
            <a:extLst>
              <a:ext uri="{FF2B5EF4-FFF2-40B4-BE49-F238E27FC236}">
                <a16:creationId xmlns:a16="http://schemas.microsoft.com/office/drawing/2014/main" id="{D358CAC2-3D1F-4232-DEB5-AC6BF2DC2D48}"/>
              </a:ext>
            </a:extLst>
          </p:cNvPr>
          <p:cNvSpPr/>
          <p:nvPr/>
        </p:nvSpPr>
        <p:spPr>
          <a:xfrm>
            <a:off x="6385120" y="2979706"/>
            <a:ext cx="3927032" cy="814387"/>
          </a:xfrm>
          <a:prstGeom prst="round2SameRect">
            <a:avLst>
              <a:gd name="adj1" fmla="val 0"/>
              <a:gd name="adj2" fmla="val 0"/>
            </a:avLst>
          </a:prstGeom>
          <a:solidFill>
            <a:srgbClr val="C9002C"/>
          </a:solidFill>
          <a:ln w="12700" cap="flat" cmpd="sng" algn="ctr">
            <a:solidFill>
              <a:srgbClr val="C9002C"/>
            </a:solidFill>
            <a:prstDash val="solid"/>
          </a:ln>
          <a:effectLst>
            <a:outerShdw dist="38100" dir="1800000" algn="tl" rotWithShape="0">
              <a:schemeClr val="accent6">
                <a:lumMod val="75000"/>
              </a:schemeClr>
            </a:outerShdw>
          </a:effectLst>
        </p:spPr>
        <p:txBody>
          <a:bodyPr rot="0" spcFirstLastPara="0" vertOverflow="overflow" horzOverflow="overflow" vert="horz" wrap="square" lIns="360000" tIns="10800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kern="0" spc="300">
                <a:solidFill>
                  <a:srgbClr val="FFFFFF"/>
                </a:solidFill>
                <a:latin typeface="メイリオ"/>
                <a:ea typeface="メイリオ"/>
              </a:rPr>
              <a:t>インタラクション後</a:t>
            </a:r>
            <a:endParaRPr kumimoji="0" lang="en-US" altLang="ja-JP" b="1" i="0" u="none" strike="noStrike" kern="0" cap="none" spc="300" normalizeH="0" baseline="0" noProof="0" dirty="0">
              <a:ln>
                <a:noFill/>
              </a:ln>
              <a:solidFill>
                <a:srgbClr val="FFFFFF"/>
              </a:solidFill>
              <a:effectLst/>
              <a:uLnTx/>
              <a:uFillTx/>
              <a:latin typeface="メイリオ"/>
              <a:ea typeface="メイリオ"/>
              <a:cs typeface="+mn-cs"/>
            </a:endParaRPr>
          </a:p>
        </p:txBody>
      </p:sp>
      <p:sp>
        <p:nvSpPr>
          <p:cNvPr id="40" name="直角三角形 39">
            <a:extLst>
              <a:ext uri="{FF2B5EF4-FFF2-40B4-BE49-F238E27FC236}">
                <a16:creationId xmlns:a16="http://schemas.microsoft.com/office/drawing/2014/main" id="{5F87EE70-63D4-6A5F-E066-9AE026A3D5F9}"/>
              </a:ext>
            </a:extLst>
          </p:cNvPr>
          <p:cNvSpPr/>
          <p:nvPr/>
        </p:nvSpPr>
        <p:spPr>
          <a:xfrm rot="10800000">
            <a:off x="6383914" y="3794093"/>
            <a:ext cx="182234" cy="165120"/>
          </a:xfrm>
          <a:prstGeom prst="rtTriangle">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9" name="図 28">
            <a:extLst>
              <a:ext uri="{FF2B5EF4-FFF2-40B4-BE49-F238E27FC236}">
                <a16:creationId xmlns:a16="http://schemas.microsoft.com/office/drawing/2014/main" id="{613A92B9-87DD-E9C3-A326-EE2E6506AAF7}"/>
              </a:ext>
            </a:extLst>
          </p:cNvPr>
          <p:cNvPicPr>
            <a:picLocks noChangeAspect="1"/>
          </p:cNvPicPr>
          <p:nvPr/>
        </p:nvPicPr>
        <p:blipFill>
          <a:blip r:embed="rId2"/>
          <a:stretch>
            <a:fillRect/>
          </a:stretch>
        </p:blipFill>
        <p:spPr>
          <a:xfrm>
            <a:off x="9462233" y="3141023"/>
            <a:ext cx="666215" cy="544776"/>
          </a:xfrm>
          <a:prstGeom prst="rect">
            <a:avLst/>
          </a:prstGeom>
        </p:spPr>
      </p:pic>
      <p:pic>
        <p:nvPicPr>
          <p:cNvPr id="2" name="図 1">
            <a:extLst>
              <a:ext uri="{FF2B5EF4-FFF2-40B4-BE49-F238E27FC236}">
                <a16:creationId xmlns:a16="http://schemas.microsoft.com/office/drawing/2014/main" id="{23CF4FF6-444D-096C-89C8-5EEF541C63BA}"/>
              </a:ext>
            </a:extLst>
          </p:cNvPr>
          <p:cNvPicPr>
            <a:picLocks noChangeAspect="1"/>
          </p:cNvPicPr>
          <p:nvPr/>
        </p:nvPicPr>
        <p:blipFill>
          <a:blip r:embed="rId3"/>
          <a:stretch>
            <a:fillRect/>
          </a:stretch>
        </p:blipFill>
        <p:spPr>
          <a:xfrm>
            <a:off x="4878889" y="3132231"/>
            <a:ext cx="536547" cy="536547"/>
          </a:xfrm>
          <a:prstGeom prst="rect">
            <a:avLst/>
          </a:prstGeom>
        </p:spPr>
      </p:pic>
    </p:spTree>
    <p:extLst>
      <p:ext uri="{BB962C8B-B14F-4D97-AF65-F5344CB8AC3E}">
        <p14:creationId xmlns:p14="http://schemas.microsoft.com/office/powerpoint/2010/main" val="2653279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片側の 2 つの角を丸めた四角形 18">
            <a:extLst>
              <a:ext uri="{FF2B5EF4-FFF2-40B4-BE49-F238E27FC236}">
                <a16:creationId xmlns:a16="http://schemas.microsoft.com/office/drawing/2014/main" id="{7730F879-5020-140C-D2B9-124A62E3868B}"/>
              </a:ext>
            </a:extLst>
          </p:cNvPr>
          <p:cNvSpPr/>
          <p:nvPr/>
        </p:nvSpPr>
        <p:spPr>
          <a:xfrm>
            <a:off x="8376522" y="1680628"/>
            <a:ext cx="3384000" cy="4700700"/>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片側の 2 つの角を丸めた四角形 20">
            <a:extLst>
              <a:ext uri="{FF2B5EF4-FFF2-40B4-BE49-F238E27FC236}">
                <a16:creationId xmlns:a16="http://schemas.microsoft.com/office/drawing/2014/main" id="{777D4185-6658-EDCA-0BF7-35F345A28B2F}"/>
              </a:ext>
            </a:extLst>
          </p:cNvPr>
          <p:cNvSpPr/>
          <p:nvPr/>
        </p:nvSpPr>
        <p:spPr>
          <a:xfrm>
            <a:off x="8379456" y="1680628"/>
            <a:ext cx="3384000" cy="576000"/>
          </a:xfrm>
          <a:prstGeom prst="round2SameRect">
            <a:avLst>
              <a:gd name="adj1" fmla="val 20664"/>
              <a:gd name="adj2" fmla="val 0"/>
            </a:avLst>
          </a:prstGeom>
          <a:solidFill>
            <a:srgbClr val="C9002C"/>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ja-JP" altLang="en-US" sz="1400" b="1" spc="300">
                <a:solidFill>
                  <a:srgbClr val="FFFFFF"/>
                </a:solidFill>
                <a:latin typeface="Meiryo" panose="020B0604030504040204" pitchFamily="34" charset="-128"/>
                <a:ea typeface="Meiryo" panose="020B0604030504040204" pitchFamily="34" charset="-128"/>
              </a:rPr>
              <a:t>ランディングページ</a:t>
            </a:r>
          </a:p>
        </p:txBody>
      </p:sp>
      <p:sp>
        <p:nvSpPr>
          <p:cNvPr id="6" name="片側の 2 つの角を丸めた四角形 5">
            <a:extLst>
              <a:ext uri="{FF2B5EF4-FFF2-40B4-BE49-F238E27FC236}">
                <a16:creationId xmlns:a16="http://schemas.microsoft.com/office/drawing/2014/main" id="{C227114B-8FCE-129A-9C83-F9FF16DE7052}"/>
              </a:ext>
            </a:extLst>
          </p:cNvPr>
          <p:cNvSpPr/>
          <p:nvPr/>
        </p:nvSpPr>
        <p:spPr>
          <a:xfrm>
            <a:off x="4427949" y="1680628"/>
            <a:ext cx="3384000" cy="4700700"/>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片側の 2 つの角を丸めた四角形 8">
            <a:extLst>
              <a:ext uri="{FF2B5EF4-FFF2-40B4-BE49-F238E27FC236}">
                <a16:creationId xmlns:a16="http://schemas.microsoft.com/office/drawing/2014/main" id="{0EF2020F-851C-0E5B-5B25-78A9126C572A}"/>
              </a:ext>
            </a:extLst>
          </p:cNvPr>
          <p:cNvSpPr/>
          <p:nvPr/>
        </p:nvSpPr>
        <p:spPr>
          <a:xfrm>
            <a:off x="4430883" y="1680628"/>
            <a:ext cx="3384000" cy="576000"/>
          </a:xfrm>
          <a:prstGeom prst="round2SameRect">
            <a:avLst>
              <a:gd name="adj1" fmla="val 20664"/>
              <a:gd name="adj2" fmla="val 0"/>
            </a:avLst>
          </a:prstGeom>
          <a:solidFill>
            <a:srgbClr val="DC5976"/>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ja-JP" altLang="en-US" sz="1400" b="1" spc="300">
                <a:solidFill>
                  <a:srgbClr val="FFFFFF"/>
                </a:solidFill>
                <a:latin typeface="Meiryo" panose="020B0604030504040204" pitchFamily="34" charset="-128"/>
                <a:ea typeface="Meiryo" panose="020B0604030504040204" pitchFamily="34" charset="-128"/>
              </a:rPr>
              <a:t>インタラクションページ</a:t>
            </a:r>
          </a:p>
        </p:txBody>
      </p:sp>
      <p:sp>
        <p:nvSpPr>
          <p:cNvPr id="52" name="片側の 2 つの角を丸めた四角形 51">
            <a:extLst>
              <a:ext uri="{FF2B5EF4-FFF2-40B4-BE49-F238E27FC236}">
                <a16:creationId xmlns:a16="http://schemas.microsoft.com/office/drawing/2014/main" id="{3C4F5447-5C7A-44D8-1208-EEB1F51687DA}"/>
              </a:ext>
            </a:extLst>
          </p:cNvPr>
          <p:cNvSpPr/>
          <p:nvPr/>
        </p:nvSpPr>
        <p:spPr>
          <a:xfrm>
            <a:off x="479376" y="1698598"/>
            <a:ext cx="3384000" cy="4700700"/>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7" name="正方形/長方形 6">
            <a:extLst>
              <a:ext uri="{FF2B5EF4-FFF2-40B4-BE49-F238E27FC236}">
                <a16:creationId xmlns:a16="http://schemas.microsoft.com/office/drawing/2014/main" id="{2E03F291-5BA5-E745-17F5-01B805A487DA}"/>
              </a:ext>
            </a:extLst>
          </p:cNvPr>
          <p:cNvSpPr/>
          <p:nvPr/>
        </p:nvSpPr>
        <p:spPr>
          <a:xfrm>
            <a:off x="509728" y="906164"/>
            <a:ext cx="11250794" cy="57862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lnSpc>
                <a:spcPct val="120000"/>
              </a:lnSpc>
            </a:pPr>
            <a:r>
              <a:rPr lang="ja-JP" altLang="en-US" sz="1600">
                <a:solidFill>
                  <a:schemeClr val="tx1">
                    <a:lumMod val="75000"/>
                    <a:lumOff val="25000"/>
                  </a:schemeClr>
                </a:solidFill>
                <a:latin typeface="Meiryo" panose="020B0604030504040204" pitchFamily="34" charset="-128"/>
                <a:ea typeface="Meiryo" panose="020B0604030504040204" pitchFamily="34" charset="-128"/>
                <a:cs typeface="+mn-lt"/>
              </a:rPr>
              <a:t>誘導バナーから遷移後、インタラクションページにつながります。</a:t>
            </a:r>
          </a:p>
          <a:p>
            <a:pPr algn="ctr">
              <a:lnSpc>
                <a:spcPct val="120000"/>
              </a:lnSpc>
            </a:pPr>
            <a:r>
              <a:rPr lang="en" altLang="ja-JP" sz="1600" dirty="0">
                <a:solidFill>
                  <a:schemeClr val="tx1">
                    <a:lumMod val="75000"/>
                    <a:lumOff val="25000"/>
                  </a:schemeClr>
                </a:solidFill>
                <a:latin typeface="Meiryo" panose="020B0604030504040204" pitchFamily="34" charset="-128"/>
                <a:ea typeface="Meiryo" panose="020B0604030504040204" pitchFamily="34" charset="-128"/>
                <a:cs typeface="+mn-lt"/>
              </a:rPr>
              <a:t>Yahoo! JAPAN</a:t>
            </a:r>
            <a:r>
              <a:rPr lang="ja-JP" altLang="en-US" sz="1600">
                <a:solidFill>
                  <a:schemeClr val="tx1">
                    <a:lumMod val="75000"/>
                    <a:lumOff val="25000"/>
                  </a:schemeClr>
                </a:solidFill>
                <a:latin typeface="Meiryo" panose="020B0604030504040204" pitchFamily="34" charset="-128"/>
                <a:ea typeface="Meiryo" panose="020B0604030504040204" pitchFamily="34" charset="-128"/>
                <a:cs typeface="+mn-lt"/>
              </a:rPr>
              <a:t>広報用のダミーページをベースに、インタラクションを制作いたします。</a:t>
            </a:r>
          </a:p>
        </p:txBody>
      </p:sp>
      <p:grpSp>
        <p:nvGrpSpPr>
          <p:cNvPr id="67" name="グループ化 66">
            <a:extLst>
              <a:ext uri="{FF2B5EF4-FFF2-40B4-BE49-F238E27FC236}">
                <a16:creationId xmlns:a16="http://schemas.microsoft.com/office/drawing/2014/main" id="{52BA940A-4E6E-FB58-692F-34A641396EE7}"/>
              </a:ext>
            </a:extLst>
          </p:cNvPr>
          <p:cNvGrpSpPr>
            <a:grpSpLocks noChangeAspect="1"/>
          </p:cNvGrpSpPr>
          <p:nvPr/>
        </p:nvGrpSpPr>
        <p:grpSpPr>
          <a:xfrm>
            <a:off x="3938398" y="1898779"/>
            <a:ext cx="324000" cy="178785"/>
            <a:chOff x="5270129" y="3256673"/>
            <a:chExt cx="396700" cy="218901"/>
          </a:xfrm>
        </p:grpSpPr>
        <p:sp>
          <p:nvSpPr>
            <p:cNvPr id="68" name="直角三角形 67">
              <a:extLst>
                <a:ext uri="{FF2B5EF4-FFF2-40B4-BE49-F238E27FC236}">
                  <a16:creationId xmlns:a16="http://schemas.microsoft.com/office/drawing/2014/main" id="{5F48A4B5-B8C0-C74B-F499-ED9333CBD98D}"/>
                </a:ext>
              </a:extLst>
            </p:cNvPr>
            <p:cNvSpPr/>
            <p:nvPr/>
          </p:nvSpPr>
          <p:spPr>
            <a:xfrm rot="13500000">
              <a:off x="5447928" y="3256673"/>
              <a:ext cx="218901" cy="218901"/>
            </a:xfrm>
            <a:prstGeom prst="rtTriangle">
              <a:avLst/>
            </a:prstGeom>
            <a:solidFill>
              <a:srgbClr val="C9002C">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9" name="直角三角形 68">
              <a:extLst>
                <a:ext uri="{FF2B5EF4-FFF2-40B4-BE49-F238E27FC236}">
                  <a16:creationId xmlns:a16="http://schemas.microsoft.com/office/drawing/2014/main" id="{5B1D9257-6E3B-2506-54B3-26F808A646F1}"/>
                </a:ext>
              </a:extLst>
            </p:cNvPr>
            <p:cNvSpPr/>
            <p:nvPr/>
          </p:nvSpPr>
          <p:spPr>
            <a:xfrm rot="13500000">
              <a:off x="5270129" y="3256673"/>
              <a:ext cx="218901" cy="218901"/>
            </a:xfrm>
            <a:prstGeom prst="rtTriangle">
              <a:avLst/>
            </a:prstGeom>
            <a:solidFill>
              <a:srgbClr val="C9002C">
                <a:alpha val="43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70" name="グループ化 69">
            <a:extLst>
              <a:ext uri="{FF2B5EF4-FFF2-40B4-BE49-F238E27FC236}">
                <a16:creationId xmlns:a16="http://schemas.microsoft.com/office/drawing/2014/main" id="{F030EA3F-9694-99D9-DE4E-5FB3E0BC3EB9}"/>
              </a:ext>
            </a:extLst>
          </p:cNvPr>
          <p:cNvGrpSpPr>
            <a:grpSpLocks noChangeAspect="1"/>
          </p:cNvGrpSpPr>
          <p:nvPr/>
        </p:nvGrpSpPr>
        <p:grpSpPr>
          <a:xfrm>
            <a:off x="7896874" y="1898779"/>
            <a:ext cx="324000" cy="178785"/>
            <a:chOff x="5270129" y="3256673"/>
            <a:chExt cx="396700" cy="218901"/>
          </a:xfrm>
        </p:grpSpPr>
        <p:sp>
          <p:nvSpPr>
            <p:cNvPr id="71" name="直角三角形 70">
              <a:extLst>
                <a:ext uri="{FF2B5EF4-FFF2-40B4-BE49-F238E27FC236}">
                  <a16:creationId xmlns:a16="http://schemas.microsoft.com/office/drawing/2014/main" id="{EA370812-977E-6373-BFB7-B3F4C738EE65}"/>
                </a:ext>
              </a:extLst>
            </p:cNvPr>
            <p:cNvSpPr/>
            <p:nvPr/>
          </p:nvSpPr>
          <p:spPr>
            <a:xfrm rot="13500000">
              <a:off x="5447928" y="3256673"/>
              <a:ext cx="218901" cy="218901"/>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2" name="直角三角形 71">
              <a:extLst>
                <a:ext uri="{FF2B5EF4-FFF2-40B4-BE49-F238E27FC236}">
                  <a16:creationId xmlns:a16="http://schemas.microsoft.com/office/drawing/2014/main" id="{01F4F1C5-5118-1B60-2018-79ED48F6B5EB}"/>
                </a:ext>
              </a:extLst>
            </p:cNvPr>
            <p:cNvSpPr/>
            <p:nvPr/>
          </p:nvSpPr>
          <p:spPr>
            <a:xfrm rot="13500000">
              <a:off x="5270129" y="3256673"/>
              <a:ext cx="218901" cy="218901"/>
            </a:xfrm>
            <a:prstGeom prst="rtTriangle">
              <a:avLst/>
            </a:prstGeom>
            <a:solidFill>
              <a:srgbClr val="C9002C">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82" name="角丸四角形 81">
            <a:extLst>
              <a:ext uri="{FF2B5EF4-FFF2-40B4-BE49-F238E27FC236}">
                <a16:creationId xmlns:a16="http://schemas.microsoft.com/office/drawing/2014/main" id="{490FD70E-F6BB-B79F-44FE-78935C14CD4D}"/>
              </a:ext>
            </a:extLst>
          </p:cNvPr>
          <p:cNvSpPr/>
          <p:nvPr/>
        </p:nvSpPr>
        <p:spPr>
          <a:xfrm>
            <a:off x="3976510" y="2358800"/>
            <a:ext cx="391298" cy="2776003"/>
          </a:xfrm>
          <a:prstGeom prst="round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r>
              <a:rPr kumimoji="1" lang="ja-JP" altLang="en-US" sz="1600" spc="300">
                <a:solidFill>
                  <a:srgbClr val="C9002C"/>
                </a:solidFill>
              </a:rPr>
              <a:t>ページが開く</a:t>
            </a:r>
            <a:endParaRPr kumimoji="1" lang="en-US" altLang="ja-JP" sz="1600" spc="300" dirty="0">
              <a:solidFill>
                <a:srgbClr val="C9002C"/>
              </a:solidFill>
            </a:endParaRPr>
          </a:p>
        </p:txBody>
      </p:sp>
      <p:grpSp>
        <p:nvGrpSpPr>
          <p:cNvPr id="86" name="グループ化 85">
            <a:extLst>
              <a:ext uri="{FF2B5EF4-FFF2-40B4-BE49-F238E27FC236}">
                <a16:creationId xmlns:a16="http://schemas.microsoft.com/office/drawing/2014/main" id="{144D9EDD-3A31-265C-6B50-6621E0CAB386}"/>
              </a:ext>
            </a:extLst>
          </p:cNvPr>
          <p:cNvGrpSpPr/>
          <p:nvPr/>
        </p:nvGrpSpPr>
        <p:grpSpPr>
          <a:xfrm>
            <a:off x="7851522" y="2358800"/>
            <a:ext cx="476726" cy="3783419"/>
            <a:chOff x="7779567" y="2779817"/>
            <a:chExt cx="476726" cy="3783419"/>
          </a:xfrm>
        </p:grpSpPr>
        <p:sp>
          <p:nvSpPr>
            <p:cNvPr id="83" name="角丸四角形 82">
              <a:extLst>
                <a:ext uri="{FF2B5EF4-FFF2-40B4-BE49-F238E27FC236}">
                  <a16:creationId xmlns:a16="http://schemas.microsoft.com/office/drawing/2014/main" id="{5E727466-E2AF-EFCC-4B54-9150068107FE}"/>
                </a:ext>
              </a:extLst>
            </p:cNvPr>
            <p:cNvSpPr/>
            <p:nvPr/>
          </p:nvSpPr>
          <p:spPr>
            <a:xfrm>
              <a:off x="7779567" y="2779817"/>
              <a:ext cx="476726" cy="3783419"/>
            </a:xfrm>
            <a:prstGeom prst="round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spAutoFit/>
            </a:bodyPr>
            <a:lstStyle/>
            <a:p>
              <a:r>
                <a:rPr lang="ja-JP" altLang="en-US" sz="1600" spc="300">
                  <a:solidFill>
                    <a:srgbClr val="C9002C"/>
                  </a:solidFill>
                </a:rPr>
                <a:t>クリック　時間経過で　　へ遷移</a:t>
              </a:r>
            </a:p>
          </p:txBody>
        </p:sp>
        <p:sp>
          <p:nvSpPr>
            <p:cNvPr id="84" name="正方形/長方形 83">
              <a:extLst>
                <a:ext uri="{FF2B5EF4-FFF2-40B4-BE49-F238E27FC236}">
                  <a16:creationId xmlns:a16="http://schemas.microsoft.com/office/drawing/2014/main" id="{65D52505-F133-53D0-CDB2-2FD6C7F85418}"/>
                </a:ext>
              </a:extLst>
            </p:cNvPr>
            <p:cNvSpPr/>
            <p:nvPr/>
          </p:nvSpPr>
          <p:spPr>
            <a:xfrm>
              <a:off x="7939007" y="3820398"/>
              <a:ext cx="155492" cy="18466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r>
                <a:rPr kumimoji="1" lang="en-US" altLang="ja-JP" sz="1200" dirty="0">
                  <a:solidFill>
                    <a:srgbClr val="C9002C"/>
                  </a:solidFill>
                </a:rPr>
                <a:t>or</a:t>
              </a:r>
              <a:endParaRPr kumimoji="1" lang="ja-JP" altLang="en-US" sz="1200" dirty="0">
                <a:solidFill>
                  <a:srgbClr val="C9002C"/>
                </a:solidFill>
              </a:endParaRPr>
            </a:p>
          </p:txBody>
        </p:sp>
        <p:sp>
          <p:nvSpPr>
            <p:cNvPr id="85" name="正方形/長方形 84">
              <a:extLst>
                <a:ext uri="{FF2B5EF4-FFF2-40B4-BE49-F238E27FC236}">
                  <a16:creationId xmlns:a16="http://schemas.microsoft.com/office/drawing/2014/main" id="{4060BDA7-3A13-6C8B-DC4B-EC7538F10B9D}"/>
                </a:ext>
              </a:extLst>
            </p:cNvPr>
            <p:cNvSpPr/>
            <p:nvPr/>
          </p:nvSpPr>
          <p:spPr>
            <a:xfrm>
              <a:off x="7954869" y="5240813"/>
              <a:ext cx="160300" cy="49244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r>
                <a:rPr kumimoji="1" lang="en-US" altLang="ja-JP" sz="1600" spc="300" dirty="0">
                  <a:solidFill>
                    <a:srgbClr val="C9002C"/>
                  </a:solidFill>
                </a:rPr>
                <a:t>L</a:t>
              </a:r>
            </a:p>
            <a:p>
              <a:pPr algn="ctr"/>
              <a:r>
                <a:rPr kumimoji="1" lang="en-US" altLang="ja-JP" sz="1600" spc="300" dirty="0">
                  <a:solidFill>
                    <a:srgbClr val="C9002C"/>
                  </a:solidFill>
                </a:rPr>
                <a:t>P</a:t>
              </a:r>
              <a:endParaRPr kumimoji="1" lang="ja-JP" altLang="en-US" sz="1600" spc="300" dirty="0">
                <a:solidFill>
                  <a:srgbClr val="C9002C"/>
                </a:solidFill>
              </a:endParaRPr>
            </a:p>
          </p:txBody>
        </p:sp>
      </p:grpSp>
      <p:sp>
        <p:nvSpPr>
          <p:cNvPr id="131" name="片側の 2 つの角を丸めた四角形 130">
            <a:extLst>
              <a:ext uri="{FF2B5EF4-FFF2-40B4-BE49-F238E27FC236}">
                <a16:creationId xmlns:a16="http://schemas.microsoft.com/office/drawing/2014/main" id="{94D575F0-B4CA-C799-890D-3AC2BF41535F}"/>
              </a:ext>
            </a:extLst>
          </p:cNvPr>
          <p:cNvSpPr/>
          <p:nvPr/>
        </p:nvSpPr>
        <p:spPr>
          <a:xfrm>
            <a:off x="482310" y="1698598"/>
            <a:ext cx="3384000" cy="576000"/>
          </a:xfrm>
          <a:prstGeom prst="round2SameRect">
            <a:avLst>
              <a:gd name="adj1" fmla="val 20664"/>
              <a:gd name="adj2" fmla="val 0"/>
            </a:avLst>
          </a:prstGeom>
          <a:solidFill>
            <a:srgbClr val="E791A4"/>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en" altLang="ja-JP" sz="1400" b="1" dirty="0">
                <a:solidFill>
                  <a:srgbClr val="FFFFFF"/>
                </a:solidFill>
                <a:latin typeface="Meiryo" panose="020B0604030504040204" pitchFamily="34" charset="-128"/>
                <a:ea typeface="Meiryo" panose="020B0604030504040204" pitchFamily="34" charset="-128"/>
              </a:rPr>
              <a:t>Yahoo! JAPAN</a:t>
            </a:r>
          </a:p>
          <a:p>
            <a:pPr lvl="0" algn="ctr"/>
            <a:r>
              <a:rPr lang="ja-JP" altLang="en-US" sz="1400" b="1" spc="300">
                <a:solidFill>
                  <a:srgbClr val="FFFFFF"/>
                </a:solidFill>
                <a:latin typeface="Meiryo" panose="020B0604030504040204" pitchFamily="34" charset="-128"/>
                <a:ea typeface="Meiryo" panose="020B0604030504040204" pitchFamily="34" charset="-128"/>
              </a:rPr>
              <a:t>トップページ</a:t>
            </a:r>
          </a:p>
        </p:txBody>
      </p:sp>
      <p:grpSp>
        <p:nvGrpSpPr>
          <p:cNvPr id="25" name="グループ化 24">
            <a:extLst>
              <a:ext uri="{FF2B5EF4-FFF2-40B4-BE49-F238E27FC236}">
                <a16:creationId xmlns:a16="http://schemas.microsoft.com/office/drawing/2014/main" id="{F102D999-C197-A84C-E066-C6146D9F7E93}"/>
              </a:ext>
            </a:extLst>
          </p:cNvPr>
          <p:cNvGrpSpPr/>
          <p:nvPr/>
        </p:nvGrpSpPr>
        <p:grpSpPr>
          <a:xfrm>
            <a:off x="488459" y="2900375"/>
            <a:ext cx="3416569" cy="2623147"/>
            <a:chOff x="115564" y="2908620"/>
            <a:chExt cx="3866439" cy="2968545"/>
          </a:xfrm>
        </p:grpSpPr>
        <p:pic>
          <p:nvPicPr>
            <p:cNvPr id="26" name="図 25" descr="グラフィカル ユーザー インターフェイス, Web サイト&#10;&#10;自動的に生成された説明">
              <a:extLst>
                <a:ext uri="{FF2B5EF4-FFF2-40B4-BE49-F238E27FC236}">
                  <a16:creationId xmlns:a16="http://schemas.microsoft.com/office/drawing/2014/main" id="{C6AE4B80-D2DF-EA38-592E-6A83A45766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564" y="2909702"/>
              <a:ext cx="3866439" cy="2967463"/>
            </a:xfrm>
            <a:prstGeom prst="rect">
              <a:avLst/>
            </a:prstGeom>
          </p:spPr>
        </p:pic>
        <p:sp>
          <p:nvSpPr>
            <p:cNvPr id="27" name="正方形/長方形 26">
              <a:extLst>
                <a:ext uri="{FF2B5EF4-FFF2-40B4-BE49-F238E27FC236}">
                  <a16:creationId xmlns:a16="http://schemas.microsoft.com/office/drawing/2014/main" id="{6A5ABAC4-235A-A8B7-1091-587083E6291C}"/>
                </a:ext>
              </a:extLst>
            </p:cNvPr>
            <p:cNvSpPr/>
            <p:nvPr/>
          </p:nvSpPr>
          <p:spPr>
            <a:xfrm>
              <a:off x="139634" y="2908620"/>
              <a:ext cx="507826" cy="2896644"/>
            </a:xfrm>
            <a:prstGeom prst="rect">
              <a:avLst/>
            </a:prstGeom>
            <a:solidFill>
              <a:schemeClr val="accent6">
                <a:alpha val="20000"/>
              </a:schemeClr>
            </a:solid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078878E9-330B-A571-A8A0-94C463B20E95}"/>
                </a:ext>
              </a:extLst>
            </p:cNvPr>
            <p:cNvSpPr/>
            <p:nvPr/>
          </p:nvSpPr>
          <p:spPr>
            <a:xfrm>
              <a:off x="647462" y="3528873"/>
              <a:ext cx="2783463" cy="663163"/>
            </a:xfrm>
            <a:prstGeom prst="rect">
              <a:avLst/>
            </a:prstGeom>
            <a:solidFill>
              <a:srgbClr val="C9002C">
                <a:alpha val="20000"/>
              </a:srgbClr>
            </a:solid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9" name="正方形/長方形 28">
              <a:extLst>
                <a:ext uri="{FF2B5EF4-FFF2-40B4-BE49-F238E27FC236}">
                  <a16:creationId xmlns:a16="http://schemas.microsoft.com/office/drawing/2014/main" id="{7DC7A6A0-2A8F-89B5-A663-59879B920FB9}"/>
                </a:ext>
              </a:extLst>
            </p:cNvPr>
            <p:cNvSpPr/>
            <p:nvPr/>
          </p:nvSpPr>
          <p:spPr>
            <a:xfrm>
              <a:off x="3456834" y="2908620"/>
              <a:ext cx="486277" cy="2896644"/>
            </a:xfrm>
            <a:prstGeom prst="rect">
              <a:avLst/>
            </a:prstGeom>
            <a:solidFill>
              <a:srgbClr val="C9002C">
                <a:alpha val="20000"/>
              </a:srgbClr>
            </a:solid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1" name="グループ化 30">
            <a:extLst>
              <a:ext uri="{FF2B5EF4-FFF2-40B4-BE49-F238E27FC236}">
                <a16:creationId xmlns:a16="http://schemas.microsoft.com/office/drawing/2014/main" id="{95DD6794-0810-1BBC-08B0-8D383646AF07}"/>
              </a:ext>
            </a:extLst>
          </p:cNvPr>
          <p:cNvGrpSpPr>
            <a:grpSpLocks noChangeAspect="1"/>
          </p:cNvGrpSpPr>
          <p:nvPr/>
        </p:nvGrpSpPr>
        <p:grpSpPr>
          <a:xfrm>
            <a:off x="4420548" y="2881473"/>
            <a:ext cx="3436929" cy="2583480"/>
            <a:chOff x="4519955" y="2908620"/>
            <a:chExt cx="3952309" cy="2968545"/>
          </a:xfrm>
        </p:grpSpPr>
        <p:pic>
          <p:nvPicPr>
            <p:cNvPr id="32" name="図 31" descr="グラフィカル ユーザー インターフェイス, Web サイト&#10;&#10;自動的に生成された説明">
              <a:extLst>
                <a:ext uri="{FF2B5EF4-FFF2-40B4-BE49-F238E27FC236}">
                  <a16:creationId xmlns:a16="http://schemas.microsoft.com/office/drawing/2014/main" id="{9DB7C825-7955-A85D-4A92-D76AF3056F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9955" y="2908620"/>
              <a:ext cx="3952309" cy="2968545"/>
            </a:xfrm>
            <a:prstGeom prst="rect">
              <a:avLst/>
            </a:prstGeom>
          </p:spPr>
        </p:pic>
        <p:sp>
          <p:nvSpPr>
            <p:cNvPr id="33" name="正方形/長方形 32">
              <a:extLst>
                <a:ext uri="{FF2B5EF4-FFF2-40B4-BE49-F238E27FC236}">
                  <a16:creationId xmlns:a16="http://schemas.microsoft.com/office/drawing/2014/main" id="{E55CF47F-7693-1D4B-6802-978465ED99AF}"/>
                </a:ext>
              </a:extLst>
            </p:cNvPr>
            <p:cNvSpPr/>
            <p:nvPr/>
          </p:nvSpPr>
          <p:spPr>
            <a:xfrm>
              <a:off x="5087888" y="3154194"/>
              <a:ext cx="2808312" cy="1858979"/>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122" name="角丸四角形 121">
            <a:extLst>
              <a:ext uri="{FF2B5EF4-FFF2-40B4-BE49-F238E27FC236}">
                <a16:creationId xmlns:a16="http://schemas.microsoft.com/office/drawing/2014/main" id="{C2A1870F-7723-7DB6-29DF-199C5C6EB53E}"/>
              </a:ext>
            </a:extLst>
          </p:cNvPr>
          <p:cNvSpPr/>
          <p:nvPr/>
        </p:nvSpPr>
        <p:spPr>
          <a:xfrm>
            <a:off x="8615720" y="3007102"/>
            <a:ext cx="397534" cy="2432956"/>
          </a:xfrm>
          <a:prstGeom prst="roundRect">
            <a:avLst>
              <a:gd name="adj" fmla="val 50000"/>
            </a:avLst>
          </a:prstGeom>
          <a:solidFill>
            <a:schemeClr val="bg1"/>
          </a:solidFill>
          <a:ln w="22225">
            <a:solidFill>
              <a:srgbClr val="C9002C"/>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72000" rIns="91440" bIns="36000" numCol="1" spcCol="0" rtlCol="0" fromWordArt="0" anchor="ctr" anchorCtr="0" forceAA="0" compatLnSpc="1">
            <a:prstTxWarp prst="textNoShape">
              <a:avLst/>
            </a:prstTxWarp>
            <a:noAutofit/>
          </a:bodyPr>
          <a:lstStyle/>
          <a:p>
            <a:pPr lvl="0" algn="ctr"/>
            <a:r>
              <a:rPr lang="ja-JP" altLang="en-US" sz="1200" b="1" spc="300">
                <a:solidFill>
                  <a:srgbClr val="C9002C"/>
                </a:solidFill>
                <a:latin typeface="Meiryo" panose="020B0604030504040204" pitchFamily="34" charset="-128"/>
                <a:ea typeface="Meiryo" panose="020B0604030504040204" pitchFamily="34" charset="-128"/>
              </a:rPr>
              <a:t>遷移先は選択可能</a:t>
            </a:r>
          </a:p>
        </p:txBody>
      </p:sp>
      <p:sp>
        <p:nvSpPr>
          <p:cNvPr id="35" name="object 51">
            <a:extLst>
              <a:ext uri="{FF2B5EF4-FFF2-40B4-BE49-F238E27FC236}">
                <a16:creationId xmlns:a16="http://schemas.microsoft.com/office/drawing/2014/main" id="{C26E0099-BCB6-2FDE-3A44-57737C968A59}"/>
              </a:ext>
            </a:extLst>
          </p:cNvPr>
          <p:cNvSpPr>
            <a:spLocks/>
          </p:cNvSpPr>
          <p:nvPr/>
        </p:nvSpPr>
        <p:spPr>
          <a:xfrm rot="4534660">
            <a:off x="5661025" y="2777895"/>
            <a:ext cx="875689" cy="1840541"/>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C9002C">
              <a:alpha val="10000"/>
            </a:srgbClr>
          </a:solidFill>
          <a:ln w="25400">
            <a:solidFill>
              <a:srgbClr val="C00000"/>
            </a:solidFill>
          </a:ln>
        </p:spPr>
        <p:txBody>
          <a:bodyPr wrap="square" lIns="0" tIns="0" rIns="0" bIns="0" rtlCol="0" anchor="ctr"/>
          <a:lstStyle/>
          <a:p>
            <a:pPr marL="250310" marR="6277" indent="-235401" algn="ctr">
              <a:lnSpc>
                <a:spcPct val="145800"/>
              </a:lnSpc>
              <a:spcBef>
                <a:spcPts val="124"/>
              </a:spcBef>
            </a:pPr>
            <a:endParaRPr lang="ja-JP" altLang="en-US" sz="1200" dirty="0">
              <a:solidFill>
                <a:prstClr val="black"/>
              </a:solidFill>
              <a:cs typeface="Meiryo" charset="-128"/>
            </a:endParaRPr>
          </a:p>
        </p:txBody>
      </p:sp>
      <p:sp>
        <p:nvSpPr>
          <p:cNvPr id="42" name="フリーフォーム 41">
            <a:extLst>
              <a:ext uri="{FF2B5EF4-FFF2-40B4-BE49-F238E27FC236}">
                <a16:creationId xmlns:a16="http://schemas.microsoft.com/office/drawing/2014/main" id="{1DB40141-247D-38E4-03C0-2570E56751C6}"/>
              </a:ext>
            </a:extLst>
          </p:cNvPr>
          <p:cNvSpPr/>
          <p:nvPr/>
        </p:nvSpPr>
        <p:spPr>
          <a:xfrm>
            <a:off x="1852866" y="4034462"/>
            <a:ext cx="1183334" cy="715906"/>
          </a:xfrm>
          <a:custGeom>
            <a:avLst/>
            <a:gdLst>
              <a:gd name="connsiteX0" fmla="*/ 979387 w 1183334"/>
              <a:gd name="connsiteY0" fmla="*/ 0 h 715906"/>
              <a:gd name="connsiteX1" fmla="*/ 1019244 w 1183334"/>
              <a:gd name="connsiteY1" fmla="*/ 90084 h 715906"/>
              <a:gd name="connsiteX2" fmla="*/ 1108367 w 1183334"/>
              <a:gd name="connsiteY2" fmla="*/ 90084 h 715906"/>
              <a:gd name="connsiteX3" fmla="*/ 1183334 w 1183334"/>
              <a:gd name="connsiteY3" fmla="*/ 165051 h 715906"/>
              <a:gd name="connsiteX4" fmla="*/ 1183334 w 1183334"/>
              <a:gd name="connsiteY4" fmla="*/ 640939 h 715906"/>
              <a:gd name="connsiteX5" fmla="*/ 1108367 w 1183334"/>
              <a:gd name="connsiteY5" fmla="*/ 715906 h 715906"/>
              <a:gd name="connsiteX6" fmla="*/ 74967 w 1183334"/>
              <a:gd name="connsiteY6" fmla="*/ 715906 h 715906"/>
              <a:gd name="connsiteX7" fmla="*/ 0 w 1183334"/>
              <a:gd name="connsiteY7" fmla="*/ 640939 h 715906"/>
              <a:gd name="connsiteX8" fmla="*/ 0 w 1183334"/>
              <a:gd name="connsiteY8" fmla="*/ 165051 h 715906"/>
              <a:gd name="connsiteX9" fmla="*/ 74967 w 1183334"/>
              <a:gd name="connsiteY9" fmla="*/ 90084 h 715906"/>
              <a:gd name="connsiteX10" fmla="*/ 939529 w 1183334"/>
              <a:gd name="connsiteY10" fmla="*/ 90084 h 71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3334" h="715906">
                <a:moveTo>
                  <a:pt x="979387" y="0"/>
                </a:moveTo>
                <a:lnTo>
                  <a:pt x="1019244" y="90084"/>
                </a:lnTo>
                <a:lnTo>
                  <a:pt x="1108367" y="90084"/>
                </a:lnTo>
                <a:cubicBezTo>
                  <a:pt x="1149770" y="90084"/>
                  <a:pt x="1183334" y="123648"/>
                  <a:pt x="1183334" y="165051"/>
                </a:cubicBezTo>
                <a:lnTo>
                  <a:pt x="1183334" y="640939"/>
                </a:lnTo>
                <a:cubicBezTo>
                  <a:pt x="1183334" y="682342"/>
                  <a:pt x="1149770" y="715906"/>
                  <a:pt x="1108367" y="715906"/>
                </a:cubicBezTo>
                <a:lnTo>
                  <a:pt x="74967" y="715906"/>
                </a:lnTo>
                <a:cubicBezTo>
                  <a:pt x="33564" y="715906"/>
                  <a:pt x="0" y="682342"/>
                  <a:pt x="0" y="640939"/>
                </a:cubicBezTo>
                <a:lnTo>
                  <a:pt x="0" y="165051"/>
                </a:lnTo>
                <a:cubicBezTo>
                  <a:pt x="0" y="123648"/>
                  <a:pt x="33564" y="90084"/>
                  <a:pt x="74967" y="90084"/>
                </a:cubicBezTo>
                <a:lnTo>
                  <a:pt x="939529" y="90084"/>
                </a:lnTo>
                <a:close/>
              </a:path>
            </a:pathLst>
          </a:custGeom>
          <a:solidFill>
            <a:srgbClr val="C9002C">
              <a:alpha val="72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44000" rIns="91440" bIns="0" numCol="1" spcCol="0" rtlCol="0" fromWordArt="0" anchor="ctr" anchorCtr="0" forceAA="0" compatLnSpc="1">
            <a:prstTxWarp prst="textNoShape">
              <a:avLst/>
            </a:prstTxWarp>
            <a:noAutofit/>
          </a:bodyPr>
          <a:lstStyle/>
          <a:p>
            <a:pPr lvl="0" algn="ctr"/>
            <a:r>
              <a:rPr lang="ja-JP" altLang="en-US" sz="1200" b="1">
                <a:solidFill>
                  <a:srgbClr val="FFFFFF"/>
                </a:solidFill>
              </a:rPr>
              <a:t>バナーを</a:t>
            </a:r>
            <a:endParaRPr lang="en-US" altLang="ja-JP" sz="1200" b="1" dirty="0">
              <a:solidFill>
                <a:srgbClr val="FFFFFF"/>
              </a:solidFill>
            </a:endParaRPr>
          </a:p>
          <a:p>
            <a:pPr lvl="0" algn="ctr"/>
            <a:r>
              <a:rPr lang="ja-JP" altLang="en-US" sz="1200" b="1">
                <a:solidFill>
                  <a:srgbClr val="FFFFFF"/>
                </a:solidFill>
              </a:rPr>
              <a:t>クリック</a:t>
            </a:r>
          </a:p>
        </p:txBody>
      </p:sp>
      <p:sp>
        <p:nvSpPr>
          <p:cNvPr id="41" name="フリーフォーム 40">
            <a:extLst>
              <a:ext uri="{FF2B5EF4-FFF2-40B4-BE49-F238E27FC236}">
                <a16:creationId xmlns:a16="http://schemas.microsoft.com/office/drawing/2014/main" id="{47A139B1-F981-29B8-BEC7-3DB88F68A44A}"/>
              </a:ext>
            </a:extLst>
          </p:cNvPr>
          <p:cNvSpPr/>
          <p:nvPr/>
        </p:nvSpPr>
        <p:spPr>
          <a:xfrm>
            <a:off x="6455485" y="2479509"/>
            <a:ext cx="1183334" cy="721388"/>
          </a:xfrm>
          <a:custGeom>
            <a:avLst/>
            <a:gdLst>
              <a:gd name="connsiteX0" fmla="*/ 74967 w 1183334"/>
              <a:gd name="connsiteY0" fmla="*/ 0 h 721388"/>
              <a:gd name="connsiteX1" fmla="*/ 1108367 w 1183334"/>
              <a:gd name="connsiteY1" fmla="*/ 0 h 721388"/>
              <a:gd name="connsiteX2" fmla="*/ 1183334 w 1183334"/>
              <a:gd name="connsiteY2" fmla="*/ 74967 h 721388"/>
              <a:gd name="connsiteX3" fmla="*/ 1183334 w 1183334"/>
              <a:gd name="connsiteY3" fmla="*/ 550855 h 721388"/>
              <a:gd name="connsiteX4" fmla="*/ 1108367 w 1183334"/>
              <a:gd name="connsiteY4" fmla="*/ 625822 h 721388"/>
              <a:gd name="connsiteX5" fmla="*/ 285057 w 1183334"/>
              <a:gd name="connsiteY5" fmla="*/ 625822 h 721388"/>
              <a:gd name="connsiteX6" fmla="*/ 242773 w 1183334"/>
              <a:gd name="connsiteY6" fmla="*/ 721388 h 721388"/>
              <a:gd name="connsiteX7" fmla="*/ 200491 w 1183334"/>
              <a:gd name="connsiteY7" fmla="*/ 625822 h 721388"/>
              <a:gd name="connsiteX8" fmla="*/ 74967 w 1183334"/>
              <a:gd name="connsiteY8" fmla="*/ 625822 h 721388"/>
              <a:gd name="connsiteX9" fmla="*/ 0 w 1183334"/>
              <a:gd name="connsiteY9" fmla="*/ 550855 h 721388"/>
              <a:gd name="connsiteX10" fmla="*/ 0 w 1183334"/>
              <a:gd name="connsiteY10" fmla="*/ 74967 h 721388"/>
              <a:gd name="connsiteX11" fmla="*/ 74967 w 1183334"/>
              <a:gd name="connsiteY11" fmla="*/ 0 h 72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3334" h="721388">
                <a:moveTo>
                  <a:pt x="74967" y="0"/>
                </a:moveTo>
                <a:lnTo>
                  <a:pt x="1108367" y="0"/>
                </a:lnTo>
                <a:cubicBezTo>
                  <a:pt x="1149770" y="0"/>
                  <a:pt x="1183334" y="33564"/>
                  <a:pt x="1183334" y="74967"/>
                </a:cubicBezTo>
                <a:lnTo>
                  <a:pt x="1183334" y="550855"/>
                </a:lnTo>
                <a:cubicBezTo>
                  <a:pt x="1183334" y="592258"/>
                  <a:pt x="1149770" y="625822"/>
                  <a:pt x="1108367" y="625822"/>
                </a:cubicBezTo>
                <a:lnTo>
                  <a:pt x="285057" y="625822"/>
                </a:lnTo>
                <a:lnTo>
                  <a:pt x="242773" y="721388"/>
                </a:lnTo>
                <a:lnTo>
                  <a:pt x="200491" y="625822"/>
                </a:lnTo>
                <a:lnTo>
                  <a:pt x="74967" y="625822"/>
                </a:lnTo>
                <a:cubicBezTo>
                  <a:pt x="33564" y="625822"/>
                  <a:pt x="0" y="592258"/>
                  <a:pt x="0" y="550855"/>
                </a:cubicBezTo>
                <a:lnTo>
                  <a:pt x="0" y="74967"/>
                </a:lnTo>
                <a:cubicBezTo>
                  <a:pt x="0" y="33564"/>
                  <a:pt x="33564" y="0"/>
                  <a:pt x="74967" y="0"/>
                </a:cubicBezTo>
                <a:close/>
              </a:path>
            </a:pathLst>
          </a:custGeom>
          <a:solidFill>
            <a:srgbClr val="C9002C">
              <a:alpha val="72000"/>
            </a:srgbClr>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lvl="0" algn="ctr"/>
            <a:r>
              <a:rPr lang="ja-JP" altLang="en-US" sz="1200" b="1">
                <a:solidFill>
                  <a:srgbClr val="FFFFFF"/>
                </a:solidFill>
              </a:rPr>
              <a:t>ユーザーが</a:t>
            </a:r>
            <a:endParaRPr lang="en-US" altLang="ja-JP" sz="1200" b="1" dirty="0">
              <a:solidFill>
                <a:srgbClr val="FFFFFF"/>
              </a:solidFill>
            </a:endParaRPr>
          </a:p>
          <a:p>
            <a:pPr lvl="0" algn="ctr"/>
            <a:r>
              <a:rPr lang="ja-JP" altLang="en-US" sz="1200" b="1">
                <a:solidFill>
                  <a:srgbClr val="FFFFFF"/>
                </a:solidFill>
              </a:rPr>
              <a:t>自由に操作</a:t>
            </a:r>
          </a:p>
        </p:txBody>
      </p:sp>
      <p:pic>
        <p:nvPicPr>
          <p:cNvPr id="44" name="図 43" descr="パソコンの画面&#10;&#10;自動的に生成された説明">
            <a:extLst>
              <a:ext uri="{FF2B5EF4-FFF2-40B4-BE49-F238E27FC236}">
                <a16:creationId xmlns:a16="http://schemas.microsoft.com/office/drawing/2014/main" id="{1AF52565-5D60-8365-BE1E-602CBDC6C2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95540" y="2801243"/>
            <a:ext cx="2262632" cy="1306670"/>
          </a:xfrm>
          <a:prstGeom prst="rect">
            <a:avLst/>
          </a:prstGeom>
        </p:spPr>
      </p:pic>
      <p:sp>
        <p:nvSpPr>
          <p:cNvPr id="93" name="正方形/長方形 92">
            <a:extLst>
              <a:ext uri="{FF2B5EF4-FFF2-40B4-BE49-F238E27FC236}">
                <a16:creationId xmlns:a16="http://schemas.microsoft.com/office/drawing/2014/main" id="{C102C345-86C7-83AB-2714-AB8DCBD482EA}"/>
              </a:ext>
            </a:extLst>
          </p:cNvPr>
          <p:cNvSpPr/>
          <p:nvPr/>
        </p:nvSpPr>
        <p:spPr>
          <a:xfrm>
            <a:off x="9544856" y="2870822"/>
            <a:ext cx="1764000" cy="1116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rPr>
              <a:t>クライアント</a:t>
            </a:r>
            <a:endParaRPr lang="en-US" altLang="ja-JP" sz="1400" dirty="0">
              <a:solidFill>
                <a:schemeClr val="tx1"/>
              </a:solidFill>
            </a:endParaRPr>
          </a:p>
          <a:p>
            <a:pPr algn="ctr"/>
            <a:r>
              <a:rPr lang="ja-JP" altLang="en-US" sz="1400">
                <a:solidFill>
                  <a:schemeClr val="tx1"/>
                </a:solidFill>
              </a:rPr>
              <a:t>様</a:t>
            </a:r>
            <a:r>
              <a:rPr lang="en" altLang="ja-JP" sz="1400" dirty="0">
                <a:solidFill>
                  <a:schemeClr val="tx1"/>
                </a:solidFill>
              </a:rPr>
              <a:t>LP</a:t>
            </a:r>
          </a:p>
        </p:txBody>
      </p:sp>
      <p:pic>
        <p:nvPicPr>
          <p:cNvPr id="49" name="図 48" descr="パソコンの画面&#10;&#10;自動的に生成された説明">
            <a:extLst>
              <a:ext uri="{FF2B5EF4-FFF2-40B4-BE49-F238E27FC236}">
                <a16:creationId xmlns:a16="http://schemas.microsoft.com/office/drawing/2014/main" id="{DD74FFFC-5679-92B3-ACDC-F7EC0B99617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95540" y="4337943"/>
            <a:ext cx="2262632" cy="1306670"/>
          </a:xfrm>
          <a:prstGeom prst="rect">
            <a:avLst/>
          </a:prstGeom>
        </p:spPr>
      </p:pic>
      <p:sp>
        <p:nvSpPr>
          <p:cNvPr id="50" name="正方形/長方形 49">
            <a:extLst>
              <a:ext uri="{FF2B5EF4-FFF2-40B4-BE49-F238E27FC236}">
                <a16:creationId xmlns:a16="http://schemas.microsoft.com/office/drawing/2014/main" id="{3AFBD3C6-A8B0-21E3-3B8A-B4B227D2106E}"/>
              </a:ext>
            </a:extLst>
          </p:cNvPr>
          <p:cNvSpPr/>
          <p:nvPr/>
        </p:nvSpPr>
        <p:spPr>
          <a:xfrm>
            <a:off x="9544856" y="4407522"/>
            <a:ext cx="1764000" cy="1116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lvl="0" algn="ctr"/>
            <a:r>
              <a:rPr lang="en" altLang="ja-JP" sz="1400" dirty="0">
                <a:solidFill>
                  <a:srgbClr val="000000"/>
                </a:solidFill>
              </a:rPr>
              <a:t>Yahoo! JAPAN</a:t>
            </a:r>
          </a:p>
          <a:p>
            <a:pPr lvl="0" algn="ctr"/>
            <a:r>
              <a:rPr lang="en" altLang="ja-JP" sz="1400" dirty="0">
                <a:solidFill>
                  <a:srgbClr val="000000"/>
                </a:solidFill>
              </a:rPr>
              <a:t>PR</a:t>
            </a:r>
            <a:r>
              <a:rPr lang="ja-JP" altLang="en-US" sz="1400">
                <a:solidFill>
                  <a:srgbClr val="000000"/>
                </a:solidFill>
              </a:rPr>
              <a:t>企画 </a:t>
            </a:r>
            <a:r>
              <a:rPr lang="en" altLang="ja-JP" sz="1400" dirty="0">
                <a:solidFill>
                  <a:srgbClr val="000000"/>
                </a:solidFill>
              </a:rPr>
              <a:t>LP</a:t>
            </a:r>
          </a:p>
          <a:p>
            <a:pPr lvl="0" algn="ctr"/>
            <a:r>
              <a:rPr lang="ja-JP" altLang="en" sz="1050">
                <a:solidFill>
                  <a:srgbClr val="000000"/>
                </a:solidFill>
              </a:rPr>
              <a:t>（</a:t>
            </a:r>
            <a:r>
              <a:rPr lang="ja-JP" altLang="en-US" sz="1050">
                <a:solidFill>
                  <a:srgbClr val="000000"/>
                </a:solidFill>
              </a:rPr>
              <a:t>ヤフー作成ページ）</a:t>
            </a:r>
            <a:endParaRPr lang="en" altLang="ja-JP" sz="1050" dirty="0">
              <a:solidFill>
                <a:srgbClr val="000000"/>
              </a:solidFill>
            </a:endParaRPr>
          </a:p>
        </p:txBody>
      </p:sp>
      <p:cxnSp>
        <p:nvCxnSpPr>
          <p:cNvPr id="55" name="カギ線コネクタ 54">
            <a:extLst>
              <a:ext uri="{FF2B5EF4-FFF2-40B4-BE49-F238E27FC236}">
                <a16:creationId xmlns:a16="http://schemas.microsoft.com/office/drawing/2014/main" id="{751B5D32-7E6D-7591-8CF8-6A23E6AD6586}"/>
              </a:ext>
            </a:extLst>
          </p:cNvPr>
          <p:cNvCxnSpPr>
            <a:stCxn id="122" idx="3"/>
            <a:endCxn id="93" idx="1"/>
          </p:cNvCxnSpPr>
          <p:nvPr/>
        </p:nvCxnSpPr>
        <p:spPr>
          <a:xfrm flipV="1">
            <a:off x="9013254" y="3428822"/>
            <a:ext cx="531602" cy="794758"/>
          </a:xfrm>
          <a:prstGeom prst="bentConnector3">
            <a:avLst/>
          </a:prstGeom>
          <a:ln w="31750">
            <a:solidFill>
              <a:srgbClr val="C9002C"/>
            </a:solidFill>
            <a:tailEnd type="triangle"/>
          </a:ln>
        </p:spPr>
        <p:style>
          <a:lnRef idx="1">
            <a:schemeClr val="accent1"/>
          </a:lnRef>
          <a:fillRef idx="0">
            <a:schemeClr val="accent1"/>
          </a:fillRef>
          <a:effectRef idx="0">
            <a:schemeClr val="accent1"/>
          </a:effectRef>
          <a:fontRef idx="minor">
            <a:schemeClr val="tx1"/>
          </a:fontRef>
        </p:style>
      </p:cxnSp>
      <p:cxnSp>
        <p:nvCxnSpPr>
          <p:cNvPr id="63" name="カギ線コネクタ 62">
            <a:extLst>
              <a:ext uri="{FF2B5EF4-FFF2-40B4-BE49-F238E27FC236}">
                <a16:creationId xmlns:a16="http://schemas.microsoft.com/office/drawing/2014/main" id="{ADD49414-673C-1C6B-3936-DF625ACF55A0}"/>
              </a:ext>
            </a:extLst>
          </p:cNvPr>
          <p:cNvCxnSpPr>
            <a:stCxn id="122" idx="3"/>
            <a:endCxn id="50" idx="1"/>
          </p:cNvCxnSpPr>
          <p:nvPr/>
        </p:nvCxnSpPr>
        <p:spPr>
          <a:xfrm>
            <a:off x="9013254" y="4223580"/>
            <a:ext cx="531602" cy="741942"/>
          </a:xfrm>
          <a:prstGeom prst="bentConnector3">
            <a:avLst/>
          </a:prstGeom>
          <a:ln w="31750">
            <a:solidFill>
              <a:srgbClr val="C9002C"/>
            </a:solidFill>
            <a:tailEnd type="triangle"/>
          </a:ln>
        </p:spPr>
        <p:style>
          <a:lnRef idx="1">
            <a:schemeClr val="accent1"/>
          </a:lnRef>
          <a:fillRef idx="0">
            <a:schemeClr val="accent1"/>
          </a:fillRef>
          <a:effectRef idx="0">
            <a:schemeClr val="accent1"/>
          </a:effectRef>
          <a:fontRef idx="minor">
            <a:schemeClr val="tx1"/>
          </a:fontRef>
        </p:style>
      </p:cxnSp>
      <p:sp>
        <p:nvSpPr>
          <p:cNvPr id="8" name="テキスト プレースホルダー 9">
            <a:extLst>
              <a:ext uri="{FF2B5EF4-FFF2-40B4-BE49-F238E27FC236}">
                <a16:creationId xmlns:a16="http://schemas.microsoft.com/office/drawing/2014/main" id="{EACDAF7A-AB4B-D7D0-667F-73D2148757AD}"/>
              </a:ext>
            </a:extLst>
          </p:cNvPr>
          <p:cNvSpPr txBox="1">
            <a:spLocks/>
          </p:cNvSpPr>
          <p:nvPr/>
        </p:nvSpPr>
        <p:spPr>
          <a:xfrm>
            <a:off x="334962" y="130175"/>
            <a:ext cx="10081517"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lang="en" altLang="ja-JP"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Yahoo! JAPAN </a:t>
            </a:r>
            <a:r>
              <a:rPr lang="ja-JP" altLang="en-US">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トップページインタラクション企画</a:t>
            </a:r>
            <a:r>
              <a:rPr lang="en-US" altLang="ja-JP"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PC</a:t>
            </a:r>
            <a:r>
              <a:rPr lang="ja-JP" altLang="en-US" sz="2000">
                <a:solidFill>
                  <a:srgbClr val="C9002C"/>
                </a:solidFill>
                <a:latin typeface="Meiryo"/>
                <a:ea typeface="Meiryo"/>
              </a:rPr>
              <a:t>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object 53">
            <a:extLst>
              <a:ext uri="{FF2B5EF4-FFF2-40B4-BE49-F238E27FC236}">
                <a16:creationId xmlns:a16="http://schemas.microsoft.com/office/drawing/2014/main" id="{FC4EB8E2-DB00-35F8-EF63-35A32B7D453A}"/>
              </a:ext>
            </a:extLst>
          </p:cNvPr>
          <p:cNvSpPr txBox="1"/>
          <p:nvPr/>
        </p:nvSpPr>
        <p:spPr>
          <a:xfrm>
            <a:off x="4727721" y="5641068"/>
            <a:ext cx="1858059" cy="291606"/>
          </a:xfrm>
          <a:prstGeom prst="roundRect">
            <a:avLst>
              <a:gd name="adj" fmla="val 50000"/>
            </a:avLst>
          </a:prstGeom>
          <a:solidFill>
            <a:schemeClr val="bg1"/>
          </a:solidFill>
          <a:ln w="15875">
            <a:solidFill>
              <a:schemeClr val="bg2">
                <a:lumMod val="90000"/>
              </a:schemeClr>
            </a:solidFill>
          </a:ln>
        </p:spPr>
        <p:txBody>
          <a:bodyPr vert="horz" wrap="none" lIns="144000" tIns="0" rIns="144000" bIns="288000" rtlCol="0">
            <a:noAutofit/>
          </a:bodyPr>
          <a:lstStyle/>
          <a:p>
            <a:pPr marL="250310" marR="6277" indent="-235401" algn="ctr">
              <a:lnSpc>
                <a:spcPct val="145800"/>
              </a:lnSpc>
              <a:spcBef>
                <a:spcPts val="124"/>
              </a:spcBef>
            </a:pP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Meiryo" charset="-128"/>
              </a:rPr>
              <a:t>インタラクション例</a:t>
            </a:r>
            <a:endPar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Meiryo" charset="-128"/>
            </a:endParaRPr>
          </a:p>
        </p:txBody>
      </p:sp>
      <p:sp>
        <p:nvSpPr>
          <p:cNvPr id="11" name="object 53">
            <a:extLst>
              <a:ext uri="{FF2B5EF4-FFF2-40B4-BE49-F238E27FC236}">
                <a16:creationId xmlns:a16="http://schemas.microsoft.com/office/drawing/2014/main" id="{E7D90D05-F219-BDD4-6EF9-DFA69D122C35}"/>
              </a:ext>
            </a:extLst>
          </p:cNvPr>
          <p:cNvSpPr txBox="1"/>
          <p:nvPr/>
        </p:nvSpPr>
        <p:spPr>
          <a:xfrm>
            <a:off x="4733139" y="6022463"/>
            <a:ext cx="2773619" cy="194669"/>
          </a:xfrm>
          <a:prstGeom prst="roundRect">
            <a:avLst>
              <a:gd name="adj" fmla="val 0"/>
            </a:avLst>
          </a:prstGeom>
          <a:noFill/>
          <a:ln>
            <a:noFill/>
          </a:ln>
        </p:spPr>
        <p:txBody>
          <a:bodyPr vert="horz" wrap="square" lIns="0" tIns="0" rIns="0" bIns="0" rtlCol="0">
            <a:spAutoFit/>
          </a:bodyPr>
          <a:lstStyle/>
          <a:p>
            <a:pPr marL="250310" marR="6277" indent="-235401">
              <a:lnSpc>
                <a:spcPct val="120000"/>
              </a:lnSpc>
              <a:spcBef>
                <a:spcPts val="124"/>
              </a:spcBef>
            </a:pPr>
            <a:r>
              <a:rPr lang="ja-JP" altLang="en-US" sz="1100">
                <a:solidFill>
                  <a:schemeClr val="tx1">
                    <a:lumMod val="75000"/>
                    <a:lumOff val="25000"/>
                  </a:schemeClr>
                </a:solidFill>
                <a:cs typeface="Meiryo" charset="-128"/>
              </a:rPr>
              <a:t>クルマを</a:t>
            </a:r>
            <a:r>
              <a:rPr lang="en-US" altLang="ja-JP" sz="1100" dirty="0">
                <a:solidFill>
                  <a:schemeClr val="tx1">
                    <a:lumMod val="75000"/>
                    <a:lumOff val="25000"/>
                  </a:schemeClr>
                </a:solidFill>
                <a:cs typeface="Meiryo" charset="-128"/>
              </a:rPr>
              <a:t>360°</a:t>
            </a:r>
            <a:r>
              <a:rPr lang="ja-JP" altLang="en-US" sz="1100">
                <a:solidFill>
                  <a:schemeClr val="tx1">
                    <a:lumMod val="75000"/>
                    <a:lumOff val="25000"/>
                  </a:schemeClr>
                </a:solidFill>
                <a:cs typeface="Meiryo" charset="-128"/>
              </a:rPr>
              <a:t>から回して見ることができる</a:t>
            </a:r>
            <a:endParaRPr lang="en-US" altLang="ja-JP" sz="1100" dirty="0">
              <a:solidFill>
                <a:schemeClr val="tx1">
                  <a:lumMod val="75000"/>
                  <a:lumOff val="25000"/>
                </a:schemeClr>
              </a:solidFill>
              <a:cs typeface="Meiryo" charset="-128"/>
            </a:endParaRPr>
          </a:p>
        </p:txBody>
      </p:sp>
      <p:pic>
        <p:nvPicPr>
          <p:cNvPr id="12" name="図 11">
            <a:extLst>
              <a:ext uri="{FF2B5EF4-FFF2-40B4-BE49-F238E27FC236}">
                <a16:creationId xmlns:a16="http://schemas.microsoft.com/office/drawing/2014/main" id="{15F9889A-16EC-A3DE-6118-F64B0A3F6D4D}"/>
              </a:ext>
            </a:extLst>
          </p:cNvPr>
          <p:cNvPicPr>
            <a:picLocks noChangeAspect="1"/>
          </p:cNvPicPr>
          <p:nvPr/>
        </p:nvPicPr>
        <p:blipFill>
          <a:blip r:embed="rId6">
            <a:alphaModFix amt="75000"/>
          </a:blip>
          <a:stretch>
            <a:fillRect/>
          </a:stretch>
        </p:blipFill>
        <p:spPr>
          <a:xfrm>
            <a:off x="6671566" y="5629362"/>
            <a:ext cx="562397" cy="315283"/>
          </a:xfrm>
          <a:prstGeom prst="rect">
            <a:avLst/>
          </a:prstGeom>
        </p:spPr>
      </p:pic>
    </p:spTree>
    <p:extLst>
      <p:ext uri="{BB962C8B-B14F-4D97-AF65-F5344CB8AC3E}">
        <p14:creationId xmlns:p14="http://schemas.microsoft.com/office/powerpoint/2010/main" val="38058458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片側の 2 つの角を丸めた四角形 18">
            <a:extLst>
              <a:ext uri="{FF2B5EF4-FFF2-40B4-BE49-F238E27FC236}">
                <a16:creationId xmlns:a16="http://schemas.microsoft.com/office/drawing/2014/main" id="{7730F879-5020-140C-D2B9-124A62E3868B}"/>
              </a:ext>
            </a:extLst>
          </p:cNvPr>
          <p:cNvSpPr/>
          <p:nvPr/>
        </p:nvSpPr>
        <p:spPr>
          <a:xfrm>
            <a:off x="8376522" y="1680734"/>
            <a:ext cx="3384000" cy="4712474"/>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片側の 2 つの角を丸めた四角形 20">
            <a:extLst>
              <a:ext uri="{FF2B5EF4-FFF2-40B4-BE49-F238E27FC236}">
                <a16:creationId xmlns:a16="http://schemas.microsoft.com/office/drawing/2014/main" id="{777D4185-6658-EDCA-0BF7-35F345A28B2F}"/>
              </a:ext>
            </a:extLst>
          </p:cNvPr>
          <p:cNvSpPr/>
          <p:nvPr/>
        </p:nvSpPr>
        <p:spPr>
          <a:xfrm>
            <a:off x="8379456" y="1680734"/>
            <a:ext cx="3384000" cy="576000"/>
          </a:xfrm>
          <a:prstGeom prst="round2SameRect">
            <a:avLst>
              <a:gd name="adj1" fmla="val 20664"/>
              <a:gd name="adj2" fmla="val 0"/>
            </a:avLst>
          </a:prstGeom>
          <a:solidFill>
            <a:srgbClr val="C9002C"/>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ja-JP" altLang="en-US" sz="1400" b="1" spc="300">
                <a:solidFill>
                  <a:srgbClr val="FFFFFF"/>
                </a:solidFill>
                <a:latin typeface="Meiryo" panose="020B0604030504040204" pitchFamily="34" charset="-128"/>
                <a:ea typeface="Meiryo" panose="020B0604030504040204" pitchFamily="34" charset="-128"/>
              </a:rPr>
              <a:t>ランディングページ</a:t>
            </a:r>
          </a:p>
        </p:txBody>
      </p:sp>
      <p:sp>
        <p:nvSpPr>
          <p:cNvPr id="6" name="片側の 2 つの角を丸めた四角形 5">
            <a:extLst>
              <a:ext uri="{FF2B5EF4-FFF2-40B4-BE49-F238E27FC236}">
                <a16:creationId xmlns:a16="http://schemas.microsoft.com/office/drawing/2014/main" id="{C227114B-8FCE-129A-9C83-F9FF16DE7052}"/>
              </a:ext>
            </a:extLst>
          </p:cNvPr>
          <p:cNvSpPr/>
          <p:nvPr/>
        </p:nvSpPr>
        <p:spPr>
          <a:xfrm>
            <a:off x="4427949" y="1680734"/>
            <a:ext cx="3384000" cy="4712474"/>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片側の 2 つの角を丸めた四角形 8">
            <a:extLst>
              <a:ext uri="{FF2B5EF4-FFF2-40B4-BE49-F238E27FC236}">
                <a16:creationId xmlns:a16="http://schemas.microsoft.com/office/drawing/2014/main" id="{0EF2020F-851C-0E5B-5B25-78A9126C572A}"/>
              </a:ext>
            </a:extLst>
          </p:cNvPr>
          <p:cNvSpPr/>
          <p:nvPr/>
        </p:nvSpPr>
        <p:spPr>
          <a:xfrm>
            <a:off x="4430883" y="1680734"/>
            <a:ext cx="3384000" cy="576000"/>
          </a:xfrm>
          <a:prstGeom prst="round2SameRect">
            <a:avLst>
              <a:gd name="adj1" fmla="val 20664"/>
              <a:gd name="adj2" fmla="val 0"/>
            </a:avLst>
          </a:prstGeom>
          <a:solidFill>
            <a:srgbClr val="DC5976"/>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ja-JP" altLang="en-US" sz="1400" b="1" spc="300">
                <a:solidFill>
                  <a:srgbClr val="FFFFFF"/>
                </a:solidFill>
                <a:latin typeface="Meiryo" panose="020B0604030504040204" pitchFamily="34" charset="-128"/>
                <a:ea typeface="Meiryo" panose="020B0604030504040204" pitchFamily="34" charset="-128"/>
              </a:rPr>
              <a:t>インタラクションページ</a:t>
            </a:r>
          </a:p>
        </p:txBody>
      </p:sp>
      <p:sp>
        <p:nvSpPr>
          <p:cNvPr id="52" name="片側の 2 つの角を丸めた四角形 51">
            <a:extLst>
              <a:ext uri="{FF2B5EF4-FFF2-40B4-BE49-F238E27FC236}">
                <a16:creationId xmlns:a16="http://schemas.microsoft.com/office/drawing/2014/main" id="{3C4F5447-5C7A-44D8-1208-EEB1F51687DA}"/>
              </a:ext>
            </a:extLst>
          </p:cNvPr>
          <p:cNvSpPr/>
          <p:nvPr/>
        </p:nvSpPr>
        <p:spPr>
          <a:xfrm>
            <a:off x="479376" y="1698704"/>
            <a:ext cx="3384000" cy="4712474"/>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6</a:t>
            </a:fld>
            <a:endParaRPr lang="ja-JP" altLang="en-US"/>
          </a:p>
        </p:txBody>
      </p:sp>
      <p:grpSp>
        <p:nvGrpSpPr>
          <p:cNvPr id="15" name="グループ化 14">
            <a:extLst>
              <a:ext uri="{FF2B5EF4-FFF2-40B4-BE49-F238E27FC236}">
                <a16:creationId xmlns:a16="http://schemas.microsoft.com/office/drawing/2014/main" id="{E83C8EAC-B636-F31D-372A-A2532264C573}"/>
              </a:ext>
            </a:extLst>
          </p:cNvPr>
          <p:cNvGrpSpPr/>
          <p:nvPr/>
        </p:nvGrpSpPr>
        <p:grpSpPr>
          <a:xfrm>
            <a:off x="1007249" y="2488624"/>
            <a:ext cx="2353996" cy="3922554"/>
            <a:chOff x="518489" y="932306"/>
            <a:chExt cx="2493657" cy="4155277"/>
          </a:xfrm>
        </p:grpSpPr>
        <p:pic>
          <p:nvPicPr>
            <p:cNvPr id="16" name="図 15">
              <a:extLst>
                <a:ext uri="{FF2B5EF4-FFF2-40B4-BE49-F238E27FC236}">
                  <a16:creationId xmlns:a16="http://schemas.microsoft.com/office/drawing/2014/main" id="{D05329FB-8B57-BDAF-31B3-E62EC73C290F}"/>
                </a:ext>
              </a:extLst>
            </p:cNvPr>
            <p:cNvPicPr>
              <a:picLocks noChangeAspect="1"/>
            </p:cNvPicPr>
            <p:nvPr/>
          </p:nvPicPr>
          <p:blipFill rotWithShape="1">
            <a:blip r:embed="rId3">
              <a:extLst>
                <a:ext uri="{28A0092B-C50C-407E-A947-70E740481C1C}">
                  <a14:useLocalDpi xmlns:a14="http://schemas.microsoft.com/office/drawing/2010/main" val="0"/>
                </a:ext>
              </a:extLst>
            </a:blip>
            <a:srcRect t="-1341" b="19090"/>
            <a:stretch/>
          </p:blipFill>
          <p:spPr>
            <a:xfrm>
              <a:off x="518489" y="932306"/>
              <a:ext cx="2493657" cy="4155277"/>
            </a:xfrm>
            <a:prstGeom prst="rect">
              <a:avLst/>
            </a:prstGeom>
          </p:spPr>
        </p:pic>
        <p:pic>
          <p:nvPicPr>
            <p:cNvPr id="17" name="図 16" descr="グラフィカル ユーザー インターフェイス, テキスト, アプリケーション&#10;&#10;自動的に生成された説明">
              <a:extLst>
                <a:ext uri="{FF2B5EF4-FFF2-40B4-BE49-F238E27FC236}">
                  <a16:creationId xmlns:a16="http://schemas.microsoft.com/office/drawing/2014/main" id="{F7A10AE4-946F-487E-2E59-12152B88452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 b="17847"/>
            <a:stretch/>
          </p:blipFill>
          <p:spPr>
            <a:xfrm>
              <a:off x="696331" y="1681663"/>
              <a:ext cx="2119301" cy="3386883"/>
            </a:xfrm>
            <a:prstGeom prst="rect">
              <a:avLst/>
            </a:prstGeom>
            <a:ln>
              <a:noFill/>
            </a:ln>
          </p:spPr>
        </p:pic>
        <p:sp>
          <p:nvSpPr>
            <p:cNvPr id="18" name="正方形/長方形 17">
              <a:extLst>
                <a:ext uri="{FF2B5EF4-FFF2-40B4-BE49-F238E27FC236}">
                  <a16:creationId xmlns:a16="http://schemas.microsoft.com/office/drawing/2014/main" id="{4EF6E7B2-6125-5252-4D60-CF9BCD1E7DC6}"/>
                </a:ext>
              </a:extLst>
            </p:cNvPr>
            <p:cNvSpPr/>
            <p:nvPr/>
          </p:nvSpPr>
          <p:spPr>
            <a:xfrm>
              <a:off x="636390" y="2194934"/>
              <a:ext cx="2258069" cy="1249715"/>
            </a:xfrm>
            <a:prstGeom prst="rect">
              <a:avLst/>
            </a:prstGeom>
            <a:solidFill>
              <a:srgbClr val="C9002C">
                <a:alpha val="10000"/>
              </a:srgbClr>
            </a:solidFill>
            <a:ln w="44450" cap="sq">
              <a:solidFill>
                <a:srgbClr val="C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0" name="図 19">
              <a:extLst>
                <a:ext uri="{FF2B5EF4-FFF2-40B4-BE49-F238E27FC236}">
                  <a16:creationId xmlns:a16="http://schemas.microsoft.com/office/drawing/2014/main" id="{C7D56B61-E3C6-5069-3162-ED9E1EF724EA}"/>
                </a:ext>
              </a:extLst>
            </p:cNvPr>
            <p:cNvPicPr>
              <a:picLocks noChangeAspect="1"/>
            </p:cNvPicPr>
            <p:nvPr/>
          </p:nvPicPr>
          <p:blipFill>
            <a:blip r:embed="rId5"/>
            <a:stretch>
              <a:fillRect/>
            </a:stretch>
          </p:blipFill>
          <p:spPr>
            <a:xfrm>
              <a:off x="2143433" y="3121949"/>
              <a:ext cx="584565" cy="734361"/>
            </a:xfrm>
            <a:prstGeom prst="rect">
              <a:avLst/>
            </a:prstGeom>
          </p:spPr>
        </p:pic>
      </p:grpSp>
      <p:grpSp>
        <p:nvGrpSpPr>
          <p:cNvPr id="86" name="グループ化 85">
            <a:extLst>
              <a:ext uri="{FF2B5EF4-FFF2-40B4-BE49-F238E27FC236}">
                <a16:creationId xmlns:a16="http://schemas.microsoft.com/office/drawing/2014/main" id="{144D9EDD-3A31-265C-6B50-6621E0CAB386}"/>
              </a:ext>
            </a:extLst>
          </p:cNvPr>
          <p:cNvGrpSpPr/>
          <p:nvPr/>
        </p:nvGrpSpPr>
        <p:grpSpPr>
          <a:xfrm>
            <a:off x="7851522" y="2342070"/>
            <a:ext cx="476726" cy="3537406"/>
            <a:chOff x="7779567" y="2779817"/>
            <a:chExt cx="476726" cy="3537406"/>
          </a:xfrm>
        </p:grpSpPr>
        <p:sp>
          <p:nvSpPr>
            <p:cNvPr id="83" name="角丸四角形 82">
              <a:extLst>
                <a:ext uri="{FF2B5EF4-FFF2-40B4-BE49-F238E27FC236}">
                  <a16:creationId xmlns:a16="http://schemas.microsoft.com/office/drawing/2014/main" id="{5E727466-E2AF-EFCC-4B54-9150068107FE}"/>
                </a:ext>
              </a:extLst>
            </p:cNvPr>
            <p:cNvSpPr/>
            <p:nvPr/>
          </p:nvSpPr>
          <p:spPr>
            <a:xfrm>
              <a:off x="7779567" y="2779817"/>
              <a:ext cx="476726" cy="3537406"/>
            </a:xfrm>
            <a:prstGeom prst="round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spAutoFit/>
            </a:bodyPr>
            <a:lstStyle/>
            <a:p>
              <a:r>
                <a:rPr lang="ja-JP" altLang="en-US" sz="1600" spc="300">
                  <a:solidFill>
                    <a:srgbClr val="C9002C"/>
                  </a:solidFill>
                </a:rPr>
                <a:t>タップ　時間経過で　　へ遷移</a:t>
              </a:r>
            </a:p>
          </p:txBody>
        </p:sp>
        <p:sp>
          <p:nvSpPr>
            <p:cNvPr id="84" name="正方形/長方形 83">
              <a:extLst>
                <a:ext uri="{FF2B5EF4-FFF2-40B4-BE49-F238E27FC236}">
                  <a16:creationId xmlns:a16="http://schemas.microsoft.com/office/drawing/2014/main" id="{65D52505-F133-53D0-CDB2-2FD6C7F85418}"/>
                </a:ext>
              </a:extLst>
            </p:cNvPr>
            <p:cNvSpPr/>
            <p:nvPr/>
          </p:nvSpPr>
          <p:spPr>
            <a:xfrm>
              <a:off x="7939007" y="3593324"/>
              <a:ext cx="155492" cy="18466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r>
                <a:rPr kumimoji="1" lang="en-US" altLang="ja-JP" sz="1200" dirty="0">
                  <a:solidFill>
                    <a:srgbClr val="C9002C"/>
                  </a:solidFill>
                </a:rPr>
                <a:t>or</a:t>
              </a:r>
              <a:endParaRPr kumimoji="1" lang="ja-JP" altLang="en-US" sz="1200" dirty="0">
                <a:solidFill>
                  <a:srgbClr val="C9002C"/>
                </a:solidFill>
              </a:endParaRPr>
            </a:p>
          </p:txBody>
        </p:sp>
        <p:sp>
          <p:nvSpPr>
            <p:cNvPr id="85" name="正方形/長方形 84">
              <a:extLst>
                <a:ext uri="{FF2B5EF4-FFF2-40B4-BE49-F238E27FC236}">
                  <a16:creationId xmlns:a16="http://schemas.microsoft.com/office/drawing/2014/main" id="{4060BDA7-3A13-6C8B-DC4B-EC7538F10B9D}"/>
                </a:ext>
              </a:extLst>
            </p:cNvPr>
            <p:cNvSpPr/>
            <p:nvPr/>
          </p:nvSpPr>
          <p:spPr>
            <a:xfrm>
              <a:off x="7954869" y="5026766"/>
              <a:ext cx="160300" cy="49244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r>
                <a:rPr kumimoji="1" lang="en-US" altLang="ja-JP" sz="1600" spc="300" dirty="0">
                  <a:solidFill>
                    <a:srgbClr val="C9002C"/>
                  </a:solidFill>
                </a:rPr>
                <a:t>L</a:t>
              </a:r>
            </a:p>
            <a:p>
              <a:pPr algn="ctr"/>
              <a:r>
                <a:rPr kumimoji="1" lang="en-US" altLang="ja-JP" sz="1600" spc="300" dirty="0">
                  <a:solidFill>
                    <a:srgbClr val="C9002C"/>
                  </a:solidFill>
                </a:rPr>
                <a:t>P</a:t>
              </a:r>
              <a:endParaRPr kumimoji="1" lang="ja-JP" altLang="en-US" sz="1600" spc="300" dirty="0">
                <a:solidFill>
                  <a:srgbClr val="C9002C"/>
                </a:solidFill>
              </a:endParaRPr>
            </a:p>
          </p:txBody>
        </p:sp>
      </p:grpSp>
      <p:grpSp>
        <p:nvGrpSpPr>
          <p:cNvPr id="4" name="グループ化 3">
            <a:extLst>
              <a:ext uri="{FF2B5EF4-FFF2-40B4-BE49-F238E27FC236}">
                <a16:creationId xmlns:a16="http://schemas.microsoft.com/office/drawing/2014/main" id="{22E0893F-7CA5-94C9-DDAE-074A154DFA22}"/>
              </a:ext>
            </a:extLst>
          </p:cNvPr>
          <p:cNvGrpSpPr/>
          <p:nvPr/>
        </p:nvGrpSpPr>
        <p:grpSpPr>
          <a:xfrm>
            <a:off x="4931174" y="2506758"/>
            <a:ext cx="2353996" cy="3904420"/>
            <a:chOff x="2893059" y="1793118"/>
            <a:chExt cx="1977770" cy="3280397"/>
          </a:xfrm>
        </p:grpSpPr>
        <p:pic>
          <p:nvPicPr>
            <p:cNvPr id="8" name="図 7">
              <a:extLst>
                <a:ext uri="{FF2B5EF4-FFF2-40B4-BE49-F238E27FC236}">
                  <a16:creationId xmlns:a16="http://schemas.microsoft.com/office/drawing/2014/main" id="{636B0DF9-5CD8-09A1-BEF8-94A42BFD4405}"/>
                </a:ext>
              </a:extLst>
            </p:cNvPr>
            <p:cNvPicPr>
              <a:picLocks/>
            </p:cNvPicPr>
            <p:nvPr/>
          </p:nvPicPr>
          <p:blipFill rotWithShape="1">
            <a:blip r:embed="rId3">
              <a:extLst>
                <a:ext uri="{28A0092B-C50C-407E-A947-70E740481C1C}">
                  <a14:useLocalDpi xmlns:a14="http://schemas.microsoft.com/office/drawing/2010/main" val="0"/>
                </a:ext>
              </a:extLst>
            </a:blip>
            <a:srcRect t="-1194" b="19701"/>
            <a:stretch/>
          </p:blipFill>
          <p:spPr>
            <a:xfrm>
              <a:off x="2893059" y="1793118"/>
              <a:ext cx="1977770" cy="3265299"/>
            </a:xfrm>
            <a:prstGeom prst="rect">
              <a:avLst/>
            </a:prstGeom>
          </p:spPr>
        </p:pic>
        <p:pic>
          <p:nvPicPr>
            <p:cNvPr id="12" name="図 11">
              <a:extLst>
                <a:ext uri="{FF2B5EF4-FFF2-40B4-BE49-F238E27FC236}">
                  <a16:creationId xmlns:a16="http://schemas.microsoft.com/office/drawing/2014/main" id="{4E572E89-2895-0912-F337-E7655150EE7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572" b="4729"/>
            <a:stretch/>
          </p:blipFill>
          <p:spPr>
            <a:xfrm>
              <a:off x="3006000" y="2315949"/>
              <a:ext cx="1730551" cy="2757566"/>
            </a:xfrm>
            <a:prstGeom prst="rect">
              <a:avLst/>
            </a:prstGeom>
          </p:spPr>
        </p:pic>
      </p:grpSp>
      <p:sp>
        <p:nvSpPr>
          <p:cNvPr id="74" name="正方形/長方形 73">
            <a:extLst>
              <a:ext uri="{FF2B5EF4-FFF2-40B4-BE49-F238E27FC236}">
                <a16:creationId xmlns:a16="http://schemas.microsoft.com/office/drawing/2014/main" id="{48FB7CF7-8FCC-2BE2-0136-7421DE6F048F}"/>
              </a:ext>
            </a:extLst>
          </p:cNvPr>
          <p:cNvSpPr/>
          <p:nvPr/>
        </p:nvSpPr>
        <p:spPr>
          <a:xfrm>
            <a:off x="4938620" y="3042937"/>
            <a:ext cx="2304000" cy="3350271"/>
          </a:xfrm>
          <a:prstGeom prst="rect">
            <a:avLst/>
          </a:prstGeom>
          <a:noFill/>
          <a:ln w="44450" cap="sq">
            <a:solidFill>
              <a:srgbClr val="C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67" name="グループ化 66">
            <a:extLst>
              <a:ext uri="{FF2B5EF4-FFF2-40B4-BE49-F238E27FC236}">
                <a16:creationId xmlns:a16="http://schemas.microsoft.com/office/drawing/2014/main" id="{52BA940A-4E6E-FB58-692F-34A641396EE7}"/>
              </a:ext>
            </a:extLst>
          </p:cNvPr>
          <p:cNvGrpSpPr>
            <a:grpSpLocks noChangeAspect="1"/>
          </p:cNvGrpSpPr>
          <p:nvPr/>
        </p:nvGrpSpPr>
        <p:grpSpPr>
          <a:xfrm>
            <a:off x="3938398" y="1882049"/>
            <a:ext cx="324000" cy="178785"/>
            <a:chOff x="5270129" y="3256673"/>
            <a:chExt cx="396700" cy="218901"/>
          </a:xfrm>
        </p:grpSpPr>
        <p:sp>
          <p:nvSpPr>
            <p:cNvPr id="68" name="直角三角形 67">
              <a:extLst>
                <a:ext uri="{FF2B5EF4-FFF2-40B4-BE49-F238E27FC236}">
                  <a16:creationId xmlns:a16="http://schemas.microsoft.com/office/drawing/2014/main" id="{5F48A4B5-B8C0-C74B-F499-ED9333CBD98D}"/>
                </a:ext>
              </a:extLst>
            </p:cNvPr>
            <p:cNvSpPr/>
            <p:nvPr/>
          </p:nvSpPr>
          <p:spPr>
            <a:xfrm rot="13500000">
              <a:off x="5447928" y="3256673"/>
              <a:ext cx="218901" cy="218901"/>
            </a:xfrm>
            <a:prstGeom prst="rtTriangle">
              <a:avLst/>
            </a:prstGeom>
            <a:solidFill>
              <a:srgbClr val="C9002C">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9" name="直角三角形 68">
              <a:extLst>
                <a:ext uri="{FF2B5EF4-FFF2-40B4-BE49-F238E27FC236}">
                  <a16:creationId xmlns:a16="http://schemas.microsoft.com/office/drawing/2014/main" id="{5B1D9257-6E3B-2506-54B3-26F808A646F1}"/>
                </a:ext>
              </a:extLst>
            </p:cNvPr>
            <p:cNvSpPr/>
            <p:nvPr/>
          </p:nvSpPr>
          <p:spPr>
            <a:xfrm rot="13500000">
              <a:off x="5270129" y="3256673"/>
              <a:ext cx="218901" cy="218901"/>
            </a:xfrm>
            <a:prstGeom prst="rtTriangle">
              <a:avLst/>
            </a:prstGeom>
            <a:solidFill>
              <a:srgbClr val="C9002C">
                <a:alpha val="43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26" name="正方形/長方形 25">
            <a:extLst>
              <a:ext uri="{FF2B5EF4-FFF2-40B4-BE49-F238E27FC236}">
                <a16:creationId xmlns:a16="http://schemas.microsoft.com/office/drawing/2014/main" id="{C38F85EE-B23E-A624-2598-46F06E1338C3}"/>
              </a:ext>
            </a:extLst>
          </p:cNvPr>
          <p:cNvSpPr/>
          <p:nvPr/>
        </p:nvSpPr>
        <p:spPr>
          <a:xfrm>
            <a:off x="4425015" y="2256734"/>
            <a:ext cx="3378233" cy="786203"/>
          </a:xfrm>
          <a:prstGeom prst="rect">
            <a:avLst/>
          </a:prstGeom>
          <a:solidFill>
            <a:schemeClr val="bg1">
              <a:alpha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70" name="グループ化 69">
            <a:extLst>
              <a:ext uri="{FF2B5EF4-FFF2-40B4-BE49-F238E27FC236}">
                <a16:creationId xmlns:a16="http://schemas.microsoft.com/office/drawing/2014/main" id="{F030EA3F-9694-99D9-DE4E-5FB3E0BC3EB9}"/>
              </a:ext>
            </a:extLst>
          </p:cNvPr>
          <p:cNvGrpSpPr>
            <a:grpSpLocks noChangeAspect="1"/>
          </p:cNvGrpSpPr>
          <p:nvPr/>
        </p:nvGrpSpPr>
        <p:grpSpPr>
          <a:xfrm>
            <a:off x="7896874" y="1882049"/>
            <a:ext cx="324000" cy="178785"/>
            <a:chOff x="5270129" y="3256673"/>
            <a:chExt cx="396700" cy="218901"/>
          </a:xfrm>
        </p:grpSpPr>
        <p:sp>
          <p:nvSpPr>
            <p:cNvPr id="71" name="直角三角形 70">
              <a:extLst>
                <a:ext uri="{FF2B5EF4-FFF2-40B4-BE49-F238E27FC236}">
                  <a16:creationId xmlns:a16="http://schemas.microsoft.com/office/drawing/2014/main" id="{EA370812-977E-6373-BFB7-B3F4C738EE65}"/>
                </a:ext>
              </a:extLst>
            </p:cNvPr>
            <p:cNvSpPr/>
            <p:nvPr/>
          </p:nvSpPr>
          <p:spPr>
            <a:xfrm rot="13500000">
              <a:off x="5447928" y="3256673"/>
              <a:ext cx="218901" cy="218901"/>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2" name="直角三角形 71">
              <a:extLst>
                <a:ext uri="{FF2B5EF4-FFF2-40B4-BE49-F238E27FC236}">
                  <a16:creationId xmlns:a16="http://schemas.microsoft.com/office/drawing/2014/main" id="{01F4F1C5-5118-1B60-2018-79ED48F6B5EB}"/>
                </a:ext>
              </a:extLst>
            </p:cNvPr>
            <p:cNvSpPr/>
            <p:nvPr/>
          </p:nvSpPr>
          <p:spPr>
            <a:xfrm rot="13500000">
              <a:off x="5270129" y="3256673"/>
              <a:ext cx="218901" cy="218901"/>
            </a:xfrm>
            <a:prstGeom prst="rtTriangle">
              <a:avLst/>
            </a:prstGeom>
            <a:solidFill>
              <a:srgbClr val="C9002C">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89" name="object 51">
            <a:extLst>
              <a:ext uri="{FF2B5EF4-FFF2-40B4-BE49-F238E27FC236}">
                <a16:creationId xmlns:a16="http://schemas.microsoft.com/office/drawing/2014/main" id="{98C27CB1-8802-F609-4C0C-561A6955AEE7}"/>
              </a:ext>
            </a:extLst>
          </p:cNvPr>
          <p:cNvSpPr>
            <a:spLocks/>
          </p:cNvSpPr>
          <p:nvPr/>
        </p:nvSpPr>
        <p:spPr>
          <a:xfrm>
            <a:off x="5451048" y="3589457"/>
            <a:ext cx="1290875" cy="2242044"/>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C9002C">
              <a:alpha val="10000"/>
            </a:srgbClr>
          </a:solidFill>
          <a:ln w="28575">
            <a:solidFill>
              <a:srgbClr val="C00000"/>
            </a:solidFill>
          </a:ln>
        </p:spPr>
        <p:txBody>
          <a:bodyPr wrap="square" lIns="0" tIns="0" rIns="0" bIns="0" rtlCol="0" anchor="ctr"/>
          <a:lstStyle/>
          <a:p>
            <a:pPr marL="250310" marR="6277" indent="-235401" algn="ctr">
              <a:lnSpc>
                <a:spcPct val="145800"/>
              </a:lnSpc>
              <a:spcBef>
                <a:spcPts val="124"/>
              </a:spcBef>
            </a:pPr>
            <a:endParaRPr lang="ja-JP" altLang="en-US" sz="1200" dirty="0">
              <a:solidFill>
                <a:prstClr val="black"/>
              </a:solidFill>
              <a:cs typeface="Meiryo" charset="-128"/>
            </a:endParaRPr>
          </a:p>
        </p:txBody>
      </p:sp>
      <p:sp>
        <p:nvSpPr>
          <p:cNvPr id="82" name="角丸四角形 81">
            <a:extLst>
              <a:ext uri="{FF2B5EF4-FFF2-40B4-BE49-F238E27FC236}">
                <a16:creationId xmlns:a16="http://schemas.microsoft.com/office/drawing/2014/main" id="{490FD70E-F6BB-B79F-44FE-78935C14CD4D}"/>
              </a:ext>
            </a:extLst>
          </p:cNvPr>
          <p:cNvSpPr/>
          <p:nvPr/>
        </p:nvSpPr>
        <p:spPr>
          <a:xfrm>
            <a:off x="3976510" y="2342070"/>
            <a:ext cx="391298" cy="2776003"/>
          </a:xfrm>
          <a:prstGeom prst="round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r>
              <a:rPr kumimoji="1" lang="ja-JP" altLang="en-US" sz="1600" spc="300">
                <a:solidFill>
                  <a:srgbClr val="C9002C"/>
                </a:solidFill>
              </a:rPr>
              <a:t>ページが開く</a:t>
            </a:r>
            <a:endParaRPr kumimoji="1" lang="en-US" altLang="ja-JP" sz="1600" spc="300" dirty="0">
              <a:solidFill>
                <a:srgbClr val="C9002C"/>
              </a:solidFill>
            </a:endParaRPr>
          </a:p>
        </p:txBody>
      </p:sp>
      <p:sp>
        <p:nvSpPr>
          <p:cNvPr id="91" name="フリーフォーム 90">
            <a:extLst>
              <a:ext uri="{FF2B5EF4-FFF2-40B4-BE49-F238E27FC236}">
                <a16:creationId xmlns:a16="http://schemas.microsoft.com/office/drawing/2014/main" id="{8B1DC691-FD6B-E642-8248-FA7916E661D7}"/>
              </a:ext>
            </a:extLst>
          </p:cNvPr>
          <p:cNvSpPr/>
          <p:nvPr/>
        </p:nvSpPr>
        <p:spPr>
          <a:xfrm>
            <a:off x="4365753" y="5434918"/>
            <a:ext cx="1341772" cy="606701"/>
          </a:xfrm>
          <a:custGeom>
            <a:avLst/>
            <a:gdLst>
              <a:gd name="connsiteX0" fmla="*/ 55808 w 1125109"/>
              <a:gd name="connsiteY0" fmla="*/ 0 h 508734"/>
              <a:gd name="connsiteX1" fmla="*/ 963878 w 1125109"/>
              <a:gd name="connsiteY1" fmla="*/ 0 h 508734"/>
              <a:gd name="connsiteX2" fmla="*/ 1019686 w 1125109"/>
              <a:gd name="connsiteY2" fmla="*/ 55808 h 508734"/>
              <a:gd name="connsiteX3" fmla="*/ 1019686 w 1125109"/>
              <a:gd name="connsiteY3" fmla="*/ 127453 h 508734"/>
              <a:gd name="connsiteX4" fmla="*/ 1125109 w 1125109"/>
              <a:gd name="connsiteY4" fmla="*/ 127453 h 508734"/>
              <a:gd name="connsiteX5" fmla="*/ 1019686 w 1125109"/>
              <a:gd name="connsiteY5" fmla="*/ 221190 h 508734"/>
              <a:gd name="connsiteX6" fmla="*/ 1019686 w 1125109"/>
              <a:gd name="connsiteY6" fmla="*/ 452926 h 508734"/>
              <a:gd name="connsiteX7" fmla="*/ 963878 w 1125109"/>
              <a:gd name="connsiteY7" fmla="*/ 508734 h 508734"/>
              <a:gd name="connsiteX8" fmla="*/ 55808 w 1125109"/>
              <a:gd name="connsiteY8" fmla="*/ 508734 h 508734"/>
              <a:gd name="connsiteX9" fmla="*/ 0 w 1125109"/>
              <a:gd name="connsiteY9" fmla="*/ 452926 h 508734"/>
              <a:gd name="connsiteX10" fmla="*/ 0 w 1125109"/>
              <a:gd name="connsiteY10" fmla="*/ 55808 h 508734"/>
              <a:gd name="connsiteX11" fmla="*/ 55808 w 1125109"/>
              <a:gd name="connsiteY11" fmla="*/ 0 h 5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5109" h="508734">
                <a:moveTo>
                  <a:pt x="55808" y="0"/>
                </a:moveTo>
                <a:lnTo>
                  <a:pt x="963878" y="0"/>
                </a:lnTo>
                <a:cubicBezTo>
                  <a:pt x="994700" y="0"/>
                  <a:pt x="1019686" y="24986"/>
                  <a:pt x="1019686" y="55808"/>
                </a:cubicBezTo>
                <a:lnTo>
                  <a:pt x="1019686" y="127453"/>
                </a:lnTo>
                <a:lnTo>
                  <a:pt x="1125109" y="127453"/>
                </a:lnTo>
                <a:lnTo>
                  <a:pt x="1019686" y="221190"/>
                </a:lnTo>
                <a:lnTo>
                  <a:pt x="1019686" y="452926"/>
                </a:lnTo>
                <a:cubicBezTo>
                  <a:pt x="1019686" y="483748"/>
                  <a:pt x="994700" y="508734"/>
                  <a:pt x="963878" y="508734"/>
                </a:cubicBezTo>
                <a:lnTo>
                  <a:pt x="55808" y="508734"/>
                </a:lnTo>
                <a:cubicBezTo>
                  <a:pt x="24986" y="508734"/>
                  <a:pt x="0" y="483748"/>
                  <a:pt x="0" y="452926"/>
                </a:cubicBezTo>
                <a:lnTo>
                  <a:pt x="0" y="55808"/>
                </a:lnTo>
                <a:cubicBezTo>
                  <a:pt x="0" y="24986"/>
                  <a:pt x="24986" y="0"/>
                  <a:pt x="55808" y="0"/>
                </a:cubicBezTo>
                <a:close/>
              </a:path>
            </a:pathLst>
          </a:custGeom>
          <a:solidFill>
            <a:srgbClr val="C9002C">
              <a:alpha val="72485"/>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216000" bIns="45720" numCol="1" spcCol="0" rtlCol="0" fromWordArt="0" anchor="ctr" anchorCtr="0" forceAA="0" compatLnSpc="1">
            <a:prstTxWarp prst="textNoShape">
              <a:avLst/>
            </a:prstTxWarp>
            <a:noAutofit/>
          </a:bodyPr>
          <a:lstStyle/>
          <a:p>
            <a:pPr algn="ctr"/>
            <a:r>
              <a:rPr kumimoji="1" lang="ja-JP" altLang="en-US" sz="1200" b="1">
                <a:solidFill>
                  <a:schemeClr val="bg1"/>
                </a:solidFill>
              </a:rPr>
              <a:t>ユーザーが</a:t>
            </a:r>
            <a:endParaRPr kumimoji="1" lang="en-US" altLang="ja-JP" sz="1200" b="1" dirty="0">
              <a:solidFill>
                <a:schemeClr val="bg1"/>
              </a:solidFill>
            </a:endParaRPr>
          </a:p>
          <a:p>
            <a:pPr algn="ctr"/>
            <a:r>
              <a:rPr lang="ja-JP" altLang="en-US" sz="1200" b="1">
                <a:solidFill>
                  <a:schemeClr val="bg1"/>
                </a:solidFill>
              </a:rPr>
              <a:t>自由に操作</a:t>
            </a:r>
            <a:endParaRPr kumimoji="1" lang="ja-JP" altLang="en-US" sz="1200" b="1" dirty="0">
              <a:solidFill>
                <a:schemeClr val="bg1"/>
              </a:solidFill>
            </a:endParaRPr>
          </a:p>
        </p:txBody>
      </p:sp>
      <p:sp>
        <p:nvSpPr>
          <p:cNvPr id="92" name="フリーフォーム 91">
            <a:extLst>
              <a:ext uri="{FF2B5EF4-FFF2-40B4-BE49-F238E27FC236}">
                <a16:creationId xmlns:a16="http://schemas.microsoft.com/office/drawing/2014/main" id="{91CAC4FE-8974-EE44-456E-BCFCEE446E6F}"/>
              </a:ext>
            </a:extLst>
          </p:cNvPr>
          <p:cNvSpPr/>
          <p:nvPr/>
        </p:nvSpPr>
        <p:spPr>
          <a:xfrm>
            <a:off x="1293223" y="4960946"/>
            <a:ext cx="1341772" cy="606701"/>
          </a:xfrm>
          <a:custGeom>
            <a:avLst/>
            <a:gdLst>
              <a:gd name="connsiteX0" fmla="*/ 55808 w 1125109"/>
              <a:gd name="connsiteY0" fmla="*/ 0 h 508734"/>
              <a:gd name="connsiteX1" fmla="*/ 963878 w 1125109"/>
              <a:gd name="connsiteY1" fmla="*/ 0 h 508734"/>
              <a:gd name="connsiteX2" fmla="*/ 1019686 w 1125109"/>
              <a:gd name="connsiteY2" fmla="*/ 55808 h 508734"/>
              <a:gd name="connsiteX3" fmla="*/ 1019686 w 1125109"/>
              <a:gd name="connsiteY3" fmla="*/ 127453 h 508734"/>
              <a:gd name="connsiteX4" fmla="*/ 1125109 w 1125109"/>
              <a:gd name="connsiteY4" fmla="*/ 127453 h 508734"/>
              <a:gd name="connsiteX5" fmla="*/ 1019686 w 1125109"/>
              <a:gd name="connsiteY5" fmla="*/ 221190 h 508734"/>
              <a:gd name="connsiteX6" fmla="*/ 1019686 w 1125109"/>
              <a:gd name="connsiteY6" fmla="*/ 452926 h 508734"/>
              <a:gd name="connsiteX7" fmla="*/ 963878 w 1125109"/>
              <a:gd name="connsiteY7" fmla="*/ 508734 h 508734"/>
              <a:gd name="connsiteX8" fmla="*/ 55808 w 1125109"/>
              <a:gd name="connsiteY8" fmla="*/ 508734 h 508734"/>
              <a:gd name="connsiteX9" fmla="*/ 0 w 1125109"/>
              <a:gd name="connsiteY9" fmla="*/ 452926 h 508734"/>
              <a:gd name="connsiteX10" fmla="*/ 0 w 1125109"/>
              <a:gd name="connsiteY10" fmla="*/ 55808 h 508734"/>
              <a:gd name="connsiteX11" fmla="*/ 55808 w 1125109"/>
              <a:gd name="connsiteY11" fmla="*/ 0 h 5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5109" h="508734">
                <a:moveTo>
                  <a:pt x="55808" y="0"/>
                </a:moveTo>
                <a:lnTo>
                  <a:pt x="963878" y="0"/>
                </a:lnTo>
                <a:cubicBezTo>
                  <a:pt x="994700" y="0"/>
                  <a:pt x="1019686" y="24986"/>
                  <a:pt x="1019686" y="55808"/>
                </a:cubicBezTo>
                <a:lnTo>
                  <a:pt x="1019686" y="127453"/>
                </a:lnTo>
                <a:lnTo>
                  <a:pt x="1125109" y="127453"/>
                </a:lnTo>
                <a:lnTo>
                  <a:pt x="1019686" y="221190"/>
                </a:lnTo>
                <a:lnTo>
                  <a:pt x="1019686" y="452926"/>
                </a:lnTo>
                <a:cubicBezTo>
                  <a:pt x="1019686" y="483748"/>
                  <a:pt x="994700" y="508734"/>
                  <a:pt x="963878" y="508734"/>
                </a:cubicBezTo>
                <a:lnTo>
                  <a:pt x="55808" y="508734"/>
                </a:lnTo>
                <a:cubicBezTo>
                  <a:pt x="24986" y="508734"/>
                  <a:pt x="0" y="483748"/>
                  <a:pt x="0" y="452926"/>
                </a:cubicBezTo>
                <a:lnTo>
                  <a:pt x="0" y="55808"/>
                </a:lnTo>
                <a:cubicBezTo>
                  <a:pt x="0" y="24986"/>
                  <a:pt x="24986" y="0"/>
                  <a:pt x="55808" y="0"/>
                </a:cubicBezTo>
                <a:close/>
              </a:path>
            </a:pathLst>
          </a:custGeom>
          <a:solidFill>
            <a:srgbClr val="C9002C">
              <a:alpha val="72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216000" bIns="45720" numCol="1" spcCol="0" rtlCol="0" fromWordArt="0" anchor="ctr" anchorCtr="0" forceAA="0" compatLnSpc="1">
            <a:prstTxWarp prst="textNoShape">
              <a:avLst/>
            </a:prstTxWarp>
            <a:noAutofit/>
          </a:bodyPr>
          <a:lstStyle/>
          <a:p>
            <a:pPr algn="ctr"/>
            <a:r>
              <a:rPr kumimoji="1" lang="ja-JP" altLang="en-US" sz="1200" b="1">
                <a:solidFill>
                  <a:schemeClr val="bg1"/>
                </a:solidFill>
              </a:rPr>
              <a:t>バナーを</a:t>
            </a:r>
            <a:endParaRPr kumimoji="1" lang="en-US" altLang="ja-JP" sz="1200" b="1" dirty="0">
              <a:solidFill>
                <a:schemeClr val="bg1"/>
              </a:solidFill>
            </a:endParaRPr>
          </a:p>
          <a:p>
            <a:pPr algn="ctr"/>
            <a:r>
              <a:rPr kumimoji="1" lang="ja-JP" altLang="en-US" sz="1200" b="1">
                <a:solidFill>
                  <a:schemeClr val="bg1"/>
                </a:solidFill>
              </a:rPr>
              <a:t>タップ</a:t>
            </a:r>
            <a:endParaRPr kumimoji="1" lang="ja-JP" altLang="en-US" sz="1200" b="1" dirty="0">
              <a:solidFill>
                <a:schemeClr val="bg1"/>
              </a:solidFill>
            </a:endParaRPr>
          </a:p>
        </p:txBody>
      </p:sp>
      <p:grpSp>
        <p:nvGrpSpPr>
          <p:cNvPr id="115" name="グループ化 114">
            <a:extLst>
              <a:ext uri="{FF2B5EF4-FFF2-40B4-BE49-F238E27FC236}">
                <a16:creationId xmlns:a16="http://schemas.microsoft.com/office/drawing/2014/main" id="{8ED8C878-0A4C-0A92-71E0-846467D27B5B}"/>
              </a:ext>
            </a:extLst>
          </p:cNvPr>
          <p:cNvGrpSpPr/>
          <p:nvPr/>
        </p:nvGrpSpPr>
        <p:grpSpPr>
          <a:xfrm>
            <a:off x="8667262" y="3218267"/>
            <a:ext cx="2805455" cy="2857433"/>
            <a:chOff x="8594948" y="3267563"/>
            <a:chExt cx="2805455" cy="2857433"/>
          </a:xfrm>
        </p:grpSpPr>
        <p:grpSp>
          <p:nvGrpSpPr>
            <p:cNvPr id="114" name="グループ化 113">
              <a:extLst>
                <a:ext uri="{FF2B5EF4-FFF2-40B4-BE49-F238E27FC236}">
                  <a16:creationId xmlns:a16="http://schemas.microsoft.com/office/drawing/2014/main" id="{F1C636F3-28CC-E422-A67F-CA738BA7F961}"/>
                </a:ext>
              </a:extLst>
            </p:cNvPr>
            <p:cNvGrpSpPr/>
            <p:nvPr/>
          </p:nvGrpSpPr>
          <p:grpSpPr>
            <a:xfrm>
              <a:off x="8594948" y="3267563"/>
              <a:ext cx="1356412" cy="2857433"/>
              <a:chOff x="8594948" y="3267563"/>
              <a:chExt cx="1356412" cy="2857433"/>
            </a:xfrm>
          </p:grpSpPr>
          <p:pic>
            <p:nvPicPr>
              <p:cNvPr id="22" name="図 21">
                <a:extLst>
                  <a:ext uri="{FF2B5EF4-FFF2-40B4-BE49-F238E27FC236}">
                    <a16:creationId xmlns:a16="http://schemas.microsoft.com/office/drawing/2014/main" id="{F2C6E447-9E8E-7C18-3F8D-834811FCEC1C}"/>
                  </a:ext>
                </a:extLst>
              </p:cNvPr>
              <p:cNvPicPr>
                <a:picLocks/>
              </p:cNvPicPr>
              <p:nvPr/>
            </p:nvPicPr>
            <p:blipFill rotWithShape="1">
              <a:blip r:embed="rId7" cstate="print">
                <a:extLst>
                  <a:ext uri="{28A0092B-C50C-407E-A947-70E740481C1C}">
                    <a14:useLocalDpi xmlns:a14="http://schemas.microsoft.com/office/drawing/2010/main" val="0"/>
                  </a:ext>
                </a:extLst>
              </a:blip>
              <a:srcRect t="-1194" b="-2787"/>
              <a:stretch/>
            </p:blipFill>
            <p:spPr>
              <a:xfrm>
                <a:off x="8594948" y="3267563"/>
                <a:ext cx="1356412" cy="2857433"/>
              </a:xfrm>
              <a:prstGeom prst="rect">
                <a:avLst/>
              </a:prstGeom>
            </p:spPr>
          </p:pic>
          <p:sp>
            <p:nvSpPr>
              <p:cNvPr id="93" name="正方形/長方形 92">
                <a:extLst>
                  <a:ext uri="{FF2B5EF4-FFF2-40B4-BE49-F238E27FC236}">
                    <a16:creationId xmlns:a16="http://schemas.microsoft.com/office/drawing/2014/main" id="{C102C345-86C7-83AB-2714-AB8DCBD482EA}"/>
                  </a:ext>
                </a:extLst>
              </p:cNvPr>
              <p:cNvSpPr/>
              <p:nvPr/>
            </p:nvSpPr>
            <p:spPr>
              <a:xfrm>
                <a:off x="8666049" y="3614668"/>
                <a:ext cx="1197993" cy="2090570"/>
              </a:xfrm>
              <a:prstGeom prst="rect">
                <a:avLst/>
              </a:prstGeom>
              <a:solidFill>
                <a:srgbClr val="FCEDED"/>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rPr>
                  <a:t>クライアント</a:t>
                </a:r>
                <a:endParaRPr lang="en-US" altLang="ja-JP" sz="1200" dirty="0">
                  <a:solidFill>
                    <a:schemeClr val="tx1"/>
                  </a:solidFill>
                </a:endParaRPr>
              </a:p>
              <a:p>
                <a:pPr algn="ctr"/>
                <a:r>
                  <a:rPr lang="ja-JP" altLang="en-US" sz="1200">
                    <a:solidFill>
                      <a:schemeClr val="tx1"/>
                    </a:solidFill>
                  </a:rPr>
                  <a:t>様</a:t>
                </a:r>
                <a:r>
                  <a:rPr lang="en" altLang="ja-JP" sz="1200" dirty="0">
                    <a:solidFill>
                      <a:schemeClr val="tx1"/>
                    </a:solidFill>
                  </a:rPr>
                  <a:t>LP</a:t>
                </a:r>
              </a:p>
            </p:txBody>
          </p:sp>
        </p:grpSp>
        <p:grpSp>
          <p:nvGrpSpPr>
            <p:cNvPr id="113" name="グループ化 112">
              <a:extLst>
                <a:ext uri="{FF2B5EF4-FFF2-40B4-BE49-F238E27FC236}">
                  <a16:creationId xmlns:a16="http://schemas.microsoft.com/office/drawing/2014/main" id="{E275CEA5-C3E4-2D29-15BB-760627CB1106}"/>
                </a:ext>
              </a:extLst>
            </p:cNvPr>
            <p:cNvGrpSpPr/>
            <p:nvPr/>
          </p:nvGrpSpPr>
          <p:grpSpPr>
            <a:xfrm>
              <a:off x="10043991" y="3267563"/>
              <a:ext cx="1356412" cy="2857433"/>
              <a:chOff x="10043991" y="3267563"/>
              <a:chExt cx="1356412" cy="2857433"/>
            </a:xfrm>
          </p:grpSpPr>
          <p:pic>
            <p:nvPicPr>
              <p:cNvPr id="96" name="図 95">
                <a:extLst>
                  <a:ext uri="{FF2B5EF4-FFF2-40B4-BE49-F238E27FC236}">
                    <a16:creationId xmlns:a16="http://schemas.microsoft.com/office/drawing/2014/main" id="{1A1597B0-67BA-B96D-B3DD-B115267F2697}"/>
                  </a:ext>
                </a:extLst>
              </p:cNvPr>
              <p:cNvPicPr>
                <a:picLocks/>
              </p:cNvPicPr>
              <p:nvPr/>
            </p:nvPicPr>
            <p:blipFill rotWithShape="1">
              <a:blip r:embed="rId7" cstate="print">
                <a:extLst>
                  <a:ext uri="{28A0092B-C50C-407E-A947-70E740481C1C}">
                    <a14:useLocalDpi xmlns:a14="http://schemas.microsoft.com/office/drawing/2010/main" val="0"/>
                  </a:ext>
                </a:extLst>
              </a:blip>
              <a:srcRect t="-1194" b="-2787"/>
              <a:stretch/>
            </p:blipFill>
            <p:spPr>
              <a:xfrm>
                <a:off x="10043991" y="3267563"/>
                <a:ext cx="1356412" cy="2857433"/>
              </a:xfrm>
              <a:prstGeom prst="rect">
                <a:avLst/>
              </a:prstGeom>
            </p:spPr>
          </p:pic>
          <p:sp>
            <p:nvSpPr>
              <p:cNvPr id="97" name="正方形/長方形 96">
                <a:extLst>
                  <a:ext uri="{FF2B5EF4-FFF2-40B4-BE49-F238E27FC236}">
                    <a16:creationId xmlns:a16="http://schemas.microsoft.com/office/drawing/2014/main" id="{89296FF4-ED9F-354B-CB2D-CD04A0DBE0C3}"/>
                  </a:ext>
                </a:extLst>
              </p:cNvPr>
              <p:cNvSpPr/>
              <p:nvPr/>
            </p:nvSpPr>
            <p:spPr>
              <a:xfrm>
                <a:off x="10115092" y="3614668"/>
                <a:ext cx="1197993" cy="2090570"/>
              </a:xfrm>
              <a:prstGeom prst="rect">
                <a:avLst/>
              </a:prstGeom>
              <a:solidFill>
                <a:srgbClr val="FCEDED"/>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 altLang="ja-JP" sz="1200" dirty="0">
                    <a:solidFill>
                      <a:schemeClr val="tx1"/>
                    </a:solidFill>
                  </a:rPr>
                  <a:t>Yahoo! JAPAN</a:t>
                </a:r>
              </a:p>
              <a:p>
                <a:pPr algn="ctr"/>
                <a:r>
                  <a:rPr lang="en" altLang="ja-JP" sz="1200" dirty="0">
                    <a:solidFill>
                      <a:schemeClr val="tx1"/>
                    </a:solidFill>
                  </a:rPr>
                  <a:t>PR</a:t>
                </a:r>
                <a:r>
                  <a:rPr lang="ja-JP" altLang="en-US" sz="1200">
                    <a:solidFill>
                      <a:schemeClr val="tx1"/>
                    </a:solidFill>
                  </a:rPr>
                  <a:t>企画 </a:t>
                </a:r>
                <a:r>
                  <a:rPr lang="en" altLang="ja-JP" sz="1200" dirty="0">
                    <a:solidFill>
                      <a:schemeClr val="tx1"/>
                    </a:solidFill>
                  </a:rPr>
                  <a:t>LP</a:t>
                </a:r>
                <a:endParaRPr lang="en" altLang="ja-JP" sz="900" dirty="0">
                  <a:solidFill>
                    <a:schemeClr val="tx1"/>
                  </a:solidFill>
                </a:endParaRPr>
              </a:p>
              <a:p>
                <a:pPr algn="ctr"/>
                <a:r>
                  <a:rPr lang="ja-JP" altLang="en" sz="900">
                    <a:solidFill>
                      <a:schemeClr val="tx1"/>
                    </a:solidFill>
                  </a:rPr>
                  <a:t>（</a:t>
                </a:r>
                <a:r>
                  <a:rPr lang="ja-JP" altLang="en-US" sz="900">
                    <a:solidFill>
                      <a:schemeClr val="tx1"/>
                    </a:solidFill>
                  </a:rPr>
                  <a:t>ヤフー作成ページ）</a:t>
                </a:r>
                <a:endParaRPr lang="en" altLang="ja-JP" sz="900" dirty="0">
                  <a:solidFill>
                    <a:schemeClr val="tx1"/>
                  </a:solidFill>
                </a:endParaRPr>
              </a:p>
            </p:txBody>
          </p:sp>
        </p:grpSp>
      </p:grpSp>
      <p:cxnSp>
        <p:nvCxnSpPr>
          <p:cNvPr id="117" name="カギ線コネクタ 116">
            <a:extLst>
              <a:ext uri="{FF2B5EF4-FFF2-40B4-BE49-F238E27FC236}">
                <a16:creationId xmlns:a16="http://schemas.microsoft.com/office/drawing/2014/main" id="{363E2534-C230-CB44-A221-1E71FB57D8E0}"/>
              </a:ext>
            </a:extLst>
          </p:cNvPr>
          <p:cNvCxnSpPr>
            <a:cxnSpLocks/>
            <a:stCxn id="122" idx="2"/>
            <a:endCxn id="22" idx="0"/>
          </p:cNvCxnSpPr>
          <p:nvPr/>
        </p:nvCxnSpPr>
        <p:spPr>
          <a:xfrm rot="5400000">
            <a:off x="9511131" y="2659409"/>
            <a:ext cx="393196" cy="724521"/>
          </a:xfrm>
          <a:prstGeom prst="bentConnector3">
            <a:avLst>
              <a:gd name="adj1" fmla="val 50000"/>
            </a:avLst>
          </a:prstGeom>
          <a:ln w="31750">
            <a:solidFill>
              <a:srgbClr val="C9002C"/>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21" name="カギ線コネクタ 120">
            <a:extLst>
              <a:ext uri="{FF2B5EF4-FFF2-40B4-BE49-F238E27FC236}">
                <a16:creationId xmlns:a16="http://schemas.microsoft.com/office/drawing/2014/main" id="{D6208D71-5608-1E91-3F4F-C4B4865E9628}"/>
              </a:ext>
            </a:extLst>
          </p:cNvPr>
          <p:cNvCxnSpPr>
            <a:cxnSpLocks/>
            <a:stCxn id="122" idx="2"/>
            <a:endCxn id="96" idx="0"/>
          </p:cNvCxnSpPr>
          <p:nvPr/>
        </p:nvCxnSpPr>
        <p:spPr>
          <a:xfrm rot="16200000" flipH="1">
            <a:off x="10235652" y="2659408"/>
            <a:ext cx="393196" cy="724522"/>
          </a:xfrm>
          <a:prstGeom prst="bentConnector3">
            <a:avLst>
              <a:gd name="adj1" fmla="val 50000"/>
            </a:avLst>
          </a:prstGeom>
          <a:ln w="31750">
            <a:solidFill>
              <a:srgbClr val="C9002C"/>
            </a:solidFill>
            <a:tailEnd type="triangle" w="med" len="med"/>
          </a:ln>
        </p:spPr>
        <p:style>
          <a:lnRef idx="1">
            <a:schemeClr val="accent1"/>
          </a:lnRef>
          <a:fillRef idx="0">
            <a:schemeClr val="accent1"/>
          </a:fillRef>
          <a:effectRef idx="0">
            <a:schemeClr val="accent1"/>
          </a:effectRef>
          <a:fontRef idx="minor">
            <a:schemeClr val="tx1"/>
          </a:fontRef>
        </p:style>
      </p:cxnSp>
      <p:sp>
        <p:nvSpPr>
          <p:cNvPr id="122" name="角丸四角形 121">
            <a:extLst>
              <a:ext uri="{FF2B5EF4-FFF2-40B4-BE49-F238E27FC236}">
                <a16:creationId xmlns:a16="http://schemas.microsoft.com/office/drawing/2014/main" id="{C2A1870F-7723-7DB6-29DF-199C5C6EB53E}"/>
              </a:ext>
            </a:extLst>
          </p:cNvPr>
          <p:cNvSpPr/>
          <p:nvPr/>
        </p:nvSpPr>
        <p:spPr>
          <a:xfrm>
            <a:off x="9259667" y="2472935"/>
            <a:ext cx="1620644" cy="352136"/>
          </a:xfrm>
          <a:prstGeom prst="roundRect">
            <a:avLst>
              <a:gd name="adj" fmla="val 50000"/>
            </a:avLst>
          </a:prstGeom>
          <a:solidFill>
            <a:schemeClr val="bg1"/>
          </a:solidFill>
          <a:ln w="22225">
            <a:solidFill>
              <a:srgbClr val="C9002C"/>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36000" numCol="1" spcCol="0" rtlCol="0" fromWordArt="0" anchor="ctr" anchorCtr="0" forceAA="0" compatLnSpc="1">
            <a:prstTxWarp prst="textNoShape">
              <a:avLst/>
            </a:prstTxWarp>
            <a:noAutofit/>
          </a:bodyPr>
          <a:lstStyle/>
          <a:p>
            <a:pPr lvl="0" algn="ctr"/>
            <a:r>
              <a:rPr lang="ja-JP" altLang="en-US" sz="1200" b="1">
                <a:solidFill>
                  <a:srgbClr val="C9002C"/>
                </a:solidFill>
                <a:latin typeface="Meiryo" panose="020B0604030504040204" pitchFamily="34" charset="-128"/>
                <a:ea typeface="Meiryo" panose="020B0604030504040204" pitchFamily="34" charset="-128"/>
              </a:rPr>
              <a:t>遷移先は選択可能</a:t>
            </a:r>
          </a:p>
        </p:txBody>
      </p:sp>
      <p:sp>
        <p:nvSpPr>
          <p:cNvPr id="131" name="片側の 2 つの角を丸めた四角形 130">
            <a:extLst>
              <a:ext uri="{FF2B5EF4-FFF2-40B4-BE49-F238E27FC236}">
                <a16:creationId xmlns:a16="http://schemas.microsoft.com/office/drawing/2014/main" id="{94D575F0-B4CA-C799-890D-3AC2BF41535F}"/>
              </a:ext>
            </a:extLst>
          </p:cNvPr>
          <p:cNvSpPr/>
          <p:nvPr/>
        </p:nvSpPr>
        <p:spPr>
          <a:xfrm>
            <a:off x="482310" y="1698704"/>
            <a:ext cx="3384000" cy="576000"/>
          </a:xfrm>
          <a:prstGeom prst="round2SameRect">
            <a:avLst>
              <a:gd name="adj1" fmla="val 20664"/>
              <a:gd name="adj2" fmla="val 0"/>
            </a:avLst>
          </a:prstGeom>
          <a:solidFill>
            <a:srgbClr val="E791A4"/>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en" altLang="ja-JP" sz="1400" b="1" dirty="0">
                <a:solidFill>
                  <a:srgbClr val="FFFFFF"/>
                </a:solidFill>
                <a:latin typeface="Meiryo" panose="020B0604030504040204" pitchFamily="34" charset="-128"/>
                <a:ea typeface="Meiryo" panose="020B0604030504040204" pitchFamily="34" charset="-128"/>
              </a:rPr>
              <a:t>Yahoo! JAPAN</a:t>
            </a:r>
          </a:p>
          <a:p>
            <a:pPr lvl="0" algn="ctr"/>
            <a:r>
              <a:rPr lang="ja-JP" altLang="en-US" sz="1400" b="1" spc="300">
                <a:solidFill>
                  <a:srgbClr val="FFFFFF"/>
                </a:solidFill>
                <a:latin typeface="Meiryo" panose="020B0604030504040204" pitchFamily="34" charset="-128"/>
                <a:ea typeface="Meiryo" panose="020B0604030504040204" pitchFamily="34" charset="-128"/>
              </a:rPr>
              <a:t>トップページ</a:t>
            </a:r>
          </a:p>
        </p:txBody>
      </p:sp>
      <p:sp>
        <p:nvSpPr>
          <p:cNvPr id="13" name="テキスト プレースホルダー 9">
            <a:extLst>
              <a:ext uri="{FF2B5EF4-FFF2-40B4-BE49-F238E27FC236}">
                <a16:creationId xmlns:a16="http://schemas.microsoft.com/office/drawing/2014/main" id="{ECA6B3D7-CBF8-E3D6-0DE0-3B1BCB8A8232}"/>
              </a:ext>
            </a:extLst>
          </p:cNvPr>
          <p:cNvSpPr txBox="1">
            <a:spLocks noGrp="1"/>
          </p:cNvSpPr>
          <p:nvPr>
            <p:ph type="body" sz="quarter" idx="11"/>
          </p:nvPr>
        </p:nvSpPr>
        <p:spPr>
          <a:xfrm>
            <a:off x="334962" y="130175"/>
            <a:ext cx="10153525"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lang="en" altLang="ja-JP" sz="2400"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Yahoo! JAPAN </a:t>
            </a:r>
            <a:r>
              <a:rPr lang="ja-JP" altLang="en-US" sz="240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トップページインタラクション企画</a:t>
            </a:r>
            <a:r>
              <a:rPr lang="en-US" altLang="ja-JP" sz="2400"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正方形/長方形 13">
            <a:extLst>
              <a:ext uri="{FF2B5EF4-FFF2-40B4-BE49-F238E27FC236}">
                <a16:creationId xmlns:a16="http://schemas.microsoft.com/office/drawing/2014/main" id="{578FD4F2-7A3A-B06C-E914-5CDF29E52292}"/>
              </a:ext>
            </a:extLst>
          </p:cNvPr>
          <p:cNvSpPr/>
          <p:nvPr/>
        </p:nvSpPr>
        <p:spPr>
          <a:xfrm>
            <a:off x="509728" y="906164"/>
            <a:ext cx="11250794" cy="57862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lnSpc>
                <a:spcPct val="120000"/>
              </a:lnSpc>
            </a:pPr>
            <a:r>
              <a:rPr lang="ja-JP" altLang="en-US" sz="1600">
                <a:solidFill>
                  <a:schemeClr val="tx1">
                    <a:lumMod val="75000"/>
                    <a:lumOff val="25000"/>
                  </a:schemeClr>
                </a:solidFill>
                <a:latin typeface="Meiryo" panose="020B0604030504040204" pitchFamily="34" charset="-128"/>
                <a:ea typeface="Meiryo" panose="020B0604030504040204" pitchFamily="34" charset="-128"/>
                <a:cs typeface="+mn-lt"/>
              </a:rPr>
              <a:t>誘導バナーから遷移後、インタラクションページにつながります。</a:t>
            </a:r>
          </a:p>
          <a:p>
            <a:pPr algn="ctr">
              <a:lnSpc>
                <a:spcPct val="120000"/>
              </a:lnSpc>
            </a:pPr>
            <a:r>
              <a:rPr lang="en" altLang="ja-JP" sz="1600" dirty="0">
                <a:solidFill>
                  <a:schemeClr val="tx1">
                    <a:lumMod val="75000"/>
                    <a:lumOff val="25000"/>
                  </a:schemeClr>
                </a:solidFill>
                <a:latin typeface="Meiryo" panose="020B0604030504040204" pitchFamily="34" charset="-128"/>
                <a:ea typeface="Meiryo" panose="020B0604030504040204" pitchFamily="34" charset="-128"/>
                <a:cs typeface="+mn-lt"/>
              </a:rPr>
              <a:t>Yahoo! JAPAN</a:t>
            </a:r>
            <a:r>
              <a:rPr lang="ja-JP" altLang="en-US" sz="1600">
                <a:solidFill>
                  <a:schemeClr val="tx1">
                    <a:lumMod val="75000"/>
                    <a:lumOff val="25000"/>
                  </a:schemeClr>
                </a:solidFill>
                <a:latin typeface="Meiryo" panose="020B0604030504040204" pitchFamily="34" charset="-128"/>
                <a:ea typeface="Meiryo" panose="020B0604030504040204" pitchFamily="34" charset="-128"/>
                <a:cs typeface="+mn-lt"/>
              </a:rPr>
              <a:t>広報用のダミーページをベースに、インタラクションを制作いたします。</a:t>
            </a:r>
          </a:p>
        </p:txBody>
      </p:sp>
      <p:sp>
        <p:nvSpPr>
          <p:cNvPr id="23" name="object 53">
            <a:extLst>
              <a:ext uri="{FF2B5EF4-FFF2-40B4-BE49-F238E27FC236}">
                <a16:creationId xmlns:a16="http://schemas.microsoft.com/office/drawing/2014/main" id="{699E1BDD-30D6-A92E-FA2B-0B40E0721F83}"/>
              </a:ext>
            </a:extLst>
          </p:cNvPr>
          <p:cNvSpPr txBox="1"/>
          <p:nvPr/>
        </p:nvSpPr>
        <p:spPr>
          <a:xfrm>
            <a:off x="4798078" y="2411209"/>
            <a:ext cx="1858059" cy="291606"/>
          </a:xfrm>
          <a:prstGeom prst="roundRect">
            <a:avLst>
              <a:gd name="adj" fmla="val 50000"/>
            </a:avLst>
          </a:prstGeom>
          <a:solidFill>
            <a:schemeClr val="bg1"/>
          </a:solidFill>
          <a:ln w="15875">
            <a:solidFill>
              <a:schemeClr val="bg2">
                <a:lumMod val="90000"/>
              </a:schemeClr>
            </a:solidFill>
          </a:ln>
        </p:spPr>
        <p:txBody>
          <a:bodyPr vert="horz" wrap="none" lIns="144000" tIns="0" rIns="144000" bIns="288000" rtlCol="0">
            <a:noAutofit/>
          </a:bodyPr>
          <a:lstStyle/>
          <a:p>
            <a:pPr marL="250310" marR="6277" indent="-235401" algn="ctr">
              <a:lnSpc>
                <a:spcPct val="145800"/>
              </a:lnSpc>
              <a:spcBef>
                <a:spcPts val="124"/>
              </a:spcBef>
            </a:pPr>
            <a:r>
              <a:rPr lang="ja-JP" altLang="en-US" sz="1200">
                <a:latin typeface="Meiryo" panose="020B0604030504040204" pitchFamily="34" charset="-128"/>
                <a:ea typeface="Meiryo" panose="020B0604030504040204" pitchFamily="34" charset="-128"/>
                <a:cs typeface="Meiryo" charset="-128"/>
              </a:rPr>
              <a:t>インタラクション例</a:t>
            </a:r>
            <a:endParaRPr lang="en-US" altLang="ja-JP" sz="1200" dirty="0">
              <a:latin typeface="Meiryo" panose="020B0604030504040204" pitchFamily="34" charset="-128"/>
              <a:ea typeface="Meiryo" panose="020B0604030504040204" pitchFamily="34" charset="-128"/>
              <a:cs typeface="Meiryo" charset="-128"/>
            </a:endParaRPr>
          </a:p>
        </p:txBody>
      </p:sp>
      <p:sp>
        <p:nvSpPr>
          <p:cNvPr id="24" name="object 53">
            <a:extLst>
              <a:ext uri="{FF2B5EF4-FFF2-40B4-BE49-F238E27FC236}">
                <a16:creationId xmlns:a16="http://schemas.microsoft.com/office/drawing/2014/main" id="{E1D423E9-2DB7-51ED-EF48-23749308652C}"/>
              </a:ext>
            </a:extLst>
          </p:cNvPr>
          <p:cNvSpPr txBox="1"/>
          <p:nvPr/>
        </p:nvSpPr>
        <p:spPr>
          <a:xfrm>
            <a:off x="4803496" y="2754735"/>
            <a:ext cx="2773619" cy="194669"/>
          </a:xfrm>
          <a:prstGeom prst="roundRect">
            <a:avLst>
              <a:gd name="adj" fmla="val 0"/>
            </a:avLst>
          </a:prstGeom>
          <a:noFill/>
          <a:ln>
            <a:noFill/>
          </a:ln>
        </p:spPr>
        <p:txBody>
          <a:bodyPr vert="horz" wrap="square" lIns="0" tIns="0" rIns="0" bIns="0" rtlCol="0">
            <a:spAutoFit/>
          </a:bodyPr>
          <a:lstStyle/>
          <a:p>
            <a:pPr marL="250310" marR="6277" indent="-235401">
              <a:lnSpc>
                <a:spcPct val="120000"/>
              </a:lnSpc>
              <a:spcBef>
                <a:spcPts val="124"/>
              </a:spcBef>
            </a:pPr>
            <a:r>
              <a:rPr lang="ja-JP" altLang="en-US" sz="1100">
                <a:cs typeface="Meiryo" charset="-128"/>
              </a:rPr>
              <a:t>人物を</a:t>
            </a:r>
            <a:r>
              <a:rPr lang="en-US" altLang="ja-JP" sz="1100" dirty="0">
                <a:cs typeface="Meiryo" charset="-128"/>
              </a:rPr>
              <a:t>360°</a:t>
            </a:r>
            <a:r>
              <a:rPr lang="ja-JP" altLang="en-US" sz="1100">
                <a:cs typeface="Meiryo" charset="-128"/>
              </a:rPr>
              <a:t>から回して見ることができる</a:t>
            </a:r>
            <a:endParaRPr lang="en-US" altLang="ja-JP" sz="1100" dirty="0">
              <a:cs typeface="Meiryo" charset="-128"/>
            </a:endParaRPr>
          </a:p>
        </p:txBody>
      </p:sp>
      <p:pic>
        <p:nvPicPr>
          <p:cNvPr id="25" name="図 24">
            <a:extLst>
              <a:ext uri="{FF2B5EF4-FFF2-40B4-BE49-F238E27FC236}">
                <a16:creationId xmlns:a16="http://schemas.microsoft.com/office/drawing/2014/main" id="{AC49FDE4-B4E0-2A25-C0AC-EAEFAFC8BFD9}"/>
              </a:ext>
            </a:extLst>
          </p:cNvPr>
          <p:cNvPicPr>
            <a:picLocks noChangeAspect="1"/>
          </p:cNvPicPr>
          <p:nvPr/>
        </p:nvPicPr>
        <p:blipFill>
          <a:blip r:embed="rId8">
            <a:alphaModFix amt="75000"/>
          </a:blip>
          <a:stretch>
            <a:fillRect/>
          </a:stretch>
        </p:blipFill>
        <p:spPr>
          <a:xfrm>
            <a:off x="6741923" y="2399503"/>
            <a:ext cx="562397" cy="315283"/>
          </a:xfrm>
          <a:prstGeom prst="rect">
            <a:avLst/>
          </a:prstGeom>
        </p:spPr>
      </p:pic>
    </p:spTree>
    <p:extLst>
      <p:ext uri="{BB962C8B-B14F-4D97-AF65-F5344CB8AC3E}">
        <p14:creationId xmlns:p14="http://schemas.microsoft.com/office/powerpoint/2010/main" val="34951254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角丸四角形 14">
            <a:extLst>
              <a:ext uri="{FF2B5EF4-FFF2-40B4-BE49-F238E27FC236}">
                <a16:creationId xmlns:a16="http://schemas.microsoft.com/office/drawing/2014/main" id="{1CB79201-79F7-9DC3-7F7E-7C692535EFD1}"/>
              </a:ext>
            </a:extLst>
          </p:cNvPr>
          <p:cNvSpPr/>
          <p:nvPr/>
        </p:nvSpPr>
        <p:spPr>
          <a:xfrm>
            <a:off x="983432" y="2590560"/>
            <a:ext cx="4941704" cy="2958631"/>
          </a:xfrm>
          <a:prstGeom prst="roundRect">
            <a:avLst>
              <a:gd name="adj" fmla="val 2850"/>
            </a:avLst>
          </a:prstGeom>
          <a:solidFill>
            <a:srgbClr val="FFF9FA"/>
          </a:solidFill>
          <a:ln w="9525">
            <a:noFill/>
          </a:ln>
          <a:effectLst>
            <a:outerShdw dist="38100" dir="2700000" algn="t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285750" indent="-285750">
              <a:lnSpc>
                <a:spcPct val="120000"/>
              </a:lnSpc>
              <a:buClr>
                <a:srgbClr val="C00000"/>
              </a:buClr>
              <a:buFont typeface="Wingdings" pitchFamily="2" charset="2"/>
              <a:buChar char="n"/>
              <a:defRPr/>
            </a:pPr>
            <a:r>
              <a:rPr kumimoji="1" lang="ja-JP" altLang="en-US" b="1"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マルチビューインタラクション</a:t>
            </a:r>
            <a:endParaRPr kumimoji="1" lang="en-US" altLang="ja-JP" b="1"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285750" indent="-285750">
              <a:lnSpc>
                <a:spcPct val="120000"/>
              </a:lnSpc>
              <a:buClr>
                <a:srgbClr val="C00000"/>
              </a:buClr>
              <a:buFont typeface="Wingdings" pitchFamily="2" charset="2"/>
              <a:buChar char="n"/>
              <a:defRPr/>
            </a:pPr>
            <a:r>
              <a:rPr lang="ja-JP" altLang="en-US" b="1">
                <a:solidFill>
                  <a:schemeClr val="tx1">
                    <a:lumMod val="75000"/>
                    <a:lumOff val="25000"/>
                  </a:schemeClr>
                </a:solidFill>
                <a:latin typeface="メイリオ"/>
                <a:ea typeface="メイリオ"/>
              </a:rPr>
              <a:t>タップインタラクション</a:t>
            </a:r>
            <a:endParaRPr lang="en-US" altLang="ja-JP" b="1" dirty="0">
              <a:solidFill>
                <a:schemeClr val="tx1">
                  <a:lumMod val="75000"/>
                  <a:lumOff val="25000"/>
                </a:schemeClr>
              </a:solidFill>
              <a:latin typeface="メイリオ"/>
              <a:ea typeface="メイリオ"/>
            </a:endParaRPr>
          </a:p>
        </p:txBody>
      </p:sp>
      <p:sp>
        <p:nvSpPr>
          <p:cNvPr id="23" name="角丸四角形 22">
            <a:extLst>
              <a:ext uri="{FF2B5EF4-FFF2-40B4-BE49-F238E27FC236}">
                <a16:creationId xmlns:a16="http://schemas.microsoft.com/office/drawing/2014/main" id="{3CBFE327-88C7-0B91-4A3B-AF755DCCAFE3}"/>
              </a:ext>
            </a:extLst>
          </p:cNvPr>
          <p:cNvSpPr/>
          <p:nvPr/>
        </p:nvSpPr>
        <p:spPr>
          <a:xfrm>
            <a:off x="6270540" y="2590560"/>
            <a:ext cx="4941704" cy="2958631"/>
          </a:xfrm>
          <a:prstGeom prst="roundRect">
            <a:avLst>
              <a:gd name="adj" fmla="val 2850"/>
            </a:avLst>
          </a:prstGeom>
          <a:solidFill>
            <a:srgbClr val="FFF9FA"/>
          </a:solidFill>
          <a:ln w="9525">
            <a:noFill/>
          </a:ln>
          <a:effectLst>
            <a:outerShdw dist="38100" dir="2700000" algn="t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285750" indent="-285750">
              <a:lnSpc>
                <a:spcPct val="120000"/>
              </a:lnSpc>
              <a:buClr>
                <a:srgbClr val="C00000"/>
              </a:buClr>
              <a:buFont typeface="Wingdings" pitchFamily="2" charset="2"/>
              <a:buChar char="n"/>
              <a:defRPr/>
            </a:pPr>
            <a:r>
              <a:rPr kumimoji="1" lang="ja-JP" altLang="en-US" sz="1600" b="1"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マルチビューインタラクション</a:t>
            </a:r>
            <a:endParaRPr kumimoji="1" lang="en-US" altLang="ja-JP" sz="1600" b="1"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285750" indent="-285750">
              <a:lnSpc>
                <a:spcPct val="120000"/>
              </a:lnSpc>
              <a:buClr>
                <a:srgbClr val="C00000"/>
              </a:buClr>
              <a:buFont typeface="Wingdings" pitchFamily="2" charset="2"/>
              <a:buChar char="n"/>
              <a:defRPr/>
            </a:pPr>
            <a:r>
              <a:rPr lang="ja-JP" altLang="en-US" sz="1600" b="1">
                <a:solidFill>
                  <a:schemeClr val="tx1">
                    <a:lumMod val="75000"/>
                    <a:lumOff val="25000"/>
                  </a:schemeClr>
                </a:solidFill>
                <a:latin typeface="メイリオ"/>
                <a:ea typeface="メイリオ"/>
              </a:rPr>
              <a:t>タップインタラクション</a:t>
            </a:r>
            <a:endParaRPr lang="en-US" altLang="ja-JP" sz="1600" b="1" dirty="0">
              <a:solidFill>
                <a:schemeClr val="tx1">
                  <a:lumMod val="75000"/>
                  <a:lumOff val="25000"/>
                </a:schemeClr>
              </a:solidFill>
              <a:latin typeface="メイリオ"/>
              <a:ea typeface="メイリオ"/>
            </a:endParaRPr>
          </a:p>
          <a:p>
            <a:pPr marL="285750" indent="-285750">
              <a:lnSpc>
                <a:spcPct val="120000"/>
              </a:lnSpc>
              <a:buClr>
                <a:srgbClr val="C00000"/>
              </a:buClr>
              <a:buFont typeface="Wingdings" pitchFamily="2" charset="2"/>
              <a:buChar char="n"/>
              <a:defRPr/>
            </a:pPr>
            <a:r>
              <a:rPr lang="ja-JP" altLang="en-US" sz="1600" b="1">
                <a:solidFill>
                  <a:schemeClr val="tx1">
                    <a:lumMod val="75000"/>
                    <a:lumOff val="25000"/>
                  </a:schemeClr>
                </a:solidFill>
                <a:latin typeface="メイリオ"/>
                <a:ea typeface="メイリオ"/>
              </a:rPr>
              <a:t>シェイクインタラクション</a:t>
            </a:r>
            <a:endParaRPr lang="en-US" altLang="ja-JP" sz="1600" b="1" dirty="0">
              <a:solidFill>
                <a:schemeClr val="tx1">
                  <a:lumMod val="75000"/>
                  <a:lumOff val="25000"/>
                </a:schemeClr>
              </a:solidFill>
              <a:latin typeface="メイリオ"/>
              <a:ea typeface="メイリオ"/>
            </a:endParaRPr>
          </a:p>
          <a:p>
            <a:pPr marL="285750" indent="-285750">
              <a:lnSpc>
                <a:spcPct val="120000"/>
              </a:lnSpc>
              <a:buClr>
                <a:srgbClr val="C00000"/>
              </a:buClr>
              <a:buFont typeface="Wingdings" pitchFamily="2" charset="2"/>
              <a:buChar char="n"/>
              <a:defRPr/>
            </a:pPr>
            <a:r>
              <a:rPr kumimoji="1" lang="ja-JP" altLang="en-US" sz="1600" b="1"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フェイス</a:t>
            </a:r>
            <a:r>
              <a:rPr kumimoji="1" lang="en-US" altLang="ja-JP" sz="1600" b="1"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AR</a:t>
            </a:r>
            <a:r>
              <a:rPr lang="ja-JP" altLang="en-US" sz="1600" b="1">
                <a:solidFill>
                  <a:schemeClr val="tx1">
                    <a:lumMod val="75000"/>
                    <a:lumOff val="25000"/>
                  </a:schemeClr>
                </a:solidFill>
                <a:latin typeface="メイリオ"/>
                <a:ea typeface="メイリオ"/>
              </a:rPr>
              <a:t>インタラクション</a:t>
            </a:r>
            <a:endParaRPr kumimoji="1" lang="ja-JP" altLang="en-US" sz="14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endParaRPr>
          </a:p>
        </p:txBody>
      </p:sp>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10" name="テキスト プレースホルダー 9">
            <a:extLst>
              <a:ext uri="{FF2B5EF4-FFF2-40B4-BE49-F238E27FC236}">
                <a16:creationId xmlns:a16="http://schemas.microsoft.com/office/drawing/2014/main" id="{8253074F-D930-2398-BDE5-CB5DE692B73D}"/>
              </a:ext>
            </a:extLst>
          </p:cNvPr>
          <p:cNvSpPr>
            <a:spLocks noGrp="1"/>
          </p:cNvSpPr>
          <p:nvPr>
            <p:ph type="body" sz="quarter" idx="11"/>
          </p:nvPr>
        </p:nvSpPr>
        <p:spPr>
          <a:xfrm>
            <a:off x="334962" y="130175"/>
            <a:ext cx="10081517" cy="814388"/>
          </a:xfrm>
        </p:spPr>
        <p:txBody>
          <a:bodyPr>
            <a:normAutofit/>
          </a:bodyPr>
          <a:lstStyle/>
          <a:p>
            <a:pPr>
              <a:defRPr/>
            </a:pPr>
            <a:r>
              <a:rPr kumimoji="1" lang="ja-JP" altLang="en-US" sz="28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endParaRPr kumimoji="1" lang="ja-JP" altLang="en-US" sz="2000"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角丸四角形 16">
            <a:extLst>
              <a:ext uri="{FF2B5EF4-FFF2-40B4-BE49-F238E27FC236}">
                <a16:creationId xmlns:a16="http://schemas.microsoft.com/office/drawing/2014/main" id="{E84A7D68-6D6E-CD5C-71EA-261D9D011B94}"/>
              </a:ext>
            </a:extLst>
          </p:cNvPr>
          <p:cNvSpPr/>
          <p:nvPr/>
        </p:nvSpPr>
        <p:spPr>
          <a:xfrm>
            <a:off x="3332848" y="3033602"/>
            <a:ext cx="609141" cy="353943"/>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pPr>
            <a:r>
              <a:rPr lang="en-US" altLang="ja-JP" sz="2000" b="1" dirty="0">
                <a:solidFill>
                  <a:srgbClr val="C9002C"/>
                </a:solidFill>
              </a:rPr>
              <a:t>PC</a:t>
            </a:r>
            <a:r>
              <a:rPr lang="ja-JP" altLang="en-US" sz="2000" b="1">
                <a:solidFill>
                  <a:srgbClr val="C9002C"/>
                </a:solidFill>
              </a:rPr>
              <a:t>版</a:t>
            </a:r>
            <a:endParaRPr lang="en-US" altLang="ja-JP" sz="2000" b="1" dirty="0">
              <a:solidFill>
                <a:srgbClr val="C9002C"/>
              </a:solidFill>
            </a:endParaRPr>
          </a:p>
        </p:txBody>
      </p:sp>
      <p:cxnSp>
        <p:nvCxnSpPr>
          <p:cNvPr id="21" name="直線コネクタ 20">
            <a:extLst>
              <a:ext uri="{FF2B5EF4-FFF2-40B4-BE49-F238E27FC236}">
                <a16:creationId xmlns:a16="http://schemas.microsoft.com/office/drawing/2014/main" id="{DEC6666C-BA99-096F-DC90-A75AEB9897EE}"/>
              </a:ext>
            </a:extLst>
          </p:cNvPr>
          <p:cNvCxnSpPr>
            <a:cxnSpLocks/>
          </p:cNvCxnSpPr>
          <p:nvPr/>
        </p:nvCxnSpPr>
        <p:spPr>
          <a:xfrm>
            <a:off x="1258040" y="3762017"/>
            <a:ext cx="4392488" cy="0"/>
          </a:xfrm>
          <a:prstGeom prst="line">
            <a:avLst/>
          </a:prstGeom>
          <a:ln w="22225">
            <a:solidFill>
              <a:srgbClr val="C9002C"/>
            </a:solidFill>
            <a:prstDash val="sysDot"/>
          </a:ln>
        </p:spPr>
        <p:style>
          <a:lnRef idx="1">
            <a:schemeClr val="accent1"/>
          </a:lnRef>
          <a:fillRef idx="0">
            <a:schemeClr val="accent1"/>
          </a:fillRef>
          <a:effectRef idx="0">
            <a:schemeClr val="accent1"/>
          </a:effectRef>
          <a:fontRef idx="minor">
            <a:schemeClr val="tx1"/>
          </a:fontRef>
        </p:style>
      </p:cxnSp>
      <p:sp>
        <p:nvSpPr>
          <p:cNvPr id="24" name="角丸四角形 23">
            <a:extLst>
              <a:ext uri="{FF2B5EF4-FFF2-40B4-BE49-F238E27FC236}">
                <a16:creationId xmlns:a16="http://schemas.microsoft.com/office/drawing/2014/main" id="{C57FF97A-24B4-F5CC-C136-06AE9FED4264}"/>
              </a:ext>
            </a:extLst>
          </p:cNvPr>
          <p:cNvSpPr/>
          <p:nvPr/>
        </p:nvSpPr>
        <p:spPr>
          <a:xfrm>
            <a:off x="8078362" y="3022523"/>
            <a:ext cx="2051844" cy="353943"/>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lvl="0">
              <a:lnSpc>
                <a:spcPct val="120000"/>
              </a:lnSpc>
            </a:pPr>
            <a:r>
              <a:rPr lang="ja-JP" altLang="en-US" sz="2000" b="1">
                <a:solidFill>
                  <a:srgbClr val="C9002C"/>
                </a:solidFill>
              </a:rPr>
              <a:t>スマートフォン版</a:t>
            </a:r>
            <a:endParaRPr lang="en-US" altLang="ja-JP" sz="1600" dirty="0">
              <a:solidFill>
                <a:srgbClr val="C9002C"/>
              </a:solidFill>
            </a:endParaRPr>
          </a:p>
        </p:txBody>
      </p:sp>
      <p:cxnSp>
        <p:nvCxnSpPr>
          <p:cNvPr id="26" name="直線コネクタ 25">
            <a:extLst>
              <a:ext uri="{FF2B5EF4-FFF2-40B4-BE49-F238E27FC236}">
                <a16:creationId xmlns:a16="http://schemas.microsoft.com/office/drawing/2014/main" id="{F5D2E492-F129-F399-75FC-E806633F4DC8}"/>
              </a:ext>
            </a:extLst>
          </p:cNvPr>
          <p:cNvCxnSpPr>
            <a:cxnSpLocks/>
          </p:cNvCxnSpPr>
          <p:nvPr/>
        </p:nvCxnSpPr>
        <p:spPr>
          <a:xfrm>
            <a:off x="6545148" y="3762017"/>
            <a:ext cx="4392488" cy="0"/>
          </a:xfrm>
          <a:prstGeom prst="line">
            <a:avLst/>
          </a:prstGeom>
          <a:ln w="22225">
            <a:solidFill>
              <a:srgbClr val="C9002C"/>
            </a:solidFill>
            <a:prstDash val="sysDot"/>
          </a:ln>
        </p:spPr>
        <p:style>
          <a:lnRef idx="1">
            <a:schemeClr val="accent1"/>
          </a:lnRef>
          <a:fillRef idx="0">
            <a:schemeClr val="accent1"/>
          </a:fillRef>
          <a:effectRef idx="0">
            <a:schemeClr val="accent1"/>
          </a:effectRef>
          <a:fontRef idx="minor">
            <a:schemeClr val="tx1"/>
          </a:fontRef>
        </p:style>
      </p:cxnSp>
      <p:sp>
        <p:nvSpPr>
          <p:cNvPr id="30" name="正方形/長方形 29">
            <a:extLst>
              <a:ext uri="{FF2B5EF4-FFF2-40B4-BE49-F238E27FC236}">
                <a16:creationId xmlns:a16="http://schemas.microsoft.com/office/drawing/2014/main" id="{CA6218C2-0831-A692-471B-3D2C9BAA34AC}"/>
              </a:ext>
            </a:extLst>
          </p:cNvPr>
          <p:cNvSpPr/>
          <p:nvPr/>
        </p:nvSpPr>
        <p:spPr>
          <a:xfrm>
            <a:off x="1671242" y="1297872"/>
            <a:ext cx="8778060" cy="743280"/>
          </a:xfrm>
          <a:prstGeom prst="rect">
            <a:avLst/>
          </a:prstGeom>
        </p:spPr>
        <p:txBody>
          <a:bodyPr wrap="square">
            <a:spAutoFit/>
          </a:bodyPr>
          <a:lstStyle/>
          <a:p>
            <a:pPr algn="ctr">
              <a:lnSpc>
                <a:spcPct val="120000"/>
              </a:lnSpc>
            </a:pPr>
            <a:r>
              <a:rPr lang="ja-JP" altLang="en-US">
                <a:latin typeface="+mn-ea"/>
              </a:rPr>
              <a:t>インタラクションは現状４種類あり、</a:t>
            </a:r>
            <a:endParaRPr lang="en-US" altLang="ja-JP" dirty="0">
              <a:latin typeface="+mn-ea"/>
            </a:endParaRPr>
          </a:p>
          <a:p>
            <a:pPr algn="ctr">
              <a:lnSpc>
                <a:spcPct val="120000"/>
              </a:lnSpc>
            </a:pPr>
            <a:r>
              <a:rPr lang="en-US" altLang="ja-JP" dirty="0">
                <a:latin typeface="+mn-ea"/>
              </a:rPr>
              <a:t>PC</a:t>
            </a:r>
            <a:r>
              <a:rPr lang="ja-JP" altLang="en-US">
                <a:latin typeface="+mn-ea"/>
              </a:rPr>
              <a:t>版、スマートフォン版で実施できるインタラクションは異なります。</a:t>
            </a:r>
            <a:endParaRPr lang="en-US" altLang="ja-JP" sz="1600" dirty="0">
              <a:latin typeface="+mn-ea"/>
            </a:endParaRPr>
          </a:p>
        </p:txBody>
      </p:sp>
      <p:grpSp>
        <p:nvGrpSpPr>
          <p:cNvPr id="32" name="グループ化 31">
            <a:extLst>
              <a:ext uri="{FF2B5EF4-FFF2-40B4-BE49-F238E27FC236}">
                <a16:creationId xmlns:a16="http://schemas.microsoft.com/office/drawing/2014/main" id="{03DA04FB-1357-12DF-BC08-84BF7E771E57}"/>
              </a:ext>
            </a:extLst>
          </p:cNvPr>
          <p:cNvGrpSpPr/>
          <p:nvPr/>
        </p:nvGrpSpPr>
        <p:grpSpPr>
          <a:xfrm>
            <a:off x="2440146" y="2839494"/>
            <a:ext cx="720000" cy="720000"/>
            <a:chOff x="7279035" y="155932"/>
            <a:chExt cx="720000" cy="720000"/>
          </a:xfrm>
        </p:grpSpPr>
        <p:sp>
          <p:nvSpPr>
            <p:cNvPr id="33" name="円/楕円 32">
              <a:extLst>
                <a:ext uri="{FF2B5EF4-FFF2-40B4-BE49-F238E27FC236}">
                  <a16:creationId xmlns:a16="http://schemas.microsoft.com/office/drawing/2014/main" id="{18DC6A96-3ED6-26AF-E0CF-706C9A38B086}"/>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7" name="グラフィックス 36" descr="ノート PC 単色塗りつぶし">
              <a:extLst>
                <a:ext uri="{FF2B5EF4-FFF2-40B4-BE49-F238E27FC236}">
                  <a16:creationId xmlns:a16="http://schemas.microsoft.com/office/drawing/2014/main" id="{6BFE9607-5288-5B2F-89EE-2043DE1ED13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441035" y="317932"/>
              <a:ext cx="396000" cy="396000"/>
            </a:xfrm>
            <a:prstGeom prst="rect">
              <a:avLst/>
            </a:prstGeom>
          </p:spPr>
        </p:pic>
      </p:grpSp>
      <p:grpSp>
        <p:nvGrpSpPr>
          <p:cNvPr id="38" name="グループ化 37">
            <a:extLst>
              <a:ext uri="{FF2B5EF4-FFF2-40B4-BE49-F238E27FC236}">
                <a16:creationId xmlns:a16="http://schemas.microsoft.com/office/drawing/2014/main" id="{BF1C000E-BB25-E636-5ACF-7F6169D95273}"/>
              </a:ext>
            </a:extLst>
          </p:cNvPr>
          <p:cNvGrpSpPr/>
          <p:nvPr/>
        </p:nvGrpSpPr>
        <p:grpSpPr>
          <a:xfrm>
            <a:off x="7185660" y="2850573"/>
            <a:ext cx="720000" cy="720000"/>
            <a:chOff x="6177344" y="2869729"/>
            <a:chExt cx="720000" cy="720000"/>
          </a:xfrm>
        </p:grpSpPr>
        <p:sp>
          <p:nvSpPr>
            <p:cNvPr id="47" name="円/楕円 46">
              <a:extLst>
                <a:ext uri="{FF2B5EF4-FFF2-40B4-BE49-F238E27FC236}">
                  <a16:creationId xmlns:a16="http://schemas.microsoft.com/office/drawing/2014/main" id="{8934BFBC-1BB8-237E-AFF9-F6DB1A800835}"/>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8" name="グラフィックス 47" descr="スマート フォン 単色塗りつぶし">
              <a:extLst>
                <a:ext uri="{FF2B5EF4-FFF2-40B4-BE49-F238E27FC236}">
                  <a16:creationId xmlns:a16="http://schemas.microsoft.com/office/drawing/2014/main" id="{14C7FB5F-164B-8B72-AC0A-E90E5BBDBF7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57344" y="3049729"/>
              <a:ext cx="360000" cy="360000"/>
            </a:xfrm>
            <a:prstGeom prst="rect">
              <a:avLst/>
            </a:prstGeom>
          </p:spPr>
        </p:pic>
      </p:grpSp>
    </p:spTree>
    <p:extLst>
      <p:ext uri="{BB962C8B-B14F-4D97-AF65-F5344CB8AC3E}">
        <p14:creationId xmlns:p14="http://schemas.microsoft.com/office/powerpoint/2010/main" val="2016469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4" name="object 39">
            <a:extLst>
              <a:ext uri="{FF2B5EF4-FFF2-40B4-BE49-F238E27FC236}">
                <a16:creationId xmlns:a16="http://schemas.microsoft.com/office/drawing/2014/main" id="{62FC07D5-EE73-45C7-87DC-17DEE5E1CFE7}"/>
              </a:ext>
            </a:extLst>
          </p:cNvPr>
          <p:cNvSpPr/>
          <p:nvPr/>
        </p:nvSpPr>
        <p:spPr>
          <a:xfrm>
            <a:off x="30521" y="1200884"/>
            <a:ext cx="4625319"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マルチビューインタラクションの場合</a:t>
            </a:r>
            <a:endParaRPr lang="ja-JP" altLang="en-US" sz="1600">
              <a:latin typeface="Meiryo" panose="020B0604030504040204" pitchFamily="34" charset="-128"/>
              <a:ea typeface="Meiryo" panose="020B0604030504040204" pitchFamily="34" charset="-128"/>
              <a:cs typeface="+mn-lt"/>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711284" y="1376824"/>
            <a:ext cx="468000" cy="468000"/>
          </a:xfrm>
          <a:prstGeom prst="rect">
            <a:avLst/>
          </a:prstGeom>
        </p:spPr>
      </p:pic>
      <p:grpSp>
        <p:nvGrpSpPr>
          <p:cNvPr id="12" name="グループ化 11">
            <a:extLst>
              <a:ext uri="{FF2B5EF4-FFF2-40B4-BE49-F238E27FC236}">
                <a16:creationId xmlns:a16="http://schemas.microsoft.com/office/drawing/2014/main" id="{371B8E48-D825-2EE7-AE6F-CC268651A4D3}"/>
              </a:ext>
            </a:extLst>
          </p:cNvPr>
          <p:cNvGrpSpPr/>
          <p:nvPr/>
        </p:nvGrpSpPr>
        <p:grpSpPr>
          <a:xfrm>
            <a:off x="670919" y="2374854"/>
            <a:ext cx="10850161" cy="3598823"/>
            <a:chOff x="367357" y="2348005"/>
            <a:chExt cx="11500703" cy="3814597"/>
          </a:xfrm>
        </p:grpSpPr>
        <p:grpSp>
          <p:nvGrpSpPr>
            <p:cNvPr id="7" name="グループ化 6">
              <a:extLst>
                <a:ext uri="{FF2B5EF4-FFF2-40B4-BE49-F238E27FC236}">
                  <a16:creationId xmlns:a16="http://schemas.microsoft.com/office/drawing/2014/main" id="{CF01C10E-B23E-F20D-D29B-DD4385B8C516}"/>
                </a:ext>
              </a:extLst>
            </p:cNvPr>
            <p:cNvGrpSpPr/>
            <p:nvPr/>
          </p:nvGrpSpPr>
          <p:grpSpPr>
            <a:xfrm>
              <a:off x="3128759" y="2348005"/>
              <a:ext cx="5285435" cy="3762888"/>
              <a:chOff x="3091365" y="1573043"/>
              <a:chExt cx="5285435" cy="3762888"/>
            </a:xfrm>
          </p:grpSpPr>
          <p:pic>
            <p:nvPicPr>
              <p:cNvPr id="8" name="図 7" descr="グラフィカル ユーザー インターフェイス, Web サイト&#10;&#10;自動的に生成された説明">
                <a:extLst>
                  <a:ext uri="{FF2B5EF4-FFF2-40B4-BE49-F238E27FC236}">
                    <a16:creationId xmlns:a16="http://schemas.microsoft.com/office/drawing/2014/main" id="{F953FAE1-3EB4-22CF-16CD-FCBBBC7CB1BA}"/>
                  </a:ext>
                </a:extLst>
              </p:cNvPr>
              <p:cNvPicPr>
                <a:picLocks noChangeAspect="1"/>
              </p:cNvPicPr>
              <p:nvPr/>
            </p:nvPicPr>
            <p:blipFill rotWithShape="1">
              <a:blip r:embed="rId4" cstate="print">
                <a:alphaModFix/>
                <a:extLst>
                  <a:ext uri="{28A0092B-C50C-407E-A947-70E740481C1C}">
                    <a14:useLocalDpi xmlns:a14="http://schemas.microsoft.com/office/drawing/2010/main" val="0"/>
                  </a:ext>
                </a:extLst>
              </a:blip>
              <a:srcRect b="5213"/>
              <a:stretch/>
            </p:blipFill>
            <p:spPr>
              <a:xfrm>
                <a:off x="3091365" y="1573043"/>
                <a:ext cx="5285435" cy="3762888"/>
              </a:xfrm>
              <a:prstGeom prst="rect">
                <a:avLst/>
              </a:prstGeom>
            </p:spPr>
          </p:pic>
          <p:pic>
            <p:nvPicPr>
              <p:cNvPr id="9" name="図 8" descr="モニター画面に映る車&#10;&#10;低い精度で自動的に生成された説明">
                <a:extLst>
                  <a:ext uri="{FF2B5EF4-FFF2-40B4-BE49-F238E27FC236}">
                    <a16:creationId xmlns:a16="http://schemas.microsoft.com/office/drawing/2014/main" id="{49E56FCD-B63A-7504-96D9-C97410BB4C6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823" t="5387" r="17014" b="19816"/>
              <a:stretch/>
            </p:blipFill>
            <p:spPr>
              <a:xfrm>
                <a:off x="3821404" y="1955248"/>
                <a:ext cx="3858772" cy="2475998"/>
              </a:xfrm>
              <a:prstGeom prst="rect">
                <a:avLst/>
              </a:prstGeom>
            </p:spPr>
          </p:pic>
        </p:grpSp>
        <p:sp>
          <p:nvSpPr>
            <p:cNvPr id="39" name="フリーフォーム 38">
              <a:extLst>
                <a:ext uri="{FF2B5EF4-FFF2-40B4-BE49-F238E27FC236}">
                  <a16:creationId xmlns:a16="http://schemas.microsoft.com/office/drawing/2014/main" id="{732320F2-37F4-D37E-A4D0-01F76463474C}"/>
                </a:ext>
              </a:extLst>
            </p:cNvPr>
            <p:cNvSpPr/>
            <p:nvPr/>
          </p:nvSpPr>
          <p:spPr>
            <a:xfrm>
              <a:off x="7753260" y="2804648"/>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8607394" y="2842004"/>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7519504" y="3316742"/>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8607394" y="3890716"/>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6836458" y="4258469"/>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6"/>
            <a:stretch>
              <a:fillRect/>
            </a:stretch>
          </p:blipFill>
          <p:spPr>
            <a:xfrm>
              <a:off x="6746868" y="4298665"/>
              <a:ext cx="516418" cy="630333"/>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8607394" y="5481176"/>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マウスドラッグで写真や</a:t>
              </a:r>
              <a:r>
                <a:rPr lang="en-US" altLang="ja-JP" sz="1400" dirty="0">
                  <a:solidFill>
                    <a:srgbClr val="C9002C"/>
                  </a:solidFill>
                </a:rPr>
                <a:t>3</a:t>
              </a:r>
              <a:r>
                <a:rPr lang="en" altLang="ja-JP" sz="1400" dirty="0">
                  <a:solidFill>
                    <a:srgbClr val="C9002C"/>
                  </a:solidFill>
                </a:rPr>
                <a:t>D</a:t>
              </a:r>
              <a:r>
                <a:rPr lang="ja-JP" altLang="en-US" sz="1400">
                  <a:solidFill>
                    <a:srgbClr val="C9002C"/>
                  </a:solidFill>
                </a:rPr>
                <a:t>モデルを</a:t>
              </a:r>
              <a:r>
                <a:rPr lang="en-US" altLang="ja-JP" sz="1400" dirty="0">
                  <a:solidFill>
                    <a:srgbClr val="C9002C"/>
                  </a:solidFill>
                </a:rPr>
                <a:t>360°</a:t>
              </a:r>
              <a:r>
                <a:rPr lang="ja-JP" altLang="en-US" sz="1400">
                  <a:solidFill>
                    <a:srgbClr val="C9002C"/>
                  </a:solidFill>
                </a:rPr>
                <a:t>回すことができる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367357" y="2823997"/>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469730" y="2861353"/>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9" name="正方形/長方形 48">
              <a:extLst>
                <a:ext uri="{FF2B5EF4-FFF2-40B4-BE49-F238E27FC236}">
                  <a16:creationId xmlns:a16="http://schemas.microsoft.com/office/drawing/2014/main" id="{AB834CA1-5DC2-E05B-5388-20F10E730E18}"/>
                </a:ext>
              </a:extLst>
            </p:cNvPr>
            <p:cNvSpPr/>
            <p:nvPr/>
          </p:nvSpPr>
          <p:spPr>
            <a:xfrm>
              <a:off x="469730" y="5159360"/>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35" name="円/楕円 34">
              <a:extLst>
                <a:ext uri="{FF2B5EF4-FFF2-40B4-BE49-F238E27FC236}">
                  <a16:creationId xmlns:a16="http://schemas.microsoft.com/office/drawing/2014/main" id="{10DDB5A2-AA92-8D35-5E88-D53D7147F7FA}"/>
                </a:ext>
              </a:extLst>
            </p:cNvPr>
            <p:cNvSpPr>
              <a:spLocks noChangeAspect="1"/>
            </p:cNvSpPr>
            <p:nvPr/>
          </p:nvSpPr>
          <p:spPr>
            <a:xfrm>
              <a:off x="6732978" y="416847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7721750" y="276999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703748" y="2789344"/>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7450287" y="3258940"/>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098061" y="505371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フリーフォーム 10">
              <a:extLst>
                <a:ext uri="{FF2B5EF4-FFF2-40B4-BE49-F238E27FC236}">
                  <a16:creationId xmlns:a16="http://schemas.microsoft.com/office/drawing/2014/main" id="{607AF319-D491-52DF-023C-C59033A9AA23}"/>
                </a:ext>
              </a:extLst>
            </p:cNvPr>
            <p:cNvSpPr/>
            <p:nvPr/>
          </p:nvSpPr>
          <p:spPr>
            <a:xfrm flipH="1">
              <a:off x="367357" y="5160797"/>
              <a:ext cx="3706870" cy="6985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6" name="グループ化 15">
            <a:extLst>
              <a:ext uri="{FF2B5EF4-FFF2-40B4-BE49-F238E27FC236}">
                <a16:creationId xmlns:a16="http://schemas.microsoft.com/office/drawing/2014/main" id="{9E511F97-2FBA-9162-BFB9-99B00967A7F1}"/>
              </a:ext>
            </a:extLst>
          </p:cNvPr>
          <p:cNvGrpSpPr/>
          <p:nvPr/>
        </p:nvGrpSpPr>
        <p:grpSpPr>
          <a:xfrm>
            <a:off x="2889379" y="1958713"/>
            <a:ext cx="720000" cy="720000"/>
            <a:chOff x="7279035" y="155932"/>
            <a:chExt cx="720000" cy="720000"/>
          </a:xfrm>
        </p:grpSpPr>
        <p:sp>
          <p:nvSpPr>
            <p:cNvPr id="13" name="円/楕円 12">
              <a:extLst>
                <a:ext uri="{FF2B5EF4-FFF2-40B4-BE49-F238E27FC236}">
                  <a16:creationId xmlns:a16="http://schemas.microsoft.com/office/drawing/2014/main" id="{6AC87AC8-829C-43B2-D7B9-E44F94EE3F26}"/>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4" name="グラフィックス 13" descr="ノート PC 単色塗りつぶし">
              <a:extLst>
                <a:ext uri="{FF2B5EF4-FFF2-40B4-BE49-F238E27FC236}">
                  <a16:creationId xmlns:a16="http://schemas.microsoft.com/office/drawing/2014/main" id="{FCA9D107-B8D7-B4FC-8BD8-48CE8B90681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41035" y="317932"/>
              <a:ext cx="396000" cy="396000"/>
            </a:xfrm>
            <a:prstGeom prst="rect">
              <a:avLst/>
            </a:prstGeom>
          </p:spPr>
        </p:pic>
      </p:grpSp>
      <p:sp>
        <p:nvSpPr>
          <p:cNvPr id="10" name="テキスト プレースホルダー 9">
            <a:extLst>
              <a:ext uri="{FF2B5EF4-FFF2-40B4-BE49-F238E27FC236}">
                <a16:creationId xmlns:a16="http://schemas.microsoft.com/office/drawing/2014/main" id="{8253074F-D930-2398-BDE5-CB5DE692B73D}"/>
              </a:ext>
            </a:extLst>
          </p:cNvPr>
          <p:cNvSpPr>
            <a:spLocks noGrp="1"/>
          </p:cNvSpPr>
          <p:nvPr>
            <p:ph type="body" sz="quarter" idx="11"/>
          </p:nvPr>
        </p:nvSpPr>
        <p:spPr>
          <a:xfrm>
            <a:off x="334962" y="130175"/>
            <a:ext cx="10081517" cy="814388"/>
          </a:xfrm>
        </p:spPr>
        <p:txBody>
          <a:bodyPr>
            <a:normAutofit/>
          </a:bodyPr>
          <a:lstStyle/>
          <a:p>
            <a:pPr>
              <a:defRPr/>
            </a:pPr>
            <a:r>
              <a:rPr kumimoji="1" lang="ja-JP" altLang="en-US" sz="28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8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PC</a:t>
            </a:r>
            <a:r>
              <a:rPr kumimoji="1" lang="ja-JP" altLang="en-US" sz="2000" b="1" i="0" u="none" strike="noStrike" kern="1200" cap="none" spc="0" normalizeH="0" baseline="0" noProof="0">
                <a:ln>
                  <a:noFill/>
                </a:ln>
                <a:solidFill>
                  <a:srgbClr val="C9002C"/>
                </a:solidFill>
                <a:effectLst/>
                <a:uLnTx/>
                <a:uFillTx/>
                <a:latin typeface="Meiryo"/>
                <a:ea typeface="Meiryo"/>
                <a:cs typeface="+mn-cs"/>
              </a:rPr>
              <a:t>版</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a:t>
            </a:r>
            <a:endParaRPr kumimoji="1" lang="ja-JP" altLang="en-US" sz="2000"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9611665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 6" descr="コンピューターのスクリーンショット&#10;&#10;自動的に生成された説明">
            <a:extLst>
              <a:ext uri="{FF2B5EF4-FFF2-40B4-BE49-F238E27FC236}">
                <a16:creationId xmlns:a16="http://schemas.microsoft.com/office/drawing/2014/main" id="{B1518F37-3F4C-938A-3CA3-DEC445EEBE1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862" r="6000" b="9394"/>
          <a:stretch/>
        </p:blipFill>
        <p:spPr>
          <a:xfrm>
            <a:off x="3447378" y="2391308"/>
            <a:ext cx="4576515" cy="3533586"/>
          </a:xfrm>
          <a:prstGeom prst="rect">
            <a:avLst/>
          </a:prstGeom>
        </p:spPr>
      </p:pic>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4" name="object 39">
            <a:extLst>
              <a:ext uri="{FF2B5EF4-FFF2-40B4-BE49-F238E27FC236}">
                <a16:creationId xmlns:a16="http://schemas.microsoft.com/office/drawing/2014/main" id="{62FC07D5-EE73-45C7-87DC-17DEE5E1CFE7}"/>
              </a:ext>
            </a:extLst>
          </p:cNvPr>
          <p:cNvSpPr/>
          <p:nvPr/>
        </p:nvSpPr>
        <p:spPr>
          <a:xfrm>
            <a:off x="30521" y="1200884"/>
            <a:ext cx="4481303"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タップインタラクションの場合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11284" y="1376824"/>
            <a:ext cx="468000" cy="468000"/>
          </a:xfrm>
          <a:prstGeom prst="rect">
            <a:avLst/>
          </a:prstGeom>
        </p:spPr>
      </p:pic>
      <p:sp>
        <p:nvSpPr>
          <p:cNvPr id="39" name="フリーフォーム 38">
            <a:extLst>
              <a:ext uri="{FF2B5EF4-FFF2-40B4-BE49-F238E27FC236}">
                <a16:creationId xmlns:a16="http://schemas.microsoft.com/office/drawing/2014/main" id="{732320F2-37F4-D37E-A4D0-01F76463474C}"/>
              </a:ext>
            </a:extLst>
          </p:cNvPr>
          <p:cNvSpPr/>
          <p:nvPr/>
        </p:nvSpPr>
        <p:spPr>
          <a:xfrm>
            <a:off x="7639035" y="2805667"/>
            <a:ext cx="3882045" cy="68295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8444855" y="2840910"/>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7418502" y="3288794"/>
            <a:ext cx="4102578" cy="156776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8444855" y="3830301"/>
            <a:ext cx="3076225" cy="8972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471101" y="4586035"/>
            <a:ext cx="6049980" cy="138764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5"/>
          <a:stretch>
            <a:fillRect/>
          </a:stretch>
        </p:blipFill>
        <p:spPr>
          <a:xfrm>
            <a:off x="4983893" y="4177252"/>
            <a:ext cx="487207" cy="594678"/>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8444855" y="5330796"/>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C9002C"/>
                </a:solidFill>
              </a:rPr>
              <a:t>タップすることでストーリーをすすめたり、ゲームをするこができる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70919" y="2823921"/>
            <a:ext cx="3185667" cy="68295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67501" y="2859164"/>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9" name="正方形/長方形 48">
            <a:extLst>
              <a:ext uri="{FF2B5EF4-FFF2-40B4-BE49-F238E27FC236}">
                <a16:creationId xmlns:a16="http://schemas.microsoft.com/office/drawing/2014/main" id="{AB834CA1-5DC2-E05B-5388-20F10E730E18}"/>
              </a:ext>
            </a:extLst>
          </p:cNvPr>
          <p:cNvSpPr/>
          <p:nvPr/>
        </p:nvSpPr>
        <p:spPr>
          <a:xfrm>
            <a:off x="767501" y="5027184"/>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7609308" y="2772974"/>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818586" y="2791229"/>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7353200" y="3105266"/>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190594" y="4927514"/>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フリーフォーム 10">
            <a:extLst>
              <a:ext uri="{FF2B5EF4-FFF2-40B4-BE49-F238E27FC236}">
                <a16:creationId xmlns:a16="http://schemas.microsoft.com/office/drawing/2014/main" id="{607AF319-D491-52DF-023C-C59033A9AA23}"/>
              </a:ext>
            </a:extLst>
          </p:cNvPr>
          <p:cNvSpPr/>
          <p:nvPr/>
        </p:nvSpPr>
        <p:spPr>
          <a:xfrm flipH="1">
            <a:off x="670919" y="5028539"/>
            <a:ext cx="3497189" cy="658989"/>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6" name="グループ化 15">
            <a:extLst>
              <a:ext uri="{FF2B5EF4-FFF2-40B4-BE49-F238E27FC236}">
                <a16:creationId xmlns:a16="http://schemas.microsoft.com/office/drawing/2014/main" id="{9E511F97-2FBA-9162-BFB9-99B00967A7F1}"/>
              </a:ext>
            </a:extLst>
          </p:cNvPr>
          <p:cNvGrpSpPr/>
          <p:nvPr/>
        </p:nvGrpSpPr>
        <p:grpSpPr>
          <a:xfrm>
            <a:off x="2889379" y="1958713"/>
            <a:ext cx="720000" cy="720000"/>
            <a:chOff x="7279035" y="155932"/>
            <a:chExt cx="720000" cy="720000"/>
          </a:xfrm>
        </p:grpSpPr>
        <p:sp>
          <p:nvSpPr>
            <p:cNvPr id="13" name="円/楕円 12">
              <a:extLst>
                <a:ext uri="{FF2B5EF4-FFF2-40B4-BE49-F238E27FC236}">
                  <a16:creationId xmlns:a16="http://schemas.microsoft.com/office/drawing/2014/main" id="{6AC87AC8-829C-43B2-D7B9-E44F94EE3F26}"/>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4" name="グラフィックス 13" descr="ノート PC 単色塗りつぶし">
              <a:extLst>
                <a:ext uri="{FF2B5EF4-FFF2-40B4-BE49-F238E27FC236}">
                  <a16:creationId xmlns:a16="http://schemas.microsoft.com/office/drawing/2014/main" id="{FCA9D107-B8D7-B4FC-8BD8-48CE8B90681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41035" y="317932"/>
              <a:ext cx="396000" cy="396000"/>
            </a:xfrm>
            <a:prstGeom prst="rect">
              <a:avLst/>
            </a:prstGeom>
          </p:spPr>
        </p:pic>
      </p:grpSp>
      <p:sp>
        <p:nvSpPr>
          <p:cNvPr id="10" name="テキスト プレースホルダー 9">
            <a:extLst>
              <a:ext uri="{FF2B5EF4-FFF2-40B4-BE49-F238E27FC236}">
                <a16:creationId xmlns:a16="http://schemas.microsoft.com/office/drawing/2014/main" id="{8253074F-D930-2398-BDE5-CB5DE692B73D}"/>
              </a:ext>
            </a:extLst>
          </p:cNvPr>
          <p:cNvSpPr>
            <a:spLocks noGrp="1"/>
          </p:cNvSpPr>
          <p:nvPr>
            <p:ph type="body" sz="quarter" idx="11"/>
          </p:nvPr>
        </p:nvSpPr>
        <p:spPr>
          <a:xfrm>
            <a:off x="334962" y="130175"/>
            <a:ext cx="10081517" cy="814388"/>
          </a:xfrm>
        </p:spPr>
        <p:txBody>
          <a:bodyPr>
            <a:normAutofit/>
          </a:bodyPr>
          <a:lstStyle/>
          <a:p>
            <a:pPr>
              <a:defRPr/>
            </a:pPr>
            <a:r>
              <a:rPr kumimoji="1" lang="ja-JP" altLang="en-US" sz="28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8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PC</a:t>
            </a:r>
            <a:r>
              <a:rPr kumimoji="1" lang="ja-JP" altLang="en-US" sz="2000" b="1" i="0" u="none" strike="noStrike" kern="1200" cap="none" spc="0" normalizeH="0" baseline="0" noProof="0">
                <a:ln>
                  <a:noFill/>
                </a:ln>
                <a:solidFill>
                  <a:srgbClr val="C9002C"/>
                </a:solidFill>
                <a:effectLst/>
                <a:uLnTx/>
                <a:uFillTx/>
                <a:latin typeface="Meiryo"/>
                <a:ea typeface="Meiryo"/>
                <a:cs typeface="+mn-cs"/>
              </a:rPr>
              <a:t>版</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a:t>
            </a:r>
            <a:endParaRPr kumimoji="1" lang="ja-JP" altLang="en-US" sz="2000"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192955472"/>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9931</TotalTime>
  <Words>6009</Words>
  <Application>Microsoft Office PowerPoint</Application>
  <PresentationFormat>ワイド画面</PresentationFormat>
  <Paragraphs>683</Paragraphs>
  <Slides>29</Slides>
  <Notes>9</Notes>
  <HiddenSlides>0</HiddenSlides>
  <MMClips>0</MMClips>
  <ScaleCrop>false</ScaleCrop>
  <HeadingPairs>
    <vt:vector size="6" baseType="variant">
      <vt:variant>
        <vt:lpstr>使用されているフォント</vt:lpstr>
      </vt:variant>
      <vt:variant>
        <vt:i4>7</vt:i4>
      </vt:variant>
      <vt:variant>
        <vt:lpstr>テーマ</vt:lpstr>
      </vt:variant>
      <vt:variant>
        <vt:i4>3</vt:i4>
      </vt:variant>
      <vt:variant>
        <vt:lpstr>スライド タイトル</vt:lpstr>
      </vt:variant>
      <vt:variant>
        <vt:i4>29</vt:i4>
      </vt:variant>
    </vt:vector>
  </HeadingPairs>
  <TitlesOfParts>
    <vt:vector size="39" baseType="lpstr">
      <vt:lpstr>NotoSansJP</vt:lpstr>
      <vt:lpstr>Wingdings,Sans-Serif</vt:lpstr>
      <vt:lpstr>Arial</vt:lpstr>
      <vt:lpstr>Calibri</vt:lpstr>
      <vt:lpstr>Wingdings</vt:lpstr>
      <vt:lpstr>メイリオ</vt:lpstr>
      <vt:lpstr>メイリオ</vt:lpstr>
      <vt:lpstr>表紙</vt:lpstr>
      <vt:lpstr>中表紙と裏表紙</vt:lpstr>
      <vt:lpstr>コンテンツページ</vt:lpstr>
      <vt:lpstr>Yahoo!広告 ディスプレイ広告（予約型）クリエイティブ企画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285</cp:revision>
  <dcterms:created xsi:type="dcterms:W3CDTF">2020-02-26T07:28:11Z</dcterms:created>
  <dcterms:modified xsi:type="dcterms:W3CDTF">2022-10-26T02:01:40Z</dcterms:modified>
</cp:coreProperties>
</file>