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531" r:id="rId2"/>
    <p:sldId id="534" r:id="rId3"/>
    <p:sldId id="535" r:id="rId4"/>
    <p:sldId id="604" r:id="rId5"/>
    <p:sldId id="606" r:id="rId6"/>
    <p:sldId id="607" r:id="rId7"/>
    <p:sldId id="584" r:id="rId8"/>
    <p:sldId id="610" r:id="rId9"/>
    <p:sldId id="611" r:id="rId10"/>
    <p:sldId id="587" r:id="rId11"/>
    <p:sldId id="588" r:id="rId12"/>
    <p:sldId id="605" r:id="rId13"/>
    <p:sldId id="567" r:id="rId14"/>
    <p:sldId id="590" r:id="rId15"/>
    <p:sldId id="591" r:id="rId16"/>
    <p:sldId id="592" r:id="rId17"/>
    <p:sldId id="593" r:id="rId18"/>
    <p:sldId id="582" r:id="rId19"/>
    <p:sldId id="594" r:id="rId20"/>
    <p:sldId id="595" r:id="rId21"/>
    <p:sldId id="596" r:id="rId22"/>
    <p:sldId id="597" r:id="rId23"/>
    <p:sldId id="599" r:id="rId24"/>
    <p:sldId id="615" r:id="rId25"/>
    <p:sldId id="614" r:id="rId26"/>
    <p:sldId id="612" r:id="rId27"/>
    <p:sldId id="613" r:id="rId28"/>
    <p:sldId id="616" r:id="rId29"/>
    <p:sldId id="617" r:id="rId30"/>
    <p:sldId id="536" r:id="rId3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9E9"/>
    <a:srgbClr val="F5F5F5"/>
    <a:srgbClr val="ECECEC"/>
    <a:srgbClr val="DC5976"/>
    <a:srgbClr val="999999"/>
    <a:srgbClr val="FBFBFB"/>
    <a:srgbClr val="FFFFFF"/>
    <a:srgbClr val="FCEDED"/>
    <a:srgbClr val="FFDBDB"/>
    <a:srgbClr val="C900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06" autoAdjust="0"/>
    <p:restoredTop sz="96327" autoAdjust="0"/>
  </p:normalViewPr>
  <p:slideViewPr>
    <p:cSldViewPr snapToGrid="0">
      <p:cViewPr varScale="1">
        <p:scale>
          <a:sx n="79" d="100"/>
          <a:sy n="79" d="100"/>
        </p:scale>
        <p:origin x="180" y="68"/>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2023/7/6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171201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24</a:t>
            </a:fld>
            <a:endParaRPr kumimoji="1" lang="ja-JP" altLang="en-US"/>
          </a:p>
        </p:txBody>
      </p:sp>
    </p:spTree>
    <p:extLst>
      <p:ext uri="{BB962C8B-B14F-4D97-AF65-F5344CB8AC3E}">
        <p14:creationId xmlns:p14="http://schemas.microsoft.com/office/powerpoint/2010/main" val="2676188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25</a:t>
            </a:fld>
            <a:endParaRPr kumimoji="1" lang="ja-JP" altLang="en-US"/>
          </a:p>
        </p:txBody>
      </p:sp>
    </p:spTree>
    <p:extLst>
      <p:ext uri="{BB962C8B-B14F-4D97-AF65-F5344CB8AC3E}">
        <p14:creationId xmlns:p14="http://schemas.microsoft.com/office/powerpoint/2010/main" val="1141675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3383456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27</a:t>
            </a:fld>
            <a:endParaRPr kumimoji="1" lang="ja-JP" altLang="en-US"/>
          </a:p>
        </p:txBody>
      </p:sp>
    </p:spTree>
    <p:extLst>
      <p:ext uri="{BB962C8B-B14F-4D97-AF65-F5344CB8AC3E}">
        <p14:creationId xmlns:p14="http://schemas.microsoft.com/office/powerpoint/2010/main" val="18396779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28</a:t>
            </a:fld>
            <a:endParaRPr kumimoji="1" lang="ja-JP" altLang="en-US"/>
          </a:p>
        </p:txBody>
      </p:sp>
    </p:spTree>
    <p:extLst>
      <p:ext uri="{BB962C8B-B14F-4D97-AF65-F5344CB8AC3E}">
        <p14:creationId xmlns:p14="http://schemas.microsoft.com/office/powerpoint/2010/main" val="2861419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2405972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6098684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21874986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4031191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482410844"/>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71056608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2" name="図プレースホルダー 11">
            <a:extLst>
              <a:ext uri="{FF2B5EF4-FFF2-40B4-BE49-F238E27FC236}">
                <a16:creationId xmlns:a16="http://schemas.microsoft.com/office/drawing/2014/main" id="{168791EA-CD2A-32F8-E9B4-91799A84D9D4}"/>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915664000"/>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1709907972"/>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346000"/>
            <a:ext cx="12193200" cy="1512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635873"/>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572800"/>
            <a:ext cx="9172235" cy="997200"/>
          </a:xfrm>
          <a:prstGeom prst="rect">
            <a:avLst/>
          </a:prstGeom>
        </p:spPr>
        <p:txBody>
          <a:bodyPr wrap="non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2" name="フリーフォーム 1">
            <a:extLst>
              <a:ext uri="{FF2B5EF4-FFF2-40B4-BE49-F238E27FC236}">
                <a16:creationId xmlns:a16="http://schemas.microsoft.com/office/drawing/2014/main" id="{D4B3A80D-9424-C119-B14C-D509C4C949B9}"/>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テキスト プレースホルダー 6">
            <a:extLst>
              <a:ext uri="{FF2B5EF4-FFF2-40B4-BE49-F238E27FC236}">
                <a16:creationId xmlns:a16="http://schemas.microsoft.com/office/drawing/2014/main" id="{B4AF383A-BBD2-0914-DBF6-2BD17FE0E6BF}"/>
              </a:ext>
            </a:extLst>
          </p:cNvPr>
          <p:cNvSpPr>
            <a:spLocks noGrp="1"/>
          </p:cNvSpPr>
          <p:nvPr>
            <p:ph type="body" sz="quarter" idx="13"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10" name="図プレースホルダー 11">
            <a:extLst>
              <a:ext uri="{FF2B5EF4-FFF2-40B4-BE49-F238E27FC236}">
                <a16:creationId xmlns:a16="http://schemas.microsoft.com/office/drawing/2014/main" id="{4EB769D5-8434-717C-BE50-39B1A4F2C54E}"/>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3098585939"/>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06772892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2013165"/>
            <a:ext cx="1734449"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18536"/>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38019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8648" y="6180138"/>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lIns="0" tIns="0" rIns="0" bIns="0" anchor="ctr"/>
          <a:lstStyle>
            <a:lvl1pPr>
              <a:lnSpc>
                <a:spcPct val="120000"/>
              </a:lnSpc>
              <a:defRPr sz="3200" b="1" i="0">
                <a:solidFill>
                  <a:schemeClr val="accent3"/>
                </a:solidFill>
                <a:latin typeface="Meiryo" panose="020B0604030504040204" pitchFamily="34" charset="-128"/>
                <a:ea typeface="Meiryo" panose="020B0604030504040204" pitchFamily="34" charset="-128"/>
              </a:defRPr>
            </a:lvl1pPr>
          </a:lstStyle>
          <a:p>
            <a:r>
              <a:rPr kumimoji="1" lang="ja-JP" altLang="en-US" dirty="0"/>
              <a:t>資料タイトルタイトル</a:t>
            </a:r>
            <a:br>
              <a:rPr kumimoji="1" lang="en-US" altLang="ja-JP" dirty="0"/>
            </a:br>
            <a:r>
              <a:rPr kumimoji="1" lang="ja-JP" altLang="en-US" dirty="0"/>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
        <p:nvSpPr>
          <p:cNvPr id="4" name="円/楕円 3">
            <a:extLst>
              <a:ext uri="{FF2B5EF4-FFF2-40B4-BE49-F238E27FC236}">
                <a16:creationId xmlns:a16="http://schemas.microsoft.com/office/drawing/2014/main" id="{42EF9771-0B3F-D122-BCC4-A95D616315EB}"/>
              </a:ext>
            </a:extLst>
          </p:cNvPr>
          <p:cNvSpPr>
            <a:spLocks noChangeAspect="1"/>
          </p:cNvSpPr>
          <p:nvPr userDrawn="1"/>
        </p:nvSpPr>
        <p:spPr>
          <a:xfrm>
            <a:off x="1019496"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 name="円/楕円 4">
            <a:extLst>
              <a:ext uri="{FF2B5EF4-FFF2-40B4-BE49-F238E27FC236}">
                <a16:creationId xmlns:a16="http://schemas.microsoft.com/office/drawing/2014/main" id="{5929FC25-0721-0A22-5D08-B5549D73ABED}"/>
              </a:ext>
            </a:extLst>
          </p:cNvPr>
          <p:cNvSpPr>
            <a:spLocks noChangeAspect="1"/>
          </p:cNvSpPr>
          <p:nvPr userDrawn="1"/>
        </p:nvSpPr>
        <p:spPr>
          <a:xfrm>
            <a:off x="1019496"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386E1920-80E7-A188-2636-503791AEDEB3}"/>
              </a:ext>
            </a:extLst>
          </p:cNvPr>
          <p:cNvSpPr>
            <a:spLocks noChangeAspect="1"/>
          </p:cNvSpPr>
          <p:nvPr userDrawn="1"/>
        </p:nvSpPr>
        <p:spPr>
          <a:xfrm>
            <a:off x="1019496"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3896694B-52BB-DC49-C693-5F0A478F1E99}"/>
              </a:ext>
            </a:extLst>
          </p:cNvPr>
          <p:cNvSpPr>
            <a:spLocks noChangeAspect="1"/>
          </p:cNvSpPr>
          <p:nvPr userDrawn="1"/>
        </p:nvSpPr>
        <p:spPr>
          <a:xfrm>
            <a:off x="1019496"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7E2CB0FB-A46E-7557-F35B-0EE7BFE1E46F}"/>
              </a:ext>
            </a:extLst>
          </p:cNvPr>
          <p:cNvCxnSpPr>
            <a:cxnSpLocks/>
            <a:stCxn id="4" idx="4"/>
          </p:cNvCxnSpPr>
          <p:nvPr userDrawn="1"/>
        </p:nvCxnSpPr>
        <p:spPr>
          <a:xfrm>
            <a:off x="1289496"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6EF0EDD9-B743-91E2-8469-34A5DCD14778}"/>
              </a:ext>
            </a:extLst>
          </p:cNvPr>
          <p:cNvSpPr>
            <a:spLocks noChangeAspect="1"/>
          </p:cNvSpPr>
          <p:nvPr userDrawn="1"/>
        </p:nvSpPr>
        <p:spPr>
          <a:xfrm>
            <a:off x="1019496"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DE7D31FE-9DF2-F660-0387-5838592F496C}"/>
              </a:ext>
            </a:extLst>
          </p:cNvPr>
          <p:cNvSpPr>
            <a:spLocks noGrp="1"/>
          </p:cNvSpPr>
          <p:nvPr>
            <p:ph type="body" sz="quarter" idx="14" hasCustomPrompt="1"/>
          </p:nvPr>
        </p:nvSpPr>
        <p:spPr>
          <a:xfrm>
            <a:off x="1905536"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3D78D44F-50AA-1D4F-AC72-276CC6FD41CA}"/>
              </a:ext>
            </a:extLst>
          </p:cNvPr>
          <p:cNvSpPr>
            <a:spLocks noGrp="1"/>
          </p:cNvSpPr>
          <p:nvPr>
            <p:ph type="body" sz="quarter" idx="15" hasCustomPrompt="1"/>
          </p:nvPr>
        </p:nvSpPr>
        <p:spPr>
          <a:xfrm>
            <a:off x="1905536"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2B21BF40-CAA2-C790-5648-93211449BB47}"/>
              </a:ext>
            </a:extLst>
          </p:cNvPr>
          <p:cNvSpPr>
            <a:spLocks noGrp="1"/>
          </p:cNvSpPr>
          <p:nvPr>
            <p:ph type="body" sz="quarter" idx="16" hasCustomPrompt="1"/>
          </p:nvPr>
        </p:nvSpPr>
        <p:spPr>
          <a:xfrm>
            <a:off x="1905536"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708D79AB-A152-1CCA-188C-358AFD105381}"/>
              </a:ext>
            </a:extLst>
          </p:cNvPr>
          <p:cNvSpPr>
            <a:spLocks noGrp="1"/>
          </p:cNvSpPr>
          <p:nvPr>
            <p:ph type="body" sz="quarter" idx="17" hasCustomPrompt="1"/>
          </p:nvPr>
        </p:nvSpPr>
        <p:spPr>
          <a:xfrm>
            <a:off x="1905536"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テキスト プレースホルダー 4">
            <a:extLst>
              <a:ext uri="{FF2B5EF4-FFF2-40B4-BE49-F238E27FC236}">
                <a16:creationId xmlns:a16="http://schemas.microsoft.com/office/drawing/2014/main" id="{9F435B95-B6B1-C3B8-A412-BC5661AE9936}"/>
              </a:ext>
            </a:extLst>
          </p:cNvPr>
          <p:cNvSpPr>
            <a:spLocks noGrp="1"/>
          </p:cNvSpPr>
          <p:nvPr>
            <p:ph type="body" sz="quarter" idx="18" hasCustomPrompt="1"/>
          </p:nvPr>
        </p:nvSpPr>
        <p:spPr>
          <a:xfrm>
            <a:off x="1905536"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7" name="円/楕円 26">
            <a:extLst>
              <a:ext uri="{FF2B5EF4-FFF2-40B4-BE49-F238E27FC236}">
                <a16:creationId xmlns:a16="http://schemas.microsoft.com/office/drawing/2014/main" id="{03DF94BB-B1D7-D112-E2B7-5F4C263BE1A3}"/>
              </a:ext>
            </a:extLst>
          </p:cNvPr>
          <p:cNvSpPr>
            <a:spLocks noChangeAspect="1"/>
          </p:cNvSpPr>
          <p:nvPr userDrawn="1"/>
        </p:nvSpPr>
        <p:spPr>
          <a:xfrm>
            <a:off x="1019496"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8" name="テキスト プレースホルダー 4">
            <a:extLst>
              <a:ext uri="{FF2B5EF4-FFF2-40B4-BE49-F238E27FC236}">
                <a16:creationId xmlns:a16="http://schemas.microsoft.com/office/drawing/2014/main" id="{9DFAC5D3-0343-CECD-0F31-07C3CEE9288C}"/>
              </a:ext>
            </a:extLst>
          </p:cNvPr>
          <p:cNvSpPr>
            <a:spLocks noGrp="1"/>
          </p:cNvSpPr>
          <p:nvPr>
            <p:ph type="body" sz="quarter" idx="19" hasCustomPrompt="1"/>
          </p:nvPr>
        </p:nvSpPr>
        <p:spPr>
          <a:xfrm>
            <a:off x="1905536"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9" name="直線コネクタ 28">
            <a:extLst>
              <a:ext uri="{FF2B5EF4-FFF2-40B4-BE49-F238E27FC236}">
                <a16:creationId xmlns:a16="http://schemas.microsoft.com/office/drawing/2014/main" id="{DA0670E7-06BD-A8BC-12F1-C0D2DF5C690B}"/>
              </a:ext>
            </a:extLst>
          </p:cNvPr>
          <p:cNvCxnSpPr>
            <a:cxnSpLocks/>
          </p:cNvCxnSpPr>
          <p:nvPr userDrawn="1"/>
        </p:nvCxnSpPr>
        <p:spPr>
          <a:xfrm>
            <a:off x="1289496"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1A1CF0B1-02F9-369C-AB61-2265241B3432}"/>
              </a:ext>
            </a:extLst>
          </p:cNvPr>
          <p:cNvCxnSpPr>
            <a:cxnSpLocks/>
          </p:cNvCxnSpPr>
          <p:nvPr userDrawn="1"/>
        </p:nvCxnSpPr>
        <p:spPr>
          <a:xfrm>
            <a:off x="1289496"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0C41E593-87F0-E271-A127-C3DB78325FF7}"/>
              </a:ext>
            </a:extLst>
          </p:cNvPr>
          <p:cNvCxnSpPr>
            <a:cxnSpLocks/>
          </p:cNvCxnSpPr>
          <p:nvPr userDrawn="1"/>
        </p:nvCxnSpPr>
        <p:spPr>
          <a:xfrm>
            <a:off x="1289496"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A5B2AD03-2A51-C323-F776-717D4C15256D}"/>
              </a:ext>
            </a:extLst>
          </p:cNvPr>
          <p:cNvCxnSpPr>
            <a:cxnSpLocks/>
          </p:cNvCxnSpPr>
          <p:nvPr userDrawn="1"/>
        </p:nvCxnSpPr>
        <p:spPr>
          <a:xfrm>
            <a:off x="1289496"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81426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067027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721468" y="5710013"/>
            <a:ext cx="1587038" cy="553998"/>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2023/1/25</a:t>
            </a:r>
          </a:p>
          <a:p>
            <a:pPr algn="r"/>
            <a:endParaRPr kumimoji="1" lang="en-US" altLang="ja-JP" sz="11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r>
              <a:rPr kumimoji="1" lang="ja-JP" altLang="en-US" sz="11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1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2023/7/6</a:t>
            </a: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386923"/>
            <a:ext cx="3804812" cy="627773"/>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ファイナンス</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タイアップ</a:t>
            </a:r>
            <a:endPar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endPar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1190462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578150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760" r:id="rId2"/>
    <p:sldLayoutId id="2147483846" r:id="rId3"/>
    <p:sldLayoutId id="2147483847" r:id="rId4"/>
    <p:sldLayoutId id="2147483845" r:id="rId5"/>
    <p:sldLayoutId id="2147483799"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 id="2147483857" r:id="rId16"/>
    <p:sldLayoutId id="2147483858" r:id="rId17"/>
    <p:sldLayoutId id="2147483859" r:id="rId18"/>
    <p:sldLayoutId id="2147483860" r:id="rId19"/>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jpeg"/><Relationship Id="rId12" Type="http://schemas.openxmlformats.org/officeDocument/2006/relationships/image" Target="../media/image36.svg"/><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28.svg"/><Relationship Id="rId9" Type="http://schemas.openxmlformats.org/officeDocument/2006/relationships/image" Target="../media/image33.png"/></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14.png"/><Relationship Id="rId1" Type="http://schemas.openxmlformats.org/officeDocument/2006/relationships/slideLayout" Target="../slideLayouts/slideLayout14.xml"/><Relationship Id="rId5" Type="http://schemas.openxmlformats.org/officeDocument/2006/relationships/image" Target="../media/image38.svg"/><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hyperlink" Target="https://s.yimg.jp/dl/displayads-guarantee/displayads-guarantee_salessheet_Specialfeature_2023H1.zip" TargetMode="External"/><Relationship Id="rId2" Type="http://schemas.openxmlformats.org/officeDocument/2006/relationships/image" Target="../media/image40.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hyperlink" Target="https://s.yimg.jp/dl/displayads-guarantee/displayads-guarantee_salessheet_Specialfeature_2023H1.zip" TargetMode="External"/><Relationship Id="rId2" Type="http://schemas.openxmlformats.org/officeDocument/2006/relationships/image" Target="../media/image40.png"/><Relationship Id="rId1" Type="http://schemas.openxmlformats.org/officeDocument/2006/relationships/slideLayout" Target="../slideLayouts/slideLayout14.xml"/><Relationship Id="rId5" Type="http://schemas.openxmlformats.org/officeDocument/2006/relationships/image" Target="../media/image41.png"/><Relationship Id="rId4" Type="http://schemas.openxmlformats.org/officeDocument/2006/relationships/hyperlink" Target="https://ads-help.yahoo.co.jp/yahooads/guideline/articledetail?lan=ja&amp;aid=1617&amp;o=default"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5.png"/><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44.pn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notesSlide" Target="../notesSlides/notesSlide4.xml"/><Relationship Id="rId1" Type="http://schemas.openxmlformats.org/officeDocument/2006/relationships/slideLayout" Target="../slideLayouts/slideLayout19.xml"/><Relationship Id="rId5" Type="http://schemas.openxmlformats.org/officeDocument/2006/relationships/image" Target="../media/image46.png"/><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49.png"/><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5.png"/></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0E5B9B-FE46-299B-2B37-ACF2A327E13E}"/>
              </a:ext>
            </a:extLst>
          </p:cNvPr>
          <p:cNvSpPr>
            <a:spLocks noGrp="1"/>
          </p:cNvSpPr>
          <p:nvPr>
            <p:ph type="title"/>
          </p:nvPr>
        </p:nvSpPr>
        <p:spPr>
          <a:prstGeom prst="rect">
            <a:avLst/>
          </a:prstGeom>
        </p:spPr>
        <p:txBody>
          <a:bodyPr/>
          <a:lstStyle/>
          <a:p>
            <a:r>
              <a:rPr kumimoji="1" lang="ja-JP" altLang="en-US" sz="2800"/>
              <a:t>ディスプレイ広告（予約型）</a:t>
            </a:r>
            <a:br>
              <a:rPr kumimoji="1" lang="en-US" altLang="ja-JP" sz="2800" dirty="0"/>
            </a:br>
            <a:r>
              <a:rPr lang="ja-JP" altLang="en-US" sz="2800"/>
              <a:t>商品資料</a:t>
            </a:r>
            <a:endParaRPr kumimoji="1" lang="ja-JP" altLang="en-US" sz="2800"/>
          </a:p>
        </p:txBody>
      </p:sp>
    </p:spTree>
    <p:extLst>
      <p:ext uri="{BB962C8B-B14F-4D97-AF65-F5344CB8AC3E}">
        <p14:creationId xmlns:p14="http://schemas.microsoft.com/office/powerpoint/2010/main" val="635715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a:t>
            </a:r>
          </a:p>
        </p:txBody>
      </p:sp>
      <p:graphicFrame>
        <p:nvGraphicFramePr>
          <p:cNvPr id="7" name="表 6">
            <a:extLst>
              <a:ext uri="{FF2B5EF4-FFF2-40B4-BE49-F238E27FC236}">
                <a16:creationId xmlns:a16="http://schemas.microsoft.com/office/drawing/2014/main" id="{AD75984E-2C50-F9A6-E228-2F6919ED029E}"/>
              </a:ext>
            </a:extLst>
          </p:cNvPr>
          <p:cNvGraphicFramePr>
            <a:graphicFrameLocks noGrp="1"/>
          </p:cNvGraphicFramePr>
          <p:nvPr>
            <p:extLst>
              <p:ext uri="{D42A27DB-BD31-4B8C-83A1-F6EECF244321}">
                <p14:modId xmlns:p14="http://schemas.microsoft.com/office/powerpoint/2010/main" val="2559701658"/>
              </p:ext>
            </p:extLst>
          </p:nvPr>
        </p:nvGraphicFramePr>
        <p:xfrm>
          <a:off x="479425" y="1089026"/>
          <a:ext cx="11233150" cy="5472113"/>
        </p:xfrm>
        <a:graphic>
          <a:graphicData uri="http://schemas.openxmlformats.org/drawingml/2006/table">
            <a:tbl>
              <a:tblPr firstRow="1" bandRow="1"/>
              <a:tblGrid>
                <a:gridCol w="1654175">
                  <a:extLst>
                    <a:ext uri="{9D8B030D-6E8A-4147-A177-3AD203B41FA5}">
                      <a16:colId xmlns:a16="http://schemas.microsoft.com/office/drawing/2014/main" val="20000"/>
                    </a:ext>
                  </a:extLst>
                </a:gridCol>
                <a:gridCol w="9578975">
                  <a:extLst>
                    <a:ext uri="{9D8B030D-6E8A-4147-A177-3AD203B41FA5}">
                      <a16:colId xmlns:a16="http://schemas.microsoft.com/office/drawing/2014/main" val="20001"/>
                    </a:ext>
                  </a:extLst>
                </a:gridCol>
              </a:tblGrid>
              <a:tr h="25283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協賛内容</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a:solidFill>
                            <a:schemeClr val="accent3"/>
                          </a:solidFill>
                          <a:latin typeface="Meiryo" panose="020B0604030504040204" pitchFamily="34" charset="-128"/>
                          <a:ea typeface="Meiryo" panose="020B0604030504040204" pitchFamily="34" charset="-128"/>
                          <a:cs typeface="メイリオ" panose="020B0604030504040204" pitchFamily="50" charset="-128"/>
                        </a:rPr>
                        <a:t>タイアップページおよび編集誘導枠の制作・掲載、</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ファイナンス通常広告</a:t>
                      </a:r>
                      <a:r>
                        <a:rPr kumimoji="1" lang="ja-JP" altLang="en-US" sz="1050" kern="1200" noProof="0">
                          <a:solidFill>
                            <a:schemeClr val="accent3"/>
                          </a:solidFill>
                          <a:latin typeface="Meiryo" panose="020B0604030504040204" pitchFamily="34" charset="-128"/>
                          <a:ea typeface="Meiryo" panose="020B0604030504040204" pitchFamily="34" charset="-128"/>
                          <a:cs typeface="+mn-cs"/>
                        </a:rPr>
                        <a:t>（予約型）</a:t>
                      </a:r>
                      <a:r>
                        <a:rPr kumimoji="1" lang="ja-JP" altLang="en-US" sz="1050" kern="1200">
                          <a:solidFill>
                            <a:schemeClr val="accent3"/>
                          </a:solidFill>
                          <a:latin typeface="Meiryo" panose="020B0604030504040204" pitchFamily="34" charset="-128"/>
                          <a:ea typeface="Meiryo" panose="020B0604030504040204" pitchFamily="34" charset="-128"/>
                          <a:cs typeface="メイリオ" panose="020B0604030504040204" pitchFamily="50" charset="-128"/>
                        </a:rPr>
                        <a:t>の掲載</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538723447"/>
                  </a:ext>
                </a:extLst>
              </a:tr>
              <a:tr h="25283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タイアップへの誘導枠</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lang="en-US" altLang="ja-JP" sz="1050" dirty="0">
                          <a:solidFill>
                            <a:schemeClr val="accent3"/>
                          </a:solidFill>
                          <a:latin typeface="Meiryo" panose="020B0604030504040204" pitchFamily="34" charset="-128"/>
                          <a:ea typeface="Meiryo" panose="020B0604030504040204" pitchFamily="34" charset="-128"/>
                        </a:rPr>
                        <a:t>Yahoo!</a:t>
                      </a:r>
                      <a:r>
                        <a:rPr lang="ja-JP" altLang="en-US" sz="1050" dirty="0">
                          <a:solidFill>
                            <a:schemeClr val="accent3"/>
                          </a:solidFill>
                          <a:latin typeface="Meiryo" panose="020B0604030504040204" pitchFamily="34" charset="-128"/>
                          <a:ea typeface="Meiryo" panose="020B0604030504040204" pitchFamily="34" charset="-128"/>
                        </a:rPr>
                        <a:t>ファイナンス内</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の各編集誘導枠および、</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ファイナンス通常広告（予約型）</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2"/>
                  </a:ext>
                </a:extLst>
              </a:tr>
              <a:tr h="140147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タイアップ</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ページ</a:t>
                      </a: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050" b="1"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サイト構成のための素材を、完全パッケージ（</a:t>
                      </a:r>
                      <a:r>
                        <a:rPr kumimoji="1" lang="en-US" altLang="ja-JP" sz="1050" b="1"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1"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後述）状態で納品いただき、サイトを制作・掲載します</a:t>
                      </a:r>
                    </a:p>
                    <a:p>
                      <a:pPr marL="0" indent="0">
                        <a:buNone/>
                      </a:pPr>
                      <a:r>
                        <a:rPr kumimoji="1" lang="en-US" altLang="ja-JP" sz="1050" b="1"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1"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弊社では、テキスト原稿や画像など掲載コンテンツの制作は行いません</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・掲載場所：</a:t>
                      </a:r>
                      <a:r>
                        <a:rPr lang="en-US" altLang="ja-JP" sz="1050" dirty="0">
                          <a:solidFill>
                            <a:schemeClr val="accent3"/>
                          </a:solidFill>
                          <a:latin typeface="Meiryo" panose="020B0604030504040204" pitchFamily="34" charset="-128"/>
                          <a:ea typeface="Meiryo" panose="020B0604030504040204" pitchFamily="34" charset="-128"/>
                        </a:rPr>
                        <a:t>Yahoo!</a:t>
                      </a:r>
                      <a:r>
                        <a:rPr lang="ja-JP" altLang="en-US" sz="1050" dirty="0">
                          <a:solidFill>
                            <a:schemeClr val="accent3"/>
                          </a:solidFill>
                          <a:latin typeface="Meiryo" panose="020B0604030504040204" pitchFamily="34" charset="-128"/>
                          <a:ea typeface="Meiryo" panose="020B0604030504040204" pitchFamily="34" charset="-128"/>
                        </a:rPr>
                        <a:t>ファイナンス</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内</a:t>
                      </a:r>
                      <a:r>
                        <a:rPr kumimoji="1" lang="ja-JP" altLang="en-US" sz="1050" kern="1200" baseline="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特設ページ</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・デバイス：</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PC</a:t>
                      </a:r>
                      <a:r>
                        <a:rPr kumimoji="1" lang="ja-JP" altLang="en-US" sz="1050" kern="1200" dirty="0" err="1">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スマートフォン（１デバイスも可能）</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・ページ数：</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1</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ページ程度</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PC</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4</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万</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スマートフォン：１万</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PV</a:t>
                      </a: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・更新：</a:t>
                      </a: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内容や回数などにより可否を判断させていただきますので事前にご相談ください</a:t>
                      </a:r>
                      <a:br>
                        <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b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また、別途費用が発生します</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3"/>
                  </a:ext>
                </a:extLst>
              </a:tr>
              <a:tr h="950321">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編集誘導</a:t>
                      </a: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掲載期間中は常設します。弊社で制作を行います（動画不可、掲載期間中の差し替え不可）</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・掲載場所：</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P8</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9</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のイメージ図をご確認ください</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・バナーサイズ：</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PC</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noProof="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300</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pixel</a:t>
                      </a:r>
                      <a:r>
                        <a:rPr kumimoji="1" lang="en-US" altLang="ja-JP" sz="1050" kern="1200" noProof="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×120pixel</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スマートフォン（</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640pixel×360pixel</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他案件と掲載期間が重複した場合は、バナーが縦並びになります。お申込みが早い案件からポジションが上になります</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・広告主様の公式ロゴを弊社担当営業まで送付してください</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23040713"/>
                  </a:ext>
                </a:extLst>
              </a:tr>
              <a:tr h="775948">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広告誘導</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代理店様が制作</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予約をお願いします</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・対象商品：</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広告　ディスプレイ広告（予約型）「</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ファイナンス」商品（</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P24</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28</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参照）</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・リンク先</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URL</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：タイアップページの指定をお願いします</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・バナー：バナー内に</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ファイナンスのロゴが必要です。制作ルールをご確認ください。ロゴは弊社担当営業より送付いたします</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69102990"/>
                  </a:ext>
                </a:extLst>
              </a:tr>
              <a:tr h="1585878">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契約分類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rPr>
                        <a:t>※</a:t>
                      </a: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お申し込み時に選択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■タイアップページの制作・掲載・編集誘導枠の制作（ネット）</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①契約分類：制作</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②契約サービス：</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制作</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③契約サービス詳細：</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　タイアップ　制作・掲載費</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■編集誘導枠掲載（グロス）</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①契約分類：掲載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②契約サービス：</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③契約サービス詳細：</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　タイアップ　誘導広告掲載費</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247624747"/>
                  </a:ext>
                </a:extLst>
              </a:tr>
              <a:tr h="25283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dirty="0">
                          <a:solidFill>
                            <a:schemeClr val="bg1"/>
                          </a:solidFill>
                          <a:latin typeface="Meiryo" panose="020B0604030504040204" pitchFamily="34" charset="-128"/>
                          <a:ea typeface="Meiryo" panose="020B0604030504040204" pitchFamily="34" charset="-128"/>
                        </a:rPr>
                        <a:t>掲載期間</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1</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か月間（平日掲載開始）</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タイアップページは、掲載開始日の前営業日までにアップします</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175428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a:t>
            </a:r>
          </a:p>
        </p:txBody>
      </p:sp>
      <p:graphicFrame>
        <p:nvGraphicFramePr>
          <p:cNvPr id="3" name="表 2">
            <a:extLst>
              <a:ext uri="{FF2B5EF4-FFF2-40B4-BE49-F238E27FC236}">
                <a16:creationId xmlns:a16="http://schemas.microsoft.com/office/drawing/2014/main" id="{8CC0B665-2434-25D6-2FA2-AFE8ECDD1D9D}"/>
              </a:ext>
            </a:extLst>
          </p:cNvPr>
          <p:cNvGraphicFramePr>
            <a:graphicFrameLocks noGrp="1"/>
          </p:cNvGraphicFramePr>
          <p:nvPr>
            <p:extLst>
              <p:ext uri="{D42A27DB-BD31-4B8C-83A1-F6EECF244321}">
                <p14:modId xmlns:p14="http://schemas.microsoft.com/office/powerpoint/2010/main" val="3197761203"/>
              </p:ext>
            </p:extLst>
          </p:nvPr>
        </p:nvGraphicFramePr>
        <p:xfrm>
          <a:off x="476975" y="1089025"/>
          <a:ext cx="11235600" cy="5472113"/>
        </p:xfrm>
        <a:graphic>
          <a:graphicData uri="http://schemas.openxmlformats.org/drawingml/2006/table">
            <a:tbl>
              <a:tblPr firstRow="1" bandRow="1"/>
              <a:tblGrid>
                <a:gridCol w="1656000">
                  <a:extLst>
                    <a:ext uri="{9D8B030D-6E8A-4147-A177-3AD203B41FA5}">
                      <a16:colId xmlns:a16="http://schemas.microsoft.com/office/drawing/2014/main" val="20000"/>
                    </a:ext>
                  </a:extLst>
                </a:gridCol>
                <a:gridCol w="9579600">
                  <a:extLst>
                    <a:ext uri="{9D8B030D-6E8A-4147-A177-3AD203B41FA5}">
                      <a16:colId xmlns:a16="http://schemas.microsoft.com/office/drawing/2014/main" val="20001"/>
                    </a:ext>
                  </a:extLst>
                </a:gridCol>
              </a:tblGrid>
              <a:tr h="5472113">
                <a:tc>
                  <a:txBody>
                    <a:body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a:t>
                      </a:r>
                      <a:r>
                        <a:rPr kumimoji="1" lang="en-US" altLang="ja-JP" sz="1050" b="1" kern="1200" noProof="0" dirty="0">
                          <a:solidFill>
                            <a:schemeClr val="accent3"/>
                          </a:solidFill>
                          <a:latin typeface="Meiryo" panose="020B0604030504040204" pitchFamily="34" charset="-128"/>
                          <a:ea typeface="Meiryo" panose="020B0604030504040204" pitchFamily="34" charset="-128"/>
                          <a:cs typeface="+mn-cs"/>
                        </a:rPr>
                        <a:t>PC/</a:t>
                      </a: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スマートフォン：</a:t>
                      </a:r>
                      <a:r>
                        <a:rPr kumimoji="1" lang="en-US" altLang="ja-JP" sz="1050" b="1" kern="1200" noProof="0" dirty="0">
                          <a:solidFill>
                            <a:schemeClr val="accent3"/>
                          </a:solidFill>
                          <a:latin typeface="Meiryo" panose="020B0604030504040204" pitchFamily="34" charset="-128"/>
                          <a:ea typeface="Meiryo" panose="020B0604030504040204" pitchFamily="34" charset="-128"/>
                          <a:cs typeface="+mn-cs"/>
                        </a:rPr>
                        <a:t>700</a:t>
                      </a: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万円</a:t>
                      </a:r>
                      <a:endParaRPr kumimoji="1" lang="en-US" altLang="ja-JP"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■タイアップページの制作・掲載・編集誘導枠の制作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200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企画内容によって、別途費用が発生する場合があります</a:t>
                      </a:r>
                      <a:endParaRPr kumimoji="1" lang="ja-JP" altLang="en-US"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350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■広告誘導　</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ファイナンス商品</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　ディプレイ広告（予約型）の広告管理ツールからお申し込み（</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内訳　</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PC</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　スマートフォン：</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万円目安）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a:t>
                      </a:r>
                      <a:r>
                        <a:rPr kumimoji="1" lang="en-US" altLang="ja-JP" sz="1050" b="1" kern="1200" noProof="0" dirty="0">
                          <a:solidFill>
                            <a:schemeClr val="accent3"/>
                          </a:solidFill>
                          <a:latin typeface="Meiryo" panose="020B0604030504040204" pitchFamily="34" charset="-128"/>
                          <a:ea typeface="Meiryo" panose="020B0604030504040204" pitchFamily="34" charset="-128"/>
                          <a:cs typeface="+mn-cs"/>
                        </a:rPr>
                        <a:t>PC</a:t>
                      </a: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のみ：</a:t>
                      </a:r>
                      <a:r>
                        <a:rPr kumimoji="1" lang="en-US" altLang="ja-JP" sz="1050" b="1" kern="1200" noProof="0" dirty="0">
                          <a:solidFill>
                            <a:schemeClr val="accent3"/>
                          </a:solidFill>
                          <a:latin typeface="Meiryo" panose="020B0604030504040204" pitchFamily="34" charset="-128"/>
                          <a:ea typeface="Meiryo" panose="020B0604030504040204" pitchFamily="34" charset="-128"/>
                          <a:cs typeface="+mn-cs"/>
                        </a:rPr>
                        <a:t>400</a:t>
                      </a: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万円</a:t>
                      </a:r>
                      <a:endParaRPr kumimoji="1" lang="en-US" altLang="ja-JP"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■タイアップページの制作・掲載・編集誘導枠の制作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企画内容によって、別途費用が発生する場合があります</a:t>
                      </a:r>
                      <a:endParaRPr kumimoji="1" lang="ja-JP" altLang="en-US"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200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■広告誘導　</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ファイナンス商品</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　ディプレイ広告（予約型）の広告管理ツールからお申し込み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・スマートフォンのみ：</a:t>
                      </a:r>
                      <a:r>
                        <a:rPr kumimoji="1" lang="en-US" altLang="ja-JP" sz="1050" b="1" kern="1200" noProof="0" dirty="0">
                          <a:solidFill>
                            <a:schemeClr val="accent3"/>
                          </a:solidFill>
                          <a:latin typeface="Meiryo" panose="020B0604030504040204" pitchFamily="34" charset="-128"/>
                          <a:ea typeface="Meiryo" panose="020B0604030504040204" pitchFamily="34" charset="-128"/>
                          <a:cs typeface="+mn-cs"/>
                        </a:rPr>
                        <a:t>400</a:t>
                      </a: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万円</a:t>
                      </a:r>
                      <a:endParaRPr kumimoji="1" lang="en-US" altLang="ja-JP"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■タイアップページの制作・掲載・編集誘導枠の制作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企画内容によって、別途費用が発生する場合があります</a:t>
                      </a:r>
                      <a:endParaRPr kumimoji="1" lang="en-US" altLang="ja-JP"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■広告誘導　</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ファイナンス商品</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　ディプレイ広告（予約型）の広告管理ツールからお申し込み</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■１か月超の期間での掲載延長</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タイアップページ：</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3,000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円</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日（ネット）／事前見積もり：不要／専用フォームからお申し込み</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メイリオ" panose="020B0604030504040204" pitchFamily="50" charset="-128"/>
                        </a:rPr>
                        <a:t>ただし、編集誘導枠を追加購入いただく場合無償となります</a:t>
                      </a:r>
                      <a:endParaRPr kumimoji="1" lang="ja-JP" altLang="en-US"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編集誘導枠：</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100,000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円</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日（グロス）／事前見積もり：不要／専用フォームからお申し込み</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538723447"/>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4F41EB74-6EF5-B39A-8855-A7139F535B3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2098361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a:t>
            </a:r>
          </a:p>
        </p:txBody>
      </p:sp>
      <p:pic>
        <p:nvPicPr>
          <p:cNvPr id="10" name="図プレースホルダー 9" descr="アイコン&#10;&#10;自動的に生成された説明">
            <a:extLst>
              <a:ext uri="{FF2B5EF4-FFF2-40B4-BE49-F238E27FC236}">
                <a16:creationId xmlns:a16="http://schemas.microsoft.com/office/drawing/2014/main" id="{4F41EB74-6EF5-B39A-8855-A7139F535B3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graphicFrame>
        <p:nvGraphicFramePr>
          <p:cNvPr id="5" name="表 4">
            <a:extLst>
              <a:ext uri="{FF2B5EF4-FFF2-40B4-BE49-F238E27FC236}">
                <a16:creationId xmlns:a16="http://schemas.microsoft.com/office/drawing/2014/main" id="{B2EC565C-7897-190B-3DAE-2AAA66FE758A}"/>
              </a:ext>
            </a:extLst>
          </p:cNvPr>
          <p:cNvGraphicFramePr>
            <a:graphicFrameLocks noGrp="1"/>
          </p:cNvGraphicFramePr>
          <p:nvPr>
            <p:extLst>
              <p:ext uri="{D42A27DB-BD31-4B8C-83A1-F6EECF244321}">
                <p14:modId xmlns:p14="http://schemas.microsoft.com/office/powerpoint/2010/main" val="579410675"/>
              </p:ext>
            </p:extLst>
          </p:nvPr>
        </p:nvGraphicFramePr>
        <p:xfrm>
          <a:off x="479425" y="1089027"/>
          <a:ext cx="11235600" cy="5292723"/>
        </p:xfrm>
        <a:graphic>
          <a:graphicData uri="http://schemas.openxmlformats.org/drawingml/2006/table">
            <a:tbl>
              <a:tblPr firstRow="1" bandRow="1"/>
              <a:tblGrid>
                <a:gridCol w="1656000">
                  <a:extLst>
                    <a:ext uri="{9D8B030D-6E8A-4147-A177-3AD203B41FA5}">
                      <a16:colId xmlns:a16="http://schemas.microsoft.com/office/drawing/2014/main" val="20000"/>
                    </a:ext>
                  </a:extLst>
                </a:gridCol>
                <a:gridCol w="9579600">
                  <a:extLst>
                    <a:ext uri="{9D8B030D-6E8A-4147-A177-3AD203B41FA5}">
                      <a16:colId xmlns:a16="http://schemas.microsoft.com/office/drawing/2014/main" val="20001"/>
                    </a:ext>
                  </a:extLst>
                </a:gridCol>
              </a:tblGrid>
              <a:tr h="1643798">
                <a:tc>
                  <a:txBody>
                    <a:body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お申し込み</a:t>
                      </a:r>
                      <a:endParaRPr kumimoji="1" lang="en-US" altLang="ja-JP" sz="1050" b="0" i="0" kern="1200" dirty="0">
                        <a:solidFill>
                          <a:schemeClr val="bg1"/>
                        </a:solidFill>
                        <a:latin typeface="Meiryo" panose="020B0604030504040204" pitchFamily="34" charset="-128"/>
                        <a:ea typeface="Meiryo" panose="020B0604030504040204" pitchFamily="34" charset="-128"/>
                        <a:cs typeface="Meiryo UI" pitchFamily="50" charset="-128"/>
                      </a:endParaRPr>
                    </a:p>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原則として、掲載開始の</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2</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か月半前までにお申し込みください</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所定の方法によるお申し込み契約の成立後はキャンセルは不可となります</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お申し込み時に掲載期間が未決定の場合は、別途、掲載開始日の</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5</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営業日前までに</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　掲載期間のご連絡をメールでいただきます</a:t>
                      </a:r>
                    </a:p>
                  </a:txBody>
                  <a:tcPr marL="180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53560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有効期限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mn-cs"/>
                        </a:rPr>
                        <a:t>2023</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年</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4</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月</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1</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日～</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9</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月</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30</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日掲載終了分</a:t>
                      </a:r>
                    </a:p>
                  </a:txBody>
                  <a:tcPr marL="180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3"/>
                  </a:ext>
                </a:extLst>
              </a:tr>
              <a:tr h="905002">
                <a:tc>
                  <a:txBody>
                    <a:body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Meiryo" panose="020B0604030504040204" pitchFamily="34" charset="-128"/>
                          <a:ea typeface="Meiryo" panose="020B0604030504040204" pitchFamily="34" charset="-128"/>
                          <a:cs typeface="Verdana" pitchFamily="34" charset="0"/>
                        </a:rPr>
                        <a:t>PV</a:t>
                      </a:r>
                      <a:r>
                        <a:rPr lang="ja-JP" altLang="en-US" sz="1050" dirty="0">
                          <a:solidFill>
                            <a:schemeClr val="accent3"/>
                          </a:solidFill>
                          <a:latin typeface="Meiryo" panose="020B0604030504040204" pitchFamily="34" charset="-128"/>
                          <a:ea typeface="Meiryo" panose="020B0604030504040204" pitchFamily="34" charset="-128"/>
                          <a:cs typeface="Verdana" pitchFamily="34" charset="0"/>
                        </a:rPr>
                        <a:t>・</a:t>
                      </a:r>
                      <a:r>
                        <a:rPr lang="en-US" altLang="ja-JP" sz="1050" dirty="0">
                          <a:solidFill>
                            <a:schemeClr val="accent3"/>
                          </a:solidFill>
                          <a:latin typeface="Meiryo" panose="020B0604030504040204" pitchFamily="34" charset="-128"/>
                          <a:ea typeface="Meiryo" panose="020B0604030504040204" pitchFamily="34" charset="-128"/>
                          <a:cs typeface="Verdana" pitchFamily="34" charset="0"/>
                        </a:rPr>
                        <a:t>UB</a:t>
                      </a:r>
                      <a:r>
                        <a:rPr lang="ja-JP" altLang="en-US" sz="1050" dirty="0">
                          <a:solidFill>
                            <a:schemeClr val="accent3"/>
                          </a:solidFill>
                          <a:latin typeface="Meiryo" panose="020B0604030504040204" pitchFamily="34" charset="-128"/>
                          <a:ea typeface="Meiryo" panose="020B0604030504040204" pitchFamily="34" charset="-128"/>
                          <a:cs typeface="Verdana" pitchFamily="34" charset="0"/>
                        </a:rPr>
                        <a:t>・ページ内リンクのクリック数など</a:t>
                      </a:r>
                      <a:endParaRPr lang="en-US" altLang="ja-JP" sz="1050" dirty="0">
                        <a:solidFill>
                          <a:schemeClr val="accent3"/>
                        </a:solidFill>
                        <a:latin typeface="Meiryo" panose="020B0604030504040204" pitchFamily="34" charset="-128"/>
                        <a:ea typeface="Meiryo" panose="020B0604030504040204" pitchFamily="34" charset="-128"/>
                        <a:cs typeface="Verdana" pitchFamily="34" charset="0"/>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掲載終了から</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2</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週間程度でご提出いたします</a:t>
                      </a:r>
                    </a:p>
                  </a:txBody>
                  <a:tcPr marL="180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47624747"/>
                  </a:ext>
                </a:extLst>
              </a:tr>
              <a:tr h="2208318">
                <a:tc>
                  <a:txBody>
                    <a:body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lang="ja-JP" altLang="en-US" sz="1050" dirty="0">
                          <a:solidFill>
                            <a:schemeClr val="accent3"/>
                          </a:solidFill>
                          <a:latin typeface="Meiryo" panose="020B0604030504040204" pitchFamily="34" charset="-128"/>
                          <a:ea typeface="Meiryo" panose="020B0604030504040204" pitchFamily="34" charset="-128"/>
                        </a:rPr>
                        <a:t>動的でリッチなコンテンツを用いたサイト構成につきましてお断りする場合があります</a:t>
                      </a:r>
                      <a:endParaRPr kumimoji="1" lang="en-US" altLang="ja-JP" sz="1050" kern="120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mn-cs"/>
                        </a:rPr>
                        <a:t>本商品はお見積りが不要な商品ですが、本商品資料と異なる条件で契約する場合はお見積りが必要となりますので</a:t>
                      </a:r>
                      <a:endParaRPr kumimoji="1" lang="en-US" altLang="ja-JP" sz="1050" kern="120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mn-cs"/>
                        </a:rPr>
                        <a:t>お申し込み時には弊社営業担当までお問い合わせください</a:t>
                      </a:r>
                    </a:p>
                  </a:txBody>
                  <a:tcPr marL="180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5673090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2EF858E-06F6-F677-7406-2E529CD8179A}"/>
              </a:ext>
            </a:extLst>
          </p:cNvPr>
          <p:cNvSpPr>
            <a:spLocks noGrp="1"/>
          </p:cNvSpPr>
          <p:nvPr>
            <p:ph type="body" sz="quarter" idx="12"/>
          </p:nvPr>
        </p:nvSpPr>
        <p:spPr/>
        <p:txBody>
          <a:bodyPr/>
          <a:lstStyle/>
          <a:p>
            <a:r>
              <a:rPr lang="ja-JP" altLang="en-US" sz="1200" dirty="0">
                <a:solidFill>
                  <a:schemeClr val="tx1">
                    <a:lumMod val="65000"/>
                    <a:lumOff val="35000"/>
                  </a:schemeClr>
                </a:solidFill>
                <a:latin typeface="+mn-ea"/>
              </a:rPr>
              <a:t>完全パッケージ状態で納品いただき、サイトを制作・掲載します</a:t>
            </a:r>
          </a:p>
          <a:p>
            <a:r>
              <a:rPr lang="ja-JP" altLang="en-US" sz="1200" dirty="0">
                <a:solidFill>
                  <a:schemeClr val="tx1">
                    <a:lumMod val="65000"/>
                    <a:lumOff val="35000"/>
                  </a:schemeClr>
                </a:solidFill>
                <a:latin typeface="+mn-ea"/>
              </a:rPr>
              <a:t>弊社では、テキスト原稿や画像など掲載コンテンツの制作は行いません</a:t>
            </a:r>
            <a:endParaRPr lang="en-US" altLang="ja-JP" sz="1200" dirty="0">
              <a:solidFill>
                <a:schemeClr val="tx1">
                  <a:lumMod val="65000"/>
                  <a:lumOff val="35000"/>
                </a:schemeClr>
              </a:solidFill>
              <a:latin typeface="+mn-ea"/>
            </a:endParaRPr>
          </a:p>
        </p:txBody>
      </p:sp>
      <p:sp>
        <p:nvSpPr>
          <p:cNvPr id="4" name="テキスト プレースホルダー 3">
            <a:extLst>
              <a:ext uri="{FF2B5EF4-FFF2-40B4-BE49-F238E27FC236}">
                <a16:creationId xmlns:a16="http://schemas.microsoft.com/office/drawing/2014/main" id="{D451E5D5-9CA8-0DE5-5069-A96D76C3432B}"/>
              </a:ext>
            </a:extLst>
          </p:cNvPr>
          <p:cNvSpPr>
            <a:spLocks noGrp="1"/>
          </p:cNvSpPr>
          <p:nvPr>
            <p:ph type="body" sz="quarter" idx="13"/>
          </p:nvPr>
        </p:nvSpPr>
        <p:spPr/>
        <p:txBody>
          <a:bodyPr/>
          <a:lstStyle/>
          <a:p>
            <a:r>
              <a:rPr lang="ja-JP" altLang="en-US" dirty="0"/>
              <a:t>商品スペック</a:t>
            </a:r>
          </a:p>
        </p:txBody>
      </p:sp>
      <p:graphicFrame>
        <p:nvGraphicFramePr>
          <p:cNvPr id="6" name="表 5">
            <a:extLst>
              <a:ext uri="{FF2B5EF4-FFF2-40B4-BE49-F238E27FC236}">
                <a16:creationId xmlns:a16="http://schemas.microsoft.com/office/drawing/2014/main" id="{45B4FA46-AC29-C628-365F-D3C7FCF931AF}"/>
              </a:ext>
            </a:extLst>
          </p:cNvPr>
          <p:cNvGraphicFramePr>
            <a:graphicFrameLocks noGrp="1"/>
          </p:cNvGraphicFramePr>
          <p:nvPr>
            <p:extLst>
              <p:ext uri="{D42A27DB-BD31-4B8C-83A1-F6EECF244321}">
                <p14:modId xmlns:p14="http://schemas.microsoft.com/office/powerpoint/2010/main" val="262089802"/>
              </p:ext>
            </p:extLst>
          </p:nvPr>
        </p:nvGraphicFramePr>
        <p:xfrm>
          <a:off x="476974" y="1089025"/>
          <a:ext cx="11235600" cy="3725346"/>
        </p:xfrm>
        <a:graphic>
          <a:graphicData uri="http://schemas.openxmlformats.org/drawingml/2006/table">
            <a:tbl>
              <a:tblPr firstRow="1" bandRow="1"/>
              <a:tblGrid>
                <a:gridCol w="1656000">
                  <a:extLst>
                    <a:ext uri="{9D8B030D-6E8A-4147-A177-3AD203B41FA5}">
                      <a16:colId xmlns:a16="http://schemas.microsoft.com/office/drawing/2014/main" val="20000"/>
                    </a:ext>
                  </a:extLst>
                </a:gridCol>
                <a:gridCol w="9579600">
                  <a:extLst>
                    <a:ext uri="{9D8B030D-6E8A-4147-A177-3AD203B41FA5}">
                      <a16:colId xmlns:a16="http://schemas.microsoft.com/office/drawing/2014/main" val="20001"/>
                    </a:ext>
                  </a:extLst>
                </a:gridCol>
              </a:tblGrid>
              <a:tr h="3725346">
                <a:tc>
                  <a:txBody>
                    <a:body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完全パッケージ</a:t>
                      </a:r>
                      <a:endParaRPr kumimoji="1" lang="en-US" altLang="ja-JP" sz="1050" b="0" i="0" kern="1200" dirty="0">
                        <a:solidFill>
                          <a:schemeClr val="bg1"/>
                        </a:solidFill>
                        <a:latin typeface="Meiryo" panose="020B0604030504040204" pitchFamily="34" charset="-128"/>
                        <a:ea typeface="Meiryo" panose="020B0604030504040204" pitchFamily="34" charset="-128"/>
                        <a:cs typeface="Meiryo UI" pitchFamily="50" charset="-128"/>
                      </a:endParaRPr>
                    </a:p>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とは</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・ご入稿素材</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）ページデザイン（各デバイスごと）</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画像やテキストを掲載イメージどおりに配置したヴィジュアルデザイン（</a:t>
                      </a:r>
                      <a:r>
                        <a:rPr kumimoji="1" lang="en-US" altLang="ja-JP" sz="1050" kern="1200" noProof="0" dirty="0" err="1">
                          <a:solidFill>
                            <a:schemeClr val="accent3"/>
                          </a:solidFill>
                          <a:latin typeface="Meiryo" panose="020B0604030504040204" pitchFamily="34" charset="-128"/>
                          <a:ea typeface="Meiryo" panose="020B0604030504040204" pitchFamily="34" charset="-128"/>
                          <a:cs typeface="+mn-cs"/>
                        </a:rPr>
                        <a:t>figma</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ファイル（</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.fig</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ページの全体イメージ確認用画像（</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jpg</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2</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）素材データ（各種写真や画像ファイル、ロゴデータ、テキスト原稿</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PPT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3</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）補足情報（リンク箇所や遷移先</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URL</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等）</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・ページ制作にあたって</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リンク、動画エンベッド、タブ、折り畳みなどの基本的な</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UI</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のみ使用</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スクロールやクリック等でページ背景やページ要素が変化するなど、動的なエフェクト等は不可</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ページの目安は、最大横</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990px</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縦</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7,000px〜8,000px</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程度</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ご用意いただく素材、および仕様や制限事項などについては、制作に入られる前にすり合わせさせていただきます。</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テキスト・画像・コンテンツなど、コンプライアンスに遵守した内容であることを事前にご確認ください。</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txBody>
                  <a:tcPr marL="180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792520671"/>
                  </a:ext>
                </a:extLst>
              </a:tr>
            </a:tbl>
          </a:graphicData>
        </a:graphic>
      </p:graphicFrame>
      <p:sp>
        <p:nvSpPr>
          <p:cNvPr id="11" name="テキスト プレースホルダー 3">
            <a:extLst>
              <a:ext uri="{FF2B5EF4-FFF2-40B4-BE49-F238E27FC236}">
                <a16:creationId xmlns:a16="http://schemas.microsoft.com/office/drawing/2014/main" id="{FD111E31-A866-6BF3-0CCF-32C21C290E1B}"/>
              </a:ext>
            </a:extLst>
          </p:cNvPr>
          <p:cNvSpPr txBox="1">
            <a:spLocks/>
          </p:cNvSpPr>
          <p:nvPr/>
        </p:nvSpPr>
        <p:spPr>
          <a:xfrm>
            <a:off x="1794675" y="215582"/>
            <a:ext cx="8136904" cy="335028"/>
          </a:xfrm>
          <a:prstGeom prst="rect">
            <a:avLst/>
          </a:prstGeom>
        </p:spPr>
        <p:txBody>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000" b="1" dirty="0">
                <a:solidFill>
                  <a:schemeClr val="accent3"/>
                </a:solidFill>
                <a:latin typeface="Meiryo" panose="020B0604030504040204" pitchFamily="34" charset="-128"/>
                <a:ea typeface="Meiryo" panose="020B0604030504040204" pitchFamily="34" charset="-128"/>
              </a:rPr>
              <a:t>スペック詳細</a:t>
            </a:r>
          </a:p>
        </p:txBody>
      </p:sp>
      <p:pic>
        <p:nvPicPr>
          <p:cNvPr id="15" name="図プレースホルダー 9" descr="アイコン&#10;&#10;自動的に生成された説明">
            <a:extLst>
              <a:ext uri="{FF2B5EF4-FFF2-40B4-BE49-F238E27FC236}">
                <a16:creationId xmlns:a16="http://schemas.microsoft.com/office/drawing/2014/main" id="{25E98CFE-CBF7-05C1-6D1D-4C99FE7EFF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Tree>
    <p:extLst>
      <p:ext uri="{BB962C8B-B14F-4D97-AF65-F5344CB8AC3E}">
        <p14:creationId xmlns:p14="http://schemas.microsoft.com/office/powerpoint/2010/main" val="36314433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実施フロー</a:t>
            </a:r>
          </a:p>
        </p:txBody>
      </p:sp>
      <p:sp>
        <p:nvSpPr>
          <p:cNvPr id="3" name="テキスト ボックス 2">
            <a:extLst>
              <a:ext uri="{FF2B5EF4-FFF2-40B4-BE49-F238E27FC236}">
                <a16:creationId xmlns:a16="http://schemas.microsoft.com/office/drawing/2014/main" id="{21A94964-7225-0CFF-58C2-600679348FDB}"/>
              </a:ext>
            </a:extLst>
          </p:cNvPr>
          <p:cNvSpPr txBox="1"/>
          <p:nvPr/>
        </p:nvSpPr>
        <p:spPr>
          <a:xfrm>
            <a:off x="1490249" y="5898096"/>
            <a:ext cx="9358279" cy="657872"/>
          </a:xfrm>
          <a:prstGeom prst="rect">
            <a:avLst/>
          </a:prstGeom>
          <a:noFill/>
        </p:spPr>
        <p:txBody>
          <a:bodyPr wrap="square" lIns="0" tIns="0" rIns="0" bIns="0">
            <a:spAutoFit/>
          </a:bodyPr>
          <a:lstStyle/>
          <a:p>
            <a:pPr marL="108000" indent="-108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工程で弊社内確認を行います。社内指摘事項は、広告主様側で特別な理由がない限り修正いたします。 </a:t>
            </a:r>
            <a:endParaRPr kumimoji="0" lang="en-US" altLang="ja-JP" sz="900" kern="0" dirty="0">
              <a:solidFill>
                <a:srgbClr val="545454"/>
              </a:solidFill>
              <a:latin typeface="Meiryo" panose="020B0604030504040204" pitchFamily="34" charset="-128"/>
              <a:ea typeface="Meiryo" panose="020B0604030504040204" pitchFamily="34" charset="-128"/>
            </a:endParaRPr>
          </a:p>
          <a:p>
            <a:pPr marL="108000" indent="-108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薬機法など、法的な規制がかかる商品、プロモーションでは、制作期間が増加する場合があります。</a:t>
            </a:r>
            <a:endParaRPr kumimoji="0" lang="en-US" altLang="ja-JP" sz="900" kern="0" dirty="0">
              <a:solidFill>
                <a:srgbClr val="545454"/>
              </a:solidFill>
              <a:latin typeface="Meiryo" panose="020B0604030504040204" pitchFamily="34" charset="-128"/>
              <a:ea typeface="Meiryo" panose="020B0604030504040204" pitchFamily="34" charset="-128"/>
            </a:endParaRPr>
          </a:p>
          <a:p>
            <a:pPr marL="108000" indent="-108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900" kern="0" dirty="0">
              <a:solidFill>
                <a:srgbClr val="545454"/>
              </a:solidFill>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E2368E9B-574C-5860-B843-889AA716EBE8}"/>
              </a:ext>
            </a:extLst>
          </p:cNvPr>
          <p:cNvSpPr txBox="1"/>
          <p:nvPr/>
        </p:nvSpPr>
        <p:spPr>
          <a:xfrm>
            <a:off x="1415480" y="2638815"/>
            <a:ext cx="8733560" cy="2973891"/>
          </a:xfrm>
          <a:prstGeom prst="rect">
            <a:avLst/>
          </a:prstGeom>
          <a:noFill/>
        </p:spPr>
        <p:txBody>
          <a:bodyPr wrap="square" anchor="t">
            <a:spAutoFit/>
          </a:bodyPr>
          <a:lstStyle/>
          <a:p>
            <a:pPr marL="342900" indent="-342900">
              <a:lnSpc>
                <a:spcPct val="120000"/>
              </a:lnSpc>
              <a:spcBef>
                <a:spcPts val="600"/>
              </a:spcBef>
              <a:buSzPct val="120000"/>
              <a:buFont typeface="+mj-ea"/>
              <a:buAutoNum type="circleNumDbPlain"/>
              <a:defRPr/>
            </a:pPr>
            <a:r>
              <a:rPr kumimoji="0" lang="ja-JP" altLang="en-US" sz="1400" b="1" kern="0" dirty="0">
                <a:solidFill>
                  <a:srgbClr val="545454"/>
                </a:solidFill>
                <a:latin typeface="Meiryo" panose="020B0604030504040204" pitchFamily="34" charset="-128"/>
                <a:ea typeface="Meiryo" panose="020B0604030504040204" pitchFamily="34" charset="-128"/>
              </a:rPr>
              <a:t>進行確認</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ja-JP" altLang="en-US" sz="1100" kern="0" dirty="0">
                <a:solidFill>
                  <a:srgbClr val="545454"/>
                </a:solidFill>
                <a:latin typeface="Meiryo" panose="020B0604030504040204" pitchFamily="34" charset="-128"/>
                <a:ea typeface="Meiryo" panose="020B0604030504040204" pitchFamily="34" charset="-128"/>
              </a:rPr>
              <a:t>事前に</a:t>
            </a:r>
            <a:r>
              <a:rPr kumimoji="0" lang="ja-JP" altLang="en-US" sz="1100" b="1" kern="0" dirty="0">
                <a:solidFill>
                  <a:srgbClr val="545454"/>
                </a:solidFill>
                <a:latin typeface="Meiryo" panose="020B0604030504040204" pitchFamily="34" charset="-128"/>
                <a:ea typeface="Meiryo" panose="020B0604030504040204" pitchFamily="34" charset="-128"/>
              </a:rPr>
              <a:t>代理店様にご用意いただくコンテンツ構成要素について確認</a:t>
            </a:r>
            <a:r>
              <a:rPr kumimoji="0" lang="ja-JP" altLang="en-US" sz="1100" kern="0" dirty="0">
                <a:solidFill>
                  <a:srgbClr val="545454"/>
                </a:solidFill>
                <a:latin typeface="Meiryo" panose="020B0604030504040204" pitchFamily="34" charset="-128"/>
                <a:ea typeface="Meiryo" panose="020B0604030504040204" pitchFamily="34" charset="-128"/>
              </a:rPr>
              <a:t>します。</a:t>
            </a:r>
            <a:br>
              <a:rPr kumimoji="0" lang="en-US" altLang="ja-JP" sz="1100" b="1" kern="0" dirty="0">
                <a:solidFill>
                  <a:srgbClr val="545454"/>
                </a:solidFill>
                <a:latin typeface="Meiryo" panose="020B0604030504040204" pitchFamily="34" charset="-128"/>
                <a:ea typeface="Meiryo" panose="020B0604030504040204" pitchFamily="34" charset="-128"/>
              </a:rPr>
            </a:br>
            <a:r>
              <a:rPr kumimoji="0" lang="en-US" altLang="ja-JP" sz="1100" kern="0" dirty="0">
                <a:solidFill>
                  <a:srgbClr val="545454"/>
                </a:solidFill>
                <a:latin typeface="Meiryo" panose="020B0604030504040204" pitchFamily="34" charset="-128"/>
                <a:ea typeface="Meiryo" panose="020B0604030504040204" pitchFamily="34" charset="-128"/>
              </a:rPr>
              <a:t>※</a:t>
            </a:r>
            <a:r>
              <a:rPr kumimoji="0" lang="ja-JP" altLang="en-US" sz="1100" kern="0" dirty="0">
                <a:solidFill>
                  <a:srgbClr val="545454"/>
                </a:solidFill>
                <a:latin typeface="Meiryo" panose="020B0604030504040204" pitchFamily="34" charset="-128"/>
                <a:ea typeface="Meiryo" panose="020B0604030504040204" pitchFamily="34" charset="-128"/>
              </a:rPr>
              <a:t>制作・掲載内容が固まり次第、代理店様より、所定の手続きにて正式にお申し込みいただきます。</a:t>
            </a:r>
            <a:endParaRPr kumimoji="0" lang="ja-JP" altLang="en-US" sz="900" kern="0" dirty="0">
              <a:solidFill>
                <a:srgbClr val="545454"/>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545454"/>
                </a:solidFill>
                <a:latin typeface="Meiryo" panose="020B0604030504040204" pitchFamily="34" charset="-128"/>
                <a:ea typeface="Meiryo" panose="020B0604030504040204" pitchFamily="34" charset="-128"/>
              </a:rPr>
              <a:t>デザイン・テキスト原稿の受け渡し</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ja-JP" altLang="en-US" sz="1100" kern="0" dirty="0">
                <a:solidFill>
                  <a:srgbClr val="545454"/>
                </a:solidFill>
                <a:latin typeface="Meiryo" panose="020B0604030504040204" pitchFamily="34" charset="-128"/>
                <a:ea typeface="Meiryo" panose="020B0604030504040204" pitchFamily="34" charset="-128"/>
              </a:rPr>
              <a:t>①をもとに企画案をご検討していただきます。ご用意頂いた原稿をもとに、適宜修正を加えながら確定させます。</a:t>
            </a:r>
            <a:br>
              <a:rPr kumimoji="0" lang="en-US" altLang="ja-JP" sz="1100" kern="0" dirty="0">
                <a:solidFill>
                  <a:srgbClr val="545454"/>
                </a:solidFill>
                <a:latin typeface="Meiryo" panose="020B0604030504040204" pitchFamily="34" charset="-128"/>
                <a:ea typeface="Meiryo" panose="020B0604030504040204" pitchFamily="34" charset="-128"/>
              </a:rPr>
            </a:br>
            <a:r>
              <a:rPr kumimoji="0" lang="en-US" altLang="ja-JP" sz="1100" kern="0" dirty="0">
                <a:solidFill>
                  <a:schemeClr val="accent6"/>
                </a:solidFill>
                <a:latin typeface="Meiryo" panose="020B0604030504040204" pitchFamily="34" charset="-128"/>
                <a:ea typeface="Meiryo" panose="020B0604030504040204" pitchFamily="34" charset="-128"/>
              </a:rPr>
              <a:t>※</a:t>
            </a:r>
            <a:r>
              <a:rPr kumimoji="0" lang="ja-JP" altLang="en-US" sz="1100" kern="0" dirty="0">
                <a:solidFill>
                  <a:schemeClr val="accent6"/>
                </a:solidFill>
                <a:latin typeface="Meiryo" panose="020B0604030504040204" pitchFamily="34" charset="-128"/>
                <a:ea typeface="Meiryo" panose="020B0604030504040204" pitchFamily="34" charset="-128"/>
              </a:rPr>
              <a:t>ご確認は初校、再校の</a:t>
            </a:r>
            <a:r>
              <a:rPr kumimoji="0" lang="en-US" altLang="ja-JP" sz="1100" kern="0" dirty="0">
                <a:solidFill>
                  <a:schemeClr val="accent6"/>
                </a:solidFill>
                <a:latin typeface="Meiryo" panose="020B0604030504040204" pitchFamily="34" charset="-128"/>
                <a:ea typeface="Meiryo" panose="020B0604030504040204" pitchFamily="34" charset="-128"/>
              </a:rPr>
              <a:t>2</a:t>
            </a:r>
            <a:r>
              <a:rPr kumimoji="0" lang="ja-JP" altLang="en-US" sz="1100" kern="0" dirty="0">
                <a:solidFill>
                  <a:schemeClr val="accent6"/>
                </a:solidFill>
                <a:latin typeface="Meiryo" panose="020B0604030504040204" pitchFamily="34" charset="-128"/>
                <a:ea typeface="Meiryo" panose="020B0604030504040204" pitchFamily="34" charset="-128"/>
              </a:rPr>
              <a:t>回となります</a:t>
            </a:r>
            <a:br>
              <a:rPr kumimoji="0" lang="en-US" altLang="ja-JP" sz="1100" kern="0" dirty="0">
                <a:solidFill>
                  <a:srgbClr val="545454"/>
                </a:solidFill>
                <a:latin typeface="Meiryo" panose="020B0604030504040204" pitchFamily="34" charset="-128"/>
                <a:ea typeface="Meiryo" panose="020B0604030504040204" pitchFamily="34" charset="-128"/>
              </a:rPr>
            </a:br>
            <a:r>
              <a:rPr kumimoji="0" lang="en-US" altLang="ja-JP" sz="1100" kern="0" dirty="0">
                <a:solidFill>
                  <a:srgbClr val="545454"/>
                </a:solidFill>
                <a:latin typeface="Meiryo" panose="020B0604030504040204" pitchFamily="34" charset="-128"/>
                <a:ea typeface="Meiryo" panose="020B0604030504040204" pitchFamily="34" charset="-128"/>
              </a:rPr>
              <a:t>※</a:t>
            </a:r>
            <a:r>
              <a:rPr kumimoji="0" lang="ja-JP" altLang="en-US" sz="1100" kern="0" dirty="0">
                <a:solidFill>
                  <a:srgbClr val="545454"/>
                </a:solidFill>
                <a:latin typeface="Meiryo" panose="020B0604030504040204" pitchFamily="34" charset="-128"/>
                <a:ea typeface="Meiryo" panose="020B0604030504040204" pitchFamily="34" charset="-128"/>
              </a:rPr>
              <a:t>再校の段階では初校でのご指摘事項の反映確認のみとなります。　</a:t>
            </a:r>
            <a:endParaRPr kumimoji="0" lang="ja-JP" altLang="en-US" sz="900" kern="0" dirty="0">
              <a:solidFill>
                <a:srgbClr val="545454"/>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en-US" altLang="ja-JP" sz="1400" b="1" kern="0" dirty="0">
                <a:solidFill>
                  <a:srgbClr val="545454"/>
                </a:solidFill>
                <a:latin typeface="Meiryo" panose="020B0604030504040204" pitchFamily="34" charset="-128"/>
                <a:ea typeface="Meiryo" panose="020B0604030504040204" pitchFamily="34" charset="-128"/>
              </a:rPr>
              <a:t>HTML</a:t>
            </a:r>
            <a:r>
              <a:rPr kumimoji="0" lang="ja-JP" altLang="en-US" sz="1400" b="1" kern="0" dirty="0" err="1">
                <a:solidFill>
                  <a:srgbClr val="545454"/>
                </a:solidFill>
                <a:latin typeface="Meiryo" panose="020B0604030504040204" pitchFamily="34" charset="-128"/>
                <a:ea typeface="Meiryo" panose="020B0604030504040204" pitchFamily="34" charset="-128"/>
              </a:rPr>
              <a:t>での</a:t>
            </a:r>
            <a:r>
              <a:rPr kumimoji="0" lang="ja-JP" altLang="en-US" sz="1400" b="1" kern="0" dirty="0">
                <a:solidFill>
                  <a:srgbClr val="545454"/>
                </a:solidFill>
                <a:latin typeface="Meiryo" panose="020B0604030504040204" pitchFamily="34" charset="-128"/>
                <a:ea typeface="Meiryo" panose="020B0604030504040204" pitchFamily="34" charset="-128"/>
              </a:rPr>
              <a:t>動作確認</a:t>
            </a:r>
            <a:r>
              <a:rPr kumimoji="0" lang="en-US" altLang="ja-JP" sz="1400" b="1" kern="0" dirty="0">
                <a:solidFill>
                  <a:srgbClr val="545454"/>
                </a:solidFill>
                <a:latin typeface="Meiryo" panose="020B0604030504040204" pitchFamily="34" charset="-128"/>
                <a:ea typeface="Meiryo" panose="020B0604030504040204" pitchFamily="34" charset="-128"/>
              </a:rPr>
              <a:t>/</a:t>
            </a:r>
            <a:r>
              <a:rPr kumimoji="0" lang="ja-JP" altLang="en-US" sz="1400" b="1" kern="0" dirty="0">
                <a:solidFill>
                  <a:srgbClr val="545454"/>
                </a:solidFill>
                <a:latin typeface="Meiryo" panose="020B0604030504040204" pitchFamily="34" charset="-128"/>
                <a:ea typeface="Meiryo" panose="020B0604030504040204" pitchFamily="34" charset="-128"/>
              </a:rPr>
              <a:t>校了</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ja-JP" altLang="en-US" sz="1100" kern="0" dirty="0">
                <a:solidFill>
                  <a:srgbClr val="545454"/>
                </a:solidFill>
                <a:latin typeface="Meiryo" panose="020B0604030504040204" pitchFamily="34" charset="-128"/>
                <a:ea typeface="Meiryo" panose="020B0604030504040204" pitchFamily="34" charset="-128"/>
              </a:rPr>
              <a:t>テストサーバー上もしくは</a:t>
            </a:r>
            <a:r>
              <a:rPr kumimoji="0" lang="en-US" altLang="ja-JP" sz="1100" kern="0" dirty="0">
                <a:solidFill>
                  <a:srgbClr val="545454"/>
                </a:solidFill>
                <a:latin typeface="Meiryo" panose="020B0604030504040204" pitchFamily="34" charset="-128"/>
                <a:ea typeface="Meiryo" panose="020B0604030504040204" pitchFamily="34" charset="-128"/>
              </a:rPr>
              <a:t>HTML</a:t>
            </a:r>
            <a:r>
              <a:rPr kumimoji="0" lang="ja-JP" altLang="en-US" sz="1100" kern="0" dirty="0">
                <a:solidFill>
                  <a:srgbClr val="545454"/>
                </a:solidFill>
                <a:latin typeface="Meiryo" panose="020B0604030504040204" pitchFamily="34" charset="-128"/>
                <a:ea typeface="Meiryo" panose="020B0604030504040204" pitchFamily="34" charset="-128"/>
              </a:rPr>
              <a:t>ファイルにて、ページの動作確認を行っていただき校了となります。</a:t>
            </a:r>
            <a:br>
              <a:rPr kumimoji="0" lang="en-US" altLang="ja-JP" sz="1100" kern="0" dirty="0">
                <a:solidFill>
                  <a:srgbClr val="545454"/>
                </a:solidFill>
                <a:latin typeface="Meiryo" panose="020B0604030504040204" pitchFamily="34" charset="-128"/>
                <a:ea typeface="Meiryo" panose="020B0604030504040204" pitchFamily="34" charset="-128"/>
              </a:rPr>
            </a:br>
            <a:r>
              <a:rPr kumimoji="0" lang="en-US" altLang="ja-JP" sz="1100" kern="0" dirty="0">
                <a:solidFill>
                  <a:srgbClr val="545454"/>
                </a:solidFill>
                <a:latin typeface="Meiryo" panose="020B0604030504040204" pitchFamily="34" charset="-128"/>
                <a:ea typeface="Meiryo" panose="020B0604030504040204" pitchFamily="34" charset="-128"/>
              </a:rPr>
              <a:t>※</a:t>
            </a:r>
            <a:r>
              <a:rPr kumimoji="0" lang="ja-JP" altLang="en-US" sz="1100" kern="0" dirty="0">
                <a:solidFill>
                  <a:srgbClr val="545454"/>
                </a:solidFill>
                <a:latin typeface="Meiryo" panose="020B0604030504040204" pitchFamily="34" charset="-128"/>
                <a:ea typeface="Meiryo" panose="020B0604030504040204" pitchFamily="34" charset="-128"/>
              </a:rPr>
              <a:t>原則として、この段階での修正はお受けできません。</a:t>
            </a:r>
            <a:endParaRPr kumimoji="0" lang="ja-JP" altLang="en-US" sz="900" kern="0" dirty="0">
              <a:solidFill>
                <a:srgbClr val="545454"/>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545454"/>
                </a:solidFill>
                <a:latin typeface="Meiryo" panose="020B0604030504040204" pitchFamily="34" charset="-128"/>
                <a:ea typeface="Meiryo" panose="020B0604030504040204" pitchFamily="34" charset="-128"/>
              </a:rPr>
              <a:t>弊社内チェック</a:t>
            </a:r>
            <a:r>
              <a:rPr kumimoji="0" lang="en-US" altLang="ja-JP" sz="1400" b="1" kern="0" dirty="0">
                <a:solidFill>
                  <a:srgbClr val="545454"/>
                </a:solidFill>
                <a:latin typeface="Meiryo" panose="020B0604030504040204" pitchFamily="34" charset="-128"/>
                <a:ea typeface="Meiryo" panose="020B0604030504040204" pitchFamily="34" charset="-128"/>
              </a:rPr>
              <a:t>/</a:t>
            </a:r>
            <a:r>
              <a:rPr kumimoji="0" lang="ja-JP" altLang="en-US" sz="1400" b="1" kern="0" dirty="0">
                <a:solidFill>
                  <a:srgbClr val="545454"/>
                </a:solidFill>
                <a:latin typeface="Meiryo" panose="020B0604030504040204" pitchFamily="34" charset="-128"/>
                <a:ea typeface="Meiryo" panose="020B0604030504040204" pitchFamily="34" charset="-128"/>
              </a:rPr>
              <a:t>本番環境へのファイルアップ</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ja-JP" altLang="en-US" sz="1100" kern="0" dirty="0">
                <a:solidFill>
                  <a:srgbClr val="545454"/>
                </a:solidFill>
                <a:latin typeface="Meiryo" panose="020B0604030504040204" pitchFamily="34" charset="-128"/>
                <a:ea typeface="Meiryo" panose="020B0604030504040204" pitchFamily="34" charset="-128"/>
              </a:rPr>
              <a:t>弊社において最終確認を行った上で、本番公開を行います。</a:t>
            </a:r>
            <a:endParaRPr kumimoji="0" lang="en-US" altLang="ja-JP" sz="1100" kern="0" dirty="0">
              <a:solidFill>
                <a:srgbClr val="545454"/>
              </a:solidFill>
              <a:latin typeface="Meiryo" panose="020B0604030504040204" pitchFamily="34" charset="-128"/>
              <a:ea typeface="Meiryo" panose="020B0604030504040204" pitchFamily="34" charset="-128"/>
            </a:endParaRPr>
          </a:p>
        </p:txBody>
      </p:sp>
      <p:sp>
        <p:nvSpPr>
          <p:cNvPr id="8" name="ホームベース 22">
            <a:extLst>
              <a:ext uri="{FF2B5EF4-FFF2-40B4-BE49-F238E27FC236}">
                <a16:creationId xmlns:a16="http://schemas.microsoft.com/office/drawing/2014/main" id="{281A1451-9B05-E524-43BA-CB566D0E6F41}"/>
              </a:ext>
            </a:extLst>
          </p:cNvPr>
          <p:cNvSpPr/>
          <p:nvPr/>
        </p:nvSpPr>
        <p:spPr>
          <a:xfrm>
            <a:off x="8432614" y="1380463"/>
            <a:ext cx="2134660"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9" name="ホームベース 23">
            <a:extLst>
              <a:ext uri="{FF2B5EF4-FFF2-40B4-BE49-F238E27FC236}">
                <a16:creationId xmlns:a16="http://schemas.microsoft.com/office/drawing/2014/main" id="{98E23F60-2E8D-BDC7-BDE6-617EB011650F}"/>
              </a:ext>
            </a:extLst>
          </p:cNvPr>
          <p:cNvSpPr/>
          <p:nvPr/>
        </p:nvSpPr>
        <p:spPr>
          <a:xfrm>
            <a:off x="6697022" y="1380463"/>
            <a:ext cx="2134660" cy="756000"/>
          </a:xfrm>
          <a:prstGeom prst="homePlate">
            <a:avLst/>
          </a:prstGeom>
          <a:solidFill>
            <a:srgbClr val="DC5976"/>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公開準備</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0" name="ホームベース 25">
            <a:extLst>
              <a:ext uri="{FF2B5EF4-FFF2-40B4-BE49-F238E27FC236}">
                <a16:creationId xmlns:a16="http://schemas.microsoft.com/office/drawing/2014/main" id="{6B4DB4FA-DDC8-AE86-8263-9FB8C54CC2B7}"/>
              </a:ext>
            </a:extLst>
          </p:cNvPr>
          <p:cNvSpPr/>
          <p:nvPr/>
        </p:nvSpPr>
        <p:spPr>
          <a:xfrm>
            <a:off x="4961431" y="1380463"/>
            <a:ext cx="2134660"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テストアップ　</a:t>
            </a:r>
          </a:p>
        </p:txBody>
      </p:sp>
      <p:sp>
        <p:nvSpPr>
          <p:cNvPr id="11" name="円/楕円 26">
            <a:extLst>
              <a:ext uri="{FF2B5EF4-FFF2-40B4-BE49-F238E27FC236}">
                <a16:creationId xmlns:a16="http://schemas.microsoft.com/office/drawing/2014/main" id="{65D821BA-CF26-0815-5392-63E89E96180A}"/>
              </a:ext>
            </a:extLst>
          </p:cNvPr>
          <p:cNvSpPr>
            <a:spLocks noChangeAspect="1"/>
          </p:cNvSpPr>
          <p:nvPr/>
        </p:nvSpPr>
        <p:spPr>
          <a:xfrm>
            <a:off x="5242434" y="1074373"/>
            <a:ext cx="432000" cy="432000"/>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2" name="ホームベース 27">
            <a:extLst>
              <a:ext uri="{FF2B5EF4-FFF2-40B4-BE49-F238E27FC236}">
                <a16:creationId xmlns:a16="http://schemas.microsoft.com/office/drawing/2014/main" id="{6AE5AC72-E03D-8BB0-60DA-41EF27333136}"/>
              </a:ext>
            </a:extLst>
          </p:cNvPr>
          <p:cNvSpPr/>
          <p:nvPr/>
        </p:nvSpPr>
        <p:spPr>
          <a:xfrm>
            <a:off x="3225840" y="1380463"/>
            <a:ext cx="213466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デザイン・</a:t>
            </a:r>
            <a:br>
              <a:rPr kumimoji="0" lang="en-US" altLang="ja-JP" sz="1100" b="1" kern="0" spc="100" dirty="0">
                <a:solidFill>
                  <a:srgbClr val="FFFFFF"/>
                </a:solidFill>
                <a:latin typeface="Meiryo" panose="020B0604030504040204" pitchFamily="34" charset="-128"/>
                <a:ea typeface="Meiryo" panose="020B0604030504040204" pitchFamily="34" charset="-128"/>
              </a:rPr>
            </a:br>
            <a:r>
              <a:rPr kumimoji="0" lang="ja-JP" altLang="en-US" sz="1100" b="1" kern="0" spc="100">
                <a:solidFill>
                  <a:srgbClr val="FFFFFF"/>
                </a:solidFill>
                <a:latin typeface="Meiryo" panose="020B0604030504040204" pitchFamily="34" charset="-128"/>
                <a:ea typeface="Meiryo" panose="020B0604030504040204" pitchFamily="34" charset="-128"/>
              </a:rPr>
              <a:t>原稿の受け渡し</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3" name="円/楕円 28">
            <a:extLst>
              <a:ext uri="{FF2B5EF4-FFF2-40B4-BE49-F238E27FC236}">
                <a16:creationId xmlns:a16="http://schemas.microsoft.com/office/drawing/2014/main" id="{6418F3B2-D0C9-22F1-41D8-60A59A5A8F96}"/>
              </a:ext>
            </a:extLst>
          </p:cNvPr>
          <p:cNvSpPr>
            <a:spLocks noChangeAspect="1"/>
          </p:cNvSpPr>
          <p:nvPr/>
        </p:nvSpPr>
        <p:spPr>
          <a:xfrm>
            <a:off x="3469563"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4" name="ホームベース 29">
            <a:extLst>
              <a:ext uri="{FF2B5EF4-FFF2-40B4-BE49-F238E27FC236}">
                <a16:creationId xmlns:a16="http://schemas.microsoft.com/office/drawing/2014/main" id="{D0A66BE6-8B4B-F0F9-02B8-B723ED62B0B2}"/>
              </a:ext>
            </a:extLst>
          </p:cNvPr>
          <p:cNvSpPr/>
          <p:nvPr/>
        </p:nvSpPr>
        <p:spPr>
          <a:xfrm>
            <a:off x="1490249" y="1380463"/>
            <a:ext cx="213466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000000"/>
                </a:solidFill>
                <a:latin typeface="Meiryo" panose="020B0604030504040204" pitchFamily="34" charset="-128"/>
                <a:ea typeface="Meiryo" panose="020B0604030504040204" pitchFamily="34" charset="-128"/>
              </a:rPr>
              <a:t>進行確認</a:t>
            </a: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15" name="円/楕円 30">
            <a:extLst>
              <a:ext uri="{FF2B5EF4-FFF2-40B4-BE49-F238E27FC236}">
                <a16:creationId xmlns:a16="http://schemas.microsoft.com/office/drawing/2014/main" id="{FA4B4420-879D-BDC0-46DB-7DD688B48774}"/>
              </a:ext>
            </a:extLst>
          </p:cNvPr>
          <p:cNvSpPr>
            <a:spLocks noChangeAspect="1"/>
          </p:cNvSpPr>
          <p:nvPr/>
        </p:nvSpPr>
        <p:spPr>
          <a:xfrm>
            <a:off x="1624726"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1</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cxnSp>
        <p:nvCxnSpPr>
          <p:cNvPr id="16" name="直線矢印コネクタ 15">
            <a:extLst>
              <a:ext uri="{FF2B5EF4-FFF2-40B4-BE49-F238E27FC236}">
                <a16:creationId xmlns:a16="http://schemas.microsoft.com/office/drawing/2014/main" id="{CA2E97C3-6492-D86C-DCE8-6F82B95DE94B}"/>
              </a:ext>
            </a:extLst>
          </p:cNvPr>
          <p:cNvCxnSpPr>
            <a:cxnSpLocks/>
          </p:cNvCxnSpPr>
          <p:nvPr/>
        </p:nvCxnSpPr>
        <p:spPr>
          <a:xfrm>
            <a:off x="1490249" y="2375802"/>
            <a:ext cx="1764000" cy="0"/>
          </a:xfrm>
          <a:prstGeom prst="straightConnector1">
            <a:avLst/>
          </a:prstGeom>
          <a:noFill/>
          <a:ln w="19050" cap="flat" cmpd="sng" algn="ctr">
            <a:solidFill>
              <a:srgbClr val="C9002C"/>
            </a:solidFill>
            <a:prstDash val="solid"/>
            <a:headEnd type="stealth" w="lg" len="med"/>
            <a:tailEnd type="stealth" w="lg" len="med"/>
          </a:ln>
          <a:effectLst/>
        </p:spPr>
      </p:cxnSp>
      <p:sp>
        <p:nvSpPr>
          <p:cNvPr id="17" name="object 39">
            <a:extLst>
              <a:ext uri="{FF2B5EF4-FFF2-40B4-BE49-F238E27FC236}">
                <a16:creationId xmlns:a16="http://schemas.microsoft.com/office/drawing/2014/main" id="{B9DDD426-0D75-2A0F-F2C9-0257E7E215FA}"/>
              </a:ext>
            </a:extLst>
          </p:cNvPr>
          <p:cNvSpPr/>
          <p:nvPr/>
        </p:nvSpPr>
        <p:spPr>
          <a:xfrm>
            <a:off x="1892167" y="2284099"/>
            <a:ext cx="960165"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rPr>
              <a:t>2</a:t>
            </a: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ヶ月半前</a:t>
            </a:r>
            <a:endPar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endParaRPr>
          </a:p>
        </p:txBody>
      </p:sp>
      <p:sp>
        <p:nvSpPr>
          <p:cNvPr id="18" name="円/楕円 40">
            <a:extLst>
              <a:ext uri="{FF2B5EF4-FFF2-40B4-BE49-F238E27FC236}">
                <a16:creationId xmlns:a16="http://schemas.microsoft.com/office/drawing/2014/main" id="{3DC8B879-84E1-138E-4862-7739BB054796}"/>
              </a:ext>
            </a:extLst>
          </p:cNvPr>
          <p:cNvSpPr>
            <a:spLocks noChangeAspect="1"/>
          </p:cNvSpPr>
          <p:nvPr/>
        </p:nvSpPr>
        <p:spPr>
          <a:xfrm>
            <a:off x="7010941" y="1074373"/>
            <a:ext cx="432000" cy="432000"/>
          </a:xfrm>
          <a:prstGeom prst="ellipse">
            <a:avLst/>
          </a:prstGeom>
          <a:solidFill>
            <a:srgbClr val="DC5976"/>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4</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cxnSp>
        <p:nvCxnSpPr>
          <p:cNvPr id="19" name="直線矢印コネクタ 18">
            <a:extLst>
              <a:ext uri="{FF2B5EF4-FFF2-40B4-BE49-F238E27FC236}">
                <a16:creationId xmlns:a16="http://schemas.microsoft.com/office/drawing/2014/main" id="{10A99A56-0592-E557-FD78-CAE11E44AB25}"/>
              </a:ext>
            </a:extLst>
          </p:cNvPr>
          <p:cNvCxnSpPr>
            <a:cxnSpLocks/>
          </p:cNvCxnSpPr>
          <p:nvPr/>
        </p:nvCxnSpPr>
        <p:spPr>
          <a:xfrm>
            <a:off x="3239838" y="2375802"/>
            <a:ext cx="1764000" cy="0"/>
          </a:xfrm>
          <a:prstGeom prst="straightConnector1">
            <a:avLst/>
          </a:prstGeom>
          <a:noFill/>
          <a:ln w="19050" cap="flat" cmpd="sng" algn="ctr">
            <a:solidFill>
              <a:srgbClr val="C9002C"/>
            </a:solidFill>
            <a:prstDash val="solid"/>
            <a:headEnd type="stealth" w="lg" len="med"/>
            <a:tailEnd type="stealth" w="lg" len="med"/>
          </a:ln>
          <a:effectLst/>
        </p:spPr>
      </p:cxnSp>
      <p:sp>
        <p:nvSpPr>
          <p:cNvPr id="20" name="object 39">
            <a:extLst>
              <a:ext uri="{FF2B5EF4-FFF2-40B4-BE49-F238E27FC236}">
                <a16:creationId xmlns:a16="http://schemas.microsoft.com/office/drawing/2014/main" id="{472DA67D-A68F-8321-E936-8B251040DFFD}"/>
              </a:ext>
            </a:extLst>
          </p:cNvPr>
          <p:cNvSpPr/>
          <p:nvPr/>
        </p:nvSpPr>
        <p:spPr>
          <a:xfrm>
            <a:off x="3709942" y="2284099"/>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rPr>
              <a:t>2</a:t>
            </a: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ヶ月前</a:t>
            </a:r>
            <a:endPar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endParaRPr>
          </a:p>
        </p:txBody>
      </p:sp>
      <p:cxnSp>
        <p:nvCxnSpPr>
          <p:cNvPr id="21" name="直線矢印コネクタ 20">
            <a:extLst>
              <a:ext uri="{FF2B5EF4-FFF2-40B4-BE49-F238E27FC236}">
                <a16:creationId xmlns:a16="http://schemas.microsoft.com/office/drawing/2014/main" id="{9568A9CD-918A-5409-A1B3-D1E2FBC620A4}"/>
              </a:ext>
            </a:extLst>
          </p:cNvPr>
          <p:cNvCxnSpPr>
            <a:cxnSpLocks/>
          </p:cNvCxnSpPr>
          <p:nvPr/>
        </p:nvCxnSpPr>
        <p:spPr>
          <a:xfrm>
            <a:off x="4991923" y="2375802"/>
            <a:ext cx="1764000" cy="0"/>
          </a:xfrm>
          <a:prstGeom prst="straightConnector1">
            <a:avLst/>
          </a:prstGeom>
          <a:noFill/>
          <a:ln w="19050" cap="flat" cmpd="sng" algn="ctr">
            <a:solidFill>
              <a:srgbClr val="C9002C"/>
            </a:solidFill>
            <a:prstDash val="solid"/>
            <a:headEnd type="stealth" w="lg" len="med"/>
            <a:tailEnd type="stealth" w="lg" len="med"/>
          </a:ln>
          <a:effectLst/>
        </p:spPr>
      </p:cxnSp>
      <p:sp>
        <p:nvSpPr>
          <p:cNvPr id="22" name="object 39">
            <a:extLst>
              <a:ext uri="{FF2B5EF4-FFF2-40B4-BE49-F238E27FC236}">
                <a16:creationId xmlns:a16="http://schemas.microsoft.com/office/drawing/2014/main" id="{0EFE1AE4-8D3B-DF70-E949-7DD845E029A3}"/>
              </a:ext>
            </a:extLst>
          </p:cNvPr>
          <p:cNvSpPr/>
          <p:nvPr/>
        </p:nvSpPr>
        <p:spPr>
          <a:xfrm>
            <a:off x="5462027" y="2284099"/>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rPr>
              <a:t>2</a:t>
            </a: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週間前</a:t>
            </a:r>
            <a:endPar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endParaRPr>
          </a:p>
        </p:txBody>
      </p:sp>
      <p:cxnSp>
        <p:nvCxnSpPr>
          <p:cNvPr id="23" name="直線矢印コネクタ 22">
            <a:extLst>
              <a:ext uri="{FF2B5EF4-FFF2-40B4-BE49-F238E27FC236}">
                <a16:creationId xmlns:a16="http://schemas.microsoft.com/office/drawing/2014/main" id="{02EA76D3-EB6B-FB54-651B-D489609B7952}"/>
              </a:ext>
            </a:extLst>
          </p:cNvPr>
          <p:cNvCxnSpPr>
            <a:cxnSpLocks/>
          </p:cNvCxnSpPr>
          <p:nvPr/>
        </p:nvCxnSpPr>
        <p:spPr>
          <a:xfrm>
            <a:off x="6744008" y="2375802"/>
            <a:ext cx="1764000" cy="0"/>
          </a:xfrm>
          <a:prstGeom prst="straightConnector1">
            <a:avLst/>
          </a:prstGeom>
          <a:noFill/>
          <a:ln w="19050" cap="flat" cmpd="sng" algn="ctr">
            <a:solidFill>
              <a:srgbClr val="C9002C"/>
            </a:solidFill>
            <a:prstDash val="solid"/>
            <a:headEnd type="stealth" w="lg" len="med"/>
            <a:tailEnd type="stealth" w="lg" len="med"/>
          </a:ln>
          <a:effectLst/>
        </p:spPr>
      </p:cxnSp>
      <p:sp>
        <p:nvSpPr>
          <p:cNvPr id="24" name="object 39">
            <a:extLst>
              <a:ext uri="{FF2B5EF4-FFF2-40B4-BE49-F238E27FC236}">
                <a16:creationId xmlns:a16="http://schemas.microsoft.com/office/drawing/2014/main" id="{EC836D26-ECD8-7569-5702-5AE53B7C1444}"/>
              </a:ext>
            </a:extLst>
          </p:cNvPr>
          <p:cNvSpPr/>
          <p:nvPr/>
        </p:nvSpPr>
        <p:spPr>
          <a:xfrm>
            <a:off x="7214112" y="2284099"/>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rPr>
              <a:t>1</a:t>
            </a: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週間前</a:t>
            </a:r>
            <a:endPar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endParaRPr>
          </a:p>
        </p:txBody>
      </p:sp>
      <p:cxnSp>
        <p:nvCxnSpPr>
          <p:cNvPr id="25" name="直線コネクタ 24">
            <a:extLst>
              <a:ext uri="{FF2B5EF4-FFF2-40B4-BE49-F238E27FC236}">
                <a16:creationId xmlns:a16="http://schemas.microsoft.com/office/drawing/2014/main" id="{DB94882B-A219-F293-999F-076A592BDE3C}"/>
              </a:ext>
            </a:extLst>
          </p:cNvPr>
          <p:cNvCxnSpPr/>
          <p:nvPr/>
        </p:nvCxnSpPr>
        <p:spPr>
          <a:xfrm>
            <a:off x="3254249" y="2158235"/>
            <a:ext cx="0" cy="432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32F904D7-57F5-28E4-35BD-A1D8F83ED1B2}"/>
              </a:ext>
            </a:extLst>
          </p:cNvPr>
          <p:cNvCxnSpPr/>
          <p:nvPr/>
        </p:nvCxnSpPr>
        <p:spPr>
          <a:xfrm>
            <a:off x="5006849" y="2158235"/>
            <a:ext cx="0" cy="432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A4761265-F6A1-7E8B-E565-C70BE6A45A23}"/>
              </a:ext>
            </a:extLst>
          </p:cNvPr>
          <p:cNvCxnSpPr/>
          <p:nvPr/>
        </p:nvCxnSpPr>
        <p:spPr>
          <a:xfrm>
            <a:off x="6748564" y="2158235"/>
            <a:ext cx="0" cy="432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線コネクタ 27">
            <a:extLst>
              <a:ext uri="{FF2B5EF4-FFF2-40B4-BE49-F238E27FC236}">
                <a16:creationId xmlns:a16="http://schemas.microsoft.com/office/drawing/2014/main" id="{BED37E3F-8A3F-BD86-C057-EF0C971F5428}"/>
              </a:ext>
            </a:extLst>
          </p:cNvPr>
          <p:cNvCxnSpPr/>
          <p:nvPr/>
        </p:nvCxnSpPr>
        <p:spPr>
          <a:xfrm>
            <a:off x="8501164" y="2158235"/>
            <a:ext cx="0" cy="432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437A4D0C-371C-3C88-64C9-E4265C110936}"/>
              </a:ext>
            </a:extLst>
          </p:cNvPr>
          <p:cNvCxnSpPr>
            <a:cxnSpLocks/>
          </p:cNvCxnSpPr>
          <p:nvPr/>
        </p:nvCxnSpPr>
        <p:spPr>
          <a:xfrm>
            <a:off x="8497857" y="2375802"/>
            <a:ext cx="1764000" cy="0"/>
          </a:xfrm>
          <a:prstGeom prst="straightConnector1">
            <a:avLst/>
          </a:prstGeom>
          <a:noFill/>
          <a:ln w="19050" cap="flat" cmpd="sng" algn="ctr">
            <a:solidFill>
              <a:srgbClr val="C9002C"/>
            </a:solidFill>
            <a:prstDash val="solid"/>
            <a:headEnd type="stealth" w="lg" len="med"/>
            <a:tailEnd type="stealth" w="lg" len="med"/>
          </a:ln>
          <a:effectLst/>
        </p:spPr>
      </p:cxnSp>
      <p:sp>
        <p:nvSpPr>
          <p:cNvPr id="30" name="object 39">
            <a:extLst>
              <a:ext uri="{FF2B5EF4-FFF2-40B4-BE49-F238E27FC236}">
                <a16:creationId xmlns:a16="http://schemas.microsoft.com/office/drawing/2014/main" id="{D25BB84D-F5DB-0381-28BE-6902E6CD8C66}"/>
              </a:ext>
            </a:extLst>
          </p:cNvPr>
          <p:cNvSpPr/>
          <p:nvPr/>
        </p:nvSpPr>
        <p:spPr>
          <a:xfrm>
            <a:off x="9079299" y="2284099"/>
            <a:ext cx="601117"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掲載開始</a:t>
            </a:r>
            <a:endPar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endParaRPr>
          </a:p>
        </p:txBody>
      </p:sp>
    </p:spTree>
    <p:extLst>
      <p:ext uri="{BB962C8B-B14F-4D97-AF65-F5344CB8AC3E}">
        <p14:creationId xmlns:p14="http://schemas.microsoft.com/office/powerpoint/2010/main" val="37089752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効果検証レポート</a:t>
            </a:r>
          </a:p>
        </p:txBody>
      </p:sp>
      <p:sp>
        <p:nvSpPr>
          <p:cNvPr id="3" name="正方形/長方形 2">
            <a:extLst>
              <a:ext uri="{FF2B5EF4-FFF2-40B4-BE49-F238E27FC236}">
                <a16:creationId xmlns:a16="http://schemas.microsoft.com/office/drawing/2014/main" id="{3C92C6CD-3024-0B9D-1E30-3626A434770F}"/>
              </a:ext>
            </a:extLst>
          </p:cNvPr>
          <p:cNvSpPr/>
          <p:nvPr/>
        </p:nvSpPr>
        <p:spPr>
          <a:xfrm>
            <a:off x="518837" y="1060449"/>
            <a:ext cx="11193737" cy="283154"/>
          </a:xfrm>
          <a:prstGeom prst="rect">
            <a:avLst/>
          </a:prstGeom>
        </p:spPr>
        <p:txBody>
          <a:bodyPr wrap="square" lIns="0" tIns="0" rIns="0" bIns="0">
            <a:spAutoFit/>
          </a:bodyPr>
          <a:lstStyle/>
          <a:p>
            <a:pPr>
              <a:lnSpc>
                <a:spcPct val="120000"/>
              </a:lnSpc>
            </a:pPr>
            <a:r>
              <a:rPr lang="ja-JP" altLang="en-US" sz="1600" dirty="0">
                <a:solidFill>
                  <a:srgbClr val="545454"/>
                </a:solidFill>
                <a:latin typeface="Meiryo" panose="020B0604030504040204" pitchFamily="34" charset="-128"/>
                <a:ea typeface="Meiryo" panose="020B0604030504040204" pitchFamily="34" charset="-128"/>
              </a:rPr>
              <a:t>定量・定性両面から、施策の実績を集計、分析</a:t>
            </a:r>
            <a:r>
              <a:rPr lang="ja-JP" altLang="en-US" sz="1600">
                <a:solidFill>
                  <a:srgbClr val="545454"/>
                </a:solidFill>
                <a:latin typeface="Meiryo" panose="020B0604030504040204" pitchFamily="34" charset="-128"/>
                <a:ea typeface="Meiryo" panose="020B0604030504040204" pitchFamily="34" charset="-128"/>
              </a:rPr>
              <a:t>し、タイアップ実施</a:t>
            </a:r>
            <a:r>
              <a:rPr lang="ja-JP" altLang="en-US" sz="1600" dirty="0">
                <a:solidFill>
                  <a:srgbClr val="545454"/>
                </a:solidFill>
                <a:latin typeface="Meiryo" panose="020B0604030504040204" pitchFamily="34" charset="-128"/>
                <a:ea typeface="Meiryo" panose="020B0604030504040204" pitchFamily="34" charset="-128"/>
              </a:rPr>
              <a:t>効果のレポーティングを行います。</a:t>
            </a:r>
            <a:endParaRPr lang="en-US" altLang="ja-JP" sz="1600" dirty="0">
              <a:solidFill>
                <a:srgbClr val="545454"/>
              </a:solidFill>
              <a:latin typeface="Meiryo" panose="020B0604030504040204" pitchFamily="34" charset="-128"/>
              <a:ea typeface="Meiryo" panose="020B0604030504040204" pitchFamily="34" charset="-128"/>
            </a:endParaRPr>
          </a:p>
        </p:txBody>
      </p:sp>
      <p:grpSp>
        <p:nvGrpSpPr>
          <p:cNvPr id="7" name="グループ化 6">
            <a:extLst>
              <a:ext uri="{FF2B5EF4-FFF2-40B4-BE49-F238E27FC236}">
                <a16:creationId xmlns:a16="http://schemas.microsoft.com/office/drawing/2014/main" id="{0D25A092-68EE-B7DC-84CC-65BA38500B42}"/>
              </a:ext>
            </a:extLst>
          </p:cNvPr>
          <p:cNvGrpSpPr/>
          <p:nvPr/>
        </p:nvGrpSpPr>
        <p:grpSpPr>
          <a:xfrm>
            <a:off x="479425" y="1607413"/>
            <a:ext cx="5870524" cy="2250050"/>
            <a:chOff x="479425" y="1607413"/>
            <a:chExt cx="5870524" cy="2250050"/>
          </a:xfrm>
        </p:grpSpPr>
        <p:sp>
          <p:nvSpPr>
            <p:cNvPr id="8" name="角丸四角形 59">
              <a:extLst>
                <a:ext uri="{FF2B5EF4-FFF2-40B4-BE49-F238E27FC236}">
                  <a16:creationId xmlns:a16="http://schemas.microsoft.com/office/drawing/2014/main" id="{333D0C9D-2913-B826-A645-4B0AB673F51E}"/>
                </a:ext>
              </a:extLst>
            </p:cNvPr>
            <p:cNvSpPr/>
            <p:nvPr/>
          </p:nvSpPr>
          <p:spPr>
            <a:xfrm>
              <a:off x="1258812" y="2315502"/>
              <a:ext cx="5091137" cy="1541961"/>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kumimoji="0" lang="ja-JP" altLang="en-US" sz="1200" kern="0">
                  <a:solidFill>
                    <a:schemeClr val="accent3"/>
                  </a:solidFill>
                  <a:latin typeface="Meiryo" panose="020B0604030504040204" pitchFamily="34" charset="-128"/>
                  <a:ea typeface="Meiryo" panose="020B0604030504040204" pitchFamily="34" charset="-128"/>
                </a:rPr>
                <a:t>タイアップページ</a:t>
              </a:r>
            </a:p>
            <a:p>
              <a:pPr marL="418950" lvl="1" indent="-141750">
                <a:lnSpc>
                  <a:spcPct val="120000"/>
                </a:lnSpc>
                <a:buFont typeface="Arial" panose="020B0604020202020204" pitchFamily="34" charset="0"/>
                <a:buChar char="•"/>
                <a:defRPr/>
              </a:pPr>
              <a:r>
                <a:rPr kumimoji="0" lang="en" altLang="ja-JP" sz="1200" kern="0" dirty="0">
                  <a:solidFill>
                    <a:schemeClr val="accent3"/>
                  </a:solidFill>
                  <a:latin typeface="Meiryo" panose="020B0604030504040204" pitchFamily="34" charset="-128"/>
                  <a:ea typeface="Meiryo" panose="020B0604030504040204" pitchFamily="34" charset="-128"/>
                </a:rPr>
                <a:t>PV</a:t>
              </a:r>
              <a:r>
                <a:rPr kumimoji="0" lang="ja-JP" altLang="en" sz="1200" kern="0">
                  <a:solidFill>
                    <a:schemeClr val="accent3"/>
                  </a:solidFill>
                  <a:latin typeface="Meiryo" panose="020B0604030504040204" pitchFamily="34" charset="-128"/>
                  <a:ea typeface="Meiryo" panose="020B0604030504040204" pitchFamily="34" charset="-128"/>
                </a:rPr>
                <a:t>・</a:t>
              </a:r>
              <a:r>
                <a:rPr kumimoji="0" lang="en" altLang="ja-JP" sz="1200" kern="0" dirty="0">
                  <a:solidFill>
                    <a:schemeClr val="accent3"/>
                  </a:solidFill>
                  <a:latin typeface="Meiryo" panose="020B0604030504040204" pitchFamily="34" charset="-128"/>
                  <a:ea typeface="Meiryo" panose="020B0604030504040204" pitchFamily="34" charset="-128"/>
                </a:rPr>
                <a:t>UB</a:t>
              </a:r>
            </a:p>
            <a:p>
              <a:pPr marL="418950" lvl="1" indent="-141750">
                <a:lnSpc>
                  <a:spcPct val="120000"/>
                </a:lnSpc>
                <a:buFont typeface="Arial" panose="020B0604020202020204" pitchFamily="34" charset="0"/>
                <a:buChar char="•"/>
                <a:defRPr/>
              </a:pPr>
              <a:r>
                <a:rPr kumimoji="0" lang="ja-JP" altLang="en-US" sz="1200" kern="0">
                  <a:solidFill>
                    <a:schemeClr val="accent3"/>
                  </a:solidFill>
                  <a:latin typeface="Meiryo" panose="020B0604030504040204" pitchFamily="34" charset="-128"/>
                  <a:ea typeface="Meiryo" panose="020B0604030504040204" pitchFamily="34" charset="-128"/>
                </a:rPr>
                <a:t>タイアップ内の広告主様ページへの誘導枠クリック数・率</a:t>
              </a:r>
            </a:p>
            <a:p>
              <a:pPr marL="418950" lvl="1" indent="-141750">
                <a:lnSpc>
                  <a:spcPct val="120000"/>
                </a:lnSpc>
                <a:buFont typeface="Arial" panose="020B0604020202020204" pitchFamily="34" charset="0"/>
                <a:buChar char="•"/>
                <a:defRPr/>
              </a:pPr>
              <a:r>
                <a:rPr kumimoji="0" lang="ja-JP" altLang="en-US" sz="1200" kern="0">
                  <a:solidFill>
                    <a:schemeClr val="accent3"/>
                  </a:solidFill>
                  <a:latin typeface="Meiryo" panose="020B0604030504040204" pitchFamily="34" charset="-128"/>
                  <a:ea typeface="Meiryo" panose="020B0604030504040204" pitchFamily="34" charset="-128"/>
                </a:rPr>
                <a:t>タイアップ訪問者の性別・性別</a:t>
              </a:r>
              <a:r>
                <a:rPr kumimoji="0" lang="en-US" altLang="ja-JP" sz="1200" kern="0" dirty="0">
                  <a:solidFill>
                    <a:schemeClr val="accent3"/>
                  </a:solidFill>
                  <a:latin typeface="Meiryo" panose="020B0604030504040204" pitchFamily="34" charset="-128"/>
                  <a:ea typeface="Meiryo" panose="020B0604030504040204" pitchFamily="34" charset="-128"/>
                </a:rPr>
                <a:t>×</a:t>
              </a:r>
              <a:r>
                <a:rPr kumimoji="0" lang="ja-JP" altLang="en-US" sz="1200" kern="0">
                  <a:solidFill>
                    <a:schemeClr val="accent3"/>
                  </a:solidFill>
                  <a:latin typeface="Meiryo" panose="020B0604030504040204" pitchFamily="34" charset="-128"/>
                  <a:ea typeface="Meiryo" panose="020B0604030504040204" pitchFamily="34" charset="-128"/>
                </a:rPr>
                <a:t>年齢層比率</a:t>
              </a:r>
              <a:endParaRPr kumimoji="0" lang="en-US" altLang="ja-JP" sz="1200" kern="0" dirty="0">
                <a:solidFill>
                  <a:schemeClr val="accent3"/>
                </a:solidFill>
                <a:latin typeface="Meiryo" panose="020B0604030504040204" pitchFamily="34" charset="-128"/>
                <a:ea typeface="Meiryo" panose="020B0604030504040204" pitchFamily="34" charset="-128"/>
              </a:endParaRPr>
            </a:p>
            <a:p>
              <a:pPr marL="177750" indent="-177750">
                <a:lnSpc>
                  <a:spcPct val="120000"/>
                </a:lnSpc>
                <a:buFont typeface="Wingdings" pitchFamily="2" charset="2"/>
                <a:buChar char="n"/>
                <a:defRPr/>
              </a:pPr>
              <a:r>
                <a:rPr kumimoji="0" lang="ja-JP" altLang="en-US" sz="1200" kern="0">
                  <a:solidFill>
                    <a:schemeClr val="accent3"/>
                  </a:solidFill>
                  <a:latin typeface="Meiryo" panose="020B0604030504040204" pitchFamily="34" charset="-128"/>
                  <a:ea typeface="Meiryo" panose="020B0604030504040204" pitchFamily="34" charset="-128"/>
                </a:rPr>
                <a:t>編集誘導枠</a:t>
              </a:r>
            </a:p>
            <a:p>
              <a:pPr marL="418950" lvl="1" indent="-141750">
                <a:lnSpc>
                  <a:spcPct val="120000"/>
                </a:lnSpc>
                <a:buFont typeface="Arial" panose="020B0604020202020204" pitchFamily="34" charset="0"/>
                <a:buChar char="•"/>
                <a:defRPr/>
              </a:pPr>
              <a:r>
                <a:rPr kumimoji="0" lang="en" altLang="ja-JP" sz="1200" kern="0" dirty="0">
                  <a:solidFill>
                    <a:schemeClr val="accent3"/>
                  </a:solidFill>
                  <a:latin typeface="Meiryo" panose="020B0604030504040204" pitchFamily="34" charset="-128"/>
                  <a:ea typeface="Meiryo" panose="020B0604030504040204" pitchFamily="34" charset="-128"/>
                </a:rPr>
                <a:t>PV</a:t>
              </a:r>
            </a:p>
            <a:p>
              <a:pPr marL="418950" lvl="1" indent="-141750">
                <a:lnSpc>
                  <a:spcPct val="120000"/>
                </a:lnSpc>
                <a:buFont typeface="Arial" panose="020B0604020202020204" pitchFamily="34" charset="0"/>
                <a:buChar char="•"/>
                <a:defRPr/>
              </a:pPr>
              <a:r>
                <a:rPr kumimoji="0" lang="ja-JP" altLang="en-US" sz="1200" kern="0">
                  <a:solidFill>
                    <a:schemeClr val="accent3"/>
                  </a:solidFill>
                  <a:latin typeface="Meiryo" panose="020B0604030504040204" pitchFamily="34" charset="-128"/>
                  <a:ea typeface="Meiryo" panose="020B0604030504040204" pitchFamily="34" charset="-128"/>
                </a:rPr>
                <a:t>クリック数・率</a:t>
              </a:r>
              <a:endParaRPr kumimoji="0" lang="en-US" altLang="ja-JP" sz="1200" kern="0" dirty="0">
                <a:solidFill>
                  <a:schemeClr val="accent3"/>
                </a:solidFill>
                <a:latin typeface="Meiryo" panose="020B0604030504040204" pitchFamily="34" charset="-128"/>
                <a:ea typeface="Meiryo" panose="020B0604030504040204" pitchFamily="34" charset="-128"/>
              </a:endParaRPr>
            </a:p>
          </p:txBody>
        </p:sp>
        <p:sp>
          <p:nvSpPr>
            <p:cNvPr id="9" name="角丸四角形 60">
              <a:extLst>
                <a:ext uri="{FF2B5EF4-FFF2-40B4-BE49-F238E27FC236}">
                  <a16:creationId xmlns:a16="http://schemas.microsoft.com/office/drawing/2014/main" id="{E3C7E1B2-8F14-5B84-E005-B3C2C109FC7F}"/>
                </a:ext>
              </a:extLst>
            </p:cNvPr>
            <p:cNvSpPr/>
            <p:nvPr/>
          </p:nvSpPr>
          <p:spPr>
            <a:xfrm>
              <a:off x="803425" y="1661413"/>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集客数・属性広告主様ページへの送客数</a:t>
              </a:r>
              <a:endParaRPr kumimoji="0" lang="en-US" altLang="ja-JP" sz="1600" b="1" kern="0" dirty="0">
                <a:solidFill>
                  <a:srgbClr val="C9002C"/>
                </a:solidFill>
                <a:latin typeface="Meiryo" panose="020B0604030504040204" pitchFamily="34" charset="-128"/>
                <a:ea typeface="Meiryo" panose="020B0604030504040204" pitchFamily="34" charset="-128"/>
              </a:endParaRPr>
            </a:p>
          </p:txBody>
        </p:sp>
        <p:grpSp>
          <p:nvGrpSpPr>
            <p:cNvPr id="10" name="グループ化 9">
              <a:extLst>
                <a:ext uri="{FF2B5EF4-FFF2-40B4-BE49-F238E27FC236}">
                  <a16:creationId xmlns:a16="http://schemas.microsoft.com/office/drawing/2014/main" id="{07AEEF9A-F19C-D9B2-F5F5-CE9AE47716AF}"/>
                </a:ext>
              </a:extLst>
            </p:cNvPr>
            <p:cNvGrpSpPr>
              <a:grpSpLocks noChangeAspect="1"/>
            </p:cNvGrpSpPr>
            <p:nvPr/>
          </p:nvGrpSpPr>
          <p:grpSpPr>
            <a:xfrm>
              <a:off x="479425" y="1607413"/>
              <a:ext cx="576000" cy="576000"/>
              <a:chOff x="2435103" y="2081892"/>
              <a:chExt cx="792088" cy="792088"/>
            </a:xfrm>
          </p:grpSpPr>
          <p:sp>
            <p:nvSpPr>
              <p:cNvPr id="11" name="円/楕円 63">
                <a:extLst>
                  <a:ext uri="{FF2B5EF4-FFF2-40B4-BE49-F238E27FC236}">
                    <a16:creationId xmlns:a16="http://schemas.microsoft.com/office/drawing/2014/main" id="{228F4C21-ED67-5B7A-F60D-629A8DCEC4EC}"/>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12" name="グラフィックス 11" descr="棒グラフ (上昇) 単色塗りつぶし">
                <a:extLst>
                  <a:ext uri="{FF2B5EF4-FFF2-40B4-BE49-F238E27FC236}">
                    <a16:creationId xmlns:a16="http://schemas.microsoft.com/office/drawing/2014/main" id="{32A3FA69-E59D-6D25-C32C-15AD12B5C95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grpSp>
      <p:pic>
        <p:nvPicPr>
          <p:cNvPr id="13" name="図 12">
            <a:extLst>
              <a:ext uri="{FF2B5EF4-FFF2-40B4-BE49-F238E27FC236}">
                <a16:creationId xmlns:a16="http://schemas.microsoft.com/office/drawing/2014/main" id="{A83FA8B4-B03E-C564-9640-420C8C68ECA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449716" y="1889338"/>
            <a:ext cx="2802407" cy="1478333"/>
          </a:xfrm>
          <a:prstGeom prst="rect">
            <a:avLst/>
          </a:prstGeom>
          <a:ln w="6350">
            <a:solidFill>
              <a:schemeClr val="accent3"/>
            </a:solidFill>
          </a:ln>
          <a:effectLst>
            <a:outerShdw dist="38100" dir="2700000" algn="tl" rotWithShape="0">
              <a:schemeClr val="accent3">
                <a:alpha val="40000"/>
              </a:schemeClr>
            </a:outerShdw>
          </a:effectLst>
        </p:spPr>
      </p:pic>
      <p:pic>
        <p:nvPicPr>
          <p:cNvPr id="14" name="図 13">
            <a:extLst>
              <a:ext uri="{FF2B5EF4-FFF2-40B4-BE49-F238E27FC236}">
                <a16:creationId xmlns:a16="http://schemas.microsoft.com/office/drawing/2014/main" id="{7AB6F626-5C70-FF69-C6C2-092D88C1C403}"/>
              </a:ext>
            </a:extLst>
          </p:cNvPr>
          <p:cNvPicPr>
            <a:picLocks noChangeAspect="1"/>
          </p:cNvPicPr>
          <p:nvPr/>
        </p:nvPicPr>
        <p:blipFill>
          <a:blip r:embed="rId6"/>
          <a:stretch>
            <a:fillRect/>
          </a:stretch>
        </p:blipFill>
        <p:spPr>
          <a:xfrm>
            <a:off x="8907023" y="2098357"/>
            <a:ext cx="2770146" cy="1564979"/>
          </a:xfrm>
          <a:prstGeom prst="rect">
            <a:avLst/>
          </a:prstGeom>
          <a:ln w="6350">
            <a:solidFill>
              <a:schemeClr val="accent3"/>
            </a:solidFill>
          </a:ln>
          <a:effectLst>
            <a:outerShdw dist="38100" dir="2700000" algn="tl" rotWithShape="0">
              <a:schemeClr val="accent3">
                <a:alpha val="40000"/>
              </a:schemeClr>
            </a:outerShdw>
          </a:effectLst>
        </p:spPr>
      </p:pic>
      <p:sp>
        <p:nvSpPr>
          <p:cNvPr id="15" name="角丸四角形 68">
            <a:extLst>
              <a:ext uri="{FF2B5EF4-FFF2-40B4-BE49-F238E27FC236}">
                <a16:creationId xmlns:a16="http://schemas.microsoft.com/office/drawing/2014/main" id="{DCDE5755-4F35-A62C-8624-E5FDFB69CB7D}"/>
              </a:ext>
            </a:extLst>
          </p:cNvPr>
          <p:cNvSpPr/>
          <p:nvPr/>
        </p:nvSpPr>
        <p:spPr>
          <a:xfrm>
            <a:off x="9148115" y="5075139"/>
            <a:ext cx="2564459" cy="1323439"/>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545454"/>
                </a:solidFill>
                <a:latin typeface="Meiryo" panose="020B0604030504040204" pitchFamily="34" charset="-128"/>
                <a:ea typeface="Meiryo" panose="020B0604030504040204" pitchFamily="34" charset="-128"/>
              </a:rPr>
            </a:br>
            <a:r>
              <a:rPr kumimoji="0" lang="ja-JP" altLang="en-US" sz="800" kern="0" dirty="0">
                <a:solidFill>
                  <a:srgbClr val="545454"/>
                </a:solidFill>
                <a:latin typeface="Meiryo" panose="020B0604030504040204" pitchFamily="34" charset="-128"/>
                <a:ea typeface="Meiryo" panose="020B0604030504040204" pitchFamily="34" charset="-128"/>
              </a:rPr>
              <a:t>また、回答数は</a:t>
            </a:r>
            <a:r>
              <a:rPr kumimoji="0" lang="en-US" altLang="ja-JP" sz="800" kern="0" dirty="0">
                <a:solidFill>
                  <a:srgbClr val="545454"/>
                </a:solidFill>
                <a:latin typeface="Meiryo" panose="020B0604030504040204" pitchFamily="34" charset="-128"/>
                <a:ea typeface="Meiryo" panose="020B0604030504040204" pitchFamily="34" charset="-128"/>
              </a:rPr>
              <a:t>500</a:t>
            </a:r>
            <a:r>
              <a:rPr kumimoji="0" lang="ja-JP" altLang="en-US" sz="800" kern="0" dirty="0">
                <a:solidFill>
                  <a:srgbClr val="545454"/>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16" name="図 15">
            <a:extLst>
              <a:ext uri="{FF2B5EF4-FFF2-40B4-BE49-F238E27FC236}">
                <a16:creationId xmlns:a16="http://schemas.microsoft.com/office/drawing/2014/main" id="{4EC7AADE-0FD3-2E43-85EB-14C712BF03A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71505" y="4094240"/>
            <a:ext cx="2258417" cy="1835599"/>
          </a:xfrm>
          <a:prstGeom prst="rect">
            <a:avLst/>
          </a:prstGeom>
          <a:ln w="6350">
            <a:solidFill>
              <a:schemeClr val="accent3"/>
            </a:solidFill>
          </a:ln>
          <a:effectLst>
            <a:outerShdw dist="38100" dir="2700000" algn="tl" rotWithShape="0">
              <a:schemeClr val="accent3">
                <a:alpha val="40000"/>
              </a:schemeClr>
            </a:outerShdw>
          </a:effectLst>
        </p:spPr>
      </p:pic>
      <p:pic>
        <p:nvPicPr>
          <p:cNvPr id="17" name="Picture 2" descr="B1D2497D-1EBE-4057-8CE8-D155B6774F92-L0-001">
            <a:extLst>
              <a:ext uri="{FF2B5EF4-FFF2-40B4-BE49-F238E27FC236}">
                <a16:creationId xmlns:a16="http://schemas.microsoft.com/office/drawing/2014/main" id="{FB3D9FF6-E62F-FBCA-0046-5AE669F370E9}"/>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6420"/>
          <a:stretch/>
        </p:blipFill>
        <p:spPr bwMode="auto">
          <a:xfrm>
            <a:off x="7835412" y="4471893"/>
            <a:ext cx="1160427" cy="1931500"/>
          </a:xfrm>
          <a:prstGeom prst="rect">
            <a:avLst/>
          </a:prstGeom>
          <a:noFill/>
          <a:ln w="6350">
            <a:solidFill>
              <a:schemeClr val="accent3"/>
            </a:solidFill>
            <a:miter lim="800000"/>
            <a:headEnd/>
            <a:tailEnd/>
          </a:ln>
          <a:effectLst>
            <a:outerShdw dist="38100" dir="2700000" algn="tl" rotWithShape="0">
              <a:schemeClr val="accent3">
                <a:alpha val="40000"/>
              </a:schemeClr>
            </a:outerShdw>
          </a:effectLst>
          <a:extLst>
            <a:ext uri="{909E8E84-426E-40DD-AFC4-6F175D3DCCD1}">
              <a14:hiddenFill xmlns:a14="http://schemas.microsoft.com/office/drawing/2010/main">
                <a:solidFill>
                  <a:srgbClr val="FFFFFF"/>
                </a:solidFill>
              </a14:hiddenFill>
            </a:ext>
          </a:extLst>
        </p:spPr>
      </p:pic>
      <p:sp>
        <p:nvSpPr>
          <p:cNvPr id="18" name="角丸四角形 77">
            <a:extLst>
              <a:ext uri="{FF2B5EF4-FFF2-40B4-BE49-F238E27FC236}">
                <a16:creationId xmlns:a16="http://schemas.microsoft.com/office/drawing/2014/main" id="{917F67F5-4BF2-F3D3-81E0-F6945FB5D14C}"/>
              </a:ext>
            </a:extLst>
          </p:cNvPr>
          <p:cNvSpPr/>
          <p:nvPr/>
        </p:nvSpPr>
        <p:spPr>
          <a:xfrm>
            <a:off x="8153370" y="1669886"/>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レポートサンプル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sp>
        <p:nvSpPr>
          <p:cNvPr id="19" name="角丸四角形 78">
            <a:extLst>
              <a:ext uri="{FF2B5EF4-FFF2-40B4-BE49-F238E27FC236}">
                <a16:creationId xmlns:a16="http://schemas.microsoft.com/office/drawing/2014/main" id="{D68DA698-EAC4-09E7-BF57-0387C43F4D20}"/>
              </a:ext>
            </a:extLst>
          </p:cNvPr>
          <p:cNvSpPr/>
          <p:nvPr/>
        </p:nvSpPr>
        <p:spPr>
          <a:xfrm>
            <a:off x="7108480" y="3886455"/>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grpSp>
        <p:nvGrpSpPr>
          <p:cNvPr id="20" name="グループ化 19">
            <a:extLst>
              <a:ext uri="{FF2B5EF4-FFF2-40B4-BE49-F238E27FC236}">
                <a16:creationId xmlns:a16="http://schemas.microsoft.com/office/drawing/2014/main" id="{CA97E301-D82C-30A0-6B14-ADA5CDA3AB7C}"/>
              </a:ext>
            </a:extLst>
          </p:cNvPr>
          <p:cNvGrpSpPr/>
          <p:nvPr/>
        </p:nvGrpSpPr>
        <p:grpSpPr>
          <a:xfrm>
            <a:off x="479425" y="3933191"/>
            <a:ext cx="5870523" cy="917027"/>
            <a:chOff x="479425" y="3844167"/>
            <a:chExt cx="5870523" cy="917027"/>
          </a:xfrm>
        </p:grpSpPr>
        <p:sp>
          <p:nvSpPr>
            <p:cNvPr id="21" name="角丸四角形 21">
              <a:extLst>
                <a:ext uri="{FF2B5EF4-FFF2-40B4-BE49-F238E27FC236}">
                  <a16:creationId xmlns:a16="http://schemas.microsoft.com/office/drawing/2014/main" id="{382DBA1C-396D-DA92-2CB6-3F2A35C4EBBD}"/>
                </a:ext>
              </a:extLst>
            </p:cNvPr>
            <p:cNvSpPr/>
            <p:nvPr/>
          </p:nvSpPr>
          <p:spPr>
            <a:xfrm>
              <a:off x="1258812" y="4548828"/>
              <a:ext cx="5091136" cy="212366"/>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200">
                  <a:solidFill>
                    <a:schemeClr val="accent3"/>
                  </a:solidFill>
                  <a:latin typeface="Meiryo" panose="020B0604030504040204" pitchFamily="34" charset="-128"/>
                  <a:ea typeface="Meiryo" panose="020B0604030504040204" pitchFamily="34" charset="-128"/>
                </a:rPr>
                <a:t>読了率</a:t>
              </a:r>
              <a:endParaRPr kumimoji="0" lang="en-US" altLang="ja-JP" sz="1200" kern="0" dirty="0">
                <a:solidFill>
                  <a:schemeClr val="accent3"/>
                </a:solidFill>
                <a:latin typeface="Meiryo" panose="020B0604030504040204" pitchFamily="34" charset="-128"/>
                <a:ea typeface="Meiryo" panose="020B0604030504040204" pitchFamily="34" charset="-128"/>
              </a:endParaRPr>
            </a:p>
          </p:txBody>
        </p:sp>
        <p:sp>
          <p:nvSpPr>
            <p:cNvPr id="22" name="角丸四角形 22">
              <a:extLst>
                <a:ext uri="{FF2B5EF4-FFF2-40B4-BE49-F238E27FC236}">
                  <a16:creationId xmlns:a16="http://schemas.microsoft.com/office/drawing/2014/main" id="{385F1742-52F6-FFCC-0B0E-6E547666A731}"/>
                </a:ext>
              </a:extLst>
            </p:cNvPr>
            <p:cNvSpPr/>
            <p:nvPr/>
          </p:nvSpPr>
          <p:spPr>
            <a:xfrm>
              <a:off x="803425" y="3898167"/>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記事閲覧態度</a:t>
              </a:r>
            </a:p>
          </p:txBody>
        </p:sp>
        <p:grpSp>
          <p:nvGrpSpPr>
            <p:cNvPr id="23" name="グループ化 22">
              <a:extLst>
                <a:ext uri="{FF2B5EF4-FFF2-40B4-BE49-F238E27FC236}">
                  <a16:creationId xmlns:a16="http://schemas.microsoft.com/office/drawing/2014/main" id="{5CFFC9D8-1972-A554-99A6-03B3FE800CD8}"/>
                </a:ext>
              </a:extLst>
            </p:cNvPr>
            <p:cNvGrpSpPr>
              <a:grpSpLocks noChangeAspect="1"/>
            </p:cNvGrpSpPr>
            <p:nvPr/>
          </p:nvGrpSpPr>
          <p:grpSpPr>
            <a:xfrm>
              <a:off x="479425" y="3844167"/>
              <a:ext cx="576000" cy="576000"/>
              <a:chOff x="2435103" y="2081892"/>
              <a:chExt cx="792088" cy="792088"/>
            </a:xfrm>
          </p:grpSpPr>
          <p:sp>
            <p:nvSpPr>
              <p:cNvPr id="24" name="円/楕円 24">
                <a:extLst>
                  <a:ext uri="{FF2B5EF4-FFF2-40B4-BE49-F238E27FC236}">
                    <a16:creationId xmlns:a16="http://schemas.microsoft.com/office/drawing/2014/main" id="{7A62E9C9-4641-F180-CD83-95B0278AF5C0}"/>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5" name="グラフィックス 24">
                <a:extLst>
                  <a:ext uri="{FF2B5EF4-FFF2-40B4-BE49-F238E27FC236}">
                    <a16:creationId xmlns:a16="http://schemas.microsoft.com/office/drawing/2014/main" id="{05C2EC55-8DF7-0CB0-DA7B-E0010E961893}"/>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2600964" y="2247753"/>
                <a:ext cx="460368" cy="460368"/>
              </a:xfrm>
              <a:prstGeom prst="rect">
                <a:avLst/>
              </a:prstGeom>
            </p:spPr>
          </p:pic>
        </p:grpSp>
      </p:grpSp>
      <p:grpSp>
        <p:nvGrpSpPr>
          <p:cNvPr id="26" name="グループ化 25">
            <a:extLst>
              <a:ext uri="{FF2B5EF4-FFF2-40B4-BE49-F238E27FC236}">
                <a16:creationId xmlns:a16="http://schemas.microsoft.com/office/drawing/2014/main" id="{00FACD8E-4834-746A-D6A6-0B3E1170A7FE}"/>
              </a:ext>
            </a:extLst>
          </p:cNvPr>
          <p:cNvGrpSpPr/>
          <p:nvPr/>
        </p:nvGrpSpPr>
        <p:grpSpPr>
          <a:xfrm>
            <a:off x="479425" y="5012039"/>
            <a:ext cx="5870523" cy="1160325"/>
            <a:chOff x="479425" y="4775746"/>
            <a:chExt cx="5870523" cy="1160325"/>
          </a:xfrm>
        </p:grpSpPr>
        <p:sp>
          <p:nvSpPr>
            <p:cNvPr id="27" name="角丸四角形 26">
              <a:extLst>
                <a:ext uri="{FF2B5EF4-FFF2-40B4-BE49-F238E27FC236}">
                  <a16:creationId xmlns:a16="http://schemas.microsoft.com/office/drawing/2014/main" id="{BC273039-515B-6227-600C-964D87DFACFF}"/>
                </a:ext>
              </a:extLst>
            </p:cNvPr>
            <p:cNvSpPr/>
            <p:nvPr/>
          </p:nvSpPr>
          <p:spPr>
            <a:xfrm>
              <a:off x="1258812" y="5465173"/>
              <a:ext cx="5091136" cy="470898"/>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400" b="1">
                  <a:solidFill>
                    <a:schemeClr val="accent3"/>
                  </a:solidFill>
                  <a:latin typeface="Meiryo" panose="020B0604030504040204" pitchFamily="34" charset="-128"/>
                  <a:ea typeface="Meiryo" panose="020B0604030504040204" pitchFamily="34" charset="-128"/>
                </a:rPr>
                <a:t>タイアップ読者に対するアンケートを無償でご提供します。</a:t>
              </a:r>
              <a:br>
                <a:rPr lang="en-US" altLang="ja-JP" sz="1400" b="1" dirty="0">
                  <a:solidFill>
                    <a:schemeClr val="accent3"/>
                  </a:solidFill>
                  <a:latin typeface="Meiryo" panose="020B0604030504040204" pitchFamily="34" charset="-128"/>
                  <a:ea typeface="Meiryo" panose="020B0604030504040204" pitchFamily="34" charset="-128"/>
                </a:rPr>
              </a:br>
              <a:r>
                <a:rPr lang="ja-JP" altLang="en-US" sz="1200">
                  <a:solidFill>
                    <a:schemeClr val="accent3"/>
                  </a:solidFill>
                  <a:latin typeface="Meiryo" panose="020B0604030504040204" pitchFamily="34" charset="-128"/>
                  <a:ea typeface="Meiryo" panose="020B0604030504040204" pitchFamily="34" charset="-128"/>
                </a:rPr>
                <a:t>タイアップ記事への評価、読了後の態度変容を問うアンケートです。</a:t>
              </a:r>
            </a:p>
          </p:txBody>
        </p:sp>
        <p:sp>
          <p:nvSpPr>
            <p:cNvPr id="28" name="角丸四角形 27">
              <a:extLst>
                <a:ext uri="{FF2B5EF4-FFF2-40B4-BE49-F238E27FC236}">
                  <a16:creationId xmlns:a16="http://schemas.microsoft.com/office/drawing/2014/main" id="{EC9DD535-D805-D307-F93A-A8E2EEA86436}"/>
                </a:ext>
              </a:extLst>
            </p:cNvPr>
            <p:cNvSpPr/>
            <p:nvPr/>
          </p:nvSpPr>
          <p:spPr>
            <a:xfrm>
              <a:off x="803425" y="4829746"/>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態度変容効果</a:t>
              </a:r>
              <a:endParaRPr kumimoji="0" lang="en-US" altLang="ja-JP" sz="1600" b="1" kern="0" dirty="0">
                <a:solidFill>
                  <a:srgbClr val="C9002C"/>
                </a:solidFill>
                <a:latin typeface="Meiryo" panose="020B0604030504040204" pitchFamily="34" charset="-128"/>
                <a:ea typeface="Meiryo" panose="020B0604030504040204" pitchFamily="34" charset="-128"/>
              </a:endParaRPr>
            </a:p>
          </p:txBody>
        </p:sp>
        <p:grpSp>
          <p:nvGrpSpPr>
            <p:cNvPr id="29" name="グループ化 28">
              <a:extLst>
                <a:ext uri="{FF2B5EF4-FFF2-40B4-BE49-F238E27FC236}">
                  <a16:creationId xmlns:a16="http://schemas.microsoft.com/office/drawing/2014/main" id="{9B7DFAFF-17BC-EF1E-224A-7A81864C687C}"/>
                </a:ext>
              </a:extLst>
            </p:cNvPr>
            <p:cNvGrpSpPr>
              <a:grpSpLocks noChangeAspect="1"/>
            </p:cNvGrpSpPr>
            <p:nvPr/>
          </p:nvGrpSpPr>
          <p:grpSpPr>
            <a:xfrm>
              <a:off x="479425" y="4775746"/>
              <a:ext cx="576000" cy="576000"/>
              <a:chOff x="2435103" y="2081892"/>
              <a:chExt cx="792088" cy="792088"/>
            </a:xfrm>
          </p:grpSpPr>
          <p:sp>
            <p:nvSpPr>
              <p:cNvPr id="30" name="円/楕円 29">
                <a:extLst>
                  <a:ext uri="{FF2B5EF4-FFF2-40B4-BE49-F238E27FC236}">
                    <a16:creationId xmlns:a16="http://schemas.microsoft.com/office/drawing/2014/main" id="{9A9E9D1A-6F06-5713-C1B4-24EF53CDF723}"/>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31" name="グラフィックス 30">
                <a:extLst>
                  <a:ext uri="{FF2B5EF4-FFF2-40B4-BE49-F238E27FC236}">
                    <a16:creationId xmlns:a16="http://schemas.microsoft.com/office/drawing/2014/main" id="{067CC31B-1924-4A1C-AF27-6AF69EAB5CA2}"/>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2600964" y="2247753"/>
                <a:ext cx="460368" cy="460368"/>
              </a:xfrm>
              <a:prstGeom prst="rect">
                <a:avLst/>
              </a:prstGeom>
            </p:spPr>
          </p:pic>
        </p:grpSp>
      </p:grpSp>
    </p:spTree>
    <p:extLst>
      <p:ext uri="{BB962C8B-B14F-4D97-AF65-F5344CB8AC3E}">
        <p14:creationId xmlns:p14="http://schemas.microsoft.com/office/powerpoint/2010/main" val="24663864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販売制限</a:t>
            </a:r>
          </a:p>
        </p:txBody>
      </p:sp>
      <p:sp>
        <p:nvSpPr>
          <p:cNvPr id="3" name="Text Box 1031">
            <a:extLst>
              <a:ext uri="{FF2B5EF4-FFF2-40B4-BE49-F238E27FC236}">
                <a16:creationId xmlns:a16="http://schemas.microsoft.com/office/drawing/2014/main" id="{5FFC76A2-8D6B-18E8-98CC-CB65E48F9810}"/>
              </a:ext>
            </a:extLst>
          </p:cNvPr>
          <p:cNvSpPr txBox="1">
            <a:spLocks noChangeArrowheads="1"/>
          </p:cNvSpPr>
          <p:nvPr/>
        </p:nvSpPr>
        <p:spPr bwMode="auto">
          <a:xfrm>
            <a:off x="479425" y="1089340"/>
            <a:ext cx="11233150" cy="2649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以下に該当する業種、商品・サービスにつきましては、</a:t>
            </a: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ea typeface="Meiryo" panose="020B0604030504040204" pitchFamily="34" charset="-128"/>
              </a:rPr>
              <a:t>ファイナンスタイアップの実施は原則不可となります。</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ただし、以下に該当しない業種やサービスでも、プロモーション内容や取り上げるテーマ等によっては、</a:t>
            </a:r>
          </a:p>
          <a:p>
            <a:pPr>
              <a:lnSpc>
                <a:spcPct val="120000"/>
              </a:lnSpc>
              <a:spcBef>
                <a:spcPct val="0"/>
              </a:spcBef>
              <a:defRPr/>
            </a:pP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ea typeface="Meiryo" panose="020B0604030504040204" pitchFamily="34" charset="-128"/>
              </a:rPr>
              <a:t>ファイナンスタイアップを実施いただけない場合がありますので、必ず事前に掲載可否を弊社にお問い合わせください。</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また、広告主様のサイトが弊社の広告掲載基準を満たすことが、</a:t>
            </a: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ea typeface="Meiryo" panose="020B0604030504040204" pitchFamily="34" charset="-128"/>
              </a:rPr>
              <a:t>ファイナンスタイアップ実施の条件となります。</a:t>
            </a:r>
          </a:p>
          <a:p>
            <a:pPr>
              <a:lnSpc>
                <a:spcPct val="120000"/>
              </a:lnSpc>
              <a:spcBef>
                <a:spcPct val="0"/>
              </a:spcBef>
              <a:defRPr/>
            </a:pPr>
            <a:endParaRPr lang="ja-JP" altLang="en-US" sz="12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・消費者金融業（消費者向無担保貸金業）、商工ローン、手形割引、その他ハイリスク型の金融商品</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・パチンコ・パチスロの営業および機種、カジノ（企業広告含む）、ギャンブル</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・レーシック、美容整形・美容外科・美容皮膚科、その他医療機関全般</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・占い</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・出会い系サイト、結婚紹介（インターネット異性紹介事業）</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・団体による意見広告</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・宗教団体、活動</a:t>
            </a:r>
          </a:p>
        </p:txBody>
      </p:sp>
    </p:spTree>
    <p:extLst>
      <p:ext uri="{BB962C8B-B14F-4D97-AF65-F5344CB8AC3E}">
        <p14:creationId xmlns:p14="http://schemas.microsoft.com/office/powerpoint/2010/main" val="27807897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お申し込み方法</a:t>
            </a:r>
          </a:p>
        </p:txBody>
      </p:sp>
      <p:sp>
        <p:nvSpPr>
          <p:cNvPr id="5" name="正方形/長方形 4">
            <a:extLst>
              <a:ext uri="{FF2B5EF4-FFF2-40B4-BE49-F238E27FC236}">
                <a16:creationId xmlns:a16="http://schemas.microsoft.com/office/drawing/2014/main" id="{3DAE1C74-56E4-FAA3-2E2F-1CC35A74A151}"/>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a:outerShdw dist="38100" dir="2700000" algn="tl" rotWithShape="0">
              <a:srgbClr val="656565">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7" name="正方形/長方形 6">
            <a:extLst>
              <a:ext uri="{FF2B5EF4-FFF2-40B4-BE49-F238E27FC236}">
                <a16:creationId xmlns:a16="http://schemas.microsoft.com/office/drawing/2014/main" id="{0B8B4267-C54E-CCA8-5C2A-12F66860547A}"/>
              </a:ext>
            </a:extLst>
          </p:cNvPr>
          <p:cNvSpPr/>
          <p:nvPr/>
        </p:nvSpPr>
        <p:spPr>
          <a:xfrm>
            <a:off x="623394" y="2912631"/>
            <a:ext cx="11089179" cy="943443"/>
          </a:xfrm>
          <a:prstGeom prst="rect">
            <a:avLst/>
          </a:prstGeom>
          <a:solidFill>
            <a:srgbClr val="FFFFFF"/>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8" name="タイトル 2">
            <a:extLst>
              <a:ext uri="{FF2B5EF4-FFF2-40B4-BE49-F238E27FC236}">
                <a16:creationId xmlns:a16="http://schemas.microsoft.com/office/drawing/2014/main" id="{17E66B90-7EA3-C1B6-53FF-3EB44D58D846}"/>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となります</a:t>
            </a:r>
          </a:p>
        </p:txBody>
      </p:sp>
      <p:sp>
        <p:nvSpPr>
          <p:cNvPr id="9" name="タイトル 2">
            <a:extLst>
              <a:ext uri="{FF2B5EF4-FFF2-40B4-BE49-F238E27FC236}">
                <a16:creationId xmlns:a16="http://schemas.microsoft.com/office/drawing/2014/main" id="{F098D606-E5EA-9FC3-990D-316D3AE1A8DC}"/>
              </a:ext>
            </a:extLst>
          </p:cNvPr>
          <p:cNvSpPr txBox="1">
            <a:spLocks/>
          </p:cNvSpPr>
          <p:nvPr/>
        </p:nvSpPr>
        <p:spPr>
          <a:xfrm>
            <a:off x="479425" y="1044507"/>
            <a:ext cx="11233150"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以下のフローに沿ってお申し込み</a:t>
            </a: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の上、</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クリエイティブ制作委託約款の第</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条</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支払条件</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にしたがってお支払いいただきます。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詳細は、お申し込みのマニュアル資料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をご参照ください。なお、お申し込み可能な代理店様に一部制限がございますので、事前に弊社担当営業までお問い合わせください。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0" name="ホームベース 58">
            <a:extLst>
              <a:ext uri="{FF2B5EF4-FFF2-40B4-BE49-F238E27FC236}">
                <a16:creationId xmlns:a16="http://schemas.microsoft.com/office/drawing/2014/main" id="{9ADB7FF5-35B7-4DA6-7B40-74DC86AD2611}"/>
              </a:ext>
            </a:extLst>
          </p:cNvPr>
          <p:cNvSpPr/>
          <p:nvPr/>
        </p:nvSpPr>
        <p:spPr>
          <a:xfrm>
            <a:off x="9607855"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11" name="ホームベース 59">
            <a:extLst>
              <a:ext uri="{FF2B5EF4-FFF2-40B4-BE49-F238E27FC236}">
                <a16:creationId xmlns:a16="http://schemas.microsoft.com/office/drawing/2014/main" id="{78E05B8C-6049-6E22-BF51-59F3C91745EE}"/>
              </a:ext>
            </a:extLst>
          </p:cNvPr>
          <p:cNvSpPr/>
          <p:nvPr/>
        </p:nvSpPr>
        <p:spPr>
          <a:xfrm>
            <a:off x="8247978"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12" name="ホームベース 60">
            <a:extLst>
              <a:ext uri="{FF2B5EF4-FFF2-40B4-BE49-F238E27FC236}">
                <a16:creationId xmlns:a16="http://schemas.microsoft.com/office/drawing/2014/main" id="{EB41EF08-153A-87BF-DE08-9FB4D4CDB507}"/>
              </a:ext>
            </a:extLst>
          </p:cNvPr>
          <p:cNvSpPr/>
          <p:nvPr/>
        </p:nvSpPr>
        <p:spPr>
          <a:xfrm>
            <a:off x="6609638" y="3005688"/>
            <a:ext cx="2117745"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制作・掲載準備</a:t>
            </a:r>
          </a:p>
        </p:txBody>
      </p:sp>
      <p:sp>
        <p:nvSpPr>
          <p:cNvPr id="13" name="ホームベース 61">
            <a:extLst>
              <a:ext uri="{FF2B5EF4-FFF2-40B4-BE49-F238E27FC236}">
                <a16:creationId xmlns:a16="http://schemas.microsoft.com/office/drawing/2014/main" id="{A6EA03E6-B8E3-8523-14AC-69EE7B5FF5E9}"/>
              </a:ext>
            </a:extLst>
          </p:cNvPr>
          <p:cNvSpPr/>
          <p:nvPr/>
        </p:nvSpPr>
        <p:spPr>
          <a:xfrm>
            <a:off x="5158733" y="3005688"/>
            <a:ext cx="1922721"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14" name="ホームベース 62">
            <a:extLst>
              <a:ext uri="{FF2B5EF4-FFF2-40B4-BE49-F238E27FC236}">
                <a16:creationId xmlns:a16="http://schemas.microsoft.com/office/drawing/2014/main" id="{005213AF-E609-B2D4-3545-00A9983FEB49}"/>
              </a:ext>
            </a:extLst>
          </p:cNvPr>
          <p:cNvSpPr/>
          <p:nvPr/>
        </p:nvSpPr>
        <p:spPr>
          <a:xfrm>
            <a:off x="3629869" y="3005688"/>
            <a:ext cx="2191977"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15" name="ホームベース 63">
            <a:extLst>
              <a:ext uri="{FF2B5EF4-FFF2-40B4-BE49-F238E27FC236}">
                <a16:creationId xmlns:a16="http://schemas.microsoft.com/office/drawing/2014/main" id="{161689C7-E820-BFFD-15FF-D269CC0424E8}"/>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6" name="ホームベース 64">
            <a:extLst>
              <a:ext uri="{FF2B5EF4-FFF2-40B4-BE49-F238E27FC236}">
                <a16:creationId xmlns:a16="http://schemas.microsoft.com/office/drawing/2014/main" id="{B866BD98-191F-4692-C6F1-E06FE6A66C6A}"/>
              </a:ext>
            </a:extLst>
          </p:cNvPr>
          <p:cNvSpPr/>
          <p:nvPr/>
        </p:nvSpPr>
        <p:spPr>
          <a:xfrm>
            <a:off x="1415480" y="3005688"/>
            <a:ext cx="1734203" cy="7596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ご連絡</a:t>
            </a:r>
          </a:p>
        </p:txBody>
      </p:sp>
      <p:sp>
        <p:nvSpPr>
          <p:cNvPr id="17" name="ホームベース 65">
            <a:extLst>
              <a:ext uri="{FF2B5EF4-FFF2-40B4-BE49-F238E27FC236}">
                <a16:creationId xmlns:a16="http://schemas.microsoft.com/office/drawing/2014/main" id="{95DDE777-AE20-2000-9C70-ED1DF8CB9AC3}"/>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8" name="ホームベース 66">
            <a:extLst>
              <a:ext uri="{FF2B5EF4-FFF2-40B4-BE49-F238E27FC236}">
                <a16:creationId xmlns:a16="http://schemas.microsoft.com/office/drawing/2014/main" id="{4C44F6D0-9E3B-B7D5-4273-A12C6E69D840}"/>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19" name="ホームベース 67">
            <a:extLst>
              <a:ext uri="{FF2B5EF4-FFF2-40B4-BE49-F238E27FC236}">
                <a16:creationId xmlns:a16="http://schemas.microsoft.com/office/drawing/2014/main" id="{D370CB4A-AE71-210D-9E0F-5EA3F596608D}"/>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20" name="ホームベース 68">
            <a:extLst>
              <a:ext uri="{FF2B5EF4-FFF2-40B4-BE49-F238E27FC236}">
                <a16:creationId xmlns:a16="http://schemas.microsoft.com/office/drawing/2014/main" id="{DCA98CB3-FDD4-72D1-34DD-D5034A7C29F0}"/>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21" name="ホームベース 69">
            <a:extLst>
              <a:ext uri="{FF2B5EF4-FFF2-40B4-BE49-F238E27FC236}">
                <a16:creationId xmlns:a16="http://schemas.microsoft.com/office/drawing/2014/main" id="{BADE96F7-1489-646B-AA3A-8FAB3EAB2FA2}"/>
              </a:ext>
            </a:extLst>
          </p:cNvPr>
          <p:cNvSpPr/>
          <p:nvPr/>
        </p:nvSpPr>
        <p:spPr>
          <a:xfrm>
            <a:off x="25633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22" name="直線コネクタ 21">
            <a:extLst>
              <a:ext uri="{FF2B5EF4-FFF2-40B4-BE49-F238E27FC236}">
                <a16:creationId xmlns:a16="http://schemas.microsoft.com/office/drawing/2014/main" id="{011B83A6-858A-1985-6440-EFD71046A794}"/>
              </a:ext>
            </a:extLst>
          </p:cNvPr>
          <p:cNvCxnSpPr>
            <a:cxnSpLocks/>
          </p:cNvCxnSpPr>
          <p:nvPr/>
        </p:nvCxnSpPr>
        <p:spPr>
          <a:xfrm>
            <a:off x="7085176" y="2796651"/>
            <a:ext cx="0" cy="2321906"/>
          </a:xfrm>
          <a:prstGeom prst="line">
            <a:avLst/>
          </a:prstGeom>
          <a:noFill/>
          <a:ln w="34925" cap="flat" cmpd="sng" algn="ctr">
            <a:solidFill>
              <a:srgbClr val="C9002C"/>
            </a:solidFill>
            <a:prstDash val="sysDot"/>
          </a:ln>
          <a:effectLst>
            <a:glow rad="38651">
              <a:srgbClr val="FFFFFF"/>
            </a:glow>
          </a:effectLst>
        </p:spPr>
      </p:cxnSp>
      <p:grpSp>
        <p:nvGrpSpPr>
          <p:cNvPr id="23" name="グループ化 22">
            <a:extLst>
              <a:ext uri="{FF2B5EF4-FFF2-40B4-BE49-F238E27FC236}">
                <a16:creationId xmlns:a16="http://schemas.microsoft.com/office/drawing/2014/main" id="{1E244ABA-AC2B-FF4D-ADDB-0BD2C29EE0EB}"/>
              </a:ext>
            </a:extLst>
          </p:cNvPr>
          <p:cNvGrpSpPr/>
          <p:nvPr/>
        </p:nvGrpSpPr>
        <p:grpSpPr>
          <a:xfrm>
            <a:off x="6838767" y="2316263"/>
            <a:ext cx="1876415" cy="469804"/>
            <a:chOff x="6757793" y="2283586"/>
            <a:chExt cx="1876415" cy="469804"/>
          </a:xfrm>
        </p:grpSpPr>
        <p:sp>
          <p:nvSpPr>
            <p:cNvPr id="24" name="テキスト ボックス 23">
              <a:extLst>
                <a:ext uri="{FF2B5EF4-FFF2-40B4-BE49-F238E27FC236}">
                  <a16:creationId xmlns:a16="http://schemas.microsoft.com/office/drawing/2014/main" id="{E69BD98F-8538-EBC2-3E5F-9F2803020EB3}"/>
                </a:ext>
              </a:extLst>
            </p:cNvPr>
            <p:cNvSpPr txBox="1"/>
            <p:nvPr/>
          </p:nvSpPr>
          <p:spPr>
            <a:xfrm>
              <a:off x="6757793" y="2285390"/>
              <a:ext cx="1876415" cy="468000"/>
            </a:xfrm>
            <a:prstGeom prst="roundRect">
              <a:avLst>
                <a:gd name="adj" fmla="val 50000"/>
              </a:avLst>
            </a:prstGeom>
            <a:solidFill>
              <a:srgbClr val="FFFFFF"/>
            </a:solidFill>
            <a:ln w="25400">
              <a:solidFill>
                <a:srgbClr val="C9002C"/>
              </a:solidFill>
            </a:ln>
          </p:spPr>
          <p:txBody>
            <a:bodyPr wrap="square" lIns="576000" tIns="36000" bIns="0" rtlCol="0" anchor="ctr">
              <a:noAutofit/>
            </a:bodyPr>
            <a:lstStyle/>
            <a:p>
              <a:pPr>
                <a:defRPr/>
              </a:pPr>
              <a:r>
                <a:rPr kumimoji="0" lang="ja-JP" altLang="en-US" sz="1600" kern="0" dirty="0">
                  <a:solidFill>
                    <a:srgbClr val="C9002C"/>
                  </a:solidFill>
                  <a:latin typeface="Meiryo" panose="020B0604030504040204" pitchFamily="34" charset="-128"/>
                  <a:ea typeface="Meiryo" panose="020B0604030504040204" pitchFamily="34" charset="-128"/>
                </a:rPr>
                <a:t>契約成立</a:t>
              </a:r>
            </a:p>
          </p:txBody>
        </p:sp>
        <p:pic>
          <p:nvPicPr>
            <p:cNvPr id="25" name="グラフィックス 24" descr="バッジ: チェックマーク 1 単色塗りつぶし">
              <a:extLst>
                <a:ext uri="{FF2B5EF4-FFF2-40B4-BE49-F238E27FC236}">
                  <a16:creationId xmlns:a16="http://schemas.microsoft.com/office/drawing/2014/main" id="{DDF1C628-9B8B-29CD-E1F0-9FB19433168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26" name="グループ化 25">
            <a:extLst>
              <a:ext uri="{FF2B5EF4-FFF2-40B4-BE49-F238E27FC236}">
                <a16:creationId xmlns:a16="http://schemas.microsoft.com/office/drawing/2014/main" id="{4AC7749E-F51C-58E7-B8C8-35C50FDF2738}"/>
              </a:ext>
            </a:extLst>
          </p:cNvPr>
          <p:cNvGrpSpPr/>
          <p:nvPr/>
        </p:nvGrpSpPr>
        <p:grpSpPr>
          <a:xfrm>
            <a:off x="497907" y="2725521"/>
            <a:ext cx="885476" cy="1130553"/>
            <a:chOff x="455043" y="2752415"/>
            <a:chExt cx="885476" cy="1130553"/>
          </a:xfrm>
        </p:grpSpPr>
        <p:sp>
          <p:nvSpPr>
            <p:cNvPr id="27" name="角丸四角形 75">
              <a:extLst>
                <a:ext uri="{FF2B5EF4-FFF2-40B4-BE49-F238E27FC236}">
                  <a16:creationId xmlns:a16="http://schemas.microsoft.com/office/drawing/2014/main" id="{2826C815-7B40-8CB4-D727-649B0297EBE4}"/>
                </a:ext>
              </a:extLst>
            </p:cNvPr>
            <p:cNvSpPr/>
            <p:nvPr/>
          </p:nvSpPr>
          <p:spPr>
            <a:xfrm>
              <a:off x="455043" y="2752415"/>
              <a:ext cx="885476" cy="1036964"/>
            </a:xfrm>
            <a:prstGeom prst="roundRect">
              <a:avLst>
                <a:gd name="adj" fmla="val 2711"/>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ヤフー</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28" name="直角三角形 27">
              <a:extLst>
                <a:ext uri="{FF2B5EF4-FFF2-40B4-BE49-F238E27FC236}">
                  <a16:creationId xmlns:a16="http://schemas.microsoft.com/office/drawing/2014/main" id="{2DC92589-1F3C-FB1A-1CA2-AD789B491A52}"/>
                </a:ext>
              </a:extLst>
            </p:cNvPr>
            <p:cNvSpPr>
              <a:spLocks noChangeAspect="1"/>
            </p:cNvSpPr>
            <p:nvPr/>
          </p:nvSpPr>
          <p:spPr>
            <a:xfrm rot="10800000">
              <a:off x="462842" y="3779862"/>
              <a:ext cx="157590" cy="103106"/>
            </a:xfrm>
            <a:prstGeom prst="rtTriangle">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29" name="直線コネクタ 28">
            <a:extLst>
              <a:ext uri="{FF2B5EF4-FFF2-40B4-BE49-F238E27FC236}">
                <a16:creationId xmlns:a16="http://schemas.microsoft.com/office/drawing/2014/main" id="{80B3A4FC-EA6B-98AA-76BA-F1B99447EDF8}"/>
              </a:ext>
            </a:extLst>
          </p:cNvPr>
          <p:cNvCxnSpPr>
            <a:cxnSpLocks/>
          </p:cNvCxnSpPr>
          <p:nvPr/>
        </p:nvCxnSpPr>
        <p:spPr>
          <a:xfrm>
            <a:off x="2683079" y="4889738"/>
            <a:ext cx="0" cy="519310"/>
          </a:xfrm>
          <a:prstGeom prst="line">
            <a:avLst/>
          </a:prstGeom>
          <a:noFill/>
          <a:ln w="9525" cap="flat" cmpd="sng" algn="ctr">
            <a:solidFill>
              <a:srgbClr val="545454"/>
            </a:solidFill>
            <a:prstDash val="solid"/>
          </a:ln>
          <a:effectLst/>
        </p:spPr>
      </p:cxnSp>
      <p:sp>
        <p:nvSpPr>
          <p:cNvPr id="30" name="円/楕円 78">
            <a:extLst>
              <a:ext uri="{FF2B5EF4-FFF2-40B4-BE49-F238E27FC236}">
                <a16:creationId xmlns:a16="http://schemas.microsoft.com/office/drawing/2014/main" id="{14BC67E6-1950-BD6C-F6F1-8FAB5B0B103F}"/>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1" name="タイトル 2">
            <a:extLst>
              <a:ext uri="{FF2B5EF4-FFF2-40B4-BE49-F238E27FC236}">
                <a16:creationId xmlns:a16="http://schemas.microsoft.com/office/drawing/2014/main" id="{E129A285-4292-46B8-8366-5F7A5EACB044}"/>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する約款</a:t>
            </a:r>
          </a:p>
        </p:txBody>
      </p:sp>
      <p:grpSp>
        <p:nvGrpSpPr>
          <p:cNvPr id="32" name="グループ化 31">
            <a:extLst>
              <a:ext uri="{FF2B5EF4-FFF2-40B4-BE49-F238E27FC236}">
                <a16:creationId xmlns:a16="http://schemas.microsoft.com/office/drawing/2014/main" id="{8C69AAB9-36F7-B68F-D874-A35E635C0056}"/>
              </a:ext>
            </a:extLst>
          </p:cNvPr>
          <p:cNvGrpSpPr/>
          <p:nvPr/>
        </p:nvGrpSpPr>
        <p:grpSpPr>
          <a:xfrm>
            <a:off x="497907" y="3985671"/>
            <a:ext cx="885476" cy="1134053"/>
            <a:chOff x="455043" y="4012565"/>
            <a:chExt cx="885476" cy="1134053"/>
          </a:xfrm>
        </p:grpSpPr>
        <p:sp>
          <p:nvSpPr>
            <p:cNvPr id="33" name="直角三角形 32">
              <a:extLst>
                <a:ext uri="{FF2B5EF4-FFF2-40B4-BE49-F238E27FC236}">
                  <a16:creationId xmlns:a16="http://schemas.microsoft.com/office/drawing/2014/main" id="{D90E6787-9A7B-219F-EB85-C378CAF4E613}"/>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4" name="角丸四角形 82">
              <a:extLst>
                <a:ext uri="{FF2B5EF4-FFF2-40B4-BE49-F238E27FC236}">
                  <a16:creationId xmlns:a16="http://schemas.microsoft.com/office/drawing/2014/main" id="{7C542DCA-1B44-94F2-1044-8FCE5929E57C}"/>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35" name="直角三角形 34">
            <a:extLst>
              <a:ext uri="{FF2B5EF4-FFF2-40B4-BE49-F238E27FC236}">
                <a16:creationId xmlns:a16="http://schemas.microsoft.com/office/drawing/2014/main" id="{477E4719-A8A5-DA76-03F2-9050F9A2E9F9}"/>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6" name="直角三角形 35">
            <a:extLst>
              <a:ext uri="{FF2B5EF4-FFF2-40B4-BE49-F238E27FC236}">
                <a16:creationId xmlns:a16="http://schemas.microsoft.com/office/drawing/2014/main" id="{D236669C-E4E8-C2FC-9D04-171D7772E642}"/>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37" name="直線コネクタ 36">
            <a:extLst>
              <a:ext uri="{FF2B5EF4-FFF2-40B4-BE49-F238E27FC236}">
                <a16:creationId xmlns:a16="http://schemas.microsoft.com/office/drawing/2014/main" id="{49631423-87FB-8054-5C2B-67A28193F5C3}"/>
              </a:ext>
            </a:extLst>
          </p:cNvPr>
          <p:cNvCxnSpPr/>
          <p:nvPr/>
        </p:nvCxnSpPr>
        <p:spPr>
          <a:xfrm>
            <a:off x="620432" y="3393106"/>
            <a:ext cx="576000" cy="0"/>
          </a:xfrm>
          <a:prstGeom prst="line">
            <a:avLst/>
          </a:prstGeom>
          <a:noFill/>
          <a:ln w="12700" cap="flat" cmpd="sng" algn="ctr">
            <a:solidFill>
              <a:srgbClr val="FFFFFF"/>
            </a:solidFill>
            <a:prstDash val="solid"/>
          </a:ln>
          <a:effectLst/>
        </p:spPr>
      </p:cxnSp>
      <p:cxnSp>
        <p:nvCxnSpPr>
          <p:cNvPr id="38" name="直線コネクタ 37">
            <a:extLst>
              <a:ext uri="{FF2B5EF4-FFF2-40B4-BE49-F238E27FC236}">
                <a16:creationId xmlns:a16="http://schemas.microsoft.com/office/drawing/2014/main" id="{CBBAA1C5-F1DB-ED61-BCE4-53EDF36A252C}"/>
              </a:ext>
            </a:extLst>
          </p:cNvPr>
          <p:cNvCxnSpPr/>
          <p:nvPr/>
        </p:nvCxnSpPr>
        <p:spPr>
          <a:xfrm>
            <a:off x="597070" y="4668199"/>
            <a:ext cx="576000" cy="0"/>
          </a:xfrm>
          <a:prstGeom prst="line">
            <a:avLst/>
          </a:prstGeom>
          <a:noFill/>
          <a:ln w="12700" cap="flat" cmpd="sng" algn="ctr">
            <a:solidFill>
              <a:srgbClr val="FFFFFF"/>
            </a:solidFill>
            <a:prstDash val="solid"/>
          </a:ln>
          <a:effectLst/>
        </p:spPr>
      </p:cxnSp>
    </p:spTree>
    <p:extLst>
      <p:ext uri="{BB962C8B-B14F-4D97-AF65-F5344CB8AC3E}">
        <p14:creationId xmlns:p14="http://schemas.microsoft.com/office/powerpoint/2010/main" val="1331585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dirty="0"/>
              <a:t>その他・注意事項</a:t>
            </a:r>
            <a:endParaRPr lang="en-US" altLang="ja-JP" dirty="0"/>
          </a:p>
        </p:txBody>
      </p:sp>
      <p:pic>
        <p:nvPicPr>
          <p:cNvPr id="8" name="図プレースホルダー 7" descr="アイコン&#10;&#10;自動的に生成された説明">
            <a:extLst>
              <a:ext uri="{FF2B5EF4-FFF2-40B4-BE49-F238E27FC236}">
                <a16:creationId xmlns:a16="http://schemas.microsoft.com/office/drawing/2014/main" id="{1506DEF2-3508-6531-283E-31A2C060C8D8}"/>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1278030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注意事項</a:t>
            </a:r>
            <a:endParaRPr kumimoji="1" lang="ja-JP" altLang="en-US"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10" name="Rectangle 46">
            <a:extLst>
              <a:ext uri="{FF2B5EF4-FFF2-40B4-BE49-F238E27FC236}">
                <a16:creationId xmlns:a16="http://schemas.microsoft.com/office/drawing/2014/main" id="{EBF15783-7276-05DC-9C85-9B873F85A13B}"/>
              </a:ext>
            </a:extLst>
          </p:cNvPr>
          <p:cNvSpPr>
            <a:spLocks noChangeArrowheads="1"/>
          </p:cNvSpPr>
          <p:nvPr/>
        </p:nvSpPr>
        <p:spPr bwMode="auto">
          <a:xfrm>
            <a:off x="479425" y="1291970"/>
            <a:ext cx="11233150" cy="500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編集・制作</a:t>
            </a:r>
            <a:endParaRPr lang="en-US" altLang="ja-JP" sz="1600" dirty="0">
              <a:solidFill>
                <a:srgbClr val="545454"/>
              </a:solidFill>
              <a:latin typeface="メイリオ"/>
              <a:ea typeface="メイリオ"/>
            </a:endParaRP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企画ページ構成のための素材は、申込者・広告主様より完全パッケージ状態で納品いただきますが、</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弊社のガイドラインや判断に応じて、加筆や修正をさせていただく場合があります。</a:t>
            </a: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申込者・広告主様より提供いただく製品画像等の素材については第三者の権利を侵害するものではないこと、</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および記載内容に係わる財産権全ての権利処理が完了していること、情報の正確性についてヤフーに対して保証いただくものとします。</a:t>
            </a: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企画ページ上には「提供：○○」のスポンサークレジットの掲載が必須となります。</a:t>
            </a: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原則として掲載終了後はアーカイブ保存せず、企画ページは削除いたします。</a:t>
            </a:r>
            <a:r>
              <a:rPr lang="ja-JP" altLang="en-US" sz="1200" dirty="0">
                <a:solidFill>
                  <a:srgbClr val="545454"/>
                </a:solidFill>
                <a:latin typeface="メイリオ"/>
                <a:ea typeface="メイリオ"/>
              </a:rPr>
              <a:t>　</a:t>
            </a:r>
            <a:endParaRPr lang="en-US" altLang="ja-JP" sz="600" dirty="0">
              <a:solidFill>
                <a:srgbClr val="545454"/>
              </a:solidFill>
              <a:latin typeface="メイリオ" panose="020B0604030504040204" pitchFamily="50" charset="-128"/>
              <a:ea typeface="メイリオ" panose="020B0604030504040204" pitchFamily="50" charset="-128"/>
            </a:endParaRPr>
          </a:p>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災害情報告知モジュールの掲載</a:t>
            </a:r>
            <a:endParaRPr lang="en-US" altLang="ja-JP" sz="1600" dirty="0">
              <a:solidFill>
                <a:srgbClr val="545454"/>
              </a:solidFill>
              <a:latin typeface="メイリオ"/>
              <a:ea typeface="メイリオ"/>
            </a:endParaRPr>
          </a:p>
          <a:p>
            <a:pPr marL="346950" lvl="1" indent="-10575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地震、津波、その他有事が発生した際、ヤフーを利用するお客様に対して速やかに災害情報をお伝えするために、企画ページについても、</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ページ上部に災害情報告知モジュールの掲載を行います。</a:t>
            </a:r>
            <a:br>
              <a:rPr lang="en-US" altLang="ja-JP" sz="1200" dirty="0">
                <a:solidFill>
                  <a:srgbClr val="545454"/>
                </a:solidFill>
                <a:latin typeface="メイリオ" panose="020B0604030504040204" pitchFamily="50" charset="-128"/>
                <a:ea typeface="メイリオ" panose="020B0604030504040204" pitchFamily="50" charset="-128"/>
              </a:rPr>
            </a:br>
            <a:r>
              <a:rPr lang="en-US" altLang="ja-JP" sz="1000" dirty="0">
                <a:solidFill>
                  <a:srgbClr val="545454"/>
                </a:solidFill>
                <a:latin typeface="メイリオ" panose="020B0604030504040204" pitchFamily="50" charset="-128"/>
                <a:ea typeface="メイリオ" panose="020B0604030504040204" pitchFamily="50" charset="-128"/>
              </a:rPr>
              <a:t>※</a:t>
            </a:r>
            <a:r>
              <a:rPr lang="ja-JP" altLang="en-US" sz="1000" dirty="0">
                <a:solidFill>
                  <a:srgbClr val="545454"/>
                </a:solidFill>
                <a:latin typeface="メイリオ" panose="020B0604030504040204" pitchFamily="50" charset="-128"/>
                <a:ea typeface="メイリオ" panose="020B0604030504040204" pitchFamily="50" charset="-128"/>
              </a:rPr>
              <a:t>掲載方法（場所、内容、タイミングと期間など）は、ヤフーの統一運用ルールにしたがいます。</a:t>
            </a:r>
            <a:endParaRPr lang="en-US" altLang="ja-JP" sz="600" dirty="0">
              <a:solidFill>
                <a:srgbClr val="545454"/>
              </a:solidFill>
              <a:latin typeface="メイリオ"/>
              <a:ea typeface="メイリオ"/>
            </a:endParaRPr>
          </a:p>
          <a:p>
            <a:pPr eaLnBrk="1" hangingPunct="1">
              <a:lnSpc>
                <a:spcPct val="120000"/>
              </a:lnSpc>
              <a:spcBef>
                <a:spcPct val="0"/>
              </a:spcBef>
              <a:spcAft>
                <a:spcPts val="600"/>
              </a:spcAft>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編集誘導枠制作・入稿</a:t>
            </a:r>
            <a:endParaRPr lang="en-US" altLang="ja-JP" sz="1600" dirty="0">
              <a:solidFill>
                <a:srgbClr val="545454"/>
              </a:solidFill>
              <a:latin typeface="メイリオ"/>
              <a:ea typeface="メイリオ"/>
            </a:endParaRPr>
          </a:p>
          <a:p>
            <a:pPr marL="346950" lvl="1" indent="-10575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編集誘導枠は弊社で作成し入稿いたします。広告主様の公式ロゴを弊社担当営業まで送付ください。</a:t>
            </a:r>
            <a:endParaRPr lang="en-US" altLang="ja-JP" sz="600" dirty="0">
              <a:solidFill>
                <a:srgbClr val="545454"/>
              </a:solidFill>
              <a:latin typeface="メイリオ"/>
              <a:ea typeface="メイリオ"/>
            </a:endParaRPr>
          </a:p>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広告誘導</a:t>
            </a:r>
          </a:p>
          <a:p>
            <a:pPr marL="345600" indent="-10440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誘導広告（</a:t>
            </a:r>
            <a:r>
              <a:rPr lang="en" altLang="ja-JP" sz="1200" dirty="0">
                <a:solidFill>
                  <a:srgbClr val="545454"/>
                </a:solidFill>
                <a:latin typeface="メイリオ" panose="020B0604030504040204" pitchFamily="50" charset="-128"/>
                <a:ea typeface="メイリオ" panose="020B0604030504040204" pitchFamily="50" charset="-128"/>
              </a:rPr>
              <a:t>Yahoo!</a:t>
            </a:r>
            <a:r>
              <a:rPr lang="ja-JP" altLang="en-US" sz="1200" dirty="0">
                <a:solidFill>
                  <a:srgbClr val="545454"/>
                </a:solidFill>
                <a:latin typeface="メイリオ" panose="020B0604030504040204" pitchFamily="50" charset="-128"/>
                <a:ea typeface="メイリオ" panose="020B0604030504040204" pitchFamily="50" charset="-128"/>
              </a:rPr>
              <a:t>広告　ディスプレイ広告（予約型））は申込者・広告主様に制作いただきます。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その際、別紙「</a:t>
            </a:r>
            <a:r>
              <a:rPr lang="ja-JP" altLang="en-US" sz="1200" dirty="0">
                <a:solidFill>
                  <a:srgbClr val="545454"/>
                </a:solidFill>
                <a:latin typeface="メイリオ" panose="020B0604030504040204" pitchFamily="50" charset="-128"/>
                <a:ea typeface="メイリオ" panose="020B0604030504040204" pitchFamily="50" charset="-128"/>
                <a:hlinkClick r:id="rId3"/>
              </a:rPr>
              <a:t>タイアップ広告セールスシート</a:t>
            </a:r>
            <a:r>
              <a:rPr lang="ja-JP" altLang="en-US" sz="1200" dirty="0">
                <a:solidFill>
                  <a:srgbClr val="545454"/>
                </a:solidFill>
                <a:latin typeface="メイリオ" panose="020B0604030504040204" pitchFamily="50" charset="-128"/>
                <a:ea typeface="メイリオ" panose="020B0604030504040204" pitchFamily="50" charset="-128"/>
              </a:rPr>
              <a:t>」の</a:t>
            </a:r>
            <a:r>
              <a:rPr lang="en" altLang="ja-JP" sz="1200" dirty="0">
                <a:solidFill>
                  <a:srgbClr val="545454"/>
                </a:solidFill>
                <a:latin typeface="メイリオ" panose="020B0604030504040204" pitchFamily="50" charset="-128"/>
                <a:ea typeface="メイリオ" panose="020B0604030504040204" pitchFamily="50" charset="-128"/>
              </a:rPr>
              <a:t>P</a:t>
            </a:r>
            <a:r>
              <a:rPr lang="en-US" altLang="ja-JP" sz="1200" dirty="0">
                <a:solidFill>
                  <a:srgbClr val="545454"/>
                </a:solidFill>
                <a:latin typeface="メイリオ" panose="020B0604030504040204" pitchFamily="50" charset="-128"/>
                <a:ea typeface="メイリオ" panose="020B0604030504040204" pitchFamily="50" charset="-128"/>
              </a:rPr>
              <a:t>15</a:t>
            </a:r>
            <a:r>
              <a:rPr lang="ja-JP" altLang="en" sz="1200" dirty="0">
                <a:solidFill>
                  <a:srgbClr val="545454"/>
                </a:solidFill>
                <a:latin typeface="メイリオ" panose="020B0604030504040204" pitchFamily="50" charset="-128"/>
                <a:ea typeface="メイリオ" panose="020B0604030504040204" pitchFamily="50" charset="-128"/>
              </a:rPr>
              <a:t>～</a:t>
            </a:r>
            <a:r>
              <a:rPr lang="en-US" altLang="ja-JP" sz="1200" dirty="0">
                <a:solidFill>
                  <a:srgbClr val="545454"/>
                </a:solidFill>
                <a:latin typeface="メイリオ" panose="020B0604030504040204" pitchFamily="50" charset="-128"/>
                <a:ea typeface="メイリオ" panose="020B0604030504040204" pitchFamily="50" charset="-128"/>
              </a:rPr>
              <a:t>22</a:t>
            </a:r>
            <a:r>
              <a:rPr lang="ja-JP" altLang="en-US" sz="1200" dirty="0">
                <a:solidFill>
                  <a:srgbClr val="545454"/>
                </a:solidFill>
                <a:latin typeface="メイリオ" panose="020B0604030504040204" pitchFamily="50" charset="-128"/>
                <a:ea typeface="メイリオ" panose="020B0604030504040204" pitchFamily="50" charset="-128"/>
              </a:rPr>
              <a:t>のガイドラインを遵守してください。また原則として、タイアップを実施するヤフーサービスの</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ロゴやテキストの掲載が必須となります。ヤフーサービスのロゴは弊社担当営業より送付いたします。そのため、通常の審査とは別に</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サービス部門でのブランドチェックが必要となりますので、必ず入稿前に弊社担当営業を通じてクリエイティブの確認をご依頼願います。</a:t>
            </a:r>
          </a:p>
        </p:txBody>
      </p:sp>
    </p:spTree>
    <p:extLst>
      <p:ext uri="{BB962C8B-B14F-4D97-AF65-F5344CB8AC3E}">
        <p14:creationId xmlns:p14="http://schemas.microsoft.com/office/powerpoint/2010/main" val="5106460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6FBB591-D0E3-F2A4-7332-36F795924185}"/>
              </a:ext>
            </a:extLst>
          </p:cNvPr>
          <p:cNvSpPr>
            <a:spLocks noGrp="1"/>
          </p:cNvSpPr>
          <p:nvPr>
            <p:ph type="body" sz="quarter" idx="14"/>
          </p:nvPr>
        </p:nvSpPr>
        <p:spPr>
          <a:prstGeom prst="rect">
            <a:avLst/>
          </a:prstGeom>
        </p:spPr>
        <p:txBody>
          <a:bodyPr anchor="ctr">
            <a:normAutofit lnSpcReduction="10000"/>
          </a:bodyPr>
          <a:lstStyle/>
          <a:p>
            <a:r>
              <a:rPr lang="ja-JP" altLang="en-US" dirty="0"/>
              <a:t>概要</a:t>
            </a:r>
            <a:endParaRPr lang="en-US" altLang="ja-JP" dirty="0"/>
          </a:p>
        </p:txBody>
      </p:sp>
      <p:sp>
        <p:nvSpPr>
          <p:cNvPr id="7" name="テキスト プレースホルダー 6">
            <a:extLst>
              <a:ext uri="{FF2B5EF4-FFF2-40B4-BE49-F238E27FC236}">
                <a16:creationId xmlns:a16="http://schemas.microsoft.com/office/drawing/2014/main" id="{4F6EF673-160F-D46E-4061-3511BD8B520F}"/>
              </a:ext>
            </a:extLst>
          </p:cNvPr>
          <p:cNvSpPr>
            <a:spLocks noGrp="1"/>
          </p:cNvSpPr>
          <p:nvPr>
            <p:ph type="body" sz="quarter" idx="15"/>
          </p:nvPr>
        </p:nvSpPr>
        <p:spPr>
          <a:prstGeom prst="rect">
            <a:avLst/>
          </a:prstGeom>
        </p:spPr>
        <p:txBody>
          <a:bodyPr anchor="ctr">
            <a:normAutofit lnSpcReduction="10000"/>
          </a:bodyPr>
          <a:lstStyle/>
          <a:p>
            <a:r>
              <a:rPr lang="ja-JP" altLang="en-US" dirty="0"/>
              <a:t>商品スペック</a:t>
            </a:r>
          </a:p>
        </p:txBody>
      </p:sp>
      <p:sp>
        <p:nvSpPr>
          <p:cNvPr id="8" name="テキスト プレースホルダー 7">
            <a:extLst>
              <a:ext uri="{FF2B5EF4-FFF2-40B4-BE49-F238E27FC236}">
                <a16:creationId xmlns:a16="http://schemas.microsoft.com/office/drawing/2014/main" id="{DB587ECE-E817-1643-8D8C-2F4DC2D98222}"/>
              </a:ext>
            </a:extLst>
          </p:cNvPr>
          <p:cNvSpPr>
            <a:spLocks noGrp="1"/>
          </p:cNvSpPr>
          <p:nvPr>
            <p:ph type="body" sz="quarter" idx="16"/>
          </p:nvPr>
        </p:nvSpPr>
        <p:spPr>
          <a:prstGeom prst="rect">
            <a:avLst/>
          </a:prstGeom>
        </p:spPr>
        <p:txBody>
          <a:bodyPr anchor="ctr">
            <a:normAutofit lnSpcReduction="10000"/>
          </a:bodyPr>
          <a:lstStyle/>
          <a:p>
            <a:r>
              <a:rPr lang="ja-JP" altLang="en-US" dirty="0"/>
              <a:t>その他・注意事項</a:t>
            </a:r>
          </a:p>
        </p:txBody>
      </p:sp>
      <p:sp>
        <p:nvSpPr>
          <p:cNvPr id="12" name="テキスト プレースホルダー 11">
            <a:extLst>
              <a:ext uri="{FF2B5EF4-FFF2-40B4-BE49-F238E27FC236}">
                <a16:creationId xmlns:a16="http://schemas.microsoft.com/office/drawing/2014/main" id="{0C742CB2-8040-2A8A-E5A7-44002DF287D9}"/>
              </a:ext>
            </a:extLst>
          </p:cNvPr>
          <p:cNvSpPr>
            <a:spLocks noGrp="1"/>
          </p:cNvSpPr>
          <p:nvPr>
            <p:ph type="body" sz="quarter" idx="4294967295"/>
          </p:nvPr>
        </p:nvSpPr>
        <p:spPr>
          <a:xfrm>
            <a:off x="1905536" y="4835278"/>
            <a:ext cx="5414600" cy="360040"/>
          </a:xfrm>
          <a:prstGeom prst="rect">
            <a:avLst/>
          </a:prstGeom>
        </p:spPr>
        <p:txBody>
          <a:bodyPr>
            <a:normAutofit fontScale="85000" lnSpcReduction="20000"/>
          </a:bodyPr>
          <a:lstStyle/>
          <a:p>
            <a:r>
              <a:rPr lang="ja-JP" altLang="en-US"/>
              <a:t>仮</a:t>
            </a:r>
          </a:p>
        </p:txBody>
      </p:sp>
    </p:spTree>
    <p:extLst>
      <p:ext uri="{BB962C8B-B14F-4D97-AF65-F5344CB8AC3E}">
        <p14:creationId xmlns:p14="http://schemas.microsoft.com/office/powerpoint/2010/main" val="8399628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注意事項</a:t>
            </a:r>
            <a:endParaRPr kumimoji="1" lang="ja-JP" altLang="en-US"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Rectangle 46">
            <a:extLst>
              <a:ext uri="{FF2B5EF4-FFF2-40B4-BE49-F238E27FC236}">
                <a16:creationId xmlns:a16="http://schemas.microsoft.com/office/drawing/2014/main" id="{9C6FDA4E-E227-B891-9C14-FE6D96046939}"/>
              </a:ext>
            </a:extLst>
          </p:cNvPr>
          <p:cNvSpPr>
            <a:spLocks noChangeArrowheads="1"/>
          </p:cNvSpPr>
          <p:nvPr/>
        </p:nvSpPr>
        <p:spPr bwMode="auto">
          <a:xfrm>
            <a:off x="479425" y="1286840"/>
            <a:ext cx="11233150" cy="2405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効果計測用</a:t>
            </a:r>
            <a:r>
              <a:rPr lang="en-US" altLang="ja-JP" sz="1600" dirty="0">
                <a:solidFill>
                  <a:srgbClr val="545454"/>
                </a:solidFill>
                <a:latin typeface="メイリオ"/>
                <a:ea typeface="メイリオ"/>
              </a:rPr>
              <a:t>URL</a:t>
            </a:r>
          </a:p>
          <a:p>
            <a:pPr marL="345600" indent="-10440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セキュリティ等の観点から、下記いずれの場合もリンク先への効果計測用のパラメータ付き</a:t>
            </a:r>
            <a:r>
              <a:rPr lang="en-US" altLang="ja-JP" sz="1200" dirty="0">
                <a:solidFill>
                  <a:srgbClr val="545454"/>
                </a:solidFill>
                <a:latin typeface="メイリオ" panose="020B0604030504040204" pitchFamily="50" charset="-128"/>
                <a:ea typeface="メイリオ" panose="020B0604030504040204" pitchFamily="50" charset="-128"/>
              </a:rPr>
              <a:t>URL</a:t>
            </a:r>
            <a:r>
              <a:rPr lang="ja-JP" altLang="en-US" sz="1200" dirty="0">
                <a:solidFill>
                  <a:srgbClr val="545454"/>
                </a:solidFill>
                <a:latin typeface="メイリオ" panose="020B0604030504040204" pitchFamily="50" charset="-128"/>
                <a:ea typeface="メイリオ" panose="020B0604030504040204" pitchFamily="50" charset="-128"/>
              </a:rPr>
              <a:t>の設定は不可となります。ただし、一部効果計測ベンダーに</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おいては効果測定データ取扱約款の確認・同意をいただいた上で設定することが可能です。弊社担当営業までご相談ください。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誘導広告→企画ページ ｜ 企画ページ→広告主様サイト</a:t>
            </a:r>
            <a:endParaRPr lang="en-US" altLang="ja-JP" sz="600" dirty="0">
              <a:solidFill>
                <a:srgbClr val="545454"/>
              </a:solidFill>
              <a:latin typeface="メイリオ"/>
              <a:ea typeface="メイリオ"/>
            </a:endParaRPr>
          </a:p>
          <a:p>
            <a:pPr marL="0" indent="0"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 効果検証レポート</a:t>
            </a:r>
            <a:endParaRPr lang="en-US" altLang="ja-JP" sz="1600" dirty="0">
              <a:solidFill>
                <a:srgbClr val="545454"/>
              </a:solidFill>
              <a:latin typeface="メイリオ"/>
              <a:ea typeface="メイリオ"/>
            </a:endParaRPr>
          </a:p>
          <a:p>
            <a:pPr marL="345600" indent="-10440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レポートには、ヤフーの管理するお客様の個人情報*</a:t>
            </a:r>
            <a:r>
              <a:rPr lang="en-US" altLang="ja-JP" sz="1200" dirty="0">
                <a:solidFill>
                  <a:srgbClr val="545454"/>
                </a:solidFill>
                <a:latin typeface="メイリオ" panose="020B0604030504040204" pitchFamily="50" charset="-128"/>
                <a:ea typeface="メイリオ" panose="020B0604030504040204" pitchFamily="50" charset="-128"/>
              </a:rPr>
              <a:t>1</a:t>
            </a:r>
            <a:r>
              <a:rPr lang="ja-JP" altLang="en-US" sz="1200" dirty="0">
                <a:solidFill>
                  <a:srgbClr val="545454"/>
                </a:solidFill>
                <a:latin typeface="メイリオ" panose="020B0604030504040204" pitchFamily="50" charset="-128"/>
                <a:ea typeface="メイリオ" panose="020B0604030504040204" pitchFamily="50" charset="-128"/>
              </a:rPr>
              <a:t>（個人情報の保護に関する法律に定める個人情報。以下同じ。）が含まれる場合があります。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個人情報の保護に関する法律その他の関係法令・ガイドラインを遵守するとともに、善良な管理者の注意をもって適切に取り扱い、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不正アクセスおよび不正利用の防止に努めていただくようにお願いいたします。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000" dirty="0">
                <a:solidFill>
                  <a:srgbClr val="545454"/>
                </a:solidFill>
                <a:latin typeface="メイリオ" panose="020B0604030504040204" pitchFamily="50" charset="-128"/>
                <a:ea typeface="メイリオ" panose="020B0604030504040204" pitchFamily="50" charset="-128"/>
              </a:rPr>
              <a:t>*</a:t>
            </a:r>
            <a:r>
              <a:rPr lang="en-US" altLang="ja-JP" sz="1000" dirty="0">
                <a:solidFill>
                  <a:srgbClr val="545454"/>
                </a:solidFill>
                <a:latin typeface="メイリオ" panose="020B0604030504040204" pitchFamily="50" charset="-128"/>
                <a:ea typeface="メイリオ" panose="020B0604030504040204" pitchFamily="50" charset="-128"/>
              </a:rPr>
              <a:t>1.</a:t>
            </a:r>
            <a:r>
              <a:rPr lang="ja-JP" altLang="en-US" sz="1000" dirty="0">
                <a:solidFill>
                  <a:srgbClr val="545454"/>
                </a:solidFill>
                <a:latin typeface="メイリオ" panose="020B0604030504040204" pitchFamily="50" charset="-128"/>
                <a:ea typeface="メイリオ" panose="020B0604030504040204" pitchFamily="50" charset="-128"/>
              </a:rPr>
              <a:t>例：ユーザーアンケートを実施し自由回答を含む場合、ヤフーにおいて特定の個人を識別することができる情報に該当</a:t>
            </a:r>
            <a:endParaRPr lang="en-US" altLang="ja-JP" sz="1000" dirty="0">
              <a:solidFill>
                <a:srgbClr val="545454"/>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794122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免責事項</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Rectangle 46">
            <a:extLst>
              <a:ext uri="{FF2B5EF4-FFF2-40B4-BE49-F238E27FC236}">
                <a16:creationId xmlns:a16="http://schemas.microsoft.com/office/drawing/2014/main" id="{6C14EF9C-1DB2-CA63-B18E-7FF6818EFE2B}"/>
              </a:ext>
            </a:extLst>
          </p:cNvPr>
          <p:cNvSpPr>
            <a:spLocks noChangeArrowheads="1"/>
          </p:cNvSpPr>
          <p:nvPr/>
        </p:nvSpPr>
        <p:spPr bwMode="auto">
          <a:xfrm>
            <a:off x="479425" y="1274209"/>
            <a:ext cx="11233149" cy="489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免責事項</a:t>
            </a:r>
            <a:endParaRPr lang="en-US" altLang="ja-JP" sz="16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申込者・広告主様の故意または過失によって、ヤフーと申込者間の広告掲載契約に定める掲載開始日までに企画ページの掲載を開始できなかった場合、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ヤフーは広告掲載契約に基づく企画ページの掲載を履行する義務を免れるものとします。また、その場合、当該企画ページの掲載を行うことができなかった</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期間の広告料金（広告掲載費、制作費その他広告掲載契約に基づき申込者およびヤフー間で事前に合意した金額をいいます）は何ら減免されません。</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ヤフーが定めるサポート環境（</a:t>
            </a:r>
            <a:r>
              <a:rPr lang="en-US" altLang="ja-JP" sz="1200" kern="0" dirty="0">
                <a:solidFill>
                  <a:srgbClr val="545454"/>
                </a:solidFill>
                <a:latin typeface="メイリオ"/>
                <a:ea typeface="メイリオ"/>
              </a:rPr>
              <a:t>OS/</a:t>
            </a:r>
            <a:r>
              <a:rPr lang="ja-JP" altLang="en-US" sz="1200" kern="0" dirty="0">
                <a:solidFill>
                  <a:srgbClr val="545454"/>
                </a:solidFill>
                <a:latin typeface="メイリオ"/>
                <a:ea typeface="メイリオ"/>
              </a:rPr>
              <a:t>ブラウザー）以外では、企画ページの非表示や表示崩れを起こす場合があり、ヤフーは当該非表示または表示崩れに関して一切の責任を負いません。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停電・通信回線の事故・天災等の不可抗力、通信事業者の不履行、インターネットインフラその他サーバー等のシステム上の不具合、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緊急メンテナンスの発生などヤフーの責に帰すべき事由以外の原因により、企画ページの全部または一部を掲載できなかった場合、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ヤフーはその責を問われないものとし、当該履行については、当該原因の影響とみなされる範囲まで義務を免除されるものとします。</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ただし、ヤフーの故意または重過失による場合はこの限りではありません。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なお、この場合、ヤフーが掲載を行わなかった部分については、協賛料金への申込者の支払債務は生じないものとします。</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企画ページ掲載中に、当該サイトからのリンクがデッドリンクとなった場合や、リンク先のサイトに不具合が発生した場合、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ヤフーは当該企画ページの掲載を停止することができるものとし、この場合、ヤフーは企画ページ不掲載の責を負わないものとします。</a:t>
            </a:r>
            <a:endParaRPr lang="en-US" altLang="ja-JP" sz="1600" kern="0" dirty="0">
              <a:solidFill>
                <a:srgbClr val="545454"/>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免責期間</a:t>
            </a:r>
            <a:endParaRPr lang="en-US" altLang="ja-JP" sz="1600" kern="0" dirty="0">
              <a:solidFill>
                <a:srgbClr val="545454"/>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rgbClr val="545454"/>
                </a:solidFill>
                <a:latin typeface="メイリオ"/>
                <a:ea typeface="メイリオ"/>
              </a:rPr>
              <a:t>本商品につきましては、以下①～③を企画ページの掲載調整時間とし、ヤフーは当該掲載調整時間内の不具合、不完全掲載または未掲載について</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免責されるものとします。</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①企画ページ掲載の初日の午前</a:t>
            </a:r>
            <a:r>
              <a:rPr lang="en-US" altLang="ja-JP" sz="1200" kern="0" dirty="0">
                <a:solidFill>
                  <a:srgbClr val="545454"/>
                </a:solidFill>
                <a:latin typeface="メイリオ"/>
                <a:ea typeface="メイリオ"/>
              </a:rPr>
              <a:t>0</a:t>
            </a:r>
            <a:r>
              <a:rPr lang="ja-JP" altLang="en-US" sz="1200" kern="0" dirty="0">
                <a:solidFill>
                  <a:srgbClr val="545454"/>
                </a:solidFill>
                <a:latin typeface="メイリオ"/>
                <a:ea typeface="メイリオ"/>
              </a:rPr>
              <a:t>時から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時間、および企画ページの内容が変更もしくは追加された場合における、当該企画ページの掲載予定時刻から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②企画ページの掲載開始日が営業日以外の場合における、当該掲載開始時間から翌営業日正午まで</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③企画ページの総掲載予定時間が</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時間未満の場合における、総掲載予定時間の</a:t>
            </a:r>
            <a:r>
              <a:rPr lang="en-US" altLang="ja-JP" sz="1200" kern="0" dirty="0">
                <a:solidFill>
                  <a:srgbClr val="545454"/>
                </a:solidFill>
                <a:latin typeface="メイリオ"/>
                <a:ea typeface="メイリオ"/>
              </a:rPr>
              <a:t>10%</a:t>
            </a:r>
            <a:r>
              <a:rPr lang="ja-JP" altLang="en-US" sz="1200" kern="0" dirty="0">
                <a:solidFill>
                  <a:srgbClr val="545454"/>
                </a:solidFill>
                <a:latin typeface="メイリオ"/>
                <a:ea typeface="メイリオ"/>
              </a:rPr>
              <a:t>にあたる時間まで</a:t>
            </a:r>
          </a:p>
        </p:txBody>
      </p:sp>
    </p:spTree>
    <p:extLst>
      <p:ext uri="{BB962C8B-B14F-4D97-AF65-F5344CB8AC3E}">
        <p14:creationId xmlns:p14="http://schemas.microsoft.com/office/powerpoint/2010/main" val="12932486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事前提案可否について</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1つの角を切り取り、1つの角を丸めた四角形 8">
            <a:extLst>
              <a:ext uri="{FF2B5EF4-FFF2-40B4-BE49-F238E27FC236}">
                <a16:creationId xmlns:a16="http://schemas.microsoft.com/office/drawing/2014/main" id="{62CFFD24-ABE5-13B9-F588-7B46D1A7DEB4}"/>
              </a:ext>
            </a:extLst>
          </p:cNvPr>
          <p:cNvSpPr/>
          <p:nvPr/>
        </p:nvSpPr>
        <p:spPr>
          <a:xfrm>
            <a:off x="479425" y="1265237"/>
            <a:ext cx="11233151" cy="699422"/>
          </a:xfrm>
          <a:prstGeom prst="snipRoundRect">
            <a:avLst>
              <a:gd name="adj1" fmla="val 0"/>
              <a:gd name="adj2" fmla="val 0"/>
            </a:avLst>
          </a:prstGeom>
          <a:noFill/>
          <a:effectLst/>
        </p:spPr>
        <p:txBody>
          <a:bodyPr wrap="square" lIns="0" tIns="0" rIns="0" bIns="0" anchor="ctr">
            <a:spAutoFit/>
          </a:bodyPr>
          <a:lstStyle/>
          <a:p>
            <a:pPr algn="ctr">
              <a:lnSpc>
                <a:spcPct val="130000"/>
              </a:lnSpc>
              <a:defRPr/>
            </a:pPr>
            <a:r>
              <a:rPr kumimoji="0" lang="ja-JP" altLang="en-US" b="1" kern="0">
                <a:solidFill>
                  <a:srgbClr val="C00000"/>
                </a:solidFill>
                <a:latin typeface="メイリオ"/>
              </a:rPr>
              <a:t>タイアップ広告</a:t>
            </a:r>
            <a:r>
              <a:rPr kumimoji="0" lang="ja-JP" altLang="en-US" kern="0">
                <a:solidFill>
                  <a:srgbClr val="545454"/>
                </a:solidFill>
                <a:latin typeface="メイリオ"/>
              </a:rPr>
              <a:t>へ</a:t>
            </a:r>
            <a:r>
              <a:rPr kumimoji="0" lang="ja-JP" altLang="en-US" kern="0" dirty="0">
                <a:solidFill>
                  <a:srgbClr val="545454"/>
                </a:solidFill>
                <a:latin typeface="メイリオ"/>
              </a:rPr>
              <a:t>の掲載をご希望の場合</a:t>
            </a:r>
            <a:r>
              <a:rPr kumimoji="0" lang="ja-JP" altLang="en-US" kern="0">
                <a:solidFill>
                  <a:srgbClr val="545454"/>
                </a:solidFill>
                <a:latin typeface="メイリオ"/>
              </a:rPr>
              <a:t>は、弊社</a:t>
            </a:r>
            <a:r>
              <a:rPr kumimoji="0" lang="ja-JP" altLang="en-US" kern="0" dirty="0">
                <a:solidFill>
                  <a:srgbClr val="545454"/>
                </a:solidFill>
                <a:latin typeface="メイリオ"/>
              </a:rPr>
              <a:t>担当営業または</a:t>
            </a:r>
            <a:r>
              <a:rPr kumimoji="0" lang="en-US" altLang="ja-JP" kern="0" dirty="0">
                <a:solidFill>
                  <a:srgbClr val="545454"/>
                </a:solidFill>
                <a:latin typeface="メイリオ"/>
              </a:rPr>
              <a:t>Yahoo!</a:t>
            </a:r>
            <a:r>
              <a:rPr kumimoji="0" lang="ja-JP" altLang="en-US" kern="0" dirty="0">
                <a:solidFill>
                  <a:srgbClr val="545454"/>
                </a:solidFill>
                <a:latin typeface="メイリオ"/>
              </a:rPr>
              <a:t>広告</a:t>
            </a:r>
            <a:r>
              <a:rPr kumimoji="0" lang="ja-JP" altLang="en-US" kern="0">
                <a:solidFill>
                  <a:srgbClr val="545454"/>
                </a:solidFill>
                <a:latin typeface="メイリオ"/>
              </a:rPr>
              <a:t>パートナーサポート宛に</a:t>
            </a:r>
            <a:br>
              <a:rPr kumimoji="0" lang="en-US" altLang="ja-JP" kern="0" dirty="0">
                <a:solidFill>
                  <a:srgbClr val="545454"/>
                </a:solidFill>
                <a:latin typeface="メイリオ"/>
              </a:rPr>
            </a:br>
            <a:r>
              <a:rPr kumimoji="0" lang="ja-JP" altLang="en-US" kern="0">
                <a:solidFill>
                  <a:srgbClr val="545454"/>
                </a:solidFill>
                <a:latin typeface="メイリオ"/>
              </a:rPr>
              <a:t>以下</a:t>
            </a:r>
            <a:r>
              <a:rPr kumimoji="0" lang="ja-JP" altLang="en-US" kern="0" dirty="0">
                <a:solidFill>
                  <a:srgbClr val="545454"/>
                </a:solidFill>
                <a:latin typeface="メイリオ"/>
              </a:rPr>
              <a:t>の項目をご連絡ください。回答まで最大5営業日</a:t>
            </a:r>
            <a:r>
              <a:rPr kumimoji="0" lang="ja-JP" altLang="en-US" kern="0">
                <a:solidFill>
                  <a:srgbClr val="545454"/>
                </a:solidFill>
                <a:latin typeface="メイリオ"/>
              </a:rPr>
              <a:t>いただきます。</a:t>
            </a:r>
            <a:endParaRPr kumimoji="0" lang="ja-JP" altLang="en-US" kern="0" dirty="0">
              <a:solidFill>
                <a:srgbClr val="545454"/>
              </a:solidFill>
              <a:latin typeface="メイリオ"/>
            </a:endParaRPr>
          </a:p>
        </p:txBody>
      </p:sp>
      <p:graphicFrame>
        <p:nvGraphicFramePr>
          <p:cNvPr id="6" name="表 5">
            <a:extLst>
              <a:ext uri="{FF2B5EF4-FFF2-40B4-BE49-F238E27FC236}">
                <a16:creationId xmlns:a16="http://schemas.microsoft.com/office/drawing/2014/main" id="{A4BC4EB1-A1D0-AACF-0E40-57E7A6A49302}"/>
              </a:ext>
            </a:extLst>
          </p:cNvPr>
          <p:cNvGraphicFramePr>
            <a:graphicFrameLocks noGrp="1"/>
          </p:cNvGraphicFramePr>
          <p:nvPr>
            <p:extLst>
              <p:ext uri="{D42A27DB-BD31-4B8C-83A1-F6EECF244321}">
                <p14:modId xmlns:p14="http://schemas.microsoft.com/office/powerpoint/2010/main" val="1633751906"/>
              </p:ext>
            </p:extLst>
          </p:nvPr>
        </p:nvGraphicFramePr>
        <p:xfrm>
          <a:off x="479425" y="2784042"/>
          <a:ext cx="11233150" cy="3597712"/>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 altLang="ja-JP" sz="1400" b="0" i="0" dirty="0">
                          <a:solidFill>
                            <a:schemeClr val="accent3"/>
                          </a:solidFill>
                          <a:latin typeface="Meiryo" panose="020B0604030504040204" pitchFamily="34" charset="-128"/>
                          <a:ea typeface="Meiryo" panose="020B0604030504040204" pitchFamily="34" charset="-128"/>
                        </a:rPr>
                        <a:t>Yahoo!</a:t>
                      </a:r>
                      <a:r>
                        <a:rPr kumimoji="1" lang="ja-JP" altLang="en-US" sz="1400" b="0" i="0">
                          <a:solidFill>
                            <a:schemeClr val="accent3"/>
                          </a:solidFill>
                          <a:latin typeface="Meiryo" panose="020B0604030504040204" pitchFamily="34" charset="-128"/>
                          <a:ea typeface="Meiryo" panose="020B0604030504040204" pitchFamily="34" charset="-128"/>
                        </a:rPr>
                        <a:t>ファイナンス</a:t>
                      </a:r>
                      <a:r>
                        <a:rPr kumimoji="1" lang="en-US" altLang="ja-JP" sz="1400" b="0" i="0" dirty="0">
                          <a:solidFill>
                            <a:schemeClr val="accent3"/>
                          </a:solidFill>
                          <a:latin typeface="Meiryo" panose="020B0604030504040204" pitchFamily="34" charset="-128"/>
                          <a:ea typeface="Meiryo" panose="020B0604030504040204" pitchFamily="34" charset="-128"/>
                        </a:rPr>
                        <a:t>  </a:t>
                      </a:r>
                      <a:r>
                        <a:rPr kumimoji="1" lang="ja-JP" altLang="en-US" sz="1400" b="0" i="0">
                          <a:solidFill>
                            <a:schemeClr val="accent3"/>
                          </a:solidFill>
                          <a:latin typeface="Meiryo" panose="020B0604030504040204" pitchFamily="34" charset="-128"/>
                          <a:ea typeface="Meiryo" panose="020B0604030504040204" pitchFamily="34" charset="-128"/>
                        </a:rPr>
                        <a:t>タイアップ</a:t>
                      </a: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対象デバイス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a:solidFill>
                            <a:schemeClr val="bg1"/>
                          </a:solidFill>
                          <a:latin typeface="Meiryo" panose="020B0604030504040204" pitchFamily="34" charset="-128"/>
                          <a:ea typeface="Meiryo" panose="020B0604030504040204" pitchFamily="34" charset="-128"/>
                        </a:rPr>
                        <a:t>（</a:t>
                      </a:r>
                      <a:r>
                        <a:rPr kumimoji="1" lang="ja-JP" altLang="en-US" sz="1200" b="0" i="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bl>
          </a:graphicData>
        </a:graphic>
      </p:graphicFrame>
      <p:sp>
        <p:nvSpPr>
          <p:cNvPr id="7" name="角丸四角形 10">
            <a:extLst>
              <a:ext uri="{FF2B5EF4-FFF2-40B4-BE49-F238E27FC236}">
                <a16:creationId xmlns:a16="http://schemas.microsoft.com/office/drawing/2014/main" id="{CBB4473C-261D-F344-6F28-F3052DF5A2E2}"/>
              </a:ext>
            </a:extLst>
          </p:cNvPr>
          <p:cNvSpPr/>
          <p:nvPr/>
        </p:nvSpPr>
        <p:spPr>
          <a:xfrm>
            <a:off x="479425" y="2243806"/>
            <a:ext cx="11233150" cy="432000"/>
          </a:xfrm>
          <a:prstGeom prst="roundRect">
            <a:avLst>
              <a:gd name="adj" fmla="val 50000"/>
            </a:avLst>
          </a:prstGeom>
          <a:solidFill>
            <a:srgbClr val="F5F5F5"/>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Meiryo" panose="020B0604030504040204" pitchFamily="34" charset="-128"/>
              </a:rPr>
              <a:t>ご連絡いただきたい項目</a:t>
            </a:r>
            <a:endParaRPr kumimoji="0" lang="ja-JP" altLang="en-US" sz="1600" b="1" i="0" u="none" strike="noStrike" kern="0" cap="none" spc="0" normalizeH="0" baseline="0" noProof="0" dirty="0">
              <a:ln>
                <a:noFill/>
              </a:ln>
              <a:solidFill>
                <a:srgbClr val="545454"/>
              </a:solidFill>
              <a:effectLst/>
              <a:uLnTx/>
              <a:uFillTx/>
              <a:latin typeface="Meiryo" panose="020B0604030504040204" pitchFamily="34" charset="-128"/>
            </a:endParaRPr>
          </a:p>
        </p:txBody>
      </p:sp>
    </p:spTree>
    <p:extLst>
      <p:ext uri="{BB962C8B-B14F-4D97-AF65-F5344CB8AC3E}">
        <p14:creationId xmlns:p14="http://schemas.microsoft.com/office/powerpoint/2010/main" val="17886724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sz="2000" dirty="0"/>
              <a:t>タイアップへの誘導広告　制作ガイドライン一部抜粋</a:t>
            </a:r>
          </a:p>
          <a:p>
            <a:r>
              <a:rPr lang="en" altLang="ja-JP" dirty="0"/>
              <a:t>Yahoo!</a:t>
            </a:r>
            <a:r>
              <a:rPr lang="ja-JP" altLang="en-US" dirty="0"/>
              <a:t>サービスにおけるタイアップ・スポンサードコンテンツ</a:t>
            </a:r>
            <a:endParaRPr lang="en-US" altLang="ja-JP"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Rectangle 46">
            <a:extLst>
              <a:ext uri="{FF2B5EF4-FFF2-40B4-BE49-F238E27FC236}">
                <a16:creationId xmlns:a16="http://schemas.microsoft.com/office/drawing/2014/main" id="{89E73D89-1E79-29E3-5CD9-B94468273385}"/>
              </a:ext>
            </a:extLst>
          </p:cNvPr>
          <p:cNvSpPr>
            <a:spLocks noChangeArrowheads="1"/>
          </p:cNvSpPr>
          <p:nvPr/>
        </p:nvSpPr>
        <p:spPr bwMode="auto">
          <a:xfrm>
            <a:off x="479425" y="1274209"/>
            <a:ext cx="11233149" cy="4181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a:t>
            </a:r>
            <a:r>
              <a:rPr lang="ja-JP" altLang="en-US" sz="1600" kern="0" dirty="0">
                <a:solidFill>
                  <a:schemeClr val="accent3"/>
                </a:solidFill>
                <a:latin typeface="メイリオ"/>
                <a:ea typeface="メイリオ"/>
              </a:rPr>
              <a:t>画像タイプ</a:t>
            </a:r>
            <a:endParaRPr lang="en-US" altLang="ja-JP" sz="1600" kern="0" dirty="0">
              <a:solidFill>
                <a:schemeClr val="accent3"/>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 sz="1200" kern="0" dirty="0">
                <a:solidFill>
                  <a:schemeClr val="accent3"/>
                </a:solidFill>
                <a:latin typeface="メイリオ"/>
                <a:ea typeface="メイリオ"/>
              </a:rPr>
              <a:t>「</a:t>
            </a:r>
            <a:r>
              <a:rPr lang="en" altLang="ja-JP" sz="1200" kern="0" dirty="0">
                <a:solidFill>
                  <a:schemeClr val="accent3"/>
                </a:solidFill>
                <a:latin typeface="メイリオ"/>
                <a:ea typeface="メイリオ"/>
              </a:rPr>
              <a:t>Yahoo!</a:t>
            </a:r>
            <a:r>
              <a:rPr lang="ja-JP" altLang="en-US" sz="1200" kern="0" dirty="0">
                <a:solidFill>
                  <a:schemeClr val="accent3"/>
                </a:solidFill>
                <a:latin typeface="メイリオ"/>
                <a:ea typeface="メイリオ"/>
              </a:rPr>
              <a:t>サービスロゴ」＋「広告・広告主体者表記」を必ずセットで掲載。</a:t>
            </a:r>
            <a:endParaRPr lang="en-US" altLang="ja-JP" sz="1200" kern="0" dirty="0">
              <a:solidFill>
                <a:schemeClr val="accent3"/>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chemeClr val="accent6"/>
                </a:solidFill>
                <a:latin typeface="メイリオ"/>
                <a:ea typeface="メイリオ"/>
              </a:rPr>
              <a:t>上記</a:t>
            </a:r>
            <a:r>
              <a:rPr lang="en-US" altLang="ja-JP" sz="1200" kern="0" dirty="0">
                <a:solidFill>
                  <a:schemeClr val="accent6"/>
                </a:solidFill>
                <a:latin typeface="メイリオ"/>
                <a:ea typeface="メイリオ"/>
              </a:rPr>
              <a:t>2</a:t>
            </a:r>
            <a:r>
              <a:rPr lang="ja-JP" altLang="en-US" sz="1200" kern="0" dirty="0">
                <a:solidFill>
                  <a:schemeClr val="accent6"/>
                </a:solidFill>
                <a:latin typeface="メイリオ"/>
                <a:ea typeface="メイリオ"/>
              </a:rPr>
              <a:t>要素は最大限離す必要があるため、以下のいずれかの通り対角線上に配置。</a:t>
            </a:r>
            <a:br>
              <a:rPr lang="en-US" altLang="ja-JP" sz="1200" kern="0" dirty="0">
                <a:solidFill>
                  <a:schemeClr val="accent6"/>
                </a:solidFill>
                <a:latin typeface="メイリオ"/>
                <a:ea typeface="メイリオ"/>
              </a:rPr>
            </a:br>
            <a:r>
              <a:rPr lang="ja-JP" altLang="en-US" sz="1200" kern="0" dirty="0">
                <a:solidFill>
                  <a:srgbClr val="545454"/>
                </a:solidFill>
                <a:latin typeface="メイリオ"/>
                <a:ea typeface="メイリオ"/>
              </a:rPr>
              <a:t>①</a:t>
            </a: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サービスロゴ：左上、広告・広告主体者表記：右下</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a:t>
            </a: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サービスロゴ：右上、広告・広告主体者表記：左下</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サービスロゴは、視認性を確保できるサイズで掲載。</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その他、使用にあたっては別紙「</a:t>
            </a:r>
            <a:r>
              <a:rPr lang="ja-JP" altLang="en-US" sz="1200" dirty="0">
                <a:solidFill>
                  <a:srgbClr val="545454"/>
                </a:solidFill>
                <a:latin typeface="メイリオ" panose="020B0604030504040204" pitchFamily="50" charset="-128"/>
                <a:ea typeface="メイリオ" panose="020B0604030504040204" pitchFamily="50" charset="-128"/>
                <a:hlinkClick r:id="rId3"/>
              </a:rPr>
              <a:t>タイアップ広告セールスシート</a:t>
            </a:r>
            <a:r>
              <a:rPr lang="ja-JP" altLang="en-US" sz="1200" kern="0" dirty="0">
                <a:solidFill>
                  <a:srgbClr val="545454"/>
                </a:solidFill>
                <a:latin typeface="メイリオ"/>
                <a:ea typeface="メイリオ"/>
              </a:rPr>
              <a:t>」 </a:t>
            </a:r>
            <a:r>
              <a:rPr lang="en" altLang="ja-JP" sz="1200" kern="0" dirty="0">
                <a:solidFill>
                  <a:srgbClr val="545454"/>
                </a:solidFill>
                <a:latin typeface="メイリオ"/>
                <a:ea typeface="メイリオ"/>
              </a:rPr>
              <a:t>P</a:t>
            </a:r>
            <a:r>
              <a:rPr lang="en-US" altLang="ja-JP" sz="1200" kern="0" dirty="0">
                <a:solidFill>
                  <a:srgbClr val="545454"/>
                </a:solidFill>
                <a:latin typeface="メイリオ"/>
                <a:ea typeface="メイリオ"/>
              </a:rPr>
              <a:t>15</a:t>
            </a:r>
            <a:r>
              <a:rPr lang="ja-JP" altLang="en" sz="1200" kern="0" dirty="0">
                <a:solidFill>
                  <a:srgbClr val="545454"/>
                </a:solidFill>
                <a:latin typeface="メイリオ"/>
                <a:ea typeface="メイリオ"/>
              </a:rPr>
              <a:t>～</a:t>
            </a:r>
            <a:r>
              <a:rPr lang="en-US" altLang="ja-JP" sz="1200" kern="0" dirty="0">
                <a:solidFill>
                  <a:srgbClr val="545454"/>
                </a:solidFill>
                <a:latin typeface="メイリオ"/>
                <a:ea typeface="メイリオ"/>
              </a:rPr>
              <a:t>22</a:t>
            </a:r>
            <a:r>
              <a:rPr lang="ja-JP" altLang="en-US" sz="1200" kern="0" dirty="0">
                <a:solidFill>
                  <a:srgbClr val="545454"/>
                </a:solidFill>
                <a:latin typeface="メイリオ"/>
                <a:ea typeface="メイリオ"/>
              </a:rPr>
              <a:t>のブランドガイドラインを遵守。</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a:t>
            </a: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サービスロゴ」は弊社担当営業より送付。</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広告・広告主体者表記は、以下いずれかの表記、形式で掲載。 </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①提供：クライアント名（テキスト </a:t>
            </a:r>
            <a:r>
              <a:rPr lang="en" altLang="ja-JP" sz="1200" kern="0" dirty="0">
                <a:solidFill>
                  <a:srgbClr val="545454"/>
                </a:solidFill>
                <a:latin typeface="メイリオ"/>
                <a:ea typeface="メイリオ"/>
              </a:rPr>
              <a:t>or </a:t>
            </a:r>
            <a:r>
              <a:rPr lang="ja-JP" altLang="en-US" sz="1200" kern="0" dirty="0">
                <a:solidFill>
                  <a:srgbClr val="545454"/>
                </a:solidFill>
                <a:latin typeface="メイリオ"/>
                <a:ea typeface="メイリオ"/>
              </a:rPr>
              <a:t>ロゴ）</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a:t>
            </a:r>
            <a:r>
              <a:rPr lang="en" altLang="ja-JP" sz="1200" kern="0" dirty="0">
                <a:solidFill>
                  <a:srgbClr val="545454"/>
                </a:solidFill>
                <a:latin typeface="メイリオ"/>
                <a:ea typeface="メイリオ"/>
              </a:rPr>
              <a:t>Sponsored by </a:t>
            </a:r>
            <a:r>
              <a:rPr lang="ja-JP" altLang="en-US" sz="1200" kern="0" dirty="0">
                <a:solidFill>
                  <a:srgbClr val="545454"/>
                </a:solidFill>
                <a:latin typeface="メイリオ"/>
                <a:ea typeface="メイリオ"/>
              </a:rPr>
              <a:t>クライアント名（テキスト </a:t>
            </a:r>
            <a:r>
              <a:rPr lang="en" altLang="ja-JP" sz="1200" kern="0" dirty="0">
                <a:solidFill>
                  <a:srgbClr val="545454"/>
                </a:solidFill>
                <a:latin typeface="メイリオ"/>
                <a:ea typeface="メイリオ"/>
              </a:rPr>
              <a:t>or </a:t>
            </a:r>
            <a:r>
              <a:rPr lang="ja-JP" altLang="en-US" sz="1200" kern="0" dirty="0">
                <a:solidFill>
                  <a:srgbClr val="545454"/>
                </a:solidFill>
                <a:latin typeface="メイリオ"/>
                <a:ea typeface="メイリオ"/>
              </a:rPr>
              <a:t>ロゴ）</a:t>
            </a:r>
            <a:br>
              <a:rPr lang="en-US" altLang="ja-JP" sz="1200" kern="0" dirty="0">
                <a:solidFill>
                  <a:srgbClr val="545454"/>
                </a:solidFill>
                <a:latin typeface="メイリオ"/>
                <a:ea typeface="メイリオ"/>
              </a:rPr>
            </a:br>
            <a:r>
              <a:rPr lang="en-US" altLang="ja-JP" sz="1000" kern="0" dirty="0">
                <a:solidFill>
                  <a:srgbClr val="545454"/>
                </a:solidFill>
                <a:latin typeface="メイリオ"/>
                <a:ea typeface="メイリオ"/>
              </a:rPr>
              <a:t>※</a:t>
            </a:r>
            <a:r>
              <a:rPr lang="ja-JP" altLang="en-US" sz="1000" kern="0" dirty="0">
                <a:solidFill>
                  <a:srgbClr val="545454"/>
                </a:solidFill>
                <a:latin typeface="メイリオ"/>
                <a:ea typeface="メイリオ"/>
              </a:rPr>
              <a:t>広告・広告主体者表記は、</a:t>
            </a:r>
            <a:r>
              <a:rPr lang="en" altLang="ja-JP" sz="1000" kern="0" dirty="0">
                <a:solidFill>
                  <a:srgbClr val="545454"/>
                </a:solidFill>
                <a:latin typeface="メイリオ"/>
                <a:ea typeface="メイリオ"/>
              </a:rPr>
              <a:t>Yahoo!</a:t>
            </a:r>
            <a:r>
              <a:rPr lang="ja-JP" altLang="en-US" sz="1000" kern="0" dirty="0">
                <a:solidFill>
                  <a:srgbClr val="545454"/>
                </a:solidFill>
                <a:latin typeface="メイリオ"/>
                <a:ea typeface="メイリオ"/>
              </a:rPr>
              <a:t>サービスロゴの</a:t>
            </a:r>
            <a:r>
              <a:rPr lang="en-US" altLang="ja-JP" sz="1000" kern="0" dirty="0">
                <a:solidFill>
                  <a:srgbClr val="545454"/>
                </a:solidFill>
                <a:latin typeface="メイリオ"/>
                <a:ea typeface="メイリオ"/>
              </a:rPr>
              <a:t>60%</a:t>
            </a:r>
            <a:r>
              <a:rPr lang="ja-JP" altLang="en-US" sz="1000" kern="0" dirty="0">
                <a:solidFill>
                  <a:srgbClr val="545454"/>
                </a:solidFill>
                <a:latin typeface="メイリオ"/>
                <a:ea typeface="メイリオ"/>
              </a:rPr>
              <a:t>～</a:t>
            </a:r>
            <a:r>
              <a:rPr lang="en-US" altLang="ja-JP" sz="1000" kern="0" dirty="0">
                <a:solidFill>
                  <a:srgbClr val="545454"/>
                </a:solidFill>
                <a:latin typeface="メイリオ"/>
                <a:ea typeface="メイリオ"/>
              </a:rPr>
              <a:t>100%</a:t>
            </a:r>
            <a:r>
              <a:rPr lang="ja-JP" altLang="en-US" sz="1000" kern="0" dirty="0">
                <a:solidFill>
                  <a:srgbClr val="545454"/>
                </a:solidFill>
                <a:latin typeface="メイリオ"/>
                <a:ea typeface="メイリオ"/>
              </a:rPr>
              <a:t>サイズを目安とする。</a:t>
            </a:r>
            <a:br>
              <a:rPr lang="en-US" altLang="ja-JP" sz="1000" kern="0" dirty="0">
                <a:solidFill>
                  <a:srgbClr val="545454"/>
                </a:solidFill>
                <a:latin typeface="メイリオ"/>
                <a:ea typeface="メイリオ"/>
              </a:rPr>
            </a:br>
            <a:r>
              <a:rPr lang="en-US" altLang="ja-JP" sz="1000" kern="0" dirty="0">
                <a:solidFill>
                  <a:srgbClr val="545454"/>
                </a:solidFill>
                <a:latin typeface="メイリオ"/>
                <a:ea typeface="メイリオ"/>
              </a:rPr>
              <a:t>※</a:t>
            </a:r>
            <a:r>
              <a:rPr lang="ja-JP" altLang="en-US" sz="1000" kern="0" dirty="0">
                <a:solidFill>
                  <a:srgbClr val="545454"/>
                </a:solidFill>
                <a:latin typeface="メイリオ"/>
                <a:ea typeface="メイリオ"/>
              </a:rPr>
              <a:t>ロゴの場合、「提供」「</a:t>
            </a:r>
            <a:r>
              <a:rPr lang="en" altLang="ja-JP" sz="1000" kern="0" dirty="0">
                <a:solidFill>
                  <a:srgbClr val="545454"/>
                </a:solidFill>
                <a:latin typeface="メイリオ"/>
                <a:ea typeface="メイリオ"/>
              </a:rPr>
              <a:t>Sponsored by</a:t>
            </a:r>
            <a:r>
              <a:rPr lang="ja-JP" altLang="en" sz="1000" kern="0" dirty="0">
                <a:solidFill>
                  <a:srgbClr val="545454"/>
                </a:solidFill>
                <a:latin typeface="メイリオ"/>
                <a:ea typeface="メイリオ"/>
              </a:rPr>
              <a:t>」</a:t>
            </a:r>
            <a:r>
              <a:rPr lang="ja-JP" altLang="en-US" sz="1000" kern="0" dirty="0">
                <a:solidFill>
                  <a:srgbClr val="545454"/>
                </a:solidFill>
                <a:latin typeface="メイリオ"/>
                <a:ea typeface="メイリオ"/>
              </a:rPr>
              <a:t>の広告表記は非表示でも可。</a:t>
            </a:r>
            <a:br>
              <a:rPr lang="en-US" altLang="ja-JP" sz="1000" kern="0" dirty="0">
                <a:solidFill>
                  <a:srgbClr val="545454"/>
                </a:solidFill>
                <a:latin typeface="メイリオ"/>
                <a:ea typeface="メイリオ"/>
              </a:rPr>
            </a:br>
            <a:r>
              <a:rPr lang="en-US" altLang="ja-JP" sz="1000" kern="0" dirty="0">
                <a:solidFill>
                  <a:srgbClr val="545454"/>
                </a:solidFill>
                <a:latin typeface="メイリオ"/>
                <a:ea typeface="メイリオ"/>
              </a:rPr>
              <a:t>※</a:t>
            </a:r>
            <a:r>
              <a:rPr lang="ja-JP" altLang="en-US" sz="1000" kern="0" dirty="0">
                <a:solidFill>
                  <a:srgbClr val="545454"/>
                </a:solidFill>
                <a:latin typeface="メイリオ"/>
                <a:ea typeface="メイリオ"/>
              </a:rPr>
              <a:t>広告に適用される「広告掲載基準」において「主体者の明示」が規定されています。</a:t>
            </a:r>
            <a:br>
              <a:rPr lang="en-US"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（参照）</a:t>
            </a:r>
            <a:r>
              <a:rPr lang="en" altLang="ja-JP" sz="1000" kern="0" dirty="0">
                <a:solidFill>
                  <a:srgbClr val="545454"/>
                </a:solidFill>
                <a:latin typeface="メイリオ"/>
                <a:ea typeface="メイリオ"/>
              </a:rPr>
              <a:t>Yahoo!</a:t>
            </a:r>
            <a:r>
              <a:rPr lang="ja-JP" altLang="en-US" sz="1000" kern="0" dirty="0">
                <a:solidFill>
                  <a:srgbClr val="545454"/>
                </a:solidFill>
                <a:latin typeface="メイリオ"/>
                <a:ea typeface="メイリオ"/>
              </a:rPr>
              <a:t>広告ヘルプページ：</a:t>
            </a:r>
            <a:r>
              <a:rPr lang="en" altLang="ja-JP" sz="1000" kern="0" dirty="0">
                <a:solidFill>
                  <a:srgbClr val="545454"/>
                </a:solidFill>
                <a:latin typeface="メイリオ"/>
                <a:ea typeface="メイリオ"/>
                <a:hlinkClick r:id="rId4"/>
              </a:rPr>
              <a:t>https://ads-help.yahoo.co.jp/yahooads/guideline/articledetail?lan=ja&amp;aid=1617&amp;o=default</a:t>
            </a:r>
            <a:br>
              <a:rPr lang="en"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　　　　</a:t>
            </a:r>
            <a:r>
              <a:rPr lang="en" altLang="ja-JP" sz="1000" kern="0" dirty="0">
                <a:solidFill>
                  <a:srgbClr val="545454"/>
                </a:solidFill>
                <a:latin typeface="メイリオ"/>
                <a:ea typeface="メイリオ"/>
              </a:rPr>
              <a:t>1.</a:t>
            </a:r>
            <a:r>
              <a:rPr lang="ja-JP" altLang="en-US" sz="1000" kern="0" dirty="0">
                <a:solidFill>
                  <a:srgbClr val="545454"/>
                </a:solidFill>
                <a:latin typeface="メイリオ"/>
                <a:ea typeface="メイリオ"/>
              </a:rPr>
              <a:t>会社名、ブランド名、商品名、サービス名のいずれかのロゴマークの表記商品写真などでの代替はできません。</a:t>
            </a:r>
            <a:br>
              <a:rPr lang="en-US"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　　　　　また、商標登録されていないものを使用する場合は、必ず会社名も明記してください。</a:t>
            </a:r>
            <a:br>
              <a:rPr lang="en-US"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　　　　</a:t>
            </a:r>
            <a:r>
              <a:rPr lang="en-US" altLang="ja-JP" sz="1000" kern="0" dirty="0">
                <a:solidFill>
                  <a:srgbClr val="545454"/>
                </a:solidFill>
                <a:latin typeface="メイリオ"/>
                <a:ea typeface="メイリオ"/>
              </a:rPr>
              <a:t>2.</a:t>
            </a:r>
            <a:r>
              <a:rPr lang="ja-JP" altLang="en-US" sz="1000" kern="0" dirty="0">
                <a:solidFill>
                  <a:srgbClr val="545454"/>
                </a:solidFill>
                <a:latin typeface="メイリオ"/>
                <a:ea typeface="メイリオ"/>
              </a:rPr>
              <a:t>「提供：○○」などの表記</a:t>
            </a:r>
            <a:endParaRPr lang="en-US" altLang="ja-JP" sz="1000" kern="0" dirty="0">
              <a:solidFill>
                <a:srgbClr val="545454"/>
              </a:solidFill>
              <a:latin typeface="メイリオ"/>
              <a:ea typeface="メイリオ"/>
            </a:endParaRPr>
          </a:p>
        </p:txBody>
      </p:sp>
      <p:grpSp>
        <p:nvGrpSpPr>
          <p:cNvPr id="8" name="グループ化 7">
            <a:extLst>
              <a:ext uri="{FF2B5EF4-FFF2-40B4-BE49-F238E27FC236}">
                <a16:creationId xmlns:a16="http://schemas.microsoft.com/office/drawing/2014/main" id="{03A98D3F-8005-C22E-E0D5-B1DC0D1C0BC7}"/>
              </a:ext>
            </a:extLst>
          </p:cNvPr>
          <p:cNvGrpSpPr/>
          <p:nvPr/>
        </p:nvGrpSpPr>
        <p:grpSpPr>
          <a:xfrm>
            <a:off x="9009090" y="1274209"/>
            <a:ext cx="2703486" cy="2703486"/>
            <a:chOff x="9264352" y="1052736"/>
            <a:chExt cx="2227565" cy="2227565"/>
          </a:xfrm>
        </p:grpSpPr>
        <p:sp>
          <p:nvSpPr>
            <p:cNvPr id="10" name="正方形/長方形 9">
              <a:extLst>
                <a:ext uri="{FF2B5EF4-FFF2-40B4-BE49-F238E27FC236}">
                  <a16:creationId xmlns:a16="http://schemas.microsoft.com/office/drawing/2014/main" id="{1A2C3374-AA84-448F-8D92-36DE00E52B73}"/>
                </a:ext>
              </a:extLst>
            </p:cNvPr>
            <p:cNvSpPr/>
            <p:nvPr/>
          </p:nvSpPr>
          <p:spPr>
            <a:xfrm>
              <a:off x="9264352" y="1052736"/>
              <a:ext cx="2227565" cy="2227565"/>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1" name="角丸四角形 18">
              <a:extLst>
                <a:ext uri="{FF2B5EF4-FFF2-40B4-BE49-F238E27FC236}">
                  <a16:creationId xmlns:a16="http://schemas.microsoft.com/office/drawing/2014/main" id="{09DEF263-6827-F663-A7F2-58308D647777}"/>
                </a:ext>
              </a:extLst>
            </p:cNvPr>
            <p:cNvSpPr/>
            <p:nvPr/>
          </p:nvSpPr>
          <p:spPr>
            <a:xfrm>
              <a:off x="10680779" y="2928670"/>
              <a:ext cx="720080" cy="293117"/>
            </a:xfrm>
            <a:prstGeom prst="roundRect">
              <a:avLst/>
            </a:prstGeom>
            <a:solidFill>
              <a:srgbClr val="999999"/>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 name="フッター プレースホルダー 3">
              <a:extLst>
                <a:ext uri="{FF2B5EF4-FFF2-40B4-BE49-F238E27FC236}">
                  <a16:creationId xmlns:a16="http://schemas.microsoft.com/office/drawing/2014/main" id="{7DCEB010-007D-2CB8-760B-BE91EEE658C1}"/>
                </a:ext>
              </a:extLst>
            </p:cNvPr>
            <p:cNvSpPr txBox="1">
              <a:spLocks/>
            </p:cNvSpPr>
            <p:nvPr/>
          </p:nvSpPr>
          <p:spPr>
            <a:xfrm>
              <a:off x="10626680" y="2913812"/>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pic>
          <p:nvPicPr>
            <p:cNvPr id="13" name="図 12">
              <a:extLst>
                <a:ext uri="{FF2B5EF4-FFF2-40B4-BE49-F238E27FC236}">
                  <a16:creationId xmlns:a16="http://schemas.microsoft.com/office/drawing/2014/main" id="{DBBCCDCC-23C6-B454-F9B6-C9DA594557BC}"/>
                </a:ext>
              </a:extLst>
            </p:cNvPr>
            <p:cNvPicPr>
              <a:picLocks noChangeAspect="1"/>
            </p:cNvPicPr>
            <p:nvPr/>
          </p:nvPicPr>
          <p:blipFill>
            <a:blip r:embed="rId5"/>
            <a:stretch>
              <a:fillRect/>
            </a:stretch>
          </p:blipFill>
          <p:spPr>
            <a:xfrm>
              <a:off x="9326194" y="1176837"/>
              <a:ext cx="1080000" cy="240341"/>
            </a:xfrm>
            <a:prstGeom prst="rect">
              <a:avLst/>
            </a:prstGeom>
          </p:spPr>
        </p:pic>
      </p:grpSp>
    </p:spTree>
    <p:extLst>
      <p:ext uri="{BB962C8B-B14F-4D97-AF65-F5344CB8AC3E}">
        <p14:creationId xmlns:p14="http://schemas.microsoft.com/office/powerpoint/2010/main" val="42012778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en-US" altLang="ja-JP" sz="1200" dirty="0">
                <a:latin typeface="+mn-ea"/>
              </a:rPr>
              <a:t>appendix</a:t>
            </a:r>
            <a:endParaRPr lang="ja-JP" altLang="en-US" sz="1200" dirty="0">
              <a:latin typeface="+mn-ea"/>
            </a:endParaRPr>
          </a:p>
        </p:txBody>
      </p:sp>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lang="ja-JP" altLang="en-US" dirty="0"/>
              <a:t>広告誘導商品／スマートフォン商品</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 name="角丸四角形 37">
            <a:extLst>
              <a:ext uri="{FF2B5EF4-FFF2-40B4-BE49-F238E27FC236}">
                <a16:creationId xmlns:a16="http://schemas.microsoft.com/office/drawing/2014/main" id="{F58F6AB5-605E-6FBE-E3A9-42D491E834AD}"/>
              </a:ext>
            </a:extLst>
          </p:cNvPr>
          <p:cNvSpPr/>
          <p:nvPr/>
        </p:nvSpPr>
        <p:spPr>
          <a:xfrm>
            <a:off x="502609" y="3318575"/>
            <a:ext cx="2127768"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5</a:t>
            </a:r>
          </a:p>
        </p:txBody>
      </p:sp>
      <p:sp>
        <p:nvSpPr>
          <p:cNvPr id="7" name="円/楕円 38">
            <a:extLst>
              <a:ext uri="{FF2B5EF4-FFF2-40B4-BE49-F238E27FC236}">
                <a16:creationId xmlns:a16="http://schemas.microsoft.com/office/drawing/2014/main" id="{4BF73FD6-D6D9-BE26-BB61-CFE6B1F4B833}"/>
              </a:ext>
            </a:extLst>
          </p:cNvPr>
          <p:cNvSpPr>
            <a:spLocks noChangeAspect="1"/>
          </p:cNvSpPr>
          <p:nvPr/>
        </p:nvSpPr>
        <p:spPr>
          <a:xfrm>
            <a:off x="488421" y="2983612"/>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角丸四角形 46">
            <a:extLst>
              <a:ext uri="{FF2B5EF4-FFF2-40B4-BE49-F238E27FC236}">
                <a16:creationId xmlns:a16="http://schemas.microsoft.com/office/drawing/2014/main" id="{13A17453-6221-F25C-408B-F332B62BF27D}"/>
              </a:ext>
            </a:extLst>
          </p:cNvPr>
          <p:cNvSpPr/>
          <p:nvPr/>
        </p:nvSpPr>
        <p:spPr>
          <a:xfrm>
            <a:off x="510528" y="2459118"/>
            <a:ext cx="2119849"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0" name="角丸四角形 47">
            <a:extLst>
              <a:ext uri="{FF2B5EF4-FFF2-40B4-BE49-F238E27FC236}">
                <a16:creationId xmlns:a16="http://schemas.microsoft.com/office/drawing/2014/main" id="{07A5DE44-68BD-7AE4-AAB3-A6ADAD19B29D}"/>
              </a:ext>
            </a:extLst>
          </p:cNvPr>
          <p:cNvSpPr/>
          <p:nvPr/>
        </p:nvSpPr>
        <p:spPr>
          <a:xfrm>
            <a:off x="6334855" y="2424069"/>
            <a:ext cx="214349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角丸四角形 37">
            <a:extLst>
              <a:ext uri="{FF2B5EF4-FFF2-40B4-BE49-F238E27FC236}">
                <a16:creationId xmlns:a16="http://schemas.microsoft.com/office/drawing/2014/main" id="{4CB23F09-D710-BA03-0502-4DD08BB32154}"/>
              </a:ext>
            </a:extLst>
          </p:cNvPr>
          <p:cNvSpPr/>
          <p:nvPr/>
        </p:nvSpPr>
        <p:spPr>
          <a:xfrm>
            <a:off x="6345802" y="3325803"/>
            <a:ext cx="2121601"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p:txBody>
      </p:sp>
      <p:sp>
        <p:nvSpPr>
          <p:cNvPr id="12" name="円/楕円 38">
            <a:extLst>
              <a:ext uri="{FF2B5EF4-FFF2-40B4-BE49-F238E27FC236}">
                <a16:creationId xmlns:a16="http://schemas.microsoft.com/office/drawing/2014/main" id="{98F9D360-63D8-1AB4-5D43-295C495CB622}"/>
              </a:ext>
            </a:extLst>
          </p:cNvPr>
          <p:cNvSpPr>
            <a:spLocks noChangeAspect="1"/>
          </p:cNvSpPr>
          <p:nvPr/>
        </p:nvSpPr>
        <p:spPr>
          <a:xfrm>
            <a:off x="6345802" y="2985289"/>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3" name="図 2">
            <a:extLst>
              <a:ext uri="{FF2B5EF4-FFF2-40B4-BE49-F238E27FC236}">
                <a16:creationId xmlns:a16="http://schemas.microsoft.com/office/drawing/2014/main" id="{1C08CA4C-8E71-F223-A217-177E9A6047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6473" y="1668090"/>
            <a:ext cx="2543412" cy="4610783"/>
          </a:xfrm>
          <a:prstGeom prst="rect">
            <a:avLst/>
          </a:prstGeom>
          <a:ln>
            <a:solidFill>
              <a:schemeClr val="bg1">
                <a:lumMod val="85000"/>
              </a:schemeClr>
            </a:solidFill>
          </a:ln>
        </p:spPr>
      </p:pic>
      <p:pic>
        <p:nvPicPr>
          <p:cNvPr id="4" name="図 3">
            <a:extLst>
              <a:ext uri="{FF2B5EF4-FFF2-40B4-BE49-F238E27FC236}">
                <a16:creationId xmlns:a16="http://schemas.microsoft.com/office/drawing/2014/main" id="{7401ACF0-CB69-85C2-5329-5FCBAF565F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69324" y="1710352"/>
            <a:ext cx="2520099" cy="4568521"/>
          </a:xfrm>
          <a:prstGeom prst="rect">
            <a:avLst/>
          </a:prstGeom>
          <a:ln>
            <a:solidFill>
              <a:schemeClr val="bg1">
                <a:lumMod val="85000"/>
              </a:schemeClr>
            </a:solidFill>
          </a:ln>
        </p:spPr>
      </p:pic>
      <p:pic>
        <p:nvPicPr>
          <p:cNvPr id="16" name="図 15">
            <a:extLst>
              <a:ext uri="{FF2B5EF4-FFF2-40B4-BE49-F238E27FC236}">
                <a16:creationId xmlns:a16="http://schemas.microsoft.com/office/drawing/2014/main" id="{EDEC32A3-AAFD-BCA3-9D59-19E0D46CFA3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5393"/>
          <a:stretch/>
        </p:blipFill>
        <p:spPr>
          <a:xfrm>
            <a:off x="2745751" y="1491283"/>
            <a:ext cx="2974331" cy="4387068"/>
          </a:xfrm>
          <a:prstGeom prst="rect">
            <a:avLst/>
          </a:prstGeom>
        </p:spPr>
      </p:pic>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6"/>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pic>
        <p:nvPicPr>
          <p:cNvPr id="18" name="図 17">
            <a:extLst>
              <a:ext uri="{FF2B5EF4-FFF2-40B4-BE49-F238E27FC236}">
                <a16:creationId xmlns:a16="http://schemas.microsoft.com/office/drawing/2014/main" id="{0331987B-1ED7-195C-7224-CF4D002975C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5393"/>
          <a:stretch/>
        </p:blipFill>
        <p:spPr>
          <a:xfrm>
            <a:off x="8579432" y="1486288"/>
            <a:ext cx="2974331" cy="4387068"/>
          </a:xfrm>
          <a:prstGeom prst="rect">
            <a:avLst/>
          </a:prstGeom>
        </p:spPr>
      </p:pic>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1597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pic>
        <p:nvPicPr>
          <p:cNvPr id="15" name="図プレースホルダー 14" descr="アイコン&#10;&#10;自動的に生成された説明">
            <a:extLst>
              <a:ext uri="{FF2B5EF4-FFF2-40B4-BE49-F238E27FC236}">
                <a16:creationId xmlns:a16="http://schemas.microsoft.com/office/drawing/2014/main" id="{5E5936DA-C986-3773-22C6-F86ACF701AF3}"/>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8457952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en-US" altLang="ja-JP" sz="1200" dirty="0">
                <a:latin typeface="+mn-ea"/>
              </a:rPr>
              <a:t>appendix</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nvGraphicFramePr>
        <p:xfrm>
          <a:off x="479426" y="1082855"/>
          <a:ext cx="11233149" cy="4961414"/>
        </p:xfrm>
        <a:graphic>
          <a:graphicData uri="http://schemas.openxmlformats.org/drawingml/2006/table">
            <a:tbl>
              <a:tblPr firstCol="1" bandRow="1"/>
              <a:tblGrid>
                <a:gridCol w="2717746">
                  <a:extLst>
                    <a:ext uri="{9D8B030D-6E8A-4147-A177-3AD203B41FA5}">
                      <a16:colId xmlns:a16="http://schemas.microsoft.com/office/drawing/2014/main" val="792911817"/>
                    </a:ext>
                  </a:extLst>
                </a:gridCol>
                <a:gridCol w="4162998">
                  <a:extLst>
                    <a:ext uri="{9D8B030D-6E8A-4147-A177-3AD203B41FA5}">
                      <a16:colId xmlns:a16="http://schemas.microsoft.com/office/drawing/2014/main" val="1525620392"/>
                    </a:ext>
                  </a:extLst>
                </a:gridCol>
                <a:gridCol w="4352405">
                  <a:extLst>
                    <a:ext uri="{9D8B030D-6E8A-4147-A177-3AD203B41FA5}">
                      <a16:colId xmlns:a16="http://schemas.microsoft.com/office/drawing/2014/main" val="1219087115"/>
                    </a:ext>
                  </a:extLst>
                </a:gridCol>
              </a:tblGrid>
              <a:tr h="52464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dirty="0">
                          <a:solidFill>
                            <a:srgbClr val="FFFFFF"/>
                          </a:solidFill>
                          <a:latin typeface="Meiryo" panose="020B0604030504040204" pitchFamily="34" charset="-128"/>
                          <a:ea typeface="Meiryo" panose="020B0604030504040204" pitchFamily="34" charset="-128"/>
                        </a:rPr>
                        <a:t>Yahoo!</a:t>
                      </a:r>
                      <a:r>
                        <a:rPr kumimoji="1" lang="ja-JP" altLang="en-US" sz="900" b="1" i="0" dirty="0">
                          <a:solidFill>
                            <a:srgbClr val="FFFFFF"/>
                          </a:solidFill>
                          <a:latin typeface="Meiryo" panose="020B0604030504040204" pitchFamily="34" charset="-128"/>
                          <a:ea typeface="Meiryo" panose="020B0604030504040204" pitchFamily="34" charset="-128"/>
                        </a:rPr>
                        <a:t>ファイナンス　トップ　</a:t>
                      </a:r>
                    </a:p>
                    <a:p>
                      <a:pPr algn="ctr"/>
                      <a:r>
                        <a:rPr kumimoji="1" lang="ja-JP" altLang="en-US" sz="900" b="1" i="0" dirty="0">
                          <a:solidFill>
                            <a:srgbClr val="FFFFFF"/>
                          </a:solidFill>
                          <a:latin typeface="Meiryo" panose="020B0604030504040204" pitchFamily="34" charset="-128"/>
                          <a:ea typeface="Meiryo" panose="020B0604030504040204" pitchFamily="34" charset="-128"/>
                        </a:rPr>
                        <a:t>トップパネル（</a:t>
                      </a:r>
                      <a:r>
                        <a:rPr kumimoji="1" lang="en-US" altLang="ja-JP" sz="900" b="1" i="0" dirty="0">
                          <a:solidFill>
                            <a:srgbClr val="FFFFFF"/>
                          </a:solidFill>
                          <a:latin typeface="Meiryo" panose="020B0604030504040204" pitchFamily="34" charset="-128"/>
                          <a:ea typeface="Meiryo" panose="020B0604030504040204" pitchFamily="34" charset="-128"/>
                        </a:rPr>
                        <a:t>16</a:t>
                      </a:r>
                      <a:r>
                        <a:rPr kumimoji="1" lang="ja-JP" altLang="en-US" sz="900" b="1" i="0" dirty="0">
                          <a:solidFill>
                            <a:srgbClr val="FFFFFF"/>
                          </a:solidFill>
                          <a:latin typeface="Meiryo" panose="020B0604030504040204" pitchFamily="34" charset="-128"/>
                          <a:ea typeface="Meiryo" panose="020B0604030504040204" pitchFamily="34" charset="-128"/>
                        </a:rPr>
                        <a:t>：</a:t>
                      </a:r>
                      <a:r>
                        <a:rPr kumimoji="1" lang="en-US" altLang="ja-JP" sz="900" b="1" i="0" dirty="0">
                          <a:solidFill>
                            <a:srgbClr val="FFFFFF"/>
                          </a:solidFill>
                          <a:latin typeface="Meiryo" panose="020B0604030504040204" pitchFamily="34" charset="-128"/>
                          <a:ea typeface="Meiryo" panose="020B0604030504040204" pitchFamily="34" charset="-128"/>
                        </a:rPr>
                        <a:t>5</a:t>
                      </a:r>
                      <a:r>
                        <a:rPr kumimoji="1" lang="ja-JP" altLang="en-US" sz="900" b="1" i="0" dirty="0">
                          <a:solidFill>
                            <a:srgbClr val="FFFFFF"/>
                          </a:solidFill>
                          <a:latin typeface="Meiryo" panose="020B0604030504040204" pitchFamily="34" charset="-128"/>
                          <a:ea typeface="Meiryo" panose="020B0604030504040204" pitchFamily="34" charset="-128"/>
                        </a:rPr>
                        <a:t>）</a:t>
                      </a:r>
                      <a:r>
                        <a:rPr kumimoji="1" lang="en-US" altLang="ja-JP" sz="900" b="1" i="0" dirty="0">
                          <a:solidFill>
                            <a:srgbClr val="FFFFFF"/>
                          </a:solidFill>
                          <a:latin typeface="Meiryo" panose="020B0604030504040204" pitchFamily="34" charset="-128"/>
                          <a:ea typeface="Meiryo" panose="020B0604030504040204" pitchFamily="34" charset="-128"/>
                        </a:rPr>
                        <a:t>SP</a:t>
                      </a:r>
                      <a:endParaRPr kumimoji="1" lang="ja-JP" altLang="en-US" sz="900" b="1" i="0" dirty="0">
                        <a:solidFill>
                          <a:srgbClr val="FFFFFF"/>
                        </a:solidFill>
                        <a:latin typeface="Meiryo" panose="020B0604030504040204" pitchFamily="34" charset="-128"/>
                        <a:ea typeface="Meiryo" panose="020B0604030504040204" pitchFamily="34" charset="-128"/>
                      </a:endParaRP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ファイナンス　トップ　</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トップパネル（</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16</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9</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4018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12060797"/>
                  </a:ext>
                </a:extLst>
              </a:tr>
              <a:tr h="40189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9</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19964100"/>
                  </a:ext>
                </a:extLst>
              </a:tr>
              <a:tr h="41782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 sz="900" kern="1200" dirty="0">
                        <a:solidFill>
                          <a:schemeClr val="accent3"/>
                        </a:solidFill>
                        <a:latin typeface="Meiryo" panose="020B0604030504040204" pitchFamily="34" charset="-128"/>
                        <a:ea typeface="Meiryo" panose="020B0604030504040204" pitchFamily="34" charset="-128"/>
                        <a:cs typeface="+mn-cs"/>
                      </a:endParaRP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258258547"/>
                  </a:ext>
                </a:extLst>
              </a:tr>
              <a:tr h="40189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スマートフォン（ウェブ）</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a:endParaRPr kumimoji="1" lang="ja-JP" altLang="en-US" dirty="0"/>
                    </a:p>
                  </a:txBody>
                  <a:tcPr marT="72000" marB="36000"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440283494"/>
                  </a:ext>
                </a:extLst>
              </a:tr>
              <a:tr h="40189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tx1">
                              <a:lumMod val="65000"/>
                              <a:lumOff val="35000"/>
                            </a:schemeClr>
                          </a:solidFill>
                          <a:latin typeface="Calibri" panose="020F0502020204030204"/>
                          <a:ea typeface="+mn-ea"/>
                          <a:cs typeface="+mn-cs"/>
                        </a:rPr>
                        <a:t>Yahoo!</a:t>
                      </a:r>
                      <a:r>
                        <a:rPr kumimoji="1" lang="ja-JP" altLang="en-US" sz="900" kern="1200" dirty="0">
                          <a:solidFill>
                            <a:schemeClr val="tx1">
                              <a:lumMod val="65000"/>
                              <a:lumOff val="35000"/>
                            </a:schemeClr>
                          </a:solidFill>
                          <a:latin typeface="Calibri" panose="020F0502020204030204"/>
                          <a:ea typeface="+mn-ea"/>
                          <a:cs typeface="+mn-cs"/>
                        </a:rPr>
                        <a:t>ファイナンス　トップ</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algn="ctr"/>
                      <a:endParaRPr kumimoji="1" lang="en-US" altLang="ja-JP"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787314208"/>
                  </a:ext>
                </a:extLst>
              </a:tr>
              <a:tr h="40189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Calibri" panose="020F0502020204030204"/>
                          <a:ea typeface="+mn-ea"/>
                          <a:cs typeface="+mn-cs"/>
                        </a:rPr>
                        <a:t>Yahoo!</a:t>
                      </a:r>
                      <a:r>
                        <a:rPr kumimoji="1" lang="ja-JP" altLang="en-US" sz="900" kern="1200" dirty="0">
                          <a:solidFill>
                            <a:schemeClr val="tx1">
                              <a:lumMod val="65000"/>
                              <a:lumOff val="35000"/>
                            </a:schemeClr>
                          </a:solidFill>
                          <a:latin typeface="Calibri" panose="020F0502020204030204"/>
                          <a:ea typeface="+mn-ea"/>
                          <a:cs typeface="+mn-cs"/>
                        </a:rPr>
                        <a:t>ファイナンスのトップページの上部</a:t>
                      </a:r>
                      <a:endParaRPr kumimoji="1" lang="ja-JP" altLang="en-US" sz="9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066738162"/>
                  </a:ext>
                </a:extLst>
              </a:tr>
              <a:tr h="4018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7</a:t>
                      </a:r>
                      <a:r>
                        <a:rPr kumimoji="1" lang="ja-JP" altLang="en-US" sz="900" kern="1200" dirty="0">
                          <a:solidFill>
                            <a:schemeClr val="tx1">
                              <a:lumMod val="65000"/>
                              <a:lumOff val="35000"/>
                            </a:schemeClr>
                          </a:solidFill>
                          <a:latin typeface="メイリオ"/>
                          <a:ea typeface="メイリオ"/>
                          <a:cs typeface="+mn-cs"/>
                        </a:rPr>
                        <a:t>日間～</a:t>
                      </a:r>
                      <a:r>
                        <a:rPr kumimoji="1" lang="en-US" altLang="ja-JP" sz="900" kern="1200" dirty="0">
                          <a:solidFill>
                            <a:schemeClr val="tx1">
                              <a:lumMod val="65000"/>
                              <a:lumOff val="35000"/>
                            </a:schemeClr>
                          </a:solidFill>
                          <a:latin typeface="メイリオ"/>
                          <a:ea typeface="メイリオ"/>
                          <a:cs typeface="+mn-cs"/>
                        </a:rPr>
                        <a:t>31</a:t>
                      </a:r>
                      <a:r>
                        <a:rPr kumimoji="1" lang="ja-JP" altLang="en-US" sz="900" kern="1200" dirty="0">
                          <a:solidFill>
                            <a:schemeClr val="tx1">
                              <a:lumMod val="65000"/>
                              <a:lumOff val="35000"/>
                            </a:schemeClr>
                          </a:solidFill>
                          <a:latin typeface="メイリオ"/>
                          <a:ea typeface="メイリオ"/>
                          <a:cs typeface="+mn-cs"/>
                        </a:rPr>
                        <a:t>日間</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※1</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5</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日間～</a:t>
                      </a: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31</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日間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※3</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4018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err="1">
                          <a:solidFill>
                            <a:schemeClr val="tx1">
                              <a:lumMod val="65000"/>
                              <a:lumOff val="35000"/>
                            </a:schemeClr>
                          </a:solidFill>
                          <a:latin typeface="+mn-ea"/>
                          <a:ea typeface="+mn-ea"/>
                        </a:rPr>
                        <a:t>vimps</a:t>
                      </a:r>
                      <a:r>
                        <a:rPr kumimoji="1" lang="ja-JP" altLang="en-US" sz="900" b="0" i="0">
                          <a:solidFill>
                            <a:schemeClr val="tx1">
                              <a:lumMod val="65000"/>
                              <a:lumOff val="35000"/>
                            </a:schemeClr>
                          </a:solidFill>
                          <a:latin typeface="+mn-ea"/>
                          <a:ea typeface="+mn-ea"/>
                        </a:rPr>
                        <a:t>購入型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750538939"/>
                  </a:ext>
                </a:extLst>
              </a:tr>
              <a:tr h="4018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900,000</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endPar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1,000,000</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381913646"/>
                  </a:ext>
                </a:extLst>
              </a:tr>
              <a:tr h="4018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330</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endParaRPr kumimoji="1" lang="en-US" altLang="ja-JP" sz="900" b="0" i="0" dirty="0">
                        <a:solidFill>
                          <a:schemeClr val="accent6"/>
                        </a:solidFill>
                        <a:latin typeface="Meiryo" panose="020B0604030504040204" pitchFamily="34" charset="-128"/>
                        <a:ea typeface="Meiryo" panose="020B0604030504040204" pitchFamily="34" charset="-128"/>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396</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014462905"/>
                  </a:ext>
                </a:extLst>
              </a:tr>
              <a:tr h="40189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88356064"/>
                  </a:ext>
                </a:extLst>
              </a:tr>
            </a:tbl>
          </a:graphicData>
        </a:graphic>
      </p:graphicFrame>
      <p:sp>
        <p:nvSpPr>
          <p:cNvPr id="20" name="円/楕円 19">
            <a:extLst>
              <a:ext uri="{FF2B5EF4-FFF2-40B4-BE49-F238E27FC236}">
                <a16:creationId xmlns:a16="http://schemas.microsoft.com/office/drawing/2014/main" id="{91CD59FA-84CB-531F-EAD6-7C07362A2FF9}"/>
              </a:ext>
            </a:extLst>
          </p:cNvPr>
          <p:cNvSpPr>
            <a:spLocks noChangeAspect="1"/>
          </p:cNvSpPr>
          <p:nvPr/>
        </p:nvSpPr>
        <p:spPr>
          <a:xfrm>
            <a:off x="5854962" y="212398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正方形/長方形 2">
            <a:extLst>
              <a:ext uri="{FF2B5EF4-FFF2-40B4-BE49-F238E27FC236}">
                <a16:creationId xmlns:a16="http://schemas.microsoft.com/office/drawing/2014/main" id="{5D83B675-5FF8-6E1C-6470-09E014A89139}"/>
              </a:ext>
            </a:extLst>
          </p:cNvPr>
          <p:cNvSpPr/>
          <p:nvPr/>
        </p:nvSpPr>
        <p:spPr>
          <a:xfrm>
            <a:off x="479425" y="6206177"/>
            <a:ext cx="4158652" cy="406265"/>
          </a:xfrm>
          <a:prstGeom prst="rect">
            <a:avLst/>
          </a:prstGeom>
        </p:spPr>
        <p:txBody>
          <a:bodyPr wrap="square" lIns="0" tIns="0" rIns="0" bIns="0" anchor="t">
            <a:spAutoFit/>
          </a:bodyPr>
          <a:lstStyle/>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※SP</a:t>
            </a:r>
            <a:r>
              <a:rPr kumimoji="0" lang="ja-JP" altLang="en-US" sz="800" kern="0" dirty="0">
                <a:solidFill>
                  <a:schemeClr val="accent3"/>
                </a:solidFill>
                <a:latin typeface="Meiryo" panose="020B0604030504040204" pitchFamily="34" charset="-128"/>
                <a:ea typeface="Meiryo" panose="020B0604030504040204" pitchFamily="34" charset="-128"/>
              </a:rPr>
              <a:t>はスマートフォン、</a:t>
            </a:r>
            <a:r>
              <a:rPr kumimoji="0" lang="en-US" altLang="ja-JP" sz="800" kern="0" dirty="0">
                <a:solidFill>
                  <a:schemeClr val="accent3"/>
                </a:solidFill>
                <a:latin typeface="Meiryo" panose="020B0604030504040204" pitchFamily="34" charset="-128"/>
                <a:ea typeface="Meiryo" panose="020B0604030504040204" pitchFamily="34" charset="-128"/>
              </a:rPr>
              <a:t>PC</a:t>
            </a:r>
            <a:r>
              <a:rPr kumimoji="0" lang="ja-JP" altLang="en-US" sz="800" kern="0" dirty="0">
                <a:solidFill>
                  <a:schemeClr val="accent3"/>
                </a:solidFill>
                <a:latin typeface="Meiryo" panose="020B0604030504040204" pitchFamily="34" charset="-128"/>
                <a:ea typeface="Meiryo" panose="020B0604030504040204" pitchFamily="34" charset="-128"/>
              </a:rPr>
              <a:t>はパソコン、</a:t>
            </a:r>
            <a:r>
              <a:rPr kumimoji="0" lang="en-US" altLang="ja-JP" sz="800" kern="0" dirty="0">
                <a:solidFill>
                  <a:schemeClr val="accent3"/>
                </a:solidFill>
                <a:latin typeface="Meiryo" panose="020B0604030504040204" pitchFamily="34" charset="-128"/>
                <a:ea typeface="Meiryo" panose="020B0604030504040204" pitchFamily="34" charset="-128"/>
              </a:rPr>
              <a:t>MD</a:t>
            </a:r>
            <a:r>
              <a:rPr kumimoji="0" lang="ja-JP" altLang="en-US" sz="800" kern="0" dirty="0">
                <a:solidFill>
                  <a:schemeClr val="accent3"/>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schemeClr val="accent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 </a:t>
            </a:r>
            <a:r>
              <a:rPr kumimoji="0" lang="en-US" altLang="ja-JP" sz="800" kern="0" dirty="0" err="1">
                <a:solidFill>
                  <a:schemeClr val="accent3"/>
                </a:solidFill>
                <a:latin typeface="Meiryo" panose="020B0604030504040204" pitchFamily="34" charset="-128"/>
                <a:ea typeface="Meiryo" panose="020B0604030504040204" pitchFamily="34" charset="-128"/>
              </a:rPr>
              <a:t>vCPM</a:t>
            </a:r>
            <a:r>
              <a:rPr kumimoji="0" lang="ja-JP" altLang="en-US" sz="800" kern="0" dirty="0">
                <a:solidFill>
                  <a:schemeClr val="accent3"/>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schemeClr val="accent3"/>
                </a:solidFill>
                <a:latin typeface="Meiryo" panose="020B0604030504040204" pitchFamily="34" charset="-128"/>
                <a:ea typeface="Meiryo" panose="020B0604030504040204" pitchFamily="34" charset="-128"/>
              </a:rPr>
              <a:t>1,000</a:t>
            </a:r>
            <a:r>
              <a:rPr kumimoji="0" lang="ja-JP" altLang="en-US" sz="800" kern="0" dirty="0">
                <a:solidFill>
                  <a:schemeClr val="accent3"/>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schemeClr val="accent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 </a:t>
            </a:r>
            <a:r>
              <a:rPr kumimoji="0" lang="en-US" altLang="ja-JP" sz="800" kern="0" dirty="0" err="1">
                <a:solidFill>
                  <a:schemeClr val="accent3"/>
                </a:solidFill>
                <a:latin typeface="Meiryo" panose="020B0604030504040204" pitchFamily="34" charset="-128"/>
                <a:ea typeface="Meiryo" panose="020B0604030504040204" pitchFamily="34" charset="-128"/>
              </a:rPr>
              <a:t>vimps</a:t>
            </a:r>
            <a:r>
              <a:rPr kumimoji="0" lang="ja-JP" altLang="en-US" sz="800" kern="0" dirty="0">
                <a:solidFill>
                  <a:schemeClr val="accent3"/>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schemeClr val="accent3"/>
              </a:solidFill>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ja-JP" altLang="en-US" dirty="0"/>
              <a:t>広告誘導商品／スマートフォン商品</a:t>
            </a:r>
          </a:p>
        </p:txBody>
      </p:sp>
      <p:sp>
        <p:nvSpPr>
          <p:cNvPr id="9" name="円/楕円 19">
            <a:extLst>
              <a:ext uri="{FF2B5EF4-FFF2-40B4-BE49-F238E27FC236}">
                <a16:creationId xmlns:a16="http://schemas.microsoft.com/office/drawing/2014/main" id="{079DE421-F140-52A9-0674-7B4077C45E6E}"/>
              </a:ext>
            </a:extLst>
          </p:cNvPr>
          <p:cNvSpPr>
            <a:spLocks noChangeAspect="1"/>
          </p:cNvSpPr>
          <p:nvPr/>
        </p:nvSpPr>
        <p:spPr>
          <a:xfrm>
            <a:off x="10140285" y="212398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正方形/長方形 11">
            <a:extLst>
              <a:ext uri="{FF2B5EF4-FFF2-40B4-BE49-F238E27FC236}">
                <a16:creationId xmlns:a16="http://schemas.microsoft.com/office/drawing/2014/main" id="{FBA15F97-7D70-658B-D55D-D3BA2035598E}"/>
              </a:ext>
            </a:extLst>
          </p:cNvPr>
          <p:cNvSpPr/>
          <p:nvPr/>
        </p:nvSpPr>
        <p:spPr>
          <a:xfrm>
            <a:off x="7171365" y="6184468"/>
            <a:ext cx="4541209" cy="135422"/>
          </a:xfrm>
          <a:prstGeom prst="rect">
            <a:avLst/>
          </a:prstGeom>
        </p:spPr>
        <p:txBody>
          <a:bodyPr wrap="squar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5</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6</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pic>
        <p:nvPicPr>
          <p:cNvPr id="8" name="図プレースホルダー 7" descr="アイコン&#10;&#10;自動的に生成された説明">
            <a:extLst>
              <a:ext uri="{FF2B5EF4-FFF2-40B4-BE49-F238E27FC236}">
                <a16:creationId xmlns:a16="http://schemas.microsoft.com/office/drawing/2014/main" id="{5EFBE5D3-A42E-BC85-F0AB-2E1C0366719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正方形/長方形 4">
            <a:extLst>
              <a:ext uri="{FF2B5EF4-FFF2-40B4-BE49-F238E27FC236}">
                <a16:creationId xmlns:a16="http://schemas.microsoft.com/office/drawing/2014/main" id="{AD5E45B7-B43D-80F5-CB18-ED75A9276EBB}"/>
              </a:ext>
            </a:extLst>
          </p:cNvPr>
          <p:cNvSpPr/>
          <p:nvPr/>
        </p:nvSpPr>
        <p:spPr>
          <a:xfrm>
            <a:off x="4565322" y="6184468"/>
            <a:ext cx="2269030" cy="279394"/>
          </a:xfrm>
          <a:prstGeom prst="rect">
            <a:avLst/>
          </a:prstGeom>
        </p:spPr>
        <p:txBody>
          <a:bodyPr wrap="square" lIns="0" tIns="0" rIns="0" bIns="0" anchor="t">
            <a:spAutoFit/>
          </a:bodyPr>
          <a:lstStyle/>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ja-JP" altLang="en-US" sz="800" kern="0" dirty="0">
                <a:solidFill>
                  <a:schemeClr val="accent3"/>
                </a:solidFill>
                <a:latin typeface="Meiryo" panose="020B0604030504040204" pitchFamily="34" charset="-128"/>
                <a:ea typeface="Meiryo" panose="020B0604030504040204" pitchFamily="34" charset="-128"/>
              </a:rPr>
              <a:t>金額表示は、消費税を含みません。</a:t>
            </a: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ja-JP" altLang="en-US" sz="800" kern="0" dirty="0">
                <a:solidFill>
                  <a:schemeClr val="accent3"/>
                </a:solidFill>
                <a:latin typeface="Meiryo" panose="020B0604030504040204" pitchFamily="34" charset="-128"/>
                <a:ea typeface="Meiryo" panose="020B0604030504040204" pitchFamily="34" charset="-128"/>
              </a:rPr>
              <a:t>金額表示は、代理店手数料を含みます。</a:t>
            </a:r>
            <a:endParaRPr kumimoji="0" lang="en-US" altLang="ja-JP" sz="800" kern="0" dirty="0">
              <a:solidFill>
                <a:schemeClr val="accent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2110152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200" b="0" i="0" u="none" strike="noStrike" kern="1200" cap="none" spc="-15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appendix</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2658"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14360"/>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ja-JP" altLang="en-US" dirty="0"/>
              <a:t>広告誘導商品／</a:t>
            </a:r>
            <a:r>
              <a:rPr lang="en-US" altLang="ja-JP" dirty="0"/>
              <a:t>PC</a:t>
            </a:r>
            <a:r>
              <a:rPr lang="ja-JP" altLang="en-US" dirty="0"/>
              <a:t>商品</a:t>
            </a:r>
          </a:p>
        </p:txBody>
      </p:sp>
      <p:sp>
        <p:nvSpPr>
          <p:cNvPr id="15" name="フリーフォーム 24">
            <a:extLst>
              <a:ext uri="{FF2B5EF4-FFF2-40B4-BE49-F238E27FC236}">
                <a16:creationId xmlns:a16="http://schemas.microsoft.com/office/drawing/2014/main" id="{CABA7F83-E7DF-9D97-E91E-6B35DEE42AEC}"/>
              </a:ext>
            </a:extLst>
          </p:cNvPr>
          <p:cNvSpPr/>
          <p:nvPr/>
        </p:nvSpPr>
        <p:spPr>
          <a:xfrm>
            <a:off x="5146936" y="1798490"/>
            <a:ext cx="3526742"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9" name="角丸四角形 27">
            <a:extLst>
              <a:ext uri="{FF2B5EF4-FFF2-40B4-BE49-F238E27FC236}">
                <a16:creationId xmlns:a16="http://schemas.microsoft.com/office/drawing/2014/main" id="{502D7FF4-E777-F83B-21FD-9F0A2CF98C7E}"/>
              </a:ext>
            </a:extLst>
          </p:cNvPr>
          <p:cNvSpPr/>
          <p:nvPr/>
        </p:nvSpPr>
        <p:spPr>
          <a:xfrm>
            <a:off x="4007411" y="1489234"/>
            <a:ext cx="4375810" cy="505480"/>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プライムディスプレイ ダブル</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20" name="円/楕円 28">
            <a:extLst>
              <a:ext uri="{FF2B5EF4-FFF2-40B4-BE49-F238E27FC236}">
                <a16:creationId xmlns:a16="http://schemas.microsoft.com/office/drawing/2014/main" id="{E24875C5-5082-706B-F7D9-8EADF34A26F6}"/>
              </a:ext>
            </a:extLst>
          </p:cNvPr>
          <p:cNvSpPr>
            <a:spLocks noChangeAspect="1"/>
          </p:cNvSpPr>
          <p:nvPr/>
        </p:nvSpPr>
        <p:spPr>
          <a:xfrm>
            <a:off x="3591150" y="1528452"/>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0" name="図プレースホルダー 9" descr="アイコン&#10;&#10;自動的に生成された説明">
            <a:extLst>
              <a:ext uri="{FF2B5EF4-FFF2-40B4-BE49-F238E27FC236}">
                <a16:creationId xmlns:a16="http://schemas.microsoft.com/office/drawing/2014/main" id="{6B3E3F58-1E02-27D7-32A6-34C84752693E}"/>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pic>
        <p:nvPicPr>
          <p:cNvPr id="4" name="図 3" descr="グラフィカル ユーザー インターフェイス, テキスト, アプリケーション&#10;&#10;自動的に生成された説明">
            <a:extLst>
              <a:ext uri="{FF2B5EF4-FFF2-40B4-BE49-F238E27FC236}">
                <a16:creationId xmlns:a16="http://schemas.microsoft.com/office/drawing/2014/main" id="{4D1BEAD2-5050-C8A1-1102-683CCB85EE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29970" y="2303970"/>
            <a:ext cx="3526743" cy="3287210"/>
          </a:xfrm>
          <a:prstGeom prst="rect">
            <a:avLst/>
          </a:prstGeom>
        </p:spPr>
      </p:pic>
    </p:spTree>
    <p:extLst>
      <p:ext uri="{BB962C8B-B14F-4D97-AF65-F5344CB8AC3E}">
        <p14:creationId xmlns:p14="http://schemas.microsoft.com/office/powerpoint/2010/main" val="34581801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200" b="0" i="0" u="none" strike="noStrike" kern="1200" cap="none" spc="-15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appendix</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2658"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14360"/>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ja-JP" altLang="en-US" dirty="0"/>
              <a:t>広告誘導商品／</a:t>
            </a:r>
            <a:r>
              <a:rPr lang="en-US" altLang="ja-JP" dirty="0"/>
              <a:t>PC</a:t>
            </a:r>
            <a:r>
              <a:rPr lang="ja-JP" altLang="en-US" dirty="0"/>
              <a:t>商品</a:t>
            </a:r>
          </a:p>
        </p:txBody>
      </p:sp>
      <p:sp>
        <p:nvSpPr>
          <p:cNvPr id="15" name="フリーフォーム 24">
            <a:extLst>
              <a:ext uri="{FF2B5EF4-FFF2-40B4-BE49-F238E27FC236}">
                <a16:creationId xmlns:a16="http://schemas.microsoft.com/office/drawing/2014/main" id="{CABA7F83-E7DF-9D97-E91E-6B35DEE42AEC}"/>
              </a:ext>
            </a:extLst>
          </p:cNvPr>
          <p:cNvSpPr/>
          <p:nvPr/>
        </p:nvSpPr>
        <p:spPr>
          <a:xfrm>
            <a:off x="2785533" y="1798490"/>
            <a:ext cx="122157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9" name="角丸四角形 27">
            <a:extLst>
              <a:ext uri="{FF2B5EF4-FFF2-40B4-BE49-F238E27FC236}">
                <a16:creationId xmlns:a16="http://schemas.microsoft.com/office/drawing/2014/main" id="{502D7FF4-E777-F83B-21FD-9F0A2CF98C7E}"/>
              </a:ext>
            </a:extLst>
          </p:cNvPr>
          <p:cNvSpPr/>
          <p:nvPr/>
        </p:nvSpPr>
        <p:spPr>
          <a:xfrm>
            <a:off x="731066" y="1489234"/>
            <a:ext cx="2985824"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5</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28">
            <a:extLst>
              <a:ext uri="{FF2B5EF4-FFF2-40B4-BE49-F238E27FC236}">
                <a16:creationId xmlns:a16="http://schemas.microsoft.com/office/drawing/2014/main" id="{E24875C5-5082-706B-F7D9-8EADF34A26F6}"/>
              </a:ext>
            </a:extLst>
          </p:cNvPr>
          <p:cNvSpPr>
            <a:spLocks noChangeAspect="1"/>
          </p:cNvSpPr>
          <p:nvPr/>
        </p:nvSpPr>
        <p:spPr>
          <a:xfrm>
            <a:off x="452985" y="1528452"/>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2" name="フリーフォーム 24">
            <a:extLst>
              <a:ext uri="{FF2B5EF4-FFF2-40B4-BE49-F238E27FC236}">
                <a16:creationId xmlns:a16="http://schemas.microsoft.com/office/drawing/2014/main" id="{1B7E617F-3ABE-6E1F-EDFA-1386B289138C}"/>
              </a:ext>
            </a:extLst>
          </p:cNvPr>
          <p:cNvSpPr/>
          <p:nvPr/>
        </p:nvSpPr>
        <p:spPr>
          <a:xfrm>
            <a:off x="7243141" y="1798489"/>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3" name="角丸四角形 27">
            <a:extLst>
              <a:ext uri="{FF2B5EF4-FFF2-40B4-BE49-F238E27FC236}">
                <a16:creationId xmlns:a16="http://schemas.microsoft.com/office/drawing/2014/main" id="{C79C2654-939B-8B0C-B6BE-4EEC8E013705}"/>
              </a:ext>
            </a:extLst>
          </p:cNvPr>
          <p:cNvSpPr/>
          <p:nvPr/>
        </p:nvSpPr>
        <p:spPr>
          <a:xfrm>
            <a:off x="4704026" y="1489234"/>
            <a:ext cx="2985824"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4" name="円/楕円 28">
            <a:extLst>
              <a:ext uri="{FF2B5EF4-FFF2-40B4-BE49-F238E27FC236}">
                <a16:creationId xmlns:a16="http://schemas.microsoft.com/office/drawing/2014/main" id="{A481F14A-8536-34B0-2B68-0A8171279C16}"/>
              </a:ext>
            </a:extLst>
          </p:cNvPr>
          <p:cNvSpPr>
            <a:spLocks noChangeAspect="1"/>
          </p:cNvSpPr>
          <p:nvPr/>
        </p:nvSpPr>
        <p:spPr>
          <a:xfrm>
            <a:off x="4521199" y="1517631"/>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1" name="フリーフォーム 24">
            <a:extLst>
              <a:ext uri="{FF2B5EF4-FFF2-40B4-BE49-F238E27FC236}">
                <a16:creationId xmlns:a16="http://schemas.microsoft.com/office/drawing/2014/main" id="{AA7BA985-49FD-AE61-DCFF-31B890ED88FE}"/>
              </a:ext>
            </a:extLst>
          </p:cNvPr>
          <p:cNvSpPr/>
          <p:nvPr/>
        </p:nvSpPr>
        <p:spPr>
          <a:xfrm>
            <a:off x="11144279" y="1798489"/>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32" name="角丸四角形 27">
            <a:extLst>
              <a:ext uri="{FF2B5EF4-FFF2-40B4-BE49-F238E27FC236}">
                <a16:creationId xmlns:a16="http://schemas.microsoft.com/office/drawing/2014/main" id="{04646525-4608-01A8-5956-A5A808EB9FAB}"/>
              </a:ext>
            </a:extLst>
          </p:cNvPr>
          <p:cNvSpPr/>
          <p:nvPr/>
        </p:nvSpPr>
        <p:spPr>
          <a:xfrm>
            <a:off x="8702234" y="1517631"/>
            <a:ext cx="2789235"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6" name="円/楕円 28">
            <a:extLst>
              <a:ext uri="{FF2B5EF4-FFF2-40B4-BE49-F238E27FC236}">
                <a16:creationId xmlns:a16="http://schemas.microsoft.com/office/drawing/2014/main" id="{26997924-E1B8-6AA6-C26A-561940696D9C}"/>
              </a:ext>
            </a:extLst>
          </p:cNvPr>
          <p:cNvSpPr>
            <a:spLocks noChangeAspect="1"/>
          </p:cNvSpPr>
          <p:nvPr/>
        </p:nvSpPr>
        <p:spPr>
          <a:xfrm>
            <a:off x="8469103" y="1524817"/>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0" name="図プレースホルダー 9" descr="アイコン&#10;&#10;自動的に生成された説明">
            <a:extLst>
              <a:ext uri="{FF2B5EF4-FFF2-40B4-BE49-F238E27FC236}">
                <a16:creationId xmlns:a16="http://schemas.microsoft.com/office/drawing/2014/main" id="{4EB41BA4-BC98-4D3B-CBE5-95E815302BDA}"/>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pic>
        <p:nvPicPr>
          <p:cNvPr id="4" name="図 3" descr="グラフィカル ユーザー インターフェイス, アプリケーション&#10;&#10;自動的に生成された説明">
            <a:extLst>
              <a:ext uri="{FF2B5EF4-FFF2-40B4-BE49-F238E27FC236}">
                <a16:creationId xmlns:a16="http://schemas.microsoft.com/office/drawing/2014/main" id="{C983464E-CABA-23A2-1C01-5B785A2A964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40213" y="2282697"/>
            <a:ext cx="2985823" cy="3261802"/>
          </a:xfrm>
          <a:prstGeom prst="rect">
            <a:avLst/>
          </a:prstGeom>
        </p:spPr>
      </p:pic>
      <p:pic>
        <p:nvPicPr>
          <p:cNvPr id="11" name="図 10" descr="グラフィカル ユーザー インターフェイス, アプリケーション&#10;&#10;自動的に生成された説明">
            <a:extLst>
              <a:ext uri="{FF2B5EF4-FFF2-40B4-BE49-F238E27FC236}">
                <a16:creationId xmlns:a16="http://schemas.microsoft.com/office/drawing/2014/main" id="{32043580-32C4-6F5B-0DB4-CA74CCE764D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1066" y="2282697"/>
            <a:ext cx="2968063" cy="3242400"/>
          </a:xfrm>
          <a:prstGeom prst="rect">
            <a:avLst/>
          </a:prstGeom>
        </p:spPr>
      </p:pic>
      <p:pic>
        <p:nvPicPr>
          <p:cNvPr id="13" name="図 12" descr="グラフィカル ユーザー インターフェイス, テキスト, アプリケーション&#10;&#10;自動的に生成された説明">
            <a:extLst>
              <a:ext uri="{FF2B5EF4-FFF2-40B4-BE49-F238E27FC236}">
                <a16:creationId xmlns:a16="http://schemas.microsoft.com/office/drawing/2014/main" id="{4DAE5DB7-AD07-2D47-BDA9-88DBD2CB171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82449" y="2311094"/>
            <a:ext cx="2971264" cy="3245896"/>
          </a:xfrm>
          <a:prstGeom prst="rect">
            <a:avLst/>
          </a:prstGeom>
        </p:spPr>
      </p:pic>
    </p:spTree>
    <p:extLst>
      <p:ext uri="{BB962C8B-B14F-4D97-AF65-F5344CB8AC3E}">
        <p14:creationId xmlns:p14="http://schemas.microsoft.com/office/powerpoint/2010/main" val="13282831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200" b="0" i="0" u="none" strike="noStrike" kern="1200" cap="none" spc="-15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appendix</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nvGraphicFramePr>
        <p:xfrm>
          <a:off x="479426" y="1082865"/>
          <a:ext cx="11233148" cy="4896351"/>
        </p:xfrm>
        <a:graphic>
          <a:graphicData uri="http://schemas.openxmlformats.org/drawingml/2006/table">
            <a:tbl>
              <a:tblPr firstCol="1" bandRow="1"/>
              <a:tblGrid>
                <a:gridCol w="2116623">
                  <a:extLst>
                    <a:ext uri="{9D8B030D-6E8A-4147-A177-3AD203B41FA5}">
                      <a16:colId xmlns:a16="http://schemas.microsoft.com/office/drawing/2014/main" val="792911817"/>
                    </a:ext>
                  </a:extLst>
                </a:gridCol>
                <a:gridCol w="3071723">
                  <a:extLst>
                    <a:ext uri="{9D8B030D-6E8A-4147-A177-3AD203B41FA5}">
                      <a16:colId xmlns:a16="http://schemas.microsoft.com/office/drawing/2014/main" val="1525620392"/>
                    </a:ext>
                  </a:extLst>
                </a:gridCol>
                <a:gridCol w="2626795">
                  <a:extLst>
                    <a:ext uri="{9D8B030D-6E8A-4147-A177-3AD203B41FA5}">
                      <a16:colId xmlns:a16="http://schemas.microsoft.com/office/drawing/2014/main" val="2488128651"/>
                    </a:ext>
                  </a:extLst>
                </a:gridCol>
                <a:gridCol w="3418007">
                  <a:extLst>
                    <a:ext uri="{9D8B030D-6E8A-4147-A177-3AD203B41FA5}">
                      <a16:colId xmlns:a16="http://schemas.microsoft.com/office/drawing/2014/main" val="2966014166"/>
                    </a:ext>
                  </a:extLst>
                </a:gridCol>
              </a:tblGrid>
              <a:tr h="3745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dirty="0">
                          <a:solidFill>
                            <a:srgbClr val="FFFFFF"/>
                          </a:solidFill>
                          <a:latin typeface="Meiryo" panose="020B0604030504040204" pitchFamily="34" charset="-128"/>
                          <a:ea typeface="Meiryo" panose="020B0604030504040204" pitchFamily="34" charset="-128"/>
                        </a:rPr>
                        <a:t>Yahoo!</a:t>
                      </a:r>
                      <a:r>
                        <a:rPr kumimoji="1" lang="ja-JP" altLang="en-US" sz="900" b="1" i="0" dirty="0">
                          <a:solidFill>
                            <a:srgbClr val="FFFFFF"/>
                          </a:solidFill>
                          <a:latin typeface="Meiryo" panose="020B0604030504040204" pitchFamily="34" charset="-128"/>
                          <a:ea typeface="Meiryo" panose="020B0604030504040204" pitchFamily="34" charset="-128"/>
                        </a:rPr>
                        <a:t>ファイナンス　トップ　トップインパクト　</a:t>
                      </a:r>
                    </a:p>
                    <a:p>
                      <a:pPr algn="ctr"/>
                      <a:r>
                        <a:rPr kumimoji="1" lang="ja-JP" altLang="en-US" sz="900" b="1" i="0" dirty="0">
                          <a:solidFill>
                            <a:srgbClr val="FFFFFF"/>
                          </a:solidFill>
                          <a:latin typeface="Meiryo" panose="020B0604030504040204" pitchFamily="34" charset="-128"/>
                          <a:ea typeface="Meiryo" panose="020B0604030504040204" pitchFamily="34" charset="-128"/>
                        </a:rPr>
                        <a:t>プライムディスプレイ　ダブルサイズ　</a:t>
                      </a:r>
                      <a:r>
                        <a:rPr kumimoji="1" lang="en-US" altLang="ja-JP" sz="900" b="1" i="0" dirty="0">
                          <a:solidFill>
                            <a:srgbClr val="FFFFFF"/>
                          </a:solidFill>
                          <a:latin typeface="Meiryo" panose="020B0604030504040204" pitchFamily="34" charset="-128"/>
                          <a:ea typeface="Meiryo" panose="020B0604030504040204" pitchFamily="34" charset="-128"/>
                        </a:rPr>
                        <a:t>PC</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ファイナンス　トップ</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プライムディスプレイ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PC</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ファイナンス　カテゴリー指定</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プライムディスプレイ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PC</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2869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n-ea"/>
                          <a:ea typeface="+mn-ea"/>
                          <a:cs typeface="+mn-cs"/>
                        </a:rPr>
                        <a:t>●</a:t>
                      </a:r>
                      <a:endParaRPr kumimoji="1" lang="en-US" altLang="ja-JP"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b="0" i="0" u="none" strike="noStrike" kern="1200" cap="none" spc="0" normalizeH="0" baseline="0" noProof="0" dirty="0">
                          <a:ln>
                            <a:noFill/>
                          </a:ln>
                          <a:solidFill>
                            <a:srgbClr val="000000">
                              <a:lumMod val="65000"/>
                              <a:lumOff val="35000"/>
                            </a:srgbClr>
                          </a:solidFill>
                          <a:effectLst/>
                          <a:uLnTx/>
                          <a:uFillTx/>
                          <a:latin typeface="+mn-ea"/>
                          <a:ea typeface="+mn-ea"/>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b="0" i="0" u="none" strike="noStrike" kern="1200" cap="none" spc="0" normalizeH="0" baseline="0" noProof="0" dirty="0">
                          <a:ln>
                            <a:noFill/>
                          </a:ln>
                          <a:solidFill>
                            <a:srgbClr val="000000">
                              <a:lumMod val="65000"/>
                              <a:lumOff val="35000"/>
                            </a:srgbClr>
                          </a:solidFill>
                          <a:effectLst/>
                          <a:uLnTx/>
                          <a:uFillTx/>
                          <a:latin typeface="+mn-ea"/>
                          <a:ea typeface="+mn-ea"/>
                          <a:cs typeface="+mn-cs"/>
                        </a:rPr>
                        <a:t>-</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12060797"/>
                  </a:ext>
                </a:extLst>
              </a:tr>
              <a:tr h="4474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p>
                      <a:pPr algn="ct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l"/>
                      <a:endParaRPr kumimoji="1" lang="ja-JP" altLang="en-US" sz="900" b="0" i="0" kern="1200" dirty="0">
                        <a:solidFill>
                          <a:schemeClr val="tx1">
                            <a:lumMod val="65000"/>
                            <a:lumOff val="35000"/>
                          </a:schemeClr>
                        </a:solidFill>
                        <a:latin typeface="+mn-ea"/>
                        <a:ea typeface="+mn-ea"/>
                        <a:cs typeface="+mn-cs"/>
                      </a:endParaRPr>
                    </a:p>
                  </a:txBody>
                  <a:tcPr marR="1188000"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gridSpan="2">
                  <a:txBody>
                    <a:bodyPr/>
                    <a:lstStyle/>
                    <a:p>
                      <a:pPr algn="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バナー</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画像</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/6</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5</a:t>
                      </a:r>
                      <a:r>
                        <a:rPr kumimoji="1" lang="zh-CN"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           </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バナー</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画像</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/1</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1</a:t>
                      </a:r>
                      <a:r>
                        <a:rPr kumimoji="1" lang="zh-CN"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               </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バナー</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画像</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/1</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2</a:t>
                      </a:r>
                      <a:r>
                        <a:rPr kumimoji="1" lang="zh-CN"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  </a:t>
                      </a:r>
                      <a:endParaRPr kumimoji="1" lang="ja-JP" altLang="en-US" dirty="0"/>
                    </a:p>
                  </a:txBody>
                  <a:tcPr marR="1188000"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280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n-ea"/>
                          <a:ea typeface="+mn-ea"/>
                          <a:cs typeface="+mn-cs"/>
                        </a:rPr>
                        <a:t>-</a:t>
                      </a:r>
                      <a:endParaRPr kumimoji="1" lang="ja-JP" altLang="en-US" sz="900" dirty="0">
                        <a:latin typeface="+mn-ea"/>
                        <a:ea typeface="+mn-ea"/>
                      </a:endParaRP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93594562"/>
                  </a:ext>
                </a:extLst>
              </a:tr>
              <a:tr h="2869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n-ea"/>
                          <a:ea typeface="+mn-ea"/>
                          <a:cs typeface="+mn-cs"/>
                        </a:rPr>
                        <a:t>PC</a:t>
                      </a:r>
                      <a:endPar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70896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tx1">
                              <a:lumMod val="65000"/>
                              <a:lumOff val="35000"/>
                            </a:schemeClr>
                          </a:solidFill>
                          <a:latin typeface="+mn-ea"/>
                          <a:ea typeface="+mn-ea"/>
                          <a:cs typeface="+mn-cs"/>
                        </a:rPr>
                        <a:t>Yahoo!</a:t>
                      </a:r>
                      <a:r>
                        <a:rPr kumimoji="1" lang="ja-JP" altLang="en-US" sz="900" kern="1200" dirty="0">
                          <a:solidFill>
                            <a:schemeClr val="tx1">
                              <a:lumMod val="65000"/>
                              <a:lumOff val="35000"/>
                            </a:schemeClr>
                          </a:solidFill>
                          <a:latin typeface="+mn-ea"/>
                          <a:ea typeface="+mn-ea"/>
                          <a:cs typeface="+mn-cs"/>
                        </a:rPr>
                        <a:t>ファイナンス　トップ</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mn-ea"/>
                          <a:ea typeface="+mn-ea"/>
                          <a:cs typeface="+mn-cs"/>
                        </a:rPr>
                        <a:t>Yahoo!</a:t>
                      </a:r>
                      <a:r>
                        <a:rPr kumimoji="1" lang="ja-JP" altLang="en-US" sz="900" kern="1200" dirty="0">
                          <a:solidFill>
                            <a:schemeClr val="tx1">
                              <a:lumMod val="65000"/>
                              <a:lumOff val="35000"/>
                            </a:schemeClr>
                          </a:solidFill>
                          <a:latin typeface="+mn-ea"/>
                          <a:ea typeface="+mn-ea"/>
                          <a:cs typeface="+mn-cs"/>
                        </a:rPr>
                        <a:t>ファイナンス　外国為替情報（</a:t>
                      </a:r>
                      <a:r>
                        <a:rPr kumimoji="1" lang="en-US" altLang="ja-JP" sz="900" kern="1200" dirty="0">
                          <a:solidFill>
                            <a:schemeClr val="tx1">
                              <a:lumMod val="65000"/>
                              <a:lumOff val="35000"/>
                            </a:schemeClr>
                          </a:solidFill>
                          <a:latin typeface="+mn-ea"/>
                          <a:ea typeface="+mn-ea"/>
                          <a:cs typeface="+mn-cs"/>
                        </a:rPr>
                        <a:t>PC</a:t>
                      </a:r>
                      <a:r>
                        <a:rPr kumimoji="1" lang="ja-JP" altLang="en-US" sz="900" kern="1200" dirty="0">
                          <a:solidFill>
                            <a:schemeClr val="tx1">
                              <a:lumMod val="65000"/>
                              <a:lumOff val="35000"/>
                            </a:schemeClr>
                          </a:solidFill>
                          <a:latin typeface="+mn-ea"/>
                          <a:ea typeface="+mn-ea"/>
                          <a:cs typeface="+mn-cs"/>
                        </a:rPr>
                        <a:t>）</a:t>
                      </a:r>
                      <a:endParaRPr kumimoji="1" lang="en-US" altLang="ja-JP" sz="900" kern="1200" dirty="0">
                        <a:solidFill>
                          <a:schemeClr val="tx1">
                            <a:lumMod val="65000"/>
                            <a:lumOff val="35000"/>
                          </a:schemeClr>
                        </a:solidFill>
                        <a:latin typeface="+mn-ea"/>
                        <a:ea typeface="+mn-ea"/>
                        <a:cs typeface="+mn-cs"/>
                      </a:endParaRPr>
                    </a:p>
                    <a:p>
                      <a:pPr algn="ctr"/>
                      <a:r>
                        <a:rPr kumimoji="1" lang="en-US" altLang="ja-JP" sz="900" kern="1200" dirty="0">
                          <a:solidFill>
                            <a:schemeClr val="tx1">
                              <a:lumMod val="65000"/>
                              <a:lumOff val="35000"/>
                            </a:schemeClr>
                          </a:solidFill>
                          <a:latin typeface="+mn-ea"/>
                          <a:ea typeface="+mn-ea"/>
                          <a:cs typeface="+mn-cs"/>
                        </a:rPr>
                        <a:t>Yahoo!</a:t>
                      </a:r>
                      <a:r>
                        <a:rPr kumimoji="1" lang="ja-JP" altLang="en-US" sz="900" kern="1200" dirty="0">
                          <a:solidFill>
                            <a:schemeClr val="tx1">
                              <a:lumMod val="65000"/>
                              <a:lumOff val="35000"/>
                            </a:schemeClr>
                          </a:solidFill>
                          <a:latin typeface="+mn-ea"/>
                          <a:ea typeface="+mn-ea"/>
                          <a:cs typeface="+mn-cs"/>
                        </a:rPr>
                        <a:t>ファイナンス　株式（</a:t>
                      </a:r>
                      <a:r>
                        <a:rPr kumimoji="1" lang="en-US" altLang="ja-JP" sz="900" kern="1200" dirty="0">
                          <a:solidFill>
                            <a:schemeClr val="tx1">
                              <a:lumMod val="65000"/>
                              <a:lumOff val="35000"/>
                            </a:schemeClr>
                          </a:solidFill>
                          <a:latin typeface="+mn-ea"/>
                          <a:ea typeface="+mn-ea"/>
                          <a:cs typeface="+mn-cs"/>
                        </a:rPr>
                        <a:t>PC</a:t>
                      </a:r>
                      <a:r>
                        <a:rPr kumimoji="1" lang="ja-JP" altLang="en-US" sz="900" kern="1200" dirty="0">
                          <a:solidFill>
                            <a:schemeClr val="tx1">
                              <a:lumMod val="65000"/>
                              <a:lumOff val="35000"/>
                            </a:schemeClr>
                          </a:solidFill>
                          <a:latin typeface="+mn-ea"/>
                          <a:ea typeface="+mn-ea"/>
                          <a:cs typeface="+mn-cs"/>
                        </a:rPr>
                        <a:t>）</a:t>
                      </a:r>
                      <a:endParaRPr kumimoji="1" lang="en-US" altLang="ja-JP" sz="900" kern="1200" dirty="0">
                        <a:solidFill>
                          <a:schemeClr val="tx1">
                            <a:lumMod val="65000"/>
                            <a:lumOff val="35000"/>
                          </a:schemeClr>
                        </a:solidFill>
                        <a:latin typeface="+mn-ea"/>
                        <a:ea typeface="+mn-ea"/>
                        <a:cs typeface="+mn-cs"/>
                      </a:endParaRPr>
                    </a:p>
                    <a:p>
                      <a:pPr algn="ctr"/>
                      <a:r>
                        <a:rPr kumimoji="1" lang="en-US" altLang="ja-JP" sz="900" b="0" i="0" kern="1200" dirty="0">
                          <a:solidFill>
                            <a:schemeClr val="accent6"/>
                          </a:solidFill>
                          <a:latin typeface="+mn-ea"/>
                          <a:ea typeface="+mn-ea"/>
                          <a:cs typeface="+mn-cs"/>
                        </a:rPr>
                        <a:t>※1</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787314208"/>
                  </a:ext>
                </a:extLst>
              </a:tr>
              <a:tr h="28691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n-ea"/>
                          <a:ea typeface="+mn-ea"/>
                          <a:cs typeface="+mn-cs"/>
                        </a:rPr>
                        <a:t>Yahoo!</a:t>
                      </a:r>
                      <a:r>
                        <a:rPr kumimoji="1" lang="ja-JP" altLang="en-US" sz="900" b="0" i="0" kern="1200" dirty="0">
                          <a:solidFill>
                            <a:schemeClr val="tx1">
                              <a:lumMod val="65000"/>
                              <a:lumOff val="35000"/>
                            </a:schemeClr>
                          </a:solidFill>
                          <a:latin typeface="+mn-ea"/>
                          <a:ea typeface="+mn-ea"/>
                          <a:cs typeface="+mn-cs"/>
                        </a:rPr>
                        <a:t>ファイナンスのトップページ全体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n-ea"/>
                          <a:ea typeface="+mn-ea"/>
                          <a:cs typeface="+mn-cs"/>
                        </a:rPr>
                        <a:t>Yahoo!</a:t>
                      </a:r>
                      <a:r>
                        <a:rPr kumimoji="1" lang="ja-JP" altLang="en-US" sz="900" b="0" i="0" kern="1200" dirty="0">
                          <a:solidFill>
                            <a:schemeClr val="tx1">
                              <a:lumMod val="65000"/>
                              <a:lumOff val="35000"/>
                            </a:schemeClr>
                          </a:solidFill>
                          <a:latin typeface="+mn-ea"/>
                          <a:ea typeface="+mn-ea"/>
                          <a:cs typeface="+mn-cs"/>
                        </a:rPr>
                        <a:t>ファイナンスのトップページ</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Yahoo!</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ファイナンス内の各カテゴリーのページ</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066738162"/>
                  </a:ext>
                </a:extLst>
              </a:tr>
              <a:tr h="2869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n-ea"/>
                          <a:ea typeface="+mn-ea"/>
                          <a:cs typeface="+mn-cs"/>
                        </a:rPr>
                        <a:t>7</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31</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 </a:t>
                      </a:r>
                      <a:r>
                        <a:rPr kumimoji="1" lang="en-US" altLang="ja-JP" sz="900" b="0" i="0" kern="1200" dirty="0">
                          <a:solidFill>
                            <a:schemeClr val="accent6"/>
                          </a:solidFill>
                          <a:latin typeface="+mn-ea"/>
                          <a:ea typeface="+mn-ea"/>
                          <a:cs typeface="+mn-cs"/>
                        </a:rPr>
                        <a:t>※2</a:t>
                      </a:r>
                      <a:endParaRPr kumimoji="1" lang="ja-JP" altLang="en-US" sz="900" b="0" i="0" kern="1200" dirty="0">
                        <a:solidFill>
                          <a:schemeClr val="accent6"/>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dirty="0">
                          <a:solidFill>
                            <a:schemeClr val="tx1">
                              <a:lumMod val="65000"/>
                              <a:lumOff val="35000"/>
                            </a:schemeClr>
                          </a:solidFill>
                          <a:latin typeface="+mn-ea"/>
                          <a:ea typeface="+mn-ea"/>
                        </a:rPr>
                        <a:t>5</a:t>
                      </a:r>
                      <a:r>
                        <a:rPr kumimoji="1" lang="ja-JP" altLang="en-US" sz="900" b="0" i="0" dirty="0">
                          <a:solidFill>
                            <a:schemeClr val="tx1">
                              <a:lumMod val="65000"/>
                              <a:lumOff val="35000"/>
                            </a:schemeClr>
                          </a:solidFill>
                          <a:latin typeface="+mn-ea"/>
                          <a:ea typeface="+mn-ea"/>
                        </a:rPr>
                        <a:t>日間～</a:t>
                      </a:r>
                      <a:r>
                        <a:rPr kumimoji="1" lang="en-US" altLang="ja-JP" sz="900" b="0" i="0" dirty="0">
                          <a:solidFill>
                            <a:schemeClr val="tx1">
                              <a:lumMod val="65000"/>
                              <a:lumOff val="35000"/>
                            </a:schemeClr>
                          </a:solidFill>
                          <a:latin typeface="+mn-ea"/>
                          <a:ea typeface="+mn-ea"/>
                        </a:rPr>
                        <a:t>31</a:t>
                      </a:r>
                      <a:r>
                        <a:rPr kumimoji="1" lang="ja-JP" altLang="en-US" sz="900" b="0" i="0" dirty="0">
                          <a:solidFill>
                            <a:schemeClr val="tx1">
                              <a:lumMod val="65000"/>
                              <a:lumOff val="35000"/>
                            </a:schemeClr>
                          </a:solidFill>
                          <a:latin typeface="+mn-ea"/>
                          <a:ea typeface="+mn-ea"/>
                        </a:rPr>
                        <a:t>日間 </a:t>
                      </a:r>
                      <a:r>
                        <a:rPr kumimoji="1" lang="en-US" altLang="ja-JP" sz="900" b="0" i="0" kern="1200" dirty="0">
                          <a:solidFill>
                            <a:schemeClr val="accent6"/>
                          </a:solidFill>
                          <a:latin typeface="+mn-ea"/>
                          <a:ea typeface="+mn-ea"/>
                          <a:cs typeface="+mn-cs"/>
                        </a:rPr>
                        <a:t>※3</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n-ea"/>
                          <a:ea typeface="+mn-ea"/>
                          <a:cs typeface="+mn-cs"/>
                        </a:rPr>
                        <a:t>5</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31</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 </a:t>
                      </a:r>
                      <a:r>
                        <a:rPr kumimoji="1" lang="en-US" altLang="ja-JP" sz="900" b="0" i="0" kern="1200" dirty="0">
                          <a:solidFill>
                            <a:schemeClr val="accent6"/>
                          </a:solidFill>
                          <a:latin typeface="+mn-ea"/>
                          <a:ea typeface="+mn-ea"/>
                          <a:cs typeface="+mn-cs"/>
                        </a:rPr>
                        <a:t>※3</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2869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err="1">
                          <a:solidFill>
                            <a:schemeClr val="tx1">
                              <a:lumMod val="65000"/>
                              <a:lumOff val="35000"/>
                            </a:schemeClr>
                          </a:solidFill>
                          <a:latin typeface="+mn-ea"/>
                          <a:ea typeface="+mn-ea"/>
                        </a:rPr>
                        <a:t>vimps</a:t>
                      </a:r>
                      <a:r>
                        <a:rPr kumimoji="1" lang="ja-JP" altLang="en-US" sz="900" b="0" i="0">
                          <a:solidFill>
                            <a:schemeClr val="tx1">
                              <a:lumMod val="65000"/>
                              <a:lumOff val="35000"/>
                            </a:schemeClr>
                          </a:solidFill>
                          <a:latin typeface="+mn-ea"/>
                          <a:ea typeface="+mn-ea"/>
                        </a:rPr>
                        <a:t>購入型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750538939"/>
                  </a:ext>
                </a:extLst>
              </a:tr>
              <a:tr h="2869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n-ea"/>
                          <a:ea typeface="+mn-ea"/>
                        </a:rPr>
                        <a:t>4,000,000</a:t>
                      </a:r>
                      <a:r>
                        <a:rPr kumimoji="1" lang="ja-JP" altLang="en-US" sz="900" b="0" i="0" dirty="0">
                          <a:solidFill>
                            <a:schemeClr val="tx1">
                              <a:lumMod val="65000"/>
                              <a:lumOff val="35000"/>
                            </a:schemeClr>
                          </a:solidFill>
                          <a:latin typeface="+mn-ea"/>
                          <a:ea typeface="+mn-ea"/>
                        </a:rPr>
                        <a:t>円</a:t>
                      </a:r>
                      <a:endParaRPr kumimoji="1" lang="en-US" altLang="ja-JP" sz="900" b="0" i="0" dirty="0">
                        <a:solidFill>
                          <a:schemeClr val="tx1">
                            <a:lumMod val="65000"/>
                            <a:lumOff val="35000"/>
                          </a:schemeClr>
                        </a:solidFill>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n-ea"/>
                          <a:ea typeface="+mn-ea"/>
                          <a:cs typeface="+mn-cs"/>
                        </a:rPr>
                        <a:t>500,000</a:t>
                      </a:r>
                      <a:r>
                        <a:rPr kumimoji="1" lang="ja-JP" altLang="en-US" sz="900" b="0" i="0" kern="1200" dirty="0">
                          <a:solidFill>
                            <a:schemeClr val="tx1">
                              <a:lumMod val="65000"/>
                              <a:lumOff val="35000"/>
                            </a:schemeClr>
                          </a:solidFill>
                          <a:latin typeface="+mn-ea"/>
                          <a:ea typeface="+mn-ea"/>
                          <a:cs typeface="+mn-cs"/>
                        </a:rPr>
                        <a:t>円</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n-ea"/>
                          <a:ea typeface="+mn-ea"/>
                          <a:cs typeface="+mn-cs"/>
                        </a:rPr>
                        <a:t>500,000</a:t>
                      </a:r>
                      <a:r>
                        <a:rPr kumimoji="1" lang="ja-JP" altLang="en-US" sz="900" b="0" i="0" kern="1200" dirty="0">
                          <a:solidFill>
                            <a:schemeClr val="tx1">
                              <a:lumMod val="65000"/>
                              <a:lumOff val="35000"/>
                            </a:schemeClr>
                          </a:solidFill>
                          <a:latin typeface="+mn-ea"/>
                          <a:ea typeface="+mn-ea"/>
                          <a:cs typeface="+mn-cs"/>
                        </a:rPr>
                        <a:t>円</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381913646"/>
                  </a:ext>
                </a:extLst>
              </a:tr>
              <a:tr h="92898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n-ea"/>
                          <a:ea typeface="+mn-ea"/>
                        </a:rPr>
                        <a:t>960</a:t>
                      </a:r>
                      <a:r>
                        <a:rPr kumimoji="1" lang="ja-JP" altLang="en-US" sz="900" b="0" i="0" dirty="0">
                          <a:solidFill>
                            <a:schemeClr val="tx1">
                              <a:lumMod val="65000"/>
                              <a:lumOff val="35000"/>
                            </a:schemeClr>
                          </a:solidFill>
                          <a:latin typeface="+mn-ea"/>
                          <a:ea typeface="+mn-ea"/>
                        </a:rPr>
                        <a:t>円 </a:t>
                      </a:r>
                      <a:endParaRPr kumimoji="1" lang="en-US" altLang="ja-JP" sz="900" b="0" i="0" dirty="0">
                        <a:solidFill>
                          <a:schemeClr val="accent6"/>
                        </a:solidFill>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バナー</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画像</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/6</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5</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zh-CN" sz="900" b="0" i="0" dirty="0">
                          <a:solidFill>
                            <a:schemeClr val="tx1">
                              <a:lumMod val="65000"/>
                              <a:lumOff val="35000"/>
                            </a:schemeClr>
                          </a:solidFill>
                          <a:latin typeface="メイリオ" panose="020B0604030504040204" pitchFamily="50" charset="-128"/>
                          <a:ea typeface="メイリオ" panose="020B0604030504040204" pitchFamily="50" charset="-128"/>
                        </a:rPr>
                        <a:t>400</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円</a:t>
                      </a:r>
                    </a:p>
                    <a:p>
                      <a:pPr algn="ct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バナー</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画像</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/1</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1</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zh-CN" sz="900" b="0" i="0" dirty="0">
                          <a:solidFill>
                            <a:schemeClr val="tx1">
                              <a:lumMod val="65000"/>
                              <a:lumOff val="35000"/>
                            </a:schemeClr>
                          </a:solidFill>
                          <a:latin typeface="メイリオ" panose="020B0604030504040204" pitchFamily="50" charset="-128"/>
                          <a:ea typeface="メイリオ" panose="020B0604030504040204" pitchFamily="50" charset="-128"/>
                        </a:rPr>
                        <a:t>400</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円</a:t>
                      </a:r>
                    </a:p>
                    <a:p>
                      <a:pPr algn="ct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バナー</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画像</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/1</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2</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zh-CN" sz="900" b="0" i="0" dirty="0">
                          <a:solidFill>
                            <a:schemeClr val="tx1">
                              <a:lumMod val="65000"/>
                              <a:lumOff val="35000"/>
                            </a:schemeClr>
                          </a:solidFill>
                          <a:latin typeface="メイリオ" panose="020B0604030504040204" pitchFamily="50" charset="-128"/>
                          <a:ea typeface="メイリオ" panose="020B0604030504040204" pitchFamily="50" charset="-128"/>
                        </a:rPr>
                        <a:t>480</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円</a:t>
                      </a:r>
                      <a:endParaRPr kumimoji="1" lang="en-US" altLang="zh-CN" sz="900" b="0" i="0"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en-US" altLang="ja-JP" sz="900" b="0" i="0" kern="1200" dirty="0">
                          <a:solidFill>
                            <a:schemeClr val="accent6"/>
                          </a:solidFill>
                          <a:latin typeface="+mn-ea"/>
                          <a:ea typeface="+mn-ea"/>
                          <a:cs typeface="+mn-cs"/>
                        </a:rPr>
                        <a:t>※4</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ea"/>
                          <a:ea typeface="+mn-ea"/>
                          <a:cs typeface="+mn-cs"/>
                        </a:rPr>
                        <a:t>バナー</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画像</a:t>
                      </a:r>
                      <a:r>
                        <a:rPr kumimoji="1" lang="en-US" altLang="ja-JP" sz="900" kern="1200" dirty="0">
                          <a:solidFill>
                            <a:schemeClr val="tx1">
                              <a:lumMod val="65000"/>
                              <a:lumOff val="35000"/>
                            </a:schemeClr>
                          </a:solidFill>
                          <a:latin typeface="+mn-ea"/>
                          <a:ea typeface="+mn-ea"/>
                          <a:cs typeface="+mn-cs"/>
                        </a:rPr>
                        <a:t>/6</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5</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310</a:t>
                      </a:r>
                      <a:r>
                        <a:rPr kumimoji="1" lang="ja-JP" altLang="en-US" sz="900" kern="1200" dirty="0">
                          <a:solidFill>
                            <a:schemeClr val="tx1">
                              <a:lumMod val="65000"/>
                              <a:lumOff val="35000"/>
                            </a:schemeClr>
                          </a:solidFill>
                          <a:latin typeface="+mn-ea"/>
                          <a:ea typeface="+mn-ea"/>
                          <a:cs typeface="+mn-cs"/>
                        </a:rPr>
                        <a:t>円</a:t>
                      </a:r>
                      <a:endParaRPr kumimoji="1" lang="en-US" altLang="ja-JP" sz="9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ea"/>
                          <a:ea typeface="+mn-ea"/>
                          <a:cs typeface="+mn-cs"/>
                        </a:rPr>
                        <a:t>バナー</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画像</a:t>
                      </a:r>
                      <a:r>
                        <a:rPr kumimoji="1" lang="en-US" altLang="ja-JP" sz="900" kern="1200" dirty="0">
                          <a:solidFill>
                            <a:schemeClr val="tx1">
                              <a:lumMod val="65000"/>
                              <a:lumOff val="35000"/>
                            </a:schemeClr>
                          </a:solidFill>
                          <a:latin typeface="+mn-ea"/>
                          <a:ea typeface="+mn-ea"/>
                          <a:cs typeface="+mn-cs"/>
                        </a:rPr>
                        <a:t>/1</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1</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310</a:t>
                      </a:r>
                      <a:r>
                        <a:rPr kumimoji="1" lang="ja-JP" altLang="en-US" sz="900" kern="1200" dirty="0">
                          <a:solidFill>
                            <a:schemeClr val="tx1">
                              <a:lumMod val="65000"/>
                              <a:lumOff val="35000"/>
                            </a:schemeClr>
                          </a:solidFill>
                          <a:latin typeface="+mn-ea"/>
                          <a:ea typeface="+mn-ea"/>
                          <a:cs typeface="+mn-cs"/>
                        </a:rPr>
                        <a:t>円</a:t>
                      </a:r>
                      <a:endParaRPr kumimoji="1" lang="en-US" altLang="ja-JP" sz="9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ea"/>
                          <a:ea typeface="+mn-ea"/>
                          <a:cs typeface="+mn-cs"/>
                        </a:rPr>
                        <a:t>バナー</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画像</a:t>
                      </a:r>
                      <a:r>
                        <a:rPr kumimoji="1" lang="en-US" altLang="ja-JP" sz="900" kern="1200" dirty="0">
                          <a:solidFill>
                            <a:schemeClr val="tx1">
                              <a:lumMod val="65000"/>
                              <a:lumOff val="35000"/>
                            </a:schemeClr>
                          </a:solidFill>
                          <a:latin typeface="+mn-ea"/>
                          <a:ea typeface="+mn-ea"/>
                          <a:cs typeface="+mn-cs"/>
                        </a:rPr>
                        <a:t>/1</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2</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372</a:t>
                      </a:r>
                      <a:r>
                        <a:rPr kumimoji="1" lang="ja-JP" altLang="en-US" sz="900" kern="1200" dirty="0">
                          <a:solidFill>
                            <a:schemeClr val="tx1">
                              <a:lumMod val="65000"/>
                              <a:lumOff val="35000"/>
                            </a:schemeClr>
                          </a:solidFill>
                          <a:latin typeface="+mn-ea"/>
                          <a:ea typeface="+mn-ea"/>
                          <a:cs typeface="+mn-cs"/>
                        </a:rPr>
                        <a:t>円</a:t>
                      </a:r>
                      <a:endParaRPr kumimoji="1" lang="en-US" altLang="ja-JP" sz="900" kern="1200" dirty="0">
                        <a:solidFill>
                          <a:schemeClr val="tx1">
                            <a:lumMod val="65000"/>
                            <a:lumOff val="35000"/>
                          </a:schemeClr>
                        </a:solidFill>
                        <a:latin typeface="+mn-ea"/>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accent6"/>
                          </a:solidFill>
                          <a:latin typeface="+mn-ea"/>
                          <a:ea typeface="+mn-ea"/>
                          <a:cs typeface="+mn-cs"/>
                        </a:rPr>
                        <a:t>※4</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014462905"/>
                  </a:ext>
                </a:extLst>
              </a:tr>
              <a:tr h="28691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n-ea"/>
                          <a:ea typeface="+mn-ea"/>
                          <a:cs typeface="+mn-cs"/>
                        </a:rPr>
                        <a:t>-</a:t>
                      </a:r>
                      <a:endParaRPr kumimoji="1" lang="ja-JP" altLang="en-US"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n-ea"/>
                          <a:ea typeface="+mn-ea"/>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dirty="0">
                          <a:solidFill>
                            <a:schemeClr val="tx1">
                              <a:lumMod val="65000"/>
                              <a:lumOff val="35000"/>
                            </a:schemeClr>
                          </a:solidFill>
                          <a:latin typeface="+mn-ea"/>
                          <a:ea typeface="+mn-ea"/>
                        </a:rPr>
                        <a:t>-</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88356064"/>
                  </a:ext>
                </a:extLst>
              </a:tr>
            </a:tbl>
          </a:graphicData>
        </a:graphic>
      </p:graphicFrame>
      <p:sp>
        <p:nvSpPr>
          <p:cNvPr id="3" name="正方形/長方形 2">
            <a:extLst>
              <a:ext uri="{FF2B5EF4-FFF2-40B4-BE49-F238E27FC236}">
                <a16:creationId xmlns:a16="http://schemas.microsoft.com/office/drawing/2014/main" id="{5D83B675-5FF8-6E1C-6470-09E014A89139}"/>
              </a:ext>
            </a:extLst>
          </p:cNvPr>
          <p:cNvSpPr/>
          <p:nvPr/>
        </p:nvSpPr>
        <p:spPr>
          <a:xfrm>
            <a:off x="479426" y="6162046"/>
            <a:ext cx="4158652" cy="406265"/>
          </a:xfrm>
          <a:prstGeom prst="rect">
            <a:avLst/>
          </a:prstGeom>
        </p:spPr>
        <p:txBody>
          <a:bodyPr wrap="square" lIns="0" tIns="0" rIns="0" bIns="0" anchor="t">
            <a:spAutoFit/>
          </a:bodyPr>
          <a:lstStyle/>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※SP</a:t>
            </a:r>
            <a:r>
              <a:rPr kumimoji="0" lang="ja-JP" altLang="en-US" sz="800" kern="0" dirty="0">
                <a:solidFill>
                  <a:schemeClr val="accent3"/>
                </a:solidFill>
                <a:latin typeface="Meiryo" panose="020B0604030504040204" pitchFamily="34" charset="-128"/>
                <a:ea typeface="Meiryo" panose="020B0604030504040204" pitchFamily="34" charset="-128"/>
              </a:rPr>
              <a:t>はスマートフォン、</a:t>
            </a:r>
            <a:r>
              <a:rPr kumimoji="0" lang="en-US" altLang="ja-JP" sz="800" kern="0" dirty="0">
                <a:solidFill>
                  <a:schemeClr val="accent3"/>
                </a:solidFill>
                <a:latin typeface="Meiryo" panose="020B0604030504040204" pitchFamily="34" charset="-128"/>
                <a:ea typeface="Meiryo" panose="020B0604030504040204" pitchFamily="34" charset="-128"/>
              </a:rPr>
              <a:t>PC</a:t>
            </a:r>
            <a:r>
              <a:rPr kumimoji="0" lang="ja-JP" altLang="en-US" sz="800" kern="0" dirty="0">
                <a:solidFill>
                  <a:schemeClr val="accent3"/>
                </a:solidFill>
                <a:latin typeface="Meiryo" panose="020B0604030504040204" pitchFamily="34" charset="-128"/>
                <a:ea typeface="Meiryo" panose="020B0604030504040204" pitchFamily="34" charset="-128"/>
              </a:rPr>
              <a:t>はパソコン、</a:t>
            </a:r>
            <a:r>
              <a:rPr kumimoji="0" lang="en-US" altLang="ja-JP" sz="800" kern="0" dirty="0">
                <a:solidFill>
                  <a:schemeClr val="accent3"/>
                </a:solidFill>
                <a:latin typeface="Meiryo" panose="020B0604030504040204" pitchFamily="34" charset="-128"/>
                <a:ea typeface="Meiryo" panose="020B0604030504040204" pitchFamily="34" charset="-128"/>
              </a:rPr>
              <a:t>MD</a:t>
            </a:r>
            <a:r>
              <a:rPr kumimoji="0" lang="ja-JP" altLang="en-US" sz="800" kern="0" dirty="0">
                <a:solidFill>
                  <a:schemeClr val="accent3"/>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schemeClr val="accent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en-US" altLang="ja-JP" sz="800" kern="0" dirty="0" err="1">
                <a:solidFill>
                  <a:schemeClr val="accent3"/>
                </a:solidFill>
                <a:latin typeface="Meiryo" panose="020B0604030504040204" pitchFamily="34" charset="-128"/>
                <a:ea typeface="Meiryo" panose="020B0604030504040204" pitchFamily="34" charset="-128"/>
              </a:rPr>
              <a:t>vCPM</a:t>
            </a:r>
            <a:r>
              <a:rPr kumimoji="0" lang="ja-JP" altLang="en-US" sz="800" kern="0" dirty="0">
                <a:solidFill>
                  <a:schemeClr val="accent3"/>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schemeClr val="accent3"/>
                </a:solidFill>
                <a:latin typeface="Meiryo" panose="020B0604030504040204" pitchFamily="34" charset="-128"/>
                <a:ea typeface="Meiryo" panose="020B0604030504040204" pitchFamily="34" charset="-128"/>
              </a:rPr>
              <a:t>1,000</a:t>
            </a:r>
            <a:r>
              <a:rPr kumimoji="0" lang="ja-JP" altLang="en-US" sz="800" kern="0" dirty="0">
                <a:solidFill>
                  <a:schemeClr val="accent3"/>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schemeClr val="accent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en-US" altLang="ja-JP" sz="800" kern="0" dirty="0" err="1">
                <a:solidFill>
                  <a:schemeClr val="accent3"/>
                </a:solidFill>
                <a:latin typeface="Meiryo" panose="020B0604030504040204" pitchFamily="34" charset="-128"/>
                <a:ea typeface="Meiryo" panose="020B0604030504040204" pitchFamily="34" charset="-128"/>
              </a:rPr>
              <a:t>vimps</a:t>
            </a:r>
            <a:r>
              <a:rPr kumimoji="0" lang="ja-JP" altLang="en-US" sz="800" kern="0" dirty="0">
                <a:solidFill>
                  <a:schemeClr val="accent3"/>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schemeClr val="accent3"/>
              </a:solidFill>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ja-JP" altLang="en-US" dirty="0"/>
              <a:t>広告誘導商品／</a:t>
            </a:r>
            <a:r>
              <a:rPr lang="en-US" altLang="ja-JP" dirty="0"/>
              <a:t>PC</a:t>
            </a:r>
            <a:r>
              <a:rPr lang="ja-JP" altLang="en-US" dirty="0"/>
              <a:t>商品</a:t>
            </a:r>
          </a:p>
        </p:txBody>
      </p:sp>
      <p:sp>
        <p:nvSpPr>
          <p:cNvPr id="6" name="正方形/長方形 5">
            <a:extLst>
              <a:ext uri="{FF2B5EF4-FFF2-40B4-BE49-F238E27FC236}">
                <a16:creationId xmlns:a16="http://schemas.microsoft.com/office/drawing/2014/main" id="{98FCBA46-10E0-1358-7A4B-9ED1958738A6}"/>
              </a:ext>
            </a:extLst>
          </p:cNvPr>
          <p:cNvSpPr/>
          <p:nvPr/>
        </p:nvSpPr>
        <p:spPr>
          <a:xfrm>
            <a:off x="7065162" y="6026624"/>
            <a:ext cx="4645502" cy="541687"/>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いずれかのカテゴリーひとつを選択してください。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  5</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6</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※3</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3</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　キャンペーン予約時に複数のアスペクト比を選択した場合は、金額の高い</a:t>
            </a:r>
            <a:r>
              <a:rPr kumimoji="0" lang="en-US" altLang="ja-JP" sz="800" kern="0" dirty="0" err="1">
                <a:solidFill>
                  <a:srgbClr val="C9002C"/>
                </a:solidFill>
                <a:latin typeface="Meiryo" panose="020B0604030504040204" pitchFamily="34" charset="-128"/>
                <a:ea typeface="Meiryo" panose="020B0604030504040204" pitchFamily="34" charset="-128"/>
              </a:rPr>
              <a:t>vCPM</a:t>
            </a:r>
            <a:r>
              <a:rPr kumimoji="0" lang="ja-JP" altLang="en-US" sz="800" kern="0" dirty="0">
                <a:solidFill>
                  <a:srgbClr val="C9002C"/>
                </a:solidFill>
                <a:latin typeface="Meiryo" panose="020B0604030504040204" pitchFamily="34" charset="-128"/>
                <a:ea typeface="Meiryo" panose="020B0604030504040204" pitchFamily="34" charset="-128"/>
              </a:rPr>
              <a:t>を適用します。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8" name="円/楕円 23">
            <a:extLst>
              <a:ext uri="{FF2B5EF4-FFF2-40B4-BE49-F238E27FC236}">
                <a16:creationId xmlns:a16="http://schemas.microsoft.com/office/drawing/2014/main" id="{929814D1-6267-5C59-C907-196408CD6B90}"/>
              </a:ext>
            </a:extLst>
          </p:cNvPr>
          <p:cNvSpPr>
            <a:spLocks noChangeAspect="1"/>
          </p:cNvSpPr>
          <p:nvPr/>
        </p:nvSpPr>
        <p:spPr>
          <a:xfrm>
            <a:off x="7714227" y="189084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D</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9" name="円/楕円 24">
            <a:extLst>
              <a:ext uri="{FF2B5EF4-FFF2-40B4-BE49-F238E27FC236}">
                <a16:creationId xmlns:a16="http://schemas.microsoft.com/office/drawing/2014/main" id="{29565FDF-0D4A-5376-5BC4-C445A35C3E22}"/>
              </a:ext>
            </a:extLst>
          </p:cNvPr>
          <p:cNvSpPr>
            <a:spLocks noChangeAspect="1"/>
          </p:cNvSpPr>
          <p:nvPr/>
        </p:nvSpPr>
        <p:spPr>
          <a:xfrm>
            <a:off x="9059465" y="189084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E</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2" name="円/楕円 23">
            <a:extLst>
              <a:ext uri="{FF2B5EF4-FFF2-40B4-BE49-F238E27FC236}">
                <a16:creationId xmlns:a16="http://schemas.microsoft.com/office/drawing/2014/main" id="{B4ABE360-483B-8E5F-4382-E1DF3F6C40EB}"/>
              </a:ext>
            </a:extLst>
          </p:cNvPr>
          <p:cNvSpPr>
            <a:spLocks noChangeAspect="1"/>
          </p:cNvSpPr>
          <p:nvPr/>
        </p:nvSpPr>
        <p:spPr>
          <a:xfrm>
            <a:off x="5428748" y="189084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3" name="円/楕円 24">
            <a:extLst>
              <a:ext uri="{FF2B5EF4-FFF2-40B4-BE49-F238E27FC236}">
                <a16:creationId xmlns:a16="http://schemas.microsoft.com/office/drawing/2014/main" id="{E5D934F9-59C3-FE8C-0327-2EA0CA6D824E}"/>
              </a:ext>
            </a:extLst>
          </p:cNvPr>
          <p:cNvSpPr>
            <a:spLocks noChangeAspect="1"/>
          </p:cNvSpPr>
          <p:nvPr/>
        </p:nvSpPr>
        <p:spPr>
          <a:xfrm>
            <a:off x="10570738" y="189084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F</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pic>
        <p:nvPicPr>
          <p:cNvPr id="16" name="図プレースホルダー 15" descr="アイコン&#10;&#10;自動的に生成された説明">
            <a:extLst>
              <a:ext uri="{FF2B5EF4-FFF2-40B4-BE49-F238E27FC236}">
                <a16:creationId xmlns:a16="http://schemas.microsoft.com/office/drawing/2014/main" id="{DC84E4B8-E771-78F6-B73C-55BD8EBFF18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テキスト ボックス 4">
            <a:extLst>
              <a:ext uri="{FF2B5EF4-FFF2-40B4-BE49-F238E27FC236}">
                <a16:creationId xmlns:a16="http://schemas.microsoft.com/office/drawing/2014/main" id="{518855A1-BF4A-C936-3E59-8E8F2A2151A6}"/>
              </a:ext>
            </a:extLst>
          </p:cNvPr>
          <p:cNvSpPr txBox="1"/>
          <p:nvPr/>
        </p:nvSpPr>
        <p:spPr>
          <a:xfrm>
            <a:off x="2535103" y="1870288"/>
            <a:ext cx="2973891" cy="223138"/>
          </a:xfrm>
          <a:prstGeom prst="rect">
            <a:avLst/>
          </a:prstGeom>
          <a:noFill/>
        </p:spPr>
        <p:txBody>
          <a:bodyPr wrap="none" rtlCol="0">
            <a:spAutoFit/>
          </a:bodyPr>
          <a:lstStyle/>
          <a:p>
            <a:pPr algn="ctr"/>
            <a:r>
              <a:rPr lang="ja-JP" altLang="en-US" sz="850" dirty="0">
                <a:solidFill>
                  <a:schemeClr val="tx1">
                    <a:lumMod val="65000"/>
                    <a:lumOff val="35000"/>
                  </a:schemeClr>
                </a:solidFill>
                <a:latin typeface="+mn-ea"/>
              </a:rPr>
              <a:t>トップインパクト プライムディスプレイ ダブル</a:t>
            </a:r>
            <a:r>
              <a:rPr lang="en-US" altLang="ja-JP" sz="850" dirty="0">
                <a:solidFill>
                  <a:schemeClr val="tx1">
                    <a:lumMod val="65000"/>
                    <a:lumOff val="35000"/>
                  </a:schemeClr>
                </a:solidFill>
                <a:latin typeface="+mn-ea"/>
              </a:rPr>
              <a:t>/</a:t>
            </a:r>
            <a:r>
              <a:rPr lang="ja-JP" altLang="en-US" sz="850" dirty="0">
                <a:solidFill>
                  <a:schemeClr val="tx1">
                    <a:lumMod val="65000"/>
                    <a:lumOff val="35000"/>
                  </a:schemeClr>
                </a:solidFill>
                <a:latin typeface="+mn-ea"/>
              </a:rPr>
              <a:t>画像</a:t>
            </a:r>
            <a:r>
              <a:rPr lang="en-US" altLang="ja-JP" sz="850" dirty="0">
                <a:solidFill>
                  <a:schemeClr val="tx1">
                    <a:lumMod val="65000"/>
                    <a:lumOff val="35000"/>
                  </a:schemeClr>
                </a:solidFill>
                <a:latin typeface="+mn-ea"/>
              </a:rPr>
              <a:t>/</a:t>
            </a:r>
            <a:r>
              <a:rPr lang="ja-JP" altLang="en-US" sz="850" dirty="0">
                <a:solidFill>
                  <a:schemeClr val="tx1">
                    <a:lumMod val="65000"/>
                    <a:lumOff val="35000"/>
                  </a:schemeClr>
                </a:solidFill>
                <a:latin typeface="+mn-ea"/>
              </a:rPr>
              <a:t>－</a:t>
            </a:r>
          </a:p>
        </p:txBody>
      </p:sp>
      <p:sp>
        <p:nvSpPr>
          <p:cNvPr id="7" name="正方形/長方形 6">
            <a:extLst>
              <a:ext uri="{FF2B5EF4-FFF2-40B4-BE49-F238E27FC236}">
                <a16:creationId xmlns:a16="http://schemas.microsoft.com/office/drawing/2014/main" id="{714EC76D-C188-C6B4-B646-0CDF41121CBF}"/>
              </a:ext>
            </a:extLst>
          </p:cNvPr>
          <p:cNvSpPr/>
          <p:nvPr/>
        </p:nvSpPr>
        <p:spPr>
          <a:xfrm>
            <a:off x="4573204" y="6128190"/>
            <a:ext cx="4158652" cy="270843"/>
          </a:xfrm>
          <a:prstGeom prst="rect">
            <a:avLst/>
          </a:prstGeom>
        </p:spPr>
        <p:txBody>
          <a:bodyPr wrap="square" lIns="0" tIns="0" rIns="0" bIns="0" anchor="t">
            <a:spAutoFit/>
          </a:bodyPr>
          <a:lstStyle/>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ja-JP" altLang="en-US" sz="800" kern="0" dirty="0">
                <a:solidFill>
                  <a:schemeClr val="accent3"/>
                </a:solidFill>
                <a:latin typeface="Meiryo" panose="020B0604030504040204" pitchFamily="34" charset="-128"/>
                <a:ea typeface="Meiryo" panose="020B0604030504040204" pitchFamily="34" charset="-128"/>
              </a:rPr>
              <a:t>金額表示は、消費税を含みません。</a:t>
            </a: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ja-JP" altLang="en-US" sz="800" kern="0" dirty="0">
                <a:solidFill>
                  <a:schemeClr val="accent3"/>
                </a:solidFill>
                <a:latin typeface="Meiryo" panose="020B0604030504040204" pitchFamily="34" charset="-128"/>
                <a:ea typeface="Meiryo" panose="020B0604030504040204" pitchFamily="34" charset="-128"/>
              </a:rPr>
              <a:t>金額表示は、代理店手数料を含みます。</a:t>
            </a:r>
            <a:endParaRPr kumimoji="0" lang="en-US" altLang="ja-JP" sz="800" kern="0" dirty="0">
              <a:solidFill>
                <a:schemeClr val="accent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8169177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sz="2000" dirty="0"/>
              <a:t>更新・変更履歴</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テキスト ボックス 2">
            <a:extLst>
              <a:ext uri="{FF2B5EF4-FFF2-40B4-BE49-F238E27FC236}">
                <a16:creationId xmlns:a16="http://schemas.microsoft.com/office/drawing/2014/main" id="{0FB3BAF2-FFC3-7457-F907-F8520F1F695A}"/>
              </a:ext>
            </a:extLst>
          </p:cNvPr>
          <p:cNvSpPr txBox="1"/>
          <p:nvPr/>
        </p:nvSpPr>
        <p:spPr>
          <a:xfrm>
            <a:off x="479425" y="1268413"/>
            <a:ext cx="11233150" cy="506292"/>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2023/7/6</a:t>
            </a:r>
            <a:b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br>
            <a:r>
              <a:rPr kumimoji="0" lang="ja-JP" altLang="en-US" sz="1400" kern="0" dirty="0">
                <a:solidFill>
                  <a:schemeClr val="accent3"/>
                </a:solidFill>
                <a:latin typeface="Meiryo" panose="020B0604030504040204" pitchFamily="34" charset="-128"/>
                <a:ea typeface="Meiryo" panose="020B0604030504040204" pitchFamily="34" charset="-128"/>
              </a:rPr>
              <a:t>制作費無料キャンペーンの対象期間を更新しました。</a:t>
            </a:r>
            <a:endParaRPr kumimoji="0" lang="en-US" altLang="ja-JP" sz="1400" kern="0" dirty="0">
              <a:solidFill>
                <a:schemeClr val="accent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3725584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01</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dirty="0"/>
              <a:t>概要</a:t>
            </a:r>
            <a:endParaRPr lang="en-US" altLang="ja-JP" dirty="0"/>
          </a:p>
        </p:txBody>
      </p:sp>
      <p:pic>
        <p:nvPicPr>
          <p:cNvPr id="5" name="図プレースホルダー 4" descr="アイコン&#10;&#10;自動的に生成された説明">
            <a:extLst>
              <a:ext uri="{FF2B5EF4-FFF2-40B4-BE49-F238E27FC236}">
                <a16:creationId xmlns:a16="http://schemas.microsoft.com/office/drawing/2014/main" id="{EDA060B6-CF90-0184-D7D7-DBA45CBF3C7C}"/>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3769209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4862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概要</a:t>
            </a: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3" name="テキスト プレースホルダー 52">
            <a:extLst>
              <a:ext uri="{FF2B5EF4-FFF2-40B4-BE49-F238E27FC236}">
                <a16:creationId xmlns:a16="http://schemas.microsoft.com/office/drawing/2014/main" id="{B307C6B9-3CF4-81E4-24C3-2DA48734A611}"/>
              </a:ext>
            </a:extLst>
          </p:cNvPr>
          <p:cNvSpPr>
            <a:spLocks noGrp="1"/>
          </p:cNvSpPr>
          <p:nvPr>
            <p:ph type="body" sz="quarter" idx="10"/>
          </p:nvPr>
        </p:nvSpPr>
        <p:spPr/>
        <p:txBody>
          <a:bodyPr/>
          <a:lstStyle/>
          <a:p>
            <a:r>
              <a:rPr kumimoji="1" lang="en-US" altLang="ja-JP" sz="2000" dirty="0">
                <a:latin typeface="Meiryo" panose="020B0604030504040204" pitchFamily="34" charset="-128"/>
                <a:ea typeface="Meiryo" panose="020B0604030504040204" pitchFamily="34" charset="-128"/>
              </a:rPr>
              <a:t>Yahoo!</a:t>
            </a:r>
            <a:r>
              <a:rPr kumimoji="1" lang="ja-JP" altLang="en-US" sz="2000" dirty="0">
                <a:latin typeface="Meiryo" panose="020B0604030504040204" pitchFamily="34" charset="-128"/>
                <a:ea typeface="Meiryo" panose="020B0604030504040204" pitchFamily="34" charset="-128"/>
              </a:rPr>
              <a:t>ファイナンス　タイアップ</a:t>
            </a:r>
            <a:endParaRPr kumimoji="1" lang="en-US" altLang="ja-JP" sz="2000" dirty="0">
              <a:latin typeface="Meiryo" panose="020B0604030504040204" pitchFamily="34" charset="-128"/>
              <a:ea typeface="Meiryo" panose="020B0604030504040204" pitchFamily="34" charset="-128"/>
            </a:endParaRPr>
          </a:p>
          <a:p>
            <a:r>
              <a:rPr kumimoji="1" lang="en-US" altLang="ja-JP" sz="2000" dirty="0">
                <a:latin typeface="Meiryo" panose="020B0604030504040204" pitchFamily="34" charset="-128"/>
                <a:ea typeface="Meiryo" panose="020B0604030504040204" pitchFamily="34" charset="-128"/>
              </a:rPr>
              <a:t>2023</a:t>
            </a:r>
            <a:r>
              <a:rPr kumimoji="1" lang="ja-JP" altLang="en-US" sz="2000" dirty="0">
                <a:latin typeface="Meiryo" panose="020B0604030504040204" pitchFamily="34" charset="-128"/>
                <a:ea typeface="Meiryo" panose="020B0604030504040204" pitchFamily="34" charset="-128"/>
              </a:rPr>
              <a:t>年</a:t>
            </a:r>
            <a:r>
              <a:rPr lang="en-US" altLang="ja-JP" sz="2000" dirty="0"/>
              <a:t>4</a:t>
            </a:r>
            <a:r>
              <a:rPr kumimoji="1" lang="ja-JP" altLang="en-US" sz="2000" dirty="0">
                <a:latin typeface="Meiryo" panose="020B0604030504040204" pitchFamily="34" charset="-128"/>
                <a:ea typeface="Meiryo" panose="020B0604030504040204" pitchFamily="34" charset="-128"/>
              </a:rPr>
              <a:t>月</a:t>
            </a:r>
            <a:r>
              <a:rPr kumimoji="1" lang="en-US" altLang="ja-JP" sz="2000" dirty="0">
                <a:latin typeface="Meiryo" panose="020B0604030504040204" pitchFamily="34" charset="-128"/>
                <a:ea typeface="Meiryo" panose="020B0604030504040204" pitchFamily="34" charset="-128"/>
              </a:rPr>
              <a:t>~9</a:t>
            </a:r>
            <a:r>
              <a:rPr kumimoji="1" lang="ja-JP" altLang="en-US" sz="2000" dirty="0">
                <a:latin typeface="Meiryo" panose="020B0604030504040204" pitchFamily="34" charset="-128"/>
                <a:ea typeface="Meiryo" panose="020B0604030504040204" pitchFamily="34" charset="-128"/>
              </a:rPr>
              <a:t>月商品 変更点</a:t>
            </a:r>
          </a:p>
        </p:txBody>
      </p:sp>
      <p:sp>
        <p:nvSpPr>
          <p:cNvPr id="54" name="テキスト ボックス 53">
            <a:extLst>
              <a:ext uri="{FF2B5EF4-FFF2-40B4-BE49-F238E27FC236}">
                <a16:creationId xmlns:a16="http://schemas.microsoft.com/office/drawing/2014/main" id="{24B59F1B-6995-5894-7276-B5BD236704B6}"/>
              </a:ext>
            </a:extLst>
          </p:cNvPr>
          <p:cNvSpPr txBox="1"/>
          <p:nvPr/>
        </p:nvSpPr>
        <p:spPr>
          <a:xfrm>
            <a:off x="7416801" y="267164"/>
            <a:ext cx="2482614" cy="304699"/>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※Yahoo!</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ファイナンスタイアップ</a:t>
            </a:r>
            <a:endPar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2022</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sp>
        <p:nvSpPr>
          <p:cNvPr id="55" name="角丸四角形 3">
            <a:extLst>
              <a:ext uri="{FF2B5EF4-FFF2-40B4-BE49-F238E27FC236}">
                <a16:creationId xmlns:a16="http://schemas.microsoft.com/office/drawing/2014/main" id="{9CE99940-3E4D-CF53-1258-83E801BDA9D1}"/>
              </a:ext>
            </a:extLst>
          </p:cNvPr>
          <p:cNvSpPr/>
          <p:nvPr/>
        </p:nvSpPr>
        <p:spPr>
          <a:xfrm>
            <a:off x="4178808" y="3681413"/>
            <a:ext cx="3834383" cy="322659"/>
          </a:xfrm>
          <a:prstGeom prst="roundRect">
            <a:avLst>
              <a:gd name="adj" fmla="val 8047"/>
            </a:avLst>
          </a:prstGeom>
          <a:noFill/>
          <a:ln w="15875">
            <a:noFill/>
          </a:ln>
        </p:spPr>
        <p:txBody>
          <a:bodyPr wrap="non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dirty="0">
                <a:solidFill>
                  <a:schemeClr val="accent3"/>
                </a:solidFill>
                <a:latin typeface="Meiryo" panose="020B0604030504040204" pitchFamily="34" charset="-128"/>
                <a:ea typeface="Meiryo" panose="020B0604030504040204" pitchFamily="34" charset="-128"/>
              </a:rPr>
              <a:t>改定・変更点はございません</a:t>
            </a:r>
            <a:endParaRPr kumimoji="1" lang="ja-JP" altLang="en-US" sz="2000" b="1" i="0" u="none" strike="noStrike" kern="1200" cap="none" spc="30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0473441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概要</a:t>
            </a: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3" name="テキスト プレースホルダー 52">
            <a:extLst>
              <a:ext uri="{FF2B5EF4-FFF2-40B4-BE49-F238E27FC236}">
                <a16:creationId xmlns:a16="http://schemas.microsoft.com/office/drawing/2014/main" id="{B307C6B9-3CF4-81E4-24C3-2DA48734A611}"/>
              </a:ext>
            </a:extLst>
          </p:cNvPr>
          <p:cNvSpPr>
            <a:spLocks noGrp="1"/>
          </p:cNvSpPr>
          <p:nvPr>
            <p:ph type="body" sz="quarter" idx="10"/>
          </p:nvPr>
        </p:nvSpPr>
        <p:spPr/>
        <p:txBody>
          <a:bodyPr/>
          <a:lstStyle/>
          <a:p>
            <a:r>
              <a:rPr kumimoji="1" lang="ja-JP" altLang="en-US" sz="2000" dirty="0">
                <a:latin typeface="Meiryo" panose="020B0604030504040204" pitchFamily="34" charset="-128"/>
                <a:ea typeface="Meiryo" panose="020B0604030504040204" pitchFamily="34" charset="-128"/>
              </a:rPr>
              <a:t>特別キャンペーン概要</a:t>
            </a:r>
          </a:p>
        </p:txBody>
      </p:sp>
      <p:graphicFrame>
        <p:nvGraphicFramePr>
          <p:cNvPr id="3" name="表 4">
            <a:extLst>
              <a:ext uri="{FF2B5EF4-FFF2-40B4-BE49-F238E27FC236}">
                <a16:creationId xmlns:a16="http://schemas.microsoft.com/office/drawing/2014/main" id="{C2B5BBA8-FE28-B49A-2BAF-4E8BB6A23B9F}"/>
              </a:ext>
            </a:extLst>
          </p:cNvPr>
          <p:cNvGraphicFramePr>
            <a:graphicFrameLocks noGrp="1"/>
          </p:cNvGraphicFramePr>
          <p:nvPr>
            <p:extLst>
              <p:ext uri="{D42A27DB-BD31-4B8C-83A1-F6EECF244321}">
                <p14:modId xmlns:p14="http://schemas.microsoft.com/office/powerpoint/2010/main" val="2577845874"/>
              </p:ext>
            </p:extLst>
          </p:nvPr>
        </p:nvGraphicFramePr>
        <p:xfrm>
          <a:off x="479425" y="3274942"/>
          <a:ext cx="5151355" cy="3106807"/>
        </p:xfrm>
        <a:graphic>
          <a:graphicData uri="http://schemas.openxmlformats.org/drawingml/2006/table">
            <a:tbl>
              <a:tblPr/>
              <a:tblGrid>
                <a:gridCol w="2496004">
                  <a:extLst>
                    <a:ext uri="{9D8B030D-6E8A-4147-A177-3AD203B41FA5}">
                      <a16:colId xmlns:a16="http://schemas.microsoft.com/office/drawing/2014/main" val="341278832"/>
                    </a:ext>
                  </a:extLst>
                </a:gridCol>
                <a:gridCol w="2655351">
                  <a:extLst>
                    <a:ext uri="{9D8B030D-6E8A-4147-A177-3AD203B41FA5}">
                      <a16:colId xmlns:a16="http://schemas.microsoft.com/office/drawing/2014/main" val="3832350142"/>
                    </a:ext>
                  </a:extLst>
                </a:gridCol>
              </a:tblGrid>
              <a:tr h="408056">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1200" b="1" spc="300" dirty="0">
                          <a:solidFill>
                            <a:schemeClr val="bg1"/>
                          </a:solidFill>
                          <a:latin typeface="Meiryo" panose="020B0604030504040204" pitchFamily="34" charset="-128"/>
                          <a:ea typeface="Meiryo" panose="020B0604030504040204" pitchFamily="34" charset="-128"/>
                        </a:rPr>
                        <a:t>PC/</a:t>
                      </a:r>
                      <a:r>
                        <a:rPr kumimoji="1" lang="ja-JP" altLang="en-US" sz="1200" b="1" spc="300" dirty="0">
                          <a:solidFill>
                            <a:schemeClr val="bg1"/>
                          </a:solidFill>
                          <a:latin typeface="Meiryo" panose="020B0604030504040204" pitchFamily="34" charset="-128"/>
                          <a:ea typeface="Meiryo" panose="020B0604030504040204" pitchFamily="34" charset="-128"/>
                        </a:rPr>
                        <a:t>スマートフォンプラン</a:t>
                      </a:r>
                      <a:endParaRPr kumimoji="1" lang="en" altLang="ja-JP" sz="1200" b="1" spc="300" dirty="0">
                        <a:solidFill>
                          <a:schemeClr val="bg1"/>
                        </a:solidFill>
                        <a:latin typeface="Meiryo" panose="020B0604030504040204" pitchFamily="34" charset="-128"/>
                        <a:ea typeface="Meiryo" panose="020B0604030504040204" pitchFamily="34" charset="-128"/>
                      </a:endParaRPr>
                    </a:p>
                  </a:txBody>
                  <a:tcPr marL="0" marR="0" marT="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latin typeface="Meiryo" panose="020B0604030504040204" pitchFamily="34" charset="-128"/>
                          <a:ea typeface="Meiryo" panose="020B0604030504040204" pitchFamily="34" charset="-128"/>
                        </a:rPr>
                        <a:t>スマートフォン</a:t>
                      </a:r>
                      <a:r>
                        <a:rPr kumimoji="1" lang="en-US" altLang="ja-JP" sz="1050" b="1" spc="300" dirty="0">
                          <a:solidFill>
                            <a:schemeClr val="bg1"/>
                          </a:solidFill>
                          <a:latin typeface="Meiryo" panose="020B0604030504040204" pitchFamily="34" charset="-128"/>
                          <a:ea typeface="Meiryo" panose="020B0604030504040204" pitchFamily="34" charset="-128"/>
                        </a:rPr>
                        <a:t>/PC</a:t>
                      </a:r>
                      <a:endParaRPr kumimoji="1" lang="en" altLang="ja-JP" sz="1050" b="1" spc="300" dirty="0">
                        <a:solidFill>
                          <a:schemeClr val="bg1"/>
                        </a:solidFill>
                        <a:latin typeface="Meiryo" panose="020B0604030504040204" pitchFamily="34" charset="-128"/>
                        <a:ea typeface="Meiryo" panose="020B0604030504040204" pitchFamily="34" charset="-128"/>
                      </a:endParaRP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1130026910"/>
                  </a:ext>
                </a:extLst>
              </a:tr>
              <a:tr h="278516">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200" b="0" dirty="0">
                          <a:solidFill>
                            <a:schemeClr val="bg1"/>
                          </a:solidFill>
                          <a:latin typeface="Meiryo" panose="020B0604030504040204" pitchFamily="34" charset="-128"/>
                          <a:ea typeface="Meiryo" panose="020B0604030504040204" pitchFamily="34" charset="-128"/>
                        </a:rPr>
                        <a:t>タイアップページの</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制作・掲載・</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編集誘導枠の制作費</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200" dirty="0">
                          <a:solidFill>
                            <a:schemeClr val="bg1"/>
                          </a:solidFill>
                          <a:latin typeface="Meiryo" panose="020B0604030504040204" pitchFamily="34" charset="-128"/>
                          <a:ea typeface="Meiryo" panose="020B0604030504040204" pitchFamily="34" charset="-128"/>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extLst>
                  <a:ext uri="{0D108BD9-81ED-4DB2-BD59-A6C34878D82A}">
                    <a16:rowId xmlns:a16="http://schemas.microsoft.com/office/drawing/2014/main" val="2353829751"/>
                  </a:ext>
                </a:extLst>
              </a:tr>
              <a:tr h="792343">
                <a:tc vMerge="1">
                  <a:txBody>
                    <a:bodyPr/>
                    <a:lstStyle/>
                    <a:p>
                      <a:pPr algn="ctr"/>
                      <a:endParaRPr kumimoji="1" lang="ja-JP" altLang="en-US" sz="800"/>
                    </a:p>
                  </a:txBody>
                  <a:tcPr anchor="ct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200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万円（ネット）</a:t>
                      </a:r>
                      <a:endParaRPr lang="ja-JP" altLang="en-US" sz="1100" u="none" strike="noStrike" dirty="0">
                        <a:solidFill>
                          <a:schemeClr val="accent3"/>
                        </a:solidFill>
                        <a:effectLst/>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768858381"/>
                  </a:ext>
                </a:extLst>
              </a:tr>
              <a:tr h="792343">
                <a:tc>
                  <a:txBody>
                    <a:bodyPr/>
                    <a:lstStyle/>
                    <a:p>
                      <a:pPr algn="ctr"/>
                      <a:r>
                        <a:rPr kumimoji="1" lang="zh-TW" altLang="en-US" sz="1200" b="0" dirty="0">
                          <a:solidFill>
                            <a:schemeClr val="bg1"/>
                          </a:solidFill>
                          <a:latin typeface="Meiryo" panose="020B0604030504040204" pitchFamily="34" charset="-128"/>
                          <a:ea typeface="Meiryo" panose="020B0604030504040204" pitchFamily="34" charset="-128"/>
                        </a:rPr>
                        <a:t>編集誘導掲載費</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350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万円（グロス）</a:t>
                      </a:r>
                      <a:endParaRPr lang="ja-JP" altLang="en-US" sz="1100" u="none" strike="noStrike" dirty="0">
                        <a:solidFill>
                          <a:schemeClr val="accent3"/>
                        </a:solidFill>
                        <a:effectLst/>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3434946386"/>
                  </a:ext>
                </a:extLst>
              </a:tr>
              <a:tr h="835549">
                <a:tc>
                  <a:txBody>
                    <a:bodyPr/>
                    <a:lstStyle/>
                    <a:p>
                      <a:pPr algn="ctr"/>
                      <a:r>
                        <a:rPr kumimoji="1" lang="en-US" altLang="ja-JP" sz="1200" b="0" dirty="0">
                          <a:solidFill>
                            <a:schemeClr val="bg1"/>
                          </a:solidFill>
                          <a:latin typeface="Meiryo" panose="020B0604030504040204" pitchFamily="34" charset="-128"/>
                          <a:ea typeface="Meiryo" panose="020B0604030504040204" pitchFamily="34" charset="-128"/>
                        </a:rPr>
                        <a:t>Yahoo!</a:t>
                      </a:r>
                      <a:r>
                        <a:rPr kumimoji="1" lang="ja-JP" altLang="en-US" sz="1200" b="0" dirty="0">
                          <a:solidFill>
                            <a:schemeClr val="bg1"/>
                          </a:solidFill>
                          <a:latin typeface="Meiryo" panose="020B0604030504040204" pitchFamily="34" charset="-128"/>
                          <a:ea typeface="Meiryo" panose="020B0604030504040204" pitchFamily="34" charset="-128"/>
                        </a:rPr>
                        <a:t>広告</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ディプレイ広告（予約型）</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広告掲載費</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万円（グロス）</a:t>
                      </a:r>
                      <a:endParaRPr kumimoji="1" lang="en-US" altLang="ja-JP" sz="110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100" kern="1200" noProof="0" dirty="0">
                        <a:solidFill>
                          <a:schemeClr val="accent3"/>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PC</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a:t>
                      </a: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50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a:t>
                      </a:r>
                      <a:endParaRPr kumimoji="1" lang="en-US" altLang="ja-JP" sz="1100" kern="1200" noProof="0" dirty="0">
                        <a:solidFill>
                          <a:schemeClr val="accent3"/>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スマートフォン：</a:t>
                      </a: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100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523577746"/>
                  </a:ext>
                </a:extLst>
              </a:tr>
            </a:tbl>
          </a:graphicData>
        </a:graphic>
      </p:graphicFrame>
      <p:sp>
        <p:nvSpPr>
          <p:cNvPr id="6" name="正方形/長方形 5">
            <a:extLst>
              <a:ext uri="{FF2B5EF4-FFF2-40B4-BE49-F238E27FC236}">
                <a16:creationId xmlns:a16="http://schemas.microsoft.com/office/drawing/2014/main" id="{6CDC62E4-76CC-687C-C391-82F28BA964F2}"/>
              </a:ext>
            </a:extLst>
          </p:cNvPr>
          <p:cNvSpPr/>
          <p:nvPr/>
        </p:nvSpPr>
        <p:spPr>
          <a:xfrm>
            <a:off x="479425" y="1849309"/>
            <a:ext cx="11233150" cy="705368"/>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R="0" lvl="0" algn="l" defTabSz="914400" rtl="0" eaLnBrk="1" fontAlgn="auto" latinLnBrk="0" hangingPunct="1">
              <a:lnSpc>
                <a:spcPct val="150000"/>
              </a:lnSpc>
              <a:spcBef>
                <a:spcPts val="0"/>
              </a:spcBef>
              <a:spcAft>
                <a:spcPts val="0"/>
              </a:spcAft>
              <a:buClrTx/>
              <a:buSzTx/>
              <a:tabLst/>
              <a:defRPr/>
            </a:pPr>
            <a:r>
              <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毎月先着１社限定！制作費</a:t>
            </a:r>
            <a:r>
              <a:rPr kumimoji="1" lang="en-US" altLang="ja-JP" sz="16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200</a:t>
            </a:r>
            <a:r>
              <a:rPr kumimoji="1" lang="ja-JP" altLang="en-US" sz="16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万円無料</a:t>
            </a:r>
            <a:r>
              <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、広告掲載ビューアブルインプレション</a:t>
            </a:r>
            <a:r>
              <a:rPr kumimoji="1" lang="en-US" altLang="ja-JP" sz="16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10</a:t>
            </a:r>
            <a:r>
              <a:rPr kumimoji="1" lang="ja-JP" altLang="en-US" sz="16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％増量</a:t>
            </a:r>
            <a:r>
              <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ご提供！</a:t>
            </a:r>
          </a:p>
        </p:txBody>
      </p:sp>
      <p:sp>
        <p:nvSpPr>
          <p:cNvPr id="8" name="1 つの角を丸めた四角形 22">
            <a:extLst>
              <a:ext uri="{FF2B5EF4-FFF2-40B4-BE49-F238E27FC236}">
                <a16:creationId xmlns:a16="http://schemas.microsoft.com/office/drawing/2014/main" id="{9913962B-8DBD-33A3-77D2-A03A63A32AC8}"/>
              </a:ext>
            </a:extLst>
          </p:cNvPr>
          <p:cNvSpPr/>
          <p:nvPr/>
        </p:nvSpPr>
        <p:spPr>
          <a:xfrm>
            <a:off x="479425" y="1268413"/>
            <a:ext cx="5260431" cy="580897"/>
          </a:xfrm>
          <a:prstGeom prst="round1Rect">
            <a:avLst/>
          </a:prstGeom>
          <a:solidFill>
            <a:schemeClr val="accent6"/>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spc="300" dirty="0">
                <a:solidFill>
                  <a:srgbClr val="FFFFFF"/>
                </a:solidFill>
                <a:latin typeface="Meiryo" panose="020B0604030504040204" pitchFamily="34" charset="-128"/>
                <a:ea typeface="Meiryo" panose="020B0604030504040204" pitchFamily="34" charset="-128"/>
              </a:rPr>
              <a:t>特別キャンペーン実施</a:t>
            </a:r>
            <a:endParaRPr kumimoji="1" lang="ja-JP" altLang="en-US" sz="18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二等辺三角形 9">
            <a:extLst>
              <a:ext uri="{FF2B5EF4-FFF2-40B4-BE49-F238E27FC236}">
                <a16:creationId xmlns:a16="http://schemas.microsoft.com/office/drawing/2014/main" id="{5AF91383-D3CC-D307-BA70-D30B11129E79}"/>
              </a:ext>
            </a:extLst>
          </p:cNvPr>
          <p:cNvSpPr/>
          <p:nvPr/>
        </p:nvSpPr>
        <p:spPr>
          <a:xfrm rot="5400000">
            <a:off x="5823913" y="4414998"/>
            <a:ext cx="582267" cy="388343"/>
          </a:xfrm>
          <a:prstGeom prst="triangle">
            <a:avLst/>
          </a:prstGeom>
          <a:solidFill>
            <a:schemeClr val="accent6">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17D8247-F6DC-7F6E-BD2C-EE1ACE453D63}"/>
              </a:ext>
            </a:extLst>
          </p:cNvPr>
          <p:cNvSpPr/>
          <p:nvPr/>
        </p:nvSpPr>
        <p:spPr>
          <a:xfrm>
            <a:off x="509286" y="2811209"/>
            <a:ext cx="5106298" cy="405674"/>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sz="1600" b="1" dirty="0">
                <a:solidFill>
                  <a:schemeClr val="accent3"/>
                </a:solidFill>
                <a:latin typeface="Meiryo" panose="020B0604030504040204" pitchFamily="34" charset="-128"/>
                <a:ea typeface="Meiryo" panose="020B0604030504040204" pitchFamily="34" charset="-128"/>
              </a:rPr>
              <a:t>通常価格：</a:t>
            </a:r>
            <a:r>
              <a:rPr lang="en-US" altLang="ja-JP" sz="1600" b="1" dirty="0">
                <a:solidFill>
                  <a:schemeClr val="accent3"/>
                </a:solidFill>
                <a:latin typeface="Meiryo" panose="020B0604030504040204" pitchFamily="34" charset="-128"/>
                <a:ea typeface="Meiryo" panose="020B0604030504040204" pitchFamily="34" charset="-128"/>
              </a:rPr>
              <a:t>700</a:t>
            </a:r>
            <a:r>
              <a:rPr lang="ja-JP" altLang="en-US" sz="1600" b="1" dirty="0">
                <a:solidFill>
                  <a:schemeClr val="accent3"/>
                </a:solidFill>
                <a:latin typeface="Meiryo" panose="020B0604030504040204" pitchFamily="34" charset="-128"/>
                <a:ea typeface="Meiryo" panose="020B0604030504040204" pitchFamily="34" charset="-128"/>
              </a:rPr>
              <a:t>万円</a:t>
            </a:r>
          </a:p>
        </p:txBody>
      </p:sp>
      <p:sp>
        <p:nvSpPr>
          <p:cNvPr id="12" name="正方形/長方形 11">
            <a:extLst>
              <a:ext uri="{FF2B5EF4-FFF2-40B4-BE49-F238E27FC236}">
                <a16:creationId xmlns:a16="http://schemas.microsoft.com/office/drawing/2014/main" id="{299BF0F2-4EAF-07CC-2B99-A9F390A08284}"/>
              </a:ext>
            </a:extLst>
          </p:cNvPr>
          <p:cNvSpPr/>
          <p:nvPr/>
        </p:nvSpPr>
        <p:spPr>
          <a:xfrm>
            <a:off x="6576417" y="2811209"/>
            <a:ext cx="5106297" cy="396632"/>
          </a:xfrm>
          <a:prstGeom prst="rect">
            <a:avLst/>
          </a:prstGeom>
          <a:solidFill>
            <a:srgbClr val="FCEDED"/>
          </a:solidFill>
          <a:ln w="9525">
            <a:noFill/>
          </a:ln>
          <a:effectLst>
            <a:outerShdw blurRad="38100" dist="254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algn="ctr">
              <a:lnSpc>
                <a:spcPct val="150000"/>
              </a:lnSpc>
            </a:pPr>
            <a:r>
              <a:rPr lang="ja-JP" altLang="en-US" sz="1600" b="1" dirty="0">
                <a:solidFill>
                  <a:schemeClr val="accent6"/>
                </a:solidFill>
                <a:latin typeface="Meiryo" panose="020B0604030504040204" pitchFamily="34" charset="-128"/>
                <a:ea typeface="Meiryo" panose="020B0604030504040204" pitchFamily="34" charset="-128"/>
              </a:rPr>
              <a:t>キャンペーン価格：</a:t>
            </a:r>
            <a:r>
              <a:rPr lang="en-US" altLang="ja-JP" sz="1600" b="1" dirty="0">
                <a:solidFill>
                  <a:schemeClr val="accent6"/>
                </a:solidFill>
                <a:latin typeface="Meiryo" panose="020B0604030504040204" pitchFamily="34" charset="-128"/>
                <a:ea typeface="Meiryo" panose="020B0604030504040204" pitchFamily="34" charset="-128"/>
              </a:rPr>
              <a:t>500</a:t>
            </a:r>
            <a:r>
              <a:rPr lang="ja-JP" altLang="en-US" sz="1600" b="1" dirty="0">
                <a:solidFill>
                  <a:schemeClr val="accent6"/>
                </a:solidFill>
                <a:latin typeface="Meiryo" panose="020B0604030504040204" pitchFamily="34" charset="-128"/>
                <a:ea typeface="Meiryo" panose="020B0604030504040204" pitchFamily="34" charset="-128"/>
              </a:rPr>
              <a:t>万円</a:t>
            </a:r>
          </a:p>
        </p:txBody>
      </p:sp>
      <p:graphicFrame>
        <p:nvGraphicFramePr>
          <p:cNvPr id="13" name="表 4">
            <a:extLst>
              <a:ext uri="{FF2B5EF4-FFF2-40B4-BE49-F238E27FC236}">
                <a16:creationId xmlns:a16="http://schemas.microsoft.com/office/drawing/2014/main" id="{9CEDB536-19B3-C032-15C8-93E42C11CEFC}"/>
              </a:ext>
            </a:extLst>
          </p:cNvPr>
          <p:cNvGraphicFramePr>
            <a:graphicFrameLocks noGrp="1"/>
          </p:cNvGraphicFramePr>
          <p:nvPr>
            <p:extLst>
              <p:ext uri="{D42A27DB-BD31-4B8C-83A1-F6EECF244321}">
                <p14:modId xmlns:p14="http://schemas.microsoft.com/office/powerpoint/2010/main" val="1753099089"/>
              </p:ext>
            </p:extLst>
          </p:nvPr>
        </p:nvGraphicFramePr>
        <p:xfrm>
          <a:off x="6576417" y="3274942"/>
          <a:ext cx="5151355" cy="3106807"/>
        </p:xfrm>
        <a:graphic>
          <a:graphicData uri="http://schemas.openxmlformats.org/drawingml/2006/table">
            <a:tbl>
              <a:tblPr/>
              <a:tblGrid>
                <a:gridCol w="2496004">
                  <a:extLst>
                    <a:ext uri="{9D8B030D-6E8A-4147-A177-3AD203B41FA5}">
                      <a16:colId xmlns:a16="http://schemas.microsoft.com/office/drawing/2014/main" val="341278832"/>
                    </a:ext>
                  </a:extLst>
                </a:gridCol>
                <a:gridCol w="2655351">
                  <a:extLst>
                    <a:ext uri="{9D8B030D-6E8A-4147-A177-3AD203B41FA5}">
                      <a16:colId xmlns:a16="http://schemas.microsoft.com/office/drawing/2014/main" val="3832350142"/>
                    </a:ext>
                  </a:extLst>
                </a:gridCol>
              </a:tblGrid>
              <a:tr h="408056">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1200" b="1" spc="300" dirty="0">
                          <a:solidFill>
                            <a:schemeClr val="bg1"/>
                          </a:solidFill>
                          <a:latin typeface="Meiryo" panose="020B0604030504040204" pitchFamily="34" charset="-128"/>
                          <a:ea typeface="Meiryo" panose="020B0604030504040204" pitchFamily="34" charset="-128"/>
                        </a:rPr>
                        <a:t>PC/</a:t>
                      </a:r>
                      <a:r>
                        <a:rPr kumimoji="1" lang="ja-JP" altLang="en-US" sz="1200" b="1" spc="300" dirty="0">
                          <a:solidFill>
                            <a:schemeClr val="bg1"/>
                          </a:solidFill>
                          <a:latin typeface="Meiryo" panose="020B0604030504040204" pitchFamily="34" charset="-128"/>
                          <a:ea typeface="Meiryo" panose="020B0604030504040204" pitchFamily="34" charset="-128"/>
                        </a:rPr>
                        <a:t>スマートフォンプラン</a:t>
                      </a:r>
                      <a:endParaRPr kumimoji="1" lang="en" altLang="ja-JP" sz="1200" b="1" spc="300" dirty="0">
                        <a:solidFill>
                          <a:schemeClr val="bg1"/>
                        </a:solidFill>
                        <a:latin typeface="Meiryo" panose="020B0604030504040204" pitchFamily="34" charset="-128"/>
                        <a:ea typeface="Meiryo" panose="020B0604030504040204" pitchFamily="34" charset="-128"/>
                      </a:endParaRPr>
                    </a:p>
                  </a:txBody>
                  <a:tcPr marL="0" marR="0" marT="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latin typeface="Meiryo" panose="020B0604030504040204" pitchFamily="34" charset="-128"/>
                          <a:ea typeface="Meiryo" panose="020B0604030504040204" pitchFamily="34" charset="-128"/>
                        </a:rPr>
                        <a:t>スマートフォン</a:t>
                      </a:r>
                      <a:r>
                        <a:rPr kumimoji="1" lang="en-US" altLang="ja-JP" sz="1050" b="1" spc="300" dirty="0">
                          <a:solidFill>
                            <a:schemeClr val="bg1"/>
                          </a:solidFill>
                          <a:latin typeface="Meiryo" panose="020B0604030504040204" pitchFamily="34" charset="-128"/>
                          <a:ea typeface="Meiryo" panose="020B0604030504040204" pitchFamily="34" charset="-128"/>
                        </a:rPr>
                        <a:t>/PC</a:t>
                      </a:r>
                      <a:endParaRPr kumimoji="1" lang="en" altLang="ja-JP" sz="1050" b="1" spc="300" dirty="0">
                        <a:solidFill>
                          <a:schemeClr val="bg1"/>
                        </a:solidFill>
                        <a:latin typeface="Meiryo" panose="020B0604030504040204" pitchFamily="34" charset="-128"/>
                        <a:ea typeface="Meiryo" panose="020B0604030504040204" pitchFamily="34" charset="-128"/>
                      </a:endParaRP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1130026910"/>
                  </a:ext>
                </a:extLst>
              </a:tr>
              <a:tr h="278516">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200" b="0" dirty="0">
                          <a:solidFill>
                            <a:schemeClr val="bg1"/>
                          </a:solidFill>
                          <a:latin typeface="Meiryo" panose="020B0604030504040204" pitchFamily="34" charset="-128"/>
                          <a:ea typeface="Meiryo" panose="020B0604030504040204" pitchFamily="34" charset="-128"/>
                        </a:rPr>
                        <a:t>タイアップページの</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制作・掲載・</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編集誘導枠の制作費</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200" dirty="0">
                          <a:solidFill>
                            <a:schemeClr val="bg1"/>
                          </a:solidFill>
                          <a:latin typeface="Meiryo" panose="020B0604030504040204" pitchFamily="34" charset="-128"/>
                          <a:ea typeface="Meiryo" panose="020B0604030504040204" pitchFamily="34" charset="-128"/>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2353829751"/>
                  </a:ext>
                </a:extLst>
              </a:tr>
              <a:tr h="792343">
                <a:tc vMerge="1">
                  <a:txBody>
                    <a:bodyPr/>
                    <a:lstStyle/>
                    <a:p>
                      <a:pPr algn="ctr"/>
                      <a:endParaRPr kumimoji="1" lang="ja-JP" altLang="en-US" sz="800"/>
                    </a:p>
                  </a:txBody>
                  <a:tcPr anchor="ct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strike="sngStrike" kern="1200" noProof="0" dirty="0">
                          <a:solidFill>
                            <a:schemeClr val="accent3"/>
                          </a:solidFill>
                          <a:latin typeface="Meiryo" panose="020B0604030504040204" pitchFamily="34" charset="-128"/>
                          <a:ea typeface="Meiryo" panose="020B0604030504040204" pitchFamily="34" charset="-128"/>
                          <a:cs typeface="+mn-cs"/>
                        </a:rPr>
                        <a:t>200</a:t>
                      </a:r>
                      <a:r>
                        <a:rPr kumimoji="1" lang="ja-JP" altLang="en-US" sz="1000" strike="sngStrike" kern="1200" noProof="0" dirty="0">
                          <a:solidFill>
                            <a:schemeClr val="accent3"/>
                          </a:solidFill>
                          <a:latin typeface="Meiryo" panose="020B0604030504040204" pitchFamily="34" charset="-128"/>
                          <a:ea typeface="Meiryo" panose="020B0604030504040204" pitchFamily="34" charset="-128"/>
                          <a:cs typeface="+mn-cs"/>
                        </a:rPr>
                        <a:t>万円（ネット）</a:t>
                      </a:r>
                      <a:endParaRPr kumimoji="1" lang="en-US" altLang="ja-JP" sz="1000" strike="sngStrike" kern="1200" noProof="0" dirty="0">
                        <a:solidFill>
                          <a:schemeClr val="accent3"/>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noProof="0" dirty="0">
                          <a:solidFill>
                            <a:schemeClr val="accent6"/>
                          </a:solidFill>
                          <a:effectLst/>
                          <a:latin typeface="Meiryo" panose="020B0604030504040204" pitchFamily="34" charset="-128"/>
                          <a:ea typeface="Meiryo" panose="020B0604030504040204" pitchFamily="34" charset="-128"/>
                          <a:cs typeface="+mn-cs"/>
                        </a:rPr>
                        <a:t>無料</a:t>
                      </a:r>
                      <a:endParaRPr lang="ja-JP" altLang="en-US" sz="1400" b="1" u="none" strike="noStrike" dirty="0">
                        <a:solidFill>
                          <a:schemeClr val="accent6"/>
                        </a:solidFill>
                        <a:effectLst/>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768858381"/>
                  </a:ext>
                </a:extLst>
              </a:tr>
              <a:tr h="792343">
                <a:tc>
                  <a:txBody>
                    <a:bodyPr/>
                    <a:lstStyle/>
                    <a:p>
                      <a:pPr algn="ctr"/>
                      <a:r>
                        <a:rPr kumimoji="1" lang="zh-TW" altLang="en-US" sz="1200" b="0" dirty="0">
                          <a:solidFill>
                            <a:schemeClr val="bg1"/>
                          </a:solidFill>
                          <a:latin typeface="Meiryo" panose="020B0604030504040204" pitchFamily="34" charset="-128"/>
                          <a:ea typeface="Meiryo" panose="020B0604030504040204" pitchFamily="34" charset="-128"/>
                        </a:rPr>
                        <a:t>編集誘導掲載費</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350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万円（グロス）</a:t>
                      </a:r>
                      <a:endParaRPr lang="ja-JP" altLang="en-US" sz="1100" u="none" strike="noStrike" dirty="0">
                        <a:solidFill>
                          <a:schemeClr val="accent3"/>
                        </a:solidFill>
                        <a:effectLst/>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3434946386"/>
                  </a:ext>
                </a:extLst>
              </a:tr>
              <a:tr h="835549">
                <a:tc>
                  <a:txBody>
                    <a:bodyPr/>
                    <a:lstStyle/>
                    <a:p>
                      <a:pPr algn="ctr"/>
                      <a:r>
                        <a:rPr kumimoji="1" lang="en-US" altLang="ja-JP" sz="1200" b="0" dirty="0">
                          <a:solidFill>
                            <a:schemeClr val="bg1"/>
                          </a:solidFill>
                          <a:latin typeface="Meiryo" panose="020B0604030504040204" pitchFamily="34" charset="-128"/>
                          <a:ea typeface="Meiryo" panose="020B0604030504040204" pitchFamily="34" charset="-128"/>
                        </a:rPr>
                        <a:t>Yahoo!</a:t>
                      </a:r>
                      <a:r>
                        <a:rPr kumimoji="1" lang="ja-JP" altLang="en-US" sz="1200" b="0" dirty="0">
                          <a:solidFill>
                            <a:schemeClr val="bg1"/>
                          </a:solidFill>
                          <a:latin typeface="Meiryo" panose="020B0604030504040204" pitchFamily="34" charset="-128"/>
                          <a:ea typeface="Meiryo" panose="020B0604030504040204" pitchFamily="34" charset="-128"/>
                        </a:rPr>
                        <a:t>広告</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ディプレイ広告（予約型）</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広告掲載費</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万円（グロス）</a:t>
                      </a:r>
                      <a:endParaRPr kumimoji="1" lang="en-US" altLang="ja-JP" sz="110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300" b="1" u="none" strike="noStrike" kern="1200" noProof="0" dirty="0">
                          <a:solidFill>
                            <a:schemeClr val="accent6"/>
                          </a:solidFill>
                          <a:effectLst/>
                          <a:latin typeface="Meiryo" panose="020B0604030504040204" pitchFamily="34" charset="-128"/>
                          <a:ea typeface="Meiryo" panose="020B0604030504040204" pitchFamily="34" charset="-128"/>
                          <a:cs typeface="+mn-cs"/>
                        </a:rPr>
                        <a:t>ビューアブルインプレッション</a:t>
                      </a:r>
                      <a:endParaRPr kumimoji="1" lang="en-US" altLang="ja-JP" sz="1300" b="1" u="none" strike="noStrike" kern="1200" noProof="0" dirty="0">
                        <a:solidFill>
                          <a:schemeClr val="accent6"/>
                        </a:solidFill>
                        <a:effectLst/>
                        <a:latin typeface="Meiryo" panose="020B0604030504040204" pitchFamily="34" charset="-128"/>
                        <a:ea typeface="Meiryo" panose="020B0604030504040204" pitchFamily="34"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300" b="1" u="none" strike="noStrike" kern="1200" noProof="0" dirty="0">
                          <a:solidFill>
                            <a:schemeClr val="accent6"/>
                          </a:solidFill>
                          <a:effectLst/>
                          <a:latin typeface="Meiryo" panose="020B0604030504040204" pitchFamily="34" charset="-128"/>
                          <a:ea typeface="Meiryo" panose="020B0604030504040204" pitchFamily="34" charset="-128"/>
                          <a:cs typeface="+mn-cs"/>
                        </a:rPr>
                        <a:t>10</a:t>
                      </a:r>
                      <a:r>
                        <a:rPr kumimoji="1" lang="ja-JP" altLang="en-US" sz="1300" b="1" u="none" strike="noStrike" kern="1200" noProof="0" dirty="0">
                          <a:solidFill>
                            <a:schemeClr val="accent6"/>
                          </a:solidFill>
                          <a:effectLst/>
                          <a:latin typeface="Meiryo" panose="020B0604030504040204" pitchFamily="34" charset="-128"/>
                          <a:ea typeface="Meiryo" panose="020B0604030504040204" pitchFamily="34" charset="-128"/>
                          <a:cs typeface="+mn-cs"/>
                        </a:rPr>
                        <a:t>％増量</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523577746"/>
                  </a:ext>
                </a:extLst>
              </a:tr>
            </a:tbl>
          </a:graphicData>
        </a:graphic>
      </p:graphicFrame>
    </p:spTree>
    <p:extLst>
      <p:ext uri="{BB962C8B-B14F-4D97-AF65-F5344CB8AC3E}">
        <p14:creationId xmlns:p14="http://schemas.microsoft.com/office/powerpoint/2010/main" val="1806942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概要</a:t>
            </a: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3" name="テキスト プレースホルダー 52">
            <a:extLst>
              <a:ext uri="{FF2B5EF4-FFF2-40B4-BE49-F238E27FC236}">
                <a16:creationId xmlns:a16="http://schemas.microsoft.com/office/drawing/2014/main" id="{B307C6B9-3CF4-81E4-24C3-2DA48734A611}"/>
              </a:ext>
            </a:extLst>
          </p:cNvPr>
          <p:cNvSpPr>
            <a:spLocks noGrp="1"/>
          </p:cNvSpPr>
          <p:nvPr>
            <p:ph type="body" sz="quarter" idx="10"/>
          </p:nvPr>
        </p:nvSpPr>
        <p:spPr/>
        <p:txBody>
          <a:bodyPr/>
          <a:lstStyle/>
          <a:p>
            <a:r>
              <a:rPr kumimoji="1" lang="ja-JP" altLang="en-US" sz="2000" dirty="0">
                <a:latin typeface="Meiryo" panose="020B0604030504040204" pitchFamily="34" charset="-128"/>
                <a:ea typeface="Meiryo" panose="020B0604030504040204" pitchFamily="34" charset="-128"/>
              </a:rPr>
              <a:t>特別キャンペーン概要</a:t>
            </a:r>
          </a:p>
        </p:txBody>
      </p:sp>
      <p:graphicFrame>
        <p:nvGraphicFramePr>
          <p:cNvPr id="3" name="表 2">
            <a:extLst>
              <a:ext uri="{FF2B5EF4-FFF2-40B4-BE49-F238E27FC236}">
                <a16:creationId xmlns:a16="http://schemas.microsoft.com/office/drawing/2014/main" id="{A4E800C9-1125-C131-2BD7-C46307F4C1D5}"/>
              </a:ext>
            </a:extLst>
          </p:cNvPr>
          <p:cNvGraphicFramePr>
            <a:graphicFrameLocks noGrp="1"/>
          </p:cNvGraphicFramePr>
          <p:nvPr>
            <p:extLst>
              <p:ext uri="{D42A27DB-BD31-4B8C-83A1-F6EECF244321}">
                <p14:modId xmlns:p14="http://schemas.microsoft.com/office/powerpoint/2010/main" val="71903803"/>
              </p:ext>
            </p:extLst>
          </p:nvPr>
        </p:nvGraphicFramePr>
        <p:xfrm>
          <a:off x="479424" y="1107546"/>
          <a:ext cx="11233151" cy="5453592"/>
        </p:xfrm>
        <a:graphic>
          <a:graphicData uri="http://schemas.openxmlformats.org/drawingml/2006/table">
            <a:tbl>
              <a:tblPr firstRow="1" bandRow="1"/>
              <a:tblGrid>
                <a:gridCol w="1657351">
                  <a:extLst>
                    <a:ext uri="{9D8B030D-6E8A-4147-A177-3AD203B41FA5}">
                      <a16:colId xmlns:a16="http://schemas.microsoft.com/office/drawing/2014/main" val="3950714852"/>
                    </a:ext>
                  </a:extLst>
                </a:gridCol>
                <a:gridCol w="9575800">
                  <a:extLst>
                    <a:ext uri="{9D8B030D-6E8A-4147-A177-3AD203B41FA5}">
                      <a16:colId xmlns:a16="http://schemas.microsoft.com/office/drawing/2014/main" val="3728899093"/>
                    </a:ext>
                  </a:extLst>
                </a:gridCol>
              </a:tblGrid>
              <a:tr h="82875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キャンペーン概要</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2023</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年</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4</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月～</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9</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月の</a:t>
                      </a:r>
                      <a:r>
                        <a:rPr kumimoji="1" lang="ja-JP" altLang="en-US"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rPr>
                        <a:t>各</a:t>
                      </a:r>
                      <a:r>
                        <a:rPr kumimoji="1" lang="ja-JP" altLang="en-US" sz="1050" kern="1200" noProof="0" dirty="0">
                          <a:solidFill>
                            <a:schemeClr val="accent3"/>
                          </a:solidFill>
                          <a:latin typeface="Meiryo" panose="020B0604030504040204" pitchFamily="34" charset="-128"/>
                          <a:ea typeface="Meiryo" panose="020B0604030504040204" pitchFamily="34" charset="-128"/>
                        </a:rPr>
                        <a:t>月先着１社限定で、タイアップページの制作・掲載・編集誘導枠の制作費の</a:t>
                      </a:r>
                      <a:r>
                        <a:rPr kumimoji="1" lang="en-US" altLang="ja-JP" sz="1050" kern="1200" noProof="0" dirty="0">
                          <a:solidFill>
                            <a:schemeClr val="accent3"/>
                          </a:solidFill>
                          <a:latin typeface="Meiryo" panose="020B0604030504040204" pitchFamily="34" charset="-128"/>
                          <a:ea typeface="Meiryo" panose="020B0604030504040204" pitchFamily="34" charset="-128"/>
                        </a:rPr>
                        <a:t>200</a:t>
                      </a:r>
                      <a:r>
                        <a:rPr kumimoji="1" lang="ja-JP" altLang="en-US" sz="1050" kern="1200" noProof="0" dirty="0">
                          <a:solidFill>
                            <a:schemeClr val="accent3"/>
                          </a:solidFill>
                          <a:latin typeface="Meiryo" panose="020B0604030504040204" pitchFamily="34" charset="-128"/>
                          <a:ea typeface="Meiryo" panose="020B0604030504040204" pitchFamily="34" charset="-128"/>
                        </a:rPr>
                        <a:t>万円を無料提供します。</a:t>
                      </a:r>
                      <a:endParaRPr kumimoji="1" lang="en-US" altLang="ja-JP" sz="1050" kern="1200" noProof="0" dirty="0">
                        <a:solidFill>
                          <a:schemeClr val="accent3"/>
                        </a:solidFill>
                        <a:latin typeface="Meiryo" panose="020B0604030504040204" pitchFamily="34" charset="-128"/>
                        <a:ea typeface="Meiryo" panose="020B0604030504040204" pitchFamily="34"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rPr>
                        <a:t>また、広告誘導で選択して頂く、</a:t>
                      </a:r>
                      <a:r>
                        <a:rPr kumimoji="1" lang="en-US" altLang="ja-JP" sz="1050" kern="1200" noProof="0" dirty="0">
                          <a:solidFill>
                            <a:schemeClr val="accent3"/>
                          </a:solidFill>
                          <a:latin typeface="Meiryo" panose="020B0604030504040204" pitchFamily="34" charset="-128"/>
                          <a:ea typeface="Meiryo" panose="020B0604030504040204" pitchFamily="34" charset="-128"/>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rPr>
                        <a:t>広告　ディスプレイ広告（予約型）「</a:t>
                      </a:r>
                      <a:r>
                        <a:rPr kumimoji="1" lang="en-US" altLang="ja-JP" sz="1050" kern="1200" noProof="0" dirty="0">
                          <a:solidFill>
                            <a:schemeClr val="accent3"/>
                          </a:solidFill>
                          <a:latin typeface="Meiryo" panose="020B0604030504040204" pitchFamily="34" charset="-128"/>
                          <a:ea typeface="Meiryo" panose="020B0604030504040204" pitchFamily="34" charset="-128"/>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rPr>
                        <a:t>ファイナンス」商品において、</a:t>
                      </a:r>
                      <a:endParaRPr kumimoji="1" lang="en-US" altLang="ja-JP" sz="1050" kern="1200" noProof="0" dirty="0">
                        <a:solidFill>
                          <a:schemeClr val="accent3"/>
                        </a:solidFill>
                        <a:latin typeface="Meiryo" panose="020B0604030504040204" pitchFamily="34" charset="-128"/>
                        <a:ea typeface="Meiryo" panose="020B0604030504040204" pitchFamily="34"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rPr>
                        <a:t>ビューアブルインプレッションを</a:t>
                      </a:r>
                      <a:r>
                        <a:rPr kumimoji="1" lang="en-US" altLang="ja-JP" sz="1050" kern="1200" noProof="0" dirty="0">
                          <a:solidFill>
                            <a:schemeClr val="accent3"/>
                          </a:solidFill>
                          <a:latin typeface="Meiryo" panose="020B0604030504040204" pitchFamily="34" charset="-128"/>
                          <a:ea typeface="Meiryo" panose="020B0604030504040204" pitchFamily="34" charset="-128"/>
                        </a:rPr>
                        <a:t>10</a:t>
                      </a:r>
                      <a:r>
                        <a:rPr kumimoji="1" lang="ja-JP" altLang="en-US" sz="1050" kern="1200" noProof="0" dirty="0">
                          <a:solidFill>
                            <a:schemeClr val="accent3"/>
                          </a:solidFill>
                          <a:latin typeface="Meiryo" panose="020B0604030504040204" pitchFamily="34" charset="-128"/>
                          <a:ea typeface="Meiryo" panose="020B0604030504040204" pitchFamily="34" charset="-128"/>
                        </a:rPr>
                        <a:t>％増量提供します。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70381733"/>
                  </a:ext>
                </a:extLst>
              </a:tr>
              <a:tr h="58107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eiryo UI" pitchFamily="50" charset="-128"/>
                        </a:rPr>
                        <a:t>対象プラン</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PC/</a:t>
                      </a:r>
                      <a:r>
                        <a:rPr kumimoji="1" lang="ja-JP" altLang="en-US"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スマートフォンの両デバイス掲載プランが対象です。</a:t>
                      </a:r>
                      <a:endPar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endParaRPr>
                    </a:p>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rPr>
                        <a:t>※PC</a:t>
                      </a:r>
                      <a:r>
                        <a:rPr kumimoji="1" lang="ja-JP" altLang="en-US"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rPr>
                        <a:t>のみ、スマートフォンのみのプランは適用対象外</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503485988"/>
                  </a:ext>
                </a:extLst>
              </a:tr>
              <a:tr h="33340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適用期間</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2023</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年</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4</a:t>
                      </a:r>
                      <a:r>
                        <a:rPr kumimoji="1" lang="ja-JP" altLang="en-US"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月</a:t>
                      </a:r>
                      <a: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1</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日～</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9</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月</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30</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日掲載開始分まで。</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2023</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年</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4</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月～</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9</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月の各月先着</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1</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社限定。</a:t>
                      </a:r>
                      <a:endParaRPr lang="ja-JP" altLang="en-US" sz="1050" dirty="0">
                        <a:solidFill>
                          <a:schemeClr val="accent3"/>
                        </a:solidFill>
                        <a:latin typeface="Meiryo" panose="020B0604030504040204" pitchFamily="34" charset="-128"/>
                        <a:ea typeface="Meiryo" panose="020B0604030504040204" pitchFamily="34" charset="-128"/>
                        <a:cs typeface="Verdana" pitchFamily="34" charset="0"/>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916371285"/>
                  </a:ext>
                </a:extLst>
              </a:tr>
              <a:tr h="33340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実施可否</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nSpc>
                          <a:spcPct val="130000"/>
                        </a:lnSpc>
                      </a:pPr>
                      <a:r>
                        <a:rPr kumimoji="1" lang="ja-JP" altLang="en-US" sz="105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掲載希望月に特別キャンペーンの枠が空いているかどうか、事前提案可否にて弊社担当営業までご確認ください。</a:t>
                      </a:r>
                      <a:endParaRPr kumimoji="1" lang="en-US" altLang="ja-JP" sz="105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739322625"/>
                  </a:ext>
                </a:extLst>
              </a:tr>
              <a:tr h="3043558">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金額</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PC/</a:t>
                      </a:r>
                      <a:r>
                        <a:rPr kumimoji="1" lang="ja-JP" altLang="en-US"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スマートフォンの両デバイス掲載プラン：</a:t>
                      </a:r>
                      <a:r>
                        <a:rPr kumimoji="1" lang="en-US" altLang="ja-JP" sz="1050" b="1" kern="1200" dirty="0">
                          <a:solidFill>
                            <a:schemeClr val="accent3"/>
                          </a:solidFill>
                          <a:latin typeface="Meiryo" panose="020B0604030504040204" pitchFamily="34" charset="-128"/>
                          <a:ea typeface="Meiryo" panose="020B0604030504040204" pitchFamily="34" charset="-128"/>
                          <a:cs typeface="Verdana" pitchFamily="34" charset="0"/>
                        </a:rPr>
                        <a:t>500</a:t>
                      </a:r>
                      <a:r>
                        <a:rPr kumimoji="1" lang="ja-JP" altLang="en-US" sz="1050" b="1" kern="1200" dirty="0">
                          <a:solidFill>
                            <a:schemeClr val="accent3"/>
                          </a:solidFill>
                          <a:latin typeface="Meiryo" panose="020B0604030504040204" pitchFamily="34" charset="-128"/>
                          <a:ea typeface="Meiryo" panose="020B0604030504040204" pitchFamily="34" charset="-128"/>
                          <a:cs typeface="Verdana" pitchFamily="34" charset="0"/>
                        </a:rPr>
                        <a:t>万円</a:t>
                      </a:r>
                      <a:endParaRPr kumimoji="1" lang="en-US" altLang="ja-JP" sz="1050" b="1" kern="1200" dirty="0">
                        <a:solidFill>
                          <a:schemeClr val="accent3"/>
                        </a:solidFill>
                        <a:latin typeface="Meiryo" panose="020B0604030504040204" pitchFamily="34" charset="-128"/>
                        <a:ea typeface="Meiryo" panose="020B0604030504040204" pitchFamily="34" charset="-128"/>
                        <a:cs typeface="Verdana"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endParaRPr kumimoji="1" lang="en-US" altLang="ja-JP" sz="1050" b="1" kern="1200" dirty="0">
                        <a:solidFill>
                          <a:schemeClr val="accent3"/>
                        </a:solidFill>
                        <a:latin typeface="Meiryo" panose="020B0604030504040204" pitchFamily="34" charset="-128"/>
                        <a:ea typeface="Meiryo" panose="020B0604030504040204" pitchFamily="34" charset="-128"/>
                        <a:cs typeface="Verdana"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Verdana" pitchFamily="34" charset="0"/>
                        </a:rPr>
                        <a:t>■タイアップページの制作・掲載・編集誘導枠の制作</a:t>
                      </a: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円／事前見積もり：必要／専用フォームからお申し込み</a:t>
                      </a: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chemeClr val="accent6"/>
                          </a:solidFill>
                          <a:latin typeface="Meiryo" panose="020B0604030504040204" pitchFamily="34" charset="-128"/>
                          <a:ea typeface="Meiryo" panose="020B0604030504040204" pitchFamily="34" charset="-128"/>
                        </a:rPr>
                        <a:t>※</a:t>
                      </a:r>
                      <a:r>
                        <a:rPr kumimoji="1" lang="ja-JP" altLang="en-US" sz="1050" kern="1200" dirty="0">
                          <a:solidFill>
                            <a:schemeClr val="accent6"/>
                          </a:solidFill>
                          <a:latin typeface="Meiryo" panose="020B0604030504040204" pitchFamily="34" charset="-128"/>
                          <a:ea typeface="Meiryo" panose="020B0604030504040204" pitchFamily="34" charset="-128"/>
                        </a:rPr>
                        <a:t>制作費無償の場合もお申し込みが必要となります。</a:t>
                      </a:r>
                      <a:endPar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Verdana" pitchFamily="34" charset="0"/>
                        </a:rPr>
                        <a:t>■編集誘導枠掲載</a:t>
                      </a: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350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万円（グロス）／事前見積もり：不要／専用フォームからお申し込み</a:t>
                      </a: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Verdana" pitchFamily="34" charset="0"/>
                        </a:rPr>
                        <a:t>■広告誘導　</a:t>
                      </a:r>
                      <a:r>
                        <a:rPr kumimoji="1" lang="en-US" altLang="ja-JP" sz="1050" b="1" kern="1200" dirty="0">
                          <a:solidFill>
                            <a:schemeClr val="accent3"/>
                          </a:solidFill>
                          <a:latin typeface="Meiryo" panose="020B0604030504040204" pitchFamily="34" charset="-128"/>
                          <a:ea typeface="Meiryo" panose="020B0604030504040204" pitchFamily="34" charset="-128"/>
                          <a:cs typeface="Verdana" pitchFamily="34" charset="0"/>
                        </a:rPr>
                        <a:t>※</a:t>
                      </a:r>
                      <a:r>
                        <a:rPr kumimoji="1" lang="en-US" altLang="ja-JP" sz="1050" b="1" kern="1200" noProof="0" dirty="0">
                          <a:solidFill>
                            <a:schemeClr val="accent3"/>
                          </a:solidFill>
                          <a:latin typeface="Meiryo" panose="020B0604030504040204" pitchFamily="34" charset="-128"/>
                          <a:ea typeface="Meiryo" panose="020B0604030504040204" pitchFamily="34" charset="-128"/>
                        </a:rPr>
                        <a:t>Yahoo!</a:t>
                      </a:r>
                      <a:r>
                        <a:rPr kumimoji="1" lang="ja-JP" altLang="en-US" sz="1050" b="1" kern="1200" noProof="0" dirty="0">
                          <a:solidFill>
                            <a:schemeClr val="accent3"/>
                          </a:solidFill>
                          <a:latin typeface="Meiryo" panose="020B0604030504040204" pitchFamily="34" charset="-128"/>
                          <a:ea typeface="Meiryo" panose="020B0604030504040204" pitchFamily="34" charset="-128"/>
                        </a:rPr>
                        <a:t>広告　ディスプレイ広告（予約型）「</a:t>
                      </a:r>
                      <a:r>
                        <a:rPr kumimoji="1" lang="en-US" altLang="ja-JP" sz="1050" b="1" kern="1200" noProof="0" dirty="0">
                          <a:solidFill>
                            <a:schemeClr val="accent3"/>
                          </a:solidFill>
                          <a:latin typeface="Meiryo" panose="020B0604030504040204" pitchFamily="34" charset="-128"/>
                          <a:ea typeface="Meiryo" panose="020B0604030504040204" pitchFamily="34" charset="-128"/>
                        </a:rPr>
                        <a:t>Yahoo!</a:t>
                      </a:r>
                      <a:r>
                        <a:rPr kumimoji="1" lang="ja-JP" altLang="en-US" sz="1050" b="1" kern="1200" noProof="0" dirty="0">
                          <a:solidFill>
                            <a:schemeClr val="accent3"/>
                          </a:solidFill>
                          <a:latin typeface="Meiryo" panose="020B0604030504040204" pitchFamily="34" charset="-128"/>
                          <a:ea typeface="Meiryo" panose="020B0604030504040204" pitchFamily="34" charset="-128"/>
                        </a:rPr>
                        <a:t>ファイナンス」商品</a:t>
                      </a:r>
                      <a:endParaRPr kumimoji="1" lang="en-US" altLang="ja-JP" sz="1050" b="1" kern="1200" noProof="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元予算</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150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万円（グロス）</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内訳：</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PC50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スマートフォン</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100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ディプレイ広告の広告管理ツールからお申し込み</a:t>
                      </a:r>
                      <a:endPar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chemeClr val="accent6"/>
                          </a:solidFill>
                          <a:latin typeface="Meiryo" panose="020B0604030504040204" pitchFamily="34" charset="-128"/>
                          <a:ea typeface="Meiryo" panose="020B0604030504040204" pitchFamily="34" charset="-128"/>
                        </a:rPr>
                        <a:t>※</a:t>
                      </a:r>
                      <a:r>
                        <a:rPr kumimoji="1" lang="ja-JP" altLang="en-US" sz="1050" kern="1200" dirty="0">
                          <a:solidFill>
                            <a:schemeClr val="accent6"/>
                          </a:solidFill>
                          <a:latin typeface="Meiryo" panose="020B0604030504040204" pitchFamily="34" charset="-128"/>
                          <a:ea typeface="Meiryo" panose="020B0604030504040204" pitchFamily="34" charset="-128"/>
                        </a:rPr>
                        <a:t>増量分込みの金額で広告管理ツールよりお申込みください。</a:t>
                      </a:r>
                      <a:r>
                        <a:rPr kumimoji="1" lang="ja-JP" altLang="en-US" sz="1050" kern="1200" dirty="0">
                          <a:solidFill>
                            <a:schemeClr val="accent6"/>
                          </a:solidFill>
                          <a:latin typeface="Meiryo" panose="020B0604030504040204" pitchFamily="34" charset="-128"/>
                          <a:ea typeface="Meiryo" panose="020B0604030504040204" pitchFamily="34" charset="-128"/>
                          <a:cs typeface="Verdana" pitchFamily="34" charset="0"/>
                        </a:rPr>
                        <a:t>予約後の翌日までに、弊社担当営業にアカウント</a:t>
                      </a:r>
                      <a:r>
                        <a:rPr kumimoji="1" lang="en-US" altLang="ja-JP" sz="1050" kern="1200" dirty="0">
                          <a:solidFill>
                            <a:schemeClr val="accent6"/>
                          </a:solidFill>
                          <a:latin typeface="Meiryo" panose="020B0604030504040204" pitchFamily="34" charset="-128"/>
                          <a:ea typeface="Meiryo" panose="020B0604030504040204" pitchFamily="34" charset="-128"/>
                          <a:cs typeface="Verdana" pitchFamily="34" charset="0"/>
                        </a:rPr>
                        <a:t>ID</a:t>
                      </a:r>
                      <a:r>
                        <a:rPr kumimoji="1" lang="ja-JP" altLang="en-US" sz="1050" kern="1200" dirty="0">
                          <a:solidFill>
                            <a:schemeClr val="accent6"/>
                          </a:solidFill>
                          <a:latin typeface="Meiryo" panose="020B0604030504040204" pitchFamily="34" charset="-128"/>
                          <a:ea typeface="Meiryo" panose="020B0604030504040204" pitchFamily="34" charset="-128"/>
                          <a:cs typeface="Verdana" pitchFamily="34" charset="0"/>
                        </a:rPr>
                        <a:t>、キャンペーン</a:t>
                      </a:r>
                      <a:r>
                        <a:rPr kumimoji="1" lang="en-US" altLang="ja-JP" sz="1050" kern="1200" dirty="0">
                          <a:solidFill>
                            <a:schemeClr val="accent6"/>
                          </a:solidFill>
                          <a:latin typeface="Meiryo" panose="020B0604030504040204" pitchFamily="34" charset="-128"/>
                          <a:ea typeface="Meiryo" panose="020B0604030504040204" pitchFamily="34" charset="-128"/>
                          <a:cs typeface="Verdana" pitchFamily="34" charset="0"/>
                        </a:rPr>
                        <a:t>ID</a:t>
                      </a:r>
                      <a:r>
                        <a:rPr kumimoji="1" lang="ja-JP" altLang="en-US" sz="1050" kern="1200" dirty="0">
                          <a:solidFill>
                            <a:schemeClr val="accent6"/>
                          </a:solidFill>
                          <a:latin typeface="Meiryo" panose="020B0604030504040204" pitchFamily="34" charset="-128"/>
                          <a:ea typeface="Meiryo" panose="020B0604030504040204" pitchFamily="34" charset="-128"/>
                          <a:cs typeface="Verdana" pitchFamily="34" charset="0"/>
                        </a:rPr>
                        <a:t>、商品名を</a:t>
                      </a:r>
                      <a:endParaRPr kumimoji="1" lang="en-US" altLang="ja-JP" sz="1050" kern="1200" dirty="0">
                        <a:solidFill>
                          <a:schemeClr val="accent6"/>
                        </a:solidFill>
                        <a:latin typeface="Meiryo" panose="020B0604030504040204" pitchFamily="34" charset="-128"/>
                        <a:ea typeface="Meiryo" panose="020B0604030504040204" pitchFamily="34" charset="-128"/>
                        <a:cs typeface="Verdana"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accent6"/>
                          </a:solidFill>
                          <a:latin typeface="Meiryo" panose="020B0604030504040204" pitchFamily="34" charset="-128"/>
                          <a:ea typeface="Meiryo" panose="020B0604030504040204" pitchFamily="34" charset="-128"/>
                          <a:cs typeface="Verdana" pitchFamily="34" charset="0"/>
                        </a:rPr>
                        <a:t>連携してください。その後弊社にて調整金処理を行います。請求時は「特別調整金」として減額された金額をご請求します。</a:t>
                      </a:r>
                    </a:p>
                    <a:p>
                      <a:pPr marL="0" marR="0" lvl="0" indent="0" algn="l" defTabSz="914423"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予約金額の計算一例　</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PC</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50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50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×1.1</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で</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55</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万円で予約　スマートフォン：</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100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100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×1.1</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で</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110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万円で予約）</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756303797"/>
                  </a:ext>
                </a:extLst>
              </a:tr>
              <a:tr h="333401">
                <a:tc>
                  <a:txBody>
                    <a:body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備考</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nSpc>
                          <a:spcPct val="130000"/>
                        </a:lnSpc>
                      </a:pPr>
                      <a:r>
                        <a:rPr kumimoji="1" lang="ja-JP" altLang="en-US" sz="105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その他項目は、通常商品のスペックに則ります。</a:t>
                      </a:r>
                      <a:endParaRPr kumimoji="1" lang="en-US" altLang="ja-JP" sz="105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4289343316"/>
                  </a:ext>
                </a:extLst>
              </a:tr>
            </a:tbl>
          </a:graphicData>
        </a:graphic>
      </p:graphicFrame>
    </p:spTree>
    <p:extLst>
      <p:ext uri="{BB962C8B-B14F-4D97-AF65-F5344CB8AC3E}">
        <p14:creationId xmlns:p14="http://schemas.microsoft.com/office/powerpoint/2010/main" val="1875854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dirty="0"/>
              <a:t>商品スペック</a:t>
            </a:r>
            <a:endParaRPr lang="en-US" altLang="ja-JP" dirty="0"/>
          </a:p>
        </p:txBody>
      </p:sp>
      <p:pic>
        <p:nvPicPr>
          <p:cNvPr id="8" name="図プレースホルダー 7" descr="アイコン&#10;&#10;自動的に生成された説明">
            <a:extLst>
              <a:ext uri="{FF2B5EF4-FFF2-40B4-BE49-F238E27FC236}">
                <a16:creationId xmlns:a16="http://schemas.microsoft.com/office/drawing/2014/main" id="{3081726E-6240-5DBE-5C30-227DD5964267}"/>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507945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en-US" altLang="ja-JP"/>
              <a:t>Yahoo!</a:t>
            </a:r>
            <a:r>
              <a:rPr lang="ja-JP" altLang="en-US"/>
              <a:t>ファイナンス</a:t>
            </a:r>
            <a:r>
              <a:rPr lang="en-US" altLang="ja-JP"/>
              <a:t>  </a:t>
            </a:r>
            <a:r>
              <a:rPr lang="ja-JP" altLang="en-US"/>
              <a:t>タイアップ</a:t>
            </a:r>
            <a:r>
              <a:rPr lang="en-US" altLang="ja-JP"/>
              <a:t> </a:t>
            </a:r>
            <a:r>
              <a:rPr lang="en-US" altLang="ja-JP" sz="1600"/>
              <a:t>– </a:t>
            </a:r>
            <a:r>
              <a:rPr lang="ja-JP" altLang="en-US" sz="1600"/>
              <a:t>スマートフォン </a:t>
            </a:r>
            <a:r>
              <a:rPr lang="en-US" altLang="ja-JP" sz="1600"/>
              <a:t>–</a:t>
            </a:r>
            <a:endParaRPr kumimoji="1" lang="ja-JP" altLang="en-US" sz="1600" dirty="0"/>
          </a:p>
        </p:txBody>
      </p:sp>
      <p:sp>
        <p:nvSpPr>
          <p:cNvPr id="7" name="正方形/長方形 6">
            <a:extLst>
              <a:ext uri="{FF2B5EF4-FFF2-40B4-BE49-F238E27FC236}">
                <a16:creationId xmlns:a16="http://schemas.microsoft.com/office/drawing/2014/main" id="{C4764640-370B-DEEA-2F1D-06B5178F1F2D}"/>
              </a:ext>
            </a:extLst>
          </p:cNvPr>
          <p:cNvSpPr/>
          <p:nvPr/>
        </p:nvSpPr>
        <p:spPr>
          <a:xfrm>
            <a:off x="825413" y="2324713"/>
            <a:ext cx="10634749" cy="423642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DFECE823-C5A9-D6EF-4650-B4DA140343A6}"/>
              </a:ext>
            </a:extLst>
          </p:cNvPr>
          <p:cNvSpPr/>
          <p:nvPr/>
        </p:nvSpPr>
        <p:spPr>
          <a:xfrm>
            <a:off x="479425" y="2329245"/>
            <a:ext cx="350620" cy="423642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200" b="1">
                <a:solidFill>
                  <a:schemeClr val="accent3"/>
                </a:solidFill>
                <a:latin typeface="Meiryo" panose="020B0604030504040204" pitchFamily="34" charset="-128"/>
                <a:ea typeface="Meiryo" panose="020B0604030504040204" pitchFamily="34" charset="-128"/>
              </a:rPr>
              <a:t>スマートフォン</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419068D3-21D4-7A38-20FA-FDBD63D7FB77}"/>
              </a:ext>
            </a:extLst>
          </p:cNvPr>
          <p:cNvSpPr txBox="1"/>
          <p:nvPr/>
        </p:nvSpPr>
        <p:spPr>
          <a:xfrm>
            <a:off x="991199" y="2931260"/>
            <a:ext cx="2257028"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Yahoo!</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ファイナンストップ</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投資信託ランキングコンテンツ</a:t>
            </a:r>
            <a:r>
              <a:rPr lang="ja-JP" altLang="en-US" sz="1100">
                <a:solidFill>
                  <a:schemeClr val="accent3"/>
                </a:solidFill>
                <a:latin typeface="メイリオ"/>
                <a:ea typeface="メイリオ"/>
              </a:rPr>
              <a:t>下</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部</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p:txBody>
      </p:sp>
      <p:sp>
        <p:nvSpPr>
          <p:cNvPr id="10" name="角丸四角形 19">
            <a:extLst>
              <a:ext uri="{FF2B5EF4-FFF2-40B4-BE49-F238E27FC236}">
                <a16:creationId xmlns:a16="http://schemas.microsoft.com/office/drawing/2014/main" id="{AC055B09-6A23-1CA4-4845-562C18222EC0}"/>
              </a:ext>
            </a:extLst>
          </p:cNvPr>
          <p:cNvSpPr/>
          <p:nvPr/>
        </p:nvSpPr>
        <p:spPr>
          <a:xfrm>
            <a:off x="1176033" y="2521757"/>
            <a:ext cx="1761076"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grpSp>
        <p:nvGrpSpPr>
          <p:cNvPr id="11" name="グループ化 10">
            <a:extLst>
              <a:ext uri="{FF2B5EF4-FFF2-40B4-BE49-F238E27FC236}">
                <a16:creationId xmlns:a16="http://schemas.microsoft.com/office/drawing/2014/main" id="{B209CDF1-1E4B-D745-3A53-2E01A105992D}"/>
              </a:ext>
            </a:extLst>
          </p:cNvPr>
          <p:cNvGrpSpPr/>
          <p:nvPr/>
        </p:nvGrpSpPr>
        <p:grpSpPr>
          <a:xfrm>
            <a:off x="1280190" y="3469360"/>
            <a:ext cx="1430691" cy="2773891"/>
            <a:chOff x="3321431" y="3469360"/>
            <a:chExt cx="1430691" cy="2773891"/>
          </a:xfrm>
        </p:grpSpPr>
        <p:sp>
          <p:nvSpPr>
            <p:cNvPr id="12" name="角丸四角形 45">
              <a:extLst>
                <a:ext uri="{FF2B5EF4-FFF2-40B4-BE49-F238E27FC236}">
                  <a16:creationId xmlns:a16="http://schemas.microsoft.com/office/drawing/2014/main" id="{BB3EC7E9-5AB6-1222-1267-A27F9382C33F}"/>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3" name="図 12">
              <a:extLst>
                <a:ext uri="{FF2B5EF4-FFF2-40B4-BE49-F238E27FC236}">
                  <a16:creationId xmlns:a16="http://schemas.microsoft.com/office/drawing/2014/main" id="{9DEE3EDE-61A4-8470-1401-64520B1B85B5}"/>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sp>
        <p:nvSpPr>
          <p:cNvPr id="14" name="テキスト ボックス 13">
            <a:extLst>
              <a:ext uri="{FF2B5EF4-FFF2-40B4-BE49-F238E27FC236}">
                <a16:creationId xmlns:a16="http://schemas.microsoft.com/office/drawing/2014/main" id="{A341381F-2C37-B8F4-0CE5-A5007B41CFD4}"/>
              </a:ext>
            </a:extLst>
          </p:cNvPr>
          <p:cNvSpPr txBox="1"/>
          <p:nvPr/>
        </p:nvSpPr>
        <p:spPr>
          <a:xfrm>
            <a:off x="1430286" y="6364052"/>
            <a:ext cx="1506823" cy="138499"/>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accent3"/>
                </a:solidFill>
                <a:effectLst/>
                <a:uLnTx/>
                <a:uFillTx/>
                <a:latin typeface="メイリオ"/>
                <a:ea typeface="メイリオ"/>
                <a:cs typeface="+mn-cs"/>
              </a:rPr>
              <a:t>※</a:t>
            </a:r>
            <a:r>
              <a:rPr kumimoji="1" lang="ja-JP" altLang="en-US" sz="900" b="0" i="0" u="none" strike="noStrike" kern="1200" cap="none" spc="0" normalizeH="0" baseline="0" noProof="0">
                <a:ln>
                  <a:noFill/>
                </a:ln>
                <a:solidFill>
                  <a:schemeClr val="accent3"/>
                </a:solidFill>
                <a:effectLst/>
                <a:uLnTx/>
                <a:uFillTx/>
                <a:latin typeface="メイリオ"/>
                <a:ea typeface="メイリオ"/>
                <a:cs typeface="+mn-cs"/>
              </a:rPr>
              <a:t>バナーサイズ</a:t>
            </a:r>
            <a:r>
              <a:rPr lang="en-US" altLang="ja-JP" sz="900" dirty="0">
                <a:solidFill>
                  <a:schemeClr val="accent3"/>
                </a:solidFill>
                <a:latin typeface="メイリオ"/>
                <a:ea typeface="メイリオ"/>
              </a:rPr>
              <a:t> </a:t>
            </a:r>
            <a:r>
              <a:rPr kumimoji="1" lang="en-US" altLang="ja-JP" sz="900" b="0" i="0" u="none" strike="noStrike" kern="1200" cap="none" spc="0" normalizeH="0" baseline="0" noProof="0" dirty="0">
                <a:ln>
                  <a:noFill/>
                </a:ln>
                <a:solidFill>
                  <a:schemeClr val="accent3"/>
                </a:solidFill>
                <a:effectLst/>
                <a:uLnTx/>
                <a:uFillTx/>
                <a:latin typeface="メイリオ"/>
                <a:ea typeface="メイリオ"/>
                <a:cs typeface="+mn-cs"/>
              </a:rPr>
              <a:t>640×360px</a:t>
            </a:r>
            <a:endParaRPr kumimoji="1" lang="ja-JP" altLang="en-US" sz="900" b="0" i="0" u="none" strike="noStrike" kern="1200" cap="none" spc="0" normalizeH="0" baseline="0" noProof="0" dirty="0">
              <a:ln>
                <a:noFill/>
              </a:ln>
              <a:solidFill>
                <a:schemeClr val="accent3"/>
              </a:solidFill>
              <a:effectLst/>
              <a:uLnTx/>
              <a:uFillTx/>
              <a:latin typeface="メイリオ"/>
              <a:ea typeface="メイリオ"/>
              <a:cs typeface="+mn-cs"/>
            </a:endParaRPr>
          </a:p>
        </p:txBody>
      </p:sp>
      <p:grpSp>
        <p:nvGrpSpPr>
          <p:cNvPr id="15" name="グループ化 14">
            <a:extLst>
              <a:ext uri="{FF2B5EF4-FFF2-40B4-BE49-F238E27FC236}">
                <a16:creationId xmlns:a16="http://schemas.microsoft.com/office/drawing/2014/main" id="{C9F9BA2C-CADE-AD1B-77C8-C17172AF54C7}"/>
              </a:ext>
            </a:extLst>
          </p:cNvPr>
          <p:cNvGrpSpPr/>
          <p:nvPr/>
        </p:nvGrpSpPr>
        <p:grpSpPr>
          <a:xfrm>
            <a:off x="1403409" y="3673951"/>
            <a:ext cx="1186667" cy="2411500"/>
            <a:chOff x="1687657" y="3840047"/>
            <a:chExt cx="912495" cy="1854336"/>
          </a:xfrm>
        </p:grpSpPr>
        <p:pic>
          <p:nvPicPr>
            <p:cNvPr id="16" name="図 15">
              <a:extLst>
                <a:ext uri="{FF2B5EF4-FFF2-40B4-BE49-F238E27FC236}">
                  <a16:creationId xmlns:a16="http://schemas.microsoft.com/office/drawing/2014/main" id="{48732D5A-42BA-95EB-1C26-5CA2D55E1E39}"/>
                </a:ext>
              </a:extLst>
            </p:cNvPr>
            <p:cNvPicPr>
              <a:picLocks noChangeAspect="1"/>
            </p:cNvPicPr>
            <p:nvPr/>
          </p:nvPicPr>
          <p:blipFill rotWithShape="1">
            <a:blip r:embed="rId4"/>
            <a:srcRect l="5722" r="4321" b="3529"/>
            <a:stretch/>
          </p:blipFill>
          <p:spPr>
            <a:xfrm>
              <a:off x="1687657" y="3840047"/>
              <a:ext cx="912495" cy="1847800"/>
            </a:xfrm>
            <a:prstGeom prst="rect">
              <a:avLst/>
            </a:prstGeom>
            <a:ln>
              <a:noFill/>
            </a:ln>
          </p:spPr>
        </p:pic>
        <p:sp>
          <p:nvSpPr>
            <p:cNvPr id="17" name="正方形/長方形 16">
              <a:extLst>
                <a:ext uri="{FF2B5EF4-FFF2-40B4-BE49-F238E27FC236}">
                  <a16:creationId xmlns:a16="http://schemas.microsoft.com/office/drawing/2014/main" id="{CE49D9DD-5C3A-1C10-F682-9CB2E9F1CB88}"/>
                </a:ext>
              </a:extLst>
            </p:cNvPr>
            <p:cNvSpPr>
              <a:spLocks noChangeAspect="1"/>
            </p:cNvSpPr>
            <p:nvPr/>
          </p:nvSpPr>
          <p:spPr>
            <a:xfrm>
              <a:off x="1709975" y="5207258"/>
              <a:ext cx="866001" cy="487125"/>
            </a:xfrm>
            <a:prstGeom prst="rect">
              <a:avLst/>
            </a:prstGeom>
            <a:solidFill>
              <a:schemeClr val="accent2">
                <a:lumMod val="50000"/>
              </a:schemeClr>
            </a:solidFill>
            <a:ln w="25400" cap="rnd">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8" name="テキスト ボックス 17">
            <a:extLst>
              <a:ext uri="{FF2B5EF4-FFF2-40B4-BE49-F238E27FC236}">
                <a16:creationId xmlns:a16="http://schemas.microsoft.com/office/drawing/2014/main" id="{4911A98B-E3A1-DB5A-35B0-766914F579BF}"/>
              </a:ext>
            </a:extLst>
          </p:cNvPr>
          <p:cNvSpPr txBox="1"/>
          <p:nvPr/>
        </p:nvSpPr>
        <p:spPr>
          <a:xfrm>
            <a:off x="3689267" y="2931260"/>
            <a:ext cx="2170466"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ご希望の</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Yahoo!</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ファイナンス商品</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100</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万円分</a:t>
            </a:r>
          </a:p>
        </p:txBody>
      </p:sp>
      <p:sp>
        <p:nvSpPr>
          <p:cNvPr id="19" name="角丸四角形 10">
            <a:extLst>
              <a:ext uri="{FF2B5EF4-FFF2-40B4-BE49-F238E27FC236}">
                <a16:creationId xmlns:a16="http://schemas.microsoft.com/office/drawing/2014/main" id="{9CEBE119-17D1-D39A-2E11-A10CE735D428}"/>
              </a:ext>
            </a:extLst>
          </p:cNvPr>
          <p:cNvSpPr/>
          <p:nvPr/>
        </p:nvSpPr>
        <p:spPr>
          <a:xfrm>
            <a:off x="3321431" y="2521757"/>
            <a:ext cx="2942499"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通常広告</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grpSp>
        <p:nvGrpSpPr>
          <p:cNvPr id="20" name="グループ化 19">
            <a:extLst>
              <a:ext uri="{FF2B5EF4-FFF2-40B4-BE49-F238E27FC236}">
                <a16:creationId xmlns:a16="http://schemas.microsoft.com/office/drawing/2014/main" id="{8F1B168D-429B-100D-9BDE-A2C0F49D2316}"/>
              </a:ext>
            </a:extLst>
          </p:cNvPr>
          <p:cNvGrpSpPr/>
          <p:nvPr/>
        </p:nvGrpSpPr>
        <p:grpSpPr>
          <a:xfrm>
            <a:off x="3321431" y="3469360"/>
            <a:ext cx="1430691" cy="2773891"/>
            <a:chOff x="3321431" y="3469360"/>
            <a:chExt cx="1430691" cy="2773891"/>
          </a:xfrm>
        </p:grpSpPr>
        <p:sp>
          <p:nvSpPr>
            <p:cNvPr id="21" name="角丸四角形 18">
              <a:extLst>
                <a:ext uri="{FF2B5EF4-FFF2-40B4-BE49-F238E27FC236}">
                  <a16:creationId xmlns:a16="http://schemas.microsoft.com/office/drawing/2014/main" id="{3BDE4CB6-EBDA-42BF-6351-231E5F0DE606}"/>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50DF78C2-1D24-6AE6-BE87-6D31F0B0338E}"/>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23" name="図 22">
            <a:extLst>
              <a:ext uri="{FF2B5EF4-FFF2-40B4-BE49-F238E27FC236}">
                <a16:creationId xmlns:a16="http://schemas.microsoft.com/office/drawing/2014/main" id="{11FDB63E-86E7-70BA-72B8-39CC0B86B04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24776" y="3730879"/>
            <a:ext cx="1224000" cy="2218909"/>
          </a:xfrm>
          <a:prstGeom prst="rect">
            <a:avLst/>
          </a:prstGeom>
          <a:ln>
            <a:solidFill>
              <a:schemeClr val="bg1">
                <a:lumMod val="85000"/>
              </a:schemeClr>
            </a:solidFill>
          </a:ln>
        </p:spPr>
      </p:pic>
      <p:grpSp>
        <p:nvGrpSpPr>
          <p:cNvPr id="24" name="グループ化 23">
            <a:extLst>
              <a:ext uri="{FF2B5EF4-FFF2-40B4-BE49-F238E27FC236}">
                <a16:creationId xmlns:a16="http://schemas.microsoft.com/office/drawing/2014/main" id="{9A30E37F-C9DA-33F7-702D-F4FFA38D0159}"/>
              </a:ext>
            </a:extLst>
          </p:cNvPr>
          <p:cNvGrpSpPr/>
          <p:nvPr/>
        </p:nvGrpSpPr>
        <p:grpSpPr>
          <a:xfrm>
            <a:off x="4833239" y="3469360"/>
            <a:ext cx="1430691" cy="2773891"/>
            <a:chOff x="4833239" y="3469360"/>
            <a:chExt cx="1430691" cy="2773891"/>
          </a:xfrm>
        </p:grpSpPr>
        <p:sp>
          <p:nvSpPr>
            <p:cNvPr id="25" name="角丸四角形 28">
              <a:extLst>
                <a:ext uri="{FF2B5EF4-FFF2-40B4-BE49-F238E27FC236}">
                  <a16:creationId xmlns:a16="http://schemas.microsoft.com/office/drawing/2014/main" id="{9A295BD9-399D-B863-FE52-27AA688B8CE0}"/>
                </a:ext>
              </a:extLst>
            </p:cNvPr>
            <p:cNvSpPr/>
            <p:nvPr/>
          </p:nvSpPr>
          <p:spPr>
            <a:xfrm>
              <a:off x="4897918"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6" name="図 25">
              <a:extLst>
                <a:ext uri="{FF2B5EF4-FFF2-40B4-BE49-F238E27FC236}">
                  <a16:creationId xmlns:a16="http://schemas.microsoft.com/office/drawing/2014/main" id="{B73DBF3E-6045-E9ED-2B1F-02FB68688C6F}"/>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pic>
        <p:nvPicPr>
          <p:cNvPr id="27" name="図 26">
            <a:extLst>
              <a:ext uri="{FF2B5EF4-FFF2-40B4-BE49-F238E27FC236}">
                <a16:creationId xmlns:a16="http://schemas.microsoft.com/office/drawing/2014/main" id="{D7128989-B800-647F-6B97-32909B2A560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936584" y="3741110"/>
            <a:ext cx="1224000" cy="2198446"/>
          </a:xfrm>
          <a:prstGeom prst="rect">
            <a:avLst/>
          </a:prstGeom>
          <a:ln>
            <a:solidFill>
              <a:schemeClr val="bg1">
                <a:lumMod val="85000"/>
              </a:schemeClr>
            </a:solidFill>
          </a:ln>
        </p:spPr>
      </p:pic>
      <p:grpSp>
        <p:nvGrpSpPr>
          <p:cNvPr id="28" name="グループ化 27">
            <a:extLst>
              <a:ext uri="{FF2B5EF4-FFF2-40B4-BE49-F238E27FC236}">
                <a16:creationId xmlns:a16="http://schemas.microsoft.com/office/drawing/2014/main" id="{78053527-B620-61BA-68E8-0786D4A002EC}"/>
              </a:ext>
            </a:extLst>
          </p:cNvPr>
          <p:cNvGrpSpPr/>
          <p:nvPr/>
        </p:nvGrpSpPr>
        <p:grpSpPr>
          <a:xfrm>
            <a:off x="6975388" y="3469360"/>
            <a:ext cx="1430691" cy="2773891"/>
            <a:chOff x="4833239" y="3469360"/>
            <a:chExt cx="1430691" cy="2773891"/>
          </a:xfrm>
        </p:grpSpPr>
        <p:sp>
          <p:nvSpPr>
            <p:cNvPr id="29" name="角丸四角形 42">
              <a:extLst>
                <a:ext uri="{FF2B5EF4-FFF2-40B4-BE49-F238E27FC236}">
                  <a16:creationId xmlns:a16="http://schemas.microsoft.com/office/drawing/2014/main" id="{9EE3314C-83D3-BBE7-2130-A09D2D3B8D01}"/>
                </a:ext>
              </a:extLst>
            </p:cNvPr>
            <p:cNvSpPr/>
            <p:nvPr/>
          </p:nvSpPr>
          <p:spPr>
            <a:xfrm>
              <a:off x="4897918"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0" name="図 29">
              <a:extLst>
                <a:ext uri="{FF2B5EF4-FFF2-40B4-BE49-F238E27FC236}">
                  <a16:creationId xmlns:a16="http://schemas.microsoft.com/office/drawing/2014/main" id="{4A0F414C-0B54-44E5-10E0-6D3E6194AF5B}"/>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grpSp>
        <p:nvGrpSpPr>
          <p:cNvPr id="31" name="グループ化 30">
            <a:extLst>
              <a:ext uri="{FF2B5EF4-FFF2-40B4-BE49-F238E27FC236}">
                <a16:creationId xmlns:a16="http://schemas.microsoft.com/office/drawing/2014/main" id="{338687DB-4FC1-7D5E-3D42-3483F36C1940}"/>
              </a:ext>
            </a:extLst>
          </p:cNvPr>
          <p:cNvGrpSpPr/>
          <p:nvPr/>
        </p:nvGrpSpPr>
        <p:grpSpPr>
          <a:xfrm>
            <a:off x="7078858" y="3670813"/>
            <a:ext cx="1223750" cy="1544224"/>
            <a:chOff x="6957061" y="3846250"/>
            <a:chExt cx="1451931" cy="1832161"/>
          </a:xfrm>
        </p:grpSpPr>
        <p:sp>
          <p:nvSpPr>
            <p:cNvPr id="32" name="正方形/長方形 31">
              <a:extLst>
                <a:ext uri="{FF2B5EF4-FFF2-40B4-BE49-F238E27FC236}">
                  <a16:creationId xmlns:a16="http://schemas.microsoft.com/office/drawing/2014/main" id="{231FBA87-9C31-5EBB-C434-30F10E664057}"/>
                </a:ext>
              </a:extLst>
            </p:cNvPr>
            <p:cNvSpPr/>
            <p:nvPr/>
          </p:nvSpPr>
          <p:spPr>
            <a:xfrm>
              <a:off x="6957061" y="3846250"/>
              <a:ext cx="1451931" cy="183216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pic>
          <p:nvPicPr>
            <p:cNvPr id="33" name="図 32">
              <a:extLst>
                <a:ext uri="{FF2B5EF4-FFF2-40B4-BE49-F238E27FC236}">
                  <a16:creationId xmlns:a16="http://schemas.microsoft.com/office/drawing/2014/main" id="{0F6F86FD-7D87-D12D-3A7F-339F91931C37}"/>
                </a:ext>
              </a:extLst>
            </p:cNvPr>
            <p:cNvPicPr>
              <a:picLocks noChangeAspect="1"/>
            </p:cNvPicPr>
            <p:nvPr/>
          </p:nvPicPr>
          <p:blipFill rotWithShape="1">
            <a:blip r:embed="rId7"/>
            <a:srcRect l="2502" t="231" b="-1"/>
            <a:stretch/>
          </p:blipFill>
          <p:spPr>
            <a:xfrm>
              <a:off x="6978264" y="3850783"/>
              <a:ext cx="1409525" cy="199018"/>
            </a:xfrm>
            <a:prstGeom prst="rect">
              <a:avLst/>
            </a:prstGeom>
          </p:spPr>
        </p:pic>
        <p:sp>
          <p:nvSpPr>
            <p:cNvPr id="34" name="正方形/長方形 33">
              <a:extLst>
                <a:ext uri="{FF2B5EF4-FFF2-40B4-BE49-F238E27FC236}">
                  <a16:creationId xmlns:a16="http://schemas.microsoft.com/office/drawing/2014/main" id="{C3D86F88-61EC-1F3C-10C8-33E651405F20}"/>
                </a:ext>
              </a:extLst>
            </p:cNvPr>
            <p:cNvSpPr/>
            <p:nvPr/>
          </p:nvSpPr>
          <p:spPr bwMode="auto">
            <a:xfrm>
              <a:off x="7037577" y="4497940"/>
              <a:ext cx="1263196" cy="908930"/>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UI" panose="020B0604030504040204" pitchFamily="50" charset="-128"/>
                </a:rPr>
                <a:t>本文</a:t>
              </a:r>
            </a:p>
          </p:txBody>
        </p:sp>
        <p:sp>
          <p:nvSpPr>
            <p:cNvPr id="35" name="正方形/長方形 34">
              <a:extLst>
                <a:ext uri="{FF2B5EF4-FFF2-40B4-BE49-F238E27FC236}">
                  <a16:creationId xmlns:a16="http://schemas.microsoft.com/office/drawing/2014/main" id="{264D2F63-DFDE-2328-89C3-9CDAD85C2EF3}"/>
                </a:ext>
              </a:extLst>
            </p:cNvPr>
            <p:cNvSpPr/>
            <p:nvPr/>
          </p:nvSpPr>
          <p:spPr bwMode="auto">
            <a:xfrm>
              <a:off x="7040848" y="4172761"/>
              <a:ext cx="1259924" cy="236894"/>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UI" panose="020B0604030504040204" pitchFamily="50" charset="-128"/>
                </a:rPr>
                <a:t>タイトル</a:t>
              </a:r>
            </a:p>
          </p:txBody>
        </p:sp>
        <p:sp>
          <p:nvSpPr>
            <p:cNvPr id="36" name="正方形/長方形 35">
              <a:extLst>
                <a:ext uri="{FF2B5EF4-FFF2-40B4-BE49-F238E27FC236}">
                  <a16:creationId xmlns:a16="http://schemas.microsoft.com/office/drawing/2014/main" id="{2CBC33B0-424C-D99B-2881-168657AA150B}"/>
                </a:ext>
              </a:extLst>
            </p:cNvPr>
            <p:cNvSpPr/>
            <p:nvPr/>
          </p:nvSpPr>
          <p:spPr>
            <a:xfrm>
              <a:off x="7041326" y="5440848"/>
              <a:ext cx="1259446" cy="156103"/>
            </a:xfrm>
            <a:prstGeom prst="rect">
              <a:avLst/>
            </a:prstGeom>
            <a:solidFill>
              <a:schemeClr val="accent2">
                <a:lumMod val="90000"/>
              </a:schemeClr>
            </a:solid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37" name="角丸四角形 48">
            <a:extLst>
              <a:ext uri="{FF2B5EF4-FFF2-40B4-BE49-F238E27FC236}">
                <a16:creationId xmlns:a16="http://schemas.microsoft.com/office/drawing/2014/main" id="{2FEC48E9-C433-5401-C208-581631E4A5DD}"/>
              </a:ext>
            </a:extLst>
          </p:cNvPr>
          <p:cNvSpPr/>
          <p:nvPr/>
        </p:nvSpPr>
        <p:spPr>
          <a:xfrm>
            <a:off x="9545798" y="3528940"/>
            <a:ext cx="1301333" cy="2606634"/>
          </a:xfrm>
          <a:prstGeom prst="roundRect">
            <a:avLst>
              <a:gd name="adj" fmla="val 7298"/>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0000"/>
              </a:lnSpc>
            </a:pPr>
            <a:r>
              <a:rPr kumimoji="1" lang="ja-JP" altLang="en-US" sz="1600">
                <a:solidFill>
                  <a:schemeClr val="accent6"/>
                </a:solidFill>
                <a:latin typeface="Meiryo" panose="020B0604030504040204" pitchFamily="34" charset="-128"/>
                <a:ea typeface="Meiryo" panose="020B0604030504040204" pitchFamily="34" charset="-128"/>
              </a:rPr>
              <a:t>広告主様</a:t>
            </a:r>
            <a:br>
              <a:rPr kumimoji="1" lang="en-US" altLang="ja-JP" sz="1600" dirty="0">
                <a:solidFill>
                  <a:schemeClr val="accent6"/>
                </a:solidFill>
                <a:latin typeface="Meiryo" panose="020B0604030504040204" pitchFamily="34" charset="-128"/>
                <a:ea typeface="Meiryo" panose="020B0604030504040204" pitchFamily="34" charset="-128"/>
              </a:rPr>
            </a:br>
            <a:r>
              <a:rPr kumimoji="1" lang="ja-JP" altLang="en-US" sz="1600">
                <a:solidFill>
                  <a:schemeClr val="accent6"/>
                </a:solidFill>
                <a:latin typeface="Meiryo" panose="020B0604030504040204" pitchFamily="34" charset="-128"/>
                <a:ea typeface="Meiryo" panose="020B0604030504040204" pitchFamily="34" charset="-128"/>
              </a:rPr>
              <a:t>ページ</a:t>
            </a:r>
            <a:endParaRPr kumimoji="1" lang="ja-JP" altLang="en-US" sz="1600" dirty="0">
              <a:solidFill>
                <a:schemeClr val="accent6"/>
              </a:solidFill>
              <a:latin typeface="Meiryo" panose="020B0604030504040204" pitchFamily="34" charset="-128"/>
              <a:ea typeface="Meiryo" panose="020B0604030504040204" pitchFamily="34" charset="-128"/>
            </a:endParaRPr>
          </a:p>
        </p:txBody>
      </p:sp>
      <p:pic>
        <p:nvPicPr>
          <p:cNvPr id="38" name="図 37">
            <a:extLst>
              <a:ext uri="{FF2B5EF4-FFF2-40B4-BE49-F238E27FC236}">
                <a16:creationId xmlns:a16="http://schemas.microsoft.com/office/drawing/2014/main" id="{047E23A2-68A9-1B38-A5A6-EC855D5EB978}"/>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9481119" y="3469360"/>
            <a:ext cx="1430691" cy="2773891"/>
          </a:xfrm>
          <a:prstGeom prst="rect">
            <a:avLst/>
          </a:prstGeom>
        </p:spPr>
      </p:pic>
      <p:sp>
        <p:nvSpPr>
          <p:cNvPr id="39" name="object 4">
            <a:extLst>
              <a:ext uri="{FF2B5EF4-FFF2-40B4-BE49-F238E27FC236}">
                <a16:creationId xmlns:a16="http://schemas.microsoft.com/office/drawing/2014/main" id="{F1659362-ACAF-CCF2-8A2B-D05F12BF2ABD}"/>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ja-JP" altLang="en-US" sz="1600" spc="-5" dirty="0">
                <a:solidFill>
                  <a:schemeClr val="accent3"/>
                </a:solidFill>
                <a:latin typeface="メイリオ"/>
                <a:cs typeface="メイリオ"/>
              </a:rPr>
              <a:t>金融媒体として圧倒的な規模を誇る「</a:t>
            </a:r>
            <a:r>
              <a:rPr lang="en" altLang="ja-JP" sz="1600" spc="-5" dirty="0">
                <a:solidFill>
                  <a:schemeClr val="accent3"/>
                </a:solidFill>
                <a:latin typeface="メイリオ"/>
                <a:cs typeface="メイリオ"/>
              </a:rPr>
              <a:t>Yahoo!</a:t>
            </a:r>
            <a:r>
              <a:rPr lang="ja-JP" altLang="en-US" sz="1600" spc="-5" dirty="0">
                <a:solidFill>
                  <a:schemeClr val="accent3"/>
                </a:solidFill>
                <a:latin typeface="メイリオ"/>
                <a:cs typeface="メイリオ"/>
              </a:rPr>
              <a:t>ファイナンス」面に記事コンテンツを掲載します。</a:t>
            </a:r>
          </a:p>
          <a:p>
            <a:pPr>
              <a:lnSpc>
                <a:spcPct val="130000"/>
              </a:lnSpc>
            </a:pPr>
            <a:r>
              <a:rPr lang="ja-JP" altLang="en-US" sz="1600" b="1" spc="-5" dirty="0">
                <a:solidFill>
                  <a:schemeClr val="accent3"/>
                </a:solidFill>
                <a:latin typeface="メイリオ"/>
                <a:cs typeface="メイリオ"/>
              </a:rPr>
              <a:t>金融商品に興味があるユーザーに対し、広告主様ご要望の内容、スタイルで訴求メッセージを届けます。</a:t>
            </a:r>
          </a:p>
        </p:txBody>
      </p:sp>
      <p:sp>
        <p:nvSpPr>
          <p:cNvPr id="40" name="ホームベース 12">
            <a:extLst>
              <a:ext uri="{FF2B5EF4-FFF2-40B4-BE49-F238E27FC236}">
                <a16:creationId xmlns:a16="http://schemas.microsoft.com/office/drawing/2014/main" id="{258B9148-E167-D899-77A1-A44B1E210FB9}"/>
              </a:ext>
            </a:extLst>
          </p:cNvPr>
          <p:cNvSpPr/>
          <p:nvPr/>
        </p:nvSpPr>
        <p:spPr>
          <a:xfrm>
            <a:off x="8890727" y="1809390"/>
            <a:ext cx="2821847" cy="475343"/>
          </a:xfrm>
          <a:prstGeom prst="homePlate">
            <a:avLst/>
          </a:prstGeom>
          <a:solidFill>
            <a:schemeClr val="accent6"/>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41" name="ホームベース 13">
            <a:extLst>
              <a:ext uri="{FF2B5EF4-FFF2-40B4-BE49-F238E27FC236}">
                <a16:creationId xmlns:a16="http://schemas.microsoft.com/office/drawing/2014/main" id="{4F6E8052-F30E-6AA0-663D-B22FB9DC7D1D}"/>
              </a:ext>
            </a:extLst>
          </p:cNvPr>
          <p:cNvSpPr/>
          <p:nvPr/>
        </p:nvSpPr>
        <p:spPr>
          <a:xfrm>
            <a:off x="6279811" y="1809390"/>
            <a:ext cx="2821847" cy="475343"/>
          </a:xfrm>
          <a:prstGeom prst="homePlate">
            <a:avLst/>
          </a:prstGeom>
          <a:solidFill>
            <a:schemeClr val="accent2">
              <a:lumMod val="75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42" name="ホームベース 14">
            <a:extLst>
              <a:ext uri="{FF2B5EF4-FFF2-40B4-BE49-F238E27FC236}">
                <a16:creationId xmlns:a16="http://schemas.microsoft.com/office/drawing/2014/main" id="{2407D189-BA37-AAE1-1430-E0D3C110A1E3}"/>
              </a:ext>
            </a:extLst>
          </p:cNvPr>
          <p:cNvSpPr/>
          <p:nvPr/>
        </p:nvSpPr>
        <p:spPr>
          <a:xfrm>
            <a:off x="464235" y="1809390"/>
            <a:ext cx="6026506" cy="475343"/>
          </a:xfrm>
          <a:prstGeom prst="homePlate">
            <a:avLst/>
          </a:prstGeom>
          <a:solidFill>
            <a:schemeClr val="accent2">
              <a:lumMod val="9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accent3"/>
                </a:solidFill>
                <a:latin typeface="Meiryo" panose="020B0604030504040204" pitchFamily="34" charset="-128"/>
                <a:ea typeface="Meiryo" panose="020B0604030504040204" pitchFamily="34" charset="-128"/>
              </a:rPr>
              <a:t>各種誘導</a:t>
            </a:r>
          </a:p>
        </p:txBody>
      </p:sp>
      <p:grpSp>
        <p:nvGrpSpPr>
          <p:cNvPr id="43" name="グループ化 42">
            <a:extLst>
              <a:ext uri="{FF2B5EF4-FFF2-40B4-BE49-F238E27FC236}">
                <a16:creationId xmlns:a16="http://schemas.microsoft.com/office/drawing/2014/main" id="{8DEC547A-9AAB-E632-B917-430306E28688}"/>
              </a:ext>
            </a:extLst>
          </p:cNvPr>
          <p:cNvGrpSpPr>
            <a:grpSpLocks noChangeAspect="1"/>
          </p:cNvGrpSpPr>
          <p:nvPr/>
        </p:nvGrpSpPr>
        <p:grpSpPr>
          <a:xfrm>
            <a:off x="6431635" y="4756992"/>
            <a:ext cx="272794" cy="150529"/>
            <a:chOff x="5270129" y="3256673"/>
            <a:chExt cx="396700" cy="218901"/>
          </a:xfrm>
        </p:grpSpPr>
        <p:sp>
          <p:nvSpPr>
            <p:cNvPr id="44" name="直角三角形 43">
              <a:extLst>
                <a:ext uri="{FF2B5EF4-FFF2-40B4-BE49-F238E27FC236}">
                  <a16:creationId xmlns:a16="http://schemas.microsoft.com/office/drawing/2014/main" id="{50F4F7C3-F405-2EA8-8B33-C298240AF337}"/>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5" name="直角三角形 44">
              <a:extLst>
                <a:ext uri="{FF2B5EF4-FFF2-40B4-BE49-F238E27FC236}">
                  <a16:creationId xmlns:a16="http://schemas.microsoft.com/office/drawing/2014/main" id="{850639B4-A43D-26B1-7667-5DFF357781E2}"/>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grpSp>
        <p:nvGrpSpPr>
          <p:cNvPr id="46" name="グループ化 45">
            <a:extLst>
              <a:ext uri="{FF2B5EF4-FFF2-40B4-BE49-F238E27FC236}">
                <a16:creationId xmlns:a16="http://schemas.microsoft.com/office/drawing/2014/main" id="{29DFB236-E5E8-FF70-B782-C9A2CFBBF478}"/>
              </a:ext>
            </a:extLst>
          </p:cNvPr>
          <p:cNvGrpSpPr>
            <a:grpSpLocks noChangeAspect="1"/>
          </p:cNvGrpSpPr>
          <p:nvPr/>
        </p:nvGrpSpPr>
        <p:grpSpPr>
          <a:xfrm>
            <a:off x="8754330" y="4756992"/>
            <a:ext cx="272794" cy="150529"/>
            <a:chOff x="5270129" y="3256673"/>
            <a:chExt cx="396700" cy="218901"/>
          </a:xfrm>
        </p:grpSpPr>
        <p:sp>
          <p:nvSpPr>
            <p:cNvPr id="47" name="直角三角形 46">
              <a:extLst>
                <a:ext uri="{FF2B5EF4-FFF2-40B4-BE49-F238E27FC236}">
                  <a16:creationId xmlns:a16="http://schemas.microsoft.com/office/drawing/2014/main" id="{71648098-9D74-0225-9D0F-375ACA469B15}"/>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8" name="直角三角形 47">
              <a:extLst>
                <a:ext uri="{FF2B5EF4-FFF2-40B4-BE49-F238E27FC236}">
                  <a16:creationId xmlns:a16="http://schemas.microsoft.com/office/drawing/2014/main" id="{59A6B535-3E2C-622B-DC36-131E6CDB29C7}"/>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cxnSp>
        <p:nvCxnSpPr>
          <p:cNvPr id="49" name="直線矢印コネクタ 48">
            <a:extLst>
              <a:ext uri="{FF2B5EF4-FFF2-40B4-BE49-F238E27FC236}">
                <a16:creationId xmlns:a16="http://schemas.microsoft.com/office/drawing/2014/main" id="{F112CA70-71F4-F226-4E2F-3FD9FAA19DA7}"/>
              </a:ext>
            </a:extLst>
          </p:cNvPr>
          <p:cNvCxnSpPr>
            <a:stCxn id="36" idx="3"/>
          </p:cNvCxnSpPr>
          <p:nvPr/>
        </p:nvCxnSpPr>
        <p:spPr>
          <a:xfrm>
            <a:off x="8211395" y="5080594"/>
            <a:ext cx="1269724" cy="0"/>
          </a:xfrm>
          <a:prstGeom prst="straightConnector1">
            <a:avLst/>
          </a:prstGeom>
          <a:ln w="25400" cap="rnd">
            <a:solidFill>
              <a:schemeClr val="accent6"/>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3" name="正方形/長方形 2">
            <a:extLst>
              <a:ext uri="{FF2B5EF4-FFF2-40B4-BE49-F238E27FC236}">
                <a16:creationId xmlns:a16="http://schemas.microsoft.com/office/drawing/2014/main" id="{979D68A4-4299-0B07-3110-87D79CB75EBB}"/>
              </a:ext>
            </a:extLst>
          </p:cNvPr>
          <p:cNvSpPr/>
          <p:nvPr/>
        </p:nvSpPr>
        <p:spPr>
          <a:xfrm>
            <a:off x="3516243" y="4235851"/>
            <a:ext cx="1039573" cy="351915"/>
          </a:xfrm>
          <a:prstGeom prst="rect">
            <a:avLst/>
          </a:prstGeom>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正方形/長方形 4">
            <a:extLst>
              <a:ext uri="{FF2B5EF4-FFF2-40B4-BE49-F238E27FC236}">
                <a16:creationId xmlns:a16="http://schemas.microsoft.com/office/drawing/2014/main" id="{921C65E0-48BD-4D86-AC74-750B4FDABEC2}"/>
              </a:ext>
            </a:extLst>
          </p:cNvPr>
          <p:cNvSpPr/>
          <p:nvPr/>
        </p:nvSpPr>
        <p:spPr>
          <a:xfrm>
            <a:off x="4950803" y="4266967"/>
            <a:ext cx="1209782" cy="671730"/>
          </a:xfrm>
          <a:prstGeom prst="rect">
            <a:avLst/>
          </a:prstGeom>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1431350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en-US" altLang="ja-JP" dirty="0"/>
              <a:t>Yahoo!</a:t>
            </a:r>
            <a:r>
              <a:rPr lang="ja-JP" altLang="en-US" dirty="0"/>
              <a:t>ファイナンス</a:t>
            </a:r>
            <a:r>
              <a:rPr lang="en-US" altLang="ja-JP" dirty="0"/>
              <a:t>  </a:t>
            </a:r>
            <a:r>
              <a:rPr lang="ja-JP" altLang="en-US" dirty="0"/>
              <a:t>タイアップ</a:t>
            </a:r>
            <a:r>
              <a:rPr lang="en-US" altLang="ja-JP" dirty="0"/>
              <a:t> </a:t>
            </a:r>
            <a:r>
              <a:rPr lang="en-US" altLang="ja-JP" sz="1600" dirty="0"/>
              <a:t>– PC</a:t>
            </a:r>
            <a:r>
              <a:rPr lang="ja-JP" altLang="en-US" sz="1600" dirty="0"/>
              <a:t> </a:t>
            </a:r>
            <a:r>
              <a:rPr lang="en-US" altLang="ja-JP" sz="1600" dirty="0"/>
              <a:t>–</a:t>
            </a:r>
            <a:endParaRPr kumimoji="1" lang="ja-JP" altLang="en-US" sz="1600" dirty="0"/>
          </a:p>
        </p:txBody>
      </p:sp>
      <p:sp>
        <p:nvSpPr>
          <p:cNvPr id="3" name="正方形/長方形 2">
            <a:extLst>
              <a:ext uri="{FF2B5EF4-FFF2-40B4-BE49-F238E27FC236}">
                <a16:creationId xmlns:a16="http://schemas.microsoft.com/office/drawing/2014/main" id="{9911411D-3904-3FAF-8502-A5F676212056}"/>
              </a:ext>
            </a:extLst>
          </p:cNvPr>
          <p:cNvSpPr/>
          <p:nvPr/>
        </p:nvSpPr>
        <p:spPr>
          <a:xfrm>
            <a:off x="825413" y="2324713"/>
            <a:ext cx="10634749" cy="423642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FF395146-B6B4-DBC2-C8E4-07C6B685B542}"/>
              </a:ext>
            </a:extLst>
          </p:cNvPr>
          <p:cNvSpPr/>
          <p:nvPr/>
        </p:nvSpPr>
        <p:spPr>
          <a:xfrm>
            <a:off x="479425" y="2329245"/>
            <a:ext cx="350620" cy="423642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wordArtVertRtl" wrap="square" lIns="91440" tIns="45720" rIns="91440" bIns="45720" numCol="1" spcCol="0" rtlCol="0" fromWordArt="0" anchor="ctr" anchorCtr="0" forceAA="0" compatLnSpc="1">
            <a:prstTxWarp prst="textNoShape">
              <a:avLst/>
            </a:prstTxWarp>
            <a:noAutofit/>
          </a:bodyPr>
          <a:lstStyle/>
          <a:p>
            <a:pPr algn="ctr"/>
            <a:r>
              <a:rPr lang="en-US" altLang="ja-JP" sz="1200" b="1" dirty="0">
                <a:solidFill>
                  <a:schemeClr val="accent3"/>
                </a:solidFill>
                <a:latin typeface="Meiryo" panose="020B0604030504040204" pitchFamily="34" charset="-128"/>
                <a:ea typeface="Meiryo" panose="020B0604030504040204" pitchFamily="34" charset="-128"/>
              </a:rPr>
              <a:t>PC</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50" name="テキスト ボックス 49">
            <a:extLst>
              <a:ext uri="{FF2B5EF4-FFF2-40B4-BE49-F238E27FC236}">
                <a16:creationId xmlns:a16="http://schemas.microsoft.com/office/drawing/2014/main" id="{308B1744-3C55-0627-74ED-FC771EC18511}"/>
              </a:ext>
            </a:extLst>
          </p:cNvPr>
          <p:cNvSpPr txBox="1"/>
          <p:nvPr/>
        </p:nvSpPr>
        <p:spPr>
          <a:xfrm>
            <a:off x="1080967" y="2931260"/>
            <a:ext cx="2077492" cy="397801"/>
          </a:xfrm>
          <a:prstGeom prst="rect">
            <a:avLst/>
          </a:prstGeom>
          <a:noFill/>
          <a:ln w="38100">
            <a:noFill/>
          </a:ln>
        </p:spPr>
        <p:txBody>
          <a:bodyPr vert="horz" wrap="none" lIns="0" tIns="0" rIns="0" bIns="0"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Yahoo!</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ファイナンス</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 </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トップ</a:t>
            </a:r>
          </a:p>
          <a:p>
            <a:pPr marL="0" marR="0" lvl="0" indent="0" defTabSz="914400" rtl="0" eaLnBrk="1" fontAlgn="auto" latinLnBrk="0" hangingPunct="1">
              <a:lnSpc>
                <a:spcPct val="120000"/>
              </a:lnSpc>
              <a:spcBef>
                <a:spcPts val="0"/>
              </a:spcBef>
              <a:spcAft>
                <a:spcPts val="0"/>
              </a:spcAft>
              <a:buClrTx/>
              <a:buSzTx/>
              <a:buFontTx/>
              <a:buNone/>
              <a:tabLst/>
              <a:defRPr/>
            </a:pP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Yahoo!</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ファイナンス 銘柄詳細</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p:txBody>
      </p:sp>
      <p:sp>
        <p:nvSpPr>
          <p:cNvPr id="51" name="角丸四角形 19">
            <a:extLst>
              <a:ext uri="{FF2B5EF4-FFF2-40B4-BE49-F238E27FC236}">
                <a16:creationId xmlns:a16="http://schemas.microsoft.com/office/drawing/2014/main" id="{A81E9DED-8CB2-03D2-0A6F-A5ADFE788675}"/>
              </a:ext>
            </a:extLst>
          </p:cNvPr>
          <p:cNvSpPr/>
          <p:nvPr/>
        </p:nvSpPr>
        <p:spPr>
          <a:xfrm>
            <a:off x="991197" y="2521757"/>
            <a:ext cx="2448000"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編集誘導枠（</a:t>
            </a:r>
            <a:r>
              <a:rPr kumimoji="0" lang="en-US" altLang="ja-JP" sz="1200" b="1" kern="0" dirty="0">
                <a:solidFill>
                  <a:schemeClr val="bg1"/>
                </a:solidFill>
                <a:latin typeface="Meiryo" panose="020B0604030504040204" pitchFamily="34" charset="-128"/>
                <a:ea typeface="Meiryo" panose="020B0604030504040204" pitchFamily="34" charset="-128"/>
              </a:rPr>
              <a:t>2</a:t>
            </a:r>
            <a:r>
              <a:rPr kumimoji="0" lang="ja-JP" altLang="en-US" sz="1200" b="1" kern="0">
                <a:solidFill>
                  <a:schemeClr val="bg1"/>
                </a:solidFill>
                <a:latin typeface="Meiryo" panose="020B0604030504040204" pitchFamily="34" charset="-128"/>
                <a:ea typeface="Meiryo" panose="020B0604030504040204" pitchFamily="34" charset="-128"/>
              </a:rPr>
              <a:t>か所）</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52" name="テキスト ボックス 51">
            <a:extLst>
              <a:ext uri="{FF2B5EF4-FFF2-40B4-BE49-F238E27FC236}">
                <a16:creationId xmlns:a16="http://schemas.microsoft.com/office/drawing/2014/main" id="{4B395B8C-517F-8447-A247-2EBF03FB7FAF}"/>
              </a:ext>
            </a:extLst>
          </p:cNvPr>
          <p:cNvSpPr txBox="1"/>
          <p:nvPr/>
        </p:nvSpPr>
        <p:spPr>
          <a:xfrm>
            <a:off x="1430286" y="6364052"/>
            <a:ext cx="1506823" cy="138499"/>
          </a:xfrm>
          <a:prstGeom prst="rect">
            <a:avLst/>
          </a:prstGeom>
          <a:noFill/>
        </p:spPr>
        <p:txBody>
          <a:bodyPr wrap="none" lIns="0" tIns="0" rIns="0" bIns="0" rtlCol="0">
            <a:spAutoFit/>
          </a:bodyPr>
          <a:lstStyle/>
          <a:p>
            <a:pPr>
              <a:defRPr/>
            </a:pPr>
            <a:r>
              <a:rPr kumimoji="1" lang="en-US" altLang="ja-JP" sz="900" b="0" i="0" u="none" strike="noStrike" kern="1200" cap="none" spc="0" normalizeH="0" baseline="0" noProof="0" dirty="0">
                <a:ln>
                  <a:noFill/>
                </a:ln>
                <a:solidFill>
                  <a:schemeClr val="accent3"/>
                </a:solidFill>
                <a:effectLst/>
                <a:uLnTx/>
                <a:uFillTx/>
                <a:latin typeface="メイリオ"/>
                <a:ea typeface="メイリオ"/>
                <a:cs typeface="+mn-cs"/>
              </a:rPr>
              <a:t>※</a:t>
            </a:r>
            <a:r>
              <a:rPr kumimoji="1" lang="ja-JP" altLang="en-US" sz="900" b="0" i="0" u="none" strike="noStrike" kern="1200" cap="none" spc="0" normalizeH="0" baseline="0" noProof="0">
                <a:ln>
                  <a:noFill/>
                </a:ln>
                <a:solidFill>
                  <a:schemeClr val="accent3"/>
                </a:solidFill>
                <a:effectLst/>
                <a:uLnTx/>
                <a:uFillTx/>
                <a:latin typeface="メイリオ"/>
                <a:ea typeface="メイリオ"/>
                <a:cs typeface="+mn-cs"/>
              </a:rPr>
              <a:t>バナーサイズ</a:t>
            </a:r>
            <a:r>
              <a:rPr lang="en-US" altLang="ja-JP" sz="900" dirty="0">
                <a:solidFill>
                  <a:schemeClr val="accent3"/>
                </a:solidFill>
                <a:latin typeface="メイリオ"/>
                <a:ea typeface="メイリオ"/>
              </a:rPr>
              <a:t> </a:t>
            </a:r>
            <a:r>
              <a:rPr kumimoji="1" lang="en-US" altLang="ja-JP" sz="900" b="0" i="0" u="none" strike="noStrike" kern="1200" cap="none" spc="0" normalizeH="0" baseline="0" noProof="0" dirty="0">
                <a:ln>
                  <a:noFill/>
                </a:ln>
                <a:solidFill>
                  <a:schemeClr val="accent3"/>
                </a:solidFill>
                <a:effectLst/>
                <a:uLnTx/>
                <a:uFillTx/>
                <a:latin typeface="メイリオ"/>
                <a:ea typeface="メイリオ"/>
                <a:cs typeface="+mn-cs"/>
              </a:rPr>
              <a:t>300×120px</a:t>
            </a:r>
            <a:endParaRPr kumimoji="1" lang="ja-JP" altLang="en-US" sz="900" b="0" i="0" u="none" strike="noStrike" kern="1200" cap="none" spc="0" normalizeH="0" baseline="0" noProof="0" dirty="0">
              <a:ln>
                <a:noFill/>
              </a:ln>
              <a:solidFill>
                <a:schemeClr val="accent3"/>
              </a:solidFill>
              <a:effectLst/>
              <a:uLnTx/>
              <a:uFillTx/>
              <a:latin typeface="メイリオ"/>
              <a:ea typeface="メイリオ"/>
              <a:cs typeface="+mn-cs"/>
            </a:endParaRPr>
          </a:p>
        </p:txBody>
      </p:sp>
      <p:sp>
        <p:nvSpPr>
          <p:cNvPr id="53" name="テキスト ボックス 52">
            <a:extLst>
              <a:ext uri="{FF2B5EF4-FFF2-40B4-BE49-F238E27FC236}">
                <a16:creationId xmlns:a16="http://schemas.microsoft.com/office/drawing/2014/main" id="{9F4A4FF7-7D4A-5EA1-53D9-D876DE08CA2A}"/>
              </a:ext>
            </a:extLst>
          </p:cNvPr>
          <p:cNvSpPr txBox="1"/>
          <p:nvPr/>
        </p:nvSpPr>
        <p:spPr>
          <a:xfrm>
            <a:off x="3776176" y="2931260"/>
            <a:ext cx="2170466"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ご希望の</a:t>
            </a:r>
            <a:r>
              <a:rPr kumimoji="1" lang="en" altLang="ja-JP" sz="1100" i="0" u="none" strike="noStrike" kern="1200" cap="none" spc="0" normalizeH="0" baseline="0" noProof="0" dirty="0">
                <a:ln>
                  <a:noFill/>
                </a:ln>
                <a:solidFill>
                  <a:schemeClr val="accent3"/>
                </a:solidFill>
                <a:effectLst/>
                <a:uLnTx/>
                <a:uFillTx/>
                <a:latin typeface="メイリオ"/>
                <a:ea typeface="メイリオ"/>
                <a:cs typeface="+mn-cs"/>
              </a:rPr>
              <a:t>Yahoo!</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ファイナンス商品</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50</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万円分</a:t>
            </a:r>
          </a:p>
        </p:txBody>
      </p:sp>
      <p:sp>
        <p:nvSpPr>
          <p:cNvPr id="54" name="角丸四角形 10">
            <a:extLst>
              <a:ext uri="{FF2B5EF4-FFF2-40B4-BE49-F238E27FC236}">
                <a16:creationId xmlns:a16="http://schemas.microsoft.com/office/drawing/2014/main" id="{9C2BB983-04FA-A7C7-FD06-FE7AB727192C}"/>
              </a:ext>
            </a:extLst>
          </p:cNvPr>
          <p:cNvSpPr/>
          <p:nvPr/>
        </p:nvSpPr>
        <p:spPr>
          <a:xfrm>
            <a:off x="3594002" y="2521757"/>
            <a:ext cx="2448000"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通常広告</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55" name="object 4">
            <a:extLst>
              <a:ext uri="{FF2B5EF4-FFF2-40B4-BE49-F238E27FC236}">
                <a16:creationId xmlns:a16="http://schemas.microsoft.com/office/drawing/2014/main" id="{FA925CCB-58D1-A7E8-889E-D2C23F0BCD36}"/>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ja-JP" altLang="en-US" sz="1600" spc="-5">
                <a:solidFill>
                  <a:schemeClr val="accent3"/>
                </a:solidFill>
                <a:latin typeface="メイリオ"/>
                <a:cs typeface="メイリオ"/>
              </a:rPr>
              <a:t>金融媒体として圧倒的な規模を誇る「</a:t>
            </a:r>
            <a:r>
              <a:rPr lang="en" altLang="ja-JP" sz="1600" spc="-5" dirty="0">
                <a:solidFill>
                  <a:schemeClr val="accent3"/>
                </a:solidFill>
                <a:latin typeface="メイリオ"/>
                <a:cs typeface="メイリオ"/>
              </a:rPr>
              <a:t>Yahoo!</a:t>
            </a:r>
            <a:r>
              <a:rPr lang="ja-JP" altLang="en-US" sz="1600" spc="-5">
                <a:solidFill>
                  <a:schemeClr val="accent3"/>
                </a:solidFill>
                <a:latin typeface="メイリオ"/>
                <a:cs typeface="メイリオ"/>
              </a:rPr>
              <a:t>ファイナンス」面に記事コンテンツを掲載します。</a:t>
            </a:r>
          </a:p>
          <a:p>
            <a:pPr>
              <a:lnSpc>
                <a:spcPct val="130000"/>
              </a:lnSpc>
            </a:pPr>
            <a:r>
              <a:rPr lang="ja-JP" altLang="en-US" sz="1600" b="1" spc="-5">
                <a:solidFill>
                  <a:schemeClr val="accent3"/>
                </a:solidFill>
                <a:latin typeface="メイリオ"/>
                <a:cs typeface="メイリオ"/>
              </a:rPr>
              <a:t>金融商品に興味があるユーザーに対し、広告主様ご要望の内容、スタイルで訴求メッセージを届けます。</a:t>
            </a:r>
          </a:p>
        </p:txBody>
      </p:sp>
      <p:sp>
        <p:nvSpPr>
          <p:cNvPr id="56" name="ホームベース 12">
            <a:extLst>
              <a:ext uri="{FF2B5EF4-FFF2-40B4-BE49-F238E27FC236}">
                <a16:creationId xmlns:a16="http://schemas.microsoft.com/office/drawing/2014/main" id="{128F1884-592E-DD1F-109D-304B1F003513}"/>
              </a:ext>
            </a:extLst>
          </p:cNvPr>
          <p:cNvSpPr/>
          <p:nvPr/>
        </p:nvSpPr>
        <p:spPr>
          <a:xfrm>
            <a:off x="8890727" y="1809390"/>
            <a:ext cx="2821847" cy="475343"/>
          </a:xfrm>
          <a:prstGeom prst="homePlate">
            <a:avLst/>
          </a:prstGeom>
          <a:solidFill>
            <a:schemeClr val="accent6"/>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57" name="ホームベース 13">
            <a:extLst>
              <a:ext uri="{FF2B5EF4-FFF2-40B4-BE49-F238E27FC236}">
                <a16:creationId xmlns:a16="http://schemas.microsoft.com/office/drawing/2014/main" id="{218BA01D-2594-51EB-FE53-AE88C2D5AB87}"/>
              </a:ext>
            </a:extLst>
          </p:cNvPr>
          <p:cNvSpPr/>
          <p:nvPr/>
        </p:nvSpPr>
        <p:spPr>
          <a:xfrm>
            <a:off x="6279811" y="1809390"/>
            <a:ext cx="2821847" cy="475343"/>
          </a:xfrm>
          <a:prstGeom prst="homePlate">
            <a:avLst/>
          </a:prstGeom>
          <a:solidFill>
            <a:schemeClr val="accent2">
              <a:lumMod val="75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58" name="ホームベース 14">
            <a:extLst>
              <a:ext uri="{FF2B5EF4-FFF2-40B4-BE49-F238E27FC236}">
                <a16:creationId xmlns:a16="http://schemas.microsoft.com/office/drawing/2014/main" id="{24A3CF25-8D79-6BD7-0C6B-7C9FE3C82E6A}"/>
              </a:ext>
            </a:extLst>
          </p:cNvPr>
          <p:cNvSpPr/>
          <p:nvPr/>
        </p:nvSpPr>
        <p:spPr>
          <a:xfrm>
            <a:off x="464235" y="1809390"/>
            <a:ext cx="6026506" cy="475343"/>
          </a:xfrm>
          <a:prstGeom prst="homePlate">
            <a:avLst/>
          </a:prstGeom>
          <a:solidFill>
            <a:schemeClr val="accent2">
              <a:lumMod val="9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accent3"/>
                </a:solidFill>
                <a:latin typeface="Meiryo" panose="020B0604030504040204" pitchFamily="34" charset="-128"/>
                <a:ea typeface="Meiryo" panose="020B0604030504040204" pitchFamily="34" charset="-128"/>
              </a:rPr>
              <a:t>各種誘導</a:t>
            </a:r>
          </a:p>
        </p:txBody>
      </p:sp>
      <p:grpSp>
        <p:nvGrpSpPr>
          <p:cNvPr id="59" name="グループ化 58">
            <a:extLst>
              <a:ext uri="{FF2B5EF4-FFF2-40B4-BE49-F238E27FC236}">
                <a16:creationId xmlns:a16="http://schemas.microsoft.com/office/drawing/2014/main" id="{904BB0EE-2E13-4F45-4AAA-07678019669A}"/>
              </a:ext>
            </a:extLst>
          </p:cNvPr>
          <p:cNvGrpSpPr>
            <a:grpSpLocks noChangeAspect="1"/>
          </p:cNvGrpSpPr>
          <p:nvPr/>
        </p:nvGrpSpPr>
        <p:grpSpPr>
          <a:xfrm>
            <a:off x="5969794" y="4108958"/>
            <a:ext cx="272794" cy="150529"/>
            <a:chOff x="5270129" y="3256673"/>
            <a:chExt cx="396700" cy="218901"/>
          </a:xfrm>
        </p:grpSpPr>
        <p:sp>
          <p:nvSpPr>
            <p:cNvPr id="60" name="直角三角形 59">
              <a:extLst>
                <a:ext uri="{FF2B5EF4-FFF2-40B4-BE49-F238E27FC236}">
                  <a16:creationId xmlns:a16="http://schemas.microsoft.com/office/drawing/2014/main" id="{FF0ABB2A-3B8C-C0FB-A904-4FF4628D24DF}"/>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1" name="直角三角形 60">
              <a:extLst>
                <a:ext uri="{FF2B5EF4-FFF2-40B4-BE49-F238E27FC236}">
                  <a16:creationId xmlns:a16="http://schemas.microsoft.com/office/drawing/2014/main" id="{AE869D54-4396-0CBD-B078-DFEAEB97006B}"/>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grpSp>
        <p:nvGrpSpPr>
          <p:cNvPr id="62" name="グループ化 61">
            <a:extLst>
              <a:ext uri="{FF2B5EF4-FFF2-40B4-BE49-F238E27FC236}">
                <a16:creationId xmlns:a16="http://schemas.microsoft.com/office/drawing/2014/main" id="{B18E6BCD-EBC0-6DC5-00F8-B85E33DFBB9F}"/>
              </a:ext>
            </a:extLst>
          </p:cNvPr>
          <p:cNvGrpSpPr>
            <a:grpSpLocks noChangeAspect="1"/>
          </p:cNvGrpSpPr>
          <p:nvPr/>
        </p:nvGrpSpPr>
        <p:grpSpPr>
          <a:xfrm>
            <a:off x="8719342" y="4108958"/>
            <a:ext cx="272794" cy="150529"/>
            <a:chOff x="5270129" y="3256673"/>
            <a:chExt cx="396700" cy="218901"/>
          </a:xfrm>
        </p:grpSpPr>
        <p:sp>
          <p:nvSpPr>
            <p:cNvPr id="63" name="直角三角形 62">
              <a:extLst>
                <a:ext uri="{FF2B5EF4-FFF2-40B4-BE49-F238E27FC236}">
                  <a16:creationId xmlns:a16="http://schemas.microsoft.com/office/drawing/2014/main" id="{0A8AC6CA-7FB8-723F-44DB-4F7A7CC5E71A}"/>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4" name="直角三角形 63">
              <a:extLst>
                <a:ext uri="{FF2B5EF4-FFF2-40B4-BE49-F238E27FC236}">
                  <a16:creationId xmlns:a16="http://schemas.microsoft.com/office/drawing/2014/main" id="{28BAE287-9A24-02F0-4C33-08174D5F3D09}"/>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pic>
        <p:nvPicPr>
          <p:cNvPr id="65" name="図 64">
            <a:extLst>
              <a:ext uri="{FF2B5EF4-FFF2-40B4-BE49-F238E27FC236}">
                <a16:creationId xmlns:a16="http://schemas.microsoft.com/office/drawing/2014/main" id="{051822CE-9062-B11D-F0F5-6FDDEA277D4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95622" y="3469360"/>
            <a:ext cx="2103950" cy="1691025"/>
          </a:xfrm>
          <a:prstGeom prst="rect">
            <a:avLst/>
          </a:prstGeom>
        </p:spPr>
      </p:pic>
      <p:pic>
        <p:nvPicPr>
          <p:cNvPr id="76" name="図 75">
            <a:extLst>
              <a:ext uri="{FF2B5EF4-FFF2-40B4-BE49-F238E27FC236}">
                <a16:creationId xmlns:a16="http://schemas.microsoft.com/office/drawing/2014/main" id="{8A08EBCE-955B-280C-E46E-6D7E693272C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99076" y="3469360"/>
            <a:ext cx="2103950" cy="1691025"/>
          </a:xfrm>
          <a:prstGeom prst="rect">
            <a:avLst/>
          </a:prstGeom>
        </p:spPr>
      </p:pic>
      <p:pic>
        <p:nvPicPr>
          <p:cNvPr id="79" name="図 78">
            <a:extLst>
              <a:ext uri="{FF2B5EF4-FFF2-40B4-BE49-F238E27FC236}">
                <a16:creationId xmlns:a16="http://schemas.microsoft.com/office/drawing/2014/main" id="{25DFFC8C-92B7-2E4C-5373-8CC7E27154F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447779" y="4598312"/>
            <a:ext cx="1107444" cy="1052389"/>
          </a:xfrm>
          <a:prstGeom prst="rect">
            <a:avLst/>
          </a:prstGeom>
        </p:spPr>
      </p:pic>
      <p:pic>
        <p:nvPicPr>
          <p:cNvPr id="80" name="図 79">
            <a:extLst>
              <a:ext uri="{FF2B5EF4-FFF2-40B4-BE49-F238E27FC236}">
                <a16:creationId xmlns:a16="http://schemas.microsoft.com/office/drawing/2014/main" id="{36DCA504-D6C3-A8AF-9C43-1691D4AE446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08109" y="3524203"/>
            <a:ext cx="2299548" cy="1848235"/>
          </a:xfrm>
          <a:prstGeom prst="rect">
            <a:avLst/>
          </a:prstGeom>
        </p:spPr>
      </p:pic>
      <p:grpSp>
        <p:nvGrpSpPr>
          <p:cNvPr id="81" name="グループ化 80">
            <a:extLst>
              <a:ext uri="{FF2B5EF4-FFF2-40B4-BE49-F238E27FC236}">
                <a16:creationId xmlns:a16="http://schemas.microsoft.com/office/drawing/2014/main" id="{02C971A8-F290-927F-90A3-23B9FD3EDABB}"/>
              </a:ext>
            </a:extLst>
          </p:cNvPr>
          <p:cNvGrpSpPr/>
          <p:nvPr/>
        </p:nvGrpSpPr>
        <p:grpSpPr>
          <a:xfrm>
            <a:off x="6808901" y="3635472"/>
            <a:ext cx="1511582" cy="1137130"/>
            <a:chOff x="6494077" y="4945383"/>
            <a:chExt cx="2770275" cy="2084018"/>
          </a:xfrm>
        </p:grpSpPr>
        <p:grpSp>
          <p:nvGrpSpPr>
            <p:cNvPr id="82" name="グループ化 81">
              <a:extLst>
                <a:ext uri="{FF2B5EF4-FFF2-40B4-BE49-F238E27FC236}">
                  <a16:creationId xmlns:a16="http://schemas.microsoft.com/office/drawing/2014/main" id="{277EA6AB-AEE8-70F6-AFCC-556486FBAA1A}"/>
                </a:ext>
              </a:extLst>
            </p:cNvPr>
            <p:cNvGrpSpPr/>
            <p:nvPr/>
          </p:nvGrpSpPr>
          <p:grpSpPr>
            <a:xfrm>
              <a:off x="6494077" y="4945383"/>
              <a:ext cx="2770275" cy="2084018"/>
              <a:chOff x="6057016" y="1670516"/>
              <a:chExt cx="2770275" cy="2084018"/>
            </a:xfrm>
          </p:grpSpPr>
          <p:pic>
            <p:nvPicPr>
              <p:cNvPr id="84" name="図 83">
                <a:extLst>
                  <a:ext uri="{FF2B5EF4-FFF2-40B4-BE49-F238E27FC236}">
                    <a16:creationId xmlns:a16="http://schemas.microsoft.com/office/drawing/2014/main" id="{2ED65123-2305-3BD1-9CD0-7CF6F45A78F5}"/>
                  </a:ext>
                </a:extLst>
              </p:cNvPr>
              <p:cNvPicPr>
                <a:picLocks noChangeAspect="1"/>
              </p:cNvPicPr>
              <p:nvPr/>
            </p:nvPicPr>
            <p:blipFill>
              <a:blip r:embed="rId5"/>
              <a:stretch>
                <a:fillRect/>
              </a:stretch>
            </p:blipFill>
            <p:spPr>
              <a:xfrm>
                <a:off x="6057016" y="1670516"/>
                <a:ext cx="2770275" cy="2084018"/>
              </a:xfrm>
              <a:prstGeom prst="rect">
                <a:avLst/>
              </a:prstGeom>
              <a:ln>
                <a:noFill/>
              </a:ln>
            </p:spPr>
          </p:pic>
          <p:sp>
            <p:nvSpPr>
              <p:cNvPr id="85" name="正方形/長方形 84">
                <a:extLst>
                  <a:ext uri="{FF2B5EF4-FFF2-40B4-BE49-F238E27FC236}">
                    <a16:creationId xmlns:a16="http://schemas.microsoft.com/office/drawing/2014/main" id="{BEF7C0BB-961F-F485-6522-093F59BA01A6}"/>
                  </a:ext>
                </a:extLst>
              </p:cNvPr>
              <p:cNvSpPr/>
              <p:nvPr/>
            </p:nvSpPr>
            <p:spPr bwMode="auto">
              <a:xfrm>
                <a:off x="6421463" y="2625289"/>
                <a:ext cx="2047134" cy="718397"/>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UI" panose="020B0604030504040204" pitchFamily="50" charset="-128"/>
                  </a:rPr>
                  <a:t>本文</a:t>
                </a:r>
              </a:p>
            </p:txBody>
          </p:sp>
          <p:sp>
            <p:nvSpPr>
              <p:cNvPr id="86" name="正方形/長方形 85">
                <a:extLst>
                  <a:ext uri="{FF2B5EF4-FFF2-40B4-BE49-F238E27FC236}">
                    <a16:creationId xmlns:a16="http://schemas.microsoft.com/office/drawing/2014/main" id="{568AFA99-8A28-BB6E-C209-170BAC30B1EA}"/>
                  </a:ext>
                </a:extLst>
              </p:cNvPr>
              <p:cNvSpPr/>
              <p:nvPr/>
            </p:nvSpPr>
            <p:spPr bwMode="auto">
              <a:xfrm>
                <a:off x="6421463" y="2229555"/>
                <a:ext cx="2047134" cy="292274"/>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UI" panose="020B0604030504040204" pitchFamily="50" charset="-128"/>
                  </a:rPr>
                  <a:t>タイトル</a:t>
                </a:r>
              </a:p>
            </p:txBody>
          </p:sp>
        </p:grpSp>
        <p:sp>
          <p:nvSpPr>
            <p:cNvPr id="83" name="正方形/長方形 82">
              <a:extLst>
                <a:ext uri="{FF2B5EF4-FFF2-40B4-BE49-F238E27FC236}">
                  <a16:creationId xmlns:a16="http://schemas.microsoft.com/office/drawing/2014/main" id="{F5CB21B1-258E-1516-0271-F16CB3D1CB26}"/>
                </a:ext>
              </a:extLst>
            </p:cNvPr>
            <p:cNvSpPr/>
            <p:nvPr/>
          </p:nvSpPr>
          <p:spPr>
            <a:xfrm>
              <a:off x="6877984" y="6720488"/>
              <a:ext cx="2027674" cy="186097"/>
            </a:xfrm>
            <a:prstGeom prst="rect">
              <a:avLst/>
            </a:prstGeom>
            <a:solidFill>
              <a:schemeClr val="accent2">
                <a:lumMod val="90000"/>
              </a:schemeClr>
            </a:solidFill>
            <a:ln w="22225"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grpSp>
      <p:pic>
        <p:nvPicPr>
          <p:cNvPr id="87" name="図 86">
            <a:extLst>
              <a:ext uri="{FF2B5EF4-FFF2-40B4-BE49-F238E27FC236}">
                <a16:creationId xmlns:a16="http://schemas.microsoft.com/office/drawing/2014/main" id="{D7B8983C-49A3-B987-E6E6-33A9D9FC505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088567" y="3524203"/>
            <a:ext cx="2299548" cy="1848235"/>
          </a:xfrm>
          <a:prstGeom prst="rect">
            <a:avLst/>
          </a:prstGeom>
        </p:spPr>
      </p:pic>
      <p:sp>
        <p:nvSpPr>
          <p:cNvPr id="88" name="角丸四角形 48">
            <a:extLst>
              <a:ext uri="{FF2B5EF4-FFF2-40B4-BE49-F238E27FC236}">
                <a16:creationId xmlns:a16="http://schemas.microsoft.com/office/drawing/2014/main" id="{E75C7D39-A250-4D1E-68BE-5A5E7216402D}"/>
              </a:ext>
            </a:extLst>
          </p:cNvPr>
          <p:cNvSpPr/>
          <p:nvPr/>
        </p:nvSpPr>
        <p:spPr>
          <a:xfrm>
            <a:off x="9186366" y="3620958"/>
            <a:ext cx="2103950" cy="1188000"/>
          </a:xfrm>
          <a:prstGeom prst="roundRect">
            <a:avLst>
              <a:gd name="adj" fmla="val 0"/>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0000"/>
              </a:lnSpc>
            </a:pPr>
            <a:r>
              <a:rPr kumimoji="1" lang="ja-JP" altLang="en-US" sz="1600">
                <a:solidFill>
                  <a:schemeClr val="accent6"/>
                </a:solidFill>
                <a:latin typeface="Meiryo" panose="020B0604030504040204" pitchFamily="34" charset="-128"/>
                <a:ea typeface="Meiryo" panose="020B0604030504040204" pitchFamily="34" charset="-128"/>
              </a:rPr>
              <a:t>広告主様</a:t>
            </a:r>
            <a:br>
              <a:rPr kumimoji="1" lang="en-US" altLang="ja-JP" sz="1600" dirty="0">
                <a:solidFill>
                  <a:schemeClr val="accent6"/>
                </a:solidFill>
                <a:latin typeface="Meiryo" panose="020B0604030504040204" pitchFamily="34" charset="-128"/>
                <a:ea typeface="Meiryo" panose="020B0604030504040204" pitchFamily="34" charset="-128"/>
              </a:rPr>
            </a:br>
            <a:r>
              <a:rPr kumimoji="1" lang="ja-JP" altLang="en-US" sz="1600">
                <a:solidFill>
                  <a:schemeClr val="accent6"/>
                </a:solidFill>
                <a:latin typeface="Meiryo" panose="020B0604030504040204" pitchFamily="34" charset="-128"/>
                <a:ea typeface="Meiryo" panose="020B0604030504040204" pitchFamily="34" charset="-128"/>
              </a:rPr>
              <a:t>ページ</a:t>
            </a:r>
            <a:endParaRPr kumimoji="1" lang="ja-JP" altLang="en-US" sz="16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789F7F5F-C79F-3464-A9F7-6A76A35C06DB}"/>
              </a:ext>
            </a:extLst>
          </p:cNvPr>
          <p:cNvCxnSpPr>
            <a:cxnSpLocks/>
          </p:cNvCxnSpPr>
          <p:nvPr/>
        </p:nvCxnSpPr>
        <p:spPr>
          <a:xfrm>
            <a:off x="8159216" y="4643634"/>
            <a:ext cx="942442" cy="0"/>
          </a:xfrm>
          <a:prstGeom prst="straightConnector1">
            <a:avLst/>
          </a:prstGeom>
          <a:ln w="25400" cap="rnd">
            <a:solidFill>
              <a:schemeClr val="accent6"/>
            </a:solidFill>
            <a:prstDash val="sysDot"/>
            <a:tailEnd type="triangle" w="lg" len="med"/>
          </a:ln>
        </p:spPr>
        <p:style>
          <a:lnRef idx="1">
            <a:schemeClr val="accent1"/>
          </a:lnRef>
          <a:fillRef idx="0">
            <a:schemeClr val="accent1"/>
          </a:fillRef>
          <a:effectRef idx="0">
            <a:schemeClr val="accent1"/>
          </a:effectRef>
          <a:fontRef idx="minor">
            <a:schemeClr val="tx1"/>
          </a:fontRef>
        </p:style>
      </p:cxnSp>
      <p:pic>
        <p:nvPicPr>
          <p:cNvPr id="8" name="図 7" descr="グラフィカル ユーザー インターフェイス, アプリケーション&#10;&#10;自動的に生成された説明">
            <a:extLst>
              <a:ext uri="{FF2B5EF4-FFF2-40B4-BE49-F238E27FC236}">
                <a16:creationId xmlns:a16="http://schemas.microsoft.com/office/drawing/2014/main" id="{C5EC2367-6A78-439E-95B5-9440D556FE4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89922" y="3562797"/>
            <a:ext cx="1107444" cy="1209805"/>
          </a:xfrm>
          <a:prstGeom prst="rect">
            <a:avLst/>
          </a:prstGeom>
        </p:spPr>
      </p:pic>
      <p:pic>
        <p:nvPicPr>
          <p:cNvPr id="78" name="図 77">
            <a:extLst>
              <a:ext uri="{FF2B5EF4-FFF2-40B4-BE49-F238E27FC236}">
                <a16:creationId xmlns:a16="http://schemas.microsoft.com/office/drawing/2014/main" id="{8F12A916-1662-6463-6C54-C01E417C7F8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38052" y="4493355"/>
            <a:ext cx="2103950" cy="1691025"/>
          </a:xfrm>
          <a:prstGeom prst="rect">
            <a:avLst/>
          </a:prstGeom>
        </p:spPr>
      </p:pic>
      <p:pic>
        <p:nvPicPr>
          <p:cNvPr id="12" name="図 11">
            <a:extLst>
              <a:ext uri="{FF2B5EF4-FFF2-40B4-BE49-F238E27FC236}">
                <a16:creationId xmlns:a16="http://schemas.microsoft.com/office/drawing/2014/main" id="{3CCEFD46-2124-D7EF-A878-0AEF6269EE03}"/>
              </a:ext>
            </a:extLst>
          </p:cNvPr>
          <p:cNvPicPr>
            <a:picLocks noChangeAspect="1"/>
          </p:cNvPicPr>
          <p:nvPr/>
        </p:nvPicPr>
        <p:blipFill>
          <a:blip r:embed="rId7"/>
          <a:stretch>
            <a:fillRect/>
          </a:stretch>
        </p:blipFill>
        <p:spPr>
          <a:xfrm>
            <a:off x="4413300" y="4591523"/>
            <a:ext cx="1152036" cy="1052389"/>
          </a:xfrm>
          <a:prstGeom prst="rect">
            <a:avLst/>
          </a:prstGeom>
        </p:spPr>
      </p:pic>
      <p:pic>
        <p:nvPicPr>
          <p:cNvPr id="14" name="図 13">
            <a:extLst>
              <a:ext uri="{FF2B5EF4-FFF2-40B4-BE49-F238E27FC236}">
                <a16:creationId xmlns:a16="http://schemas.microsoft.com/office/drawing/2014/main" id="{228B0DA3-3FB8-F500-2914-8056E4C4C03B}"/>
              </a:ext>
            </a:extLst>
          </p:cNvPr>
          <p:cNvPicPr>
            <a:picLocks noChangeAspect="1"/>
          </p:cNvPicPr>
          <p:nvPr/>
        </p:nvPicPr>
        <p:blipFill>
          <a:blip r:embed="rId8"/>
          <a:stretch>
            <a:fillRect/>
          </a:stretch>
        </p:blipFill>
        <p:spPr>
          <a:xfrm>
            <a:off x="1389708" y="3559361"/>
            <a:ext cx="1274461" cy="1007635"/>
          </a:xfrm>
          <a:prstGeom prst="rect">
            <a:avLst/>
          </a:prstGeom>
        </p:spPr>
      </p:pic>
      <p:pic>
        <p:nvPicPr>
          <p:cNvPr id="70" name="図 69">
            <a:extLst>
              <a:ext uri="{FF2B5EF4-FFF2-40B4-BE49-F238E27FC236}">
                <a16:creationId xmlns:a16="http://schemas.microsoft.com/office/drawing/2014/main" id="{1BEDBBAE-C0C8-B840-FC6F-3432DB0A2B8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84925" y="4493355"/>
            <a:ext cx="2103950" cy="1691025"/>
          </a:xfrm>
          <a:prstGeom prst="rect">
            <a:avLst/>
          </a:prstGeom>
        </p:spPr>
      </p:pic>
      <p:pic>
        <p:nvPicPr>
          <p:cNvPr id="7" name="図 6">
            <a:extLst>
              <a:ext uri="{FF2B5EF4-FFF2-40B4-BE49-F238E27FC236}">
                <a16:creationId xmlns:a16="http://schemas.microsoft.com/office/drawing/2014/main" id="{F2FC86AF-1154-53C3-49BE-A4B28D9E4DB1}"/>
              </a:ext>
            </a:extLst>
          </p:cNvPr>
          <p:cNvPicPr>
            <a:picLocks noChangeAspect="1"/>
          </p:cNvPicPr>
          <p:nvPr/>
        </p:nvPicPr>
        <p:blipFill>
          <a:blip r:embed="rId9"/>
          <a:stretch>
            <a:fillRect/>
          </a:stretch>
        </p:blipFill>
        <p:spPr>
          <a:xfrm>
            <a:off x="1735345" y="4583181"/>
            <a:ext cx="1261242" cy="1069072"/>
          </a:xfrm>
          <a:prstGeom prst="rect">
            <a:avLst/>
          </a:prstGeom>
        </p:spPr>
      </p:pic>
      <p:sp>
        <p:nvSpPr>
          <p:cNvPr id="9" name="正方形/長方形 8">
            <a:extLst>
              <a:ext uri="{FF2B5EF4-FFF2-40B4-BE49-F238E27FC236}">
                <a16:creationId xmlns:a16="http://schemas.microsoft.com/office/drawing/2014/main" id="{41D40287-D94F-B206-F7D4-FDF7A451103C}"/>
              </a:ext>
            </a:extLst>
          </p:cNvPr>
          <p:cNvSpPr/>
          <p:nvPr/>
        </p:nvSpPr>
        <p:spPr>
          <a:xfrm>
            <a:off x="4830726" y="3803214"/>
            <a:ext cx="293067" cy="274568"/>
          </a:xfrm>
          <a:prstGeom prst="rect">
            <a:avLst/>
          </a:prstGeom>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DBAD23BF-FA26-82BC-53FF-08DFD94CA468}"/>
              </a:ext>
            </a:extLst>
          </p:cNvPr>
          <p:cNvSpPr/>
          <p:nvPr/>
        </p:nvSpPr>
        <p:spPr>
          <a:xfrm>
            <a:off x="5194581" y="4836139"/>
            <a:ext cx="291819" cy="618730"/>
          </a:xfrm>
          <a:prstGeom prst="rect">
            <a:avLst/>
          </a:prstGeom>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808139325"/>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21166</TotalTime>
  <Words>5142</Words>
  <Application>Microsoft Office PowerPoint</Application>
  <PresentationFormat>ワイド画面</PresentationFormat>
  <Paragraphs>523</Paragraphs>
  <Slides>30</Slides>
  <Notes>6</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30</vt:i4>
      </vt:variant>
    </vt:vector>
  </HeadingPairs>
  <TitlesOfParts>
    <vt:vector size="39" baseType="lpstr">
      <vt:lpstr>Meiryo</vt:lpstr>
      <vt:lpstr>Meiryo</vt:lpstr>
      <vt:lpstr>Yu Gothic</vt:lpstr>
      <vt:lpstr>Yu Gothic Medium</vt:lpstr>
      <vt:lpstr>Arial</vt:lpstr>
      <vt:lpstr>Calibri</vt:lpstr>
      <vt:lpstr>Segoe UI</vt:lpstr>
      <vt:lpstr>Wingdings</vt:lpstr>
      <vt:lpstr>表紙</vt:lpstr>
      <vt:lpstr>ディスプレイ広告（予約型） 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大原 真由美</cp:lastModifiedBy>
  <cp:revision>542</cp:revision>
  <dcterms:created xsi:type="dcterms:W3CDTF">2020-02-26T07:28:11Z</dcterms:created>
  <dcterms:modified xsi:type="dcterms:W3CDTF">2023-07-06T04:53:38Z</dcterms:modified>
  <cp:category/>
</cp:coreProperties>
</file>