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23"/>
  </p:notesMasterIdLst>
  <p:handoutMasterIdLst>
    <p:handoutMasterId r:id="rId24"/>
  </p:handoutMasterIdLst>
  <p:sldIdLst>
    <p:sldId id="316" r:id="rId4"/>
    <p:sldId id="354" r:id="rId5"/>
    <p:sldId id="326" r:id="rId6"/>
    <p:sldId id="352" r:id="rId7"/>
    <p:sldId id="353" r:id="rId8"/>
    <p:sldId id="357" r:id="rId9"/>
    <p:sldId id="345" r:id="rId10"/>
    <p:sldId id="358" r:id="rId11"/>
    <p:sldId id="346" r:id="rId12"/>
    <p:sldId id="363" r:id="rId13"/>
    <p:sldId id="361" r:id="rId14"/>
    <p:sldId id="362" r:id="rId15"/>
    <p:sldId id="350" r:id="rId16"/>
    <p:sldId id="366" r:id="rId17"/>
    <p:sldId id="367" r:id="rId18"/>
    <p:sldId id="368" r:id="rId19"/>
    <p:sldId id="369" r:id="rId20"/>
    <p:sldId id="356" r:id="rId21"/>
    <p:sldId id="312" r:id="rId2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69B"/>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352" autoAdjust="0"/>
    <p:restoredTop sz="96327" autoAdjust="0"/>
  </p:normalViewPr>
  <p:slideViewPr>
    <p:cSldViewPr>
      <p:cViewPr>
        <p:scale>
          <a:sx n="66" d="100"/>
          <a:sy n="66" d="100"/>
        </p:scale>
        <p:origin x="152" y="5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2" d="100"/>
          <a:sy n="72" d="100"/>
        </p:scale>
        <p:origin x="250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CFF053-0E14-4F5A-B073-B03C80D16BF7}" type="datetimeFigureOut">
              <a:rPr kumimoji="1" lang="ja-JP" altLang="en-US" smtClean="0"/>
              <a:t>2022/7/25</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6C4DCC3-1E36-4DAB-A9B5-3644DE6AEA45}" type="slidenum">
              <a:rPr kumimoji="1" lang="ja-JP" altLang="en-US" smtClean="0"/>
              <a:t>‹#›</a:t>
            </a:fld>
            <a:endParaRPr kumimoji="1" lang="ja-JP" altLang="en-US"/>
          </a:p>
        </p:txBody>
      </p:sp>
    </p:spTree>
    <p:extLst>
      <p:ext uri="{BB962C8B-B14F-4D97-AF65-F5344CB8AC3E}">
        <p14:creationId xmlns:p14="http://schemas.microsoft.com/office/powerpoint/2010/main" val="2181419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2022/7/25</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lvl1pPr>
              <a:defRPr/>
            </a:lvl1pPr>
          </a:lstStyle>
          <a:p>
            <a:pPr>
              <a:defRPr/>
            </a:pPr>
            <a:r>
              <a:rPr lang="en-US" dirty="0"/>
              <a:t>© 2022 Yahoo Japan Corporation</a:t>
            </a: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US" dirty="0"/>
              <a:t>© 2022 Yahoo Japan Corporation</a:t>
            </a:r>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US" dirty="0"/>
              <a:t>© 2022 Yahoo Japan Corporation</a:t>
            </a:r>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US" dirty="0"/>
              <a:t>© 2022 Yahoo Japan Corporation</a:t>
            </a:r>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US" dirty="0"/>
              <a:t>© 2022 Yahoo Japan Corporation</a:t>
            </a:r>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US" dirty="0"/>
              <a:t>© 2022 Yahoo Japan Corporation</a:t>
            </a:r>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US" dirty="0"/>
              <a:t>© 2022 Yahoo Japan Corporation</a:t>
            </a:r>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US" dirty="0"/>
              <a:t>© 2022 Yahoo Japan Corporation</a:t>
            </a:r>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10119822" y="6538793"/>
            <a:ext cx="1869486"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2022 Yahoo Japan Corporation</a:t>
            </a:r>
            <a:endParaRPr lang="en" altLang="ja-JP" sz="800" dirty="0">
              <a:solidFill>
                <a:schemeClr val="accent2"/>
              </a:solidFill>
            </a:endParaRP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5509708"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52216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493364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lvl1pPr>
              <a:defRPr/>
            </a:lvl1pPr>
          </a:lstStyle>
          <a:p>
            <a:pPr>
              <a:defRPr/>
            </a:pPr>
            <a:r>
              <a:rPr lang="en-US" dirty="0"/>
              <a:t>© 2022 Yahoo Japan Corporation</a:t>
            </a: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lvl1pPr>
              <a:defRPr/>
            </a:lvl1pPr>
          </a:lstStyle>
          <a:p>
            <a:pPr>
              <a:defRPr/>
            </a:pPr>
            <a:r>
              <a:rPr lang="en-US" dirty="0"/>
              <a:t>© 2022 Yahoo Japan Corporation</a:t>
            </a: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US" dirty="0"/>
              <a:t>© 2022 Yahoo Japan Corporation</a:t>
            </a:r>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10119886" y="6538793"/>
            <a:ext cx="1869422"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2022 Yahoo Japan Corporation</a:t>
            </a: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US" dirty="0"/>
              <a:t>© 2022 Yahoo Japan Corporation</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5303912" y="6666195"/>
            <a:ext cx="186942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accent2"/>
                </a:solidFill>
              </a:rPr>
              <a:t>© 2022 Yahoo Japan Corporation</a:t>
            </a:r>
            <a:endParaRPr lang="en" altLang="ja-JP" sz="800" dirty="0">
              <a:solidFill>
                <a:schemeClr val="accent2"/>
              </a:solidFill>
            </a:endParaRP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hyperlink" Target="https://s.yimg.jp/dl/displayads-guarantee/displayads-guarantee_salessheet_Specialfeature_2022H2.zip" TargetMode="Externa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s.yimg.jp/dl/displayads-guarantee/displayads-guarantee_salessheet_Specialfeature_2022H2.zip" TargetMode="Externa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1.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1.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png"/><Relationship Id="rId3" Type="http://schemas.openxmlformats.org/officeDocument/2006/relationships/image" Target="../media/image11.png"/><Relationship Id="rId7" Type="http://schemas.openxmlformats.org/officeDocument/2006/relationships/image" Target="../media/image14.png"/><Relationship Id="rId12" Type="http://schemas.openxmlformats.org/officeDocument/2006/relationships/image" Target="../media/image18.png"/><Relationship Id="rId2" Type="http://schemas.openxmlformats.org/officeDocument/2006/relationships/image" Target="../media/image10.png"/><Relationship Id="rId16" Type="http://schemas.openxmlformats.org/officeDocument/2006/relationships/image" Target="../media/image22.png"/><Relationship Id="rId1" Type="http://schemas.openxmlformats.org/officeDocument/2006/relationships/slideLayout" Target="../slideLayouts/slideLayout21.xml"/><Relationship Id="rId6" Type="http://schemas.openxmlformats.org/officeDocument/2006/relationships/image" Target="../media/image13.png"/><Relationship Id="rId11" Type="http://schemas.microsoft.com/office/2007/relationships/hdphoto" Target="../media/hdphoto2.wdp"/><Relationship Id="rId5" Type="http://schemas.openxmlformats.org/officeDocument/2006/relationships/image" Target="../media/image12.png"/><Relationship Id="rId15" Type="http://schemas.openxmlformats.org/officeDocument/2006/relationships/image" Target="../media/image21.png"/><Relationship Id="rId10" Type="http://schemas.openxmlformats.org/officeDocument/2006/relationships/image" Target="../media/image17.png"/><Relationship Id="rId4" Type="http://schemas.microsoft.com/office/2007/relationships/hdphoto" Target="../media/hdphoto1.wdp"/><Relationship Id="rId9" Type="http://schemas.openxmlformats.org/officeDocument/2006/relationships/image" Target="../media/image16.png"/><Relationship Id="rId1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21.xml"/><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ディスプレイ広告（予約型）商品資料</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2022</a:t>
            </a:r>
            <a:r>
              <a:rPr lang="ja-JP" altLang="en-US" dirty="0"/>
              <a:t>年</a:t>
            </a:r>
            <a:r>
              <a:rPr lang="en-US" altLang="ja-JP" dirty="0"/>
              <a:t>7</a:t>
            </a:r>
            <a:r>
              <a:rPr lang="ja-JP" altLang="en-US" dirty="0"/>
              <a:t>月</a:t>
            </a:r>
            <a:r>
              <a:rPr lang="en-US" altLang="ja-JP" dirty="0"/>
              <a:t>27</a:t>
            </a:r>
            <a:r>
              <a:rPr lang="ja-JP" altLang="en-US" dirty="0"/>
              <a:t>日</a:t>
            </a:r>
          </a:p>
        </p:txBody>
      </p:sp>
      <p:sp>
        <p:nvSpPr>
          <p:cNvPr id="5" name="角丸四角形 4">
            <a:extLst>
              <a:ext uri="{FF2B5EF4-FFF2-40B4-BE49-F238E27FC236}">
                <a16:creationId xmlns:a16="http://schemas.microsoft.com/office/drawing/2014/main" id="{62F15990-21F4-D246-B866-9EA6D3E08365}"/>
              </a:ext>
            </a:extLst>
          </p:cNvPr>
          <p:cNvSpPr/>
          <p:nvPr/>
        </p:nvSpPr>
        <p:spPr>
          <a:xfrm>
            <a:off x="932330" y="4869160"/>
            <a:ext cx="5091662"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41168"/>
            <a:ext cx="4896544" cy="360040"/>
          </a:xfrm>
        </p:spPr>
        <p:txBody>
          <a:bodyPr>
            <a:normAutofit fontScale="85000" lnSpcReduction="10000"/>
          </a:bodyPr>
          <a:lstStyle/>
          <a:p>
            <a:pPr algn="l"/>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ファイナンス　タイアップ（</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10</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4A0DD444-2F38-E647-AC23-6F73BF2168BA}"/>
              </a:ext>
            </a:extLst>
          </p:cNvPr>
          <p:cNvSpPr>
            <a:spLocks noGrp="1"/>
          </p:cNvSpPr>
          <p:nvPr>
            <p:ph type="body" sz="quarter" idx="11"/>
          </p:nvPr>
        </p:nvSpPr>
        <p:spPr>
          <a:xfrm>
            <a:off x="334963" y="110856"/>
            <a:ext cx="9759950" cy="814388"/>
          </a:xfrm>
        </p:spPr>
        <p:txBody>
          <a:bodyPr/>
          <a:lstStyle/>
          <a:p>
            <a:r>
              <a:rPr lang="ja-JP" altLang="en-US" dirty="0"/>
              <a:t>お申し込み方法</a:t>
            </a:r>
            <a:endParaRPr kumimoji="1" lang="ja-JP" altLang="en-US" dirty="0"/>
          </a:p>
        </p:txBody>
      </p:sp>
      <p:sp>
        <p:nvSpPr>
          <p:cNvPr id="5" name="スライド番号プレースホルダー 4">
            <a:extLst>
              <a:ext uri="{FF2B5EF4-FFF2-40B4-BE49-F238E27FC236}">
                <a16:creationId xmlns:a16="http://schemas.microsoft.com/office/drawing/2014/main" id="{1E004F2A-A9CD-8F4F-AA62-69C7B4BBADC4}"/>
              </a:ext>
            </a:extLst>
          </p:cNvPr>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51" name="正方形/長方形 50"/>
          <p:cNvSpPr/>
          <p:nvPr/>
        </p:nvSpPr>
        <p:spPr>
          <a:xfrm>
            <a:off x="9480248" y="1116678"/>
            <a:ext cx="1094071"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latin typeface="+mn-ea"/>
              </a:rPr>
              <a:t>掲載開始</a:t>
            </a:r>
          </a:p>
        </p:txBody>
      </p:sp>
      <p:sp>
        <p:nvSpPr>
          <p:cNvPr id="7" name="タイトル 2"/>
          <p:cNvSpPr txBox="1">
            <a:spLocks/>
          </p:cNvSpPr>
          <p:nvPr/>
        </p:nvSpPr>
        <p:spPr>
          <a:xfrm>
            <a:off x="1200115" y="2761245"/>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ヤフー</a:t>
            </a:r>
          </a:p>
        </p:txBody>
      </p:sp>
      <p:cxnSp>
        <p:nvCxnSpPr>
          <p:cNvPr id="8" name="直線コネクタ 7"/>
          <p:cNvCxnSpPr/>
          <p:nvPr/>
        </p:nvCxnSpPr>
        <p:spPr>
          <a:xfrm flipH="1">
            <a:off x="7023059" y="2466180"/>
            <a:ext cx="1" cy="2871194"/>
          </a:xfrm>
          <a:prstGeom prst="line">
            <a:avLst/>
          </a:prstGeom>
          <a:noFill/>
          <a:ln w="34925" cap="flat" cmpd="sng" algn="ctr">
            <a:solidFill>
              <a:srgbClr val="D00216">
                <a:lumMod val="60000"/>
                <a:lumOff val="40000"/>
              </a:srgbClr>
            </a:solidFill>
            <a:prstDash val="sysDash"/>
          </a:ln>
          <a:effectLst/>
        </p:spPr>
      </p:cxnSp>
      <p:sp>
        <p:nvSpPr>
          <p:cNvPr id="9" name="タイトル 2"/>
          <p:cNvSpPr txBox="1">
            <a:spLocks/>
          </p:cNvSpPr>
          <p:nvPr/>
        </p:nvSpPr>
        <p:spPr>
          <a:xfrm>
            <a:off x="1128107" y="3998936"/>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代理店様</a:t>
            </a:r>
          </a:p>
        </p:txBody>
      </p:sp>
      <p:sp>
        <p:nvSpPr>
          <p:cNvPr id="10" name="ホームベース 9"/>
          <p:cNvSpPr/>
          <p:nvPr/>
        </p:nvSpPr>
        <p:spPr bwMode="auto">
          <a:xfrm>
            <a:off x="2351585" y="2612129"/>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申し込みフォーム</a:t>
            </a:r>
            <a:endParaRPr kumimoji="0" lang="en-US" altLang="ja-JP" sz="1200" kern="0" dirty="0">
              <a:solidFill>
                <a:prstClr val="black">
                  <a:lumMod val="65000"/>
                  <a:lumOff val="35000"/>
                </a:prstClr>
              </a:solidFill>
              <a:latin typeface="+mn-ea"/>
              <a:cs typeface="Verdana" pitchFamily="34" charset="0"/>
            </a:endParaRPr>
          </a:p>
          <a:p>
            <a:pPr algn="ctr"/>
            <a:r>
              <a:rPr kumimoji="0" lang="ja-JP" altLang="en-US" sz="1200" kern="0" dirty="0">
                <a:solidFill>
                  <a:prstClr val="black">
                    <a:lumMod val="65000"/>
                    <a:lumOff val="35000"/>
                  </a:prstClr>
                </a:solidFill>
                <a:latin typeface="+mn-ea"/>
                <a:cs typeface="Verdana" pitchFamily="34" charset="0"/>
              </a:rPr>
              <a:t>ご連絡</a:t>
            </a:r>
          </a:p>
        </p:txBody>
      </p:sp>
      <p:sp>
        <p:nvSpPr>
          <p:cNvPr id="11" name="ホームベース 10"/>
          <p:cNvSpPr/>
          <p:nvPr/>
        </p:nvSpPr>
        <p:spPr bwMode="auto">
          <a:xfrm>
            <a:off x="3431704" y="3884652"/>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確認・申し込み</a:t>
            </a:r>
          </a:p>
        </p:txBody>
      </p:sp>
      <p:sp>
        <p:nvSpPr>
          <p:cNvPr id="12" name="ホームベース 11"/>
          <p:cNvSpPr/>
          <p:nvPr/>
        </p:nvSpPr>
        <p:spPr bwMode="auto">
          <a:xfrm>
            <a:off x="4543004" y="2612129"/>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申し込み内容</a:t>
            </a:r>
            <a:endParaRPr kumimoji="0" lang="en-US" altLang="ja-JP" sz="1200" kern="0" dirty="0">
              <a:solidFill>
                <a:prstClr val="black">
                  <a:lumMod val="65000"/>
                  <a:lumOff val="35000"/>
                </a:prstClr>
              </a:solidFill>
              <a:latin typeface="+mn-ea"/>
              <a:cs typeface="Verdana" pitchFamily="34" charset="0"/>
            </a:endParaRPr>
          </a:p>
          <a:p>
            <a:pPr algn="ctr"/>
            <a:r>
              <a:rPr kumimoji="0" lang="ja-JP" altLang="en-US" sz="1200" kern="0" dirty="0">
                <a:solidFill>
                  <a:prstClr val="black">
                    <a:lumMod val="65000"/>
                    <a:lumOff val="35000"/>
                  </a:prstClr>
                </a:solidFill>
                <a:latin typeface="+mn-ea"/>
                <a:cs typeface="Verdana" pitchFamily="34" charset="0"/>
              </a:rPr>
              <a:t>確認・承認</a:t>
            </a:r>
          </a:p>
        </p:txBody>
      </p:sp>
      <p:sp>
        <p:nvSpPr>
          <p:cNvPr id="13" name="山形 12"/>
          <p:cNvSpPr/>
          <p:nvPr/>
        </p:nvSpPr>
        <p:spPr bwMode="auto">
          <a:xfrm>
            <a:off x="5995864" y="2609973"/>
            <a:ext cx="946281" cy="662771"/>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承認メール</a:t>
            </a:r>
            <a:endParaRPr kumimoji="0" lang="en-US" altLang="ja-JP" sz="1200" kern="0" dirty="0">
              <a:solidFill>
                <a:prstClr val="black">
                  <a:lumMod val="65000"/>
                  <a:lumOff val="35000"/>
                </a:prstClr>
              </a:solidFill>
              <a:latin typeface="+mn-ea"/>
              <a:cs typeface="Verdana" pitchFamily="34" charset="0"/>
            </a:endParaRPr>
          </a:p>
          <a:p>
            <a:pPr algn="ctr"/>
            <a:r>
              <a:rPr kumimoji="0" lang="ja-JP" altLang="en-US" sz="1200" kern="0" dirty="0">
                <a:solidFill>
                  <a:prstClr val="black">
                    <a:lumMod val="65000"/>
                    <a:lumOff val="35000"/>
                  </a:prstClr>
                </a:solidFill>
                <a:latin typeface="+mn-ea"/>
                <a:cs typeface="Verdana" pitchFamily="34" charset="0"/>
              </a:rPr>
              <a:t>送信</a:t>
            </a:r>
          </a:p>
        </p:txBody>
      </p:sp>
      <p:sp>
        <p:nvSpPr>
          <p:cNvPr id="14" name="山形 13"/>
          <p:cNvSpPr/>
          <p:nvPr/>
        </p:nvSpPr>
        <p:spPr bwMode="auto">
          <a:xfrm>
            <a:off x="6043563" y="3877623"/>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受信</a:t>
            </a:r>
          </a:p>
        </p:txBody>
      </p:sp>
      <p:sp>
        <p:nvSpPr>
          <p:cNvPr id="16" name="タイトル 2"/>
          <p:cNvSpPr txBox="1">
            <a:spLocks/>
          </p:cNvSpPr>
          <p:nvPr/>
        </p:nvSpPr>
        <p:spPr>
          <a:xfrm>
            <a:off x="5832819" y="5337373"/>
            <a:ext cx="2228605" cy="611907"/>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mn-ea"/>
                <a:ea typeface="+mn-ea"/>
                <a:cs typeface="+mj-cs"/>
              </a:rPr>
              <a:t>※</a:t>
            </a:r>
            <a:r>
              <a:rPr kumimoji="1" lang="ja-JP" altLang="en-US" sz="1100" b="0" i="0" u="none" strike="noStrike" kern="1200" cap="none" spc="0" normalizeH="0" baseline="0" noProof="0" dirty="0">
                <a:ln>
                  <a:noFill/>
                </a:ln>
                <a:solidFill>
                  <a:prstClr val="black"/>
                </a:solidFill>
                <a:effectLst/>
                <a:uLnTx/>
                <a:uFillTx/>
                <a:latin typeface="+mn-ea"/>
                <a:ea typeface="+mn-ea"/>
                <a:cs typeface="+mj-cs"/>
              </a:rPr>
              <a:t>これ以降のキャンセルは</a:t>
            </a:r>
            <a:endParaRPr kumimoji="1" lang="en-US" altLang="ja-JP" sz="1100" b="0" i="0" u="none" strike="noStrike" kern="1200" cap="none" spc="0" normalizeH="0" baseline="0" noProof="0" dirty="0">
              <a:ln>
                <a:noFill/>
              </a:ln>
              <a:solidFill>
                <a:prstClr val="black"/>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mn-ea"/>
                <a:ea typeface="+mn-ea"/>
                <a:cs typeface="+mj-cs"/>
              </a:rPr>
              <a:t>不可となります</a:t>
            </a:r>
          </a:p>
        </p:txBody>
      </p:sp>
      <p:sp>
        <p:nvSpPr>
          <p:cNvPr id="17" name="テキスト ボックス 16"/>
          <p:cNvSpPr txBox="1"/>
          <p:nvPr/>
        </p:nvSpPr>
        <p:spPr>
          <a:xfrm>
            <a:off x="5873056" y="4955342"/>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latin typeface="+mn-ea"/>
              </a:rPr>
              <a:t>契約成立</a:t>
            </a:r>
          </a:p>
        </p:txBody>
      </p:sp>
      <p:sp>
        <p:nvSpPr>
          <p:cNvPr id="18" name="ホームベース 17"/>
          <p:cNvSpPr/>
          <p:nvPr/>
        </p:nvSpPr>
        <p:spPr bwMode="auto">
          <a:xfrm>
            <a:off x="7063030" y="2612129"/>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制作・掲載準備</a:t>
            </a:r>
          </a:p>
        </p:txBody>
      </p:sp>
      <p:sp>
        <p:nvSpPr>
          <p:cNvPr id="19" name="ホームベース 18"/>
          <p:cNvSpPr/>
          <p:nvPr/>
        </p:nvSpPr>
        <p:spPr bwMode="auto">
          <a:xfrm>
            <a:off x="8685560" y="2612129"/>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納品・掲載</a:t>
            </a:r>
          </a:p>
        </p:txBody>
      </p:sp>
      <p:sp>
        <p:nvSpPr>
          <p:cNvPr id="20" name="ホームベース 19"/>
          <p:cNvSpPr/>
          <p:nvPr/>
        </p:nvSpPr>
        <p:spPr bwMode="auto">
          <a:xfrm>
            <a:off x="9610176" y="2612129"/>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latin typeface="+mn-ea"/>
                <a:cs typeface="Verdana" pitchFamily="34" charset="0"/>
              </a:rPr>
              <a:t>請求書</a:t>
            </a:r>
            <a:endParaRPr kumimoji="0" lang="en-US" altLang="ja-JP" sz="1200" kern="0" dirty="0">
              <a:solidFill>
                <a:prstClr val="black">
                  <a:lumMod val="65000"/>
                  <a:lumOff val="35000"/>
                </a:prstClr>
              </a:solidFill>
              <a:latin typeface="+mn-ea"/>
              <a:cs typeface="Verdana" pitchFamily="34" charset="0"/>
            </a:endParaRPr>
          </a:p>
          <a:p>
            <a:pPr algn="ctr"/>
            <a:r>
              <a:rPr kumimoji="0" lang="ja-JP" altLang="en-US" sz="1200" kern="0" dirty="0">
                <a:solidFill>
                  <a:prstClr val="black">
                    <a:lumMod val="65000"/>
                    <a:lumOff val="35000"/>
                  </a:prstClr>
                </a:solidFill>
                <a:latin typeface="+mn-ea"/>
                <a:cs typeface="Verdana" pitchFamily="34" charset="0"/>
              </a:rPr>
              <a:t>発行</a:t>
            </a:r>
          </a:p>
        </p:txBody>
      </p:sp>
      <p:sp>
        <p:nvSpPr>
          <p:cNvPr id="21" name="ホームベース 20"/>
          <p:cNvSpPr/>
          <p:nvPr/>
        </p:nvSpPr>
        <p:spPr bwMode="auto">
          <a:xfrm>
            <a:off x="7063029" y="3884652"/>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確認・検収</a:t>
            </a:r>
          </a:p>
        </p:txBody>
      </p:sp>
      <p:sp>
        <p:nvSpPr>
          <p:cNvPr id="22" name="ホームベース 21"/>
          <p:cNvSpPr/>
          <p:nvPr/>
        </p:nvSpPr>
        <p:spPr bwMode="auto">
          <a:xfrm>
            <a:off x="9842110" y="3884652"/>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latin typeface="+mn-ea"/>
                <a:cs typeface="Verdana" pitchFamily="34" charset="0"/>
              </a:rPr>
              <a:t>お支払い</a:t>
            </a:r>
          </a:p>
        </p:txBody>
      </p:sp>
      <p:sp>
        <p:nvSpPr>
          <p:cNvPr id="24" name="タイトル 2"/>
          <p:cNvSpPr txBox="1">
            <a:spLocks/>
          </p:cNvSpPr>
          <p:nvPr/>
        </p:nvSpPr>
        <p:spPr>
          <a:xfrm>
            <a:off x="3413047" y="4583581"/>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・商品のセールスシート</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ea"/>
                <a:ea typeface="+mn-ea"/>
                <a:cs typeface="+mj-cs"/>
              </a:rPr>
              <a:t>・該当する約款</a:t>
            </a:r>
          </a:p>
        </p:txBody>
      </p:sp>
      <p:cxnSp>
        <p:nvCxnSpPr>
          <p:cNvPr id="25" name="直線コネクタ 24"/>
          <p:cNvCxnSpPr/>
          <p:nvPr/>
        </p:nvCxnSpPr>
        <p:spPr>
          <a:xfrm>
            <a:off x="2094732" y="2612129"/>
            <a:ext cx="0" cy="660616"/>
          </a:xfrm>
          <a:prstGeom prst="line">
            <a:avLst/>
          </a:prstGeom>
          <a:noFill/>
          <a:ln w="76200" cap="flat" cmpd="sng" algn="ctr">
            <a:solidFill>
              <a:srgbClr val="D00216">
                <a:lumMod val="20000"/>
                <a:lumOff val="80000"/>
              </a:srgbClr>
            </a:solidFill>
            <a:prstDash val="solid"/>
          </a:ln>
          <a:effectLst/>
        </p:spPr>
      </p:cxnSp>
      <p:cxnSp>
        <p:nvCxnSpPr>
          <p:cNvPr id="26" name="直線コネクタ 25"/>
          <p:cNvCxnSpPr/>
          <p:nvPr/>
        </p:nvCxnSpPr>
        <p:spPr>
          <a:xfrm>
            <a:off x="2094732" y="3891313"/>
            <a:ext cx="0" cy="660616"/>
          </a:xfrm>
          <a:prstGeom prst="line">
            <a:avLst/>
          </a:prstGeom>
          <a:noFill/>
          <a:ln w="76200" cap="flat" cmpd="sng" algn="ctr">
            <a:solidFill>
              <a:sysClr val="windowText" lastClr="000000">
                <a:lumMod val="50000"/>
                <a:lumOff val="50000"/>
              </a:sysClr>
            </a:solidFill>
            <a:prstDash val="solid"/>
          </a:ln>
          <a:effectLst/>
        </p:spPr>
      </p:cxnSp>
      <p:sp>
        <p:nvSpPr>
          <p:cNvPr id="27" name="タイトル 2"/>
          <p:cNvSpPr txBox="1">
            <a:spLocks/>
          </p:cNvSpPr>
          <p:nvPr/>
        </p:nvSpPr>
        <p:spPr>
          <a:xfrm>
            <a:off x="623392" y="1344462"/>
            <a:ext cx="11233248"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以下のフローに沿ってお申し込み</a:t>
            </a:r>
            <a:r>
              <a:rPr lang="en-US" altLang="ja-JP" sz="1400" dirty="0">
                <a:solidFill>
                  <a:prstClr val="black">
                    <a:lumMod val="65000"/>
                    <a:lumOff val="35000"/>
                  </a:prstClr>
                </a:solidFill>
                <a:latin typeface="+mn-ea"/>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n-ea"/>
                <a:ea typeface="+mn-ea"/>
              </a:rPr>
              <a:t>※</a:t>
            </a:r>
            <a:r>
              <a:rPr lang="en-US" altLang="ja-JP" sz="1400" dirty="0">
                <a:solidFill>
                  <a:prstClr val="black">
                    <a:lumMod val="65000"/>
                    <a:lumOff val="35000"/>
                  </a:prstClr>
                </a:solidFill>
                <a:latin typeface="+mn-ea"/>
              </a:rPr>
              <a:t>)</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の上、</a:t>
            </a:r>
            <a:r>
              <a:rPr kumimoji="1" lang="ja-JP" altLang="en-US"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クリエイティブ制作委託約款の第</a:t>
            </a:r>
            <a:r>
              <a:rPr kumimoji="1" lang="en-US" altLang="ja-JP"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9</a:t>
            </a:r>
            <a:r>
              <a:rPr kumimoji="1" lang="ja-JP" altLang="en-US"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条</a:t>
            </a:r>
            <a:r>
              <a:rPr kumimoji="1" lang="en-US" altLang="ja-JP"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(2)</a:t>
            </a:r>
            <a:r>
              <a:rPr kumimoji="1" lang="ja-JP" altLang="en-US"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支払条件</a:t>
            </a:r>
            <a:r>
              <a:rPr kumimoji="1" lang="en-US" altLang="ja-JP" sz="1400" b="0" i="0" u="none" strike="noStrike" kern="1200" cap="none" spc="0" normalizeH="0" baseline="0" noProof="0" dirty="0">
                <a:ln>
                  <a:noFill/>
                </a:ln>
                <a:solidFill>
                  <a:schemeClr val="tx1">
                    <a:lumMod val="65000"/>
                    <a:lumOff val="35000"/>
                  </a:schemeClr>
                </a:solidFill>
                <a:effectLst/>
                <a:uLnTx/>
                <a:uFillTx/>
                <a:latin typeface="+mn-ea"/>
                <a:ea typeface="+mn-ea"/>
                <a:cs typeface="+mj-cs"/>
              </a:rPr>
              <a:t>2</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にしたがってお支払いいただきます。</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ea"/>
                <a:ea typeface="+mn-ea"/>
                <a:cs typeface="+mj-cs"/>
              </a:rPr>
              <a:t>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mn-ea"/>
              <a:ea typeface="+mn-ea"/>
              <a:cs typeface="+mj-cs"/>
            </a:endParaRPr>
          </a:p>
          <a:p>
            <a:pPr lvl="0">
              <a:defRPr/>
            </a:pPr>
            <a:r>
              <a:rPr lang="ja-JP" altLang="en-US" sz="1400" dirty="0">
                <a:solidFill>
                  <a:prstClr val="black">
                    <a:lumMod val="65000"/>
                    <a:lumOff val="35000"/>
                  </a:prstClr>
                </a:solidFill>
                <a:cs typeface="+mn-cs"/>
              </a:rPr>
              <a:t>詳細は、お申し込みのマニュアル資料「</a:t>
            </a:r>
            <a:r>
              <a:rPr lang="en-US" altLang="ja-JP" sz="1400" dirty="0">
                <a:solidFill>
                  <a:prstClr val="black">
                    <a:lumMod val="65000"/>
                    <a:lumOff val="35000"/>
                  </a:prstClr>
                </a:solidFill>
                <a:cs typeface="+mn-cs"/>
                <a:hlinkClick r:id="rId2"/>
              </a:rPr>
              <a:t>Yahoo!</a:t>
            </a:r>
            <a:r>
              <a:rPr lang="ja-JP" altLang="en-US" sz="1400" dirty="0">
                <a:solidFill>
                  <a:prstClr val="black">
                    <a:lumMod val="65000"/>
                    <a:lumOff val="35000"/>
                  </a:prstClr>
                </a:solidFill>
                <a:cs typeface="+mn-cs"/>
                <a:hlinkClick r:id="rId2"/>
              </a:rPr>
              <a:t>広告ディスプレイ広告（予約型）広告関連サービスのお申込について</a:t>
            </a:r>
            <a:r>
              <a:rPr lang="ja-JP" altLang="en-US" sz="1400" dirty="0">
                <a:solidFill>
                  <a:prstClr val="black">
                    <a:lumMod val="65000"/>
                    <a:lumOff val="35000"/>
                  </a:prstClr>
                </a:solidFill>
                <a:cs typeface="+mn-cs"/>
              </a:rPr>
              <a:t>」をご参照ください。</a:t>
            </a:r>
            <a:endParaRPr lang="en-US" altLang="ja-JP" sz="1400" dirty="0">
              <a:solidFill>
                <a:prstClr val="black">
                  <a:lumMod val="65000"/>
                  <a:lumOff val="35000"/>
                </a:prstClr>
              </a:solidFill>
              <a:cs typeface="+mn-cs"/>
            </a:endParaRPr>
          </a:p>
          <a:p>
            <a:pPr lvl="0">
              <a:defRPr/>
            </a:pPr>
            <a:r>
              <a:rPr lang="ja-JP" altLang="en-US" sz="1400" dirty="0">
                <a:solidFill>
                  <a:prstClr val="black">
                    <a:lumMod val="65000"/>
                    <a:lumOff val="35000"/>
                  </a:prstClr>
                </a:solidFill>
                <a:cs typeface="+mn-cs"/>
              </a:rPr>
              <a:t>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mn-ea"/>
              <a:ea typeface="+mn-ea"/>
            </a:endParaRPr>
          </a:p>
        </p:txBody>
      </p:sp>
    </p:spTree>
    <p:extLst>
      <p:ext uri="{BB962C8B-B14F-4D97-AF65-F5344CB8AC3E}">
        <p14:creationId xmlns:p14="http://schemas.microsoft.com/office/powerpoint/2010/main" val="2261721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注意事項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6" name="Rectangle 46"/>
          <p:cNvSpPr>
            <a:spLocks noChangeArrowheads="1"/>
          </p:cNvSpPr>
          <p:nvPr/>
        </p:nvSpPr>
        <p:spPr bwMode="auto">
          <a:xfrm>
            <a:off x="241048" y="836712"/>
            <a:ext cx="11615592" cy="5932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400" dirty="0">
                <a:solidFill>
                  <a:schemeClr val="tx1">
                    <a:lumMod val="65000"/>
                    <a:lumOff val="35000"/>
                  </a:schemeClr>
                </a:solidFill>
                <a:latin typeface="メイリオ"/>
                <a:ea typeface="メイリオ"/>
              </a:rPr>
              <a:t>■</a:t>
            </a:r>
            <a:r>
              <a:rPr lang="ja-JP" altLang="en-US" sz="700" dirty="0">
                <a:solidFill>
                  <a:schemeClr val="tx1">
                    <a:lumMod val="65000"/>
                    <a:lumOff val="35000"/>
                  </a:schemeClr>
                </a:solidFill>
                <a:latin typeface="メイリオ"/>
                <a:ea typeface="メイリオ"/>
              </a:rPr>
              <a:t>　</a:t>
            </a:r>
            <a:r>
              <a:rPr lang="ja-JP" altLang="en-US" sz="1400" dirty="0">
                <a:solidFill>
                  <a:schemeClr val="tx1">
                    <a:lumMod val="65000"/>
                    <a:lumOff val="35000"/>
                  </a:schemeClr>
                </a:solidFill>
                <a:latin typeface="メイリオ"/>
                <a:ea typeface="メイリオ"/>
              </a:rPr>
              <a:t>編集・制作</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・企画ページ構成のための素材は、申込者・広告主様より完全パッケージ状態で納品いただきますが、</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弊社のガイドラインや判断に応じて、加筆や修正をさせていただく場合があります。</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財産権全ての権利処理が完了していること、情報の正確性についてヤフーに対して保証いただくものとします。</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・企画ページ上には「提供：○○」のスポンサークレジットの掲載が必須となります。</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・原則として掲載終了後はアーカイブ保存せず、企画ページは削除いたします。</a:t>
            </a:r>
          </a:p>
          <a:p>
            <a:pPr eaLnBrk="1" hangingPunct="1">
              <a:spcBef>
                <a:spcPct val="0"/>
              </a:spcBef>
              <a:buFontTx/>
              <a:buNone/>
            </a:pP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a:ea typeface="メイリオ"/>
              </a:rPr>
              <a:t>■</a:t>
            </a:r>
            <a:r>
              <a:rPr lang="ja-JP" altLang="en-US" sz="500" dirty="0">
                <a:solidFill>
                  <a:schemeClr val="tx1">
                    <a:lumMod val="65000"/>
                    <a:lumOff val="35000"/>
                  </a:schemeClr>
                </a:solidFill>
                <a:latin typeface="メイリオ"/>
                <a:ea typeface="メイリオ"/>
              </a:rPr>
              <a:t>　</a:t>
            </a:r>
            <a:r>
              <a:rPr lang="ja-JP" altLang="en-US" sz="1400" dirty="0">
                <a:solidFill>
                  <a:schemeClr val="tx1">
                    <a:lumMod val="65000"/>
                    <a:lumOff val="35000"/>
                  </a:schemeClr>
                </a:solidFill>
                <a:latin typeface="メイリオ"/>
                <a:ea typeface="メイリオ"/>
              </a:rPr>
              <a:t>災害情報告知モジュールの掲載</a:t>
            </a:r>
            <a:endParaRPr lang="en-US" altLang="ja-JP" sz="1400" dirty="0">
              <a:solidFill>
                <a:schemeClr val="tx1">
                  <a:lumMod val="65000"/>
                  <a:lumOff val="35000"/>
                </a:schemeClr>
              </a:solidFill>
              <a:latin typeface="メイリオ"/>
              <a:ea typeface="メイリオ"/>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・地震、津波、その他有事が発生した際、ヤフーを利用するお客様に対して速やかに災害情報をお伝えするために、企画ページについても、</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ページ上部に災害情報告知モジュールの掲載を行います。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tx1">
                    <a:lumMod val="65000"/>
                    <a:lumOff val="35000"/>
                  </a:schemeClr>
                </a:solidFill>
                <a:latin typeface="メイリオ"/>
                <a:ea typeface="メイリオ"/>
              </a:rPr>
              <a:t>　　</a:t>
            </a:r>
            <a:r>
              <a:rPr lang="en-US" altLang="ja-JP" sz="900" dirty="0">
                <a:solidFill>
                  <a:schemeClr val="tx1">
                    <a:lumMod val="65000"/>
                    <a:lumOff val="35000"/>
                  </a:schemeClr>
                </a:solidFill>
                <a:latin typeface="メイリオ"/>
                <a:ea typeface="メイリオ"/>
              </a:rPr>
              <a:t>※</a:t>
            </a:r>
            <a:r>
              <a:rPr lang="ja-JP" altLang="en-US" sz="900" dirty="0">
                <a:solidFill>
                  <a:schemeClr val="tx1">
                    <a:lumMod val="65000"/>
                    <a:lumOff val="35000"/>
                  </a:schemeClr>
                </a:solidFill>
                <a:latin typeface="メイリオ"/>
                <a:ea typeface="メイリオ"/>
              </a:rPr>
              <a:t>掲載方法（場所、内容、タイミングと期間など）は、ヤフーの統一運用ルールにしたがいます。</a:t>
            </a:r>
            <a:endParaRPr lang="en-US" altLang="ja-JP" sz="900" dirty="0">
              <a:solidFill>
                <a:schemeClr val="tx1">
                  <a:lumMod val="65000"/>
                  <a:lumOff val="35000"/>
                </a:schemeClr>
              </a:solidFill>
              <a:latin typeface="メイリオ"/>
              <a:ea typeface="メイリオ"/>
            </a:endParaRPr>
          </a:p>
          <a:p>
            <a:pPr eaLnBrk="1" hangingPunct="1">
              <a:spcBef>
                <a:spcPct val="0"/>
              </a:spcBef>
              <a:buFontTx/>
              <a:buNone/>
            </a:pP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■編集誘導枠制作・入稿</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・編集誘導枠は弊社で作成し入稿いたします。広告主様の公式ロゴを弊社担当営業まで送付ください。</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tx1">
                    <a:lumMod val="65000"/>
                    <a:lumOff val="35000"/>
                  </a:schemeClr>
                </a:solidFill>
                <a:latin typeface="メイリオ"/>
                <a:ea typeface="メイリオ"/>
              </a:rPr>
              <a:t>■</a:t>
            </a:r>
            <a:r>
              <a:rPr lang="ja-JP" altLang="en-US" sz="500" dirty="0">
                <a:solidFill>
                  <a:schemeClr val="tx1">
                    <a:lumMod val="65000"/>
                    <a:lumOff val="35000"/>
                  </a:schemeClr>
                </a:solidFill>
                <a:latin typeface="メイリオ"/>
                <a:ea typeface="メイリオ"/>
              </a:rPr>
              <a:t>　</a:t>
            </a:r>
            <a:r>
              <a:rPr lang="ja-JP" altLang="en-US" sz="1400" dirty="0">
                <a:solidFill>
                  <a:schemeClr val="tx1">
                    <a:lumMod val="65000"/>
                    <a:lumOff val="35000"/>
                  </a:schemeClr>
                </a:solidFill>
                <a:latin typeface="メイリオ"/>
                <a:ea typeface="メイリオ"/>
              </a:rPr>
              <a:t>広告誘導</a:t>
            </a: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・誘導広告（</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広告　</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ディスプレイ広告（予約型））は申込者・広告主様に制作いただきます。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その際、別紙「</a:t>
            </a:r>
            <a:r>
              <a:rPr lang="ja-JP" altLang="en-US" sz="1100" u="sng" dirty="0">
                <a:solidFill>
                  <a:srgbClr val="0070C0"/>
                </a:solidFill>
                <a:latin typeface="メイリオ" panose="020B0604030504040204" pitchFamily="50" charset="-128"/>
                <a:ea typeface="メイリオ" panose="020B0604030504040204" pitchFamily="50" charset="-128"/>
                <a:hlinkClick r:id="rId2"/>
              </a:rPr>
              <a:t>タイアップ広告セールスシート</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」の</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P9</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rPr>
              <a:t>18</a:t>
            </a: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のガイドラインを遵守してください。</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また原則として、タイアップを実施するヤフーサービスのロゴやテキストの掲載が必須となります。ヤフーサービスのロゴは弊社担当営業より送付いたします。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100" dirty="0">
                <a:solidFill>
                  <a:schemeClr val="tx1">
                    <a:lumMod val="65000"/>
                    <a:lumOff val="35000"/>
                  </a:schemeClr>
                </a:solidFill>
                <a:latin typeface="メイリオ" panose="020B0604030504040204" pitchFamily="50" charset="-128"/>
                <a:ea typeface="メイリオ" panose="020B0604030504040204" pitchFamily="50" charset="-128"/>
              </a:rPr>
              <a:t>　　そのため、通常の審査とは別にサービス部門でのブランドチェックが必要となりますので、必ず入稿前に弊社担当営業を通じてクリエイティブの確認をご依頼願います。</a:t>
            </a:r>
            <a:endParaRPr lang="en-US" altLang="ja-JP" sz="11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1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400" dirty="0">
                <a:solidFill>
                  <a:srgbClr val="000000">
                    <a:lumMod val="65000"/>
                    <a:lumOff val="35000"/>
                  </a:srgbClr>
                </a:solidFill>
                <a:latin typeface="メイリオ"/>
                <a:ea typeface="メイリオ"/>
              </a:rPr>
              <a:t>■</a:t>
            </a:r>
            <a:r>
              <a:rPr lang="ja-JP" altLang="en-US" sz="500" dirty="0">
                <a:solidFill>
                  <a:srgbClr val="000000">
                    <a:lumMod val="65000"/>
                    <a:lumOff val="35000"/>
                  </a:srgbClr>
                </a:solidFill>
                <a:latin typeface="メイリオ"/>
                <a:ea typeface="メイリオ"/>
              </a:rPr>
              <a:t>　</a:t>
            </a:r>
            <a:r>
              <a:rPr lang="ja-JP" altLang="en-US" sz="1400" dirty="0">
                <a:solidFill>
                  <a:srgbClr val="000000">
                    <a:lumMod val="65000"/>
                    <a:lumOff val="35000"/>
                  </a:srgbClr>
                </a:solidFill>
                <a:latin typeface="メイリオ"/>
                <a:ea typeface="メイリオ"/>
              </a:rPr>
              <a:t>効果計測用</a:t>
            </a:r>
            <a:r>
              <a:rPr lang="en-US" altLang="ja-JP" sz="1400" dirty="0">
                <a:solidFill>
                  <a:srgbClr val="000000">
                    <a:lumMod val="65000"/>
                    <a:lumOff val="35000"/>
                  </a:srgbClr>
                </a:solidFill>
                <a:latin typeface="メイリオ"/>
                <a:ea typeface="メイリオ"/>
              </a:rPr>
              <a:t>URL</a:t>
            </a:r>
          </a:p>
          <a:p>
            <a:pPr marL="0" lvl="0" indent="0" eaLnBrk="1" hangingPunct="1">
              <a:spcBef>
                <a:spcPct val="0"/>
              </a:spcBef>
              <a:buNone/>
            </a:pPr>
            <a:r>
              <a:rPr lang="ja-JP" altLang="en-US" sz="1100" dirty="0">
                <a:solidFill>
                  <a:srgbClr val="000000">
                    <a:lumMod val="65000"/>
                    <a:lumOff val="35000"/>
                  </a:srgbClr>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100" dirty="0">
                <a:solidFill>
                  <a:srgbClr val="000000">
                    <a:lumMod val="65000"/>
                    <a:lumOff val="35000"/>
                  </a:srgbClr>
                </a:solidFill>
                <a:latin typeface="メイリオ" panose="020B0604030504040204" pitchFamily="50" charset="-128"/>
                <a:ea typeface="メイリオ" panose="020B0604030504040204" pitchFamily="50" charset="-128"/>
              </a:rPr>
              <a:t>URL</a:t>
            </a:r>
            <a:r>
              <a:rPr lang="ja-JP" altLang="en-US" sz="1100" dirty="0">
                <a:solidFill>
                  <a:srgbClr val="000000">
                    <a:lumMod val="65000"/>
                    <a:lumOff val="35000"/>
                  </a:srgbClr>
                </a:solidFill>
                <a:latin typeface="メイリオ" panose="020B0604030504040204" pitchFamily="50" charset="-128"/>
                <a:ea typeface="メイリオ" panose="020B0604030504040204" pitchFamily="50" charset="-128"/>
              </a:rPr>
              <a:t>の設定は不可となります。</a:t>
            </a:r>
            <a:endParaRPr lang="en-US" altLang="ja-JP" sz="11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rgbClr val="000000">
                    <a:lumMod val="65000"/>
                    <a:lumOff val="35000"/>
                  </a:srgbClr>
                </a:solidFill>
                <a:latin typeface="メイリオ" panose="020B0604030504040204" pitchFamily="50" charset="-128"/>
                <a:ea typeface="メイリオ" panose="020B0604030504040204" pitchFamily="50" charset="-128"/>
              </a:rPr>
              <a:t>　　ただし、一部効果計測ベンダーにおいては効果測定データ取扱約款の確認・同意をいただいた上で設定することが可能です。弊社担当営業までご相談ください。</a:t>
            </a:r>
            <a:endParaRPr lang="en-US" altLang="ja-JP" sz="1100" dirty="0">
              <a:solidFill>
                <a:srgbClr val="000000">
                  <a:lumMod val="65000"/>
                  <a:lumOff val="35000"/>
                </a:srgbClr>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100" dirty="0">
                <a:solidFill>
                  <a:srgbClr val="000000">
                    <a:lumMod val="65000"/>
                    <a:lumOff val="35000"/>
                  </a:srgbClr>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900" dirty="0">
              <a:solidFill>
                <a:srgbClr val="000000">
                  <a:lumMod val="65000"/>
                  <a:lumOff val="35000"/>
                </a:srgbClr>
              </a:solidFill>
              <a:latin typeface="メイリオ"/>
              <a:ea typeface="メイリオ"/>
            </a:endParaRPr>
          </a:p>
          <a:p>
            <a:pPr marL="0" lvl="0" indent="0" eaLnBrk="1" hangingPunct="1">
              <a:spcBef>
                <a:spcPct val="0"/>
              </a:spcBef>
              <a:buNone/>
            </a:pPr>
            <a:endParaRPr lang="en-US" altLang="ja-JP" sz="11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400" dirty="0">
                <a:solidFill>
                  <a:schemeClr val="tx1">
                    <a:lumMod val="65000"/>
                    <a:lumOff val="35000"/>
                  </a:schemeClr>
                </a:solidFill>
                <a:latin typeface="メイリオ"/>
                <a:ea typeface="メイリオ"/>
              </a:rPr>
              <a:t>■ 効果検証レポート</a:t>
            </a:r>
            <a:endParaRPr lang="en-US" altLang="ja-JP" sz="14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・レポートには、ヤフーの管理するお客様の個人情報</a:t>
            </a:r>
            <a:r>
              <a:rPr lang="en-US" altLang="ja-JP" sz="1100" dirty="0">
                <a:solidFill>
                  <a:schemeClr val="tx1">
                    <a:lumMod val="65000"/>
                    <a:lumOff val="35000"/>
                  </a:schemeClr>
                </a:solidFill>
                <a:latin typeface="メイリオ"/>
                <a:ea typeface="メイリオ"/>
              </a:rPr>
              <a:t>*1</a:t>
            </a:r>
            <a:r>
              <a:rPr lang="ja-JP" altLang="en-US" sz="1100" dirty="0">
                <a:solidFill>
                  <a:schemeClr val="tx1">
                    <a:lumMod val="65000"/>
                    <a:lumOff val="35000"/>
                  </a:schemeClr>
                </a:solidFill>
                <a:latin typeface="メイリオ"/>
                <a:ea typeface="メイリオ"/>
              </a:rPr>
              <a:t>（個人情報の保護に関する法律に定める個人情報。以下同じ。）が含まれる場合があります。</a:t>
            </a:r>
            <a:endParaRPr lang="en-US" altLang="ja-JP" sz="11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個人情報の保護に関する法律その他の関係法令・ガイドラインを遵守するとともに、善良な管理者の注意をもって適切に取り扱い、</a:t>
            </a:r>
            <a:endParaRPr lang="en-US" altLang="ja-JP" sz="1100" dirty="0">
              <a:solidFill>
                <a:schemeClr val="tx1">
                  <a:lumMod val="65000"/>
                  <a:lumOff val="35000"/>
                </a:schemeClr>
              </a:solidFill>
              <a:latin typeface="メイリオ"/>
              <a:ea typeface="メイリオ"/>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不正アクセスおよび不正利用の防止に努めていただくようにお願いいたします。</a:t>
            </a:r>
            <a:br>
              <a:rPr lang="ja-JP" altLang="en-US" sz="1100" dirty="0">
                <a:solidFill>
                  <a:schemeClr val="tx1">
                    <a:lumMod val="65000"/>
                    <a:lumOff val="35000"/>
                  </a:schemeClr>
                </a:solidFill>
                <a:latin typeface="メイリオ"/>
                <a:ea typeface="メイリオ"/>
              </a:rPr>
            </a:br>
            <a:r>
              <a:rPr lang="ja-JP" altLang="en-US" sz="1100" dirty="0">
                <a:solidFill>
                  <a:schemeClr val="tx1">
                    <a:lumMod val="65000"/>
                    <a:lumOff val="35000"/>
                  </a:schemeClr>
                </a:solidFill>
                <a:latin typeface="メイリオ"/>
                <a:ea typeface="メイリオ"/>
              </a:rPr>
              <a:t>　　</a:t>
            </a:r>
            <a:r>
              <a:rPr lang="en-US" altLang="ja-JP" sz="900" dirty="0">
                <a:solidFill>
                  <a:schemeClr val="tx1">
                    <a:lumMod val="65000"/>
                    <a:lumOff val="35000"/>
                  </a:schemeClr>
                </a:solidFill>
                <a:latin typeface="メイリオ"/>
                <a:ea typeface="メイリオ"/>
              </a:rPr>
              <a:t>*1.</a:t>
            </a:r>
            <a:r>
              <a:rPr lang="ja-JP" altLang="en-US" sz="900" dirty="0">
                <a:solidFill>
                  <a:schemeClr val="tx1">
                    <a:lumMod val="65000"/>
                    <a:lumOff val="35000"/>
                  </a:schemeClr>
                </a:solidFill>
                <a:latin typeface="メイリオ"/>
                <a:ea typeface="メイリオ"/>
              </a:rPr>
              <a:t>例：ユーザーアンケートを実施し自由回答を含む場合、ヤフーにおいて特定の個人を識別することができる情報に該当</a:t>
            </a:r>
            <a:endParaRPr lang="en-US" altLang="ja-JP" sz="900" dirty="0">
              <a:solidFill>
                <a:schemeClr val="tx1">
                  <a:lumMod val="65000"/>
                  <a:lumOff val="35000"/>
                </a:schemeClr>
              </a:solidFill>
              <a:latin typeface="メイリオ"/>
              <a:ea typeface="メイリオ"/>
            </a:endParaRPr>
          </a:p>
        </p:txBody>
      </p:sp>
    </p:spTree>
    <p:extLst>
      <p:ext uri="{BB962C8B-B14F-4D97-AF65-F5344CB8AC3E}">
        <p14:creationId xmlns:p14="http://schemas.microsoft.com/office/powerpoint/2010/main" val="4033637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7" name="Rectangle 46"/>
          <p:cNvSpPr>
            <a:spLocks noChangeArrowheads="1"/>
          </p:cNvSpPr>
          <p:nvPr/>
        </p:nvSpPr>
        <p:spPr bwMode="auto">
          <a:xfrm>
            <a:off x="387048" y="1237445"/>
            <a:ext cx="11469592" cy="3447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266700" indent="-266700" eaLnBrk="1" hangingPunct="1">
              <a:spcBef>
                <a:spcPct val="0"/>
              </a:spcBef>
              <a:buFontTx/>
              <a:buNone/>
              <a:tabLst>
                <a:tab pos="266700" algn="l"/>
              </a:tabLst>
            </a:pPr>
            <a:r>
              <a:rPr lang="ja-JP" altLang="en-US" sz="1100" dirty="0">
                <a:solidFill>
                  <a:schemeClr val="tx1">
                    <a:lumMod val="65000"/>
                    <a:lumOff val="35000"/>
                  </a:schemeClr>
                </a:solidFill>
                <a:latin typeface="+mn-ea"/>
                <a:ea typeface="+mn-ea"/>
              </a:rPr>
              <a:t>・申込者・広告主様の故意または過失によって、ヤフーと申込者間の広告掲載契約に定める掲載開始日までに企画ページの掲載を開始できなかった場合、</a:t>
            </a:r>
            <a:endParaRPr lang="en-US" altLang="ja-JP" sz="1100" dirty="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100" dirty="0">
                <a:solidFill>
                  <a:schemeClr val="tx1">
                    <a:lumMod val="65000"/>
                    <a:lumOff val="35000"/>
                  </a:schemeClr>
                </a:solidFill>
                <a:latin typeface="+mn-ea"/>
                <a:ea typeface="+mn-ea"/>
              </a:rPr>
              <a:t>　ヤフーは広告掲載契約に基づく企画ページの掲載を履行する義務を免れるものとします。また、その場合、当該企画ページの掲載を行うことができなかった期間の</a:t>
            </a:r>
            <a:endParaRPr lang="en-US" altLang="ja-JP" sz="1100" dirty="0">
              <a:solidFill>
                <a:schemeClr val="tx1">
                  <a:lumMod val="65000"/>
                  <a:lumOff val="35000"/>
                </a:schemeClr>
              </a:solidFill>
              <a:latin typeface="+mn-ea"/>
              <a:ea typeface="+mn-ea"/>
            </a:endParaRPr>
          </a:p>
          <a:p>
            <a:pPr marL="266700" indent="-266700" eaLnBrk="1" hangingPunct="1">
              <a:spcBef>
                <a:spcPct val="0"/>
              </a:spcBef>
              <a:buFontTx/>
              <a:buNone/>
              <a:tabLst>
                <a:tab pos="266700" algn="l"/>
              </a:tabLst>
            </a:pPr>
            <a:r>
              <a:rPr lang="ja-JP" altLang="en-US" sz="1100" dirty="0">
                <a:solidFill>
                  <a:schemeClr val="tx1">
                    <a:lumMod val="65000"/>
                    <a:lumOff val="35000"/>
                  </a:schemeClr>
                </a:solidFill>
                <a:latin typeface="+mn-ea"/>
                <a:ea typeface="+mn-ea"/>
              </a:rPr>
              <a:t>　広告料金（広告掲載費、制作費その他広告掲載契約に基づき申込者およびヤフー間で事前に合意した金額をいいます）は何ら減免されません。</a:t>
            </a:r>
            <a:endParaRPr lang="en-US" altLang="ja-JP" sz="1100" dirty="0">
              <a:solidFill>
                <a:schemeClr val="tx1">
                  <a:lumMod val="65000"/>
                  <a:lumOff val="35000"/>
                </a:schemeClr>
              </a:solidFill>
              <a:latin typeface="+mn-ea"/>
              <a:ea typeface="+mn-ea"/>
            </a:endParaRPr>
          </a:p>
          <a:p>
            <a:pPr eaLnBrk="1" hangingPunct="1">
              <a:spcBef>
                <a:spcPct val="0"/>
              </a:spcBef>
              <a:buFontTx/>
              <a:buNone/>
            </a:pPr>
            <a:endParaRPr lang="en-US" altLang="ja-JP" sz="1100" dirty="0">
              <a:solidFill>
                <a:schemeClr val="tx1">
                  <a:lumMod val="65000"/>
                  <a:lumOff val="35000"/>
                </a:schemeClr>
              </a:solidFill>
              <a:latin typeface="+mn-ea"/>
              <a:ea typeface="+mn-ea"/>
            </a:endParaRPr>
          </a:p>
          <a:p>
            <a:pPr marL="266700" indent="-266700" eaLnBrk="1" hangingPunct="1">
              <a:spcBef>
                <a:spcPct val="0"/>
              </a:spcBef>
              <a:buFontTx/>
              <a:buNone/>
            </a:pPr>
            <a:r>
              <a:rPr lang="ja-JP" altLang="en-US" sz="1100" dirty="0">
                <a:solidFill>
                  <a:schemeClr val="tx1">
                    <a:lumMod val="65000"/>
                    <a:lumOff val="35000"/>
                  </a:schemeClr>
                </a:solidFill>
                <a:latin typeface="+mn-ea"/>
                <a:ea typeface="+mn-ea"/>
              </a:rPr>
              <a:t>・ヤフーが定めるサポート環境（</a:t>
            </a:r>
            <a:r>
              <a:rPr lang="en-US" altLang="ja-JP" sz="1100" dirty="0">
                <a:solidFill>
                  <a:schemeClr val="tx1">
                    <a:lumMod val="65000"/>
                    <a:lumOff val="35000"/>
                  </a:schemeClr>
                </a:solidFill>
                <a:latin typeface="+mn-ea"/>
                <a:ea typeface="+mn-ea"/>
              </a:rPr>
              <a:t>OS/</a:t>
            </a:r>
            <a:r>
              <a:rPr lang="ja-JP" altLang="en-US" sz="1100" dirty="0">
                <a:solidFill>
                  <a:schemeClr val="tx1">
                    <a:lumMod val="65000"/>
                    <a:lumOff val="35000"/>
                  </a:schemeClr>
                </a:solidFill>
                <a:latin typeface="+mn-ea"/>
                <a:ea typeface="+mn-ea"/>
              </a:rPr>
              <a:t>ブラウザー）以外では、企画ページの非表示や表示崩れを起こす場合があり、</a:t>
            </a:r>
            <a:endParaRPr lang="en-US" altLang="ja-JP" sz="1100" dirty="0">
              <a:solidFill>
                <a:schemeClr val="tx1">
                  <a:lumMod val="65000"/>
                  <a:lumOff val="35000"/>
                </a:schemeClr>
              </a:solidFill>
              <a:latin typeface="+mn-ea"/>
              <a:ea typeface="+mn-ea"/>
            </a:endParaRPr>
          </a:p>
          <a:p>
            <a:pPr marL="266700" indent="-266700" eaLnBrk="1" hangingPunct="1">
              <a:spcBef>
                <a:spcPct val="0"/>
              </a:spcBef>
              <a:buFontTx/>
              <a:buNone/>
            </a:pPr>
            <a:r>
              <a:rPr lang="ja-JP" altLang="en-US" sz="1100" dirty="0">
                <a:solidFill>
                  <a:schemeClr val="tx1">
                    <a:lumMod val="65000"/>
                    <a:lumOff val="35000"/>
                  </a:schemeClr>
                </a:solidFill>
                <a:latin typeface="+mn-ea"/>
                <a:ea typeface="+mn-ea"/>
              </a:rPr>
              <a:t>　ヤフーは当該非表示または表示崩れに関して一切の責任を負いません。</a:t>
            </a:r>
          </a:p>
          <a:p>
            <a:pPr marL="266700" indent="-266700" eaLnBrk="1" hangingPunct="1">
              <a:spcBef>
                <a:spcPct val="0"/>
              </a:spcBef>
              <a:buFontTx/>
              <a:buNone/>
              <a:tabLst>
                <a:tab pos="266700" algn="l"/>
              </a:tabLst>
            </a:pP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・停電・通信回線の事故・天災等の不可抗力、通信事業者の不履行、インターネットインフラその他サーバー等のシステム上の不具合、緊急メンテナンスの発生など</a:t>
            </a: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　ヤフーの責に帰すべき事由以外の原因により、企画ページの全部または一部を掲載できなかった場合、ヤフーはその責を問われないものとし、当該履行については、</a:t>
            </a: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　当該原因の影響とみなされる範囲まで義務を免除されるものとします。ただし、ヤフーの故意または重過失による場合はこの限りではありません。</a:t>
            </a: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　なお、この場合、ヤフーが掲載を行わなかった部分については、協賛料金への申込者の支払債務は生じないものとします。</a:t>
            </a:r>
          </a:p>
          <a:p>
            <a:pPr eaLnBrk="1" hangingPunct="1">
              <a:spcBef>
                <a:spcPct val="0"/>
              </a:spcBef>
              <a:buFontTx/>
              <a:buNone/>
            </a:pPr>
            <a:endParaRPr lang="ja-JP" altLang="en-US"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・企画ページ掲載中に、当該サイトからのリンクがデッドリンクとなった場合や、リンク先のサイトに不具合が発生した場合、</a:t>
            </a:r>
            <a:endParaRPr lang="en-US" altLang="ja-JP" sz="1100" dirty="0">
              <a:solidFill>
                <a:schemeClr val="tx1">
                  <a:lumMod val="65000"/>
                  <a:lumOff val="35000"/>
                </a:schemeClr>
              </a:solidFill>
              <a:latin typeface="+mn-ea"/>
              <a:ea typeface="+mn-ea"/>
            </a:endParaRPr>
          </a:p>
          <a:p>
            <a:pPr eaLnBrk="1" hangingPunct="1">
              <a:spcBef>
                <a:spcPct val="0"/>
              </a:spcBef>
              <a:buFontTx/>
              <a:buNone/>
            </a:pPr>
            <a:r>
              <a:rPr lang="ja-JP" altLang="en-US" sz="1100" dirty="0">
                <a:solidFill>
                  <a:schemeClr val="tx1">
                    <a:lumMod val="65000"/>
                    <a:lumOff val="35000"/>
                  </a:schemeClr>
                </a:solidFill>
                <a:latin typeface="+mn-ea"/>
                <a:ea typeface="+mn-ea"/>
              </a:rPr>
              <a:t>　ヤフーは当該企画ページの掲載を停止することができるものとし、この場合、ヤフーは企画ページの不掲載の責を負わないものとします。</a:t>
            </a:r>
          </a:p>
          <a:p>
            <a:pPr eaLnBrk="1" hangingPunct="1">
              <a:spcBef>
                <a:spcPct val="0"/>
              </a:spcBef>
              <a:buFontTx/>
              <a:buNone/>
            </a:pPr>
            <a:endParaRPr lang="en-US" altLang="ja-JP" sz="1400" dirty="0">
              <a:solidFill>
                <a:schemeClr val="tx1">
                  <a:lumMod val="65000"/>
                  <a:lumOff val="35000"/>
                </a:schemeClr>
              </a:solidFill>
              <a:latin typeface="+mn-ea"/>
              <a:ea typeface="+mn-ea"/>
            </a:endParaRP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・以下①～③を企画ページの掲載調整時間とし、ヤフーは当該掲載調整時間内の不具合、不完全掲載または未掲載について免責されるものとします。</a:t>
            </a: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①企画ページ掲載の初日の午前</a:t>
            </a:r>
            <a:r>
              <a:rPr lang="en-US" altLang="ja-JP" sz="1100" dirty="0">
                <a:solidFill>
                  <a:schemeClr val="tx1">
                    <a:lumMod val="65000"/>
                    <a:lumOff val="35000"/>
                  </a:schemeClr>
                </a:solidFill>
                <a:latin typeface="メイリオ"/>
                <a:ea typeface="メイリオ"/>
              </a:rPr>
              <a:t>0</a:t>
            </a:r>
            <a:r>
              <a:rPr lang="ja-JP" altLang="en-US" sz="1100" dirty="0">
                <a:solidFill>
                  <a:schemeClr val="tx1">
                    <a:lumMod val="65000"/>
                    <a:lumOff val="35000"/>
                  </a:schemeClr>
                </a:solidFill>
                <a:latin typeface="メイリオ"/>
                <a:ea typeface="メイリオ"/>
              </a:rPr>
              <a:t>時から</a:t>
            </a:r>
            <a:r>
              <a:rPr lang="en-US" altLang="ja-JP" sz="1100" dirty="0">
                <a:solidFill>
                  <a:schemeClr val="tx1">
                    <a:lumMod val="65000"/>
                    <a:lumOff val="35000"/>
                  </a:schemeClr>
                </a:solidFill>
                <a:latin typeface="メイリオ"/>
                <a:ea typeface="メイリオ"/>
              </a:rPr>
              <a:t>12</a:t>
            </a:r>
            <a:r>
              <a:rPr lang="ja-JP" altLang="en-US" sz="1100" dirty="0">
                <a:solidFill>
                  <a:schemeClr val="tx1">
                    <a:lumMod val="65000"/>
                    <a:lumOff val="35000"/>
                  </a:schemeClr>
                </a:solidFill>
                <a:latin typeface="メイリオ"/>
                <a:ea typeface="メイリオ"/>
              </a:rPr>
              <a:t>時間、および企画ページの内容が変更もしくは追加された場合における、当該企画ページの掲載予定時刻から</a:t>
            </a:r>
            <a:r>
              <a:rPr lang="en-US" altLang="ja-JP" sz="1100" dirty="0">
                <a:solidFill>
                  <a:schemeClr val="tx1">
                    <a:lumMod val="65000"/>
                    <a:lumOff val="35000"/>
                  </a:schemeClr>
                </a:solidFill>
                <a:latin typeface="メイリオ"/>
                <a:ea typeface="メイリオ"/>
              </a:rPr>
              <a:t>12</a:t>
            </a:r>
            <a:r>
              <a:rPr lang="ja-JP" altLang="en-US" sz="1100" dirty="0">
                <a:solidFill>
                  <a:schemeClr val="tx1">
                    <a:lumMod val="65000"/>
                    <a:lumOff val="35000"/>
                  </a:schemeClr>
                </a:solidFill>
                <a:latin typeface="メイリオ"/>
                <a:ea typeface="メイリオ"/>
              </a:rPr>
              <a:t>時間</a:t>
            </a: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②企画ページの掲載開始日が営業日以外の場合における、当該掲載開始時間から翌営業日正午まで</a:t>
            </a:r>
          </a:p>
          <a:p>
            <a:pPr marL="0" lvl="0" indent="0" eaLnBrk="1" hangingPunct="1">
              <a:spcBef>
                <a:spcPct val="0"/>
              </a:spcBef>
              <a:buNone/>
            </a:pPr>
            <a:r>
              <a:rPr lang="ja-JP" altLang="en-US" sz="1100" dirty="0">
                <a:solidFill>
                  <a:schemeClr val="tx1">
                    <a:lumMod val="65000"/>
                    <a:lumOff val="35000"/>
                  </a:schemeClr>
                </a:solidFill>
                <a:latin typeface="メイリオ"/>
                <a:ea typeface="メイリオ"/>
              </a:rPr>
              <a:t>　　③企画ページの総掲載予定時間が</a:t>
            </a:r>
            <a:r>
              <a:rPr lang="en-US" altLang="ja-JP" sz="1100" dirty="0">
                <a:solidFill>
                  <a:schemeClr val="tx1">
                    <a:lumMod val="65000"/>
                    <a:lumOff val="35000"/>
                  </a:schemeClr>
                </a:solidFill>
                <a:latin typeface="メイリオ"/>
                <a:ea typeface="メイリオ"/>
              </a:rPr>
              <a:t>12</a:t>
            </a:r>
            <a:r>
              <a:rPr lang="ja-JP" altLang="en-US" sz="1100" dirty="0">
                <a:solidFill>
                  <a:schemeClr val="tx1">
                    <a:lumMod val="65000"/>
                    <a:lumOff val="35000"/>
                  </a:schemeClr>
                </a:solidFill>
                <a:latin typeface="メイリオ"/>
                <a:ea typeface="メイリオ"/>
              </a:rPr>
              <a:t>時間未満の場合における、総掲載予定時間の</a:t>
            </a:r>
            <a:r>
              <a:rPr lang="en-US" altLang="ja-JP" sz="1100" dirty="0">
                <a:solidFill>
                  <a:schemeClr val="tx1">
                    <a:lumMod val="65000"/>
                    <a:lumOff val="35000"/>
                  </a:schemeClr>
                </a:solidFill>
                <a:latin typeface="メイリオ"/>
                <a:ea typeface="メイリオ"/>
              </a:rPr>
              <a:t>10%</a:t>
            </a:r>
            <a:r>
              <a:rPr lang="ja-JP" altLang="en-US" sz="1100" dirty="0">
                <a:solidFill>
                  <a:schemeClr val="tx1">
                    <a:lumMod val="65000"/>
                    <a:lumOff val="35000"/>
                  </a:schemeClr>
                </a:solidFill>
                <a:latin typeface="メイリオ"/>
                <a:ea typeface="メイリオ"/>
              </a:rPr>
              <a:t>にあたる時間まで</a:t>
            </a:r>
          </a:p>
        </p:txBody>
      </p:sp>
    </p:spTree>
    <p:extLst>
      <p:ext uri="{BB962C8B-B14F-4D97-AF65-F5344CB8AC3E}">
        <p14:creationId xmlns:p14="http://schemas.microsoft.com/office/powerpoint/2010/main" val="1402183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事前提案可否</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正方形/長方形 5"/>
          <p:cNvSpPr/>
          <p:nvPr/>
        </p:nvSpPr>
        <p:spPr>
          <a:xfrm>
            <a:off x="457990" y="1268760"/>
            <a:ext cx="11182625" cy="1015663"/>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u="sng" dirty="0">
                <a:solidFill>
                  <a:schemeClr val="tx1">
                    <a:lumMod val="65000"/>
                    <a:lumOff val="35000"/>
                  </a:schemeClr>
                </a:solidFill>
              </a:rPr>
              <a:t>タイアップ広告</a:t>
            </a:r>
            <a:r>
              <a:rPr lang="ja-JP" altLang="en-US" sz="2000" dirty="0">
                <a:solidFill>
                  <a:schemeClr val="tx1">
                    <a:lumMod val="65000"/>
                    <a:lumOff val="35000"/>
                  </a:schemeClr>
                </a:solidFill>
              </a:rPr>
              <a:t>の実施をご希望の場合は、弊社担当営業または</a:t>
            </a:r>
            <a:endParaRPr lang="en-US" altLang="ja-JP" sz="2000" dirty="0">
              <a:solidFill>
                <a:schemeClr val="tx1">
                  <a:lumMod val="65000"/>
                  <a:lumOff val="35000"/>
                </a:schemeClr>
              </a:solidFill>
            </a:endParaRPr>
          </a:p>
          <a:p>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広告パートナーサポート宛に以下の項目をご連絡ください。</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回答まで最大</a:t>
            </a:r>
            <a:r>
              <a:rPr lang="en-US" altLang="ja-JP" sz="2000" dirty="0">
                <a:solidFill>
                  <a:schemeClr val="tx1">
                    <a:lumMod val="65000"/>
                    <a:lumOff val="35000"/>
                  </a:schemeClr>
                </a:solidFill>
              </a:rPr>
              <a:t>5</a:t>
            </a:r>
            <a:r>
              <a:rPr lang="ja-JP" altLang="en-US" sz="2000" dirty="0">
                <a:solidFill>
                  <a:schemeClr val="tx1">
                    <a:lumMod val="65000"/>
                    <a:lumOff val="35000"/>
                  </a:schemeClr>
                </a:solidFill>
              </a:rPr>
              <a:t>営業日いただきます。</a:t>
            </a:r>
            <a:endParaRPr lang="en-US" altLang="ja-JP" sz="2000" dirty="0">
              <a:solidFill>
                <a:schemeClr val="tx1">
                  <a:lumMod val="65000"/>
                  <a:lumOff val="35000"/>
                </a:schemeClr>
              </a:solidFill>
            </a:endParaRPr>
          </a:p>
        </p:txBody>
      </p:sp>
      <p:sp>
        <p:nvSpPr>
          <p:cNvPr id="7" name="正方形/長方形 6"/>
          <p:cNvSpPr/>
          <p:nvPr/>
        </p:nvSpPr>
        <p:spPr>
          <a:xfrm>
            <a:off x="488504" y="2636912"/>
            <a:ext cx="7423714" cy="2523768"/>
          </a:xfrm>
          <a:prstGeom prst="rect">
            <a:avLst/>
          </a:prstGeom>
        </p:spPr>
        <p:txBody>
          <a:bodyPr wrap="square">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u="sng" dirty="0">
                <a:solidFill>
                  <a:schemeClr val="tx1">
                    <a:lumMod val="65000"/>
                    <a:lumOff val="35000"/>
                  </a:schemeClr>
                </a:solidFill>
              </a:rPr>
              <a:t>▼ご連絡いただきたい項目</a:t>
            </a:r>
            <a:endParaRPr lang="en-US" altLang="ja-JP" u="sng" dirty="0">
              <a:solidFill>
                <a:schemeClr val="tx1">
                  <a:lumMod val="65000"/>
                  <a:lumOff val="35000"/>
                </a:schemeClr>
              </a:solidFill>
            </a:endParaRPr>
          </a:p>
          <a:p>
            <a:endParaRPr lang="en-US" altLang="ja-JP" sz="1200" u="sng" dirty="0">
              <a:solidFill>
                <a:schemeClr val="tx1">
                  <a:lumMod val="65000"/>
                  <a:lumOff val="35000"/>
                </a:schemeClr>
              </a:solidFill>
            </a:endParaRPr>
          </a:p>
          <a:p>
            <a:pPr marL="171450" indent="-171450">
              <a:buFont typeface="Arial" panose="020B0604020202020204" pitchFamily="34" charset="0"/>
              <a:buChar char="•"/>
            </a:pPr>
            <a:r>
              <a:rPr lang="ja-JP" altLang="en-US" sz="1600" dirty="0">
                <a:solidFill>
                  <a:schemeClr val="tx1">
                    <a:lumMod val="65000"/>
                    <a:lumOff val="35000"/>
                  </a:schemeClr>
                </a:solidFill>
              </a:rPr>
              <a:t>掲載を希望されるタイアップ広告商品：</a:t>
            </a:r>
            <a:r>
              <a:rPr lang="en-US" altLang="ja-JP" sz="1600" dirty="0">
                <a:solidFill>
                  <a:schemeClr val="tx1">
                    <a:lumMod val="65000"/>
                    <a:lumOff val="35000"/>
                  </a:schemeClr>
                </a:solidFill>
              </a:rPr>
              <a:t>Yahoo!</a:t>
            </a:r>
            <a:r>
              <a:rPr lang="ja-JP" altLang="en-US" sz="1600" dirty="0">
                <a:solidFill>
                  <a:schemeClr val="tx1">
                    <a:lumMod val="65000"/>
                    <a:lumOff val="35000"/>
                  </a:schemeClr>
                </a:solidFill>
              </a:rPr>
              <a:t>ファイナンス　タイアップ</a:t>
            </a:r>
          </a:p>
          <a:p>
            <a:pPr marL="171450" indent="-171450">
              <a:buFont typeface="Arial" panose="020B0604020202020204" pitchFamily="34" charset="0"/>
              <a:buChar char="•"/>
            </a:pPr>
            <a:r>
              <a:rPr lang="ja-JP" altLang="en-US" sz="1600" dirty="0">
                <a:solidFill>
                  <a:schemeClr val="tx1">
                    <a:lumMod val="65000"/>
                    <a:lumOff val="35000"/>
                  </a:schemeClr>
                </a:solidFill>
              </a:rPr>
              <a:t>対象デバイス：</a:t>
            </a:r>
          </a:p>
          <a:p>
            <a:pPr marL="171450" indent="-171450">
              <a:buFont typeface="Arial" panose="020B0604020202020204" pitchFamily="34" charset="0"/>
              <a:buChar char="•"/>
            </a:pPr>
            <a:r>
              <a:rPr lang="ja-JP" altLang="en-US" sz="1600" dirty="0">
                <a:solidFill>
                  <a:schemeClr val="tx1">
                    <a:lumMod val="65000"/>
                    <a:lumOff val="35000"/>
                  </a:schemeClr>
                </a:solidFill>
              </a:rPr>
              <a:t>広告主：</a:t>
            </a:r>
          </a:p>
          <a:p>
            <a:pPr marL="171450" indent="-171450">
              <a:buFont typeface="Arial" panose="020B0604020202020204" pitchFamily="34" charset="0"/>
              <a:buChar char="•"/>
            </a:pPr>
            <a:r>
              <a:rPr lang="ja-JP" altLang="en-US" sz="1600" dirty="0">
                <a:solidFill>
                  <a:schemeClr val="tx1">
                    <a:lumMod val="65000"/>
                    <a:lumOff val="35000"/>
                  </a:schemeClr>
                </a:solidFill>
              </a:rPr>
              <a:t>対象商材：</a:t>
            </a:r>
          </a:p>
          <a:p>
            <a:pPr marL="171450" indent="-171450">
              <a:buFont typeface="Arial" panose="020B0604020202020204" pitchFamily="34" charset="0"/>
              <a:buChar char="•"/>
            </a:pPr>
            <a:r>
              <a:rPr lang="ja-JP" altLang="en-US" sz="1600" dirty="0">
                <a:solidFill>
                  <a:schemeClr val="tx1">
                    <a:lumMod val="65000"/>
                    <a:lumOff val="35000"/>
                  </a:schemeClr>
                </a:solidFill>
              </a:rPr>
              <a:t>参考</a:t>
            </a:r>
            <a:r>
              <a:rPr lang="en-US" altLang="ja-JP" sz="1600" dirty="0">
                <a:solidFill>
                  <a:schemeClr val="tx1">
                    <a:lumMod val="65000"/>
                    <a:lumOff val="35000"/>
                  </a:schemeClr>
                </a:solidFill>
              </a:rPr>
              <a:t>URL</a:t>
            </a:r>
            <a:r>
              <a:rPr lang="ja-JP" altLang="en-US" sz="1600" dirty="0">
                <a:solidFill>
                  <a:schemeClr val="tx1">
                    <a:lumMod val="65000"/>
                    <a:lumOff val="35000"/>
                  </a:schemeClr>
                </a:solidFill>
              </a:rPr>
              <a:t>（商品やキャンペーンのサイト）</a:t>
            </a:r>
            <a:r>
              <a:rPr lang="en-US" altLang="ja-JP" sz="1600" dirty="0">
                <a:solidFill>
                  <a:schemeClr val="tx1">
                    <a:lumMod val="65000"/>
                    <a:lumOff val="35000"/>
                  </a:schemeClr>
                </a:solidFill>
              </a:rPr>
              <a:t>:</a:t>
            </a:r>
          </a:p>
          <a:p>
            <a:pPr marL="171450" indent="-171450">
              <a:buFont typeface="Arial" panose="020B0604020202020204" pitchFamily="34" charset="0"/>
              <a:buChar char="•"/>
            </a:pPr>
            <a:r>
              <a:rPr lang="ja-JP" altLang="en-US" sz="1600" dirty="0">
                <a:solidFill>
                  <a:schemeClr val="tx1">
                    <a:lumMod val="65000"/>
                    <a:lumOff val="35000"/>
                  </a:schemeClr>
                </a:solidFill>
              </a:rPr>
              <a:t>タイアップ実施の目的・</a:t>
            </a:r>
            <a:r>
              <a:rPr lang="en-US" altLang="ja-JP" sz="1600" dirty="0">
                <a:solidFill>
                  <a:schemeClr val="tx1">
                    <a:lumMod val="65000"/>
                    <a:lumOff val="35000"/>
                  </a:schemeClr>
                </a:solidFill>
              </a:rPr>
              <a:t>KPI</a:t>
            </a:r>
            <a:r>
              <a:rPr lang="ja-JP" altLang="en-US" sz="1600" dirty="0">
                <a:solidFill>
                  <a:schemeClr val="tx1">
                    <a:lumMod val="65000"/>
                    <a:lumOff val="35000"/>
                  </a:schemeClr>
                </a:solidFill>
              </a:rPr>
              <a:t>：</a:t>
            </a:r>
          </a:p>
          <a:p>
            <a:pPr marL="171450" indent="-171450">
              <a:buFont typeface="Arial" panose="020B0604020202020204" pitchFamily="34" charset="0"/>
              <a:buChar char="•"/>
            </a:pPr>
            <a:r>
              <a:rPr lang="ja-JP" altLang="en-US" sz="1600" dirty="0">
                <a:solidFill>
                  <a:schemeClr val="tx1">
                    <a:lumMod val="65000"/>
                    <a:lumOff val="35000"/>
                  </a:schemeClr>
                </a:solidFill>
              </a:rPr>
              <a:t>予算：</a:t>
            </a:r>
          </a:p>
          <a:p>
            <a:pPr marL="171450" indent="-171450">
              <a:buFont typeface="Arial" panose="020B0604020202020204" pitchFamily="34" charset="0"/>
              <a:buChar char="•"/>
            </a:pPr>
            <a:r>
              <a:rPr lang="ja-JP" altLang="en-US" sz="1600" dirty="0">
                <a:solidFill>
                  <a:schemeClr val="tx1">
                    <a:lumMod val="65000"/>
                    <a:lumOff val="35000"/>
                  </a:schemeClr>
                </a:solidFill>
              </a:rPr>
              <a:t>掲載期間：</a:t>
            </a:r>
          </a:p>
        </p:txBody>
      </p:sp>
    </p:spTree>
    <p:extLst>
      <p:ext uri="{BB962C8B-B14F-4D97-AF65-F5344CB8AC3E}">
        <p14:creationId xmlns:p14="http://schemas.microsoft.com/office/powerpoint/2010/main" val="18879584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dirty="0"/>
          </a:p>
        </p:txBody>
      </p:sp>
      <p:sp>
        <p:nvSpPr>
          <p:cNvPr id="6" name="タイトル 1"/>
          <p:cNvSpPr txBox="1">
            <a:spLocks/>
          </p:cNvSpPr>
          <p:nvPr/>
        </p:nvSpPr>
        <p:spPr>
          <a:xfrm>
            <a:off x="1885950" y="2747020"/>
            <a:ext cx="8420100" cy="136815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800" kern="1200">
                <a:solidFill>
                  <a:schemeClr val="tx1"/>
                </a:solidFill>
                <a:latin typeface="+mj-lt"/>
                <a:ea typeface="+mj-ea"/>
                <a:cs typeface="+mj-cs"/>
              </a:defRPr>
            </a:lvl1pPr>
          </a:lstStyle>
          <a:p>
            <a:r>
              <a:rPr lang="ja-JP" altLang="en-US" sz="2800" dirty="0"/>
              <a:t>タイアップへの誘導広告</a:t>
            </a:r>
            <a:endParaRPr lang="en-US" altLang="ja-JP" sz="2800" dirty="0"/>
          </a:p>
          <a:p>
            <a:r>
              <a:rPr lang="ja-JP" altLang="en-US" sz="2800" dirty="0"/>
              <a:t>制作ガイドライン一部抜粋</a:t>
            </a:r>
          </a:p>
        </p:txBody>
      </p:sp>
    </p:spTree>
    <p:extLst>
      <p:ext uri="{BB962C8B-B14F-4D97-AF65-F5344CB8AC3E}">
        <p14:creationId xmlns:p14="http://schemas.microsoft.com/office/powerpoint/2010/main" val="2054732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3" y="-27539"/>
            <a:ext cx="9759950" cy="814388"/>
          </a:xfrm>
        </p:spPr>
        <p:txBody>
          <a:bodyPr>
            <a:normAutofit fontScale="92500"/>
          </a:bodyPr>
          <a:lstStyle/>
          <a:p>
            <a:r>
              <a:rPr lang="en-US" altLang="ja-JP" dirty="0"/>
              <a:t>Yahoo!</a:t>
            </a:r>
            <a:r>
              <a:rPr lang="ja-JP" altLang="en-US" dirty="0"/>
              <a:t>サービスにおけるタイアップ・スポンサードコンテンツ</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15</a:t>
            </a:fld>
            <a:endParaRPr lang="ja-JP" altLang="en-US" dirty="0"/>
          </a:p>
        </p:txBody>
      </p:sp>
      <p:sp>
        <p:nvSpPr>
          <p:cNvPr id="9" name="正方形/長方形 8"/>
          <p:cNvSpPr/>
          <p:nvPr/>
        </p:nvSpPr>
        <p:spPr>
          <a:xfrm>
            <a:off x="9264352" y="1052736"/>
            <a:ext cx="2227565" cy="2227565"/>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p:cNvSpPr/>
          <p:nvPr/>
        </p:nvSpPr>
        <p:spPr>
          <a:xfrm>
            <a:off x="10680779" y="2928670"/>
            <a:ext cx="720080" cy="293117"/>
          </a:xfrm>
          <a:prstGeom prst="roundRect">
            <a:avLst/>
          </a:prstGeom>
          <a:solidFill>
            <a:schemeClr val="accent2"/>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ッター プレースホルダー 3"/>
          <p:cNvSpPr txBox="1">
            <a:spLocks/>
          </p:cNvSpPr>
          <p:nvPr/>
        </p:nvSpPr>
        <p:spPr>
          <a:xfrm>
            <a:off x="10626680" y="2913812"/>
            <a:ext cx="85571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800" dirty="0">
                <a:solidFill>
                  <a:schemeClr val="bg1"/>
                </a:solidFill>
              </a:rPr>
              <a:t>クライアント</a:t>
            </a:r>
            <a:endParaRPr lang="en-US" altLang="ja-JP" sz="800" dirty="0">
              <a:solidFill>
                <a:schemeClr val="bg1"/>
              </a:solidFill>
            </a:endParaRPr>
          </a:p>
          <a:p>
            <a:r>
              <a:rPr lang="ja-JP" altLang="en-US" sz="800" dirty="0">
                <a:solidFill>
                  <a:schemeClr val="bg1"/>
                </a:solidFill>
              </a:rPr>
              <a:t>ロゴ</a:t>
            </a:r>
          </a:p>
        </p:txBody>
      </p:sp>
      <p:sp>
        <p:nvSpPr>
          <p:cNvPr id="12" name="正方形/長方形 11"/>
          <p:cNvSpPr/>
          <p:nvPr/>
        </p:nvSpPr>
        <p:spPr>
          <a:xfrm>
            <a:off x="302465" y="776980"/>
            <a:ext cx="11338151" cy="3354765"/>
          </a:xfrm>
          <a:prstGeom prst="rect">
            <a:avLst/>
          </a:prstGeom>
        </p:spPr>
        <p:txBody>
          <a:bodyPr wrap="square">
            <a:spAutoFit/>
          </a:bodyPr>
          <a:lstStyle/>
          <a:p>
            <a:pPr lvl="0"/>
            <a:r>
              <a:rPr lang="ja-JP" altLang="en-US" sz="16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（１）画像タイプ</a:t>
            </a:r>
            <a:endParaRPr lang="en-US" altLang="ja-JP" sz="16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サービスロゴ」＋「広告・広告主体者表記」を必ずセットで掲載。</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上記</a:t>
            </a:r>
            <a:r>
              <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rPr>
              <a:t>要素は最大限離す必要があるため、以下のいずれかの通り対角線上に配置。</a:t>
            </a:r>
            <a:endParaRPr lang="en-US" altLang="ja-JP" sz="1200" kern="0" dirty="0">
              <a:solidFill>
                <a:srgbClr val="FF0000"/>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①</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サービスロゴ：左上、広告・広告主体者表記：右下</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サービスロゴ：右上、広告・広告主体者表記：左下</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サービスロゴは、視認性を確保できるサイズで掲載。</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その他、使用にあたっては別紙</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u="sng" dirty="0">
                <a:solidFill>
                  <a:srgbClr val="0070C0"/>
                </a:solidFill>
                <a:latin typeface="メイリオ" panose="020B0604030504040204" pitchFamily="50" charset="-128"/>
                <a:ea typeface="メイリオ" panose="020B0604030504040204" pitchFamily="50" charset="-128"/>
                <a:hlinkClick r:id="rId2"/>
              </a:rPr>
              <a:t>タイアップ広告セールスシート</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P9</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18</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のブランドガイドラインを遵守。</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サービスロゴ」は弊社担当営業より送付。</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広告・広告主体者表記は、以下いずれかの表記、形式で掲載。</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①提供：クライアント名（テキスト </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②</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Sponsored by </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クライアント名（テキスト </a:t>
            </a:r>
            <a:r>
              <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or </a:t>
            </a: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ロゴ）</a:t>
            </a:r>
            <a:endParaRPr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広告・広告主体者表記は、</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サービスロゴの</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60%</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100%</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サイズを目安とする。</a:t>
            </a:r>
            <a:endPar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ロゴの場合、「提供」「</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Sponsored by</a:t>
            </a:r>
            <a:r>
              <a:rPr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」の広告表記は非表示でも可。</a:t>
            </a:r>
            <a:endPar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lgn="just">
              <a:spcAft>
                <a:spcPts val="0"/>
              </a:spcAft>
            </a:pPr>
            <a:r>
              <a:rPr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ja-JP" sz="1000" dirty="0">
                <a:solidFill>
                  <a:schemeClr val="tx1">
                    <a:lumMod val="65000"/>
                    <a:lumOff val="35000"/>
                  </a:schemeClr>
                </a:solidFill>
                <a:latin typeface="+mn-ea"/>
                <a:cs typeface="ＭＳ Ｐゴシック" panose="020B0600070205080204" pitchFamily="50" charset="-128"/>
              </a:rPr>
              <a:t>広告に適用される「広告掲載基準」に</a:t>
            </a:r>
            <a:r>
              <a:rPr lang="ja-JP" altLang="en-US" sz="1000" dirty="0">
                <a:solidFill>
                  <a:schemeClr val="tx1">
                    <a:lumMod val="65000"/>
                    <a:lumOff val="35000"/>
                  </a:schemeClr>
                </a:solidFill>
                <a:latin typeface="+mn-ea"/>
                <a:cs typeface="ＭＳ Ｐゴシック" panose="020B0600070205080204" pitchFamily="50" charset="-128"/>
              </a:rPr>
              <a:t>おい</a:t>
            </a:r>
            <a:r>
              <a:rPr lang="ja-JP" altLang="ja-JP" sz="1000" dirty="0">
                <a:solidFill>
                  <a:schemeClr val="tx1">
                    <a:lumMod val="65000"/>
                    <a:lumOff val="35000"/>
                  </a:schemeClr>
                </a:solidFill>
                <a:latin typeface="+mn-ea"/>
                <a:cs typeface="ＭＳ Ｐゴシック" panose="020B0600070205080204" pitchFamily="50" charset="-128"/>
              </a:rPr>
              <a:t>て「主体者の明示」が規定されています。</a:t>
            </a:r>
          </a:p>
          <a:p>
            <a:pPr algn="just">
              <a:spcAft>
                <a:spcPts val="0"/>
              </a:spcAft>
            </a:pPr>
            <a:r>
              <a:rPr lang="ja-JP" altLang="en-US" sz="1000" dirty="0">
                <a:solidFill>
                  <a:schemeClr val="tx1">
                    <a:lumMod val="65000"/>
                    <a:lumOff val="35000"/>
                  </a:schemeClr>
                </a:solidFill>
                <a:latin typeface="+mn-ea"/>
                <a:cs typeface="ＭＳ Ｐゴシック" panose="020B0600070205080204" pitchFamily="50" charset="-128"/>
              </a:rPr>
              <a:t>　　　（</a:t>
            </a:r>
            <a:r>
              <a:rPr lang="ja-JP" altLang="ja-JP" sz="1000" dirty="0">
                <a:solidFill>
                  <a:schemeClr val="tx1">
                    <a:lumMod val="65000"/>
                    <a:lumOff val="35000"/>
                  </a:schemeClr>
                </a:solidFill>
                <a:latin typeface="+mn-ea"/>
                <a:cs typeface="ＭＳ Ｐゴシック" panose="020B0600070205080204" pitchFamily="50" charset="-128"/>
              </a:rPr>
              <a:t>参照）</a:t>
            </a:r>
            <a:r>
              <a:rPr lang="en-US" altLang="ja-JP" sz="1000" dirty="0">
                <a:solidFill>
                  <a:schemeClr val="tx1">
                    <a:lumMod val="65000"/>
                    <a:lumOff val="35000"/>
                  </a:schemeClr>
                </a:solidFill>
                <a:latin typeface="+mn-ea"/>
                <a:cs typeface="ＭＳ Ｐゴシック" panose="020B0600070205080204" pitchFamily="50" charset="-128"/>
              </a:rPr>
              <a:t>Yahoo!</a:t>
            </a:r>
            <a:r>
              <a:rPr lang="ja-JP" altLang="ja-JP" sz="1000" dirty="0">
                <a:solidFill>
                  <a:schemeClr val="tx1">
                    <a:lumMod val="65000"/>
                    <a:lumOff val="35000"/>
                  </a:schemeClr>
                </a:solidFill>
                <a:latin typeface="+mn-ea"/>
                <a:cs typeface="ＭＳ Ｐゴシック" panose="020B0600070205080204" pitchFamily="50" charset="-128"/>
              </a:rPr>
              <a:t>広告ヘルプページ</a:t>
            </a:r>
            <a:r>
              <a:rPr lang="ja-JP" altLang="en-US" sz="1000" dirty="0">
                <a:solidFill>
                  <a:schemeClr val="tx1">
                    <a:lumMod val="65000"/>
                    <a:lumOff val="35000"/>
                  </a:schemeClr>
                </a:solidFill>
                <a:latin typeface="+mn-ea"/>
                <a:cs typeface="ＭＳ Ｐゴシック" panose="020B0600070205080204" pitchFamily="50" charset="-128"/>
              </a:rPr>
              <a:t>：</a:t>
            </a:r>
            <a:r>
              <a:rPr lang="en-US" altLang="ja-JP" sz="1000" u="sng" dirty="0">
                <a:solidFill>
                  <a:schemeClr val="tx1">
                    <a:lumMod val="65000"/>
                    <a:lumOff val="35000"/>
                  </a:schemeClr>
                </a:solidFill>
                <a:latin typeface="+mn-ea"/>
                <a:cs typeface="ＭＳ Ｐゴシック" panose="020B0600070205080204" pitchFamily="50" charset="-128"/>
              </a:rPr>
              <a:t>https://ads-help.yahoo.co.jp/yahooads/guideline/articledetail?lan=ja&amp;aid=1617&amp;o=default</a:t>
            </a:r>
            <a:endParaRPr lang="ja-JP" altLang="ja-JP" sz="1000" dirty="0">
              <a:solidFill>
                <a:schemeClr val="tx1">
                  <a:lumMod val="65000"/>
                  <a:lumOff val="35000"/>
                </a:schemeClr>
              </a:solidFill>
              <a:latin typeface="+mn-ea"/>
              <a:cs typeface="ＭＳ Ｐゴシック" panose="020B0600070205080204" pitchFamily="50" charset="-128"/>
            </a:endParaRPr>
          </a:p>
          <a:p>
            <a:pPr algn="just">
              <a:spcAft>
                <a:spcPts val="0"/>
              </a:spcAft>
            </a:pPr>
            <a:r>
              <a:rPr lang="en-US" altLang="ja-JP" sz="1000" dirty="0">
                <a:solidFill>
                  <a:schemeClr val="tx1">
                    <a:lumMod val="65000"/>
                    <a:lumOff val="35000"/>
                  </a:schemeClr>
                </a:solidFill>
                <a:latin typeface="+mn-ea"/>
                <a:cs typeface="ＭＳ Ｐゴシック" panose="020B0600070205080204" pitchFamily="50" charset="-128"/>
              </a:rPr>
              <a:t> </a:t>
            </a:r>
            <a:r>
              <a:rPr lang="ja-JP" altLang="en-US" sz="1000" dirty="0">
                <a:solidFill>
                  <a:schemeClr val="tx1">
                    <a:lumMod val="65000"/>
                    <a:lumOff val="35000"/>
                  </a:schemeClr>
                </a:solidFill>
                <a:latin typeface="+mn-ea"/>
                <a:cs typeface="ＭＳ Ｐゴシック" panose="020B0600070205080204" pitchFamily="50" charset="-128"/>
              </a:rPr>
              <a:t>　　　　</a:t>
            </a:r>
            <a:r>
              <a:rPr lang="en-US" altLang="ja-JP" sz="1000" dirty="0">
                <a:solidFill>
                  <a:schemeClr val="tx1">
                    <a:lumMod val="65000"/>
                    <a:lumOff val="35000"/>
                  </a:schemeClr>
                </a:solidFill>
                <a:latin typeface="+mn-ea"/>
                <a:cs typeface="ＭＳ Ｐゴシック" panose="020B0600070205080204" pitchFamily="50" charset="-128"/>
              </a:rPr>
              <a:t>1.</a:t>
            </a:r>
            <a:r>
              <a:rPr lang="ja-JP" altLang="ja-JP" sz="1000" dirty="0">
                <a:solidFill>
                  <a:schemeClr val="tx1">
                    <a:lumMod val="65000"/>
                    <a:lumOff val="35000"/>
                  </a:schemeClr>
                </a:solidFill>
                <a:latin typeface="+mn-ea"/>
                <a:cs typeface="ＭＳ Ｐゴシック" panose="020B0600070205080204" pitchFamily="50" charset="-128"/>
              </a:rPr>
              <a:t>会社名、ブランド名、商品名、サービス名のいずれかのロゴマークの表記商品写真などでの代替はできません。</a:t>
            </a:r>
          </a:p>
          <a:p>
            <a:pPr algn="just">
              <a:spcAft>
                <a:spcPts val="0"/>
              </a:spcAft>
            </a:pPr>
            <a:r>
              <a:rPr lang="ja-JP" altLang="en-US" sz="1000" dirty="0">
                <a:solidFill>
                  <a:schemeClr val="tx1">
                    <a:lumMod val="65000"/>
                    <a:lumOff val="35000"/>
                  </a:schemeClr>
                </a:solidFill>
                <a:latin typeface="+mn-ea"/>
                <a:cs typeface="ＭＳ Ｐゴシック" panose="020B0600070205080204" pitchFamily="50" charset="-128"/>
              </a:rPr>
              <a:t>　　　 　　</a:t>
            </a:r>
            <a:r>
              <a:rPr lang="ja-JP" altLang="ja-JP" sz="1000" dirty="0">
                <a:solidFill>
                  <a:schemeClr val="tx1">
                    <a:lumMod val="65000"/>
                    <a:lumOff val="35000"/>
                  </a:schemeClr>
                </a:solidFill>
                <a:latin typeface="+mn-ea"/>
                <a:cs typeface="ＭＳ Ｐゴシック" panose="020B0600070205080204" pitchFamily="50" charset="-128"/>
              </a:rPr>
              <a:t>また、商標登録されていないものを使用する場合は、必ず会社名も明記してください。</a:t>
            </a:r>
          </a:p>
          <a:p>
            <a:pPr algn="just">
              <a:spcAft>
                <a:spcPts val="0"/>
              </a:spcAft>
            </a:pPr>
            <a:r>
              <a:rPr lang="en-US" altLang="ja-JP" sz="1000" dirty="0">
                <a:solidFill>
                  <a:schemeClr val="tx1">
                    <a:lumMod val="65000"/>
                    <a:lumOff val="35000"/>
                  </a:schemeClr>
                </a:solidFill>
                <a:latin typeface="+mn-ea"/>
                <a:cs typeface="ＭＳ Ｐゴシック" panose="020B0600070205080204" pitchFamily="50" charset="-128"/>
              </a:rPr>
              <a:t> </a:t>
            </a:r>
            <a:r>
              <a:rPr lang="ja-JP" altLang="en-US" sz="1000" dirty="0">
                <a:solidFill>
                  <a:schemeClr val="tx1">
                    <a:lumMod val="65000"/>
                    <a:lumOff val="35000"/>
                  </a:schemeClr>
                </a:solidFill>
                <a:latin typeface="+mn-ea"/>
                <a:cs typeface="ＭＳ Ｐゴシック" panose="020B0600070205080204" pitchFamily="50" charset="-128"/>
              </a:rPr>
              <a:t>　　　　</a:t>
            </a:r>
            <a:r>
              <a:rPr lang="en-US" altLang="ja-JP" sz="1000" dirty="0">
                <a:solidFill>
                  <a:schemeClr val="tx1">
                    <a:lumMod val="65000"/>
                    <a:lumOff val="35000"/>
                  </a:schemeClr>
                </a:solidFill>
                <a:latin typeface="+mn-ea"/>
                <a:cs typeface="ＭＳ Ｐゴシック" panose="020B0600070205080204" pitchFamily="50" charset="-128"/>
              </a:rPr>
              <a:t>2.</a:t>
            </a:r>
            <a:r>
              <a:rPr lang="ja-JP" altLang="ja-JP" sz="1000" dirty="0">
                <a:solidFill>
                  <a:schemeClr val="tx1">
                    <a:lumMod val="65000"/>
                    <a:lumOff val="35000"/>
                  </a:schemeClr>
                </a:solidFill>
                <a:latin typeface="+mn-ea"/>
                <a:cs typeface="ＭＳ Ｐゴシック" panose="020B0600070205080204" pitchFamily="50" charset="-128"/>
              </a:rPr>
              <a:t>「提供：○○」などの表記</a:t>
            </a:r>
          </a:p>
        </p:txBody>
      </p:sp>
      <p:sp>
        <p:nvSpPr>
          <p:cNvPr id="14" name="正方形/長方形 13"/>
          <p:cNvSpPr/>
          <p:nvPr/>
        </p:nvSpPr>
        <p:spPr>
          <a:xfrm>
            <a:off x="302464" y="4149080"/>
            <a:ext cx="6557305" cy="1415772"/>
          </a:xfrm>
          <a:prstGeom prst="rect">
            <a:avLst/>
          </a:prstGeom>
        </p:spPr>
        <p:txBody>
          <a:bodyPr wrap="square">
            <a:spAutoFit/>
          </a:bodyPr>
          <a:lstStyle/>
          <a:p>
            <a:pPr lvl="0"/>
            <a:r>
              <a:rPr lang="ja-JP" altLang="en-US" sz="16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（２）テキスト・レスポンシブタイプ</a:t>
            </a:r>
            <a:endParaRPr lang="en-US" altLang="ja-JP" sz="16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・タイトル、または説明文に「</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サービス」をテキストで掲載</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訴求内容の文量等との兼ね合いでスペース的に挿入が難しい場合は入れなくても可</a:t>
            </a:r>
            <a:endPar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・縮小やトリミングによって、視認性を確保できなくなる可能性があるため、</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ロゴ、テキストに関わらず、画像への「</a:t>
            </a:r>
            <a:r>
              <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サービス」表記の掲載は不可</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・主体者表記はクライアント名</a:t>
            </a:r>
            <a:endParaRPr kumimoji="0" lang="en-US" altLang="ja-JP" sz="12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lvl="0"/>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　</a:t>
            </a:r>
            <a:r>
              <a:rPr kumimoji="0" lang="en-US" altLang="ja-JP"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ただし、複数クライアントの協賛で特別企画を実施する場合は、「</a:t>
            </a:r>
            <a:r>
              <a:rPr kumimoji="0" lang="en-US" altLang="zh-TW"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Yahoo!</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サービス</a:t>
            </a:r>
            <a:r>
              <a:rPr kumimoji="0" lang="zh-TW"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（合同協賛）</a:t>
            </a:r>
            <a:r>
              <a:rPr kumimoji="0" lang="ja-JP"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」とする</a:t>
            </a:r>
            <a:endParaRPr kumimoji="0" lang="zh-TW" altLang="en-US" sz="1000" kern="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正方形/長方形 14"/>
          <p:cNvSpPr/>
          <p:nvPr/>
        </p:nvSpPr>
        <p:spPr>
          <a:xfrm>
            <a:off x="3231162" y="5586330"/>
            <a:ext cx="3621360"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正方形/長方形 15"/>
          <p:cNvSpPr/>
          <p:nvPr/>
        </p:nvSpPr>
        <p:spPr>
          <a:xfrm>
            <a:off x="4260234" y="6175041"/>
            <a:ext cx="2707628" cy="215444"/>
          </a:xfrm>
          <a:prstGeom prst="rect">
            <a:avLst/>
          </a:prstGeom>
        </p:spPr>
        <p:txBody>
          <a:bodyPr wrap="square">
            <a:spAutoFit/>
          </a:bodyPr>
          <a:lstStyle/>
          <a:p>
            <a:r>
              <a:rPr lang="ja-JP" altLang="en-US" sz="800" dirty="0">
                <a:solidFill>
                  <a:schemeClr val="bg1">
                    <a:lumMod val="65000"/>
                  </a:schemeClr>
                </a:solidFill>
              </a:rPr>
              <a:t>クライアント名</a:t>
            </a:r>
          </a:p>
        </p:txBody>
      </p:sp>
      <p:sp>
        <p:nvSpPr>
          <p:cNvPr id="17" name="正方形/長方形 16"/>
          <p:cNvSpPr/>
          <p:nvPr/>
        </p:nvSpPr>
        <p:spPr>
          <a:xfrm>
            <a:off x="4260234" y="5727753"/>
            <a:ext cx="2470543" cy="461665"/>
          </a:xfrm>
          <a:prstGeom prst="rect">
            <a:avLst/>
          </a:prstGeom>
        </p:spPr>
        <p:txBody>
          <a:bodyPr wrap="square">
            <a:spAutoFit/>
          </a:bodyPr>
          <a:lstStyle/>
          <a:p>
            <a:r>
              <a:rPr lang="en-US" altLang="ja-JP" sz="1200" dirty="0">
                <a:solidFill>
                  <a:schemeClr val="tx1">
                    <a:lumMod val="75000"/>
                    <a:lumOff val="25000"/>
                  </a:schemeClr>
                </a:solidFill>
              </a:rPr>
              <a:t>[Yahoo!</a:t>
            </a:r>
            <a:r>
              <a:rPr lang="ja-JP" altLang="en-US" sz="1200" dirty="0">
                <a:solidFill>
                  <a:schemeClr val="tx1">
                    <a:lumMod val="75000"/>
                    <a:lumOff val="25000"/>
                  </a:schemeClr>
                </a:solidFill>
              </a:rPr>
              <a:t>映画</a:t>
            </a:r>
            <a:r>
              <a:rPr lang="en-US" altLang="ja-JP" sz="1200" dirty="0">
                <a:solidFill>
                  <a:schemeClr val="tx1">
                    <a:lumMod val="75000"/>
                    <a:lumOff val="25000"/>
                  </a:schemeClr>
                </a:solidFill>
              </a:rPr>
              <a:t>]××××××××</a:t>
            </a:r>
          </a:p>
          <a:p>
            <a:r>
              <a:rPr lang="en-US" altLang="ja-JP" sz="1200" dirty="0">
                <a:solidFill>
                  <a:schemeClr val="tx1">
                    <a:lumMod val="75000"/>
                    <a:lumOff val="25000"/>
                  </a:schemeClr>
                </a:solidFill>
              </a:rPr>
              <a:t>××××××××××××××××××</a:t>
            </a:r>
            <a:endParaRPr lang="ja-JP" altLang="en-US" sz="1200" dirty="0">
              <a:solidFill>
                <a:schemeClr val="tx1">
                  <a:lumMod val="75000"/>
                  <a:lumOff val="25000"/>
                </a:schemeClr>
              </a:solidFill>
            </a:endParaRPr>
          </a:p>
        </p:txBody>
      </p:sp>
      <p:sp>
        <p:nvSpPr>
          <p:cNvPr id="18" name="正方形/長方形 17"/>
          <p:cNvSpPr/>
          <p:nvPr/>
        </p:nvSpPr>
        <p:spPr>
          <a:xfrm>
            <a:off x="3346419" y="5706990"/>
            <a:ext cx="866698" cy="863814"/>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p:cNvSpPr/>
          <p:nvPr/>
        </p:nvSpPr>
        <p:spPr>
          <a:xfrm>
            <a:off x="7108142" y="5137640"/>
            <a:ext cx="1718438" cy="1547015"/>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p:cNvSpPr/>
          <p:nvPr/>
        </p:nvSpPr>
        <p:spPr>
          <a:xfrm>
            <a:off x="7195773" y="5228982"/>
            <a:ext cx="1542173" cy="693883"/>
          </a:xfrm>
          <a:prstGeom prst="rect">
            <a:avLst/>
          </a:prstGeom>
          <a:solidFill>
            <a:schemeClr val="bg1"/>
          </a:solidFill>
          <a:ln w="952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20"/>
          <p:cNvSpPr/>
          <p:nvPr/>
        </p:nvSpPr>
        <p:spPr>
          <a:xfrm>
            <a:off x="7138889" y="6482214"/>
            <a:ext cx="1002493" cy="218028"/>
          </a:xfrm>
          <a:prstGeom prst="rect">
            <a:avLst/>
          </a:prstGeom>
        </p:spPr>
        <p:txBody>
          <a:bodyPr wrap="square">
            <a:spAutoFit/>
          </a:bodyPr>
          <a:lstStyle/>
          <a:p>
            <a:r>
              <a:rPr lang="ja-JP" altLang="en-US" sz="800" dirty="0">
                <a:solidFill>
                  <a:schemeClr val="bg1">
                    <a:lumMod val="65000"/>
                  </a:schemeClr>
                </a:solidFill>
              </a:rPr>
              <a:t>クライアント名</a:t>
            </a:r>
          </a:p>
        </p:txBody>
      </p:sp>
      <p:sp>
        <p:nvSpPr>
          <p:cNvPr id="22" name="正方形/長方形 21"/>
          <p:cNvSpPr/>
          <p:nvPr/>
        </p:nvSpPr>
        <p:spPr>
          <a:xfrm>
            <a:off x="7119219" y="6014207"/>
            <a:ext cx="1618728" cy="507831"/>
          </a:xfrm>
          <a:prstGeom prst="rect">
            <a:avLst/>
          </a:prstGeom>
        </p:spPr>
        <p:txBody>
          <a:bodyPr wrap="square">
            <a:spAutoFit/>
          </a:bodyPr>
          <a:lstStyle/>
          <a:p>
            <a:r>
              <a:rPr lang="en-US" altLang="ja-JP" sz="900" dirty="0">
                <a:solidFill>
                  <a:schemeClr val="tx1">
                    <a:lumMod val="75000"/>
                    <a:lumOff val="25000"/>
                  </a:schemeClr>
                </a:solidFill>
              </a:rPr>
              <a:t>××××××××××××|××××××××××××××××××××× [Yahoo!</a:t>
            </a:r>
            <a:r>
              <a:rPr lang="ja-JP" altLang="en-US" sz="900" dirty="0">
                <a:solidFill>
                  <a:schemeClr val="tx1">
                    <a:lumMod val="75000"/>
                    <a:lumOff val="25000"/>
                  </a:schemeClr>
                </a:solidFill>
              </a:rPr>
              <a:t>映画</a:t>
            </a:r>
            <a:r>
              <a:rPr lang="en-US" altLang="ja-JP" sz="900" dirty="0">
                <a:solidFill>
                  <a:schemeClr val="tx1">
                    <a:lumMod val="75000"/>
                    <a:lumOff val="25000"/>
                  </a:schemeClr>
                </a:solidFill>
              </a:rPr>
              <a:t>] </a:t>
            </a:r>
            <a:endParaRPr lang="ja-JP" altLang="en-US" sz="900" dirty="0">
              <a:solidFill>
                <a:schemeClr val="tx1">
                  <a:lumMod val="75000"/>
                  <a:lumOff val="25000"/>
                </a:schemeClr>
              </a:solidFill>
            </a:endParaRPr>
          </a:p>
        </p:txBody>
      </p:sp>
      <p:sp>
        <p:nvSpPr>
          <p:cNvPr id="23" name="正方形/長方形 22"/>
          <p:cNvSpPr/>
          <p:nvPr/>
        </p:nvSpPr>
        <p:spPr>
          <a:xfrm>
            <a:off x="600945" y="5586330"/>
            <a:ext cx="2362145" cy="1094780"/>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p:cNvSpPr/>
          <p:nvPr/>
        </p:nvSpPr>
        <p:spPr>
          <a:xfrm>
            <a:off x="753371" y="5794227"/>
            <a:ext cx="2470543" cy="276999"/>
          </a:xfrm>
          <a:prstGeom prst="rect">
            <a:avLst/>
          </a:prstGeom>
        </p:spPr>
        <p:txBody>
          <a:bodyPr wrap="square">
            <a:spAutoFit/>
          </a:bodyPr>
          <a:lstStyle/>
          <a:p>
            <a:r>
              <a:rPr lang="en-US" altLang="ja-JP" sz="1200" dirty="0">
                <a:solidFill>
                  <a:srgbClr val="0000CC"/>
                </a:solidFill>
              </a:rPr>
              <a:t>×××××××××××</a:t>
            </a:r>
            <a:endParaRPr lang="ja-JP" altLang="en-US" sz="1200" dirty="0">
              <a:solidFill>
                <a:srgbClr val="0000CC"/>
              </a:solidFill>
            </a:endParaRPr>
          </a:p>
        </p:txBody>
      </p:sp>
      <p:sp>
        <p:nvSpPr>
          <p:cNvPr id="25" name="正方形/長方形 24"/>
          <p:cNvSpPr/>
          <p:nvPr/>
        </p:nvSpPr>
        <p:spPr>
          <a:xfrm>
            <a:off x="753371" y="6056849"/>
            <a:ext cx="2470543" cy="400110"/>
          </a:xfrm>
          <a:prstGeom prst="rect">
            <a:avLst/>
          </a:prstGeom>
        </p:spPr>
        <p:txBody>
          <a:bodyPr wrap="square">
            <a:spAutoFit/>
          </a:bodyPr>
          <a:lstStyle/>
          <a:p>
            <a:r>
              <a:rPr lang="en-US" altLang="ja-JP" sz="1000" dirty="0">
                <a:solidFill>
                  <a:schemeClr val="tx1">
                    <a:lumMod val="75000"/>
                    <a:lumOff val="25000"/>
                  </a:schemeClr>
                </a:solidFill>
              </a:rPr>
              <a:t>××××××××××××××××××</a:t>
            </a:r>
          </a:p>
          <a:p>
            <a:r>
              <a:rPr lang="en-US" altLang="ja-JP" sz="1000" dirty="0">
                <a:solidFill>
                  <a:schemeClr val="tx1">
                    <a:lumMod val="75000"/>
                    <a:lumOff val="25000"/>
                  </a:schemeClr>
                </a:solidFill>
              </a:rPr>
              <a:t>××××××××[Yahoo!</a:t>
            </a:r>
            <a:r>
              <a:rPr lang="ja-JP" altLang="en-US" sz="1000" dirty="0">
                <a:solidFill>
                  <a:schemeClr val="tx1">
                    <a:lumMod val="75000"/>
                    <a:lumOff val="25000"/>
                  </a:schemeClr>
                </a:solidFill>
              </a:rPr>
              <a:t>映画</a:t>
            </a:r>
            <a:r>
              <a:rPr lang="en-US" altLang="ja-JP" sz="1000" dirty="0">
                <a:solidFill>
                  <a:schemeClr val="tx1">
                    <a:lumMod val="75000"/>
                    <a:lumOff val="25000"/>
                  </a:schemeClr>
                </a:solidFill>
              </a:rPr>
              <a:t>]</a:t>
            </a:r>
            <a:endParaRPr lang="ja-JP" altLang="en-US" sz="1000" dirty="0">
              <a:solidFill>
                <a:schemeClr val="tx1">
                  <a:lumMod val="75000"/>
                  <a:lumOff val="25000"/>
                </a:schemeClr>
              </a:solidFill>
            </a:endParaRPr>
          </a:p>
        </p:txBody>
      </p:sp>
      <p:pic>
        <p:nvPicPr>
          <p:cNvPr id="2" name="図 1"/>
          <p:cNvPicPr>
            <a:picLocks noChangeAspect="1"/>
          </p:cNvPicPr>
          <p:nvPr/>
        </p:nvPicPr>
        <p:blipFill>
          <a:blip r:embed="rId3"/>
          <a:stretch>
            <a:fillRect/>
          </a:stretch>
        </p:blipFill>
        <p:spPr>
          <a:xfrm>
            <a:off x="9326194" y="1176837"/>
            <a:ext cx="1080000" cy="240341"/>
          </a:xfrm>
          <a:prstGeom prst="rect">
            <a:avLst/>
          </a:prstGeom>
        </p:spPr>
      </p:pic>
    </p:spTree>
    <p:extLst>
      <p:ext uri="{BB962C8B-B14F-4D97-AF65-F5344CB8AC3E}">
        <p14:creationId xmlns:p14="http://schemas.microsoft.com/office/powerpoint/2010/main" val="1971484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16</a:t>
            </a:fld>
            <a:endParaRPr lang="ja-JP" altLang="en-US" dirty="0"/>
          </a:p>
        </p:txBody>
      </p:sp>
      <p:sp>
        <p:nvSpPr>
          <p:cNvPr id="6" name="タイトル 1"/>
          <p:cNvSpPr txBox="1">
            <a:spLocks/>
          </p:cNvSpPr>
          <p:nvPr/>
        </p:nvSpPr>
        <p:spPr>
          <a:xfrm>
            <a:off x="1885950" y="2747020"/>
            <a:ext cx="8420100" cy="1368152"/>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800" kern="1200">
                <a:solidFill>
                  <a:schemeClr val="tx1"/>
                </a:solidFill>
                <a:latin typeface="+mj-lt"/>
                <a:ea typeface="+mj-ea"/>
                <a:cs typeface="+mj-cs"/>
              </a:defRPr>
            </a:lvl1pPr>
          </a:lstStyle>
          <a:p>
            <a:r>
              <a:rPr lang="en-US" altLang="ja-JP" sz="2800" dirty="0"/>
              <a:t>Yahoo!</a:t>
            </a:r>
            <a:r>
              <a:rPr lang="ja-JP" altLang="en-US" sz="2800" dirty="0"/>
              <a:t>広告　ディスプレイ広告（予約型）</a:t>
            </a:r>
            <a:endParaRPr lang="en-US" altLang="ja-JP" sz="2800" dirty="0"/>
          </a:p>
          <a:p>
            <a:r>
              <a:rPr lang="en-US" altLang="ja-JP" sz="2800" dirty="0"/>
              <a:t>Yahoo!</a:t>
            </a:r>
            <a:r>
              <a:rPr lang="ja-JP" altLang="en-US" sz="2800" dirty="0"/>
              <a:t>ファイナンス商品例</a:t>
            </a:r>
          </a:p>
        </p:txBody>
      </p:sp>
    </p:spTree>
    <p:extLst>
      <p:ext uri="{BB962C8B-B14F-4D97-AF65-F5344CB8AC3E}">
        <p14:creationId xmlns:p14="http://schemas.microsoft.com/office/powerpoint/2010/main" val="33821968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542627420"/>
              </p:ext>
            </p:extLst>
          </p:nvPr>
        </p:nvGraphicFramePr>
        <p:xfrm>
          <a:off x="335360" y="980728"/>
          <a:ext cx="11399059" cy="5130734"/>
        </p:xfrm>
        <a:graphic>
          <a:graphicData uri="http://schemas.openxmlformats.org/drawingml/2006/table">
            <a:tbl>
              <a:tblPr firstCol="1" bandRow="1"/>
              <a:tblGrid>
                <a:gridCol w="2304256">
                  <a:extLst>
                    <a:ext uri="{9D8B030D-6E8A-4147-A177-3AD203B41FA5}">
                      <a16:colId xmlns:a16="http://schemas.microsoft.com/office/drawing/2014/main" val="792911817"/>
                    </a:ext>
                  </a:extLst>
                </a:gridCol>
                <a:gridCol w="2791958">
                  <a:extLst>
                    <a:ext uri="{9D8B030D-6E8A-4147-A177-3AD203B41FA5}">
                      <a16:colId xmlns:a16="http://schemas.microsoft.com/office/drawing/2014/main" val="598637953"/>
                    </a:ext>
                  </a:extLst>
                </a:gridCol>
                <a:gridCol w="3068926">
                  <a:extLst>
                    <a:ext uri="{9D8B030D-6E8A-4147-A177-3AD203B41FA5}">
                      <a16:colId xmlns:a16="http://schemas.microsoft.com/office/drawing/2014/main" val="2655217227"/>
                    </a:ext>
                  </a:extLst>
                </a:gridCol>
                <a:gridCol w="3233919">
                  <a:extLst>
                    <a:ext uri="{9D8B030D-6E8A-4147-A177-3AD203B41FA5}">
                      <a16:colId xmlns:a16="http://schemas.microsoft.com/office/drawing/2014/main" val="739266037"/>
                    </a:ext>
                  </a:extLst>
                </a:gridCol>
              </a:tblGrid>
              <a:tr h="432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a:solidFill>
                            <a:schemeClr val="tx1">
                              <a:lumMod val="65000"/>
                              <a:lumOff val="35000"/>
                            </a:schemeClr>
                          </a:solidFill>
                          <a:latin typeface="メイリオ"/>
                          <a:ea typeface="メイリオ"/>
                          <a:cs typeface="+mn-cs"/>
                        </a:rPr>
                        <a:t>Yahoo!</a:t>
                      </a:r>
                      <a:r>
                        <a:rPr kumimoji="1" lang="ja-JP" altLang="en-US" sz="1000" b="1" kern="1200">
                          <a:solidFill>
                            <a:schemeClr val="tx1">
                              <a:lumMod val="65000"/>
                              <a:lumOff val="35000"/>
                            </a:schemeClr>
                          </a:solidFill>
                          <a:latin typeface="メイリオ"/>
                          <a:ea typeface="メイリオ"/>
                          <a:cs typeface="+mn-cs"/>
                        </a:rPr>
                        <a:t>ファイナンス　トップ　</a:t>
                      </a:r>
                      <a:endParaRPr kumimoji="1" lang="en-US" altLang="ja-JP" sz="1000" b="1" kern="1200">
                        <a:solidFill>
                          <a:schemeClr val="tx1">
                            <a:lumMod val="65000"/>
                            <a:lumOff val="35000"/>
                          </a:schemeClr>
                        </a:solidFill>
                        <a:latin typeface="メイリオ"/>
                        <a:ea typeface="メイリオ"/>
                        <a:cs typeface="+mn-cs"/>
                      </a:endParaRPr>
                    </a:p>
                    <a:p>
                      <a:pPr algn="ctr" fontAlgn="ctr"/>
                      <a:r>
                        <a:rPr kumimoji="1" lang="ja-JP" altLang="en-US" sz="1000" b="1" kern="1200">
                          <a:solidFill>
                            <a:schemeClr val="tx1">
                              <a:lumMod val="65000"/>
                              <a:lumOff val="35000"/>
                            </a:schemeClr>
                          </a:solidFill>
                          <a:latin typeface="メイリオ"/>
                          <a:ea typeface="メイリオ"/>
                          <a:cs typeface="+mn-cs"/>
                        </a:rPr>
                        <a:t>トップパネル（</a:t>
                      </a:r>
                      <a:r>
                        <a:rPr kumimoji="1" lang="en-US" altLang="ja-JP" sz="1000" b="1" kern="1200">
                          <a:solidFill>
                            <a:schemeClr val="tx1">
                              <a:lumMod val="65000"/>
                              <a:lumOff val="35000"/>
                            </a:schemeClr>
                          </a:solidFill>
                          <a:latin typeface="メイリオ"/>
                          <a:ea typeface="メイリオ"/>
                          <a:cs typeface="+mn-cs"/>
                        </a:rPr>
                        <a:t>16</a:t>
                      </a:r>
                      <a:r>
                        <a:rPr kumimoji="1" lang="ja-JP" altLang="en-US" sz="1000" b="1" kern="1200">
                          <a:solidFill>
                            <a:schemeClr val="tx1">
                              <a:lumMod val="65000"/>
                              <a:lumOff val="35000"/>
                            </a:schemeClr>
                          </a:solidFill>
                          <a:latin typeface="メイリオ"/>
                          <a:ea typeface="メイリオ"/>
                          <a:cs typeface="+mn-cs"/>
                        </a:rPr>
                        <a:t>：</a:t>
                      </a:r>
                      <a:r>
                        <a:rPr kumimoji="1" lang="en-US" altLang="ja-JP" sz="1000" b="1" kern="1200">
                          <a:solidFill>
                            <a:schemeClr val="tx1">
                              <a:lumMod val="65000"/>
                              <a:lumOff val="35000"/>
                            </a:schemeClr>
                          </a:solidFill>
                          <a:latin typeface="メイリオ"/>
                          <a:ea typeface="メイリオ"/>
                          <a:cs typeface="+mn-cs"/>
                        </a:rPr>
                        <a:t>5</a:t>
                      </a:r>
                      <a:r>
                        <a:rPr kumimoji="1" lang="ja-JP" altLang="en-US" sz="1000" b="1" kern="1200">
                          <a:solidFill>
                            <a:schemeClr val="tx1">
                              <a:lumMod val="65000"/>
                              <a:lumOff val="35000"/>
                            </a:schemeClr>
                          </a:solidFill>
                          <a:latin typeface="メイリオ"/>
                          <a:ea typeface="メイリオ"/>
                          <a:cs typeface="+mn-cs"/>
                        </a:rPr>
                        <a:t>）</a:t>
                      </a:r>
                      <a:r>
                        <a:rPr kumimoji="1" lang="en-US" altLang="ja-JP" sz="1000" b="1" kern="1200">
                          <a:solidFill>
                            <a:schemeClr val="tx1">
                              <a:lumMod val="65000"/>
                              <a:lumOff val="35000"/>
                            </a:schemeClr>
                          </a:solidFill>
                          <a:latin typeface="メイリオ"/>
                          <a:ea typeface="メイリオ"/>
                          <a:cs typeface="+mn-cs"/>
                        </a:rPr>
                        <a:t>SP</a:t>
                      </a:r>
                      <a:endParaRPr kumimoji="1" lang="en-US" altLang="ja-JP"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kumimoji="1" lang="en-US" altLang="ja-JP" sz="1000" b="1" kern="1200">
                          <a:solidFill>
                            <a:schemeClr val="tx1">
                              <a:lumMod val="65000"/>
                              <a:lumOff val="35000"/>
                            </a:schemeClr>
                          </a:solidFill>
                          <a:latin typeface="メイリオ"/>
                          <a:ea typeface="メイリオ"/>
                          <a:cs typeface="+mn-cs"/>
                        </a:rPr>
                        <a:t>Yahoo!</a:t>
                      </a:r>
                      <a:r>
                        <a:rPr kumimoji="1" lang="ja-JP" altLang="en-US" sz="1000" b="1" kern="1200">
                          <a:solidFill>
                            <a:schemeClr val="tx1">
                              <a:lumMod val="65000"/>
                              <a:lumOff val="35000"/>
                            </a:schemeClr>
                          </a:solidFill>
                          <a:latin typeface="メイリオ"/>
                          <a:ea typeface="メイリオ"/>
                          <a:cs typeface="+mn-cs"/>
                        </a:rPr>
                        <a:t>ファイナンス　トップ　</a:t>
                      </a:r>
                      <a:endParaRPr kumimoji="1" lang="en-US" altLang="ja-JP" sz="1000" b="1" kern="1200">
                        <a:solidFill>
                          <a:schemeClr val="tx1">
                            <a:lumMod val="65000"/>
                            <a:lumOff val="35000"/>
                          </a:schemeClr>
                        </a:solidFill>
                        <a:latin typeface="メイリオ"/>
                        <a:ea typeface="メイリオ"/>
                        <a:cs typeface="+mn-cs"/>
                      </a:endParaRPr>
                    </a:p>
                    <a:p>
                      <a:pPr algn="ctr" fontAlgn="ctr"/>
                      <a:r>
                        <a:rPr kumimoji="1" lang="ja-JP" altLang="en-US" sz="1000" b="1" kern="1200">
                          <a:solidFill>
                            <a:schemeClr val="tx1">
                              <a:lumMod val="65000"/>
                              <a:lumOff val="35000"/>
                            </a:schemeClr>
                          </a:solidFill>
                          <a:latin typeface="メイリオ"/>
                          <a:ea typeface="メイリオ"/>
                          <a:cs typeface="+mn-cs"/>
                        </a:rPr>
                        <a:t>トップパネル（</a:t>
                      </a:r>
                      <a:r>
                        <a:rPr kumimoji="1" lang="en-US" altLang="ja-JP" sz="1000" b="1" kern="1200">
                          <a:solidFill>
                            <a:schemeClr val="tx1">
                              <a:lumMod val="65000"/>
                              <a:lumOff val="35000"/>
                            </a:schemeClr>
                          </a:solidFill>
                          <a:latin typeface="メイリオ"/>
                          <a:ea typeface="メイリオ"/>
                          <a:cs typeface="+mn-cs"/>
                        </a:rPr>
                        <a:t>16</a:t>
                      </a:r>
                      <a:r>
                        <a:rPr kumimoji="1" lang="ja-JP" altLang="en-US" sz="1000" b="1" kern="1200">
                          <a:solidFill>
                            <a:schemeClr val="tx1">
                              <a:lumMod val="65000"/>
                              <a:lumOff val="35000"/>
                            </a:schemeClr>
                          </a:solidFill>
                          <a:latin typeface="メイリオ"/>
                          <a:ea typeface="メイリオ"/>
                          <a:cs typeface="+mn-cs"/>
                        </a:rPr>
                        <a:t>：</a:t>
                      </a:r>
                      <a:r>
                        <a:rPr kumimoji="1" lang="en-US" altLang="ja-JP" sz="1000" b="1" kern="1200">
                          <a:solidFill>
                            <a:schemeClr val="tx1">
                              <a:lumMod val="65000"/>
                              <a:lumOff val="35000"/>
                            </a:schemeClr>
                          </a:solidFill>
                          <a:latin typeface="メイリオ"/>
                          <a:ea typeface="メイリオ"/>
                          <a:cs typeface="+mn-cs"/>
                        </a:rPr>
                        <a:t>9</a:t>
                      </a:r>
                      <a:r>
                        <a:rPr kumimoji="1" lang="ja-JP" altLang="en-US" sz="1000" b="1" kern="1200">
                          <a:solidFill>
                            <a:schemeClr val="tx1">
                              <a:lumMod val="65000"/>
                              <a:lumOff val="35000"/>
                            </a:schemeClr>
                          </a:solidFill>
                          <a:latin typeface="メイリオ"/>
                          <a:ea typeface="メイリオ"/>
                          <a:cs typeface="+mn-cs"/>
                        </a:rPr>
                        <a:t>）</a:t>
                      </a:r>
                      <a:r>
                        <a:rPr kumimoji="1" lang="en-US" altLang="ja-JP" sz="1000" b="1" kern="1200">
                          <a:solidFill>
                            <a:schemeClr val="tx1">
                              <a:lumMod val="65000"/>
                              <a:lumOff val="35000"/>
                            </a:schemeClr>
                          </a:solidFill>
                          <a:latin typeface="メイリオ"/>
                          <a:ea typeface="メイリオ"/>
                          <a:cs typeface="+mn-cs"/>
                        </a:rPr>
                        <a:t>SP</a:t>
                      </a:r>
                      <a:endParaRPr kumimoji="1" lang="en-US" altLang="ja-JP" sz="1000" b="1"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fontAlgn="ctr"/>
                      <a:r>
                        <a:rPr kumimoji="1" lang="en-US" altLang="ja-JP" sz="1000" b="1" kern="1200">
                          <a:solidFill>
                            <a:schemeClr val="tx1">
                              <a:lumMod val="65000"/>
                              <a:lumOff val="35000"/>
                            </a:schemeClr>
                          </a:solidFill>
                          <a:latin typeface="+mn-lt"/>
                          <a:ea typeface="+mn-ea"/>
                          <a:cs typeface="+mn-cs"/>
                        </a:rPr>
                        <a:t>Yahoo!</a:t>
                      </a:r>
                      <a:r>
                        <a:rPr kumimoji="1" lang="ja-JP" altLang="en-US" sz="1000" b="1" kern="1200">
                          <a:solidFill>
                            <a:schemeClr val="tx1">
                              <a:lumMod val="65000"/>
                              <a:lumOff val="35000"/>
                            </a:schemeClr>
                          </a:solidFill>
                          <a:latin typeface="+mn-lt"/>
                          <a:ea typeface="+mn-ea"/>
                          <a:cs typeface="+mn-cs"/>
                        </a:rPr>
                        <a:t>ファイナンス　トップ　トップインパクト　プライムディスプレイ　ダブルサイズ　</a:t>
                      </a:r>
                      <a:r>
                        <a:rPr kumimoji="1" lang="en-US" altLang="ja-JP" sz="1000" b="1" kern="1200">
                          <a:solidFill>
                            <a:schemeClr val="tx1">
                              <a:lumMod val="65000"/>
                              <a:lumOff val="35000"/>
                            </a:schemeClr>
                          </a:solidFill>
                          <a:latin typeface="+mn-lt"/>
                          <a:ea typeface="+mn-ea"/>
                          <a:cs typeface="+mn-cs"/>
                        </a:rPr>
                        <a:t>PC</a:t>
                      </a:r>
                      <a:endParaRPr kumimoji="1" lang="en-US" altLang="ja-JP" sz="1000" b="1"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dirty="0">
                          <a:solidFill>
                            <a:schemeClr val="tx1">
                              <a:lumMod val="65000"/>
                              <a:lumOff val="35000"/>
                            </a:schemeClr>
                          </a:solidFill>
                          <a:latin typeface="+mj-lt"/>
                          <a:ea typeface="+mj-ea"/>
                        </a:rPr>
                        <a:t>〇</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112060797"/>
                  </a:ext>
                </a:extLst>
              </a:tr>
              <a:tr h="7976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0325936"/>
                  </a:ext>
                </a:extLst>
              </a:tr>
              <a:tr h="35444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5</a:t>
                      </a:r>
                      <a:r>
                        <a:rPr kumimoji="1" lang="ja-JP" altLang="en-US" sz="800" kern="1200" dirty="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a:solidFill>
                            <a:schemeClr val="tx1">
                              <a:lumMod val="65000"/>
                              <a:lumOff val="35000"/>
                            </a:schemeClr>
                          </a:solidFill>
                          <a:latin typeface="+mn-lt"/>
                          <a:ea typeface="+mn-ea"/>
                          <a:cs typeface="+mn-cs"/>
                        </a:rPr>
                        <a:t>トップインパクト プライムディスプレイダブルサイズ</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600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22545122"/>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a:solidFill>
                            <a:schemeClr val="tx1">
                              <a:lumMod val="65000"/>
                              <a:lumOff val="35000"/>
                            </a:schemeClr>
                          </a:solidFill>
                          <a:latin typeface="+mj-lt"/>
                          <a:ea typeface="+mj-ea"/>
                        </a:rPr>
                        <a:t>スマートフォン</a:t>
                      </a:r>
                      <a:r>
                        <a:rPr kumimoji="1" lang="ja-JP" altLang="en-US" sz="800" b="0" dirty="0">
                          <a:solidFill>
                            <a:schemeClr val="tx1">
                              <a:lumMod val="65000"/>
                              <a:lumOff val="35000"/>
                            </a:schemeClr>
                          </a:solidFill>
                          <a:latin typeface="+mj-lt"/>
                          <a:ea typeface="+mj-ea"/>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43204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ファイナンスのトップページの上部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ファイナンスのトップページ全体</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5040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a:solidFill>
                            <a:schemeClr val="tx1">
                              <a:lumMod val="65000"/>
                              <a:lumOff val="35000"/>
                            </a:schemeClr>
                          </a:solidFill>
                          <a:latin typeface="メイリオ"/>
                          <a:ea typeface="メイリオ"/>
                          <a:cs typeface="+mn-cs"/>
                        </a:rPr>
                        <a:t>7</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31</a:t>
                      </a:r>
                      <a:r>
                        <a:rPr kumimoji="1" lang="ja-JP" altLang="en-US" sz="900" kern="1200" dirty="0">
                          <a:solidFill>
                            <a:schemeClr val="tx1">
                              <a:lumMod val="65000"/>
                              <a:lumOff val="35000"/>
                            </a:schemeClr>
                          </a:solidFill>
                          <a:latin typeface="メイリオ"/>
                          <a:ea typeface="メイリオ"/>
                          <a:cs typeface="+mn-cs"/>
                        </a:rPr>
                        <a:t>日間</a:t>
                      </a:r>
                      <a:endParaRPr kumimoji="1" lang="en-US" altLang="ja-JP" sz="9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メイリオ"/>
                          <a:ea typeface="メイリオ"/>
                          <a:cs typeface="+mn-cs"/>
                        </a:rPr>
                        <a:t>※5</a:t>
                      </a:r>
                      <a:r>
                        <a:rPr kumimoji="1" lang="ja-JP" altLang="en-US" sz="900" kern="1200" dirty="0">
                          <a:solidFill>
                            <a:schemeClr val="tx1">
                              <a:lumMod val="65000"/>
                              <a:lumOff val="35000"/>
                            </a:schemeClr>
                          </a:solidFill>
                          <a:latin typeface="メイリオ"/>
                          <a:ea typeface="メイリオ"/>
                          <a:cs typeface="+mn-cs"/>
                        </a:rPr>
                        <a:t>日間～</a:t>
                      </a:r>
                      <a:r>
                        <a:rPr kumimoji="1" lang="en-US" altLang="ja-JP" sz="900" kern="1200" dirty="0">
                          <a:solidFill>
                            <a:schemeClr val="tx1">
                              <a:lumMod val="65000"/>
                              <a:lumOff val="35000"/>
                            </a:schemeClr>
                          </a:solidFill>
                          <a:latin typeface="メイリオ"/>
                          <a:ea typeface="メイリオ"/>
                          <a:cs typeface="+mn-cs"/>
                        </a:rPr>
                        <a:t>6</a:t>
                      </a:r>
                      <a:r>
                        <a:rPr kumimoji="1" lang="ja-JP" altLang="en-US" sz="900" kern="1200" dirty="0">
                          <a:solidFill>
                            <a:schemeClr val="tx1">
                              <a:lumMod val="65000"/>
                              <a:lumOff val="35000"/>
                            </a:schemeClr>
                          </a:solidFill>
                          <a:latin typeface="メイリオ"/>
                          <a:ea typeface="メイリオ"/>
                          <a:cs typeface="+mn-cs"/>
                        </a:rPr>
                        <a:t>日間での掲載も可能ですが、</a:t>
                      </a:r>
                      <a:endParaRPr kumimoji="1" lang="en-US" altLang="ja-JP" sz="900" kern="120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メイリオ"/>
                          <a:ea typeface="メイリオ"/>
                          <a:cs typeface="+mn-cs"/>
                        </a:rPr>
                        <a:t>掲載</a:t>
                      </a:r>
                      <a:r>
                        <a:rPr kumimoji="1" lang="en-US" altLang="ja-JP" sz="900" kern="1200" dirty="0" err="1">
                          <a:solidFill>
                            <a:schemeClr val="tx1">
                              <a:lumMod val="65000"/>
                              <a:lumOff val="35000"/>
                            </a:schemeClr>
                          </a:solidFill>
                          <a:latin typeface="メイリオ"/>
                          <a:ea typeface="メイリオ"/>
                          <a:cs typeface="+mn-cs"/>
                        </a:rPr>
                        <a:t>vimps</a:t>
                      </a:r>
                      <a:r>
                        <a:rPr kumimoji="1" lang="ja-JP" altLang="en-US" sz="900" kern="1200" dirty="0">
                          <a:solidFill>
                            <a:schemeClr val="tx1">
                              <a:lumMod val="65000"/>
                              <a:lumOff val="35000"/>
                            </a:schemeClr>
                          </a:solidFill>
                          <a:latin typeface="メイリオ"/>
                          <a:ea typeface="メイリオ"/>
                          <a:cs typeface="+mn-cs"/>
                        </a:rPr>
                        <a:t>数が未達成の場合、補填対象外になります。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900" kern="1200" dirty="0">
                          <a:solidFill>
                            <a:schemeClr val="tx1">
                              <a:lumMod val="65000"/>
                              <a:lumOff val="35000"/>
                            </a:schemeClr>
                          </a:solidFill>
                          <a:latin typeface="+mn-lt"/>
                          <a:ea typeface="+mn-ea"/>
                          <a:cs typeface="+mn-cs"/>
                        </a:rPr>
                        <a:t>7</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31</a:t>
                      </a:r>
                      <a:r>
                        <a:rPr kumimoji="1" lang="ja-JP" altLang="en-US" sz="900" kern="1200" dirty="0">
                          <a:solidFill>
                            <a:schemeClr val="tx1">
                              <a:lumMod val="65000"/>
                              <a:lumOff val="35000"/>
                            </a:schemeClr>
                          </a:solidFill>
                          <a:latin typeface="+mn-lt"/>
                          <a:ea typeface="+mn-ea"/>
                          <a:cs typeface="+mn-cs"/>
                        </a:rPr>
                        <a:t>日間</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dirty="0">
                          <a:solidFill>
                            <a:schemeClr val="tx1">
                              <a:lumMod val="65000"/>
                              <a:lumOff val="35000"/>
                            </a:schemeClr>
                          </a:solidFill>
                          <a:latin typeface="+mn-lt"/>
                          <a:ea typeface="+mn-ea"/>
                          <a:cs typeface="+mn-cs"/>
                        </a:rPr>
                        <a:t>※5</a:t>
                      </a:r>
                      <a:r>
                        <a:rPr kumimoji="1" lang="ja-JP" altLang="en-US" sz="900" kern="1200" dirty="0">
                          <a:solidFill>
                            <a:schemeClr val="tx1">
                              <a:lumMod val="65000"/>
                              <a:lumOff val="35000"/>
                            </a:schemeClr>
                          </a:solidFill>
                          <a:latin typeface="+mn-lt"/>
                          <a:ea typeface="+mn-ea"/>
                          <a:cs typeface="+mn-cs"/>
                        </a:rPr>
                        <a:t>日間～</a:t>
                      </a:r>
                      <a:r>
                        <a:rPr kumimoji="1" lang="en-US" altLang="ja-JP" sz="900" kern="1200" dirty="0">
                          <a:solidFill>
                            <a:schemeClr val="tx1">
                              <a:lumMod val="65000"/>
                              <a:lumOff val="35000"/>
                            </a:schemeClr>
                          </a:solidFill>
                          <a:latin typeface="+mn-lt"/>
                          <a:ea typeface="+mn-ea"/>
                          <a:cs typeface="+mn-cs"/>
                        </a:rPr>
                        <a:t>6</a:t>
                      </a:r>
                      <a:r>
                        <a:rPr kumimoji="1" lang="ja-JP" altLang="en-US" sz="900" kern="1200" dirty="0">
                          <a:solidFill>
                            <a:schemeClr val="tx1">
                              <a:lumMod val="65000"/>
                              <a:lumOff val="35000"/>
                            </a:schemeClr>
                          </a:solidFill>
                          <a:latin typeface="+mn-lt"/>
                          <a:ea typeface="+mn-ea"/>
                          <a:cs typeface="+mn-cs"/>
                        </a:rPr>
                        <a:t>日間での掲載も可能ですが、</a:t>
                      </a:r>
                      <a:endParaRPr kumimoji="1" lang="en-US" altLang="ja-JP" sz="9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kern="1200" dirty="0">
                          <a:solidFill>
                            <a:schemeClr val="tx1">
                              <a:lumMod val="65000"/>
                              <a:lumOff val="35000"/>
                            </a:schemeClr>
                          </a:solidFill>
                          <a:latin typeface="+mn-lt"/>
                          <a:ea typeface="+mn-ea"/>
                          <a:cs typeface="+mn-cs"/>
                        </a:rPr>
                        <a:t>掲載</a:t>
                      </a:r>
                      <a:r>
                        <a:rPr kumimoji="1" lang="en-US" altLang="ja-JP" sz="900" kern="1200" dirty="0" err="1">
                          <a:solidFill>
                            <a:schemeClr val="tx1">
                              <a:lumMod val="65000"/>
                              <a:lumOff val="35000"/>
                            </a:schemeClr>
                          </a:solidFill>
                          <a:latin typeface="+mn-lt"/>
                          <a:ea typeface="+mn-ea"/>
                          <a:cs typeface="+mn-cs"/>
                        </a:rPr>
                        <a:t>vimps</a:t>
                      </a:r>
                      <a:r>
                        <a:rPr kumimoji="1" lang="ja-JP" altLang="en-US" sz="9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65000"/>
                          <a:lumOff val="35000"/>
                        </a:schemeClr>
                      </a:solidFill>
                      <a:prstDash val="dot"/>
                      <a:round/>
                      <a:headEnd type="none" w="med" len="med"/>
                      <a:tailEnd type="none" w="med" len="med"/>
                    </a:lnL>
                    <a:lnR w="6350" cap="flat" cmpd="sng" algn="ctr">
                      <a:solidFill>
                        <a:schemeClr val="tx1">
                          <a:lumMod val="65000"/>
                          <a:lumOff val="35000"/>
                        </a:schemeClr>
                      </a:solidFill>
                      <a:prstDash val="dot"/>
                      <a:round/>
                      <a:headEnd type="none" w="med" len="med"/>
                      <a:tailEnd type="none" w="med" len="med"/>
                    </a:lnR>
                  </a:tcPr>
                </a:tc>
                <a:tc hMerge="1">
                  <a:txBody>
                    <a:bodyPr/>
                    <a:lstStyle/>
                    <a:p>
                      <a:endParaRPr kumimoji="1" lang="ja-JP" altLang="en-US"/>
                    </a:p>
                  </a:txBody>
                  <a:tcPr/>
                </a:tc>
                <a:extLst>
                  <a:ext uri="{0D108BD9-81ED-4DB2-BD59-A6C34878D82A}">
                    <a16:rowId xmlns:a16="http://schemas.microsoft.com/office/drawing/2014/main" val="1750538939"/>
                  </a:ext>
                </a:extLst>
              </a:tr>
              <a:tr h="40478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900,000</a:t>
                      </a:r>
                      <a:r>
                        <a:rPr kumimoji="1" lang="ja-JP" altLang="en-US" sz="800" kern="1200" dirty="0">
                          <a:solidFill>
                            <a:schemeClr val="tx1">
                              <a:lumMod val="65000"/>
                              <a:lumOff val="35000"/>
                            </a:schemeClr>
                          </a:solidFill>
                          <a:latin typeface="メイリオ"/>
                          <a:ea typeface="メイリオ"/>
                          <a:cs typeface="+mn-cs"/>
                        </a:rPr>
                        <a:t>円</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1,000,000</a:t>
                      </a:r>
                      <a:r>
                        <a:rPr kumimoji="1" lang="ja-JP" altLang="en-US" sz="800" kern="1200" dirty="0">
                          <a:solidFill>
                            <a:schemeClr val="tx1">
                              <a:lumMod val="65000"/>
                              <a:lumOff val="35000"/>
                            </a:schemeClr>
                          </a:solidFill>
                          <a:latin typeface="メイリオ"/>
                          <a:ea typeface="メイリオ"/>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4,000,000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81913646"/>
                  </a:ext>
                </a:extLst>
              </a:tr>
              <a:tr h="36137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396</a:t>
                      </a:r>
                      <a:r>
                        <a:rPr kumimoji="1" lang="ja-JP" altLang="en-US" sz="800" kern="1200" dirty="0">
                          <a:solidFill>
                            <a:schemeClr val="tx1">
                              <a:lumMod val="65000"/>
                              <a:lumOff val="35000"/>
                            </a:schemeClr>
                          </a:solidFill>
                          <a:latin typeface="メイリオ"/>
                          <a:ea typeface="メイリオ"/>
                          <a:cs typeface="+mn-cs"/>
                        </a:rPr>
                        <a:t>円</a:t>
                      </a:r>
                      <a:endParaRPr kumimoji="1" lang="en-US" altLang="ja-JP" sz="800" kern="1200" dirty="0">
                        <a:solidFill>
                          <a:schemeClr val="tx1">
                            <a:lumMod val="65000"/>
                            <a:lumOff val="35000"/>
                          </a:schemeClr>
                        </a:solidFill>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960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6011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52642601"/>
                  </a:ext>
                </a:extLst>
              </a:tr>
            </a:tbl>
          </a:graphicData>
        </a:graphic>
      </p:graphicFrame>
      <p:sp>
        <p:nvSpPr>
          <p:cNvPr id="3" name="テキスト プレースホルダー 2"/>
          <p:cNvSpPr>
            <a:spLocks noGrp="1"/>
          </p:cNvSpPr>
          <p:nvPr>
            <p:ph type="body" sz="quarter" idx="11"/>
          </p:nvPr>
        </p:nvSpPr>
        <p:spPr/>
        <p:txBody>
          <a:bodyPr>
            <a:normAutofit/>
          </a:bodyPr>
          <a:lstStyle/>
          <a:p>
            <a:r>
              <a:rPr lang="ja-JP" altLang="en-US" sz="2400" dirty="0"/>
              <a:t>参考：</a:t>
            </a:r>
            <a:r>
              <a:rPr lang="en-US" altLang="ja-JP" sz="2400" dirty="0"/>
              <a:t>Yahoo!</a:t>
            </a:r>
            <a:r>
              <a:rPr lang="ja-JP" altLang="en-US" sz="2400" dirty="0"/>
              <a:t>ディスプレイ広告（予約型）</a:t>
            </a:r>
            <a:r>
              <a:rPr lang="en-US" altLang="ja-JP" sz="2400" dirty="0"/>
              <a:t>Yahoo!</a:t>
            </a:r>
            <a:r>
              <a:rPr lang="ja-JP" altLang="en-US" sz="2400" dirty="0"/>
              <a:t>ファイナンス商品</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17</a:t>
            </a:fld>
            <a:endParaRPr lang="ja-JP" altLang="en-US"/>
          </a:p>
        </p:txBody>
      </p:sp>
      <p:sp>
        <p:nvSpPr>
          <p:cNvPr id="17" name="正方形/長方形 16"/>
          <p:cNvSpPr/>
          <p:nvPr/>
        </p:nvSpPr>
        <p:spPr>
          <a:xfrm>
            <a:off x="461288" y="6381328"/>
            <a:ext cx="9337813"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a:stretch>
            <a:fillRect/>
          </a:stretch>
        </p:blipFill>
        <p:spPr>
          <a:xfrm>
            <a:off x="3791744" y="1795909"/>
            <a:ext cx="334174" cy="603444"/>
          </a:xfrm>
          <a:prstGeom prst="rect">
            <a:avLst/>
          </a:prstGeom>
        </p:spPr>
      </p:pic>
      <p:pic>
        <p:nvPicPr>
          <p:cNvPr id="11" name="図 10"/>
          <p:cNvPicPr>
            <a:picLocks noChangeAspect="1"/>
          </p:cNvPicPr>
          <p:nvPr/>
        </p:nvPicPr>
        <p:blipFill>
          <a:blip r:embed="rId3"/>
          <a:stretch>
            <a:fillRect/>
          </a:stretch>
        </p:blipFill>
        <p:spPr>
          <a:xfrm>
            <a:off x="6803002" y="1795909"/>
            <a:ext cx="341488" cy="620298"/>
          </a:xfrm>
          <a:prstGeom prst="rect">
            <a:avLst/>
          </a:prstGeom>
        </p:spPr>
      </p:pic>
      <p:pic>
        <p:nvPicPr>
          <p:cNvPr id="20" name="図 19"/>
          <p:cNvPicPr>
            <a:picLocks noChangeAspect="1"/>
          </p:cNvPicPr>
          <p:nvPr/>
        </p:nvPicPr>
        <p:blipFill>
          <a:blip r:embed="rId4"/>
          <a:stretch>
            <a:fillRect/>
          </a:stretch>
        </p:blipFill>
        <p:spPr>
          <a:xfrm>
            <a:off x="9821574" y="1774373"/>
            <a:ext cx="670597" cy="646515"/>
          </a:xfrm>
          <a:prstGeom prst="rect">
            <a:avLst/>
          </a:prstGeom>
        </p:spPr>
      </p:pic>
    </p:spTree>
    <p:extLst>
      <p:ext uri="{BB962C8B-B14F-4D97-AF65-F5344CB8AC3E}">
        <p14:creationId xmlns:p14="http://schemas.microsoft.com/office/powerpoint/2010/main" val="1249144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表 17">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022895159"/>
              </p:ext>
            </p:extLst>
          </p:nvPr>
        </p:nvGraphicFramePr>
        <p:xfrm>
          <a:off x="335360" y="980731"/>
          <a:ext cx="11377264" cy="5461019"/>
        </p:xfrm>
        <a:graphic>
          <a:graphicData uri="http://schemas.openxmlformats.org/drawingml/2006/table">
            <a:tbl>
              <a:tblPr firstCol="1" bandRow="1"/>
              <a:tblGrid>
                <a:gridCol w="2321889">
                  <a:extLst>
                    <a:ext uri="{9D8B030D-6E8A-4147-A177-3AD203B41FA5}">
                      <a16:colId xmlns:a16="http://schemas.microsoft.com/office/drawing/2014/main" val="792911817"/>
                    </a:ext>
                  </a:extLst>
                </a:gridCol>
                <a:gridCol w="4672331">
                  <a:extLst>
                    <a:ext uri="{9D8B030D-6E8A-4147-A177-3AD203B41FA5}">
                      <a16:colId xmlns:a16="http://schemas.microsoft.com/office/drawing/2014/main" val="3572424336"/>
                    </a:ext>
                  </a:extLst>
                </a:gridCol>
                <a:gridCol w="2294812">
                  <a:extLst>
                    <a:ext uri="{9D8B030D-6E8A-4147-A177-3AD203B41FA5}">
                      <a16:colId xmlns:a16="http://schemas.microsoft.com/office/drawing/2014/main" val="351746357"/>
                    </a:ext>
                  </a:extLst>
                </a:gridCol>
                <a:gridCol w="2088232">
                  <a:extLst>
                    <a:ext uri="{9D8B030D-6E8A-4147-A177-3AD203B41FA5}">
                      <a16:colId xmlns:a16="http://schemas.microsoft.com/office/drawing/2014/main" val="2259925473"/>
                    </a:ext>
                  </a:extLst>
                </a:gridCol>
              </a:tblGrid>
              <a:tr h="4550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トップ</a:t>
                      </a:r>
                      <a:endParaRPr kumimoji="1" lang="en-US" altLang="ja-JP" sz="1000" b="1" kern="1200" dirty="0">
                        <a:solidFill>
                          <a:schemeClr val="tx1">
                            <a:lumMod val="65000"/>
                            <a:lumOff val="35000"/>
                          </a:schemeClr>
                        </a:solidFill>
                        <a:latin typeface="+mn-lt"/>
                        <a:ea typeface="+mn-ea"/>
                        <a:cs typeface="+mn-cs"/>
                      </a:endParaRPr>
                    </a:p>
                    <a:p>
                      <a:pPr 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endParaRPr kumimoji="1" lang="ja-JP" altLang="en-US" sz="1000" b="1"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2">
                  <a:txBody>
                    <a:bodyPr/>
                    <a:lstStyle/>
                    <a:p>
                      <a:pPr algn="ctr" fontAlgn="ctr"/>
                      <a:r>
                        <a:rPr kumimoji="1" lang="en-US" altLang="ja-JP" sz="1000" b="1" kern="1200" dirty="0">
                          <a:solidFill>
                            <a:schemeClr val="tx1">
                              <a:lumMod val="65000"/>
                              <a:lumOff val="35000"/>
                            </a:schemeClr>
                          </a:solidFill>
                          <a:latin typeface="+mn-lt"/>
                          <a:ea typeface="+mn-ea"/>
                          <a:cs typeface="+mn-cs"/>
                        </a:rPr>
                        <a:t>Yahoo!</a:t>
                      </a:r>
                      <a:r>
                        <a:rPr kumimoji="1" lang="ja-JP" altLang="en-US" sz="1000" b="1" kern="1200" dirty="0">
                          <a:solidFill>
                            <a:schemeClr val="tx1">
                              <a:lumMod val="65000"/>
                              <a:lumOff val="35000"/>
                            </a:schemeClr>
                          </a:solidFill>
                          <a:latin typeface="+mn-lt"/>
                          <a:ea typeface="+mn-ea"/>
                          <a:cs typeface="+mn-cs"/>
                        </a:rPr>
                        <a:t>ファイナンス　カテゴリー指定</a:t>
                      </a:r>
                      <a:endParaRPr kumimoji="1" lang="en-US" altLang="ja-JP" sz="1000" b="1" kern="1200" dirty="0">
                        <a:solidFill>
                          <a:schemeClr val="tx1">
                            <a:lumMod val="65000"/>
                            <a:lumOff val="35000"/>
                          </a:schemeClr>
                        </a:solidFill>
                        <a:latin typeface="+mn-lt"/>
                        <a:ea typeface="+mn-ea"/>
                        <a:cs typeface="+mn-cs"/>
                      </a:endParaRPr>
                    </a:p>
                    <a:p>
                      <a:pPr algn="ctr" fontAlgn="ctr"/>
                      <a:r>
                        <a:rPr kumimoji="1" lang="ja-JP" altLang="en-US" sz="1000" b="1" kern="1200" dirty="0">
                          <a:solidFill>
                            <a:schemeClr val="tx1">
                              <a:lumMod val="65000"/>
                              <a:lumOff val="35000"/>
                            </a:schemeClr>
                          </a:solidFill>
                          <a:latin typeface="+mn-lt"/>
                          <a:ea typeface="+mn-ea"/>
                          <a:cs typeface="+mn-cs"/>
                        </a:rPr>
                        <a:t>プライムディスプレイ　</a:t>
                      </a:r>
                      <a:r>
                        <a:rPr kumimoji="1" lang="en-US" altLang="ja-JP" sz="1000" b="1" kern="1200" dirty="0">
                          <a:solidFill>
                            <a:schemeClr val="tx1">
                              <a:lumMod val="65000"/>
                              <a:lumOff val="35000"/>
                            </a:schemeClr>
                          </a:solidFill>
                          <a:latin typeface="+mn-lt"/>
                          <a:ea typeface="+mn-ea"/>
                          <a:cs typeface="+mn-cs"/>
                        </a:rPr>
                        <a:t>PC</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625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051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10325936"/>
                  </a:ext>
                </a:extLst>
              </a:tr>
              <a:tr h="2625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2625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625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　　　</a:t>
                      </a:r>
                      <a:r>
                        <a:rPr kumimoji="1" lang="en-US" altLang="ja-JP" sz="800" kern="1200" dirty="0">
                          <a:solidFill>
                            <a:schemeClr val="tx1">
                              <a:lumMod val="65000"/>
                              <a:lumOff val="35000"/>
                            </a:schemeClr>
                          </a:solidFill>
                          <a:latin typeface="メイリオ"/>
                          <a:ea typeface="メイリオ"/>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52509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トップ</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外国為替情報（</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株式（</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endParaRPr kumimoji="1" lang="en-US" altLang="ja-JP" sz="800" kern="1200" dirty="0">
                        <a:solidFill>
                          <a:schemeClr val="tx1">
                            <a:lumMod val="65000"/>
                            <a:lumOff val="35000"/>
                          </a:schemeClr>
                        </a:solidFill>
                        <a:latin typeface="+mn-lt"/>
                        <a:ea typeface="+mn-ea"/>
                        <a:cs typeface="+mn-cs"/>
                      </a:endParaRPr>
                    </a:p>
                    <a:p>
                      <a:pPr algn="ct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　米国株（</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262549">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ファイナンスのトップページ</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lumMod val="65000"/>
                              <a:lumOff val="35000"/>
                            </a:srgbClr>
                          </a:solidFill>
                          <a:effectLst/>
                          <a:uLnTx/>
                          <a:uFillTx/>
                          <a:latin typeface="+mn-lt"/>
                          <a:ea typeface="+mn-ea"/>
                          <a:cs typeface="+mn-cs"/>
                        </a:rPr>
                        <a:t>Yahoo</a:t>
                      </a:r>
                      <a:r>
                        <a:rPr kumimoji="1" lang="ja-JP" altLang="en-US" sz="800" b="0" i="0" u="none" strike="noStrike" kern="1200" cap="none" spc="0" normalizeH="0" baseline="0" noProof="0" dirty="0">
                          <a:ln>
                            <a:noFill/>
                          </a:ln>
                          <a:solidFill>
                            <a:srgbClr val="000000">
                              <a:lumMod val="65000"/>
                              <a:lumOff val="35000"/>
                            </a:srgbClr>
                          </a:solidFill>
                          <a:effectLst/>
                          <a:uLnTx/>
                          <a:uFillTx/>
                          <a:latin typeface="+mn-lt"/>
                          <a:ea typeface="+mn-ea"/>
                          <a:cs typeface="+mn-cs"/>
                        </a:rPr>
                        <a:t>ファイナンス</a:t>
                      </a:r>
                      <a:r>
                        <a:rPr kumimoji="1" lang="ja-JP" altLang="en-US" sz="800" kern="1200" dirty="0">
                          <a:solidFill>
                            <a:schemeClr val="tx1">
                              <a:lumMod val="65000"/>
                              <a:lumOff val="35000"/>
                            </a:schemeClr>
                          </a:solidFill>
                          <a:latin typeface="+mn-lt"/>
                          <a:ea typeface="+mn-ea"/>
                          <a:cs typeface="+mn-cs"/>
                        </a:rPr>
                        <a:t>内の各カテゴリーのページ</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52509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p>
                      <a:pPr algn="ct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31</a:t>
                      </a:r>
                      <a:r>
                        <a:rPr kumimoji="1" lang="ja-JP" altLang="en-US" sz="800" kern="1200" dirty="0">
                          <a:solidFill>
                            <a:schemeClr val="tx1">
                              <a:lumMod val="65000"/>
                              <a:lumOff val="35000"/>
                            </a:schemeClr>
                          </a:solidFill>
                          <a:latin typeface="+mn-lt"/>
                          <a:ea typeface="+mn-ea"/>
                          <a:cs typeface="+mn-cs"/>
                        </a:rPr>
                        <a:t>日間</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a:t>
                      </a:r>
                      <a:r>
                        <a:rPr kumimoji="1" lang="ja-JP" altLang="en-US" sz="800" kern="1200" dirty="0">
                          <a:solidFill>
                            <a:schemeClr val="tx1">
                              <a:lumMod val="65000"/>
                              <a:lumOff val="35000"/>
                            </a:schemeClr>
                          </a:solidFill>
                          <a:latin typeface="+mn-lt"/>
                          <a:ea typeface="+mn-ea"/>
                          <a:cs typeface="+mn-cs"/>
                        </a:rPr>
                        <a:t>日間～</a:t>
                      </a:r>
                      <a:r>
                        <a:rPr kumimoji="1" lang="en-US" altLang="ja-JP" sz="800" kern="1200" dirty="0">
                          <a:solidFill>
                            <a:schemeClr val="tx1">
                              <a:lumMod val="65000"/>
                              <a:lumOff val="35000"/>
                            </a:schemeClr>
                          </a:solidFill>
                          <a:latin typeface="+mn-lt"/>
                          <a:ea typeface="+mn-ea"/>
                          <a:cs typeface="+mn-cs"/>
                        </a:rPr>
                        <a:t>4</a:t>
                      </a:r>
                      <a:r>
                        <a:rPr kumimoji="1" lang="ja-JP" altLang="en-US" sz="800" kern="1200" dirty="0">
                          <a:solidFill>
                            <a:schemeClr val="tx1">
                              <a:lumMod val="65000"/>
                              <a:lumOff val="35000"/>
                            </a:schemeClr>
                          </a:solidFill>
                          <a:latin typeface="+mn-lt"/>
                          <a:ea typeface="+mn-ea"/>
                          <a:cs typeface="+mn-cs"/>
                        </a:rPr>
                        <a:t>日間での掲載も可能ですが、</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掲載</a:t>
                      </a:r>
                      <a:r>
                        <a:rPr kumimoji="1" lang="en-US" altLang="ja-JP" sz="800" kern="1200" dirty="0" err="1">
                          <a:solidFill>
                            <a:schemeClr val="tx1">
                              <a:lumMod val="65000"/>
                              <a:lumOff val="35000"/>
                            </a:schemeClr>
                          </a:solidFill>
                          <a:latin typeface="+mn-lt"/>
                          <a:ea typeface="+mn-ea"/>
                          <a:cs typeface="+mn-cs"/>
                        </a:rPr>
                        <a:t>vimps</a:t>
                      </a:r>
                      <a:r>
                        <a:rPr kumimoji="1" lang="ja-JP" altLang="en-US" sz="800" kern="1200" dirty="0">
                          <a:solidFill>
                            <a:schemeClr val="tx1">
                              <a:lumMod val="65000"/>
                              <a:lumOff val="35000"/>
                            </a:schemeClr>
                          </a:solidFill>
                          <a:latin typeface="+mn-lt"/>
                          <a:ea typeface="+mn-ea"/>
                          <a:cs typeface="+mn-cs"/>
                        </a:rPr>
                        <a:t>数が未達成の場合、補填対象外になります。</a:t>
                      </a: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625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625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665124">
                <a:tc rowSpan="2">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外国為替情報</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株式</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372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米国株</a:t>
                      </a:r>
                      <a:r>
                        <a:rPr kumimoji="1" lang="en-US" altLang="ja-JP" sz="800" kern="1200" dirty="0">
                          <a:solidFill>
                            <a:schemeClr val="tx1">
                              <a:lumMod val="65000"/>
                              <a:lumOff val="35000"/>
                            </a:schemeClr>
                          </a:solidFill>
                          <a:latin typeface="+mn-lt"/>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400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480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385072">
                <a:tc vMerge="1">
                  <a:txBody>
                    <a:bodyPr/>
                    <a:lstStyle/>
                    <a:p>
                      <a:pPr algn="ct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キャンペーン予約時に複数の広告タイプを選択した場合は、</a:t>
                      </a:r>
                      <a:br>
                        <a:rPr kumimoji="1" lang="en-US" altLang="ja-JP" sz="800" kern="1200" dirty="0">
                          <a:solidFill>
                            <a:schemeClr val="tx1">
                              <a:lumMod val="65000"/>
                              <a:lumOff val="35000"/>
                            </a:schemeClr>
                          </a:solidFill>
                          <a:latin typeface="+mn-lt"/>
                          <a:ea typeface="+mn-ea"/>
                          <a:cs typeface="+mn-cs"/>
                        </a:rPr>
                      </a:br>
                      <a:r>
                        <a:rPr kumimoji="1" lang="ja-JP" altLang="en-US" sz="800" kern="1200" dirty="0">
                          <a:solidFill>
                            <a:schemeClr val="tx1">
                              <a:lumMod val="65000"/>
                              <a:lumOff val="35000"/>
                            </a:schemeClr>
                          </a:solidFill>
                          <a:latin typeface="+mn-lt"/>
                          <a:ea typeface="+mn-ea"/>
                          <a:cs typeface="+mn-cs"/>
                        </a:rPr>
                        <a:t>金額の高い</a:t>
                      </a:r>
                      <a:r>
                        <a:rPr kumimoji="1" lang="en-US" altLang="ja-JP" sz="800" kern="1200" dirty="0" err="1">
                          <a:solidFill>
                            <a:schemeClr val="tx1">
                              <a:lumMod val="65000"/>
                              <a:lumOff val="35000"/>
                            </a:schemeClr>
                          </a:solidFill>
                          <a:latin typeface="+mn-lt"/>
                          <a:ea typeface="+mn-ea"/>
                          <a:cs typeface="+mn-cs"/>
                        </a:rPr>
                        <a:t>vCPM</a:t>
                      </a:r>
                      <a:r>
                        <a:rPr kumimoji="1" lang="ja-JP" altLang="en-US" sz="800" kern="1200" dirty="0">
                          <a:solidFill>
                            <a:schemeClr val="tx1">
                              <a:lumMod val="65000"/>
                              <a:lumOff val="35000"/>
                            </a:schemeClr>
                          </a:solidFill>
                          <a:latin typeface="+mn-lt"/>
                          <a:ea typeface="+mn-ea"/>
                          <a:cs typeface="+mn-cs"/>
                        </a:rPr>
                        <a:t>を適用します。</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999763350"/>
                  </a:ext>
                </a:extLst>
              </a:tr>
              <a:tr h="26254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dirty="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18</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84026" y="1781060"/>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94713" y="1808936"/>
            <a:ext cx="609599" cy="611952"/>
          </a:xfrm>
          <a:prstGeom prst="rect">
            <a:avLst/>
          </a:prstGeom>
        </p:spPr>
      </p:pic>
      <p:pic>
        <p:nvPicPr>
          <p:cNvPr id="16" name="図 15"/>
          <p:cNvPicPr>
            <a:picLocks noChangeAspect="1"/>
          </p:cNvPicPr>
          <p:nvPr/>
        </p:nvPicPr>
        <p:blipFill>
          <a:blip r:embed="rId4"/>
          <a:stretch>
            <a:fillRect/>
          </a:stretch>
        </p:blipFill>
        <p:spPr>
          <a:xfrm>
            <a:off x="7050168" y="1808936"/>
            <a:ext cx="588002" cy="608277"/>
          </a:xfrm>
          <a:prstGeom prst="rect">
            <a:avLst/>
          </a:prstGeom>
        </p:spPr>
      </p:pic>
      <p:sp>
        <p:nvSpPr>
          <p:cNvPr id="17" name="正方形/長方形 16"/>
          <p:cNvSpPr/>
          <p:nvPr/>
        </p:nvSpPr>
        <p:spPr>
          <a:xfrm>
            <a:off x="461288" y="6441751"/>
            <a:ext cx="8390438"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vCPM</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a:ln>
                  <a:noFill/>
                </a:ln>
                <a:solidFill>
                  <a:prstClr val="black">
                    <a:lumMod val="65000"/>
                    <a:lumOff val="35000"/>
                  </a:prstClr>
                </a:solidFill>
                <a:effectLst/>
                <a:uLnTx/>
                <a:uFillTx/>
              </a:rPr>
              <a:t>1,000</a:t>
            </a:r>
            <a:r>
              <a:rPr kumimoji="0" lang="ja-JP" altLang="en-US" sz="800" b="0" i="0" u="none" strike="noStrike" kern="0" cap="none" spc="0" normalizeH="0" baseline="0" noProof="0" dirty="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0" name="テキスト プレースホルダー 2"/>
          <p:cNvSpPr>
            <a:spLocks noGrp="1"/>
          </p:cNvSpPr>
          <p:nvPr>
            <p:ph type="body" sz="quarter" idx="11"/>
          </p:nvPr>
        </p:nvSpPr>
        <p:spPr>
          <a:xfrm>
            <a:off x="334962" y="130175"/>
            <a:ext cx="10153525" cy="814388"/>
          </a:xfrm>
        </p:spPr>
        <p:txBody>
          <a:bodyPr>
            <a:normAutofit/>
          </a:bodyPr>
          <a:lstStyle/>
          <a:p>
            <a:r>
              <a:rPr lang="ja-JP" altLang="en-US" sz="2400" dirty="0"/>
              <a:t>参考：</a:t>
            </a:r>
            <a:r>
              <a:rPr lang="en-US" altLang="ja-JP" sz="2400" dirty="0"/>
              <a:t>Yahoo!</a:t>
            </a:r>
            <a:r>
              <a:rPr lang="ja-JP" altLang="en-US" sz="2400" dirty="0"/>
              <a:t>ディスプレイ広告（予約型）</a:t>
            </a:r>
            <a:r>
              <a:rPr lang="en-US" altLang="ja-JP" sz="2400" dirty="0"/>
              <a:t>Yahoo!</a:t>
            </a:r>
            <a:r>
              <a:rPr lang="ja-JP" altLang="en-US" sz="2400" dirty="0"/>
              <a:t>ファイナンス商品</a:t>
            </a:r>
          </a:p>
        </p:txBody>
      </p:sp>
    </p:spTree>
    <p:extLst>
      <p:ext uri="{BB962C8B-B14F-4D97-AF65-F5344CB8AC3E}">
        <p14:creationId xmlns:p14="http://schemas.microsoft.com/office/powerpoint/2010/main" val="1174299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Yahoo!</a:t>
            </a:r>
            <a:r>
              <a:rPr lang="ja-JP" altLang="en-US" dirty="0"/>
              <a:t>ファイナンス　タイアップ</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6" name="正方形/長方形 5"/>
          <p:cNvSpPr/>
          <p:nvPr/>
        </p:nvSpPr>
        <p:spPr bwMode="auto">
          <a:xfrm>
            <a:off x="10161324" y="2708920"/>
            <a:ext cx="1514855" cy="2523317"/>
          </a:xfrm>
          <a:prstGeom prst="rect">
            <a:avLst/>
          </a:prstGeom>
          <a:noFill/>
          <a:ln w="6350" algn="ctr">
            <a:solidFill>
              <a:schemeClr val="accent6"/>
            </a:solidFill>
            <a:prstDash val="solid"/>
            <a:miter lim="800000"/>
            <a:headEnd/>
            <a:tailEnd/>
          </a:ln>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Verdana" pitchFamily="34" charset="0"/>
            </a:endParaRPr>
          </a:p>
        </p:txBody>
      </p:sp>
      <p:sp>
        <p:nvSpPr>
          <p:cNvPr id="7" name="テキスト ボックス 6"/>
          <p:cNvSpPr txBox="1"/>
          <p:nvPr/>
        </p:nvSpPr>
        <p:spPr>
          <a:xfrm>
            <a:off x="10161324" y="3728029"/>
            <a:ext cx="151485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0000"/>
                </a:solidFill>
                <a:effectLst/>
                <a:uLnTx/>
                <a:uFillTx/>
                <a:latin typeface="メイリオ"/>
                <a:ea typeface="メイリオ"/>
                <a:cs typeface="+mn-cs"/>
              </a:rPr>
              <a:t>広告主様</a:t>
            </a:r>
            <a:endParaRPr kumimoji="0" lang="en-US" altLang="ja-JP" sz="1600" b="0" i="0" u="none" strike="noStrike" kern="0" cap="none" spc="0" normalizeH="0" baseline="0" noProof="0" dirty="0">
              <a:ln>
                <a:noFill/>
              </a:ln>
              <a:solidFill>
                <a:srgbClr val="FF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0000"/>
                </a:solidFill>
                <a:effectLst/>
                <a:uLnTx/>
                <a:uFillTx/>
                <a:latin typeface="メイリオ"/>
                <a:ea typeface="メイリオ"/>
                <a:cs typeface="+mn-cs"/>
              </a:rPr>
              <a:t>ページ</a:t>
            </a:r>
            <a:endParaRPr kumimoji="0" lang="en-US" altLang="ja-JP" sz="1600" b="0" i="0" u="none" strike="noStrike" kern="0" cap="none" spc="0" normalizeH="0" baseline="0" noProof="0" dirty="0">
              <a:ln>
                <a:noFill/>
              </a:ln>
              <a:solidFill>
                <a:srgbClr val="FF0000"/>
              </a:solidFill>
              <a:effectLst/>
              <a:uLnTx/>
              <a:uFillTx/>
              <a:latin typeface="メイリオ"/>
              <a:ea typeface="メイリオ"/>
              <a:cs typeface="+mn-cs"/>
            </a:endParaRPr>
          </a:p>
        </p:txBody>
      </p:sp>
      <p:sp>
        <p:nvSpPr>
          <p:cNvPr id="17" name="ホームベース 16"/>
          <p:cNvSpPr/>
          <p:nvPr/>
        </p:nvSpPr>
        <p:spPr>
          <a:xfrm>
            <a:off x="3397530" y="1484786"/>
            <a:ext cx="8628536" cy="235786"/>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8" name="ホームベース 17"/>
          <p:cNvSpPr/>
          <p:nvPr/>
        </p:nvSpPr>
        <p:spPr>
          <a:xfrm>
            <a:off x="2184672" y="1484785"/>
            <a:ext cx="7367712" cy="228886"/>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9" name="ホームベース 18"/>
          <p:cNvSpPr/>
          <p:nvPr/>
        </p:nvSpPr>
        <p:spPr>
          <a:xfrm>
            <a:off x="334963" y="1484784"/>
            <a:ext cx="5689029" cy="24930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0" name="正方形/長方形 19"/>
          <p:cNvSpPr/>
          <p:nvPr/>
        </p:nvSpPr>
        <p:spPr>
          <a:xfrm>
            <a:off x="5087888" y="1484785"/>
            <a:ext cx="5229887"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rPr>
              <a:t>タイアップ</a:t>
            </a:r>
            <a:endPar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31" name="正方形/長方形 30"/>
          <p:cNvSpPr/>
          <p:nvPr/>
        </p:nvSpPr>
        <p:spPr>
          <a:xfrm>
            <a:off x="510512" y="1484785"/>
            <a:ext cx="515344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各種誘導</a:t>
            </a:r>
          </a:p>
        </p:txBody>
      </p:sp>
      <p:sp>
        <p:nvSpPr>
          <p:cNvPr id="32" name="正方形/長方形 31"/>
          <p:cNvSpPr/>
          <p:nvPr/>
        </p:nvSpPr>
        <p:spPr>
          <a:xfrm>
            <a:off x="9890542" y="1484785"/>
            <a:ext cx="189409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LP</a:t>
            </a:r>
          </a:p>
        </p:txBody>
      </p:sp>
      <p:grpSp>
        <p:nvGrpSpPr>
          <p:cNvPr id="13" name="グループ化 12"/>
          <p:cNvGrpSpPr/>
          <p:nvPr/>
        </p:nvGrpSpPr>
        <p:grpSpPr>
          <a:xfrm>
            <a:off x="1371727" y="4998479"/>
            <a:ext cx="1619654" cy="1458052"/>
            <a:chOff x="1093876" y="1706948"/>
            <a:chExt cx="5720306" cy="4517575"/>
          </a:xfrm>
        </p:grpSpPr>
        <p:pic>
          <p:nvPicPr>
            <p:cNvPr id="41" name="図 40"/>
            <p:cNvPicPr>
              <a:picLocks noChangeAspect="1"/>
            </p:cNvPicPr>
            <p:nvPr/>
          </p:nvPicPr>
          <p:blipFill>
            <a:blip r:embed="rId2"/>
            <a:stretch>
              <a:fillRect/>
            </a:stretch>
          </p:blipFill>
          <p:spPr>
            <a:xfrm>
              <a:off x="1093876" y="1706948"/>
              <a:ext cx="5720306" cy="4517575"/>
            </a:xfrm>
            <a:prstGeom prst="rect">
              <a:avLst/>
            </a:prstGeom>
          </p:spPr>
        </p:pic>
        <p:pic>
          <p:nvPicPr>
            <p:cNvPr id="43" name="図 42"/>
            <p:cNvPicPr>
              <a:picLocks noChangeAspect="1"/>
            </p:cNvPicPr>
            <p:nvPr/>
          </p:nvPicPr>
          <p:blipFill rotWithShape="1">
            <a:blip r:embed="rId3">
              <a:extLst>
                <a:ext uri="{BEBA8EAE-BF5A-486C-A8C5-ECC9F3942E4B}">
                  <a14:imgProps xmlns:a14="http://schemas.microsoft.com/office/drawing/2010/main">
                    <a14:imgLayer r:embed="rId4">
                      <a14:imgEffect>
                        <a14:artisticMarker/>
                      </a14:imgEffect>
                    </a14:imgLayer>
                  </a14:imgProps>
                </a:ext>
              </a:extLst>
            </a:blip>
            <a:srcRect l="2753" t="28041" r="33048" b="1825"/>
            <a:stretch/>
          </p:blipFill>
          <p:spPr>
            <a:xfrm>
              <a:off x="1249275" y="2996290"/>
              <a:ext cx="3672408" cy="3168352"/>
            </a:xfrm>
            <a:prstGeom prst="rect">
              <a:avLst/>
            </a:prstGeom>
          </p:spPr>
        </p:pic>
        <p:pic>
          <p:nvPicPr>
            <p:cNvPr id="11" name="図 10"/>
            <p:cNvPicPr>
              <a:picLocks noChangeAspect="1"/>
            </p:cNvPicPr>
            <p:nvPr/>
          </p:nvPicPr>
          <p:blipFill>
            <a:blip r:embed="rId5"/>
            <a:stretch>
              <a:fillRect/>
            </a:stretch>
          </p:blipFill>
          <p:spPr>
            <a:xfrm>
              <a:off x="4982457" y="2991142"/>
              <a:ext cx="1762279" cy="1314450"/>
            </a:xfrm>
            <a:prstGeom prst="rect">
              <a:avLst/>
            </a:prstGeom>
          </p:spPr>
        </p:pic>
        <p:pic>
          <p:nvPicPr>
            <p:cNvPr id="44" name="図 43"/>
            <p:cNvPicPr>
              <a:picLocks noChangeAspect="1"/>
            </p:cNvPicPr>
            <p:nvPr/>
          </p:nvPicPr>
          <p:blipFill rotWithShape="1">
            <a:blip r:embed="rId3">
              <a:extLst>
                <a:ext uri="{BEBA8EAE-BF5A-486C-A8C5-ECC9F3942E4B}">
                  <a14:imgProps xmlns:a14="http://schemas.microsoft.com/office/drawing/2010/main">
                    <a14:imgLayer r:embed="rId4">
                      <a14:imgEffect>
                        <a14:artisticMarker/>
                      </a14:imgEffect>
                    </a14:imgLayer>
                  </a14:imgProps>
                </a:ext>
              </a:extLst>
            </a:blip>
            <a:srcRect l="67869" t="86488" b="761"/>
            <a:stretch/>
          </p:blipFill>
          <p:spPr>
            <a:xfrm>
              <a:off x="4944594" y="5605534"/>
              <a:ext cx="1838003" cy="576064"/>
            </a:xfrm>
            <a:prstGeom prst="rect">
              <a:avLst/>
            </a:prstGeom>
          </p:spPr>
        </p:pic>
      </p:grpSp>
      <p:sp>
        <p:nvSpPr>
          <p:cNvPr id="36" name="テキスト ボックス 35"/>
          <p:cNvSpPr txBox="1"/>
          <p:nvPr/>
        </p:nvSpPr>
        <p:spPr>
          <a:xfrm>
            <a:off x="706279" y="4241679"/>
            <a:ext cx="1986227"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PC</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2</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か所）編集誘導枠</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　トップ</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 銘柄詳細</a:t>
            </a:r>
          </a:p>
        </p:txBody>
      </p:sp>
      <p:sp>
        <p:nvSpPr>
          <p:cNvPr id="54" name="テキスト ボックス 53"/>
          <p:cNvSpPr txBox="1"/>
          <p:nvPr/>
        </p:nvSpPr>
        <p:spPr>
          <a:xfrm>
            <a:off x="479375" y="1767195"/>
            <a:ext cx="2512005"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■スマートフォン　編集誘導枠</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ファイナンストップ</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投資信託ランキングコンテンツ</a:t>
            </a:r>
            <a:r>
              <a:rPr lang="ja-JP" altLang="en-US" sz="900" b="1" dirty="0">
                <a:solidFill>
                  <a:srgbClr val="000000"/>
                </a:solidFill>
                <a:latin typeface="メイリオ"/>
                <a:ea typeface="メイリオ"/>
              </a:rPr>
              <a:t>下</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部</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68" name="テキスト ボックス 67"/>
          <p:cNvSpPr txBox="1"/>
          <p:nvPr/>
        </p:nvSpPr>
        <p:spPr>
          <a:xfrm>
            <a:off x="1118423" y="6479952"/>
            <a:ext cx="1968809" cy="2308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rPr>
              <a:t>バナーサイズ　</a:t>
            </a: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300×120pixel</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69" name="テキスト ボックス 68"/>
          <p:cNvSpPr txBox="1"/>
          <p:nvPr/>
        </p:nvSpPr>
        <p:spPr>
          <a:xfrm>
            <a:off x="319347" y="3717866"/>
            <a:ext cx="104563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rPr>
              <a:t>バナーサイズ</a:t>
            </a:r>
            <a:endPar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メイリオ"/>
                <a:ea typeface="メイリオ"/>
                <a:cs typeface="+mn-cs"/>
              </a:rPr>
              <a:t>640×360pixel</a:t>
            </a:r>
            <a:endParaRPr kumimoji="1" lang="ja-JP" altLang="en-US" sz="900" b="0" i="0" u="none" strike="noStrike" kern="1200" cap="none" spc="0" normalizeH="0" baseline="0" noProof="0" dirty="0">
              <a:ln>
                <a:noFill/>
              </a:ln>
              <a:solidFill>
                <a:srgbClr val="000000"/>
              </a:solidFill>
              <a:effectLst/>
              <a:uLnTx/>
              <a:uFillTx/>
              <a:latin typeface="メイリオ"/>
              <a:ea typeface="メイリオ"/>
              <a:cs typeface="+mn-cs"/>
            </a:endParaRPr>
          </a:p>
        </p:txBody>
      </p:sp>
      <p:grpSp>
        <p:nvGrpSpPr>
          <p:cNvPr id="12" name="グループ化 11"/>
          <p:cNvGrpSpPr/>
          <p:nvPr/>
        </p:nvGrpSpPr>
        <p:grpSpPr>
          <a:xfrm>
            <a:off x="6725384" y="4736551"/>
            <a:ext cx="2250280" cy="1692837"/>
            <a:chOff x="6494077" y="4945383"/>
            <a:chExt cx="2770275" cy="2084018"/>
          </a:xfrm>
        </p:grpSpPr>
        <p:grpSp>
          <p:nvGrpSpPr>
            <p:cNvPr id="67" name="グループ化 66"/>
            <p:cNvGrpSpPr/>
            <p:nvPr/>
          </p:nvGrpSpPr>
          <p:grpSpPr>
            <a:xfrm>
              <a:off x="6494077" y="4945383"/>
              <a:ext cx="2770275" cy="2084018"/>
              <a:chOff x="6057016" y="1670516"/>
              <a:chExt cx="2770275" cy="2084018"/>
            </a:xfrm>
          </p:grpSpPr>
          <p:pic>
            <p:nvPicPr>
              <p:cNvPr id="46" name="図 45"/>
              <p:cNvPicPr>
                <a:picLocks noChangeAspect="1"/>
              </p:cNvPicPr>
              <p:nvPr/>
            </p:nvPicPr>
            <p:blipFill>
              <a:blip r:embed="rId6"/>
              <a:stretch>
                <a:fillRect/>
              </a:stretch>
            </p:blipFill>
            <p:spPr>
              <a:xfrm>
                <a:off x="6057016" y="1670516"/>
                <a:ext cx="2770275" cy="2084018"/>
              </a:xfrm>
              <a:prstGeom prst="rect">
                <a:avLst/>
              </a:prstGeom>
              <a:ln>
                <a:solidFill>
                  <a:schemeClr val="bg1">
                    <a:lumMod val="50000"/>
                  </a:schemeClr>
                </a:solidFill>
              </a:ln>
            </p:spPr>
          </p:pic>
          <p:sp>
            <p:nvSpPr>
              <p:cNvPr id="47" name="正方形/長方形 46"/>
              <p:cNvSpPr/>
              <p:nvPr/>
            </p:nvSpPr>
            <p:spPr bwMode="auto">
              <a:xfrm>
                <a:off x="6421463" y="2625289"/>
                <a:ext cx="2047134" cy="718397"/>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本文</a:t>
                </a:r>
                <a:endParaRPr kumimoji="1" lang="ja-JP" altLang="en-US" sz="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正方形/長方形 47"/>
              <p:cNvSpPr/>
              <p:nvPr/>
            </p:nvSpPr>
            <p:spPr bwMode="auto">
              <a:xfrm>
                <a:off x="6421463" y="2229555"/>
                <a:ext cx="2047134" cy="292274"/>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タイトル</a:t>
                </a:r>
              </a:p>
            </p:txBody>
          </p:sp>
        </p:grpSp>
        <p:sp>
          <p:nvSpPr>
            <p:cNvPr id="62" name="正方形/長方形 61"/>
            <p:cNvSpPr/>
            <p:nvPr/>
          </p:nvSpPr>
          <p:spPr>
            <a:xfrm>
              <a:off x="6877984" y="6720488"/>
              <a:ext cx="2027674" cy="186097"/>
            </a:xfrm>
            <a:prstGeom prst="rect">
              <a:avLst/>
            </a:prstGeom>
            <a:solidFill>
              <a:schemeClr val="accent6">
                <a:lumMod val="20000"/>
                <a:lumOff val="8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63" name="テキスト ボックス 62"/>
          <p:cNvSpPr txBox="1"/>
          <p:nvPr/>
        </p:nvSpPr>
        <p:spPr>
          <a:xfrm>
            <a:off x="7046241" y="1771664"/>
            <a:ext cx="1313180"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メイリオ"/>
                <a:ea typeface="メイリオ"/>
                <a:cs typeface="+mn-cs"/>
              </a:rPr>
              <a:t>■スマートフォン</a:t>
            </a:r>
          </a:p>
        </p:txBody>
      </p:sp>
      <p:grpSp>
        <p:nvGrpSpPr>
          <p:cNvPr id="9" name="グループ化 8"/>
          <p:cNvGrpSpPr/>
          <p:nvPr/>
        </p:nvGrpSpPr>
        <p:grpSpPr>
          <a:xfrm>
            <a:off x="7000435" y="2050959"/>
            <a:ext cx="1467351" cy="1927947"/>
            <a:chOff x="6892070" y="2060849"/>
            <a:chExt cx="1945575" cy="2556284"/>
          </a:xfrm>
        </p:grpSpPr>
        <p:sp>
          <p:nvSpPr>
            <p:cNvPr id="59" name="正方形/長方形 58"/>
            <p:cNvSpPr/>
            <p:nvPr/>
          </p:nvSpPr>
          <p:spPr bwMode="auto">
            <a:xfrm>
              <a:off x="6998829" y="3051934"/>
              <a:ext cx="1674883" cy="1205159"/>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本文</a:t>
              </a:r>
              <a:endParaRPr kumimoji="1" lang="ja-JP" altLang="en-US" sz="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61" name="グループ化 60"/>
            <p:cNvGrpSpPr/>
            <p:nvPr/>
          </p:nvGrpSpPr>
          <p:grpSpPr>
            <a:xfrm>
              <a:off x="6892070" y="2060849"/>
              <a:ext cx="1945575" cy="2556284"/>
              <a:chOff x="6618614" y="3916070"/>
              <a:chExt cx="1869631" cy="2556284"/>
            </a:xfrm>
          </p:grpSpPr>
          <p:pic>
            <p:nvPicPr>
              <p:cNvPr id="57" name="図 56"/>
              <p:cNvPicPr>
                <a:picLocks noChangeAspect="1"/>
              </p:cNvPicPr>
              <p:nvPr/>
            </p:nvPicPr>
            <p:blipFill>
              <a:blip r:embed="rId7"/>
              <a:stretch>
                <a:fillRect/>
              </a:stretch>
            </p:blipFill>
            <p:spPr>
              <a:xfrm>
                <a:off x="6646209" y="4048473"/>
                <a:ext cx="1842036" cy="264490"/>
              </a:xfrm>
              <a:prstGeom prst="rect">
                <a:avLst/>
              </a:prstGeom>
            </p:spPr>
          </p:pic>
          <p:sp>
            <p:nvSpPr>
              <p:cNvPr id="58" name="正方形/長方形 57"/>
              <p:cNvSpPr/>
              <p:nvPr/>
            </p:nvSpPr>
            <p:spPr>
              <a:xfrm>
                <a:off x="6618614" y="3916070"/>
                <a:ext cx="1849983" cy="2556284"/>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60" name="正方形/長方形 59"/>
              <p:cNvSpPr/>
              <p:nvPr/>
            </p:nvSpPr>
            <p:spPr bwMode="auto">
              <a:xfrm>
                <a:off x="6725373" y="4475997"/>
                <a:ext cx="1605337" cy="314100"/>
              </a:xfrm>
              <a:prstGeom prst="rect">
                <a:avLst/>
              </a:prstGeom>
              <a:solidFill>
                <a:schemeClr val="tx2">
                  <a:lumMod val="20000"/>
                  <a:lumOff val="80000"/>
                </a:schemeClr>
              </a:solidFill>
              <a:ln w="9525" cap="flat" cmpd="sng" algn="ctr">
                <a:solidFill>
                  <a:srgbClr val="808080"/>
                </a:solidFill>
                <a:prstDash val="solid"/>
                <a:round/>
                <a:headEnd type="none" w="med" len="med"/>
                <a:tailEnd type="none" w="med" len="med"/>
              </a:ln>
              <a:effectLst/>
            </p:spPr>
            <p:txBody>
              <a:bodyPr vert="horz" wrap="none" lIns="54000" tIns="46800" rIns="54000" bIns="4680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8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タイトル</a:t>
                </a:r>
              </a:p>
            </p:txBody>
          </p:sp>
        </p:grpSp>
        <p:sp>
          <p:nvSpPr>
            <p:cNvPr id="52" name="正方形/長方形 51"/>
            <p:cNvSpPr/>
            <p:nvPr/>
          </p:nvSpPr>
          <p:spPr>
            <a:xfrm>
              <a:off x="7003800" y="4302144"/>
              <a:ext cx="1669911" cy="206978"/>
            </a:xfrm>
            <a:prstGeom prst="rect">
              <a:avLst/>
            </a:prstGeom>
            <a:solidFill>
              <a:schemeClr val="accent6">
                <a:lumMod val="20000"/>
                <a:lumOff val="8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64" name="テキスト ボックス 63"/>
          <p:cNvSpPr txBox="1"/>
          <p:nvPr/>
        </p:nvSpPr>
        <p:spPr>
          <a:xfrm>
            <a:off x="7442984" y="4326951"/>
            <a:ext cx="519694" cy="2616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1100" b="1" i="0" u="none" strike="noStrike" kern="1200" cap="none" spc="0" normalizeH="0" baseline="0" noProof="0" dirty="0">
                <a:ln>
                  <a:noFill/>
                </a:ln>
                <a:solidFill>
                  <a:srgbClr val="000000"/>
                </a:solidFill>
                <a:effectLst/>
                <a:uLnTx/>
                <a:uFillTx/>
                <a:latin typeface="メイリオ"/>
                <a:ea typeface="メイリオ"/>
                <a:cs typeface="+mn-cs"/>
              </a:rPr>
              <a:t>PC</a:t>
            </a:r>
            <a:endParaRPr kumimoji="1" lang="ja-JP" altLang="en-US" sz="1100" b="1"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65" name="直線矢印コネクタ 64"/>
          <p:cNvCxnSpPr/>
          <p:nvPr/>
        </p:nvCxnSpPr>
        <p:spPr>
          <a:xfrm>
            <a:off x="8368025" y="3847342"/>
            <a:ext cx="1760245" cy="9917"/>
          </a:xfrm>
          <a:prstGeom prst="straightConnector1">
            <a:avLst/>
          </a:prstGeom>
          <a:ln w="22225">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cxnSp>
        <p:nvCxnSpPr>
          <p:cNvPr id="66" name="直線矢印コネクタ 65"/>
          <p:cNvCxnSpPr/>
          <p:nvPr/>
        </p:nvCxnSpPr>
        <p:spPr>
          <a:xfrm flipV="1">
            <a:off x="8717352" y="4998479"/>
            <a:ext cx="1410615" cy="1250756"/>
          </a:xfrm>
          <a:prstGeom prst="straightConnector1">
            <a:avLst/>
          </a:prstGeom>
          <a:ln w="22225">
            <a:solidFill>
              <a:schemeClr val="tx1"/>
            </a:solidFill>
            <a:prstDash val="sysDot"/>
            <a:headEnd type="none"/>
            <a:tailEnd type="arrow"/>
          </a:ln>
        </p:spPr>
        <p:style>
          <a:lnRef idx="1">
            <a:schemeClr val="accent1"/>
          </a:lnRef>
          <a:fillRef idx="0">
            <a:schemeClr val="accent1"/>
          </a:fillRef>
          <a:effectRef idx="0">
            <a:schemeClr val="accent1"/>
          </a:effectRef>
          <a:fontRef idx="minor">
            <a:schemeClr val="tx1"/>
          </a:fontRef>
        </p:style>
      </p:cxnSp>
      <p:grpSp>
        <p:nvGrpSpPr>
          <p:cNvPr id="10" name="グループ化 9"/>
          <p:cNvGrpSpPr/>
          <p:nvPr/>
        </p:nvGrpSpPr>
        <p:grpSpPr>
          <a:xfrm>
            <a:off x="228608" y="4797152"/>
            <a:ext cx="1586308" cy="1459179"/>
            <a:chOff x="286453" y="1397260"/>
            <a:chExt cx="5720306" cy="4287791"/>
          </a:xfrm>
        </p:grpSpPr>
        <p:pic>
          <p:nvPicPr>
            <p:cNvPr id="40" name="図 39"/>
            <p:cNvPicPr>
              <a:picLocks noChangeAspect="1"/>
            </p:cNvPicPr>
            <p:nvPr/>
          </p:nvPicPr>
          <p:blipFill>
            <a:blip r:embed="rId8"/>
            <a:stretch>
              <a:fillRect/>
            </a:stretch>
          </p:blipFill>
          <p:spPr>
            <a:xfrm>
              <a:off x="286453" y="1397260"/>
              <a:ext cx="5720306" cy="4287791"/>
            </a:xfrm>
            <a:prstGeom prst="rect">
              <a:avLst/>
            </a:prstGeom>
          </p:spPr>
        </p:pic>
        <p:pic>
          <p:nvPicPr>
            <p:cNvPr id="2" name="図 1"/>
            <p:cNvPicPr>
              <a:picLocks noChangeAspect="1"/>
            </p:cNvPicPr>
            <p:nvPr/>
          </p:nvPicPr>
          <p:blipFill>
            <a:blip r:embed="rId9"/>
            <a:stretch>
              <a:fillRect/>
            </a:stretch>
          </p:blipFill>
          <p:spPr>
            <a:xfrm>
              <a:off x="410544" y="2283433"/>
              <a:ext cx="3705225" cy="3294218"/>
            </a:xfrm>
            <a:prstGeom prst="rect">
              <a:avLst/>
            </a:prstGeom>
          </p:spPr>
        </p:pic>
        <p:pic>
          <p:nvPicPr>
            <p:cNvPr id="42" name="図 41"/>
            <p:cNvPicPr>
              <a:picLocks noChangeAspect="1"/>
            </p:cNvPicPr>
            <p:nvPr/>
          </p:nvPicPr>
          <p:blipFill rotWithShape="1">
            <a:blip r:embed="rId10">
              <a:extLst>
                <a:ext uri="{BEBA8EAE-BF5A-486C-A8C5-ECC9F3942E4B}">
                  <a14:imgProps xmlns:a14="http://schemas.microsoft.com/office/drawing/2010/main">
                    <a14:imgLayer r:embed="rId11">
                      <a14:imgEffect>
                        <a14:artisticMarker/>
                      </a14:imgEffect>
                    </a14:imgLayer>
                  </a14:imgProps>
                </a:ext>
              </a:extLst>
            </a:blip>
            <a:srcRect l="67651" t="24702" r="879" b="31634"/>
            <a:stretch/>
          </p:blipFill>
          <p:spPr>
            <a:xfrm>
              <a:off x="4162856" y="2376200"/>
              <a:ext cx="1800201" cy="1872209"/>
            </a:xfrm>
            <a:prstGeom prst="rect">
              <a:avLst/>
            </a:prstGeom>
          </p:spPr>
        </p:pic>
      </p:grpSp>
      <p:sp>
        <p:nvSpPr>
          <p:cNvPr id="74" name="テキスト ボックス 73"/>
          <p:cNvSpPr txBox="1"/>
          <p:nvPr/>
        </p:nvSpPr>
        <p:spPr>
          <a:xfrm>
            <a:off x="3508765" y="1775443"/>
            <a:ext cx="1992301"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■スマートフォン　通常広告</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ご希望の</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ファイナンス商品</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100</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万円分</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75" name="テキスト ボックス 74"/>
          <p:cNvSpPr txBox="1"/>
          <p:nvPr/>
        </p:nvSpPr>
        <p:spPr>
          <a:xfrm>
            <a:off x="3677725" y="4227959"/>
            <a:ext cx="1986227" cy="507831"/>
          </a:xfrm>
          <a:prstGeom prst="rect">
            <a:avLst/>
          </a:prstGeom>
          <a:solidFill>
            <a:schemeClr val="bg1"/>
          </a:solidFill>
          <a:ln w="38100">
            <a:solidFill>
              <a:schemeClr val="bg2">
                <a:lumMod val="50000"/>
              </a:schemeClr>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PC</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　通常広告</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ご希望の</a:t>
            </a: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Yahoo!</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ファイナンス商品</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rPr>
              <a:t>50</a:t>
            </a:r>
            <a:r>
              <a:rPr kumimoji="1" lang="ja-JP" altLang="en-US" sz="900" b="1" i="0" u="none" strike="noStrike" kern="1200" cap="none" spc="0" normalizeH="0" baseline="0" noProof="0" dirty="0">
                <a:ln>
                  <a:noFill/>
                </a:ln>
                <a:solidFill>
                  <a:srgbClr val="000000"/>
                </a:solidFill>
                <a:effectLst/>
                <a:uLnTx/>
                <a:uFillTx/>
                <a:latin typeface="メイリオ"/>
                <a:ea typeface="メイリオ"/>
                <a:cs typeface="+mn-cs"/>
              </a:rPr>
              <a:t>万円分</a:t>
            </a:r>
            <a:endParaRPr kumimoji="1" lang="en-US" altLang="ja-JP" sz="900" b="1" i="0" u="none" strike="noStrike" kern="1200" cap="none" spc="0" normalizeH="0" baseline="0" noProof="0" dirty="0">
              <a:ln>
                <a:noFill/>
              </a:ln>
              <a:solidFill>
                <a:srgbClr val="000000"/>
              </a:solidFill>
              <a:effectLst/>
              <a:uLnTx/>
              <a:uFillTx/>
              <a:latin typeface="メイリオ"/>
              <a:ea typeface="メイリオ"/>
              <a:cs typeface="+mn-cs"/>
            </a:endParaRPr>
          </a:p>
        </p:txBody>
      </p:sp>
      <p:pic>
        <p:nvPicPr>
          <p:cNvPr id="86" name="図 8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56412" y="4972060"/>
            <a:ext cx="1609098" cy="1593802"/>
          </a:xfrm>
          <a:prstGeom prst="rect">
            <a:avLst/>
          </a:prstGeom>
        </p:spPr>
      </p:pic>
      <p:pic>
        <p:nvPicPr>
          <p:cNvPr id="70" name="図 69"/>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37682" y="4819334"/>
            <a:ext cx="1569035" cy="1527273"/>
          </a:xfrm>
          <a:prstGeom prst="rect">
            <a:avLst/>
          </a:prstGeom>
          <a:ln>
            <a:solidFill>
              <a:schemeClr val="accent2"/>
            </a:solidFill>
          </a:ln>
        </p:spPr>
      </p:pic>
      <p:sp>
        <p:nvSpPr>
          <p:cNvPr id="56" name="正方形/長方形 55"/>
          <p:cNvSpPr/>
          <p:nvPr/>
        </p:nvSpPr>
        <p:spPr>
          <a:xfrm>
            <a:off x="442931" y="848501"/>
            <a:ext cx="11233248" cy="646331"/>
          </a:xfrm>
          <a:prstGeom prst="rect">
            <a:avLst/>
          </a:prstGeom>
        </p:spPr>
        <p:txBody>
          <a:bodyPr wrap="square">
            <a:spAutoFit/>
          </a:bodyPr>
          <a:lstStyle/>
          <a:p>
            <a:r>
              <a:rPr lang="ja-JP" altLang="en-US" dirty="0">
                <a:solidFill>
                  <a:schemeClr val="tx1">
                    <a:lumMod val="65000"/>
                    <a:lumOff val="35000"/>
                  </a:schemeClr>
                </a:solidFill>
                <a:latin typeface="Arial" panose="020B0604020202020204" pitchFamily="34" charset="0"/>
              </a:rPr>
              <a:t>金融媒体として圧倒的な規模を誇る「</a:t>
            </a:r>
            <a:r>
              <a:rPr lang="en-US" altLang="ja-JP" dirty="0">
                <a:solidFill>
                  <a:schemeClr val="tx1">
                    <a:lumMod val="65000"/>
                    <a:lumOff val="35000"/>
                  </a:schemeClr>
                </a:solidFill>
                <a:latin typeface="Arial" panose="020B0604020202020204" pitchFamily="34" charset="0"/>
              </a:rPr>
              <a:t>Yahoo!</a:t>
            </a:r>
            <a:r>
              <a:rPr lang="ja-JP" altLang="en-US" dirty="0">
                <a:solidFill>
                  <a:schemeClr val="tx1">
                    <a:lumMod val="65000"/>
                    <a:lumOff val="35000"/>
                  </a:schemeClr>
                </a:solidFill>
                <a:latin typeface="Arial" panose="020B0604020202020204" pitchFamily="34" charset="0"/>
              </a:rPr>
              <a:t>ファイナンス」面に記事コンテンツを掲載します。</a:t>
            </a:r>
            <a:endParaRPr lang="en-US" altLang="ja-JP" dirty="0">
              <a:solidFill>
                <a:schemeClr val="tx1">
                  <a:lumMod val="65000"/>
                  <a:lumOff val="35000"/>
                </a:schemeClr>
              </a:solidFill>
              <a:latin typeface="Arial" panose="020B0604020202020204" pitchFamily="34" charset="0"/>
            </a:endParaRPr>
          </a:p>
          <a:p>
            <a:r>
              <a:rPr lang="ja-JP" altLang="en-US" b="1" dirty="0">
                <a:solidFill>
                  <a:schemeClr val="tx1">
                    <a:lumMod val="65000"/>
                    <a:lumOff val="35000"/>
                  </a:schemeClr>
                </a:solidFill>
                <a:latin typeface="Arial" panose="020B0604020202020204" pitchFamily="34" charset="0"/>
              </a:rPr>
              <a:t>金融商品に興味があるユーザーに対し、</a:t>
            </a:r>
            <a:r>
              <a:rPr lang="ja-JP" altLang="en-US" b="1" dirty="0">
                <a:solidFill>
                  <a:schemeClr val="tx1">
                    <a:lumMod val="65000"/>
                    <a:lumOff val="35000"/>
                  </a:schemeClr>
                </a:solidFill>
              </a:rPr>
              <a:t>広告主様ご要望の内容、スタイルで訴求メッセージを届けます。</a:t>
            </a:r>
            <a:endParaRPr lang="en-US" altLang="ja-JP" b="1" dirty="0">
              <a:solidFill>
                <a:schemeClr val="tx1">
                  <a:lumMod val="65000"/>
                  <a:lumOff val="35000"/>
                </a:schemeClr>
              </a:solidFill>
              <a:latin typeface="Arial" panose="020B0604020202020204" pitchFamily="34" charset="0"/>
            </a:endParaRPr>
          </a:p>
        </p:txBody>
      </p:sp>
      <p:pic>
        <p:nvPicPr>
          <p:cNvPr id="51" name="図 50">
            <a:extLst>
              <a:ext uri="{FF2B5EF4-FFF2-40B4-BE49-F238E27FC236}">
                <a16:creationId xmlns:a16="http://schemas.microsoft.com/office/drawing/2014/main" id="{FC44AEEA-CB9C-B1C5-C011-15E5DF68BD8E}"/>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flipH="1">
            <a:off x="4639582" y="2407826"/>
            <a:ext cx="941261" cy="1706351"/>
          </a:xfrm>
          <a:prstGeom prst="rect">
            <a:avLst/>
          </a:prstGeom>
          <a:ln>
            <a:solidFill>
              <a:schemeClr val="bg1">
                <a:lumMod val="85000"/>
              </a:schemeClr>
            </a:solidFill>
          </a:ln>
        </p:spPr>
      </p:pic>
      <p:pic>
        <p:nvPicPr>
          <p:cNvPr id="53" name="図 52">
            <a:extLst>
              <a:ext uri="{FF2B5EF4-FFF2-40B4-BE49-F238E27FC236}">
                <a16:creationId xmlns:a16="http://schemas.microsoft.com/office/drawing/2014/main" id="{015F299F-0126-D8D1-0999-39D3ED5F009F}"/>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flipH="1">
            <a:off x="3494949" y="2416728"/>
            <a:ext cx="941194" cy="1706229"/>
          </a:xfrm>
          <a:prstGeom prst="rect">
            <a:avLst/>
          </a:prstGeom>
          <a:ln>
            <a:solidFill>
              <a:schemeClr val="bg1">
                <a:lumMod val="85000"/>
              </a:schemeClr>
            </a:solidFill>
          </a:ln>
        </p:spPr>
      </p:pic>
      <p:pic>
        <p:nvPicPr>
          <p:cNvPr id="14" name="図 13">
            <a:extLst>
              <a:ext uri="{FF2B5EF4-FFF2-40B4-BE49-F238E27FC236}">
                <a16:creationId xmlns:a16="http://schemas.microsoft.com/office/drawing/2014/main" id="{9A495C4C-C2D8-A863-FD68-0B44906FEEA3}"/>
              </a:ext>
            </a:extLst>
          </p:cNvPr>
          <p:cNvPicPr>
            <a:picLocks noChangeAspect="1"/>
          </p:cNvPicPr>
          <p:nvPr/>
        </p:nvPicPr>
        <p:blipFill>
          <a:blip r:embed="rId16"/>
          <a:stretch>
            <a:fillRect/>
          </a:stretch>
        </p:blipFill>
        <p:spPr>
          <a:xfrm>
            <a:off x="1324800" y="2350295"/>
            <a:ext cx="955993" cy="1805186"/>
          </a:xfrm>
          <a:prstGeom prst="rect">
            <a:avLst/>
          </a:prstGeom>
          <a:ln>
            <a:solidFill>
              <a:schemeClr val="accent1">
                <a:lumMod val="90000"/>
              </a:schemeClr>
            </a:solidFill>
          </a:ln>
        </p:spPr>
      </p:pic>
    </p:spTree>
    <p:extLst>
      <p:ext uri="{BB962C8B-B14F-4D97-AF65-F5344CB8AC3E}">
        <p14:creationId xmlns:p14="http://schemas.microsoft.com/office/powerpoint/2010/main" val="34269865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スペック詳細</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3204406803"/>
              </p:ext>
            </p:extLst>
          </p:nvPr>
        </p:nvGraphicFramePr>
        <p:xfrm>
          <a:off x="560512" y="972713"/>
          <a:ext cx="11080104" cy="5624640"/>
        </p:xfrm>
        <a:graphic>
          <a:graphicData uri="http://schemas.openxmlformats.org/drawingml/2006/table">
            <a:tbl>
              <a:tblPr firstRow="1" bandRow="1"/>
              <a:tblGrid>
                <a:gridCol w="2151112">
                  <a:extLst>
                    <a:ext uri="{9D8B030D-6E8A-4147-A177-3AD203B41FA5}">
                      <a16:colId xmlns:a16="http://schemas.microsoft.com/office/drawing/2014/main" val="20000"/>
                    </a:ext>
                  </a:extLst>
                </a:gridCol>
                <a:gridCol w="8928992">
                  <a:extLst>
                    <a:ext uri="{9D8B030D-6E8A-4147-A177-3AD203B41FA5}">
                      <a16:colId xmlns:a16="http://schemas.microsoft.com/office/drawing/2014/main" val="20001"/>
                    </a:ext>
                  </a:extLst>
                </a:gridCol>
              </a:tblGrid>
              <a:tr h="274234">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協賛内容</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23"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タイアップページおよび編集誘導枠の制作・掲載、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ファイナンス通常広告</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（予約型）</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の掲載</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538723447"/>
                  </a:ext>
                </a:extLst>
              </a:tr>
              <a:tr h="2742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タイアップへの誘導枠</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lang="en-US" altLang="ja-JP" sz="1100" dirty="0">
                          <a:solidFill>
                            <a:schemeClr val="tx1">
                              <a:lumMod val="65000"/>
                              <a:lumOff val="35000"/>
                            </a:schemeClr>
                          </a:solidFill>
                          <a:latin typeface="Arial" panose="020B0604020202020204" pitchFamily="34" charset="0"/>
                        </a:rPr>
                        <a:t>Yahoo!</a:t>
                      </a:r>
                      <a:r>
                        <a:rPr lang="ja-JP" altLang="en-US" sz="1100" dirty="0">
                          <a:solidFill>
                            <a:schemeClr val="tx1">
                              <a:lumMod val="65000"/>
                              <a:lumOff val="35000"/>
                            </a:schemeClr>
                          </a:solidFill>
                          <a:latin typeface="Arial" panose="020B0604020202020204" pitchFamily="34" charset="0"/>
                        </a:rPr>
                        <a:t>ファイナンス内</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の各編集誘導枠および、</a:t>
                      </a:r>
                      <a:r>
                        <a:rPr kumimoji="1" lang="en-US" altLang="ja-JP" sz="1100" kern="1200" noProof="0" dirty="0">
                          <a:solidFill>
                            <a:schemeClr val="tx1">
                              <a:lumMod val="65000"/>
                              <a:lumOff val="35000"/>
                            </a:schemeClr>
                          </a:solidFill>
                          <a:latin typeface="Arial" panose="020B0604020202020204" pitchFamily="34" charset="0"/>
                          <a:ea typeface="メイリオ"/>
                          <a:cs typeface="+mn-cs"/>
                        </a:rPr>
                        <a:t>Yahoo!</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ファイナンス通常広告（予約型）</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41044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タイアップ</a:t>
                      </a:r>
                      <a:endParaRPr kumimoji="1" lang="en-US" altLang="ja-JP" sz="14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kumimoji="1" lang="ja-JP" altLang="en-US" sz="1100" b="1" kern="1200" dirty="0">
                          <a:solidFill>
                            <a:schemeClr val="tx1">
                              <a:lumMod val="65000"/>
                              <a:lumOff val="35000"/>
                            </a:schemeClr>
                          </a:solidFill>
                          <a:latin typeface="メイリオ"/>
                          <a:ea typeface="メイリオ"/>
                          <a:cs typeface="メイリオ" panose="020B0604030504040204" pitchFamily="50" charset="-128"/>
                        </a:rPr>
                        <a:t>サイト構成のための素材を、完全パッケージ（</a:t>
                      </a:r>
                      <a:r>
                        <a:rPr kumimoji="1" lang="en-US" altLang="ja-JP" sz="1100" b="1"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b="1" kern="1200" dirty="0">
                          <a:solidFill>
                            <a:schemeClr val="tx1">
                              <a:lumMod val="65000"/>
                              <a:lumOff val="35000"/>
                            </a:schemeClr>
                          </a:solidFill>
                          <a:latin typeface="メイリオ"/>
                          <a:ea typeface="メイリオ"/>
                          <a:cs typeface="メイリオ" panose="020B0604030504040204" pitchFamily="50" charset="-128"/>
                        </a:rPr>
                        <a:t>後述）状態で納品いただき、サイトを制作・掲載します</a:t>
                      </a:r>
                    </a:p>
                    <a:p>
                      <a:pPr marL="0" indent="0">
                        <a:buNone/>
                      </a:pPr>
                      <a:r>
                        <a:rPr kumimoji="1" lang="en-US" altLang="ja-JP" sz="1100" b="1"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b="1" kern="1200" dirty="0">
                          <a:solidFill>
                            <a:schemeClr val="tx1">
                              <a:lumMod val="65000"/>
                              <a:lumOff val="35000"/>
                            </a:schemeClr>
                          </a:solidFill>
                          <a:latin typeface="メイリオ"/>
                          <a:ea typeface="メイリオ"/>
                          <a:cs typeface="メイリオ" panose="020B0604030504040204" pitchFamily="50" charset="-128"/>
                        </a:rPr>
                        <a:t>弊社では、テキスト原稿や画像など掲載コンテンツの制作は行いません</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・掲載場所：</a:t>
                      </a:r>
                      <a:r>
                        <a:rPr lang="en-US" altLang="ja-JP" sz="1100" dirty="0">
                          <a:solidFill>
                            <a:schemeClr val="tx1">
                              <a:lumMod val="65000"/>
                              <a:lumOff val="35000"/>
                            </a:schemeClr>
                          </a:solidFill>
                          <a:latin typeface="Arial" panose="020B0604020202020204" pitchFamily="34" charset="0"/>
                        </a:rPr>
                        <a:t>Yahoo!</a:t>
                      </a:r>
                      <a:r>
                        <a:rPr lang="ja-JP" altLang="en-US" sz="1100" dirty="0">
                          <a:solidFill>
                            <a:schemeClr val="tx1">
                              <a:lumMod val="65000"/>
                              <a:lumOff val="35000"/>
                            </a:schemeClr>
                          </a:solidFill>
                          <a:latin typeface="Arial" panose="020B0604020202020204" pitchFamily="34" charset="0"/>
                        </a:rPr>
                        <a:t>ファイナンス</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内</a:t>
                      </a:r>
                      <a:r>
                        <a:rPr kumimoji="1" lang="ja-JP" altLang="en-US" sz="1100" kern="1200" baseline="0" dirty="0">
                          <a:solidFill>
                            <a:schemeClr val="tx1">
                              <a:lumMod val="65000"/>
                              <a:lumOff val="35000"/>
                            </a:schemeClr>
                          </a:solidFill>
                          <a:latin typeface="メイリオ"/>
                          <a:ea typeface="メイリオ"/>
                          <a:cs typeface="メイリオ" panose="020B0604030504040204" pitchFamily="50" charset="-128"/>
                        </a:rPr>
                        <a:t> </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特設ページ</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・デバイス：</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PC</a:t>
                      </a:r>
                      <a:r>
                        <a:rPr kumimoji="1" lang="ja-JP" altLang="en-US" sz="1100" kern="1200" dirty="0" err="1">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スマートフォン（１デバイスも可能）</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・ページ数：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1</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ページ程度</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・想定</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PV</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PC</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4</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万</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PV</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　スマートフォン：１万</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PV</a:t>
                      </a:r>
                    </a:p>
                    <a:p>
                      <a:pPr marL="0" indent="0">
                        <a:buNone/>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・更新：</a:t>
                      </a:r>
                      <a:r>
                        <a:rPr lang="ja-JP" altLang="en-US" sz="1100" dirty="0">
                          <a:solidFill>
                            <a:schemeClr val="tx1">
                              <a:lumMod val="65000"/>
                              <a:lumOff val="35000"/>
                            </a:schemeClr>
                          </a:solidFill>
                          <a:cs typeface="メイリオ" panose="020B0604030504040204" pitchFamily="50" charset="-128"/>
                        </a:rPr>
                        <a:t>内容や回数などにより可否を判断させていただきますので事前にご相談ください</a:t>
                      </a:r>
                      <a:br>
                        <a:rPr lang="en-US" altLang="ja-JP" sz="1100" dirty="0">
                          <a:solidFill>
                            <a:schemeClr val="tx1">
                              <a:lumMod val="65000"/>
                              <a:lumOff val="35000"/>
                            </a:schemeClr>
                          </a:solidFill>
                          <a:cs typeface="メイリオ" panose="020B0604030504040204" pitchFamily="50" charset="-128"/>
                        </a:rPr>
                      </a:br>
                      <a:r>
                        <a:rPr lang="ja-JP" altLang="en-US" sz="1100" dirty="0">
                          <a:solidFill>
                            <a:schemeClr val="tx1">
                              <a:lumMod val="65000"/>
                              <a:lumOff val="35000"/>
                            </a:schemeClr>
                          </a:solidFill>
                          <a:cs typeface="メイリオ" panose="020B0604030504040204" pitchFamily="50" charset="-128"/>
                        </a:rPr>
                        <a:t>　また、別途費用が発生します</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87471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編集誘導</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掲載期間中は常設します。弊社で制作を行います（動画不可、掲載期間中の差し替え不可）</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indent="0">
                        <a:buNone/>
                      </a:pPr>
                      <a:r>
                        <a:rPr kumimoji="1" lang="ja-JP" altLang="en-US" sz="1100" kern="1200" dirty="0">
                          <a:solidFill>
                            <a:schemeClr val="tx1">
                              <a:lumMod val="65000"/>
                              <a:lumOff val="35000"/>
                            </a:schemeClr>
                          </a:solidFill>
                          <a:latin typeface="+mn-lt"/>
                          <a:ea typeface="+mn-ea"/>
                          <a:cs typeface="メイリオ" panose="020B0604030504040204" pitchFamily="50" charset="-128"/>
                        </a:rPr>
                        <a:t>・掲載場所：</a:t>
                      </a:r>
                      <a:r>
                        <a:rPr kumimoji="1" lang="en-US" altLang="ja-JP" sz="1100" kern="1200" dirty="0">
                          <a:solidFill>
                            <a:schemeClr val="tx1">
                              <a:lumMod val="65000"/>
                              <a:lumOff val="35000"/>
                            </a:schemeClr>
                          </a:solidFill>
                          <a:latin typeface="+mn-lt"/>
                          <a:ea typeface="+mn-ea"/>
                          <a:cs typeface="メイリオ" panose="020B0604030504040204" pitchFamily="50" charset="-128"/>
                        </a:rPr>
                        <a:t>P2</a:t>
                      </a:r>
                      <a:r>
                        <a:rPr kumimoji="1" lang="ja-JP" altLang="en-US" sz="1100" kern="1200" dirty="0">
                          <a:solidFill>
                            <a:schemeClr val="tx1">
                              <a:lumMod val="65000"/>
                              <a:lumOff val="35000"/>
                            </a:schemeClr>
                          </a:solidFill>
                          <a:latin typeface="+mn-lt"/>
                          <a:ea typeface="+mn-ea"/>
                          <a:cs typeface="メイリオ" panose="020B0604030504040204" pitchFamily="50" charset="-128"/>
                        </a:rPr>
                        <a:t>のイメージ図をご確認ください</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・バナーサイズ：スマートフォン（</a:t>
                      </a:r>
                      <a:r>
                        <a:rPr kumimoji="1" lang="en-US" altLang="ja-JP" sz="1100" kern="1200" dirty="0">
                          <a:solidFill>
                            <a:schemeClr val="tx1">
                              <a:lumMod val="65000"/>
                              <a:lumOff val="35000"/>
                            </a:schemeClr>
                          </a:solidFill>
                          <a:latin typeface="+mn-lt"/>
                          <a:ea typeface="+mn-ea"/>
                          <a:cs typeface="メイリオ" panose="020B0604030504040204" pitchFamily="50" charset="-128"/>
                        </a:rPr>
                        <a:t>640pixel×360pixel</a:t>
                      </a:r>
                      <a:r>
                        <a:rPr kumimoji="1" lang="ja-JP" altLang="en-US" sz="1100" kern="1200" dirty="0">
                          <a:solidFill>
                            <a:schemeClr val="tx1">
                              <a:lumMod val="65000"/>
                              <a:lumOff val="35000"/>
                            </a:schemeClr>
                          </a:solidFill>
                          <a:latin typeface="+mn-lt"/>
                          <a:ea typeface="+mn-ea"/>
                          <a:cs typeface="メイリオ" panose="020B0604030504040204" pitchFamily="50" charset="-128"/>
                        </a:rPr>
                        <a:t>）　</a:t>
                      </a:r>
                      <a:r>
                        <a:rPr kumimoji="1" lang="en-US" altLang="ja-JP" sz="1100" kern="1200" dirty="0">
                          <a:solidFill>
                            <a:schemeClr val="tx1">
                              <a:lumMod val="65000"/>
                              <a:lumOff val="35000"/>
                            </a:schemeClr>
                          </a:solidFill>
                          <a:latin typeface="+mn-lt"/>
                          <a:ea typeface="+mn-ea"/>
                          <a:cs typeface="メイリオ" panose="020B0604030504040204" pitchFamily="50" charset="-128"/>
                        </a:rPr>
                        <a:t>PC</a:t>
                      </a:r>
                      <a:r>
                        <a:rPr kumimoji="1" lang="ja-JP" altLang="en-US" sz="1100" kern="1200" dirty="0">
                          <a:solidFill>
                            <a:schemeClr val="tx1">
                              <a:lumMod val="65000"/>
                              <a:lumOff val="35000"/>
                            </a:schemeClr>
                          </a:solidFill>
                          <a:latin typeface="+mn-lt"/>
                          <a:ea typeface="+mn-ea"/>
                          <a:cs typeface="メイリオ" panose="020B0604030504040204" pitchFamily="50" charset="-128"/>
                        </a:rPr>
                        <a:t>（</a:t>
                      </a:r>
                      <a:r>
                        <a:rPr kumimoji="1" lang="en-US" altLang="ja-JP" sz="1100" kern="1200" noProof="0" dirty="0">
                          <a:solidFill>
                            <a:schemeClr val="tx1">
                              <a:lumMod val="65000"/>
                              <a:lumOff val="35000"/>
                            </a:schemeClr>
                          </a:solidFill>
                          <a:latin typeface="+mn-lt"/>
                          <a:ea typeface="+mn-ea"/>
                          <a:cs typeface="メイリオ" panose="020B0604030504040204" pitchFamily="50" charset="-128"/>
                        </a:rPr>
                        <a:t>300</a:t>
                      </a:r>
                      <a:r>
                        <a:rPr kumimoji="1" lang="en-US" altLang="ja-JP" sz="1100" kern="1200" dirty="0">
                          <a:solidFill>
                            <a:schemeClr val="tx1">
                              <a:lumMod val="65000"/>
                              <a:lumOff val="35000"/>
                            </a:schemeClr>
                          </a:solidFill>
                          <a:latin typeface="+mn-lt"/>
                          <a:ea typeface="+mn-ea"/>
                          <a:cs typeface="メイリオ" panose="020B0604030504040204" pitchFamily="50" charset="-128"/>
                        </a:rPr>
                        <a:t>pixel</a:t>
                      </a:r>
                      <a:r>
                        <a:rPr kumimoji="1" lang="en-US" altLang="ja-JP" sz="1100" kern="1200" noProof="0" dirty="0">
                          <a:solidFill>
                            <a:schemeClr val="tx1">
                              <a:lumMod val="65000"/>
                              <a:lumOff val="35000"/>
                            </a:schemeClr>
                          </a:solidFill>
                          <a:latin typeface="+mn-lt"/>
                          <a:ea typeface="+mn-ea"/>
                          <a:cs typeface="メイリオ" panose="020B0604030504040204" pitchFamily="50" charset="-128"/>
                        </a:rPr>
                        <a:t>×120pixel</a:t>
                      </a:r>
                      <a:r>
                        <a:rPr kumimoji="1" lang="ja-JP" altLang="en-US" sz="1100" kern="1200" dirty="0">
                          <a:solidFill>
                            <a:schemeClr val="tx1">
                              <a:lumMod val="65000"/>
                              <a:lumOff val="35000"/>
                            </a:schemeClr>
                          </a:solidFill>
                          <a:latin typeface="+mn-lt"/>
                          <a:ea typeface="+mn-ea"/>
                          <a:cs typeface="メイリオ" panose="020B0604030504040204" pitchFamily="50" charset="-128"/>
                        </a:rPr>
                        <a:t>）　</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　</a:t>
                      </a:r>
                      <a:r>
                        <a:rPr kumimoji="1" lang="en-US" altLang="ja-JP" sz="1100" kern="1200" dirty="0">
                          <a:solidFill>
                            <a:schemeClr val="tx1">
                              <a:lumMod val="65000"/>
                              <a:lumOff val="35000"/>
                            </a:schemeClr>
                          </a:solidFill>
                          <a:latin typeface="+mn-lt"/>
                          <a:ea typeface="+mn-ea"/>
                          <a:cs typeface="メイリオ" panose="020B0604030504040204" pitchFamily="50" charset="-128"/>
                        </a:rPr>
                        <a:t>※</a:t>
                      </a:r>
                      <a:r>
                        <a:rPr kumimoji="1" lang="ja-JP" altLang="en-US" sz="1100" kern="1200" dirty="0">
                          <a:solidFill>
                            <a:schemeClr val="tx1">
                              <a:lumMod val="65000"/>
                              <a:lumOff val="35000"/>
                            </a:schemeClr>
                          </a:solidFill>
                          <a:latin typeface="+mn-lt"/>
                          <a:ea typeface="+mn-ea"/>
                          <a:cs typeface="メイリオ" panose="020B0604030504040204" pitchFamily="50" charset="-128"/>
                        </a:rPr>
                        <a:t>他案件と掲載期間が重複した場合は、バナーが縦並びになります。お申込みが早い案件からポジションが上になります</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・広告主様の公式ロゴを弊社担当営業まで送付してください</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823040713"/>
                  </a:ext>
                </a:extLst>
              </a:tr>
              <a:tr h="738300">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kern="1200" dirty="0">
                          <a:solidFill>
                            <a:schemeClr val="bg1"/>
                          </a:solidFill>
                          <a:latin typeface="メイリオ"/>
                          <a:ea typeface="メイリオ"/>
                          <a:cs typeface="Meiryo UI" pitchFamily="50" charset="-128"/>
                        </a:rPr>
                        <a:t>広告誘導</a:t>
                      </a:r>
                      <a:endParaRPr kumimoji="1" lang="ja-JP" altLang="en-US"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代理店様が制作</a:t>
                      </a:r>
                      <a:r>
                        <a:rPr kumimoji="1" lang="en-US" altLang="ja-JP" sz="1100" kern="1200" dirty="0">
                          <a:solidFill>
                            <a:schemeClr val="tx1">
                              <a:lumMod val="65000"/>
                              <a:lumOff val="35000"/>
                            </a:schemeClr>
                          </a:solidFill>
                          <a:latin typeface="+mn-lt"/>
                          <a:ea typeface="+mn-ea"/>
                          <a:cs typeface="メイリオ" panose="020B0604030504040204" pitchFamily="50" charset="-128"/>
                        </a:rPr>
                        <a:t>/</a:t>
                      </a:r>
                      <a:r>
                        <a:rPr kumimoji="1" lang="ja-JP" altLang="en-US" sz="1100" kern="1200" dirty="0">
                          <a:solidFill>
                            <a:schemeClr val="tx1">
                              <a:lumMod val="65000"/>
                              <a:lumOff val="35000"/>
                            </a:schemeClr>
                          </a:solidFill>
                          <a:latin typeface="+mn-lt"/>
                          <a:ea typeface="+mn-ea"/>
                          <a:cs typeface="メイリオ" panose="020B0604030504040204" pitchFamily="50" charset="-128"/>
                        </a:rPr>
                        <a:t>予約をお願いします</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・対象商品：</a:t>
                      </a:r>
                      <a:r>
                        <a:rPr kumimoji="1" lang="en-US" altLang="ja-JP" sz="1100" kern="1200" dirty="0">
                          <a:solidFill>
                            <a:schemeClr val="tx1">
                              <a:lumMod val="65000"/>
                              <a:lumOff val="35000"/>
                            </a:schemeClr>
                          </a:solidFill>
                          <a:latin typeface="+mn-lt"/>
                          <a:ea typeface="+mn-ea"/>
                          <a:cs typeface="メイリオ" panose="020B0604030504040204" pitchFamily="50" charset="-128"/>
                        </a:rPr>
                        <a:t>Yahoo!</a:t>
                      </a:r>
                      <a:r>
                        <a:rPr kumimoji="1" lang="ja-JP" altLang="en-US" sz="1100" kern="1200" dirty="0">
                          <a:solidFill>
                            <a:schemeClr val="tx1">
                              <a:lumMod val="65000"/>
                              <a:lumOff val="35000"/>
                            </a:schemeClr>
                          </a:solidFill>
                          <a:latin typeface="+mn-lt"/>
                          <a:ea typeface="+mn-ea"/>
                          <a:cs typeface="メイリオ" panose="020B0604030504040204" pitchFamily="50" charset="-128"/>
                        </a:rPr>
                        <a:t>ディスプレイ広告（予約型）</a:t>
                      </a:r>
                      <a:r>
                        <a:rPr kumimoji="1" lang="en-US" altLang="ja-JP" sz="1100" kern="1200" dirty="0">
                          <a:solidFill>
                            <a:schemeClr val="tx1">
                              <a:lumMod val="65000"/>
                              <a:lumOff val="35000"/>
                            </a:schemeClr>
                          </a:solidFill>
                          <a:latin typeface="+mn-lt"/>
                          <a:ea typeface="+mn-ea"/>
                          <a:cs typeface="メイリオ" panose="020B0604030504040204" pitchFamily="50" charset="-128"/>
                        </a:rPr>
                        <a:t>Yahoo!</a:t>
                      </a:r>
                      <a:r>
                        <a:rPr kumimoji="1" lang="ja-JP" altLang="en-US" sz="1100" kern="1200" dirty="0">
                          <a:solidFill>
                            <a:schemeClr val="tx1">
                              <a:lumMod val="65000"/>
                              <a:lumOff val="35000"/>
                            </a:schemeClr>
                          </a:solidFill>
                          <a:latin typeface="+mn-lt"/>
                          <a:ea typeface="+mn-ea"/>
                          <a:cs typeface="メイリオ" panose="020B0604030504040204" pitchFamily="50" charset="-128"/>
                        </a:rPr>
                        <a:t>ファイナンス商品（</a:t>
                      </a:r>
                      <a:r>
                        <a:rPr kumimoji="1" lang="en-US" altLang="ja-JP" sz="1100" kern="1200" dirty="0">
                          <a:solidFill>
                            <a:schemeClr val="tx1">
                              <a:lumMod val="65000"/>
                              <a:lumOff val="35000"/>
                            </a:schemeClr>
                          </a:solidFill>
                          <a:latin typeface="+mn-lt"/>
                          <a:ea typeface="+mn-ea"/>
                          <a:cs typeface="メイリオ" panose="020B0604030504040204" pitchFamily="50" charset="-128"/>
                        </a:rPr>
                        <a:t>P17</a:t>
                      </a:r>
                      <a:r>
                        <a:rPr kumimoji="1" lang="ja-JP" altLang="en-US" sz="1100" kern="1200" dirty="0">
                          <a:solidFill>
                            <a:schemeClr val="tx1">
                              <a:lumMod val="65000"/>
                              <a:lumOff val="35000"/>
                            </a:schemeClr>
                          </a:solidFill>
                          <a:latin typeface="+mn-lt"/>
                          <a:ea typeface="+mn-ea"/>
                          <a:cs typeface="メイリオ" panose="020B0604030504040204" pitchFamily="50" charset="-128"/>
                        </a:rPr>
                        <a:t>、</a:t>
                      </a:r>
                      <a:r>
                        <a:rPr kumimoji="1" lang="en-US" altLang="ja-JP" sz="1100" kern="1200" dirty="0">
                          <a:solidFill>
                            <a:schemeClr val="tx1">
                              <a:lumMod val="65000"/>
                              <a:lumOff val="35000"/>
                            </a:schemeClr>
                          </a:solidFill>
                          <a:latin typeface="+mn-lt"/>
                          <a:ea typeface="+mn-ea"/>
                          <a:cs typeface="メイリオ" panose="020B0604030504040204" pitchFamily="50" charset="-128"/>
                        </a:rPr>
                        <a:t>18</a:t>
                      </a:r>
                      <a:r>
                        <a:rPr kumimoji="1" lang="ja-JP" altLang="en-US" sz="1100" kern="1200" dirty="0">
                          <a:solidFill>
                            <a:schemeClr val="tx1">
                              <a:lumMod val="65000"/>
                              <a:lumOff val="35000"/>
                            </a:schemeClr>
                          </a:solidFill>
                          <a:latin typeface="+mn-lt"/>
                          <a:ea typeface="+mn-ea"/>
                          <a:cs typeface="メイリオ" panose="020B0604030504040204" pitchFamily="50" charset="-128"/>
                        </a:rPr>
                        <a:t>参照）</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・リンク先</a:t>
                      </a:r>
                      <a:r>
                        <a:rPr kumimoji="1" lang="en-US" altLang="ja-JP" sz="1100" kern="1200" dirty="0">
                          <a:solidFill>
                            <a:schemeClr val="tx1">
                              <a:lumMod val="65000"/>
                              <a:lumOff val="35000"/>
                            </a:schemeClr>
                          </a:solidFill>
                          <a:latin typeface="+mn-lt"/>
                          <a:ea typeface="+mn-ea"/>
                          <a:cs typeface="メイリオ" panose="020B0604030504040204" pitchFamily="50" charset="-128"/>
                        </a:rPr>
                        <a:t>URL</a:t>
                      </a:r>
                      <a:r>
                        <a:rPr kumimoji="1" lang="ja-JP" altLang="en-US" sz="1100" kern="1200" dirty="0">
                          <a:solidFill>
                            <a:schemeClr val="tx1">
                              <a:lumMod val="65000"/>
                              <a:lumOff val="35000"/>
                            </a:schemeClr>
                          </a:solidFill>
                          <a:latin typeface="+mn-lt"/>
                          <a:ea typeface="+mn-ea"/>
                          <a:cs typeface="メイリオ" panose="020B0604030504040204" pitchFamily="50" charset="-128"/>
                        </a:rPr>
                        <a:t>：基本的にはタイアップページの指定をお願いします</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mn-lt"/>
                          <a:ea typeface="+mn-ea"/>
                          <a:cs typeface="メイリオ" panose="020B0604030504040204" pitchFamily="50" charset="-128"/>
                        </a:rPr>
                        <a:t>・バナー：バナー内に</a:t>
                      </a:r>
                      <a:r>
                        <a:rPr kumimoji="1" lang="en-US" altLang="ja-JP" sz="1100" kern="1200" dirty="0">
                          <a:solidFill>
                            <a:schemeClr val="tx1">
                              <a:lumMod val="65000"/>
                              <a:lumOff val="35000"/>
                            </a:schemeClr>
                          </a:solidFill>
                          <a:latin typeface="+mn-lt"/>
                          <a:ea typeface="+mn-ea"/>
                          <a:cs typeface="メイリオ" panose="020B0604030504040204" pitchFamily="50" charset="-128"/>
                        </a:rPr>
                        <a:t>Yahoo!</a:t>
                      </a:r>
                      <a:r>
                        <a:rPr kumimoji="1" lang="ja-JP" altLang="en-US" sz="1100" kern="1200" dirty="0">
                          <a:solidFill>
                            <a:schemeClr val="tx1">
                              <a:lumMod val="65000"/>
                              <a:lumOff val="35000"/>
                            </a:schemeClr>
                          </a:solidFill>
                          <a:latin typeface="+mn-lt"/>
                          <a:ea typeface="+mn-ea"/>
                          <a:cs typeface="メイリオ" panose="020B0604030504040204" pitchFamily="50" charset="-128"/>
                        </a:rPr>
                        <a:t>ファイナンスのロゴが必要です。ロゴは弊社担当営業より送付いたします</a:t>
                      </a:r>
                      <a:endParaRPr kumimoji="1" lang="en-US" altLang="ja-JP" sz="1100" kern="1200" dirty="0">
                        <a:solidFill>
                          <a:schemeClr val="tx1">
                            <a:lumMod val="65000"/>
                            <a:lumOff val="35000"/>
                          </a:schemeClr>
                        </a:solidFill>
                        <a:latin typeface="+mn-lt"/>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369102990"/>
                  </a:ext>
                </a:extLst>
              </a:tr>
              <a:tr h="157848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b="0" i="0" dirty="0">
                          <a:solidFill>
                            <a:schemeClr val="bg1"/>
                          </a:solidFill>
                          <a:latin typeface="メイリオ"/>
                          <a:ea typeface="メイリオ"/>
                          <a:cs typeface="Meiryo UI" pitchFamily="50" charset="-128"/>
                        </a:rPr>
                        <a:t>契約分類</a:t>
                      </a:r>
                      <a:endParaRPr kumimoji="1" lang="en-US" altLang="ja-JP" sz="1400" b="0" i="0" dirty="0">
                        <a:solidFill>
                          <a:schemeClr val="bg1"/>
                        </a:solidFill>
                        <a:latin typeface="メイリオ"/>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400" b="0" i="0" dirty="0">
                          <a:solidFill>
                            <a:schemeClr val="bg1"/>
                          </a:solidFill>
                          <a:latin typeface="メイリオ"/>
                          <a:ea typeface="メイリオ"/>
                          <a:cs typeface="Meiryo UI" pitchFamily="50" charset="-128"/>
                        </a:rPr>
                        <a:t>※</a:t>
                      </a:r>
                      <a:r>
                        <a:rPr kumimoji="1" lang="ja-JP" altLang="en-US" sz="1400" b="0" i="0" dirty="0">
                          <a:solidFill>
                            <a:schemeClr val="bg1"/>
                          </a:solidFill>
                          <a:latin typeface="メイリオ"/>
                          <a:ea typeface="メイリオ"/>
                          <a:cs typeface="Meiryo UI" pitchFamily="50" charset="-128"/>
                        </a:rPr>
                        <a:t>お申し込み時に選択</a:t>
                      </a:r>
                      <a:endParaRPr kumimoji="1" lang="en-US" altLang="ja-JP"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■タイアップページの制作・掲載・編集誘導枠の制作（ネット）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①契約分類：制作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制作</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　タイアップ　制作・掲載費</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■編集誘導枠掲載（グロス）</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②契約サービス：</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掲載</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③契約サービス詳細：</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Yahoo!</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ファイナンス　タイアップ　誘導広告掲載費</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40222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400" dirty="0">
                          <a:solidFill>
                            <a:schemeClr val="bg1"/>
                          </a:solidFill>
                          <a:latin typeface="メイリオ"/>
                          <a:ea typeface="メイリオ"/>
                        </a:rPr>
                        <a:t>掲載期間</a:t>
                      </a:r>
                      <a:endParaRPr kumimoji="1" lang="ja-JP" altLang="en-US" sz="1400" b="0" i="0" dirty="0">
                        <a:solidFill>
                          <a:schemeClr val="bg1"/>
                        </a:solidFill>
                        <a:latin typeface="メイリオ"/>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a:t>
                      </a:r>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1</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か月間（平日掲載開始）</a:t>
                      </a:r>
                      <a:endParaRPr kumimoji="1" lang="en-US" altLang="ja-JP" sz="1100" kern="1200" dirty="0">
                        <a:solidFill>
                          <a:schemeClr val="tx1">
                            <a:lumMod val="65000"/>
                            <a:lumOff val="35000"/>
                          </a:schemeClr>
                        </a:solidFill>
                        <a:latin typeface="メイリオ"/>
                        <a:ea typeface="メイリオ"/>
                        <a:cs typeface="メイリオ" panose="020B0604030504040204" pitchFamily="50" charset="-128"/>
                      </a:endParaRPr>
                    </a:p>
                    <a:p>
                      <a:r>
                        <a:rPr kumimoji="1" lang="en-US" altLang="ja-JP" sz="1100" kern="1200" dirty="0">
                          <a:solidFill>
                            <a:schemeClr val="tx1">
                              <a:lumMod val="65000"/>
                              <a:lumOff val="35000"/>
                            </a:schemeClr>
                          </a:solidFill>
                          <a:latin typeface="メイリオ"/>
                          <a:ea typeface="メイリオ"/>
                          <a:cs typeface="メイリオ" panose="020B0604030504040204" pitchFamily="50" charset="-128"/>
                        </a:rPr>
                        <a:t>※</a:t>
                      </a:r>
                      <a:r>
                        <a:rPr kumimoji="1" lang="ja-JP" altLang="en-US" sz="1100" kern="1200" dirty="0">
                          <a:solidFill>
                            <a:schemeClr val="tx1">
                              <a:lumMod val="65000"/>
                              <a:lumOff val="35000"/>
                            </a:schemeClr>
                          </a:solidFill>
                          <a:latin typeface="メイリオ"/>
                          <a:ea typeface="メイリオ"/>
                          <a:cs typeface="メイリオ"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Yahoo!</a:t>
            </a:r>
            <a:r>
              <a:rPr lang="ja-JP" altLang="en-US" dirty="0"/>
              <a:t>ファイナンス　タイアップ</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2097334729"/>
              </p:ext>
            </p:extLst>
          </p:nvPr>
        </p:nvGraphicFramePr>
        <p:xfrm>
          <a:off x="560512" y="977992"/>
          <a:ext cx="11080104" cy="5268840"/>
        </p:xfrm>
        <a:graphic>
          <a:graphicData uri="http://schemas.openxmlformats.org/drawingml/2006/table">
            <a:tbl>
              <a:tblPr firstRow="1" bandRow="1"/>
              <a:tblGrid>
                <a:gridCol w="2151112">
                  <a:extLst>
                    <a:ext uri="{9D8B030D-6E8A-4147-A177-3AD203B41FA5}">
                      <a16:colId xmlns:a16="http://schemas.microsoft.com/office/drawing/2014/main" val="20000"/>
                    </a:ext>
                  </a:extLst>
                </a:gridCol>
                <a:gridCol w="8928992">
                  <a:extLst>
                    <a:ext uri="{9D8B030D-6E8A-4147-A177-3AD203B41FA5}">
                      <a16:colId xmlns:a16="http://schemas.microsoft.com/office/drawing/2014/main" val="20001"/>
                    </a:ext>
                  </a:extLst>
                </a:gridCol>
              </a:tblGrid>
              <a:tr h="525658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noProof="0" dirty="0">
                          <a:solidFill>
                            <a:schemeClr val="tx1">
                              <a:lumMod val="65000"/>
                              <a:lumOff val="35000"/>
                            </a:schemeClr>
                          </a:solidFill>
                          <a:latin typeface="Arial" panose="020B0604020202020204" pitchFamily="34" charset="0"/>
                          <a:ea typeface="+mn-ea"/>
                          <a:cs typeface="+mn-cs"/>
                        </a:rPr>
                        <a:t>・</a:t>
                      </a:r>
                      <a:r>
                        <a:rPr kumimoji="1" lang="en-US" altLang="ja-JP" sz="1100" b="1" kern="1200" noProof="0" dirty="0">
                          <a:solidFill>
                            <a:schemeClr val="tx1">
                              <a:lumMod val="65000"/>
                              <a:lumOff val="35000"/>
                            </a:schemeClr>
                          </a:solidFill>
                          <a:latin typeface="Arial" panose="020B0604020202020204" pitchFamily="34" charset="0"/>
                          <a:ea typeface="+mn-ea"/>
                          <a:cs typeface="+mn-cs"/>
                        </a:rPr>
                        <a:t>PC/</a:t>
                      </a:r>
                      <a:r>
                        <a:rPr kumimoji="1" lang="ja-JP" altLang="en-US" sz="1100" b="1" kern="1200" noProof="0" dirty="0">
                          <a:solidFill>
                            <a:schemeClr val="tx1">
                              <a:lumMod val="65000"/>
                              <a:lumOff val="35000"/>
                            </a:schemeClr>
                          </a:solidFill>
                          <a:latin typeface="Arial" panose="020B0604020202020204" pitchFamily="34" charset="0"/>
                          <a:ea typeface="+mn-ea"/>
                          <a:cs typeface="+mn-cs"/>
                        </a:rPr>
                        <a:t>スマートフォン：</a:t>
                      </a:r>
                      <a:r>
                        <a:rPr kumimoji="1" lang="en-US" altLang="ja-JP" sz="1100" b="1" kern="1200" noProof="0" dirty="0">
                          <a:solidFill>
                            <a:schemeClr val="tx1">
                              <a:lumMod val="65000"/>
                              <a:lumOff val="35000"/>
                            </a:schemeClr>
                          </a:solidFill>
                          <a:latin typeface="Arial" panose="020B0604020202020204" pitchFamily="34" charset="0"/>
                          <a:ea typeface="+mn-ea"/>
                          <a:cs typeface="+mn-cs"/>
                        </a:rPr>
                        <a:t>700</a:t>
                      </a:r>
                      <a:r>
                        <a:rPr kumimoji="1" lang="ja-JP" altLang="en-US" sz="1100" b="1" kern="1200" noProof="0" dirty="0">
                          <a:solidFill>
                            <a:schemeClr val="tx1">
                              <a:lumMod val="65000"/>
                              <a:lumOff val="35000"/>
                            </a:schemeClr>
                          </a:solidFill>
                          <a:latin typeface="Arial" panose="020B0604020202020204" pitchFamily="34" charset="0"/>
                          <a:ea typeface="+mn-ea"/>
                          <a:cs typeface="+mn-cs"/>
                        </a:rPr>
                        <a:t>万円</a:t>
                      </a:r>
                      <a:endParaRPr kumimoji="1" lang="en-US" altLang="ja-JP"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200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企画内容によって、別途費用が発生する場合があります</a:t>
                      </a:r>
                      <a:endParaRPr kumimoji="1" lang="ja-JP" altLang="en-US"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350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■広告誘導　</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ファイナンス通常広告（予約型）</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ディプレイ広告の広告管理ツールからお申し込み（</a:t>
                      </a: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内訳　</a:t>
                      </a:r>
                      <a:r>
                        <a:rPr kumimoji="1" lang="en-US" altLang="ja-JP" sz="1100" kern="1200" noProof="0" dirty="0">
                          <a:solidFill>
                            <a:schemeClr val="tx1">
                              <a:lumMod val="65000"/>
                              <a:lumOff val="35000"/>
                            </a:schemeClr>
                          </a:solidFill>
                          <a:latin typeface="Arial" panose="020B0604020202020204" pitchFamily="34" charset="0"/>
                          <a:ea typeface="+mn-ea"/>
                          <a:cs typeface="+mn-cs"/>
                        </a:rPr>
                        <a:t>PC</a:t>
                      </a:r>
                      <a:r>
                        <a:rPr kumimoji="1" lang="ja-JP" altLang="en-US" sz="1100" kern="1200" noProof="0" dirty="0">
                          <a:solidFill>
                            <a:schemeClr val="tx1">
                              <a:lumMod val="65000"/>
                              <a:lumOff val="35000"/>
                            </a:schemeClr>
                          </a:solidFill>
                          <a:latin typeface="Arial" panose="020B0604020202020204" pitchFamily="34" charset="0"/>
                          <a:ea typeface="+mn-ea"/>
                          <a:cs typeface="+mn-cs"/>
                        </a:rPr>
                        <a:t>：</a:t>
                      </a:r>
                      <a:r>
                        <a:rPr kumimoji="1" lang="en-US" altLang="ja-JP" sz="1100" kern="1200" noProof="0" dirty="0">
                          <a:solidFill>
                            <a:schemeClr val="tx1">
                              <a:lumMod val="65000"/>
                              <a:lumOff val="35000"/>
                            </a:schemeClr>
                          </a:solidFill>
                          <a:latin typeface="Arial" panose="020B0604020202020204" pitchFamily="34" charset="0"/>
                          <a:ea typeface="+mn-ea"/>
                          <a:cs typeface="+mn-cs"/>
                        </a:rPr>
                        <a:t>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　スマートフォン：</a:t>
                      </a:r>
                      <a:r>
                        <a:rPr kumimoji="1" lang="en-US" altLang="ja-JP" sz="1100" kern="1200" noProof="0" dirty="0">
                          <a:solidFill>
                            <a:schemeClr val="tx1">
                              <a:lumMod val="65000"/>
                              <a:lumOff val="35000"/>
                            </a:schemeClr>
                          </a:solidFill>
                          <a:latin typeface="Arial" panose="020B0604020202020204" pitchFamily="34" charset="0"/>
                          <a:ea typeface="+mn-ea"/>
                          <a:cs typeface="+mn-cs"/>
                        </a:rPr>
                        <a:t>100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万円目安）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noProof="0" dirty="0">
                          <a:solidFill>
                            <a:schemeClr val="tx1">
                              <a:lumMod val="65000"/>
                              <a:lumOff val="35000"/>
                            </a:schemeClr>
                          </a:solidFill>
                          <a:latin typeface="Arial" panose="020B0604020202020204" pitchFamily="34" charset="0"/>
                          <a:ea typeface="+mn-ea"/>
                          <a:cs typeface="+mn-cs"/>
                        </a:rPr>
                        <a:t>・</a:t>
                      </a:r>
                      <a:r>
                        <a:rPr kumimoji="1" lang="en-US" altLang="ja-JP" sz="1100" b="1" kern="1200" noProof="0" dirty="0">
                          <a:solidFill>
                            <a:schemeClr val="tx1">
                              <a:lumMod val="65000"/>
                              <a:lumOff val="35000"/>
                            </a:schemeClr>
                          </a:solidFill>
                          <a:latin typeface="Arial" panose="020B0604020202020204" pitchFamily="34" charset="0"/>
                          <a:ea typeface="+mn-ea"/>
                          <a:cs typeface="+mn-cs"/>
                        </a:rPr>
                        <a:t>PC</a:t>
                      </a:r>
                      <a:r>
                        <a:rPr kumimoji="1" lang="ja-JP" altLang="en-US" sz="1100" b="1" kern="1200" noProof="0" dirty="0">
                          <a:solidFill>
                            <a:schemeClr val="tx1">
                              <a:lumMod val="65000"/>
                              <a:lumOff val="35000"/>
                            </a:schemeClr>
                          </a:solidFill>
                          <a:latin typeface="Arial" panose="020B0604020202020204" pitchFamily="34" charset="0"/>
                          <a:ea typeface="+mn-ea"/>
                          <a:cs typeface="+mn-cs"/>
                        </a:rPr>
                        <a:t>のみ：</a:t>
                      </a:r>
                      <a:r>
                        <a:rPr kumimoji="1" lang="en-US" altLang="ja-JP" sz="1100" b="1" kern="1200" noProof="0" dirty="0">
                          <a:solidFill>
                            <a:schemeClr val="tx1">
                              <a:lumMod val="65000"/>
                              <a:lumOff val="35000"/>
                            </a:schemeClr>
                          </a:solidFill>
                          <a:latin typeface="Arial" panose="020B0604020202020204" pitchFamily="34" charset="0"/>
                          <a:ea typeface="+mn-ea"/>
                          <a:cs typeface="+mn-cs"/>
                        </a:rPr>
                        <a:t>400</a:t>
                      </a:r>
                      <a:r>
                        <a:rPr kumimoji="1" lang="ja-JP" altLang="en-US" sz="1100" b="1" kern="1200" noProof="0" dirty="0">
                          <a:solidFill>
                            <a:schemeClr val="tx1">
                              <a:lumMod val="65000"/>
                              <a:lumOff val="35000"/>
                            </a:schemeClr>
                          </a:solidFill>
                          <a:latin typeface="Arial" panose="020B0604020202020204" pitchFamily="34" charset="0"/>
                          <a:ea typeface="+mn-ea"/>
                          <a:cs typeface="+mn-cs"/>
                        </a:rPr>
                        <a:t>万円</a:t>
                      </a:r>
                      <a:endParaRPr kumimoji="1" lang="en-US" altLang="ja-JP"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企画内容によって、別途費用が発生する場合があります</a:t>
                      </a:r>
                      <a:endParaRPr kumimoji="1" lang="ja-JP" altLang="en-US"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200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■広告誘導　</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ファイナンス通常広告（予約型）</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ディプレイ広告の広告管理ツールからお申し込み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noProof="0" dirty="0">
                          <a:solidFill>
                            <a:schemeClr val="tx1">
                              <a:lumMod val="65000"/>
                              <a:lumOff val="35000"/>
                            </a:schemeClr>
                          </a:solidFill>
                          <a:latin typeface="Arial" panose="020B0604020202020204" pitchFamily="34" charset="0"/>
                          <a:ea typeface="+mn-ea"/>
                          <a:cs typeface="+mn-cs"/>
                        </a:rPr>
                        <a:t>・スマートフォンのみ：</a:t>
                      </a:r>
                      <a:r>
                        <a:rPr kumimoji="1" lang="en-US" altLang="ja-JP" sz="1100" b="1" kern="1200" noProof="0" dirty="0">
                          <a:solidFill>
                            <a:schemeClr val="tx1">
                              <a:lumMod val="65000"/>
                              <a:lumOff val="35000"/>
                            </a:schemeClr>
                          </a:solidFill>
                          <a:latin typeface="Arial" panose="020B0604020202020204" pitchFamily="34" charset="0"/>
                          <a:ea typeface="+mn-ea"/>
                          <a:cs typeface="+mn-cs"/>
                        </a:rPr>
                        <a:t>400</a:t>
                      </a:r>
                      <a:r>
                        <a:rPr kumimoji="1" lang="ja-JP" altLang="en-US" sz="1100" b="1" kern="1200" noProof="0" dirty="0">
                          <a:solidFill>
                            <a:schemeClr val="tx1">
                              <a:lumMod val="65000"/>
                              <a:lumOff val="35000"/>
                            </a:schemeClr>
                          </a:solidFill>
                          <a:latin typeface="Arial" panose="020B0604020202020204" pitchFamily="34" charset="0"/>
                          <a:ea typeface="+mn-ea"/>
                          <a:cs typeface="+mn-cs"/>
                        </a:rPr>
                        <a:t>万円</a:t>
                      </a:r>
                      <a:endParaRPr kumimoji="1" lang="en-US" altLang="ja-JP"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■タイアップページの制作・掲載・編集誘導枠の制作</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万円（ネット）／事前見積もり：不要／専用フォームからお申し込み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企画内容によって、別途費用が発生する場合があります</a:t>
                      </a:r>
                      <a:endParaRPr kumimoji="1" lang="en-US" altLang="ja-JP" sz="1100" b="1"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■編集誘導枠掲載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150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万円（グロス）／事前見積もり：不要／専用フォームからお申し込み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■広告誘導　</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ファイナンス通常広告（予約型）</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100</a:t>
                      </a:r>
                      <a:r>
                        <a:rPr kumimoji="1" lang="ja-JP" altLang="en-US" sz="1100" kern="1200" noProof="0" dirty="0">
                          <a:solidFill>
                            <a:schemeClr val="tx1">
                              <a:lumMod val="65000"/>
                              <a:lumOff val="35000"/>
                            </a:schemeClr>
                          </a:solidFill>
                          <a:latin typeface="Arial" panose="020B0604020202020204" pitchFamily="34" charset="0"/>
                          <a:ea typeface="+mn-ea"/>
                          <a:cs typeface="+mn-cs"/>
                        </a:rPr>
                        <a:t>万円（グロス）／</a:t>
                      </a:r>
                      <a:r>
                        <a:rPr kumimoji="1" lang="en-US" altLang="ja-JP" sz="1100" kern="1200" noProof="0" dirty="0">
                          <a:solidFill>
                            <a:schemeClr val="tx1">
                              <a:lumMod val="65000"/>
                              <a:lumOff val="35000"/>
                            </a:schemeClr>
                          </a:solidFill>
                          <a:latin typeface="Arial" panose="020B0604020202020204" pitchFamily="34" charset="0"/>
                          <a:ea typeface="+mn-ea"/>
                          <a:cs typeface="+mn-cs"/>
                        </a:rPr>
                        <a:t>Yahoo!</a:t>
                      </a:r>
                      <a:r>
                        <a:rPr kumimoji="1" lang="ja-JP" altLang="en-US" sz="1100" kern="1200" noProof="0" dirty="0">
                          <a:solidFill>
                            <a:schemeClr val="tx1">
                              <a:lumMod val="65000"/>
                              <a:lumOff val="35000"/>
                            </a:schemeClr>
                          </a:solidFill>
                          <a:latin typeface="Arial" panose="020B0604020202020204" pitchFamily="34" charset="0"/>
                          <a:ea typeface="+mn-ea"/>
                          <a:cs typeface="+mn-cs"/>
                        </a:rPr>
                        <a:t>ディプレイ広告の広告管理ツールからお申し込み</a:t>
                      </a: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b="1" kern="1200" noProof="0" dirty="0">
                          <a:solidFill>
                            <a:schemeClr val="tx1">
                              <a:lumMod val="65000"/>
                              <a:lumOff val="35000"/>
                            </a:schemeClr>
                          </a:solidFill>
                          <a:latin typeface="Arial" panose="020B0604020202020204" pitchFamily="34" charset="0"/>
                          <a:ea typeface="+mn-ea"/>
                          <a:cs typeface="+mn-cs"/>
                        </a:rPr>
                        <a:t>■１か月超の期間での掲載延長</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タイアップページ：</a:t>
                      </a:r>
                      <a:r>
                        <a:rPr kumimoji="1" lang="en-US" altLang="ja-JP" sz="1100" kern="1200" noProof="0" dirty="0">
                          <a:solidFill>
                            <a:schemeClr val="tx1">
                              <a:lumMod val="65000"/>
                              <a:lumOff val="35000"/>
                            </a:schemeClr>
                          </a:solidFill>
                          <a:latin typeface="Arial" panose="020B0604020202020204" pitchFamily="34" charset="0"/>
                          <a:ea typeface="+mn-ea"/>
                          <a:cs typeface="+mn-cs"/>
                        </a:rPr>
                        <a:t>3,000</a:t>
                      </a:r>
                      <a:r>
                        <a:rPr kumimoji="1" lang="ja-JP" altLang="en-US" sz="1100" kern="1200" noProof="0" dirty="0">
                          <a:solidFill>
                            <a:schemeClr val="tx1">
                              <a:lumMod val="65000"/>
                              <a:lumOff val="35000"/>
                            </a:schemeClr>
                          </a:solidFill>
                          <a:latin typeface="Arial" panose="020B0604020202020204" pitchFamily="34" charset="0"/>
                          <a:ea typeface="+mn-ea"/>
                          <a:cs typeface="+mn-cs"/>
                        </a:rPr>
                        <a:t>円</a:t>
                      </a: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日（ネット）／事前見積もり：不要／専用フォームからお申し込み</a:t>
                      </a: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b="0" i="0" u="none" strike="noStrike" kern="1200" cap="none" spc="0" normalizeH="0" baseline="0" noProof="0" dirty="0">
                          <a:ln>
                            <a:noFill/>
                          </a:ln>
                          <a:solidFill>
                            <a:schemeClr val="tx1">
                              <a:lumMod val="65000"/>
                              <a:lumOff val="35000"/>
                            </a:schemeClr>
                          </a:solidFill>
                          <a:effectLst/>
                          <a:uLnTx/>
                          <a:uFillTx/>
                          <a:latin typeface="+mn-lt"/>
                          <a:ea typeface="+mn-ea"/>
                          <a:cs typeface="メイリオ" panose="020B0604030504040204" pitchFamily="50" charset="-128"/>
                        </a:rPr>
                        <a:t>※</a:t>
                      </a:r>
                      <a:r>
                        <a:rPr kumimoji="1" lang="ja-JP" altLang="en-US" sz="1100" b="0" i="0" u="none" strike="noStrike" kern="1200" cap="none" spc="0" normalizeH="0" baseline="0" noProof="0" dirty="0">
                          <a:ln>
                            <a:noFill/>
                          </a:ln>
                          <a:solidFill>
                            <a:schemeClr val="tx1">
                              <a:lumMod val="65000"/>
                              <a:lumOff val="35000"/>
                            </a:schemeClr>
                          </a:solidFill>
                          <a:effectLst/>
                          <a:uLnTx/>
                          <a:uFillTx/>
                          <a:latin typeface="+mn-lt"/>
                          <a:ea typeface="+mn-ea"/>
                          <a:cs typeface="メイリオ" panose="020B0604030504040204" pitchFamily="50" charset="-128"/>
                        </a:rPr>
                        <a:t>ただし、編集誘導枠を追加購入いただく場合無償となります</a:t>
                      </a:r>
                      <a:endParaRPr kumimoji="1" lang="ja-JP" altLang="en-US"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編集誘導枠：</a:t>
                      </a:r>
                      <a:r>
                        <a:rPr kumimoji="1" lang="en-US" altLang="ja-JP" sz="1100" kern="1200" noProof="0" dirty="0">
                          <a:solidFill>
                            <a:schemeClr val="tx1">
                              <a:lumMod val="65000"/>
                              <a:lumOff val="35000"/>
                            </a:schemeClr>
                          </a:solidFill>
                          <a:latin typeface="Arial" panose="020B0604020202020204" pitchFamily="34" charset="0"/>
                          <a:ea typeface="+mn-ea"/>
                          <a:cs typeface="+mn-cs"/>
                        </a:rPr>
                        <a:t>100,000</a:t>
                      </a:r>
                      <a:r>
                        <a:rPr kumimoji="1" lang="ja-JP" altLang="en-US" sz="1100" kern="1200" noProof="0" dirty="0">
                          <a:solidFill>
                            <a:schemeClr val="tx1">
                              <a:lumMod val="65000"/>
                              <a:lumOff val="35000"/>
                            </a:schemeClr>
                          </a:solidFill>
                          <a:latin typeface="Arial" panose="020B0604020202020204" pitchFamily="34" charset="0"/>
                          <a:ea typeface="+mn-ea"/>
                          <a:cs typeface="+mn-cs"/>
                        </a:rPr>
                        <a:t>円</a:t>
                      </a: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日（グロス）／事前見積もり：不要／専用フォームからお申し込み</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538723447"/>
                  </a:ext>
                </a:extLst>
              </a:tr>
            </a:tbl>
          </a:graphicData>
        </a:graphic>
      </p:graphicFrame>
    </p:spTree>
    <p:extLst>
      <p:ext uri="{BB962C8B-B14F-4D97-AF65-F5344CB8AC3E}">
        <p14:creationId xmlns:p14="http://schemas.microsoft.com/office/powerpoint/2010/main" val="634753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Yahoo!</a:t>
            </a:r>
            <a:r>
              <a:rPr lang="ja-JP" altLang="en-US" dirty="0"/>
              <a:t>ファイナンス　タイアップ</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444306329"/>
              </p:ext>
            </p:extLst>
          </p:nvPr>
        </p:nvGraphicFramePr>
        <p:xfrm>
          <a:off x="560512" y="980728"/>
          <a:ext cx="11080104" cy="4150029"/>
        </p:xfrm>
        <a:graphic>
          <a:graphicData uri="http://schemas.openxmlformats.org/drawingml/2006/table">
            <a:tbl>
              <a:tblPr firstRow="1" bandRow="1"/>
              <a:tblGrid>
                <a:gridCol w="2151112">
                  <a:extLst>
                    <a:ext uri="{9D8B030D-6E8A-4147-A177-3AD203B41FA5}">
                      <a16:colId xmlns:a16="http://schemas.microsoft.com/office/drawing/2014/main" val="20000"/>
                    </a:ext>
                  </a:extLst>
                </a:gridCol>
                <a:gridCol w="8928992">
                  <a:extLst>
                    <a:ext uri="{9D8B030D-6E8A-4147-A177-3AD203B41FA5}">
                      <a16:colId xmlns:a16="http://schemas.microsoft.com/office/drawing/2014/main" val="20001"/>
                    </a:ext>
                  </a:extLst>
                </a:gridCol>
              </a:tblGrid>
              <a:tr h="129614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お申し込み</a:t>
                      </a:r>
                      <a:endParaRPr kumimoji="1" lang="en-US" altLang="ja-JP" sz="1400" b="0" i="0" kern="1200" dirty="0">
                        <a:solidFill>
                          <a:schemeClr val="bg1"/>
                        </a:solidFill>
                        <a:latin typeface="メイリオ"/>
                        <a:ea typeface="メイリオ"/>
                        <a:cs typeface="Meiryo UI" pitchFamily="50" charset="-128"/>
                      </a:endParaRPr>
                    </a:p>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メイリオ"/>
                          <a:cs typeface="+mn-cs"/>
                        </a:rPr>
                        <a:t>原則として、掲載開始の</a:t>
                      </a:r>
                      <a:r>
                        <a:rPr kumimoji="1" lang="en-US" altLang="ja-JP" sz="1100" kern="1200" noProof="0" dirty="0">
                          <a:solidFill>
                            <a:schemeClr val="tx1">
                              <a:lumMod val="65000"/>
                              <a:lumOff val="35000"/>
                            </a:schemeClr>
                          </a:solidFill>
                          <a:latin typeface="Arial" panose="020B0604020202020204" pitchFamily="34" charset="0"/>
                          <a:ea typeface="メイリオ"/>
                          <a:cs typeface="+mn-cs"/>
                        </a:rPr>
                        <a:t>2</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か月半前までにお申し込みください</a:t>
                      </a:r>
                      <a:endParaRPr kumimoji="1" lang="en-US" altLang="ja-JP" sz="1100" kern="1200" noProof="0" dirty="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メイリオ"/>
                          <a:cs typeface="+mn-cs"/>
                        </a:rPr>
                        <a:t>※</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所定の方法によるお申し込み契約の成立後はキャンセルは不可となります</a:t>
                      </a:r>
                      <a:endParaRPr kumimoji="1" lang="en-US" altLang="ja-JP" sz="1100" kern="1200" noProof="0" dirty="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メイリオ"/>
                          <a:cs typeface="+mn-cs"/>
                        </a:rPr>
                        <a:t>※</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お申し込み時に掲載期間が未決定の場合は、別途、掲載開始日の</a:t>
                      </a:r>
                      <a:r>
                        <a:rPr kumimoji="1" lang="en-US" altLang="ja-JP" sz="1100" kern="1200" noProof="0" dirty="0">
                          <a:solidFill>
                            <a:schemeClr val="tx1">
                              <a:lumMod val="65000"/>
                              <a:lumOff val="35000"/>
                            </a:schemeClr>
                          </a:solidFill>
                          <a:latin typeface="Arial" panose="020B0604020202020204" pitchFamily="34" charset="0"/>
                          <a:ea typeface="メイリオ"/>
                          <a:cs typeface="+mn-cs"/>
                        </a:rPr>
                        <a:t>5</a:t>
                      </a:r>
                      <a:r>
                        <a:rPr kumimoji="1" lang="ja-JP" altLang="en-US" sz="1100" kern="1200" noProof="0" dirty="0">
                          <a:solidFill>
                            <a:schemeClr val="tx1">
                              <a:lumMod val="65000"/>
                              <a:lumOff val="35000"/>
                            </a:schemeClr>
                          </a:solidFill>
                          <a:latin typeface="Arial" panose="020B0604020202020204" pitchFamily="34" charset="0"/>
                          <a:ea typeface="メイリオ"/>
                          <a:cs typeface="+mn-cs"/>
                        </a:rPr>
                        <a:t>営業日前までに</a:t>
                      </a:r>
                      <a:endParaRPr kumimoji="1" lang="en-US" altLang="ja-JP" sz="1100" kern="1200" noProof="0" dirty="0">
                        <a:solidFill>
                          <a:schemeClr val="tx1">
                            <a:lumMod val="65000"/>
                            <a:lumOff val="35000"/>
                          </a:schemeClr>
                        </a:solidFill>
                        <a:latin typeface="Arial" panose="020B0604020202020204" pitchFamily="34" charset="0"/>
                        <a:ea typeface="メイリオ"/>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メイリオ"/>
                          <a:cs typeface="+mn-cs"/>
                        </a:rPr>
                        <a:t>　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50419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有効期限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chemeClr val="tx1">
                              <a:lumMod val="65000"/>
                              <a:lumOff val="35000"/>
                            </a:schemeClr>
                          </a:solidFill>
                          <a:latin typeface="Arial" panose="020B0604020202020204" pitchFamily="34" charset="0"/>
                          <a:ea typeface="メイリオ"/>
                          <a:cs typeface="+mn-cs"/>
                        </a:rPr>
                        <a:t>2022</a:t>
                      </a:r>
                      <a:r>
                        <a:rPr kumimoji="1" lang="ja-JP" altLang="en-US" sz="1100" kern="1200" dirty="0">
                          <a:solidFill>
                            <a:schemeClr val="tx1">
                              <a:lumMod val="65000"/>
                              <a:lumOff val="35000"/>
                            </a:schemeClr>
                          </a:solidFill>
                          <a:latin typeface="Arial" panose="020B0604020202020204" pitchFamily="34" charset="0"/>
                          <a:ea typeface="メイリオ"/>
                          <a:cs typeface="+mn-cs"/>
                        </a:rPr>
                        <a:t>年</a:t>
                      </a:r>
                      <a:r>
                        <a:rPr kumimoji="1" lang="en-US" altLang="ja-JP" sz="1100" kern="1200" dirty="0">
                          <a:solidFill>
                            <a:schemeClr val="tx1">
                              <a:lumMod val="65000"/>
                              <a:lumOff val="35000"/>
                            </a:schemeClr>
                          </a:solidFill>
                          <a:latin typeface="Arial" panose="020B0604020202020204" pitchFamily="34" charset="0"/>
                          <a:ea typeface="メイリオ"/>
                          <a:cs typeface="+mn-cs"/>
                        </a:rPr>
                        <a:t>10</a:t>
                      </a:r>
                      <a:r>
                        <a:rPr kumimoji="1" lang="ja-JP" altLang="en-US" sz="1100" kern="1200" dirty="0">
                          <a:solidFill>
                            <a:schemeClr val="tx1">
                              <a:lumMod val="65000"/>
                              <a:lumOff val="35000"/>
                            </a:schemeClr>
                          </a:solidFill>
                          <a:latin typeface="Arial" panose="020B0604020202020204" pitchFamily="34" charset="0"/>
                          <a:ea typeface="メイリオ"/>
                          <a:cs typeface="+mn-cs"/>
                        </a:rPr>
                        <a:t>月</a:t>
                      </a:r>
                      <a:r>
                        <a:rPr kumimoji="1" lang="en-US" altLang="ja-JP" sz="1100" kern="1200" dirty="0">
                          <a:solidFill>
                            <a:schemeClr val="tx1">
                              <a:lumMod val="65000"/>
                              <a:lumOff val="35000"/>
                            </a:schemeClr>
                          </a:solidFill>
                          <a:latin typeface="Arial" panose="020B0604020202020204" pitchFamily="34" charset="0"/>
                          <a:ea typeface="メイリオ"/>
                          <a:cs typeface="+mn-cs"/>
                        </a:rPr>
                        <a:t>1</a:t>
                      </a:r>
                      <a:r>
                        <a:rPr kumimoji="1" lang="ja-JP" altLang="en-US" sz="1100" kern="1200" dirty="0">
                          <a:solidFill>
                            <a:schemeClr val="tx1">
                              <a:lumMod val="65000"/>
                              <a:lumOff val="35000"/>
                            </a:schemeClr>
                          </a:solidFill>
                          <a:latin typeface="Arial" panose="020B0604020202020204" pitchFamily="34" charset="0"/>
                          <a:ea typeface="メイリオ"/>
                          <a:cs typeface="+mn-cs"/>
                        </a:rPr>
                        <a:t>日～</a:t>
                      </a:r>
                      <a:r>
                        <a:rPr kumimoji="1" lang="en-US" altLang="ja-JP" sz="1100" kern="1200" dirty="0">
                          <a:solidFill>
                            <a:schemeClr val="tx1">
                              <a:lumMod val="65000"/>
                              <a:lumOff val="35000"/>
                            </a:schemeClr>
                          </a:solidFill>
                          <a:latin typeface="Arial" panose="020B0604020202020204" pitchFamily="34" charset="0"/>
                          <a:ea typeface="メイリオ"/>
                          <a:cs typeface="+mn-cs"/>
                        </a:rPr>
                        <a:t>2023</a:t>
                      </a:r>
                      <a:r>
                        <a:rPr kumimoji="1" lang="ja-JP" altLang="en-US" sz="1100" kern="1200" dirty="0">
                          <a:solidFill>
                            <a:schemeClr val="tx1">
                              <a:lumMod val="65000"/>
                              <a:lumOff val="35000"/>
                            </a:schemeClr>
                          </a:solidFill>
                          <a:latin typeface="Arial" panose="020B0604020202020204" pitchFamily="34" charset="0"/>
                          <a:ea typeface="メイリオ"/>
                          <a:cs typeface="+mn-cs"/>
                        </a:rPr>
                        <a:t>年</a:t>
                      </a:r>
                      <a:r>
                        <a:rPr kumimoji="1" lang="en-US" altLang="ja-JP" sz="1100" kern="1200" dirty="0">
                          <a:solidFill>
                            <a:schemeClr val="tx1">
                              <a:lumMod val="65000"/>
                              <a:lumOff val="35000"/>
                            </a:schemeClr>
                          </a:solidFill>
                          <a:latin typeface="Arial" panose="020B0604020202020204" pitchFamily="34" charset="0"/>
                          <a:ea typeface="メイリオ"/>
                          <a:cs typeface="+mn-cs"/>
                        </a:rPr>
                        <a:t>3</a:t>
                      </a:r>
                      <a:r>
                        <a:rPr kumimoji="1" lang="ja-JP" altLang="en-US" sz="1100" kern="1200" dirty="0">
                          <a:solidFill>
                            <a:schemeClr val="tx1">
                              <a:lumMod val="65000"/>
                              <a:lumOff val="35000"/>
                            </a:schemeClr>
                          </a:solidFill>
                          <a:latin typeface="Arial" panose="020B0604020202020204" pitchFamily="34" charset="0"/>
                          <a:ea typeface="メイリオ"/>
                          <a:cs typeface="+mn-cs"/>
                        </a:rPr>
                        <a:t>月</a:t>
                      </a:r>
                      <a:r>
                        <a:rPr kumimoji="1" lang="en-US" altLang="ja-JP" sz="1100" kern="1200" dirty="0">
                          <a:solidFill>
                            <a:schemeClr val="tx1">
                              <a:lumMod val="65000"/>
                              <a:lumOff val="35000"/>
                            </a:schemeClr>
                          </a:solidFill>
                          <a:latin typeface="Arial" panose="020B0604020202020204" pitchFamily="34" charset="0"/>
                          <a:ea typeface="メイリオ"/>
                          <a:cs typeface="+mn-cs"/>
                        </a:rPr>
                        <a:t>31</a:t>
                      </a:r>
                      <a:r>
                        <a:rPr kumimoji="1" lang="ja-JP" altLang="en-US" sz="1100" kern="1200" dirty="0">
                          <a:solidFill>
                            <a:schemeClr val="tx1">
                              <a:lumMod val="65000"/>
                              <a:lumOff val="35000"/>
                            </a:schemeClr>
                          </a:solidFill>
                          <a:latin typeface="Arial" panose="020B0604020202020204" pitchFamily="34" charset="0"/>
                          <a:ea typeface="メイリオ"/>
                          <a:cs typeface="+mn-cs"/>
                        </a:rPr>
                        <a:t>日掲載終了分</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863958">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レポート項目</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100" dirty="0">
                          <a:solidFill>
                            <a:schemeClr val="tx1">
                              <a:lumMod val="65000"/>
                              <a:lumOff val="35000"/>
                            </a:schemeClr>
                          </a:solidFill>
                          <a:latin typeface="+mn-lt"/>
                          <a:ea typeface="+mn-ea"/>
                          <a:cs typeface="Verdana" pitchFamily="34" charset="0"/>
                        </a:rPr>
                        <a:t>PV</a:t>
                      </a:r>
                      <a:r>
                        <a:rPr lang="ja-JP" altLang="en-US" sz="1100" dirty="0">
                          <a:solidFill>
                            <a:schemeClr val="tx1">
                              <a:lumMod val="65000"/>
                              <a:lumOff val="35000"/>
                            </a:schemeClr>
                          </a:solidFill>
                          <a:latin typeface="+mn-lt"/>
                          <a:ea typeface="+mn-ea"/>
                          <a:cs typeface="Verdana" pitchFamily="34" charset="0"/>
                        </a:rPr>
                        <a:t>・</a:t>
                      </a:r>
                      <a:r>
                        <a:rPr lang="en-US" altLang="ja-JP" sz="1100" dirty="0">
                          <a:solidFill>
                            <a:schemeClr val="tx1">
                              <a:lumMod val="65000"/>
                              <a:lumOff val="35000"/>
                            </a:schemeClr>
                          </a:solidFill>
                          <a:latin typeface="+mn-lt"/>
                          <a:ea typeface="+mn-ea"/>
                          <a:cs typeface="Verdana" pitchFamily="34" charset="0"/>
                        </a:rPr>
                        <a:t>UB</a:t>
                      </a:r>
                      <a:r>
                        <a:rPr lang="ja-JP" altLang="en-US" sz="1100" dirty="0">
                          <a:solidFill>
                            <a:schemeClr val="tx1">
                              <a:lumMod val="65000"/>
                              <a:lumOff val="35000"/>
                            </a:schemeClr>
                          </a:solidFill>
                          <a:latin typeface="+mn-lt"/>
                          <a:ea typeface="+mn-ea"/>
                          <a:cs typeface="Verdana" pitchFamily="34" charset="0"/>
                        </a:rPr>
                        <a:t>・ページ内リンクのクリック数など</a:t>
                      </a:r>
                      <a:endParaRPr lang="en-US" altLang="ja-JP" sz="1100" dirty="0">
                        <a:solidFill>
                          <a:schemeClr val="tx1">
                            <a:lumMod val="65000"/>
                            <a:lumOff val="35000"/>
                          </a:schemeClr>
                        </a:solidFill>
                        <a:latin typeface="+mn-lt"/>
                        <a:ea typeface="+mn-ea"/>
                        <a:cs typeface="Verdana" pitchFamily="34" charset="0"/>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dirty="0">
                          <a:solidFill>
                            <a:schemeClr val="tx1">
                              <a:lumMod val="65000"/>
                              <a:lumOff val="35000"/>
                            </a:schemeClr>
                          </a:solidFill>
                          <a:latin typeface="Arial" panose="020B0604020202020204" pitchFamily="34" charset="0"/>
                          <a:ea typeface="メイリオ"/>
                          <a:cs typeface="+mn-cs"/>
                        </a:rPr>
                        <a:t>※</a:t>
                      </a:r>
                      <a:r>
                        <a:rPr kumimoji="1" lang="ja-JP" altLang="en-US" sz="1100" kern="1200" dirty="0">
                          <a:solidFill>
                            <a:schemeClr val="tx1">
                              <a:lumMod val="65000"/>
                              <a:lumOff val="35000"/>
                            </a:schemeClr>
                          </a:solidFill>
                          <a:latin typeface="Arial" panose="020B0604020202020204" pitchFamily="34" charset="0"/>
                          <a:ea typeface="メイリオ"/>
                          <a:cs typeface="+mn-cs"/>
                        </a:rPr>
                        <a:t>掲載終了から</a:t>
                      </a:r>
                      <a:r>
                        <a:rPr kumimoji="1" lang="en-US" altLang="ja-JP" sz="1100" kern="1200" dirty="0">
                          <a:solidFill>
                            <a:schemeClr val="tx1">
                              <a:lumMod val="65000"/>
                              <a:lumOff val="35000"/>
                            </a:schemeClr>
                          </a:solidFill>
                          <a:latin typeface="Arial" panose="020B0604020202020204" pitchFamily="34" charset="0"/>
                          <a:ea typeface="メイリオ"/>
                          <a:cs typeface="+mn-cs"/>
                        </a:rPr>
                        <a:t>2</a:t>
                      </a:r>
                      <a:r>
                        <a:rPr kumimoji="1" lang="ja-JP" altLang="en-US" sz="1100" kern="1200" dirty="0">
                          <a:solidFill>
                            <a:schemeClr val="tx1">
                              <a:lumMod val="65000"/>
                              <a:lumOff val="35000"/>
                            </a:schemeClr>
                          </a:solidFill>
                          <a:latin typeface="Arial" panose="020B0604020202020204" pitchFamily="34" charset="0"/>
                          <a:ea typeface="メイリオ"/>
                          <a:cs typeface="+mn-cs"/>
                        </a:rPr>
                        <a:t>週間程度でご提出いたします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1485733">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本商品は、サイト構成のためのテキスト制作・ページデザインなどは行いません</a:t>
                      </a:r>
                      <a:endParaRPr kumimoji="1" lang="en-US" altLang="ja-JP" sz="1100" kern="120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完全パッケージ状態でコンテンツをご用意いただき、受け取ったコンテンツでサイトを制作します</a:t>
                      </a:r>
                      <a:endParaRPr kumimoji="1" lang="en-US" altLang="ja-JP" sz="1100" kern="120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ただし、</a:t>
                      </a:r>
                      <a:r>
                        <a:rPr lang="ja-JP" altLang="en-US" sz="1100" dirty="0">
                          <a:solidFill>
                            <a:schemeClr val="tx1">
                              <a:lumMod val="65000"/>
                              <a:lumOff val="35000"/>
                            </a:schemeClr>
                          </a:solidFill>
                        </a:rPr>
                        <a:t>動的でリッチなコンテンツを用いたサイト構成につきましてお断りする場合があります</a:t>
                      </a:r>
                      <a:endParaRPr kumimoji="1" lang="en-US" altLang="ja-JP" sz="1100" kern="120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本商品はお見積りが不要な商品ですが、本商品資料と異なる条件で契約する場合はお見積りが必要となりますので</a:t>
                      </a:r>
                      <a:endParaRPr kumimoji="1" lang="en-US" altLang="ja-JP" sz="1100" kern="120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dirty="0">
                          <a:solidFill>
                            <a:schemeClr val="tx1">
                              <a:lumMod val="65000"/>
                              <a:lumOff val="35000"/>
                            </a:schemeClr>
                          </a:solidFill>
                          <a:latin typeface="Arial" panose="020B0604020202020204" pitchFamily="34" charset="0"/>
                          <a:ea typeface="+mn-ea"/>
                          <a:cs typeface="+mn-cs"/>
                        </a:rPr>
                        <a:t>お申し込み時には弊社営業担当までお問い合わせください</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340210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en-US" altLang="ja-JP" dirty="0"/>
              <a:t>Yahoo!</a:t>
            </a:r>
            <a:r>
              <a:rPr lang="ja-JP" altLang="en-US" dirty="0"/>
              <a:t>ファイナンス　タイアップ</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graphicFrame>
        <p:nvGraphicFramePr>
          <p:cNvPr id="33" name="表 32"/>
          <p:cNvGraphicFramePr>
            <a:graphicFrameLocks noGrp="1"/>
          </p:cNvGraphicFramePr>
          <p:nvPr>
            <p:extLst>
              <p:ext uri="{D42A27DB-BD31-4B8C-83A1-F6EECF244321}">
                <p14:modId xmlns:p14="http://schemas.microsoft.com/office/powerpoint/2010/main" val="1741802619"/>
              </p:ext>
            </p:extLst>
          </p:nvPr>
        </p:nvGraphicFramePr>
        <p:xfrm>
          <a:off x="560512" y="980728"/>
          <a:ext cx="11080104" cy="2586600"/>
        </p:xfrm>
        <a:graphic>
          <a:graphicData uri="http://schemas.openxmlformats.org/drawingml/2006/table">
            <a:tbl>
              <a:tblPr firstRow="1" bandRow="1"/>
              <a:tblGrid>
                <a:gridCol w="2151112">
                  <a:extLst>
                    <a:ext uri="{9D8B030D-6E8A-4147-A177-3AD203B41FA5}">
                      <a16:colId xmlns:a16="http://schemas.microsoft.com/office/drawing/2014/main" val="20000"/>
                    </a:ext>
                  </a:extLst>
                </a:gridCol>
                <a:gridCol w="8928992">
                  <a:extLst>
                    <a:ext uri="{9D8B030D-6E8A-4147-A177-3AD203B41FA5}">
                      <a16:colId xmlns:a16="http://schemas.microsoft.com/office/drawing/2014/main" val="20001"/>
                    </a:ext>
                  </a:extLst>
                </a:gridCol>
              </a:tblGrid>
              <a:tr h="1296144">
                <a:tc>
                  <a:txBody>
                    <a:bodyPr/>
                    <a:lstStyle/>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完全パッケージ</a:t>
                      </a:r>
                      <a:endParaRPr kumimoji="1" lang="en-US" altLang="ja-JP" sz="1400" b="0" i="0" kern="1200" dirty="0">
                        <a:solidFill>
                          <a:schemeClr val="bg1"/>
                        </a:solidFill>
                        <a:latin typeface="メイリオ"/>
                        <a:ea typeface="メイリオ"/>
                        <a:cs typeface="Meiryo UI" pitchFamily="50" charset="-128"/>
                      </a:endParaRPr>
                    </a:p>
                    <a:p>
                      <a:pPr marL="179388" marR="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400" b="0" i="0" kern="1200" dirty="0">
                          <a:solidFill>
                            <a:schemeClr val="bg1"/>
                          </a:solidFill>
                          <a:latin typeface="メイリオ"/>
                          <a:ea typeface="メイリオ"/>
                          <a:cs typeface="Meiryo UI" pitchFamily="50" charset="-128"/>
                        </a:rPr>
                        <a:t>とは</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・ご入稿素材</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a:t>
                      </a:r>
                      <a:r>
                        <a:rPr kumimoji="1" lang="ja-JP" altLang="en-US" sz="1100" kern="1200" noProof="0" dirty="0">
                          <a:solidFill>
                            <a:schemeClr val="tx1">
                              <a:lumMod val="65000"/>
                              <a:lumOff val="35000"/>
                            </a:schemeClr>
                          </a:solidFill>
                          <a:latin typeface="Arial" panose="020B0604020202020204" pitchFamily="34" charset="0"/>
                          <a:ea typeface="+mn-ea"/>
                          <a:cs typeface="+mn-cs"/>
                        </a:rPr>
                        <a:t>）ページデザイン（各デバイスごと）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画像やテキストを掲載イメージどおりに配置したヴィジュアルデザイン（</a:t>
                      </a:r>
                      <a:r>
                        <a:rPr kumimoji="1" lang="en-US" altLang="ja-JP" sz="1100" kern="1200" noProof="0" dirty="0" err="1">
                          <a:solidFill>
                            <a:schemeClr val="tx1">
                              <a:lumMod val="65000"/>
                              <a:lumOff val="35000"/>
                            </a:schemeClr>
                          </a:solidFill>
                          <a:latin typeface="Arial" panose="020B0604020202020204" pitchFamily="34" charset="0"/>
                          <a:ea typeface="+mn-ea"/>
                          <a:cs typeface="+mn-cs"/>
                        </a:rPr>
                        <a:t>figma</a:t>
                      </a:r>
                      <a:r>
                        <a:rPr kumimoji="1" lang="ja-JP" altLang="en-US" sz="1100" kern="1200" noProof="0" dirty="0">
                          <a:solidFill>
                            <a:schemeClr val="tx1">
                              <a:lumMod val="65000"/>
                              <a:lumOff val="35000"/>
                            </a:schemeClr>
                          </a:solidFill>
                          <a:latin typeface="Arial" panose="020B0604020202020204" pitchFamily="34" charset="0"/>
                          <a:ea typeface="+mn-ea"/>
                          <a:cs typeface="+mn-cs"/>
                        </a:rPr>
                        <a:t>ファイル（</a:t>
                      </a:r>
                      <a:r>
                        <a:rPr kumimoji="1" lang="en-US" altLang="ja-JP" sz="1100" kern="1200" noProof="0" dirty="0">
                          <a:solidFill>
                            <a:schemeClr val="tx1">
                              <a:lumMod val="65000"/>
                              <a:lumOff val="35000"/>
                            </a:schemeClr>
                          </a:solidFill>
                          <a:latin typeface="Arial" panose="020B0604020202020204" pitchFamily="34" charset="0"/>
                          <a:ea typeface="+mn-ea"/>
                          <a:cs typeface="+mn-cs"/>
                        </a:rPr>
                        <a:t>.fig</a:t>
                      </a:r>
                      <a:r>
                        <a:rPr kumimoji="1" lang="ja-JP" altLang="en-US" sz="1100" kern="1200" noProof="0" dirty="0">
                          <a:solidFill>
                            <a:schemeClr val="tx1">
                              <a:lumMod val="65000"/>
                              <a:lumOff val="35000"/>
                            </a:schemeClr>
                          </a:solidFill>
                          <a:latin typeface="Arial" panose="020B0604020202020204" pitchFamily="34" charset="0"/>
                          <a:ea typeface="+mn-ea"/>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ページの全体イメージ確認用画像（</a:t>
                      </a:r>
                      <a:r>
                        <a:rPr kumimoji="1" lang="en-US" altLang="ja-JP" sz="1100" kern="1200" noProof="0" dirty="0">
                          <a:solidFill>
                            <a:schemeClr val="tx1">
                              <a:lumMod val="65000"/>
                              <a:lumOff val="35000"/>
                            </a:schemeClr>
                          </a:solidFill>
                          <a:latin typeface="Arial" panose="020B0604020202020204" pitchFamily="34" charset="0"/>
                          <a:ea typeface="+mn-ea"/>
                          <a:cs typeface="+mn-cs"/>
                        </a:rPr>
                        <a:t>jpg</a:t>
                      </a:r>
                      <a:r>
                        <a:rPr kumimoji="1" lang="ja-JP" altLang="en-US" sz="1100" kern="1200" noProof="0" dirty="0">
                          <a:solidFill>
                            <a:schemeClr val="tx1">
                              <a:lumMod val="65000"/>
                              <a:lumOff val="35000"/>
                            </a:schemeClr>
                          </a:solidFill>
                          <a:latin typeface="Arial" panose="020B0604020202020204" pitchFamily="34" charset="0"/>
                          <a:ea typeface="+mn-ea"/>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2</a:t>
                      </a:r>
                      <a:r>
                        <a:rPr kumimoji="1" lang="ja-JP" altLang="en-US" sz="1100" kern="1200" noProof="0" dirty="0">
                          <a:solidFill>
                            <a:schemeClr val="tx1">
                              <a:lumMod val="65000"/>
                              <a:lumOff val="35000"/>
                            </a:schemeClr>
                          </a:solidFill>
                          <a:latin typeface="Arial" panose="020B0604020202020204" pitchFamily="34" charset="0"/>
                          <a:ea typeface="+mn-ea"/>
                          <a:cs typeface="+mn-cs"/>
                        </a:rPr>
                        <a:t>）素材データ（各種写真や画像ファイル、ロゴデータ、テキスト原稿</a:t>
                      </a:r>
                      <a:r>
                        <a:rPr kumimoji="1" lang="en-US" altLang="ja-JP" sz="1100" kern="1200" noProof="0" dirty="0">
                          <a:solidFill>
                            <a:schemeClr val="tx1">
                              <a:lumMod val="65000"/>
                              <a:lumOff val="35000"/>
                            </a:schemeClr>
                          </a:solidFill>
                          <a:latin typeface="Arial" panose="020B0604020202020204" pitchFamily="34" charset="0"/>
                          <a:ea typeface="+mn-ea"/>
                          <a:cs typeface="+mn-cs"/>
                        </a:rPr>
                        <a:t>PPT</a:t>
                      </a:r>
                      <a:r>
                        <a:rPr kumimoji="1" lang="ja-JP" altLang="en-US" sz="1100" kern="1200" noProof="0" dirty="0">
                          <a:solidFill>
                            <a:schemeClr val="tx1">
                              <a:lumMod val="65000"/>
                              <a:lumOff val="35000"/>
                            </a:schemeClr>
                          </a:solidFill>
                          <a:latin typeface="Arial" panose="020B0604020202020204" pitchFamily="34" charset="0"/>
                          <a:ea typeface="+mn-ea"/>
                          <a:cs typeface="+mn-cs"/>
                        </a:rPr>
                        <a:t>等）</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3</a:t>
                      </a:r>
                      <a:r>
                        <a:rPr kumimoji="1" lang="ja-JP" altLang="en-US" sz="1100" kern="1200" noProof="0" dirty="0">
                          <a:solidFill>
                            <a:schemeClr val="tx1">
                              <a:lumMod val="65000"/>
                              <a:lumOff val="35000"/>
                            </a:schemeClr>
                          </a:solidFill>
                          <a:latin typeface="Arial" panose="020B0604020202020204" pitchFamily="34" charset="0"/>
                          <a:ea typeface="+mn-ea"/>
                          <a:cs typeface="+mn-cs"/>
                        </a:rPr>
                        <a:t>）補足情報（リンク箇所や遷移先</a:t>
                      </a:r>
                      <a:r>
                        <a:rPr kumimoji="1" lang="en-US" altLang="ja-JP" sz="1100" kern="1200" noProof="0" dirty="0">
                          <a:solidFill>
                            <a:schemeClr val="tx1">
                              <a:lumMod val="65000"/>
                              <a:lumOff val="35000"/>
                            </a:schemeClr>
                          </a:solidFill>
                          <a:latin typeface="Arial" panose="020B0604020202020204" pitchFamily="34" charset="0"/>
                          <a:ea typeface="+mn-ea"/>
                          <a:cs typeface="+mn-cs"/>
                        </a:rPr>
                        <a:t>URL</a:t>
                      </a:r>
                      <a:r>
                        <a:rPr kumimoji="1" lang="ja-JP" altLang="en-US" sz="1100" kern="1200" noProof="0" dirty="0">
                          <a:solidFill>
                            <a:schemeClr val="tx1">
                              <a:lumMod val="65000"/>
                              <a:lumOff val="35000"/>
                            </a:schemeClr>
                          </a:solidFill>
                          <a:latin typeface="Arial" panose="020B0604020202020204" pitchFamily="34" charset="0"/>
                          <a:ea typeface="+mn-ea"/>
                          <a:cs typeface="+mn-cs"/>
                        </a:rPr>
                        <a:t>等）</a:t>
                      </a: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ja-JP" altLang="en-US"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100" kern="1200" noProof="0" dirty="0">
                          <a:solidFill>
                            <a:schemeClr val="tx1">
                              <a:lumMod val="65000"/>
                              <a:lumOff val="35000"/>
                            </a:schemeClr>
                          </a:solidFill>
                          <a:latin typeface="Arial" panose="020B0604020202020204" pitchFamily="34" charset="0"/>
                          <a:ea typeface="+mn-ea"/>
                          <a:cs typeface="+mn-cs"/>
                        </a:rPr>
                        <a:t>・ページ制作にあたって</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リンク、動画エンベッド、タブ、折り畳みなどの基本的な</a:t>
                      </a:r>
                      <a:r>
                        <a:rPr kumimoji="1" lang="en-US" altLang="ja-JP" sz="1100" kern="1200" noProof="0" dirty="0">
                          <a:solidFill>
                            <a:schemeClr val="tx1">
                              <a:lumMod val="65000"/>
                              <a:lumOff val="35000"/>
                            </a:schemeClr>
                          </a:solidFill>
                          <a:latin typeface="Arial" panose="020B0604020202020204" pitchFamily="34" charset="0"/>
                          <a:ea typeface="+mn-ea"/>
                          <a:cs typeface="+mn-cs"/>
                        </a:rPr>
                        <a:t>UI</a:t>
                      </a:r>
                      <a:r>
                        <a:rPr kumimoji="1" lang="ja-JP" altLang="en-US" sz="1100" kern="1200" noProof="0" dirty="0">
                          <a:solidFill>
                            <a:schemeClr val="tx1">
                              <a:lumMod val="65000"/>
                              <a:lumOff val="35000"/>
                            </a:schemeClr>
                          </a:solidFill>
                          <a:latin typeface="Arial" panose="020B0604020202020204" pitchFamily="34" charset="0"/>
                          <a:ea typeface="+mn-ea"/>
                          <a:cs typeface="+mn-cs"/>
                        </a:rPr>
                        <a:t>のみ使用</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スクロールやクリック等でページ背景やページ要素が変化するなど、動的なエフェクト等は不可</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-1</a:t>
                      </a:r>
                      <a:r>
                        <a:rPr kumimoji="1" lang="ja-JP" altLang="en-US" sz="1100" kern="1200" noProof="0" dirty="0">
                          <a:solidFill>
                            <a:schemeClr val="tx1">
                              <a:lumMod val="65000"/>
                              <a:lumOff val="35000"/>
                            </a:schemeClr>
                          </a:solidFill>
                          <a:latin typeface="Arial" panose="020B0604020202020204" pitchFamily="34" charset="0"/>
                          <a:ea typeface="+mn-ea"/>
                          <a:cs typeface="+mn-cs"/>
                        </a:rPr>
                        <a:t>ページの目安は、最大横</a:t>
                      </a:r>
                      <a:r>
                        <a:rPr kumimoji="1" lang="en-US" altLang="ja-JP" sz="1100" kern="1200" noProof="0" dirty="0">
                          <a:solidFill>
                            <a:schemeClr val="tx1">
                              <a:lumMod val="65000"/>
                              <a:lumOff val="35000"/>
                            </a:schemeClr>
                          </a:solidFill>
                          <a:latin typeface="Arial" panose="020B0604020202020204" pitchFamily="34" charset="0"/>
                          <a:ea typeface="+mn-ea"/>
                          <a:cs typeface="+mn-cs"/>
                        </a:rPr>
                        <a:t>990px</a:t>
                      </a:r>
                      <a:r>
                        <a:rPr kumimoji="1" lang="ja-JP" altLang="en-US" sz="1100" kern="1200" noProof="0" dirty="0">
                          <a:solidFill>
                            <a:schemeClr val="tx1">
                              <a:lumMod val="65000"/>
                              <a:lumOff val="35000"/>
                            </a:schemeClr>
                          </a:solidFill>
                          <a:latin typeface="Arial" panose="020B0604020202020204" pitchFamily="34" charset="0"/>
                          <a:ea typeface="+mn-ea"/>
                          <a:cs typeface="+mn-cs"/>
                        </a:rPr>
                        <a:t>縦</a:t>
                      </a:r>
                      <a:r>
                        <a:rPr kumimoji="1" lang="en-US" altLang="ja-JP" sz="1100" kern="1200" noProof="0" dirty="0">
                          <a:solidFill>
                            <a:schemeClr val="tx1">
                              <a:lumMod val="65000"/>
                              <a:lumOff val="35000"/>
                            </a:schemeClr>
                          </a:solidFill>
                          <a:latin typeface="Arial" panose="020B0604020202020204" pitchFamily="34" charset="0"/>
                          <a:ea typeface="+mn-ea"/>
                          <a:cs typeface="+mn-cs"/>
                        </a:rPr>
                        <a:t>7,000px〜8,000px</a:t>
                      </a:r>
                      <a:r>
                        <a:rPr kumimoji="1" lang="ja-JP" altLang="en-US" sz="1100" kern="1200" noProof="0" dirty="0">
                          <a:solidFill>
                            <a:schemeClr val="tx1">
                              <a:lumMod val="65000"/>
                              <a:lumOff val="35000"/>
                            </a:schemeClr>
                          </a:solidFill>
                          <a:latin typeface="Arial" panose="020B0604020202020204" pitchFamily="34" charset="0"/>
                          <a:ea typeface="+mn-ea"/>
                          <a:cs typeface="+mn-cs"/>
                        </a:rPr>
                        <a:t>程度</a:t>
                      </a: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ご用意いただく素材、および仕様や制限事項などについては、制作に入られる前にすり合わせさせていただきます。</a:t>
                      </a:r>
                      <a:endParaRPr kumimoji="1" lang="en-US" altLang="ja-JP" sz="1100" kern="1200" noProof="0" dirty="0">
                        <a:solidFill>
                          <a:schemeClr val="tx1">
                            <a:lumMod val="65000"/>
                            <a:lumOff val="35000"/>
                          </a:schemeClr>
                        </a:solidFill>
                        <a:latin typeface="Arial" panose="020B0604020202020204" pitchFamily="34" charset="0"/>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100" kern="1200" noProof="0" dirty="0">
                          <a:solidFill>
                            <a:schemeClr val="tx1">
                              <a:lumMod val="65000"/>
                              <a:lumOff val="35000"/>
                            </a:schemeClr>
                          </a:solidFill>
                          <a:latin typeface="Arial" panose="020B0604020202020204" pitchFamily="34" charset="0"/>
                          <a:ea typeface="+mn-ea"/>
                          <a:cs typeface="+mn-cs"/>
                        </a:rPr>
                        <a:t>※</a:t>
                      </a:r>
                      <a:r>
                        <a:rPr kumimoji="1" lang="ja-JP" altLang="en-US" sz="1100" kern="1200" noProof="0" dirty="0">
                          <a:solidFill>
                            <a:schemeClr val="tx1">
                              <a:lumMod val="65000"/>
                              <a:lumOff val="35000"/>
                            </a:schemeClr>
                          </a:solidFill>
                          <a:latin typeface="Arial" panose="020B0604020202020204" pitchFamily="34" charset="0"/>
                          <a:ea typeface="+mn-ea"/>
                          <a:cs typeface="+mn-cs"/>
                        </a:rPr>
                        <a:t>テキスト・画像・コンテンツなど、コンプライアンスに遵守した内容であることを事前にご確認ください。</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87640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実施フロー</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テキスト ボックス 5"/>
          <p:cNvSpPr txBox="1"/>
          <p:nvPr/>
        </p:nvSpPr>
        <p:spPr>
          <a:xfrm>
            <a:off x="1066823" y="5827911"/>
            <a:ext cx="10153128" cy="76944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chemeClr val="tx1">
                    <a:lumMod val="65000"/>
                    <a:lumOff val="35000"/>
                  </a:schemeClr>
                </a:solidFill>
                <a:effectLst/>
                <a:uLnTx/>
                <a:uFillTx/>
              </a:rPr>
              <a:t>※</a:t>
            </a:r>
            <a:r>
              <a:rPr kumimoji="0" lang="ja-JP" altLang="en-US" sz="1100" b="0" i="0" u="none" strike="noStrike" kern="0" cap="none" spc="0" normalizeH="0" baseline="0" noProof="0" dirty="0">
                <a:ln>
                  <a:noFill/>
                </a:ln>
                <a:solidFill>
                  <a:schemeClr val="tx1">
                    <a:lumMod val="65000"/>
                    <a:lumOff val="35000"/>
                  </a:schemeClr>
                </a:solidFill>
                <a:effectLst/>
                <a:uLnTx/>
                <a:uFillTx/>
              </a:rPr>
              <a:t>各工程で弊社内確認を行います。社内指摘事項は、広告主様側で特別な理由がない限り修正いたします。</a:t>
            </a:r>
            <a:endParaRPr kumimoji="0" lang="en-US" altLang="ja-JP" sz="11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chemeClr val="tx1">
                    <a:lumMod val="65000"/>
                    <a:lumOff val="35000"/>
                  </a:schemeClr>
                </a:solidFill>
                <a:effectLst/>
                <a:uLnTx/>
                <a:uFillTx/>
              </a:rPr>
              <a:t>※</a:t>
            </a:r>
            <a:r>
              <a:rPr kumimoji="0" lang="ja-JP" altLang="en-US" sz="1100" b="0" i="0" u="none" strike="noStrike" kern="0" cap="none" spc="0" normalizeH="0" baseline="0" noProof="0" dirty="0">
                <a:ln>
                  <a:noFill/>
                </a:ln>
                <a:solidFill>
                  <a:schemeClr val="tx1">
                    <a:lumMod val="65000"/>
                    <a:lumOff val="35000"/>
                  </a:schemeClr>
                </a:solidFill>
                <a:effectLst/>
                <a:uLnTx/>
                <a:uFillTx/>
              </a:rPr>
              <a:t>薬機法など、法的な規制がかかる商品、プロモーションでは、制作期間が増加する場合があります。</a:t>
            </a:r>
            <a:br>
              <a:rPr kumimoji="0" lang="en-US" altLang="ja-JP" sz="1100" b="0" i="0" u="none" strike="noStrike" kern="0" cap="none" spc="0" normalizeH="0" baseline="0" noProof="0" dirty="0">
                <a:ln>
                  <a:noFill/>
                </a:ln>
                <a:solidFill>
                  <a:schemeClr val="tx1">
                    <a:lumMod val="65000"/>
                    <a:lumOff val="35000"/>
                  </a:schemeClr>
                </a:solidFill>
                <a:effectLst/>
                <a:uLnTx/>
                <a:uFillTx/>
              </a:rPr>
            </a:br>
            <a:r>
              <a:rPr kumimoji="0" lang="en-US" altLang="ja-JP" sz="1100" b="0" i="0" u="none" strike="noStrike" kern="0" cap="none" spc="0" normalizeH="0" baseline="0" noProof="0" dirty="0">
                <a:ln>
                  <a:noFill/>
                </a:ln>
                <a:solidFill>
                  <a:schemeClr val="tx1">
                    <a:lumMod val="65000"/>
                    <a:lumOff val="35000"/>
                  </a:schemeClr>
                </a:solidFill>
                <a:effectLst/>
                <a:uLnTx/>
                <a:uFillTx/>
              </a:rPr>
              <a:t>※</a:t>
            </a:r>
            <a:r>
              <a:rPr kumimoji="0" lang="ja-JP" altLang="en-US" sz="1100" b="0" i="0" u="none" strike="noStrike" kern="0" cap="none" spc="0" normalizeH="0" baseline="0" noProof="0" dirty="0">
                <a:ln>
                  <a:noFill/>
                </a:ln>
                <a:solidFill>
                  <a:schemeClr val="tx1">
                    <a:lumMod val="65000"/>
                    <a:lumOff val="35000"/>
                  </a:schemeClr>
                </a:solidFill>
                <a:effectLst/>
                <a:uLnTx/>
                <a:uFillTx/>
              </a:rPr>
              <a:t>企画や取材等の内容によって、制作期間が変動します。実施が確定した段階で正式なスケジュールを広告主様に提出し、こちらの確認回数や期間に</a:t>
            </a:r>
            <a:endParaRPr kumimoji="0" lang="en-US" altLang="ja-JP" sz="11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chemeClr val="tx1">
                    <a:lumMod val="65000"/>
                    <a:lumOff val="35000"/>
                  </a:schemeClr>
                </a:solidFill>
                <a:effectLst/>
                <a:uLnTx/>
                <a:uFillTx/>
              </a:rPr>
              <a:t>　したがって進行いただきます。ただし、制作の進捗状況により進行途中でスケジュールを変更させていただく場合があります。</a:t>
            </a:r>
            <a:endParaRPr kumimoji="0" lang="en-US" altLang="ja-JP" sz="1100" b="0" i="0" u="none" strike="noStrike" kern="0" cap="none" spc="0" normalizeH="0" baseline="0" noProof="0" dirty="0">
              <a:ln>
                <a:noFill/>
              </a:ln>
              <a:solidFill>
                <a:schemeClr val="tx1">
                  <a:lumMod val="65000"/>
                  <a:lumOff val="35000"/>
                </a:schemeClr>
              </a:solidFill>
              <a:effectLst/>
              <a:uLnTx/>
              <a:uFillTx/>
            </a:endParaRPr>
          </a:p>
        </p:txBody>
      </p:sp>
      <p:sp>
        <p:nvSpPr>
          <p:cNvPr id="7" name="ホームベース 6"/>
          <p:cNvSpPr/>
          <p:nvPr/>
        </p:nvSpPr>
        <p:spPr>
          <a:xfrm>
            <a:off x="8197641" y="980728"/>
            <a:ext cx="315494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0" name="ホームベース 9"/>
          <p:cNvSpPr/>
          <p:nvPr/>
        </p:nvSpPr>
        <p:spPr>
          <a:xfrm>
            <a:off x="4586824" y="980728"/>
            <a:ext cx="5381466"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1" name="ホームベース 10"/>
          <p:cNvSpPr/>
          <p:nvPr/>
        </p:nvSpPr>
        <p:spPr>
          <a:xfrm>
            <a:off x="3317727" y="980728"/>
            <a:ext cx="4578473"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2" name="ホームベース 11"/>
          <p:cNvSpPr/>
          <p:nvPr/>
        </p:nvSpPr>
        <p:spPr>
          <a:xfrm>
            <a:off x="2104870" y="980728"/>
            <a:ext cx="3847114"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3" name="ホームベース 12"/>
          <p:cNvSpPr/>
          <p:nvPr/>
        </p:nvSpPr>
        <p:spPr>
          <a:xfrm>
            <a:off x="845959" y="980728"/>
            <a:ext cx="2471768" cy="846731"/>
          </a:xfrm>
          <a:prstGeom prst="homePlate">
            <a:avLst/>
          </a:prstGeom>
          <a:solidFill>
            <a:srgbClr val="00569B"/>
          </a:solidFill>
          <a:ln w="38100"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16" name="正方形/長方形 15"/>
          <p:cNvSpPr/>
          <p:nvPr/>
        </p:nvSpPr>
        <p:spPr>
          <a:xfrm>
            <a:off x="5735960" y="1268760"/>
            <a:ext cx="2074698"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noProof="0" dirty="0">
                <a:solidFill>
                  <a:srgbClr val="FFFFFF"/>
                </a:solidFill>
              </a:rPr>
              <a:t>❸</a:t>
            </a:r>
            <a:r>
              <a:rPr kumimoji="0" lang="ja-JP" altLang="en-US" sz="1400" b="1" i="0" u="none" strike="noStrike" kern="0" cap="none" spc="0" normalizeH="0" baseline="0" noProof="0" dirty="0">
                <a:ln>
                  <a:noFill/>
                </a:ln>
                <a:solidFill>
                  <a:srgbClr val="FFFFFF"/>
                </a:solidFill>
                <a:effectLst/>
                <a:uLnTx/>
                <a:uFillTx/>
              </a:rPr>
              <a:t>テストアップ</a:t>
            </a:r>
          </a:p>
        </p:txBody>
      </p:sp>
      <p:sp>
        <p:nvSpPr>
          <p:cNvPr id="17" name="正方形/長方形 16"/>
          <p:cNvSpPr/>
          <p:nvPr/>
        </p:nvSpPr>
        <p:spPr>
          <a:xfrm>
            <a:off x="7815274" y="1243886"/>
            <a:ext cx="1809118" cy="30727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❹公開準備</a:t>
            </a:r>
          </a:p>
        </p:txBody>
      </p:sp>
      <p:sp>
        <p:nvSpPr>
          <p:cNvPr id="18" name="正方形/長方形 17"/>
          <p:cNvSpPr/>
          <p:nvPr/>
        </p:nvSpPr>
        <p:spPr>
          <a:xfrm>
            <a:off x="9421903" y="124338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19" name="テキスト ボックス 18"/>
          <p:cNvSpPr txBox="1"/>
          <p:nvPr/>
        </p:nvSpPr>
        <p:spPr>
          <a:xfrm>
            <a:off x="1415480" y="2235636"/>
            <a:ext cx="9455815" cy="3785652"/>
          </a:xfrm>
          <a:prstGeom prst="rect">
            <a:avLst/>
          </a:prstGeom>
          <a:noFill/>
        </p:spPr>
        <p:txBody>
          <a:bodyPr wrap="square"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0" normalizeH="0" baseline="0" noProof="0" dirty="0">
                <a:ln>
                  <a:noFill/>
                </a:ln>
                <a:solidFill>
                  <a:srgbClr val="00569B"/>
                </a:solidFill>
                <a:effectLst/>
                <a:uLnTx/>
                <a:uFillTx/>
              </a:rPr>
              <a:t>❶</a:t>
            </a:r>
            <a:r>
              <a:rPr kumimoji="0" lang="ja-JP" altLang="en-US" sz="800" b="1" i="0" u="none" strike="noStrike" kern="0" cap="none" spc="0" normalizeH="0" baseline="0" noProof="0" dirty="0">
                <a:ln>
                  <a:noFill/>
                </a:ln>
                <a:solidFill>
                  <a:srgbClr val="FF0033"/>
                </a:solidFill>
                <a:effectLst/>
                <a:uLnTx/>
                <a:uFillTx/>
              </a:rPr>
              <a:t>　</a:t>
            </a:r>
            <a:r>
              <a:rPr kumimoji="0" lang="ja-JP" altLang="en-US" b="1" i="0" u="none" strike="noStrike" kern="0" cap="none" spc="0" normalizeH="0" baseline="0" noProof="0" dirty="0">
                <a:ln>
                  <a:noFill/>
                </a:ln>
                <a:solidFill>
                  <a:schemeClr val="tx1">
                    <a:lumMod val="65000"/>
                    <a:lumOff val="35000"/>
                  </a:schemeClr>
                </a:solidFill>
                <a:effectLst/>
                <a:uLnTx/>
                <a:uFillTx/>
              </a:rPr>
              <a:t>進行確認</a:t>
            </a:r>
            <a:endParaRPr kumimoji="0" lang="en-US" altLang="ja-JP" b="1" i="0" u="none" strike="noStrike" kern="0" cap="none" spc="0" normalizeH="0" baseline="0" noProof="0" dirty="0">
              <a:ln>
                <a:noFill/>
              </a:ln>
              <a:solidFill>
                <a:schemeClr val="tx1">
                  <a:lumMod val="65000"/>
                  <a:lumOff val="35000"/>
                </a:schemeClr>
              </a:solidFill>
              <a:effectLst/>
              <a:uLnTx/>
              <a:uFillTx/>
            </a:endParaRPr>
          </a:p>
          <a:p>
            <a:pPr>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a:t>
            </a:r>
            <a:r>
              <a:rPr kumimoji="0" lang="ja-JP" altLang="en-US" sz="1400" kern="0" dirty="0">
                <a:solidFill>
                  <a:schemeClr val="tx1">
                    <a:lumMod val="65000"/>
                    <a:lumOff val="35000"/>
                  </a:schemeClr>
                </a:solidFill>
                <a:latin typeface="メイリオ" panose="020B0604030504040204" pitchFamily="50" charset="-128"/>
                <a:ea typeface="メイリオ" panose="020B0604030504040204" pitchFamily="50" charset="-128"/>
              </a:rPr>
              <a:t>事前に</a:t>
            </a:r>
            <a:r>
              <a:rPr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代理店様にご用意いただくコンテンツ構成要素について確認</a:t>
            </a:r>
            <a:r>
              <a:rPr lang="ja-JP" altLang="en-US" sz="1400" dirty="0">
                <a:solidFill>
                  <a:schemeClr val="tx1">
                    <a:lumMod val="65000"/>
                    <a:lumOff val="35000"/>
                  </a:schemeClr>
                </a:solidFill>
                <a:latin typeface="メイリオ" panose="020B0604030504040204" pitchFamily="50" charset="-128"/>
                <a:ea typeface="メイリオ" panose="020B0604030504040204" pitchFamily="50" charset="-128"/>
              </a:rPr>
              <a:t>します。</a:t>
            </a:r>
            <a:endParaRPr lang="en-US" altLang="ja-JP" sz="1400" dirty="0">
              <a:solidFill>
                <a:schemeClr val="tx1">
                  <a:lumMod val="65000"/>
                  <a:lumOff val="35000"/>
                </a:schemeClr>
              </a:solidFill>
              <a:latin typeface="メイリオ" panose="020B0604030504040204" pitchFamily="50" charset="-128"/>
              <a:ea typeface="メイリオ" panose="020B0604030504040204" pitchFamily="50" charset="-128"/>
            </a:endParaRPr>
          </a:p>
          <a:p>
            <a:pPr lvl="0">
              <a:defRPr/>
            </a:pPr>
            <a:r>
              <a:rPr kumimoji="0" lang="ja-JP" altLang="en-US" sz="1400" kern="0"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400" kern="0"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400" kern="0" dirty="0">
                <a:solidFill>
                  <a:schemeClr val="tx1">
                    <a:lumMod val="65000"/>
                    <a:lumOff val="35000"/>
                  </a:schemeClr>
                </a:solidFill>
                <a:latin typeface="メイリオ" panose="020B0604030504040204" pitchFamily="50" charset="-128"/>
                <a:ea typeface="メイリオ" panose="020B0604030504040204" pitchFamily="50" charset="-128"/>
              </a:rPr>
              <a:t>制作・掲載内容が固まり次第、代理店様より、所定の手続きにて正式にお申し込みいただきます。</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a:ln>
                <a:noFill/>
              </a:ln>
              <a:solidFill>
                <a:prstClr val="black"/>
              </a:solidFill>
              <a:effectLst/>
              <a:uLnTx/>
              <a:uFillTx/>
            </a:endParaRPr>
          </a:p>
          <a:p>
            <a:pPr lvl="0">
              <a:defRPr/>
            </a:pPr>
            <a:r>
              <a:rPr kumimoji="0" lang="ja-JP" altLang="en-US" b="1" i="0" u="none" strike="noStrike" kern="0" cap="none" spc="0" normalizeH="0" baseline="0" noProof="0" dirty="0">
                <a:ln>
                  <a:noFill/>
                </a:ln>
                <a:solidFill>
                  <a:srgbClr val="00569B"/>
                </a:solidFill>
                <a:effectLst/>
                <a:uLnTx/>
                <a:uFillTx/>
              </a:rPr>
              <a:t>❷</a:t>
            </a:r>
            <a:r>
              <a:rPr kumimoji="0" lang="ja-JP" altLang="en-US" sz="800" b="1" i="0" u="none" strike="noStrike" kern="0" cap="none" spc="0" normalizeH="0" baseline="0" noProof="0" dirty="0">
                <a:ln>
                  <a:noFill/>
                </a:ln>
                <a:solidFill>
                  <a:prstClr val="black"/>
                </a:solidFill>
                <a:effectLst/>
                <a:uLnTx/>
                <a:uFillTx/>
              </a:rPr>
              <a:t>　</a:t>
            </a:r>
            <a:r>
              <a:rPr kumimoji="0" lang="ja-JP" altLang="en-US" b="1" kern="0" dirty="0">
                <a:solidFill>
                  <a:schemeClr val="tx1">
                    <a:lumMod val="65000"/>
                    <a:lumOff val="35000"/>
                  </a:schemeClr>
                </a:solidFill>
              </a:rPr>
              <a:t>デザイン・テキスト原稿の受け渡し</a:t>
            </a:r>
            <a:endParaRPr kumimoji="0" lang="en-US" altLang="ja-JP" b="1"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①をもとに企画案をご検討していただきます。</a:t>
            </a:r>
          </a:p>
          <a:p>
            <a:pPr lvl="0">
              <a:defRPr/>
            </a:pPr>
            <a:r>
              <a:rPr kumimoji="0" lang="ja-JP" altLang="en-US" sz="1400" kern="0" dirty="0">
                <a:solidFill>
                  <a:schemeClr val="tx1">
                    <a:lumMod val="65000"/>
                    <a:lumOff val="35000"/>
                  </a:schemeClr>
                </a:solidFill>
              </a:rPr>
              <a:t>　　ご用意頂いた原稿をもとに、適宜修正を加えながら確定させます。</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a:t>
            </a:r>
            <a:r>
              <a:rPr kumimoji="0" lang="en-US" altLang="ja-JP" sz="1400" kern="0" dirty="0">
                <a:solidFill>
                  <a:srgbClr val="FF0000"/>
                </a:solidFill>
              </a:rPr>
              <a:t>※</a:t>
            </a:r>
            <a:r>
              <a:rPr kumimoji="0" lang="ja-JP" altLang="en-US" sz="1400" kern="0" dirty="0">
                <a:solidFill>
                  <a:srgbClr val="FF0000"/>
                </a:solidFill>
              </a:rPr>
              <a:t>ご確認は初校、再校の</a:t>
            </a:r>
            <a:r>
              <a:rPr kumimoji="0" lang="en-US" altLang="ja-JP" sz="1400" kern="0" dirty="0">
                <a:solidFill>
                  <a:srgbClr val="FF0000"/>
                </a:solidFill>
              </a:rPr>
              <a:t>2</a:t>
            </a:r>
            <a:r>
              <a:rPr kumimoji="0" lang="ja-JP" altLang="en-US" sz="1400" kern="0" dirty="0">
                <a:solidFill>
                  <a:srgbClr val="FF0000"/>
                </a:solidFill>
              </a:rPr>
              <a:t>回となります</a:t>
            </a:r>
            <a:endParaRPr kumimoji="0" lang="en-US" altLang="ja-JP" sz="1400" kern="0" dirty="0">
              <a:solidFill>
                <a:srgbClr val="FF0000"/>
              </a:solidFill>
            </a:endParaRPr>
          </a:p>
          <a:p>
            <a:pPr lvl="0">
              <a:defRPr/>
            </a:pP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再校の段階では初校でのご指摘事項の反映確認のみとなります。</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050" b="0" i="0" u="none" strike="noStrike" kern="0" cap="none" spc="0" normalizeH="0" baseline="0" noProof="0" dirty="0">
              <a:ln>
                <a:noFill/>
              </a:ln>
              <a:solidFill>
                <a:prstClr val="black"/>
              </a:solidFill>
              <a:effectLst/>
              <a:uLnTx/>
              <a:uFillTx/>
            </a:endParaRPr>
          </a:p>
          <a:p>
            <a:pPr lvl="0">
              <a:defRPr/>
            </a:pPr>
            <a:r>
              <a:rPr kumimoji="0" lang="ja-JP" altLang="en-US" b="1" i="0" u="none" strike="noStrike" kern="0" cap="none" spc="0" normalizeH="0" baseline="0" noProof="0" dirty="0">
                <a:ln>
                  <a:noFill/>
                </a:ln>
                <a:solidFill>
                  <a:srgbClr val="00569B"/>
                </a:solidFill>
                <a:effectLst/>
                <a:uLnTx/>
                <a:uFillTx/>
              </a:rPr>
              <a:t>❸ </a:t>
            </a:r>
            <a:r>
              <a:rPr kumimoji="0" lang="en-US" altLang="ja-JP" b="1" kern="0" dirty="0">
                <a:solidFill>
                  <a:schemeClr val="tx1">
                    <a:lumMod val="65000"/>
                    <a:lumOff val="35000"/>
                  </a:schemeClr>
                </a:solidFill>
              </a:rPr>
              <a:t>HTML</a:t>
            </a:r>
            <a:r>
              <a:rPr kumimoji="0" lang="ja-JP" altLang="en-US" b="1" kern="0" dirty="0" err="1">
                <a:solidFill>
                  <a:schemeClr val="tx1">
                    <a:lumMod val="65000"/>
                    <a:lumOff val="35000"/>
                  </a:schemeClr>
                </a:solidFill>
              </a:rPr>
              <a:t>での</a:t>
            </a:r>
            <a:r>
              <a:rPr kumimoji="0" lang="ja-JP" altLang="en-US" b="1" kern="0" dirty="0">
                <a:solidFill>
                  <a:schemeClr val="tx1">
                    <a:lumMod val="65000"/>
                    <a:lumOff val="35000"/>
                  </a:schemeClr>
                </a:solidFill>
              </a:rPr>
              <a:t>動作確認</a:t>
            </a:r>
            <a:r>
              <a:rPr kumimoji="0" lang="en-US" altLang="ja-JP" b="1" kern="0" dirty="0">
                <a:solidFill>
                  <a:schemeClr val="tx1">
                    <a:lumMod val="65000"/>
                    <a:lumOff val="35000"/>
                  </a:schemeClr>
                </a:solidFill>
              </a:rPr>
              <a:t>/</a:t>
            </a:r>
            <a:r>
              <a:rPr kumimoji="0" lang="ja-JP" altLang="en-US" b="1" kern="0" dirty="0">
                <a:solidFill>
                  <a:schemeClr val="tx1">
                    <a:lumMod val="65000"/>
                    <a:lumOff val="35000"/>
                  </a:schemeClr>
                </a:solidFill>
              </a:rPr>
              <a:t>校了</a:t>
            </a:r>
            <a:endParaRPr kumimoji="0" lang="en-US" altLang="ja-JP" b="1"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テストサーバー上もしくは</a:t>
            </a:r>
            <a:r>
              <a:rPr kumimoji="0" lang="en-US" altLang="ja-JP" sz="1400" kern="0" dirty="0">
                <a:solidFill>
                  <a:schemeClr val="tx1">
                    <a:lumMod val="65000"/>
                    <a:lumOff val="35000"/>
                  </a:schemeClr>
                </a:solidFill>
              </a:rPr>
              <a:t>HTML</a:t>
            </a:r>
            <a:r>
              <a:rPr kumimoji="0" lang="ja-JP" altLang="en-US" sz="1400" kern="0" dirty="0">
                <a:solidFill>
                  <a:schemeClr val="tx1">
                    <a:lumMod val="65000"/>
                    <a:lumOff val="35000"/>
                  </a:schemeClr>
                </a:solidFill>
              </a:rPr>
              <a:t>ファイルにて、ページの動作確認を行っていただき校了となります。</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rPr>
              <a:t>※</a:t>
            </a:r>
            <a:r>
              <a:rPr kumimoji="0" lang="ja-JP" altLang="en-US" sz="1400" kern="0" dirty="0">
                <a:solidFill>
                  <a:schemeClr val="tx1">
                    <a:lumMod val="65000"/>
                    <a:lumOff val="35000"/>
                  </a:schemeClr>
                </a:solidFill>
              </a:rPr>
              <a:t>原則として、この段階での修正はお受けできません。</a:t>
            </a:r>
            <a:endParaRPr kumimoji="0" lang="en-US" altLang="ja-JP" sz="1400" kern="0" dirty="0">
              <a:solidFill>
                <a:schemeClr val="tx1">
                  <a:lumMod val="65000"/>
                  <a:lumOff val="35000"/>
                </a:schemeClr>
              </a:solidFill>
            </a:endParaRPr>
          </a:p>
          <a:p>
            <a:pPr lvl="0">
              <a:defRPr/>
            </a:pPr>
            <a:endParaRPr kumimoji="0" lang="ja-JP" altLang="en-US" sz="1050" kern="0" dirty="0">
              <a:solidFill>
                <a:prstClr val="black"/>
              </a:solidFill>
            </a:endParaRPr>
          </a:p>
          <a:p>
            <a:pPr lvl="0">
              <a:defRPr/>
            </a:pPr>
            <a:r>
              <a:rPr kumimoji="0" lang="ja-JP" altLang="en-US" b="1" kern="0" dirty="0">
                <a:solidFill>
                  <a:srgbClr val="00569B"/>
                </a:solidFill>
              </a:rPr>
              <a:t>❹</a:t>
            </a:r>
            <a:r>
              <a:rPr kumimoji="0" lang="ja-JP" altLang="en-US" sz="1000" b="1" kern="0" dirty="0">
                <a:solidFill>
                  <a:prstClr val="black"/>
                </a:solidFill>
              </a:rPr>
              <a:t>　</a:t>
            </a:r>
            <a:r>
              <a:rPr kumimoji="0" lang="ja-JP" altLang="en-US" b="1" kern="0" dirty="0">
                <a:solidFill>
                  <a:schemeClr val="tx1">
                    <a:lumMod val="65000"/>
                    <a:lumOff val="35000"/>
                  </a:schemeClr>
                </a:solidFill>
              </a:rPr>
              <a:t>弊社内チェック</a:t>
            </a:r>
            <a:r>
              <a:rPr kumimoji="0" lang="en-US" altLang="ja-JP" b="1" kern="0" dirty="0">
                <a:solidFill>
                  <a:schemeClr val="tx1">
                    <a:lumMod val="65000"/>
                    <a:lumOff val="35000"/>
                  </a:schemeClr>
                </a:solidFill>
              </a:rPr>
              <a:t>/</a:t>
            </a:r>
            <a:r>
              <a:rPr kumimoji="0" lang="ja-JP" altLang="en-US" b="1" kern="0" dirty="0">
                <a:solidFill>
                  <a:schemeClr val="tx1">
                    <a:lumMod val="65000"/>
                    <a:lumOff val="35000"/>
                  </a:schemeClr>
                </a:solidFill>
              </a:rPr>
              <a:t>本番環境へのファイルアップ</a:t>
            </a:r>
            <a:endParaRPr kumimoji="0" lang="en-US" altLang="ja-JP" b="1"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弊社において最終確認を行った上で、本番公開を行います。</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050" b="1" i="0" u="none" strike="noStrike" kern="0" cap="none" spc="0" normalizeH="0" baseline="0" noProof="0" dirty="0">
              <a:ln>
                <a:noFill/>
              </a:ln>
              <a:solidFill>
                <a:schemeClr val="tx1">
                  <a:lumMod val="65000"/>
                  <a:lumOff val="35000"/>
                </a:schemeClr>
              </a:solidFill>
              <a:effectLst/>
              <a:uLnTx/>
              <a:uFillTx/>
            </a:endParaRPr>
          </a:p>
        </p:txBody>
      </p:sp>
      <p:sp>
        <p:nvSpPr>
          <p:cNvPr id="20" name="正方形/長方形 19"/>
          <p:cNvSpPr/>
          <p:nvPr/>
        </p:nvSpPr>
        <p:spPr>
          <a:xfrm>
            <a:off x="3274537" y="1177077"/>
            <a:ext cx="2074697"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noProof="0" dirty="0">
                <a:solidFill>
                  <a:schemeClr val="bg1"/>
                </a:solidFill>
                <a:latin typeface="メイリオ" panose="020B0604030504040204" pitchFamily="50" charset="-128"/>
                <a:ea typeface="メイリオ" panose="020B0604030504040204" pitchFamily="50" charset="-128"/>
              </a:rPr>
              <a:t>❷デザイン</a:t>
            </a:r>
            <a:r>
              <a:rPr kumimoji="0" lang="ja-JP" altLang="en-US" sz="1400" b="1" kern="0" dirty="0">
                <a:solidFill>
                  <a:schemeClr val="bg1"/>
                </a:solidFill>
                <a:latin typeface="メイリオ" panose="020B0604030504040204" pitchFamily="50" charset="-128"/>
                <a:ea typeface="メイリオ" panose="020B0604030504040204" pitchFamily="50" charset="-128"/>
              </a:rPr>
              <a:t>・</a:t>
            </a:r>
            <a:endParaRPr kumimoji="0" lang="en-US" altLang="ja-JP" sz="1400" b="1" i="0" u="none" strike="noStrike" kern="0" cap="none" spc="0" normalizeH="0" baseline="0" noProof="0" dirty="0">
              <a:ln>
                <a:noFill/>
              </a:ln>
              <a:solidFill>
                <a:srgbClr val="FFFFFF"/>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　原稿の受け渡し　</a:t>
            </a:r>
            <a:endParaRPr kumimoji="0" lang="en-US" altLang="ja-JP" sz="1400" b="1" i="0" u="none" strike="noStrike" kern="0" cap="none" spc="0" normalizeH="0" baseline="0" noProof="0" dirty="0">
              <a:ln>
                <a:noFill/>
              </a:ln>
              <a:solidFill>
                <a:srgbClr val="FFFFFF"/>
              </a:solidFill>
              <a:effectLst/>
              <a:uLnTx/>
              <a:uFillTx/>
            </a:endParaRPr>
          </a:p>
        </p:txBody>
      </p:sp>
      <p:sp>
        <p:nvSpPr>
          <p:cNvPr id="21" name="テキスト ボックス 20"/>
          <p:cNvSpPr txBox="1"/>
          <p:nvPr/>
        </p:nvSpPr>
        <p:spPr>
          <a:xfrm>
            <a:off x="551384" y="1249015"/>
            <a:ext cx="2723153" cy="307777"/>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➊進行確認</a:t>
            </a:r>
          </a:p>
        </p:txBody>
      </p:sp>
      <p:sp>
        <p:nvSpPr>
          <p:cNvPr id="22" name="ホームベース 21"/>
          <p:cNvSpPr/>
          <p:nvPr/>
        </p:nvSpPr>
        <p:spPr>
          <a:xfrm>
            <a:off x="8197641" y="1825753"/>
            <a:ext cx="3154943" cy="336946"/>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3" name="ホームベース 22"/>
          <p:cNvSpPr/>
          <p:nvPr/>
        </p:nvSpPr>
        <p:spPr>
          <a:xfrm>
            <a:off x="4586824" y="1825753"/>
            <a:ext cx="5118494" cy="367718"/>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4" name="ホームベース 23"/>
          <p:cNvSpPr/>
          <p:nvPr/>
        </p:nvSpPr>
        <p:spPr>
          <a:xfrm>
            <a:off x="3317728" y="1825753"/>
            <a:ext cx="4339706" cy="356034"/>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5" name="ホームベース 24"/>
          <p:cNvSpPr/>
          <p:nvPr/>
        </p:nvSpPr>
        <p:spPr>
          <a:xfrm>
            <a:off x="2104870" y="1825753"/>
            <a:ext cx="3612430" cy="343586"/>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6" name="ホームベース 25"/>
          <p:cNvSpPr/>
          <p:nvPr/>
        </p:nvSpPr>
        <p:spPr>
          <a:xfrm>
            <a:off x="845959" y="1825752"/>
            <a:ext cx="2251095" cy="374359"/>
          </a:xfrm>
          <a:prstGeom prst="homePlate">
            <a:avLst/>
          </a:prstGeom>
          <a:solidFill>
            <a:schemeClr val="accent5">
              <a:lumMod val="40000"/>
              <a:lumOff val="60000"/>
            </a:schemeClr>
          </a:solidFill>
          <a:ln w="38100" cap="flat" cmpd="sng" algn="ctr">
            <a:solidFill>
              <a:schemeClr val="accent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black"/>
              </a:solidFill>
              <a:effectLst/>
              <a:uLnTx/>
              <a:uFillTx/>
              <a:latin typeface="メイリオ"/>
              <a:ea typeface="メイリオ"/>
              <a:cs typeface="+mn-cs"/>
            </a:endParaRPr>
          </a:p>
        </p:txBody>
      </p:sp>
      <p:sp>
        <p:nvSpPr>
          <p:cNvPr id="27" name="正方形/長方形 26"/>
          <p:cNvSpPr/>
          <p:nvPr/>
        </p:nvSpPr>
        <p:spPr>
          <a:xfrm>
            <a:off x="5594380" y="1876948"/>
            <a:ext cx="2074698" cy="307777"/>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a:t>
            </a:r>
            <a:r>
              <a:rPr kumimoji="0" lang="en-US" altLang="ja-JP" sz="1400" b="1" kern="0" noProof="0" dirty="0">
                <a:solidFill>
                  <a:srgbClr val="FFFFFF"/>
                </a:solidFill>
              </a:rPr>
              <a:t>2</a:t>
            </a:r>
            <a:r>
              <a:rPr kumimoji="0" lang="ja-JP" altLang="en-US" sz="1400" b="1" kern="0" noProof="0" dirty="0">
                <a:solidFill>
                  <a:srgbClr val="FFFFFF"/>
                </a:solidFill>
              </a:rPr>
              <a:t>週間前</a:t>
            </a:r>
            <a:endParaRPr kumimoji="0" lang="ja-JP" altLang="en-US" sz="1400" b="1" i="0" u="none" strike="noStrike" kern="0" cap="none" spc="0" normalizeH="0" baseline="0" noProof="0" dirty="0">
              <a:ln>
                <a:noFill/>
              </a:ln>
              <a:solidFill>
                <a:srgbClr val="FFFFFF"/>
              </a:solidFill>
              <a:effectLst/>
              <a:uLnTx/>
              <a:uFillTx/>
            </a:endParaRPr>
          </a:p>
        </p:txBody>
      </p:sp>
      <p:sp>
        <p:nvSpPr>
          <p:cNvPr id="28" name="正方形/長方形 27"/>
          <p:cNvSpPr/>
          <p:nvPr/>
        </p:nvSpPr>
        <p:spPr>
          <a:xfrm>
            <a:off x="7804827" y="1877199"/>
            <a:ext cx="1809118" cy="307274"/>
          </a:xfrm>
          <a:prstGeom prst="rect">
            <a:avLst/>
          </a:prstGeom>
          <a:noFill/>
        </p:spPr>
        <p:txBody>
          <a:bodyPr wrap="square">
            <a:spAutoFit/>
          </a:bodyPr>
          <a:lstStyle/>
          <a:p>
            <a:pPr lvl="0"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a:t>
            </a:r>
            <a:r>
              <a:rPr kumimoji="0" lang="en-US" altLang="ja-JP" sz="1400" b="1" kern="0" dirty="0">
                <a:solidFill>
                  <a:schemeClr val="bg1"/>
                </a:solidFill>
                <a:latin typeface="メイリオ" panose="020B0604030504040204" pitchFamily="50" charset="-128"/>
                <a:ea typeface="メイリオ" panose="020B0604030504040204" pitchFamily="50" charset="-128"/>
              </a:rPr>
              <a:t>1</a:t>
            </a:r>
            <a:r>
              <a:rPr kumimoji="0" lang="ja-JP" altLang="en-US" sz="1400" b="1" i="0" u="none" strike="noStrike" kern="0" cap="none" spc="0" normalizeH="0" baseline="0" noProof="0" dirty="0">
                <a:ln>
                  <a:noFill/>
                </a:ln>
                <a:solidFill>
                  <a:srgbClr val="FFFFFF"/>
                </a:solidFill>
                <a:effectLst/>
                <a:uLnTx/>
                <a:uFillTx/>
              </a:rPr>
              <a:t>週間前</a:t>
            </a:r>
          </a:p>
        </p:txBody>
      </p:sp>
      <p:sp>
        <p:nvSpPr>
          <p:cNvPr id="29" name="正方形/長方形 28"/>
          <p:cNvSpPr/>
          <p:nvPr/>
        </p:nvSpPr>
        <p:spPr>
          <a:xfrm>
            <a:off x="9421903" y="1854922"/>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FFFFF"/>
                </a:solidFill>
                <a:effectLst/>
                <a:uLnTx/>
                <a:uFillTx/>
              </a:rPr>
              <a:t>掲載開始</a:t>
            </a:r>
          </a:p>
        </p:txBody>
      </p:sp>
      <p:sp>
        <p:nvSpPr>
          <p:cNvPr id="30" name="正方形/長方形 29"/>
          <p:cNvSpPr/>
          <p:nvPr/>
        </p:nvSpPr>
        <p:spPr>
          <a:xfrm>
            <a:off x="3421930" y="1885745"/>
            <a:ext cx="2074697" cy="307777"/>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noProof="0" dirty="0">
                <a:solidFill>
                  <a:schemeClr val="bg1"/>
                </a:solidFill>
                <a:latin typeface="メイリオ" panose="020B0604030504040204" pitchFamily="50" charset="-128"/>
                <a:ea typeface="メイリオ" panose="020B0604030504040204" pitchFamily="50" charset="-128"/>
              </a:rPr>
              <a:t>掲載</a:t>
            </a:r>
            <a:r>
              <a:rPr kumimoji="0" lang="en-US" altLang="ja-JP" sz="1400" b="1" kern="0" noProof="0" dirty="0">
                <a:solidFill>
                  <a:schemeClr val="bg1"/>
                </a:solidFill>
                <a:latin typeface="メイリオ" panose="020B0604030504040204" pitchFamily="50" charset="-128"/>
                <a:ea typeface="メイリオ" panose="020B0604030504040204" pitchFamily="50" charset="-128"/>
              </a:rPr>
              <a:t>2</a:t>
            </a:r>
            <a:r>
              <a:rPr kumimoji="0" lang="ja-JP" altLang="en-US" sz="1400" b="1" kern="0" noProof="0" dirty="0">
                <a:solidFill>
                  <a:schemeClr val="bg1"/>
                </a:solidFill>
                <a:latin typeface="メイリオ" panose="020B0604030504040204" pitchFamily="50" charset="-128"/>
                <a:ea typeface="メイリオ" panose="020B0604030504040204" pitchFamily="50" charset="-128"/>
              </a:rPr>
              <a:t>カ月前</a:t>
            </a:r>
            <a:endParaRPr kumimoji="0" lang="en-US" altLang="ja-JP" sz="1400" b="1" i="0" u="none" strike="noStrike" kern="0" cap="none" spc="0" normalizeH="0" baseline="0" noProof="0" dirty="0">
              <a:ln>
                <a:noFill/>
              </a:ln>
              <a:solidFill>
                <a:srgbClr val="FFFFFF"/>
              </a:solidFill>
              <a:effectLst/>
              <a:uLnTx/>
              <a:uFillTx/>
            </a:endParaRPr>
          </a:p>
        </p:txBody>
      </p:sp>
      <p:sp>
        <p:nvSpPr>
          <p:cNvPr id="31" name="テキスト ボックス 30"/>
          <p:cNvSpPr txBox="1"/>
          <p:nvPr/>
        </p:nvSpPr>
        <p:spPr>
          <a:xfrm>
            <a:off x="551384" y="1897087"/>
            <a:ext cx="2723153" cy="307777"/>
          </a:xfrm>
          <a:prstGeom prst="rect">
            <a:avLst/>
          </a:prstGeom>
          <a:noFill/>
        </p:spPr>
        <p:txBody>
          <a:bodyPr wrap="square" rtlCol="0">
            <a:spAutoFit/>
          </a:bodyPr>
          <a:lstStyle/>
          <a:p>
            <a:pPr algn="ctr">
              <a:defRPr/>
            </a:pPr>
            <a:r>
              <a:rPr kumimoji="0" lang="ja-JP" altLang="en-US" sz="1400" b="1" kern="0" dirty="0">
                <a:solidFill>
                  <a:schemeClr val="bg1"/>
                </a:solidFill>
                <a:latin typeface="メイリオ" panose="020B0604030504040204" pitchFamily="50" charset="-128"/>
                <a:ea typeface="メイリオ" panose="020B0604030504040204" pitchFamily="50" charset="-128"/>
              </a:rPr>
              <a:t>掲載</a:t>
            </a:r>
            <a:r>
              <a:rPr kumimoji="0" lang="en-US" altLang="ja-JP" sz="1400" b="1" kern="0" dirty="0">
                <a:solidFill>
                  <a:schemeClr val="bg1"/>
                </a:solidFill>
                <a:latin typeface="メイリオ" panose="020B0604030504040204" pitchFamily="50" charset="-128"/>
                <a:ea typeface="メイリオ" panose="020B0604030504040204" pitchFamily="50" charset="-128"/>
              </a:rPr>
              <a:t>2</a:t>
            </a:r>
            <a:r>
              <a:rPr kumimoji="0" lang="ja-JP" altLang="en-US" sz="1400" b="1" kern="0" dirty="0">
                <a:solidFill>
                  <a:schemeClr val="bg1"/>
                </a:solidFill>
                <a:latin typeface="メイリオ" panose="020B0604030504040204" pitchFamily="50" charset="-128"/>
                <a:ea typeface="メイリオ" panose="020B0604030504040204" pitchFamily="50" charset="-128"/>
              </a:rPr>
              <a:t>カ月半前</a:t>
            </a:r>
          </a:p>
        </p:txBody>
      </p:sp>
    </p:spTree>
    <p:extLst>
      <p:ext uri="{BB962C8B-B14F-4D97-AF65-F5344CB8AC3E}">
        <p14:creationId xmlns:p14="http://schemas.microsoft.com/office/powerpoint/2010/main" val="2773293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a:t>効果検証レポート</a:t>
            </a:r>
          </a:p>
        </p:txBody>
      </p:sp>
      <p:sp>
        <p:nvSpPr>
          <p:cNvPr id="5"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8</a:t>
            </a:fld>
            <a:endParaRPr lang="ja-JP" altLang="en-US" dirty="0"/>
          </a:p>
        </p:txBody>
      </p:sp>
      <p:sp>
        <p:nvSpPr>
          <p:cNvPr id="10" name="正方形/長方形 9"/>
          <p:cNvSpPr/>
          <p:nvPr/>
        </p:nvSpPr>
        <p:spPr>
          <a:xfrm>
            <a:off x="767408" y="1422068"/>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0" name="グループ化 19"/>
          <p:cNvGrpSpPr/>
          <p:nvPr/>
        </p:nvGrpSpPr>
        <p:grpSpPr>
          <a:xfrm>
            <a:off x="8184232" y="4132011"/>
            <a:ext cx="2880320" cy="2341070"/>
            <a:chOff x="1712913" y="26891"/>
            <a:chExt cx="7560567" cy="6145086"/>
          </a:xfrm>
        </p:grpSpPr>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12913" y="26891"/>
              <a:ext cx="7560567" cy="6145086"/>
            </a:xfrm>
            <a:prstGeom prst="rect">
              <a:avLst/>
            </a:prstGeom>
            <a:ln w="3175">
              <a:solidFill>
                <a:schemeClr val="bg1">
                  <a:lumMod val="50000"/>
                </a:schemeClr>
              </a:solidFill>
            </a:ln>
          </p:spPr>
        </p:pic>
        <p:sp>
          <p:nvSpPr>
            <p:cNvPr id="22" name="正方形/長方形 21"/>
            <p:cNvSpPr/>
            <p:nvPr/>
          </p:nvSpPr>
          <p:spPr>
            <a:xfrm>
              <a:off x="4448944" y="110193"/>
              <a:ext cx="648072" cy="72008"/>
            </a:xfrm>
            <a:prstGeom prst="rect">
              <a:avLst/>
            </a:prstGeom>
            <a:solidFill>
              <a:schemeClr val="bg1"/>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pic>
        <p:nvPicPr>
          <p:cNvPr id="23" name="Picture 2" descr="B1D2497D-1EBE-4057-8CE8-D155B6774F92-L0-00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6420"/>
          <a:stretch/>
        </p:blipFill>
        <p:spPr bwMode="auto">
          <a:xfrm>
            <a:off x="10044900" y="4320637"/>
            <a:ext cx="1379692" cy="22964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4" name="正方形/長方形 23"/>
          <p:cNvSpPr/>
          <p:nvPr/>
        </p:nvSpPr>
        <p:spPr>
          <a:xfrm>
            <a:off x="695400" y="908720"/>
            <a:ext cx="11017224" cy="369332"/>
          </a:xfrm>
          <a:prstGeom prst="rect">
            <a:avLst/>
          </a:prstGeom>
        </p:spPr>
        <p:txBody>
          <a:bodyPr wrap="square">
            <a:spAutoFit/>
          </a:bodyPr>
          <a:lstStyle/>
          <a:p>
            <a:r>
              <a:rPr lang="ja-JP" altLang="en-US" b="1" dirty="0">
                <a:latin typeface="+mn-ea"/>
              </a:rPr>
              <a:t>定量・定性両面から、施策の実績を集計、分析し、タイアップ実施効果のレポーティングを行います。</a:t>
            </a:r>
            <a:endParaRPr lang="en-US" altLang="ja-JP" b="1" dirty="0">
              <a:latin typeface="+mn-ea"/>
            </a:endParaRPr>
          </a:p>
        </p:txBody>
      </p:sp>
      <p:sp>
        <p:nvSpPr>
          <p:cNvPr id="27" name="正方形/長方形 26"/>
          <p:cNvSpPr/>
          <p:nvPr/>
        </p:nvSpPr>
        <p:spPr>
          <a:xfrm>
            <a:off x="883419" y="1484784"/>
            <a:ext cx="5328592" cy="338554"/>
          </a:xfrm>
          <a:prstGeom prst="rect">
            <a:avLst/>
          </a:prstGeom>
        </p:spPr>
        <p:txBody>
          <a:bodyPr wrap="square">
            <a:spAutoFit/>
          </a:bodyPr>
          <a:lstStyle/>
          <a:p>
            <a:pPr lvl="0"/>
            <a:r>
              <a:rPr lang="ja-JP" altLang="en-US" sz="1600" b="1" dirty="0">
                <a:solidFill>
                  <a:schemeClr val="bg1"/>
                </a:solidFill>
              </a:rPr>
              <a:t>集客数・属性、広告主様ページへの送客数</a:t>
            </a:r>
            <a:endParaRPr lang="en-US" altLang="ja-JP" sz="1600" b="1" dirty="0">
              <a:solidFill>
                <a:schemeClr val="bg1"/>
              </a:solidFill>
            </a:endParaRPr>
          </a:p>
        </p:txBody>
      </p:sp>
      <p:sp>
        <p:nvSpPr>
          <p:cNvPr id="28" name="正方形/長方形 27"/>
          <p:cNvSpPr/>
          <p:nvPr/>
        </p:nvSpPr>
        <p:spPr>
          <a:xfrm>
            <a:off x="767408" y="1897185"/>
            <a:ext cx="7521916" cy="1815882"/>
          </a:xfrm>
          <a:prstGeom prst="rect">
            <a:avLst/>
          </a:prstGeom>
        </p:spPr>
        <p:txBody>
          <a:bodyPr wrap="square">
            <a:spAutoFit/>
          </a:bodyPr>
          <a:lstStyle/>
          <a:p>
            <a:r>
              <a:rPr lang="ja-JP" altLang="en-US" sz="1600" dirty="0">
                <a:latin typeface="+mn-ea"/>
              </a:rPr>
              <a:t>■タイアップページ</a:t>
            </a:r>
            <a:endParaRPr lang="en-US" altLang="ja-JP" sz="1600" dirty="0">
              <a:latin typeface="+mn-ea"/>
            </a:endParaRPr>
          </a:p>
          <a:p>
            <a:r>
              <a:rPr lang="ja-JP" altLang="en-US" sz="1600" dirty="0">
                <a:latin typeface="+mn-ea"/>
              </a:rPr>
              <a:t>・</a:t>
            </a:r>
            <a:r>
              <a:rPr lang="en-US" altLang="ja-JP" sz="1600" dirty="0">
                <a:latin typeface="+mn-ea"/>
              </a:rPr>
              <a:t>PV</a:t>
            </a:r>
            <a:r>
              <a:rPr lang="ja-JP" altLang="en-US" sz="1600" dirty="0">
                <a:latin typeface="+mn-ea"/>
              </a:rPr>
              <a:t>・</a:t>
            </a:r>
            <a:r>
              <a:rPr lang="en-US" altLang="ja-JP" sz="1600" dirty="0">
                <a:latin typeface="+mn-ea"/>
              </a:rPr>
              <a:t>UB</a:t>
            </a:r>
          </a:p>
          <a:p>
            <a:r>
              <a:rPr lang="ja-JP" altLang="en-US" sz="1600" dirty="0">
                <a:latin typeface="+mn-ea"/>
              </a:rPr>
              <a:t>・タイアップ内の広告主様ページへの誘導枠クリック数・率</a:t>
            </a:r>
            <a:endParaRPr lang="en-US" altLang="ja-JP" sz="1600" dirty="0">
              <a:latin typeface="+mn-ea"/>
            </a:endParaRPr>
          </a:p>
          <a:p>
            <a:r>
              <a:rPr lang="ja-JP" altLang="en-US" sz="1600" dirty="0">
                <a:latin typeface="+mn-ea"/>
              </a:rPr>
              <a:t>・タイアップ訪問者の性別・性別</a:t>
            </a:r>
            <a:r>
              <a:rPr lang="en-US" altLang="ja-JP" sz="1600" dirty="0">
                <a:latin typeface="+mn-ea"/>
              </a:rPr>
              <a:t>×</a:t>
            </a:r>
            <a:r>
              <a:rPr lang="ja-JP" altLang="en-US" sz="1600" dirty="0">
                <a:latin typeface="+mn-ea"/>
              </a:rPr>
              <a:t>年齢層比率</a:t>
            </a:r>
            <a:endParaRPr lang="en-US" altLang="ja-JP" sz="1600" dirty="0">
              <a:latin typeface="+mn-ea"/>
            </a:endParaRPr>
          </a:p>
          <a:p>
            <a:r>
              <a:rPr lang="ja-JP" altLang="en-US" sz="1600" dirty="0">
                <a:latin typeface="+mn-ea"/>
              </a:rPr>
              <a:t>■編集誘導枠</a:t>
            </a:r>
            <a:endParaRPr lang="en-US" altLang="ja-JP" sz="1600" dirty="0">
              <a:latin typeface="+mn-ea"/>
            </a:endParaRPr>
          </a:p>
          <a:p>
            <a:r>
              <a:rPr lang="ja-JP" altLang="en-US" sz="1600" dirty="0">
                <a:latin typeface="+mn-ea"/>
              </a:rPr>
              <a:t>・</a:t>
            </a:r>
            <a:r>
              <a:rPr lang="en-US" altLang="ja-JP" sz="1600" dirty="0">
                <a:latin typeface="+mn-ea"/>
              </a:rPr>
              <a:t>PV</a:t>
            </a:r>
          </a:p>
          <a:p>
            <a:r>
              <a:rPr lang="ja-JP" altLang="en-US" sz="1600" dirty="0">
                <a:latin typeface="+mn-ea"/>
              </a:rPr>
              <a:t>・クリック数・率</a:t>
            </a:r>
            <a:endParaRPr lang="en-US" altLang="ja-JP" sz="1600" dirty="0">
              <a:latin typeface="+mn-ea"/>
            </a:endParaRPr>
          </a:p>
        </p:txBody>
      </p:sp>
      <p:sp>
        <p:nvSpPr>
          <p:cNvPr id="29" name="正方形/長方形 28"/>
          <p:cNvSpPr/>
          <p:nvPr/>
        </p:nvSpPr>
        <p:spPr>
          <a:xfrm>
            <a:off x="767408" y="4653136"/>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p:cNvSpPr/>
          <p:nvPr/>
        </p:nvSpPr>
        <p:spPr>
          <a:xfrm>
            <a:off x="886669" y="4708034"/>
            <a:ext cx="5328592" cy="338554"/>
          </a:xfrm>
          <a:prstGeom prst="rect">
            <a:avLst/>
          </a:prstGeom>
        </p:spPr>
        <p:txBody>
          <a:bodyPr wrap="square">
            <a:spAutoFit/>
          </a:bodyPr>
          <a:lstStyle/>
          <a:p>
            <a:pPr lvl="0"/>
            <a:r>
              <a:rPr lang="ja-JP" altLang="en-US" sz="1600" b="1" dirty="0">
                <a:solidFill>
                  <a:schemeClr val="bg1"/>
                </a:solidFill>
              </a:rPr>
              <a:t>態度変容効果</a:t>
            </a:r>
            <a:endParaRPr lang="en-US" altLang="ja-JP" sz="1600" b="1" dirty="0">
              <a:solidFill>
                <a:schemeClr val="bg1"/>
              </a:solidFill>
            </a:endParaRPr>
          </a:p>
        </p:txBody>
      </p:sp>
      <p:sp>
        <p:nvSpPr>
          <p:cNvPr id="32" name="正方形/長方形 31"/>
          <p:cNvSpPr/>
          <p:nvPr/>
        </p:nvSpPr>
        <p:spPr>
          <a:xfrm>
            <a:off x="881930" y="5207078"/>
            <a:ext cx="7806357" cy="338554"/>
          </a:xfrm>
          <a:prstGeom prst="rect">
            <a:avLst/>
          </a:prstGeom>
        </p:spPr>
        <p:txBody>
          <a:bodyPr wrap="square">
            <a:spAutoFit/>
          </a:bodyPr>
          <a:lstStyle/>
          <a:p>
            <a:pPr lvl="0">
              <a:defRPr/>
            </a:pPr>
            <a:r>
              <a:rPr lang="ja-JP" altLang="en-US" sz="1600" b="1" dirty="0">
                <a:solidFill>
                  <a:srgbClr val="00569B"/>
                </a:solidFill>
                <a:cs typeface="Meiryo UI" panose="020B0604030504040204" pitchFamily="50" charset="-128"/>
              </a:rPr>
              <a:t>タイアップ読者に対するアンケートを無償でご提供します。</a:t>
            </a:r>
            <a:endParaRPr lang="en-US" altLang="ja-JP" sz="1600" b="1" dirty="0">
              <a:solidFill>
                <a:srgbClr val="00569B"/>
              </a:solidFill>
              <a:cs typeface="Meiryo UI" panose="020B0604030504040204" pitchFamily="50" charset="-128"/>
            </a:endParaRPr>
          </a:p>
        </p:txBody>
      </p:sp>
      <p:sp>
        <p:nvSpPr>
          <p:cNvPr id="33" name="正方形/長方形 32"/>
          <p:cNvSpPr/>
          <p:nvPr/>
        </p:nvSpPr>
        <p:spPr>
          <a:xfrm>
            <a:off x="285023" y="5823198"/>
            <a:ext cx="8281094" cy="938719"/>
          </a:xfrm>
          <a:prstGeom prst="rect">
            <a:avLst/>
          </a:prstGeom>
        </p:spPr>
        <p:txBody>
          <a:bodyPr wrap="square">
            <a:spAutoFit/>
          </a:bodyPr>
          <a:lstStyle/>
          <a:p>
            <a:pPr lvl="0"/>
            <a:r>
              <a:rPr lang="ja-JP" altLang="en-US" sz="1100" dirty="0">
                <a:solidFill>
                  <a:srgbClr val="000000"/>
                </a:solidFill>
              </a:rPr>
              <a:t>　</a:t>
            </a:r>
            <a:r>
              <a:rPr lang="en-US" altLang="ja-JP" sz="1100" dirty="0">
                <a:solidFill>
                  <a:srgbClr val="000000"/>
                </a:solidFill>
              </a:rPr>
              <a:t>※</a:t>
            </a:r>
            <a:r>
              <a:rPr lang="ja-JP" altLang="en-US" sz="1100" dirty="0">
                <a:solidFill>
                  <a:srgbClr val="000000"/>
                </a:solidFill>
              </a:rPr>
              <a:t>定型項目での実施となります。</a:t>
            </a:r>
            <a:endParaRPr lang="en-US" altLang="ja-JP" sz="1100" dirty="0">
              <a:solidFill>
                <a:srgbClr val="000000"/>
              </a:solidFill>
            </a:endParaRPr>
          </a:p>
          <a:p>
            <a:pPr lvl="0"/>
            <a:r>
              <a:rPr lang="ja-JP" altLang="en-US" sz="1100" dirty="0">
                <a:solidFill>
                  <a:srgbClr val="000000"/>
                </a:solidFill>
                <a:latin typeface="+mn-ea"/>
              </a:rPr>
              <a:t>　</a:t>
            </a:r>
            <a:r>
              <a:rPr lang="en-US" altLang="ja-JP" sz="1100" dirty="0">
                <a:latin typeface="+mn-ea"/>
              </a:rPr>
              <a:t>※</a:t>
            </a:r>
            <a:r>
              <a:rPr lang="ja-JP" altLang="en-US" sz="1100" dirty="0">
                <a:latin typeface="+mn-ea"/>
              </a:rPr>
              <a:t>アンケート回答数の保証はいたしかねます。</a:t>
            </a:r>
            <a:endParaRPr lang="en-US" altLang="ja-JP" sz="1100" dirty="0">
              <a:latin typeface="+mn-ea"/>
            </a:endParaRPr>
          </a:p>
          <a:p>
            <a:pPr lvl="0"/>
            <a:r>
              <a:rPr lang="ja-JP" altLang="en-US" sz="1100" dirty="0">
                <a:latin typeface="+mn-ea"/>
              </a:rPr>
              <a:t>　　また、回答数は</a:t>
            </a:r>
            <a:r>
              <a:rPr lang="en-US" altLang="ja-JP" sz="1100" dirty="0">
                <a:latin typeface="+mn-ea"/>
              </a:rPr>
              <a:t>500</a:t>
            </a:r>
            <a:r>
              <a:rPr lang="ja-JP" altLang="en-US" sz="1100" dirty="0">
                <a:latin typeface="+mn-ea"/>
              </a:rPr>
              <a:t>件を上限とし、これを超えた場合、掲載途中でもアンケートを終了させていただきます。</a:t>
            </a:r>
            <a:endParaRPr lang="en-US" altLang="ja-JP" sz="1100" dirty="0">
              <a:latin typeface="+mn-ea"/>
            </a:endParaRPr>
          </a:p>
          <a:p>
            <a:pPr lvl="0"/>
            <a:r>
              <a:rPr lang="ja-JP" altLang="en-US" sz="1100" dirty="0">
                <a:latin typeface="+mn-ea"/>
              </a:rPr>
              <a:t>　</a:t>
            </a:r>
            <a:r>
              <a:rPr lang="en-US" altLang="ja-JP" sz="1100" dirty="0">
                <a:latin typeface="+mn-ea"/>
              </a:rPr>
              <a:t>※</a:t>
            </a:r>
            <a:r>
              <a:rPr lang="ja-JP" altLang="en-US" sz="1100" dirty="0">
                <a:latin typeface="+mn-ea"/>
              </a:rPr>
              <a:t>予告なくアンケートサーバーのサイトメンテナンスを行い、一時的にアンケートの受付ができなくなる場合があります。</a:t>
            </a:r>
            <a:endParaRPr lang="en-US" altLang="ja-JP" sz="1100" dirty="0">
              <a:latin typeface="+mn-ea"/>
            </a:endParaRPr>
          </a:p>
          <a:p>
            <a:r>
              <a:rPr lang="ja-JP" altLang="en-US" sz="1100" dirty="0">
                <a:latin typeface="+mn-ea"/>
              </a:rPr>
              <a:t>　</a:t>
            </a:r>
            <a:r>
              <a:rPr lang="en-US" altLang="ja-JP" sz="1100" dirty="0">
                <a:latin typeface="+mn-ea"/>
              </a:rPr>
              <a:t>※</a:t>
            </a:r>
            <a:r>
              <a:rPr lang="ja-JP" altLang="en-US" sz="1100" dirty="0">
                <a:latin typeface="+mn-ea"/>
              </a:rPr>
              <a:t>一部データは、非正規の参考値としてのご提出となります。</a:t>
            </a:r>
            <a:endParaRPr lang="en-US" altLang="ja-JP" sz="1100" dirty="0">
              <a:latin typeface="+mn-ea"/>
            </a:endParaRPr>
          </a:p>
        </p:txBody>
      </p:sp>
      <p:sp>
        <p:nvSpPr>
          <p:cNvPr id="34" name="正方形/長方形 33"/>
          <p:cNvSpPr/>
          <p:nvPr/>
        </p:nvSpPr>
        <p:spPr>
          <a:xfrm>
            <a:off x="898574" y="5466710"/>
            <a:ext cx="8005912" cy="338554"/>
          </a:xfrm>
          <a:prstGeom prst="rect">
            <a:avLst/>
          </a:prstGeom>
        </p:spPr>
        <p:txBody>
          <a:bodyPr wrap="square">
            <a:spAutoFit/>
          </a:bodyPr>
          <a:lstStyle/>
          <a:p>
            <a:pPr lvl="0"/>
            <a:r>
              <a:rPr lang="ja-JP" altLang="en-US" sz="1600" dirty="0">
                <a:latin typeface="+mn-ea"/>
              </a:rPr>
              <a:t>タイアップ記事への評価、読了後の態度変容を問うアンケートです。</a:t>
            </a:r>
            <a:endParaRPr lang="en-US" altLang="ja-JP" sz="1600" dirty="0">
              <a:latin typeface="+mn-ea"/>
            </a:endParaRPr>
          </a:p>
        </p:txBody>
      </p:sp>
      <p:sp>
        <p:nvSpPr>
          <p:cNvPr id="35" name="正方形/長方形 34"/>
          <p:cNvSpPr/>
          <p:nvPr/>
        </p:nvSpPr>
        <p:spPr>
          <a:xfrm>
            <a:off x="8583196" y="3789040"/>
            <a:ext cx="2697380" cy="307777"/>
          </a:xfrm>
          <a:prstGeom prst="rect">
            <a:avLst/>
          </a:prstGeom>
        </p:spPr>
        <p:txBody>
          <a:bodyPr wrap="square">
            <a:spAutoFit/>
          </a:bodyPr>
          <a:lstStyle/>
          <a:p>
            <a:r>
              <a:rPr lang="ja-JP" altLang="en-US" sz="1400" dirty="0">
                <a:latin typeface="+mn-ea"/>
              </a:rPr>
              <a:t>＜アンケート画面サンプル＞</a:t>
            </a:r>
            <a:endParaRPr lang="en-US" altLang="ja-JP" sz="1400" dirty="0">
              <a:latin typeface="+mn-ea"/>
            </a:endParaRPr>
          </a:p>
        </p:txBody>
      </p:sp>
      <p:pic>
        <p:nvPicPr>
          <p:cNvPr id="4" name="図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4152" y="1777426"/>
            <a:ext cx="2729067" cy="1430326"/>
          </a:xfrm>
          <a:prstGeom prst="rect">
            <a:avLst/>
          </a:prstGeom>
          <a:ln>
            <a:solidFill>
              <a:schemeClr val="bg1">
                <a:lumMod val="50000"/>
              </a:schemeClr>
            </a:solidFill>
          </a:ln>
        </p:spPr>
      </p:pic>
      <p:sp>
        <p:nvSpPr>
          <p:cNvPr id="25" name="正方形/長方形 24"/>
          <p:cNvSpPr/>
          <p:nvPr/>
        </p:nvSpPr>
        <p:spPr>
          <a:xfrm>
            <a:off x="8738175" y="1481654"/>
            <a:ext cx="2697380" cy="307777"/>
          </a:xfrm>
          <a:prstGeom prst="rect">
            <a:avLst/>
          </a:prstGeom>
        </p:spPr>
        <p:txBody>
          <a:bodyPr wrap="square">
            <a:spAutoFit/>
          </a:bodyPr>
          <a:lstStyle/>
          <a:p>
            <a:r>
              <a:rPr lang="ja-JP" altLang="en-US" sz="1400" dirty="0">
                <a:latin typeface="+mn-ea"/>
              </a:rPr>
              <a:t>＜レポートサンプル＞</a:t>
            </a:r>
            <a:endParaRPr lang="en-US" altLang="ja-JP" sz="1400" dirty="0">
              <a:latin typeface="+mn-ea"/>
            </a:endParaRPr>
          </a:p>
        </p:txBody>
      </p:sp>
      <p:pic>
        <p:nvPicPr>
          <p:cNvPr id="6" name="図 5"/>
          <p:cNvPicPr>
            <a:picLocks noChangeAspect="1"/>
          </p:cNvPicPr>
          <p:nvPr/>
        </p:nvPicPr>
        <p:blipFill>
          <a:blip r:embed="rId5"/>
          <a:stretch>
            <a:fillRect/>
          </a:stretch>
        </p:blipFill>
        <p:spPr>
          <a:xfrm>
            <a:off x="9156994" y="2243383"/>
            <a:ext cx="2481022" cy="1401641"/>
          </a:xfrm>
          <a:prstGeom prst="rect">
            <a:avLst/>
          </a:prstGeom>
          <a:ln>
            <a:solidFill>
              <a:schemeClr val="tx1"/>
            </a:solidFill>
          </a:ln>
        </p:spPr>
      </p:pic>
      <p:sp>
        <p:nvSpPr>
          <p:cNvPr id="31" name="正方形/長方形 30"/>
          <p:cNvSpPr/>
          <p:nvPr/>
        </p:nvSpPr>
        <p:spPr>
          <a:xfrm>
            <a:off x="767408" y="3717032"/>
            <a:ext cx="4824536" cy="442065"/>
          </a:xfrm>
          <a:prstGeom prst="rect">
            <a:avLst/>
          </a:prstGeom>
          <a:solidFill>
            <a:srgbClr val="00569B"/>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正方形/長方形 35"/>
          <p:cNvSpPr/>
          <p:nvPr/>
        </p:nvSpPr>
        <p:spPr>
          <a:xfrm>
            <a:off x="883419" y="3790544"/>
            <a:ext cx="5328592" cy="338554"/>
          </a:xfrm>
          <a:prstGeom prst="rect">
            <a:avLst/>
          </a:prstGeom>
        </p:spPr>
        <p:txBody>
          <a:bodyPr wrap="square">
            <a:spAutoFit/>
          </a:bodyPr>
          <a:lstStyle/>
          <a:p>
            <a:pPr lvl="0"/>
            <a:r>
              <a:rPr lang="ja-JP" altLang="en-US" sz="1600" b="1" dirty="0">
                <a:solidFill>
                  <a:schemeClr val="bg1"/>
                </a:solidFill>
              </a:rPr>
              <a:t>記事閲覧態度</a:t>
            </a:r>
            <a:endParaRPr lang="en-US" altLang="ja-JP" sz="1600" b="1" dirty="0">
              <a:solidFill>
                <a:schemeClr val="bg1"/>
              </a:solidFill>
            </a:endParaRPr>
          </a:p>
        </p:txBody>
      </p:sp>
      <p:sp>
        <p:nvSpPr>
          <p:cNvPr id="37" name="正方形/長方形 36"/>
          <p:cNvSpPr/>
          <p:nvPr/>
        </p:nvSpPr>
        <p:spPr>
          <a:xfrm>
            <a:off x="773018" y="4214525"/>
            <a:ext cx="7521916" cy="338554"/>
          </a:xfrm>
          <a:prstGeom prst="rect">
            <a:avLst/>
          </a:prstGeom>
        </p:spPr>
        <p:txBody>
          <a:bodyPr wrap="square">
            <a:spAutoFit/>
          </a:bodyPr>
          <a:lstStyle/>
          <a:p>
            <a:r>
              <a:rPr lang="ja-JP" altLang="en-US" sz="1600" dirty="0">
                <a:latin typeface="+mn-ea"/>
              </a:rPr>
              <a:t>・読了率</a:t>
            </a:r>
            <a:endParaRPr lang="en-US" altLang="ja-JP" sz="1600" dirty="0">
              <a:latin typeface="+mn-ea"/>
            </a:endParaRPr>
          </a:p>
        </p:txBody>
      </p:sp>
    </p:spTree>
    <p:extLst>
      <p:ext uri="{BB962C8B-B14F-4D97-AF65-F5344CB8AC3E}">
        <p14:creationId xmlns:p14="http://schemas.microsoft.com/office/powerpoint/2010/main" val="2183234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a:t>販売制限</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Text Box 1031"/>
          <p:cNvSpPr txBox="1">
            <a:spLocks noChangeArrowheads="1"/>
          </p:cNvSpPr>
          <p:nvPr/>
        </p:nvSpPr>
        <p:spPr bwMode="auto">
          <a:xfrm>
            <a:off x="479376" y="1037049"/>
            <a:ext cx="1130525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以下に該当する業種、商品・サービスにつきましては、</a:t>
            </a:r>
            <a:r>
              <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rPr>
              <a:t>Yahoo!</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ファイナンスタイアップの実施は原則不可となります。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ただし、以下に該当しない業種やサービスでも、プロモーション内容や取り上げるテーマ等によっては、</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lang="en-US" altLang="ja-JP" sz="1200" dirty="0">
                <a:solidFill>
                  <a:prstClr val="black"/>
                </a:solidFill>
              </a:rPr>
              <a:t>Yahoo!</a:t>
            </a:r>
            <a:r>
              <a:rPr lang="ja-JP" altLang="en-US" sz="1200" dirty="0">
                <a:solidFill>
                  <a:prstClr val="black"/>
                </a:solidFill>
              </a:rPr>
              <a:t>ファイナンスタイアップを</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実施いただけない場合がありますので、必ず事前に掲載可否を弊社にお問い合わせください。</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lvl="0">
              <a:spcBef>
                <a:spcPct val="0"/>
              </a:spcBef>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また、広告主様のサイトが弊社の広告掲載基準を満たすことが、</a:t>
            </a:r>
            <a:r>
              <a:rPr lang="en-US" altLang="ja-JP" sz="1200" dirty="0">
                <a:solidFill>
                  <a:prstClr val="black"/>
                </a:solidFill>
              </a:rPr>
              <a:t>Yahoo!</a:t>
            </a:r>
            <a:r>
              <a:rPr lang="ja-JP" altLang="en-US" sz="1200" dirty="0">
                <a:solidFill>
                  <a:prstClr val="black"/>
                </a:solidFill>
              </a:rPr>
              <a:t>ファイナンスタイアップ実施</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の条件となります。</a:t>
            </a: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1" lang="en-US" altLang="ja-JP" sz="1200" b="0" i="0" u="none" strike="noStrike" kern="1200" cap="none" spc="0" normalizeH="0" baseline="0" noProof="0" dirty="0">
              <a:ln>
                <a:noFill/>
              </a:ln>
              <a:solidFill>
                <a:prstClr val="black"/>
              </a:solidFill>
              <a:effectLst/>
              <a:uLnTx/>
              <a:uFillTx/>
              <a:latin typeface="メイリオ"/>
              <a:ea typeface="メイリオ"/>
              <a:cs typeface="+mn-cs"/>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a:t>
            </a:r>
            <a:r>
              <a:rPr lang="zh-TW" altLang="en-US" sz="1200" dirty="0">
                <a:solidFill>
                  <a:prstClr val="black"/>
                </a:solidFill>
                <a:latin typeface="メイリオ"/>
                <a:ea typeface="メイリオ"/>
              </a:rPr>
              <a:t>消費者金融業（消費者向無担保貸金業）</a:t>
            </a:r>
            <a:r>
              <a:rPr lang="ja-JP" altLang="en-US" sz="1200" dirty="0" err="1">
                <a:solidFill>
                  <a:prstClr val="black"/>
                </a:solidFill>
                <a:latin typeface="メイリオ"/>
                <a:ea typeface="メイリオ"/>
              </a:rPr>
              <a:t>、</a:t>
            </a:r>
            <a:r>
              <a:rPr lang="ja-JP" altLang="en-US" sz="1200" dirty="0">
                <a:solidFill>
                  <a:prstClr val="black"/>
                </a:solidFill>
                <a:latin typeface="メイリオ"/>
                <a:ea typeface="メイリオ"/>
              </a:rPr>
              <a:t>商工ローン、手形割引、その他ハイリスク型の金融商品</a:t>
            </a: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・パチンコ・パチスロの営業および機種、カジノ（企業広告含む）、ギャンブル</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・レーシック、美容整形・美容外科・美容皮膚科、その他医療機関全般</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・占い</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・出会い系サイト、結婚紹介（インターネット異性紹介事業）</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・団体による意見広告</a:t>
            </a:r>
            <a:endParaRPr lang="en-US" altLang="ja-JP" sz="1200" dirty="0">
              <a:solidFill>
                <a:prstClr val="black"/>
              </a:solidFill>
              <a:latin typeface="メイリオ"/>
              <a:ea typeface="メイリオ"/>
            </a:endParaRPr>
          </a:p>
          <a:p>
            <a:pPr marR="0" indent="0" fontAlgn="auto">
              <a:lnSpc>
                <a:spcPct val="100000"/>
              </a:lnSpc>
              <a:spcBef>
                <a:spcPct val="0"/>
              </a:spcBef>
              <a:spcAft>
                <a:spcPts val="0"/>
              </a:spcAft>
              <a:buClrTx/>
              <a:buSzTx/>
              <a:buFontTx/>
              <a:buNone/>
              <a:tabLst/>
              <a:defRPr/>
            </a:pPr>
            <a:r>
              <a:rPr lang="ja-JP" altLang="en-US" sz="1200" dirty="0">
                <a:solidFill>
                  <a:prstClr val="black"/>
                </a:solidFill>
                <a:latin typeface="メイリオ"/>
                <a:ea typeface="メイリオ"/>
              </a:rPr>
              <a:t>・</a:t>
            </a:r>
            <a:r>
              <a:rPr lang="zh-TW" altLang="en-US" sz="1200" dirty="0">
                <a:solidFill>
                  <a:prstClr val="black"/>
                </a:solidFill>
                <a:latin typeface="メイリオ"/>
                <a:ea typeface="メイリオ"/>
              </a:rPr>
              <a:t>宗教団体、活動</a:t>
            </a:r>
            <a:endParaRPr lang="en-US" altLang="zh-TW" sz="1200" dirty="0">
              <a:solidFill>
                <a:prstClr val="black"/>
              </a:solidFill>
              <a:latin typeface="メイリオ"/>
              <a:ea typeface="メイリオ"/>
            </a:endParaRPr>
          </a:p>
        </p:txBody>
      </p:sp>
    </p:spTree>
    <p:extLst>
      <p:ext uri="{BB962C8B-B14F-4D97-AF65-F5344CB8AC3E}">
        <p14:creationId xmlns:p14="http://schemas.microsoft.com/office/powerpoint/2010/main" val="3321425823"/>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【社外秘】mscテンプレート_2016</Template>
  <TotalTime>18892</TotalTime>
  <Words>4524</Words>
  <Application>Microsoft Office PowerPoint</Application>
  <PresentationFormat>ワイド画面</PresentationFormat>
  <Paragraphs>470</Paragraphs>
  <Slides>19</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19</vt:i4>
      </vt:variant>
    </vt:vector>
  </HeadingPairs>
  <TitlesOfParts>
    <vt:vector size="28" baseType="lpstr">
      <vt:lpstr>Meiryo UI</vt:lpstr>
      <vt:lpstr>メイリオ</vt:lpstr>
      <vt:lpstr>游ゴシック</vt:lpstr>
      <vt:lpstr>Arial</vt:lpstr>
      <vt:lpstr>Calibri</vt:lpstr>
      <vt:lpstr>Wingdings</vt:lpstr>
      <vt:lpstr>表紙</vt:lpstr>
      <vt:lpstr>中表紙と裏表紙</vt:lpstr>
      <vt:lpstr>コンテンツページ</vt:lpstr>
      <vt:lpstr>Yahoo!広告 ディスプレイ広告（予約型）商品資料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327</cp:revision>
  <dcterms:created xsi:type="dcterms:W3CDTF">2020-02-26T07:28:11Z</dcterms:created>
  <dcterms:modified xsi:type="dcterms:W3CDTF">2022-07-25T08:49:50Z</dcterms:modified>
</cp:coreProperties>
</file>